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sldIdLst>
    <p:sldId id="320" r:id="rId2"/>
    <p:sldId id="349" r:id="rId3"/>
    <p:sldId id="352" r:id="rId4"/>
    <p:sldId id="353" r:id="rId5"/>
    <p:sldId id="354" r:id="rId6"/>
    <p:sldId id="350" r:id="rId7"/>
    <p:sldId id="346" r:id="rId8"/>
    <p:sldId id="344" r:id="rId9"/>
    <p:sldId id="340" r:id="rId10"/>
    <p:sldId id="345" r:id="rId11"/>
    <p:sldId id="347" r:id="rId12"/>
    <p:sldId id="343" r:id="rId13"/>
    <p:sldId id="341" r:id="rId14"/>
    <p:sldId id="357" r:id="rId15"/>
    <p:sldId id="35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CB6BBEF7-9717-4733-A929-535518E6EBF6}">
          <p14:sldIdLst>
            <p14:sldId id="320"/>
          </p14:sldIdLst>
        </p14:section>
        <p14:section name="Author Your Presentation" id="{16378913-E5ED-4281-BAF5-F1F938CB0BED}">
          <p14:sldIdLst>
            <p14:sldId id="349"/>
            <p14:sldId id="352"/>
            <p14:sldId id="353"/>
            <p14:sldId id="354"/>
            <p14:sldId id="350"/>
            <p14:sldId id="346"/>
            <p14:sldId id="344"/>
            <p14:sldId id="340"/>
            <p14:sldId id="345"/>
            <p14:sldId id="347"/>
            <p14:sldId id="343"/>
            <p14:sldId id="341"/>
            <p14:sldId id="357"/>
            <p14:sldId id="356"/>
          </p14:sldIdLst>
        </p14:section>
        <p14:section name="Enrich Your Presentation" id="{E2D565D1-BA5E-44E6-A40E-50A644912248}">
          <p14:sldIdLst/>
        </p14:section>
        <p14:section name="Deliver Your Presentation" id="{71D59651-8EFA-4415-9623-98B4C4A8699C}">
          <p14:sldIdLst/>
        </p14:section>
        <p14:section name="There's More!" id="{2E16B512-814A-4DC1-A986-25475E10E0EF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24" autoAdjust="0"/>
    <p:restoredTop sz="98077" autoAdjust="0"/>
  </p:normalViewPr>
  <p:slideViewPr>
    <p:cSldViewPr>
      <p:cViewPr>
        <p:scale>
          <a:sx n="100" d="100"/>
          <a:sy n="100" d="100"/>
        </p:scale>
        <p:origin x="-145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9A9E00-6A13-4ED1-9D7C-DA69947F961C}" type="doc">
      <dgm:prSet loTypeId="urn:microsoft.com/office/officeart/2005/8/layout/radial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A8E2E1-A5BE-4D6A-A6C1-24D87E52C7B0}">
      <dgm:prSet phldrT="[Text]" custT="1"/>
      <dgm:spPr/>
      <dgm:t>
        <a:bodyPr/>
        <a:lstStyle/>
        <a:p>
          <a:r>
            <a:rPr lang="en-US" sz="1800" dirty="0" err="1" smtClean="0"/>
            <a:t>Saskatch-ewan</a:t>
          </a:r>
          <a:endParaRPr lang="en-AU" sz="1800" dirty="0" smtClean="0"/>
        </a:p>
      </dgm:t>
    </dgm:pt>
    <dgm:pt modelId="{D3E43813-34EA-446D-B281-512F3D3D6F10}" type="parTrans" cxnId="{53D337CE-4194-4E1D-B87E-5994089F7457}">
      <dgm:prSet/>
      <dgm:spPr/>
      <dgm:t>
        <a:bodyPr/>
        <a:lstStyle/>
        <a:p>
          <a:endParaRPr lang="en-US"/>
        </a:p>
      </dgm:t>
    </dgm:pt>
    <dgm:pt modelId="{B6FE5B6E-286B-42EA-8382-8B57545DE5C0}" type="sibTrans" cxnId="{53D337CE-4194-4E1D-B87E-5994089F7457}">
      <dgm:prSet/>
      <dgm:spPr/>
      <dgm:t>
        <a:bodyPr/>
        <a:lstStyle/>
        <a:p>
          <a:endParaRPr lang="en-US"/>
        </a:p>
      </dgm:t>
    </dgm:pt>
    <dgm:pt modelId="{B859716F-FAFF-42F7-BA6C-5532B15BD25D}">
      <dgm:prSet phldrT="[Text]" custT="1"/>
      <dgm:spPr/>
      <dgm:t>
        <a:bodyPr/>
        <a:lstStyle/>
        <a:p>
          <a:r>
            <a:rPr lang="en-US" sz="6500" dirty="0" smtClean="0"/>
            <a:t>NEF</a:t>
          </a:r>
          <a:endParaRPr lang="en-US" sz="1800" dirty="0"/>
        </a:p>
      </dgm:t>
    </dgm:pt>
    <dgm:pt modelId="{53320B37-D796-4DE2-A69C-015DA887C2B9}" type="sibTrans" cxnId="{9532457E-1436-40B6-9015-4AA36274C372}">
      <dgm:prSet/>
      <dgm:spPr/>
      <dgm:t>
        <a:bodyPr/>
        <a:lstStyle/>
        <a:p>
          <a:endParaRPr lang="en-US"/>
        </a:p>
      </dgm:t>
    </dgm:pt>
    <dgm:pt modelId="{840FB2EF-A942-4BF5-A4C3-DCA6813E4001}" type="parTrans" cxnId="{9532457E-1436-40B6-9015-4AA36274C372}">
      <dgm:prSet/>
      <dgm:spPr/>
      <dgm:t>
        <a:bodyPr/>
        <a:lstStyle/>
        <a:p>
          <a:endParaRPr lang="en-US"/>
        </a:p>
      </dgm:t>
    </dgm:pt>
    <dgm:pt modelId="{11B3FA17-4374-8D49-8930-E662A5E52530}">
      <dgm:prSet phldrT="[Text]" custT="1"/>
      <dgm:spPr/>
      <dgm:t>
        <a:bodyPr/>
        <a:lstStyle/>
        <a:p>
          <a:r>
            <a:rPr lang="en-AU" sz="1800" dirty="0" smtClean="0"/>
            <a:t>Manitoba</a:t>
          </a:r>
        </a:p>
      </dgm:t>
    </dgm:pt>
    <dgm:pt modelId="{19D775FC-63D6-3749-A1F6-1DD606846771}" type="parTrans" cxnId="{512AFE7F-0F02-1A4A-AFE5-154836B7F115}">
      <dgm:prSet/>
      <dgm:spPr/>
      <dgm:t>
        <a:bodyPr/>
        <a:lstStyle/>
        <a:p>
          <a:endParaRPr lang="en-US"/>
        </a:p>
      </dgm:t>
    </dgm:pt>
    <dgm:pt modelId="{746A3BC3-1F47-2A4B-B3C9-F6790E4F78D2}" type="sibTrans" cxnId="{512AFE7F-0F02-1A4A-AFE5-154836B7F115}">
      <dgm:prSet/>
      <dgm:spPr/>
      <dgm:t>
        <a:bodyPr/>
        <a:lstStyle/>
        <a:p>
          <a:endParaRPr lang="en-US"/>
        </a:p>
      </dgm:t>
    </dgm:pt>
    <dgm:pt modelId="{0F609336-8F52-0A49-9CB0-4407DD828098}">
      <dgm:prSet phldrT="[Text]" custT="1"/>
      <dgm:spPr/>
      <dgm:t>
        <a:bodyPr/>
        <a:lstStyle/>
        <a:p>
          <a:r>
            <a:rPr lang="en-AU" sz="1800" b="1" dirty="0" smtClean="0"/>
            <a:t>Ontario</a:t>
          </a:r>
        </a:p>
      </dgm:t>
    </dgm:pt>
    <dgm:pt modelId="{165B30FB-76AA-A149-B962-962DBE713E44}" type="parTrans" cxnId="{310FE385-0490-7846-AE83-7A4D02A5BF1F}">
      <dgm:prSet/>
      <dgm:spPr/>
      <dgm:t>
        <a:bodyPr/>
        <a:lstStyle/>
        <a:p>
          <a:endParaRPr lang="en-US"/>
        </a:p>
      </dgm:t>
    </dgm:pt>
    <dgm:pt modelId="{BA21AE06-DAE0-F04D-9A3D-7FA1BDAD6382}" type="sibTrans" cxnId="{310FE385-0490-7846-AE83-7A4D02A5BF1F}">
      <dgm:prSet/>
      <dgm:spPr/>
      <dgm:t>
        <a:bodyPr/>
        <a:lstStyle/>
        <a:p>
          <a:endParaRPr lang="en-US"/>
        </a:p>
      </dgm:t>
    </dgm:pt>
    <dgm:pt modelId="{7B6FB10E-F1DD-4349-9F28-6DEBF2A61B6E}">
      <dgm:prSet phldrT="[Text]" custT="1"/>
      <dgm:spPr/>
      <dgm:t>
        <a:bodyPr/>
        <a:lstStyle/>
        <a:p>
          <a:r>
            <a:rPr lang="en-AU" sz="1800" dirty="0" smtClean="0"/>
            <a:t>Quebec</a:t>
          </a:r>
        </a:p>
      </dgm:t>
    </dgm:pt>
    <dgm:pt modelId="{6F380A78-86EE-504F-9511-56A0FFB4E8B9}" type="parTrans" cxnId="{D4C08CA4-4450-504A-84C8-55D6C4F0C77B}">
      <dgm:prSet/>
      <dgm:spPr/>
      <dgm:t>
        <a:bodyPr/>
        <a:lstStyle/>
        <a:p>
          <a:endParaRPr lang="en-US"/>
        </a:p>
      </dgm:t>
    </dgm:pt>
    <dgm:pt modelId="{96DAAB54-3BC0-0C4C-A2CB-E9A90C4A4A0D}" type="sibTrans" cxnId="{D4C08CA4-4450-504A-84C8-55D6C4F0C77B}">
      <dgm:prSet/>
      <dgm:spPr/>
      <dgm:t>
        <a:bodyPr/>
        <a:lstStyle/>
        <a:p>
          <a:endParaRPr lang="en-US"/>
        </a:p>
      </dgm:t>
    </dgm:pt>
    <dgm:pt modelId="{CFE10C46-CB58-F246-8CC8-A5777C02BA5F}">
      <dgm:prSet phldrT="[Text]" custT="1"/>
      <dgm:spPr/>
      <dgm:t>
        <a:bodyPr/>
        <a:lstStyle/>
        <a:p>
          <a:r>
            <a:rPr lang="en-AU" sz="1800" dirty="0" smtClean="0"/>
            <a:t>Maritimes</a:t>
          </a:r>
        </a:p>
      </dgm:t>
    </dgm:pt>
    <dgm:pt modelId="{B8015B05-60CC-504C-BBEC-CA4E259BB7C7}" type="parTrans" cxnId="{C887403F-82DB-D344-932F-6D405D42EF86}">
      <dgm:prSet/>
      <dgm:spPr/>
      <dgm:t>
        <a:bodyPr/>
        <a:lstStyle/>
        <a:p>
          <a:endParaRPr lang="en-US"/>
        </a:p>
      </dgm:t>
    </dgm:pt>
    <dgm:pt modelId="{03FFA1A8-6331-1C4F-993A-5F7A8F5A2E0E}" type="sibTrans" cxnId="{C887403F-82DB-D344-932F-6D405D42EF86}">
      <dgm:prSet/>
      <dgm:spPr/>
      <dgm:t>
        <a:bodyPr/>
        <a:lstStyle/>
        <a:p>
          <a:endParaRPr lang="en-US"/>
        </a:p>
      </dgm:t>
    </dgm:pt>
    <dgm:pt modelId="{47DAE37F-B22A-2941-9A8D-E0F8AD47F3D1}">
      <dgm:prSet phldrT="[Text]" custT="1"/>
      <dgm:spPr/>
      <dgm:t>
        <a:bodyPr/>
        <a:lstStyle/>
        <a:p>
          <a:r>
            <a:rPr lang="en-AU" sz="1800" dirty="0" smtClean="0"/>
            <a:t>Territories</a:t>
          </a:r>
        </a:p>
      </dgm:t>
    </dgm:pt>
    <dgm:pt modelId="{03D1E9A8-B4D5-7348-86BF-9F83E9A7211C}" type="parTrans" cxnId="{1FE1B2B3-40B8-E44C-82E5-C96683A26143}">
      <dgm:prSet/>
      <dgm:spPr/>
      <dgm:t>
        <a:bodyPr/>
        <a:lstStyle/>
        <a:p>
          <a:endParaRPr lang="en-US"/>
        </a:p>
      </dgm:t>
    </dgm:pt>
    <dgm:pt modelId="{F1C31225-043D-364B-A8CE-0B9974DC38A6}" type="sibTrans" cxnId="{1FE1B2B3-40B8-E44C-82E5-C96683A26143}">
      <dgm:prSet/>
      <dgm:spPr/>
      <dgm:t>
        <a:bodyPr/>
        <a:lstStyle/>
        <a:p>
          <a:endParaRPr lang="en-US"/>
        </a:p>
      </dgm:t>
    </dgm:pt>
    <dgm:pt modelId="{795DB2E5-FDBF-436C-88BF-1D2702328B72}">
      <dgm:prSet phldrT="[Text]" custT="1"/>
      <dgm:spPr/>
      <dgm:t>
        <a:bodyPr/>
        <a:lstStyle/>
        <a:p>
          <a:r>
            <a:rPr lang="en-US" sz="1800" dirty="0" smtClean="0"/>
            <a:t>British Columbia</a:t>
          </a:r>
          <a:endParaRPr lang="en-US" sz="1800" dirty="0"/>
        </a:p>
      </dgm:t>
    </dgm:pt>
    <dgm:pt modelId="{B16FA406-7075-4A8F-902E-F3B2388E1279}" type="sibTrans" cxnId="{408F52A1-8321-4318-9017-9539578B867C}">
      <dgm:prSet/>
      <dgm:spPr/>
      <dgm:t>
        <a:bodyPr/>
        <a:lstStyle/>
        <a:p>
          <a:endParaRPr lang="en-US"/>
        </a:p>
      </dgm:t>
    </dgm:pt>
    <dgm:pt modelId="{18D69055-A387-484E-95D4-78A5D4787C6A}" type="parTrans" cxnId="{408F52A1-8321-4318-9017-9539578B867C}">
      <dgm:prSet/>
      <dgm:spPr/>
      <dgm:t>
        <a:bodyPr/>
        <a:lstStyle/>
        <a:p>
          <a:endParaRPr lang="en-US"/>
        </a:p>
      </dgm:t>
    </dgm:pt>
    <dgm:pt modelId="{FD21E814-9ED7-4858-B5BE-A12058F0F22F}">
      <dgm:prSet phldrT="[Text]" custT="1"/>
      <dgm:spPr/>
      <dgm:t>
        <a:bodyPr/>
        <a:lstStyle/>
        <a:p>
          <a:r>
            <a:rPr lang="en-US" sz="1800" dirty="0" smtClean="0"/>
            <a:t>Alberta</a:t>
          </a:r>
          <a:endParaRPr lang="en-US" sz="1800" dirty="0"/>
        </a:p>
      </dgm:t>
    </dgm:pt>
    <dgm:pt modelId="{95B9BA20-23A7-444F-B476-022FD85615DE}" type="sibTrans" cxnId="{D61FFF20-A7B4-4C16-95AE-E0C8B3720F40}">
      <dgm:prSet/>
      <dgm:spPr/>
      <dgm:t>
        <a:bodyPr/>
        <a:lstStyle/>
        <a:p>
          <a:endParaRPr lang="en-US"/>
        </a:p>
      </dgm:t>
    </dgm:pt>
    <dgm:pt modelId="{5443EA10-84D6-4B69-9D1A-BB3AE5F8661A}" type="parTrans" cxnId="{D61FFF20-A7B4-4C16-95AE-E0C8B3720F40}">
      <dgm:prSet/>
      <dgm:spPr/>
      <dgm:t>
        <a:bodyPr/>
        <a:lstStyle/>
        <a:p>
          <a:endParaRPr lang="en-US"/>
        </a:p>
      </dgm:t>
    </dgm:pt>
    <dgm:pt modelId="{F1132C3D-8952-4621-876E-2589F2BE3C16}" type="pres">
      <dgm:prSet presAssocID="{4D9A9E00-6A13-4ED1-9D7C-DA69947F961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65714F-55EF-447A-AAEC-D52F92F739DB}" type="pres">
      <dgm:prSet presAssocID="{4D9A9E00-6A13-4ED1-9D7C-DA69947F961C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C6D6EBFD-0E71-4A7C-9EFF-0E5A6B1C55D8}" type="pres">
      <dgm:prSet presAssocID="{B859716F-FAFF-42F7-BA6C-5532B15BD25D}" presName="centerShape" presStyleLbl="vennNode1" presStyleIdx="0" presStyleCnt="9" custScaleX="86927" custScaleY="84161"/>
      <dgm:spPr/>
      <dgm:t>
        <a:bodyPr/>
        <a:lstStyle/>
        <a:p>
          <a:endParaRPr lang="en-US"/>
        </a:p>
      </dgm:t>
    </dgm:pt>
    <dgm:pt modelId="{61E50EDB-9622-2642-812D-B1CC052B8460}" type="pres">
      <dgm:prSet presAssocID="{11B3FA17-4374-8D49-8930-E662A5E52530}" presName="node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901C7D-4D7F-0C4C-B63D-1060FB348827}" type="pres">
      <dgm:prSet presAssocID="{0F609336-8F52-0A49-9CB0-4407DD828098}" presName="node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9D95E-CF7E-1C42-899F-A92D13BFAF0C}" type="pres">
      <dgm:prSet presAssocID="{7B6FB10E-F1DD-4349-9F28-6DEBF2A61B6E}" presName="node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0A56B-2E49-2A49-B74E-9AAA34D60F4E}" type="pres">
      <dgm:prSet presAssocID="{CFE10C46-CB58-F246-8CC8-A5777C02BA5F}" presName="node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3FC080-B933-CB4B-97C2-EEBAF57CB9C4}" type="pres">
      <dgm:prSet presAssocID="{47DAE37F-B22A-2941-9A8D-E0F8AD47F3D1}" presName="node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CF8388-3926-49C2-8B84-C2A8361772B0}" type="pres">
      <dgm:prSet presAssocID="{795DB2E5-FDBF-436C-88BF-1D2702328B72}" presName="node" presStyleLbl="vennNode1" presStyleIdx="6" presStyleCnt="9" custRadScaleRad="98824" custRadScaleInc="-3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818B3-CE40-4587-8C5D-400E9508B124}" type="pres">
      <dgm:prSet presAssocID="{FD21E814-9ED7-4858-B5BE-A12058F0F22F}" presName="node" presStyleLbl="vennNode1" presStyleIdx="7" presStyleCnt="9" custRadScaleRad="99790" custRadScaleInc="-1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9324D4-E7E0-43C8-B852-224B39989783}" type="pres">
      <dgm:prSet presAssocID="{93A8E2E1-A5BE-4D6A-A6C1-24D87E52C7B0}" presName="node" presStyleLbl="vennNode1" presStyleIdx="8" presStyleCnt="9" custRadScaleRad="100808" custRadScaleInc="-33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E1B2B3-40B8-E44C-82E5-C96683A26143}" srcId="{B859716F-FAFF-42F7-BA6C-5532B15BD25D}" destId="{47DAE37F-B22A-2941-9A8D-E0F8AD47F3D1}" srcOrd="4" destOrd="0" parTransId="{03D1E9A8-B4D5-7348-86BF-9F83E9A7211C}" sibTransId="{F1C31225-043D-364B-A8CE-0B9974DC38A6}"/>
    <dgm:cxn modelId="{385E4F3F-39B6-1D4E-AFF8-22EAB3F99013}" type="presOf" srcId="{CFE10C46-CB58-F246-8CC8-A5777C02BA5F}" destId="{F5D0A56B-2E49-2A49-B74E-9AAA34D60F4E}" srcOrd="0" destOrd="0" presId="urn:microsoft.com/office/officeart/2005/8/layout/radial3"/>
    <dgm:cxn modelId="{2D9300FB-C976-8E46-A31C-F5CEA12622F6}" type="presOf" srcId="{11B3FA17-4374-8D49-8930-E662A5E52530}" destId="{61E50EDB-9622-2642-812D-B1CC052B8460}" srcOrd="0" destOrd="0" presId="urn:microsoft.com/office/officeart/2005/8/layout/radial3"/>
    <dgm:cxn modelId="{9ECA16CE-23F5-9742-BB7B-0693C4E93A1E}" type="presOf" srcId="{7B6FB10E-F1DD-4349-9F28-6DEBF2A61B6E}" destId="{C6B9D95E-CF7E-1C42-899F-A92D13BFAF0C}" srcOrd="0" destOrd="0" presId="urn:microsoft.com/office/officeart/2005/8/layout/radial3"/>
    <dgm:cxn modelId="{8BAD1179-6C32-5F4C-BE8A-C7CA98CC36FA}" type="presOf" srcId="{B859716F-FAFF-42F7-BA6C-5532B15BD25D}" destId="{C6D6EBFD-0E71-4A7C-9EFF-0E5A6B1C55D8}" srcOrd="0" destOrd="0" presId="urn:microsoft.com/office/officeart/2005/8/layout/radial3"/>
    <dgm:cxn modelId="{D666EE1D-582C-4043-AB5C-9E89A5FFC42E}" type="presOf" srcId="{795DB2E5-FDBF-436C-88BF-1D2702328B72}" destId="{B7CF8388-3926-49C2-8B84-C2A8361772B0}" srcOrd="0" destOrd="0" presId="urn:microsoft.com/office/officeart/2005/8/layout/radial3"/>
    <dgm:cxn modelId="{408F52A1-8321-4318-9017-9539578B867C}" srcId="{B859716F-FAFF-42F7-BA6C-5532B15BD25D}" destId="{795DB2E5-FDBF-436C-88BF-1D2702328B72}" srcOrd="5" destOrd="0" parTransId="{18D69055-A387-484E-95D4-78A5D4787C6A}" sibTransId="{B16FA406-7075-4A8F-902E-F3B2388E1279}"/>
    <dgm:cxn modelId="{53D337CE-4194-4E1D-B87E-5994089F7457}" srcId="{B859716F-FAFF-42F7-BA6C-5532B15BD25D}" destId="{93A8E2E1-A5BE-4D6A-A6C1-24D87E52C7B0}" srcOrd="7" destOrd="0" parTransId="{D3E43813-34EA-446D-B281-512F3D3D6F10}" sibTransId="{B6FE5B6E-286B-42EA-8382-8B57545DE5C0}"/>
    <dgm:cxn modelId="{DBCE6A2C-8873-3546-B385-CB3057370434}" type="presOf" srcId="{4D9A9E00-6A13-4ED1-9D7C-DA69947F961C}" destId="{F1132C3D-8952-4621-876E-2589F2BE3C16}" srcOrd="0" destOrd="0" presId="urn:microsoft.com/office/officeart/2005/8/layout/radial3"/>
    <dgm:cxn modelId="{D601A656-8258-8F4F-AF72-22FBA8D183F5}" type="presOf" srcId="{47DAE37F-B22A-2941-9A8D-E0F8AD47F3D1}" destId="{CD3FC080-B933-CB4B-97C2-EEBAF57CB9C4}" srcOrd="0" destOrd="0" presId="urn:microsoft.com/office/officeart/2005/8/layout/radial3"/>
    <dgm:cxn modelId="{9532457E-1436-40B6-9015-4AA36274C372}" srcId="{4D9A9E00-6A13-4ED1-9D7C-DA69947F961C}" destId="{B859716F-FAFF-42F7-BA6C-5532B15BD25D}" srcOrd="0" destOrd="0" parTransId="{840FB2EF-A942-4BF5-A4C3-DCA6813E4001}" sibTransId="{53320B37-D796-4DE2-A69C-015DA887C2B9}"/>
    <dgm:cxn modelId="{2FB76E41-DE0D-7A4F-8142-B5A38A2D58F9}" type="presOf" srcId="{0F609336-8F52-0A49-9CB0-4407DD828098}" destId="{92901C7D-4D7F-0C4C-B63D-1060FB348827}" srcOrd="0" destOrd="0" presId="urn:microsoft.com/office/officeart/2005/8/layout/radial3"/>
    <dgm:cxn modelId="{D4C08CA4-4450-504A-84C8-55D6C4F0C77B}" srcId="{B859716F-FAFF-42F7-BA6C-5532B15BD25D}" destId="{7B6FB10E-F1DD-4349-9F28-6DEBF2A61B6E}" srcOrd="2" destOrd="0" parTransId="{6F380A78-86EE-504F-9511-56A0FFB4E8B9}" sibTransId="{96DAAB54-3BC0-0C4C-A2CB-E9A90C4A4A0D}"/>
    <dgm:cxn modelId="{ABC8A013-03E6-2C49-A297-3E6E6CE6C6C5}" type="presOf" srcId="{93A8E2E1-A5BE-4D6A-A6C1-24D87E52C7B0}" destId="{919324D4-E7E0-43C8-B852-224B39989783}" srcOrd="0" destOrd="0" presId="urn:microsoft.com/office/officeart/2005/8/layout/radial3"/>
    <dgm:cxn modelId="{310FE385-0490-7846-AE83-7A4D02A5BF1F}" srcId="{B859716F-FAFF-42F7-BA6C-5532B15BD25D}" destId="{0F609336-8F52-0A49-9CB0-4407DD828098}" srcOrd="1" destOrd="0" parTransId="{165B30FB-76AA-A149-B962-962DBE713E44}" sibTransId="{BA21AE06-DAE0-F04D-9A3D-7FA1BDAD6382}"/>
    <dgm:cxn modelId="{C887403F-82DB-D344-932F-6D405D42EF86}" srcId="{B859716F-FAFF-42F7-BA6C-5532B15BD25D}" destId="{CFE10C46-CB58-F246-8CC8-A5777C02BA5F}" srcOrd="3" destOrd="0" parTransId="{B8015B05-60CC-504C-BBEC-CA4E259BB7C7}" sibTransId="{03FFA1A8-6331-1C4F-993A-5F7A8F5A2E0E}"/>
    <dgm:cxn modelId="{DDBC337D-F064-2D4B-A33F-053A1B8E48E8}" type="presOf" srcId="{FD21E814-9ED7-4858-B5BE-A12058F0F22F}" destId="{927818B3-CE40-4587-8C5D-400E9508B124}" srcOrd="0" destOrd="0" presId="urn:microsoft.com/office/officeart/2005/8/layout/radial3"/>
    <dgm:cxn modelId="{D61FFF20-A7B4-4C16-95AE-E0C8B3720F40}" srcId="{B859716F-FAFF-42F7-BA6C-5532B15BD25D}" destId="{FD21E814-9ED7-4858-B5BE-A12058F0F22F}" srcOrd="6" destOrd="0" parTransId="{5443EA10-84D6-4B69-9D1A-BB3AE5F8661A}" sibTransId="{95B9BA20-23A7-444F-B476-022FD85615DE}"/>
    <dgm:cxn modelId="{512AFE7F-0F02-1A4A-AFE5-154836B7F115}" srcId="{B859716F-FAFF-42F7-BA6C-5532B15BD25D}" destId="{11B3FA17-4374-8D49-8930-E662A5E52530}" srcOrd="0" destOrd="0" parTransId="{19D775FC-63D6-3749-A1F6-1DD606846771}" sibTransId="{746A3BC3-1F47-2A4B-B3C9-F6790E4F78D2}"/>
    <dgm:cxn modelId="{737950E7-314D-EF47-B441-B0E265DA404B}" type="presParOf" srcId="{F1132C3D-8952-4621-876E-2589F2BE3C16}" destId="{1B65714F-55EF-447A-AAEC-D52F92F739DB}" srcOrd="0" destOrd="0" presId="urn:microsoft.com/office/officeart/2005/8/layout/radial3"/>
    <dgm:cxn modelId="{AB5C93BE-D88B-DF4A-A095-343C7067DD81}" type="presParOf" srcId="{1B65714F-55EF-447A-AAEC-D52F92F739DB}" destId="{C6D6EBFD-0E71-4A7C-9EFF-0E5A6B1C55D8}" srcOrd="0" destOrd="0" presId="urn:microsoft.com/office/officeart/2005/8/layout/radial3"/>
    <dgm:cxn modelId="{4AC1DCD8-50E1-0942-826A-106E16CA5BB0}" type="presParOf" srcId="{1B65714F-55EF-447A-AAEC-D52F92F739DB}" destId="{61E50EDB-9622-2642-812D-B1CC052B8460}" srcOrd="1" destOrd="0" presId="urn:microsoft.com/office/officeart/2005/8/layout/radial3"/>
    <dgm:cxn modelId="{649143AC-89C2-9549-BE35-CE46162F8591}" type="presParOf" srcId="{1B65714F-55EF-447A-AAEC-D52F92F739DB}" destId="{92901C7D-4D7F-0C4C-B63D-1060FB348827}" srcOrd="2" destOrd="0" presId="urn:microsoft.com/office/officeart/2005/8/layout/radial3"/>
    <dgm:cxn modelId="{05ACCAEF-7B84-F847-BD49-657CDF7ABC76}" type="presParOf" srcId="{1B65714F-55EF-447A-AAEC-D52F92F739DB}" destId="{C6B9D95E-CF7E-1C42-899F-A92D13BFAF0C}" srcOrd="3" destOrd="0" presId="urn:microsoft.com/office/officeart/2005/8/layout/radial3"/>
    <dgm:cxn modelId="{DD584E80-E343-8843-88F5-BE863175A992}" type="presParOf" srcId="{1B65714F-55EF-447A-AAEC-D52F92F739DB}" destId="{F5D0A56B-2E49-2A49-B74E-9AAA34D60F4E}" srcOrd="4" destOrd="0" presId="urn:microsoft.com/office/officeart/2005/8/layout/radial3"/>
    <dgm:cxn modelId="{75641D54-1378-CF49-AA4B-3B10913C2585}" type="presParOf" srcId="{1B65714F-55EF-447A-AAEC-D52F92F739DB}" destId="{CD3FC080-B933-CB4B-97C2-EEBAF57CB9C4}" srcOrd="5" destOrd="0" presId="urn:microsoft.com/office/officeart/2005/8/layout/radial3"/>
    <dgm:cxn modelId="{A2AD8838-E613-A848-9552-0E5717D7F9FB}" type="presParOf" srcId="{1B65714F-55EF-447A-AAEC-D52F92F739DB}" destId="{B7CF8388-3926-49C2-8B84-C2A8361772B0}" srcOrd="6" destOrd="0" presId="urn:microsoft.com/office/officeart/2005/8/layout/radial3"/>
    <dgm:cxn modelId="{8C16DFEF-00A8-E54A-B352-0C8AA0ADAC6F}" type="presParOf" srcId="{1B65714F-55EF-447A-AAEC-D52F92F739DB}" destId="{927818B3-CE40-4587-8C5D-400E9508B124}" srcOrd="7" destOrd="0" presId="urn:microsoft.com/office/officeart/2005/8/layout/radial3"/>
    <dgm:cxn modelId="{A6AFFAB4-B4A5-E74D-96D9-5E2073C1DDD5}" type="presParOf" srcId="{1B65714F-55EF-447A-AAEC-D52F92F739DB}" destId="{919324D4-E7E0-43C8-B852-224B39989783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52B273-4E22-384C-96F3-7013943573CF}" type="doc">
      <dgm:prSet loTypeId="urn:microsoft.com/office/officeart/2005/8/layout/hProcess7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7F450D-51F0-BB43-8A8F-48C32B076350}">
      <dgm:prSet phldrT="[Text]" custT="1"/>
      <dgm:spPr/>
      <dgm:t>
        <a:bodyPr/>
        <a:lstStyle/>
        <a:p>
          <a:r>
            <a:rPr lang="en-US" sz="1800" b="1" dirty="0" smtClean="0"/>
            <a:t> IMPACT OBJECTIVES </a:t>
          </a:r>
          <a:br>
            <a:rPr lang="en-US" sz="1800" b="1" dirty="0" smtClean="0"/>
          </a:br>
          <a:r>
            <a:rPr lang="en-US" sz="1800" b="1" dirty="0" smtClean="0"/>
            <a:t>(</a:t>
          </a:r>
          <a:r>
            <a:rPr lang="en-US" sz="1800" b="1" i="1" dirty="0" smtClean="0"/>
            <a:t>IRIS Framework</a:t>
          </a:r>
          <a:r>
            <a:rPr lang="en-US" sz="1800" b="0" i="0" dirty="0" smtClean="0"/>
            <a:t>)</a:t>
          </a:r>
          <a:endParaRPr lang="en-US" sz="1800" b="1" dirty="0"/>
        </a:p>
      </dgm:t>
    </dgm:pt>
    <dgm:pt modelId="{1F27DBE4-0D37-2440-B042-F6AB45F6A364}" type="parTrans" cxnId="{8CDDB95A-C2E2-F54F-AA13-1D281AEAC74E}">
      <dgm:prSet/>
      <dgm:spPr/>
      <dgm:t>
        <a:bodyPr/>
        <a:lstStyle/>
        <a:p>
          <a:endParaRPr lang="en-US"/>
        </a:p>
      </dgm:t>
    </dgm:pt>
    <dgm:pt modelId="{B1A11ABA-ADB3-C74B-AC4C-CEB0C1854202}" type="sibTrans" cxnId="{8CDDB95A-C2E2-F54F-AA13-1D281AEAC74E}">
      <dgm:prSet/>
      <dgm:spPr/>
      <dgm:t>
        <a:bodyPr/>
        <a:lstStyle/>
        <a:p>
          <a:endParaRPr lang="en-US"/>
        </a:p>
      </dgm:t>
    </dgm:pt>
    <dgm:pt modelId="{EC3D804F-30C0-1447-AD2B-63F81AA4E51D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800" b="0" dirty="0" smtClean="0"/>
            <a:t>* </a:t>
          </a:r>
          <a:r>
            <a:rPr lang="en-US" sz="1800" b="0" dirty="0" smtClean="0"/>
            <a:t>Income/productivity growth</a:t>
          </a:r>
          <a:br>
            <a:rPr lang="en-US" sz="1800" b="0" dirty="0" smtClean="0"/>
          </a:br>
          <a:r>
            <a:rPr lang="en-US" sz="1800" b="0" dirty="0" smtClean="0"/>
            <a:t>* Sustainable energy</a:t>
          </a:r>
          <a:r>
            <a:rPr lang="en-US" sz="1800" b="0" i="1" dirty="0" smtClean="0"/>
            <a:t/>
          </a:r>
          <a:br>
            <a:rPr lang="en-US" sz="1800" b="0" i="1" dirty="0" smtClean="0"/>
          </a:br>
          <a:r>
            <a:rPr lang="en-US" sz="1800" b="0" i="1" dirty="0" smtClean="0"/>
            <a:t>* </a:t>
          </a:r>
          <a:r>
            <a:rPr lang="en-US" sz="1800" b="0" dirty="0" smtClean="0"/>
            <a:t>Access to energy </a:t>
          </a:r>
          <a:r>
            <a:rPr lang="en-GB" sz="1800" b="0" dirty="0" smtClean="0"/>
            <a:t/>
          </a:r>
          <a:br>
            <a:rPr lang="en-GB" sz="1800" b="0" dirty="0" smtClean="0"/>
          </a:br>
          <a:r>
            <a:rPr lang="en-GB" sz="1800" b="0" dirty="0" smtClean="0"/>
            <a:t>* </a:t>
          </a:r>
          <a:r>
            <a:rPr lang="en-US" sz="1800" b="0" dirty="0" smtClean="0"/>
            <a:t>Access to financial services</a:t>
          </a:r>
          <a:br>
            <a:rPr lang="en-US" sz="1800" b="0" dirty="0" smtClean="0"/>
          </a:br>
          <a:r>
            <a:rPr lang="en-US" sz="1800" b="0" dirty="0" smtClean="0"/>
            <a:t>* Generation of profits for charitable giving </a:t>
          </a:r>
          <a:br>
            <a:rPr lang="en-US" sz="1800" b="0" dirty="0" smtClean="0"/>
          </a:br>
          <a:r>
            <a:rPr lang="en-US" sz="1800" b="1" dirty="0" smtClean="0"/>
            <a:t/>
          </a:r>
          <a:br>
            <a:rPr lang="en-US" sz="1800" b="1" dirty="0" smtClean="0"/>
          </a:br>
          <a:r>
            <a:rPr lang="en-US" sz="1800" b="1" u="sng" dirty="0" smtClean="0"/>
            <a:t>Native Commons Foundation</a:t>
          </a:r>
          <a:r>
            <a:rPr lang="en-US" sz="1800" b="1" dirty="0" smtClean="0"/>
            <a:t/>
          </a:r>
          <a:br>
            <a:rPr lang="en-US" sz="1800" b="1" dirty="0" smtClean="0"/>
          </a:br>
          <a:r>
            <a:rPr lang="en-GB" sz="1800" b="0" dirty="0" smtClean="0"/>
            <a:t>* </a:t>
          </a:r>
          <a:r>
            <a:rPr lang="en-US" sz="1800" b="0" dirty="0" smtClean="0"/>
            <a:t>Community development </a:t>
          </a:r>
          <a:r>
            <a:rPr lang="en-GB" sz="1800" b="0" dirty="0" smtClean="0"/>
            <a:t/>
          </a:r>
          <a:br>
            <a:rPr lang="en-GB" sz="1800" b="0" dirty="0" smtClean="0"/>
          </a:br>
          <a:r>
            <a:rPr lang="en-GB" sz="1800" b="0" dirty="0" smtClean="0"/>
            <a:t>* </a:t>
          </a:r>
          <a:r>
            <a:rPr lang="en-US" sz="1800" b="0" dirty="0" smtClean="0"/>
            <a:t>Equality and empowerment </a:t>
          </a:r>
          <a:r>
            <a:rPr lang="en-GB" sz="1800" b="1" dirty="0" smtClean="0"/>
            <a:t/>
          </a:r>
          <a:br>
            <a:rPr lang="en-GB" sz="1800" b="1" dirty="0" smtClean="0"/>
          </a:br>
          <a:endParaRPr lang="en-US" sz="1800" b="1" dirty="0" smtClean="0"/>
        </a:p>
      </dgm:t>
    </dgm:pt>
    <dgm:pt modelId="{8741BD6D-987E-174F-90FF-A4E3A274DAEE}" type="parTrans" cxnId="{0AED062E-4957-1245-8DEC-2A03A23B713B}">
      <dgm:prSet/>
      <dgm:spPr/>
      <dgm:t>
        <a:bodyPr/>
        <a:lstStyle/>
        <a:p>
          <a:endParaRPr lang="en-US"/>
        </a:p>
      </dgm:t>
    </dgm:pt>
    <dgm:pt modelId="{0C971C47-62A2-A546-BD97-A84B54376354}" type="sibTrans" cxnId="{0AED062E-4957-1245-8DEC-2A03A23B713B}">
      <dgm:prSet/>
      <dgm:spPr/>
      <dgm:t>
        <a:bodyPr/>
        <a:lstStyle/>
        <a:p>
          <a:endParaRPr lang="en-US"/>
        </a:p>
      </dgm:t>
    </dgm:pt>
    <dgm:pt modelId="{EBE5054A-E361-8A40-A29B-B4992ABCB2B2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800" b="1" u="sng" dirty="0" smtClean="0"/>
            <a:t>Income</a:t>
          </a:r>
        </a:p>
        <a:p>
          <a:r>
            <a:rPr lang="en-GB" sz="1800" b="0" dirty="0" smtClean="0"/>
            <a:t>* Cash flows to FN </a:t>
          </a:r>
        </a:p>
        <a:p>
          <a:r>
            <a:rPr lang="en-US" sz="1800" b="1" u="sng" dirty="0" smtClean="0"/>
            <a:t>Energy Independence</a:t>
          </a:r>
          <a:r>
            <a:rPr lang="en-US" sz="1800" b="1" dirty="0" smtClean="0"/>
            <a:t/>
          </a:r>
          <a:br>
            <a:rPr lang="en-US" sz="1800" b="1" dirty="0" smtClean="0"/>
          </a:br>
          <a:r>
            <a:rPr lang="en-US" sz="1800" b="0" dirty="0" smtClean="0"/>
            <a:t>* % ownership of RE project</a:t>
          </a:r>
          <a:br>
            <a:rPr lang="en-US" sz="1800" b="0" dirty="0" smtClean="0"/>
          </a:br>
          <a:r>
            <a:rPr lang="en-US" sz="1800" b="0" dirty="0" smtClean="0"/>
            <a:t>* Grid connectivity </a:t>
          </a:r>
          <a:endParaRPr lang="en-US" sz="1800" b="1" dirty="0" smtClean="0"/>
        </a:p>
        <a:p>
          <a:r>
            <a:rPr lang="en-US" sz="1800" b="1" u="sng" dirty="0" smtClean="0"/>
            <a:t>Surrounding Infrastructure</a:t>
          </a:r>
        </a:p>
        <a:p>
          <a:r>
            <a:rPr lang="en-US" sz="1800" b="0" dirty="0" smtClean="0"/>
            <a:t>* Capital mobilized for infrastructure used by FN</a:t>
          </a:r>
        </a:p>
        <a:p>
          <a:r>
            <a:rPr lang="en-US" sz="1800" b="1" u="sng" dirty="0" smtClean="0"/>
            <a:t>NCF Impact</a:t>
          </a:r>
        </a:p>
        <a:p>
          <a:r>
            <a:rPr lang="en-US" sz="1800" b="0" u="none" dirty="0" smtClean="0"/>
            <a:t>* Change in rates of access to drinking water, healthcare and education</a:t>
          </a:r>
        </a:p>
      </dgm:t>
    </dgm:pt>
    <dgm:pt modelId="{AA292784-ACD4-9C48-A038-30B126C0B47F}" type="sibTrans" cxnId="{D7625794-C415-3F43-B0C9-15F7DAE035D6}">
      <dgm:prSet/>
      <dgm:spPr/>
      <dgm:t>
        <a:bodyPr/>
        <a:lstStyle/>
        <a:p>
          <a:endParaRPr lang="en-US"/>
        </a:p>
      </dgm:t>
    </dgm:pt>
    <dgm:pt modelId="{EDA56992-13C5-DB4D-A311-9E40C97B5BDB}" type="parTrans" cxnId="{D7625794-C415-3F43-B0C9-15F7DAE035D6}">
      <dgm:prSet/>
      <dgm:spPr/>
      <dgm:t>
        <a:bodyPr/>
        <a:lstStyle/>
        <a:p>
          <a:endParaRPr lang="en-US"/>
        </a:p>
      </dgm:t>
    </dgm:pt>
    <dgm:pt modelId="{05CE5FB3-B043-3046-888E-126BA8EF2763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u="sng" dirty="0" smtClean="0"/>
            <a:t>NEF</a:t>
          </a:r>
          <a:endParaRPr lang="en-US" sz="1800" b="1" u="sng" dirty="0"/>
        </a:p>
      </dgm:t>
    </dgm:pt>
    <dgm:pt modelId="{ED5618DE-5211-3C46-85FA-91CA0FE080D2}" type="parTrans" cxnId="{E182F057-56D5-554E-BD82-96370545FD85}">
      <dgm:prSet/>
      <dgm:spPr/>
      <dgm:t>
        <a:bodyPr/>
        <a:lstStyle/>
        <a:p>
          <a:endParaRPr lang="en-US"/>
        </a:p>
      </dgm:t>
    </dgm:pt>
    <dgm:pt modelId="{8761ED21-7804-E444-AACE-9BCEE33D0F62}" type="sibTrans" cxnId="{E182F057-56D5-554E-BD82-96370545FD85}">
      <dgm:prSet/>
      <dgm:spPr/>
      <dgm:t>
        <a:bodyPr/>
        <a:lstStyle/>
        <a:p>
          <a:endParaRPr lang="en-US"/>
        </a:p>
      </dgm:t>
    </dgm:pt>
    <dgm:pt modelId="{9FDE13ED-1024-464C-B438-706052625AED}">
      <dgm:prSet phldrT="[Text]" custT="1"/>
      <dgm:spPr/>
      <dgm:t>
        <a:bodyPr/>
        <a:lstStyle/>
        <a:p>
          <a:r>
            <a:rPr lang="en-US" sz="1800" b="1" dirty="0" smtClean="0"/>
            <a:t> METRICS</a:t>
          </a:r>
          <a:endParaRPr lang="en-US" sz="1800" b="1" dirty="0"/>
        </a:p>
      </dgm:t>
    </dgm:pt>
    <dgm:pt modelId="{E81369F7-92AF-E44B-88B0-2E65BFD21D51}" type="sibTrans" cxnId="{339CA414-3353-9344-9EB2-8530A95AFA53}">
      <dgm:prSet/>
      <dgm:spPr/>
      <dgm:t>
        <a:bodyPr/>
        <a:lstStyle/>
        <a:p>
          <a:endParaRPr lang="en-US"/>
        </a:p>
      </dgm:t>
    </dgm:pt>
    <dgm:pt modelId="{663B3D4E-C543-3D44-B1A8-92E764437807}" type="parTrans" cxnId="{339CA414-3353-9344-9EB2-8530A95AFA53}">
      <dgm:prSet/>
      <dgm:spPr/>
      <dgm:t>
        <a:bodyPr/>
        <a:lstStyle/>
        <a:p>
          <a:endParaRPr lang="en-US"/>
        </a:p>
      </dgm:t>
    </dgm:pt>
    <dgm:pt modelId="{1B9797AE-1362-754C-A129-5EDC582508A3}" type="pres">
      <dgm:prSet presAssocID="{D552B273-4E22-384C-96F3-7013943573C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15FBDA-C63F-024B-9098-04F80DFBACA1}" type="pres">
      <dgm:prSet presAssocID="{287F450D-51F0-BB43-8A8F-48C32B076350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6D9551-D818-9748-AD76-DB5CEB119537}" type="pres">
      <dgm:prSet presAssocID="{287F450D-51F0-BB43-8A8F-48C32B076350}" presName="bgRect" presStyleLbl="node1" presStyleIdx="0" presStyleCnt="2" custAng="0" custScaleX="101697" custScaleY="99247" custLinFactNeighborX="-7" custLinFactNeighborY="-8798"/>
      <dgm:spPr/>
      <dgm:t>
        <a:bodyPr/>
        <a:lstStyle/>
        <a:p>
          <a:endParaRPr lang="en-US"/>
        </a:p>
      </dgm:t>
    </dgm:pt>
    <dgm:pt modelId="{F466F8AA-6548-844F-835F-F46B381470AC}" type="pres">
      <dgm:prSet presAssocID="{287F450D-51F0-BB43-8A8F-48C32B076350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AC39C-5E87-E145-830D-69B8A4A07942}" type="pres">
      <dgm:prSet presAssocID="{287F450D-51F0-BB43-8A8F-48C32B076350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4276D3-0589-3848-8C84-0E16EF1C848B}" type="pres">
      <dgm:prSet presAssocID="{B1A11ABA-ADB3-C74B-AC4C-CEB0C1854202}" presName="hSp" presStyleCnt="0"/>
      <dgm:spPr/>
      <dgm:t>
        <a:bodyPr/>
        <a:lstStyle/>
        <a:p>
          <a:endParaRPr lang="en-US"/>
        </a:p>
      </dgm:t>
    </dgm:pt>
    <dgm:pt modelId="{26C2323C-197A-EE46-884D-ADA54F379017}" type="pres">
      <dgm:prSet presAssocID="{B1A11ABA-ADB3-C74B-AC4C-CEB0C1854202}" presName="vProcSp" presStyleCnt="0"/>
      <dgm:spPr/>
      <dgm:t>
        <a:bodyPr/>
        <a:lstStyle/>
        <a:p>
          <a:endParaRPr lang="en-US"/>
        </a:p>
      </dgm:t>
    </dgm:pt>
    <dgm:pt modelId="{13FA33EA-87E1-4C44-87DD-A9016D7E6DCD}" type="pres">
      <dgm:prSet presAssocID="{B1A11ABA-ADB3-C74B-AC4C-CEB0C1854202}" presName="vSp1" presStyleCnt="0"/>
      <dgm:spPr/>
      <dgm:t>
        <a:bodyPr/>
        <a:lstStyle/>
        <a:p>
          <a:endParaRPr lang="en-US"/>
        </a:p>
      </dgm:t>
    </dgm:pt>
    <dgm:pt modelId="{D4FC19E5-E64C-AF4B-9709-1C6527299147}" type="pres">
      <dgm:prSet presAssocID="{B1A11ABA-ADB3-C74B-AC4C-CEB0C1854202}" presName="simulatedConn" presStyleLbl="solidFgAcc1" presStyleIdx="0" presStyleCnt="1" custLinFactY="-75460" custLinFactNeighborX="-2034" custLinFactNeighborY="-100000"/>
      <dgm:spPr/>
      <dgm:t>
        <a:bodyPr/>
        <a:lstStyle/>
        <a:p>
          <a:endParaRPr lang="en-US"/>
        </a:p>
      </dgm:t>
    </dgm:pt>
    <dgm:pt modelId="{818E9A6D-8E49-B146-919D-7EC7CE4828EC}" type="pres">
      <dgm:prSet presAssocID="{B1A11ABA-ADB3-C74B-AC4C-CEB0C1854202}" presName="vSp2" presStyleCnt="0"/>
      <dgm:spPr/>
      <dgm:t>
        <a:bodyPr/>
        <a:lstStyle/>
        <a:p>
          <a:endParaRPr lang="en-US"/>
        </a:p>
      </dgm:t>
    </dgm:pt>
    <dgm:pt modelId="{B5DA63D6-CEC3-D443-9062-89EE7A6873D6}" type="pres">
      <dgm:prSet presAssocID="{B1A11ABA-ADB3-C74B-AC4C-CEB0C1854202}" presName="sibTrans" presStyleCnt="0"/>
      <dgm:spPr/>
      <dgm:t>
        <a:bodyPr/>
        <a:lstStyle/>
        <a:p>
          <a:endParaRPr lang="en-US"/>
        </a:p>
      </dgm:t>
    </dgm:pt>
    <dgm:pt modelId="{69D74090-62FD-F34E-9FB0-BE8A57706E2B}" type="pres">
      <dgm:prSet presAssocID="{9FDE13ED-1024-464C-B438-706052625AED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430DC-FABE-3F4D-8248-799D2D65662C}" type="pres">
      <dgm:prSet presAssocID="{9FDE13ED-1024-464C-B438-706052625AED}" presName="bgRect" presStyleLbl="node1" presStyleIdx="1" presStyleCnt="2" custLinFactNeighborX="1889"/>
      <dgm:spPr/>
      <dgm:t>
        <a:bodyPr/>
        <a:lstStyle/>
        <a:p>
          <a:endParaRPr lang="en-US"/>
        </a:p>
      </dgm:t>
    </dgm:pt>
    <dgm:pt modelId="{A8A80C36-DF33-6043-BE26-FB0A53C01204}" type="pres">
      <dgm:prSet presAssocID="{9FDE13ED-1024-464C-B438-706052625AED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673CB-D461-8841-BC25-6BD0524031BD}" type="pres">
      <dgm:prSet presAssocID="{9FDE13ED-1024-464C-B438-706052625AED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DDB95A-C2E2-F54F-AA13-1D281AEAC74E}" srcId="{D552B273-4E22-384C-96F3-7013943573CF}" destId="{287F450D-51F0-BB43-8A8F-48C32B076350}" srcOrd="0" destOrd="0" parTransId="{1F27DBE4-0D37-2440-B042-F6AB45F6A364}" sibTransId="{B1A11ABA-ADB3-C74B-AC4C-CEB0C1854202}"/>
    <dgm:cxn modelId="{BA103B52-DD40-4C47-8A90-C883F3869167}" type="presOf" srcId="{EC3D804F-30C0-1447-AD2B-63F81AA4E51D}" destId="{88DAC39C-5E87-E145-830D-69B8A4A07942}" srcOrd="0" destOrd="1" presId="urn:microsoft.com/office/officeart/2005/8/layout/hProcess7"/>
    <dgm:cxn modelId="{74271178-D29A-C346-8172-7AD452C979C0}" type="presOf" srcId="{287F450D-51F0-BB43-8A8F-48C32B076350}" destId="{F466F8AA-6548-844F-835F-F46B381470AC}" srcOrd="1" destOrd="0" presId="urn:microsoft.com/office/officeart/2005/8/layout/hProcess7"/>
    <dgm:cxn modelId="{E182F057-56D5-554E-BD82-96370545FD85}" srcId="{287F450D-51F0-BB43-8A8F-48C32B076350}" destId="{05CE5FB3-B043-3046-888E-126BA8EF2763}" srcOrd="0" destOrd="0" parTransId="{ED5618DE-5211-3C46-85FA-91CA0FE080D2}" sibTransId="{8761ED21-7804-E444-AACE-9BCEE33D0F62}"/>
    <dgm:cxn modelId="{F302C563-C206-F942-97D8-C4894144B339}" type="presOf" srcId="{EBE5054A-E361-8A40-A29B-B4992ABCB2B2}" destId="{551673CB-D461-8841-BC25-6BD0524031BD}" srcOrd="0" destOrd="0" presId="urn:microsoft.com/office/officeart/2005/8/layout/hProcess7"/>
    <dgm:cxn modelId="{E51E1787-993B-984B-9C46-0C66AD97CBB9}" type="presOf" srcId="{05CE5FB3-B043-3046-888E-126BA8EF2763}" destId="{88DAC39C-5E87-E145-830D-69B8A4A07942}" srcOrd="0" destOrd="0" presId="urn:microsoft.com/office/officeart/2005/8/layout/hProcess7"/>
    <dgm:cxn modelId="{04719CFD-BDFD-2B44-A23E-AA9453B65755}" type="presOf" srcId="{D552B273-4E22-384C-96F3-7013943573CF}" destId="{1B9797AE-1362-754C-A129-5EDC582508A3}" srcOrd="0" destOrd="0" presId="urn:microsoft.com/office/officeart/2005/8/layout/hProcess7"/>
    <dgm:cxn modelId="{D7625794-C415-3F43-B0C9-15F7DAE035D6}" srcId="{9FDE13ED-1024-464C-B438-706052625AED}" destId="{EBE5054A-E361-8A40-A29B-B4992ABCB2B2}" srcOrd="0" destOrd="0" parTransId="{EDA56992-13C5-DB4D-A311-9E40C97B5BDB}" sibTransId="{AA292784-ACD4-9C48-A038-30B126C0B47F}"/>
    <dgm:cxn modelId="{E518740D-65EB-3E4A-80B0-569C73788EF5}" type="presOf" srcId="{9FDE13ED-1024-464C-B438-706052625AED}" destId="{A8A80C36-DF33-6043-BE26-FB0A53C01204}" srcOrd="1" destOrd="0" presId="urn:microsoft.com/office/officeart/2005/8/layout/hProcess7"/>
    <dgm:cxn modelId="{187B3B68-AC58-D149-8F29-4BCA9100F31D}" type="presOf" srcId="{287F450D-51F0-BB43-8A8F-48C32B076350}" destId="{996D9551-D818-9748-AD76-DB5CEB119537}" srcOrd="0" destOrd="0" presId="urn:microsoft.com/office/officeart/2005/8/layout/hProcess7"/>
    <dgm:cxn modelId="{EB16EC69-2719-6A4D-956D-CBC13AF496F2}" type="presOf" srcId="{9FDE13ED-1024-464C-B438-706052625AED}" destId="{2E5430DC-FABE-3F4D-8248-799D2D65662C}" srcOrd="0" destOrd="0" presId="urn:microsoft.com/office/officeart/2005/8/layout/hProcess7"/>
    <dgm:cxn modelId="{339CA414-3353-9344-9EB2-8530A95AFA53}" srcId="{D552B273-4E22-384C-96F3-7013943573CF}" destId="{9FDE13ED-1024-464C-B438-706052625AED}" srcOrd="1" destOrd="0" parTransId="{663B3D4E-C543-3D44-B1A8-92E764437807}" sibTransId="{E81369F7-92AF-E44B-88B0-2E65BFD21D51}"/>
    <dgm:cxn modelId="{0AED062E-4957-1245-8DEC-2A03A23B713B}" srcId="{287F450D-51F0-BB43-8A8F-48C32B076350}" destId="{EC3D804F-30C0-1447-AD2B-63F81AA4E51D}" srcOrd="1" destOrd="0" parTransId="{8741BD6D-987E-174F-90FF-A4E3A274DAEE}" sibTransId="{0C971C47-62A2-A546-BD97-A84B54376354}"/>
    <dgm:cxn modelId="{77098CC7-F3B7-8944-B1A4-AF190E90156D}" type="presParOf" srcId="{1B9797AE-1362-754C-A129-5EDC582508A3}" destId="{E115FBDA-C63F-024B-9098-04F80DFBACA1}" srcOrd="0" destOrd="0" presId="urn:microsoft.com/office/officeart/2005/8/layout/hProcess7"/>
    <dgm:cxn modelId="{DD31B24F-0388-6146-8FAE-9EC693DBC1CB}" type="presParOf" srcId="{E115FBDA-C63F-024B-9098-04F80DFBACA1}" destId="{996D9551-D818-9748-AD76-DB5CEB119537}" srcOrd="0" destOrd="0" presId="urn:microsoft.com/office/officeart/2005/8/layout/hProcess7"/>
    <dgm:cxn modelId="{3DF4FA35-FC44-4D4B-8568-EBAE2C1DDA61}" type="presParOf" srcId="{E115FBDA-C63F-024B-9098-04F80DFBACA1}" destId="{F466F8AA-6548-844F-835F-F46B381470AC}" srcOrd="1" destOrd="0" presId="urn:microsoft.com/office/officeart/2005/8/layout/hProcess7"/>
    <dgm:cxn modelId="{52489290-3E3F-EB4E-BEC5-2AA159CD3579}" type="presParOf" srcId="{E115FBDA-C63F-024B-9098-04F80DFBACA1}" destId="{88DAC39C-5E87-E145-830D-69B8A4A07942}" srcOrd="2" destOrd="0" presId="urn:microsoft.com/office/officeart/2005/8/layout/hProcess7"/>
    <dgm:cxn modelId="{2C6B235B-DFC6-3E42-9ED3-740D49406F05}" type="presParOf" srcId="{1B9797AE-1362-754C-A129-5EDC582508A3}" destId="{734276D3-0589-3848-8C84-0E16EF1C848B}" srcOrd="1" destOrd="0" presId="urn:microsoft.com/office/officeart/2005/8/layout/hProcess7"/>
    <dgm:cxn modelId="{FA312E66-C1CA-5F4E-A061-CD74F891AD76}" type="presParOf" srcId="{1B9797AE-1362-754C-A129-5EDC582508A3}" destId="{26C2323C-197A-EE46-884D-ADA54F379017}" srcOrd="2" destOrd="0" presId="urn:microsoft.com/office/officeart/2005/8/layout/hProcess7"/>
    <dgm:cxn modelId="{ED778645-CF46-5B48-BF2F-047BE1552DE7}" type="presParOf" srcId="{26C2323C-197A-EE46-884D-ADA54F379017}" destId="{13FA33EA-87E1-4C44-87DD-A9016D7E6DCD}" srcOrd="0" destOrd="0" presId="urn:microsoft.com/office/officeart/2005/8/layout/hProcess7"/>
    <dgm:cxn modelId="{FB86CF67-7B1B-F54F-ABE8-31D09925F4AE}" type="presParOf" srcId="{26C2323C-197A-EE46-884D-ADA54F379017}" destId="{D4FC19E5-E64C-AF4B-9709-1C6527299147}" srcOrd="1" destOrd="0" presId="urn:microsoft.com/office/officeart/2005/8/layout/hProcess7"/>
    <dgm:cxn modelId="{E8A770F7-0F73-F24E-BEB1-E0AEF1259038}" type="presParOf" srcId="{26C2323C-197A-EE46-884D-ADA54F379017}" destId="{818E9A6D-8E49-B146-919D-7EC7CE4828EC}" srcOrd="2" destOrd="0" presId="urn:microsoft.com/office/officeart/2005/8/layout/hProcess7"/>
    <dgm:cxn modelId="{9645A32D-2B8F-824A-BE57-A123A15F6ADC}" type="presParOf" srcId="{1B9797AE-1362-754C-A129-5EDC582508A3}" destId="{B5DA63D6-CEC3-D443-9062-89EE7A6873D6}" srcOrd="3" destOrd="0" presId="urn:microsoft.com/office/officeart/2005/8/layout/hProcess7"/>
    <dgm:cxn modelId="{E67A581E-B0D2-944D-920B-7D26C70CEFBE}" type="presParOf" srcId="{1B9797AE-1362-754C-A129-5EDC582508A3}" destId="{69D74090-62FD-F34E-9FB0-BE8A57706E2B}" srcOrd="4" destOrd="0" presId="urn:microsoft.com/office/officeart/2005/8/layout/hProcess7"/>
    <dgm:cxn modelId="{5EB61340-C811-324E-9964-27D17C61C4CD}" type="presParOf" srcId="{69D74090-62FD-F34E-9FB0-BE8A57706E2B}" destId="{2E5430DC-FABE-3F4D-8248-799D2D65662C}" srcOrd="0" destOrd="0" presId="urn:microsoft.com/office/officeart/2005/8/layout/hProcess7"/>
    <dgm:cxn modelId="{8D0A1414-3FD1-D348-B1EA-872ECAB6E416}" type="presParOf" srcId="{69D74090-62FD-F34E-9FB0-BE8A57706E2B}" destId="{A8A80C36-DF33-6043-BE26-FB0A53C01204}" srcOrd="1" destOrd="0" presId="urn:microsoft.com/office/officeart/2005/8/layout/hProcess7"/>
    <dgm:cxn modelId="{A2812CF5-7E31-724F-AE11-D8D81A773B5C}" type="presParOf" srcId="{69D74090-62FD-F34E-9FB0-BE8A57706E2B}" destId="{551673CB-D461-8841-BC25-6BD0524031BD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2E1CB6-D40F-5646-94B0-AD14E2E23C04}" type="doc">
      <dgm:prSet loTypeId="urn:microsoft.com/office/officeart/2005/8/layout/radial4" loCatId="" qsTypeId="urn:microsoft.com/office/officeart/2005/8/quickstyle/simple3" qsCatId="simple" csTypeId="urn:microsoft.com/office/officeart/2005/8/colors/accent1_2" csCatId="accent1" phldr="1"/>
      <dgm:spPr/>
    </dgm:pt>
    <dgm:pt modelId="{9F2C3F2B-315F-4447-9FAA-4D7ABC02ECD6}">
      <dgm:prSet phldrT="[Text]" custT="1"/>
      <dgm:spPr/>
      <dgm:t>
        <a:bodyPr/>
        <a:lstStyle/>
        <a:p>
          <a:r>
            <a:rPr lang="en-US" sz="2000" dirty="0" smtClean="0"/>
            <a:t>A compelling mix of environmental, social and financial returns</a:t>
          </a:r>
          <a:endParaRPr lang="en-US" sz="2000" dirty="0"/>
        </a:p>
      </dgm:t>
    </dgm:pt>
    <dgm:pt modelId="{D41879BC-8BB9-724E-88F5-1BA6DE458503}" type="parTrans" cxnId="{8CCB8333-BC83-A84D-ACAE-0163C06D8907}">
      <dgm:prSet/>
      <dgm:spPr/>
      <dgm:t>
        <a:bodyPr/>
        <a:lstStyle/>
        <a:p>
          <a:endParaRPr lang="en-US"/>
        </a:p>
      </dgm:t>
    </dgm:pt>
    <dgm:pt modelId="{EBD1CC93-DC04-734C-B629-55426A41E83D}" type="sibTrans" cxnId="{8CCB8333-BC83-A84D-ACAE-0163C06D8907}">
      <dgm:prSet/>
      <dgm:spPr/>
      <dgm:t>
        <a:bodyPr/>
        <a:lstStyle/>
        <a:p>
          <a:endParaRPr lang="en-US"/>
        </a:p>
      </dgm:t>
    </dgm:pt>
    <dgm:pt modelId="{DDB58E49-42CB-EF4D-835E-ADBFB4FED6D0}">
      <dgm:prSet phldrT="[Text]" custT="1"/>
      <dgm:spPr/>
      <dgm:t>
        <a:bodyPr/>
        <a:lstStyle/>
        <a:p>
          <a:r>
            <a:rPr lang="en-US" sz="2000" dirty="0" smtClean="0"/>
            <a:t>A structure based on proven investment models with inherent competitive advantage</a:t>
          </a:r>
          <a:endParaRPr lang="en-US" sz="2000" dirty="0"/>
        </a:p>
      </dgm:t>
    </dgm:pt>
    <dgm:pt modelId="{089DFDFB-42A9-F24E-9538-972DE003113E}" type="parTrans" cxnId="{B58B6792-FFDB-1A4D-AF33-45C7D9C9915A}">
      <dgm:prSet/>
      <dgm:spPr/>
      <dgm:t>
        <a:bodyPr/>
        <a:lstStyle/>
        <a:p>
          <a:endParaRPr lang="en-US"/>
        </a:p>
      </dgm:t>
    </dgm:pt>
    <dgm:pt modelId="{518EF0B3-FB60-5E40-A862-54F6EA2042BA}" type="sibTrans" cxnId="{B58B6792-FFDB-1A4D-AF33-45C7D9C9915A}">
      <dgm:prSet/>
      <dgm:spPr/>
      <dgm:t>
        <a:bodyPr/>
        <a:lstStyle/>
        <a:p>
          <a:endParaRPr lang="en-US"/>
        </a:p>
      </dgm:t>
    </dgm:pt>
    <dgm:pt modelId="{23329B35-2143-A946-8EB0-4E0B8F032CA0}">
      <dgm:prSet phldrT="[Text]" custT="1"/>
      <dgm:spPr/>
      <dgm:t>
        <a:bodyPr/>
        <a:lstStyle/>
        <a:p>
          <a:r>
            <a:rPr lang="en-US" sz="2000" dirty="0" smtClean="0"/>
            <a:t>A large market with a long pipeline of projects diversified by geography and jurisdiction</a:t>
          </a:r>
          <a:endParaRPr lang="en-US" sz="2000" dirty="0"/>
        </a:p>
      </dgm:t>
    </dgm:pt>
    <dgm:pt modelId="{577E4747-41D6-014B-B8EB-8AA5E26494F4}" type="parTrans" cxnId="{6F57AB3C-03E2-F24F-AEAD-EBE782C2CAEC}">
      <dgm:prSet/>
      <dgm:spPr/>
      <dgm:t>
        <a:bodyPr/>
        <a:lstStyle/>
        <a:p>
          <a:endParaRPr lang="en-US"/>
        </a:p>
      </dgm:t>
    </dgm:pt>
    <dgm:pt modelId="{E84653BA-85C1-4D4B-857D-529FFBDF4610}" type="sibTrans" cxnId="{6F57AB3C-03E2-F24F-AEAD-EBE782C2CAEC}">
      <dgm:prSet/>
      <dgm:spPr/>
      <dgm:t>
        <a:bodyPr/>
        <a:lstStyle/>
        <a:p>
          <a:endParaRPr lang="en-US"/>
        </a:p>
      </dgm:t>
    </dgm:pt>
    <dgm:pt modelId="{30D94F82-7596-FE4E-9596-F09B0E3010E3}">
      <dgm:prSet phldrT="[Text]" custT="1"/>
      <dgm:spPr/>
      <dgm:t>
        <a:bodyPr/>
        <a:lstStyle/>
        <a:p>
          <a:r>
            <a:rPr lang="en-US" sz="2000" dirty="0" smtClean="0"/>
            <a:t>A balanced approach to risk and return</a:t>
          </a:r>
          <a:endParaRPr lang="en-US" sz="2000" dirty="0"/>
        </a:p>
      </dgm:t>
    </dgm:pt>
    <dgm:pt modelId="{3D8E8FFF-7B65-8449-BAB7-C0AF5F739374}" type="parTrans" cxnId="{2AD9B030-C58F-134B-A778-13CEF15A5592}">
      <dgm:prSet/>
      <dgm:spPr/>
      <dgm:t>
        <a:bodyPr/>
        <a:lstStyle/>
        <a:p>
          <a:endParaRPr lang="en-US"/>
        </a:p>
      </dgm:t>
    </dgm:pt>
    <dgm:pt modelId="{09759990-7AED-B944-A0D7-4020C69FD175}" type="sibTrans" cxnId="{2AD9B030-C58F-134B-A778-13CEF15A5592}">
      <dgm:prSet/>
      <dgm:spPr/>
      <dgm:t>
        <a:bodyPr/>
        <a:lstStyle/>
        <a:p>
          <a:endParaRPr lang="en-US"/>
        </a:p>
      </dgm:t>
    </dgm:pt>
    <dgm:pt modelId="{500D56D3-0F4E-BE43-9785-B046F002574F}" type="pres">
      <dgm:prSet presAssocID="{BA2E1CB6-D40F-5646-94B0-AD14E2E23C0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6758D61-7F2C-A345-88CA-908F9EF03DE2}" type="pres">
      <dgm:prSet presAssocID="{9F2C3F2B-315F-4447-9FAA-4D7ABC02ECD6}" presName="centerShape" presStyleLbl="node0" presStyleIdx="0" presStyleCnt="1"/>
      <dgm:spPr/>
      <dgm:t>
        <a:bodyPr/>
        <a:lstStyle/>
        <a:p>
          <a:endParaRPr lang="en-US"/>
        </a:p>
      </dgm:t>
    </dgm:pt>
    <dgm:pt modelId="{0E722EE3-0B54-574E-B6D8-DFC65C60DDA3}" type="pres">
      <dgm:prSet presAssocID="{577E4747-41D6-014B-B8EB-8AA5E26494F4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4F2E43C9-0587-A546-9981-39DFDDEAC29D}" type="pres">
      <dgm:prSet presAssocID="{23329B35-2143-A946-8EB0-4E0B8F032CA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80E4B2-E993-184D-A2F7-EE2B11D4C63F}" type="pres">
      <dgm:prSet presAssocID="{3D8E8FFF-7B65-8449-BAB7-C0AF5F739374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72F0B398-BB07-EF4C-86BA-F4ACF4B3977C}" type="pres">
      <dgm:prSet presAssocID="{30D94F82-7596-FE4E-9596-F09B0E3010E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D3F09-6AB0-1C45-ACE5-9AC1957F23F9}" type="pres">
      <dgm:prSet presAssocID="{089DFDFB-42A9-F24E-9538-972DE003113E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31A9C175-DF65-9845-9A1F-A0AB6D5081C6}" type="pres">
      <dgm:prSet presAssocID="{DDB58E49-42CB-EF4D-835E-ADBFB4FED6D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F64FF5-4EBF-5C4C-BC8E-131CA62771A4}" type="presOf" srcId="{577E4747-41D6-014B-B8EB-8AA5E26494F4}" destId="{0E722EE3-0B54-574E-B6D8-DFC65C60DDA3}" srcOrd="0" destOrd="0" presId="urn:microsoft.com/office/officeart/2005/8/layout/radial4"/>
    <dgm:cxn modelId="{F3FCE69C-ACB0-C94B-833F-7CF0422A53AF}" type="presOf" srcId="{23329B35-2143-A946-8EB0-4E0B8F032CA0}" destId="{4F2E43C9-0587-A546-9981-39DFDDEAC29D}" srcOrd="0" destOrd="0" presId="urn:microsoft.com/office/officeart/2005/8/layout/radial4"/>
    <dgm:cxn modelId="{2AD9B030-C58F-134B-A778-13CEF15A5592}" srcId="{9F2C3F2B-315F-4447-9FAA-4D7ABC02ECD6}" destId="{30D94F82-7596-FE4E-9596-F09B0E3010E3}" srcOrd="1" destOrd="0" parTransId="{3D8E8FFF-7B65-8449-BAB7-C0AF5F739374}" sibTransId="{09759990-7AED-B944-A0D7-4020C69FD175}"/>
    <dgm:cxn modelId="{1DE383A1-89A4-3C4C-89F3-A5F780DEF7FC}" type="presOf" srcId="{3D8E8FFF-7B65-8449-BAB7-C0AF5F739374}" destId="{3680E4B2-E993-184D-A2F7-EE2B11D4C63F}" srcOrd="0" destOrd="0" presId="urn:microsoft.com/office/officeart/2005/8/layout/radial4"/>
    <dgm:cxn modelId="{F630414D-94E6-574C-A9F8-DD30CB7FF064}" type="presOf" srcId="{BA2E1CB6-D40F-5646-94B0-AD14E2E23C04}" destId="{500D56D3-0F4E-BE43-9785-B046F002574F}" srcOrd="0" destOrd="0" presId="urn:microsoft.com/office/officeart/2005/8/layout/radial4"/>
    <dgm:cxn modelId="{96EC02F4-1117-1141-BC99-1F0E6E9F5B04}" type="presOf" srcId="{089DFDFB-42A9-F24E-9538-972DE003113E}" destId="{61CD3F09-6AB0-1C45-ACE5-9AC1957F23F9}" srcOrd="0" destOrd="0" presId="urn:microsoft.com/office/officeart/2005/8/layout/radial4"/>
    <dgm:cxn modelId="{53E2EA81-CAE4-A44C-8BE0-29A31C0F7326}" type="presOf" srcId="{9F2C3F2B-315F-4447-9FAA-4D7ABC02ECD6}" destId="{E6758D61-7F2C-A345-88CA-908F9EF03DE2}" srcOrd="0" destOrd="0" presId="urn:microsoft.com/office/officeart/2005/8/layout/radial4"/>
    <dgm:cxn modelId="{B58B6792-FFDB-1A4D-AF33-45C7D9C9915A}" srcId="{9F2C3F2B-315F-4447-9FAA-4D7ABC02ECD6}" destId="{DDB58E49-42CB-EF4D-835E-ADBFB4FED6D0}" srcOrd="2" destOrd="0" parTransId="{089DFDFB-42A9-F24E-9538-972DE003113E}" sibTransId="{518EF0B3-FB60-5E40-A862-54F6EA2042BA}"/>
    <dgm:cxn modelId="{6F57AB3C-03E2-F24F-AEAD-EBE782C2CAEC}" srcId="{9F2C3F2B-315F-4447-9FAA-4D7ABC02ECD6}" destId="{23329B35-2143-A946-8EB0-4E0B8F032CA0}" srcOrd="0" destOrd="0" parTransId="{577E4747-41D6-014B-B8EB-8AA5E26494F4}" sibTransId="{E84653BA-85C1-4D4B-857D-529FFBDF4610}"/>
    <dgm:cxn modelId="{16E99B41-A166-ED41-9D08-05D011361BB2}" type="presOf" srcId="{30D94F82-7596-FE4E-9596-F09B0E3010E3}" destId="{72F0B398-BB07-EF4C-86BA-F4ACF4B3977C}" srcOrd="0" destOrd="0" presId="urn:microsoft.com/office/officeart/2005/8/layout/radial4"/>
    <dgm:cxn modelId="{2981D66B-B6A2-2142-B50F-6F01EA2DE5D2}" type="presOf" srcId="{DDB58E49-42CB-EF4D-835E-ADBFB4FED6D0}" destId="{31A9C175-DF65-9845-9A1F-A0AB6D5081C6}" srcOrd="0" destOrd="0" presId="urn:microsoft.com/office/officeart/2005/8/layout/radial4"/>
    <dgm:cxn modelId="{8CCB8333-BC83-A84D-ACAE-0163C06D8907}" srcId="{BA2E1CB6-D40F-5646-94B0-AD14E2E23C04}" destId="{9F2C3F2B-315F-4447-9FAA-4D7ABC02ECD6}" srcOrd="0" destOrd="0" parTransId="{D41879BC-8BB9-724E-88F5-1BA6DE458503}" sibTransId="{EBD1CC93-DC04-734C-B629-55426A41E83D}"/>
    <dgm:cxn modelId="{C7B9E113-B064-F84F-9B96-887F4D2543BE}" type="presParOf" srcId="{500D56D3-0F4E-BE43-9785-B046F002574F}" destId="{E6758D61-7F2C-A345-88CA-908F9EF03DE2}" srcOrd="0" destOrd="0" presId="urn:microsoft.com/office/officeart/2005/8/layout/radial4"/>
    <dgm:cxn modelId="{B7126EA8-FE0C-5644-BA44-73ADC9B07C7F}" type="presParOf" srcId="{500D56D3-0F4E-BE43-9785-B046F002574F}" destId="{0E722EE3-0B54-574E-B6D8-DFC65C60DDA3}" srcOrd="1" destOrd="0" presId="urn:microsoft.com/office/officeart/2005/8/layout/radial4"/>
    <dgm:cxn modelId="{549DBF29-F3C1-FF4F-A57F-CDADF83F9219}" type="presParOf" srcId="{500D56D3-0F4E-BE43-9785-B046F002574F}" destId="{4F2E43C9-0587-A546-9981-39DFDDEAC29D}" srcOrd="2" destOrd="0" presId="urn:microsoft.com/office/officeart/2005/8/layout/radial4"/>
    <dgm:cxn modelId="{1A9582A5-AD96-5041-B54D-41ECEDFBBC8D}" type="presParOf" srcId="{500D56D3-0F4E-BE43-9785-B046F002574F}" destId="{3680E4B2-E993-184D-A2F7-EE2B11D4C63F}" srcOrd="3" destOrd="0" presId="urn:microsoft.com/office/officeart/2005/8/layout/radial4"/>
    <dgm:cxn modelId="{300A2992-824C-1146-91E3-C587D4CF0B37}" type="presParOf" srcId="{500D56D3-0F4E-BE43-9785-B046F002574F}" destId="{72F0B398-BB07-EF4C-86BA-F4ACF4B3977C}" srcOrd="4" destOrd="0" presId="urn:microsoft.com/office/officeart/2005/8/layout/radial4"/>
    <dgm:cxn modelId="{E137F070-C8EB-F748-BDBE-652683ACB899}" type="presParOf" srcId="{500D56D3-0F4E-BE43-9785-B046F002574F}" destId="{61CD3F09-6AB0-1C45-ACE5-9AC1957F23F9}" srcOrd="5" destOrd="0" presId="urn:microsoft.com/office/officeart/2005/8/layout/radial4"/>
    <dgm:cxn modelId="{BC4FD222-AEA6-4647-8E67-51B23660DC69}" type="presParOf" srcId="{500D56D3-0F4E-BE43-9785-B046F002574F}" destId="{31A9C175-DF65-9845-9A1F-A0AB6D5081C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6EBFD-0E71-4A7C-9EFF-0E5A6B1C55D8}">
      <dsp:nvSpPr>
        <dsp:cNvPr id="0" name=""/>
        <dsp:cNvSpPr/>
      </dsp:nvSpPr>
      <dsp:spPr>
        <a:xfrm>
          <a:off x="1438873" y="1442276"/>
          <a:ext cx="2608653" cy="252564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NEF</a:t>
          </a:r>
          <a:endParaRPr lang="en-US" sz="1800" kern="1200" dirty="0"/>
        </a:p>
      </dsp:txBody>
      <dsp:txXfrm>
        <a:off x="1820901" y="1812148"/>
        <a:ext cx="1844597" cy="1785902"/>
      </dsp:txXfrm>
    </dsp:sp>
    <dsp:sp modelId="{61E50EDB-9622-2642-812D-B1CC052B8460}">
      <dsp:nvSpPr>
        <dsp:cNvPr id="0" name=""/>
        <dsp:cNvSpPr/>
      </dsp:nvSpPr>
      <dsp:spPr>
        <a:xfrm>
          <a:off x="1992957" y="535"/>
          <a:ext cx="1500485" cy="150048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/>
            <a:t>Manitoba</a:t>
          </a:r>
        </a:p>
      </dsp:txBody>
      <dsp:txXfrm>
        <a:off x="2212698" y="220276"/>
        <a:ext cx="1061003" cy="1061003"/>
      </dsp:txXfrm>
    </dsp:sp>
    <dsp:sp modelId="{92901C7D-4D7F-0C4C-B63D-1060FB348827}">
      <dsp:nvSpPr>
        <dsp:cNvPr id="0" name=""/>
        <dsp:cNvSpPr/>
      </dsp:nvSpPr>
      <dsp:spPr>
        <a:xfrm>
          <a:off x="3374871" y="572943"/>
          <a:ext cx="1500485" cy="150048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1" kern="1200" dirty="0" smtClean="0"/>
            <a:t>Ontario</a:t>
          </a:r>
        </a:p>
      </dsp:txBody>
      <dsp:txXfrm>
        <a:off x="3594612" y="792684"/>
        <a:ext cx="1061003" cy="1061003"/>
      </dsp:txXfrm>
    </dsp:sp>
    <dsp:sp modelId="{C6B9D95E-CF7E-1C42-899F-A92D13BFAF0C}">
      <dsp:nvSpPr>
        <dsp:cNvPr id="0" name=""/>
        <dsp:cNvSpPr/>
      </dsp:nvSpPr>
      <dsp:spPr>
        <a:xfrm>
          <a:off x="3947279" y="1954857"/>
          <a:ext cx="1500485" cy="150048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/>
            <a:t>Quebec</a:t>
          </a:r>
        </a:p>
      </dsp:txBody>
      <dsp:txXfrm>
        <a:off x="4167020" y="2174598"/>
        <a:ext cx="1061003" cy="1061003"/>
      </dsp:txXfrm>
    </dsp:sp>
    <dsp:sp modelId="{F5D0A56B-2E49-2A49-B74E-9AAA34D60F4E}">
      <dsp:nvSpPr>
        <dsp:cNvPr id="0" name=""/>
        <dsp:cNvSpPr/>
      </dsp:nvSpPr>
      <dsp:spPr>
        <a:xfrm>
          <a:off x="3374871" y="3336771"/>
          <a:ext cx="1500485" cy="150048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/>
            <a:t>Maritimes</a:t>
          </a:r>
        </a:p>
      </dsp:txBody>
      <dsp:txXfrm>
        <a:off x="3594612" y="3556512"/>
        <a:ext cx="1061003" cy="1061003"/>
      </dsp:txXfrm>
    </dsp:sp>
    <dsp:sp modelId="{CD3FC080-B933-CB4B-97C2-EEBAF57CB9C4}">
      <dsp:nvSpPr>
        <dsp:cNvPr id="0" name=""/>
        <dsp:cNvSpPr/>
      </dsp:nvSpPr>
      <dsp:spPr>
        <a:xfrm>
          <a:off x="1992957" y="3909179"/>
          <a:ext cx="1500485" cy="150048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/>
            <a:t>Territories</a:t>
          </a:r>
        </a:p>
      </dsp:txBody>
      <dsp:txXfrm>
        <a:off x="2212698" y="4128920"/>
        <a:ext cx="1061003" cy="1061003"/>
      </dsp:txXfrm>
    </dsp:sp>
    <dsp:sp modelId="{B7CF8388-3926-49C2-8B84-C2A8361772B0}">
      <dsp:nvSpPr>
        <dsp:cNvPr id="0" name=""/>
        <dsp:cNvSpPr/>
      </dsp:nvSpPr>
      <dsp:spPr>
        <a:xfrm>
          <a:off x="630741" y="3323958"/>
          <a:ext cx="1500485" cy="150048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British Columbia</a:t>
          </a:r>
          <a:endParaRPr lang="en-US" sz="1800" kern="1200" dirty="0"/>
        </a:p>
      </dsp:txBody>
      <dsp:txXfrm>
        <a:off x="850482" y="3543699"/>
        <a:ext cx="1061003" cy="1061003"/>
      </dsp:txXfrm>
    </dsp:sp>
    <dsp:sp modelId="{927818B3-CE40-4587-8C5D-400E9508B124}">
      <dsp:nvSpPr>
        <dsp:cNvPr id="0" name=""/>
        <dsp:cNvSpPr/>
      </dsp:nvSpPr>
      <dsp:spPr>
        <a:xfrm>
          <a:off x="42925" y="1981783"/>
          <a:ext cx="1500485" cy="150048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Alberta</a:t>
          </a:r>
          <a:endParaRPr lang="en-US" sz="1800" kern="1200" dirty="0"/>
        </a:p>
      </dsp:txBody>
      <dsp:txXfrm>
        <a:off x="262666" y="2201524"/>
        <a:ext cx="1061003" cy="1061003"/>
      </dsp:txXfrm>
    </dsp:sp>
    <dsp:sp modelId="{919324D4-E7E0-43C8-B852-224B39989783}">
      <dsp:nvSpPr>
        <dsp:cNvPr id="0" name=""/>
        <dsp:cNvSpPr/>
      </dsp:nvSpPr>
      <dsp:spPr>
        <a:xfrm>
          <a:off x="564243" y="598347"/>
          <a:ext cx="1500485" cy="150048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Saskatch-ewan</a:t>
          </a:r>
          <a:endParaRPr lang="en-AU" sz="1800" kern="1200" dirty="0" smtClean="0"/>
        </a:p>
      </dsp:txBody>
      <dsp:txXfrm>
        <a:off x="783984" y="818088"/>
        <a:ext cx="1061003" cy="10610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D9551-D818-9748-AD76-DB5CEB119537}">
      <dsp:nvSpPr>
        <dsp:cNvPr id="0" name=""/>
        <dsp:cNvSpPr/>
      </dsp:nvSpPr>
      <dsp:spPr>
        <a:xfrm>
          <a:off x="0" y="0"/>
          <a:ext cx="4040615" cy="369308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 IMPACT OBJECTIVES </a:t>
          </a:r>
          <a:br>
            <a:rPr lang="en-US" sz="1800" b="1" kern="1200" dirty="0" smtClean="0"/>
          </a:br>
          <a:r>
            <a:rPr lang="en-US" sz="1800" b="1" kern="1200" dirty="0" smtClean="0"/>
            <a:t>(</a:t>
          </a:r>
          <a:r>
            <a:rPr lang="en-US" sz="1800" b="1" i="1" kern="1200" dirty="0" smtClean="0"/>
            <a:t>IRIS Framework</a:t>
          </a:r>
          <a:r>
            <a:rPr lang="en-US" sz="1800" b="0" i="0" kern="1200" dirty="0" smtClean="0"/>
            <a:t>)</a:t>
          </a:r>
          <a:endParaRPr lang="en-US" sz="1800" b="1" kern="1200" dirty="0"/>
        </a:p>
      </dsp:txBody>
      <dsp:txXfrm rot="16200000">
        <a:off x="-1110101" y="1110101"/>
        <a:ext cx="3028325" cy="808123"/>
      </dsp:txXfrm>
    </dsp:sp>
    <dsp:sp modelId="{88DAC39C-5E87-E145-830D-69B8A4A07942}">
      <dsp:nvSpPr>
        <dsp:cNvPr id="0" name=""/>
        <dsp:cNvSpPr/>
      </dsp:nvSpPr>
      <dsp:spPr>
        <a:xfrm>
          <a:off x="803234" y="0"/>
          <a:ext cx="3010258" cy="369308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/>
            <a:t>NEF</a:t>
          </a:r>
          <a:endParaRPr lang="en-US" sz="1800" b="1" u="sng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kern="1200" dirty="0" smtClean="0"/>
            <a:t>* </a:t>
          </a:r>
          <a:r>
            <a:rPr lang="en-US" sz="1800" b="0" kern="1200" dirty="0" smtClean="0"/>
            <a:t>Income/productivity growth</a:t>
          </a:r>
          <a:br>
            <a:rPr lang="en-US" sz="1800" b="0" kern="1200" dirty="0" smtClean="0"/>
          </a:br>
          <a:r>
            <a:rPr lang="en-US" sz="1800" b="0" kern="1200" dirty="0" smtClean="0"/>
            <a:t>* Sustainable energy</a:t>
          </a:r>
          <a:r>
            <a:rPr lang="en-US" sz="1800" b="0" i="1" kern="1200" dirty="0" smtClean="0"/>
            <a:t/>
          </a:r>
          <a:br>
            <a:rPr lang="en-US" sz="1800" b="0" i="1" kern="1200" dirty="0" smtClean="0"/>
          </a:br>
          <a:r>
            <a:rPr lang="en-US" sz="1800" b="0" i="1" kern="1200" dirty="0" smtClean="0"/>
            <a:t>* </a:t>
          </a:r>
          <a:r>
            <a:rPr lang="en-US" sz="1800" b="0" kern="1200" dirty="0" smtClean="0"/>
            <a:t>Access to energy </a:t>
          </a:r>
          <a:r>
            <a:rPr lang="en-GB" sz="1800" b="0" kern="1200" dirty="0" smtClean="0"/>
            <a:t/>
          </a:r>
          <a:br>
            <a:rPr lang="en-GB" sz="1800" b="0" kern="1200" dirty="0" smtClean="0"/>
          </a:br>
          <a:r>
            <a:rPr lang="en-GB" sz="1800" b="0" kern="1200" dirty="0" smtClean="0"/>
            <a:t>* </a:t>
          </a:r>
          <a:r>
            <a:rPr lang="en-US" sz="1800" b="0" kern="1200" dirty="0" smtClean="0"/>
            <a:t>Access to financial services</a:t>
          </a:r>
          <a:br>
            <a:rPr lang="en-US" sz="1800" b="0" kern="1200" dirty="0" smtClean="0"/>
          </a:br>
          <a:r>
            <a:rPr lang="en-US" sz="1800" b="0" kern="1200" dirty="0" smtClean="0"/>
            <a:t>* Generation of profits for charitable giving </a:t>
          </a:r>
          <a:br>
            <a:rPr lang="en-US" sz="1800" b="0" kern="1200" dirty="0" smtClean="0"/>
          </a:br>
          <a:r>
            <a:rPr lang="en-US" sz="1800" b="1" kern="1200" dirty="0" smtClean="0"/>
            <a:t/>
          </a:r>
          <a:br>
            <a:rPr lang="en-US" sz="1800" b="1" kern="1200" dirty="0" smtClean="0"/>
          </a:br>
          <a:r>
            <a:rPr lang="en-US" sz="1800" b="1" u="sng" kern="1200" dirty="0" smtClean="0"/>
            <a:t>Native Commons Foundation</a:t>
          </a:r>
          <a:r>
            <a:rPr lang="en-US" sz="1800" b="1" kern="1200" dirty="0" smtClean="0"/>
            <a:t/>
          </a:r>
          <a:br>
            <a:rPr lang="en-US" sz="1800" b="1" kern="1200" dirty="0" smtClean="0"/>
          </a:br>
          <a:r>
            <a:rPr lang="en-GB" sz="1800" b="0" kern="1200" dirty="0" smtClean="0"/>
            <a:t>* </a:t>
          </a:r>
          <a:r>
            <a:rPr lang="en-US" sz="1800" b="0" kern="1200" dirty="0" smtClean="0"/>
            <a:t>Community development </a:t>
          </a:r>
          <a:r>
            <a:rPr lang="en-GB" sz="1800" b="0" kern="1200" dirty="0" smtClean="0"/>
            <a:t/>
          </a:r>
          <a:br>
            <a:rPr lang="en-GB" sz="1800" b="0" kern="1200" dirty="0" smtClean="0"/>
          </a:br>
          <a:r>
            <a:rPr lang="en-GB" sz="1800" b="0" kern="1200" dirty="0" smtClean="0"/>
            <a:t>* </a:t>
          </a:r>
          <a:r>
            <a:rPr lang="en-US" sz="1800" b="0" kern="1200" dirty="0" smtClean="0"/>
            <a:t>Equality and empowerment </a:t>
          </a:r>
          <a:r>
            <a:rPr lang="en-GB" sz="1800" b="1" kern="1200" dirty="0" smtClean="0"/>
            <a:t/>
          </a:r>
          <a:br>
            <a:rPr lang="en-GB" sz="1800" b="1" kern="1200" dirty="0" smtClean="0"/>
          </a:br>
          <a:endParaRPr lang="en-US" sz="1800" b="1" kern="1200" dirty="0" smtClean="0"/>
        </a:p>
      </dsp:txBody>
      <dsp:txXfrm>
        <a:off x="803234" y="0"/>
        <a:ext cx="3010258" cy="3693080"/>
      </dsp:txXfrm>
    </dsp:sp>
    <dsp:sp modelId="{2E5430DC-FABE-3F4D-8248-799D2D65662C}">
      <dsp:nvSpPr>
        <dsp:cNvPr id="0" name=""/>
        <dsp:cNvSpPr/>
      </dsp:nvSpPr>
      <dsp:spPr>
        <a:xfrm>
          <a:off x="4180209" y="0"/>
          <a:ext cx="3973190" cy="372110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 METRICS</a:t>
          </a:r>
          <a:endParaRPr lang="en-US" sz="1800" b="1" kern="1200" dirty="0"/>
        </a:p>
      </dsp:txBody>
      <dsp:txXfrm rot="16200000">
        <a:off x="3051877" y="1128331"/>
        <a:ext cx="3051302" cy="794638"/>
      </dsp:txXfrm>
    </dsp:sp>
    <dsp:sp modelId="{D4FC19E5-E64C-AF4B-9709-1C6527299147}">
      <dsp:nvSpPr>
        <dsp:cNvPr id="0" name=""/>
        <dsp:cNvSpPr/>
      </dsp:nvSpPr>
      <dsp:spPr>
        <a:xfrm rot="5400000">
          <a:off x="3914181" y="2224858"/>
          <a:ext cx="547010" cy="595978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51673CB-D461-8841-BC25-6BD0524031BD}">
      <dsp:nvSpPr>
        <dsp:cNvPr id="0" name=""/>
        <dsp:cNvSpPr/>
      </dsp:nvSpPr>
      <dsp:spPr>
        <a:xfrm>
          <a:off x="4974847" y="0"/>
          <a:ext cx="2960026" cy="37211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u="sng" kern="1200" dirty="0" smtClean="0"/>
            <a:t>Income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kern="1200" dirty="0" smtClean="0"/>
            <a:t>* Cash flows to FN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/>
            <a:t>Energy Independence</a:t>
          </a:r>
          <a:r>
            <a:rPr lang="en-US" sz="1800" b="1" kern="1200" dirty="0" smtClean="0"/>
            <a:t/>
          </a:r>
          <a:br>
            <a:rPr lang="en-US" sz="1800" b="1" kern="1200" dirty="0" smtClean="0"/>
          </a:br>
          <a:r>
            <a:rPr lang="en-US" sz="1800" b="0" kern="1200" dirty="0" smtClean="0"/>
            <a:t>* % ownership of RE project</a:t>
          </a:r>
          <a:br>
            <a:rPr lang="en-US" sz="1800" b="0" kern="1200" dirty="0" smtClean="0"/>
          </a:br>
          <a:r>
            <a:rPr lang="en-US" sz="1800" b="0" kern="1200" dirty="0" smtClean="0"/>
            <a:t>* Grid connectivity </a:t>
          </a:r>
          <a:endParaRPr lang="en-US" sz="1800" b="1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/>
            <a:t>Surrounding Infrastructure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* Capital mobilized for infrastructure used by FN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/>
            <a:t>NCF Impact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u="none" kern="1200" dirty="0" smtClean="0"/>
            <a:t>* Change in rates of access to drinking water, healthcare and education</a:t>
          </a:r>
        </a:p>
      </dsp:txBody>
      <dsp:txXfrm>
        <a:off x="4974847" y="0"/>
        <a:ext cx="2960026" cy="3721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58D61-7F2C-A345-88CA-908F9EF03DE2}">
      <dsp:nvSpPr>
        <dsp:cNvPr id="0" name=""/>
        <dsp:cNvSpPr/>
      </dsp:nvSpPr>
      <dsp:spPr>
        <a:xfrm>
          <a:off x="3170682" y="3064297"/>
          <a:ext cx="2345436" cy="23454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 compelling mix of environmental, social and financial returns</a:t>
          </a:r>
          <a:endParaRPr lang="en-US" sz="2000" kern="1200" dirty="0"/>
        </a:p>
      </dsp:txBody>
      <dsp:txXfrm>
        <a:off x="3514163" y="3407778"/>
        <a:ext cx="1658474" cy="1658474"/>
      </dsp:txXfrm>
    </dsp:sp>
    <dsp:sp modelId="{0E722EE3-0B54-574E-B6D8-DFC65C60DDA3}">
      <dsp:nvSpPr>
        <dsp:cNvPr id="0" name=""/>
        <dsp:cNvSpPr/>
      </dsp:nvSpPr>
      <dsp:spPr>
        <a:xfrm rot="12900000">
          <a:off x="1417456" y="2572812"/>
          <a:ext cx="2053075" cy="66844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F2E43C9-0587-A546-9981-39DFDDEAC29D}">
      <dsp:nvSpPr>
        <dsp:cNvPr id="0" name=""/>
        <dsp:cNvSpPr/>
      </dsp:nvSpPr>
      <dsp:spPr>
        <a:xfrm>
          <a:off x="489021" y="1426974"/>
          <a:ext cx="2228164" cy="17825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 large market with a long pipeline of projects diversified by geography and jurisdiction</a:t>
          </a:r>
          <a:endParaRPr lang="en-US" sz="2000" kern="1200" dirty="0"/>
        </a:p>
      </dsp:txBody>
      <dsp:txXfrm>
        <a:off x="541230" y="1479183"/>
        <a:ext cx="2123746" cy="1678113"/>
      </dsp:txXfrm>
    </dsp:sp>
    <dsp:sp modelId="{3680E4B2-E993-184D-A2F7-EE2B11D4C63F}">
      <dsp:nvSpPr>
        <dsp:cNvPr id="0" name=""/>
        <dsp:cNvSpPr/>
      </dsp:nvSpPr>
      <dsp:spPr>
        <a:xfrm rot="16200000">
          <a:off x="3316862" y="1584044"/>
          <a:ext cx="2053075" cy="66844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2F0B398-BB07-EF4C-86BA-F4ACF4B3977C}">
      <dsp:nvSpPr>
        <dsp:cNvPr id="0" name=""/>
        <dsp:cNvSpPr/>
      </dsp:nvSpPr>
      <dsp:spPr>
        <a:xfrm>
          <a:off x="3229317" y="466"/>
          <a:ext cx="2228164" cy="17825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 balanced approach to risk and return</a:t>
          </a:r>
          <a:endParaRPr lang="en-US" sz="2000" kern="1200" dirty="0"/>
        </a:p>
      </dsp:txBody>
      <dsp:txXfrm>
        <a:off x="3281526" y="52675"/>
        <a:ext cx="2123746" cy="1678113"/>
      </dsp:txXfrm>
    </dsp:sp>
    <dsp:sp modelId="{61CD3F09-6AB0-1C45-ACE5-9AC1957F23F9}">
      <dsp:nvSpPr>
        <dsp:cNvPr id="0" name=""/>
        <dsp:cNvSpPr/>
      </dsp:nvSpPr>
      <dsp:spPr>
        <a:xfrm rot="19500000">
          <a:off x="5216268" y="2572812"/>
          <a:ext cx="2053075" cy="66844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1A9C175-DF65-9845-9A1F-A0AB6D5081C6}">
      <dsp:nvSpPr>
        <dsp:cNvPr id="0" name=""/>
        <dsp:cNvSpPr/>
      </dsp:nvSpPr>
      <dsp:spPr>
        <a:xfrm>
          <a:off x="5969614" y="1426974"/>
          <a:ext cx="2228164" cy="17825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 structure based on proven investment models with inherent competitive advantage</a:t>
          </a:r>
          <a:endParaRPr lang="en-US" sz="2000" kern="1200" dirty="0"/>
        </a:p>
      </dsp:txBody>
      <dsp:txXfrm>
        <a:off x="6021823" y="1479183"/>
        <a:ext cx="2123746" cy="1678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830A1-3891-4B82-A120-081866556DA0}" type="datetimeFigureOut">
              <a:rPr lang="en-US" smtClean="0"/>
              <a:pPr/>
              <a:t>4/13/11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C9574-A819-4FE4-99A7-1E27AD09A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321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113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 rtl="0"/>
            <a:r>
              <a:rPr lang="en-US" sz="1400" dirty="0" smtClean="0"/>
              <a:t>British Columbia - Aiming to maintain RE sources at 90% of portfolio</a:t>
            </a:r>
          </a:p>
          <a:p>
            <a:pPr lvl="0" rtl="0"/>
            <a:r>
              <a:rPr lang="en-US" sz="1400" dirty="0" smtClean="0"/>
              <a:t>BC Hydro building transmission networks across FN land, bringing communities onto the grid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Nova Scotia</a:t>
            </a:r>
            <a:r>
              <a:rPr lang="en-US" sz="1400" baseline="0" dirty="0" smtClean="0"/>
              <a:t> - </a:t>
            </a:r>
            <a:r>
              <a:rPr lang="en-US" sz="1400" dirty="0" smtClean="0"/>
              <a:t>Aiming for 25% RE by 2015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Saskatchewan</a:t>
            </a:r>
            <a:r>
              <a:rPr lang="en-US" sz="1400" baseline="0" dirty="0" smtClean="0"/>
              <a:t> - </a:t>
            </a:r>
            <a:r>
              <a:rPr lang="en-US" sz="1400" dirty="0" smtClean="0"/>
              <a:t>Aiming for 50% RE by 2025</a:t>
            </a:r>
            <a:endParaRPr lang="en-AU" sz="1400" baseline="0" dirty="0" smtClean="0"/>
          </a:p>
          <a:p>
            <a:pPr>
              <a:spcBef>
                <a:spcPts val="1178"/>
              </a:spcBef>
            </a:pPr>
            <a:r>
              <a:rPr lang="en-US" sz="1400" dirty="0" smtClean="0"/>
              <a:t>New Brunswick aiming for 10% renewable power generation by 2016 and 4,500 MW of wind energy produced by 2025;</a:t>
            </a:r>
          </a:p>
          <a:p>
            <a:pPr>
              <a:spcBef>
                <a:spcPts val="1178"/>
              </a:spcBef>
            </a:pPr>
            <a:r>
              <a:rPr lang="en-US" sz="1400" dirty="0" smtClean="0"/>
              <a:t>Québec: 4,000 MW of installed wind generation capacity by 2015;</a:t>
            </a:r>
          </a:p>
          <a:p>
            <a:pPr>
              <a:spcBef>
                <a:spcPts val="1178"/>
              </a:spcBef>
            </a:pPr>
            <a:r>
              <a:rPr lang="en-US" sz="1400" dirty="0" smtClean="0"/>
              <a:t>Nova Scotia aiming for 25% renewable power generation by 2015; </a:t>
            </a:r>
          </a:p>
          <a:p>
            <a:pPr>
              <a:spcBef>
                <a:spcPts val="1178"/>
              </a:spcBef>
            </a:pPr>
            <a:r>
              <a:rPr lang="en-US" sz="1400" dirty="0" smtClean="0"/>
              <a:t>Prince Edward Island requiring 500 MW of wind energy produced by 2013 and 30% renewable power generation by 2016; </a:t>
            </a:r>
          </a:p>
          <a:p>
            <a:pPr>
              <a:spcBef>
                <a:spcPts val="1178"/>
              </a:spcBef>
            </a:pPr>
            <a:r>
              <a:rPr lang="en-US" sz="1400" dirty="0" smtClean="0"/>
              <a:t>Saskatchewan 500 MW of wind power by 2015 and 50% sustainable and renewable power generation by 2025;</a:t>
            </a:r>
          </a:p>
          <a:p>
            <a:pPr>
              <a:spcBef>
                <a:spcPts val="1178"/>
              </a:spcBef>
            </a:pPr>
            <a:r>
              <a:rPr lang="en-US" sz="1400" dirty="0" smtClean="0"/>
              <a:t>and Manitoba pursuing 1,000 MW of installed wind generation by 2015</a:t>
            </a:r>
          </a:p>
          <a:p>
            <a:pPr marL="342900" indent="-342900">
              <a:buAutoNum type="arabicPeriod"/>
            </a:pPr>
            <a:endParaRPr lang="en-AU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148024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4/13/11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xmlns:p14="http://schemas.microsoft.com/office/powerpoint/2010/main"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4/13/11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4/13/11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4/13/11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   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4/13/11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4/13/11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Emphasis">
    <p:bg>
      <p:bgPr>
        <a:blipFill dpi="0" rotWithShape="1">
          <a:blip r:embed="rId2" cstate="print">
            <a:biLevel thresh="2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4/13/11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4/13/11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4/13/11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4/13/11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4/13/11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4/13/11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4/13/11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</a:t>
            </a:r>
            <a:r>
              <a:rPr lang="en-US" dirty="0" smtClean="0"/>
              <a:t>Energies </a:t>
            </a:r>
            <a:r>
              <a:rPr lang="en-US" dirty="0" smtClean="0"/>
              <a:t>Fund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Pukwis</a:t>
            </a:r>
            <a:r>
              <a:rPr lang="en-US" dirty="0" smtClean="0"/>
              <a:t> Wind </a:t>
            </a:r>
            <a:r>
              <a:rPr lang="en-US" dirty="0"/>
              <a:t>Park </a:t>
            </a:r>
            <a:r>
              <a:rPr lang="en-US" dirty="0" smtClean="0"/>
              <a:t>– “whirlwind</a:t>
            </a:r>
            <a:r>
              <a:rPr lang="en-US" dirty="0"/>
              <a:t>” </a:t>
            </a:r>
            <a:r>
              <a:rPr lang="en-US" dirty="0" smtClean="0"/>
              <a:t>in </a:t>
            </a:r>
            <a:r>
              <a:rPr lang="en-US" dirty="0" err="1" smtClean="0"/>
              <a:t>Ojibwe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50292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/>
              <a:t>Chippewa of Georgina Island, 1,500 members</a:t>
            </a:r>
          </a:p>
          <a:p>
            <a:pPr>
              <a:spcAft>
                <a:spcPts val="1200"/>
              </a:spcAft>
            </a:pPr>
            <a:r>
              <a:rPr lang="en-US" sz="2600" dirty="0" smtClean="0"/>
              <a:t>JV between Chippewa and institutional investors</a:t>
            </a:r>
          </a:p>
          <a:p>
            <a:pPr>
              <a:spcAft>
                <a:spcPts val="1200"/>
              </a:spcAft>
            </a:pPr>
            <a:r>
              <a:rPr lang="en-US" sz="2600" dirty="0" smtClean="0"/>
              <a:t>20MW first phase of 64MW</a:t>
            </a:r>
          </a:p>
          <a:p>
            <a:pPr>
              <a:spcAft>
                <a:spcPts val="1200"/>
              </a:spcAft>
            </a:pPr>
            <a:r>
              <a:rPr lang="en-US" sz="2600" dirty="0" smtClean="0"/>
              <a:t>$60 million; $44mm debt, $16mm equity (first phase)</a:t>
            </a:r>
          </a:p>
          <a:p>
            <a:pPr lvl="1">
              <a:spcAft>
                <a:spcPts val="1200"/>
              </a:spcAft>
            </a:pPr>
            <a:r>
              <a:rPr lang="en-US" sz="2600" dirty="0" smtClean="0"/>
              <a:t>FN: $2mm equity + 75% govt. loan guarantee</a:t>
            </a:r>
          </a:p>
          <a:p>
            <a:pPr lvl="1">
              <a:spcAft>
                <a:spcPts val="1200"/>
              </a:spcAft>
            </a:pPr>
            <a:r>
              <a:rPr lang="en-US" sz="2600" dirty="0" err="1" smtClean="0"/>
              <a:t>PEq</a:t>
            </a:r>
            <a:r>
              <a:rPr lang="en-US" sz="2600" dirty="0" smtClean="0"/>
              <a:t>: Native Energy Fund, Elemental Energy, CAPE Fund</a:t>
            </a:r>
            <a:endParaRPr lang="en-US" sz="2600" dirty="0"/>
          </a:p>
          <a:p>
            <a:pPr>
              <a:spcAft>
                <a:spcPts val="1200"/>
              </a:spcAft>
            </a:pPr>
            <a:r>
              <a:rPr lang="en-US" sz="2600" dirty="0" smtClean="0"/>
              <a:t>Co-op structure provides structured exit via retail </a:t>
            </a:r>
            <a:r>
              <a:rPr lang="en-US" sz="2600" dirty="0" smtClean="0"/>
              <a:t>investors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70033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Benefits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53400" cy="49530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3000"/>
              </a:spcAft>
            </a:pPr>
            <a:r>
              <a:rPr lang="en-US" sz="3100" dirty="0" smtClean="0"/>
              <a:t>Financial first – market rate </a:t>
            </a:r>
            <a:r>
              <a:rPr lang="en-US" sz="3100" dirty="0" smtClean="0"/>
              <a:t>returns, </a:t>
            </a:r>
            <a:r>
              <a:rPr lang="en-US" sz="3100" dirty="0" smtClean="0"/>
              <a:t>20-30% IRRs</a:t>
            </a:r>
          </a:p>
          <a:p>
            <a:pPr>
              <a:spcAft>
                <a:spcPts val="3000"/>
              </a:spcAft>
            </a:pPr>
            <a:r>
              <a:rPr lang="en-US" sz="3100" dirty="0" smtClean="0"/>
              <a:t>Familiarity – typical GP/LP structure, timeframe</a:t>
            </a:r>
          </a:p>
          <a:p>
            <a:pPr>
              <a:spcAft>
                <a:spcPts val="3000"/>
              </a:spcAft>
            </a:pPr>
            <a:r>
              <a:rPr lang="en-US" sz="3100" dirty="0" smtClean="0"/>
              <a:t>Flexibility – capital </a:t>
            </a:r>
            <a:r>
              <a:rPr lang="en-US" sz="3100" dirty="0"/>
              <a:t>gains with </a:t>
            </a:r>
            <a:r>
              <a:rPr lang="en-US" sz="3100" dirty="0" smtClean="0"/>
              <a:t>possibilities for yield</a:t>
            </a:r>
          </a:p>
          <a:p>
            <a:pPr>
              <a:spcAft>
                <a:spcPts val="3000"/>
              </a:spcAft>
            </a:pPr>
            <a:r>
              <a:rPr lang="en-US" sz="3100" dirty="0" smtClean="0"/>
              <a:t>Scalability – accessible to institutional investors </a:t>
            </a:r>
          </a:p>
          <a:p>
            <a:pPr>
              <a:spcAft>
                <a:spcPts val="3000"/>
              </a:spcAft>
            </a:pPr>
            <a:r>
              <a:rPr lang="en-US" sz="3100" dirty="0" smtClean="0"/>
              <a:t>Replicability – transferrable to similar aboriginal contexts in U.S., Mexico (Oaxaca), Australasia</a:t>
            </a:r>
          </a:p>
          <a:p>
            <a:pPr marL="0" indent="0">
              <a:spcAft>
                <a:spcPts val="3000"/>
              </a:spcAft>
              <a:buNone/>
            </a:pPr>
            <a:endParaRPr lang="en-US" dirty="0" smtClean="0"/>
          </a:p>
          <a:p>
            <a:pPr>
              <a:spcAft>
                <a:spcPts val="30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8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465" y="6195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6797293"/>
              </p:ext>
            </p:extLst>
          </p:nvPr>
        </p:nvGraphicFramePr>
        <p:xfrm>
          <a:off x="304800" y="1295400"/>
          <a:ext cx="8601025" cy="515228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363849"/>
                <a:gridCol w="1912751"/>
                <a:gridCol w="5324425"/>
              </a:tblGrid>
              <a:tr h="418675">
                <a:tc>
                  <a:txBody>
                    <a:bodyPr/>
                    <a:lstStyle/>
                    <a:p>
                      <a:r>
                        <a:rPr lang="en-US" dirty="0" smtClean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Management/</a:t>
                      </a:r>
                      <a:r>
                        <a:rPr lang="en-US" baseline="0" dirty="0" smtClean="0"/>
                        <a:t> M</a:t>
                      </a:r>
                      <a:r>
                        <a:rPr lang="en-US" dirty="0" smtClean="0"/>
                        <a:t>itigation</a:t>
                      </a:r>
                      <a:endParaRPr lang="en-US" dirty="0"/>
                    </a:p>
                  </a:txBody>
                  <a:tcPr/>
                </a:tc>
              </a:tr>
              <a:tr h="136069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FUND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Financing Risk </a:t>
                      </a:r>
                      <a:endParaRPr lang="en-GB" sz="1800" b="1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onservative forecasting and contingency financing plans, wherever possible</a:t>
                      </a:r>
                      <a:r>
                        <a:rPr lang="en-GB" dirty="0" smtClean="0">
                          <a:effectLst/>
                        </a:rPr>
                        <a:t> </a:t>
                      </a:r>
                      <a:endParaRPr lang="en-US" sz="1800" baseline="0" dirty="0" smtClean="0"/>
                    </a:p>
                    <a:p>
                      <a:pPr marL="285750" indent="-285750">
                        <a:buFontTx/>
                        <a:buChar char="•"/>
                      </a:pPr>
                      <a:r>
                        <a:rPr lang="en-US" sz="1800" baseline="0" dirty="0" smtClean="0"/>
                        <a:t>Careful structuring &amp; agreements to protect lenders security over assets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FN reserves</a:t>
                      </a:r>
                      <a:r>
                        <a:rPr lang="en-GB" dirty="0" smtClean="0">
                          <a:effectLst/>
                        </a:rPr>
                        <a:t> </a:t>
                      </a:r>
                      <a:endParaRPr lang="en-US" sz="1800" dirty="0" smtClean="0"/>
                    </a:p>
                  </a:txBody>
                  <a:tcPr/>
                </a:tc>
              </a:tr>
              <a:tr h="7326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Political Risk </a:t>
                      </a:r>
                      <a:endParaRPr lang="en-GB" sz="1800" b="1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•"/>
                      </a:pPr>
                      <a:r>
                        <a:rPr lang="en-US" dirty="0" smtClean="0"/>
                        <a:t>Fixed </a:t>
                      </a:r>
                      <a:r>
                        <a:rPr lang="en-US" baseline="0" dirty="0" smtClean="0"/>
                        <a:t>rate long term PPAs</a:t>
                      </a:r>
                      <a:endParaRPr lang="en-US" dirty="0" smtClean="0"/>
                    </a:p>
                    <a:p>
                      <a:pPr marL="285750" indent="-285750">
                        <a:buFontTx/>
                        <a:buChar char="•"/>
                      </a:pPr>
                      <a:r>
                        <a:rPr lang="en-US" dirty="0" smtClean="0"/>
                        <a:t>Geographic diversification of projects</a:t>
                      </a:r>
                    </a:p>
                  </a:txBody>
                  <a:tcPr/>
                </a:tc>
              </a:tr>
              <a:tr h="7820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Competition</a:t>
                      </a:r>
                      <a:endParaRPr lang="en-GB" sz="1800" b="1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NEF’s structure (direct FN ownership) provide sustainable competitive advantage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2552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PROJECT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Resource Performance</a:t>
                      </a:r>
                      <a:endParaRPr lang="en-GB" sz="1800" b="1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Higher-quality,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longer resource assessment data  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Co-investment/co-development partnerships with developers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engineering firms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326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Construction &amp; Operational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Risk</a:t>
                      </a:r>
                      <a:endParaRPr lang="en-GB" sz="1800" b="1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Expert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management,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reserve funds, careful siting and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extensive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resource data</a:t>
                      </a:r>
                      <a:r>
                        <a:rPr lang="en-GB" dirty="0" smtClean="0">
                          <a:effectLst/>
                        </a:rPr>
                        <a:t> 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506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12074" cy="898842"/>
          </a:xfrm>
        </p:spPr>
        <p:txBody>
          <a:bodyPr>
            <a:normAutofit/>
          </a:bodyPr>
          <a:lstStyle/>
          <a:p>
            <a:r>
              <a:rPr lang="en-US" dirty="0" smtClean="0"/>
              <a:t>Social &amp; Environmental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181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400" dirty="0" smtClean="0"/>
              <a:t>We </a:t>
            </a:r>
            <a:r>
              <a:rPr lang="en-US" sz="3400" b="1" dirty="0" smtClean="0"/>
              <a:t>enable</a:t>
            </a:r>
            <a:r>
              <a:rPr lang="en-US" sz="3400" dirty="0" smtClean="0"/>
              <a:t> our FN partners to become </a:t>
            </a:r>
            <a:r>
              <a:rPr lang="en-US" sz="3400" b="1" dirty="0" smtClean="0"/>
              <a:t>independent players </a:t>
            </a:r>
            <a:r>
              <a:rPr lang="en-US" sz="3400" dirty="0" smtClean="0"/>
              <a:t>in the Canadian energy market through harnessing their own resources.</a:t>
            </a:r>
          </a:p>
          <a:p>
            <a:pPr marL="0" indent="0">
              <a:buNone/>
            </a:pPr>
            <a:endParaRPr lang="en-US" sz="34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3400" dirty="0" smtClean="0"/>
              <a:t>Our FN partners</a:t>
            </a:r>
            <a:r>
              <a:rPr lang="en-US" sz="3400" b="1" dirty="0" smtClean="0"/>
              <a:t> benefit </a:t>
            </a:r>
            <a:r>
              <a:rPr lang="en-US" sz="3400" dirty="0" smtClean="0"/>
              <a:t>from a </a:t>
            </a:r>
            <a:r>
              <a:rPr lang="en-US" sz="3400" b="1" dirty="0" smtClean="0"/>
              <a:t>sustainable</a:t>
            </a:r>
            <a:r>
              <a:rPr lang="en-US" sz="3400" dirty="0" smtClean="0"/>
              <a:t>: </a:t>
            </a:r>
            <a:endParaRPr lang="en-US" sz="3400" dirty="0"/>
          </a:p>
          <a:p>
            <a:pPr>
              <a:lnSpc>
                <a:spcPct val="120000"/>
              </a:lnSpc>
            </a:pPr>
            <a:r>
              <a:rPr lang="en-US" sz="3400" dirty="0"/>
              <a:t>s</a:t>
            </a:r>
            <a:r>
              <a:rPr lang="en-US" sz="3400" dirty="0" smtClean="0"/>
              <a:t>teady stream of </a:t>
            </a:r>
            <a:r>
              <a:rPr lang="en-US" sz="3400" b="1" dirty="0" smtClean="0"/>
              <a:t>income</a:t>
            </a:r>
            <a:r>
              <a:rPr lang="en-US" sz="3400" dirty="0" smtClean="0"/>
              <a:t>;</a:t>
            </a:r>
          </a:p>
          <a:p>
            <a:pPr>
              <a:lnSpc>
                <a:spcPct val="120000"/>
              </a:lnSpc>
            </a:pPr>
            <a:r>
              <a:rPr lang="en-US" sz="3400" b="1" dirty="0" smtClean="0"/>
              <a:t>energy independence</a:t>
            </a:r>
            <a:r>
              <a:rPr lang="en-US" sz="3400" dirty="0" smtClean="0"/>
              <a:t>; and</a:t>
            </a:r>
          </a:p>
          <a:p>
            <a:pPr>
              <a:lnSpc>
                <a:spcPct val="120000"/>
              </a:lnSpc>
            </a:pPr>
            <a:r>
              <a:rPr lang="en-US" sz="3400" dirty="0"/>
              <a:t>s</a:t>
            </a:r>
            <a:r>
              <a:rPr lang="en-US" sz="3400" dirty="0" smtClean="0"/>
              <a:t>urrounding </a:t>
            </a:r>
            <a:r>
              <a:rPr lang="en-US" sz="3400" b="1" dirty="0" smtClean="0"/>
              <a:t>infrastructure development</a:t>
            </a:r>
            <a:r>
              <a:rPr lang="en-US" sz="3400" dirty="0" smtClean="0"/>
              <a:t>.</a:t>
            </a:r>
            <a:endParaRPr lang="en-US" sz="3400" b="1" dirty="0" smtClean="0"/>
          </a:p>
          <a:p>
            <a:pPr marL="0" indent="0">
              <a:lnSpc>
                <a:spcPct val="120000"/>
              </a:lnSpc>
              <a:buNone/>
            </a:pPr>
            <a:endParaRPr lang="en-US" sz="34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3400" dirty="0" smtClean="0"/>
              <a:t>Access </a:t>
            </a:r>
            <a:r>
              <a:rPr lang="en-US" sz="3400" dirty="0"/>
              <a:t>to Native Commons </a:t>
            </a:r>
            <a:r>
              <a:rPr lang="en-US" sz="3400" b="1" dirty="0" smtClean="0"/>
              <a:t>tactical </a:t>
            </a:r>
            <a:r>
              <a:rPr lang="en-US" sz="3400" b="1" dirty="0" smtClean="0"/>
              <a:t>philanthropy </a:t>
            </a:r>
            <a:r>
              <a:rPr lang="en-US" sz="3400" dirty="0" smtClean="0"/>
              <a:t>for </a:t>
            </a:r>
            <a:r>
              <a:rPr lang="en-US" sz="3400" dirty="0"/>
              <a:t>long term </a:t>
            </a:r>
            <a:r>
              <a:rPr lang="en-US" sz="3400" dirty="0" smtClean="0"/>
              <a:t>community development </a:t>
            </a:r>
            <a:r>
              <a:rPr lang="en-US" sz="3400" dirty="0"/>
              <a:t>projects</a:t>
            </a:r>
            <a:r>
              <a:rPr lang="en-US" sz="3400" dirty="0" smtClean="0"/>
              <a:t>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32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measurement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8753781"/>
              </p:ext>
            </p:extLst>
          </p:nvPr>
        </p:nvGraphicFramePr>
        <p:xfrm>
          <a:off x="533400" y="2222500"/>
          <a:ext cx="8153400" cy="372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1066800"/>
            <a:ext cx="8534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GIIRS Report: </a:t>
            </a:r>
            <a:r>
              <a:rPr lang="en-US" sz="2000" dirty="0" smtClean="0"/>
              <a:t>NEF will apply for </a:t>
            </a:r>
            <a:r>
              <a:rPr lang="en-US" sz="2000" b="1" dirty="0" smtClean="0"/>
              <a:t>GIIRS Fund Rating</a:t>
            </a:r>
            <a:r>
              <a:rPr lang="en-US" sz="2000" dirty="0" smtClean="0"/>
              <a:t>. 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33400" y="1676400"/>
            <a:ext cx="8153400" cy="457200"/>
            <a:chOff x="4224733" y="-1"/>
            <a:chExt cx="4015508" cy="3464412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4224733" y="0"/>
              <a:ext cx="4015508" cy="3464411"/>
            </a:xfrm>
            <a:prstGeom prst="roundRect">
              <a:avLst>
                <a:gd name="adj" fmla="val 5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b="1" dirty="0" smtClean="0"/>
                <a:t>INVOLVEMENT OF PRIMARY CONSTITUENT VOICES (</a:t>
              </a:r>
              <a:r>
                <a:rPr lang="en-US" b="1" i="1" dirty="0" smtClean="0"/>
                <a:t>IPAL</a:t>
              </a:r>
              <a:r>
                <a:rPr lang="en-US" b="1" dirty="0" smtClean="0"/>
                <a:t>) </a:t>
              </a:r>
              <a:endParaRPr lang="en-US" b="1" dirty="0"/>
            </a:p>
          </p:txBody>
        </p:sp>
        <p:sp>
          <p:nvSpPr>
            <p:cNvPr id="8" name="Rounded Rectangle 4"/>
            <p:cNvSpPr/>
            <p:nvPr/>
          </p:nvSpPr>
          <p:spPr>
            <a:xfrm rot="16200000">
              <a:off x="3205875" y="1018857"/>
              <a:ext cx="2840817" cy="8031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61722" rIns="80010" bIns="0" numCol="1" spcCol="1270" anchor="t" anchorCtr="0">
              <a:noAutofit/>
            </a:bodyPr>
            <a:lstStyle/>
            <a:p>
              <a:pPr lvl="0" algn="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b="1" kern="1200" dirty="0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533400" y="6019800"/>
            <a:ext cx="8153400" cy="457200"/>
          </a:xfrm>
          <a:prstGeom prst="roundRect">
            <a:avLst>
              <a:gd name="adj" fmla="val 5000"/>
            </a:avLst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/>
              <a:t>REPORTING &amp; FEEDBACK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825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0130220"/>
              </p:ext>
            </p:extLst>
          </p:nvPr>
        </p:nvGraphicFramePr>
        <p:xfrm>
          <a:off x="152400" y="1143000"/>
          <a:ext cx="8686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085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14800" y="4458195"/>
            <a:ext cx="1676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Executive Summary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410200"/>
          </a:xfrm>
        </p:spPr>
        <p:txBody>
          <a:bodyPr>
            <a:noAutofit/>
          </a:bodyPr>
          <a:lstStyle/>
          <a:p>
            <a:pPr>
              <a:spcAft>
                <a:spcPts val="2400"/>
              </a:spcAft>
            </a:pPr>
            <a:r>
              <a:rPr lang="en-US" sz="2800" dirty="0" smtClean="0"/>
              <a:t>Substantial income, energy access and infrastructure gaps exist between First Nations and the rest of Canada.</a:t>
            </a:r>
          </a:p>
          <a:p>
            <a:pPr>
              <a:spcAft>
                <a:spcPts val="2400"/>
              </a:spcAft>
            </a:pPr>
            <a:r>
              <a:rPr lang="en-US" sz="2800" dirty="0" smtClean="0"/>
              <a:t>Native </a:t>
            </a:r>
            <a:r>
              <a:rPr lang="en-US" sz="2800" dirty="0" smtClean="0"/>
              <a:t>Energies </a:t>
            </a:r>
            <a:r>
              <a:rPr lang="en-US" sz="2800" dirty="0" smtClean="0"/>
              <a:t>Fund (</a:t>
            </a:r>
            <a:r>
              <a:rPr lang="en-US" sz="2800" b="1" dirty="0" smtClean="0"/>
              <a:t>NEF</a:t>
            </a:r>
            <a:r>
              <a:rPr lang="en-US" sz="2800" dirty="0" smtClean="0"/>
              <a:t>) is a renewable energy infrastructure fund investing in First Nations owned projects and developers across Canada.</a:t>
            </a:r>
          </a:p>
          <a:p>
            <a:pPr>
              <a:lnSpc>
                <a:spcPct val="120000"/>
              </a:lnSpc>
              <a:spcAft>
                <a:spcPts val="2400"/>
              </a:spcAft>
            </a:pPr>
            <a:r>
              <a:rPr lang="en-US" sz="2800" dirty="0" smtClean="0"/>
              <a:t>NEF aims to close these gap by bringing together First Nation communities, renewable energy developers, and institutional investors to develop regenerative resources for First Nation communities.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637256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Nations: the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68457"/>
            <a:ext cx="8382000" cy="5308543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b="1" dirty="0" smtClean="0"/>
              <a:t>Income: 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Aboriginals earn 30% less than the Canadian average, 80% less for on-reserve natives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Unemployment on FN reserves is 23%, compared to 6.6% for the rest of Canada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Energy: 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20% of </a:t>
            </a:r>
            <a:r>
              <a:rPr lang="en-US" dirty="0" smtClean="0"/>
              <a:t>aboriginal communities </a:t>
            </a:r>
            <a:r>
              <a:rPr lang="en-US" dirty="0" smtClean="0"/>
              <a:t>are energy impoverished according to UNDP</a:t>
            </a:r>
            <a:endParaRPr lang="en-US" b="1" dirty="0" smtClean="0"/>
          </a:p>
          <a:p>
            <a:pPr>
              <a:spcAft>
                <a:spcPts val="1200"/>
              </a:spcAft>
            </a:pPr>
            <a:r>
              <a:rPr lang="en-US" b="1" dirty="0" smtClean="0"/>
              <a:t>Infrastructure: 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The value of infrastructure on reserve land is $20k per person as compared to $53k in the rest of Canada</a:t>
            </a:r>
          </a:p>
        </p:txBody>
      </p:sp>
    </p:spTree>
    <p:extLst>
      <p:ext uri="{BB962C8B-B14F-4D97-AF65-F5344CB8AC3E}">
        <p14:creationId xmlns:p14="http://schemas.microsoft.com/office/powerpoint/2010/main" val="423452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816100" y="5289869"/>
            <a:ext cx="52228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reeform 27"/>
          <p:cNvSpPr>
            <a:spLocks/>
          </p:cNvSpPr>
          <p:nvPr/>
        </p:nvSpPr>
        <p:spPr bwMode="gray">
          <a:xfrm>
            <a:off x="2457450" y="3356294"/>
            <a:ext cx="2114550" cy="2159000"/>
          </a:xfrm>
          <a:custGeom>
            <a:avLst/>
            <a:gdLst>
              <a:gd name="T0" fmla="*/ 0 w 1424"/>
              <a:gd name="T1" fmla="*/ 0 h 1437"/>
              <a:gd name="T2" fmla="*/ 1360202 w 1424"/>
              <a:gd name="T3" fmla="*/ 1455860 h 1437"/>
              <a:gd name="T4" fmla="*/ 1360202 w 1424"/>
              <a:gd name="T5" fmla="*/ 0 h 1437"/>
              <a:gd name="T6" fmla="*/ 0 w 1424"/>
              <a:gd name="T7" fmla="*/ 0 h 1437"/>
              <a:gd name="T8" fmla="*/ 0 60000 65536"/>
              <a:gd name="T9" fmla="*/ 0 60000 65536"/>
              <a:gd name="T10" fmla="*/ 0 60000 65536"/>
              <a:gd name="T11" fmla="*/ 0 60000 65536"/>
              <a:gd name="T12" fmla="*/ 0 w 1424"/>
              <a:gd name="T13" fmla="*/ 0 h 1437"/>
              <a:gd name="T14" fmla="*/ 1424 w 1424"/>
              <a:gd name="T15" fmla="*/ 1437 h 14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24" h="1437">
                <a:moveTo>
                  <a:pt x="0" y="0"/>
                </a:moveTo>
                <a:cubicBezTo>
                  <a:pt x="0" y="793"/>
                  <a:pt x="637" y="1437"/>
                  <a:pt x="1424" y="1437"/>
                </a:cubicBezTo>
                <a:cubicBezTo>
                  <a:pt x="1424" y="0"/>
                  <a:pt x="1424" y="0"/>
                  <a:pt x="1424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BFBFBF"/>
              </a:gs>
              <a:gs pos="50000">
                <a:srgbClr val="BFBFBF">
                  <a:gamma/>
                  <a:tint val="30196"/>
                  <a:invGamma/>
                </a:srgbClr>
              </a:gs>
              <a:gs pos="100000">
                <a:srgbClr val="BFBFBF"/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Freeform 31"/>
          <p:cNvSpPr>
            <a:spLocks/>
          </p:cNvSpPr>
          <p:nvPr/>
        </p:nvSpPr>
        <p:spPr bwMode="gray">
          <a:xfrm>
            <a:off x="4564063" y="3362644"/>
            <a:ext cx="2087562" cy="2152650"/>
          </a:xfrm>
          <a:custGeom>
            <a:avLst/>
            <a:gdLst>
              <a:gd name="T0" fmla="*/ 0 w 1424"/>
              <a:gd name="T1" fmla="*/ 0 h 1438"/>
              <a:gd name="T2" fmla="*/ 0 w 1424"/>
              <a:gd name="T3" fmla="*/ 1434102 h 1438"/>
              <a:gd name="T4" fmla="*/ 1275406 w 1424"/>
              <a:gd name="T5" fmla="*/ 0 h 1438"/>
              <a:gd name="T6" fmla="*/ 0 w 1424"/>
              <a:gd name="T7" fmla="*/ 0 h 1438"/>
              <a:gd name="T8" fmla="*/ 0 60000 65536"/>
              <a:gd name="T9" fmla="*/ 0 60000 65536"/>
              <a:gd name="T10" fmla="*/ 0 60000 65536"/>
              <a:gd name="T11" fmla="*/ 0 60000 65536"/>
              <a:gd name="T12" fmla="*/ 0 w 1424"/>
              <a:gd name="T13" fmla="*/ 0 h 1438"/>
              <a:gd name="T14" fmla="*/ 1424 w 1424"/>
              <a:gd name="T15" fmla="*/ 1438 h 14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24" h="1438">
                <a:moveTo>
                  <a:pt x="0" y="0"/>
                </a:moveTo>
                <a:cubicBezTo>
                  <a:pt x="0" y="1438"/>
                  <a:pt x="0" y="1438"/>
                  <a:pt x="0" y="1438"/>
                </a:cubicBezTo>
                <a:cubicBezTo>
                  <a:pt x="787" y="1438"/>
                  <a:pt x="1424" y="794"/>
                  <a:pt x="1424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BFBFBF"/>
              </a:gs>
              <a:gs pos="50000">
                <a:srgbClr val="BFBFBF">
                  <a:gamma/>
                  <a:tint val="30196"/>
                  <a:invGamma/>
                </a:srgbClr>
              </a:gs>
              <a:gs pos="100000">
                <a:srgbClr val="BFBFBF"/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Freeform 36"/>
          <p:cNvSpPr>
            <a:spLocks/>
          </p:cNvSpPr>
          <p:nvPr/>
        </p:nvSpPr>
        <p:spPr bwMode="gray">
          <a:xfrm>
            <a:off x="4559300" y="1279844"/>
            <a:ext cx="2092325" cy="2078038"/>
          </a:xfrm>
          <a:custGeom>
            <a:avLst/>
            <a:gdLst>
              <a:gd name="T0" fmla="*/ 1290071 w 1424"/>
              <a:gd name="T1" fmla="*/ 1202314 h 1438"/>
              <a:gd name="T2" fmla="*/ 0 w 1424"/>
              <a:gd name="T3" fmla="*/ 0 h 1438"/>
              <a:gd name="T4" fmla="*/ 0 w 1424"/>
              <a:gd name="T5" fmla="*/ 1202314 h 1438"/>
              <a:gd name="T6" fmla="*/ 1290071 w 1424"/>
              <a:gd name="T7" fmla="*/ 1202314 h 1438"/>
              <a:gd name="T8" fmla="*/ 0 60000 65536"/>
              <a:gd name="T9" fmla="*/ 0 60000 65536"/>
              <a:gd name="T10" fmla="*/ 0 60000 65536"/>
              <a:gd name="T11" fmla="*/ 0 60000 65536"/>
              <a:gd name="T12" fmla="*/ 0 w 1424"/>
              <a:gd name="T13" fmla="*/ 0 h 1438"/>
              <a:gd name="T14" fmla="*/ 1424 w 1424"/>
              <a:gd name="T15" fmla="*/ 1438 h 14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24" h="1438">
                <a:moveTo>
                  <a:pt x="1424" y="1438"/>
                </a:moveTo>
                <a:cubicBezTo>
                  <a:pt x="1424" y="644"/>
                  <a:pt x="787" y="0"/>
                  <a:pt x="0" y="0"/>
                </a:cubicBezTo>
                <a:cubicBezTo>
                  <a:pt x="0" y="1438"/>
                  <a:pt x="0" y="1438"/>
                  <a:pt x="0" y="1438"/>
                </a:cubicBezTo>
                <a:lnTo>
                  <a:pt x="1424" y="1438"/>
                </a:lnTo>
                <a:close/>
              </a:path>
            </a:pathLst>
          </a:custGeom>
          <a:gradFill rotWithShape="1">
            <a:gsLst>
              <a:gs pos="0">
                <a:srgbClr val="BFBFBF"/>
              </a:gs>
              <a:gs pos="50000">
                <a:srgbClr val="BFBFBF">
                  <a:gamma/>
                  <a:tint val="30196"/>
                  <a:invGamma/>
                </a:srgbClr>
              </a:gs>
              <a:gs pos="100000">
                <a:srgbClr val="BFBFBF"/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Freeform 45"/>
          <p:cNvSpPr>
            <a:spLocks/>
          </p:cNvSpPr>
          <p:nvPr/>
        </p:nvSpPr>
        <p:spPr bwMode="gray">
          <a:xfrm>
            <a:off x="2455863" y="1276669"/>
            <a:ext cx="2105025" cy="2085975"/>
          </a:xfrm>
          <a:custGeom>
            <a:avLst/>
            <a:gdLst>
              <a:gd name="T0" fmla="*/ 1331901 w 1424"/>
              <a:gd name="T1" fmla="*/ 0 h 1438"/>
              <a:gd name="T2" fmla="*/ 0 w 1424"/>
              <a:gd name="T3" fmla="*/ 1221412 h 1438"/>
              <a:gd name="T4" fmla="*/ 1331901 w 1424"/>
              <a:gd name="T5" fmla="*/ 1221412 h 1438"/>
              <a:gd name="T6" fmla="*/ 1331901 w 1424"/>
              <a:gd name="T7" fmla="*/ 0 h 1438"/>
              <a:gd name="T8" fmla="*/ 0 60000 65536"/>
              <a:gd name="T9" fmla="*/ 0 60000 65536"/>
              <a:gd name="T10" fmla="*/ 0 60000 65536"/>
              <a:gd name="T11" fmla="*/ 0 60000 65536"/>
              <a:gd name="T12" fmla="*/ 0 w 1424"/>
              <a:gd name="T13" fmla="*/ 0 h 1438"/>
              <a:gd name="T14" fmla="*/ 1424 w 1424"/>
              <a:gd name="T15" fmla="*/ 1438 h 14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24" h="1438">
                <a:moveTo>
                  <a:pt x="1424" y="0"/>
                </a:moveTo>
                <a:cubicBezTo>
                  <a:pt x="638" y="0"/>
                  <a:pt x="0" y="644"/>
                  <a:pt x="0" y="1438"/>
                </a:cubicBezTo>
                <a:cubicBezTo>
                  <a:pt x="1424" y="1438"/>
                  <a:pt x="1424" y="1438"/>
                  <a:pt x="1424" y="1438"/>
                </a:cubicBezTo>
                <a:lnTo>
                  <a:pt x="1424" y="0"/>
                </a:lnTo>
                <a:close/>
              </a:path>
            </a:pathLst>
          </a:custGeom>
          <a:gradFill rotWithShape="1">
            <a:gsLst>
              <a:gs pos="0">
                <a:srgbClr val="BFBFBF"/>
              </a:gs>
              <a:gs pos="50000">
                <a:srgbClr val="BFBFBF">
                  <a:gamma/>
                  <a:tint val="30196"/>
                  <a:invGamma/>
                </a:srgbClr>
              </a:gs>
              <a:gs pos="100000">
                <a:srgbClr val="BFBFBF"/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34" name="Oval 13"/>
          <p:cNvSpPr>
            <a:spLocks noChangeArrowheads="1"/>
          </p:cNvSpPr>
          <p:nvPr/>
        </p:nvSpPr>
        <p:spPr bwMode="gray">
          <a:xfrm>
            <a:off x="2927350" y="1771969"/>
            <a:ext cx="3233738" cy="3233738"/>
          </a:xfrm>
          <a:prstGeom prst="ellips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Opportunities to close the gap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05143" y="25401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212013" y="2214841"/>
            <a:ext cx="16176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GB" sz="2400" b="1" dirty="0" smtClean="0">
                <a:solidFill>
                  <a:srgbClr val="292929"/>
                </a:solidFill>
              </a:rPr>
              <a:t>Legislation</a:t>
            </a:r>
            <a:endParaRPr lang="en-GB" sz="2400" b="1" dirty="0">
              <a:solidFill>
                <a:srgbClr val="292929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600825" y="2619375"/>
            <a:ext cx="22288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GB" sz="2000" dirty="0" smtClean="0">
                <a:solidFill>
                  <a:srgbClr val="333333"/>
                </a:solidFill>
              </a:rPr>
              <a:t>GHG </a:t>
            </a:r>
            <a:r>
              <a:rPr lang="en-GB" sz="2000" dirty="0" smtClean="0">
                <a:solidFill>
                  <a:srgbClr val="333333"/>
                </a:solidFill>
              </a:rPr>
              <a:t>reduction targets; </a:t>
            </a:r>
            <a:r>
              <a:rPr lang="en-GB" sz="2000" dirty="0" smtClean="0">
                <a:solidFill>
                  <a:srgbClr val="333333"/>
                </a:solidFill>
              </a:rPr>
              <a:t>incentives </a:t>
            </a:r>
            <a:r>
              <a:rPr lang="en-GB" sz="2000" dirty="0" smtClean="0">
                <a:solidFill>
                  <a:srgbClr val="333333"/>
                </a:solidFill>
              </a:rPr>
              <a:t>for </a:t>
            </a:r>
            <a:r>
              <a:rPr lang="en-GB" sz="2000" dirty="0" smtClean="0">
                <a:solidFill>
                  <a:srgbClr val="333333"/>
                </a:solidFill>
              </a:rPr>
              <a:t>renewables</a:t>
            </a:r>
            <a:endParaRPr lang="en-GB" sz="2000" dirty="0">
              <a:solidFill>
                <a:srgbClr val="333333"/>
              </a:solidFill>
            </a:endParaRPr>
          </a:p>
        </p:txBody>
      </p:sp>
      <p:sp>
        <p:nvSpPr>
          <p:cNvPr id="10" name="Text Box 44"/>
          <p:cNvSpPr txBox="1">
            <a:spLocks noChangeArrowheads="1"/>
          </p:cNvSpPr>
          <p:nvPr/>
        </p:nvSpPr>
        <p:spPr bwMode="auto">
          <a:xfrm>
            <a:off x="298450" y="2214841"/>
            <a:ext cx="2228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sz="2400" b="1" dirty="0" smtClean="0">
                <a:solidFill>
                  <a:srgbClr val="292929"/>
                </a:solidFill>
              </a:rPr>
              <a:t>De-regulation</a:t>
            </a:r>
            <a:endParaRPr lang="en-GB" sz="2400" b="1" dirty="0">
              <a:solidFill>
                <a:srgbClr val="292929"/>
              </a:solidFill>
            </a:endParaRPr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gray">
          <a:xfrm>
            <a:off x="3367611" y="2214366"/>
            <a:ext cx="2365916" cy="2357634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GB" sz="3800"/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3852863" y="3039478"/>
            <a:ext cx="1422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3600" b="1" dirty="0" smtClean="0"/>
              <a:t>NEF</a:t>
            </a:r>
            <a:endParaRPr lang="en-GB" sz="3600" b="1" dirty="0"/>
          </a:p>
        </p:txBody>
      </p:sp>
      <p:sp>
        <p:nvSpPr>
          <p:cNvPr id="19" name="Line 40"/>
          <p:cNvSpPr>
            <a:spLocks noChangeShapeType="1"/>
          </p:cNvSpPr>
          <p:nvPr/>
        </p:nvSpPr>
        <p:spPr bwMode="auto">
          <a:xfrm flipH="1">
            <a:off x="357188" y="2132013"/>
            <a:ext cx="2359332" cy="0"/>
          </a:xfrm>
          <a:prstGeom prst="lin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41"/>
          <p:cNvSpPr>
            <a:spLocks noChangeShapeType="1"/>
          </p:cNvSpPr>
          <p:nvPr/>
        </p:nvSpPr>
        <p:spPr bwMode="auto">
          <a:xfrm flipH="1">
            <a:off x="6367945" y="2132013"/>
            <a:ext cx="2436329" cy="0"/>
          </a:xfrm>
          <a:prstGeom prst="lin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45"/>
          <p:cNvSpPr txBox="1">
            <a:spLocks noChangeArrowheads="1"/>
          </p:cNvSpPr>
          <p:nvPr/>
        </p:nvSpPr>
        <p:spPr bwMode="auto">
          <a:xfrm>
            <a:off x="298450" y="2619375"/>
            <a:ext cx="222885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sz="2000" dirty="0" smtClean="0">
                <a:solidFill>
                  <a:srgbClr val="333333"/>
                </a:solidFill>
              </a:rPr>
              <a:t>Greater access to transmission lines</a:t>
            </a:r>
          </a:p>
          <a:p>
            <a:pPr eaLnBrk="1" hangingPunct="1">
              <a:spcBef>
                <a:spcPct val="20000"/>
              </a:spcBef>
            </a:pPr>
            <a:r>
              <a:rPr lang="en-GB" sz="2000" dirty="0" smtClean="0">
                <a:solidFill>
                  <a:srgbClr val="333333"/>
                </a:solidFill>
              </a:rPr>
              <a:t>Granting of PPAs</a:t>
            </a:r>
            <a:endParaRPr lang="en-GB" sz="2000" dirty="0">
              <a:solidFill>
                <a:srgbClr val="333333"/>
              </a:solidFill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5230813" y="4956176"/>
            <a:ext cx="3608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GB" sz="2400" b="1" dirty="0" smtClean="0">
                <a:solidFill>
                  <a:srgbClr val="292929"/>
                </a:solidFill>
              </a:rPr>
              <a:t>Supply &amp; Demand</a:t>
            </a:r>
            <a:endParaRPr lang="en-GB" sz="2400" b="1" dirty="0">
              <a:solidFill>
                <a:srgbClr val="292929"/>
              </a:solidFill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5495925" y="5354360"/>
            <a:ext cx="332898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GB" sz="2000" dirty="0" smtClean="0">
                <a:solidFill>
                  <a:srgbClr val="333333"/>
                </a:solidFill>
              </a:rPr>
              <a:t>Rising fossil fuel prices</a:t>
            </a:r>
          </a:p>
          <a:p>
            <a:pPr algn="r" eaLnBrk="1" hangingPunct="1">
              <a:spcBef>
                <a:spcPct val="20000"/>
              </a:spcBef>
            </a:pPr>
            <a:r>
              <a:rPr lang="en-GB" sz="2000" dirty="0" smtClean="0">
                <a:solidFill>
                  <a:srgbClr val="333333"/>
                </a:solidFill>
              </a:rPr>
              <a:t>Technological </a:t>
            </a:r>
            <a:r>
              <a:rPr lang="en-GB" sz="2000" dirty="0" smtClean="0">
                <a:solidFill>
                  <a:srgbClr val="333333"/>
                </a:solidFill>
              </a:rPr>
              <a:t>advancements</a:t>
            </a:r>
            <a:endParaRPr lang="en-GB" sz="2000" dirty="0">
              <a:solidFill>
                <a:srgbClr val="333333"/>
              </a:solidFill>
            </a:endParaRPr>
          </a:p>
        </p:txBody>
      </p:sp>
      <p:sp>
        <p:nvSpPr>
          <p:cNvPr id="24" name="Line 41"/>
          <p:cNvSpPr>
            <a:spLocks noChangeShapeType="1"/>
          </p:cNvSpPr>
          <p:nvPr/>
        </p:nvSpPr>
        <p:spPr bwMode="auto">
          <a:xfrm flipH="1">
            <a:off x="6161087" y="4876800"/>
            <a:ext cx="2678111" cy="0"/>
          </a:xfrm>
          <a:prstGeom prst="lin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Text Box 44"/>
          <p:cNvSpPr txBox="1">
            <a:spLocks noChangeArrowheads="1"/>
          </p:cNvSpPr>
          <p:nvPr/>
        </p:nvSpPr>
        <p:spPr bwMode="auto">
          <a:xfrm>
            <a:off x="298450" y="4949826"/>
            <a:ext cx="2628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sz="2400" b="1" dirty="0" smtClean="0">
                <a:solidFill>
                  <a:srgbClr val="292929"/>
                </a:solidFill>
              </a:rPr>
              <a:t>Political Pressure</a:t>
            </a:r>
            <a:endParaRPr lang="en-GB" sz="2400" b="1" dirty="0">
              <a:solidFill>
                <a:srgbClr val="292929"/>
              </a:solidFill>
            </a:endParaRPr>
          </a:p>
        </p:txBody>
      </p:sp>
      <p:sp>
        <p:nvSpPr>
          <p:cNvPr id="46" name="Line 40"/>
          <p:cNvSpPr>
            <a:spLocks noChangeShapeType="1"/>
          </p:cNvSpPr>
          <p:nvPr/>
        </p:nvSpPr>
        <p:spPr bwMode="auto">
          <a:xfrm flipH="1">
            <a:off x="298450" y="4866998"/>
            <a:ext cx="2628900" cy="9802"/>
          </a:xfrm>
          <a:prstGeom prst="lin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Text Box 45"/>
          <p:cNvSpPr txBox="1">
            <a:spLocks noChangeArrowheads="1"/>
          </p:cNvSpPr>
          <p:nvPr/>
        </p:nvSpPr>
        <p:spPr bwMode="auto">
          <a:xfrm>
            <a:off x="298449" y="5354360"/>
            <a:ext cx="275322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sz="2000" dirty="0" smtClean="0">
                <a:solidFill>
                  <a:srgbClr val="333333"/>
                </a:solidFill>
              </a:rPr>
              <a:t>Land claim settlements</a:t>
            </a:r>
          </a:p>
          <a:p>
            <a:pPr eaLnBrk="1" hangingPunct="1">
              <a:spcBef>
                <a:spcPct val="20000"/>
              </a:spcBef>
            </a:pPr>
            <a:r>
              <a:rPr lang="en-GB" sz="2000" dirty="0" smtClean="0">
                <a:solidFill>
                  <a:srgbClr val="333333"/>
                </a:solidFill>
              </a:rPr>
              <a:t>Prosperity incentives</a:t>
            </a:r>
            <a:endParaRPr lang="en-GB" sz="20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61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Neo-colonialism or business as usual?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08002" y="1468136"/>
            <a:ext cx="2839998" cy="49326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New “gold rush” to develop renewable energy;</a:t>
            </a:r>
          </a:p>
          <a:p>
            <a:endParaRPr lang="en-US" sz="2400" dirty="0" smtClean="0"/>
          </a:p>
          <a:p>
            <a:r>
              <a:rPr lang="en-US" sz="2400" dirty="0" smtClean="0"/>
              <a:t>FN own substantial renewable energy resources…</a:t>
            </a:r>
          </a:p>
          <a:p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6015151" y="1460500"/>
            <a:ext cx="2945837" cy="49326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…but lack financial and technical capacity.</a:t>
            </a:r>
          </a:p>
          <a:p>
            <a:endParaRPr lang="en-US" sz="2400" dirty="0"/>
          </a:p>
          <a:p>
            <a:r>
              <a:rPr lang="en-US" sz="2400" dirty="0" smtClean="0"/>
              <a:t>Groundswell of activity to develop FN capacity lags development pressures.</a:t>
            </a:r>
          </a:p>
          <a:p>
            <a:endParaRPr lang="en-US" sz="2400" dirty="0"/>
          </a:p>
        </p:txBody>
      </p:sp>
      <p:sp>
        <p:nvSpPr>
          <p:cNvPr id="7" name="Right Arrow 6"/>
          <p:cNvSpPr/>
          <p:nvPr/>
        </p:nvSpPr>
        <p:spPr>
          <a:xfrm>
            <a:off x="3154560" y="3539697"/>
            <a:ext cx="609600" cy="4572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5281083" y="3539697"/>
            <a:ext cx="609600" cy="45720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828360" y="3272997"/>
            <a:ext cx="1371600" cy="990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NEF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9427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38800" y="1371600"/>
            <a:ext cx="3429000" cy="5029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Market Opportunity: Driven by Legislation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3844698"/>
              </p:ext>
            </p:extLst>
          </p:nvPr>
        </p:nvGraphicFramePr>
        <p:xfrm>
          <a:off x="0" y="1066800"/>
          <a:ext cx="5486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715000" y="1371600"/>
            <a:ext cx="32766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Ontario</a:t>
            </a:r>
          </a:p>
          <a:p>
            <a:pPr marL="285750" lvl="0" indent="-285750">
              <a:buFont typeface="Arial"/>
              <a:buChar char="•"/>
            </a:pPr>
            <a:r>
              <a:rPr lang="en-US" sz="2400" dirty="0" smtClean="0"/>
              <a:t>Aims </a:t>
            </a:r>
            <a:r>
              <a:rPr lang="en-US" sz="2400" dirty="0"/>
              <a:t>to double RE sources to 15,700 MW by </a:t>
            </a:r>
            <a:r>
              <a:rPr lang="en-US" sz="2400" dirty="0" smtClean="0"/>
              <a:t>2025</a:t>
            </a:r>
            <a:endParaRPr lang="en-US" sz="2400" dirty="0"/>
          </a:p>
          <a:p>
            <a:pPr marL="285750" lvl="0" indent="-285750">
              <a:buFont typeface="Arial"/>
              <a:buChar char="•"/>
            </a:pPr>
            <a:r>
              <a:rPr lang="en-US" sz="2400" dirty="0" smtClean="0"/>
              <a:t>Currently 700MW </a:t>
            </a:r>
            <a:r>
              <a:rPr lang="en-US" sz="2400" dirty="0"/>
              <a:t>of aboriginal projects across wind, solar and hydro awaiting Economic Connection Test (</a:t>
            </a:r>
            <a:r>
              <a:rPr lang="en-US" sz="2400" dirty="0" smtClean="0"/>
              <a:t>ECT)</a:t>
            </a:r>
          </a:p>
          <a:p>
            <a:pPr marL="285750" lvl="0" indent="-285750">
              <a:buFont typeface="Arial"/>
              <a:buChar char="•"/>
            </a:pPr>
            <a:r>
              <a:rPr lang="en-US" sz="2400" dirty="0" smtClean="0"/>
              <a:t>FN representing 10</a:t>
            </a:r>
            <a:r>
              <a:rPr lang="en-US" sz="2400" dirty="0"/>
              <a:t>% </a:t>
            </a:r>
            <a:r>
              <a:rPr lang="en-US" sz="2400" dirty="0" smtClean="0"/>
              <a:t>of all </a:t>
            </a:r>
            <a:r>
              <a:rPr lang="en-US" sz="2400" dirty="0"/>
              <a:t>RE </a:t>
            </a:r>
            <a:r>
              <a:rPr lang="en-US" sz="2400" dirty="0" smtClean="0"/>
              <a:t>projects by capacity</a:t>
            </a:r>
            <a:endParaRPr lang="en-US" sz="2400" dirty="0"/>
          </a:p>
          <a:p>
            <a:pPr lvl="0"/>
            <a:r>
              <a:rPr lang="en-US" sz="2400" dirty="0" smtClean="0"/>
              <a:t> 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14" name="Right Arrow 13"/>
          <p:cNvSpPr/>
          <p:nvPr/>
        </p:nvSpPr>
        <p:spPr>
          <a:xfrm>
            <a:off x="5029200" y="2057400"/>
            <a:ext cx="457200" cy="6096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2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Strategy: Filling Structural Holes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0" y="1447800"/>
            <a:ext cx="8535585" cy="4534460"/>
            <a:chOff x="253465" y="1768944"/>
            <a:chExt cx="8488280" cy="3989168"/>
          </a:xfrm>
        </p:grpSpPr>
        <p:sp>
          <p:nvSpPr>
            <p:cNvPr id="6" name="TextBox 5"/>
            <p:cNvSpPr txBox="1"/>
            <p:nvPr/>
          </p:nvSpPr>
          <p:spPr>
            <a:xfrm>
              <a:off x="5847353" y="2170172"/>
              <a:ext cx="204364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Infrastructure buyers (trade or financial) with lower risk/yield preferences</a:t>
              </a:r>
              <a:endParaRPr lang="en-US" sz="1600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45223" y="1768944"/>
              <a:ext cx="4216746" cy="1683174"/>
              <a:chOff x="542502" y="1547022"/>
              <a:chExt cx="4216746" cy="1683174"/>
            </a:xfrm>
          </p:grpSpPr>
          <p:sp>
            <p:nvSpPr>
              <p:cNvPr id="29" name="Oval Callout 28"/>
              <p:cNvSpPr/>
              <p:nvPr/>
            </p:nvSpPr>
            <p:spPr>
              <a:xfrm>
                <a:off x="542502" y="1547022"/>
                <a:ext cx="4216746" cy="1683174"/>
              </a:xfrm>
              <a:prstGeom prst="wedgeEllipseCallout">
                <a:avLst>
                  <a:gd name="adj1" fmla="val 247"/>
                  <a:gd name="adj2" fmla="val 122662"/>
                </a:avLst>
              </a:prstGeom>
              <a:solidFill>
                <a:schemeClr val="accent6">
                  <a:lumMod val="75000"/>
                  <a:alpha val="17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/>
                  <a:buChar char="•"/>
                </a:pPr>
                <a:endParaRPr lang="en-US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28810" y="1775375"/>
                <a:ext cx="4056464" cy="1435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- Few funds with expertise in infrastructure risk, portfolio aggregation</a:t>
                </a:r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algn="ctr">
                  <a:spcAft>
                    <a:spcPts val="600"/>
                  </a:spcAft>
                </a:pPr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- NEF </a:t>
                </a: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brings world class experience </a:t>
                </a:r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and cultural sensitivity</a:t>
                </a:r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algn="ctr"/>
                <a:endParaRPr lang="en-US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467241" y="5169224"/>
              <a:ext cx="1491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Development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69807" y="5157432"/>
              <a:ext cx="1491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Construction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01830" y="5165846"/>
              <a:ext cx="1491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Operation</a:t>
              </a:r>
              <a:endParaRPr lang="en-US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53465" y="3243748"/>
              <a:ext cx="8201619" cy="2514364"/>
              <a:chOff x="179485" y="3243748"/>
              <a:chExt cx="8201620" cy="2514364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480852" y="3480565"/>
                <a:ext cx="505522" cy="2277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1400" dirty="0" smtClean="0"/>
                  <a:t>30</a:t>
                </a:r>
                <a:endParaRPr lang="en-US" sz="1400" dirty="0"/>
              </a:p>
              <a:p>
                <a:pPr algn="ctr">
                  <a:spcAft>
                    <a:spcPts val="600"/>
                  </a:spcAft>
                </a:pPr>
                <a:r>
                  <a:rPr lang="en-US" sz="1400" dirty="0" smtClean="0"/>
                  <a:t>25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US" sz="1400" dirty="0" smtClean="0"/>
                  <a:t>20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US" sz="1400" dirty="0" smtClean="0"/>
                  <a:t>15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US" sz="1400" dirty="0" smtClean="0"/>
                  <a:t>10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US" sz="1400" dirty="0"/>
                  <a:t>5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endParaRPr lang="en-US" sz="1400" dirty="0" smtClean="0"/>
              </a:p>
              <a:p>
                <a:pPr algn="ctr">
                  <a:spcAft>
                    <a:spcPts val="600"/>
                  </a:spcAft>
                </a:pPr>
                <a:endParaRPr lang="en-US" sz="14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875583" y="3723356"/>
                <a:ext cx="505522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2400"/>
                  </a:spcAft>
                </a:pPr>
                <a:r>
                  <a:rPr lang="en-US" sz="1400" dirty="0" smtClean="0"/>
                  <a:t>0.5</a:t>
                </a:r>
              </a:p>
              <a:p>
                <a:pPr algn="ctr">
                  <a:spcAft>
                    <a:spcPts val="2400"/>
                  </a:spcAft>
                </a:pPr>
                <a:r>
                  <a:rPr lang="en-US" sz="1400" dirty="0"/>
                  <a:t>2</a:t>
                </a:r>
                <a:endParaRPr lang="en-US" sz="1400" dirty="0" smtClean="0"/>
              </a:p>
              <a:p>
                <a:pPr algn="ctr">
                  <a:spcAft>
                    <a:spcPts val="2400"/>
                  </a:spcAft>
                </a:pPr>
                <a:r>
                  <a:rPr lang="en-US" sz="1400" dirty="0" smtClean="0"/>
                  <a:t>4+</a:t>
                </a: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1035694" y="3563078"/>
                <a:ext cx="6781323" cy="1639755"/>
                <a:chOff x="1011034" y="3563078"/>
                <a:chExt cx="6781323" cy="1639755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1011034" y="3563078"/>
                  <a:ext cx="6781323" cy="1639755"/>
                  <a:chOff x="1011034" y="3612394"/>
                  <a:chExt cx="6781323" cy="1639755"/>
                </a:xfrm>
              </p:grpSpPr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1011034" y="3612394"/>
                    <a:ext cx="0" cy="1627426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>
                    <a:off x="1011034" y="5239820"/>
                    <a:ext cx="6768995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 flipV="1">
                    <a:off x="7792357" y="3624723"/>
                    <a:ext cx="0" cy="1627426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1171320" y="3665500"/>
                  <a:ext cx="6510070" cy="1281753"/>
                </a:xfrm>
                <a:prstGeom prst="line">
                  <a:avLst/>
                </a:prstGeom>
                <a:ln>
                  <a:tailEnd type="triangle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>
                  <a:off x="1183650" y="4956254"/>
                  <a:ext cx="4389366" cy="0"/>
                </a:xfrm>
                <a:prstGeom prst="straightConnector1">
                  <a:avLst/>
                </a:prstGeom>
                <a:ln w="301625" cap="flat" cmpd="sng">
                  <a:solidFill>
                    <a:schemeClr val="accent2">
                      <a:lumMod val="60000"/>
                      <a:lumOff val="40000"/>
                      <a:alpha val="41000"/>
                    </a:schemeClr>
                  </a:solidFill>
                  <a:bevel/>
                  <a:tailEnd type="none" w="med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Rectangle 21"/>
                <p:cNvSpPr/>
                <p:nvPr/>
              </p:nvSpPr>
              <p:spPr>
                <a:xfrm>
                  <a:off x="5807279" y="4814963"/>
                  <a:ext cx="1886441" cy="289238"/>
                </a:xfrm>
                <a:prstGeom prst="rect">
                  <a:avLst/>
                </a:prstGeom>
                <a:solidFill>
                  <a:srgbClr val="FF0000">
                    <a:alpha val="50000"/>
                  </a:srgbClr>
                </a:solidFill>
                <a:ln>
                  <a:solidFill>
                    <a:schemeClr val="accent2">
                      <a:lumMod val="40000"/>
                      <a:lumOff val="60000"/>
                      <a:alpha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5708639" y="3587736"/>
                  <a:ext cx="0" cy="1553452"/>
                </a:xfrm>
                <a:prstGeom prst="line">
                  <a:avLst/>
                </a:prstGeom>
                <a:ln>
                  <a:solidFill>
                    <a:schemeClr val="bg2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23"/>
                <p:cNvSpPr txBox="1"/>
                <p:nvPr/>
              </p:nvSpPr>
              <p:spPr>
                <a:xfrm>
                  <a:off x="2256333" y="4772393"/>
                  <a:ext cx="308242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smtClean="0">
                      <a:solidFill>
                        <a:srgbClr val="000000"/>
                      </a:solidFill>
                    </a:rPr>
                    <a:t>NEF Investment Focus</a:t>
                  </a:r>
                  <a:endParaRPr lang="en-US" sz="16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6115519" y="4777976"/>
                  <a:ext cx="143812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smtClean="0"/>
                    <a:t>Exit Partners</a:t>
                  </a:r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179485" y="3243748"/>
                <a:ext cx="430887" cy="1559842"/>
              </a:xfrm>
              <a:prstGeom prst="rect">
                <a:avLst/>
              </a:prstGeom>
              <a:noFill/>
            </p:spPr>
            <p:txBody>
              <a:bodyPr vert="vert270" wrap="square" rtlCol="0" anchor="t" anchorCtr="0">
                <a:spAutoFit/>
              </a:bodyPr>
              <a:lstStyle/>
              <a:p>
                <a:r>
                  <a:rPr lang="en-US" sz="1600" dirty="0" smtClean="0"/>
                  <a:t>Project  IRR  %</a:t>
                </a:r>
                <a:endParaRPr lang="en-US" sz="1600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 flipH="1">
              <a:off x="8310858" y="3575408"/>
              <a:ext cx="430887" cy="1750714"/>
            </a:xfrm>
            <a:prstGeom prst="rect">
              <a:avLst/>
            </a:prstGeom>
            <a:noFill/>
          </p:spPr>
          <p:txBody>
            <a:bodyPr vert="vert" wrap="square" rtlCol="0" anchor="t" anchorCtr="0">
              <a:spAutoFit/>
            </a:bodyPr>
            <a:lstStyle/>
            <a:p>
              <a:r>
                <a:rPr lang="en-US" sz="1600" dirty="0" smtClean="0"/>
                <a:t>Cost / </a:t>
              </a:r>
              <a:r>
                <a:rPr lang="en-US" sz="1400" dirty="0" smtClean="0"/>
                <a:t>MW</a:t>
              </a:r>
              <a:r>
                <a:rPr lang="en-US" sz="1600" dirty="0" smtClean="0"/>
                <a:t>  $mm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 rot="669782">
              <a:off x="2810867" y="3902444"/>
              <a:ext cx="38721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3D484D"/>
                  </a:solidFill>
                </a:rPr>
                <a:t>y</a:t>
              </a:r>
              <a:r>
                <a:rPr lang="en-US" dirty="0" smtClean="0">
                  <a:solidFill>
                    <a:srgbClr val="3D484D"/>
                  </a:solidFill>
                </a:rPr>
                <a:t>ield compression as assets de-risk</a:t>
              </a:r>
              <a:endParaRPr lang="en-US" dirty="0">
                <a:solidFill>
                  <a:srgbClr val="3D484D"/>
                </a:solidFill>
              </a:endParaRPr>
            </a:p>
          </p:txBody>
        </p:sp>
        <p:sp>
          <p:nvSpPr>
            <p:cNvPr id="14" name="Oval Callout 13"/>
            <p:cNvSpPr/>
            <p:nvPr/>
          </p:nvSpPr>
          <p:spPr>
            <a:xfrm>
              <a:off x="5844268" y="1818260"/>
              <a:ext cx="2092965" cy="1596869"/>
            </a:xfrm>
            <a:prstGeom prst="wedgeEllipseCallout">
              <a:avLst>
                <a:gd name="adj1" fmla="val 247"/>
                <a:gd name="adj2" fmla="val 122662"/>
              </a:avLst>
            </a:prstGeom>
            <a:solidFill>
              <a:schemeClr val="accent6">
                <a:lumMod val="75000"/>
                <a:alpha val="17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/>
                <a:buChar char="•"/>
              </a:pPr>
              <a:endParaRPr lang="en-US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179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Strategy: </a:t>
            </a:r>
            <a:r>
              <a:rPr lang="en-US" sz="3200" dirty="0"/>
              <a:t>Optimizing Returns / Reducing Risks</a:t>
            </a:r>
            <a:endParaRPr lang="en-US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0684740"/>
              </p:ext>
            </p:extLst>
          </p:nvPr>
        </p:nvGraphicFramePr>
        <p:xfrm>
          <a:off x="381000" y="1143000"/>
          <a:ext cx="8458200" cy="53340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01169"/>
                <a:gridCol w="2573141"/>
                <a:gridCol w="4483890"/>
              </a:tblGrid>
              <a:tr h="3875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Criteria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Strategy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Rationale</a:t>
                      </a:r>
                      <a:endParaRPr lang="en-US" sz="1600" dirty="0"/>
                    </a:p>
                  </a:txBody>
                  <a:tcPr anchor="ctr"/>
                </a:tc>
              </a:tr>
              <a:tr h="66932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First</a:t>
                      </a:r>
                      <a:r>
                        <a:rPr lang="en-US" sz="1600" b="1" baseline="0" dirty="0" smtClean="0"/>
                        <a:t> Nation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&gt;= 10% ownership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Underserved</a:t>
                      </a:r>
                      <a:r>
                        <a:rPr lang="en-US" sz="1600" b="1" baseline="0" dirty="0" smtClean="0"/>
                        <a:t>, p</a:t>
                      </a:r>
                      <a:r>
                        <a:rPr lang="en-US" sz="1600" b="1" dirty="0" smtClean="0"/>
                        <a:t>roximity</a:t>
                      </a:r>
                      <a:r>
                        <a:rPr lang="en-US" sz="1600" b="1" baseline="0" dirty="0" smtClean="0"/>
                        <a:t> to demand, tax arbitrage, fiscal incentives, subsidized capital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3875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Geography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Canada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(possibly</a:t>
                      </a:r>
                      <a:r>
                        <a:rPr lang="en-US" sz="1600" baseline="0" dirty="0" smtClean="0"/>
                        <a:t> U.S.)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Resource,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incentive/risk diversification</a:t>
                      </a:r>
                      <a:endParaRPr lang="en-US" sz="1600" dirty="0"/>
                    </a:p>
                  </a:txBody>
                  <a:tcPr anchor="ctr"/>
                </a:tc>
              </a:tr>
              <a:tr h="387504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Size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</a:t>
                      </a:r>
                      <a:r>
                        <a:rPr lang="en-US" sz="1400" b="1" dirty="0" smtClean="0"/>
                        <a:t>MW</a:t>
                      </a:r>
                      <a:r>
                        <a:rPr lang="en-US" sz="1600" b="1" dirty="0" smtClean="0"/>
                        <a:t> - 100</a:t>
                      </a:r>
                      <a:r>
                        <a:rPr lang="en-US" sz="1400" b="1" dirty="0" smtClean="0"/>
                        <a:t>MW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Capital efficient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dirty="0" smtClean="0"/>
                        <a:t>scale</a:t>
                      </a:r>
                      <a:r>
                        <a:rPr lang="en-US" sz="1600" b="1" baseline="0" dirty="0" smtClean="0"/>
                        <a:t>, competitive openings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6693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Technologies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Wind, solar, hydro</a:t>
                      </a:r>
                      <a:r>
                        <a:rPr lang="en-US" sz="1600" baseline="0" dirty="0" smtClean="0"/>
                        <a:t>, geothermal, biogas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Resource</a:t>
                      </a:r>
                      <a:r>
                        <a:rPr lang="en-US" sz="1600" baseline="0" dirty="0" smtClean="0"/>
                        <a:t>, incentive/risk diversification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 anchor="ctr"/>
                </a:tc>
              </a:tr>
              <a:tr h="66932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Stage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Development, construction, distressed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Ideal risk-return profile</a:t>
                      </a:r>
                      <a:r>
                        <a:rPr lang="en-US" sz="1600" b="1" baseline="0" dirty="0" smtClean="0"/>
                        <a:t>, abundant deal flow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6693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Revenues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Clean energy, carbon</a:t>
                      </a:r>
                      <a:r>
                        <a:rPr lang="en-US" sz="1600" baseline="0" dirty="0" smtClean="0"/>
                        <a:t> credits, by-products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Combine long-term</a:t>
                      </a:r>
                      <a:r>
                        <a:rPr lang="en-US" sz="1600" baseline="0" dirty="0" smtClean="0"/>
                        <a:t> contracts with merchant positions; maximize financial returns</a:t>
                      </a:r>
                      <a:endParaRPr lang="en-US" sz="1600" dirty="0"/>
                    </a:p>
                  </a:txBody>
                  <a:tcPr anchor="ctr"/>
                </a:tc>
              </a:tr>
              <a:tr h="824864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Hold</a:t>
                      </a:r>
                      <a:r>
                        <a:rPr lang="en-US" sz="1600" b="1" baseline="0" dirty="0" smtClean="0"/>
                        <a:t> Period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3-5</a:t>
                      </a:r>
                      <a:r>
                        <a:rPr lang="en-US" sz="1600" b="1" baseline="0" dirty="0" smtClean="0"/>
                        <a:t> years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1-2 years construction, </a:t>
                      </a:r>
                      <a:r>
                        <a:rPr lang="en-US" sz="1600" b="1" baseline="0" dirty="0" smtClean="0"/>
                        <a:t>2-3 years operation; performance track record optimizes cap gains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6693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Distributions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Cap gains (optional yield)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Divest</a:t>
                      </a:r>
                      <a:r>
                        <a:rPr lang="en-US" sz="1600" baseline="0" dirty="0" smtClean="0"/>
                        <a:t> to infrastructure buyers (trade and financial) with lower yield requirements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50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Structure</a:t>
            </a:r>
            <a:endParaRPr lang="en-US" dirty="0"/>
          </a:p>
        </p:txBody>
      </p:sp>
      <p:pic>
        <p:nvPicPr>
          <p:cNvPr id="4" name="Picture 3" descr="NEF struc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143001"/>
            <a:ext cx="7924799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1715" y="6248400"/>
            <a:ext cx="87170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FN ownership </a:t>
            </a:r>
            <a:r>
              <a:rPr lang="en-US" sz="2200" dirty="0" smtClean="0"/>
              <a:t>= advantages in deal </a:t>
            </a:r>
            <a:r>
              <a:rPr lang="en-US" sz="2200" dirty="0"/>
              <a:t>sourcing </a:t>
            </a:r>
            <a:r>
              <a:rPr lang="en-US" sz="2200" dirty="0" smtClean="0"/>
              <a:t>+ competitive tenders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4755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ntroducing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IntroducingPowerPoint2010</Template>
  <TotalTime>0</TotalTime>
  <Words>1045</Words>
  <Application>Microsoft Macintosh PowerPoint</Application>
  <PresentationFormat>On-screen Show (4:3)</PresentationFormat>
  <Paragraphs>174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Introducing PowerPoint 2010</vt:lpstr>
      <vt:lpstr>Native Energies Fund</vt:lpstr>
      <vt:lpstr>Executive Summary</vt:lpstr>
      <vt:lpstr>First Nations: the Gap</vt:lpstr>
      <vt:lpstr>Opportunities to close the gap</vt:lpstr>
      <vt:lpstr>Neo-colonialism or business as usual?</vt:lpstr>
      <vt:lpstr>Market Opportunity: Driven by Legislation</vt:lpstr>
      <vt:lpstr>Strategy: Filling Structural Holes</vt:lpstr>
      <vt:lpstr>Strategy: Optimizing Returns / Reducing Risks</vt:lpstr>
      <vt:lpstr>Organizational Structure</vt:lpstr>
      <vt:lpstr>Pukwis Wind Park – “whirlwind” in Ojibwe</vt:lpstr>
      <vt:lpstr>Financial Benefits</vt:lpstr>
      <vt:lpstr>Risks</vt:lpstr>
      <vt:lpstr>Social &amp; Environmental Benefits</vt:lpstr>
      <vt:lpstr>Impact measurement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2011-03-08T16:56:14Z</dcterms:created>
  <dcterms:modified xsi:type="dcterms:W3CDTF">2011-04-13T23:52:53Z</dcterms:modified>
</cp:coreProperties>
</file>