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lsb" ContentType="application/vnd.ms-excel.sheet.binary.macroEnabled.12"/>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charts/chart1.xml" ContentType="application/vnd.openxmlformats-officedocument.drawingml.chart+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2.xml" ContentType="application/vnd.openxmlformats-officedocument.presentationml.notesSlide+xml"/>
  <Override PartName="/ppt/tags/tag127.xml" ContentType="application/vnd.openxmlformats-officedocument.presentationml.tags+xml"/>
  <Override PartName="/ppt/notesSlides/notesSlide13.xml" ContentType="application/vnd.openxmlformats-officedocument.presentationml.notesSlide+xml"/>
  <Override PartName="/ppt/tags/tag128.xml" ContentType="application/vnd.openxmlformats-officedocument.presentationml.tag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ags/tag129.xml" ContentType="application/vnd.openxmlformats-officedocument.presentationml.tags+xml"/>
  <Override PartName="/ppt/notesSlides/notesSlide1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6"/>
  </p:notesMasterIdLst>
  <p:sldIdLst>
    <p:sldId id="256" r:id="rId2"/>
    <p:sldId id="279" r:id="rId3"/>
    <p:sldId id="294" r:id="rId4"/>
    <p:sldId id="275" r:id="rId5"/>
    <p:sldId id="273" r:id="rId6"/>
    <p:sldId id="296" r:id="rId7"/>
    <p:sldId id="257" r:id="rId8"/>
    <p:sldId id="291" r:id="rId9"/>
    <p:sldId id="267" r:id="rId10"/>
    <p:sldId id="260" r:id="rId11"/>
    <p:sldId id="280" r:id="rId12"/>
    <p:sldId id="288" r:id="rId13"/>
    <p:sldId id="293" r:id="rId14"/>
    <p:sldId id="281" r:id="rId15"/>
    <p:sldId id="269" r:id="rId16"/>
    <p:sldId id="264" r:id="rId17"/>
    <p:sldId id="276" r:id="rId18"/>
    <p:sldId id="286" r:id="rId19"/>
    <p:sldId id="278" r:id="rId20"/>
    <p:sldId id="284" r:id="rId21"/>
    <p:sldId id="297" r:id="rId22"/>
    <p:sldId id="283" r:id="rId23"/>
    <p:sldId id="282" r:id="rId24"/>
    <p:sldId id="285"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97A56"/>
    <a:srgbClr val="804B06"/>
    <a:srgbClr val="3F762B"/>
    <a:srgbClr val="548235"/>
    <a:srgbClr val="F1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0AE68-4A4B-4B3E-AF08-425477251D81}" v="698" dt="2023-04-13T10:58:17.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McAlister" userId="ad04bdf60509dfd8" providerId="LiveId" clId="{E680AE68-4A4B-4B3E-AF08-425477251D81}"/>
    <pc:docChg chg="undo custSel modSld sldOrd replTag">
      <pc:chgData name="Ella McAlister" userId="ad04bdf60509dfd8" providerId="LiveId" clId="{E680AE68-4A4B-4B3E-AF08-425477251D81}" dt="2023-04-13T10:58:42.806" v="1348" actId="114"/>
      <pc:docMkLst>
        <pc:docMk/>
      </pc:docMkLst>
      <pc:sldChg chg="addSp delSp modSp mod">
        <pc:chgData name="Ella McAlister" userId="ad04bdf60509dfd8" providerId="LiveId" clId="{E680AE68-4A4B-4B3E-AF08-425477251D81}" dt="2023-04-13T10:50:08.149" v="1207"/>
        <pc:sldMkLst>
          <pc:docMk/>
          <pc:sldMk cId="4284222969" sldId="281"/>
        </pc:sldMkLst>
        <pc:spChg chg="mod ord">
          <ac:chgData name="Ella McAlister" userId="ad04bdf60509dfd8" providerId="LiveId" clId="{E680AE68-4A4B-4B3E-AF08-425477251D81}" dt="2023-04-13T10:50:08.075" v="1130"/>
          <ac:spMkLst>
            <pc:docMk/>
            <pc:sldMk cId="4284222969" sldId="281"/>
            <ac:spMk id="2" creationId="{66D4FC2B-AFA2-FFF5-1000-A4F7EB0C1863}"/>
          </ac:spMkLst>
        </pc:spChg>
        <pc:spChg chg="add del mod modVis">
          <ac:chgData name="Ella McAlister" userId="ad04bdf60509dfd8" providerId="LiveId" clId="{E680AE68-4A4B-4B3E-AF08-425477251D81}" dt="2023-04-13T10:49:18.834" v="371"/>
          <ac:spMkLst>
            <pc:docMk/>
            <pc:sldMk cId="4284222969" sldId="281"/>
            <ac:spMk id="4" creationId="{78BD64B8-676C-69A9-1EC2-AB68418C9D2A}"/>
          </ac:spMkLst>
        </pc:spChg>
        <pc:spChg chg="mod ord">
          <ac:chgData name="Ella McAlister" userId="ad04bdf60509dfd8" providerId="LiveId" clId="{E680AE68-4A4B-4B3E-AF08-425477251D81}" dt="2023-04-13T10:50:08.102" v="1167"/>
          <ac:spMkLst>
            <pc:docMk/>
            <pc:sldMk cId="4284222969" sldId="281"/>
            <ac:spMk id="6" creationId="{CC2276DA-EB0B-757C-2212-2787302241E5}"/>
          </ac:spMkLst>
        </pc:spChg>
        <pc:spChg chg="mod">
          <ac:chgData name="Ella McAlister" userId="ad04bdf60509dfd8" providerId="LiveId" clId="{E680AE68-4A4B-4B3E-AF08-425477251D81}" dt="2023-04-13T10:50:08.105" v="1172"/>
          <ac:spMkLst>
            <pc:docMk/>
            <pc:sldMk cId="4284222969" sldId="281"/>
            <ac:spMk id="9" creationId="{84DB236B-D438-B35D-5667-45D3BFDF321D}"/>
          </ac:spMkLst>
        </pc:spChg>
        <pc:spChg chg="mod">
          <ac:chgData name="Ella McAlister" userId="ad04bdf60509dfd8" providerId="LiveId" clId="{E680AE68-4A4B-4B3E-AF08-425477251D81}" dt="2023-04-13T10:50:08.105" v="1173"/>
          <ac:spMkLst>
            <pc:docMk/>
            <pc:sldMk cId="4284222969" sldId="281"/>
            <ac:spMk id="12" creationId="{3D47A094-A5D4-CC8C-3ABA-34923ED8D77A}"/>
          </ac:spMkLst>
        </pc:spChg>
        <pc:spChg chg="mod">
          <ac:chgData name="Ella McAlister" userId="ad04bdf60509dfd8" providerId="LiveId" clId="{E680AE68-4A4B-4B3E-AF08-425477251D81}" dt="2023-04-13T10:50:08.106" v="1174"/>
          <ac:spMkLst>
            <pc:docMk/>
            <pc:sldMk cId="4284222969" sldId="281"/>
            <ac:spMk id="13" creationId="{8EC70F82-56E4-7B61-0401-794B44BED812}"/>
          </ac:spMkLst>
        </pc:spChg>
        <pc:spChg chg="add del mod modVis">
          <ac:chgData name="Ella McAlister" userId="ad04bdf60509dfd8" providerId="LiveId" clId="{E680AE68-4A4B-4B3E-AF08-425477251D81}" dt="2023-04-13T10:50:08.124" v="1205"/>
          <ac:spMkLst>
            <pc:docMk/>
            <pc:sldMk cId="4284222969" sldId="281"/>
            <ac:spMk id="14" creationId="{B191B6CB-2722-C0CB-4815-7CFAA683898B}"/>
          </ac:spMkLst>
        </pc:spChg>
        <pc:spChg chg="mod ord">
          <ac:chgData name="Ella McAlister" userId="ad04bdf60509dfd8" providerId="LiveId" clId="{E680AE68-4A4B-4B3E-AF08-425477251D81}" dt="2023-04-13T10:50:08.087" v="1161"/>
          <ac:spMkLst>
            <pc:docMk/>
            <pc:sldMk cId="4284222969" sldId="281"/>
            <ac:spMk id="22" creationId="{B9B51ABF-6F33-CED1-465C-0349A1BD4C3A}"/>
          </ac:spMkLst>
        </pc:spChg>
        <pc:spChg chg="mod">
          <ac:chgData name="Ella McAlister" userId="ad04bdf60509dfd8" providerId="LiveId" clId="{E680AE68-4A4B-4B3E-AF08-425477251D81}" dt="2023-04-13T10:50:08.106" v="1175"/>
          <ac:spMkLst>
            <pc:docMk/>
            <pc:sldMk cId="4284222969" sldId="281"/>
            <ac:spMk id="28" creationId="{CABC65FE-172C-5EB3-F795-767017A68875}"/>
          </ac:spMkLst>
        </pc:spChg>
        <pc:spChg chg="mod">
          <ac:chgData name="Ella McAlister" userId="ad04bdf60509dfd8" providerId="LiveId" clId="{E680AE68-4A4B-4B3E-AF08-425477251D81}" dt="2023-04-13T10:50:08.107" v="1176"/>
          <ac:spMkLst>
            <pc:docMk/>
            <pc:sldMk cId="4284222969" sldId="281"/>
            <ac:spMk id="29" creationId="{34227848-86B3-08DB-9650-4A72996932D6}"/>
          </ac:spMkLst>
        </pc:spChg>
        <pc:spChg chg="mod">
          <ac:chgData name="Ella McAlister" userId="ad04bdf60509dfd8" providerId="LiveId" clId="{E680AE68-4A4B-4B3E-AF08-425477251D81}" dt="2023-04-13T10:50:08.107" v="1177"/>
          <ac:spMkLst>
            <pc:docMk/>
            <pc:sldMk cId="4284222969" sldId="281"/>
            <ac:spMk id="30" creationId="{30289198-0225-2806-FBF1-5D40D48019A2}"/>
          </ac:spMkLst>
        </pc:spChg>
        <pc:spChg chg="mod">
          <ac:chgData name="Ella McAlister" userId="ad04bdf60509dfd8" providerId="LiveId" clId="{E680AE68-4A4B-4B3E-AF08-425477251D81}" dt="2023-04-13T10:50:08.107" v="1178"/>
          <ac:spMkLst>
            <pc:docMk/>
            <pc:sldMk cId="4284222969" sldId="281"/>
            <ac:spMk id="31" creationId="{50948550-04BD-F301-3C53-D936EB8D2228}"/>
          </ac:spMkLst>
        </pc:spChg>
        <pc:spChg chg="mod">
          <ac:chgData name="Ella McAlister" userId="ad04bdf60509dfd8" providerId="LiveId" clId="{E680AE68-4A4B-4B3E-AF08-425477251D81}" dt="2023-04-13T10:50:08.108" v="1179"/>
          <ac:spMkLst>
            <pc:docMk/>
            <pc:sldMk cId="4284222969" sldId="281"/>
            <ac:spMk id="32" creationId="{80D0C49A-34EC-2252-7076-E1A6323EF024}"/>
          </ac:spMkLst>
        </pc:spChg>
        <pc:spChg chg="mod">
          <ac:chgData name="Ella McAlister" userId="ad04bdf60509dfd8" providerId="LiveId" clId="{E680AE68-4A4B-4B3E-AF08-425477251D81}" dt="2023-04-13T10:50:08.109" v="1180"/>
          <ac:spMkLst>
            <pc:docMk/>
            <pc:sldMk cId="4284222969" sldId="281"/>
            <ac:spMk id="33" creationId="{954CAF5C-12E1-845C-3255-DC2E28947E30}"/>
          </ac:spMkLst>
        </pc:spChg>
        <pc:spChg chg="mod">
          <ac:chgData name="Ella McAlister" userId="ad04bdf60509dfd8" providerId="LiveId" clId="{E680AE68-4A4B-4B3E-AF08-425477251D81}" dt="2023-04-13T10:50:08.110" v="1181"/>
          <ac:spMkLst>
            <pc:docMk/>
            <pc:sldMk cId="4284222969" sldId="281"/>
            <ac:spMk id="34" creationId="{FD9E0312-623D-E591-3D59-49CC5F355767}"/>
          </ac:spMkLst>
        </pc:spChg>
        <pc:spChg chg="mod">
          <ac:chgData name="Ella McAlister" userId="ad04bdf60509dfd8" providerId="LiveId" clId="{E680AE68-4A4B-4B3E-AF08-425477251D81}" dt="2023-04-13T10:50:08.111" v="1182"/>
          <ac:spMkLst>
            <pc:docMk/>
            <pc:sldMk cId="4284222969" sldId="281"/>
            <ac:spMk id="37" creationId="{0E8C238D-2681-3E61-0E07-1AF545600D93}"/>
          </ac:spMkLst>
        </pc:spChg>
        <pc:spChg chg="mod ord">
          <ac:chgData name="Ella McAlister" userId="ad04bdf60509dfd8" providerId="LiveId" clId="{E680AE68-4A4B-4B3E-AF08-425477251D81}" dt="2023-04-13T10:50:08.075" v="1132"/>
          <ac:spMkLst>
            <pc:docMk/>
            <pc:sldMk cId="4284222969" sldId="281"/>
            <ac:spMk id="43" creationId="{467A59CB-6C0E-2E70-6B39-80DA7F517795}"/>
          </ac:spMkLst>
        </pc:spChg>
        <pc:spChg chg="mod">
          <ac:chgData name="Ella McAlister" userId="ad04bdf60509dfd8" providerId="LiveId" clId="{E680AE68-4A4B-4B3E-AF08-425477251D81}" dt="2023-04-13T10:50:08.075" v="1135"/>
          <ac:spMkLst>
            <pc:docMk/>
            <pc:sldMk cId="4284222969" sldId="281"/>
            <ac:spMk id="46" creationId="{B1A33A47-FA0F-6392-0D45-279C5A25ABF2}"/>
          </ac:spMkLst>
        </pc:spChg>
        <pc:spChg chg="mod">
          <ac:chgData name="Ella McAlister" userId="ad04bdf60509dfd8" providerId="LiveId" clId="{E680AE68-4A4B-4B3E-AF08-425477251D81}" dt="2023-04-13T10:50:08.075" v="1136"/>
          <ac:spMkLst>
            <pc:docMk/>
            <pc:sldMk cId="4284222969" sldId="281"/>
            <ac:spMk id="47" creationId="{7F6D6425-20AB-898B-42BD-D0078973BCE8}"/>
          </ac:spMkLst>
        </pc:spChg>
        <pc:spChg chg="mod">
          <ac:chgData name="Ella McAlister" userId="ad04bdf60509dfd8" providerId="LiveId" clId="{E680AE68-4A4B-4B3E-AF08-425477251D81}" dt="2023-04-13T10:50:08.075" v="1137"/>
          <ac:spMkLst>
            <pc:docMk/>
            <pc:sldMk cId="4284222969" sldId="281"/>
            <ac:spMk id="48" creationId="{A54879BC-903E-9F9E-8F94-24BFE4C4AFAD}"/>
          </ac:spMkLst>
        </pc:spChg>
        <pc:spChg chg="mod">
          <ac:chgData name="Ella McAlister" userId="ad04bdf60509dfd8" providerId="LiveId" clId="{E680AE68-4A4B-4B3E-AF08-425477251D81}" dt="2023-04-13T10:50:08.075" v="1138"/>
          <ac:spMkLst>
            <pc:docMk/>
            <pc:sldMk cId="4284222969" sldId="281"/>
            <ac:spMk id="49" creationId="{EE56DEE8-57B3-E2FE-EA82-4649B1B1FB9E}"/>
          </ac:spMkLst>
        </pc:spChg>
        <pc:spChg chg="mod">
          <ac:chgData name="Ella McAlister" userId="ad04bdf60509dfd8" providerId="LiveId" clId="{E680AE68-4A4B-4B3E-AF08-425477251D81}" dt="2023-04-13T10:50:08.075" v="1139"/>
          <ac:spMkLst>
            <pc:docMk/>
            <pc:sldMk cId="4284222969" sldId="281"/>
            <ac:spMk id="50" creationId="{3EA422FB-ED03-05A5-C255-A5EC65CE370C}"/>
          </ac:spMkLst>
        </pc:spChg>
        <pc:spChg chg="mod">
          <ac:chgData name="Ella McAlister" userId="ad04bdf60509dfd8" providerId="LiveId" clId="{E680AE68-4A4B-4B3E-AF08-425477251D81}" dt="2023-04-13T10:50:08.075" v="1140"/>
          <ac:spMkLst>
            <pc:docMk/>
            <pc:sldMk cId="4284222969" sldId="281"/>
            <ac:spMk id="51" creationId="{11AACC10-67BC-8DDE-0370-B3D436C7D298}"/>
          </ac:spMkLst>
        </pc:spChg>
        <pc:spChg chg="mod">
          <ac:chgData name="Ella McAlister" userId="ad04bdf60509dfd8" providerId="LiveId" clId="{E680AE68-4A4B-4B3E-AF08-425477251D81}" dt="2023-04-13T10:50:08.075" v="1141"/>
          <ac:spMkLst>
            <pc:docMk/>
            <pc:sldMk cId="4284222969" sldId="281"/>
            <ac:spMk id="52" creationId="{517738A9-6C4A-40C3-2CA7-4A5244045443}"/>
          </ac:spMkLst>
        </pc:spChg>
        <pc:spChg chg="mod">
          <ac:chgData name="Ella McAlister" userId="ad04bdf60509dfd8" providerId="LiveId" clId="{E680AE68-4A4B-4B3E-AF08-425477251D81}" dt="2023-04-13T10:50:08.075" v="1142"/>
          <ac:spMkLst>
            <pc:docMk/>
            <pc:sldMk cId="4284222969" sldId="281"/>
            <ac:spMk id="53" creationId="{677111C2-5547-FB68-44F6-9C4C521CAB5A}"/>
          </ac:spMkLst>
        </pc:spChg>
        <pc:spChg chg="mod">
          <ac:chgData name="Ella McAlister" userId="ad04bdf60509dfd8" providerId="LiveId" clId="{E680AE68-4A4B-4B3E-AF08-425477251D81}" dt="2023-04-13T10:50:08.075" v="1143"/>
          <ac:spMkLst>
            <pc:docMk/>
            <pc:sldMk cId="4284222969" sldId="281"/>
            <ac:spMk id="54" creationId="{08892178-D64C-6AE2-FD35-9858C1F09F8A}"/>
          </ac:spMkLst>
        </pc:spChg>
        <pc:spChg chg="mod">
          <ac:chgData name="Ella McAlister" userId="ad04bdf60509dfd8" providerId="LiveId" clId="{E680AE68-4A4B-4B3E-AF08-425477251D81}" dt="2023-04-13T10:50:08.075" v="1144"/>
          <ac:spMkLst>
            <pc:docMk/>
            <pc:sldMk cId="4284222969" sldId="281"/>
            <ac:spMk id="55" creationId="{CBAB25C6-1080-9796-2FC8-492691A1A96D}"/>
          </ac:spMkLst>
        </pc:spChg>
        <pc:spChg chg="mod">
          <ac:chgData name="Ella McAlister" userId="ad04bdf60509dfd8" providerId="LiveId" clId="{E680AE68-4A4B-4B3E-AF08-425477251D81}" dt="2023-04-13T10:50:08.075" v="1145"/>
          <ac:spMkLst>
            <pc:docMk/>
            <pc:sldMk cId="4284222969" sldId="281"/>
            <ac:spMk id="56" creationId="{2D63E0AC-690A-7EED-1A82-D13DC3436733}"/>
          </ac:spMkLst>
        </pc:spChg>
        <pc:spChg chg="del mod ord">
          <ac:chgData name="Ella McAlister" userId="ad04bdf60509dfd8" providerId="LiveId" clId="{E680AE68-4A4B-4B3E-AF08-425477251D81}" dt="2023-04-13T10:50:07.976" v="1096"/>
          <ac:spMkLst>
            <pc:docMk/>
            <pc:sldMk cId="4284222969" sldId="281"/>
            <ac:spMk id="57" creationId="{DD3ABDA5-6A87-BA91-45AC-B6F7A6DD8D8D}"/>
          </ac:spMkLst>
        </pc:spChg>
        <pc:spChg chg="mod ord">
          <ac:chgData name="Ella McAlister" userId="ad04bdf60509dfd8" providerId="LiveId" clId="{E680AE68-4A4B-4B3E-AF08-425477251D81}" dt="2023-04-13T10:50:08.087" v="1149"/>
          <ac:spMkLst>
            <pc:docMk/>
            <pc:sldMk cId="4284222969" sldId="281"/>
            <ac:spMk id="59" creationId="{44F63191-43A8-8D1F-AA06-AB04D82335B7}"/>
          </ac:spMkLst>
        </pc:spChg>
        <pc:spChg chg="mod">
          <ac:chgData name="Ella McAlister" userId="ad04bdf60509dfd8" providerId="LiveId" clId="{E680AE68-4A4B-4B3E-AF08-425477251D81}" dt="2023-04-13T10:50:08.087" v="1150"/>
          <ac:spMkLst>
            <pc:docMk/>
            <pc:sldMk cId="4284222969" sldId="281"/>
            <ac:spMk id="60" creationId="{3F5489F3-1D0E-12F4-250D-AB479F67A0F7}"/>
          </ac:spMkLst>
        </pc:spChg>
        <pc:spChg chg="mod">
          <ac:chgData name="Ella McAlister" userId="ad04bdf60509dfd8" providerId="LiveId" clId="{E680AE68-4A4B-4B3E-AF08-425477251D81}" dt="2023-04-13T10:50:08.087" v="1151"/>
          <ac:spMkLst>
            <pc:docMk/>
            <pc:sldMk cId="4284222969" sldId="281"/>
            <ac:spMk id="61" creationId="{BAF34700-C49D-3E04-325C-67CBA84824AE}"/>
          </ac:spMkLst>
        </pc:spChg>
        <pc:spChg chg="mod ord">
          <ac:chgData name="Ella McAlister" userId="ad04bdf60509dfd8" providerId="LiveId" clId="{E680AE68-4A4B-4B3E-AF08-425477251D81}" dt="2023-04-13T10:50:08.087" v="1153"/>
          <ac:spMkLst>
            <pc:docMk/>
            <pc:sldMk cId="4284222969" sldId="281"/>
            <ac:spMk id="62" creationId="{F44B424C-76FF-2D61-49F1-87F30CB28079}"/>
          </ac:spMkLst>
        </pc:spChg>
        <pc:spChg chg="mod ord">
          <ac:chgData name="Ella McAlister" userId="ad04bdf60509dfd8" providerId="LiveId" clId="{E680AE68-4A4B-4B3E-AF08-425477251D81}" dt="2023-04-13T10:50:08.087" v="1155"/>
          <ac:spMkLst>
            <pc:docMk/>
            <pc:sldMk cId="4284222969" sldId="281"/>
            <ac:spMk id="64" creationId="{376DD661-5BD2-D518-25FA-5CBF34963891}"/>
          </ac:spMkLst>
        </pc:spChg>
        <pc:spChg chg="mod ord">
          <ac:chgData name="Ella McAlister" userId="ad04bdf60509dfd8" providerId="LiveId" clId="{E680AE68-4A4B-4B3E-AF08-425477251D81}" dt="2023-04-13T10:50:08.087" v="1159"/>
          <ac:spMkLst>
            <pc:docMk/>
            <pc:sldMk cId="4284222969" sldId="281"/>
            <ac:spMk id="67" creationId="{8E3F7D97-D48E-0D57-7E7B-2CF258202291}"/>
          </ac:spMkLst>
        </pc:spChg>
        <pc:spChg chg="del mod ord">
          <ac:chgData name="Ella McAlister" userId="ad04bdf60509dfd8" providerId="LiveId" clId="{E680AE68-4A4B-4B3E-AF08-425477251D81}" dt="2023-04-13T10:49:48.959" v="634"/>
          <ac:spMkLst>
            <pc:docMk/>
            <pc:sldMk cId="4284222969" sldId="281"/>
            <ac:spMk id="134" creationId="{BD73DC86-B3B0-4678-3855-D95F84BA8DDF}"/>
          </ac:spMkLst>
        </pc:spChg>
        <pc:spChg chg="mod ord">
          <ac:chgData name="Ella McAlister" userId="ad04bdf60509dfd8" providerId="LiveId" clId="{E680AE68-4A4B-4B3E-AF08-425477251D81}" dt="2023-04-13T10:50:08.120" v="1195"/>
          <ac:spMkLst>
            <pc:docMk/>
            <pc:sldMk cId="4284222969" sldId="281"/>
            <ac:spMk id="153" creationId="{BB5342B4-590F-D761-F513-83E2230111E5}"/>
          </ac:spMkLst>
        </pc:spChg>
        <pc:spChg chg="mod">
          <ac:chgData name="Ella McAlister" userId="ad04bdf60509dfd8" providerId="LiveId" clId="{E680AE68-4A4B-4B3E-AF08-425477251D81}" dt="2023-04-13T10:50:08.112" v="1183"/>
          <ac:spMkLst>
            <pc:docMk/>
            <pc:sldMk cId="4284222969" sldId="281"/>
            <ac:spMk id="181" creationId="{E0F8DD03-0963-BD49-BCFB-4ECC9C02192A}"/>
          </ac:spMkLst>
        </pc:spChg>
        <pc:spChg chg="mod">
          <ac:chgData name="Ella McAlister" userId="ad04bdf60509dfd8" providerId="LiveId" clId="{E680AE68-4A4B-4B3E-AF08-425477251D81}" dt="2023-04-13T10:50:08.112" v="1184"/>
          <ac:spMkLst>
            <pc:docMk/>
            <pc:sldMk cId="4284222969" sldId="281"/>
            <ac:spMk id="182" creationId="{6E9941EF-9F74-F8C5-086D-402213771E70}"/>
          </ac:spMkLst>
        </pc:spChg>
        <pc:spChg chg="mod">
          <ac:chgData name="Ella McAlister" userId="ad04bdf60509dfd8" providerId="LiveId" clId="{E680AE68-4A4B-4B3E-AF08-425477251D81}" dt="2023-04-13T10:50:08.113" v="1185"/>
          <ac:spMkLst>
            <pc:docMk/>
            <pc:sldMk cId="4284222969" sldId="281"/>
            <ac:spMk id="183" creationId="{70299A5A-C43C-AA9A-C693-D9B4E85D7707}"/>
          </ac:spMkLst>
        </pc:spChg>
        <pc:spChg chg="mod">
          <ac:chgData name="Ella McAlister" userId="ad04bdf60509dfd8" providerId="LiveId" clId="{E680AE68-4A4B-4B3E-AF08-425477251D81}" dt="2023-04-13T10:50:08.115" v="1186"/>
          <ac:spMkLst>
            <pc:docMk/>
            <pc:sldMk cId="4284222969" sldId="281"/>
            <ac:spMk id="184" creationId="{2B5EA67C-3C07-4861-7544-D15042A5C1F0}"/>
          </ac:spMkLst>
        </pc:spChg>
        <pc:spChg chg="mod">
          <ac:chgData name="Ella McAlister" userId="ad04bdf60509dfd8" providerId="LiveId" clId="{E680AE68-4A4B-4B3E-AF08-425477251D81}" dt="2023-04-13T10:50:08.115" v="1187"/>
          <ac:spMkLst>
            <pc:docMk/>
            <pc:sldMk cId="4284222969" sldId="281"/>
            <ac:spMk id="185" creationId="{657F6A56-027A-ADD0-9EA8-94DF112A7D1C}"/>
          </ac:spMkLst>
        </pc:spChg>
        <pc:spChg chg="mod">
          <ac:chgData name="Ella McAlister" userId="ad04bdf60509dfd8" providerId="LiveId" clId="{E680AE68-4A4B-4B3E-AF08-425477251D81}" dt="2023-04-13T10:50:08.116" v="1188"/>
          <ac:spMkLst>
            <pc:docMk/>
            <pc:sldMk cId="4284222969" sldId="281"/>
            <ac:spMk id="186" creationId="{EFB6D2B1-6EB4-0EB0-D78B-498DFD4C267C}"/>
          </ac:spMkLst>
        </pc:spChg>
        <pc:spChg chg="mod">
          <ac:chgData name="Ella McAlister" userId="ad04bdf60509dfd8" providerId="LiveId" clId="{E680AE68-4A4B-4B3E-AF08-425477251D81}" dt="2023-04-13T10:50:08.117" v="1189"/>
          <ac:spMkLst>
            <pc:docMk/>
            <pc:sldMk cId="4284222969" sldId="281"/>
            <ac:spMk id="187" creationId="{7A76CA39-17B0-B52C-1221-A3EDC8D5F70A}"/>
          </ac:spMkLst>
        </pc:spChg>
        <pc:spChg chg="mod">
          <ac:chgData name="Ella McAlister" userId="ad04bdf60509dfd8" providerId="LiveId" clId="{E680AE68-4A4B-4B3E-AF08-425477251D81}" dt="2023-04-13T10:50:08.117" v="1190"/>
          <ac:spMkLst>
            <pc:docMk/>
            <pc:sldMk cId="4284222969" sldId="281"/>
            <ac:spMk id="188" creationId="{71F0A0DB-D6C0-E1D4-1339-AC5E760FEED4}"/>
          </ac:spMkLst>
        </pc:spChg>
        <pc:spChg chg="mod">
          <ac:chgData name="Ella McAlister" userId="ad04bdf60509dfd8" providerId="LiveId" clId="{E680AE68-4A4B-4B3E-AF08-425477251D81}" dt="2023-04-13T10:50:08.118" v="1191"/>
          <ac:spMkLst>
            <pc:docMk/>
            <pc:sldMk cId="4284222969" sldId="281"/>
            <ac:spMk id="189" creationId="{336376A1-70FB-8433-8915-25FB1431FEF3}"/>
          </ac:spMkLst>
        </pc:spChg>
        <pc:spChg chg="mod">
          <ac:chgData name="Ella McAlister" userId="ad04bdf60509dfd8" providerId="LiveId" clId="{E680AE68-4A4B-4B3E-AF08-425477251D81}" dt="2023-04-13T10:50:08.119" v="1192"/>
          <ac:spMkLst>
            <pc:docMk/>
            <pc:sldMk cId="4284222969" sldId="281"/>
            <ac:spMk id="190" creationId="{2F4833E4-B014-8F55-DF59-F81CCE0CA15A}"/>
          </ac:spMkLst>
        </pc:spChg>
        <pc:spChg chg="mod">
          <ac:chgData name="Ella McAlister" userId="ad04bdf60509dfd8" providerId="LiveId" clId="{E680AE68-4A4B-4B3E-AF08-425477251D81}" dt="2023-04-13T10:50:08.119" v="1193"/>
          <ac:spMkLst>
            <pc:docMk/>
            <pc:sldMk cId="4284222969" sldId="281"/>
            <ac:spMk id="191" creationId="{ABB9A65C-469A-2FF5-1420-C2FDE4015279}"/>
          </ac:spMkLst>
        </pc:spChg>
        <pc:spChg chg="mod ord">
          <ac:chgData name="Ella McAlister" userId="ad04bdf60509dfd8" providerId="LiveId" clId="{E680AE68-4A4B-4B3E-AF08-425477251D81}" dt="2023-04-13T10:50:08.121" v="1197"/>
          <ac:spMkLst>
            <pc:docMk/>
            <pc:sldMk cId="4284222969" sldId="281"/>
            <ac:spMk id="241" creationId="{5BD78D4C-9B7D-0199-359B-BB21D57F1B50}"/>
          </ac:spMkLst>
        </pc:spChg>
        <pc:spChg chg="mod ord">
          <ac:chgData name="Ella McAlister" userId="ad04bdf60509dfd8" providerId="LiveId" clId="{E680AE68-4A4B-4B3E-AF08-425477251D81}" dt="2023-04-13T10:50:08.122" v="1199"/>
          <ac:spMkLst>
            <pc:docMk/>
            <pc:sldMk cId="4284222969" sldId="281"/>
            <ac:spMk id="242" creationId="{B81D3905-6686-3D92-BD87-0D2EEFC868A2}"/>
          </ac:spMkLst>
        </pc:spChg>
        <pc:spChg chg="mod ord">
          <ac:chgData name="Ella McAlister" userId="ad04bdf60509dfd8" providerId="LiveId" clId="{E680AE68-4A4B-4B3E-AF08-425477251D81}" dt="2023-04-13T10:50:08.123" v="1201"/>
          <ac:spMkLst>
            <pc:docMk/>
            <pc:sldMk cId="4284222969" sldId="281"/>
            <ac:spMk id="250" creationId="{5B851F06-3C0D-F310-384C-ADF8F7045625}"/>
          </ac:spMkLst>
        </pc:spChg>
        <pc:grpChg chg="mod ord">
          <ac:chgData name="Ella McAlister" userId="ad04bdf60509dfd8" providerId="LiveId" clId="{E680AE68-4A4B-4B3E-AF08-425477251D81}" dt="2023-04-13T10:50:08.087" v="1165"/>
          <ac:grpSpMkLst>
            <pc:docMk/>
            <pc:sldMk cId="4284222969" sldId="281"/>
            <ac:grpSpMk id="26" creationId="{47E3C0C0-13EF-D6A4-CAFB-1B19EE4C2AF6}"/>
          </ac:grpSpMkLst>
        </pc:grpChg>
        <pc:graphicFrameChg chg="mod">
          <ac:chgData name="Ella McAlister" userId="ad04bdf60509dfd8" providerId="LiveId" clId="{E680AE68-4A4B-4B3E-AF08-425477251D81}" dt="2023-04-13T10:50:08.149" v="1207"/>
          <ac:graphicFrameMkLst>
            <pc:docMk/>
            <pc:sldMk cId="4284222969" sldId="281"/>
            <ac:graphicFrameMk id="3" creationId="{588F0E9A-DCB5-55B3-6EAC-181824B72E4B}"/>
          </ac:graphicFrameMkLst>
        </pc:graphicFrameChg>
        <pc:graphicFrameChg chg="add del mod ord replST">
          <ac:chgData name="Ella McAlister" userId="ad04bdf60509dfd8" providerId="LiveId" clId="{E680AE68-4A4B-4B3E-AF08-425477251D81}" dt="2023-04-13T10:49:38.861" v="418"/>
          <ac:graphicFrameMkLst>
            <pc:docMk/>
            <pc:sldMk cId="4284222969" sldId="281"/>
            <ac:graphicFrameMk id="5" creationId="{26CC6C0C-49E0-149B-7F53-4656164F188C}"/>
          </ac:graphicFrameMkLst>
        </pc:graphicFrameChg>
        <pc:graphicFrameChg chg="add del mod ord replST">
          <ac:chgData name="Ella McAlister" userId="ad04bdf60509dfd8" providerId="LiveId" clId="{E680AE68-4A4B-4B3E-AF08-425477251D81}" dt="2023-04-13T10:49:46.316" v="543"/>
          <ac:graphicFrameMkLst>
            <pc:docMk/>
            <pc:sldMk cId="4284222969" sldId="281"/>
            <ac:graphicFrameMk id="7" creationId="{E79D0B9B-0E51-BF0E-3338-63B2D9835412}"/>
          </ac:graphicFrameMkLst>
        </pc:graphicFrameChg>
        <pc:graphicFrameChg chg="add del mod ord replST">
          <ac:chgData name="Ella McAlister" userId="ad04bdf60509dfd8" providerId="LiveId" clId="{E680AE68-4A4B-4B3E-AF08-425477251D81}" dt="2023-04-13T10:49:48.990" v="674"/>
          <ac:graphicFrameMkLst>
            <pc:docMk/>
            <pc:sldMk cId="4284222969" sldId="281"/>
            <ac:graphicFrameMk id="8" creationId="{E4CE1DB4-0964-0DB7-9DD2-1394CF4D13FF}"/>
          </ac:graphicFrameMkLst>
        </pc:graphicFrameChg>
        <pc:graphicFrameChg chg="add del mod ord replST">
          <ac:chgData name="Ella McAlister" userId="ad04bdf60509dfd8" providerId="LiveId" clId="{E680AE68-4A4B-4B3E-AF08-425477251D81}" dt="2023-04-13T10:49:50.919" v="791"/>
          <ac:graphicFrameMkLst>
            <pc:docMk/>
            <pc:sldMk cId="4284222969" sldId="281"/>
            <ac:graphicFrameMk id="10" creationId="{85E245DD-201D-1760-88E1-956A30D2C697}"/>
          </ac:graphicFrameMkLst>
        </pc:graphicFrameChg>
        <pc:graphicFrameChg chg="add mod ord replST">
          <ac:chgData name="Ella McAlister" userId="ad04bdf60509dfd8" providerId="LiveId" clId="{E680AE68-4A4B-4B3E-AF08-425477251D81}" dt="2023-04-13T10:50:08.102" v="1169"/>
          <ac:graphicFrameMkLst>
            <pc:docMk/>
            <pc:sldMk cId="4284222969" sldId="281"/>
            <ac:graphicFrameMk id="11" creationId="{76005561-F1F4-D424-0B56-1560050BB6CC}"/>
          </ac:graphicFrameMkLst>
        </pc:graphicFrameChg>
        <pc:graphicFrameChg chg="add mod ord replST">
          <ac:chgData name="Ella McAlister" userId="ad04bdf60509dfd8" providerId="LiveId" clId="{E680AE68-4A4B-4B3E-AF08-425477251D81}" dt="2023-04-13T10:50:08.075" v="1134"/>
          <ac:graphicFrameMkLst>
            <pc:docMk/>
            <pc:sldMk cId="4284222969" sldId="281"/>
            <ac:graphicFrameMk id="15" creationId="{F81D841E-E8F1-027A-3D04-5A319620C55F}"/>
          </ac:graphicFrameMkLst>
        </pc:graphicFrameChg>
        <pc:graphicFrameChg chg="del mod ord">
          <ac:chgData name="Ella McAlister" userId="ad04bdf60509dfd8" providerId="LiveId" clId="{E680AE68-4A4B-4B3E-AF08-425477251D81}" dt="2023-04-13T10:50:07.976" v="1098"/>
          <ac:graphicFrameMkLst>
            <pc:docMk/>
            <pc:sldMk cId="4284222969" sldId="281"/>
            <ac:graphicFrameMk id="252" creationId="{E399C656-964E-33BC-CEFF-5C20C00C27ED}"/>
          </ac:graphicFrameMkLst>
        </pc:graphicFrameChg>
        <pc:graphicFrameChg chg="del">
          <ac:chgData name="Ella McAlister" userId="ad04bdf60509dfd8" providerId="LiveId" clId="{E680AE68-4A4B-4B3E-AF08-425477251D81}" dt="2023-04-13T10:49:18.665" v="282"/>
          <ac:graphicFrameMkLst>
            <pc:docMk/>
            <pc:sldMk cId="4284222969" sldId="281"/>
            <ac:graphicFrameMk id="253" creationId="{59C10277-5C2D-4F02-C4A3-4E93C6B957DD}"/>
          </ac:graphicFrameMkLst>
        </pc:graphicFrameChg>
        <pc:cxnChg chg="mod ord">
          <ac:chgData name="Ella McAlister" userId="ad04bdf60509dfd8" providerId="LiveId" clId="{E680AE68-4A4B-4B3E-AF08-425477251D81}" dt="2023-04-13T10:50:08.087" v="1163"/>
          <ac:cxnSpMkLst>
            <pc:docMk/>
            <pc:sldMk cId="4284222969" sldId="281"/>
            <ac:cxnSpMk id="23" creationId="{D1868048-1CE3-8CE4-8891-C5F0F71DBD5E}"/>
          </ac:cxnSpMkLst>
        </pc:cxnChg>
        <pc:cxnChg chg="mod ord">
          <ac:chgData name="Ella McAlister" userId="ad04bdf60509dfd8" providerId="LiveId" clId="{E680AE68-4A4B-4B3E-AF08-425477251D81}" dt="2023-04-13T10:50:08.087" v="1147"/>
          <ac:cxnSpMkLst>
            <pc:docMk/>
            <pc:sldMk cId="4284222969" sldId="281"/>
            <ac:cxnSpMk id="58" creationId="{10E2E355-4E1A-0898-84BC-89ACD946A3D7}"/>
          </ac:cxnSpMkLst>
        </pc:cxnChg>
        <pc:cxnChg chg="mod ord">
          <ac:chgData name="Ella McAlister" userId="ad04bdf60509dfd8" providerId="LiveId" clId="{E680AE68-4A4B-4B3E-AF08-425477251D81}" dt="2023-04-13T10:50:08.087" v="1157"/>
          <ac:cxnSpMkLst>
            <pc:docMk/>
            <pc:sldMk cId="4284222969" sldId="281"/>
            <ac:cxnSpMk id="65" creationId="{5CEF4A07-3099-8CD8-C74B-FBC4AE33B17C}"/>
          </ac:cxnSpMkLst>
        </pc:cxnChg>
        <pc:cxnChg chg="mod ord">
          <ac:chgData name="Ella McAlister" userId="ad04bdf60509dfd8" providerId="LiveId" clId="{E680AE68-4A4B-4B3E-AF08-425477251D81}" dt="2023-04-13T10:50:08.105" v="1171"/>
          <ac:cxnSpMkLst>
            <pc:docMk/>
            <pc:sldMk cId="4284222969" sldId="281"/>
            <ac:cxnSpMk id="155" creationId="{52DD9B26-166C-634D-0399-7730550F752F}"/>
          </ac:cxnSpMkLst>
        </pc:cxnChg>
        <pc:cxnChg chg="del mod ord">
          <ac:chgData name="Ella McAlister" userId="ad04bdf60509dfd8" providerId="LiveId" clId="{E680AE68-4A4B-4B3E-AF08-425477251D81}" dt="2023-04-13T10:49:50.887" v="763"/>
          <ac:cxnSpMkLst>
            <pc:docMk/>
            <pc:sldMk cId="4284222969" sldId="281"/>
            <ac:cxnSpMk id="158" creationId="{9770AA96-28FD-C9F2-BFE4-E818F7D7D728}"/>
          </ac:cxnSpMkLst>
        </pc:cxnChg>
      </pc:sldChg>
      <pc:sldChg chg="addSp delSp modSp mod">
        <pc:chgData name="Ella McAlister" userId="ad04bdf60509dfd8" providerId="LiveId" clId="{E680AE68-4A4B-4B3E-AF08-425477251D81}" dt="2023-04-13T10:58:42.806" v="1348" actId="114"/>
        <pc:sldMkLst>
          <pc:docMk/>
          <pc:sldMk cId="82250360" sldId="282"/>
        </pc:sldMkLst>
        <pc:spChg chg="add del mod">
          <ac:chgData name="Ella McAlister" userId="ad04bdf60509dfd8" providerId="LiveId" clId="{E680AE68-4A4B-4B3E-AF08-425477251D81}" dt="2023-04-13T10:54:39.606" v="1292"/>
          <ac:spMkLst>
            <pc:docMk/>
            <pc:sldMk cId="82250360" sldId="282"/>
            <ac:spMk id="7" creationId="{325C3024-04E8-93F0-FA17-5168ADA48F3B}"/>
          </ac:spMkLst>
        </pc:spChg>
        <pc:spChg chg="add del mod">
          <ac:chgData name="Ella McAlister" userId="ad04bdf60509dfd8" providerId="LiveId" clId="{E680AE68-4A4B-4B3E-AF08-425477251D81}" dt="2023-04-13T10:55:15.933" v="1303" actId="478"/>
          <ac:spMkLst>
            <pc:docMk/>
            <pc:sldMk cId="82250360" sldId="282"/>
            <ac:spMk id="10" creationId="{711C4087-3D69-E5BF-BC52-FD908BE2A2B7}"/>
          </ac:spMkLst>
        </pc:spChg>
        <pc:spChg chg="add mod">
          <ac:chgData name="Ella McAlister" userId="ad04bdf60509dfd8" providerId="LiveId" clId="{E680AE68-4A4B-4B3E-AF08-425477251D81}" dt="2023-04-13T10:57:09.781" v="1329" actId="403"/>
          <ac:spMkLst>
            <pc:docMk/>
            <pc:sldMk cId="82250360" sldId="282"/>
            <ac:spMk id="12" creationId="{D5D9C9D7-FCC8-E9F0-54AD-7E02F0D403B8}"/>
          </ac:spMkLst>
        </pc:spChg>
        <pc:graphicFrameChg chg="del">
          <ac:chgData name="Ella McAlister" userId="ad04bdf60509dfd8" providerId="LiveId" clId="{E680AE68-4A4B-4B3E-AF08-425477251D81}" dt="2023-04-13T10:53:54.097" v="1291" actId="478"/>
          <ac:graphicFrameMkLst>
            <pc:docMk/>
            <pc:sldMk cId="82250360" sldId="282"/>
            <ac:graphicFrameMk id="4" creationId="{0321998B-4402-91A7-0AC9-A35B49A22C92}"/>
          </ac:graphicFrameMkLst>
        </pc:graphicFrameChg>
        <pc:graphicFrameChg chg="add del mod modGraphic">
          <ac:chgData name="Ella McAlister" userId="ad04bdf60509dfd8" providerId="LiveId" clId="{E680AE68-4A4B-4B3E-AF08-425477251D81}" dt="2023-04-13T10:58:42.806" v="1348" actId="114"/>
          <ac:graphicFrameMkLst>
            <pc:docMk/>
            <pc:sldMk cId="82250360" sldId="282"/>
            <ac:graphicFrameMk id="8" creationId="{C8AA24C5-7FDF-D734-902C-7986BE97F53A}"/>
          </ac:graphicFrameMkLst>
        </pc:graphicFrameChg>
        <pc:picChg chg="add mod">
          <ac:chgData name="Ella McAlister" userId="ad04bdf60509dfd8" providerId="LiveId" clId="{E680AE68-4A4B-4B3E-AF08-425477251D81}" dt="2023-04-13T10:57:27.924" v="1333" actId="1076"/>
          <ac:picMkLst>
            <pc:docMk/>
            <pc:sldMk cId="82250360" sldId="282"/>
            <ac:picMk id="13" creationId="{40EC93D2-E3AE-DF06-B24A-067366D9F219}"/>
          </ac:picMkLst>
        </pc:picChg>
      </pc:sldChg>
      <pc:sldChg chg="modSp mod">
        <pc:chgData name="Ella McAlister" userId="ad04bdf60509dfd8" providerId="LiveId" clId="{E680AE68-4A4B-4B3E-AF08-425477251D81}" dt="2023-04-13T10:53:24.723" v="1290" actId="20577"/>
        <pc:sldMkLst>
          <pc:docMk/>
          <pc:sldMk cId="3245247314" sldId="283"/>
        </pc:sldMkLst>
        <pc:graphicFrameChg chg="mod modGraphic">
          <ac:chgData name="Ella McAlister" userId="ad04bdf60509dfd8" providerId="LiveId" clId="{E680AE68-4A4B-4B3E-AF08-425477251D81}" dt="2023-04-13T10:52:38.256" v="1237" actId="113"/>
          <ac:graphicFrameMkLst>
            <pc:docMk/>
            <pc:sldMk cId="3245247314" sldId="283"/>
            <ac:graphicFrameMk id="14" creationId="{9EAAB5E4-0F58-87B5-481F-D9DD9481D8AC}"/>
          </ac:graphicFrameMkLst>
        </pc:graphicFrameChg>
        <pc:graphicFrameChg chg="modGraphic">
          <ac:chgData name="Ella McAlister" userId="ad04bdf60509dfd8" providerId="LiveId" clId="{E680AE68-4A4B-4B3E-AF08-425477251D81}" dt="2023-04-13T10:53:24.723" v="1290" actId="20577"/>
          <ac:graphicFrameMkLst>
            <pc:docMk/>
            <pc:sldMk cId="3245247314" sldId="283"/>
            <ac:graphicFrameMk id="21" creationId="{BCCF6C37-19F9-2DD5-7F17-231DC36703E3}"/>
          </ac:graphicFrameMkLst>
        </pc:graphicFrameChg>
      </pc:sldChg>
      <pc:sldChg chg="addSp delSp modSp mod">
        <pc:chgData name="Ella McAlister" userId="ad04bdf60509dfd8" providerId="LiveId" clId="{E680AE68-4A4B-4B3E-AF08-425477251D81}" dt="2023-04-13T10:51:22.596" v="1229" actId="1076"/>
        <pc:sldMkLst>
          <pc:docMk/>
          <pc:sldMk cId="1921981310" sldId="284"/>
        </pc:sldMkLst>
        <pc:spChg chg="mod">
          <ac:chgData name="Ella McAlister" userId="ad04bdf60509dfd8" providerId="LiveId" clId="{E680AE68-4A4B-4B3E-AF08-425477251D81}" dt="2023-04-13T10:51:19.319" v="1228" actId="1076"/>
          <ac:spMkLst>
            <pc:docMk/>
            <pc:sldMk cId="1921981310" sldId="284"/>
            <ac:spMk id="11" creationId="{7893E176-D30F-FC3B-5AE9-82809512A0BB}"/>
          </ac:spMkLst>
        </pc:spChg>
        <pc:grpChg chg="del">
          <ac:chgData name="Ella McAlister" userId="ad04bdf60509dfd8" providerId="LiveId" clId="{E680AE68-4A4B-4B3E-AF08-425477251D81}" dt="2023-04-13T10:50:31.818" v="1208" actId="478"/>
          <ac:grpSpMkLst>
            <pc:docMk/>
            <pc:sldMk cId="1921981310" sldId="284"/>
            <ac:grpSpMk id="4" creationId="{D01A59C5-90C1-A49A-F187-CA7AA2F00081}"/>
          </ac:grpSpMkLst>
        </pc:grpChg>
        <pc:grpChg chg="add mod">
          <ac:chgData name="Ella McAlister" userId="ad04bdf60509dfd8" providerId="LiveId" clId="{E680AE68-4A4B-4B3E-AF08-425477251D81}" dt="2023-04-13T10:51:03.783" v="1220" actId="403"/>
          <ac:grpSpMkLst>
            <pc:docMk/>
            <pc:sldMk cId="1921981310" sldId="284"/>
            <ac:grpSpMk id="8" creationId="{6334B09E-3206-277D-78C3-AF72FF07EBD1}"/>
          </ac:grpSpMkLst>
        </pc:grpChg>
        <pc:graphicFrameChg chg="add mod">
          <ac:chgData name="Ella McAlister" userId="ad04bdf60509dfd8" providerId="LiveId" clId="{E680AE68-4A4B-4B3E-AF08-425477251D81}" dt="2023-04-13T10:51:15.739" v="1226"/>
          <ac:graphicFrameMkLst>
            <pc:docMk/>
            <pc:sldMk cId="1921981310" sldId="284"/>
            <ac:graphicFrameMk id="3" creationId="{2B6B92EC-4249-426B-70B7-095C44C0A307}"/>
          </ac:graphicFrameMkLst>
        </pc:graphicFrameChg>
        <pc:cxnChg chg="mod">
          <ac:chgData name="Ella McAlister" userId="ad04bdf60509dfd8" providerId="LiveId" clId="{E680AE68-4A4B-4B3E-AF08-425477251D81}" dt="2023-04-13T10:51:22.596" v="1229" actId="1076"/>
          <ac:cxnSpMkLst>
            <pc:docMk/>
            <pc:sldMk cId="1921981310" sldId="284"/>
            <ac:cxnSpMk id="12" creationId="{592723EF-A95A-3DA5-0B3E-1F9AC318DE21}"/>
          </ac:cxnSpMkLst>
        </pc:cxnChg>
      </pc:sldChg>
      <pc:sldChg chg="ord">
        <pc:chgData name="Ella McAlister" userId="ad04bdf60509dfd8" providerId="LiveId" clId="{E680AE68-4A4B-4B3E-AF08-425477251D81}" dt="2023-04-13T10:47:59.020" v="1"/>
        <pc:sldMkLst>
          <pc:docMk/>
          <pc:sldMk cId="2011851461" sldId="29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ad04bdf60509dfd8/Documents/Competitions/MS%20Kellog/Cash%20flow%20model_v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6022231044065"/>
          <c:y val="3.6355475763016155E-2"/>
          <c:w val="0.82175466454942436"/>
          <c:h val="0.92728904847396765"/>
        </c:manualLayout>
      </c:layout>
      <c:barChart>
        <c:barDir val="col"/>
        <c:grouping val="stacked"/>
        <c:varyColors val="0"/>
        <c:ser>
          <c:idx val="0"/>
          <c:order val="0"/>
          <c:spPr>
            <a:solidFill>
              <a:schemeClr val="accent1"/>
            </a:solidFill>
            <a:ln>
              <a:noFill/>
            </a:ln>
          </c:spPr>
          <c:invertIfNegative val="0"/>
          <c:val>
            <c:numRef>
              <c:f>Sheet1!$A$1:$B$1</c:f>
              <c:numCache>
                <c:formatCode>General</c:formatCode>
                <c:ptCount val="2"/>
                <c:pt idx="0">
                  <c:v>450</c:v>
                </c:pt>
                <c:pt idx="1">
                  <c:v>880</c:v>
                </c:pt>
              </c:numCache>
            </c:numRef>
          </c:val>
          <c:extLst>
            <c:ext xmlns:c16="http://schemas.microsoft.com/office/drawing/2014/chart" uri="{C3380CC4-5D6E-409C-BE32-E72D297353CC}">
              <c16:uniqueId val="{00000000-0862-400D-BD87-218213CB83D8}"/>
            </c:ext>
          </c:extLst>
        </c:ser>
        <c:ser>
          <c:idx val="1"/>
          <c:order val="1"/>
          <c:spPr>
            <a:solidFill>
              <a:srgbClr val="364D6E"/>
            </a:solidFill>
            <a:ln>
              <a:noFill/>
            </a:ln>
          </c:spPr>
          <c:invertIfNegative val="0"/>
          <c:val>
            <c:numRef>
              <c:f>Sheet1!$A$2:$B$2</c:f>
              <c:numCache>
                <c:formatCode>General</c:formatCode>
                <c:ptCount val="2"/>
                <c:pt idx="0">
                  <c:v>100</c:v>
                </c:pt>
                <c:pt idx="1">
                  <c:v>67</c:v>
                </c:pt>
              </c:numCache>
            </c:numRef>
          </c:val>
          <c:extLst>
            <c:ext xmlns:c16="http://schemas.microsoft.com/office/drawing/2014/chart" uri="{C3380CC4-5D6E-409C-BE32-E72D297353CC}">
              <c16:uniqueId val="{00000001-0862-400D-BD87-218213CB83D8}"/>
            </c:ext>
          </c:extLst>
        </c:ser>
        <c:ser>
          <c:idx val="2"/>
          <c:order val="2"/>
          <c:spPr>
            <a:solidFill>
              <a:schemeClr val="accent3"/>
            </a:solidFill>
            <a:ln>
              <a:noFill/>
            </a:ln>
          </c:spPr>
          <c:invertIfNegative val="0"/>
          <c:val>
            <c:numRef>
              <c:f>Sheet1!$A$3:$B$3</c:f>
              <c:numCache>
                <c:formatCode>General</c:formatCode>
                <c:ptCount val="2"/>
                <c:pt idx="0">
                  <c:v>85</c:v>
                </c:pt>
                <c:pt idx="1">
                  <c:v>68</c:v>
                </c:pt>
              </c:numCache>
            </c:numRef>
          </c:val>
          <c:extLst>
            <c:ext xmlns:c16="http://schemas.microsoft.com/office/drawing/2014/chart" uri="{C3380CC4-5D6E-409C-BE32-E72D297353CC}">
              <c16:uniqueId val="{00000002-0862-400D-BD87-218213CB83D8}"/>
            </c:ext>
          </c:extLst>
        </c:ser>
        <c:ser>
          <c:idx val="3"/>
          <c:order val="3"/>
          <c:spPr>
            <a:solidFill>
              <a:schemeClr val="accent4"/>
            </a:solidFill>
            <a:ln>
              <a:noFill/>
            </a:ln>
          </c:spPr>
          <c:invertIfNegative val="0"/>
          <c:val>
            <c:numRef>
              <c:f>Sheet1!$A$4:$B$4</c:f>
              <c:numCache>
                <c:formatCode>General</c:formatCode>
                <c:ptCount val="2"/>
                <c:pt idx="0">
                  <c:v>266</c:v>
                </c:pt>
                <c:pt idx="1">
                  <c:v>87.779999999999973</c:v>
                </c:pt>
              </c:numCache>
            </c:numRef>
          </c:val>
          <c:extLst>
            <c:ext xmlns:c16="http://schemas.microsoft.com/office/drawing/2014/chart" uri="{C3380CC4-5D6E-409C-BE32-E72D297353CC}">
              <c16:uniqueId val="{00000003-0862-400D-BD87-218213CB83D8}"/>
            </c:ext>
          </c:extLst>
        </c:ser>
        <c:ser>
          <c:idx val="4"/>
          <c:order val="4"/>
          <c:spPr>
            <a:solidFill>
              <a:schemeClr val="accent5"/>
            </a:solidFill>
            <a:ln>
              <a:noFill/>
            </a:ln>
          </c:spPr>
          <c:invertIfNegative val="0"/>
          <c:val>
            <c:numRef>
              <c:f>Sheet1!$A$5:$B$5</c:f>
              <c:numCache>
                <c:formatCode>General</c:formatCode>
                <c:ptCount val="2"/>
                <c:pt idx="0">
                  <c:v>153</c:v>
                </c:pt>
                <c:pt idx="1">
                  <c:v>153</c:v>
                </c:pt>
              </c:numCache>
            </c:numRef>
          </c:val>
          <c:extLst>
            <c:ext xmlns:c16="http://schemas.microsoft.com/office/drawing/2014/chart" uri="{C3380CC4-5D6E-409C-BE32-E72D297353CC}">
              <c16:uniqueId val="{00000004-0862-400D-BD87-218213CB83D8}"/>
            </c:ext>
          </c:extLst>
        </c:ser>
        <c:ser>
          <c:idx val="5"/>
          <c:order val="5"/>
          <c:spPr>
            <a:solidFill>
              <a:schemeClr val="accent6"/>
            </a:solidFill>
            <a:ln>
              <a:noFill/>
            </a:ln>
          </c:spPr>
          <c:invertIfNegative val="0"/>
          <c:val>
            <c:numRef>
              <c:f>Sheet1!$A$6:$B$6</c:f>
              <c:numCache>
                <c:formatCode>General</c:formatCode>
                <c:ptCount val="2"/>
                <c:pt idx="0">
                  <c:v>40</c:v>
                </c:pt>
                <c:pt idx="1">
                  <c:v>40</c:v>
                </c:pt>
              </c:numCache>
            </c:numRef>
          </c:val>
          <c:extLst>
            <c:ext xmlns:c16="http://schemas.microsoft.com/office/drawing/2014/chart" uri="{C3380CC4-5D6E-409C-BE32-E72D297353CC}">
              <c16:uniqueId val="{00000005-0862-400D-BD87-218213CB83D8}"/>
            </c:ext>
          </c:extLst>
        </c:ser>
        <c:ser>
          <c:idx val="6"/>
          <c:order val="6"/>
          <c:spPr>
            <a:solidFill>
              <a:srgbClr val="6F8DB9"/>
            </a:solidFill>
            <a:ln>
              <a:noFill/>
            </a:ln>
          </c:spPr>
          <c:invertIfNegative val="0"/>
          <c:val>
            <c:numRef>
              <c:f>Sheet1!$A$7:$B$7</c:f>
              <c:numCache>
                <c:formatCode>General</c:formatCode>
                <c:ptCount val="2"/>
                <c:pt idx="0">
                  <c:v>20</c:v>
                </c:pt>
                <c:pt idx="1">
                  <c:v>20</c:v>
                </c:pt>
              </c:numCache>
            </c:numRef>
          </c:val>
          <c:extLst>
            <c:ext xmlns:c16="http://schemas.microsoft.com/office/drawing/2014/chart" uri="{C3380CC4-5D6E-409C-BE32-E72D297353CC}">
              <c16:uniqueId val="{00000006-0862-400D-BD87-218213CB83D8}"/>
            </c:ext>
          </c:extLst>
        </c:ser>
        <c:ser>
          <c:idx val="7"/>
          <c:order val="7"/>
          <c:spPr>
            <a:solidFill>
              <a:schemeClr val="accent2"/>
            </a:solidFill>
            <a:ln>
              <a:noFill/>
            </a:ln>
          </c:spPr>
          <c:invertIfNegative val="0"/>
          <c:val>
            <c:numRef>
              <c:f>Sheet1!$A$8:$B$8</c:f>
              <c:numCache>
                <c:formatCode>General</c:formatCode>
                <c:ptCount val="2"/>
                <c:pt idx="0">
                  <c:v>30</c:v>
                </c:pt>
                <c:pt idx="1">
                  <c:v>30</c:v>
                </c:pt>
              </c:numCache>
            </c:numRef>
          </c:val>
          <c:extLst>
            <c:ext xmlns:c16="http://schemas.microsoft.com/office/drawing/2014/chart" uri="{C3380CC4-5D6E-409C-BE32-E72D297353CC}">
              <c16:uniqueId val="{00000007-0862-400D-BD87-218213CB83D8}"/>
            </c:ext>
          </c:extLst>
        </c:ser>
        <c:dLbls>
          <c:showLegendKey val="0"/>
          <c:showVal val="0"/>
          <c:showCatName val="0"/>
          <c:showSerName val="0"/>
          <c:showPercent val="0"/>
          <c:showBubbleSize val="0"/>
        </c:dLbls>
        <c:gapWidth val="80"/>
        <c:overlap val="100"/>
        <c:axId val="1404960127"/>
        <c:axId val="1"/>
      </c:barChart>
      <c:catAx>
        <c:axId val="1404960127"/>
        <c:scaling>
          <c:orientation val="minMax"/>
        </c:scaling>
        <c:delete val="0"/>
        <c:axPos val="b"/>
        <c:majorGridlines>
          <c:spPr>
            <a:ln>
              <a:noFill/>
            </a:ln>
          </c:spPr>
        </c:majorGridlines>
        <c:majorTickMark val="none"/>
        <c:minorTickMark val="none"/>
        <c:tickLblPos val="none"/>
        <c:spPr>
          <a:ln w="9525" algn="ctr">
            <a:solidFill>
              <a:srgbClr val="7F7F7F"/>
            </a:solidFill>
            <a:prstDash val="solid"/>
          </a:ln>
        </c:spPr>
        <c:crossAx val="1"/>
        <c:crosses val="min"/>
        <c:auto val="0"/>
        <c:lblAlgn val="ctr"/>
        <c:lblOffset val="100"/>
        <c:noMultiLvlLbl val="0"/>
      </c:catAx>
      <c:valAx>
        <c:axId val="1"/>
        <c:scaling>
          <c:orientation val="minMax"/>
          <c:max val="1400"/>
          <c:min val="0"/>
        </c:scaling>
        <c:delete val="0"/>
        <c:axPos val="l"/>
        <c:majorGridlines>
          <c:spPr>
            <a:ln>
              <a:noFill/>
            </a:ln>
          </c:spPr>
        </c:majorGridlines>
        <c:numFmt formatCode="0;&quot;-&quot;0" sourceLinked="0"/>
        <c:majorTickMark val="out"/>
        <c:minorTickMark val="none"/>
        <c:tickLblPos val="nextTo"/>
        <c:spPr>
          <a:ln w="9525" algn="ctr">
            <a:solidFill>
              <a:srgbClr val="7F7F7F"/>
            </a:solidFill>
            <a:prstDash val="solid"/>
          </a:ln>
        </c:spPr>
        <c:txPr>
          <a:bodyPr wrap="none"/>
          <a:lstStyle/>
          <a:p>
            <a:pPr>
              <a:defRPr sz="1400" kern="1200">
                <a:solidFill>
                  <a:schemeClr val="tx1"/>
                </a:solidFill>
                <a:latin typeface="+mn-lt"/>
                <a:ea typeface="+mn-ea"/>
                <a:cs typeface="+mn-cs"/>
              </a:defRPr>
            </a:pPr>
            <a:endParaRPr lang="en-US"/>
          </a:p>
        </c:txPr>
        <c:crossAx val="1404960127"/>
        <c:crosses val="min"/>
        <c:crossBetween val="between"/>
        <c:majorUnit val="2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498443249363147E-2"/>
          <c:y val="6.30879911455451E-2"/>
          <c:w val="0.84404189074440983"/>
          <c:h val="0.88765910348644161"/>
        </c:manualLayout>
      </c:layout>
      <c:barChart>
        <c:barDir val="col"/>
        <c:grouping val="stacked"/>
        <c:varyColors val="0"/>
        <c:ser>
          <c:idx val="0"/>
          <c:order val="0"/>
          <c:spPr>
            <a:solidFill>
              <a:srgbClr val="197A56"/>
            </a:solidFill>
            <a:ln>
              <a:noFill/>
            </a:ln>
          </c:spPr>
          <c:invertIfNegative val="0"/>
          <c:dLbls>
            <c:dLbl>
              <c:idx val="0"/>
              <c:layout>
                <c:manualLayout>
                  <c:x val="0"/>
                  <c:y val="-7.6369673491975654E-2"/>
                </c:manualLayout>
              </c:layout>
              <c:numFmt formatCode="#,##0;&quot;-&quot;#,##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475-45EF-9878-311263AC5C5F}"/>
                </c:ext>
              </c:extLst>
            </c:dLbl>
            <c:dLbl>
              <c:idx val="1"/>
              <c:layout>
                <c:manualLayout>
                  <c:x val="0"/>
                  <c:y val="-0.11234089651355839"/>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475-45EF-9878-311263AC5C5F}"/>
                </c:ext>
              </c:extLst>
            </c:dLbl>
            <c:dLbl>
              <c:idx val="2"/>
              <c:layout>
                <c:manualLayout>
                  <c:x val="0"/>
                  <c:y val="-0.15218594355285003"/>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475-45EF-9878-311263AC5C5F}"/>
                </c:ext>
              </c:extLst>
            </c:dLbl>
            <c:dLbl>
              <c:idx val="3"/>
              <c:layout>
                <c:manualLayout>
                  <c:x val="0"/>
                  <c:y val="-0.19258439402324296"/>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475-45EF-9878-311263AC5C5F}"/>
                </c:ext>
              </c:extLst>
            </c:dLbl>
            <c:dLbl>
              <c:idx val="4"/>
              <c:layout>
                <c:manualLayout>
                  <c:x val="0"/>
                  <c:y val="-0.23298284449363585"/>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475-45EF-9878-311263AC5C5F}"/>
                </c:ext>
              </c:extLst>
            </c:dLbl>
            <c:dLbl>
              <c:idx val="5"/>
              <c:layout>
                <c:manualLayout>
                  <c:x val="0"/>
                  <c:y val="-0.27393469839513007"/>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475-45EF-9878-311263AC5C5F}"/>
                </c:ext>
              </c:extLst>
            </c:dLbl>
            <c:dLbl>
              <c:idx val="6"/>
              <c:layout>
                <c:manualLayout>
                  <c:x val="0"/>
                  <c:y val="-0.31433314886552299"/>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475-45EF-9878-311263AC5C5F}"/>
                </c:ext>
              </c:extLst>
            </c:dLbl>
            <c:dLbl>
              <c:idx val="7"/>
              <c:layout>
                <c:manualLayout>
                  <c:x val="0"/>
                  <c:y val="-0.35473159933591586"/>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475-45EF-9878-311263AC5C5F}"/>
                </c:ext>
              </c:extLst>
            </c:dLbl>
            <c:dLbl>
              <c:idx val="8"/>
              <c:layout>
                <c:manualLayout>
                  <c:x val="0"/>
                  <c:y val="-0.39457664637520751"/>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475-45EF-9878-311263AC5C5F}"/>
                </c:ext>
              </c:extLst>
            </c:dLbl>
            <c:dLbl>
              <c:idx val="9"/>
              <c:layout>
                <c:manualLayout>
                  <c:x val="0"/>
                  <c:y val="-0.43497509684560043"/>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475-45EF-9878-311263AC5C5F}"/>
                </c:ext>
              </c:extLst>
            </c:dLbl>
            <c:dLbl>
              <c:idx val="10"/>
              <c:layout>
                <c:manualLayout>
                  <c:x val="0"/>
                  <c:y val="-0.47537354731599335"/>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475-45EF-9878-311263AC5C5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229.88505747126439</c:v>
                </c:pt>
                <c:pt idx="1">
                  <c:v>459.77011494252878</c:v>
                </c:pt>
                <c:pt idx="2">
                  <c:v>689.65517241379314</c:v>
                </c:pt>
                <c:pt idx="3">
                  <c:v>919.54022988505756</c:v>
                </c:pt>
                <c:pt idx="4">
                  <c:v>1149.4252873563219</c:v>
                </c:pt>
                <c:pt idx="5">
                  <c:v>1379.3103448275865</c:v>
                </c:pt>
                <c:pt idx="6">
                  <c:v>1609.1954022988509</c:v>
                </c:pt>
                <c:pt idx="7">
                  <c:v>1839.0804597701151</c:v>
                </c:pt>
                <c:pt idx="8">
                  <c:v>2068.9655172413795</c:v>
                </c:pt>
                <c:pt idx="9">
                  <c:v>2298.8505747126433</c:v>
                </c:pt>
                <c:pt idx="10">
                  <c:v>2528.7356321839079</c:v>
                </c:pt>
              </c:numCache>
            </c:numRef>
          </c:val>
          <c:extLst>
            <c:ext xmlns:c16="http://schemas.microsoft.com/office/drawing/2014/chart" uri="{C3380CC4-5D6E-409C-BE32-E72D297353CC}">
              <c16:uniqueId val="{0000000B-1475-45EF-9878-311263AC5C5F}"/>
            </c:ext>
          </c:extLst>
        </c:ser>
        <c:dLbls>
          <c:showLegendKey val="0"/>
          <c:showVal val="0"/>
          <c:showCatName val="0"/>
          <c:showSerName val="0"/>
          <c:showPercent val="0"/>
          <c:showBubbleSize val="0"/>
        </c:dLbls>
        <c:gapWidth val="80"/>
        <c:overlap val="100"/>
        <c:axId val="1717155776"/>
        <c:axId val="1"/>
      </c:barChart>
      <c:lineChart>
        <c:grouping val="standard"/>
        <c:varyColors val="0"/>
        <c:ser>
          <c:idx val="1"/>
          <c:order val="1"/>
          <c:spPr>
            <a:ln w="28575" cmpd="sng" algn="ctr">
              <a:solidFill>
                <a:schemeClr val="tx2"/>
              </a:solidFill>
              <a:prstDash val="solid"/>
            </a:ln>
          </c:spPr>
          <c:marker>
            <c:symbol val="none"/>
          </c:marker>
          <c:val>
            <c:numRef>
              <c:f>Sheet1!$A$2:$K$2</c:f>
              <c:numCache>
                <c:formatCode>General</c:formatCode>
                <c:ptCount val="11"/>
                <c:pt idx="0">
                  <c:v>9</c:v>
                </c:pt>
                <c:pt idx="1">
                  <c:v>9</c:v>
                </c:pt>
                <c:pt idx="2">
                  <c:v>10</c:v>
                </c:pt>
                <c:pt idx="3">
                  <c:v>11</c:v>
                </c:pt>
                <c:pt idx="4">
                  <c:v>13</c:v>
                </c:pt>
                <c:pt idx="5">
                  <c:v>14.000000000000002</c:v>
                </c:pt>
                <c:pt idx="6">
                  <c:v>15</c:v>
                </c:pt>
                <c:pt idx="7">
                  <c:v>16</c:v>
                </c:pt>
                <c:pt idx="8">
                  <c:v>17</c:v>
                </c:pt>
                <c:pt idx="9">
                  <c:v>18</c:v>
                </c:pt>
                <c:pt idx="10">
                  <c:v>18</c:v>
                </c:pt>
              </c:numCache>
            </c:numRef>
          </c:val>
          <c:smooth val="0"/>
          <c:extLst>
            <c:ext xmlns:c16="http://schemas.microsoft.com/office/drawing/2014/chart" uri="{C3380CC4-5D6E-409C-BE32-E72D297353CC}">
              <c16:uniqueId val="{0000000C-1475-45EF-9878-311263AC5C5F}"/>
            </c:ext>
          </c:extLst>
        </c:ser>
        <c:dLbls>
          <c:showLegendKey val="0"/>
          <c:showVal val="0"/>
          <c:showCatName val="0"/>
          <c:showSerName val="0"/>
          <c:showPercent val="0"/>
          <c:showBubbleSize val="0"/>
        </c:dLbls>
        <c:marker val="1"/>
        <c:smooth val="0"/>
        <c:axId val="2"/>
        <c:axId val="3"/>
      </c:lineChart>
      <c:catAx>
        <c:axId val="1717155776"/>
        <c:scaling>
          <c:orientation val="minMax"/>
        </c:scaling>
        <c:delete val="0"/>
        <c:axPos val="b"/>
        <c:majorGridlines>
          <c:spPr>
            <a:ln>
              <a:noFill/>
            </a:ln>
          </c:spPr>
        </c:majorGridlines>
        <c:majorTickMark val="none"/>
        <c:minorTickMark val="none"/>
        <c:tickLblPos val="none"/>
        <c:spPr>
          <a:ln w="9525" cmpd="sng" algn="ctr">
            <a:solidFill>
              <a:srgbClr val="7F7F7F"/>
            </a:solidFill>
            <a:prstDash val="solid"/>
          </a:ln>
        </c:spPr>
        <c:crossAx val="1"/>
        <c:crosses val="min"/>
        <c:auto val="0"/>
        <c:lblAlgn val="ctr"/>
        <c:lblOffset val="100"/>
        <c:noMultiLvlLbl val="0"/>
      </c:catAx>
      <c:valAx>
        <c:axId val="1"/>
        <c:scaling>
          <c:orientation val="minMax"/>
          <c:max val="2528.7356321839079"/>
          <c:min val="0"/>
        </c:scaling>
        <c:delete val="0"/>
        <c:axPos val="l"/>
        <c:majorGridlines>
          <c:spPr>
            <a:ln>
              <a:noFill/>
            </a:ln>
          </c:spPr>
        </c:majorGridlines>
        <c:numFmt formatCode="#,##0;&quot;-&quot;#,##0" sourceLinked="0"/>
        <c:majorTickMark val="out"/>
        <c:minorTickMark val="none"/>
        <c:tickLblPos val="nextTo"/>
        <c:spPr>
          <a:ln w="9525" cmpd="sng" algn="ctr">
            <a:solidFill>
              <a:srgbClr val="7F7F7F"/>
            </a:solidFill>
            <a:prstDash val="solid"/>
          </a:ln>
        </c:spPr>
        <c:txPr>
          <a:bodyPr wrap="none"/>
          <a:lstStyle/>
          <a:p>
            <a:pPr>
              <a:defRPr sz="900" kern="1200">
                <a:solidFill>
                  <a:schemeClr val="tx1"/>
                </a:solidFill>
                <a:latin typeface="+mn-lt"/>
                <a:ea typeface="+mn-ea"/>
                <a:cs typeface="+mn-cs"/>
              </a:defRPr>
            </a:pPr>
            <a:endParaRPr lang="en-US"/>
          </a:p>
        </c:txPr>
        <c:crossAx val="1717155776"/>
        <c:crosses val="min"/>
        <c:crossBetween val="between"/>
        <c:majorUnit val="500"/>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50"/>
          <c:min val="0"/>
        </c:scaling>
        <c:delete val="0"/>
        <c:axPos val="r"/>
        <c:majorGridlines>
          <c:spPr>
            <a:ln>
              <a:noFill/>
            </a:ln>
          </c:spPr>
        </c:majorGridlines>
        <c:numFmt formatCode="#,##0&quot;%&quot;;&quot;-&quot;#,##0&quot;%&quot;" sourceLinked="0"/>
        <c:majorTickMark val="out"/>
        <c:minorTickMark val="none"/>
        <c:tickLblPos val="nextTo"/>
        <c:spPr>
          <a:ln w="9525" cmpd="sng" algn="ctr">
            <a:solidFill>
              <a:srgbClr val="7F7F7F"/>
            </a:solidFill>
            <a:prstDash val="solid"/>
          </a:ln>
        </c:spPr>
        <c:txPr>
          <a:bodyPr wrap="none"/>
          <a:lstStyle/>
          <a:p>
            <a:pPr>
              <a:defRPr sz="900" kern="1200">
                <a:solidFill>
                  <a:schemeClr val="tx1"/>
                </a:solidFill>
                <a:latin typeface="+mn-lt"/>
                <a:ea typeface="+mn-ea"/>
                <a:cs typeface="+mn-cs"/>
              </a:defRPr>
            </a:pPr>
            <a:endParaRPr lang="en-US"/>
          </a:p>
        </c:txPr>
        <c:crossAx val="2"/>
        <c:crosses val="max"/>
        <c:crossBetween val="between"/>
        <c:majorUnit val="5"/>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850291639662993E-2"/>
          <c:y val="3.9215686274509803E-2"/>
          <c:w val="0.96629941672067399"/>
          <c:h val="0.92156862745098034"/>
        </c:manualLayout>
      </c:layout>
      <c:barChart>
        <c:barDir val="col"/>
        <c:grouping val="stacked"/>
        <c:varyColors val="0"/>
        <c:ser>
          <c:idx val="0"/>
          <c:order val="0"/>
          <c:spPr>
            <a:solidFill>
              <a:srgbClr val="63A64E"/>
            </a:solidFill>
            <a:ln>
              <a:noFill/>
            </a:ln>
          </c:spPr>
          <c:invertIfNegative val="0"/>
          <c:val>
            <c:numRef>
              <c:f>Sheet1!$A$1:$K$1</c:f>
              <c:numCache>
                <c:formatCode>General</c:formatCode>
                <c:ptCount val="11"/>
                <c:pt idx="0">
                  <c:v>11782395</c:v>
                </c:pt>
                <c:pt idx="1">
                  <c:v>12822531</c:v>
                </c:pt>
                <c:pt idx="2">
                  <c:v>14078058</c:v>
                </c:pt>
                <c:pt idx="3">
                  <c:v>15580629</c:v>
                </c:pt>
                <c:pt idx="4">
                  <c:v>17351972</c:v>
                </c:pt>
                <c:pt idx="5">
                  <c:v>19422053</c:v>
                </c:pt>
                <c:pt idx="6">
                  <c:v>21823565</c:v>
                </c:pt>
                <c:pt idx="7">
                  <c:v>24025235</c:v>
                </c:pt>
                <c:pt idx="8">
                  <c:v>26420254</c:v>
                </c:pt>
                <c:pt idx="9">
                  <c:v>29024596</c:v>
                </c:pt>
                <c:pt idx="10">
                  <c:v>31855526</c:v>
                </c:pt>
              </c:numCache>
            </c:numRef>
          </c:val>
          <c:extLst>
            <c:ext xmlns:c16="http://schemas.microsoft.com/office/drawing/2014/chart" uri="{C3380CC4-5D6E-409C-BE32-E72D297353CC}">
              <c16:uniqueId val="{00000000-C02B-45A6-B655-473CF4B9A7A8}"/>
            </c:ext>
          </c:extLst>
        </c:ser>
        <c:dLbls>
          <c:showLegendKey val="0"/>
          <c:showVal val="0"/>
          <c:showCatName val="0"/>
          <c:showSerName val="0"/>
          <c:showPercent val="0"/>
          <c:showBubbleSize val="0"/>
        </c:dLbls>
        <c:gapWidth val="80"/>
        <c:overlap val="100"/>
        <c:axId val="1717152896"/>
        <c:axId val="1"/>
      </c:barChart>
      <c:catAx>
        <c:axId val="1717152896"/>
        <c:scaling>
          <c:orientation val="minMax"/>
        </c:scaling>
        <c:delete val="0"/>
        <c:axPos val="b"/>
        <c:majorGridlines>
          <c:spPr>
            <a:ln>
              <a:noFill/>
            </a:ln>
          </c:spPr>
        </c:majorGridlines>
        <c:majorTickMark val="none"/>
        <c:minorTickMark val="none"/>
        <c:tickLblPos val="none"/>
        <c:spPr>
          <a:ln w="9525" cmpd="sng" algn="ctr">
            <a:solidFill>
              <a:srgbClr val="7F7F7F"/>
            </a:solidFill>
            <a:prstDash val="solid"/>
          </a:ln>
        </c:spPr>
        <c:crossAx val="1"/>
        <c:crosses val="min"/>
        <c:auto val="0"/>
        <c:lblAlgn val="ctr"/>
        <c:lblOffset val="100"/>
        <c:noMultiLvlLbl val="0"/>
      </c:catAx>
      <c:valAx>
        <c:axId val="1"/>
        <c:scaling>
          <c:orientation val="minMax"/>
          <c:max val="31855526"/>
          <c:min val="0"/>
        </c:scaling>
        <c:delete val="1"/>
        <c:axPos val="l"/>
        <c:numFmt formatCode="General" sourceLinked="1"/>
        <c:majorTickMark val="out"/>
        <c:minorTickMark val="none"/>
        <c:tickLblPos val="nextTo"/>
        <c:crossAx val="1717152896"/>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0433702916658E-2"/>
          <c:y val="0.16809035569028644"/>
          <c:w val="0.76212177787294921"/>
          <c:h val="0.60162544588114641"/>
        </c:manualLayout>
      </c:layout>
      <c:lineChart>
        <c:grouping val="standard"/>
        <c:varyColors val="0"/>
        <c:ser>
          <c:idx val="1"/>
          <c:order val="0"/>
          <c:spPr>
            <a:ln w="28575" cap="rnd">
              <a:solidFill>
                <a:schemeClr val="accent6">
                  <a:lumMod val="75000"/>
                </a:schemeClr>
              </a:solidFill>
              <a:round/>
            </a:ln>
            <a:effectLst/>
          </c:spPr>
          <c:marker>
            <c:symbol val="none"/>
          </c:marker>
          <c:dLbls>
            <c:dLbl>
              <c:idx val="10"/>
              <c:tx>
                <c:rich>
                  <a:bodyPr/>
                  <a:lstStyle/>
                  <a:p>
                    <a:r>
                      <a:rPr lang="en-US"/>
                      <a:t>SoilSurance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B2C-4C69-A0A3-24AC0F78BCF0}"/>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'[Cash flow model_v7.xlsx]Sheet1'!$D$1:$N$1</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'[Cash flow model_v7.xlsx]Sheet1'!$D$19:$N$19</c:f>
              <c:numCache>
                <c:formatCode>#,##0.00</c:formatCode>
                <c:ptCount val="11"/>
                <c:pt idx="0">
                  <c:v>0.73174847298017087</c:v>
                </c:pt>
                <c:pt idx="1">
                  <c:v>0.69032874809450073</c:v>
                </c:pt>
                <c:pt idx="2">
                  <c:v>0.6489090232088307</c:v>
                </c:pt>
                <c:pt idx="3">
                  <c:v>0.60748929832316045</c:v>
                </c:pt>
                <c:pt idx="4">
                  <c:v>0.56606957343749054</c:v>
                </c:pt>
                <c:pt idx="5">
                  <c:v>0.5246498485518204</c:v>
                </c:pt>
                <c:pt idx="6">
                  <c:v>0.49703669862804034</c:v>
                </c:pt>
                <c:pt idx="7">
                  <c:v>0.49703669862804045</c:v>
                </c:pt>
                <c:pt idx="8">
                  <c:v>0.49703669862804034</c:v>
                </c:pt>
                <c:pt idx="9">
                  <c:v>0.4970366986280404</c:v>
                </c:pt>
                <c:pt idx="10">
                  <c:v>0.4970366986280404</c:v>
                </c:pt>
              </c:numCache>
            </c:numRef>
          </c:val>
          <c:smooth val="0"/>
          <c:extLst>
            <c:ext xmlns:c16="http://schemas.microsoft.com/office/drawing/2014/chart" uri="{C3380CC4-5D6E-409C-BE32-E72D297353CC}">
              <c16:uniqueId val="{00000001-9B2C-4C69-A0A3-24AC0F78BCF0}"/>
            </c:ext>
          </c:extLst>
        </c:ser>
        <c:ser>
          <c:idx val="0"/>
          <c:order val="1"/>
          <c:tx>
            <c:strRef>
              <c:f>'[Cash flow model_v7.xlsx]Sheet1'!$A$57</c:f>
              <c:strCache>
                <c:ptCount val="1"/>
                <c:pt idx="0">
                  <c:v>FCIP Loss Ratio</c:v>
                </c:pt>
              </c:strCache>
            </c:strRef>
          </c:tx>
          <c:spPr>
            <a:ln w="28575" cap="rnd">
              <a:solidFill>
                <a:schemeClr val="accent2">
                  <a:lumMod val="50000"/>
                </a:schemeClr>
              </a:solidFill>
              <a:round/>
            </a:ln>
            <a:effectLst/>
          </c:spPr>
          <c:marker>
            <c:symbol val="none"/>
          </c:marker>
          <c:dLbls>
            <c:dLbl>
              <c:idx val="10"/>
              <c:tx>
                <c:rich>
                  <a:bodyPr/>
                  <a:lstStyle/>
                  <a:p>
                    <a:r>
                      <a:rPr lang="en-US"/>
                      <a:t>Federal Crop Insurance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B2C-4C69-A0A3-24AC0F78BCF0}"/>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'[Cash flow model_v7.xlsx]Sheet1'!$D$57:$N$57</c:f>
              <c:numCache>
                <c:formatCode>0.00</c:formatCode>
                <c:ptCount val="11"/>
                <c:pt idx="0">
                  <c:v>0.83</c:v>
                </c:pt>
                <c:pt idx="1">
                  <c:v>0.83</c:v>
                </c:pt>
                <c:pt idx="2">
                  <c:v>0.83</c:v>
                </c:pt>
                <c:pt idx="3">
                  <c:v>0.83</c:v>
                </c:pt>
                <c:pt idx="4">
                  <c:v>0.83</c:v>
                </c:pt>
                <c:pt idx="5">
                  <c:v>0.83</c:v>
                </c:pt>
                <c:pt idx="6">
                  <c:v>0.83</c:v>
                </c:pt>
                <c:pt idx="7">
                  <c:v>0.83</c:v>
                </c:pt>
                <c:pt idx="8">
                  <c:v>0.83</c:v>
                </c:pt>
                <c:pt idx="9">
                  <c:v>0.83</c:v>
                </c:pt>
                <c:pt idx="10">
                  <c:v>0.83</c:v>
                </c:pt>
              </c:numCache>
            </c:numRef>
          </c:val>
          <c:smooth val="0"/>
          <c:extLst>
            <c:ext xmlns:c16="http://schemas.microsoft.com/office/drawing/2014/chart" uri="{C3380CC4-5D6E-409C-BE32-E72D297353CC}">
              <c16:uniqueId val="{00000003-9B2C-4C69-A0A3-24AC0F78BCF0}"/>
            </c:ext>
          </c:extLst>
        </c:ser>
        <c:dLbls>
          <c:showLegendKey val="0"/>
          <c:showVal val="0"/>
          <c:showCatName val="0"/>
          <c:showSerName val="0"/>
          <c:showPercent val="0"/>
          <c:showBubbleSize val="0"/>
        </c:dLbls>
        <c:smooth val="0"/>
        <c:axId val="313468288"/>
        <c:axId val="312301312"/>
      </c:lineChart>
      <c:catAx>
        <c:axId val="3134682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3000000" spcFirstLastPara="1" vertOverflow="ellipsis"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2301312"/>
        <c:crosses val="autoZero"/>
        <c:auto val="1"/>
        <c:lblAlgn val="ctr"/>
        <c:lblOffset val="100"/>
        <c:noMultiLvlLbl val="0"/>
      </c:catAx>
      <c:valAx>
        <c:axId val="312301312"/>
        <c:scaling>
          <c:orientation val="minMax"/>
          <c:max val="1"/>
        </c:scaling>
        <c:delete val="0"/>
        <c:axPos val="l"/>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346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907D0-C6BD-403D-B120-EFFAC939BDD5}" type="datetimeFigureOut">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D19B9-494E-4D99-AADF-4EE1497C1D60}" type="slidenum">
              <a:t>‹#›</a:t>
            </a:fld>
            <a:endParaRPr lang="en-US"/>
          </a:p>
        </p:txBody>
      </p:sp>
    </p:spTree>
    <p:extLst>
      <p:ext uri="{BB962C8B-B14F-4D97-AF65-F5344CB8AC3E}">
        <p14:creationId xmlns:p14="http://schemas.microsoft.com/office/powerpoint/2010/main" val="44274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D19B9-494E-4D99-AADF-4EE1497C1D60}" type="slidenum">
              <a:rPr lang="en-AU" smtClean="0"/>
              <a:t>2</a:t>
            </a:fld>
            <a:endParaRPr lang="en-AU"/>
          </a:p>
        </p:txBody>
      </p:sp>
    </p:spTree>
    <p:extLst>
      <p:ext uri="{BB962C8B-B14F-4D97-AF65-F5344CB8AC3E}">
        <p14:creationId xmlns:p14="http://schemas.microsoft.com/office/powerpoint/2010/main" val="400290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D19B9-494E-4D99-AADF-4EE1497C1D60}" type="slidenum">
              <a:rPr lang="en-US" smtClean="0"/>
              <a:t>11</a:t>
            </a:fld>
            <a:endParaRPr lang="en-US"/>
          </a:p>
        </p:txBody>
      </p:sp>
    </p:spTree>
    <p:extLst>
      <p:ext uri="{BB962C8B-B14F-4D97-AF65-F5344CB8AC3E}">
        <p14:creationId xmlns:p14="http://schemas.microsoft.com/office/powerpoint/2010/main" val="3803252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cs typeface="Arial" panose="020B0604020202020204" pitchFamily="34" charset="0"/>
              </a:rPr>
              <a:t>Environmental costs of extractive agriculture no longer externalized to the taxpayer</a:t>
            </a:r>
          </a:p>
          <a:p>
            <a:endParaRPr lang="en-AU"/>
          </a:p>
        </p:txBody>
      </p:sp>
      <p:sp>
        <p:nvSpPr>
          <p:cNvPr id="4" name="Slide Number Placeholder 3"/>
          <p:cNvSpPr>
            <a:spLocks noGrp="1"/>
          </p:cNvSpPr>
          <p:nvPr>
            <p:ph type="sldNum" sz="quarter" idx="5"/>
          </p:nvPr>
        </p:nvSpPr>
        <p:spPr/>
        <p:txBody>
          <a:bodyPr/>
          <a:lstStyle/>
          <a:p>
            <a:fld id="{0CCB24CF-867E-4643-B023-DB04A8669D51}" type="slidenum">
              <a:rPr lang="en-AU" smtClean="0"/>
              <a:t>13</a:t>
            </a:fld>
            <a:endParaRPr lang="en-AU"/>
          </a:p>
        </p:txBody>
      </p:sp>
    </p:spTree>
    <p:extLst>
      <p:ext uri="{BB962C8B-B14F-4D97-AF65-F5344CB8AC3E}">
        <p14:creationId xmlns:p14="http://schemas.microsoft.com/office/powerpoint/2010/main" val="368330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D19B9-494E-4D99-AADF-4EE1497C1D60}" type="slidenum">
              <a:rPr lang="en-US"/>
              <a:t>18</a:t>
            </a:fld>
            <a:endParaRPr lang="en-US"/>
          </a:p>
        </p:txBody>
      </p:sp>
    </p:spTree>
    <p:extLst>
      <p:ext uri="{BB962C8B-B14F-4D97-AF65-F5344CB8AC3E}">
        <p14:creationId xmlns:p14="http://schemas.microsoft.com/office/powerpoint/2010/main" val="440666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regeneration process employed by White Oak Pastures. Year 0: Degraded cropland is acquired; Years 1–3: Hay is fed to cattle grouped in moderate densities, compost is applied, grass is seeded, and cattle and poultry are grazed at low stock densities; Years 3+: Animal stock densities are increased (25 to 50 Mg ha−1 daily), and holistic planned grazing (HPG) is implemented, where animals are rotated often and land is rested between grazing events; Advanced Regeneration: Represents a regenerative landscape (no seedings, added hay or compost since year 3) including rotations of diverse animal species with improved soil health and water cycling.</a:t>
            </a:r>
          </a:p>
          <a:p>
            <a:endParaRPr lang="en-US">
              <a:cs typeface="Calibri"/>
            </a:endParaRPr>
          </a:p>
          <a:p>
            <a:pPr marL="171450" indent="-171450">
              <a:lnSpc>
                <a:spcPct val="90000"/>
              </a:lnSpc>
              <a:spcBef>
                <a:spcPts val="1000"/>
              </a:spcBef>
              <a:buFont typeface="Arial"/>
              <a:buChar char="•"/>
            </a:pPr>
            <a:r>
              <a:rPr lang="en-US"/>
              <a:t>The accumulation of C through land management has the potential to offset up to one-third the annual increase in atmospheric CO2 (Lal, R. 2004)</a:t>
            </a:r>
            <a:endParaRPr lang="en-AU"/>
          </a:p>
          <a:p>
            <a:pPr marL="171450" indent="-171450">
              <a:lnSpc>
                <a:spcPct val="90000"/>
              </a:lnSpc>
              <a:spcBef>
                <a:spcPts val="1000"/>
              </a:spcBef>
              <a:buFont typeface="Arial"/>
              <a:buChar char="•"/>
            </a:pPr>
            <a:r>
              <a:rPr lang="en-AU"/>
              <a:t>Studies show up to 8 t C per ha per year can be sequestered in some soils in the US</a:t>
            </a:r>
            <a:endParaRPr lang="en-AU">
              <a:cs typeface="Calibri"/>
            </a:endParaRPr>
          </a:p>
          <a:p>
            <a:pPr marL="171450" indent="-171450">
              <a:lnSpc>
                <a:spcPct val="90000"/>
              </a:lnSpc>
              <a:spcBef>
                <a:spcPts val="1000"/>
              </a:spcBef>
              <a:buFont typeface="Arial"/>
              <a:buChar char="•"/>
            </a:pPr>
            <a:r>
              <a:rPr lang="en-AU"/>
              <a:t>But most studies show around ~2tCO2/ha/year (Source: Savory Institute)</a:t>
            </a:r>
            <a:endParaRPr lang="en-AU">
              <a:cs typeface="Calibri"/>
            </a:endParaRPr>
          </a:p>
          <a:p>
            <a:pPr marL="171450" indent="-171450">
              <a:lnSpc>
                <a:spcPct val="90000"/>
              </a:lnSpc>
              <a:spcBef>
                <a:spcPts val="1000"/>
              </a:spcBef>
              <a:buFont typeface="Arial"/>
              <a:buChar char="•"/>
            </a:pPr>
            <a:r>
              <a:rPr lang="en-US"/>
              <a:t>Converting tilled cropland to grazed pasture can drive substantial SOC accumulation while providing food and economic return for a landowner.</a:t>
            </a:r>
            <a:endParaRPr lang="en-AU"/>
          </a:p>
          <a:p>
            <a:endParaRPr lang="en-US">
              <a:cs typeface="Calibri"/>
            </a:endParaRPr>
          </a:p>
        </p:txBody>
      </p:sp>
      <p:sp>
        <p:nvSpPr>
          <p:cNvPr id="4" name="Slide Number Placeholder 3"/>
          <p:cNvSpPr>
            <a:spLocks noGrp="1"/>
          </p:cNvSpPr>
          <p:nvPr>
            <p:ph type="sldNum" sz="quarter" idx="5"/>
          </p:nvPr>
        </p:nvSpPr>
        <p:spPr/>
        <p:txBody>
          <a:bodyPr/>
          <a:lstStyle/>
          <a:p>
            <a:fld id="{F62D19B9-494E-4D99-AADF-4EE1497C1D60}" type="slidenum">
              <a:rPr lang="en-US"/>
              <a:t>19</a:t>
            </a:fld>
            <a:endParaRPr lang="en-US"/>
          </a:p>
        </p:txBody>
      </p:sp>
    </p:spTree>
    <p:extLst>
      <p:ext uri="{BB962C8B-B14F-4D97-AF65-F5344CB8AC3E}">
        <p14:creationId xmlns:p14="http://schemas.microsoft.com/office/powerpoint/2010/main" val="67943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62D19B9-494E-4D99-AADF-4EE1497C1D60}" type="slidenum">
              <a:rPr lang="en-AU" smtClean="0"/>
              <a:t>22</a:t>
            </a:fld>
            <a:endParaRPr lang="en-AU"/>
          </a:p>
        </p:txBody>
      </p:sp>
    </p:spTree>
    <p:extLst>
      <p:ext uri="{BB962C8B-B14F-4D97-AF65-F5344CB8AC3E}">
        <p14:creationId xmlns:p14="http://schemas.microsoft.com/office/powerpoint/2010/main" val="325576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solidFill>
                  <a:schemeClr val="bg1"/>
                </a:solidFill>
                <a:latin typeface="Arial" panose="020B0604020202020204" pitchFamily="34" charset="0"/>
                <a:cs typeface="Arial" panose="020B0604020202020204" pitchFamily="34" charset="0"/>
              </a:rPr>
              <a:t>Payouts have tripled since 1970</a:t>
            </a:r>
            <a:endParaRPr lang="en-US"/>
          </a:p>
          <a:p>
            <a:endParaRPr lang="en-US"/>
          </a:p>
          <a:p>
            <a:r>
              <a:rPr lang="en-US"/>
              <a:t>Soil biology creates infrastructure that can provide:</a:t>
            </a:r>
          </a:p>
          <a:p>
            <a:r>
              <a:rPr lang="en-US"/>
              <a:t>Abundant clean water, for everyone. </a:t>
            </a:r>
          </a:p>
          <a:p>
            <a:r>
              <a:rPr lang="en-US"/>
              <a:t>Pleasant livable temperatures and weather, around the world</a:t>
            </a:r>
          </a:p>
          <a:p>
            <a:r>
              <a:rPr lang="en-US"/>
              <a:t>Protection from flooding, drought, wildfires </a:t>
            </a:r>
          </a:p>
          <a:p>
            <a:r>
              <a:rPr lang="en-US"/>
              <a:t>Nutrient dense food to grow healthy people, plants, and animals. </a:t>
            </a:r>
          </a:p>
          <a:p>
            <a:r>
              <a:rPr lang="en-US"/>
              <a:t>Strong local economies </a:t>
            </a:r>
          </a:p>
          <a:p>
            <a:r>
              <a:rPr lang="en-US"/>
              <a:t>Resilient communities inside and outside our bodies, above and below the ground.</a:t>
            </a:r>
          </a:p>
          <a:p>
            <a:endParaRPr lang="en-US"/>
          </a:p>
          <a:p>
            <a:r>
              <a:rPr lang="en-US"/>
              <a:t>Source: Didi </a:t>
            </a:r>
            <a:r>
              <a:rPr lang="en-US" err="1"/>
              <a:t>Pershouse</a:t>
            </a:r>
            <a:endParaRPr lang="en-AU"/>
          </a:p>
          <a:p>
            <a:endParaRPr lang="en-AU"/>
          </a:p>
        </p:txBody>
      </p:sp>
      <p:sp>
        <p:nvSpPr>
          <p:cNvPr id="4" name="Slide Number Placeholder 3"/>
          <p:cNvSpPr>
            <a:spLocks noGrp="1"/>
          </p:cNvSpPr>
          <p:nvPr>
            <p:ph type="sldNum" sz="quarter" idx="5"/>
          </p:nvPr>
        </p:nvSpPr>
        <p:spPr/>
        <p:txBody>
          <a:bodyPr/>
          <a:lstStyle/>
          <a:p>
            <a:fld id="{A821E5FB-E2A6-48D8-9E3B-339D6A87AFB0}" type="slidenum">
              <a:rPr lang="en-AU" smtClean="0"/>
              <a:t>3</a:t>
            </a:fld>
            <a:endParaRPr lang="en-AU"/>
          </a:p>
        </p:txBody>
      </p:sp>
    </p:spTree>
    <p:extLst>
      <p:ext uri="{BB962C8B-B14F-4D97-AF65-F5344CB8AC3E}">
        <p14:creationId xmlns:p14="http://schemas.microsoft.com/office/powerpoint/2010/main" val="4088552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222222"/>
                </a:solidFill>
                <a:effectLst/>
                <a:latin typeface="-apple-system"/>
              </a:rPr>
              <a:t>Global Soil Erosion Modelling (</a:t>
            </a:r>
            <a:r>
              <a:rPr lang="en-AU" b="0" i="0" err="1">
                <a:solidFill>
                  <a:srgbClr val="222222"/>
                </a:solidFill>
                <a:effectLst/>
                <a:latin typeface="-apple-system"/>
              </a:rPr>
              <a:t>GloSEM</a:t>
            </a:r>
            <a:r>
              <a:rPr lang="en-AU" b="0" i="0">
                <a:solidFill>
                  <a:srgbClr val="222222"/>
                </a:solidFill>
                <a:effectLst/>
                <a:latin typeface="-apple-system"/>
              </a:rPr>
              <a:t>) predicted erosion estimates for global croplands</a:t>
            </a:r>
          </a:p>
          <a:p>
            <a:r>
              <a:rPr lang="en-AU" b="0" i="0">
                <a:solidFill>
                  <a:srgbClr val="222222"/>
                </a:solidFill>
                <a:effectLst/>
                <a:latin typeface="-apple-system"/>
              </a:rPr>
              <a:t>Soil Erosion naturally higher in coastal areas but big trends in mainly agricultural areas</a:t>
            </a:r>
            <a:endParaRPr lang="en-AU"/>
          </a:p>
        </p:txBody>
      </p:sp>
      <p:sp>
        <p:nvSpPr>
          <p:cNvPr id="4" name="Slide Number Placeholder 3"/>
          <p:cNvSpPr>
            <a:spLocks noGrp="1"/>
          </p:cNvSpPr>
          <p:nvPr>
            <p:ph type="sldNum" sz="quarter" idx="5"/>
          </p:nvPr>
        </p:nvSpPr>
        <p:spPr/>
        <p:txBody>
          <a:bodyPr/>
          <a:lstStyle/>
          <a:p>
            <a:fld id="{A821E5FB-E2A6-48D8-9E3B-339D6A87AFB0}" type="slidenum">
              <a:rPr lang="en-AU" smtClean="0"/>
              <a:t>4</a:t>
            </a:fld>
            <a:endParaRPr lang="en-AU"/>
          </a:p>
        </p:txBody>
      </p:sp>
    </p:spTree>
    <p:extLst>
      <p:ext uri="{BB962C8B-B14F-4D97-AF65-F5344CB8AC3E}">
        <p14:creationId xmlns:p14="http://schemas.microsoft.com/office/powerpoint/2010/main" val="76995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photograph of two neighboring but differently managed landscapes—one in the process of desertification, and the other in the process of grassland regeneration</a:t>
            </a:r>
          </a:p>
          <a:p>
            <a:r>
              <a:rPr lang="en-US" b="0" i="0">
                <a:solidFill>
                  <a:srgbClr val="0C5B2C"/>
                </a:solidFill>
                <a:effectLst/>
                <a:latin typeface="Open Sans" panose="020B0606030504020204" pitchFamily="34" charset="0"/>
              </a:rPr>
              <a:t>Regenerative agriculture is not a ‘one size fits all’ approach to farming or land management. It is principles and practices that enhance and restore strong, healthy ecosystems (like soils). Together, these have benefits for the farmer in terms of productivity and profitability, but also have long-term ecological benefits and support a healthy agricultural landscape.</a:t>
            </a:r>
          </a:p>
          <a:p>
            <a:r>
              <a:rPr lang="en-US" b="0" i="0">
                <a:solidFill>
                  <a:srgbClr val="0C5B2C"/>
                </a:solidFill>
                <a:effectLst/>
                <a:latin typeface="Open Sans" panose="020B0606030504020204" pitchFamily="34" charset="0"/>
              </a:rPr>
              <a:t>Source: Soils for Life Australia</a:t>
            </a:r>
          </a:p>
          <a:p>
            <a:endParaRPr lang="en-US">
              <a:solidFill>
                <a:srgbClr val="0C5B2C"/>
              </a:solidFill>
              <a:latin typeface="Open Sans" panose="020B0606030504020204" pitchFamily="34" charset="0"/>
            </a:endParaRPr>
          </a:p>
          <a:p>
            <a:r>
              <a:rPr lang="en-US">
                <a:solidFill>
                  <a:srgbClr val="0C5B2C"/>
                </a:solidFill>
                <a:latin typeface="Open Sans" panose="020B0606030504020204" pitchFamily="34" charset="0"/>
              </a:rPr>
              <a:t>Regenerative ag can look like:</a:t>
            </a:r>
          </a:p>
          <a:p>
            <a:pPr lvl="1"/>
            <a:r>
              <a:rPr lang="en-US">
                <a:solidFill>
                  <a:srgbClr val="0C5B2C"/>
                </a:solidFill>
                <a:latin typeface="Open Sans" panose="020B0606030504020204" pitchFamily="34" charset="0"/>
              </a:rPr>
              <a:t>Integrating livestock</a:t>
            </a:r>
          </a:p>
          <a:p>
            <a:pPr lvl="1"/>
            <a:r>
              <a:rPr lang="en-US">
                <a:solidFill>
                  <a:srgbClr val="0C5B2C"/>
                </a:solidFill>
                <a:latin typeface="Open Sans" panose="020B0606030504020204" pitchFamily="34" charset="0"/>
              </a:rPr>
              <a:t>Growing a cover crop in the winter (instead of leaving the fields bare)</a:t>
            </a:r>
          </a:p>
          <a:p>
            <a:pPr lvl="1"/>
            <a:endParaRPr lang="en-AU"/>
          </a:p>
          <a:p>
            <a:endParaRPr lang="en-AU"/>
          </a:p>
        </p:txBody>
      </p:sp>
      <p:sp>
        <p:nvSpPr>
          <p:cNvPr id="4" name="Slide Number Placeholder 3"/>
          <p:cNvSpPr>
            <a:spLocks noGrp="1"/>
          </p:cNvSpPr>
          <p:nvPr>
            <p:ph type="sldNum" sz="quarter" idx="5"/>
          </p:nvPr>
        </p:nvSpPr>
        <p:spPr/>
        <p:txBody>
          <a:bodyPr/>
          <a:lstStyle/>
          <a:p>
            <a:fld id="{A821E5FB-E2A6-48D8-9E3B-339D6A87AFB0}" type="slidenum">
              <a:rPr lang="en-AU" smtClean="0"/>
              <a:t>5</a:t>
            </a:fld>
            <a:endParaRPr lang="en-AU"/>
          </a:p>
        </p:txBody>
      </p:sp>
    </p:spTree>
    <p:extLst>
      <p:ext uri="{BB962C8B-B14F-4D97-AF65-F5344CB8AC3E}">
        <p14:creationId xmlns:p14="http://schemas.microsoft.com/office/powerpoint/2010/main" val="35101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credit: Benton James Madison County </a:t>
            </a:r>
            <a:r>
              <a:rPr lang="en-AU" b="0" i="0">
                <a:effectLst/>
              </a:rPr>
              <a:t>Soil </a:t>
            </a:r>
            <a:r>
              <a:rPr lang="en-AU"/>
              <a:t>Conservation District, Tennessee</a:t>
            </a:r>
            <a:endParaRPr lang="en-AU" b="0" i="0">
              <a:effectLst/>
            </a:endParaRPr>
          </a:p>
          <a:p>
            <a:r>
              <a:rPr lang="en-US"/>
              <a:t>Healthy topsoil is a living matrix, a carbon-rich sponge that soaks up water</a:t>
            </a:r>
            <a:endParaRPr lang="en-AU"/>
          </a:p>
          <a:p>
            <a:r>
              <a:rPr lang="en-AU"/>
              <a:t>Soils are a living thing, there are principles to keep it healthy:</a:t>
            </a:r>
            <a:endParaRPr lang="en-US"/>
          </a:p>
          <a:p>
            <a:r>
              <a:rPr lang="en-AU"/>
              <a:t>Maximise photosynthesis </a:t>
            </a:r>
            <a:endParaRPr lang="en-US"/>
          </a:p>
          <a:p>
            <a:r>
              <a:rPr lang="en-AU"/>
              <a:t>Provide shelter, moisture, and nutrition for soil life by keeping it covered year round with living plants and mulch</a:t>
            </a:r>
            <a:endParaRPr lang="en-US"/>
          </a:p>
          <a:p>
            <a:r>
              <a:rPr lang="en-AU"/>
              <a:t>Minimise physical, chemical and biological stresses (e.g. unnecessary tillage, biocides, over/</a:t>
            </a:r>
            <a:r>
              <a:rPr lang="en-AU" err="1"/>
              <a:t>undergrazing</a:t>
            </a:r>
            <a:r>
              <a:rPr lang="en-AU"/>
              <a:t>)</a:t>
            </a:r>
            <a:endParaRPr lang="en-US"/>
          </a:p>
          <a:p>
            <a:r>
              <a:rPr lang="en-AU"/>
              <a:t>Use plant diversity above ground to increase biological diversity above and below ground</a:t>
            </a:r>
            <a:endParaRPr lang="en-US"/>
          </a:p>
          <a:p>
            <a:r>
              <a:rPr lang="en-AU"/>
              <a:t>Integrate a diversity of animals to move nutrients, microbes, seeds and pollen, and regulate water flows</a:t>
            </a:r>
            <a:endParaRPr lang="en-US"/>
          </a:p>
          <a:p>
            <a:r>
              <a:rPr lang="en-AU"/>
              <a:t>Choose interventions that work within the context of the land</a:t>
            </a:r>
            <a:endParaRPr lang="en-US"/>
          </a:p>
          <a:p>
            <a:r>
              <a:rPr lang="en-AU"/>
              <a:t>Source: Didi </a:t>
            </a:r>
            <a:r>
              <a:rPr lang="en-AU" err="1"/>
              <a:t>Pershouse</a:t>
            </a:r>
            <a:endParaRPr lang="en-AU"/>
          </a:p>
          <a:p>
            <a:endParaRPr lang="en-AU"/>
          </a:p>
          <a:p>
            <a:endParaRPr lang="en-AU">
              <a:solidFill>
                <a:srgbClr val="222222"/>
              </a:solidFill>
              <a:latin typeface="-apple-system"/>
            </a:endParaRPr>
          </a:p>
        </p:txBody>
      </p:sp>
      <p:sp>
        <p:nvSpPr>
          <p:cNvPr id="4" name="Slide Number Placeholder 3"/>
          <p:cNvSpPr>
            <a:spLocks noGrp="1"/>
          </p:cNvSpPr>
          <p:nvPr>
            <p:ph type="sldNum" sz="quarter" idx="5"/>
          </p:nvPr>
        </p:nvSpPr>
        <p:spPr/>
        <p:txBody>
          <a:bodyPr/>
          <a:lstStyle/>
          <a:p>
            <a:fld id="{A821E5FB-E2A6-48D8-9E3B-339D6A87AFB0}" type="slidenum">
              <a:rPr lang="en-AU" smtClean="0"/>
              <a:t>6</a:t>
            </a:fld>
            <a:endParaRPr lang="en-AU"/>
          </a:p>
        </p:txBody>
      </p:sp>
    </p:spTree>
    <p:extLst>
      <p:ext uri="{BB962C8B-B14F-4D97-AF65-F5344CB8AC3E}">
        <p14:creationId xmlns:p14="http://schemas.microsoft.com/office/powerpoint/2010/main" val="426498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AU"/>
              <a:t>Many farmers in the US want to implement or expand regenerative practices on their land</a:t>
            </a:r>
            <a:endParaRPr lang="en-US"/>
          </a:p>
          <a:p>
            <a:pPr marL="285750" indent="-285750">
              <a:lnSpc>
                <a:spcPct val="90000"/>
              </a:lnSpc>
              <a:spcBef>
                <a:spcPts val="1000"/>
              </a:spcBef>
              <a:buFont typeface="Arial"/>
              <a:buChar char="•"/>
            </a:pPr>
            <a:r>
              <a:rPr lang="en-AU"/>
              <a:t>But they can’t, because:</a:t>
            </a:r>
            <a:endParaRPr lang="en-US"/>
          </a:p>
          <a:p>
            <a:pPr lvl="1">
              <a:lnSpc>
                <a:spcPct val="90000"/>
              </a:lnSpc>
              <a:spcBef>
                <a:spcPts val="500"/>
              </a:spcBef>
              <a:buFont typeface="Arial"/>
              <a:buChar char="•"/>
            </a:pPr>
            <a:r>
              <a:rPr lang="en-AU"/>
              <a:t>They won’t qualify for federal crop insurance</a:t>
            </a:r>
            <a:endParaRPr lang="en-US"/>
          </a:p>
          <a:p>
            <a:pPr lvl="1">
              <a:lnSpc>
                <a:spcPct val="90000"/>
              </a:lnSpc>
              <a:spcBef>
                <a:spcPts val="500"/>
              </a:spcBef>
              <a:buFont typeface="Arial"/>
              <a:buChar char="•"/>
            </a:pPr>
            <a:r>
              <a:rPr lang="en-AU"/>
              <a:t>Farmers need insurance to </a:t>
            </a:r>
            <a:endParaRPr lang="en-US"/>
          </a:p>
          <a:p>
            <a:pPr lvl="2">
              <a:lnSpc>
                <a:spcPct val="90000"/>
              </a:lnSpc>
              <a:spcBef>
                <a:spcPts val="500"/>
              </a:spcBef>
              <a:buFont typeface="Arial"/>
              <a:buChar char="•"/>
            </a:pPr>
            <a:r>
              <a:rPr lang="en-AU"/>
              <a:t>Share risks</a:t>
            </a:r>
            <a:endParaRPr lang="en-US"/>
          </a:p>
          <a:p>
            <a:pPr lvl="2">
              <a:lnSpc>
                <a:spcPct val="90000"/>
              </a:lnSpc>
              <a:spcBef>
                <a:spcPts val="500"/>
              </a:spcBef>
              <a:buFont typeface="Arial"/>
              <a:buChar char="•"/>
            </a:pPr>
            <a:r>
              <a:rPr lang="en-AU"/>
              <a:t>Qualify for loans</a:t>
            </a:r>
            <a:endParaRPr lang="en-US"/>
          </a:p>
        </p:txBody>
      </p:sp>
      <p:sp>
        <p:nvSpPr>
          <p:cNvPr id="4" name="Slide Number Placeholder 3"/>
          <p:cNvSpPr>
            <a:spLocks noGrp="1"/>
          </p:cNvSpPr>
          <p:nvPr>
            <p:ph type="sldNum" sz="quarter" idx="5"/>
          </p:nvPr>
        </p:nvSpPr>
        <p:spPr/>
        <p:txBody>
          <a:bodyPr/>
          <a:lstStyle/>
          <a:p>
            <a:fld id="{F62D19B9-494E-4D99-AADF-4EE1497C1D60}" type="slidenum">
              <a:rPr lang="en-US"/>
              <a:t>7</a:t>
            </a:fld>
            <a:endParaRPr lang="en-US"/>
          </a:p>
        </p:txBody>
      </p:sp>
    </p:spTree>
    <p:extLst>
      <p:ext uri="{BB962C8B-B14F-4D97-AF65-F5344CB8AC3E}">
        <p14:creationId xmlns:p14="http://schemas.microsoft.com/office/powerpoint/2010/main" val="83586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Theoretically COVER Act could make Pandemic Cover Crop Plan permanent</a:t>
            </a:r>
            <a:endParaRPr lang="en-GB" b="1"/>
          </a:p>
          <a:p>
            <a:r>
              <a:rPr lang="en-GB"/>
              <a:t>Cover crop pilot programs would be made permanent if this budget were to pass.  </a:t>
            </a:r>
          </a:p>
          <a:p>
            <a:r>
              <a:rPr lang="en-GB"/>
              <a:t>With $208 million more in conservation funds from the 2023 enacted funding level, the NRCS would work to “increase the voluntary adoption of conservation practices that sequester carbon and reduce greenhouse gas emissions associated with agricultural production.” BUT Unclear where/how it will be spent</a:t>
            </a:r>
          </a:p>
          <a:p>
            <a:r>
              <a:rPr lang="en-GB"/>
              <a:t>Farmers already considering federal too restrictive for regen farming</a:t>
            </a:r>
          </a:p>
          <a:p>
            <a:endParaRPr lang="en-GB"/>
          </a:p>
          <a:p>
            <a:r>
              <a:rPr lang="en-GB"/>
              <a:t>Regulatory Approval</a:t>
            </a:r>
          </a:p>
          <a:p>
            <a:r>
              <a:rPr lang="en-GB"/>
              <a:t>High rates of passing/we believe there is a strong market for it. </a:t>
            </a:r>
            <a:r>
              <a:rPr lang="en-GB" err="1"/>
              <a:t>ny</a:t>
            </a:r>
            <a:r>
              <a:rPr lang="en-GB"/>
              <a:t> individual or organization can submit a proposal following the guidelines in these regulations even if they do not plan to write or retain any of the risk for the proposed program. While the submitter must have a commitment in writing from at least one approved insurance provider (AIP) to sell and support the policy or plan of insurance, this is often very informal and the supporting AIP will generally have little or no involvement in the development process of such product.. FCIC agrees that the current regulations do not contain enough involvement of the AIP in the development process or consideration of the impact of the submission on other AIPs and the delivery system. As a result, FCIC is adding provisions that require a more formal involvement by an AIP in the development process, requiring that an AIP be included as a submitter, and having that AIP and one other independent AIP provide an assessment of marketability, risks, and anticipated impacts on the delivery system. With respect to the risks, AIPs can independently assess the potential risk of a privately developed policy, and based on their own assessment, may choose whether or not to sell the product. AIPs have the option to reduce their risk exposure by assigning higher risk policies to the Assigned Risk Fund under the Standard Reinsurance Agreement (SRA), a fund that significantly limits risk exposure to the AIP and transfers that risk to FCIC</a:t>
            </a:r>
          </a:p>
          <a:p>
            <a:endParaRPr lang="en-GB"/>
          </a:p>
          <a:p>
            <a:endParaRPr lang="en-GB"/>
          </a:p>
          <a:p>
            <a:r>
              <a:rPr lang="en-GB"/>
              <a:t>Low loss ratios over time indicate that premiums are too high relative to payments. Farmers do not pay all the premiums associated with the total premiums as the Federal government provides premium support. Even given this premium support, farmers in some counties have paid more into crop insurance than have been received in indemnity payments over </a:t>
            </a:r>
            <a:r>
              <a:rPr lang="en-GB" err="1"/>
              <a:t>time.It</a:t>
            </a:r>
            <a:r>
              <a:rPr lang="en-GB"/>
              <a:t> seems extremely risky to eliminate crop insurance on soybeans. Costs have increased greatly, and there is the risk of downside price movements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Soil health-focused programs currently receive less than 1% of Farm Bill</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a:t>Supplemental/Enhanced Coverage Option, </a:t>
            </a:r>
            <a:r>
              <a:rPr lang="en-GB" b="0"/>
              <a:t>Harvest Price Exclusion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https://farmdocdaily.illinois.edu/2023/01/crop-insurance-for-soybeans-the-low-loss-ratio-concern.html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https://conservationfinancenetwork.org/2020/04/08/the-case-for-crop-insurance-reform</a:t>
            </a:r>
          </a:p>
          <a:p>
            <a:endParaRPr lang="en-GB"/>
          </a:p>
        </p:txBody>
      </p:sp>
      <p:sp>
        <p:nvSpPr>
          <p:cNvPr id="4" name="Slide Number Placeholder 3"/>
          <p:cNvSpPr>
            <a:spLocks noGrp="1"/>
          </p:cNvSpPr>
          <p:nvPr>
            <p:ph type="sldNum" sz="quarter" idx="5"/>
          </p:nvPr>
        </p:nvSpPr>
        <p:spPr/>
        <p:txBody>
          <a:bodyPr/>
          <a:lstStyle/>
          <a:p>
            <a:fld id="{F62D19B9-494E-4D99-AADF-4EE1497C1D60}" type="slidenum">
              <a:rPr lang="en-GB" smtClean="0"/>
              <a:t>8</a:t>
            </a:fld>
            <a:endParaRPr lang="en-GB"/>
          </a:p>
        </p:txBody>
      </p:sp>
    </p:spTree>
    <p:extLst>
      <p:ext uri="{BB962C8B-B14F-4D97-AF65-F5344CB8AC3E}">
        <p14:creationId xmlns:p14="http://schemas.microsoft.com/office/powerpoint/2010/main" val="3518764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Theoretically COVER Act could make Pandemic Cover Crop Plan permanent</a:t>
            </a:r>
            <a:endParaRPr lang="en-GB" b="1"/>
          </a:p>
          <a:p>
            <a:r>
              <a:rPr lang="en-GB"/>
              <a:t>Cover crop pilot programs would be made permanent if this budget were to pass.  </a:t>
            </a:r>
          </a:p>
          <a:p>
            <a:r>
              <a:rPr lang="en-GB"/>
              <a:t>With $208 million more in conservation funds from the 2023 enacted funding level, the NRCS would work to “increase the voluntary adoption of conservation practices that sequester carbon and reduce greenhouse gas emissions associated with agricultural production.” BUT Unclear where/how it will be spent</a:t>
            </a:r>
          </a:p>
          <a:p>
            <a:r>
              <a:rPr lang="en-GB"/>
              <a:t>Farmers already considering federal too restrictive for regen farming</a:t>
            </a:r>
          </a:p>
          <a:p>
            <a:endParaRPr lang="en-GB"/>
          </a:p>
          <a:p>
            <a:r>
              <a:rPr lang="en-GB"/>
              <a:t>Regulatory Approval</a:t>
            </a:r>
          </a:p>
          <a:p>
            <a:r>
              <a:rPr lang="en-GB"/>
              <a:t>High rates of passing/we believe there is a strong market for it. </a:t>
            </a:r>
            <a:r>
              <a:rPr lang="en-GB" err="1"/>
              <a:t>ny</a:t>
            </a:r>
            <a:r>
              <a:rPr lang="en-GB"/>
              <a:t> individual or organization can submit a proposal following the guidelines in these regulations even if they do not plan to write or retain any of the risk for the proposed program. While the submitter must have a commitment in writing from at least one approved insurance provider (AIP) to sell and support the policy or plan of insurance, this is often very informal and the supporting AIP will generally have little or no involvement in the development process of such product.. FCIC agrees that the current regulations do not contain enough involvement of the AIP in the development process or consideration of the impact of the submission on other AIPs and the delivery system. As a result, FCIC is adding provisions that require a more formal involvement by an AIP in the development process, requiring that an AIP be included as a submitter, and having that AIP and one other independent AIP provide an assessment of marketability, risks, and anticipated impacts on the delivery system. With respect to the risks, AIPs can independently assess the potential risk of a privately developed policy, and based on their own assessment, may choose whether or not to sell the product. AIPs have the option to reduce their risk exposure by assigning higher risk policies to the Assigned Risk Fund under the Standard Reinsurance Agreement (SRA), a fund that significantly limits risk exposure to the AIP and transfers that risk to FCIC</a:t>
            </a:r>
          </a:p>
          <a:p>
            <a:endParaRPr lang="en-GB"/>
          </a:p>
          <a:p>
            <a:endParaRPr lang="en-GB"/>
          </a:p>
          <a:p>
            <a:r>
              <a:rPr lang="en-GB"/>
              <a:t>Low loss ratios over time indicate that premiums are too high relative to payments. Farmers do not pay all the premiums associated with the total premiums as the Federal government provides premium support. Even given this premium support, farmers in some counties have paid more into crop insurance than have been received in indemnity payments over </a:t>
            </a:r>
            <a:r>
              <a:rPr lang="en-GB" err="1"/>
              <a:t>time.It</a:t>
            </a:r>
            <a:r>
              <a:rPr lang="en-GB"/>
              <a:t> seems extremely risky to eliminate crop insurance on soybeans. Costs have increased greatly, and there is the risk of downside price movements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Soil health-focused programs currently receive less than 1% of Farm Bill</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a:t>Supplemental/Enhanced Coverage Option, </a:t>
            </a:r>
            <a:r>
              <a:rPr lang="en-GB" b="0"/>
              <a:t>Harvest Price Exclusion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https://farmdocdaily.illinois.edu/2023/01/crop-insurance-for-soybeans-the-low-loss-ratio-concern.html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https://conservationfinancenetwork.org/2020/04/08/the-case-for-crop-insurance-reform</a:t>
            </a:r>
          </a:p>
          <a:p>
            <a:endParaRPr lang="en-GB"/>
          </a:p>
        </p:txBody>
      </p:sp>
      <p:sp>
        <p:nvSpPr>
          <p:cNvPr id="4" name="Slide Number Placeholder 3"/>
          <p:cNvSpPr>
            <a:spLocks noGrp="1"/>
          </p:cNvSpPr>
          <p:nvPr>
            <p:ph type="sldNum" sz="quarter" idx="5"/>
          </p:nvPr>
        </p:nvSpPr>
        <p:spPr/>
        <p:txBody>
          <a:bodyPr/>
          <a:lstStyle/>
          <a:p>
            <a:fld id="{F62D19B9-494E-4D99-AADF-4EE1497C1D60}" type="slidenum">
              <a:rPr lang="en-GB" smtClean="0"/>
              <a:t>9</a:t>
            </a:fld>
            <a:endParaRPr lang="en-GB"/>
          </a:p>
        </p:txBody>
      </p:sp>
    </p:spTree>
    <p:extLst>
      <p:ext uri="{BB962C8B-B14F-4D97-AF65-F5344CB8AC3E}">
        <p14:creationId xmlns:p14="http://schemas.microsoft.com/office/powerpoint/2010/main" val="389241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point 4: </a:t>
            </a:r>
            <a:r>
              <a:rPr lang="en-US" sz="1200">
                <a:solidFill>
                  <a:schemeClr val="tx1"/>
                </a:solidFill>
                <a:cs typeface="Arial" panose="020B0604020202020204" pitchFamily="34" charset="0"/>
              </a:rPr>
              <a:t>High-resolution soil data exist and can be used to monitor implementation of soil-health practices such as continuous ground cover.</a:t>
            </a:r>
          </a:p>
          <a:p>
            <a:endParaRPr lang="en-US" sz="1200">
              <a:solidFill>
                <a:schemeClr val="tx1"/>
              </a:solidFill>
              <a:cs typeface="Arial" panose="020B0604020202020204" pitchFamily="34" charset="0"/>
            </a:endParaRPr>
          </a:p>
          <a:p>
            <a:pPr algn="just">
              <a:spcAft>
                <a:spcPts val="1200"/>
              </a:spcAft>
            </a:pPr>
            <a:r>
              <a:rPr lang="en-US" b="1">
                <a:solidFill>
                  <a:schemeClr val="tx2"/>
                </a:solidFill>
                <a:cs typeface="Arial"/>
              </a:rPr>
              <a:t>Key features of our system:</a:t>
            </a:r>
          </a:p>
          <a:p>
            <a:pPr lvl="1" algn="just"/>
            <a:r>
              <a:rPr lang="en-US" sz="1400" u="sng">
                <a:solidFill>
                  <a:schemeClr val="tx1"/>
                </a:solidFill>
                <a:cs typeface="Arial"/>
              </a:rPr>
              <a:t>Farmers pay only a modest premium (~30%) to federally-subsidized insurance based on yield-protection:</a:t>
            </a:r>
            <a:r>
              <a:rPr lang="en-US" sz="1400">
                <a:solidFill>
                  <a:schemeClr val="tx1"/>
                </a:solidFill>
                <a:cs typeface="Arial"/>
              </a:rPr>
              <a:t> Discounted premium  based on the farmer’s use of soil-building practices such as cover cropping.</a:t>
            </a:r>
          </a:p>
          <a:p>
            <a:pPr lvl="1" algn="just"/>
            <a:endParaRPr lang="en-US" sz="1400">
              <a:solidFill>
                <a:schemeClr val="tx1"/>
              </a:solidFill>
              <a:cs typeface="Arial" panose="020B0604020202020204" pitchFamily="34" charset="0"/>
            </a:endParaRPr>
          </a:p>
          <a:p>
            <a:pPr lvl="1" algn="just"/>
            <a:r>
              <a:rPr lang="en-US" sz="1400" u="sng">
                <a:solidFill>
                  <a:schemeClr val="tx1"/>
                </a:solidFill>
                <a:cs typeface="Arial"/>
              </a:rPr>
              <a:t>Resistant to fraud &amp; easily measurable outcomes:</a:t>
            </a:r>
            <a:r>
              <a:rPr lang="en-US" sz="1400">
                <a:solidFill>
                  <a:schemeClr val="tx1"/>
                </a:solidFill>
                <a:cs typeface="Arial"/>
              </a:rPr>
              <a:t> Outcomes will be verified by measuring soil organic </a:t>
            </a:r>
            <a:r>
              <a:rPr lang="en-US" sz="1400" b="1">
                <a:solidFill>
                  <a:schemeClr val="tx1"/>
                </a:solidFill>
                <a:cs typeface="Arial"/>
              </a:rPr>
              <a:t>carbon</a:t>
            </a:r>
            <a:r>
              <a:rPr lang="en-US" sz="1400">
                <a:solidFill>
                  <a:schemeClr val="tx1"/>
                </a:solidFill>
                <a:cs typeface="Arial"/>
              </a:rPr>
              <a:t> levels – farmers who show increasing soil carbon stay enrolled</a:t>
            </a:r>
          </a:p>
          <a:p>
            <a:pPr lvl="1" algn="just"/>
            <a:endParaRPr lang="en-US" sz="1400">
              <a:solidFill>
                <a:schemeClr val="tx1"/>
              </a:solidFill>
              <a:cs typeface="Arial" panose="020B0604020202020204" pitchFamily="34" charset="0"/>
            </a:endParaRPr>
          </a:p>
          <a:p>
            <a:pPr lvl="1" algn="just"/>
            <a:r>
              <a:rPr lang="en-US" sz="1400" u="sng">
                <a:solidFill>
                  <a:schemeClr val="tx1"/>
                </a:solidFill>
                <a:cs typeface="Arial"/>
              </a:rPr>
              <a:t>Promotes environmental restoration:</a:t>
            </a:r>
            <a:r>
              <a:rPr lang="en-US" sz="1400">
                <a:solidFill>
                  <a:schemeClr val="tx1"/>
                </a:solidFill>
                <a:cs typeface="Arial"/>
              </a:rPr>
              <a:t> To enroll, farmers must demonstrate history of prioritizing soil health or a </a:t>
            </a:r>
            <a:r>
              <a:rPr lang="en-US" sz="1400" b="1">
                <a:solidFill>
                  <a:schemeClr val="tx1"/>
                </a:solidFill>
                <a:cs typeface="Arial"/>
              </a:rPr>
              <a:t>commitment</a:t>
            </a:r>
            <a:r>
              <a:rPr lang="en-US" sz="1400">
                <a:solidFill>
                  <a:schemeClr val="tx1"/>
                </a:solidFill>
                <a:cs typeface="Arial"/>
              </a:rPr>
              <a:t> to improving soil health in the life of the insurance policy</a:t>
            </a:r>
          </a:p>
          <a:p>
            <a:pPr lvl="1" algn="just"/>
            <a:endParaRPr lang="en-US" sz="1400">
              <a:solidFill>
                <a:schemeClr val="tx1"/>
              </a:solidFill>
              <a:cs typeface="Arial" panose="020B0604020202020204" pitchFamily="34" charset="0"/>
            </a:endParaRPr>
          </a:p>
          <a:p>
            <a:pPr lvl="1" algn="just"/>
            <a:r>
              <a:rPr lang="en-US" sz="1400" u="sng">
                <a:solidFill>
                  <a:schemeClr val="tx1"/>
                </a:solidFill>
                <a:cs typeface="Arial" panose="020B0604020202020204" pitchFamily="34" charset="0"/>
              </a:rPr>
              <a:t>Lower cost &amp; repayment via carbon credit:</a:t>
            </a:r>
            <a:r>
              <a:rPr lang="en-US" sz="1400">
                <a:solidFill>
                  <a:schemeClr val="tx1"/>
                </a:solidFill>
                <a:cs typeface="Arial" panose="020B0604020202020204" pitchFamily="34" charset="0"/>
              </a:rPr>
              <a:t> Adherence is monitored using </a:t>
            </a:r>
            <a:r>
              <a:rPr lang="en-US" sz="1400" b="1">
                <a:solidFill>
                  <a:schemeClr val="tx1"/>
                </a:solidFill>
                <a:cs typeface="Arial" panose="020B0604020202020204" pitchFamily="34" charset="0"/>
              </a:rPr>
              <a:t>satellite</a:t>
            </a:r>
            <a:r>
              <a:rPr lang="en-US" sz="1400">
                <a:solidFill>
                  <a:schemeClr val="tx1"/>
                </a:solidFill>
                <a:cs typeface="Arial" panose="020B0604020202020204" pitchFamily="34" charset="0"/>
              </a:rPr>
              <a:t> rather than costly field insurance agents. Framers can use carbon-credit for repayments which will be promoting environmentally-friendly practices</a:t>
            </a:r>
            <a:endParaRPr lang="en-US" sz="1400">
              <a:solidFill>
                <a:schemeClr val="tx1"/>
              </a:solidFill>
              <a:highlight>
                <a:srgbClr val="FFFF00"/>
              </a:highlight>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62D19B9-494E-4D99-AADF-4EE1497C1D60}" type="slidenum">
              <a:rPr lang="en-US" smtClean="0"/>
              <a:t>10</a:t>
            </a:fld>
            <a:endParaRPr lang="en-US"/>
          </a:p>
        </p:txBody>
      </p:sp>
    </p:spTree>
    <p:extLst>
      <p:ext uri="{BB962C8B-B14F-4D97-AF65-F5344CB8AC3E}">
        <p14:creationId xmlns:p14="http://schemas.microsoft.com/office/powerpoint/2010/main" val="3431814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E70A80D-E68D-2588-0808-B30DA5F67A43}"/>
              </a:ext>
            </a:extLst>
          </p:cNvPr>
          <p:cNvGraphicFramePr>
            <a:graphicFrameLocks noChangeAspect="1"/>
          </p:cNvGraphicFramePr>
          <p:nvPr userDrawn="1">
            <p:custDataLst>
              <p:tags r:id="rId1"/>
            </p:custDataLst>
            <p:extLst>
              <p:ext uri="{D42A27DB-BD31-4B8C-83A1-F6EECF244321}">
                <p14:modId xmlns:p14="http://schemas.microsoft.com/office/powerpoint/2010/main" val="357493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1E70A80D-E68D-2588-0808-B30DA5F67A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05D2193C-B170-9FE4-99FF-A44263FBFA4A}"/>
              </a:ext>
            </a:extLst>
          </p:cNvPr>
          <p:cNvSpPr/>
          <p:nvPr userDrawn="1"/>
        </p:nvSpPr>
        <p:spPr bwMode="ltGray">
          <a:xfrm>
            <a:off x="0" y="-1309"/>
            <a:ext cx="12191999" cy="1609975"/>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1152221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4" name="Rectangle 13"/>
          <p:cNvSpPr/>
          <p:nvPr userDrawn="1"/>
        </p:nvSpPr>
        <p:spPr>
          <a:xfrm>
            <a:off x="4144904" y="2"/>
            <a:ext cx="8047096"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Tree>
    <p:extLst>
      <p:ext uri="{BB962C8B-B14F-4D97-AF65-F5344CB8AC3E}">
        <p14:creationId xmlns:p14="http://schemas.microsoft.com/office/powerpoint/2010/main" val="167758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408B-237B-1755-2D99-B93F0C0D4D0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DC640E8-0629-4B84-0986-9897ABF57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DA918E0-15FB-F8ED-1C84-76DDA5EEA266}"/>
              </a:ext>
            </a:extLst>
          </p:cNvPr>
          <p:cNvSpPr>
            <a:spLocks noGrp="1"/>
          </p:cNvSpPr>
          <p:nvPr>
            <p:ph type="dt" sz="half" idx="10"/>
          </p:nvPr>
        </p:nvSpPr>
        <p:spPr/>
        <p:txBody>
          <a:bodyPr/>
          <a:lstStyle/>
          <a:p>
            <a:fld id="{25CD9019-AB8E-43EE-A72D-5ACB1D939D7C}" type="datetimeFigureOut">
              <a:rPr lang="en-AU" smtClean="0"/>
              <a:t>13/04/2023</a:t>
            </a:fld>
            <a:endParaRPr lang="en-AU"/>
          </a:p>
        </p:txBody>
      </p:sp>
      <p:sp>
        <p:nvSpPr>
          <p:cNvPr id="5" name="Footer Placeholder 4">
            <a:extLst>
              <a:ext uri="{FF2B5EF4-FFF2-40B4-BE49-F238E27FC236}">
                <a16:creationId xmlns:a16="http://schemas.microsoft.com/office/drawing/2014/main" id="{AB90BFA0-2874-2596-4F36-199575F04AB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EE8E91-3352-0735-59D4-C3FF2F73B4AB}"/>
              </a:ext>
            </a:extLst>
          </p:cNvPr>
          <p:cNvSpPr>
            <a:spLocks noGrp="1"/>
          </p:cNvSpPr>
          <p:nvPr>
            <p:ph type="sldNum" sz="quarter" idx="12"/>
          </p:nvPr>
        </p:nvSpPr>
        <p:spPr/>
        <p:txBody>
          <a:bodyPr/>
          <a:lstStyle/>
          <a:p>
            <a:fld id="{99C621CF-0136-4F7B-B94F-C9E5E6C555ED}" type="slidenum">
              <a:rPr lang="en-AU" smtClean="0"/>
              <a:t>‹#›</a:t>
            </a:fld>
            <a:endParaRPr lang="en-AU"/>
          </a:p>
        </p:txBody>
      </p:sp>
    </p:spTree>
    <p:extLst>
      <p:ext uri="{BB962C8B-B14F-4D97-AF65-F5344CB8AC3E}">
        <p14:creationId xmlns:p14="http://schemas.microsoft.com/office/powerpoint/2010/main" val="81673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429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08" userDrawn="1">
          <p15:clr>
            <a:srgbClr val="CCCCCC"/>
          </p15:clr>
        </p15:guide>
        <p15:guide id="2" pos="3669" userDrawn="1">
          <p15:clr>
            <a:srgbClr val="CCCCCC"/>
          </p15:clr>
        </p15:guide>
        <p15:guide id="3" pos="4010" userDrawn="1">
          <p15:clr>
            <a:srgbClr val="CCCCCC"/>
          </p15:clr>
        </p15:guide>
        <p15:guide id="4" pos="7472" userDrawn="1">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444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29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08" userDrawn="1">
          <p15:clr>
            <a:srgbClr val="CCCCCC"/>
          </p15:clr>
        </p15:guide>
        <p15:guide id="2" pos="3669" userDrawn="1">
          <p15:clr>
            <a:srgbClr val="CCCCCC"/>
          </p15:clr>
        </p15:guide>
        <p15:guide id="3" pos="4010" userDrawn="1">
          <p15:clr>
            <a:srgbClr val="CCCCCC"/>
          </p15:clr>
        </p15:guide>
        <p15:guide id="4" pos="7472" userDrawn="1">
          <p15:clr>
            <a:srgbClr val="CCCCC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E70A80D-E68D-2588-0808-B30DA5F67A43}"/>
              </a:ext>
            </a:extLst>
          </p:cNvPr>
          <p:cNvGraphicFramePr>
            <a:graphicFrameLocks noChangeAspect="1"/>
          </p:cNvGraphicFramePr>
          <p:nvPr userDrawn="1">
            <p:custDataLst>
              <p:tags r:id="rId1"/>
            </p:custDataLst>
            <p:extLst>
              <p:ext uri="{D42A27DB-BD31-4B8C-83A1-F6EECF244321}">
                <p14:modId xmlns:p14="http://schemas.microsoft.com/office/powerpoint/2010/main" val="213176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1E70A80D-E68D-2588-0808-B30DA5F67A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C89514C4-A7FB-164D-600B-18AF021D30BB}"/>
              </a:ext>
            </a:extLst>
          </p:cNvPr>
          <p:cNvSpPr/>
          <p:nvPr userDrawn="1"/>
        </p:nvSpPr>
        <p:spPr bwMode="ltGray">
          <a:xfrm>
            <a:off x="0" y="-1309"/>
            <a:ext cx="12191999" cy="1609975"/>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
        <p:nvSpPr>
          <p:cNvPr id="7" name="Title 4">
            <a:extLst>
              <a:ext uri="{FF2B5EF4-FFF2-40B4-BE49-F238E27FC236}">
                <a16:creationId xmlns:a16="http://schemas.microsoft.com/office/drawing/2014/main" id="{522F8B2D-9B66-054B-9FA9-41A07B259BD4}"/>
              </a:ext>
            </a:extLst>
          </p:cNvPr>
          <p:cNvSpPr txBox="1">
            <a:spLocks/>
          </p:cNvSpPr>
          <p:nvPr userDrawn="1"/>
        </p:nvSpPr>
        <p:spPr>
          <a:xfrm>
            <a:off x="630000" y="1124200"/>
            <a:ext cx="10933200"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mj-lt"/>
                <a:ea typeface="+mj-ea"/>
                <a:cs typeface="+mj-cs"/>
                <a:sym typeface="Trebuchet MS" panose="020B0603020202020204" pitchFamily="34" charset="0"/>
              </a:defRPr>
            </a:lvl1pPr>
          </a:lstStyle>
          <a:p>
            <a:r>
              <a:rPr lang="en-US" sz="2400"/>
              <a:t>Click to add title</a:t>
            </a:r>
          </a:p>
        </p:txBody>
      </p:sp>
    </p:spTree>
    <p:extLst>
      <p:ext uri="{BB962C8B-B14F-4D97-AF65-F5344CB8AC3E}">
        <p14:creationId xmlns:p14="http://schemas.microsoft.com/office/powerpoint/2010/main" val="3395377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E0AC429-8E14-1085-12F8-779682493D9A}"/>
              </a:ext>
            </a:extLst>
          </p:cNvPr>
          <p:cNvGraphicFramePr>
            <a:graphicFrameLocks noChangeAspect="1"/>
          </p:cNvGraphicFramePr>
          <p:nvPr userDrawn="1">
            <p:custDataLst>
              <p:tags r:id="rId1"/>
            </p:custDataLst>
            <p:extLst>
              <p:ext uri="{D42A27DB-BD31-4B8C-83A1-F6EECF244321}">
                <p14:modId xmlns:p14="http://schemas.microsoft.com/office/powerpoint/2010/main" val="1801162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3E0AC429-8E14-1085-12F8-779682493D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vert="horz"/>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739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5BA24FD-8D7B-B21C-7A7F-172D380C58EF}"/>
              </a:ext>
            </a:extLst>
          </p:cNvPr>
          <p:cNvGraphicFramePr>
            <a:graphicFrameLocks noChangeAspect="1"/>
          </p:cNvGraphicFramePr>
          <p:nvPr userDrawn="1">
            <p:custDataLst>
              <p:tags r:id="rId1"/>
            </p:custDataLst>
            <p:extLst>
              <p:ext uri="{D42A27DB-BD31-4B8C-83A1-F6EECF244321}">
                <p14:modId xmlns:p14="http://schemas.microsoft.com/office/powerpoint/2010/main" val="791357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05BA24FD-8D7B-B21C-7A7F-172D380C58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071001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45D3E83-BD05-3F74-F999-BC81019FCB8E}"/>
              </a:ext>
            </a:extLst>
          </p:cNvPr>
          <p:cNvGraphicFramePr>
            <a:graphicFrameLocks noChangeAspect="1"/>
          </p:cNvGraphicFramePr>
          <p:nvPr userDrawn="1">
            <p:custDataLst>
              <p:tags r:id="rId1"/>
            </p:custDataLst>
            <p:extLst>
              <p:ext uri="{D42A27DB-BD31-4B8C-83A1-F6EECF244321}">
                <p14:modId xmlns:p14="http://schemas.microsoft.com/office/powerpoint/2010/main" val="3861000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6" name="Object 5" hidden="1">
                        <a:extLst>
                          <a:ext uri="{FF2B5EF4-FFF2-40B4-BE49-F238E27FC236}">
                            <a16:creationId xmlns:a16="http://schemas.microsoft.com/office/drawing/2014/main" id="{845D3E83-BD05-3F74-F999-BC81019FCB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701499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F8A867-8E17-F8B7-7E28-2138AF3E98CC}"/>
              </a:ext>
            </a:extLst>
          </p:cNvPr>
          <p:cNvGraphicFramePr>
            <a:graphicFrameLocks noChangeAspect="1"/>
          </p:cNvGraphicFramePr>
          <p:nvPr userDrawn="1">
            <p:custDataLst>
              <p:tags r:id="rId1"/>
            </p:custDataLst>
            <p:extLst>
              <p:ext uri="{D42A27DB-BD31-4B8C-83A1-F6EECF244321}">
                <p14:modId xmlns:p14="http://schemas.microsoft.com/office/powerpoint/2010/main" val="4160776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3" name="Object 2" hidden="1">
                        <a:extLst>
                          <a:ext uri="{FF2B5EF4-FFF2-40B4-BE49-F238E27FC236}">
                            <a16:creationId xmlns:a16="http://schemas.microsoft.com/office/drawing/2014/main" id="{EDF8A867-8E17-F8B7-7E28-2138AF3E98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427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statement gree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0F3F8D-4CD0-07B3-FDFC-E87A844FF9F2}"/>
              </a:ext>
            </a:extLst>
          </p:cNvPr>
          <p:cNvGraphicFramePr>
            <a:graphicFrameLocks noChangeAspect="1"/>
          </p:cNvGraphicFramePr>
          <p:nvPr userDrawn="1">
            <p:custDataLst>
              <p:tags r:id="rId1"/>
            </p:custDataLst>
            <p:extLst>
              <p:ext uri="{D42A27DB-BD31-4B8C-83A1-F6EECF244321}">
                <p14:modId xmlns:p14="http://schemas.microsoft.com/office/powerpoint/2010/main" val="1369526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5" name="Object 4" hidden="1">
                        <a:extLst>
                          <a:ext uri="{FF2B5EF4-FFF2-40B4-BE49-F238E27FC236}">
                            <a16:creationId xmlns:a16="http://schemas.microsoft.com/office/drawing/2014/main" id="{910F3F8D-4CD0-07B3-FDFC-E87A844FF9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708787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statement ico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94EFBFE-D766-1276-D363-56D1CC6C61CA}"/>
              </a:ext>
            </a:extLst>
          </p:cNvPr>
          <p:cNvGraphicFramePr>
            <a:graphicFrameLocks noChangeAspect="1"/>
          </p:cNvGraphicFramePr>
          <p:nvPr userDrawn="1">
            <p:custDataLst>
              <p:tags r:id="rId1"/>
            </p:custDataLst>
            <p:extLst>
              <p:ext uri="{D42A27DB-BD31-4B8C-83A1-F6EECF244321}">
                <p14:modId xmlns:p14="http://schemas.microsoft.com/office/powerpoint/2010/main" val="1797036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694EFBFE-D766-1276-D363-56D1CC6C61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497696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8533EAD-59E0-ED2E-93BF-DCD0582CDF27}"/>
              </a:ext>
            </a:extLst>
          </p:cNvPr>
          <p:cNvGraphicFramePr>
            <a:graphicFrameLocks noChangeAspect="1"/>
          </p:cNvGraphicFramePr>
          <p:nvPr userDrawn="1">
            <p:custDataLst>
              <p:tags r:id="rId1"/>
            </p:custDataLst>
            <p:extLst>
              <p:ext uri="{D42A27DB-BD31-4B8C-83A1-F6EECF244321}">
                <p14:modId xmlns:p14="http://schemas.microsoft.com/office/powerpoint/2010/main" val="271429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8" name="Object 7" hidden="1">
                        <a:extLst>
                          <a:ext uri="{FF2B5EF4-FFF2-40B4-BE49-F238E27FC236}">
                            <a16:creationId xmlns:a16="http://schemas.microsoft.com/office/drawing/2014/main" id="{78533EAD-59E0-ED2E-93BF-DCD0582CDF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02E0CCE-4BEB-2CBE-A77C-86F2D9DB557D}"/>
              </a:ext>
            </a:extLst>
          </p:cNvPr>
          <p:cNvSpPr>
            <a:spLocks noGrp="1"/>
          </p:cNvSpPr>
          <p:nvPr>
            <p:ph type="ctrTitle"/>
          </p:nvPr>
        </p:nvSpPr>
        <p:spPr>
          <a:xfrm>
            <a:off x="1524000" y="2678966"/>
            <a:ext cx="9144000" cy="830997"/>
          </a:xfrm>
        </p:spPr>
        <p:txBody>
          <a:bodyPr vert="horz"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5DD86-F208-2C18-8E08-6A78B3E97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D1BFD-8C87-C48D-131A-BC557B3FB9BD}"/>
              </a:ext>
            </a:extLst>
          </p:cNvPr>
          <p:cNvSpPr>
            <a:spLocks noGrp="1"/>
          </p:cNvSpPr>
          <p:nvPr>
            <p:ph type="dt" sz="half" idx="10"/>
          </p:nvPr>
        </p:nvSpPr>
        <p:spPr/>
        <p:txBody>
          <a:bodyPr/>
          <a:lstStyle/>
          <a:p>
            <a:fld id="{AE499E80-15F7-46EF-867E-5338D1620D23}" type="datetimeFigureOut">
              <a:rPr lang="en-US" smtClean="0"/>
              <a:t>4/13/2023</a:t>
            </a:fld>
            <a:endParaRPr lang="en-US"/>
          </a:p>
        </p:txBody>
      </p:sp>
      <p:sp>
        <p:nvSpPr>
          <p:cNvPr id="5" name="Footer Placeholder 4">
            <a:extLst>
              <a:ext uri="{FF2B5EF4-FFF2-40B4-BE49-F238E27FC236}">
                <a16:creationId xmlns:a16="http://schemas.microsoft.com/office/drawing/2014/main" id="{6D7D7BCE-0BF1-1373-E0C0-287F9ED72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96CBB-6E35-EF32-7AC0-53A29C7C010E}"/>
              </a:ext>
            </a:extLst>
          </p:cNvPr>
          <p:cNvSpPr>
            <a:spLocks noGrp="1"/>
          </p:cNvSpPr>
          <p:nvPr>
            <p:ph type="sldNum" sz="quarter" idx="12"/>
          </p:nvPr>
        </p:nvSpPr>
        <p:spPr/>
        <p:txBody>
          <a:bodyPr/>
          <a:lstStyle/>
          <a:p>
            <a:fld id="{11D74F5E-7090-4CF6-8528-D9BC8D7FF063}" type="slidenum">
              <a:rPr lang="en-US" smtClean="0"/>
              <a:t>‹#›</a:t>
            </a:fld>
            <a:endParaRPr lang="en-US"/>
          </a:p>
        </p:txBody>
      </p:sp>
    </p:spTree>
    <p:extLst>
      <p:ext uri="{BB962C8B-B14F-4D97-AF65-F5344CB8AC3E}">
        <p14:creationId xmlns:p14="http://schemas.microsoft.com/office/powerpoint/2010/main" val="2344986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ext uri="{D42A27DB-BD31-4B8C-83A1-F6EECF244321}">
                <p14:modId xmlns:p14="http://schemas.microsoft.com/office/powerpoint/2010/main" val="3908437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7" imgW="270" imgH="270" progId="TCLayout.ActiveDocument.1">
                  <p:embed/>
                </p:oleObj>
              </mc:Choice>
              <mc:Fallback>
                <p:oleObj name="think-cell Slide" r:id="rId17" imgW="270" imgH="270" progId="TCLayout.ActiveDocument.1">
                  <p:embed/>
                  <p:pic>
                    <p:nvPicPr>
                      <p:cNvPr id="2" name="Object 1" hidden="1"/>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425707"/>
      </p:ext>
    </p:extLst>
  </p:cSld>
  <p:clrMap bg1="lt1" tx1="dk1" bg2="lt2" tx2="dk2" accent1="accent1" accent2="accent2" accent3="accent3" accent4="accent4" accent5="accent5" accent6="accent6" hlink="hlink" folHlink="folHlink"/>
  <p:sldLayoutIdLst>
    <p:sldLayoutId id="2147483676" r:id="rId1"/>
    <p:sldLayoutId id="2147483743" r:id="rId2"/>
    <p:sldLayoutId id="2147483677" r:id="rId3"/>
    <p:sldLayoutId id="2147483678" r:id="rId4"/>
    <p:sldLayoutId id="2147483679" r:id="rId5"/>
    <p:sldLayoutId id="2147483680" r:id="rId6"/>
    <p:sldLayoutId id="2147483694" r:id="rId7"/>
    <p:sldLayoutId id="2147483695" r:id="rId8"/>
    <p:sldLayoutId id="2147483742" r:id="rId9"/>
    <p:sldLayoutId id="2147483744" r:id="rId10"/>
    <p:sldLayoutId id="2147483754" r:id="rId11"/>
    <p:sldLayoutId id="2147483751" r:id="rId12"/>
    <p:sldLayoutId id="2147483757" r:id="rId13"/>
    <p:sldLayoutId id="2147483756"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image" Target="../media/image2.emf"/><Relationship Id="rId4" Type="http://schemas.openxmlformats.org/officeDocument/2006/relationships/oleObject" Target="../embeddings/oleObject20.bin"/><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13" Type="http://schemas.openxmlformats.org/officeDocument/2006/relationships/tags" Target="../tags/tag47.xml"/><Relationship Id="rId18" Type="http://schemas.openxmlformats.org/officeDocument/2006/relationships/tags" Target="../tags/tag52.xml"/><Relationship Id="rId26" Type="http://schemas.openxmlformats.org/officeDocument/2006/relationships/tags" Target="../tags/tag60.xml"/><Relationship Id="rId39" Type="http://schemas.openxmlformats.org/officeDocument/2006/relationships/tags" Target="../tags/tag73.xml"/><Relationship Id="rId21" Type="http://schemas.openxmlformats.org/officeDocument/2006/relationships/tags" Target="../tags/tag55.xml"/><Relationship Id="rId34" Type="http://schemas.openxmlformats.org/officeDocument/2006/relationships/tags" Target="../tags/tag68.xml"/><Relationship Id="rId42" Type="http://schemas.openxmlformats.org/officeDocument/2006/relationships/tags" Target="../tags/tag76.xml"/><Relationship Id="rId47" Type="http://schemas.openxmlformats.org/officeDocument/2006/relationships/oleObject" Target="../embeddings/oleObject22.bin"/><Relationship Id="rId50" Type="http://schemas.openxmlformats.org/officeDocument/2006/relationships/image" Target="../media/image33.png"/><Relationship Id="rId55" Type="http://schemas.openxmlformats.org/officeDocument/2006/relationships/image" Target="../media/image21.png"/><Relationship Id="rId7" Type="http://schemas.openxmlformats.org/officeDocument/2006/relationships/tags" Target="../tags/tag41.xml"/><Relationship Id="rId2" Type="http://schemas.openxmlformats.org/officeDocument/2006/relationships/tags" Target="../tags/tag36.xml"/><Relationship Id="rId16" Type="http://schemas.openxmlformats.org/officeDocument/2006/relationships/tags" Target="../tags/tag50.xml"/><Relationship Id="rId29" Type="http://schemas.openxmlformats.org/officeDocument/2006/relationships/tags" Target="../tags/tag63.xml"/><Relationship Id="rId11" Type="http://schemas.openxmlformats.org/officeDocument/2006/relationships/tags" Target="../tags/tag45.xml"/><Relationship Id="rId24" Type="http://schemas.openxmlformats.org/officeDocument/2006/relationships/tags" Target="../tags/tag58.xml"/><Relationship Id="rId32" Type="http://schemas.openxmlformats.org/officeDocument/2006/relationships/tags" Target="../tags/tag66.xml"/><Relationship Id="rId37" Type="http://schemas.openxmlformats.org/officeDocument/2006/relationships/tags" Target="../tags/tag71.xml"/><Relationship Id="rId40" Type="http://schemas.openxmlformats.org/officeDocument/2006/relationships/tags" Target="../tags/tag74.xml"/><Relationship Id="rId45" Type="http://schemas.openxmlformats.org/officeDocument/2006/relationships/tags" Target="../tags/tag79.xml"/><Relationship Id="rId53" Type="http://schemas.openxmlformats.org/officeDocument/2006/relationships/image" Target="../media/image18.png"/><Relationship Id="rId5" Type="http://schemas.openxmlformats.org/officeDocument/2006/relationships/tags" Target="../tags/tag39.xml"/><Relationship Id="rId10" Type="http://schemas.openxmlformats.org/officeDocument/2006/relationships/tags" Target="../tags/tag44.xml"/><Relationship Id="rId19" Type="http://schemas.openxmlformats.org/officeDocument/2006/relationships/tags" Target="../tags/tag53.xml"/><Relationship Id="rId31" Type="http://schemas.openxmlformats.org/officeDocument/2006/relationships/tags" Target="../tags/tag65.xml"/><Relationship Id="rId44" Type="http://schemas.openxmlformats.org/officeDocument/2006/relationships/tags" Target="../tags/tag78.xml"/><Relationship Id="rId52" Type="http://schemas.openxmlformats.org/officeDocument/2006/relationships/image" Target="../media/image20.png"/><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 Id="rId22" Type="http://schemas.openxmlformats.org/officeDocument/2006/relationships/tags" Target="../tags/tag56.xml"/><Relationship Id="rId27" Type="http://schemas.openxmlformats.org/officeDocument/2006/relationships/tags" Target="../tags/tag61.xml"/><Relationship Id="rId30" Type="http://schemas.openxmlformats.org/officeDocument/2006/relationships/tags" Target="../tags/tag64.xml"/><Relationship Id="rId35" Type="http://schemas.openxmlformats.org/officeDocument/2006/relationships/tags" Target="../tags/tag69.xml"/><Relationship Id="rId43" Type="http://schemas.openxmlformats.org/officeDocument/2006/relationships/tags" Target="../tags/tag77.xml"/><Relationship Id="rId48" Type="http://schemas.openxmlformats.org/officeDocument/2006/relationships/image" Target="../media/image2.emf"/><Relationship Id="rId56" Type="http://schemas.openxmlformats.org/officeDocument/2006/relationships/image" Target="../media/image19.png"/><Relationship Id="rId8" Type="http://schemas.openxmlformats.org/officeDocument/2006/relationships/tags" Target="../tags/tag42.xml"/><Relationship Id="rId51" Type="http://schemas.openxmlformats.org/officeDocument/2006/relationships/image" Target="../media/image34.png"/><Relationship Id="rId3" Type="http://schemas.openxmlformats.org/officeDocument/2006/relationships/tags" Target="../tags/tag37.xml"/><Relationship Id="rId12" Type="http://schemas.openxmlformats.org/officeDocument/2006/relationships/tags" Target="../tags/tag46.xml"/><Relationship Id="rId17" Type="http://schemas.openxmlformats.org/officeDocument/2006/relationships/tags" Target="../tags/tag51.xml"/><Relationship Id="rId25" Type="http://schemas.openxmlformats.org/officeDocument/2006/relationships/tags" Target="../tags/tag59.xml"/><Relationship Id="rId33" Type="http://schemas.openxmlformats.org/officeDocument/2006/relationships/tags" Target="../tags/tag67.xml"/><Relationship Id="rId38" Type="http://schemas.openxmlformats.org/officeDocument/2006/relationships/tags" Target="../tags/tag72.xml"/><Relationship Id="rId46" Type="http://schemas.openxmlformats.org/officeDocument/2006/relationships/slideLayout" Target="../slideLayouts/slideLayout1.xml"/><Relationship Id="rId20" Type="http://schemas.openxmlformats.org/officeDocument/2006/relationships/tags" Target="../tags/tag54.xml"/><Relationship Id="rId41" Type="http://schemas.openxmlformats.org/officeDocument/2006/relationships/tags" Target="../tags/tag75.xml"/><Relationship Id="rId54" Type="http://schemas.openxmlformats.org/officeDocument/2006/relationships/image" Target="../media/image24.png"/><Relationship Id="rId1" Type="http://schemas.openxmlformats.org/officeDocument/2006/relationships/tags" Target="../tags/tag35.xml"/><Relationship Id="rId6" Type="http://schemas.openxmlformats.org/officeDocument/2006/relationships/tags" Target="../tags/tag40.xml"/><Relationship Id="rId15" Type="http://schemas.openxmlformats.org/officeDocument/2006/relationships/tags" Target="../tags/tag49.xml"/><Relationship Id="rId23" Type="http://schemas.openxmlformats.org/officeDocument/2006/relationships/tags" Target="../tags/tag57.xml"/><Relationship Id="rId28" Type="http://schemas.openxmlformats.org/officeDocument/2006/relationships/tags" Target="../tags/tag62.xml"/><Relationship Id="rId36" Type="http://schemas.openxmlformats.org/officeDocument/2006/relationships/tags" Target="../tags/tag70.xml"/><Relationship Id="rId49"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notesSlide" Target="../notesSlides/notesSlide11.xml"/><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slideLayout" Target="../slideLayouts/slideLayout1.xml"/><Relationship Id="rId16" Type="http://schemas.openxmlformats.org/officeDocument/2006/relationships/image" Target="../media/image45.png"/><Relationship Id="rId1" Type="http://schemas.openxmlformats.org/officeDocument/2006/relationships/tags" Target="../tags/tag80.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9.emf"/><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oleObject" Target="../embeddings/oleObject23.bin"/><Relationship Id="rId9" Type="http://schemas.openxmlformats.org/officeDocument/2006/relationships/image" Target="../media/image38.sv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13" Type="http://schemas.openxmlformats.org/officeDocument/2006/relationships/tags" Target="../tags/tag93.xml"/><Relationship Id="rId18" Type="http://schemas.openxmlformats.org/officeDocument/2006/relationships/tags" Target="../tags/tag98.xml"/><Relationship Id="rId26" Type="http://schemas.openxmlformats.org/officeDocument/2006/relationships/tags" Target="../tags/tag106.xml"/><Relationship Id="rId39" Type="http://schemas.openxmlformats.org/officeDocument/2006/relationships/tags" Target="../tags/tag119.xml"/><Relationship Id="rId21" Type="http://schemas.openxmlformats.org/officeDocument/2006/relationships/tags" Target="../tags/tag101.xml"/><Relationship Id="rId34" Type="http://schemas.openxmlformats.org/officeDocument/2006/relationships/tags" Target="../tags/tag114.xml"/><Relationship Id="rId42" Type="http://schemas.openxmlformats.org/officeDocument/2006/relationships/tags" Target="../tags/tag122.xml"/><Relationship Id="rId47" Type="http://schemas.openxmlformats.org/officeDocument/2006/relationships/chart" Target="../charts/chart3.xml"/><Relationship Id="rId7" Type="http://schemas.openxmlformats.org/officeDocument/2006/relationships/tags" Target="../tags/tag87.xml"/><Relationship Id="rId2" Type="http://schemas.openxmlformats.org/officeDocument/2006/relationships/tags" Target="../tags/tag82.xml"/><Relationship Id="rId16" Type="http://schemas.openxmlformats.org/officeDocument/2006/relationships/tags" Target="../tags/tag96.xml"/><Relationship Id="rId29" Type="http://schemas.openxmlformats.org/officeDocument/2006/relationships/tags" Target="../tags/tag109.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tags" Target="../tags/tag104.xml"/><Relationship Id="rId32" Type="http://schemas.openxmlformats.org/officeDocument/2006/relationships/tags" Target="../tags/tag112.xml"/><Relationship Id="rId37" Type="http://schemas.openxmlformats.org/officeDocument/2006/relationships/tags" Target="../tags/tag117.xml"/><Relationship Id="rId40" Type="http://schemas.openxmlformats.org/officeDocument/2006/relationships/tags" Target="../tags/tag120.xml"/><Relationship Id="rId45" Type="http://schemas.openxmlformats.org/officeDocument/2006/relationships/image" Target="../media/image2.emf"/><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28" Type="http://schemas.openxmlformats.org/officeDocument/2006/relationships/tags" Target="../tags/tag108.xml"/><Relationship Id="rId36" Type="http://schemas.openxmlformats.org/officeDocument/2006/relationships/tags" Target="../tags/tag116.xml"/><Relationship Id="rId10" Type="http://schemas.openxmlformats.org/officeDocument/2006/relationships/tags" Target="../tags/tag90.xml"/><Relationship Id="rId19" Type="http://schemas.openxmlformats.org/officeDocument/2006/relationships/tags" Target="../tags/tag99.xml"/><Relationship Id="rId31" Type="http://schemas.openxmlformats.org/officeDocument/2006/relationships/tags" Target="../tags/tag111.xml"/><Relationship Id="rId44" Type="http://schemas.openxmlformats.org/officeDocument/2006/relationships/oleObject" Target="../embeddings/oleObject24.bin"/><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 Id="rId27" Type="http://schemas.openxmlformats.org/officeDocument/2006/relationships/tags" Target="../tags/tag107.xml"/><Relationship Id="rId30" Type="http://schemas.openxmlformats.org/officeDocument/2006/relationships/tags" Target="../tags/tag110.xml"/><Relationship Id="rId35" Type="http://schemas.openxmlformats.org/officeDocument/2006/relationships/tags" Target="../tags/tag115.xml"/><Relationship Id="rId43" Type="http://schemas.openxmlformats.org/officeDocument/2006/relationships/slideLayout" Target="../slideLayouts/slideLayout1.xml"/><Relationship Id="rId8" Type="http://schemas.openxmlformats.org/officeDocument/2006/relationships/tags" Target="../tags/tag88.xml"/><Relationship Id="rId3" Type="http://schemas.openxmlformats.org/officeDocument/2006/relationships/tags" Target="../tags/tag83.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tags" Target="../tags/tag105.xml"/><Relationship Id="rId33" Type="http://schemas.openxmlformats.org/officeDocument/2006/relationships/tags" Target="../tags/tag113.xml"/><Relationship Id="rId38" Type="http://schemas.openxmlformats.org/officeDocument/2006/relationships/tags" Target="../tags/tag118.xml"/><Relationship Id="rId46" Type="http://schemas.openxmlformats.org/officeDocument/2006/relationships/chart" Target="../charts/chart2.xml"/><Relationship Id="rId20" Type="http://schemas.openxmlformats.org/officeDocument/2006/relationships/tags" Target="../tags/tag100.xml"/><Relationship Id="rId41" Type="http://schemas.openxmlformats.org/officeDocument/2006/relationships/tags" Target="../tags/tag12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9.xml"/><Relationship Id="rId1" Type="http://schemas.openxmlformats.org/officeDocument/2006/relationships/tags" Target="../tags/tag123.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9.xml"/><Relationship Id="rId1" Type="http://schemas.openxmlformats.org/officeDocument/2006/relationships/tags" Target="../tags/tag124.xml"/><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oleObject" Target="../embeddings/oleObject27.bin"/><Relationship Id="rId7" Type="http://schemas.openxmlformats.org/officeDocument/2006/relationships/image" Target="../media/image49.png"/><Relationship Id="rId2" Type="http://schemas.openxmlformats.org/officeDocument/2006/relationships/slideLayout" Target="../slideLayouts/slideLayout11.xml"/><Relationship Id="rId1" Type="http://schemas.openxmlformats.org/officeDocument/2006/relationships/tags" Target="../tags/tag12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2.emf"/><Relationship Id="rId9"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3.png"/><Relationship Id="rId2" Type="http://schemas.openxmlformats.org/officeDocument/2006/relationships/slideLayout" Target="../slideLayouts/slideLayout11.xml"/><Relationship Id="rId1" Type="http://schemas.openxmlformats.org/officeDocument/2006/relationships/tags" Target="../tags/tag126.xml"/><Relationship Id="rId6" Type="http://schemas.openxmlformats.org/officeDocument/2006/relationships/image" Target="../media/image52.png"/><Relationship Id="rId5" Type="http://schemas.openxmlformats.org/officeDocument/2006/relationships/image" Target="../media/image2.emf"/><Relationship Id="rId4" Type="http://schemas.openxmlformats.org/officeDocument/2006/relationships/oleObject" Target="../embeddings/oleObject28.bin"/></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11.xml"/><Relationship Id="rId1" Type="http://schemas.openxmlformats.org/officeDocument/2006/relationships/tags" Target="../tags/tag127.xml"/><Relationship Id="rId6" Type="http://schemas.openxmlformats.org/officeDocument/2006/relationships/image" Target="../media/image54.jpeg"/><Relationship Id="rId5" Type="http://schemas.openxmlformats.org/officeDocument/2006/relationships/image" Target="../media/image2.emf"/><Relationship Id="rId4" Type="http://schemas.openxmlformats.org/officeDocument/2006/relationships/oleObject" Target="../embeddings/oleObject29.bin"/><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jpeg"/><Relationship Id="rId5" Type="http://schemas.openxmlformats.org/officeDocument/2006/relationships/image" Target="../media/image2.emf"/><Relationship Id="rId10" Type="http://schemas.microsoft.com/office/2007/relationships/hdphoto" Target="../media/hdphoto1.wdp"/><Relationship Id="rId4" Type="http://schemas.openxmlformats.org/officeDocument/2006/relationships/oleObject" Target="../embeddings/oleObject12.bin"/><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1.xml"/><Relationship Id="rId1" Type="http://schemas.openxmlformats.org/officeDocument/2006/relationships/tags" Target="../tags/tag128.xml"/><Relationship Id="rId5" Type="http://schemas.openxmlformats.org/officeDocument/2006/relationships/chart" Target="../charts/chart4.xml"/><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hyperlink" Target="https://rma.usda.gov/" TargetMode="External"/><Relationship Id="rId2" Type="http://schemas.openxmlformats.org/officeDocument/2006/relationships/hyperlink" Target="https://farm.ewg.org/Cause%20of%20Loss%20Historical%20Data%20File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notesSlide" Target="../notesSlides/notesSlide14.xml"/><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slideLayout" Target="../slideLayouts/slideLayout11.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tags" Target="../tags/tag129.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9.emf"/><Relationship Id="rId15" Type="http://schemas.openxmlformats.org/officeDocument/2006/relationships/image" Target="../media/image67.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oleObject" Target="../embeddings/oleObject31.bin"/><Relationship Id="rId9" Type="http://schemas.openxmlformats.org/officeDocument/2006/relationships/image" Target="../media/image61.svg"/><Relationship Id="rId1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1.xml"/><Relationship Id="rId1" Type="http://schemas.openxmlformats.org/officeDocument/2006/relationships/tags" Target="../tags/tag130.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8" Type="http://schemas.openxmlformats.org/officeDocument/2006/relationships/hyperlink" Target="https://doi.org/10.1016%2Fj.geoderma.2004.01.032" TargetMode="External"/><Relationship Id="rId3" Type="http://schemas.openxmlformats.org/officeDocument/2006/relationships/oleObject" Target="../embeddings/oleObject33.bin"/><Relationship Id="rId7" Type="http://schemas.openxmlformats.org/officeDocument/2006/relationships/hyperlink" Target="https://savory.global/assets/docs/evidence-papers/2015-climate-a-restoration-story.pdf" TargetMode="External"/><Relationship Id="rId2" Type="http://schemas.openxmlformats.org/officeDocument/2006/relationships/slideLayout" Target="../slideLayouts/slideLayout11.xml"/><Relationship Id="rId1" Type="http://schemas.openxmlformats.org/officeDocument/2006/relationships/tags" Target="../tags/tag131.xml"/><Relationship Id="rId6" Type="http://schemas.openxmlformats.org/officeDocument/2006/relationships/hyperlink" Target="https://www.kmuw.org/2023-01-23/how-bad-was-the-2022-drought-for-these-seven-kansas-communities-it-was-the-driest-on-record" TargetMode="External"/><Relationship Id="rId5" Type="http://schemas.openxmlformats.org/officeDocument/2006/relationships/hyperlink" Target="https://www.canr.msu.edu/news/evaluating_flood_damaged_crops_part_2" TargetMode="External"/><Relationship Id="rId4" Type="http://schemas.openxmlformats.org/officeDocument/2006/relationships/image" Target="../media/image2.emf"/><Relationship Id="rId9" Type="http://schemas.openxmlformats.org/officeDocument/2006/relationships/hyperlink" Target="https://ag.purdue.edu/digitalag/spreadsheet-toolbox.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6.xml"/><Relationship Id="rId7" Type="http://schemas.openxmlformats.org/officeDocument/2006/relationships/oleObject" Target="../embeddings/oleObject13.bin"/><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2.xml"/><Relationship Id="rId5" Type="http://schemas.openxmlformats.org/officeDocument/2006/relationships/slideLayout" Target="../slideLayouts/slideLayout1.xml"/><Relationship Id="rId10" Type="http://schemas.openxmlformats.org/officeDocument/2006/relationships/image" Target="../media/image11.jpeg"/><Relationship Id="rId4" Type="http://schemas.openxmlformats.org/officeDocument/2006/relationships/tags" Target="../tags/tag17.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9.emf"/><Relationship Id="rId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21.xml"/><Relationship Id="rId7" Type="http://schemas.openxmlformats.org/officeDocument/2006/relationships/image" Target="../media/image9.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oleObject" Target="../embeddings/oleObject15.bin"/><Relationship Id="rId5" Type="http://schemas.openxmlformats.org/officeDocument/2006/relationships/notesSlide" Target="../notesSlides/notesSlide4.xml"/><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emf"/><Relationship Id="rId5" Type="http://schemas.openxmlformats.org/officeDocument/2006/relationships/oleObject" Target="../embeddings/oleObject17.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em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oleObject" Target="../embeddings/oleObject18.bin"/><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7.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26.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2.emf"/><Relationship Id="rId5" Type="http://schemas.openxmlformats.org/officeDocument/2006/relationships/tags" Target="../tags/tag30.xml"/><Relationship Id="rId10" Type="http://schemas.openxmlformats.org/officeDocument/2006/relationships/oleObject" Target="../embeddings/oleObject19.bin"/><Relationship Id="rId4" Type="http://schemas.openxmlformats.org/officeDocument/2006/relationships/tags" Target="../tags/tag29.xml"/><Relationship Id="rId9" Type="http://schemas.openxmlformats.org/officeDocument/2006/relationships/notesSlide" Target="../notesSlides/notesSlide8.xml"/><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F67704F-9E91-A36D-04F6-C8CCD959814E}"/>
              </a:ext>
            </a:extLst>
          </p:cNvPr>
          <p:cNvGraphicFramePr>
            <a:graphicFrameLocks noChangeAspect="1"/>
          </p:cNvGraphicFramePr>
          <p:nvPr>
            <p:custDataLst>
              <p:tags r:id="rId1"/>
            </p:custDataLst>
            <p:extLst>
              <p:ext uri="{D42A27DB-BD31-4B8C-83A1-F6EECF244321}">
                <p14:modId xmlns:p14="http://schemas.microsoft.com/office/powerpoint/2010/main" val="1883673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2F67704F-9E91-A36D-04F6-C8CCD959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13E0E9-32C2-A977-C817-84BEC0465377}"/>
              </a:ext>
            </a:extLst>
          </p:cNvPr>
          <p:cNvSpPr>
            <a:spLocks noGrp="1"/>
          </p:cNvSpPr>
          <p:nvPr>
            <p:ph type="ctrTitle"/>
          </p:nvPr>
        </p:nvSpPr>
        <p:spPr>
          <a:xfrm>
            <a:off x="1524000" y="2678966"/>
            <a:ext cx="9144000" cy="830997"/>
          </a:xfrm>
        </p:spPr>
        <p:txBody>
          <a:bodyPr vert="horz"/>
          <a:lstStyle/>
          <a:p>
            <a:r>
              <a:rPr lang="en-US" err="1"/>
              <a:t>Soilsurance</a:t>
            </a:r>
            <a:endParaRPr lang="en-US"/>
          </a:p>
        </p:txBody>
      </p:sp>
      <p:sp>
        <p:nvSpPr>
          <p:cNvPr id="3" name="Subtitle 2">
            <a:extLst>
              <a:ext uri="{FF2B5EF4-FFF2-40B4-BE49-F238E27FC236}">
                <a16:creationId xmlns:a16="http://schemas.microsoft.com/office/drawing/2014/main" id="{ADE01C52-C1B1-F02A-A7CF-1674D3E213EA}"/>
              </a:ext>
            </a:extLst>
          </p:cNvPr>
          <p:cNvSpPr>
            <a:spLocks noGrp="1"/>
          </p:cNvSpPr>
          <p:nvPr>
            <p:ph type="subTitle" idx="1"/>
          </p:nvPr>
        </p:nvSpPr>
        <p:spPr/>
        <p:txBody>
          <a:bodyPr/>
          <a:lstStyle/>
          <a:p>
            <a:endParaRPr lang="en-US"/>
          </a:p>
        </p:txBody>
      </p:sp>
      <p:pic>
        <p:nvPicPr>
          <p:cNvPr id="7" name="Picture 6" descr="A picture containing grass, person, outdoor&#10;&#10;Description automatically generated">
            <a:extLst>
              <a:ext uri="{FF2B5EF4-FFF2-40B4-BE49-F238E27FC236}">
                <a16:creationId xmlns:a16="http://schemas.microsoft.com/office/drawing/2014/main" id="{9DFB5CB7-F6F6-8EBE-ED74-3F1B829C2EFA}"/>
              </a:ext>
            </a:extLst>
          </p:cNvPr>
          <p:cNvPicPr>
            <a:picLocks noChangeAspect="1"/>
          </p:cNvPicPr>
          <p:nvPr/>
        </p:nvPicPr>
        <p:blipFill rotWithShape="1">
          <a:blip r:embed="rId5">
            <a:extLst>
              <a:ext uri="{28A0092B-C50C-407E-A947-70E740481C1C}">
                <a14:useLocalDpi xmlns:a14="http://schemas.microsoft.com/office/drawing/2010/main" val="0"/>
              </a:ext>
            </a:extLst>
          </a:blip>
          <a:srcRect l="2338" t="418" r="2873" b="1053"/>
          <a:stretch/>
        </p:blipFill>
        <p:spPr>
          <a:xfrm>
            <a:off x="-65482" y="0"/>
            <a:ext cx="12257481" cy="6858000"/>
          </a:xfrm>
          <a:prstGeom prst="rect">
            <a:avLst/>
          </a:prstGeom>
        </p:spPr>
      </p:pic>
      <p:sp>
        <p:nvSpPr>
          <p:cNvPr id="8" name="Rectangle 7">
            <a:extLst>
              <a:ext uri="{FF2B5EF4-FFF2-40B4-BE49-F238E27FC236}">
                <a16:creationId xmlns:a16="http://schemas.microsoft.com/office/drawing/2014/main" id="{ABB77BEA-073B-0DCF-FC6D-3A1376587552}"/>
              </a:ext>
            </a:extLst>
          </p:cNvPr>
          <p:cNvSpPr/>
          <p:nvPr/>
        </p:nvSpPr>
        <p:spPr>
          <a:xfrm>
            <a:off x="-65483" y="0"/>
            <a:ext cx="12257483" cy="6857999"/>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60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6ADFCD7C-7A0C-E10E-B4AF-A1F6B1B39DD6}"/>
              </a:ext>
            </a:extLst>
          </p:cNvPr>
          <p:cNvSpPr txBox="1">
            <a:spLocks/>
          </p:cNvSpPr>
          <p:nvPr/>
        </p:nvSpPr>
        <p:spPr>
          <a:xfrm>
            <a:off x="287929" y="1877182"/>
            <a:ext cx="4148922" cy="385042"/>
          </a:xfrm>
          <a:prstGeom prst="rect">
            <a:avLst/>
          </a:prstGeom>
        </p:spPr>
        <p:txBody>
          <a:bodyPr vert="horz" wrap="none" lIns="75605" tIns="37802" rIns="75605" bIns="37802"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800" b="1" err="1">
                <a:solidFill>
                  <a:schemeClr val="bg1"/>
                </a:solidFill>
                <a:latin typeface="Arial" panose="020B0604020202020204" pitchFamily="34" charset="0"/>
                <a:cs typeface="Arial" panose="020B0604020202020204" pitchFamily="34" charset="0"/>
              </a:rPr>
              <a:t>Soil</a:t>
            </a:r>
            <a:r>
              <a:rPr lang="en-US" sz="4800" err="1">
                <a:solidFill>
                  <a:schemeClr val="bg1"/>
                </a:solidFill>
                <a:latin typeface="Arial" panose="020B0604020202020204" pitchFamily="34" charset="0"/>
                <a:cs typeface="Arial" panose="020B0604020202020204" pitchFamily="34" charset="0"/>
              </a:rPr>
              <a:t>surance</a:t>
            </a:r>
            <a:endParaRPr lang="en-US" sz="4800">
              <a:solidFill>
                <a:schemeClr val="bg1"/>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17AEAC18-625B-F17B-F9FC-10E8E6FD00BC}"/>
              </a:ext>
            </a:extLst>
          </p:cNvPr>
          <p:cNvSpPr txBox="1">
            <a:spLocks/>
          </p:cNvSpPr>
          <p:nvPr/>
        </p:nvSpPr>
        <p:spPr>
          <a:xfrm>
            <a:off x="0" y="0"/>
            <a:ext cx="3680551" cy="480000"/>
          </a:xfrm>
          <a:prstGeom prst="rect">
            <a:avLst/>
          </a:prstGeom>
        </p:spPr>
        <p:txBody>
          <a:bodyPr vert="horz" lIns="75605" tIns="37802" rIns="75605" bIns="37802"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US" sz="1800">
                <a:solidFill>
                  <a:schemeClr val="bg1"/>
                </a:solidFill>
                <a:cs typeface="Arial" panose="020B0604020202020204" pitchFamily="34" charset="0"/>
              </a:rPr>
              <a:t>Kellogg-Morgan Stanley </a:t>
            </a:r>
          </a:p>
          <a:p>
            <a:pPr marL="0" indent="0">
              <a:spcBef>
                <a:spcPts val="0"/>
              </a:spcBef>
              <a:buNone/>
            </a:pPr>
            <a:r>
              <a:rPr lang="en-US" sz="1800" b="1">
                <a:solidFill>
                  <a:schemeClr val="bg1"/>
                </a:solidFill>
                <a:cs typeface="Arial" panose="020B0604020202020204" pitchFamily="34" charset="0"/>
              </a:rPr>
              <a:t>Sustainable Investing Challenge</a:t>
            </a:r>
          </a:p>
        </p:txBody>
      </p:sp>
      <p:sp>
        <p:nvSpPr>
          <p:cNvPr id="11" name="Rectangle 10">
            <a:extLst>
              <a:ext uri="{FF2B5EF4-FFF2-40B4-BE49-F238E27FC236}">
                <a16:creationId xmlns:a16="http://schemas.microsoft.com/office/drawing/2014/main" id="{8F4E5BBA-05D8-0036-567E-0F11DF4AB5C1}"/>
              </a:ext>
            </a:extLst>
          </p:cNvPr>
          <p:cNvSpPr/>
          <p:nvPr/>
        </p:nvSpPr>
        <p:spPr>
          <a:xfrm>
            <a:off x="351724" y="2586891"/>
            <a:ext cx="4241540" cy="669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r>
              <a:rPr lang="en-US" sz="2400" i="1">
                <a:solidFill>
                  <a:schemeClr val="bg1"/>
                </a:solidFill>
                <a:latin typeface="Arial" panose="020B0604020202020204" pitchFamily="34" charset="0"/>
                <a:cs typeface="Arial" panose="020B0604020202020204" pitchFamily="34" charset="0"/>
              </a:rPr>
              <a:t>Crop insurance for farmers building soil</a:t>
            </a:r>
          </a:p>
        </p:txBody>
      </p:sp>
      <p:sp>
        <p:nvSpPr>
          <p:cNvPr id="17" name="Rectangle 16">
            <a:extLst>
              <a:ext uri="{FF2B5EF4-FFF2-40B4-BE49-F238E27FC236}">
                <a16:creationId xmlns:a16="http://schemas.microsoft.com/office/drawing/2014/main" id="{E5F449FF-5940-4922-D64A-1DC0F935E22D}"/>
              </a:ext>
            </a:extLst>
          </p:cNvPr>
          <p:cNvSpPr/>
          <p:nvPr/>
        </p:nvSpPr>
        <p:spPr>
          <a:xfrm>
            <a:off x="351724" y="5297579"/>
            <a:ext cx="4241540" cy="1176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t"/>
          <a:lstStyle/>
          <a:p>
            <a:r>
              <a:rPr lang="en-US" i="1">
                <a:solidFill>
                  <a:schemeClr val="bg1"/>
                </a:solidFill>
                <a:latin typeface="Arial" panose="020B0604020202020204" pitchFamily="34" charset="0"/>
                <a:cs typeface="Arial" panose="020B0604020202020204" pitchFamily="34" charset="0"/>
              </a:rPr>
              <a:t>Ella McAlister</a:t>
            </a:r>
          </a:p>
          <a:p>
            <a:r>
              <a:rPr lang="en-US" i="1">
                <a:solidFill>
                  <a:schemeClr val="bg1"/>
                </a:solidFill>
                <a:latin typeface="Arial" panose="020B0604020202020204" pitchFamily="34" charset="0"/>
                <a:cs typeface="Arial" panose="020B0604020202020204" pitchFamily="34" charset="0"/>
              </a:rPr>
              <a:t>Gamze Evirgen</a:t>
            </a:r>
          </a:p>
          <a:p>
            <a:r>
              <a:rPr lang="en-US" i="1">
                <a:solidFill>
                  <a:schemeClr val="bg1"/>
                </a:solidFill>
                <a:latin typeface="Arial" panose="020B0604020202020204" pitchFamily="34" charset="0"/>
                <a:cs typeface="Arial" panose="020B0604020202020204" pitchFamily="34" charset="0"/>
              </a:rPr>
              <a:t>Hamish Kwon</a:t>
            </a:r>
          </a:p>
          <a:p>
            <a:r>
              <a:rPr lang="en-US" i="1">
                <a:solidFill>
                  <a:schemeClr val="bg1"/>
                </a:solidFill>
                <a:latin typeface="Arial" panose="020B0604020202020204" pitchFamily="34" charset="0"/>
                <a:cs typeface="Arial" panose="020B0604020202020204" pitchFamily="34" charset="0"/>
              </a:rPr>
              <a:t>Yash Todi</a:t>
            </a:r>
          </a:p>
        </p:txBody>
      </p:sp>
      <p:pic>
        <p:nvPicPr>
          <p:cNvPr id="18" name="Picture 17">
            <a:extLst>
              <a:ext uri="{FF2B5EF4-FFF2-40B4-BE49-F238E27FC236}">
                <a16:creationId xmlns:a16="http://schemas.microsoft.com/office/drawing/2014/main" id="{B53FCA06-4C01-BBED-26D6-56EC066F59D5}"/>
              </a:ext>
            </a:extLst>
          </p:cNvPr>
          <p:cNvPicPr>
            <a:picLocks noChangeAspect="1"/>
          </p:cNvPicPr>
          <p:nvPr/>
        </p:nvPicPr>
        <p:blipFill>
          <a:blip r:embed="rId6"/>
          <a:stretch>
            <a:fillRect/>
          </a:stretch>
        </p:blipFill>
        <p:spPr>
          <a:xfrm>
            <a:off x="10503526" y="5868299"/>
            <a:ext cx="1408039" cy="605376"/>
          </a:xfrm>
          <a:prstGeom prst="rect">
            <a:avLst/>
          </a:prstGeom>
        </p:spPr>
      </p:pic>
    </p:spTree>
    <p:extLst>
      <p:ext uri="{BB962C8B-B14F-4D97-AF65-F5344CB8AC3E}">
        <p14:creationId xmlns:p14="http://schemas.microsoft.com/office/powerpoint/2010/main" val="253649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28049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941796"/>
          </a:xfrm>
        </p:spPr>
        <p:txBody>
          <a:bodyPr vert="horz"/>
          <a:lstStyle/>
          <a:p>
            <a:r>
              <a:rPr lang="en-US" b="1"/>
              <a:t>Our solution | </a:t>
            </a:r>
            <a:r>
              <a:rPr lang="en-US"/>
              <a:t>We propose an insurance vehicle that accounts for the risk-mitigation benefits of improved soil health </a:t>
            </a:r>
          </a:p>
        </p:txBody>
      </p:sp>
      <p:grpSp>
        <p:nvGrpSpPr>
          <p:cNvPr id="25" name="Group 24">
            <a:extLst>
              <a:ext uri="{FF2B5EF4-FFF2-40B4-BE49-F238E27FC236}">
                <a16:creationId xmlns:a16="http://schemas.microsoft.com/office/drawing/2014/main" id="{65B68C84-D771-1FD2-2A0B-D0A8553573BE}"/>
              </a:ext>
            </a:extLst>
          </p:cNvPr>
          <p:cNvGrpSpPr/>
          <p:nvPr/>
        </p:nvGrpSpPr>
        <p:grpSpPr>
          <a:xfrm>
            <a:off x="6507442" y="2336472"/>
            <a:ext cx="5238493" cy="3098995"/>
            <a:chOff x="3865264" y="5986632"/>
            <a:chExt cx="2768101" cy="1529844"/>
          </a:xfrm>
        </p:grpSpPr>
        <p:sp>
          <p:nvSpPr>
            <p:cNvPr id="26" name="Rectangle: Rounded Corners 25">
              <a:extLst>
                <a:ext uri="{FF2B5EF4-FFF2-40B4-BE49-F238E27FC236}">
                  <a16:creationId xmlns:a16="http://schemas.microsoft.com/office/drawing/2014/main" id="{A094C547-9F2B-43E2-A493-F8DD9603FC3E}"/>
                </a:ext>
              </a:extLst>
            </p:cNvPr>
            <p:cNvSpPr/>
            <p:nvPr/>
          </p:nvSpPr>
          <p:spPr>
            <a:xfrm>
              <a:off x="4853075" y="6023832"/>
              <a:ext cx="792480" cy="363950"/>
            </a:xfrm>
            <a:prstGeom prst="roundRect">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183756"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a:ln>
                    <a:noFill/>
                  </a:ln>
                  <a:solidFill>
                    <a:prstClr val="white"/>
                  </a:solidFill>
                  <a:effectLst/>
                  <a:uLnTx/>
                  <a:uFillTx/>
                  <a:ea typeface="+mn-ea"/>
                  <a:cs typeface="Arial" panose="020B0604020202020204" pitchFamily="34" charset="0"/>
                </a:rPr>
                <a:t>Farmers pay discounted premium </a:t>
              </a:r>
              <a:endParaRPr kumimoji="0" lang="en-US"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724E3BC1-0E0F-210A-1832-DE069BD9F13A}"/>
                </a:ext>
              </a:extLst>
            </p:cNvPr>
            <p:cNvSpPr/>
            <p:nvPr/>
          </p:nvSpPr>
          <p:spPr>
            <a:xfrm>
              <a:off x="5840885" y="6305914"/>
              <a:ext cx="792480" cy="363950"/>
            </a:xfrm>
            <a:prstGeom prst="roundRect">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183756"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a:ln>
                    <a:noFill/>
                  </a:ln>
                  <a:solidFill>
                    <a:prstClr val="white"/>
                  </a:solidFill>
                  <a:effectLst/>
                  <a:uLnTx/>
                  <a:uFillTx/>
                  <a:ea typeface="+mn-ea"/>
                  <a:cs typeface="Arial" panose="020B0604020202020204" pitchFamily="34" charset="0"/>
                </a:rPr>
                <a:t>Farmers prioritise soil health</a:t>
              </a:r>
            </a:p>
          </p:txBody>
        </p:sp>
        <p:sp>
          <p:nvSpPr>
            <p:cNvPr id="28" name="Rectangle: Rounded Corners 27">
              <a:extLst>
                <a:ext uri="{FF2B5EF4-FFF2-40B4-BE49-F238E27FC236}">
                  <a16:creationId xmlns:a16="http://schemas.microsoft.com/office/drawing/2014/main" id="{9BB20E60-4B80-B743-7D85-C553E627707B}"/>
                </a:ext>
              </a:extLst>
            </p:cNvPr>
            <p:cNvSpPr/>
            <p:nvPr/>
          </p:nvSpPr>
          <p:spPr>
            <a:xfrm>
              <a:off x="5840885" y="6810902"/>
              <a:ext cx="792480" cy="363950"/>
            </a:xfrm>
            <a:prstGeom prst="roundRect">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183756"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a:ln>
                    <a:noFill/>
                  </a:ln>
                  <a:solidFill>
                    <a:prstClr val="white"/>
                  </a:solidFill>
                  <a:effectLst/>
                  <a:uLnTx/>
                  <a:uFillTx/>
                  <a:ea typeface="+mn-ea"/>
                  <a:cs typeface="Arial" panose="020B0604020202020204" pitchFamily="34" charset="0"/>
                </a:rPr>
                <a:t>Improved soil health</a:t>
              </a:r>
            </a:p>
          </p:txBody>
        </p:sp>
        <p:sp>
          <p:nvSpPr>
            <p:cNvPr id="29" name="Rectangle: Rounded Corners 28">
              <a:extLst>
                <a:ext uri="{FF2B5EF4-FFF2-40B4-BE49-F238E27FC236}">
                  <a16:creationId xmlns:a16="http://schemas.microsoft.com/office/drawing/2014/main" id="{98A3DF5E-75EB-2BC5-66A1-5015D98BBE14}"/>
                </a:ext>
              </a:extLst>
            </p:cNvPr>
            <p:cNvSpPr/>
            <p:nvPr/>
          </p:nvSpPr>
          <p:spPr>
            <a:xfrm>
              <a:off x="4853075" y="7125228"/>
              <a:ext cx="792480" cy="363950"/>
            </a:xfrm>
            <a:prstGeom prst="roundRect">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183756"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a:ln>
                    <a:noFill/>
                  </a:ln>
                  <a:solidFill>
                    <a:prstClr val="white"/>
                  </a:solidFill>
                  <a:effectLst/>
                  <a:uLnTx/>
                  <a:uFillTx/>
                  <a:ea typeface="+mn-ea"/>
                  <a:cs typeface="Arial" panose="020B0604020202020204" pitchFamily="34" charset="0"/>
                </a:rPr>
                <a:t>Lower risk</a:t>
              </a:r>
            </a:p>
          </p:txBody>
        </p:sp>
        <p:sp>
          <p:nvSpPr>
            <p:cNvPr id="30" name="Rectangle: Rounded Corners 29">
              <a:extLst>
                <a:ext uri="{FF2B5EF4-FFF2-40B4-BE49-F238E27FC236}">
                  <a16:creationId xmlns:a16="http://schemas.microsoft.com/office/drawing/2014/main" id="{A5243820-669C-6262-5860-CB2C37845ABC}"/>
                </a:ext>
              </a:extLst>
            </p:cNvPr>
            <p:cNvSpPr/>
            <p:nvPr/>
          </p:nvSpPr>
          <p:spPr>
            <a:xfrm>
              <a:off x="3865264" y="6810902"/>
              <a:ext cx="792480" cy="363950"/>
            </a:xfrm>
            <a:prstGeom prst="roundRect">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183756"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a:ln>
                    <a:noFill/>
                  </a:ln>
                  <a:solidFill>
                    <a:prstClr val="white"/>
                  </a:solidFill>
                  <a:effectLst/>
                  <a:uLnTx/>
                  <a:uFillTx/>
                  <a:ea typeface="+mn-ea"/>
                  <a:cs typeface="Arial" panose="020B0604020202020204" pitchFamily="34" charset="0"/>
                </a:rPr>
                <a:t>Lower indemnities</a:t>
              </a:r>
            </a:p>
          </p:txBody>
        </p:sp>
        <p:sp>
          <p:nvSpPr>
            <p:cNvPr id="31" name="Rectangle: Rounded Corners 30">
              <a:extLst>
                <a:ext uri="{FF2B5EF4-FFF2-40B4-BE49-F238E27FC236}">
                  <a16:creationId xmlns:a16="http://schemas.microsoft.com/office/drawing/2014/main" id="{F1F9F62D-108D-542F-AC7B-A8080EC9B773}"/>
                </a:ext>
              </a:extLst>
            </p:cNvPr>
            <p:cNvSpPr/>
            <p:nvPr/>
          </p:nvSpPr>
          <p:spPr>
            <a:xfrm>
              <a:off x="3865264" y="6305914"/>
              <a:ext cx="792480" cy="363950"/>
            </a:xfrm>
            <a:prstGeom prst="roundRect">
              <a:avLst/>
            </a:prstGeom>
            <a:solidFill>
              <a:srgbClr val="70AD47">
                <a:lumMod val="75000"/>
              </a:srgbClr>
            </a:solidFill>
            <a:ln w="12700" cap="flat" cmpd="sng" algn="ctr">
              <a:solidFill>
                <a:srgbClr val="70AD47">
                  <a:lumMod val="50000"/>
                </a:srgbClr>
              </a:solidFill>
              <a:prstDash val="solid"/>
              <a:miter lim="800000"/>
            </a:ln>
            <a:effectLst/>
          </p:spPr>
          <p:txBody>
            <a:bodyPr rtlCol="0" anchor="ctr"/>
            <a:lstStyle/>
            <a:p>
              <a:pPr marL="0" marR="0" lvl="0" indent="0" algn="ctr" defTabSz="183756"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a:ln>
                    <a:noFill/>
                  </a:ln>
                  <a:solidFill>
                    <a:prstClr val="white"/>
                  </a:solidFill>
                  <a:effectLst/>
                  <a:uLnTx/>
                  <a:uFillTx/>
                  <a:ea typeface="+mn-ea"/>
                  <a:cs typeface="Arial" panose="020B0604020202020204" pitchFamily="34" charset="0"/>
                </a:rPr>
                <a:t>Lower insurance premiums</a:t>
              </a:r>
            </a:p>
          </p:txBody>
        </p:sp>
        <p:sp>
          <p:nvSpPr>
            <p:cNvPr id="32" name="Arrow: Circular 31">
              <a:extLst>
                <a:ext uri="{FF2B5EF4-FFF2-40B4-BE49-F238E27FC236}">
                  <a16:creationId xmlns:a16="http://schemas.microsoft.com/office/drawing/2014/main" id="{A982A26C-D98B-8DDC-A293-ADE0F1D693B8}"/>
                </a:ext>
              </a:extLst>
            </p:cNvPr>
            <p:cNvSpPr/>
            <p:nvPr/>
          </p:nvSpPr>
          <p:spPr>
            <a:xfrm>
              <a:off x="5619050" y="5986632"/>
              <a:ext cx="518153" cy="519574"/>
            </a:xfrm>
            <a:prstGeom prst="circularArrow">
              <a:avLst>
                <a:gd name="adj1" fmla="val 12500"/>
                <a:gd name="adj2" fmla="val 1142319"/>
                <a:gd name="adj3" fmla="val 20457681"/>
                <a:gd name="adj4" fmla="val 13454597"/>
                <a:gd name="adj5" fmla="val 12500"/>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ea typeface="+mn-ea"/>
                <a:cs typeface="Arial" panose="020B0604020202020204" pitchFamily="34" charset="0"/>
              </a:endParaRPr>
            </a:p>
          </p:txBody>
        </p:sp>
        <p:sp>
          <p:nvSpPr>
            <p:cNvPr id="33" name="Arrow: Circular 32">
              <a:extLst>
                <a:ext uri="{FF2B5EF4-FFF2-40B4-BE49-F238E27FC236}">
                  <a16:creationId xmlns:a16="http://schemas.microsoft.com/office/drawing/2014/main" id="{EEF1C893-0AE7-BB2A-1FD5-FEB79838692A}"/>
                </a:ext>
              </a:extLst>
            </p:cNvPr>
            <p:cNvSpPr/>
            <p:nvPr/>
          </p:nvSpPr>
          <p:spPr>
            <a:xfrm rot="9442393">
              <a:off x="5699057" y="6996901"/>
              <a:ext cx="518153" cy="519574"/>
            </a:xfrm>
            <a:prstGeom prst="circularArrow">
              <a:avLst>
                <a:gd name="adj1" fmla="val 12500"/>
                <a:gd name="adj2" fmla="val 1142319"/>
                <a:gd name="adj3" fmla="val 20457681"/>
                <a:gd name="adj4" fmla="val 13454597"/>
                <a:gd name="adj5" fmla="val 12500"/>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ea typeface="+mn-ea"/>
                <a:cs typeface="Arial" panose="020B0604020202020204" pitchFamily="34" charset="0"/>
              </a:endParaRPr>
            </a:p>
          </p:txBody>
        </p:sp>
        <p:sp>
          <p:nvSpPr>
            <p:cNvPr id="34" name="Arrow: Circular 33">
              <a:extLst>
                <a:ext uri="{FF2B5EF4-FFF2-40B4-BE49-F238E27FC236}">
                  <a16:creationId xmlns:a16="http://schemas.microsoft.com/office/drawing/2014/main" id="{7A437D4D-A139-A6C1-7408-B64799245331}"/>
                </a:ext>
              </a:extLst>
            </p:cNvPr>
            <p:cNvSpPr/>
            <p:nvPr/>
          </p:nvSpPr>
          <p:spPr>
            <a:xfrm rot="19357570">
              <a:off x="4308265" y="5986633"/>
              <a:ext cx="518153" cy="519574"/>
            </a:xfrm>
            <a:prstGeom prst="circularArrow">
              <a:avLst>
                <a:gd name="adj1" fmla="val 12500"/>
                <a:gd name="adj2" fmla="val 1142319"/>
                <a:gd name="adj3" fmla="val 20457681"/>
                <a:gd name="adj4" fmla="val 13454597"/>
                <a:gd name="adj5" fmla="val 12500"/>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ea typeface="+mn-ea"/>
                <a:cs typeface="Arial" panose="020B0604020202020204" pitchFamily="34" charset="0"/>
              </a:endParaRPr>
            </a:p>
          </p:txBody>
        </p:sp>
        <p:sp>
          <p:nvSpPr>
            <p:cNvPr id="35" name="Arrow: Circular 34">
              <a:extLst>
                <a:ext uri="{FF2B5EF4-FFF2-40B4-BE49-F238E27FC236}">
                  <a16:creationId xmlns:a16="http://schemas.microsoft.com/office/drawing/2014/main" id="{660262EF-BA19-6840-2323-BE24230C1D72}"/>
                </a:ext>
              </a:extLst>
            </p:cNvPr>
            <p:cNvSpPr/>
            <p:nvPr/>
          </p:nvSpPr>
          <p:spPr>
            <a:xfrm rot="10800000">
              <a:off x="4312072" y="6996902"/>
              <a:ext cx="518153" cy="519574"/>
            </a:xfrm>
            <a:prstGeom prst="circularArrow">
              <a:avLst>
                <a:gd name="adj1" fmla="val 12500"/>
                <a:gd name="adj2" fmla="val 1142319"/>
                <a:gd name="adj3" fmla="val 20457681"/>
                <a:gd name="adj4" fmla="val 13454597"/>
                <a:gd name="adj5" fmla="val 12500"/>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ea typeface="+mn-ea"/>
                <a:cs typeface="Arial" panose="020B0604020202020204" pitchFamily="34" charset="0"/>
              </a:endParaRPr>
            </a:p>
          </p:txBody>
        </p:sp>
        <p:sp>
          <p:nvSpPr>
            <p:cNvPr id="36" name="Arrow: Right 35">
              <a:extLst>
                <a:ext uri="{FF2B5EF4-FFF2-40B4-BE49-F238E27FC236}">
                  <a16:creationId xmlns:a16="http://schemas.microsoft.com/office/drawing/2014/main" id="{D49304EF-9F8D-24C2-66DA-86FE947B7F4C}"/>
                </a:ext>
              </a:extLst>
            </p:cNvPr>
            <p:cNvSpPr/>
            <p:nvPr/>
          </p:nvSpPr>
          <p:spPr>
            <a:xfrm rot="5400000">
              <a:off x="6194535" y="6675096"/>
              <a:ext cx="85181" cy="130574"/>
            </a:xfrm>
            <a:prstGeom prst="rightArrow">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ea typeface="+mn-ea"/>
                <a:cs typeface="Arial" panose="020B0604020202020204" pitchFamily="34" charset="0"/>
              </a:endParaRPr>
            </a:p>
          </p:txBody>
        </p:sp>
        <p:sp>
          <p:nvSpPr>
            <p:cNvPr id="37" name="Arrow: Right 36">
              <a:extLst>
                <a:ext uri="{FF2B5EF4-FFF2-40B4-BE49-F238E27FC236}">
                  <a16:creationId xmlns:a16="http://schemas.microsoft.com/office/drawing/2014/main" id="{1CA55686-3266-3C0F-D7BF-F8CED904FFEF}"/>
                </a:ext>
              </a:extLst>
            </p:cNvPr>
            <p:cNvSpPr/>
            <p:nvPr/>
          </p:nvSpPr>
          <p:spPr>
            <a:xfrm rot="16200000">
              <a:off x="4218914" y="6675097"/>
              <a:ext cx="85181" cy="130574"/>
            </a:xfrm>
            <a:prstGeom prst="rightArrow">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black"/>
                </a:solidFill>
                <a:effectLst/>
                <a:uLnTx/>
                <a:uFillTx/>
                <a:ea typeface="+mn-ea"/>
                <a:cs typeface="Arial" panose="020B0604020202020204" pitchFamily="34" charset="0"/>
              </a:endParaRPr>
            </a:p>
          </p:txBody>
        </p:sp>
        <p:sp>
          <p:nvSpPr>
            <p:cNvPr id="38" name="Rectangle 37">
              <a:extLst>
                <a:ext uri="{FF2B5EF4-FFF2-40B4-BE49-F238E27FC236}">
                  <a16:creationId xmlns:a16="http://schemas.microsoft.com/office/drawing/2014/main" id="{C910E8B8-36FD-1314-D86C-5B4A7706BEEE}"/>
                </a:ext>
              </a:extLst>
            </p:cNvPr>
            <p:cNvSpPr/>
            <p:nvPr/>
          </p:nvSpPr>
          <p:spPr>
            <a:xfrm>
              <a:off x="4779665" y="6607033"/>
              <a:ext cx="931000" cy="266701"/>
            </a:xfrm>
            <a:prstGeom prst="rect">
              <a:avLst/>
            </a:prstGeom>
            <a:noFill/>
            <a:ln w="12700" cap="flat" cmpd="sng" algn="ctr">
              <a:noFill/>
              <a:prstDash val="solid"/>
              <a:miter lim="800000"/>
            </a:ln>
            <a:effectLst/>
          </p:spPr>
          <p:txBody>
            <a:bodyPr lIns="29766" tIns="29766" rIns="29766" bIns="29766"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a:ln>
                    <a:noFill/>
                  </a:ln>
                  <a:solidFill>
                    <a:prstClr val="black"/>
                  </a:solidFill>
                  <a:effectLst/>
                  <a:uLnTx/>
                  <a:uFillTx/>
                  <a:ea typeface="+mn-ea"/>
                  <a:cs typeface="Arial" panose="020B0604020202020204" pitchFamily="34" charset="0"/>
                </a:rPr>
                <a:t>Soilsurance process cycle</a:t>
              </a:r>
              <a:endParaRPr kumimoji="0" lang="en-US" sz="2400" b="0" i="1" u="none" strike="noStrike" kern="0" cap="none" spc="0" normalizeH="0" baseline="0" noProof="0">
                <a:ln>
                  <a:noFill/>
                </a:ln>
                <a:solidFill>
                  <a:prstClr val="black"/>
                </a:solidFill>
                <a:effectLst/>
                <a:highlight>
                  <a:srgbClr val="FFFF00"/>
                </a:highlight>
                <a:uLnTx/>
                <a:uFillTx/>
                <a:ea typeface="+mn-ea"/>
                <a:cs typeface="Arial" panose="020B0604020202020204" pitchFamily="34" charset="0"/>
              </a:endParaRPr>
            </a:p>
          </p:txBody>
        </p:sp>
      </p:grpSp>
      <p:sp>
        <p:nvSpPr>
          <p:cNvPr id="40" name="Date Placeholder 3">
            <a:extLst>
              <a:ext uri="{FF2B5EF4-FFF2-40B4-BE49-F238E27FC236}">
                <a16:creationId xmlns:a16="http://schemas.microsoft.com/office/drawing/2014/main" id="{B12C4ED6-9F7A-20F5-65E6-7DCE86E70B65}"/>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Expert interviews; team analysis</a:t>
            </a:r>
          </a:p>
        </p:txBody>
      </p:sp>
      <p:sp>
        <p:nvSpPr>
          <p:cNvPr id="42" name="Rectangle 41">
            <a:extLst>
              <a:ext uri="{FF2B5EF4-FFF2-40B4-BE49-F238E27FC236}">
                <a16:creationId xmlns:a16="http://schemas.microsoft.com/office/drawing/2014/main" id="{B81D343C-860C-8FB4-9DF1-DB7D1D28F12F}"/>
              </a:ext>
            </a:extLst>
          </p:cNvPr>
          <p:cNvSpPr/>
          <p:nvPr/>
        </p:nvSpPr>
        <p:spPr>
          <a:xfrm>
            <a:off x="1561760" y="2386049"/>
            <a:ext cx="4284015" cy="774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9766" tIns="29766" rIns="29766" bIns="29766" rtlCol="0" anchor="ctr"/>
          <a:lstStyle/>
          <a:p>
            <a:pPr algn="just"/>
            <a:r>
              <a:rPr lang="en-US">
                <a:solidFill>
                  <a:schemeClr val="tx1"/>
                </a:solidFill>
                <a:cs typeface="Arial"/>
              </a:rPr>
              <a:t>Farmers pay only a modest premium (~30%) to federally-subsidized insurance based on yield protection</a:t>
            </a:r>
            <a:endParaRPr lang="en-US">
              <a:solidFill>
                <a:schemeClr val="tx1"/>
              </a:solidFill>
              <a:highlight>
                <a:srgbClr val="FFFF00"/>
              </a:highlight>
              <a:cs typeface="Arial" panose="020B0604020202020204" pitchFamily="34" charset="0"/>
            </a:endParaRPr>
          </a:p>
        </p:txBody>
      </p:sp>
      <p:grpSp>
        <p:nvGrpSpPr>
          <p:cNvPr id="5" name="Group 4">
            <a:extLst>
              <a:ext uri="{FF2B5EF4-FFF2-40B4-BE49-F238E27FC236}">
                <a16:creationId xmlns:a16="http://schemas.microsoft.com/office/drawing/2014/main" id="{9FBFBF2B-63BF-62A9-A68C-C46C6A841D87}"/>
              </a:ext>
            </a:extLst>
          </p:cNvPr>
          <p:cNvGrpSpPr/>
          <p:nvPr/>
        </p:nvGrpSpPr>
        <p:grpSpPr>
          <a:xfrm>
            <a:off x="5898097" y="2191207"/>
            <a:ext cx="408569" cy="4228669"/>
            <a:chOff x="5898097" y="2191207"/>
            <a:chExt cx="408569" cy="4228669"/>
          </a:xfrm>
        </p:grpSpPr>
        <p:cxnSp>
          <p:nvCxnSpPr>
            <p:cNvPr id="6" name="Straight Connector 5">
              <a:extLst>
                <a:ext uri="{FF2B5EF4-FFF2-40B4-BE49-F238E27FC236}">
                  <a16:creationId xmlns:a16="http://schemas.microsoft.com/office/drawing/2014/main" id="{B8BD2642-1005-F713-CAC5-6C10C4A081E3}"/>
                </a:ext>
              </a:extLst>
            </p:cNvPr>
            <p:cNvCxnSpPr>
              <a:cxnSpLocks/>
            </p:cNvCxnSpPr>
            <p:nvPr/>
          </p:nvCxnSpPr>
          <p:spPr bwMode="gray">
            <a:xfrm>
              <a:off x="6098873" y="2191207"/>
              <a:ext cx="0" cy="4228669"/>
            </a:xfrm>
            <a:prstGeom prst="line">
              <a:avLst/>
            </a:prstGeom>
            <a:ln w="9525" cap="flat">
              <a:solidFill>
                <a:schemeClr val="bg1">
                  <a:lumMod val="75000"/>
                </a:schemeClr>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B7311DD-A7D5-A417-4203-EBEBFADE046B}"/>
                </a:ext>
              </a:extLst>
            </p:cNvPr>
            <p:cNvGrpSpPr/>
            <p:nvPr/>
          </p:nvGrpSpPr>
          <p:grpSpPr bwMode="gray">
            <a:xfrm>
              <a:off x="5898097" y="3873823"/>
              <a:ext cx="408569" cy="409555"/>
              <a:chOff x="1461562" y="3996374"/>
              <a:chExt cx="647157" cy="648720"/>
            </a:xfrm>
          </p:grpSpPr>
          <p:sp>
            <p:nvSpPr>
              <p:cNvPr id="8" name="Freeform 94">
                <a:extLst>
                  <a:ext uri="{FF2B5EF4-FFF2-40B4-BE49-F238E27FC236}">
                    <a16:creationId xmlns:a16="http://schemas.microsoft.com/office/drawing/2014/main" id="{DF22E3EE-3437-E173-4CBB-D7B52E76135A}"/>
                  </a:ext>
                </a:extLst>
              </p:cNvPr>
              <p:cNvSpPr>
                <a:spLocks/>
              </p:cNvSpPr>
              <p:nvPr/>
            </p:nvSpPr>
            <p:spPr bwMode="gray">
              <a:xfrm>
                <a:off x="1461562" y="3996374"/>
                <a:ext cx="647157" cy="64872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sp>
            <p:nvSpPr>
              <p:cNvPr id="9" name="Freeform 95">
                <a:extLst>
                  <a:ext uri="{FF2B5EF4-FFF2-40B4-BE49-F238E27FC236}">
                    <a16:creationId xmlns:a16="http://schemas.microsoft.com/office/drawing/2014/main" id="{EDC9DE22-3144-3BBB-9FB3-9ECCD71CF741}"/>
                  </a:ext>
                </a:extLst>
              </p:cNvPr>
              <p:cNvSpPr>
                <a:spLocks/>
              </p:cNvSpPr>
              <p:nvPr/>
            </p:nvSpPr>
            <p:spPr bwMode="gray">
              <a:xfrm>
                <a:off x="1707664" y="4085700"/>
                <a:ext cx="254175" cy="475016"/>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grpSp>
      </p:grpSp>
      <p:sp>
        <p:nvSpPr>
          <p:cNvPr id="10" name="Rectangle 9">
            <a:extLst>
              <a:ext uri="{FF2B5EF4-FFF2-40B4-BE49-F238E27FC236}">
                <a16:creationId xmlns:a16="http://schemas.microsoft.com/office/drawing/2014/main" id="{42D5FDE7-6BD4-FF99-A350-AE2125C8279B}"/>
              </a:ext>
            </a:extLst>
          </p:cNvPr>
          <p:cNvSpPr/>
          <p:nvPr/>
        </p:nvSpPr>
        <p:spPr>
          <a:xfrm>
            <a:off x="629999" y="1740872"/>
            <a:ext cx="5215783"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pPr algn="just">
              <a:spcAft>
                <a:spcPts val="1200"/>
              </a:spcAft>
            </a:pPr>
            <a:r>
              <a:rPr lang="en-US" sz="2000">
                <a:solidFill>
                  <a:schemeClr val="tx2"/>
                </a:solidFill>
                <a:cs typeface="Arial"/>
              </a:rPr>
              <a:t>Key features of our system</a:t>
            </a:r>
          </a:p>
        </p:txBody>
      </p:sp>
      <p:cxnSp>
        <p:nvCxnSpPr>
          <p:cNvPr id="11" name="Straight Connector 10">
            <a:extLst>
              <a:ext uri="{FF2B5EF4-FFF2-40B4-BE49-F238E27FC236}">
                <a16:creationId xmlns:a16="http://schemas.microsoft.com/office/drawing/2014/main" id="{2A07597D-DB26-E45A-EF2F-AE847E100F6C}"/>
              </a:ext>
            </a:extLst>
          </p:cNvPr>
          <p:cNvCxnSpPr>
            <a:cxnSpLocks/>
          </p:cNvCxnSpPr>
          <p:nvPr/>
        </p:nvCxnSpPr>
        <p:spPr>
          <a:xfrm>
            <a:off x="630000" y="2191207"/>
            <a:ext cx="5215783"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E4525E-7766-64EB-45D3-BE54951AAF45}"/>
              </a:ext>
            </a:extLst>
          </p:cNvPr>
          <p:cNvSpPr/>
          <p:nvPr/>
        </p:nvSpPr>
        <p:spPr>
          <a:xfrm>
            <a:off x="1561760" y="3489608"/>
            <a:ext cx="4284015" cy="561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9766" tIns="29766" rIns="29766" bIns="29766" rtlCol="0" anchor="ctr"/>
          <a:lstStyle/>
          <a:p>
            <a:pPr algn="just"/>
            <a:r>
              <a:rPr lang="en-US">
                <a:solidFill>
                  <a:schemeClr val="tx1"/>
                </a:solidFill>
                <a:cs typeface="Arial"/>
              </a:rPr>
              <a:t>Resistant to fraud &amp; easily measurable outcomes</a:t>
            </a:r>
            <a:endParaRPr lang="en-US">
              <a:solidFill>
                <a:schemeClr val="tx1"/>
              </a:solidFill>
              <a:highlight>
                <a:srgbClr val="FFFF00"/>
              </a:highlight>
              <a:cs typeface="Arial" panose="020B0604020202020204" pitchFamily="34" charset="0"/>
            </a:endParaRPr>
          </a:p>
        </p:txBody>
      </p:sp>
      <p:sp>
        <p:nvSpPr>
          <p:cNvPr id="14" name="Rectangle 13">
            <a:extLst>
              <a:ext uri="{FF2B5EF4-FFF2-40B4-BE49-F238E27FC236}">
                <a16:creationId xmlns:a16="http://schemas.microsoft.com/office/drawing/2014/main" id="{50D80A81-66F1-8108-C940-8E59E1F2335E}"/>
              </a:ext>
            </a:extLst>
          </p:cNvPr>
          <p:cNvSpPr/>
          <p:nvPr/>
        </p:nvSpPr>
        <p:spPr>
          <a:xfrm>
            <a:off x="1561760" y="5269938"/>
            <a:ext cx="4284015" cy="561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9766" tIns="29766" rIns="29766" bIns="29766" rtlCol="0" anchor="ctr"/>
          <a:lstStyle/>
          <a:p>
            <a:pPr algn="just"/>
            <a:r>
              <a:rPr lang="en-US">
                <a:solidFill>
                  <a:schemeClr val="tx1"/>
                </a:solidFill>
                <a:cs typeface="Arial" panose="020B0604020202020204" pitchFamily="34" charset="0"/>
              </a:rPr>
              <a:t>Lower cost &amp; repayment via carbon credit</a:t>
            </a:r>
            <a:endParaRPr lang="en-US">
              <a:solidFill>
                <a:schemeClr val="tx1"/>
              </a:solidFill>
              <a:highlight>
                <a:srgbClr val="FFFF00"/>
              </a:highlight>
              <a:cs typeface="Arial" panose="020B0604020202020204" pitchFamily="34" charset="0"/>
            </a:endParaRPr>
          </a:p>
        </p:txBody>
      </p:sp>
      <p:sp>
        <p:nvSpPr>
          <p:cNvPr id="15" name="Rectangle 14">
            <a:extLst>
              <a:ext uri="{FF2B5EF4-FFF2-40B4-BE49-F238E27FC236}">
                <a16:creationId xmlns:a16="http://schemas.microsoft.com/office/drawing/2014/main" id="{5A8291AE-646D-E50B-4667-D31628CAFCF3}"/>
              </a:ext>
            </a:extLst>
          </p:cNvPr>
          <p:cNvSpPr/>
          <p:nvPr/>
        </p:nvSpPr>
        <p:spPr>
          <a:xfrm>
            <a:off x="1561760" y="4379773"/>
            <a:ext cx="4284015" cy="561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29766" tIns="29766" rIns="29766" bIns="29766" rtlCol="0" anchor="ctr"/>
          <a:lstStyle/>
          <a:p>
            <a:pPr algn="just"/>
            <a:r>
              <a:rPr lang="en-US">
                <a:solidFill>
                  <a:schemeClr val="tx1"/>
                </a:solidFill>
                <a:cs typeface="Arial"/>
              </a:rPr>
              <a:t>Promotes environmental restoration</a:t>
            </a:r>
            <a:endParaRPr lang="en-US">
              <a:solidFill>
                <a:schemeClr val="tx1"/>
              </a:solidFill>
              <a:highlight>
                <a:srgbClr val="FFFF00"/>
              </a:highlight>
              <a:cs typeface="Arial" panose="020B0604020202020204" pitchFamily="34" charset="0"/>
            </a:endParaRPr>
          </a:p>
        </p:txBody>
      </p:sp>
      <p:pic>
        <p:nvPicPr>
          <p:cNvPr id="2050" name="Picture 2" descr="lowest cost Icon - Free PNG &amp; SVG 5017060 - Noun Project">
            <a:extLst>
              <a:ext uri="{FF2B5EF4-FFF2-40B4-BE49-F238E27FC236}">
                <a16:creationId xmlns:a16="http://schemas.microsoft.com/office/drawing/2014/main" id="{79B1DCCB-7F3F-163B-48F6-3A43C2090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17" y="241369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pliant - Free security icons">
            <a:extLst>
              <a:ext uri="{FF2B5EF4-FFF2-40B4-BE49-F238E27FC236}">
                <a16:creationId xmlns:a16="http://schemas.microsoft.com/office/drawing/2014/main" id="{E67409D8-FD57-BD3B-F964-FCC0D6DC63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117" y="335781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vironmental - Free ecology and environment icons">
            <a:extLst>
              <a:ext uri="{FF2B5EF4-FFF2-40B4-BE49-F238E27FC236}">
                <a16:creationId xmlns:a16="http://schemas.microsoft.com/office/drawing/2014/main" id="{D2A10EDD-81F7-BFD3-BED5-5F3D19238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117" y="427428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bon credit Icon - Free PNG &amp; SVG 4476252 - Noun Project">
            <a:extLst>
              <a:ext uri="{FF2B5EF4-FFF2-40B4-BE49-F238E27FC236}">
                <a16:creationId xmlns:a16="http://schemas.microsoft.com/office/drawing/2014/main" id="{FF197D82-7E5B-72F9-8293-C0AF775817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117" y="5190748"/>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787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266278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941796"/>
          </a:xfrm>
        </p:spPr>
        <p:txBody>
          <a:bodyPr vert="horz"/>
          <a:lstStyle/>
          <a:p>
            <a:r>
              <a:rPr lang="en-US" b="1"/>
              <a:t>Investment thesis|</a:t>
            </a:r>
            <a:r>
              <a:rPr lang="en-US"/>
              <a:t> Better soil function supports lower loss ratios, allowing farmers to receive a 'good driver discount'</a:t>
            </a:r>
            <a:endParaRPr lang="en-US">
              <a:cs typeface="Calibri"/>
            </a:endParaRPr>
          </a:p>
        </p:txBody>
      </p:sp>
      <p:grpSp>
        <p:nvGrpSpPr>
          <p:cNvPr id="78" name="Group 77">
            <a:extLst>
              <a:ext uri="{FF2B5EF4-FFF2-40B4-BE49-F238E27FC236}">
                <a16:creationId xmlns:a16="http://schemas.microsoft.com/office/drawing/2014/main" id="{5DC87FD4-1BB9-2E8E-EDCF-325115934DCB}"/>
              </a:ext>
            </a:extLst>
          </p:cNvPr>
          <p:cNvGrpSpPr/>
          <p:nvPr/>
        </p:nvGrpSpPr>
        <p:grpSpPr>
          <a:xfrm>
            <a:off x="5702053" y="2411813"/>
            <a:ext cx="6003410" cy="3449491"/>
            <a:chOff x="3372226" y="10081316"/>
            <a:chExt cx="3352194" cy="1704941"/>
          </a:xfrm>
        </p:grpSpPr>
        <p:sp>
          <p:nvSpPr>
            <p:cNvPr id="79" name="Rectangle: Rounded Corners 78">
              <a:extLst>
                <a:ext uri="{FF2B5EF4-FFF2-40B4-BE49-F238E27FC236}">
                  <a16:creationId xmlns:a16="http://schemas.microsoft.com/office/drawing/2014/main" id="{F6F01F0D-C0D2-45AC-DA19-98036520F705}"/>
                </a:ext>
              </a:extLst>
            </p:cNvPr>
            <p:cNvSpPr/>
            <p:nvPr/>
          </p:nvSpPr>
          <p:spPr>
            <a:xfrm>
              <a:off x="4387251" y="10081316"/>
              <a:ext cx="954904" cy="259200"/>
            </a:xfrm>
            <a:prstGeom prst="roundRect">
              <a:avLst/>
            </a:prstGeom>
            <a:solidFill>
              <a:schemeClr val="accent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83756">
                <a:lnSpc>
                  <a:spcPct val="90000"/>
                </a:lnSpc>
                <a:spcBef>
                  <a:spcPct val="0"/>
                </a:spcBef>
                <a:spcAft>
                  <a:spcPct val="35000"/>
                </a:spcAft>
              </a:pPr>
              <a:r>
                <a:rPr lang="en-AU" sz="1400">
                  <a:latin typeface="Calibri"/>
                  <a:cs typeface="Arial"/>
                </a:rPr>
                <a:t>Farmer</a:t>
              </a:r>
            </a:p>
          </p:txBody>
        </p:sp>
        <p:sp>
          <p:nvSpPr>
            <p:cNvPr id="80" name="Rectangle: Rounded Corners 79">
              <a:extLst>
                <a:ext uri="{FF2B5EF4-FFF2-40B4-BE49-F238E27FC236}">
                  <a16:creationId xmlns:a16="http://schemas.microsoft.com/office/drawing/2014/main" id="{9C2C10D2-8424-78D3-FFE4-97507C4797C8}"/>
                </a:ext>
              </a:extLst>
            </p:cNvPr>
            <p:cNvSpPr/>
            <p:nvPr/>
          </p:nvSpPr>
          <p:spPr>
            <a:xfrm>
              <a:off x="4387251" y="10830450"/>
              <a:ext cx="954904" cy="259200"/>
            </a:xfrm>
            <a:prstGeom prst="roundRect">
              <a:avLst/>
            </a:prstGeom>
            <a:solidFill>
              <a:schemeClr val="accent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83756">
                <a:lnSpc>
                  <a:spcPct val="90000"/>
                </a:lnSpc>
                <a:spcBef>
                  <a:spcPct val="0"/>
                </a:spcBef>
                <a:spcAft>
                  <a:spcPct val="35000"/>
                </a:spcAft>
              </a:pPr>
              <a:r>
                <a:rPr lang="en-AU" sz="1400">
                  <a:latin typeface="Calibri"/>
                  <a:cs typeface="Arial"/>
                </a:rPr>
                <a:t>Soilsurance</a:t>
              </a:r>
            </a:p>
          </p:txBody>
        </p:sp>
        <p:sp>
          <p:nvSpPr>
            <p:cNvPr id="81" name="Rectangle: Rounded Corners 80">
              <a:extLst>
                <a:ext uri="{FF2B5EF4-FFF2-40B4-BE49-F238E27FC236}">
                  <a16:creationId xmlns:a16="http://schemas.microsoft.com/office/drawing/2014/main" id="{2E2B8581-4FD0-4C68-DA20-770EE55359FB}"/>
                </a:ext>
              </a:extLst>
            </p:cNvPr>
            <p:cNvSpPr/>
            <p:nvPr/>
          </p:nvSpPr>
          <p:spPr>
            <a:xfrm>
              <a:off x="5769516" y="10843628"/>
              <a:ext cx="954904" cy="259200"/>
            </a:xfrm>
            <a:prstGeom prst="roundRect">
              <a:avLst/>
            </a:prstGeom>
            <a:solidFill>
              <a:schemeClr val="accent1">
                <a:lumMod val="75000"/>
              </a:scheme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83756">
                <a:lnSpc>
                  <a:spcPct val="90000"/>
                </a:lnSpc>
                <a:spcBef>
                  <a:spcPct val="0"/>
                </a:spcBef>
                <a:spcAft>
                  <a:spcPct val="35000"/>
                </a:spcAft>
              </a:pPr>
              <a:r>
                <a:rPr lang="en-AU" sz="1400">
                  <a:latin typeface="Calibri"/>
                  <a:cs typeface="Arial"/>
                </a:rPr>
                <a:t>Reinsurer</a:t>
              </a:r>
            </a:p>
          </p:txBody>
        </p:sp>
        <p:sp>
          <p:nvSpPr>
            <p:cNvPr id="82" name="Rectangle: Rounded Corners 81">
              <a:extLst>
                <a:ext uri="{FF2B5EF4-FFF2-40B4-BE49-F238E27FC236}">
                  <a16:creationId xmlns:a16="http://schemas.microsoft.com/office/drawing/2014/main" id="{C788EBF9-5105-8622-9C3D-B203EB4623E9}"/>
                </a:ext>
              </a:extLst>
            </p:cNvPr>
            <p:cNvSpPr/>
            <p:nvPr/>
          </p:nvSpPr>
          <p:spPr>
            <a:xfrm>
              <a:off x="4406422" y="11527057"/>
              <a:ext cx="954904" cy="259200"/>
            </a:xfrm>
            <a:prstGeom prst="roundRect">
              <a:avLst/>
            </a:prstGeom>
            <a:solidFill>
              <a:schemeClr val="accent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83756">
                <a:lnSpc>
                  <a:spcPct val="90000"/>
                </a:lnSpc>
                <a:spcBef>
                  <a:spcPct val="0"/>
                </a:spcBef>
                <a:spcAft>
                  <a:spcPct val="35000"/>
                </a:spcAft>
              </a:pPr>
              <a:r>
                <a:rPr lang="en-AU" sz="1400">
                  <a:latin typeface="Calibri"/>
                  <a:cs typeface="Arial"/>
                </a:rPr>
                <a:t>Investors</a:t>
              </a:r>
            </a:p>
          </p:txBody>
        </p:sp>
        <p:sp>
          <p:nvSpPr>
            <p:cNvPr id="83" name="Arrow: Right 82">
              <a:extLst>
                <a:ext uri="{FF2B5EF4-FFF2-40B4-BE49-F238E27FC236}">
                  <a16:creationId xmlns:a16="http://schemas.microsoft.com/office/drawing/2014/main" id="{FD5A17C7-4B23-BF0D-2195-0F8300FA24A2}"/>
                </a:ext>
              </a:extLst>
            </p:cNvPr>
            <p:cNvSpPr/>
            <p:nvPr/>
          </p:nvSpPr>
          <p:spPr>
            <a:xfrm rot="5400000">
              <a:off x="4486210" y="10518861"/>
              <a:ext cx="446998" cy="152251"/>
            </a:xfrm>
            <a:prstGeom prst="rightArrow">
              <a:avLst/>
            </a:prstGeom>
            <a:solidFill>
              <a:schemeClr val="accent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tx1"/>
                </a:solidFill>
                <a:latin typeface="Calibri"/>
                <a:cs typeface="Arial" panose="020B0604020202020204" pitchFamily="34" charset="0"/>
              </a:endParaRPr>
            </a:p>
          </p:txBody>
        </p:sp>
        <p:sp>
          <p:nvSpPr>
            <p:cNvPr id="84" name="Arrow: Right 83">
              <a:extLst>
                <a:ext uri="{FF2B5EF4-FFF2-40B4-BE49-F238E27FC236}">
                  <a16:creationId xmlns:a16="http://schemas.microsoft.com/office/drawing/2014/main" id="{A93CF009-F7A0-957E-A21C-35BA1C58B406}"/>
                </a:ext>
              </a:extLst>
            </p:cNvPr>
            <p:cNvSpPr/>
            <p:nvPr/>
          </p:nvSpPr>
          <p:spPr>
            <a:xfrm>
              <a:off x="5376336" y="10932865"/>
              <a:ext cx="367813" cy="203476"/>
            </a:xfrm>
            <a:prstGeom prst="rightArrow">
              <a:avLst/>
            </a:prstGeom>
            <a:solidFill>
              <a:schemeClr val="accent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tx1"/>
                </a:solidFill>
                <a:latin typeface="Calibri"/>
                <a:cs typeface="Arial" panose="020B0604020202020204" pitchFamily="34" charset="0"/>
              </a:endParaRPr>
            </a:p>
          </p:txBody>
        </p:sp>
        <p:sp>
          <p:nvSpPr>
            <p:cNvPr id="85" name="TextBox 84">
              <a:extLst>
                <a:ext uri="{FF2B5EF4-FFF2-40B4-BE49-F238E27FC236}">
                  <a16:creationId xmlns:a16="http://schemas.microsoft.com/office/drawing/2014/main" id="{1E1871C0-4F16-E9FD-9B2E-8B23DFEBDC8A}"/>
                </a:ext>
              </a:extLst>
            </p:cNvPr>
            <p:cNvSpPr txBox="1"/>
            <p:nvPr/>
          </p:nvSpPr>
          <p:spPr>
            <a:xfrm>
              <a:off x="5628849" y="10358918"/>
              <a:ext cx="811351" cy="258606"/>
            </a:xfrm>
            <a:prstGeom prst="rect">
              <a:avLst/>
            </a:prstGeom>
            <a:noFill/>
          </p:spPr>
          <p:txBody>
            <a:bodyPr wrap="square" lIns="91440" tIns="45720" rIns="91440" bIns="45720" rtlCol="0" anchor="t">
              <a:spAutoFit/>
            </a:bodyPr>
            <a:lstStyle/>
            <a:p>
              <a:pPr algn="ctr"/>
              <a:r>
                <a:rPr lang="en-AU" sz="1400">
                  <a:latin typeface="Calibri"/>
                  <a:cs typeface="Arial"/>
                </a:rPr>
                <a:t>Improving soil health data</a:t>
              </a:r>
            </a:p>
          </p:txBody>
        </p:sp>
        <p:sp>
          <p:nvSpPr>
            <p:cNvPr id="86" name="TextBox 85">
              <a:extLst>
                <a:ext uri="{FF2B5EF4-FFF2-40B4-BE49-F238E27FC236}">
                  <a16:creationId xmlns:a16="http://schemas.microsoft.com/office/drawing/2014/main" id="{39B6C46C-1849-BAA6-0AA4-2FD9C4CD8943}"/>
                </a:ext>
              </a:extLst>
            </p:cNvPr>
            <p:cNvSpPr txBox="1"/>
            <p:nvPr/>
          </p:nvSpPr>
          <p:spPr>
            <a:xfrm>
              <a:off x="3372226" y="10398652"/>
              <a:ext cx="644917" cy="258606"/>
            </a:xfrm>
            <a:prstGeom prst="rect">
              <a:avLst/>
            </a:prstGeom>
            <a:noFill/>
          </p:spPr>
          <p:txBody>
            <a:bodyPr wrap="square" lIns="91440" tIns="45720" rIns="91440" bIns="45720" rtlCol="0" anchor="t">
              <a:spAutoFit/>
            </a:bodyPr>
            <a:lstStyle/>
            <a:p>
              <a:pPr algn="ctr"/>
              <a:r>
                <a:rPr lang="en-AU" sz="1400">
                  <a:latin typeface="Calibri"/>
                  <a:cs typeface="Arial"/>
                </a:rPr>
                <a:t>“Good driver discount”</a:t>
              </a:r>
            </a:p>
          </p:txBody>
        </p:sp>
        <p:sp>
          <p:nvSpPr>
            <p:cNvPr id="87" name="TextBox 86">
              <a:extLst>
                <a:ext uri="{FF2B5EF4-FFF2-40B4-BE49-F238E27FC236}">
                  <a16:creationId xmlns:a16="http://schemas.microsoft.com/office/drawing/2014/main" id="{69019700-174D-1A03-97CE-A8881CBF967F}"/>
                </a:ext>
              </a:extLst>
            </p:cNvPr>
            <p:cNvSpPr txBox="1"/>
            <p:nvPr/>
          </p:nvSpPr>
          <p:spPr>
            <a:xfrm>
              <a:off x="5236223" y="11119842"/>
              <a:ext cx="698127" cy="258606"/>
            </a:xfrm>
            <a:prstGeom prst="rect">
              <a:avLst/>
            </a:prstGeom>
            <a:noFill/>
          </p:spPr>
          <p:txBody>
            <a:bodyPr wrap="square" lIns="91440" tIns="45720" rIns="91440" bIns="45720" rtlCol="0" anchor="t">
              <a:spAutoFit/>
            </a:bodyPr>
            <a:lstStyle/>
            <a:p>
              <a:pPr algn="ctr"/>
              <a:r>
                <a:rPr lang="en-AU" sz="1400">
                  <a:latin typeface="Calibri"/>
                  <a:cs typeface="Arial"/>
                </a:rPr>
                <a:t>Part of liability &amp; premium</a:t>
              </a:r>
            </a:p>
          </p:txBody>
        </p:sp>
        <p:sp>
          <p:nvSpPr>
            <p:cNvPr id="88" name="Arrow: Circular 87">
              <a:extLst>
                <a:ext uri="{FF2B5EF4-FFF2-40B4-BE49-F238E27FC236}">
                  <a16:creationId xmlns:a16="http://schemas.microsoft.com/office/drawing/2014/main" id="{D4624389-C2FF-484A-6B5B-ACA0C520E834}"/>
                </a:ext>
              </a:extLst>
            </p:cNvPr>
            <p:cNvSpPr/>
            <p:nvPr/>
          </p:nvSpPr>
          <p:spPr>
            <a:xfrm rot="15731550">
              <a:off x="4020778" y="10148703"/>
              <a:ext cx="722718" cy="898962"/>
            </a:xfrm>
            <a:prstGeom prst="circularArrow">
              <a:avLst>
                <a:gd name="adj1" fmla="val 12500"/>
                <a:gd name="adj2" fmla="val 1142319"/>
                <a:gd name="adj3" fmla="val 20457681"/>
                <a:gd name="adj4" fmla="val 11893645"/>
                <a:gd name="adj5" fmla="val 12500"/>
              </a:avLst>
            </a:prstGeom>
            <a:solidFill>
              <a:schemeClr val="accent3">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tx1"/>
                </a:solidFill>
                <a:latin typeface="Calibri"/>
                <a:cs typeface="Arial" panose="020B0604020202020204" pitchFamily="34" charset="0"/>
              </a:endParaRPr>
            </a:p>
          </p:txBody>
        </p:sp>
        <p:sp>
          <p:nvSpPr>
            <p:cNvPr id="89" name="Arrow: Circular 88">
              <a:extLst>
                <a:ext uri="{FF2B5EF4-FFF2-40B4-BE49-F238E27FC236}">
                  <a16:creationId xmlns:a16="http://schemas.microsoft.com/office/drawing/2014/main" id="{C7CC1BC9-A6A7-BF8F-14C5-3CA65D35A55B}"/>
                </a:ext>
              </a:extLst>
            </p:cNvPr>
            <p:cNvSpPr/>
            <p:nvPr/>
          </p:nvSpPr>
          <p:spPr>
            <a:xfrm rot="5113810">
              <a:off x="4999966" y="10196220"/>
              <a:ext cx="722718" cy="803930"/>
            </a:xfrm>
            <a:prstGeom prst="circularArrow">
              <a:avLst>
                <a:gd name="adj1" fmla="val 12500"/>
                <a:gd name="adj2" fmla="val 1142319"/>
                <a:gd name="adj3" fmla="val 20457681"/>
                <a:gd name="adj4" fmla="val 11893645"/>
                <a:gd name="adj5" fmla="val 12500"/>
              </a:avLst>
            </a:prstGeom>
            <a:solidFill>
              <a:schemeClr val="accent3">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tx1"/>
                </a:solidFill>
                <a:latin typeface="Calibri"/>
                <a:cs typeface="Arial" panose="020B0604020202020204" pitchFamily="34" charset="0"/>
              </a:endParaRPr>
            </a:p>
          </p:txBody>
        </p:sp>
        <p:sp>
          <p:nvSpPr>
            <p:cNvPr id="90" name="TextBox 89">
              <a:extLst>
                <a:ext uri="{FF2B5EF4-FFF2-40B4-BE49-F238E27FC236}">
                  <a16:creationId xmlns:a16="http://schemas.microsoft.com/office/drawing/2014/main" id="{D697B4C0-823F-6F75-4980-7077C1B70F66}"/>
                </a:ext>
              </a:extLst>
            </p:cNvPr>
            <p:cNvSpPr txBox="1"/>
            <p:nvPr/>
          </p:nvSpPr>
          <p:spPr>
            <a:xfrm rot="5400000">
              <a:off x="4208062" y="10498455"/>
              <a:ext cx="713315" cy="171857"/>
            </a:xfrm>
            <a:prstGeom prst="rect">
              <a:avLst/>
            </a:prstGeom>
            <a:noFill/>
          </p:spPr>
          <p:txBody>
            <a:bodyPr wrap="square" lIns="91440" tIns="45720" rIns="91440" bIns="45720" rtlCol="0" anchor="t">
              <a:spAutoFit/>
            </a:bodyPr>
            <a:lstStyle/>
            <a:p>
              <a:pPr algn="ctr"/>
              <a:r>
                <a:rPr lang="en-AU" sz="1400">
                  <a:latin typeface="Calibri"/>
                  <a:cs typeface="Arial"/>
                </a:rPr>
                <a:t>Premium</a:t>
              </a:r>
            </a:p>
          </p:txBody>
        </p:sp>
        <p:sp>
          <p:nvSpPr>
            <p:cNvPr id="91" name="Arrow: Right 90">
              <a:extLst>
                <a:ext uri="{FF2B5EF4-FFF2-40B4-BE49-F238E27FC236}">
                  <a16:creationId xmlns:a16="http://schemas.microsoft.com/office/drawing/2014/main" id="{F4BDC050-A879-D47B-FFCB-4B3A999A820E}"/>
                </a:ext>
              </a:extLst>
            </p:cNvPr>
            <p:cNvSpPr/>
            <p:nvPr/>
          </p:nvSpPr>
          <p:spPr>
            <a:xfrm rot="16200000">
              <a:off x="4734961" y="11136984"/>
              <a:ext cx="231720" cy="255605"/>
            </a:xfrm>
            <a:prstGeom prst="rightArrow">
              <a:avLst/>
            </a:prstGeom>
            <a:solidFill>
              <a:schemeClr val="accent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tx1"/>
                </a:solidFill>
                <a:latin typeface="Calibri"/>
                <a:cs typeface="Arial" panose="020B0604020202020204" pitchFamily="34" charset="0"/>
              </a:endParaRPr>
            </a:p>
          </p:txBody>
        </p:sp>
        <p:sp>
          <p:nvSpPr>
            <p:cNvPr id="92" name="TextBox 91">
              <a:extLst>
                <a:ext uri="{FF2B5EF4-FFF2-40B4-BE49-F238E27FC236}">
                  <a16:creationId xmlns:a16="http://schemas.microsoft.com/office/drawing/2014/main" id="{74F73155-C7E3-22FB-6186-1F071CDA7A00}"/>
                </a:ext>
              </a:extLst>
            </p:cNvPr>
            <p:cNvSpPr txBox="1"/>
            <p:nvPr/>
          </p:nvSpPr>
          <p:spPr>
            <a:xfrm>
              <a:off x="4288976" y="11385397"/>
              <a:ext cx="1123689" cy="152121"/>
            </a:xfrm>
            <a:prstGeom prst="rect">
              <a:avLst/>
            </a:prstGeom>
            <a:noFill/>
          </p:spPr>
          <p:txBody>
            <a:bodyPr wrap="square" lIns="91440" tIns="45720" rIns="91440" bIns="45720" rtlCol="0" anchor="t">
              <a:spAutoFit/>
            </a:bodyPr>
            <a:lstStyle/>
            <a:p>
              <a:pPr algn="ctr"/>
              <a:r>
                <a:rPr lang="en-AU" sz="1400">
                  <a:latin typeface="Calibri"/>
                  <a:cs typeface="Arial"/>
                </a:rPr>
                <a:t>Upfront capital</a:t>
              </a:r>
            </a:p>
          </p:txBody>
        </p:sp>
        <p:sp>
          <p:nvSpPr>
            <p:cNvPr id="93" name="Arrow: Right 92">
              <a:extLst>
                <a:ext uri="{FF2B5EF4-FFF2-40B4-BE49-F238E27FC236}">
                  <a16:creationId xmlns:a16="http://schemas.microsoft.com/office/drawing/2014/main" id="{BF493DBE-11B4-0329-470C-F85A1C1D369A}"/>
                </a:ext>
              </a:extLst>
            </p:cNvPr>
            <p:cNvSpPr/>
            <p:nvPr/>
          </p:nvSpPr>
          <p:spPr>
            <a:xfrm rot="16200000">
              <a:off x="4714685" y="10497731"/>
              <a:ext cx="446998" cy="154640"/>
            </a:xfrm>
            <a:prstGeom prst="rightArrow">
              <a:avLst/>
            </a:prstGeom>
            <a:solidFill>
              <a:schemeClr val="accent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tx1"/>
                </a:solidFill>
                <a:latin typeface="Calibri"/>
                <a:cs typeface="Arial" panose="020B0604020202020204" pitchFamily="34" charset="0"/>
              </a:endParaRPr>
            </a:p>
          </p:txBody>
        </p:sp>
        <p:sp>
          <p:nvSpPr>
            <p:cNvPr id="94" name="TextBox 93">
              <a:extLst>
                <a:ext uri="{FF2B5EF4-FFF2-40B4-BE49-F238E27FC236}">
                  <a16:creationId xmlns:a16="http://schemas.microsoft.com/office/drawing/2014/main" id="{D5111461-A75C-09D4-87BC-D2A214B76E25}"/>
                </a:ext>
              </a:extLst>
            </p:cNvPr>
            <p:cNvSpPr txBox="1"/>
            <p:nvPr/>
          </p:nvSpPr>
          <p:spPr>
            <a:xfrm rot="16200000">
              <a:off x="4762006" y="10498455"/>
              <a:ext cx="713315" cy="171857"/>
            </a:xfrm>
            <a:prstGeom prst="rect">
              <a:avLst/>
            </a:prstGeom>
            <a:noFill/>
          </p:spPr>
          <p:txBody>
            <a:bodyPr wrap="square" lIns="91440" tIns="45720" rIns="91440" bIns="45720" rtlCol="0" anchor="t">
              <a:spAutoFit/>
            </a:bodyPr>
            <a:lstStyle/>
            <a:p>
              <a:pPr algn="ctr"/>
              <a:r>
                <a:rPr lang="en-AU" sz="1400">
                  <a:latin typeface="Calibri"/>
                  <a:cs typeface="Arial"/>
                </a:rPr>
                <a:t>Indemnity</a:t>
              </a:r>
            </a:p>
          </p:txBody>
        </p:sp>
      </p:grpSp>
      <p:sp>
        <p:nvSpPr>
          <p:cNvPr id="95" name="Rectangle 94">
            <a:extLst>
              <a:ext uri="{FF2B5EF4-FFF2-40B4-BE49-F238E27FC236}">
                <a16:creationId xmlns:a16="http://schemas.microsoft.com/office/drawing/2014/main" id="{9DC1415C-495C-DCB3-3EA2-46BBE7672C77}"/>
              </a:ext>
            </a:extLst>
          </p:cNvPr>
          <p:cNvSpPr/>
          <p:nvPr/>
        </p:nvSpPr>
        <p:spPr>
          <a:xfrm>
            <a:off x="5814941" y="1740872"/>
            <a:ext cx="6000832"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r>
              <a:rPr lang="en-US" sz="2000">
                <a:solidFill>
                  <a:srgbClr val="3F762B"/>
                </a:solidFill>
                <a:latin typeface="Calibri"/>
                <a:cs typeface="Arial"/>
              </a:rPr>
              <a:t>Fund diagram</a:t>
            </a:r>
            <a:endParaRPr lang="en-US" sz="2000">
              <a:solidFill>
                <a:srgbClr val="3F762B"/>
              </a:solidFill>
              <a:latin typeface="Calibri"/>
              <a:cs typeface="Arial" panose="020B0604020202020204" pitchFamily="34" charset="0"/>
            </a:endParaRPr>
          </a:p>
        </p:txBody>
      </p:sp>
      <p:graphicFrame>
        <p:nvGraphicFramePr>
          <p:cNvPr id="99" name="Table 1029">
            <a:extLst>
              <a:ext uri="{FF2B5EF4-FFF2-40B4-BE49-F238E27FC236}">
                <a16:creationId xmlns:a16="http://schemas.microsoft.com/office/drawing/2014/main" id="{16C553AF-C575-0E2D-E289-1B864A5934D2}"/>
              </a:ext>
            </a:extLst>
          </p:cNvPr>
          <p:cNvGraphicFramePr>
            <a:graphicFrameLocks noGrp="1"/>
          </p:cNvGraphicFramePr>
          <p:nvPr>
            <p:extLst>
              <p:ext uri="{D42A27DB-BD31-4B8C-83A1-F6EECF244321}">
                <p14:modId xmlns:p14="http://schemas.microsoft.com/office/powerpoint/2010/main" val="1361047707"/>
              </p:ext>
            </p:extLst>
          </p:nvPr>
        </p:nvGraphicFramePr>
        <p:xfrm>
          <a:off x="471512" y="1780960"/>
          <a:ext cx="4808468" cy="4454239"/>
        </p:xfrm>
        <a:graphic>
          <a:graphicData uri="http://schemas.openxmlformats.org/drawingml/2006/table">
            <a:tbl>
              <a:tblPr bandRow="1"/>
              <a:tblGrid>
                <a:gridCol w="1528876">
                  <a:extLst>
                    <a:ext uri="{9D8B030D-6E8A-4147-A177-3AD203B41FA5}">
                      <a16:colId xmlns:a16="http://schemas.microsoft.com/office/drawing/2014/main" val="3921156868"/>
                    </a:ext>
                  </a:extLst>
                </a:gridCol>
                <a:gridCol w="3279592">
                  <a:extLst>
                    <a:ext uri="{9D8B030D-6E8A-4147-A177-3AD203B41FA5}">
                      <a16:colId xmlns:a16="http://schemas.microsoft.com/office/drawing/2014/main" val="4064821819"/>
                    </a:ext>
                  </a:extLst>
                </a:gridCol>
              </a:tblGrid>
              <a:tr h="6346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AU" sz="1600" b="1">
                          <a:latin typeface="Calibri"/>
                          <a:cs typeface="Arial"/>
                        </a:rPr>
                        <a:t>Fund size:</a:t>
                      </a:r>
                    </a:p>
                  </a:txBody>
                  <a:tcPr marL="75605" marR="75605" marT="37802" marB="37802" anchor="ctr">
                    <a:lnL w="12700" cmpd="sng">
                      <a:noFill/>
                    </a:lnL>
                    <a:lnR w="9525" cap="flat" cmpd="sng" algn="ctr">
                      <a:noFill/>
                      <a:prstDash val="sysDot"/>
                      <a:round/>
                      <a:headEnd type="none" w="med" len="med"/>
                      <a:tailEnd type="none" w="med" len="med"/>
                    </a:lnR>
                    <a:lnT w="12700" cmpd="sng">
                      <a:noFill/>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600">
                          <a:latin typeface="Calibri"/>
                          <a:cs typeface="Arial"/>
                        </a:rPr>
                        <a:t>USD $150M</a:t>
                      </a:r>
                    </a:p>
                  </a:txBody>
                  <a:tcPr marL="75605" marR="75605" marT="37802" marB="37802" anchor="ctr">
                    <a:lnL w="9525" cap="flat" cmpd="sng" algn="ctr">
                      <a:noFill/>
                      <a:prstDash val="sysDot"/>
                      <a:round/>
                      <a:headEnd type="none" w="med" len="med"/>
                      <a:tailEnd type="none" w="med" len="med"/>
                    </a:lnL>
                    <a:lnR w="12700" cmpd="sng">
                      <a:noFill/>
                    </a:lnR>
                    <a:lnT w="12700" cmpd="sng">
                      <a:noFill/>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730824"/>
                  </a:ext>
                </a:extLst>
              </a:tr>
              <a:tr h="5284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AU" sz="1600" b="1">
                          <a:latin typeface="Calibri"/>
                          <a:cs typeface="Arial"/>
                        </a:rPr>
                        <a:t>Geography:</a:t>
                      </a:r>
                    </a:p>
                  </a:txBody>
                  <a:tcPr marL="75605" marR="75605" marT="37802" marB="37802" anchor="ctr">
                    <a:lnL w="12700" cmpd="sng">
                      <a:noFill/>
                    </a:lnL>
                    <a:lnR w="9525" cap="flat" cmpd="sng" algn="ctr">
                      <a:no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600">
                          <a:latin typeface="Calibri"/>
                          <a:cs typeface="Arial"/>
                        </a:rPr>
                        <a:t>United States of America</a:t>
                      </a:r>
                    </a:p>
                  </a:txBody>
                  <a:tcPr marL="75605" marR="75605" marT="37802" marB="37802" anchor="ctr">
                    <a:lnL w="9525" cap="flat" cmpd="sng" algn="ctr">
                      <a:noFill/>
                      <a:prstDash val="sysDot"/>
                      <a:round/>
                      <a:headEnd type="none" w="med" len="med"/>
                      <a:tailEnd type="none" w="med" len="med"/>
                    </a:lnL>
                    <a:lnR w="12700" cmpd="sng">
                      <a:noFill/>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5743989"/>
                  </a:ext>
                </a:extLst>
              </a:tr>
              <a:tr h="8874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AU" sz="1600" b="1">
                          <a:latin typeface="Calibri"/>
                          <a:cs typeface="Arial"/>
                        </a:rPr>
                        <a:t>Target IRR:</a:t>
                      </a:r>
                    </a:p>
                  </a:txBody>
                  <a:tcPr marL="75605" marR="75605" marT="37802" marB="37802" anchor="ctr">
                    <a:lnL w="12700" cmpd="sng">
                      <a:noFill/>
                    </a:lnL>
                    <a:lnR w="9525" cap="flat" cmpd="sng" algn="ctr">
                      <a:no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a:solidFill>
                            <a:schemeClr val="tx1"/>
                          </a:solidFill>
                          <a:latin typeface="Calibri"/>
                          <a:cs typeface="Arial"/>
                        </a:rPr>
                        <a:t>Average 6% over the first 10 years, increasing to 7% by year 10</a:t>
                      </a:r>
                      <a:endParaRPr lang="en-AU" sz="1600">
                        <a:latin typeface="Calibri"/>
                        <a:cs typeface="Arial"/>
                      </a:endParaRPr>
                    </a:p>
                  </a:txBody>
                  <a:tcPr marL="75605" marR="75605" marT="37802" marB="37802" anchor="ctr">
                    <a:lnL w="9525" cap="flat" cmpd="sng" algn="ctr">
                      <a:noFill/>
                      <a:prstDash val="sysDot"/>
                      <a:round/>
                      <a:headEnd type="none" w="med" len="med"/>
                      <a:tailEnd type="none" w="med" len="med"/>
                    </a:lnL>
                    <a:lnR w="12700" cmpd="sng">
                      <a:noFill/>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8165478"/>
                  </a:ext>
                </a:extLst>
              </a:tr>
              <a:tr h="124633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AU" sz="1600" b="1">
                          <a:latin typeface="Calibri"/>
                          <a:cs typeface="Arial"/>
                        </a:rPr>
                        <a:t>Investors:</a:t>
                      </a:r>
                    </a:p>
                  </a:txBody>
                  <a:tcPr marL="75605" marR="75605" marT="37802" marB="37802" anchor="ctr">
                    <a:lnL w="12700" cmpd="sng">
                      <a:noFill/>
                    </a:lnL>
                    <a:lnR w="9525" cap="flat" cmpd="sng" algn="ctr">
                      <a:no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600">
                          <a:latin typeface="Calibri"/>
                          <a:cs typeface="Arial"/>
                        </a:rPr>
                        <a:t>Long-term patient capital providers - insurance companies, retirement funds &amp; impact funds</a:t>
                      </a:r>
                    </a:p>
                  </a:txBody>
                  <a:tcPr marL="75605" marR="75605" marT="37802" marB="37802" anchor="ctr">
                    <a:lnL w="9525" cap="flat" cmpd="sng" algn="ctr">
                      <a:noFill/>
                      <a:prstDash val="sysDot"/>
                      <a:round/>
                      <a:headEnd type="none" w="med" len="med"/>
                      <a:tailEnd type="none" w="med" len="med"/>
                    </a:lnL>
                    <a:lnR w="12700" cmpd="sng">
                      <a:noFill/>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9441"/>
                  </a:ext>
                </a:extLst>
              </a:tr>
              <a:tr h="5284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AU" sz="1600" b="1">
                          <a:latin typeface="Calibri"/>
                          <a:cs typeface="Arial"/>
                        </a:rPr>
                        <a:t>Time horizon:</a:t>
                      </a:r>
                    </a:p>
                  </a:txBody>
                  <a:tcPr marL="75605" marR="75605" marT="37802" marB="37802" anchor="ctr">
                    <a:lnL w="12700" cmpd="sng">
                      <a:noFill/>
                    </a:lnL>
                    <a:lnR w="9525" cap="flat" cmpd="sng" algn="ctr">
                      <a:no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600">
                          <a:latin typeface="Calibri"/>
                          <a:cs typeface="Arial"/>
                        </a:rPr>
                        <a:t>Minimum 10 years</a:t>
                      </a:r>
                    </a:p>
                  </a:txBody>
                  <a:tcPr marL="75605" marR="75605" marT="37802" marB="37802" anchor="ctr">
                    <a:lnL w="9525" cap="flat" cmpd="sng" algn="ctr">
                      <a:noFill/>
                      <a:prstDash val="sysDot"/>
                      <a:round/>
                      <a:headEnd type="none" w="med" len="med"/>
                      <a:tailEnd type="none" w="med" len="med"/>
                    </a:lnL>
                    <a:lnR w="12700" cmpd="sng">
                      <a:noFill/>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856664"/>
                  </a:ext>
                </a:extLst>
              </a:tr>
              <a:tr h="6288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AU" sz="1600" b="1">
                          <a:latin typeface="Calibri"/>
                          <a:cs typeface="Arial"/>
                        </a:rPr>
                        <a:t>Expense ratio:</a:t>
                      </a:r>
                    </a:p>
                  </a:txBody>
                  <a:tcPr marL="75605" marR="75605" marT="37802" marB="37802" anchor="ctr">
                    <a:lnL w="12700" cmpd="sng">
                      <a:noFill/>
                    </a:lnL>
                    <a:lnR w="9525" cap="flat" cmpd="sng" algn="ctr">
                      <a:noFill/>
                      <a:prstDash val="sysDot"/>
                      <a:round/>
                      <a:headEnd type="none" w="med" len="med"/>
                      <a:tailEnd type="none" w="med" len="med"/>
                    </a:lnR>
                    <a:lnT w="9525" cap="flat" cmpd="sng" algn="ctr">
                      <a:solidFill>
                        <a:schemeClr val="bg1">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600">
                          <a:latin typeface="Calibri"/>
                          <a:cs typeface="Arial"/>
                        </a:rPr>
                        <a:t>0.2%</a:t>
                      </a:r>
                    </a:p>
                  </a:txBody>
                  <a:tcPr marL="75605" marR="75605" marT="37802" marB="37802" anchor="ctr">
                    <a:lnL w="9525" cap="flat" cmpd="sng" algn="ctr">
                      <a:noFill/>
                      <a:prstDash val="sysDot"/>
                      <a:round/>
                      <a:headEnd type="none" w="med" len="med"/>
                      <a:tailEnd type="none" w="med" len="med"/>
                    </a:lnL>
                    <a:lnR w="12700" cmpd="sng">
                      <a:noFill/>
                    </a:lnR>
                    <a:lnT w="9525" cap="flat" cmpd="sng" algn="ctr">
                      <a:solidFill>
                        <a:schemeClr val="bg1">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7334168"/>
                  </a:ext>
                </a:extLst>
              </a:tr>
            </a:tbl>
          </a:graphicData>
        </a:graphic>
      </p:graphicFrame>
      <p:cxnSp>
        <p:nvCxnSpPr>
          <p:cNvPr id="5" name="Straight Connector 4">
            <a:extLst>
              <a:ext uri="{FF2B5EF4-FFF2-40B4-BE49-F238E27FC236}">
                <a16:creationId xmlns:a16="http://schemas.microsoft.com/office/drawing/2014/main" id="{68B2B5DE-2D53-58D0-6BAE-49E61F03E34E}"/>
              </a:ext>
            </a:extLst>
          </p:cNvPr>
          <p:cNvCxnSpPr>
            <a:cxnSpLocks/>
          </p:cNvCxnSpPr>
          <p:nvPr/>
        </p:nvCxnSpPr>
        <p:spPr>
          <a:xfrm>
            <a:off x="5814941" y="2191207"/>
            <a:ext cx="6000832"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9BF6DD8-C972-9EA7-6076-134EA8F067FC}"/>
              </a:ext>
            </a:extLst>
          </p:cNvPr>
          <p:cNvGrpSpPr/>
          <p:nvPr/>
        </p:nvGrpSpPr>
        <p:grpSpPr bwMode="gray">
          <a:xfrm>
            <a:off x="5604838" y="6092615"/>
            <a:ext cx="408569" cy="409555"/>
            <a:chOff x="1461562" y="3996374"/>
            <a:chExt cx="647157" cy="648720"/>
          </a:xfrm>
        </p:grpSpPr>
        <p:sp>
          <p:nvSpPr>
            <p:cNvPr id="9" name="Freeform 94">
              <a:extLst>
                <a:ext uri="{FF2B5EF4-FFF2-40B4-BE49-F238E27FC236}">
                  <a16:creationId xmlns:a16="http://schemas.microsoft.com/office/drawing/2014/main" id="{44950784-7AA4-93CF-94D8-CCBEECAAB7F7}"/>
                </a:ext>
              </a:extLst>
            </p:cNvPr>
            <p:cNvSpPr>
              <a:spLocks/>
            </p:cNvSpPr>
            <p:nvPr/>
          </p:nvSpPr>
          <p:spPr bwMode="gray">
            <a:xfrm>
              <a:off x="1461562" y="3996374"/>
              <a:ext cx="647157" cy="64872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sp>
          <p:nvSpPr>
            <p:cNvPr id="10" name="Freeform 95">
              <a:extLst>
                <a:ext uri="{FF2B5EF4-FFF2-40B4-BE49-F238E27FC236}">
                  <a16:creationId xmlns:a16="http://schemas.microsoft.com/office/drawing/2014/main" id="{F23EB5A8-5D03-188C-40AC-FD92B72B1149}"/>
                </a:ext>
              </a:extLst>
            </p:cNvPr>
            <p:cNvSpPr>
              <a:spLocks/>
            </p:cNvSpPr>
            <p:nvPr/>
          </p:nvSpPr>
          <p:spPr bwMode="gray">
            <a:xfrm>
              <a:off x="1707664" y="4085700"/>
              <a:ext cx="254175" cy="475016"/>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grpSp>
      <p:sp>
        <p:nvSpPr>
          <p:cNvPr id="13" name="TextBox 12">
            <a:extLst>
              <a:ext uri="{FF2B5EF4-FFF2-40B4-BE49-F238E27FC236}">
                <a16:creationId xmlns:a16="http://schemas.microsoft.com/office/drawing/2014/main" id="{085608C2-A5DD-2F22-980B-E81B55011A23}"/>
              </a:ext>
            </a:extLst>
          </p:cNvPr>
          <p:cNvSpPr txBox="1"/>
          <p:nvPr/>
        </p:nvSpPr>
        <p:spPr>
          <a:xfrm>
            <a:off x="6162560" y="6138822"/>
            <a:ext cx="565503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AU">
                <a:solidFill>
                  <a:srgbClr val="000000"/>
                </a:solidFill>
                <a:ea typeface="+mn-lt"/>
                <a:cs typeface="+mn-lt"/>
              </a:rPr>
              <a:t>Investors benefit from triple-bottom line returns</a:t>
            </a:r>
            <a:endParaRPr lang="en-AU">
              <a:solidFill>
                <a:srgbClr val="000000"/>
              </a:solidFill>
              <a:cs typeface="Calibri"/>
            </a:endParaRPr>
          </a:p>
        </p:txBody>
      </p:sp>
      <p:sp>
        <p:nvSpPr>
          <p:cNvPr id="6" name="Date Placeholder 3">
            <a:extLst>
              <a:ext uri="{FF2B5EF4-FFF2-40B4-BE49-F238E27FC236}">
                <a16:creationId xmlns:a16="http://schemas.microsoft.com/office/drawing/2014/main" id="{00C2BB0B-97FE-3BD8-1124-8587CABCCD6E}"/>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Team analysis</a:t>
            </a:r>
          </a:p>
        </p:txBody>
      </p:sp>
    </p:spTree>
    <p:extLst>
      <p:ext uri="{BB962C8B-B14F-4D97-AF65-F5344CB8AC3E}">
        <p14:creationId xmlns:p14="http://schemas.microsoft.com/office/powerpoint/2010/main" val="3981686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C3A590FA-D6BA-C7C5-84EF-41C8C4D134E1}"/>
              </a:ext>
            </a:extLst>
          </p:cNvPr>
          <p:cNvGraphicFramePr>
            <a:graphicFrameLocks noChangeAspect="1"/>
          </p:cNvGraphicFramePr>
          <p:nvPr>
            <p:custDataLst>
              <p:tags r:id="rId2"/>
            </p:custDataLst>
            <p:extLst>
              <p:ext uri="{D42A27DB-BD31-4B8C-83A1-F6EECF244321}">
                <p14:modId xmlns:p14="http://schemas.microsoft.com/office/powerpoint/2010/main" val="1816393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423" imgH="423" progId="TCLayout.ActiveDocument.1">
                  <p:embed/>
                </p:oleObj>
              </mc:Choice>
              <mc:Fallback>
                <p:oleObj name="think-cell Slide" r:id="rId47" imgW="423" imgH="423" progId="TCLayout.ActiveDocument.1">
                  <p:embed/>
                  <p:pic>
                    <p:nvPicPr>
                      <p:cNvPr id="17" name="think-cell data - do not delete" hidden="1">
                        <a:extLst>
                          <a:ext uri="{FF2B5EF4-FFF2-40B4-BE49-F238E27FC236}">
                            <a16:creationId xmlns:a16="http://schemas.microsoft.com/office/drawing/2014/main" id="{C3A590FA-D6BA-C7C5-84EF-41C8C4D134E1}"/>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60EE6E-50AC-4C2B-89D8-02B119491793}"/>
              </a:ext>
            </a:extLst>
          </p:cNvPr>
          <p:cNvSpPr>
            <a:spLocks noGrp="1"/>
          </p:cNvSpPr>
          <p:nvPr>
            <p:ph type="title"/>
          </p:nvPr>
        </p:nvSpPr>
        <p:spPr>
          <a:xfrm>
            <a:off x="630000" y="622800"/>
            <a:ext cx="10933200" cy="941796"/>
          </a:xfrm>
        </p:spPr>
        <p:txBody>
          <a:bodyPr vert="horz"/>
          <a:lstStyle/>
          <a:p>
            <a:r>
              <a:rPr lang="en-US" b="1"/>
              <a:t>Farmer Impact | </a:t>
            </a:r>
            <a:r>
              <a:rPr lang="en-US"/>
              <a:t>Regenerative Cropping increases long term productivity and profitability</a:t>
            </a:r>
          </a:p>
        </p:txBody>
      </p:sp>
      <p:grpSp>
        <p:nvGrpSpPr>
          <p:cNvPr id="9" name="Group 8">
            <a:extLst>
              <a:ext uri="{FF2B5EF4-FFF2-40B4-BE49-F238E27FC236}">
                <a16:creationId xmlns:a16="http://schemas.microsoft.com/office/drawing/2014/main" id="{C437C507-BF3C-A590-2653-F8B46E1B04FD}"/>
              </a:ext>
            </a:extLst>
          </p:cNvPr>
          <p:cNvGrpSpPr/>
          <p:nvPr/>
        </p:nvGrpSpPr>
        <p:grpSpPr>
          <a:xfrm>
            <a:off x="599395" y="2194352"/>
            <a:ext cx="4107772" cy="3873070"/>
            <a:chOff x="414338" y="1176338"/>
            <a:chExt cx="4303712" cy="4891087"/>
          </a:xfrm>
        </p:grpSpPr>
        <p:cxnSp>
          <p:nvCxnSpPr>
            <p:cNvPr id="97" name="Straight Connector 96">
              <a:extLst>
                <a:ext uri="{FF2B5EF4-FFF2-40B4-BE49-F238E27FC236}">
                  <a16:creationId xmlns:a16="http://schemas.microsoft.com/office/drawing/2014/main" id="{2B0AAE1D-2F76-18C9-15CD-B489AC37CD0C}"/>
                </a:ext>
              </a:extLst>
            </p:cNvPr>
            <p:cNvCxnSpPr/>
            <p:nvPr>
              <p:custDataLst>
                <p:tags r:id="rId17"/>
              </p:custDataLst>
            </p:nvPr>
          </p:nvCxnSpPr>
          <p:spPr bwMode="auto">
            <a:xfrm flipV="1">
              <a:off x="2322512" y="2530475"/>
              <a:ext cx="730250" cy="8905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1BDBA34-ABC5-1CD5-3BCC-6612955A1735}"/>
                </a:ext>
              </a:extLst>
            </p:cNvPr>
            <p:cNvCxnSpPr/>
            <p:nvPr>
              <p:custDataLst>
                <p:tags r:id="rId18"/>
              </p:custDataLst>
            </p:nvPr>
          </p:nvCxnSpPr>
          <p:spPr bwMode="auto">
            <a:xfrm flipV="1">
              <a:off x="2322512" y="2325688"/>
              <a:ext cx="730250" cy="4714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6EBBF1F8-5001-AE61-C08D-6DFF795621FA}"/>
                </a:ext>
              </a:extLst>
            </p:cNvPr>
            <p:cNvCxnSpPr/>
            <p:nvPr>
              <p:custDataLst>
                <p:tags r:id="rId19"/>
              </p:custDataLst>
            </p:nvPr>
          </p:nvCxnSpPr>
          <p:spPr bwMode="auto">
            <a:xfrm flipV="1">
              <a:off x="2322512" y="2689225"/>
              <a:ext cx="730250" cy="9302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65072175-2277-97C5-138B-B46C3F01EAFF}"/>
                </a:ext>
              </a:extLst>
            </p:cNvPr>
            <p:cNvCxnSpPr/>
            <p:nvPr>
              <p:custDataLst>
                <p:tags r:id="rId20"/>
              </p:custDataLst>
            </p:nvPr>
          </p:nvCxnSpPr>
          <p:spPr bwMode="auto">
            <a:xfrm flipV="1">
              <a:off x="2322512" y="2846388"/>
              <a:ext cx="730250" cy="10080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427FA22B-D7B9-3F04-A856-ECADF5AA7131}"/>
                </a:ext>
              </a:extLst>
            </p:cNvPr>
            <p:cNvGraphicFramePr/>
            <p:nvPr>
              <p:custDataLst>
                <p:tags r:id="rId21"/>
              </p:custDataLst>
              <p:extLst>
                <p:ext uri="{D42A27DB-BD31-4B8C-83A1-F6EECF244321}">
                  <p14:modId xmlns:p14="http://schemas.microsoft.com/office/powerpoint/2010/main" val="668160235"/>
                </p:ext>
              </p:extLst>
            </p:nvPr>
          </p:nvGraphicFramePr>
          <p:xfrm>
            <a:off x="414338" y="1500188"/>
            <a:ext cx="3998912" cy="3536950"/>
          </p:xfrm>
          <a:graphic>
            <a:graphicData uri="http://schemas.openxmlformats.org/drawingml/2006/chart">
              <c:chart xmlns:c="http://schemas.openxmlformats.org/drawingml/2006/chart" xmlns:r="http://schemas.openxmlformats.org/officeDocument/2006/relationships" r:id="rId49"/>
            </a:graphicData>
          </a:graphic>
        </p:graphicFrame>
        <p:cxnSp>
          <p:nvCxnSpPr>
            <p:cNvPr id="136" name="Straight Connector 135">
              <a:extLst>
                <a:ext uri="{FF2B5EF4-FFF2-40B4-BE49-F238E27FC236}">
                  <a16:creationId xmlns:a16="http://schemas.microsoft.com/office/drawing/2014/main" id="{C6A88D71-610D-FDAE-ED8B-F394D018283F}"/>
                </a:ext>
              </a:extLst>
            </p:cNvPr>
            <p:cNvCxnSpPr/>
            <p:nvPr>
              <p:custDataLst>
                <p:tags r:id="rId22"/>
              </p:custDataLst>
            </p:nvPr>
          </p:nvCxnSpPr>
          <p:spPr bwMode="auto">
            <a:xfrm>
              <a:off x="1865313" y="1327150"/>
              <a:ext cx="1643062"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7D2E55DC-725A-416A-280B-6F8531D5625D}"/>
                </a:ext>
              </a:extLst>
            </p:cNvPr>
            <p:cNvCxnSpPr/>
            <p:nvPr>
              <p:custDataLst>
                <p:tags r:id="rId23"/>
              </p:custDataLst>
            </p:nvPr>
          </p:nvCxnSpPr>
          <p:spPr bwMode="auto">
            <a:xfrm>
              <a:off x="3508375" y="13271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228EEF25-A783-276C-7D90-6BC42F4FC8D8}"/>
                </a:ext>
              </a:extLst>
            </p:cNvPr>
            <p:cNvCxnSpPr/>
            <p:nvPr>
              <p:custDataLst>
                <p:tags r:id="rId24"/>
              </p:custDataLst>
            </p:nvPr>
          </p:nvCxnSpPr>
          <p:spPr bwMode="auto">
            <a:xfrm flipV="1">
              <a:off x="1865313" y="1327150"/>
              <a:ext cx="0" cy="625475"/>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 name="Text Placeholder">
              <a:extLst>
                <a:ext uri="{FF2B5EF4-FFF2-40B4-BE49-F238E27FC236}">
                  <a16:creationId xmlns:a16="http://schemas.microsoft.com/office/drawing/2014/main" id="{0942280D-3D79-661C-72D2-DA685B540125}"/>
                </a:ext>
              </a:extLst>
            </p:cNvPr>
            <p:cNvSpPr>
              <a:spLocks noGrp="1"/>
            </p:cNvSpPr>
            <p:nvPr>
              <p:custDataLst>
                <p:tags r:id="rId25"/>
              </p:custDataLst>
            </p:nvPr>
          </p:nvSpPr>
          <p:spPr bwMode="auto">
            <a:xfrm>
              <a:off x="1381126" y="4967288"/>
              <a:ext cx="9683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C7B1833-4126-42BB-9A38-BD4F149E3FE5}" type="datetime'''''Co''''n''''''v''e''''n''tio''''''''n''''''''''a''l'''''''">
                <a:rPr lang="en-IN" altLang="en-US" sz="1400" dirty="0" smtClean="0"/>
                <a:pPr marL="0" lvl="0" indent="0" algn="ctr">
                  <a:spcBef>
                    <a:spcPct val="0"/>
                  </a:spcBef>
                  <a:spcAft>
                    <a:spcPct val="0"/>
                  </a:spcAft>
                  <a:buNone/>
                </a:pPr>
                <a:t>Conventional</a:t>
              </a:fld>
              <a:endParaRPr lang="en-IN" sz="1400"/>
            </a:p>
          </p:txBody>
        </p:sp>
        <p:sp>
          <p:nvSpPr>
            <p:cNvPr id="6" name="Text Placeholder">
              <a:extLst>
                <a:ext uri="{FF2B5EF4-FFF2-40B4-BE49-F238E27FC236}">
                  <a16:creationId xmlns:a16="http://schemas.microsoft.com/office/drawing/2014/main" id="{8DFC8830-949F-C410-990E-BAE757287879}"/>
                </a:ext>
              </a:extLst>
            </p:cNvPr>
            <p:cNvSpPr>
              <a:spLocks noGrp="1"/>
            </p:cNvSpPr>
            <p:nvPr>
              <p:custDataLst>
                <p:tags r:id="rId26"/>
              </p:custDataLst>
            </p:nvPr>
          </p:nvSpPr>
          <p:spPr bwMode="auto">
            <a:xfrm>
              <a:off x="3027364" y="4967288"/>
              <a:ext cx="9620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26CCF48-440C-483F-A6D3-8DDFC102950C}" type="datetime'R''e''ge''''''n''''''''e''''''''''''ra''''''t''''''i''''ve'''">
                <a:rPr lang="en-IN" altLang="en-US" sz="1400" dirty="0" smtClean="0"/>
                <a:pPr marL="0" lvl="0" indent="0" algn="ctr">
                  <a:spcBef>
                    <a:spcPct val="0"/>
                  </a:spcBef>
                  <a:spcAft>
                    <a:spcPct val="0"/>
                  </a:spcAft>
                  <a:buNone/>
                </a:pPr>
                <a:t>Regenerative</a:t>
              </a:fld>
              <a:endParaRPr lang="en-IN" sz="1400"/>
            </a:p>
          </p:txBody>
        </p:sp>
        <p:sp>
          <p:nvSpPr>
            <p:cNvPr id="14" name="Text Placeholder">
              <a:extLst>
                <a:ext uri="{FF2B5EF4-FFF2-40B4-BE49-F238E27FC236}">
                  <a16:creationId xmlns:a16="http://schemas.microsoft.com/office/drawing/2014/main" id="{1F4C0963-7CC0-8F4A-4AA1-121F67E45432}"/>
                </a:ext>
              </a:extLst>
            </p:cNvPr>
            <p:cNvSpPr>
              <a:spLocks noGrp="1"/>
            </p:cNvSpPr>
            <p:nvPr>
              <p:custDataLst>
                <p:tags r:id="rId27"/>
              </p:custDataLst>
            </p:nvPr>
          </p:nvSpPr>
          <p:spPr bwMode="gray">
            <a:xfrm>
              <a:off x="3302000" y="1517650"/>
              <a:ext cx="4127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4CEAF49-0F3F-4599-9CE9-C32208951987}" type="datetime'''''''''''1''''''3''''''''''''''''4''6'''''''''''''''''''">
                <a:rPr lang="en-IN" altLang="en-US" sz="1400" smtClean="0"/>
                <a:pPr marL="0" lvl="0" indent="0" algn="ctr">
                  <a:spcBef>
                    <a:spcPct val="0"/>
                  </a:spcBef>
                  <a:spcAft>
                    <a:spcPct val="0"/>
                  </a:spcAft>
                  <a:buNone/>
                </a:pPr>
                <a:t>1346</a:t>
              </a:fld>
              <a:endParaRPr lang="en-IN" sz="1400"/>
            </a:p>
          </p:txBody>
        </p:sp>
        <p:sp>
          <p:nvSpPr>
            <p:cNvPr id="13" name="Text Placeholder">
              <a:extLst>
                <a:ext uri="{FF2B5EF4-FFF2-40B4-BE49-F238E27FC236}">
                  <a16:creationId xmlns:a16="http://schemas.microsoft.com/office/drawing/2014/main" id="{CCA7C753-CDC7-00B4-23E9-23C327DCAC82}"/>
                </a:ext>
              </a:extLst>
            </p:cNvPr>
            <p:cNvSpPr>
              <a:spLocks noGrp="1"/>
            </p:cNvSpPr>
            <p:nvPr>
              <p:custDataLst>
                <p:tags r:id="rId28"/>
              </p:custDataLst>
            </p:nvPr>
          </p:nvSpPr>
          <p:spPr bwMode="gray">
            <a:xfrm>
              <a:off x="1658938" y="1990725"/>
              <a:ext cx="4127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116FCDE-C377-4508-803E-2A565B0405C7}" type="datetime'''1''''''1''''''''''''4''''''''''''''''''''''''''4'''">
                <a:rPr lang="en-IN" altLang="en-US" sz="1400" smtClean="0"/>
                <a:pPr marL="0" lvl="0" indent="0" algn="ctr">
                  <a:spcBef>
                    <a:spcPct val="0"/>
                  </a:spcBef>
                  <a:spcAft>
                    <a:spcPct val="0"/>
                  </a:spcAft>
                  <a:buNone/>
                </a:pPr>
                <a:t>1144</a:t>
              </a:fld>
              <a:endParaRPr lang="en-IN" sz="1400"/>
            </a:p>
          </p:txBody>
        </p:sp>
        <p:sp>
          <p:nvSpPr>
            <p:cNvPr id="133" name="Text Placeholder">
              <a:extLst>
                <a:ext uri="{FF2B5EF4-FFF2-40B4-BE49-F238E27FC236}">
                  <a16:creationId xmlns:a16="http://schemas.microsoft.com/office/drawing/2014/main" id="{83744CA1-4CFB-B220-0B43-D2058A891DBF}"/>
                </a:ext>
              </a:extLst>
            </p:cNvPr>
            <p:cNvSpPr>
              <a:spLocks noGrp="1"/>
            </p:cNvSpPr>
            <p:nvPr>
              <p:custDataLst>
                <p:tags r:id="rId29"/>
              </p:custDataLst>
            </p:nvPr>
          </p:nvSpPr>
          <p:spPr bwMode="auto">
            <a:xfrm>
              <a:off x="2403475" y="1176338"/>
              <a:ext cx="566738"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9637DF8-06F4-4C87-8410-52846F3106A4}" type="datetime'''''''''''''''''''+''1''''8''''''''''''''''''%'''''">
                <a:rPr lang="en-IN" altLang="en-US" sz="1400" b="1" dirty="0" smtClean="0">
                  <a:effectLst/>
                </a:rPr>
                <a:pPr marL="0" lvl="0" indent="0" algn="ctr">
                  <a:spcBef>
                    <a:spcPct val="0"/>
                  </a:spcBef>
                  <a:spcAft>
                    <a:spcPct val="0"/>
                  </a:spcAft>
                  <a:buNone/>
                </a:pPr>
                <a:t>+18%</a:t>
              </a:fld>
              <a:endParaRPr lang="en-IN" sz="1400" b="1"/>
            </a:p>
          </p:txBody>
        </p:sp>
        <p:sp>
          <p:nvSpPr>
            <p:cNvPr id="126" name="Rectangle 125">
              <a:extLst>
                <a:ext uri="{FF2B5EF4-FFF2-40B4-BE49-F238E27FC236}">
                  <a16:creationId xmlns:a16="http://schemas.microsoft.com/office/drawing/2014/main" id="{29544CA4-4689-E238-4B15-AE92DCAE6B78}"/>
                </a:ext>
              </a:extLst>
            </p:cNvPr>
            <p:cNvSpPr/>
            <p:nvPr>
              <p:custDataLst>
                <p:tags r:id="rId30"/>
              </p:custDataLst>
            </p:nvPr>
          </p:nvSpPr>
          <p:spPr bwMode="auto">
            <a:xfrm>
              <a:off x="2135188" y="5859463"/>
              <a:ext cx="250825" cy="187325"/>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24" name="Rectangle 123">
              <a:extLst>
                <a:ext uri="{FF2B5EF4-FFF2-40B4-BE49-F238E27FC236}">
                  <a16:creationId xmlns:a16="http://schemas.microsoft.com/office/drawing/2014/main" id="{8FC8CEE3-5867-7878-F0FD-819B11B3B14D}"/>
                </a:ext>
              </a:extLst>
            </p:cNvPr>
            <p:cNvSpPr/>
            <p:nvPr>
              <p:custDataLst>
                <p:tags r:id="rId31"/>
              </p:custDataLst>
            </p:nvPr>
          </p:nvSpPr>
          <p:spPr bwMode="auto">
            <a:xfrm>
              <a:off x="4016375" y="5595938"/>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27" name="Rectangle 126">
              <a:extLst>
                <a:ext uri="{FF2B5EF4-FFF2-40B4-BE49-F238E27FC236}">
                  <a16:creationId xmlns:a16="http://schemas.microsoft.com/office/drawing/2014/main" id="{59234421-AE0C-DEDE-85E1-6925ACAB5C38}"/>
                </a:ext>
              </a:extLst>
            </p:cNvPr>
            <p:cNvSpPr/>
            <p:nvPr>
              <p:custDataLst>
                <p:tags r:id="rId32"/>
              </p:custDataLst>
            </p:nvPr>
          </p:nvSpPr>
          <p:spPr bwMode="auto">
            <a:xfrm>
              <a:off x="2135188" y="5595938"/>
              <a:ext cx="250825" cy="187325"/>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25" name="Rectangle 124">
              <a:extLst>
                <a:ext uri="{FF2B5EF4-FFF2-40B4-BE49-F238E27FC236}">
                  <a16:creationId xmlns:a16="http://schemas.microsoft.com/office/drawing/2014/main" id="{9A66E35A-356C-988C-3B53-A689783A2FA1}"/>
                </a:ext>
              </a:extLst>
            </p:cNvPr>
            <p:cNvSpPr/>
            <p:nvPr>
              <p:custDataLst>
                <p:tags r:id="rId33"/>
              </p:custDataLst>
            </p:nvPr>
          </p:nvSpPr>
          <p:spPr bwMode="auto">
            <a:xfrm>
              <a:off x="4016375" y="5332413"/>
              <a:ext cx="250825" cy="187325"/>
            </a:xfrm>
            <a:prstGeom prst="rect">
              <a:avLst/>
            </a:prstGeom>
            <a:solidFill>
              <a:srgbClr val="364D6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28" name="Rectangle 127">
              <a:extLst>
                <a:ext uri="{FF2B5EF4-FFF2-40B4-BE49-F238E27FC236}">
                  <a16:creationId xmlns:a16="http://schemas.microsoft.com/office/drawing/2014/main" id="{29F94FC9-FA80-B2A3-1510-A9797BA7FCFE}"/>
                </a:ext>
              </a:extLst>
            </p:cNvPr>
            <p:cNvSpPr/>
            <p:nvPr>
              <p:custDataLst>
                <p:tags r:id="rId34"/>
              </p:custDataLst>
            </p:nvPr>
          </p:nvSpPr>
          <p:spPr bwMode="auto">
            <a:xfrm>
              <a:off x="2135188" y="5332413"/>
              <a:ext cx="250825" cy="187325"/>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29" name="Rectangle 128">
              <a:extLst>
                <a:ext uri="{FF2B5EF4-FFF2-40B4-BE49-F238E27FC236}">
                  <a16:creationId xmlns:a16="http://schemas.microsoft.com/office/drawing/2014/main" id="{A85A0DE3-D28D-4177-F12A-F176C0D81B73}"/>
                </a:ext>
              </a:extLst>
            </p:cNvPr>
            <p:cNvSpPr/>
            <p:nvPr>
              <p:custDataLst>
                <p:tags r:id="rId35"/>
              </p:custDataLst>
            </p:nvPr>
          </p:nvSpPr>
          <p:spPr bwMode="auto">
            <a:xfrm>
              <a:off x="647700" y="5859463"/>
              <a:ext cx="250825" cy="187325"/>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30" name="Rectangle 129">
              <a:extLst>
                <a:ext uri="{FF2B5EF4-FFF2-40B4-BE49-F238E27FC236}">
                  <a16:creationId xmlns:a16="http://schemas.microsoft.com/office/drawing/2014/main" id="{B82FB0AA-ABCC-93E4-68A1-2C7260A93A15}"/>
                </a:ext>
              </a:extLst>
            </p:cNvPr>
            <p:cNvSpPr/>
            <p:nvPr>
              <p:custDataLst>
                <p:tags r:id="rId36"/>
              </p:custDataLst>
            </p:nvPr>
          </p:nvSpPr>
          <p:spPr bwMode="auto">
            <a:xfrm>
              <a:off x="647700" y="5595938"/>
              <a:ext cx="250825" cy="187325"/>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31" name="Rectangle 130">
              <a:extLst>
                <a:ext uri="{FF2B5EF4-FFF2-40B4-BE49-F238E27FC236}">
                  <a16:creationId xmlns:a16="http://schemas.microsoft.com/office/drawing/2014/main" id="{CB2DFD09-C5AE-321A-1EBB-3773E78465C5}"/>
                </a:ext>
              </a:extLst>
            </p:cNvPr>
            <p:cNvSpPr/>
            <p:nvPr>
              <p:custDataLst>
                <p:tags r:id="rId37"/>
              </p:custDataLst>
            </p:nvPr>
          </p:nvSpPr>
          <p:spPr bwMode="auto">
            <a:xfrm>
              <a:off x="647700" y="5332413"/>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sz="1600" err="1">
                <a:solidFill>
                  <a:schemeClr val="tx1"/>
                </a:solidFill>
              </a:endParaRPr>
            </a:p>
          </p:txBody>
        </p:sp>
        <p:sp>
          <p:nvSpPr>
            <p:cNvPr id="122" name="Text Placeholder">
              <a:extLst>
                <a:ext uri="{FF2B5EF4-FFF2-40B4-BE49-F238E27FC236}">
                  <a16:creationId xmlns:a16="http://schemas.microsoft.com/office/drawing/2014/main" id="{BF869ACA-7ED5-50C7-0514-F16521CC729C}"/>
                </a:ext>
              </a:extLst>
            </p:cNvPr>
            <p:cNvSpPr>
              <a:spLocks noGrp="1"/>
            </p:cNvSpPr>
            <p:nvPr>
              <p:custDataLst>
                <p:tags r:id="rId38"/>
              </p:custDataLst>
            </p:nvPr>
          </p:nvSpPr>
          <p:spPr bwMode="auto">
            <a:xfrm>
              <a:off x="4318001" y="5327650"/>
              <a:ext cx="352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17D5A85-574A-407F-94D6-194616C04BEB}" type="datetime'''S''e''e''''''''''''''''''''''''''''''''''''''''''''d'''">
                <a:rPr lang="en-IN" altLang="en-US" sz="1400" dirty="0" smtClean="0">
                  <a:effectLst/>
                </a:rPr>
                <a:pPr marL="0" lvl="0" indent="0">
                  <a:spcBef>
                    <a:spcPct val="0"/>
                  </a:spcBef>
                  <a:spcAft>
                    <a:spcPct val="0"/>
                  </a:spcAft>
                  <a:buNone/>
                </a:pPr>
                <a:t>Seed</a:t>
              </a:fld>
              <a:endParaRPr lang="en-IN" sz="1400"/>
            </a:p>
          </p:txBody>
        </p:sp>
        <p:sp>
          <p:nvSpPr>
            <p:cNvPr id="121" name="Text Placeholder">
              <a:extLst>
                <a:ext uri="{FF2B5EF4-FFF2-40B4-BE49-F238E27FC236}">
                  <a16:creationId xmlns:a16="http://schemas.microsoft.com/office/drawing/2014/main" id="{E5F9CB69-0D9A-2ACF-3F97-B54B15B74810}"/>
                </a:ext>
              </a:extLst>
            </p:cNvPr>
            <p:cNvSpPr>
              <a:spLocks noGrp="1"/>
            </p:cNvSpPr>
            <p:nvPr>
              <p:custDataLst>
                <p:tags r:id="rId39"/>
              </p:custDataLst>
            </p:nvPr>
          </p:nvSpPr>
          <p:spPr bwMode="auto">
            <a:xfrm>
              <a:off x="4318000" y="5591175"/>
              <a:ext cx="4000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F555E1E-0E5E-4B59-B3EC-E17C139880F8}" type="datetime'Pr''''''''''''''''''o''''f''''i''t'''''''''''''''''''''''''''">
                <a:rPr lang="en-IN" altLang="en-US" sz="1400" dirty="0" smtClean="0">
                  <a:effectLst/>
                </a:rPr>
                <a:pPr marL="0" lvl="0" indent="0">
                  <a:spcBef>
                    <a:spcPct val="0"/>
                  </a:spcBef>
                  <a:spcAft>
                    <a:spcPct val="0"/>
                  </a:spcAft>
                  <a:buNone/>
                </a:pPr>
                <a:t>Profit</a:t>
              </a:fld>
              <a:endParaRPr lang="en-IN" sz="1400"/>
            </a:p>
          </p:txBody>
        </p:sp>
        <p:sp>
          <p:nvSpPr>
            <p:cNvPr id="120" name="Text Placeholder">
              <a:extLst>
                <a:ext uri="{FF2B5EF4-FFF2-40B4-BE49-F238E27FC236}">
                  <a16:creationId xmlns:a16="http://schemas.microsoft.com/office/drawing/2014/main" id="{FB0A7D29-027C-802F-F4D9-41221ED1FD52}"/>
                </a:ext>
              </a:extLst>
            </p:cNvPr>
            <p:cNvSpPr>
              <a:spLocks noGrp="1"/>
            </p:cNvSpPr>
            <p:nvPr>
              <p:custDataLst>
                <p:tags r:id="rId40"/>
              </p:custDataLst>
            </p:nvPr>
          </p:nvSpPr>
          <p:spPr bwMode="auto">
            <a:xfrm>
              <a:off x="2436813" y="5854700"/>
              <a:ext cx="7159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5E1B7A-D61A-4559-BD3F-5B276E19DBD6}" type="datetime'''''''''P''''est''i''''ci''''''''''''''''''de''s'''''">
                <a:rPr lang="en-IN" altLang="en-US" sz="1400" dirty="0" smtClean="0">
                  <a:effectLst/>
                </a:rPr>
                <a:pPr marL="0" lvl="0" indent="0">
                  <a:spcBef>
                    <a:spcPct val="0"/>
                  </a:spcBef>
                  <a:spcAft>
                    <a:spcPct val="0"/>
                  </a:spcAft>
                  <a:buNone/>
                </a:pPr>
                <a:t>Pesticides</a:t>
              </a:fld>
              <a:endParaRPr lang="en-IN" sz="1400"/>
            </a:p>
          </p:txBody>
        </p:sp>
        <p:sp>
          <p:nvSpPr>
            <p:cNvPr id="119" name="Text Placeholder">
              <a:extLst>
                <a:ext uri="{FF2B5EF4-FFF2-40B4-BE49-F238E27FC236}">
                  <a16:creationId xmlns:a16="http://schemas.microsoft.com/office/drawing/2014/main" id="{F49851F8-B21C-29DB-0A3B-F07DAF8DB9B4}"/>
                </a:ext>
              </a:extLst>
            </p:cNvPr>
            <p:cNvSpPr>
              <a:spLocks noGrp="1"/>
            </p:cNvSpPr>
            <p:nvPr>
              <p:custDataLst>
                <p:tags r:id="rId41"/>
              </p:custDataLst>
            </p:nvPr>
          </p:nvSpPr>
          <p:spPr bwMode="auto">
            <a:xfrm>
              <a:off x="2436814" y="5591175"/>
              <a:ext cx="6969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84104C0-809F-43FC-AC72-F4FC0B8D944D}" type="datetime'''''''''''F''e''''r''''ti''''''li''''z''''''''''e''rs'''''''">
                <a:rPr lang="en-IN" altLang="en-US" sz="1400" dirty="0" smtClean="0">
                  <a:effectLst/>
                </a:rPr>
                <a:pPr marL="0" lvl="0" indent="0">
                  <a:spcBef>
                    <a:spcPct val="0"/>
                  </a:spcBef>
                  <a:spcAft>
                    <a:spcPct val="0"/>
                  </a:spcAft>
                  <a:buNone/>
                </a:pPr>
                <a:t>Fertilizers</a:t>
              </a:fld>
              <a:endParaRPr lang="en-IN" sz="1400"/>
            </a:p>
          </p:txBody>
        </p:sp>
        <p:sp>
          <p:nvSpPr>
            <p:cNvPr id="118" name="Text Placeholder">
              <a:extLst>
                <a:ext uri="{FF2B5EF4-FFF2-40B4-BE49-F238E27FC236}">
                  <a16:creationId xmlns:a16="http://schemas.microsoft.com/office/drawing/2014/main" id="{EA36CB94-F468-0634-F476-906505B3E6E8}"/>
                </a:ext>
              </a:extLst>
            </p:cNvPr>
            <p:cNvSpPr>
              <a:spLocks noGrp="1"/>
            </p:cNvSpPr>
            <p:nvPr>
              <p:custDataLst>
                <p:tags r:id="rId42"/>
              </p:custDataLst>
            </p:nvPr>
          </p:nvSpPr>
          <p:spPr bwMode="auto">
            <a:xfrm>
              <a:off x="2436813" y="5327650"/>
              <a:ext cx="14779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690E3B8-2537-4095-A6CB-38DD715B91EC}" type="datetime'M''''''a''''''c''''hin''er''y &amp;'' Lab''''our'''''''''">
                <a:rPr lang="en-IN" altLang="en-US" sz="1400" dirty="0" smtClean="0">
                  <a:effectLst/>
                </a:rPr>
                <a:pPr marL="0" lvl="0" indent="0">
                  <a:spcBef>
                    <a:spcPct val="0"/>
                  </a:spcBef>
                  <a:spcAft>
                    <a:spcPct val="0"/>
                  </a:spcAft>
                  <a:buNone/>
                </a:pPr>
                <a:t>Machinery &amp; Labour</a:t>
              </a:fld>
              <a:endParaRPr lang="en-IN" sz="1400"/>
            </a:p>
          </p:txBody>
        </p:sp>
        <p:sp>
          <p:nvSpPr>
            <p:cNvPr id="117" name="Text Placeholder">
              <a:extLst>
                <a:ext uri="{FF2B5EF4-FFF2-40B4-BE49-F238E27FC236}">
                  <a16:creationId xmlns:a16="http://schemas.microsoft.com/office/drawing/2014/main" id="{253BBFFB-29D8-3AE2-C825-79FAE03C57DD}"/>
                </a:ext>
              </a:extLst>
            </p:cNvPr>
            <p:cNvSpPr>
              <a:spLocks noGrp="1"/>
            </p:cNvSpPr>
            <p:nvPr>
              <p:custDataLst>
                <p:tags r:id="rId43"/>
              </p:custDataLst>
            </p:nvPr>
          </p:nvSpPr>
          <p:spPr bwMode="auto">
            <a:xfrm>
              <a:off x="949326" y="5854700"/>
              <a:ext cx="9128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E53F2E2-1347-4ED2-A4D1-E47BFEE77B57}" type="datetime'''Su''p''p''l''''''''y'''' ''''''''c''''h''''''''''ai''''n'">
                <a:rPr lang="en-IN" altLang="en-US" sz="1400" dirty="0" smtClean="0">
                  <a:effectLst/>
                </a:rPr>
                <a:pPr marL="0" lvl="0" indent="0">
                  <a:spcBef>
                    <a:spcPct val="0"/>
                  </a:spcBef>
                  <a:spcAft>
                    <a:spcPct val="0"/>
                  </a:spcAft>
                  <a:buNone/>
                </a:pPr>
                <a:t>Supply chain</a:t>
              </a:fld>
              <a:endParaRPr lang="en-IN" sz="1400"/>
            </a:p>
          </p:txBody>
        </p:sp>
        <p:sp>
          <p:nvSpPr>
            <p:cNvPr id="114" name="Text Placeholder">
              <a:extLst>
                <a:ext uri="{FF2B5EF4-FFF2-40B4-BE49-F238E27FC236}">
                  <a16:creationId xmlns:a16="http://schemas.microsoft.com/office/drawing/2014/main" id="{38FAE9A5-72B6-9B33-402C-0720856FF237}"/>
                </a:ext>
              </a:extLst>
            </p:cNvPr>
            <p:cNvSpPr>
              <a:spLocks noGrp="1"/>
            </p:cNvSpPr>
            <p:nvPr>
              <p:custDataLst>
                <p:tags r:id="rId44"/>
              </p:custDataLst>
            </p:nvPr>
          </p:nvSpPr>
          <p:spPr bwMode="auto">
            <a:xfrm>
              <a:off x="949325" y="5591175"/>
              <a:ext cx="10842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918085A-6326-4BA0-923A-FFE9CF9425AF}" type="datetime'''''C''''r''''''''o''p'' ''In''s''''''''''ur''''an''''c''e'''">
                <a:rPr lang="en-IN" altLang="en-US" sz="1400" dirty="0" smtClean="0">
                  <a:effectLst/>
                </a:rPr>
                <a:pPr marL="0" lvl="0" indent="0">
                  <a:spcBef>
                    <a:spcPct val="0"/>
                  </a:spcBef>
                  <a:spcAft>
                    <a:spcPct val="0"/>
                  </a:spcAft>
                  <a:buNone/>
                </a:pPr>
                <a:t>Crop Insurance</a:t>
              </a:fld>
              <a:endParaRPr lang="en-IN" sz="1400"/>
            </a:p>
          </p:txBody>
        </p:sp>
        <p:sp>
          <p:nvSpPr>
            <p:cNvPr id="116" name="Text Placeholder">
              <a:extLst>
                <a:ext uri="{FF2B5EF4-FFF2-40B4-BE49-F238E27FC236}">
                  <a16:creationId xmlns:a16="http://schemas.microsoft.com/office/drawing/2014/main" id="{E7505EBE-1AD7-71A1-5133-5A4F83733F7A}"/>
                </a:ext>
              </a:extLst>
            </p:cNvPr>
            <p:cNvSpPr>
              <a:spLocks noGrp="1"/>
            </p:cNvSpPr>
            <p:nvPr>
              <p:custDataLst>
                <p:tags r:id="rId45"/>
              </p:custDataLst>
            </p:nvPr>
          </p:nvSpPr>
          <p:spPr bwMode="auto">
            <a:xfrm>
              <a:off x="949325" y="5327650"/>
              <a:ext cx="4889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DF66C76-ECC5-4C40-9CB2-D8BE2BC8170B}" type="datetime'''''''O''''''''''''''t''''''''''''''h''e''r''s'''''''''">
                <a:rPr lang="en-IN" altLang="en-US" sz="1400" dirty="0" smtClean="0">
                  <a:effectLst/>
                </a:rPr>
                <a:pPr marL="0" lvl="0" indent="0">
                  <a:spcBef>
                    <a:spcPct val="0"/>
                  </a:spcBef>
                  <a:spcAft>
                    <a:spcPct val="0"/>
                  </a:spcAft>
                  <a:buNone/>
                </a:pPr>
                <a:t>Others</a:t>
              </a:fld>
              <a:endParaRPr lang="en-IN" sz="1400"/>
            </a:p>
          </p:txBody>
        </p:sp>
      </p:grpSp>
      <p:sp>
        <p:nvSpPr>
          <p:cNvPr id="162" name="Oval 161">
            <a:extLst>
              <a:ext uri="{FF2B5EF4-FFF2-40B4-BE49-F238E27FC236}">
                <a16:creationId xmlns:a16="http://schemas.microsoft.com/office/drawing/2014/main" id="{D373EBD9-0DB9-20AC-6BEA-1A9E187F2DA7}"/>
              </a:ext>
            </a:extLst>
          </p:cNvPr>
          <p:cNvSpPr/>
          <p:nvPr/>
        </p:nvSpPr>
        <p:spPr bwMode="gray">
          <a:xfrm>
            <a:off x="4690616" y="2600662"/>
            <a:ext cx="670265" cy="289712"/>
          </a:xfrm>
          <a:prstGeom prst="ellipse">
            <a:avLst/>
          </a:prstGeom>
          <a:solidFill>
            <a:schemeClr val="accent2">
              <a:lumMod val="75000"/>
            </a:schemeClr>
          </a:solidFill>
          <a:ln w="9525">
            <a:solidFill>
              <a:srgbClr val="4664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b="1">
                <a:solidFill>
                  <a:schemeClr val="bg1"/>
                </a:solidFill>
              </a:rPr>
              <a:t>-67%</a:t>
            </a:r>
            <a:endParaRPr lang="en-IN" sz="1100" b="1">
              <a:solidFill>
                <a:schemeClr val="bg1"/>
              </a:solidFill>
            </a:endParaRPr>
          </a:p>
        </p:txBody>
      </p:sp>
      <p:sp>
        <p:nvSpPr>
          <p:cNvPr id="163" name="Oval 162">
            <a:extLst>
              <a:ext uri="{FF2B5EF4-FFF2-40B4-BE49-F238E27FC236}">
                <a16:creationId xmlns:a16="http://schemas.microsoft.com/office/drawing/2014/main" id="{98FA0FC2-C32C-ABF4-CC66-15F1753C3719}"/>
              </a:ext>
            </a:extLst>
          </p:cNvPr>
          <p:cNvSpPr/>
          <p:nvPr/>
        </p:nvSpPr>
        <p:spPr bwMode="gray">
          <a:xfrm>
            <a:off x="4690616" y="3017465"/>
            <a:ext cx="669600" cy="291600"/>
          </a:xfrm>
          <a:prstGeom prst="ellipse">
            <a:avLst/>
          </a:prstGeom>
          <a:solidFill>
            <a:schemeClr val="accent2">
              <a:lumMod val="60000"/>
              <a:lumOff val="4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b="1">
                <a:solidFill>
                  <a:schemeClr val="bg1"/>
                </a:solidFill>
              </a:rPr>
              <a:t>-20%</a:t>
            </a:r>
            <a:endParaRPr lang="en-IN" sz="1100" b="1">
              <a:solidFill>
                <a:schemeClr val="bg1"/>
              </a:solidFill>
            </a:endParaRPr>
          </a:p>
        </p:txBody>
      </p:sp>
      <p:sp>
        <p:nvSpPr>
          <p:cNvPr id="164" name="Oval 163">
            <a:extLst>
              <a:ext uri="{FF2B5EF4-FFF2-40B4-BE49-F238E27FC236}">
                <a16:creationId xmlns:a16="http://schemas.microsoft.com/office/drawing/2014/main" id="{AAB233C4-932A-1415-4716-E91F91FF47C2}"/>
              </a:ext>
            </a:extLst>
          </p:cNvPr>
          <p:cNvSpPr/>
          <p:nvPr/>
        </p:nvSpPr>
        <p:spPr bwMode="gray">
          <a:xfrm>
            <a:off x="4703933" y="3375990"/>
            <a:ext cx="669600" cy="291600"/>
          </a:xfrm>
          <a:prstGeom prst="ellipse">
            <a:avLst/>
          </a:prstGeom>
          <a:solidFill>
            <a:srgbClr val="364D6E"/>
          </a:solidFill>
          <a:ln w="9525">
            <a:solidFill>
              <a:srgbClr val="364D6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b="1">
                <a:solidFill>
                  <a:schemeClr val="bg1"/>
                </a:solidFill>
              </a:rPr>
              <a:t>-33%</a:t>
            </a:r>
            <a:endParaRPr lang="en-IN" sz="1100" b="1">
              <a:solidFill>
                <a:schemeClr val="bg1"/>
              </a:solidFill>
            </a:endParaRPr>
          </a:p>
        </p:txBody>
      </p:sp>
      <p:sp>
        <p:nvSpPr>
          <p:cNvPr id="165" name="Oval 164">
            <a:extLst>
              <a:ext uri="{FF2B5EF4-FFF2-40B4-BE49-F238E27FC236}">
                <a16:creationId xmlns:a16="http://schemas.microsoft.com/office/drawing/2014/main" id="{6A119A98-3286-E169-BAFC-AAE8DF8B6AB3}"/>
              </a:ext>
            </a:extLst>
          </p:cNvPr>
          <p:cNvSpPr/>
          <p:nvPr/>
        </p:nvSpPr>
        <p:spPr bwMode="gray">
          <a:xfrm>
            <a:off x="4703933" y="4140745"/>
            <a:ext cx="669600" cy="291600"/>
          </a:xfrm>
          <a:prstGeom prst="ellipse">
            <a:avLst/>
          </a:prstGeom>
          <a:solidFill>
            <a:schemeClr val="accent1"/>
          </a:solidFill>
          <a:ln w="9525">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b="1">
                <a:solidFill>
                  <a:schemeClr val="bg1"/>
                </a:solidFill>
              </a:rPr>
              <a:t>98%</a:t>
            </a:r>
            <a:endParaRPr lang="en-IN" sz="1100" b="1">
              <a:solidFill>
                <a:schemeClr val="bg1"/>
              </a:solidFill>
            </a:endParaRPr>
          </a:p>
        </p:txBody>
      </p:sp>
      <p:sp>
        <p:nvSpPr>
          <p:cNvPr id="166" name="TextBox 165">
            <a:extLst>
              <a:ext uri="{FF2B5EF4-FFF2-40B4-BE49-F238E27FC236}">
                <a16:creationId xmlns:a16="http://schemas.microsoft.com/office/drawing/2014/main" id="{D93923DF-4446-33D5-9237-E9C51D54788B}"/>
              </a:ext>
            </a:extLst>
          </p:cNvPr>
          <p:cNvSpPr txBox="1"/>
          <p:nvPr/>
        </p:nvSpPr>
        <p:spPr bwMode="gray">
          <a:xfrm>
            <a:off x="4623082" y="2162072"/>
            <a:ext cx="736722" cy="288147"/>
          </a:xfrm>
          <a:prstGeom prst="rect">
            <a:avLst/>
          </a:prstGeom>
          <a:noFill/>
        </p:spPr>
        <p:txBody>
          <a:bodyPr wrap="square" lIns="36000" tIns="36000" rIns="36000" bIns="36000" rtlCol="0">
            <a:spAutoFit/>
          </a:bodyPr>
          <a:lstStyle/>
          <a:p>
            <a:pPr marL="0" indent="0" algn="ctr">
              <a:spcBef>
                <a:spcPts val="0"/>
              </a:spcBef>
              <a:buNone/>
            </a:pPr>
            <a:r>
              <a:rPr lang="en-US" sz="1400" b="1"/>
              <a:t>% </a:t>
            </a:r>
            <a:r>
              <a:rPr lang="en-US" sz="1400" b="1" err="1"/>
              <a:t>chg</a:t>
            </a:r>
            <a:r>
              <a:rPr lang="en-US" sz="1400" b="1"/>
              <a:t> </a:t>
            </a:r>
            <a:endParaRPr lang="en-IN" sz="1400" b="1"/>
          </a:p>
        </p:txBody>
      </p:sp>
      <p:sp>
        <p:nvSpPr>
          <p:cNvPr id="22" name="btfpBulletedList435541">
            <a:extLst>
              <a:ext uri="{FF2B5EF4-FFF2-40B4-BE49-F238E27FC236}">
                <a16:creationId xmlns:a16="http://schemas.microsoft.com/office/drawing/2014/main" id="{27944119-C8C3-44D3-BB8E-EA5E54D3A9FC}"/>
              </a:ext>
            </a:extLst>
          </p:cNvPr>
          <p:cNvSpPr txBox="1"/>
          <p:nvPr>
            <p:custDataLst>
              <p:tags r:id="rId3"/>
            </p:custDataLst>
          </p:nvPr>
        </p:nvSpPr>
        <p:spPr bwMode="gray">
          <a:xfrm>
            <a:off x="6371452" y="1628666"/>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Reduced seed and</a:t>
            </a:r>
          </a:p>
          <a:p>
            <a:pPr marL="0" indent="0">
              <a:spcBef>
                <a:spcPts val="0"/>
              </a:spcBef>
              <a:buNone/>
            </a:pPr>
            <a:r>
              <a:rPr lang="en-US" sz="1800"/>
              <a:t>fertilizer contribution</a:t>
            </a:r>
            <a:endParaRPr lang="en-IN" sz="1800" err="1"/>
          </a:p>
        </p:txBody>
      </p:sp>
      <p:sp>
        <p:nvSpPr>
          <p:cNvPr id="24" name="btfpBulletedList435541">
            <a:extLst>
              <a:ext uri="{FF2B5EF4-FFF2-40B4-BE49-F238E27FC236}">
                <a16:creationId xmlns:a16="http://schemas.microsoft.com/office/drawing/2014/main" id="{995D9162-5B0F-47EA-A333-CDE99BEFC8CF}"/>
              </a:ext>
            </a:extLst>
          </p:cNvPr>
          <p:cNvSpPr txBox="1"/>
          <p:nvPr>
            <p:custDataLst>
              <p:tags r:id="rId4"/>
            </p:custDataLst>
          </p:nvPr>
        </p:nvSpPr>
        <p:spPr bwMode="gray">
          <a:xfrm>
            <a:off x="6371452" y="2302472"/>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Saving taxpayer in </a:t>
            </a:r>
          </a:p>
          <a:p>
            <a:pPr marL="0" indent="0">
              <a:spcBef>
                <a:spcPts val="0"/>
              </a:spcBef>
              <a:buNone/>
            </a:pPr>
            <a:r>
              <a:rPr lang="en-US" sz="1800"/>
              <a:t>surface water cleanup</a:t>
            </a:r>
          </a:p>
        </p:txBody>
      </p:sp>
      <p:sp>
        <p:nvSpPr>
          <p:cNvPr id="25" name="btfpBulletedList435541">
            <a:extLst>
              <a:ext uri="{FF2B5EF4-FFF2-40B4-BE49-F238E27FC236}">
                <a16:creationId xmlns:a16="http://schemas.microsoft.com/office/drawing/2014/main" id="{85EA9652-DC7B-4CEE-8BC8-2D6E02A9CEE1}"/>
              </a:ext>
            </a:extLst>
          </p:cNvPr>
          <p:cNvSpPr txBox="1"/>
          <p:nvPr>
            <p:custDataLst>
              <p:tags r:id="rId5"/>
            </p:custDataLst>
          </p:nvPr>
        </p:nvSpPr>
        <p:spPr bwMode="gray">
          <a:xfrm>
            <a:off x="6371452" y="2976277"/>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Reduced Soil Erosion by</a:t>
            </a:r>
          </a:p>
        </p:txBody>
      </p:sp>
      <p:sp>
        <p:nvSpPr>
          <p:cNvPr id="26" name="btfpBulletedList435541">
            <a:extLst>
              <a:ext uri="{FF2B5EF4-FFF2-40B4-BE49-F238E27FC236}">
                <a16:creationId xmlns:a16="http://schemas.microsoft.com/office/drawing/2014/main" id="{4483A946-4F8E-4C8D-9FAB-4B087033BCB8}"/>
              </a:ext>
            </a:extLst>
          </p:cNvPr>
          <p:cNvSpPr txBox="1"/>
          <p:nvPr>
            <p:custDataLst>
              <p:tags r:id="rId6"/>
            </p:custDataLst>
          </p:nvPr>
        </p:nvSpPr>
        <p:spPr bwMode="gray">
          <a:xfrm>
            <a:off x="6371452" y="3650082"/>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Carbon sequester saving</a:t>
            </a:r>
            <a:r>
              <a:rPr lang="en-US" sz="1800" baseline="30000"/>
              <a:t>2</a:t>
            </a:r>
          </a:p>
        </p:txBody>
      </p:sp>
      <p:sp>
        <p:nvSpPr>
          <p:cNvPr id="27" name="btfpBulletedList435541">
            <a:extLst>
              <a:ext uri="{FF2B5EF4-FFF2-40B4-BE49-F238E27FC236}">
                <a16:creationId xmlns:a16="http://schemas.microsoft.com/office/drawing/2014/main" id="{F03E697B-0596-4CE4-AE59-37E0553998E1}"/>
              </a:ext>
            </a:extLst>
          </p:cNvPr>
          <p:cNvSpPr txBox="1"/>
          <p:nvPr>
            <p:custDataLst>
              <p:tags r:id="rId7"/>
            </p:custDataLst>
          </p:nvPr>
        </p:nvSpPr>
        <p:spPr bwMode="gray">
          <a:xfrm>
            <a:off x="6371452" y="4323887"/>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Improved Profitability</a:t>
            </a:r>
          </a:p>
        </p:txBody>
      </p:sp>
      <p:sp>
        <p:nvSpPr>
          <p:cNvPr id="28" name="btfpBulletedList435541">
            <a:extLst>
              <a:ext uri="{FF2B5EF4-FFF2-40B4-BE49-F238E27FC236}">
                <a16:creationId xmlns:a16="http://schemas.microsoft.com/office/drawing/2014/main" id="{1B6E0296-CEB5-487B-8FD5-CC0BBCF21BAC}"/>
              </a:ext>
            </a:extLst>
          </p:cNvPr>
          <p:cNvSpPr txBox="1"/>
          <p:nvPr>
            <p:custDataLst>
              <p:tags r:id="rId8"/>
            </p:custDataLst>
          </p:nvPr>
        </p:nvSpPr>
        <p:spPr bwMode="gray">
          <a:xfrm>
            <a:off x="6371452" y="4997693"/>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Additional profit from </a:t>
            </a:r>
          </a:p>
          <a:p>
            <a:pPr marL="0" indent="0">
              <a:spcBef>
                <a:spcPts val="0"/>
              </a:spcBef>
              <a:buNone/>
            </a:pPr>
            <a:r>
              <a:rPr lang="en-US" sz="1800"/>
              <a:t>Carbon Credit</a:t>
            </a:r>
            <a:r>
              <a:rPr lang="en-US" sz="1800" baseline="30000"/>
              <a:t>3</a:t>
            </a:r>
          </a:p>
        </p:txBody>
      </p:sp>
      <p:grpSp>
        <p:nvGrpSpPr>
          <p:cNvPr id="31" name="btfpRowHeaderBox324007">
            <a:extLst>
              <a:ext uri="{FF2B5EF4-FFF2-40B4-BE49-F238E27FC236}">
                <a16:creationId xmlns:a16="http://schemas.microsoft.com/office/drawing/2014/main" id="{892D792C-AE6A-442C-9C66-5ADD7A2B1868}"/>
              </a:ext>
            </a:extLst>
          </p:cNvPr>
          <p:cNvGrpSpPr/>
          <p:nvPr>
            <p:custDataLst>
              <p:tags r:id="rId9"/>
            </p:custDataLst>
          </p:nvPr>
        </p:nvGrpSpPr>
        <p:grpSpPr>
          <a:xfrm>
            <a:off x="6537923" y="1626371"/>
            <a:ext cx="45719" cy="575760"/>
            <a:chOff x="330200" y="1270000"/>
            <a:chExt cx="2540000" cy="972979"/>
          </a:xfrm>
          <a:solidFill>
            <a:schemeClr val="accent5"/>
          </a:solidFill>
        </p:grpSpPr>
        <p:sp>
          <p:nvSpPr>
            <p:cNvPr id="29" name="btfpRowHeaderBoxText324007">
              <a:extLst>
                <a:ext uri="{FF2B5EF4-FFF2-40B4-BE49-F238E27FC236}">
                  <a16:creationId xmlns:a16="http://schemas.microsoft.com/office/drawing/2014/main" id="{BADD1AD1-E6FE-4EA6-A349-D517A0D90814}"/>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30" name="btfpRowHeaderBoxLine324007">
              <a:extLst>
                <a:ext uri="{FF2B5EF4-FFF2-40B4-BE49-F238E27FC236}">
                  <a16:creationId xmlns:a16="http://schemas.microsoft.com/office/drawing/2014/main" id="{839EA4DB-7CD3-4CBA-93A6-F7A9E1B73272}"/>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2" name="btfpRowHeaderBox324007">
            <a:extLst>
              <a:ext uri="{FF2B5EF4-FFF2-40B4-BE49-F238E27FC236}">
                <a16:creationId xmlns:a16="http://schemas.microsoft.com/office/drawing/2014/main" id="{05AC7D88-4599-41F9-B438-075E19830267}"/>
              </a:ext>
            </a:extLst>
          </p:cNvPr>
          <p:cNvGrpSpPr/>
          <p:nvPr>
            <p:custDataLst>
              <p:tags r:id="rId10"/>
            </p:custDataLst>
          </p:nvPr>
        </p:nvGrpSpPr>
        <p:grpSpPr>
          <a:xfrm>
            <a:off x="6537923" y="2300229"/>
            <a:ext cx="45719" cy="575760"/>
            <a:chOff x="330200" y="1270000"/>
            <a:chExt cx="2540000" cy="972979"/>
          </a:xfrm>
          <a:solidFill>
            <a:schemeClr val="accent5"/>
          </a:solidFill>
        </p:grpSpPr>
        <p:sp>
          <p:nvSpPr>
            <p:cNvPr id="33" name="btfpRowHeaderBoxText324007">
              <a:extLst>
                <a:ext uri="{FF2B5EF4-FFF2-40B4-BE49-F238E27FC236}">
                  <a16:creationId xmlns:a16="http://schemas.microsoft.com/office/drawing/2014/main" id="{8A46BF45-8D41-4595-A3C3-7BC0CD796C9A}"/>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34" name="btfpRowHeaderBoxLine324007">
              <a:extLst>
                <a:ext uri="{FF2B5EF4-FFF2-40B4-BE49-F238E27FC236}">
                  <a16:creationId xmlns:a16="http://schemas.microsoft.com/office/drawing/2014/main" id="{69F649E0-E3D8-4631-9021-98FA00C38716}"/>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5" name="btfpRowHeaderBox324007">
            <a:extLst>
              <a:ext uri="{FF2B5EF4-FFF2-40B4-BE49-F238E27FC236}">
                <a16:creationId xmlns:a16="http://schemas.microsoft.com/office/drawing/2014/main" id="{79F9ED82-96F3-4A92-9320-5543660909EC}"/>
              </a:ext>
            </a:extLst>
          </p:cNvPr>
          <p:cNvGrpSpPr/>
          <p:nvPr>
            <p:custDataLst>
              <p:tags r:id="rId11"/>
            </p:custDataLst>
          </p:nvPr>
        </p:nvGrpSpPr>
        <p:grpSpPr>
          <a:xfrm>
            <a:off x="6537923" y="2974087"/>
            <a:ext cx="45719" cy="575760"/>
            <a:chOff x="330200" y="1270000"/>
            <a:chExt cx="2540000" cy="972979"/>
          </a:xfrm>
          <a:solidFill>
            <a:schemeClr val="accent5"/>
          </a:solidFill>
        </p:grpSpPr>
        <p:sp>
          <p:nvSpPr>
            <p:cNvPr id="36" name="btfpRowHeaderBoxText324007">
              <a:extLst>
                <a:ext uri="{FF2B5EF4-FFF2-40B4-BE49-F238E27FC236}">
                  <a16:creationId xmlns:a16="http://schemas.microsoft.com/office/drawing/2014/main" id="{74F1E00A-7133-44C9-B84B-AD412B1FCA1F}"/>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37" name="btfpRowHeaderBoxLine324007">
              <a:extLst>
                <a:ext uri="{FF2B5EF4-FFF2-40B4-BE49-F238E27FC236}">
                  <a16:creationId xmlns:a16="http://schemas.microsoft.com/office/drawing/2014/main" id="{9DDDC88A-33B0-4F65-B3E2-46E3EAF16537}"/>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RowHeaderBox324007">
            <a:extLst>
              <a:ext uri="{FF2B5EF4-FFF2-40B4-BE49-F238E27FC236}">
                <a16:creationId xmlns:a16="http://schemas.microsoft.com/office/drawing/2014/main" id="{F62801B6-62E7-497E-B2A9-5DA55E7DC577}"/>
              </a:ext>
            </a:extLst>
          </p:cNvPr>
          <p:cNvGrpSpPr/>
          <p:nvPr>
            <p:custDataLst>
              <p:tags r:id="rId12"/>
            </p:custDataLst>
          </p:nvPr>
        </p:nvGrpSpPr>
        <p:grpSpPr>
          <a:xfrm>
            <a:off x="6537923" y="3647946"/>
            <a:ext cx="45719" cy="575760"/>
            <a:chOff x="330200" y="1270000"/>
            <a:chExt cx="2540000" cy="972979"/>
          </a:xfrm>
          <a:solidFill>
            <a:schemeClr val="accent5"/>
          </a:solidFill>
        </p:grpSpPr>
        <p:sp>
          <p:nvSpPr>
            <p:cNvPr id="39" name="btfpRowHeaderBoxText324007">
              <a:extLst>
                <a:ext uri="{FF2B5EF4-FFF2-40B4-BE49-F238E27FC236}">
                  <a16:creationId xmlns:a16="http://schemas.microsoft.com/office/drawing/2014/main" id="{653A57B6-A98D-48CE-B246-E7A3A9A7B2F0}"/>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40" name="btfpRowHeaderBoxLine324007">
              <a:extLst>
                <a:ext uri="{FF2B5EF4-FFF2-40B4-BE49-F238E27FC236}">
                  <a16:creationId xmlns:a16="http://schemas.microsoft.com/office/drawing/2014/main" id="{6405711B-8D18-4B90-A14D-0FCD720CF0B4}"/>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1" name="btfpRowHeaderBox324007">
            <a:extLst>
              <a:ext uri="{FF2B5EF4-FFF2-40B4-BE49-F238E27FC236}">
                <a16:creationId xmlns:a16="http://schemas.microsoft.com/office/drawing/2014/main" id="{1F80EED4-C148-411D-8FF6-398111032F9D}"/>
              </a:ext>
            </a:extLst>
          </p:cNvPr>
          <p:cNvGrpSpPr/>
          <p:nvPr>
            <p:custDataLst>
              <p:tags r:id="rId13"/>
            </p:custDataLst>
          </p:nvPr>
        </p:nvGrpSpPr>
        <p:grpSpPr>
          <a:xfrm>
            <a:off x="6537923" y="4321803"/>
            <a:ext cx="45719" cy="575760"/>
            <a:chOff x="330200" y="1270000"/>
            <a:chExt cx="2540000" cy="972979"/>
          </a:xfrm>
          <a:solidFill>
            <a:schemeClr val="accent5"/>
          </a:solidFill>
        </p:grpSpPr>
        <p:sp>
          <p:nvSpPr>
            <p:cNvPr id="42" name="btfpRowHeaderBoxText324007">
              <a:extLst>
                <a:ext uri="{FF2B5EF4-FFF2-40B4-BE49-F238E27FC236}">
                  <a16:creationId xmlns:a16="http://schemas.microsoft.com/office/drawing/2014/main" id="{8E976EAA-E601-48C1-8AED-97930D1AF36E}"/>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43" name="btfpRowHeaderBoxLine324007">
              <a:extLst>
                <a:ext uri="{FF2B5EF4-FFF2-40B4-BE49-F238E27FC236}">
                  <a16:creationId xmlns:a16="http://schemas.microsoft.com/office/drawing/2014/main" id="{DD741426-05A1-4179-ABD3-8472668D5457}"/>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4" name="btfpRowHeaderBox324007">
            <a:extLst>
              <a:ext uri="{FF2B5EF4-FFF2-40B4-BE49-F238E27FC236}">
                <a16:creationId xmlns:a16="http://schemas.microsoft.com/office/drawing/2014/main" id="{CF4162BC-E51F-4C85-860D-07160983FD93}"/>
              </a:ext>
            </a:extLst>
          </p:cNvPr>
          <p:cNvGrpSpPr/>
          <p:nvPr>
            <p:custDataLst>
              <p:tags r:id="rId14"/>
            </p:custDataLst>
          </p:nvPr>
        </p:nvGrpSpPr>
        <p:grpSpPr>
          <a:xfrm>
            <a:off x="6537923" y="4995663"/>
            <a:ext cx="45719" cy="575760"/>
            <a:chOff x="330200" y="1270000"/>
            <a:chExt cx="2540000" cy="972979"/>
          </a:xfrm>
          <a:solidFill>
            <a:schemeClr val="accent5"/>
          </a:solidFill>
        </p:grpSpPr>
        <p:sp>
          <p:nvSpPr>
            <p:cNvPr id="45" name="btfpRowHeaderBoxText324007">
              <a:extLst>
                <a:ext uri="{FF2B5EF4-FFF2-40B4-BE49-F238E27FC236}">
                  <a16:creationId xmlns:a16="http://schemas.microsoft.com/office/drawing/2014/main" id="{19C6A39E-6FC6-4222-B7D9-692EDE5274A9}"/>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46" name="btfpRowHeaderBoxLine324007">
              <a:extLst>
                <a:ext uri="{FF2B5EF4-FFF2-40B4-BE49-F238E27FC236}">
                  <a16:creationId xmlns:a16="http://schemas.microsoft.com/office/drawing/2014/main" id="{996BFF0F-ACD6-4C24-A088-7ACE60A690D1}"/>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CCA1B654-6957-400F-A151-C267D877C1BE}"/>
              </a:ext>
            </a:extLst>
          </p:cNvPr>
          <p:cNvCxnSpPr>
            <a:cxnSpLocks/>
          </p:cNvCxnSpPr>
          <p:nvPr/>
        </p:nvCxnSpPr>
        <p:spPr bwMode="gray">
          <a:xfrm flipV="1">
            <a:off x="6547862" y="2195273"/>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341F9F-D013-4AAB-AEC4-FE0C8E85CCEF}"/>
              </a:ext>
            </a:extLst>
          </p:cNvPr>
          <p:cNvCxnSpPr>
            <a:cxnSpLocks/>
          </p:cNvCxnSpPr>
          <p:nvPr/>
        </p:nvCxnSpPr>
        <p:spPr bwMode="gray">
          <a:xfrm flipV="1">
            <a:off x="6547862" y="2870502"/>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C5CA50-A151-4E40-A67C-FEA6F44E536B}"/>
              </a:ext>
            </a:extLst>
          </p:cNvPr>
          <p:cNvCxnSpPr>
            <a:cxnSpLocks/>
          </p:cNvCxnSpPr>
          <p:nvPr/>
        </p:nvCxnSpPr>
        <p:spPr bwMode="gray">
          <a:xfrm flipV="1">
            <a:off x="6547862" y="3545732"/>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0FB48B-395A-49C4-AF36-AAE8427DBBE7}"/>
              </a:ext>
            </a:extLst>
          </p:cNvPr>
          <p:cNvCxnSpPr>
            <a:cxnSpLocks/>
          </p:cNvCxnSpPr>
          <p:nvPr/>
        </p:nvCxnSpPr>
        <p:spPr bwMode="gray">
          <a:xfrm flipV="1">
            <a:off x="6547862" y="4220962"/>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3540E4B-4E3D-40DC-9DC3-A9CF5E46D5C9}"/>
              </a:ext>
            </a:extLst>
          </p:cNvPr>
          <p:cNvCxnSpPr>
            <a:cxnSpLocks/>
          </p:cNvCxnSpPr>
          <p:nvPr/>
        </p:nvCxnSpPr>
        <p:spPr bwMode="gray">
          <a:xfrm flipV="1">
            <a:off x="6547862" y="4896191"/>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9883643-4F06-4245-870A-9221F9221050}"/>
              </a:ext>
            </a:extLst>
          </p:cNvPr>
          <p:cNvCxnSpPr>
            <a:cxnSpLocks/>
          </p:cNvCxnSpPr>
          <p:nvPr/>
        </p:nvCxnSpPr>
        <p:spPr bwMode="gray">
          <a:xfrm flipV="1">
            <a:off x="6547862" y="5571423"/>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857D35B-3D63-4FB1-9523-5E7C649D7C67}"/>
              </a:ext>
            </a:extLst>
          </p:cNvPr>
          <p:cNvSpPr txBox="1"/>
          <p:nvPr/>
        </p:nvSpPr>
        <p:spPr bwMode="gray">
          <a:xfrm>
            <a:off x="10013901" y="1636677"/>
            <a:ext cx="1550865"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32% to 12%</a:t>
            </a:r>
            <a:endParaRPr lang="en-IN" sz="2400" b="1">
              <a:solidFill>
                <a:srgbClr val="804B06"/>
              </a:solidFill>
              <a:cs typeface="Calibri"/>
            </a:endParaRPr>
          </a:p>
        </p:txBody>
      </p:sp>
      <p:sp>
        <p:nvSpPr>
          <p:cNvPr id="55" name="TextBox 54">
            <a:extLst>
              <a:ext uri="{FF2B5EF4-FFF2-40B4-BE49-F238E27FC236}">
                <a16:creationId xmlns:a16="http://schemas.microsoft.com/office/drawing/2014/main" id="{07C21CC2-3A14-41F4-B6FE-6A0AF1E756A8}"/>
              </a:ext>
            </a:extLst>
          </p:cNvPr>
          <p:cNvSpPr txBox="1"/>
          <p:nvPr/>
        </p:nvSpPr>
        <p:spPr bwMode="gray">
          <a:xfrm>
            <a:off x="10960628" y="2991031"/>
            <a:ext cx="608106"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90%</a:t>
            </a:r>
            <a:endParaRPr lang="en-IN" sz="2400" b="1">
              <a:solidFill>
                <a:srgbClr val="804B06"/>
              </a:solidFill>
              <a:cs typeface="Calibri"/>
            </a:endParaRPr>
          </a:p>
        </p:txBody>
      </p:sp>
      <p:sp>
        <p:nvSpPr>
          <p:cNvPr id="56" name="TextBox 55">
            <a:extLst>
              <a:ext uri="{FF2B5EF4-FFF2-40B4-BE49-F238E27FC236}">
                <a16:creationId xmlns:a16="http://schemas.microsoft.com/office/drawing/2014/main" id="{D18D036B-6E19-40BA-8A32-761031E10F00}"/>
              </a:ext>
            </a:extLst>
          </p:cNvPr>
          <p:cNvSpPr txBox="1"/>
          <p:nvPr/>
        </p:nvSpPr>
        <p:spPr bwMode="gray">
          <a:xfrm>
            <a:off x="10464174" y="2313854"/>
            <a:ext cx="1109847"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$200mn</a:t>
            </a:r>
            <a:endParaRPr lang="en-IN" sz="2400" b="1">
              <a:solidFill>
                <a:srgbClr val="804B06"/>
              </a:solidFill>
              <a:cs typeface="Calibri"/>
            </a:endParaRPr>
          </a:p>
        </p:txBody>
      </p:sp>
      <p:sp>
        <p:nvSpPr>
          <p:cNvPr id="57" name="TextBox 56">
            <a:extLst>
              <a:ext uri="{FF2B5EF4-FFF2-40B4-BE49-F238E27FC236}">
                <a16:creationId xmlns:a16="http://schemas.microsoft.com/office/drawing/2014/main" id="{26471C2F-99F6-4486-991A-E6BE85DAAECB}"/>
              </a:ext>
            </a:extLst>
          </p:cNvPr>
          <p:cNvSpPr txBox="1"/>
          <p:nvPr/>
        </p:nvSpPr>
        <p:spPr bwMode="gray">
          <a:xfrm>
            <a:off x="10279447" y="3679753"/>
            <a:ext cx="1302399"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40mn ton</a:t>
            </a:r>
            <a:endParaRPr lang="en-IN" sz="2400" b="1">
              <a:solidFill>
                <a:srgbClr val="804B06"/>
              </a:solidFill>
              <a:cs typeface="Calibri"/>
            </a:endParaRPr>
          </a:p>
        </p:txBody>
      </p:sp>
      <p:sp>
        <p:nvSpPr>
          <p:cNvPr id="58" name="TextBox 57">
            <a:extLst>
              <a:ext uri="{FF2B5EF4-FFF2-40B4-BE49-F238E27FC236}">
                <a16:creationId xmlns:a16="http://schemas.microsoft.com/office/drawing/2014/main" id="{EF5D2FEF-FA13-4945-B05A-889587986B91}"/>
              </a:ext>
            </a:extLst>
          </p:cNvPr>
          <p:cNvSpPr txBox="1"/>
          <p:nvPr/>
        </p:nvSpPr>
        <p:spPr bwMode="gray">
          <a:xfrm>
            <a:off x="10856719" y="5034106"/>
            <a:ext cx="713904"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$2bn</a:t>
            </a:r>
            <a:endParaRPr lang="en-IN" sz="2400" b="1">
              <a:solidFill>
                <a:srgbClr val="804B06"/>
              </a:solidFill>
              <a:cs typeface="Calibri"/>
            </a:endParaRPr>
          </a:p>
        </p:txBody>
      </p:sp>
      <p:sp>
        <p:nvSpPr>
          <p:cNvPr id="59" name="TextBox 58">
            <a:extLst>
              <a:ext uri="{FF2B5EF4-FFF2-40B4-BE49-F238E27FC236}">
                <a16:creationId xmlns:a16="http://schemas.microsoft.com/office/drawing/2014/main" id="{578BA846-67A4-4CBA-A0E5-DE9065B79773}"/>
              </a:ext>
            </a:extLst>
          </p:cNvPr>
          <p:cNvSpPr txBox="1"/>
          <p:nvPr/>
        </p:nvSpPr>
        <p:spPr bwMode="gray">
          <a:xfrm>
            <a:off x="10960628" y="4356930"/>
            <a:ext cx="608106"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97%</a:t>
            </a:r>
            <a:endParaRPr lang="en-IN" sz="2400" b="1">
              <a:solidFill>
                <a:srgbClr val="804B06"/>
              </a:solidFill>
              <a:cs typeface="Calibri"/>
            </a:endParaRPr>
          </a:p>
        </p:txBody>
      </p:sp>
      <p:sp>
        <p:nvSpPr>
          <p:cNvPr id="176" name="btfpBulletedList435541">
            <a:extLst>
              <a:ext uri="{FF2B5EF4-FFF2-40B4-BE49-F238E27FC236}">
                <a16:creationId xmlns:a16="http://schemas.microsoft.com/office/drawing/2014/main" id="{29405857-D007-DCF5-8E2F-8499423ACD87}"/>
              </a:ext>
            </a:extLst>
          </p:cNvPr>
          <p:cNvSpPr txBox="1"/>
          <p:nvPr>
            <p:custDataLst>
              <p:tags r:id="rId15"/>
            </p:custDataLst>
          </p:nvPr>
        </p:nvSpPr>
        <p:spPr bwMode="gray">
          <a:xfrm>
            <a:off x="6371452" y="5691728"/>
            <a:ext cx="5495528" cy="575760"/>
          </a:xfrm>
          <a:prstGeom prst="rect">
            <a:avLst/>
          </a:prstGeom>
          <a:solidFill>
            <a:srgbClr val="FFFFFF"/>
          </a:solidFill>
          <a:ln w="9525">
            <a:noFill/>
            <a:prstDash val="solid"/>
          </a:ln>
        </p:spPr>
        <p:txBody>
          <a:bodyPr vert="horz" wrap="square" lIns="540000" tIns="36000" rIns="36000" bIns="36000" rtlCol="0" anchor="ctr">
            <a:noAutofit/>
          </a:bodyPr>
          <a:lstStyle/>
          <a:p>
            <a:pPr marL="0" indent="0">
              <a:spcBef>
                <a:spcPts val="0"/>
              </a:spcBef>
              <a:buNone/>
            </a:pPr>
            <a:r>
              <a:rPr lang="en-US" sz="1800"/>
              <a:t>Unlock additional </a:t>
            </a:r>
          </a:p>
          <a:p>
            <a:pPr marL="0" indent="0">
              <a:spcBef>
                <a:spcPts val="0"/>
              </a:spcBef>
              <a:buNone/>
            </a:pPr>
            <a:r>
              <a:rPr lang="en-US" sz="1800"/>
              <a:t>profitability for farmers</a:t>
            </a:r>
            <a:r>
              <a:rPr lang="en-US" sz="1800" baseline="30000"/>
              <a:t>4</a:t>
            </a:r>
            <a:r>
              <a:rPr lang="en-US" sz="1800"/>
              <a:t>  </a:t>
            </a:r>
          </a:p>
        </p:txBody>
      </p:sp>
      <p:grpSp>
        <p:nvGrpSpPr>
          <p:cNvPr id="177" name="btfpRowHeaderBox324007">
            <a:extLst>
              <a:ext uri="{FF2B5EF4-FFF2-40B4-BE49-F238E27FC236}">
                <a16:creationId xmlns:a16="http://schemas.microsoft.com/office/drawing/2014/main" id="{4C623E8F-F467-5200-4BF6-5E48B1BF936C}"/>
              </a:ext>
            </a:extLst>
          </p:cNvPr>
          <p:cNvGrpSpPr/>
          <p:nvPr>
            <p:custDataLst>
              <p:tags r:id="rId16"/>
            </p:custDataLst>
          </p:nvPr>
        </p:nvGrpSpPr>
        <p:grpSpPr>
          <a:xfrm>
            <a:off x="6537923" y="5689698"/>
            <a:ext cx="45719" cy="575760"/>
            <a:chOff x="330200" y="1270000"/>
            <a:chExt cx="2540000" cy="972979"/>
          </a:xfrm>
          <a:solidFill>
            <a:schemeClr val="accent5"/>
          </a:solidFill>
        </p:grpSpPr>
        <p:sp>
          <p:nvSpPr>
            <p:cNvPr id="178" name="btfpRowHeaderBoxText324007">
              <a:extLst>
                <a:ext uri="{FF2B5EF4-FFF2-40B4-BE49-F238E27FC236}">
                  <a16:creationId xmlns:a16="http://schemas.microsoft.com/office/drawing/2014/main" id="{4413581F-0615-A8A0-9DBF-B25ACA65C6D9}"/>
                </a:ext>
              </a:extLst>
            </p:cNvPr>
            <p:cNvSpPr txBox="1"/>
            <p:nvPr/>
          </p:nvSpPr>
          <p:spPr bwMode="gray">
            <a:xfrm>
              <a:off x="330200" y="1270000"/>
              <a:ext cx="2540000" cy="972979"/>
            </a:xfrm>
            <a:prstGeom prst="rect">
              <a:avLst/>
            </a:prstGeom>
            <a:solidFill>
              <a:srgbClr val="548235"/>
            </a:solidFill>
          </p:spPr>
          <p:txBody>
            <a:bodyPr vert="horz" wrap="square" lIns="36036" tIns="36036" rIns="180181" bIns="36036" rtlCol="0" anchor="t">
              <a:noAutofit/>
            </a:bodyPr>
            <a:lstStyle/>
            <a:p>
              <a:pPr marL="0" indent="0">
                <a:spcBef>
                  <a:spcPts val="0"/>
                </a:spcBef>
                <a:buNone/>
              </a:pPr>
              <a:endParaRPr lang="en-US" sz="1600" b="1">
                <a:solidFill>
                  <a:srgbClr val="104C3E"/>
                </a:solidFill>
              </a:endParaRPr>
            </a:p>
          </p:txBody>
        </p:sp>
        <p:cxnSp>
          <p:nvCxnSpPr>
            <p:cNvPr id="179" name="btfpRowHeaderBoxLine324007">
              <a:extLst>
                <a:ext uri="{FF2B5EF4-FFF2-40B4-BE49-F238E27FC236}">
                  <a16:creationId xmlns:a16="http://schemas.microsoft.com/office/drawing/2014/main" id="{EF6B96F4-5302-59C0-4EC7-930C73A1889A}"/>
                </a:ext>
              </a:extLst>
            </p:cNvPr>
            <p:cNvCxnSpPr/>
            <p:nvPr/>
          </p:nvCxnSpPr>
          <p:spPr bwMode="gray">
            <a:xfrm>
              <a:off x="2870200" y="1270000"/>
              <a:ext cx="0" cy="972979"/>
            </a:xfrm>
            <a:prstGeom prst="line">
              <a:avLst/>
            </a:prstGeom>
            <a:solidFill>
              <a:srgbClr val="548235"/>
            </a:solidFill>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80" name="Straight Connector 179">
            <a:extLst>
              <a:ext uri="{FF2B5EF4-FFF2-40B4-BE49-F238E27FC236}">
                <a16:creationId xmlns:a16="http://schemas.microsoft.com/office/drawing/2014/main" id="{F38F07D8-C87F-5796-DB13-52C94A0A1E73}"/>
              </a:ext>
            </a:extLst>
          </p:cNvPr>
          <p:cNvCxnSpPr>
            <a:cxnSpLocks/>
          </p:cNvCxnSpPr>
          <p:nvPr/>
        </p:nvCxnSpPr>
        <p:spPr bwMode="gray">
          <a:xfrm flipV="1">
            <a:off x="6547862" y="6265458"/>
            <a:ext cx="2056443" cy="0"/>
          </a:xfrm>
          <a:prstGeom prst="line">
            <a:avLst/>
          </a:prstGeom>
          <a:ln w="9525" cap="flat" cmpd="sng" algn="ctr">
            <a:solidFill>
              <a:srgbClr val="104C3E"/>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7ABFBE39-C2B3-FD4A-2FFD-B0114262135B}"/>
              </a:ext>
            </a:extLst>
          </p:cNvPr>
          <p:cNvSpPr txBox="1"/>
          <p:nvPr/>
        </p:nvSpPr>
        <p:spPr bwMode="gray">
          <a:xfrm>
            <a:off x="10695083" y="5711283"/>
            <a:ext cx="869396" cy="442035"/>
          </a:xfrm>
          <a:prstGeom prst="rect">
            <a:avLst/>
          </a:prstGeom>
          <a:noFill/>
        </p:spPr>
        <p:txBody>
          <a:bodyPr wrap="none" lIns="36000" tIns="36000" rIns="36000" bIns="36000" rtlCol="0" anchor="t">
            <a:spAutoFit/>
          </a:bodyPr>
          <a:lstStyle/>
          <a:p>
            <a:pPr marL="0" indent="0">
              <a:buNone/>
            </a:pPr>
            <a:r>
              <a:rPr lang="en-US" sz="2400" b="1">
                <a:solidFill>
                  <a:srgbClr val="804B06"/>
                </a:solidFill>
              </a:rPr>
              <a:t>$62bn</a:t>
            </a:r>
            <a:endParaRPr lang="en-IN" sz="2400" b="1">
              <a:solidFill>
                <a:srgbClr val="804B06"/>
              </a:solidFill>
              <a:cs typeface="Calibri"/>
            </a:endParaRPr>
          </a:p>
        </p:txBody>
      </p:sp>
      <p:pic>
        <p:nvPicPr>
          <p:cNvPr id="11" name="Picture 11" descr="A picture containing clipart&#10;&#10;Description automatically generated">
            <a:extLst>
              <a:ext uri="{FF2B5EF4-FFF2-40B4-BE49-F238E27FC236}">
                <a16:creationId xmlns:a16="http://schemas.microsoft.com/office/drawing/2014/main" id="{94EE4B6F-AC4F-413A-8FF3-AC0F0DC9B061}"/>
              </a:ext>
            </a:extLst>
          </p:cNvPr>
          <p:cNvPicPr>
            <a:picLocks noChangeAspect="1"/>
          </p:cNvPicPr>
          <p:nvPr/>
        </p:nvPicPr>
        <p:blipFill>
          <a:blip r:embed="rId50"/>
          <a:stretch>
            <a:fillRect/>
          </a:stretch>
        </p:blipFill>
        <p:spPr>
          <a:xfrm>
            <a:off x="6038850" y="2293484"/>
            <a:ext cx="551090" cy="572862"/>
          </a:xfrm>
          <a:prstGeom prst="rect">
            <a:avLst/>
          </a:prstGeom>
        </p:spPr>
      </p:pic>
      <p:pic>
        <p:nvPicPr>
          <p:cNvPr id="12" name="Picture 14" descr="Logo, icon&#10;&#10;Description automatically generated">
            <a:extLst>
              <a:ext uri="{FF2B5EF4-FFF2-40B4-BE49-F238E27FC236}">
                <a16:creationId xmlns:a16="http://schemas.microsoft.com/office/drawing/2014/main" id="{9F028FFE-163B-5151-157B-E33EC88D1478}"/>
              </a:ext>
            </a:extLst>
          </p:cNvPr>
          <p:cNvPicPr>
            <a:picLocks noChangeAspect="1"/>
          </p:cNvPicPr>
          <p:nvPr/>
        </p:nvPicPr>
        <p:blipFill>
          <a:blip r:embed="rId51"/>
          <a:stretch>
            <a:fillRect/>
          </a:stretch>
        </p:blipFill>
        <p:spPr>
          <a:xfrm>
            <a:off x="6038850" y="4301898"/>
            <a:ext cx="572862" cy="572863"/>
          </a:xfrm>
          <a:prstGeom prst="rect">
            <a:avLst/>
          </a:prstGeom>
        </p:spPr>
      </p:pic>
      <p:pic>
        <p:nvPicPr>
          <p:cNvPr id="15" name="Picture 15" descr="A picture containing text&#10;&#10;Description automatically generated">
            <a:extLst>
              <a:ext uri="{FF2B5EF4-FFF2-40B4-BE49-F238E27FC236}">
                <a16:creationId xmlns:a16="http://schemas.microsoft.com/office/drawing/2014/main" id="{629F7F09-32F2-E659-6652-292233320D57}"/>
              </a:ext>
            </a:extLst>
          </p:cNvPr>
          <p:cNvPicPr>
            <a:picLocks noChangeAspect="1"/>
          </p:cNvPicPr>
          <p:nvPr/>
        </p:nvPicPr>
        <p:blipFill>
          <a:blip r:embed="rId52"/>
          <a:stretch>
            <a:fillRect/>
          </a:stretch>
        </p:blipFill>
        <p:spPr>
          <a:xfrm>
            <a:off x="6038850" y="5640841"/>
            <a:ext cx="572862" cy="572863"/>
          </a:xfrm>
          <a:prstGeom prst="rect">
            <a:avLst/>
          </a:prstGeom>
        </p:spPr>
      </p:pic>
      <p:pic>
        <p:nvPicPr>
          <p:cNvPr id="18" name="Picture 18">
            <a:extLst>
              <a:ext uri="{FF2B5EF4-FFF2-40B4-BE49-F238E27FC236}">
                <a16:creationId xmlns:a16="http://schemas.microsoft.com/office/drawing/2014/main" id="{6262351F-E38D-31DF-3B2D-4563C068E8DD}"/>
              </a:ext>
            </a:extLst>
          </p:cNvPr>
          <p:cNvPicPr>
            <a:picLocks noChangeAspect="1"/>
          </p:cNvPicPr>
          <p:nvPr/>
        </p:nvPicPr>
        <p:blipFill>
          <a:blip r:embed="rId53"/>
          <a:stretch>
            <a:fillRect/>
          </a:stretch>
        </p:blipFill>
        <p:spPr>
          <a:xfrm>
            <a:off x="6038850" y="1624013"/>
            <a:ext cx="572861" cy="572861"/>
          </a:xfrm>
          <a:prstGeom prst="rect">
            <a:avLst/>
          </a:prstGeom>
        </p:spPr>
      </p:pic>
      <p:pic>
        <p:nvPicPr>
          <p:cNvPr id="19" name="Picture 19" descr="Icon&#10;&#10;Description automatically generated">
            <a:extLst>
              <a:ext uri="{FF2B5EF4-FFF2-40B4-BE49-F238E27FC236}">
                <a16:creationId xmlns:a16="http://schemas.microsoft.com/office/drawing/2014/main" id="{8393F789-4975-0582-C062-D5C99E46F9FF}"/>
              </a:ext>
            </a:extLst>
          </p:cNvPr>
          <p:cNvPicPr>
            <a:picLocks noChangeAspect="1"/>
          </p:cNvPicPr>
          <p:nvPr/>
        </p:nvPicPr>
        <p:blipFill>
          <a:blip r:embed="rId54"/>
          <a:stretch>
            <a:fillRect/>
          </a:stretch>
        </p:blipFill>
        <p:spPr>
          <a:xfrm>
            <a:off x="6038850" y="4971370"/>
            <a:ext cx="582386" cy="572861"/>
          </a:xfrm>
          <a:prstGeom prst="rect">
            <a:avLst/>
          </a:prstGeom>
        </p:spPr>
      </p:pic>
      <p:pic>
        <p:nvPicPr>
          <p:cNvPr id="20" name="Picture 20">
            <a:extLst>
              <a:ext uri="{FF2B5EF4-FFF2-40B4-BE49-F238E27FC236}">
                <a16:creationId xmlns:a16="http://schemas.microsoft.com/office/drawing/2014/main" id="{DC1DBF8D-823F-1ED9-5E2C-10AB863F0845}"/>
              </a:ext>
            </a:extLst>
          </p:cNvPr>
          <p:cNvPicPr>
            <a:picLocks noChangeAspect="1"/>
          </p:cNvPicPr>
          <p:nvPr/>
        </p:nvPicPr>
        <p:blipFill>
          <a:blip r:embed="rId55"/>
          <a:stretch>
            <a:fillRect/>
          </a:stretch>
        </p:blipFill>
        <p:spPr>
          <a:xfrm>
            <a:off x="6038850" y="2962956"/>
            <a:ext cx="582386" cy="567418"/>
          </a:xfrm>
          <a:prstGeom prst="rect">
            <a:avLst/>
          </a:prstGeom>
        </p:spPr>
      </p:pic>
      <p:sp>
        <p:nvSpPr>
          <p:cNvPr id="4" name="Date Placeholder 3">
            <a:extLst>
              <a:ext uri="{FF2B5EF4-FFF2-40B4-BE49-F238E27FC236}">
                <a16:creationId xmlns:a16="http://schemas.microsoft.com/office/drawing/2014/main" id="{64862F61-D435-E123-6BF8-19E1B90A5C11}"/>
              </a:ext>
            </a:extLst>
          </p:cNvPr>
          <p:cNvSpPr>
            <a:spLocks noGrp="1"/>
          </p:cNvSpPr>
          <p:nvPr>
            <p:ph type="dt" sz="half" idx="10"/>
          </p:nvPr>
        </p:nvSpPr>
        <p:spPr>
          <a:xfrm>
            <a:off x="629999" y="6405036"/>
            <a:ext cx="10764000" cy="307777"/>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Note: 1. Accounts price increase and not yield increase; 2. Regenerative saves 0.2 metric ton/acre of carbon; 3. Carbon credit sold at ~$50 per ton; 4. Accounts for Corn and Soybean farmers</a:t>
            </a:r>
          </a:p>
          <a:p>
            <a:pPr algn="l"/>
            <a:r>
              <a:rPr lang="en-US">
                <a:solidFill>
                  <a:schemeClr val="bg1">
                    <a:lumMod val="50000"/>
                  </a:schemeClr>
                </a:solidFill>
              </a:rPr>
              <a:t>Source: UCSUSA, USDA, College of Agriculture, Food and Environment, University of Minnesota</a:t>
            </a:r>
          </a:p>
        </p:txBody>
      </p:sp>
      <p:pic>
        <p:nvPicPr>
          <p:cNvPr id="21" name="Picture 22" descr="Icon&#10;&#10;Description automatically generated">
            <a:extLst>
              <a:ext uri="{FF2B5EF4-FFF2-40B4-BE49-F238E27FC236}">
                <a16:creationId xmlns:a16="http://schemas.microsoft.com/office/drawing/2014/main" id="{C70B9D37-AF1C-8C14-3330-11D4AC1C68EE}"/>
              </a:ext>
            </a:extLst>
          </p:cNvPr>
          <p:cNvPicPr>
            <a:picLocks noChangeAspect="1"/>
          </p:cNvPicPr>
          <p:nvPr/>
        </p:nvPicPr>
        <p:blipFill>
          <a:blip r:embed="rId56"/>
          <a:stretch>
            <a:fillRect/>
          </a:stretch>
        </p:blipFill>
        <p:spPr>
          <a:xfrm>
            <a:off x="6038850" y="3632427"/>
            <a:ext cx="572861" cy="572861"/>
          </a:xfrm>
          <a:prstGeom prst="rect">
            <a:avLst/>
          </a:prstGeom>
        </p:spPr>
      </p:pic>
      <p:sp>
        <p:nvSpPr>
          <p:cNvPr id="253" name="Rectangle 252">
            <a:extLst>
              <a:ext uri="{FF2B5EF4-FFF2-40B4-BE49-F238E27FC236}">
                <a16:creationId xmlns:a16="http://schemas.microsoft.com/office/drawing/2014/main" id="{AC285B49-AF92-6FE4-5A4F-F3723CCDC011}"/>
              </a:ext>
            </a:extLst>
          </p:cNvPr>
          <p:cNvSpPr/>
          <p:nvPr/>
        </p:nvSpPr>
        <p:spPr>
          <a:xfrm>
            <a:off x="630000" y="1654205"/>
            <a:ext cx="5053638" cy="3098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t"/>
          <a:lstStyle/>
          <a:p>
            <a:pPr algn="just">
              <a:spcAft>
                <a:spcPts val="1200"/>
              </a:spcAft>
            </a:pPr>
            <a:r>
              <a:rPr lang="en-US" b="1">
                <a:solidFill>
                  <a:schemeClr val="tx2"/>
                </a:solidFill>
                <a:cs typeface="Arial"/>
              </a:rPr>
              <a:t>Revenue and cost ($ per ha):</a:t>
            </a:r>
          </a:p>
        </p:txBody>
      </p:sp>
    </p:spTree>
    <p:custDataLst>
      <p:tags r:id="rId1"/>
    </p:custDataLst>
    <p:extLst>
      <p:ext uri="{BB962C8B-B14F-4D97-AF65-F5344CB8AC3E}">
        <p14:creationId xmlns:p14="http://schemas.microsoft.com/office/powerpoint/2010/main" val="3922225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9F49743-9406-7D66-3F36-E4F003D02CB2}"/>
              </a:ext>
            </a:extLst>
          </p:cNvPr>
          <p:cNvGraphicFramePr>
            <a:graphicFrameLocks noChangeAspect="1"/>
          </p:cNvGraphicFramePr>
          <p:nvPr>
            <p:custDataLst>
              <p:tags r:id="rId1"/>
            </p:custDataLst>
            <p:extLst>
              <p:ext uri="{D42A27DB-BD31-4B8C-83A1-F6EECF244321}">
                <p14:modId xmlns:p14="http://schemas.microsoft.com/office/powerpoint/2010/main" val="603339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7" name="think-cell data - do not delete" hidden="1">
                        <a:extLst>
                          <a:ext uri="{FF2B5EF4-FFF2-40B4-BE49-F238E27FC236}">
                            <a16:creationId xmlns:a16="http://schemas.microsoft.com/office/drawing/2014/main" id="{F9F49743-9406-7D66-3F36-E4F003D02C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Date Placeholder 3">
            <a:extLst>
              <a:ext uri="{FF2B5EF4-FFF2-40B4-BE49-F238E27FC236}">
                <a16:creationId xmlns:a16="http://schemas.microsoft.com/office/drawing/2014/main" id="{75CD73FA-A04A-C763-EF1F-6E29F6CB5DC9}"/>
              </a:ext>
            </a:extLst>
          </p:cNvPr>
          <p:cNvSpPr>
            <a:spLocks noGrp="1"/>
          </p:cNvSpPr>
          <p:nvPr>
            <p:ph type="dt" sz="half" idx="10"/>
          </p:nvPr>
        </p:nvSpPr>
        <p:spPr>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Team analysis</a:t>
            </a:r>
          </a:p>
        </p:txBody>
      </p:sp>
      <p:sp>
        <p:nvSpPr>
          <p:cNvPr id="3" name="Subtitle 3">
            <a:extLst>
              <a:ext uri="{FF2B5EF4-FFF2-40B4-BE49-F238E27FC236}">
                <a16:creationId xmlns:a16="http://schemas.microsoft.com/office/drawing/2014/main" id="{79C5650F-99E5-2780-B92D-04C87D531E4D}"/>
              </a:ext>
            </a:extLst>
          </p:cNvPr>
          <p:cNvSpPr txBox="1">
            <a:spLocks/>
          </p:cNvSpPr>
          <p:nvPr/>
        </p:nvSpPr>
        <p:spPr>
          <a:xfrm>
            <a:off x="1766009" y="2517659"/>
            <a:ext cx="3596869" cy="4051745"/>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29766" tIns="29766" rIns="29766" bIns="29766"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l"/>
            <a:r>
              <a:rPr lang="en-US" sz="2000" b="1">
                <a:solidFill>
                  <a:schemeClr val="tx1"/>
                </a:solidFill>
                <a:latin typeface="Calibri"/>
                <a:cs typeface="Arial"/>
              </a:rPr>
              <a:t>Reduced cost </a:t>
            </a:r>
            <a:r>
              <a:rPr lang="en-US" sz="2000">
                <a:solidFill>
                  <a:schemeClr val="tx1"/>
                </a:solidFill>
                <a:latin typeface="Calibri"/>
                <a:cs typeface="Arial"/>
              </a:rPr>
              <a:t>to provide federally subsidized crop insurance</a:t>
            </a:r>
          </a:p>
          <a:p>
            <a:pPr algn="l"/>
            <a:endParaRPr lang="en-US" sz="2000">
              <a:solidFill>
                <a:schemeClr val="tx1"/>
              </a:solidFill>
              <a:latin typeface="Calibri"/>
              <a:cs typeface="Arial"/>
            </a:endParaRPr>
          </a:p>
          <a:p>
            <a:pPr algn="l"/>
            <a:r>
              <a:rPr lang="en-US" sz="2000">
                <a:solidFill>
                  <a:schemeClr val="tx1"/>
                </a:solidFill>
                <a:latin typeface="Calibri"/>
                <a:cs typeface="Arial"/>
              </a:rPr>
              <a:t>Improved </a:t>
            </a:r>
            <a:r>
              <a:rPr lang="en-US" sz="2000" b="1">
                <a:solidFill>
                  <a:schemeClr val="tx1"/>
                </a:solidFill>
                <a:latin typeface="Calibri"/>
                <a:cs typeface="Arial"/>
              </a:rPr>
              <a:t>water </a:t>
            </a:r>
            <a:r>
              <a:rPr lang="en-US" sz="2000">
                <a:solidFill>
                  <a:schemeClr val="tx1"/>
                </a:solidFill>
                <a:latin typeface="Calibri"/>
                <a:cs typeface="Arial"/>
              </a:rPr>
              <a:t>and air quality</a:t>
            </a:r>
            <a:endParaRPr lang="en-US" sz="2000">
              <a:solidFill>
                <a:schemeClr val="tx1"/>
              </a:solidFill>
              <a:latin typeface="Calibri"/>
              <a:cs typeface="Arial" panose="020B0604020202020204" pitchFamily="34" charset="0"/>
            </a:endParaRPr>
          </a:p>
          <a:p>
            <a:pPr algn="l"/>
            <a:endParaRPr lang="en-US" sz="2000">
              <a:solidFill>
                <a:schemeClr val="tx1"/>
              </a:solidFill>
              <a:latin typeface="Calibri"/>
              <a:cs typeface="Arial"/>
            </a:endParaRPr>
          </a:p>
          <a:p>
            <a:pPr algn="l"/>
            <a:endParaRPr lang="en-US" sz="2000">
              <a:solidFill>
                <a:schemeClr val="tx1"/>
              </a:solidFill>
              <a:latin typeface="Calibri"/>
              <a:cs typeface="Arial"/>
            </a:endParaRPr>
          </a:p>
          <a:p>
            <a:pPr algn="l"/>
            <a:r>
              <a:rPr lang="en-US" sz="2000">
                <a:solidFill>
                  <a:schemeClr val="tx1"/>
                </a:solidFill>
                <a:latin typeface="Calibri"/>
                <a:cs typeface="Arial"/>
              </a:rPr>
              <a:t>Healthier, more nutritious </a:t>
            </a:r>
            <a:r>
              <a:rPr lang="en-US" sz="2000" b="1">
                <a:solidFill>
                  <a:schemeClr val="tx1"/>
                </a:solidFill>
                <a:latin typeface="Calibri"/>
                <a:cs typeface="Arial"/>
              </a:rPr>
              <a:t>food</a:t>
            </a:r>
          </a:p>
          <a:p>
            <a:pPr marL="188595" indent="-188595" algn="l">
              <a:buFont typeface="+mj-lt"/>
              <a:buAutoNum type="arabicPeriod"/>
            </a:pPr>
            <a:endParaRPr lang="en-US" sz="2000" b="1">
              <a:solidFill>
                <a:schemeClr val="tx1"/>
              </a:solidFill>
              <a:latin typeface="Calibri"/>
              <a:cs typeface="Arial" panose="020B0604020202020204" pitchFamily="34" charset="0"/>
            </a:endParaRPr>
          </a:p>
        </p:txBody>
      </p:sp>
      <p:sp>
        <p:nvSpPr>
          <p:cNvPr id="21" name="Subtitle 3">
            <a:extLst>
              <a:ext uri="{FF2B5EF4-FFF2-40B4-BE49-F238E27FC236}">
                <a16:creationId xmlns:a16="http://schemas.microsoft.com/office/drawing/2014/main" id="{AF6A7EF1-C19C-D93D-C62A-40A15172A64F}"/>
              </a:ext>
            </a:extLst>
          </p:cNvPr>
          <p:cNvSpPr txBox="1">
            <a:spLocks/>
          </p:cNvSpPr>
          <p:nvPr/>
        </p:nvSpPr>
        <p:spPr>
          <a:xfrm>
            <a:off x="7703204" y="2376548"/>
            <a:ext cx="3860146" cy="3394505"/>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000">
                <a:solidFill>
                  <a:schemeClr val="tx1"/>
                </a:solidFill>
                <a:latin typeface="Calibri"/>
                <a:cs typeface="Arial"/>
              </a:rPr>
              <a:t>Decreased cost of </a:t>
            </a:r>
            <a:r>
              <a:rPr lang="en-US" sz="2000" b="1">
                <a:solidFill>
                  <a:schemeClr val="tx1"/>
                </a:solidFill>
                <a:latin typeface="Calibri"/>
                <a:cs typeface="Arial"/>
              </a:rPr>
              <a:t>financial </a:t>
            </a:r>
            <a:r>
              <a:rPr lang="en-US" sz="2000">
                <a:solidFill>
                  <a:schemeClr val="tx1"/>
                </a:solidFill>
                <a:latin typeface="Calibri"/>
                <a:cs typeface="Arial"/>
              </a:rPr>
              <a:t>risk management &amp; access to loans</a:t>
            </a:r>
          </a:p>
          <a:p>
            <a:pPr marL="0" indent="0">
              <a:buNone/>
            </a:pPr>
            <a:endParaRPr lang="en-US" sz="2000">
              <a:solidFill>
                <a:schemeClr val="tx1"/>
              </a:solidFill>
              <a:latin typeface="Calibri"/>
              <a:cs typeface="Arial"/>
            </a:endParaRPr>
          </a:p>
          <a:p>
            <a:pPr marL="0" indent="0">
              <a:buNone/>
            </a:pPr>
            <a:r>
              <a:rPr lang="en-US" sz="2000">
                <a:solidFill>
                  <a:schemeClr val="tx1"/>
                </a:solidFill>
                <a:latin typeface="Calibri"/>
                <a:cs typeface="Arial"/>
              </a:rPr>
              <a:t>Enhanced </a:t>
            </a:r>
            <a:r>
              <a:rPr lang="en-US" sz="2000" b="1">
                <a:solidFill>
                  <a:schemeClr val="tx1"/>
                </a:solidFill>
                <a:latin typeface="Calibri"/>
                <a:cs typeface="Arial"/>
              </a:rPr>
              <a:t>resilience </a:t>
            </a:r>
            <a:r>
              <a:rPr lang="en-US" sz="2000">
                <a:solidFill>
                  <a:schemeClr val="tx1"/>
                </a:solidFill>
                <a:latin typeface="Calibri"/>
                <a:cs typeface="Arial"/>
              </a:rPr>
              <a:t>of land &amp; autonomy to farm the way they want to farm and is right for their biosystem</a:t>
            </a:r>
            <a:endParaRPr lang="en-US">
              <a:solidFill>
                <a:schemeClr val="tx1"/>
              </a:solidFill>
              <a:cs typeface="Calibri"/>
            </a:endParaRPr>
          </a:p>
          <a:p>
            <a:pPr marL="0" indent="0">
              <a:buNone/>
            </a:pPr>
            <a:endParaRPr lang="en-US" sz="2000">
              <a:solidFill>
                <a:schemeClr val="tx1"/>
              </a:solidFill>
              <a:latin typeface="Calibri"/>
              <a:cs typeface="Arial"/>
            </a:endParaRPr>
          </a:p>
          <a:p>
            <a:pPr marL="0" indent="0">
              <a:buNone/>
            </a:pPr>
            <a:r>
              <a:rPr lang="en-US" sz="2000">
                <a:solidFill>
                  <a:schemeClr val="tx1"/>
                </a:solidFill>
                <a:latin typeface="Calibri"/>
                <a:cs typeface="Arial"/>
              </a:rPr>
              <a:t>Ecosystem services such as increased </a:t>
            </a:r>
            <a:r>
              <a:rPr lang="en-US" sz="2000" b="1">
                <a:solidFill>
                  <a:schemeClr val="tx1"/>
                </a:solidFill>
                <a:latin typeface="Calibri"/>
                <a:cs typeface="Arial"/>
              </a:rPr>
              <a:t>biodiversity</a:t>
            </a:r>
          </a:p>
        </p:txBody>
      </p:sp>
      <p:pic>
        <p:nvPicPr>
          <p:cNvPr id="4" name="Graphic 4" descr="Water with solid fill">
            <a:extLst>
              <a:ext uri="{FF2B5EF4-FFF2-40B4-BE49-F238E27FC236}">
                <a16:creationId xmlns:a16="http://schemas.microsoft.com/office/drawing/2014/main" id="{1972D5FF-BDDF-7B93-E0E3-26099D88E5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4653" y="3338689"/>
            <a:ext cx="914400" cy="914400"/>
          </a:xfrm>
          <a:prstGeom prst="rect">
            <a:avLst/>
          </a:prstGeom>
        </p:spPr>
      </p:pic>
      <p:pic>
        <p:nvPicPr>
          <p:cNvPr id="5" name="Graphic 5" descr="Coins with solid fill">
            <a:extLst>
              <a:ext uri="{FF2B5EF4-FFF2-40B4-BE49-F238E27FC236}">
                <a16:creationId xmlns:a16="http://schemas.microsoft.com/office/drawing/2014/main" id="{7FA6E530-E51F-9173-DAAD-99B09DB763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652" y="2223910"/>
            <a:ext cx="928512" cy="914401"/>
          </a:xfrm>
          <a:prstGeom prst="rect">
            <a:avLst/>
          </a:prstGeom>
        </p:spPr>
      </p:pic>
      <p:pic>
        <p:nvPicPr>
          <p:cNvPr id="8" name="Graphic 8" descr="Hill scene with solid fill">
            <a:extLst>
              <a:ext uri="{FF2B5EF4-FFF2-40B4-BE49-F238E27FC236}">
                <a16:creationId xmlns:a16="http://schemas.microsoft.com/office/drawing/2014/main" id="{B6B5946F-FAA0-8C62-8353-B1AFA0103C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0213" y="3338689"/>
            <a:ext cx="914400" cy="914400"/>
          </a:xfrm>
          <a:prstGeom prst="rect">
            <a:avLst/>
          </a:prstGeom>
        </p:spPr>
      </p:pic>
      <p:pic>
        <p:nvPicPr>
          <p:cNvPr id="9" name="Graphic 9" descr="Bee with solid fill">
            <a:extLst>
              <a:ext uri="{FF2B5EF4-FFF2-40B4-BE49-F238E27FC236}">
                <a16:creationId xmlns:a16="http://schemas.microsoft.com/office/drawing/2014/main" id="{68E1684A-2331-AB02-87AB-D611E53810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8422" y="5025129"/>
            <a:ext cx="914400" cy="914400"/>
          </a:xfrm>
          <a:prstGeom prst="rect">
            <a:avLst/>
          </a:prstGeom>
        </p:spPr>
      </p:pic>
      <p:pic>
        <p:nvPicPr>
          <p:cNvPr id="10" name="Graphic 10" descr="Money with solid fill">
            <a:extLst>
              <a:ext uri="{FF2B5EF4-FFF2-40B4-BE49-F238E27FC236}">
                <a16:creationId xmlns:a16="http://schemas.microsoft.com/office/drawing/2014/main" id="{D1B54E74-FA0B-15EC-BEBC-D5AACBD080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59630" y="2170995"/>
            <a:ext cx="914400" cy="914400"/>
          </a:xfrm>
          <a:prstGeom prst="rect">
            <a:avLst/>
          </a:prstGeom>
        </p:spPr>
      </p:pic>
      <p:pic>
        <p:nvPicPr>
          <p:cNvPr id="11" name="Graphic 11" descr="Grocery bag with solid fill">
            <a:extLst>
              <a:ext uri="{FF2B5EF4-FFF2-40B4-BE49-F238E27FC236}">
                <a16:creationId xmlns:a16="http://schemas.microsoft.com/office/drawing/2014/main" id="{ED0FF555-597B-8D7D-8118-CF6DCFA137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6986" y="4453467"/>
            <a:ext cx="914400" cy="914400"/>
          </a:xfrm>
          <a:prstGeom prst="rect">
            <a:avLst/>
          </a:prstGeom>
        </p:spPr>
      </p:pic>
      <p:sp>
        <p:nvSpPr>
          <p:cNvPr id="14" name="Date Placeholder 3">
            <a:extLst>
              <a:ext uri="{FF2B5EF4-FFF2-40B4-BE49-F238E27FC236}">
                <a16:creationId xmlns:a16="http://schemas.microsoft.com/office/drawing/2014/main" id="{1CDE484A-4ED3-0677-A360-894317AA9D6F}"/>
              </a:ext>
            </a:extLst>
          </p:cNvPr>
          <p:cNvSpPr txBox="1">
            <a:spLocks/>
          </p:cNvSpPr>
          <p:nvPr/>
        </p:nvSpPr>
        <p:spPr>
          <a:xfrm>
            <a:off x="639895" y="6405036"/>
            <a:ext cx="8715507" cy="153888"/>
          </a:xfrm>
          <a:prstGeom prst="rect">
            <a:avLst/>
          </a:prstGeom>
        </p:spPr>
        <p:txBody>
          <a:bodyPr vert="horz" wrap="square" lIns="0" tIns="0" rIns="0" bIns="0" rtlCol="0" anchor="t">
            <a:spAutoFit/>
          </a:bodyPr>
          <a:lstStyle>
            <a:defPPr>
              <a:defRPr lang="en-US"/>
            </a:defPPr>
            <a:lvl1pPr marL="0" algn="r" defTabSz="914400" rtl="0" eaLnBrk="1" latinLnBrk="0" hangingPunct="1">
              <a:defRPr sz="1000" kern="1200">
                <a:solidFill>
                  <a:schemeClr val="bg1"/>
                </a:solidFill>
                <a:latin typeface="+mn-lt"/>
                <a:ea typeface="+mn-ea"/>
                <a:cs typeface="+mn-cs"/>
                <a:sym typeface="Trebuchet MS" panose="020B0603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lumMod val="50000"/>
                  </a:schemeClr>
                </a:solidFill>
              </a:rPr>
              <a:t>Source: Team analysis, Rodale Institute, Union of Concerned Scientists, USDA</a:t>
            </a:r>
          </a:p>
        </p:txBody>
      </p:sp>
      <p:sp>
        <p:nvSpPr>
          <p:cNvPr id="20" name="Title 1">
            <a:extLst>
              <a:ext uri="{FF2B5EF4-FFF2-40B4-BE49-F238E27FC236}">
                <a16:creationId xmlns:a16="http://schemas.microsoft.com/office/drawing/2014/main" id="{EE5D08C7-A25D-4B32-BD10-A2B983AD40B3}"/>
              </a:ext>
            </a:extLst>
          </p:cNvPr>
          <p:cNvSpPr>
            <a:spLocks noGrp="1"/>
          </p:cNvSpPr>
          <p:nvPr>
            <p:ph type="title"/>
          </p:nvPr>
        </p:nvSpPr>
        <p:spPr>
          <a:xfrm>
            <a:off x="630238" y="622300"/>
            <a:ext cx="10933112" cy="941796"/>
          </a:xfrm>
        </p:spPr>
        <p:txBody>
          <a:bodyPr vert="horz"/>
          <a:lstStyle/>
          <a:p>
            <a:r>
              <a:rPr lang="en-US" b="1">
                <a:latin typeface="+mn-lt"/>
                <a:cs typeface="Calibri"/>
              </a:rPr>
              <a:t>Impact | </a:t>
            </a:r>
            <a:r>
              <a:rPr lang="en-US" err="1">
                <a:latin typeface="+mn-lt"/>
                <a:cs typeface="Calibri"/>
              </a:rPr>
              <a:t>Soilsurance</a:t>
            </a:r>
            <a:r>
              <a:rPr lang="en-US">
                <a:latin typeface="+mn-lt"/>
                <a:cs typeface="Calibri"/>
              </a:rPr>
              <a:t> removes barriers to healthy soil practices enabling large-scale landscape regeneration</a:t>
            </a:r>
            <a:endParaRPr lang="en-US">
              <a:latin typeface="+mn-lt"/>
            </a:endParaRPr>
          </a:p>
        </p:txBody>
      </p:sp>
      <p:grpSp>
        <p:nvGrpSpPr>
          <p:cNvPr id="35" name="Group 34">
            <a:extLst>
              <a:ext uri="{FF2B5EF4-FFF2-40B4-BE49-F238E27FC236}">
                <a16:creationId xmlns:a16="http://schemas.microsoft.com/office/drawing/2014/main" id="{BD2D0A25-80A8-3343-8E14-67348EA4F1E0}"/>
              </a:ext>
            </a:extLst>
          </p:cNvPr>
          <p:cNvGrpSpPr/>
          <p:nvPr/>
        </p:nvGrpSpPr>
        <p:grpSpPr>
          <a:xfrm>
            <a:off x="6547460" y="1740872"/>
            <a:ext cx="5015890" cy="450335"/>
            <a:chOff x="7023651" y="1740872"/>
            <a:chExt cx="5015890" cy="450335"/>
          </a:xfrm>
        </p:grpSpPr>
        <p:sp>
          <p:nvSpPr>
            <p:cNvPr id="29" name="Rectangle 28">
              <a:extLst>
                <a:ext uri="{FF2B5EF4-FFF2-40B4-BE49-F238E27FC236}">
                  <a16:creationId xmlns:a16="http://schemas.microsoft.com/office/drawing/2014/main" id="{D781A29E-414A-7823-BFD7-41477CBC2316}"/>
                </a:ext>
              </a:extLst>
            </p:cNvPr>
            <p:cNvSpPr/>
            <p:nvPr/>
          </p:nvSpPr>
          <p:spPr>
            <a:xfrm>
              <a:off x="7023651" y="1740872"/>
              <a:ext cx="5015889"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pPr marL="0" indent="0">
                <a:spcBef>
                  <a:spcPts val="0"/>
                </a:spcBef>
                <a:buNone/>
              </a:pPr>
              <a:r>
                <a:rPr lang="en-US" sz="2000">
                  <a:solidFill>
                    <a:srgbClr val="3F762B"/>
                  </a:solidFill>
                  <a:latin typeface="Calibri"/>
                  <a:cs typeface="Arial"/>
                </a:rPr>
                <a:t>Farmer</a:t>
              </a:r>
              <a:r>
                <a:rPr lang="en-US" sz="2000" b="1"/>
                <a:t> </a:t>
              </a:r>
              <a:r>
                <a:rPr lang="en-US" sz="2000">
                  <a:solidFill>
                    <a:srgbClr val="3F762B"/>
                  </a:solidFill>
                  <a:latin typeface="Calibri"/>
                  <a:cs typeface="Arial"/>
                </a:rPr>
                <a:t>impact</a:t>
              </a:r>
            </a:p>
          </p:txBody>
        </p:sp>
        <p:cxnSp>
          <p:nvCxnSpPr>
            <p:cNvPr id="30" name="Straight Connector 29">
              <a:extLst>
                <a:ext uri="{FF2B5EF4-FFF2-40B4-BE49-F238E27FC236}">
                  <a16:creationId xmlns:a16="http://schemas.microsoft.com/office/drawing/2014/main" id="{CD2AB543-724C-4BF9-A297-AB3D02F6B816}"/>
                </a:ext>
              </a:extLst>
            </p:cNvPr>
            <p:cNvCxnSpPr>
              <a:cxnSpLocks/>
            </p:cNvCxnSpPr>
            <p:nvPr/>
          </p:nvCxnSpPr>
          <p:spPr>
            <a:xfrm>
              <a:off x="7023652" y="2191207"/>
              <a:ext cx="5015889"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C2CF6B4F-59B4-5FA7-42A4-68DF2EEACF08}"/>
              </a:ext>
            </a:extLst>
          </p:cNvPr>
          <p:cNvSpPr/>
          <p:nvPr/>
        </p:nvSpPr>
        <p:spPr>
          <a:xfrm>
            <a:off x="629999" y="1740872"/>
            <a:ext cx="4792121"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pPr marL="0" indent="0">
              <a:spcBef>
                <a:spcPts val="0"/>
              </a:spcBef>
              <a:buNone/>
            </a:pPr>
            <a:r>
              <a:rPr lang="en-US" sz="2000">
                <a:solidFill>
                  <a:srgbClr val="3F762B"/>
                </a:solidFill>
                <a:latin typeface="Calibri"/>
                <a:cs typeface="Arial"/>
              </a:rPr>
              <a:t>Public impact</a:t>
            </a:r>
          </a:p>
        </p:txBody>
      </p:sp>
      <p:cxnSp>
        <p:nvCxnSpPr>
          <p:cNvPr id="32" name="Straight Connector 31">
            <a:extLst>
              <a:ext uri="{FF2B5EF4-FFF2-40B4-BE49-F238E27FC236}">
                <a16:creationId xmlns:a16="http://schemas.microsoft.com/office/drawing/2014/main" id="{B4F85AC0-08E1-0DE3-1DB6-0584B49221EC}"/>
              </a:ext>
            </a:extLst>
          </p:cNvPr>
          <p:cNvCxnSpPr>
            <a:cxnSpLocks/>
          </p:cNvCxnSpPr>
          <p:nvPr/>
        </p:nvCxnSpPr>
        <p:spPr>
          <a:xfrm>
            <a:off x="630000" y="2191207"/>
            <a:ext cx="4792121"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348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920197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23" imgH="423" progId="TCLayout.ActiveDocument.1">
                  <p:embed/>
                </p:oleObj>
              </mc:Choice>
              <mc:Fallback>
                <p:oleObj name="think-cell Slide" r:id="rId44"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941796"/>
          </a:xfrm>
        </p:spPr>
        <p:txBody>
          <a:bodyPr vert="horz"/>
          <a:lstStyle/>
          <a:p>
            <a:r>
              <a:rPr lang="en-US" b="1">
                <a:latin typeface="+mn-lt"/>
              </a:rPr>
              <a:t>Fund returns |</a:t>
            </a:r>
            <a:r>
              <a:rPr lang="en-US">
                <a:latin typeface="+mn-lt"/>
              </a:rPr>
              <a:t> Returns accelerate with increased penetration driven by better risk sharing</a:t>
            </a:r>
            <a:endParaRPr lang="en-US">
              <a:latin typeface="+mn-lt"/>
              <a:cs typeface="Calibri"/>
            </a:endParaRPr>
          </a:p>
        </p:txBody>
      </p:sp>
      <p:sp>
        <p:nvSpPr>
          <p:cNvPr id="43" name="Rectangle 42">
            <a:extLst>
              <a:ext uri="{FF2B5EF4-FFF2-40B4-BE49-F238E27FC236}">
                <a16:creationId xmlns:a16="http://schemas.microsoft.com/office/drawing/2014/main" id="{467A59CB-6C0E-2E70-6B39-80DA7F517795}"/>
              </a:ext>
            </a:extLst>
          </p:cNvPr>
          <p:cNvSpPr/>
          <p:nvPr/>
        </p:nvSpPr>
        <p:spPr>
          <a:xfrm>
            <a:off x="5941941" y="2163763"/>
            <a:ext cx="5136427" cy="362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t"/>
          <a:lstStyle/>
          <a:p>
            <a:r>
              <a:rPr lang="en-US" sz="1600" b="1">
                <a:solidFill>
                  <a:schemeClr val="tx1"/>
                </a:solidFill>
                <a:cs typeface="Arial"/>
              </a:rPr>
              <a:t>Acres Insured ('000s) vs ROE &amp; Market Share:</a:t>
            </a:r>
          </a:p>
        </p:txBody>
      </p:sp>
      <p:graphicFrame>
        <p:nvGraphicFramePr>
          <p:cNvPr id="15" name="Chart 14">
            <a:extLst>
              <a:ext uri="{FF2B5EF4-FFF2-40B4-BE49-F238E27FC236}">
                <a16:creationId xmlns:a16="http://schemas.microsoft.com/office/drawing/2014/main" id="{F81D841E-E8F1-027A-3D04-5A319620C55F}"/>
              </a:ext>
            </a:extLst>
          </p:cNvPr>
          <p:cNvGraphicFramePr/>
          <p:nvPr>
            <p:custDataLst>
              <p:tags r:id="rId2"/>
            </p:custDataLst>
            <p:extLst>
              <p:ext uri="{D42A27DB-BD31-4B8C-83A1-F6EECF244321}">
                <p14:modId xmlns:p14="http://schemas.microsoft.com/office/powerpoint/2010/main" val="430505578"/>
              </p:ext>
            </p:extLst>
          </p:nvPr>
        </p:nvGraphicFramePr>
        <p:xfrm>
          <a:off x="5959475" y="2339975"/>
          <a:ext cx="5608638" cy="2868613"/>
        </p:xfrm>
        <a:graphic>
          <a:graphicData uri="http://schemas.openxmlformats.org/drawingml/2006/chart">
            <c:chart xmlns:c="http://schemas.openxmlformats.org/drawingml/2006/chart" xmlns:r="http://schemas.openxmlformats.org/officeDocument/2006/relationships" r:id="rId46"/>
          </a:graphicData>
        </a:graphic>
      </p:graphicFrame>
      <p:sp>
        <p:nvSpPr>
          <p:cNvPr id="46" name="Text Placeholder 2">
            <a:extLst>
              <a:ext uri="{FF2B5EF4-FFF2-40B4-BE49-F238E27FC236}">
                <a16:creationId xmlns:a16="http://schemas.microsoft.com/office/drawing/2014/main" id="{B1A33A47-FA0F-6392-0D45-279C5A25ABF2}"/>
              </a:ext>
            </a:extLst>
          </p:cNvPr>
          <p:cNvSpPr>
            <a:spLocks noGrp="1"/>
          </p:cNvSpPr>
          <p:nvPr>
            <p:custDataLst>
              <p:tags r:id="rId3"/>
            </p:custDataLst>
          </p:nvPr>
        </p:nvSpPr>
        <p:spPr bwMode="auto">
          <a:xfrm>
            <a:off x="6480175"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0EE6157F-8FE9-4F8F-BC5D-9A412AC96536}" type="datetime'''''''''2''''''''''''''''''0''''''''''''''''2''''''''''''3'''">
              <a:rPr lang="en-US" altLang="en-US" sz="1200" smtClean="0"/>
              <a:pPr marL="0" indent="0" algn="ctr">
                <a:spcBef>
                  <a:spcPct val="0"/>
                </a:spcBef>
                <a:spcAft>
                  <a:spcPct val="0"/>
                </a:spcAft>
                <a:buNone/>
              </a:pPr>
              <a:t>2023</a:t>
            </a:fld>
            <a:endParaRPr lang="en-US" sz="1200"/>
          </a:p>
        </p:txBody>
      </p:sp>
      <p:sp>
        <p:nvSpPr>
          <p:cNvPr id="47" name="Text Placeholder 2">
            <a:extLst>
              <a:ext uri="{FF2B5EF4-FFF2-40B4-BE49-F238E27FC236}">
                <a16:creationId xmlns:a16="http://schemas.microsoft.com/office/drawing/2014/main" id="{7F6D6425-20AB-898B-42BD-D0078973BCE8}"/>
              </a:ext>
            </a:extLst>
          </p:cNvPr>
          <p:cNvSpPr>
            <a:spLocks noGrp="1"/>
          </p:cNvSpPr>
          <p:nvPr>
            <p:custDataLst>
              <p:tags r:id="rId4"/>
            </p:custDataLst>
          </p:nvPr>
        </p:nvSpPr>
        <p:spPr bwMode="auto">
          <a:xfrm>
            <a:off x="6910388"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E5EC17F1-F9EC-45B8-9F68-8D86EC80B60E}" type="datetime'''''''''202''''''''''''''''''''''''4'''''''">
              <a:rPr lang="en-US" altLang="en-US" sz="1200" smtClean="0"/>
              <a:pPr marL="0" indent="0" algn="ctr">
                <a:spcBef>
                  <a:spcPct val="0"/>
                </a:spcBef>
                <a:spcAft>
                  <a:spcPct val="0"/>
                </a:spcAft>
                <a:buNone/>
              </a:pPr>
              <a:t>2024</a:t>
            </a:fld>
            <a:endParaRPr lang="en-US" sz="1200"/>
          </a:p>
        </p:txBody>
      </p:sp>
      <p:sp>
        <p:nvSpPr>
          <p:cNvPr id="48" name="Text Placeholder 2">
            <a:extLst>
              <a:ext uri="{FF2B5EF4-FFF2-40B4-BE49-F238E27FC236}">
                <a16:creationId xmlns:a16="http://schemas.microsoft.com/office/drawing/2014/main" id="{A54879BC-903E-9F9E-8F94-24BFE4C4AFAD}"/>
              </a:ext>
            </a:extLst>
          </p:cNvPr>
          <p:cNvSpPr>
            <a:spLocks noGrp="1"/>
          </p:cNvSpPr>
          <p:nvPr>
            <p:custDataLst>
              <p:tags r:id="rId5"/>
            </p:custDataLst>
          </p:nvPr>
        </p:nvSpPr>
        <p:spPr bwMode="auto">
          <a:xfrm>
            <a:off x="7340600"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80497025-61D9-4B0B-9625-02D3F00D40EC}" type="datetime'''''''2''''''''''''''''''''0''''''''''2''''''''''''5'''''''">
              <a:rPr lang="en-US" altLang="en-US" sz="1200" smtClean="0"/>
              <a:pPr marL="0" indent="0" algn="ctr">
                <a:spcBef>
                  <a:spcPct val="0"/>
                </a:spcBef>
                <a:spcAft>
                  <a:spcPct val="0"/>
                </a:spcAft>
                <a:buNone/>
              </a:pPr>
              <a:t>2025</a:t>
            </a:fld>
            <a:endParaRPr lang="en-US" sz="1200"/>
          </a:p>
        </p:txBody>
      </p:sp>
      <p:sp>
        <p:nvSpPr>
          <p:cNvPr id="49" name="Text Placeholder 2">
            <a:extLst>
              <a:ext uri="{FF2B5EF4-FFF2-40B4-BE49-F238E27FC236}">
                <a16:creationId xmlns:a16="http://schemas.microsoft.com/office/drawing/2014/main" id="{EE56DEE8-57B3-E2FE-EA82-4649B1B1FB9E}"/>
              </a:ext>
            </a:extLst>
          </p:cNvPr>
          <p:cNvSpPr>
            <a:spLocks noGrp="1"/>
          </p:cNvSpPr>
          <p:nvPr>
            <p:custDataLst>
              <p:tags r:id="rId6"/>
            </p:custDataLst>
          </p:nvPr>
        </p:nvSpPr>
        <p:spPr bwMode="auto">
          <a:xfrm>
            <a:off x="7770813"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C623EABA-0F06-4135-A9B4-7C9CCEA7E68B}" type="datetime'''2''''0''''2''''''''''''''''''''''''6'''''''''''''''">
              <a:rPr lang="en-US" altLang="en-US" sz="1200" smtClean="0"/>
              <a:pPr marL="0" indent="0" algn="ctr">
                <a:spcBef>
                  <a:spcPct val="0"/>
                </a:spcBef>
                <a:spcAft>
                  <a:spcPct val="0"/>
                </a:spcAft>
                <a:buNone/>
              </a:pPr>
              <a:t>2026</a:t>
            </a:fld>
            <a:endParaRPr lang="en-US" sz="1200"/>
          </a:p>
        </p:txBody>
      </p:sp>
      <p:sp>
        <p:nvSpPr>
          <p:cNvPr id="50" name="Text Placeholder 2">
            <a:extLst>
              <a:ext uri="{FF2B5EF4-FFF2-40B4-BE49-F238E27FC236}">
                <a16:creationId xmlns:a16="http://schemas.microsoft.com/office/drawing/2014/main" id="{3EA422FB-ED03-05A5-C255-A5EC65CE370C}"/>
              </a:ext>
            </a:extLst>
          </p:cNvPr>
          <p:cNvSpPr>
            <a:spLocks noGrp="1"/>
          </p:cNvSpPr>
          <p:nvPr>
            <p:custDataLst>
              <p:tags r:id="rId7"/>
            </p:custDataLst>
          </p:nvPr>
        </p:nvSpPr>
        <p:spPr bwMode="auto">
          <a:xfrm>
            <a:off x="8201025"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C7DA62CD-7833-4A0F-974B-8E0BDB2A52EC}" type="datetime'''''''2''''''''''''''''''''''''''0''''''''2''''''7'">
              <a:rPr lang="en-US" altLang="en-US" sz="1200" smtClean="0"/>
              <a:pPr marL="0" indent="0" algn="ctr">
                <a:spcBef>
                  <a:spcPct val="0"/>
                </a:spcBef>
                <a:spcAft>
                  <a:spcPct val="0"/>
                </a:spcAft>
                <a:buNone/>
              </a:pPr>
              <a:t>2027</a:t>
            </a:fld>
            <a:endParaRPr lang="en-US" sz="1200"/>
          </a:p>
        </p:txBody>
      </p:sp>
      <p:sp>
        <p:nvSpPr>
          <p:cNvPr id="51" name="Text Placeholder 2">
            <a:extLst>
              <a:ext uri="{FF2B5EF4-FFF2-40B4-BE49-F238E27FC236}">
                <a16:creationId xmlns:a16="http://schemas.microsoft.com/office/drawing/2014/main" id="{11AACC10-67BC-8DDE-0370-B3D436C7D298}"/>
              </a:ext>
            </a:extLst>
          </p:cNvPr>
          <p:cNvSpPr>
            <a:spLocks noGrp="1"/>
          </p:cNvSpPr>
          <p:nvPr>
            <p:custDataLst>
              <p:tags r:id="rId8"/>
            </p:custDataLst>
          </p:nvPr>
        </p:nvSpPr>
        <p:spPr bwMode="auto">
          <a:xfrm>
            <a:off x="8632825"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5281500E-EE6F-4CF7-A88E-44FC6C38F126}" type="datetime'''''2''''0''''''''''2''''''8'''''''''''''''''''''''''''''">
              <a:rPr lang="en-US" altLang="en-US" sz="1200" smtClean="0"/>
              <a:pPr marL="0" indent="0" algn="ctr">
                <a:spcBef>
                  <a:spcPct val="0"/>
                </a:spcBef>
                <a:spcAft>
                  <a:spcPct val="0"/>
                </a:spcAft>
                <a:buNone/>
              </a:pPr>
              <a:t>2028</a:t>
            </a:fld>
            <a:endParaRPr lang="en-US" sz="1200"/>
          </a:p>
        </p:txBody>
      </p:sp>
      <p:sp>
        <p:nvSpPr>
          <p:cNvPr id="52" name="Text Placeholder 2">
            <a:extLst>
              <a:ext uri="{FF2B5EF4-FFF2-40B4-BE49-F238E27FC236}">
                <a16:creationId xmlns:a16="http://schemas.microsoft.com/office/drawing/2014/main" id="{517738A9-6C4A-40C3-2CA7-4A5244045443}"/>
              </a:ext>
            </a:extLst>
          </p:cNvPr>
          <p:cNvSpPr>
            <a:spLocks noGrp="1"/>
          </p:cNvSpPr>
          <p:nvPr>
            <p:custDataLst>
              <p:tags r:id="rId9"/>
            </p:custDataLst>
          </p:nvPr>
        </p:nvSpPr>
        <p:spPr bwMode="auto">
          <a:xfrm>
            <a:off x="9063038"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7670591A-6A96-40ED-9C1F-3A413095EE89}" type="datetime'''''''''''''''''''''2''''''''0''2''''''''9'''''''''''''''''">
              <a:rPr lang="en-US" altLang="en-US" sz="1200" smtClean="0"/>
              <a:pPr marL="0" indent="0" algn="ctr">
                <a:spcBef>
                  <a:spcPct val="0"/>
                </a:spcBef>
                <a:spcAft>
                  <a:spcPct val="0"/>
                </a:spcAft>
                <a:buNone/>
              </a:pPr>
              <a:t>2029</a:t>
            </a:fld>
            <a:endParaRPr lang="en-US" sz="1200"/>
          </a:p>
        </p:txBody>
      </p:sp>
      <p:sp>
        <p:nvSpPr>
          <p:cNvPr id="53" name="Text Placeholder 2">
            <a:extLst>
              <a:ext uri="{FF2B5EF4-FFF2-40B4-BE49-F238E27FC236}">
                <a16:creationId xmlns:a16="http://schemas.microsoft.com/office/drawing/2014/main" id="{677111C2-5547-FB68-44F6-9C4C521CAB5A}"/>
              </a:ext>
            </a:extLst>
          </p:cNvPr>
          <p:cNvSpPr>
            <a:spLocks noGrp="1"/>
          </p:cNvSpPr>
          <p:nvPr>
            <p:custDataLst>
              <p:tags r:id="rId10"/>
            </p:custDataLst>
          </p:nvPr>
        </p:nvSpPr>
        <p:spPr bwMode="auto">
          <a:xfrm>
            <a:off x="9493250"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2F0EDD2C-803B-4DF8-B8A5-90C115AA226E}" type="datetime'''''''''2''''''''''0''3''''0'''''''">
              <a:rPr lang="en-US" altLang="en-US" sz="1200" smtClean="0"/>
              <a:pPr marL="0" indent="0" algn="ctr">
                <a:spcBef>
                  <a:spcPct val="0"/>
                </a:spcBef>
                <a:spcAft>
                  <a:spcPct val="0"/>
                </a:spcAft>
                <a:buNone/>
              </a:pPr>
              <a:t>2030</a:t>
            </a:fld>
            <a:endParaRPr lang="en-US" sz="1200"/>
          </a:p>
        </p:txBody>
      </p:sp>
      <p:sp>
        <p:nvSpPr>
          <p:cNvPr id="54" name="Text Placeholder 2">
            <a:extLst>
              <a:ext uri="{FF2B5EF4-FFF2-40B4-BE49-F238E27FC236}">
                <a16:creationId xmlns:a16="http://schemas.microsoft.com/office/drawing/2014/main" id="{08892178-D64C-6AE2-FD35-9858C1F09F8A}"/>
              </a:ext>
            </a:extLst>
          </p:cNvPr>
          <p:cNvSpPr>
            <a:spLocks noGrp="1"/>
          </p:cNvSpPr>
          <p:nvPr>
            <p:custDataLst>
              <p:tags r:id="rId11"/>
            </p:custDataLst>
          </p:nvPr>
        </p:nvSpPr>
        <p:spPr bwMode="auto">
          <a:xfrm>
            <a:off x="9923463"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17445948-C518-41B3-9D88-B5CF7308992B}" type="datetime'''''''''''2''0''''''''''''''3''1'''''''''''''''''''''''''''''">
              <a:rPr lang="en-US" altLang="en-US" sz="1200" smtClean="0"/>
              <a:pPr marL="0" indent="0" algn="ctr">
                <a:spcBef>
                  <a:spcPct val="0"/>
                </a:spcBef>
                <a:spcAft>
                  <a:spcPct val="0"/>
                </a:spcAft>
                <a:buNone/>
              </a:pPr>
              <a:t>2031</a:t>
            </a:fld>
            <a:endParaRPr lang="en-US" sz="1200"/>
          </a:p>
        </p:txBody>
      </p:sp>
      <p:sp>
        <p:nvSpPr>
          <p:cNvPr id="55" name="Text Placeholder 2">
            <a:extLst>
              <a:ext uri="{FF2B5EF4-FFF2-40B4-BE49-F238E27FC236}">
                <a16:creationId xmlns:a16="http://schemas.microsoft.com/office/drawing/2014/main" id="{CBAB25C6-1080-9796-2FC8-492691A1A96D}"/>
              </a:ext>
            </a:extLst>
          </p:cNvPr>
          <p:cNvSpPr>
            <a:spLocks noGrp="1"/>
          </p:cNvSpPr>
          <p:nvPr>
            <p:custDataLst>
              <p:tags r:id="rId12"/>
            </p:custDataLst>
          </p:nvPr>
        </p:nvSpPr>
        <p:spPr bwMode="auto">
          <a:xfrm>
            <a:off x="10353675"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8A8E9D74-D2DD-40F4-AA44-57EF31398063}" type="datetime'''''''''''2''0''''''''''''''''''''''32'''''''''">
              <a:rPr lang="en-US" altLang="en-US" sz="1200" smtClean="0"/>
              <a:pPr marL="0" indent="0" algn="ctr">
                <a:spcBef>
                  <a:spcPct val="0"/>
                </a:spcBef>
                <a:spcAft>
                  <a:spcPct val="0"/>
                </a:spcAft>
                <a:buNone/>
              </a:pPr>
              <a:t>2032</a:t>
            </a:fld>
            <a:endParaRPr lang="en-US" sz="1200"/>
          </a:p>
        </p:txBody>
      </p:sp>
      <p:sp>
        <p:nvSpPr>
          <p:cNvPr id="56" name="Text Placeholder 2">
            <a:extLst>
              <a:ext uri="{FF2B5EF4-FFF2-40B4-BE49-F238E27FC236}">
                <a16:creationId xmlns:a16="http://schemas.microsoft.com/office/drawing/2014/main" id="{2D63E0AC-690A-7EED-1A82-D13DC3436733}"/>
              </a:ext>
            </a:extLst>
          </p:cNvPr>
          <p:cNvSpPr>
            <a:spLocks noGrp="1"/>
          </p:cNvSpPr>
          <p:nvPr>
            <p:custDataLst>
              <p:tags r:id="rId13"/>
            </p:custDataLst>
          </p:nvPr>
        </p:nvSpPr>
        <p:spPr bwMode="auto">
          <a:xfrm>
            <a:off x="10783888" y="5118100"/>
            <a:ext cx="3238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EF9DF914-9D57-44F8-A299-F20980354796}" type="datetime'''''''2''''''''''0''''''3''''''''''''''''''3'''">
              <a:rPr lang="en-US" altLang="en-US" sz="1200" smtClean="0"/>
              <a:pPr marL="0" indent="0" algn="ctr">
                <a:spcBef>
                  <a:spcPct val="0"/>
                </a:spcBef>
                <a:spcAft>
                  <a:spcPct val="0"/>
                </a:spcAft>
                <a:buNone/>
              </a:pPr>
              <a:t>2033</a:t>
            </a:fld>
            <a:endParaRPr lang="en-US" sz="1200"/>
          </a:p>
        </p:txBody>
      </p:sp>
      <p:cxnSp>
        <p:nvCxnSpPr>
          <p:cNvPr id="58" name="Straight Connector 57">
            <a:extLst>
              <a:ext uri="{FF2B5EF4-FFF2-40B4-BE49-F238E27FC236}">
                <a16:creationId xmlns:a16="http://schemas.microsoft.com/office/drawing/2014/main" id="{10E2E355-4E1A-0898-84BC-89ACD946A3D7}"/>
              </a:ext>
            </a:extLst>
          </p:cNvPr>
          <p:cNvCxnSpPr/>
          <p:nvPr>
            <p:custDataLst>
              <p:tags r:id="rId14"/>
            </p:custDataLst>
          </p:nvPr>
        </p:nvCxnSpPr>
        <p:spPr bwMode="gray">
          <a:xfrm>
            <a:off x="6494463" y="2644775"/>
            <a:ext cx="158750" cy="0"/>
          </a:xfrm>
          <a:prstGeom prst="line">
            <a:avLst/>
          </a:prstGeom>
          <a:ln w="28575" cap="rnd"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44F63191-43A8-8D1F-AA06-AB04D82335B7}"/>
              </a:ext>
            </a:extLst>
          </p:cNvPr>
          <p:cNvSpPr/>
          <p:nvPr>
            <p:custDataLst>
              <p:tags r:id="rId15"/>
            </p:custDataLst>
          </p:nvPr>
        </p:nvSpPr>
        <p:spPr bwMode="auto">
          <a:xfrm>
            <a:off x="6480175" y="2778125"/>
            <a:ext cx="187325" cy="139700"/>
          </a:xfrm>
          <a:prstGeom prst="rect">
            <a:avLst/>
          </a:prstGeom>
          <a:solidFill>
            <a:srgbClr val="197A56"/>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0" name="Text Placeholder 2">
            <a:extLst>
              <a:ext uri="{FF2B5EF4-FFF2-40B4-BE49-F238E27FC236}">
                <a16:creationId xmlns:a16="http://schemas.microsoft.com/office/drawing/2014/main" id="{3F5489F3-1D0E-12F4-250D-AB479F67A0F7}"/>
              </a:ext>
            </a:extLst>
          </p:cNvPr>
          <p:cNvSpPr>
            <a:spLocks noGrp="1"/>
          </p:cNvSpPr>
          <p:nvPr>
            <p:custDataLst>
              <p:tags r:id="rId16"/>
            </p:custDataLst>
          </p:nvPr>
        </p:nvSpPr>
        <p:spPr bwMode="auto">
          <a:xfrm>
            <a:off x="6718300" y="2582863"/>
            <a:ext cx="227013"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84514150-601B-471B-8DE7-E4B329982DD7}" type="datetime'''R''''''''''''''''''''''''''''O''''E'''''''''''''''''">
              <a:rPr lang="en-US" altLang="en-US" sz="1050" smtClean="0"/>
              <a:pPr marL="0" indent="0">
                <a:spcBef>
                  <a:spcPct val="0"/>
                </a:spcBef>
                <a:spcAft>
                  <a:spcPct val="0"/>
                </a:spcAft>
                <a:buNone/>
              </a:pPr>
              <a:t>ROE</a:t>
            </a:fld>
            <a:endParaRPr lang="en-US" sz="1050"/>
          </a:p>
        </p:txBody>
      </p:sp>
      <p:sp>
        <p:nvSpPr>
          <p:cNvPr id="61" name="Text Placeholder 2">
            <a:extLst>
              <a:ext uri="{FF2B5EF4-FFF2-40B4-BE49-F238E27FC236}">
                <a16:creationId xmlns:a16="http://schemas.microsoft.com/office/drawing/2014/main" id="{BAF34700-C49D-3E04-325C-67CBA84824AE}"/>
              </a:ext>
            </a:extLst>
          </p:cNvPr>
          <p:cNvSpPr>
            <a:spLocks noGrp="1"/>
          </p:cNvSpPr>
          <p:nvPr>
            <p:custDataLst>
              <p:tags r:id="rId17"/>
            </p:custDataLst>
          </p:nvPr>
        </p:nvSpPr>
        <p:spPr bwMode="auto">
          <a:xfrm>
            <a:off x="6718300" y="2786063"/>
            <a:ext cx="1135063"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0B44A7EE-BDC5-4371-80E5-090FC5470579}" type="datetime'''''''Ac''''r''''e''''s ''in''''s''u''red'' (’000''''s)'''">
              <a:rPr lang="en-US" altLang="en-US" sz="1050" smtClean="0"/>
              <a:pPr marL="0" indent="0">
                <a:spcBef>
                  <a:spcPct val="0"/>
                </a:spcBef>
                <a:spcAft>
                  <a:spcPct val="0"/>
                </a:spcAft>
                <a:buNone/>
              </a:pPr>
              <a:t>Acres insured (’000s)</a:t>
            </a:fld>
            <a:endParaRPr lang="en-US" sz="1050"/>
          </a:p>
        </p:txBody>
      </p:sp>
      <p:sp>
        <p:nvSpPr>
          <p:cNvPr id="62" name="Oval 61">
            <a:extLst>
              <a:ext uri="{FF2B5EF4-FFF2-40B4-BE49-F238E27FC236}">
                <a16:creationId xmlns:a16="http://schemas.microsoft.com/office/drawing/2014/main" id="{F44B424C-76FF-2D61-49F1-87F30CB28079}"/>
              </a:ext>
            </a:extLst>
          </p:cNvPr>
          <p:cNvSpPr/>
          <p:nvPr/>
        </p:nvSpPr>
        <p:spPr>
          <a:xfrm>
            <a:off x="6453638" y="5348010"/>
            <a:ext cx="381600" cy="280800"/>
          </a:xfrm>
          <a:prstGeom prst="ellipse">
            <a:avLst/>
          </a:prstGeom>
          <a:solidFill>
            <a:srgbClr val="197A5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a:cs typeface="Arial" panose="020B0604020202020204" pitchFamily="34" charset="0"/>
              </a:rPr>
              <a:t>1%</a:t>
            </a:r>
          </a:p>
        </p:txBody>
      </p:sp>
      <p:sp>
        <p:nvSpPr>
          <p:cNvPr id="64" name="Oval 63">
            <a:extLst>
              <a:ext uri="{FF2B5EF4-FFF2-40B4-BE49-F238E27FC236}">
                <a16:creationId xmlns:a16="http://schemas.microsoft.com/office/drawing/2014/main" id="{376DD661-5BD2-D518-25FA-5CBF34963891}"/>
              </a:ext>
            </a:extLst>
          </p:cNvPr>
          <p:cNvSpPr/>
          <p:nvPr/>
        </p:nvSpPr>
        <p:spPr>
          <a:xfrm>
            <a:off x="10755377" y="5347709"/>
            <a:ext cx="381790" cy="281402"/>
          </a:xfrm>
          <a:prstGeom prst="ellipse">
            <a:avLst/>
          </a:prstGeom>
          <a:solidFill>
            <a:srgbClr val="197A5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a:cs typeface="Arial" panose="020B0604020202020204" pitchFamily="34" charset="0"/>
              </a:rPr>
              <a:t>6%</a:t>
            </a:r>
          </a:p>
        </p:txBody>
      </p:sp>
      <p:cxnSp>
        <p:nvCxnSpPr>
          <p:cNvPr id="65" name="Straight Arrow Connector 64">
            <a:extLst>
              <a:ext uri="{FF2B5EF4-FFF2-40B4-BE49-F238E27FC236}">
                <a16:creationId xmlns:a16="http://schemas.microsoft.com/office/drawing/2014/main" id="{5CEF4A07-3099-8CD8-C74B-FBC4AE33B17C}"/>
              </a:ext>
            </a:extLst>
          </p:cNvPr>
          <p:cNvCxnSpPr>
            <a:cxnSpLocks/>
          </p:cNvCxnSpPr>
          <p:nvPr/>
        </p:nvCxnSpPr>
        <p:spPr>
          <a:xfrm>
            <a:off x="6960430" y="5480665"/>
            <a:ext cx="3717095" cy="1549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5">
            <a:extLst>
              <a:ext uri="{FF2B5EF4-FFF2-40B4-BE49-F238E27FC236}">
                <a16:creationId xmlns:a16="http://schemas.microsoft.com/office/drawing/2014/main" id="{8E3F7D97-D48E-0D57-7E7B-2CF258202291}"/>
              </a:ext>
            </a:extLst>
          </p:cNvPr>
          <p:cNvSpPr txBox="1"/>
          <p:nvPr/>
        </p:nvSpPr>
        <p:spPr>
          <a:xfrm>
            <a:off x="629999" y="5718218"/>
            <a:ext cx="4665900" cy="5963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AU" sz="1400" dirty="0">
                <a:cs typeface="Arial" panose="020B0604020202020204" pitchFamily="34" charset="0"/>
              </a:rPr>
              <a:t>Cash flows increase as geography expands, risk is shared more efficiently,  and soil health improves</a:t>
            </a:r>
          </a:p>
        </p:txBody>
      </p:sp>
      <p:sp>
        <p:nvSpPr>
          <p:cNvPr id="22" name="Rectangle 21">
            <a:extLst>
              <a:ext uri="{FF2B5EF4-FFF2-40B4-BE49-F238E27FC236}">
                <a16:creationId xmlns:a16="http://schemas.microsoft.com/office/drawing/2014/main" id="{B9B51ABF-6F33-CED1-465C-0349A1BD4C3A}"/>
              </a:ext>
            </a:extLst>
          </p:cNvPr>
          <p:cNvSpPr/>
          <p:nvPr/>
        </p:nvSpPr>
        <p:spPr>
          <a:xfrm>
            <a:off x="5941941" y="1740872"/>
            <a:ext cx="4680000"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r>
              <a:rPr lang="en-US" sz="2000">
                <a:solidFill>
                  <a:srgbClr val="3F762B"/>
                </a:solidFill>
                <a:latin typeface="Calibri"/>
                <a:cs typeface="Arial"/>
              </a:rPr>
              <a:t>Projected Returns</a:t>
            </a:r>
          </a:p>
        </p:txBody>
      </p:sp>
      <p:cxnSp>
        <p:nvCxnSpPr>
          <p:cNvPr id="23" name="Straight Connector 22">
            <a:extLst>
              <a:ext uri="{FF2B5EF4-FFF2-40B4-BE49-F238E27FC236}">
                <a16:creationId xmlns:a16="http://schemas.microsoft.com/office/drawing/2014/main" id="{D1868048-1CE3-8CE4-8891-C5F0F71DBD5E}"/>
              </a:ext>
            </a:extLst>
          </p:cNvPr>
          <p:cNvCxnSpPr>
            <a:cxnSpLocks/>
          </p:cNvCxnSpPr>
          <p:nvPr/>
        </p:nvCxnSpPr>
        <p:spPr>
          <a:xfrm>
            <a:off x="5941941" y="2191207"/>
            <a:ext cx="5544000"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7E3C0C0-13EF-D6A4-CAFB-1B19EE4C2AF6}"/>
              </a:ext>
            </a:extLst>
          </p:cNvPr>
          <p:cNvGrpSpPr/>
          <p:nvPr/>
        </p:nvGrpSpPr>
        <p:grpSpPr>
          <a:xfrm>
            <a:off x="630000" y="1740872"/>
            <a:ext cx="4680000" cy="450335"/>
            <a:chOff x="1065141" y="1893272"/>
            <a:chExt cx="6000832" cy="450335"/>
          </a:xfrm>
        </p:grpSpPr>
        <p:sp>
          <p:nvSpPr>
            <p:cNvPr id="24" name="Rectangle 23">
              <a:extLst>
                <a:ext uri="{FF2B5EF4-FFF2-40B4-BE49-F238E27FC236}">
                  <a16:creationId xmlns:a16="http://schemas.microsoft.com/office/drawing/2014/main" id="{DF5EB401-E57F-724F-60D2-5348F59367D9}"/>
                </a:ext>
              </a:extLst>
            </p:cNvPr>
            <p:cNvSpPr/>
            <p:nvPr/>
          </p:nvSpPr>
          <p:spPr>
            <a:xfrm>
              <a:off x="1065141" y="1893272"/>
              <a:ext cx="6000832"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r>
                <a:rPr lang="en-US" sz="2000">
                  <a:solidFill>
                    <a:srgbClr val="3F762B"/>
                  </a:solidFill>
                  <a:latin typeface="Calibri"/>
                  <a:cs typeface="Arial"/>
                </a:rPr>
                <a:t>Projected Cash Flow</a:t>
              </a:r>
              <a:endParaRPr lang="en-US" sz="2000" i="1">
                <a:solidFill>
                  <a:srgbClr val="3F762B"/>
                </a:solidFill>
                <a:latin typeface="Calibri"/>
                <a:cs typeface="Arial"/>
              </a:endParaRPr>
            </a:p>
          </p:txBody>
        </p:sp>
        <p:cxnSp>
          <p:nvCxnSpPr>
            <p:cNvPr id="25" name="Straight Connector 24">
              <a:extLst>
                <a:ext uri="{FF2B5EF4-FFF2-40B4-BE49-F238E27FC236}">
                  <a16:creationId xmlns:a16="http://schemas.microsoft.com/office/drawing/2014/main" id="{55E73329-1390-6340-D3B6-BA8DC1B005C3}"/>
                </a:ext>
              </a:extLst>
            </p:cNvPr>
            <p:cNvCxnSpPr>
              <a:cxnSpLocks/>
            </p:cNvCxnSpPr>
            <p:nvPr/>
          </p:nvCxnSpPr>
          <p:spPr>
            <a:xfrm>
              <a:off x="1065141" y="2343607"/>
              <a:ext cx="6000832"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grpSp>
      <p:sp>
        <p:nvSpPr>
          <p:cNvPr id="6" name="Date Placeholder 3">
            <a:extLst>
              <a:ext uri="{FF2B5EF4-FFF2-40B4-BE49-F238E27FC236}">
                <a16:creationId xmlns:a16="http://schemas.microsoft.com/office/drawing/2014/main" id="{CC2276DA-EB0B-757C-2212-2787302241E5}"/>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Team analysis</a:t>
            </a:r>
          </a:p>
        </p:txBody>
      </p:sp>
      <p:graphicFrame>
        <p:nvGraphicFramePr>
          <p:cNvPr id="11" name="Chart 10">
            <a:extLst>
              <a:ext uri="{FF2B5EF4-FFF2-40B4-BE49-F238E27FC236}">
                <a16:creationId xmlns:a16="http://schemas.microsoft.com/office/drawing/2014/main" id="{76005561-F1F4-D424-0B56-1560050BB6CC}"/>
              </a:ext>
            </a:extLst>
          </p:cNvPr>
          <p:cNvGraphicFramePr/>
          <p:nvPr>
            <p:custDataLst>
              <p:tags r:id="rId18"/>
            </p:custDataLst>
            <p:extLst>
              <p:ext uri="{D42A27DB-BD31-4B8C-83A1-F6EECF244321}">
                <p14:modId xmlns:p14="http://schemas.microsoft.com/office/powerpoint/2010/main" val="1815006340"/>
              </p:ext>
            </p:extLst>
          </p:nvPr>
        </p:nvGraphicFramePr>
        <p:xfrm>
          <a:off x="547688" y="3044825"/>
          <a:ext cx="4899025" cy="2105025"/>
        </p:xfrm>
        <a:graphic>
          <a:graphicData uri="http://schemas.openxmlformats.org/drawingml/2006/chart">
            <c:chart xmlns:c="http://schemas.openxmlformats.org/drawingml/2006/chart" xmlns:r="http://schemas.openxmlformats.org/officeDocument/2006/relationships" r:id="rId47"/>
          </a:graphicData>
        </a:graphic>
      </p:graphicFrame>
      <p:cxnSp>
        <p:nvCxnSpPr>
          <p:cNvPr id="155" name="Straight Connector 154">
            <a:extLst>
              <a:ext uri="{FF2B5EF4-FFF2-40B4-BE49-F238E27FC236}">
                <a16:creationId xmlns:a16="http://schemas.microsoft.com/office/drawing/2014/main" id="{52DD9B26-166C-634D-0399-7730550F752F}"/>
              </a:ext>
            </a:extLst>
          </p:cNvPr>
          <p:cNvCxnSpPr/>
          <p:nvPr>
            <p:custDataLst>
              <p:tags r:id="rId19"/>
            </p:custDataLst>
          </p:nvPr>
        </p:nvCxnSpPr>
        <p:spPr bwMode="gray">
          <a:xfrm flipV="1">
            <a:off x="844550" y="2608263"/>
            <a:ext cx="4303713" cy="1222375"/>
          </a:xfrm>
          <a:prstGeom prst="line">
            <a:avLst/>
          </a:prstGeom>
          <a:ln w="9525" cap="flat" cmpd="sng" algn="ctr">
            <a:solidFill>
              <a:srgbClr val="7F7F7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9" name="Text Placeholder 3">
            <a:extLst>
              <a:ext uri="{FF2B5EF4-FFF2-40B4-BE49-F238E27FC236}">
                <a16:creationId xmlns:a16="http://schemas.microsoft.com/office/drawing/2014/main" id="{84DB236B-D438-B35D-5667-45D3BFDF321D}"/>
              </a:ext>
            </a:extLst>
          </p:cNvPr>
          <p:cNvSpPr>
            <a:spLocks noGrp="1"/>
          </p:cNvSpPr>
          <p:nvPr>
            <p:custDataLst>
              <p:tags r:id="rId20"/>
            </p:custDataLst>
          </p:nvPr>
        </p:nvSpPr>
        <p:spPr bwMode="auto">
          <a:xfrm>
            <a:off x="682625"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EF4B26BF-C70F-40BA-8867-89E4D554AF6E}" type="datetime'''''''''''''''20''''''''2''''''''''''''''''''''3'''''''">
              <a:rPr lang="en-US" altLang="en-US" smtClean="0"/>
              <a:pPr algn="ctr">
                <a:spcBef>
                  <a:spcPct val="0"/>
                </a:spcBef>
                <a:spcAft>
                  <a:spcPct val="0"/>
                </a:spcAft>
              </a:pPr>
              <a:t>2023</a:t>
            </a:fld>
            <a:endParaRPr lang="en-US"/>
          </a:p>
        </p:txBody>
      </p:sp>
      <p:sp>
        <p:nvSpPr>
          <p:cNvPr id="12" name="Text Placeholder 3">
            <a:extLst>
              <a:ext uri="{FF2B5EF4-FFF2-40B4-BE49-F238E27FC236}">
                <a16:creationId xmlns:a16="http://schemas.microsoft.com/office/drawing/2014/main" id="{3D47A094-A5D4-CC8C-3ABA-34923ED8D77A}"/>
              </a:ext>
            </a:extLst>
          </p:cNvPr>
          <p:cNvSpPr>
            <a:spLocks noGrp="1"/>
          </p:cNvSpPr>
          <p:nvPr>
            <p:custDataLst>
              <p:tags r:id="rId21"/>
            </p:custDataLst>
          </p:nvPr>
        </p:nvSpPr>
        <p:spPr bwMode="auto">
          <a:xfrm>
            <a:off x="1112838"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5382F095-5C56-4004-87FF-05B7C4E9767E}" type="datetime'''''''''2''''''0''''''''''24'''''''">
              <a:rPr lang="en-US" altLang="en-US" smtClean="0"/>
              <a:pPr algn="ctr">
                <a:spcBef>
                  <a:spcPct val="0"/>
                </a:spcBef>
                <a:spcAft>
                  <a:spcPct val="0"/>
                </a:spcAft>
              </a:pPr>
              <a:t>2024</a:t>
            </a:fld>
            <a:endParaRPr lang="en-US"/>
          </a:p>
        </p:txBody>
      </p:sp>
      <p:sp>
        <p:nvSpPr>
          <p:cNvPr id="13" name="Text Placeholder 3">
            <a:extLst>
              <a:ext uri="{FF2B5EF4-FFF2-40B4-BE49-F238E27FC236}">
                <a16:creationId xmlns:a16="http://schemas.microsoft.com/office/drawing/2014/main" id="{8EC70F82-56E4-7B61-0401-794B44BED812}"/>
              </a:ext>
            </a:extLst>
          </p:cNvPr>
          <p:cNvSpPr>
            <a:spLocks noGrp="1"/>
          </p:cNvSpPr>
          <p:nvPr>
            <p:custDataLst>
              <p:tags r:id="rId22"/>
            </p:custDataLst>
          </p:nvPr>
        </p:nvSpPr>
        <p:spPr bwMode="auto">
          <a:xfrm>
            <a:off x="1543050"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81287259-3F82-49DC-9835-447AC2BB7E72}" type="datetime'''''''2''''''0''2''5'''''''''''''''''''">
              <a:rPr lang="en-US" altLang="en-US" smtClean="0"/>
              <a:pPr algn="ctr">
                <a:spcBef>
                  <a:spcPct val="0"/>
                </a:spcBef>
                <a:spcAft>
                  <a:spcPct val="0"/>
                </a:spcAft>
              </a:pPr>
              <a:t>2025</a:t>
            </a:fld>
            <a:endParaRPr lang="en-US"/>
          </a:p>
        </p:txBody>
      </p:sp>
      <p:sp>
        <p:nvSpPr>
          <p:cNvPr id="28" name="Text Placeholder 3">
            <a:extLst>
              <a:ext uri="{FF2B5EF4-FFF2-40B4-BE49-F238E27FC236}">
                <a16:creationId xmlns:a16="http://schemas.microsoft.com/office/drawing/2014/main" id="{CABC65FE-172C-5EB3-F795-767017A68875}"/>
              </a:ext>
            </a:extLst>
          </p:cNvPr>
          <p:cNvSpPr>
            <a:spLocks noGrp="1"/>
          </p:cNvSpPr>
          <p:nvPr>
            <p:custDataLst>
              <p:tags r:id="rId23"/>
            </p:custDataLst>
          </p:nvPr>
        </p:nvSpPr>
        <p:spPr bwMode="auto">
          <a:xfrm>
            <a:off x="1973263"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BCB27486-4BBD-45BC-8072-F78685C50097}" type="datetime'''''''''''2''''''''''''0''''2''''6'''''''''''''''''''''''">
              <a:rPr lang="en-US" altLang="en-US" smtClean="0"/>
              <a:pPr algn="ctr">
                <a:spcBef>
                  <a:spcPct val="0"/>
                </a:spcBef>
                <a:spcAft>
                  <a:spcPct val="0"/>
                </a:spcAft>
              </a:pPr>
              <a:t>2026</a:t>
            </a:fld>
            <a:endParaRPr lang="en-US"/>
          </a:p>
        </p:txBody>
      </p:sp>
      <p:sp>
        <p:nvSpPr>
          <p:cNvPr id="29" name="Text Placeholder 3">
            <a:extLst>
              <a:ext uri="{FF2B5EF4-FFF2-40B4-BE49-F238E27FC236}">
                <a16:creationId xmlns:a16="http://schemas.microsoft.com/office/drawing/2014/main" id="{34227848-86B3-08DB-9650-4A72996932D6}"/>
              </a:ext>
            </a:extLst>
          </p:cNvPr>
          <p:cNvSpPr>
            <a:spLocks noGrp="1"/>
          </p:cNvSpPr>
          <p:nvPr>
            <p:custDataLst>
              <p:tags r:id="rId24"/>
            </p:custDataLst>
          </p:nvPr>
        </p:nvSpPr>
        <p:spPr bwMode="auto">
          <a:xfrm>
            <a:off x="2403475"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1BCC149C-DA70-4979-BC0A-78088A17C6C2}" type="datetime'2''0''''''''2''7'''''''''''''''''''">
              <a:rPr lang="en-US" altLang="en-US" smtClean="0"/>
              <a:pPr algn="ctr">
                <a:spcBef>
                  <a:spcPct val="0"/>
                </a:spcBef>
                <a:spcAft>
                  <a:spcPct val="0"/>
                </a:spcAft>
              </a:pPr>
              <a:t>2027</a:t>
            </a:fld>
            <a:endParaRPr lang="en-US"/>
          </a:p>
        </p:txBody>
      </p:sp>
      <p:sp>
        <p:nvSpPr>
          <p:cNvPr id="30" name="Text Placeholder 3">
            <a:extLst>
              <a:ext uri="{FF2B5EF4-FFF2-40B4-BE49-F238E27FC236}">
                <a16:creationId xmlns:a16="http://schemas.microsoft.com/office/drawing/2014/main" id="{30289198-0225-2806-FBF1-5D40D48019A2}"/>
              </a:ext>
            </a:extLst>
          </p:cNvPr>
          <p:cNvSpPr>
            <a:spLocks noGrp="1"/>
          </p:cNvSpPr>
          <p:nvPr>
            <p:custDataLst>
              <p:tags r:id="rId25"/>
            </p:custDataLst>
          </p:nvPr>
        </p:nvSpPr>
        <p:spPr bwMode="auto">
          <a:xfrm>
            <a:off x="2835275"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6BB09A75-5FCE-4E61-BBD1-C28258BDF97C}" type="datetime'''''''''''''2''''''''''0''''''''''''2''''''''''8'''''''''''''">
              <a:rPr lang="en-US" altLang="en-US" smtClean="0"/>
              <a:pPr algn="ctr">
                <a:spcBef>
                  <a:spcPct val="0"/>
                </a:spcBef>
                <a:spcAft>
                  <a:spcPct val="0"/>
                </a:spcAft>
              </a:pPr>
              <a:t>2028</a:t>
            </a:fld>
            <a:endParaRPr lang="en-US"/>
          </a:p>
        </p:txBody>
      </p:sp>
      <p:sp>
        <p:nvSpPr>
          <p:cNvPr id="31" name="Text Placeholder 3">
            <a:extLst>
              <a:ext uri="{FF2B5EF4-FFF2-40B4-BE49-F238E27FC236}">
                <a16:creationId xmlns:a16="http://schemas.microsoft.com/office/drawing/2014/main" id="{50948550-04BD-F301-3C53-D936EB8D2228}"/>
              </a:ext>
            </a:extLst>
          </p:cNvPr>
          <p:cNvSpPr>
            <a:spLocks noGrp="1"/>
          </p:cNvSpPr>
          <p:nvPr>
            <p:custDataLst>
              <p:tags r:id="rId26"/>
            </p:custDataLst>
          </p:nvPr>
        </p:nvSpPr>
        <p:spPr bwMode="auto">
          <a:xfrm>
            <a:off x="3265488"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4BCD1FFB-B83D-4DF9-9A83-86DCF017D2E2}" type="datetime'''''''''''''2''''''0''2''''''9'''''''">
              <a:rPr lang="en-US" altLang="en-US" smtClean="0"/>
              <a:pPr algn="ctr">
                <a:spcBef>
                  <a:spcPct val="0"/>
                </a:spcBef>
                <a:spcAft>
                  <a:spcPct val="0"/>
                </a:spcAft>
              </a:pPr>
              <a:t>2029</a:t>
            </a:fld>
            <a:endParaRPr lang="en-US"/>
          </a:p>
        </p:txBody>
      </p:sp>
      <p:sp>
        <p:nvSpPr>
          <p:cNvPr id="32" name="Text Placeholder 3">
            <a:extLst>
              <a:ext uri="{FF2B5EF4-FFF2-40B4-BE49-F238E27FC236}">
                <a16:creationId xmlns:a16="http://schemas.microsoft.com/office/drawing/2014/main" id="{80D0C49A-34EC-2252-7076-E1A6323EF024}"/>
              </a:ext>
            </a:extLst>
          </p:cNvPr>
          <p:cNvSpPr>
            <a:spLocks noGrp="1"/>
          </p:cNvSpPr>
          <p:nvPr>
            <p:custDataLst>
              <p:tags r:id="rId27"/>
            </p:custDataLst>
          </p:nvPr>
        </p:nvSpPr>
        <p:spPr bwMode="auto">
          <a:xfrm>
            <a:off x="3695700"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806EC8C1-307C-4F8D-A303-D1600F5AF019}" type="datetime'''2''''''''''''''0''''''''''''''''''3''''''0'''''''''''''">
              <a:rPr lang="en-US" altLang="en-US" smtClean="0"/>
              <a:pPr algn="ctr">
                <a:spcBef>
                  <a:spcPct val="0"/>
                </a:spcBef>
                <a:spcAft>
                  <a:spcPct val="0"/>
                </a:spcAft>
              </a:pPr>
              <a:t>2030</a:t>
            </a:fld>
            <a:endParaRPr lang="en-US"/>
          </a:p>
        </p:txBody>
      </p:sp>
      <p:sp>
        <p:nvSpPr>
          <p:cNvPr id="33" name="Text Placeholder 3">
            <a:extLst>
              <a:ext uri="{FF2B5EF4-FFF2-40B4-BE49-F238E27FC236}">
                <a16:creationId xmlns:a16="http://schemas.microsoft.com/office/drawing/2014/main" id="{954CAF5C-12E1-845C-3255-DC2E28947E30}"/>
              </a:ext>
            </a:extLst>
          </p:cNvPr>
          <p:cNvSpPr>
            <a:spLocks noGrp="1"/>
          </p:cNvSpPr>
          <p:nvPr>
            <p:custDataLst>
              <p:tags r:id="rId28"/>
            </p:custDataLst>
          </p:nvPr>
        </p:nvSpPr>
        <p:spPr bwMode="auto">
          <a:xfrm>
            <a:off x="4125913"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9AB69FEA-5F8A-437A-AE5B-6B3A0074351F}" type="datetime'''''''''''''''''2''''''''''0''''''''''31'''''''''''''''''''''">
              <a:rPr lang="en-US" altLang="en-US" smtClean="0"/>
              <a:pPr algn="ctr">
                <a:spcBef>
                  <a:spcPct val="0"/>
                </a:spcBef>
                <a:spcAft>
                  <a:spcPct val="0"/>
                </a:spcAft>
              </a:pPr>
              <a:t>2031</a:t>
            </a:fld>
            <a:endParaRPr lang="en-US"/>
          </a:p>
        </p:txBody>
      </p:sp>
      <p:sp>
        <p:nvSpPr>
          <p:cNvPr id="34" name="Text Placeholder 3">
            <a:extLst>
              <a:ext uri="{FF2B5EF4-FFF2-40B4-BE49-F238E27FC236}">
                <a16:creationId xmlns:a16="http://schemas.microsoft.com/office/drawing/2014/main" id="{FD9E0312-623D-E591-3D59-49CC5F355767}"/>
              </a:ext>
            </a:extLst>
          </p:cNvPr>
          <p:cNvSpPr>
            <a:spLocks noGrp="1"/>
          </p:cNvSpPr>
          <p:nvPr>
            <p:custDataLst>
              <p:tags r:id="rId29"/>
            </p:custDataLst>
          </p:nvPr>
        </p:nvSpPr>
        <p:spPr bwMode="auto">
          <a:xfrm>
            <a:off x="4556125"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E95DB665-BE2F-4EAF-982B-A959800C3B8E}" type="datetime'''''''''''''''''2''''''0''''''''''''''32'''''''''''''''''''''">
              <a:rPr lang="en-US" altLang="en-US" smtClean="0"/>
              <a:pPr algn="ctr">
                <a:spcBef>
                  <a:spcPct val="0"/>
                </a:spcBef>
                <a:spcAft>
                  <a:spcPct val="0"/>
                </a:spcAft>
              </a:pPr>
              <a:t>2032</a:t>
            </a:fld>
            <a:endParaRPr lang="en-US"/>
          </a:p>
        </p:txBody>
      </p:sp>
      <p:sp>
        <p:nvSpPr>
          <p:cNvPr id="37" name="Text Placeholder 3">
            <a:extLst>
              <a:ext uri="{FF2B5EF4-FFF2-40B4-BE49-F238E27FC236}">
                <a16:creationId xmlns:a16="http://schemas.microsoft.com/office/drawing/2014/main" id="{0E8C238D-2681-3E61-0E07-1AF545600D93}"/>
              </a:ext>
            </a:extLst>
          </p:cNvPr>
          <p:cNvSpPr>
            <a:spLocks noGrp="1"/>
          </p:cNvSpPr>
          <p:nvPr>
            <p:custDataLst>
              <p:tags r:id="rId30"/>
            </p:custDataLst>
          </p:nvPr>
        </p:nvSpPr>
        <p:spPr bwMode="auto">
          <a:xfrm>
            <a:off x="4986338" y="5118100"/>
            <a:ext cx="3238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F8951143-22F2-49C7-9E42-0B881FEC9DE5}" type="datetime'''''''''''''''''2''0''3''''''''3'">
              <a:rPr lang="en-US" altLang="en-US" smtClean="0"/>
              <a:pPr algn="ctr">
                <a:spcBef>
                  <a:spcPct val="0"/>
                </a:spcBef>
                <a:spcAft>
                  <a:spcPct val="0"/>
                </a:spcAft>
              </a:pPr>
              <a:t>2033</a:t>
            </a:fld>
            <a:endParaRPr lang="en-US"/>
          </a:p>
        </p:txBody>
      </p:sp>
      <p:sp>
        <p:nvSpPr>
          <p:cNvPr id="181" name="Text Placeholder 3">
            <a:extLst>
              <a:ext uri="{FF2B5EF4-FFF2-40B4-BE49-F238E27FC236}">
                <a16:creationId xmlns:a16="http://schemas.microsoft.com/office/drawing/2014/main" id="{E0F8DD03-0963-BD49-BCFB-4ECC9C02192A}"/>
              </a:ext>
            </a:extLst>
          </p:cNvPr>
          <p:cNvSpPr>
            <a:spLocks noGrp="1"/>
          </p:cNvSpPr>
          <p:nvPr>
            <p:custDataLst>
              <p:tags r:id="rId31"/>
            </p:custDataLst>
          </p:nvPr>
        </p:nvSpPr>
        <p:spPr bwMode="gray">
          <a:xfrm>
            <a:off x="687388" y="4122738"/>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E3256FFD-4778-4226-90BE-508CD9F93149}" type="datetime'''''1''''''''''''1''''''''''.''''''''''''''''8'''''''''''''">
              <a:rPr lang="en-US" altLang="en-US" smtClean="0"/>
              <a:pPr/>
              <a:t>11.8</a:t>
            </a:fld>
            <a:endParaRPr lang="en-US"/>
          </a:p>
        </p:txBody>
      </p:sp>
      <p:sp>
        <p:nvSpPr>
          <p:cNvPr id="182" name="Text Placeholder 3">
            <a:extLst>
              <a:ext uri="{FF2B5EF4-FFF2-40B4-BE49-F238E27FC236}">
                <a16:creationId xmlns:a16="http://schemas.microsoft.com/office/drawing/2014/main" id="{6E9941EF-9F74-F8C5-086D-402213771E70}"/>
              </a:ext>
            </a:extLst>
          </p:cNvPr>
          <p:cNvSpPr>
            <a:spLocks noGrp="1"/>
          </p:cNvSpPr>
          <p:nvPr>
            <p:custDataLst>
              <p:tags r:id="rId32"/>
            </p:custDataLst>
          </p:nvPr>
        </p:nvSpPr>
        <p:spPr bwMode="gray">
          <a:xfrm>
            <a:off x="1117600" y="4059238"/>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6C98CA45-7C8E-412A-A9C6-A0830F3F7FE3}" type="datetime'''12''''''''.''''''''''''''''''''''''8'''''''''''''">
              <a:rPr lang="en-US" altLang="en-US" smtClean="0"/>
              <a:pPr/>
              <a:t>12.8</a:t>
            </a:fld>
            <a:endParaRPr lang="en-US"/>
          </a:p>
        </p:txBody>
      </p:sp>
      <p:sp>
        <p:nvSpPr>
          <p:cNvPr id="183" name="Text Placeholder 3">
            <a:extLst>
              <a:ext uri="{FF2B5EF4-FFF2-40B4-BE49-F238E27FC236}">
                <a16:creationId xmlns:a16="http://schemas.microsoft.com/office/drawing/2014/main" id="{70299A5A-C43C-AA9A-C693-D9B4E85D7707}"/>
              </a:ext>
            </a:extLst>
          </p:cNvPr>
          <p:cNvSpPr>
            <a:spLocks noGrp="1"/>
          </p:cNvSpPr>
          <p:nvPr>
            <p:custDataLst>
              <p:tags r:id="rId33"/>
            </p:custDataLst>
          </p:nvPr>
        </p:nvSpPr>
        <p:spPr bwMode="gray">
          <a:xfrm>
            <a:off x="1547813" y="3983038"/>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393B4802-D66E-4A44-90DB-BF0BB9C24F09}" type="datetime'''1''''''''''4''''''''''''''''''''''''''''''''.''''1'''''">
              <a:rPr lang="en-US" altLang="en-US" smtClean="0"/>
              <a:pPr/>
              <a:t>14.1</a:t>
            </a:fld>
            <a:endParaRPr lang="en-US"/>
          </a:p>
        </p:txBody>
      </p:sp>
      <p:sp>
        <p:nvSpPr>
          <p:cNvPr id="184" name="Text Placeholder 3">
            <a:extLst>
              <a:ext uri="{FF2B5EF4-FFF2-40B4-BE49-F238E27FC236}">
                <a16:creationId xmlns:a16="http://schemas.microsoft.com/office/drawing/2014/main" id="{2B5EA67C-3C07-4861-7544-D15042A5C1F0}"/>
              </a:ext>
            </a:extLst>
          </p:cNvPr>
          <p:cNvSpPr>
            <a:spLocks noGrp="1"/>
          </p:cNvSpPr>
          <p:nvPr>
            <p:custDataLst>
              <p:tags r:id="rId34"/>
            </p:custDataLst>
          </p:nvPr>
        </p:nvSpPr>
        <p:spPr bwMode="gray">
          <a:xfrm>
            <a:off x="1978025" y="3890963"/>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8E1A08E1-0143-4E66-828E-353AE4054D32}" type="datetime'''''15''.''''''''''''''''''6'">
              <a:rPr lang="en-US" altLang="en-US" smtClean="0"/>
              <a:pPr/>
              <a:t>15.6</a:t>
            </a:fld>
            <a:endParaRPr lang="en-US"/>
          </a:p>
        </p:txBody>
      </p:sp>
      <p:sp>
        <p:nvSpPr>
          <p:cNvPr id="185" name="Text Placeholder 3">
            <a:extLst>
              <a:ext uri="{FF2B5EF4-FFF2-40B4-BE49-F238E27FC236}">
                <a16:creationId xmlns:a16="http://schemas.microsoft.com/office/drawing/2014/main" id="{657F6A56-027A-ADD0-9EA8-94DF112A7D1C}"/>
              </a:ext>
            </a:extLst>
          </p:cNvPr>
          <p:cNvSpPr>
            <a:spLocks noGrp="1"/>
          </p:cNvSpPr>
          <p:nvPr>
            <p:custDataLst>
              <p:tags r:id="rId35"/>
            </p:custDataLst>
          </p:nvPr>
        </p:nvSpPr>
        <p:spPr bwMode="gray">
          <a:xfrm>
            <a:off x="2408238" y="3783013"/>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BF3164AC-184F-4B03-9661-79F1EA2F320B}" type="datetime'''''''''1''''7''''.''''''''4'''''''">
              <a:rPr lang="en-US" altLang="en-US" smtClean="0"/>
              <a:pPr/>
              <a:t>17.4</a:t>
            </a:fld>
            <a:endParaRPr lang="en-US"/>
          </a:p>
        </p:txBody>
      </p:sp>
      <p:sp>
        <p:nvSpPr>
          <p:cNvPr id="186" name="Text Placeholder 3">
            <a:extLst>
              <a:ext uri="{FF2B5EF4-FFF2-40B4-BE49-F238E27FC236}">
                <a16:creationId xmlns:a16="http://schemas.microsoft.com/office/drawing/2014/main" id="{EFB6D2B1-6EB4-0EB0-D78B-498DFD4C267C}"/>
              </a:ext>
            </a:extLst>
          </p:cNvPr>
          <p:cNvSpPr>
            <a:spLocks noGrp="1"/>
          </p:cNvSpPr>
          <p:nvPr>
            <p:custDataLst>
              <p:tags r:id="rId36"/>
            </p:custDataLst>
          </p:nvPr>
        </p:nvSpPr>
        <p:spPr bwMode="gray">
          <a:xfrm>
            <a:off x="2840038" y="3657600"/>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FAD4331D-3B90-4DA5-B455-1BD1FD15C55A}" type="datetime'''''''''''''''''19''''''''''''''''''''''''''''''''''.''''''4'">
              <a:rPr lang="en-US" altLang="en-US" smtClean="0"/>
              <a:pPr/>
              <a:t>19.4</a:t>
            </a:fld>
            <a:endParaRPr lang="en-US"/>
          </a:p>
        </p:txBody>
      </p:sp>
      <p:sp>
        <p:nvSpPr>
          <p:cNvPr id="187" name="Text Placeholder 3">
            <a:extLst>
              <a:ext uri="{FF2B5EF4-FFF2-40B4-BE49-F238E27FC236}">
                <a16:creationId xmlns:a16="http://schemas.microsoft.com/office/drawing/2014/main" id="{7A76CA39-17B0-B52C-1221-A3EDC8D5F70A}"/>
              </a:ext>
            </a:extLst>
          </p:cNvPr>
          <p:cNvSpPr>
            <a:spLocks noGrp="1"/>
          </p:cNvSpPr>
          <p:nvPr>
            <p:custDataLst>
              <p:tags r:id="rId37"/>
            </p:custDataLst>
          </p:nvPr>
        </p:nvSpPr>
        <p:spPr bwMode="gray">
          <a:xfrm>
            <a:off x="3270250" y="3511550"/>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22C70C7F-431D-4645-B157-712846336261}" type="datetime'''''''''''''''''''''''2''1''''''''.''8'''''''''''''''''''">
              <a:rPr lang="en-US" altLang="en-US" smtClean="0"/>
              <a:pPr/>
              <a:t>21.8</a:t>
            </a:fld>
            <a:endParaRPr lang="en-US"/>
          </a:p>
        </p:txBody>
      </p:sp>
      <p:sp>
        <p:nvSpPr>
          <p:cNvPr id="188" name="Text Placeholder 3">
            <a:extLst>
              <a:ext uri="{FF2B5EF4-FFF2-40B4-BE49-F238E27FC236}">
                <a16:creationId xmlns:a16="http://schemas.microsoft.com/office/drawing/2014/main" id="{71F0A0DB-D6C0-E1D4-1339-AC5E760FEED4}"/>
              </a:ext>
            </a:extLst>
          </p:cNvPr>
          <p:cNvSpPr>
            <a:spLocks noGrp="1"/>
          </p:cNvSpPr>
          <p:nvPr>
            <p:custDataLst>
              <p:tags r:id="rId38"/>
            </p:custDataLst>
          </p:nvPr>
        </p:nvSpPr>
        <p:spPr bwMode="gray">
          <a:xfrm>
            <a:off x="3700463" y="3376613"/>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9B4BF170-B5FD-4C6C-B77C-01B3E0C4D9C5}" type="datetime'''''2''''''''''''4''''''''.''''''0'''''''''''''''''''''''">
              <a:rPr lang="en-US" altLang="en-US" smtClean="0"/>
              <a:pPr/>
              <a:t>24.0</a:t>
            </a:fld>
            <a:endParaRPr lang="en-US"/>
          </a:p>
        </p:txBody>
      </p:sp>
      <p:sp>
        <p:nvSpPr>
          <p:cNvPr id="189" name="Text Placeholder 3">
            <a:extLst>
              <a:ext uri="{FF2B5EF4-FFF2-40B4-BE49-F238E27FC236}">
                <a16:creationId xmlns:a16="http://schemas.microsoft.com/office/drawing/2014/main" id="{336376A1-70FB-8433-8915-25FB1431FEF3}"/>
              </a:ext>
            </a:extLst>
          </p:cNvPr>
          <p:cNvSpPr>
            <a:spLocks noGrp="1"/>
          </p:cNvSpPr>
          <p:nvPr>
            <p:custDataLst>
              <p:tags r:id="rId39"/>
            </p:custDataLst>
          </p:nvPr>
        </p:nvSpPr>
        <p:spPr bwMode="gray">
          <a:xfrm>
            <a:off x="4130675" y="3232150"/>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931C62FB-B8B5-49F9-A036-0D9CCB853BCD}" type="datetime'''''2''''''''''''''''''''''6''''''''''''.''4'''''">
              <a:rPr lang="en-US" altLang="en-US" smtClean="0"/>
              <a:pPr/>
              <a:t>26.4</a:t>
            </a:fld>
            <a:endParaRPr lang="en-US"/>
          </a:p>
        </p:txBody>
      </p:sp>
      <p:sp>
        <p:nvSpPr>
          <p:cNvPr id="190" name="Text Placeholder 3">
            <a:extLst>
              <a:ext uri="{FF2B5EF4-FFF2-40B4-BE49-F238E27FC236}">
                <a16:creationId xmlns:a16="http://schemas.microsoft.com/office/drawing/2014/main" id="{2F4833E4-B014-8F55-DF59-F81CCE0CA15A}"/>
              </a:ext>
            </a:extLst>
          </p:cNvPr>
          <p:cNvSpPr>
            <a:spLocks noGrp="1"/>
          </p:cNvSpPr>
          <p:nvPr>
            <p:custDataLst>
              <p:tags r:id="rId40"/>
            </p:custDataLst>
          </p:nvPr>
        </p:nvSpPr>
        <p:spPr bwMode="gray">
          <a:xfrm>
            <a:off x="4560888" y="3073400"/>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2EACF1CC-6CA1-40F3-A697-2E1B949F2B7E}" type="datetime'''''''29''''''''''''''''''.''''''''''0'''''''''''''">
              <a:rPr lang="en-US" altLang="en-US" smtClean="0"/>
              <a:pPr/>
              <a:t>29.0</a:t>
            </a:fld>
            <a:endParaRPr lang="en-US"/>
          </a:p>
        </p:txBody>
      </p:sp>
      <p:sp>
        <p:nvSpPr>
          <p:cNvPr id="191" name="Text Placeholder 3">
            <a:extLst>
              <a:ext uri="{FF2B5EF4-FFF2-40B4-BE49-F238E27FC236}">
                <a16:creationId xmlns:a16="http://schemas.microsoft.com/office/drawing/2014/main" id="{ABB9A65C-469A-2FF5-1420-C2FDE4015279}"/>
              </a:ext>
            </a:extLst>
          </p:cNvPr>
          <p:cNvSpPr>
            <a:spLocks noGrp="1"/>
          </p:cNvSpPr>
          <p:nvPr>
            <p:custDataLst>
              <p:tags r:id="rId41"/>
            </p:custDataLst>
          </p:nvPr>
        </p:nvSpPr>
        <p:spPr bwMode="gray">
          <a:xfrm>
            <a:off x="4991100" y="2900363"/>
            <a:ext cx="315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7967CA35-9EA0-4E40-8E46-4D9324AB0959}" type="datetime'''''''''''3''1''''''.9'''''''''''''''''''''''''''''''''">
              <a:rPr lang="en-US" altLang="en-US" smtClean="0"/>
              <a:pPr/>
              <a:t>31.9</a:t>
            </a:fld>
            <a:endParaRPr lang="en-US"/>
          </a:p>
        </p:txBody>
      </p:sp>
      <p:sp>
        <p:nvSpPr>
          <p:cNvPr id="153" name="Text Placeholder 3">
            <a:extLst>
              <a:ext uri="{FF2B5EF4-FFF2-40B4-BE49-F238E27FC236}">
                <a16:creationId xmlns:a16="http://schemas.microsoft.com/office/drawing/2014/main" id="{BB5342B4-590F-D761-F513-83E2230111E5}"/>
              </a:ext>
            </a:extLst>
          </p:cNvPr>
          <p:cNvSpPr>
            <a:spLocks noGrp="1"/>
          </p:cNvSpPr>
          <p:nvPr>
            <p:custDataLst>
              <p:tags r:id="rId42"/>
            </p:custDataLst>
          </p:nvPr>
        </p:nvSpPr>
        <p:spPr bwMode="auto">
          <a:xfrm>
            <a:off x="2674938" y="3028950"/>
            <a:ext cx="642938" cy="381000"/>
          </a:xfrm>
          <a:prstGeom prst="ellipse">
            <a:avLst/>
          </a:prstGeom>
          <a:solidFill>
            <a:srgbClr val="03522D"/>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r>
              <a:rPr lang="en-US" altLang="en-US" sz="1600" dirty="0">
                <a:solidFill>
                  <a:schemeClr val="bg1"/>
                </a:solidFill>
                <a:effectLst/>
              </a:rPr>
              <a:t>+10%</a:t>
            </a:r>
            <a:endParaRPr lang="en-US" sz="1600" dirty="0">
              <a:solidFill>
                <a:schemeClr val="bg1"/>
              </a:solidFill>
            </a:endParaRPr>
          </a:p>
        </p:txBody>
      </p:sp>
      <p:sp>
        <p:nvSpPr>
          <p:cNvPr id="241" name="TextBox 5">
            <a:extLst>
              <a:ext uri="{FF2B5EF4-FFF2-40B4-BE49-F238E27FC236}">
                <a16:creationId xmlns:a16="http://schemas.microsoft.com/office/drawing/2014/main" id="{5BD78D4C-9B7D-0199-359B-BB21D57F1B50}"/>
              </a:ext>
            </a:extLst>
          </p:cNvPr>
          <p:cNvSpPr txBox="1"/>
          <p:nvPr/>
        </p:nvSpPr>
        <p:spPr>
          <a:xfrm>
            <a:off x="6430843" y="5718218"/>
            <a:ext cx="5055097" cy="5963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a:cs typeface="Arial" panose="020B0604020202020204" pitchFamily="34" charset="0"/>
              </a:rPr>
              <a:t>Returns improve as more farmers join the program, enabling more efficient risk-sharing &amp; soil health improvements to reduce the risk of indemnity</a:t>
            </a:r>
          </a:p>
        </p:txBody>
      </p:sp>
      <p:sp>
        <p:nvSpPr>
          <p:cNvPr id="242" name="Rectangle 241">
            <a:extLst>
              <a:ext uri="{FF2B5EF4-FFF2-40B4-BE49-F238E27FC236}">
                <a16:creationId xmlns:a16="http://schemas.microsoft.com/office/drawing/2014/main" id="{B81D3905-6686-3D92-BD87-0D2EEFC868A2}"/>
              </a:ext>
            </a:extLst>
          </p:cNvPr>
          <p:cNvSpPr/>
          <p:nvPr/>
        </p:nvSpPr>
        <p:spPr>
          <a:xfrm>
            <a:off x="630674" y="2163763"/>
            <a:ext cx="5136427" cy="362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t"/>
          <a:lstStyle/>
          <a:p>
            <a:r>
              <a:rPr lang="en-US" sz="1600" b="1">
                <a:solidFill>
                  <a:schemeClr val="tx1"/>
                </a:solidFill>
                <a:latin typeface="Calibri"/>
                <a:cs typeface="Arial"/>
              </a:rPr>
              <a:t>in Millions</a:t>
            </a:r>
            <a:endParaRPr lang="en-US" sz="1600" b="1">
              <a:solidFill>
                <a:schemeClr val="tx1"/>
              </a:solidFill>
              <a:cs typeface="Arial"/>
            </a:endParaRPr>
          </a:p>
        </p:txBody>
      </p:sp>
      <p:sp>
        <p:nvSpPr>
          <p:cNvPr id="250" name="TextBox 5">
            <a:extLst>
              <a:ext uri="{FF2B5EF4-FFF2-40B4-BE49-F238E27FC236}">
                <a16:creationId xmlns:a16="http://schemas.microsoft.com/office/drawing/2014/main" id="{5B851F06-3C0D-F310-384C-ADF8F7045625}"/>
              </a:ext>
            </a:extLst>
          </p:cNvPr>
          <p:cNvSpPr txBox="1"/>
          <p:nvPr/>
        </p:nvSpPr>
        <p:spPr>
          <a:xfrm>
            <a:off x="8202174" y="5348010"/>
            <a:ext cx="1233606" cy="280801"/>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400" i="1">
                <a:cs typeface="Arial" panose="020B0604020202020204" pitchFamily="34" charset="0"/>
              </a:rPr>
              <a:t>Market share</a:t>
            </a:r>
          </a:p>
        </p:txBody>
      </p:sp>
    </p:spTree>
    <p:extLst>
      <p:ext uri="{BB962C8B-B14F-4D97-AF65-F5344CB8AC3E}">
        <p14:creationId xmlns:p14="http://schemas.microsoft.com/office/powerpoint/2010/main" val="4284222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F67704F-9E91-A36D-04F6-C8CCD95981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2F67704F-9E91-A36D-04F6-C8CCD959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13E0E9-32C2-A977-C817-84BEC0465377}"/>
              </a:ext>
            </a:extLst>
          </p:cNvPr>
          <p:cNvSpPr>
            <a:spLocks noGrp="1"/>
          </p:cNvSpPr>
          <p:nvPr>
            <p:ph type="ctrTitle"/>
          </p:nvPr>
        </p:nvSpPr>
        <p:spPr>
          <a:xfrm>
            <a:off x="1524000" y="2678966"/>
            <a:ext cx="9144000" cy="830997"/>
          </a:xfrm>
        </p:spPr>
        <p:txBody>
          <a:bodyPr vert="horz"/>
          <a:lstStyle/>
          <a:p>
            <a:r>
              <a:rPr lang="en-US" err="1"/>
              <a:t>Soilsurance</a:t>
            </a:r>
            <a:endParaRPr lang="en-US"/>
          </a:p>
        </p:txBody>
      </p:sp>
      <p:sp>
        <p:nvSpPr>
          <p:cNvPr id="3" name="Subtitle 2">
            <a:extLst>
              <a:ext uri="{FF2B5EF4-FFF2-40B4-BE49-F238E27FC236}">
                <a16:creationId xmlns:a16="http://schemas.microsoft.com/office/drawing/2014/main" id="{ADE01C52-C1B1-F02A-A7CF-1674D3E213EA}"/>
              </a:ext>
            </a:extLst>
          </p:cNvPr>
          <p:cNvSpPr>
            <a:spLocks noGrp="1"/>
          </p:cNvSpPr>
          <p:nvPr>
            <p:ph type="subTitle" idx="1"/>
          </p:nvPr>
        </p:nvSpPr>
        <p:spPr/>
        <p:txBody>
          <a:bodyPr/>
          <a:lstStyle/>
          <a:p>
            <a:endParaRPr lang="en-US"/>
          </a:p>
        </p:txBody>
      </p:sp>
      <p:sp>
        <p:nvSpPr>
          <p:cNvPr id="5" name="Rectangle 4">
            <a:extLst>
              <a:ext uri="{FF2B5EF4-FFF2-40B4-BE49-F238E27FC236}">
                <a16:creationId xmlns:a16="http://schemas.microsoft.com/office/drawing/2014/main" id="{70E63803-055F-0BD8-948E-26988AE60B88}"/>
              </a:ext>
            </a:extLst>
          </p:cNvPr>
          <p:cNvSpPr/>
          <p:nvPr/>
        </p:nvSpPr>
        <p:spPr>
          <a:xfrm>
            <a:off x="12562067" y="0"/>
            <a:ext cx="2791347" cy="5774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r>
              <a:rPr lang="en-US" sz="1200">
                <a:effectLst/>
                <a:latin typeface="Calibri" panose="020F0502020204030204" pitchFamily="34" charset="0"/>
                <a:ea typeface="Times New Roman" panose="02020603050405020304" pitchFamily="18" charset="0"/>
              </a:rPr>
              <a:t>Matthew Carney feedback:</a:t>
            </a:r>
          </a:p>
          <a:p>
            <a:pPr marL="171450" indent="-171450">
              <a:buFont typeface="Arial" panose="020B0604020202020204" pitchFamily="34" charset="0"/>
              <a:buChar char="•"/>
            </a:pPr>
            <a:r>
              <a:rPr lang="en-US" sz="1200">
                <a:effectLst/>
                <a:latin typeface="Calibri"/>
                <a:ea typeface="Times New Roman" panose="02020603050405020304" pitchFamily="18" charset="0"/>
                <a:cs typeface="Calibri"/>
              </a:rPr>
              <a:t>Check additional revenue streams – How do you get farmers to participate in this program? What kind of incentives that you can give so that farmers can participate the program? The more diversified you can get the better you can sell the idea -&gt; </a:t>
            </a:r>
            <a:r>
              <a:rPr lang="en-US" sz="1200" i="1">
                <a:effectLst/>
                <a:latin typeface="Calibri"/>
                <a:ea typeface="Times New Roman" panose="02020603050405020304" pitchFamily="18" charset="0"/>
                <a:cs typeface="Calibri"/>
              </a:rPr>
              <a:t>Yash’s idea could cover this point (carbon credits</a:t>
            </a:r>
            <a:r>
              <a:rPr lang="en-US" sz="1200" i="1">
                <a:latin typeface="Calibri"/>
                <a:ea typeface="Times New Roman" panose="02020603050405020304" pitchFamily="18" charset="0"/>
                <a:cs typeface="Calibri"/>
              </a:rPr>
              <a:t>, ecosystem services, water quality)</a:t>
            </a:r>
            <a:endParaRPr lang="en-US" sz="1200" i="1">
              <a:effectLst/>
              <a:latin typeface="Calibri"/>
              <a:ea typeface="Times New Roman" panose="02020603050405020304" pitchFamily="18" charset="0"/>
              <a:cs typeface="Calibri"/>
            </a:endParaRPr>
          </a:p>
          <a:p>
            <a:pPr marL="171450" indent="-171450">
              <a:buFont typeface="Arial" panose="020B0604020202020204" pitchFamily="34" charset="0"/>
              <a:buChar char="•"/>
            </a:pPr>
            <a:r>
              <a:rPr lang="en-US" sz="1200" i="1">
                <a:latin typeface="Calibri"/>
                <a:ea typeface="Times New Roman" panose="02020603050405020304" pitchFamily="18" charset="0"/>
                <a:cs typeface="Calibri"/>
              </a:rPr>
              <a:t>More diversified revenue streams would make business case more resilient</a:t>
            </a:r>
          </a:p>
          <a:p>
            <a:pPr marL="171450" lvl="0" indent="-171450">
              <a:buFont typeface="Arial" panose="020B0604020202020204" pitchFamily="34" charset="0"/>
              <a:buChar char="•"/>
            </a:pPr>
            <a:r>
              <a:rPr lang="en-US" sz="1200">
                <a:latin typeface="Calibri" panose="020F0502020204030204" pitchFamily="34" charset="0"/>
                <a:ea typeface="Times New Roman" panose="02020603050405020304" pitchFamily="18" charset="0"/>
              </a:rPr>
              <a:t>What kind of players purchases these products? -&gt; Pepsi is the biggest customer </a:t>
            </a:r>
          </a:p>
          <a:p>
            <a:pPr marL="171450" lvl="0" indent="-171450">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About judge’s feedback:</a:t>
            </a:r>
          </a:p>
          <a:p>
            <a:pPr marL="628650" lvl="1" indent="-171450">
              <a:buFont typeface="Arial" panose="020B0604020202020204" pitchFamily="34" charset="0"/>
              <a:buChar char="•"/>
            </a:pPr>
            <a:r>
              <a:rPr lang="en-US" sz="1200">
                <a:latin typeface="Calibri"/>
                <a:ea typeface="Times New Roman" panose="02020603050405020304" pitchFamily="18" charset="0"/>
                <a:cs typeface="Calibri"/>
              </a:rPr>
              <a:t>Validating the impact is important – we could build in a buffer to account for skepticism</a:t>
            </a:r>
            <a:endParaRPr lang="en-US" sz="1200">
              <a:latin typeface="Calibri" panose="020F0502020204030204" pitchFamily="34" charset="0"/>
              <a:ea typeface="Times New Roman" panose="02020603050405020304" pitchFamily="18" charset="0"/>
              <a:cs typeface="Calibri"/>
            </a:endParaRPr>
          </a:p>
          <a:p>
            <a:pPr marL="628650" lvl="1" indent="-171450">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Expanding on the risks (Especi</a:t>
            </a:r>
            <a:r>
              <a:rPr lang="en-US" sz="1200">
                <a:latin typeface="Calibri" panose="020F0502020204030204" pitchFamily="34" charset="0"/>
                <a:ea typeface="Times New Roman" panose="02020603050405020304" pitchFamily="18" charset="0"/>
              </a:rPr>
              <a:t>ally for Q&amp;A)</a:t>
            </a:r>
          </a:p>
          <a:p>
            <a:pPr marL="628650" lvl="1" indent="-171450">
              <a:buFont typeface="Arial" panose="020B0604020202020204" pitchFamily="34" charset="0"/>
              <a:buChar char="•"/>
            </a:pPr>
            <a:endParaRPr lang="en-US" sz="1200">
              <a:effectLst/>
              <a:latin typeface="Calibri" panose="020F0502020204030204" pitchFamily="34" charset="0"/>
              <a:ea typeface="Times New Roman" panose="02020603050405020304" pitchFamily="18" charset="0"/>
            </a:endParaRPr>
          </a:p>
          <a:p>
            <a:r>
              <a:rPr lang="en-US" sz="1200">
                <a:effectLst/>
                <a:latin typeface="Calibri" panose="020F0502020204030204" pitchFamily="34" charset="0"/>
                <a:ea typeface="Times New Roman" panose="02020603050405020304" pitchFamily="18" charset="0"/>
              </a:rPr>
              <a:t>Next steps:</a:t>
            </a:r>
          </a:p>
          <a:p>
            <a:pPr marL="171450" indent="-171450">
              <a:buFont typeface="Arial" panose="020B0604020202020204" pitchFamily="34" charset="0"/>
              <a:buChar char="•"/>
            </a:pPr>
            <a:r>
              <a:rPr lang="en-US" sz="1200">
                <a:latin typeface="Calibri" panose="020F0502020204030204" pitchFamily="34" charset="0"/>
                <a:ea typeface="Times New Roman" panose="02020603050405020304" pitchFamily="18" charset="0"/>
              </a:rPr>
              <a:t>Send the deck (can be draft) to Matthew to get his feedbacks offline</a:t>
            </a:r>
          </a:p>
          <a:p>
            <a:pPr marL="171450" indent="-171450">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Schedule a call with him to </a:t>
            </a:r>
            <a:r>
              <a:rPr lang="en-US" sz="1200">
                <a:latin typeface="Calibri" panose="020F0502020204030204" pitchFamily="34" charset="0"/>
                <a:ea typeface="Times New Roman" panose="02020603050405020304" pitchFamily="18" charset="0"/>
              </a:rPr>
              <a:t>practice our pitch</a:t>
            </a:r>
            <a:endParaRPr lang="en-US" sz="1200">
              <a:effectLst/>
              <a:latin typeface="Calibri" panose="020F0502020204030204" pitchFamily="34" charset="0"/>
              <a:ea typeface="Times New Roman" panose="02020603050405020304" pitchFamily="18" charset="0"/>
            </a:endParaRPr>
          </a:p>
          <a:p>
            <a:pPr marL="171450" lvl="0" indent="-171450">
              <a:buFont typeface="Arial" panose="020B0604020202020204" pitchFamily="34" charset="0"/>
              <a:buChar char="•"/>
            </a:pPr>
            <a:endParaRPr lang="en-US" sz="1200">
              <a:effectLst/>
              <a:latin typeface="Calibri" panose="020F0502020204030204" pitchFamily="34" charset="0"/>
              <a:ea typeface="Times New Roman" panose="02020603050405020304" pitchFamily="18" charset="0"/>
            </a:endParaRPr>
          </a:p>
          <a:p>
            <a:pPr lvl="0"/>
            <a:endParaRPr lang="en-US" sz="1200">
              <a:effectLst/>
              <a:latin typeface="Calibri" panose="020F0502020204030204" pitchFamily="34" charset="0"/>
              <a:ea typeface="Calibri" panose="020F0502020204030204" pitchFamily="34" charset="0"/>
            </a:endParaRPr>
          </a:p>
        </p:txBody>
      </p:sp>
      <p:pic>
        <p:nvPicPr>
          <p:cNvPr id="7" name="Picture 6" descr="A picture containing grass, person, outdoor&#10;&#10;Description automatically generated">
            <a:extLst>
              <a:ext uri="{FF2B5EF4-FFF2-40B4-BE49-F238E27FC236}">
                <a16:creationId xmlns:a16="http://schemas.microsoft.com/office/drawing/2014/main" id="{9DFB5CB7-F6F6-8EBE-ED74-3F1B829C2EFA}"/>
              </a:ext>
            </a:extLst>
          </p:cNvPr>
          <p:cNvPicPr>
            <a:picLocks noChangeAspect="1"/>
          </p:cNvPicPr>
          <p:nvPr/>
        </p:nvPicPr>
        <p:blipFill rotWithShape="1">
          <a:blip r:embed="rId5">
            <a:extLst>
              <a:ext uri="{28A0092B-C50C-407E-A947-70E740481C1C}">
                <a14:useLocalDpi xmlns:a14="http://schemas.microsoft.com/office/drawing/2010/main" val="0"/>
              </a:ext>
            </a:extLst>
          </a:blip>
          <a:srcRect l="2338" t="418" r="2873" b="1053"/>
          <a:stretch/>
        </p:blipFill>
        <p:spPr>
          <a:xfrm>
            <a:off x="-65482" y="0"/>
            <a:ext cx="12257481" cy="6858000"/>
          </a:xfrm>
          <a:prstGeom prst="rect">
            <a:avLst/>
          </a:prstGeom>
        </p:spPr>
      </p:pic>
      <p:sp>
        <p:nvSpPr>
          <p:cNvPr id="8" name="Rectangle 7">
            <a:extLst>
              <a:ext uri="{FF2B5EF4-FFF2-40B4-BE49-F238E27FC236}">
                <a16:creationId xmlns:a16="http://schemas.microsoft.com/office/drawing/2014/main" id="{ABB77BEA-073B-0DCF-FC6D-3A1376587552}"/>
              </a:ext>
            </a:extLst>
          </p:cNvPr>
          <p:cNvSpPr/>
          <p:nvPr/>
        </p:nvSpPr>
        <p:spPr>
          <a:xfrm>
            <a:off x="-65483" y="0"/>
            <a:ext cx="12257483" cy="6857999"/>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60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6ADFCD7C-7A0C-E10E-B4AF-A1F6B1B39DD6}"/>
              </a:ext>
            </a:extLst>
          </p:cNvPr>
          <p:cNvSpPr txBox="1">
            <a:spLocks/>
          </p:cNvSpPr>
          <p:nvPr/>
        </p:nvSpPr>
        <p:spPr>
          <a:xfrm>
            <a:off x="4021539" y="3236479"/>
            <a:ext cx="4148922" cy="385042"/>
          </a:xfrm>
          <a:prstGeom prst="rect">
            <a:avLst/>
          </a:prstGeom>
        </p:spPr>
        <p:txBody>
          <a:bodyPr vert="horz" wrap="none" lIns="75605" tIns="37802" rIns="75605" bIns="37802"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9600" b="1">
                <a:solidFill>
                  <a:schemeClr val="bg1"/>
                </a:solidFill>
                <a:latin typeface="Arial" panose="020B0604020202020204" pitchFamily="34" charset="0"/>
                <a:cs typeface="Arial" panose="020B0604020202020204" pitchFamily="34" charset="0"/>
              </a:rPr>
              <a:t>Thank you</a:t>
            </a:r>
            <a:endParaRPr lang="en-US" sz="9600">
              <a:solidFill>
                <a:schemeClr val="bg1"/>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17AEAC18-625B-F17B-F9FC-10E8E6FD00BC}"/>
              </a:ext>
            </a:extLst>
          </p:cNvPr>
          <p:cNvSpPr txBox="1">
            <a:spLocks/>
          </p:cNvSpPr>
          <p:nvPr/>
        </p:nvSpPr>
        <p:spPr>
          <a:xfrm>
            <a:off x="0" y="0"/>
            <a:ext cx="3680551" cy="480000"/>
          </a:xfrm>
          <a:prstGeom prst="rect">
            <a:avLst/>
          </a:prstGeom>
        </p:spPr>
        <p:txBody>
          <a:bodyPr vert="horz" lIns="75605" tIns="37802" rIns="75605" bIns="37802"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US" sz="1800">
                <a:solidFill>
                  <a:schemeClr val="bg1"/>
                </a:solidFill>
                <a:cs typeface="Arial" panose="020B0604020202020204" pitchFamily="34" charset="0"/>
              </a:rPr>
              <a:t>Kellogg-Morgan Stanley </a:t>
            </a:r>
          </a:p>
          <a:p>
            <a:pPr marL="0" indent="0">
              <a:spcBef>
                <a:spcPts val="0"/>
              </a:spcBef>
              <a:buNone/>
            </a:pPr>
            <a:r>
              <a:rPr lang="en-US" sz="1800" b="1">
                <a:solidFill>
                  <a:schemeClr val="bg1"/>
                </a:solidFill>
                <a:cs typeface="Arial" panose="020B0604020202020204" pitchFamily="34" charset="0"/>
              </a:rPr>
              <a:t>Sustainable Investing Challenge</a:t>
            </a:r>
          </a:p>
        </p:txBody>
      </p:sp>
      <p:pic>
        <p:nvPicPr>
          <p:cNvPr id="18" name="Picture 17">
            <a:extLst>
              <a:ext uri="{FF2B5EF4-FFF2-40B4-BE49-F238E27FC236}">
                <a16:creationId xmlns:a16="http://schemas.microsoft.com/office/drawing/2014/main" id="{B53FCA06-4C01-BBED-26D6-56EC066F59D5}"/>
              </a:ext>
            </a:extLst>
          </p:cNvPr>
          <p:cNvPicPr>
            <a:picLocks noChangeAspect="1"/>
          </p:cNvPicPr>
          <p:nvPr/>
        </p:nvPicPr>
        <p:blipFill>
          <a:blip r:embed="rId6"/>
          <a:stretch>
            <a:fillRect/>
          </a:stretch>
        </p:blipFill>
        <p:spPr>
          <a:xfrm>
            <a:off x="10503526" y="5868299"/>
            <a:ext cx="1408039" cy="605376"/>
          </a:xfrm>
          <a:prstGeom prst="rect">
            <a:avLst/>
          </a:prstGeom>
        </p:spPr>
      </p:pic>
    </p:spTree>
    <p:extLst>
      <p:ext uri="{BB962C8B-B14F-4D97-AF65-F5344CB8AC3E}">
        <p14:creationId xmlns:p14="http://schemas.microsoft.com/office/powerpoint/2010/main" val="254754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F67704F-9E91-A36D-04F6-C8CCD959814E}"/>
              </a:ext>
            </a:extLst>
          </p:cNvPr>
          <p:cNvGraphicFramePr>
            <a:graphicFrameLocks noChangeAspect="1"/>
          </p:cNvGraphicFramePr>
          <p:nvPr>
            <p:custDataLst>
              <p:tags r:id="rId1"/>
            </p:custDataLst>
            <p:extLst>
              <p:ext uri="{D42A27DB-BD31-4B8C-83A1-F6EECF244321}">
                <p14:modId xmlns:p14="http://schemas.microsoft.com/office/powerpoint/2010/main" val="3849947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4" name="Object 3" hidden="1">
                        <a:extLst>
                          <a:ext uri="{FF2B5EF4-FFF2-40B4-BE49-F238E27FC236}">
                            <a16:creationId xmlns:a16="http://schemas.microsoft.com/office/drawing/2014/main" id="{2F67704F-9E91-A36D-04F6-C8CCD959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9687E3E2-9383-1A67-D7D3-DAE786B7F699}"/>
              </a:ext>
            </a:extLst>
          </p:cNvPr>
          <p:cNvSpPr/>
          <p:nvPr/>
        </p:nvSpPr>
        <p:spPr bwMode="ltGray">
          <a:xfrm>
            <a:off x="0" y="-1309"/>
            <a:ext cx="12191999"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6" name="Rectangle 5">
            <a:extLst>
              <a:ext uri="{FF2B5EF4-FFF2-40B4-BE49-F238E27FC236}">
                <a16:creationId xmlns:a16="http://schemas.microsoft.com/office/drawing/2014/main" id="{59F964C9-A64F-B52F-1456-82373B0AC699}"/>
              </a:ext>
            </a:extLst>
          </p:cNvPr>
          <p:cNvSpPr/>
          <p:nvPr/>
        </p:nvSpPr>
        <p:spPr>
          <a:xfrm>
            <a:off x="0" y="0"/>
            <a:ext cx="12192000" cy="6858000"/>
          </a:xfrm>
          <a:prstGeom prst="rect">
            <a:avLst/>
          </a:prstGeom>
          <a:solidFill>
            <a:schemeClr val="accent1">
              <a:lumMod val="50000"/>
            </a:schemeClr>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8" name="Title 7">
            <a:extLst>
              <a:ext uri="{FF2B5EF4-FFF2-40B4-BE49-F238E27FC236}">
                <a16:creationId xmlns:a16="http://schemas.microsoft.com/office/drawing/2014/main" id="{711CA087-D1EB-B759-32FD-457D725E4A97}"/>
              </a:ext>
            </a:extLst>
          </p:cNvPr>
          <p:cNvSpPr>
            <a:spLocks noGrp="1"/>
          </p:cNvSpPr>
          <p:nvPr>
            <p:ph type="ctrTitle"/>
          </p:nvPr>
        </p:nvSpPr>
        <p:spPr>
          <a:xfrm>
            <a:off x="1054100" y="5115898"/>
            <a:ext cx="9144000" cy="830997"/>
          </a:xfrm>
        </p:spPr>
        <p:txBody>
          <a:bodyPr vert="horz"/>
          <a:lstStyle/>
          <a:p>
            <a:pPr algn="l"/>
            <a:r>
              <a:rPr lang="en-US">
                <a:solidFill>
                  <a:schemeClr val="bg1"/>
                </a:solidFill>
              </a:rPr>
              <a:t>Appendix</a:t>
            </a:r>
          </a:p>
        </p:txBody>
      </p:sp>
    </p:spTree>
    <p:extLst>
      <p:ext uri="{BB962C8B-B14F-4D97-AF65-F5344CB8AC3E}">
        <p14:creationId xmlns:p14="http://schemas.microsoft.com/office/powerpoint/2010/main" val="78566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BBA290-3195-0943-D386-D790C8A439FF}"/>
              </a:ext>
            </a:extLst>
          </p:cNvPr>
          <p:cNvSpPr/>
          <p:nvPr/>
        </p:nvSpPr>
        <p:spPr>
          <a:xfrm>
            <a:off x="9145202" y="3327783"/>
            <a:ext cx="2038486" cy="1006273"/>
          </a:xfrm>
          <a:prstGeom prst="rect">
            <a:avLst/>
          </a:prstGeom>
          <a:solidFill>
            <a:schemeClr val="accent6">
              <a:lumMod val="60000"/>
              <a:lumOff val="40000"/>
            </a:schemeClr>
          </a:solidFill>
          <a:ln w="9525" cap="rnd" cmpd="sng" algn="ctr">
            <a:solidFill>
              <a:schemeClr val="accent6">
                <a:lumMod val="60000"/>
                <a:lumOff val="4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8" name="Rectangle 7">
            <a:extLst>
              <a:ext uri="{FF2B5EF4-FFF2-40B4-BE49-F238E27FC236}">
                <a16:creationId xmlns:a16="http://schemas.microsoft.com/office/drawing/2014/main" id="{771EDD0D-162D-0BF3-11DF-FF86BC014179}"/>
              </a:ext>
            </a:extLst>
          </p:cNvPr>
          <p:cNvSpPr/>
          <p:nvPr/>
        </p:nvSpPr>
        <p:spPr>
          <a:xfrm>
            <a:off x="5675933" y="1138013"/>
            <a:ext cx="3065294" cy="1260273"/>
          </a:xfrm>
          <a:prstGeom prst="rect">
            <a:avLst/>
          </a:prstGeom>
          <a:solidFill>
            <a:schemeClr val="accent6">
              <a:lumMod val="60000"/>
              <a:lumOff val="40000"/>
            </a:schemeClr>
          </a:solidFill>
          <a:ln w="9525" cap="rnd" cmpd="sng" algn="ctr">
            <a:solidFill>
              <a:schemeClr val="accent6">
                <a:lumMod val="60000"/>
                <a:lumOff val="4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aphicFrame>
        <p:nvGraphicFramePr>
          <p:cNvPr id="6" name="Object 5" hidden="1">
            <a:extLst>
              <a:ext uri="{FF2B5EF4-FFF2-40B4-BE49-F238E27FC236}">
                <a16:creationId xmlns:a16="http://schemas.microsoft.com/office/drawing/2014/main" id="{A66FBAA0-6CA6-2C7E-56B2-1A1E68F3EE09}"/>
              </a:ext>
            </a:extLst>
          </p:cNvPr>
          <p:cNvGraphicFramePr>
            <a:graphicFrameLocks noChangeAspect="1"/>
          </p:cNvGraphicFramePr>
          <p:nvPr>
            <p:custDataLst>
              <p:tags r:id="rId1"/>
            </p:custDataLst>
            <p:extLst>
              <p:ext uri="{D42A27DB-BD31-4B8C-83A1-F6EECF244321}">
                <p14:modId xmlns:p14="http://schemas.microsoft.com/office/powerpoint/2010/main" val="2639770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6" name="Object 5" hidden="1">
                        <a:extLst>
                          <a:ext uri="{FF2B5EF4-FFF2-40B4-BE49-F238E27FC236}">
                            <a16:creationId xmlns:a16="http://schemas.microsoft.com/office/drawing/2014/main" id="{A66FBAA0-6CA6-2C7E-56B2-1A1E68F3EE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FAB18F-3883-DA65-87BA-926FEB549D78}"/>
              </a:ext>
            </a:extLst>
          </p:cNvPr>
          <p:cNvSpPr>
            <a:spLocks noGrp="1"/>
          </p:cNvSpPr>
          <p:nvPr>
            <p:ph type="title"/>
          </p:nvPr>
        </p:nvSpPr>
        <p:spPr/>
        <p:txBody>
          <a:bodyPr vert="horz"/>
          <a:lstStyle/>
          <a:p>
            <a:r>
              <a:rPr lang="en-AU" b="1"/>
              <a:t>Thank you to our advisors</a:t>
            </a:r>
          </a:p>
        </p:txBody>
      </p:sp>
      <p:sp>
        <p:nvSpPr>
          <p:cNvPr id="3" name="Content Placeholder 2">
            <a:extLst>
              <a:ext uri="{FF2B5EF4-FFF2-40B4-BE49-F238E27FC236}">
                <a16:creationId xmlns:a16="http://schemas.microsoft.com/office/drawing/2014/main" id="{6938C9E1-E886-38B8-2F92-1BDF4A92E167}"/>
              </a:ext>
            </a:extLst>
          </p:cNvPr>
          <p:cNvSpPr>
            <a:spLocks noGrp="1"/>
          </p:cNvSpPr>
          <p:nvPr>
            <p:ph idx="1"/>
          </p:nvPr>
        </p:nvSpPr>
        <p:spPr>
          <a:xfrm>
            <a:off x="629325" y="1389691"/>
            <a:ext cx="10933350" cy="4351338"/>
          </a:xfrm>
        </p:spPr>
        <p:txBody>
          <a:bodyPr vert="horz" lIns="91440" tIns="45720" rIns="91440" bIns="45720" rtlCol="0" anchor="t">
            <a:noAutofit/>
          </a:bodyPr>
          <a:lstStyle/>
          <a:p>
            <a:pPr marL="0" indent="0">
              <a:lnSpc>
                <a:spcPct val="200000"/>
              </a:lnSpc>
              <a:buNone/>
            </a:pPr>
            <a:r>
              <a:rPr lang="en-AU" sz="1800">
                <a:latin typeface="Calibri"/>
                <a:cs typeface="Arial"/>
              </a:rPr>
              <a:t>Matthew Carney, Quantified Ventures</a:t>
            </a:r>
            <a:endParaRPr lang="en-US">
              <a:cs typeface="Calibri" panose="020F0502020204030204"/>
            </a:endParaRPr>
          </a:p>
          <a:p>
            <a:pPr marL="0" indent="0">
              <a:lnSpc>
                <a:spcPct val="200000"/>
              </a:lnSpc>
              <a:buNone/>
            </a:pPr>
            <a:r>
              <a:rPr lang="en-AU" sz="1800">
                <a:latin typeface="Calibri"/>
                <a:cs typeface="Arial"/>
              </a:rPr>
              <a:t>Claire Pluard, Carbon Yield</a:t>
            </a:r>
          </a:p>
          <a:p>
            <a:pPr marL="0" indent="0">
              <a:lnSpc>
                <a:spcPct val="200000"/>
              </a:lnSpc>
              <a:buNone/>
            </a:pPr>
            <a:r>
              <a:rPr lang="en-AU" sz="1800">
                <a:latin typeface="Calibri"/>
                <a:cs typeface="Arial"/>
              </a:rPr>
              <a:t>Jennifer Poh, Orrick</a:t>
            </a:r>
          </a:p>
          <a:p>
            <a:pPr marL="0" indent="0">
              <a:lnSpc>
                <a:spcPct val="200000"/>
              </a:lnSpc>
              <a:buNone/>
            </a:pPr>
            <a:r>
              <a:rPr lang="en-AU" sz="1800">
                <a:latin typeface="Calibri"/>
                <a:cs typeface="Arial"/>
              </a:rPr>
              <a:t>Bruce Usher, Columbia Business School</a:t>
            </a:r>
          </a:p>
          <a:p>
            <a:pPr marL="0" indent="0">
              <a:lnSpc>
                <a:spcPct val="200000"/>
              </a:lnSpc>
              <a:buNone/>
            </a:pPr>
            <a:r>
              <a:rPr lang="en-AU" sz="1800">
                <a:latin typeface="Calibri"/>
                <a:cs typeface="Arial"/>
              </a:rPr>
              <a:t>William McAlister, The </a:t>
            </a:r>
            <a:r>
              <a:rPr lang="en-AU" sz="1800" err="1">
                <a:latin typeface="Calibri"/>
                <a:cs typeface="Arial"/>
              </a:rPr>
              <a:t>Mulloon</a:t>
            </a:r>
            <a:r>
              <a:rPr lang="en-AU" sz="1800">
                <a:latin typeface="Calibri"/>
                <a:cs typeface="Arial"/>
              </a:rPr>
              <a:t> Institute</a:t>
            </a:r>
            <a:endParaRPr lang="en-AU" sz="1800">
              <a:latin typeface="Calibri"/>
              <a:cs typeface="Calibri"/>
            </a:endParaRPr>
          </a:p>
          <a:p>
            <a:pPr marL="0" indent="0">
              <a:lnSpc>
                <a:spcPct val="200000"/>
              </a:lnSpc>
              <a:buNone/>
            </a:pPr>
            <a:r>
              <a:rPr lang="en-AU" sz="1800">
                <a:latin typeface="Calibri"/>
                <a:cs typeface="Arial"/>
              </a:rPr>
              <a:t>Gabriel Cordeiro, Hang Tung</a:t>
            </a:r>
          </a:p>
          <a:p>
            <a:pPr>
              <a:lnSpc>
                <a:spcPct val="200000"/>
              </a:lnSpc>
              <a:buNone/>
            </a:pPr>
            <a:r>
              <a:rPr lang="en-AU" sz="1800">
                <a:latin typeface="Calibri"/>
                <a:cs typeface="Arial"/>
              </a:rPr>
              <a:t>Pablo Ferreira, CJ International</a:t>
            </a:r>
          </a:p>
          <a:p>
            <a:endParaRPr lang="en-AU" sz="1800">
              <a:latin typeface="Calibri"/>
              <a:cs typeface="Arial"/>
            </a:endParaRPr>
          </a:p>
        </p:txBody>
      </p:sp>
      <p:pic>
        <p:nvPicPr>
          <p:cNvPr id="4" name="Picture 4">
            <a:extLst>
              <a:ext uri="{FF2B5EF4-FFF2-40B4-BE49-F238E27FC236}">
                <a16:creationId xmlns:a16="http://schemas.microsoft.com/office/drawing/2014/main" id="{CF359192-339A-832D-DF71-1F1D3368CC56}"/>
              </a:ext>
            </a:extLst>
          </p:cNvPr>
          <p:cNvPicPr>
            <a:picLocks noChangeAspect="1"/>
          </p:cNvPicPr>
          <p:nvPr/>
        </p:nvPicPr>
        <p:blipFill>
          <a:blip r:embed="rId5"/>
          <a:stretch>
            <a:fillRect/>
          </a:stretch>
        </p:blipFill>
        <p:spPr>
          <a:xfrm>
            <a:off x="5843124" y="1277754"/>
            <a:ext cx="2743200" cy="975475"/>
          </a:xfrm>
          <a:prstGeom prst="rect">
            <a:avLst/>
          </a:prstGeom>
        </p:spPr>
      </p:pic>
      <p:pic>
        <p:nvPicPr>
          <p:cNvPr id="5" name="Picture 6" descr="Logo&#10;&#10;Description automatically generated">
            <a:extLst>
              <a:ext uri="{FF2B5EF4-FFF2-40B4-BE49-F238E27FC236}">
                <a16:creationId xmlns:a16="http://schemas.microsoft.com/office/drawing/2014/main" id="{714DA9A9-D6EA-D81E-853B-2C14109F950A}"/>
              </a:ext>
            </a:extLst>
          </p:cNvPr>
          <p:cNvPicPr>
            <a:picLocks noChangeAspect="1"/>
          </p:cNvPicPr>
          <p:nvPr/>
        </p:nvPicPr>
        <p:blipFill>
          <a:blip r:embed="rId6"/>
          <a:stretch>
            <a:fillRect/>
          </a:stretch>
        </p:blipFill>
        <p:spPr>
          <a:xfrm>
            <a:off x="10115057" y="952711"/>
            <a:ext cx="1501138" cy="1693727"/>
          </a:xfrm>
          <a:prstGeom prst="rect">
            <a:avLst/>
          </a:prstGeom>
        </p:spPr>
      </p:pic>
      <p:pic>
        <p:nvPicPr>
          <p:cNvPr id="7" name="Graphic 7">
            <a:extLst>
              <a:ext uri="{FF2B5EF4-FFF2-40B4-BE49-F238E27FC236}">
                <a16:creationId xmlns:a16="http://schemas.microsoft.com/office/drawing/2014/main" id="{5F9535D2-6598-93CC-5D33-2EC734752E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8285" y="3230062"/>
            <a:ext cx="1900137" cy="97560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37D1CDD-D3D8-5061-39F8-433FCED38D52}"/>
              </a:ext>
            </a:extLst>
          </p:cNvPr>
          <p:cNvPicPr>
            <a:picLocks noChangeAspect="1"/>
          </p:cNvPicPr>
          <p:nvPr/>
        </p:nvPicPr>
        <p:blipFill>
          <a:blip r:embed="rId9"/>
          <a:stretch>
            <a:fillRect/>
          </a:stretch>
        </p:blipFill>
        <p:spPr>
          <a:xfrm>
            <a:off x="9302823" y="3457304"/>
            <a:ext cx="1732294" cy="745886"/>
          </a:xfrm>
          <a:prstGeom prst="rect">
            <a:avLst/>
          </a:prstGeom>
        </p:spPr>
      </p:pic>
      <p:pic>
        <p:nvPicPr>
          <p:cNvPr id="12" name="Picture 12" descr="Logo&#10;&#10;Description automatically generated">
            <a:extLst>
              <a:ext uri="{FF2B5EF4-FFF2-40B4-BE49-F238E27FC236}">
                <a16:creationId xmlns:a16="http://schemas.microsoft.com/office/drawing/2014/main" id="{0F752F4B-64DC-DBA4-893F-285347992651}"/>
              </a:ext>
            </a:extLst>
          </p:cNvPr>
          <p:cNvPicPr>
            <a:picLocks noChangeAspect="1"/>
          </p:cNvPicPr>
          <p:nvPr/>
        </p:nvPicPr>
        <p:blipFill>
          <a:blip r:embed="rId10"/>
          <a:stretch>
            <a:fillRect/>
          </a:stretch>
        </p:blipFill>
        <p:spPr>
          <a:xfrm>
            <a:off x="7460436" y="5064481"/>
            <a:ext cx="2743200" cy="658368"/>
          </a:xfrm>
          <a:prstGeom prst="rect">
            <a:avLst/>
          </a:prstGeom>
        </p:spPr>
      </p:pic>
    </p:spTree>
    <p:extLst>
      <p:ext uri="{BB962C8B-B14F-4D97-AF65-F5344CB8AC3E}">
        <p14:creationId xmlns:p14="http://schemas.microsoft.com/office/powerpoint/2010/main" val="2863855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3E995CB-A90E-60C3-93C3-804BB5C30A0B}"/>
              </a:ext>
            </a:extLst>
          </p:cNvPr>
          <p:cNvGraphicFramePr>
            <a:graphicFrameLocks noChangeAspect="1"/>
          </p:cNvGraphicFramePr>
          <p:nvPr>
            <p:custDataLst>
              <p:tags r:id="rId1"/>
            </p:custDataLst>
            <p:extLst>
              <p:ext uri="{D42A27DB-BD31-4B8C-83A1-F6EECF244321}">
                <p14:modId xmlns:p14="http://schemas.microsoft.com/office/powerpoint/2010/main" val="532215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5" name="Object 4" hidden="1">
                        <a:extLst>
                          <a:ext uri="{FF2B5EF4-FFF2-40B4-BE49-F238E27FC236}">
                            <a16:creationId xmlns:a16="http://schemas.microsoft.com/office/drawing/2014/main" id="{43E995CB-A90E-60C3-93C3-804BB5C30A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8E9CD6-0287-41F2-37C0-07FF00E257C6}"/>
              </a:ext>
            </a:extLst>
          </p:cNvPr>
          <p:cNvSpPr>
            <a:spLocks noGrp="1"/>
          </p:cNvSpPr>
          <p:nvPr>
            <p:ph type="title"/>
          </p:nvPr>
        </p:nvSpPr>
        <p:spPr>
          <a:xfrm>
            <a:off x="795069" y="379502"/>
            <a:ext cx="10515600" cy="867042"/>
          </a:xfrm>
        </p:spPr>
        <p:txBody>
          <a:bodyPr vert="horz" wrap="square" lIns="0" tIns="0" rIns="0" bIns="0" rtlCol="0" anchor="t">
            <a:spAutoFit/>
          </a:bodyPr>
          <a:lstStyle/>
          <a:p>
            <a:r>
              <a:rPr lang="en-US">
                <a:latin typeface="+mn-lt"/>
              </a:rPr>
              <a:t>Crop Insurance Type in US</a:t>
            </a:r>
          </a:p>
        </p:txBody>
      </p:sp>
      <p:sp>
        <p:nvSpPr>
          <p:cNvPr id="8" name="Content Placeholder 7">
            <a:extLst>
              <a:ext uri="{FF2B5EF4-FFF2-40B4-BE49-F238E27FC236}">
                <a16:creationId xmlns:a16="http://schemas.microsoft.com/office/drawing/2014/main" id="{6D14313D-0AD0-A478-D0AB-0E74505F3E64}"/>
              </a:ext>
            </a:extLst>
          </p:cNvPr>
          <p:cNvSpPr>
            <a:spLocks noGrp="1"/>
          </p:cNvSpPr>
          <p:nvPr>
            <p:ph idx="1"/>
          </p:nvPr>
        </p:nvSpPr>
        <p:spPr>
          <a:xfrm>
            <a:off x="191220" y="6325738"/>
            <a:ext cx="10515600" cy="354433"/>
          </a:xfrm>
        </p:spPr>
        <p:txBody>
          <a:bodyPr vert="horz" lIns="91440" tIns="45720" rIns="91440" bIns="45720" rtlCol="0" anchor="t">
            <a:normAutofit/>
          </a:bodyPr>
          <a:lstStyle/>
          <a:p>
            <a:pPr marL="0" indent="0">
              <a:buNone/>
            </a:pPr>
            <a:r>
              <a:rPr lang="en-US" sz="1100">
                <a:latin typeface="Arial"/>
                <a:cs typeface="Calibri"/>
              </a:rPr>
              <a:t>Source: Farm Doc Daily, </a:t>
            </a:r>
            <a:r>
              <a:rPr lang="en-GB" sz="1100">
                <a:latin typeface="Arial"/>
                <a:cs typeface="Calibri"/>
              </a:rPr>
              <a:t>Revenue Protection: The Most Used Crop Insurance Product </a:t>
            </a:r>
            <a:endParaRPr lang="en-US" sz="1100">
              <a:latin typeface="Arial"/>
              <a:cs typeface="Calibri"/>
            </a:endParaRPr>
          </a:p>
        </p:txBody>
      </p:sp>
      <p:pic>
        <p:nvPicPr>
          <p:cNvPr id="4" name="Picture 3" descr="Chart, line chart&#10;&#10;Description automatically generated">
            <a:extLst>
              <a:ext uri="{FF2B5EF4-FFF2-40B4-BE49-F238E27FC236}">
                <a16:creationId xmlns:a16="http://schemas.microsoft.com/office/drawing/2014/main" id="{CA1AF966-5245-3A21-2B5E-50DC0E75A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094" y="1735436"/>
            <a:ext cx="6010175" cy="3230469"/>
          </a:xfrm>
          <a:prstGeom prst="rect">
            <a:avLst/>
          </a:prstGeom>
        </p:spPr>
      </p:pic>
      <p:pic>
        <p:nvPicPr>
          <p:cNvPr id="13" name="Picture 12" descr="Chart, line chart&#10;&#10;Description automatically generated">
            <a:extLst>
              <a:ext uri="{FF2B5EF4-FFF2-40B4-BE49-F238E27FC236}">
                <a16:creationId xmlns:a16="http://schemas.microsoft.com/office/drawing/2014/main" id="{FC61F623-DFE0-BD0B-A276-631775D49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340" y="1735437"/>
            <a:ext cx="5992754" cy="3230469"/>
          </a:xfrm>
          <a:prstGeom prst="rect">
            <a:avLst/>
          </a:prstGeom>
        </p:spPr>
      </p:pic>
    </p:spTree>
    <p:extLst>
      <p:ext uri="{BB962C8B-B14F-4D97-AF65-F5344CB8AC3E}">
        <p14:creationId xmlns:p14="http://schemas.microsoft.com/office/powerpoint/2010/main" val="906920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AC3B24-A7F6-62BE-C7E2-762E9B04039B}"/>
              </a:ext>
            </a:extLst>
          </p:cNvPr>
          <p:cNvGraphicFramePr>
            <a:graphicFrameLocks noChangeAspect="1"/>
          </p:cNvGraphicFramePr>
          <p:nvPr>
            <p:custDataLst>
              <p:tags r:id="rId1"/>
            </p:custDataLst>
            <p:extLst>
              <p:ext uri="{D42A27DB-BD31-4B8C-83A1-F6EECF244321}">
                <p14:modId xmlns:p14="http://schemas.microsoft.com/office/powerpoint/2010/main" val="3910418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5" name="Object 4" hidden="1">
                        <a:extLst>
                          <a:ext uri="{FF2B5EF4-FFF2-40B4-BE49-F238E27FC236}">
                            <a16:creationId xmlns:a16="http://schemas.microsoft.com/office/drawing/2014/main" id="{81AC3B24-A7F6-62BE-C7E2-762E9B0403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ontent Placeholder 7">
            <a:extLst>
              <a:ext uri="{FF2B5EF4-FFF2-40B4-BE49-F238E27FC236}">
                <a16:creationId xmlns:a16="http://schemas.microsoft.com/office/drawing/2014/main" id="{FD03C9D3-1AC8-66A3-2E37-322390163486}"/>
              </a:ext>
            </a:extLst>
          </p:cNvPr>
          <p:cNvSpPr txBox="1">
            <a:spLocks/>
          </p:cNvSpPr>
          <p:nvPr/>
        </p:nvSpPr>
        <p:spPr>
          <a:xfrm>
            <a:off x="320528" y="3799592"/>
            <a:ext cx="7202053" cy="2467253"/>
          </a:xfrm>
          <a:prstGeom prst="rect">
            <a:avLst/>
          </a:prstGeom>
          <a:solidFill>
            <a:schemeClr val="bg1"/>
          </a:solidFill>
          <a:ln>
            <a:solidFill>
              <a:srgbClr val="548235"/>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548235"/>
                </a:solidFill>
                <a:latin typeface="Calibri"/>
                <a:cs typeface="Calibri"/>
              </a:rPr>
              <a:t>Regeneration process employed:</a:t>
            </a:r>
            <a:endParaRPr lang="en-US">
              <a:latin typeface="Calibri"/>
              <a:cs typeface="Calibri"/>
            </a:endParaRPr>
          </a:p>
        </p:txBody>
      </p:sp>
      <p:sp>
        <p:nvSpPr>
          <p:cNvPr id="8" name="Content Placeholder 7">
            <a:extLst>
              <a:ext uri="{FF2B5EF4-FFF2-40B4-BE49-F238E27FC236}">
                <a16:creationId xmlns:a16="http://schemas.microsoft.com/office/drawing/2014/main" id="{6D14313D-0AD0-A478-D0AB-0E74505F3E64}"/>
              </a:ext>
            </a:extLst>
          </p:cNvPr>
          <p:cNvSpPr>
            <a:spLocks noGrp="1"/>
          </p:cNvSpPr>
          <p:nvPr>
            <p:ph idx="1"/>
          </p:nvPr>
        </p:nvSpPr>
        <p:spPr>
          <a:xfrm>
            <a:off x="318220" y="6418102"/>
            <a:ext cx="10515600" cy="354433"/>
          </a:xfrm>
        </p:spPr>
        <p:txBody>
          <a:bodyPr vert="horz" lIns="91440" tIns="45720" rIns="91440" bIns="45720" rtlCol="0" anchor="t">
            <a:normAutofit/>
          </a:bodyPr>
          <a:lstStyle/>
          <a:p>
            <a:pPr marL="0" indent="0">
              <a:buNone/>
            </a:pPr>
            <a:r>
              <a:rPr lang="en-US" sz="1100">
                <a:latin typeface="Calibri"/>
                <a:cs typeface="Calibri"/>
              </a:rPr>
              <a:t>Source: White Oak Pastures, Chico State, Rowntree et al</a:t>
            </a:r>
          </a:p>
        </p:txBody>
      </p:sp>
      <p:pic>
        <p:nvPicPr>
          <p:cNvPr id="2050" name="Picture 2">
            <a:extLst>
              <a:ext uri="{FF2B5EF4-FFF2-40B4-BE49-F238E27FC236}">
                <a16:creationId xmlns:a16="http://schemas.microsoft.com/office/drawing/2014/main" id="{72B99A88-2B7F-27B1-1243-DE6C7BA4D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895" y="4117842"/>
            <a:ext cx="6897031" cy="2000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A picture containing grass, outdoor, field, lawn&#10;&#10;Description automatically generated">
            <a:extLst>
              <a:ext uri="{FF2B5EF4-FFF2-40B4-BE49-F238E27FC236}">
                <a16:creationId xmlns:a16="http://schemas.microsoft.com/office/drawing/2014/main" id="{14A3AC26-FB60-CA51-1A50-C800A58A3D85}"/>
              </a:ext>
            </a:extLst>
          </p:cNvPr>
          <p:cNvPicPr>
            <a:picLocks noChangeAspect="1"/>
          </p:cNvPicPr>
          <p:nvPr/>
        </p:nvPicPr>
        <p:blipFill>
          <a:blip r:embed="rId7"/>
          <a:stretch>
            <a:fillRect/>
          </a:stretch>
        </p:blipFill>
        <p:spPr>
          <a:xfrm>
            <a:off x="316556" y="1175610"/>
            <a:ext cx="3420679" cy="2271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1" descr="A picture containing tree, grass, outdoor, mammal&#10;&#10;Description automatically generated">
            <a:extLst>
              <a:ext uri="{FF2B5EF4-FFF2-40B4-BE49-F238E27FC236}">
                <a16:creationId xmlns:a16="http://schemas.microsoft.com/office/drawing/2014/main" id="{2F15E43B-87B1-CE00-7FDE-9827CB7A7C52}"/>
              </a:ext>
            </a:extLst>
          </p:cNvPr>
          <p:cNvPicPr>
            <a:picLocks noChangeAspect="1"/>
          </p:cNvPicPr>
          <p:nvPr/>
        </p:nvPicPr>
        <p:blipFill>
          <a:blip r:embed="rId8"/>
          <a:stretch>
            <a:fillRect/>
          </a:stretch>
        </p:blipFill>
        <p:spPr>
          <a:xfrm>
            <a:off x="4176778" y="1216119"/>
            <a:ext cx="3320337" cy="2221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descr="Chart, bar chart&#10;&#10;Description automatically generated">
            <a:extLst>
              <a:ext uri="{FF2B5EF4-FFF2-40B4-BE49-F238E27FC236}">
                <a16:creationId xmlns:a16="http://schemas.microsoft.com/office/drawing/2014/main" id="{33B0639D-919D-C1BF-1170-7A7242891CE4}"/>
              </a:ext>
            </a:extLst>
          </p:cNvPr>
          <p:cNvPicPr>
            <a:picLocks noChangeAspect="1"/>
          </p:cNvPicPr>
          <p:nvPr/>
        </p:nvPicPr>
        <p:blipFill>
          <a:blip r:embed="rId9"/>
          <a:stretch>
            <a:fillRect/>
          </a:stretch>
        </p:blipFill>
        <p:spPr>
          <a:xfrm>
            <a:off x="7611444" y="2049372"/>
            <a:ext cx="4428757" cy="3922338"/>
          </a:xfrm>
          <a:prstGeom prst="rect">
            <a:avLst/>
          </a:prstGeom>
        </p:spPr>
      </p:pic>
      <p:sp>
        <p:nvSpPr>
          <p:cNvPr id="4" name="Content Placeholder 7">
            <a:extLst>
              <a:ext uri="{FF2B5EF4-FFF2-40B4-BE49-F238E27FC236}">
                <a16:creationId xmlns:a16="http://schemas.microsoft.com/office/drawing/2014/main" id="{AE13B9E9-82C1-3D62-7BA7-EB0A1A4FF6B4}"/>
              </a:ext>
            </a:extLst>
          </p:cNvPr>
          <p:cNvSpPr txBox="1">
            <a:spLocks/>
          </p:cNvSpPr>
          <p:nvPr/>
        </p:nvSpPr>
        <p:spPr>
          <a:xfrm>
            <a:off x="7940529" y="1455865"/>
            <a:ext cx="4096326" cy="435253"/>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548235"/>
                </a:solidFill>
                <a:latin typeface="Calibri"/>
                <a:cs typeface="Calibri"/>
              </a:rPr>
              <a:t>Carbon emissions in a multi-species pasture rotation vs Conventional system:</a:t>
            </a:r>
            <a:endParaRPr lang="en-US" sz="3200" b="1">
              <a:solidFill>
                <a:srgbClr val="548235"/>
              </a:solidFill>
              <a:latin typeface="Calibri"/>
              <a:cs typeface="Calibri"/>
            </a:endParaRPr>
          </a:p>
        </p:txBody>
      </p:sp>
      <p:sp>
        <p:nvSpPr>
          <p:cNvPr id="10" name="Title 1">
            <a:extLst>
              <a:ext uri="{FF2B5EF4-FFF2-40B4-BE49-F238E27FC236}">
                <a16:creationId xmlns:a16="http://schemas.microsoft.com/office/drawing/2014/main" id="{6C821240-0940-1517-8526-482A11E52EE6}"/>
              </a:ext>
            </a:extLst>
          </p:cNvPr>
          <p:cNvSpPr txBox="1">
            <a:spLocks/>
          </p:cNvSpPr>
          <p:nvPr/>
        </p:nvSpPr>
        <p:spPr>
          <a:xfrm>
            <a:off x="488889" y="453467"/>
            <a:ext cx="10933200"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a:latin typeface="+mn-lt"/>
              </a:rPr>
              <a:t>Example of landscape regeneration through farming</a:t>
            </a:r>
          </a:p>
          <a:p>
            <a:endParaRPr lang="en-US">
              <a:latin typeface="+mn-lt"/>
              <a:cs typeface="Calibri"/>
            </a:endParaRPr>
          </a:p>
        </p:txBody>
      </p:sp>
    </p:spTree>
    <p:extLst>
      <p:ext uri="{BB962C8B-B14F-4D97-AF65-F5344CB8AC3E}">
        <p14:creationId xmlns:p14="http://schemas.microsoft.com/office/powerpoint/2010/main" val="276877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1263497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470898"/>
          </a:xfrm>
        </p:spPr>
        <p:txBody>
          <a:bodyPr vert="horz"/>
          <a:lstStyle/>
          <a:p>
            <a:r>
              <a:rPr lang="en-US"/>
              <a:t>Soilsurance team </a:t>
            </a:r>
          </a:p>
        </p:txBody>
      </p:sp>
      <p:sp>
        <p:nvSpPr>
          <p:cNvPr id="10" name="object 7">
            <a:extLst>
              <a:ext uri="{FF2B5EF4-FFF2-40B4-BE49-F238E27FC236}">
                <a16:creationId xmlns:a16="http://schemas.microsoft.com/office/drawing/2014/main" id="{D2B2A578-A026-F1EE-508D-07787A80332D}"/>
              </a:ext>
            </a:extLst>
          </p:cNvPr>
          <p:cNvSpPr txBox="1"/>
          <p:nvPr/>
        </p:nvSpPr>
        <p:spPr>
          <a:xfrm>
            <a:off x="6453262" y="3846538"/>
            <a:ext cx="2198458" cy="382156"/>
          </a:xfrm>
          <a:prstGeom prst="rect">
            <a:avLst/>
          </a:prstGeom>
        </p:spPr>
        <p:txBody>
          <a:bodyPr vert="horz" wrap="square" lIns="0" tIns="12700" rIns="0" bIns="0" rtlCol="0">
            <a:spAutoFit/>
          </a:bodyPr>
          <a:lstStyle/>
          <a:p>
            <a:pPr marL="12700"/>
            <a:r>
              <a:rPr lang="en-US" sz="2400" spc="-10">
                <a:solidFill>
                  <a:schemeClr val="tx2"/>
                </a:solidFill>
                <a:latin typeface="+mj-lt"/>
                <a:cs typeface="Trebuchet MS"/>
              </a:rPr>
              <a:t>Hamish Kwon</a:t>
            </a:r>
            <a:endParaRPr sz="2400">
              <a:solidFill>
                <a:schemeClr val="tx2"/>
              </a:solidFill>
              <a:latin typeface="+mj-lt"/>
              <a:cs typeface="Trebuchet MS"/>
            </a:endParaRPr>
          </a:p>
        </p:txBody>
      </p:sp>
      <p:sp>
        <p:nvSpPr>
          <p:cNvPr id="11" name="object 11">
            <a:extLst>
              <a:ext uri="{FF2B5EF4-FFF2-40B4-BE49-F238E27FC236}">
                <a16:creationId xmlns:a16="http://schemas.microsoft.com/office/drawing/2014/main" id="{DB4DA489-8371-FD40-209B-B290CD8EC38E}"/>
              </a:ext>
            </a:extLst>
          </p:cNvPr>
          <p:cNvSpPr txBox="1"/>
          <p:nvPr/>
        </p:nvSpPr>
        <p:spPr>
          <a:xfrm>
            <a:off x="6453262" y="4284309"/>
            <a:ext cx="2520000" cy="1305486"/>
          </a:xfrm>
          <a:prstGeom prst="rect">
            <a:avLst/>
          </a:prstGeom>
        </p:spPr>
        <p:txBody>
          <a:bodyPr vert="horz" wrap="square" lIns="0" tIns="12700" rIns="0" bIns="0" rtlCol="0" anchor="t">
            <a:spAutoFit/>
          </a:bodyPr>
          <a:lstStyle/>
          <a:p>
            <a:pPr marR="5080">
              <a:buSzPct val="100000"/>
              <a:buFont typeface="Trebuchet MS" panose="020B0603020202020204" pitchFamily="34" charset="0"/>
              <a:buChar char="​"/>
            </a:pPr>
            <a:r>
              <a:rPr lang="en-US" sz="1400">
                <a:solidFill>
                  <a:srgbClr val="000000"/>
                </a:solidFill>
                <a:latin typeface="Calibri"/>
                <a:cs typeface="Calibri"/>
              </a:rPr>
              <a:t>First year MBA student at Columbia Business School</a:t>
            </a:r>
          </a:p>
          <a:p>
            <a:pPr marR="5080" algn="ctr">
              <a:buSzPct val="100000"/>
            </a:pPr>
            <a:endParaRPr lang="en-US" sz="1400">
              <a:solidFill>
                <a:srgbClr val="000000"/>
              </a:solidFill>
              <a:latin typeface="Calibri"/>
              <a:cs typeface="Calibri"/>
            </a:endParaRPr>
          </a:p>
          <a:p>
            <a:pPr marR="5080">
              <a:buSzPct val="100000"/>
            </a:pPr>
            <a:r>
              <a:rPr lang="en-US" sz="1400" b="1" i="0">
                <a:solidFill>
                  <a:srgbClr val="000000"/>
                </a:solidFill>
                <a:effectLst/>
                <a:latin typeface="Calibri"/>
                <a:cs typeface="Calibri"/>
              </a:rPr>
              <a:t>Hometown</a:t>
            </a:r>
            <a:r>
              <a:rPr lang="en-US" sz="1400" b="0" i="0">
                <a:solidFill>
                  <a:srgbClr val="000000"/>
                </a:solidFill>
                <a:effectLst/>
                <a:latin typeface="Calibri"/>
                <a:cs typeface="Calibri"/>
              </a:rPr>
              <a:t>: Seoul, Korea</a:t>
            </a:r>
            <a:endParaRPr lang="en-US" sz="1400">
              <a:solidFill>
                <a:srgbClr val="000000"/>
              </a:solidFill>
              <a:latin typeface="Calibri"/>
              <a:cs typeface="Calibri"/>
            </a:endParaRPr>
          </a:p>
          <a:p>
            <a:pPr marR="5080">
              <a:buSzPct val="100000"/>
              <a:buFont typeface="Trebuchet MS" panose="020B0603020202020204" pitchFamily="34" charset="0"/>
              <a:buChar char="​"/>
            </a:pPr>
            <a:r>
              <a:rPr lang="en-US" sz="1400" b="1" i="0">
                <a:solidFill>
                  <a:srgbClr val="000000"/>
                </a:solidFill>
                <a:effectLst/>
                <a:latin typeface="Calibri"/>
                <a:cs typeface="Calibri"/>
              </a:rPr>
              <a:t>Pre-MBA: </a:t>
            </a:r>
            <a:r>
              <a:rPr lang="en-US" sz="1400" i="0">
                <a:solidFill>
                  <a:srgbClr val="000000"/>
                </a:solidFill>
                <a:effectLst/>
                <a:latin typeface="Calibri"/>
                <a:cs typeface="Calibri"/>
              </a:rPr>
              <a:t>Commodities Trading</a:t>
            </a:r>
          </a:p>
          <a:p>
            <a:pPr marR="5080">
              <a:buSzPct val="100000"/>
              <a:buFont typeface="Trebuchet MS" panose="020B0603020202020204" pitchFamily="34" charset="0"/>
              <a:buChar char="​"/>
            </a:pPr>
            <a:r>
              <a:rPr lang="en-US" sz="1400" b="1" i="0">
                <a:solidFill>
                  <a:srgbClr val="000000"/>
                </a:solidFill>
                <a:effectLst/>
                <a:latin typeface="Calibri"/>
                <a:cs typeface="Calibri"/>
              </a:rPr>
              <a:t>Interests: </a:t>
            </a:r>
            <a:r>
              <a:rPr lang="en-US" sz="1400">
                <a:solidFill>
                  <a:srgbClr val="000000"/>
                </a:solidFill>
                <a:latin typeface="Calibri"/>
                <a:cs typeface="Calibri"/>
              </a:rPr>
              <a:t>W</a:t>
            </a:r>
            <a:r>
              <a:rPr lang="en-US" sz="1400" i="0">
                <a:solidFill>
                  <a:srgbClr val="000000"/>
                </a:solidFill>
                <a:effectLst/>
                <a:latin typeface="Calibri"/>
                <a:cs typeface="Calibri"/>
              </a:rPr>
              <a:t>ine &amp; Whisky</a:t>
            </a:r>
            <a:r>
              <a:rPr lang="en-US" sz="1400">
                <a:solidFill>
                  <a:srgbClr val="000000"/>
                </a:solidFill>
                <a:latin typeface="Calibri"/>
                <a:cs typeface="Calibri"/>
              </a:rPr>
              <a:t>, Sports</a:t>
            </a:r>
            <a:endParaRPr lang="en-US" sz="1400" i="0">
              <a:solidFill>
                <a:srgbClr val="000000"/>
              </a:solidFill>
              <a:effectLst/>
              <a:latin typeface="Calibri"/>
              <a:cs typeface="Calibri"/>
            </a:endParaRPr>
          </a:p>
        </p:txBody>
      </p:sp>
      <p:sp>
        <p:nvSpPr>
          <p:cNvPr id="12" name="object 6">
            <a:extLst>
              <a:ext uri="{FF2B5EF4-FFF2-40B4-BE49-F238E27FC236}">
                <a16:creationId xmlns:a16="http://schemas.microsoft.com/office/drawing/2014/main" id="{F1C7459B-A8CB-B142-2995-E171B95E29D6}"/>
              </a:ext>
            </a:extLst>
          </p:cNvPr>
          <p:cNvSpPr txBox="1"/>
          <p:nvPr/>
        </p:nvSpPr>
        <p:spPr>
          <a:xfrm>
            <a:off x="9364893" y="3846538"/>
            <a:ext cx="2198458" cy="382156"/>
          </a:xfrm>
          <a:prstGeom prst="rect">
            <a:avLst/>
          </a:prstGeom>
        </p:spPr>
        <p:txBody>
          <a:bodyPr vert="horz" wrap="square" lIns="0" tIns="12700" rIns="0" bIns="0" rtlCol="0">
            <a:spAutoFit/>
          </a:bodyPr>
          <a:lstStyle/>
          <a:p>
            <a:pPr marL="12700"/>
            <a:r>
              <a:rPr lang="en-US" sz="2400" spc="-5">
                <a:solidFill>
                  <a:schemeClr val="tx2"/>
                </a:solidFill>
                <a:latin typeface="+mj-lt"/>
                <a:cs typeface="Trebuchet MS"/>
              </a:rPr>
              <a:t>Yash Todi</a:t>
            </a:r>
            <a:endParaRPr sz="2400">
              <a:solidFill>
                <a:schemeClr val="tx2"/>
              </a:solidFill>
              <a:latin typeface="+mj-lt"/>
              <a:cs typeface="Trebuchet MS"/>
            </a:endParaRPr>
          </a:p>
        </p:txBody>
      </p:sp>
      <p:sp>
        <p:nvSpPr>
          <p:cNvPr id="13" name="object 12">
            <a:extLst>
              <a:ext uri="{FF2B5EF4-FFF2-40B4-BE49-F238E27FC236}">
                <a16:creationId xmlns:a16="http://schemas.microsoft.com/office/drawing/2014/main" id="{B84011E9-BC46-A400-654A-2BF436B15F0E}"/>
              </a:ext>
            </a:extLst>
          </p:cNvPr>
          <p:cNvSpPr txBox="1"/>
          <p:nvPr/>
        </p:nvSpPr>
        <p:spPr>
          <a:xfrm>
            <a:off x="9364893" y="4284309"/>
            <a:ext cx="2517265" cy="1736373"/>
          </a:xfrm>
          <a:prstGeom prst="rect">
            <a:avLst/>
          </a:prstGeom>
        </p:spPr>
        <p:txBody>
          <a:bodyPr vert="horz" wrap="square" lIns="0" tIns="12700" rIns="0" bIns="0" rtlCol="0" anchor="t">
            <a:spAutoFit/>
          </a:bodyPr>
          <a:lstStyle/>
          <a:p>
            <a:pPr marR="108585">
              <a:buSzPct val="100000"/>
              <a:buFont typeface="Trebuchet MS" panose="020B0603020202020204" pitchFamily="34" charset="0"/>
              <a:buChar char="​"/>
            </a:pPr>
            <a:r>
              <a:rPr lang="en-US" sz="1400">
                <a:solidFill>
                  <a:schemeClr val="tx1">
                    <a:lumMod val="100000"/>
                  </a:schemeClr>
                </a:solidFill>
                <a:latin typeface="Calibri"/>
                <a:cs typeface="Trebuchet MS"/>
              </a:rPr>
              <a:t>First year MBA student at Columbia Business School</a:t>
            </a:r>
          </a:p>
          <a:p>
            <a:pPr marR="108585">
              <a:buSzPct val="100000"/>
              <a:buFont typeface="Trebuchet MS" panose="020B0603020202020204" pitchFamily="34" charset="0"/>
              <a:buChar char="​"/>
            </a:pPr>
            <a:endParaRPr lang="en-US" sz="1400">
              <a:solidFill>
                <a:schemeClr val="tx1">
                  <a:lumMod val="100000"/>
                </a:schemeClr>
              </a:solidFill>
              <a:latin typeface="Calibri"/>
              <a:cs typeface="Trebuchet MS"/>
            </a:endParaRPr>
          </a:p>
          <a:p>
            <a:pPr marR="5080">
              <a:buSzPct val="100000"/>
            </a:pPr>
            <a:r>
              <a:rPr lang="en-US" sz="1400" b="1">
                <a:solidFill>
                  <a:schemeClr val="tx1">
                    <a:lumMod val="100000"/>
                  </a:schemeClr>
                </a:solidFill>
                <a:latin typeface="Calibri"/>
                <a:cs typeface="Arial"/>
              </a:rPr>
              <a:t>Hometown</a:t>
            </a:r>
            <a:r>
              <a:rPr lang="en-US" sz="1400">
                <a:solidFill>
                  <a:schemeClr val="tx1">
                    <a:lumMod val="100000"/>
                  </a:schemeClr>
                </a:solidFill>
                <a:latin typeface="Calibri"/>
                <a:cs typeface="Arial"/>
              </a:rPr>
              <a:t>: Delhi, India</a:t>
            </a:r>
            <a:endParaRPr lang="en-US" sz="1400">
              <a:solidFill>
                <a:schemeClr val="tx1">
                  <a:lumMod val="100000"/>
                </a:schemeClr>
              </a:solidFill>
              <a:latin typeface="Calibri"/>
              <a:ea typeface="+mn-lt"/>
              <a:cs typeface="+mn-lt"/>
            </a:endParaRPr>
          </a:p>
          <a:p>
            <a:pPr marR="5080"/>
            <a:r>
              <a:rPr lang="en-US" sz="1400" b="1">
                <a:solidFill>
                  <a:schemeClr val="tx1">
                    <a:lumMod val="100000"/>
                  </a:schemeClr>
                </a:solidFill>
                <a:latin typeface="Calibri"/>
                <a:cs typeface="Arial"/>
              </a:rPr>
              <a:t>Pre-MBA:  </a:t>
            </a:r>
            <a:r>
              <a:rPr lang="en-US" sz="1400">
                <a:solidFill>
                  <a:schemeClr val="tx1">
                    <a:lumMod val="100000"/>
                  </a:schemeClr>
                </a:solidFill>
                <a:latin typeface="Calibri"/>
                <a:cs typeface="Arial"/>
              </a:rPr>
              <a:t>Consulting and Entrepreneurship</a:t>
            </a:r>
            <a:endParaRPr lang="en-US" sz="1400">
              <a:solidFill>
                <a:schemeClr val="tx1">
                  <a:lumMod val="100000"/>
                </a:schemeClr>
              </a:solidFill>
              <a:latin typeface="Calibri"/>
              <a:ea typeface="+mn-lt"/>
              <a:cs typeface="+mn-lt"/>
            </a:endParaRPr>
          </a:p>
          <a:p>
            <a:pPr marR="5080"/>
            <a:r>
              <a:rPr lang="en-US" sz="1400" b="1">
                <a:solidFill>
                  <a:schemeClr val="tx1">
                    <a:lumMod val="100000"/>
                  </a:schemeClr>
                </a:solidFill>
                <a:latin typeface="Calibri"/>
                <a:cs typeface="Arial"/>
              </a:rPr>
              <a:t>Interests: </a:t>
            </a:r>
            <a:r>
              <a:rPr lang="en-US" sz="1400">
                <a:solidFill>
                  <a:schemeClr val="tx1">
                    <a:lumMod val="100000"/>
                  </a:schemeClr>
                </a:solidFill>
                <a:latin typeface="Calibri"/>
                <a:cs typeface="Arial"/>
              </a:rPr>
              <a:t>Food and sports.</a:t>
            </a:r>
            <a:endParaRPr lang="en-US" sz="1400">
              <a:solidFill>
                <a:schemeClr val="tx1">
                  <a:lumMod val="100000"/>
                </a:schemeClr>
              </a:solidFill>
              <a:latin typeface="Calibri"/>
              <a:ea typeface="+mn-lt"/>
              <a:cs typeface="Arial"/>
            </a:endParaRPr>
          </a:p>
          <a:p>
            <a:pPr marR="108585">
              <a:buSzPct val="100000"/>
              <a:buFont typeface="Trebuchet MS" panose="020B0603020202020204" pitchFamily="34" charset="0"/>
              <a:buChar char="​"/>
            </a:pPr>
            <a:endParaRPr lang="en-US" sz="1400">
              <a:solidFill>
                <a:schemeClr val="tx1">
                  <a:lumMod val="100000"/>
                </a:schemeClr>
              </a:solidFill>
              <a:latin typeface="Calibri"/>
              <a:cs typeface="Trebuchet MS"/>
            </a:endParaRPr>
          </a:p>
        </p:txBody>
      </p:sp>
      <p:sp>
        <p:nvSpPr>
          <p:cNvPr id="14" name="object 8">
            <a:extLst>
              <a:ext uri="{FF2B5EF4-FFF2-40B4-BE49-F238E27FC236}">
                <a16:creationId xmlns:a16="http://schemas.microsoft.com/office/drawing/2014/main" id="{F987DFA4-8FCA-84A8-3DE0-2178C684F20D}"/>
              </a:ext>
            </a:extLst>
          </p:cNvPr>
          <p:cNvSpPr txBox="1"/>
          <p:nvPr/>
        </p:nvSpPr>
        <p:spPr>
          <a:xfrm>
            <a:off x="3541631" y="3846538"/>
            <a:ext cx="2198458" cy="382156"/>
          </a:xfrm>
          <a:prstGeom prst="rect">
            <a:avLst/>
          </a:prstGeom>
        </p:spPr>
        <p:txBody>
          <a:bodyPr vert="horz" wrap="square" lIns="0" tIns="12700" rIns="0" bIns="0" rtlCol="0">
            <a:spAutoFit/>
          </a:bodyPr>
          <a:lstStyle/>
          <a:p>
            <a:pPr marL="12700"/>
            <a:r>
              <a:rPr lang="en-US" sz="2400" spc="-5">
                <a:solidFill>
                  <a:schemeClr val="tx2"/>
                </a:solidFill>
                <a:latin typeface="+mj-lt"/>
                <a:cs typeface="Trebuchet MS"/>
              </a:rPr>
              <a:t>Gamze Evirgen</a:t>
            </a:r>
            <a:endParaRPr sz="2400">
              <a:solidFill>
                <a:schemeClr val="tx2"/>
              </a:solidFill>
              <a:latin typeface="+mj-lt"/>
              <a:cs typeface="Trebuchet MS"/>
            </a:endParaRPr>
          </a:p>
        </p:txBody>
      </p:sp>
      <p:sp>
        <p:nvSpPr>
          <p:cNvPr id="15" name="object 10">
            <a:extLst>
              <a:ext uri="{FF2B5EF4-FFF2-40B4-BE49-F238E27FC236}">
                <a16:creationId xmlns:a16="http://schemas.microsoft.com/office/drawing/2014/main" id="{0444E677-A628-0060-145D-0FD3B13245E6}"/>
              </a:ext>
            </a:extLst>
          </p:cNvPr>
          <p:cNvSpPr txBox="1"/>
          <p:nvPr/>
        </p:nvSpPr>
        <p:spPr>
          <a:xfrm>
            <a:off x="3541631" y="4284309"/>
            <a:ext cx="2520000" cy="1520929"/>
          </a:xfrm>
          <a:prstGeom prst="rect">
            <a:avLst/>
          </a:prstGeom>
        </p:spPr>
        <p:txBody>
          <a:bodyPr vert="horz" wrap="square" lIns="0" tIns="12700" rIns="0" bIns="0" rtlCol="0" anchor="t">
            <a:spAutoFit/>
          </a:bodyPr>
          <a:lstStyle/>
          <a:p>
            <a:pPr marR="5080">
              <a:buSzPct val="100000"/>
              <a:buFont typeface="Trebuchet MS" panose="020B0603020202020204" pitchFamily="34" charset="0"/>
              <a:buChar char="​"/>
            </a:pPr>
            <a:r>
              <a:rPr lang="en-US" sz="1400">
                <a:solidFill>
                  <a:srgbClr val="000000"/>
                </a:solidFill>
                <a:latin typeface="Calibri"/>
                <a:cs typeface="Calibri"/>
              </a:rPr>
              <a:t>First year MBA student at Columbia Business School</a:t>
            </a:r>
          </a:p>
          <a:p>
            <a:pPr marR="5080" algn="ctr">
              <a:buSzPct val="100000"/>
            </a:pPr>
            <a:endParaRPr lang="en-US" sz="1400">
              <a:solidFill>
                <a:srgbClr val="000000"/>
              </a:solidFill>
              <a:latin typeface="Calibri"/>
              <a:cs typeface="Calibri"/>
            </a:endParaRPr>
          </a:p>
          <a:p>
            <a:pPr marR="5080">
              <a:buSzPct val="100000"/>
            </a:pPr>
            <a:r>
              <a:rPr lang="en-US" sz="1400" b="1" i="0">
                <a:solidFill>
                  <a:srgbClr val="000000"/>
                </a:solidFill>
                <a:effectLst/>
                <a:latin typeface="Calibri"/>
                <a:cs typeface="Calibri"/>
              </a:rPr>
              <a:t>Hometown</a:t>
            </a:r>
            <a:r>
              <a:rPr lang="en-US" sz="1400" b="0" i="0">
                <a:solidFill>
                  <a:srgbClr val="000000"/>
                </a:solidFill>
                <a:effectLst/>
                <a:latin typeface="Calibri"/>
                <a:cs typeface="Calibri"/>
              </a:rPr>
              <a:t>: Istanbul, Turkey</a:t>
            </a:r>
            <a:endParaRPr lang="en-US" sz="1400">
              <a:solidFill>
                <a:srgbClr val="000000"/>
              </a:solidFill>
              <a:latin typeface="Calibri"/>
              <a:cs typeface="Calibri"/>
            </a:endParaRPr>
          </a:p>
          <a:p>
            <a:pPr marR="5080">
              <a:buSzPct val="100000"/>
              <a:buFont typeface="Trebuchet MS" panose="020B0603020202020204" pitchFamily="34" charset="0"/>
              <a:buChar char="​"/>
            </a:pPr>
            <a:r>
              <a:rPr lang="en-US" sz="1400" b="1" i="0">
                <a:solidFill>
                  <a:srgbClr val="000000"/>
                </a:solidFill>
                <a:effectLst/>
                <a:latin typeface="Calibri"/>
                <a:cs typeface="Calibri"/>
              </a:rPr>
              <a:t>Pre-MBA: </a:t>
            </a:r>
            <a:r>
              <a:rPr lang="en-US" sz="1400" i="0">
                <a:solidFill>
                  <a:srgbClr val="000000"/>
                </a:solidFill>
                <a:effectLst/>
                <a:latin typeface="Calibri"/>
                <a:cs typeface="Calibri"/>
              </a:rPr>
              <a:t>Consulting</a:t>
            </a:r>
          </a:p>
          <a:p>
            <a:pPr marR="5080">
              <a:buSzPct val="100000"/>
              <a:buFont typeface="Trebuchet MS" panose="020B0603020202020204" pitchFamily="34" charset="0"/>
              <a:buChar char="​"/>
            </a:pPr>
            <a:r>
              <a:rPr lang="en-US" sz="1400" b="1" i="0">
                <a:solidFill>
                  <a:srgbClr val="000000"/>
                </a:solidFill>
                <a:effectLst/>
                <a:latin typeface="Calibri"/>
                <a:cs typeface="Calibri"/>
              </a:rPr>
              <a:t>Interests: </a:t>
            </a:r>
            <a:r>
              <a:rPr lang="en-US" sz="1400" i="0">
                <a:solidFill>
                  <a:srgbClr val="000000"/>
                </a:solidFill>
                <a:effectLst/>
                <a:latin typeface="Calibri"/>
                <a:cs typeface="Calibri"/>
              </a:rPr>
              <a:t>Water sports, gastronomy</a:t>
            </a:r>
            <a:endParaRPr sz="1400">
              <a:solidFill>
                <a:schemeClr val="tx1">
                  <a:lumMod val="100000"/>
                </a:schemeClr>
              </a:solidFill>
              <a:latin typeface="Calibri"/>
              <a:cs typeface="Calibri"/>
            </a:endParaRPr>
          </a:p>
        </p:txBody>
      </p:sp>
      <p:sp>
        <p:nvSpPr>
          <p:cNvPr id="16" name="object 5">
            <a:extLst>
              <a:ext uri="{FF2B5EF4-FFF2-40B4-BE49-F238E27FC236}">
                <a16:creationId xmlns:a16="http://schemas.microsoft.com/office/drawing/2014/main" id="{178089E9-30AD-0993-76EF-B4F69B34F05C}"/>
              </a:ext>
            </a:extLst>
          </p:cNvPr>
          <p:cNvSpPr txBox="1"/>
          <p:nvPr/>
        </p:nvSpPr>
        <p:spPr>
          <a:xfrm>
            <a:off x="629999" y="3846538"/>
            <a:ext cx="2556546" cy="382156"/>
          </a:xfrm>
          <a:prstGeom prst="rect">
            <a:avLst/>
          </a:prstGeom>
        </p:spPr>
        <p:txBody>
          <a:bodyPr vert="horz" wrap="square" lIns="0" tIns="12700" rIns="0" bIns="0" rtlCol="0">
            <a:spAutoFit/>
          </a:bodyPr>
          <a:lstStyle/>
          <a:p>
            <a:pPr marL="12700"/>
            <a:r>
              <a:rPr lang="en-US" sz="2400" spc="-5">
                <a:solidFill>
                  <a:schemeClr val="tx2"/>
                </a:solidFill>
                <a:latin typeface="+mj-lt"/>
                <a:cs typeface="Trebuchet MS"/>
              </a:rPr>
              <a:t>Ella McAlister</a:t>
            </a:r>
            <a:endParaRPr sz="2400">
              <a:solidFill>
                <a:schemeClr val="tx2"/>
              </a:solidFill>
              <a:latin typeface="+mj-lt"/>
              <a:cs typeface="Trebuchet MS"/>
            </a:endParaRPr>
          </a:p>
        </p:txBody>
      </p:sp>
      <p:sp>
        <p:nvSpPr>
          <p:cNvPr id="17" name="object 9">
            <a:extLst>
              <a:ext uri="{FF2B5EF4-FFF2-40B4-BE49-F238E27FC236}">
                <a16:creationId xmlns:a16="http://schemas.microsoft.com/office/drawing/2014/main" id="{522F4BD2-78BF-DC98-92C2-BBC323202EAE}"/>
              </a:ext>
            </a:extLst>
          </p:cNvPr>
          <p:cNvSpPr txBox="1"/>
          <p:nvPr/>
        </p:nvSpPr>
        <p:spPr>
          <a:xfrm>
            <a:off x="628648" y="4228694"/>
            <a:ext cx="2520000" cy="1736373"/>
          </a:xfrm>
          <a:prstGeom prst="rect">
            <a:avLst/>
          </a:prstGeom>
        </p:spPr>
        <p:txBody>
          <a:bodyPr vert="horz" wrap="square" lIns="0" tIns="12700" rIns="0" bIns="0" rtlCol="0" anchor="t">
            <a:spAutoFit/>
          </a:bodyPr>
          <a:lstStyle/>
          <a:p>
            <a:pPr marR="5080">
              <a:buSzPct val="100000"/>
              <a:buFont typeface="Trebuchet MS" panose="020B0603020202020204" pitchFamily="34" charset="0"/>
              <a:buChar char="​"/>
            </a:pPr>
            <a:r>
              <a:rPr lang="en-US" sz="1400">
                <a:solidFill>
                  <a:srgbClr val="000000"/>
                </a:solidFill>
                <a:latin typeface="Calibri"/>
                <a:cs typeface="Calibri"/>
              </a:rPr>
              <a:t>First year MBA student at Columbia Business School</a:t>
            </a:r>
          </a:p>
          <a:p>
            <a:pPr marR="5080" algn="ctr">
              <a:buSzPct val="100000"/>
            </a:pPr>
            <a:endParaRPr lang="en-US" sz="1400">
              <a:solidFill>
                <a:srgbClr val="000000"/>
              </a:solidFill>
              <a:latin typeface="Calibri"/>
              <a:cs typeface="Calibri"/>
            </a:endParaRPr>
          </a:p>
          <a:p>
            <a:pPr marR="5080">
              <a:buSzPct val="100000"/>
            </a:pPr>
            <a:r>
              <a:rPr lang="en-US" sz="1400" b="1" i="0">
                <a:solidFill>
                  <a:srgbClr val="000000"/>
                </a:solidFill>
                <a:effectLst/>
                <a:latin typeface="Calibri"/>
                <a:cs typeface="Calibri"/>
              </a:rPr>
              <a:t>Hometown</a:t>
            </a:r>
            <a:r>
              <a:rPr lang="en-US" sz="1400" b="0" i="0">
                <a:solidFill>
                  <a:srgbClr val="000000"/>
                </a:solidFill>
                <a:effectLst/>
                <a:latin typeface="Calibri"/>
                <a:cs typeface="Calibri"/>
              </a:rPr>
              <a:t>: Sydney, Australia</a:t>
            </a:r>
            <a:endParaRPr lang="en-US" sz="1400">
              <a:solidFill>
                <a:srgbClr val="000000"/>
              </a:solidFill>
              <a:latin typeface="Calibri"/>
              <a:cs typeface="Calibri"/>
            </a:endParaRPr>
          </a:p>
          <a:p>
            <a:pPr marR="5080">
              <a:buSzPct val="100000"/>
              <a:buFont typeface="Trebuchet MS" panose="020B0603020202020204" pitchFamily="34" charset="0"/>
              <a:buChar char="​"/>
            </a:pPr>
            <a:r>
              <a:rPr lang="en-US" sz="1400" b="1" i="0">
                <a:solidFill>
                  <a:srgbClr val="000000"/>
                </a:solidFill>
                <a:effectLst/>
                <a:latin typeface="Calibri"/>
                <a:cs typeface="Calibri"/>
              </a:rPr>
              <a:t>Pre-MBA: </a:t>
            </a:r>
            <a:r>
              <a:rPr lang="en-US" sz="1400" i="0">
                <a:solidFill>
                  <a:srgbClr val="000000"/>
                </a:solidFill>
                <a:effectLst/>
                <a:latin typeface="Calibri"/>
                <a:cs typeface="Calibri"/>
              </a:rPr>
              <a:t>Equity research</a:t>
            </a:r>
          </a:p>
          <a:p>
            <a:pPr marR="5080">
              <a:buSzPct val="100000"/>
              <a:buFont typeface="Trebuchet MS" panose="020B0603020202020204" pitchFamily="34" charset="0"/>
              <a:buChar char="​"/>
            </a:pPr>
            <a:r>
              <a:rPr lang="en-US" sz="1400" b="1" i="0">
                <a:solidFill>
                  <a:srgbClr val="000000"/>
                </a:solidFill>
                <a:effectLst/>
                <a:latin typeface="Calibri"/>
                <a:cs typeface="Calibri"/>
              </a:rPr>
              <a:t>Interests: </a:t>
            </a:r>
            <a:r>
              <a:rPr lang="en-US" sz="1400" i="0">
                <a:solidFill>
                  <a:srgbClr val="000000"/>
                </a:solidFill>
                <a:effectLst/>
                <a:latin typeface="Calibri"/>
                <a:cs typeface="Calibri"/>
              </a:rPr>
              <a:t>Bushwalking, contemporary art, philosophy</a:t>
            </a:r>
          </a:p>
          <a:p>
            <a:pPr marR="5080" algn="ctr">
              <a:buSzPct val="100000"/>
            </a:pPr>
            <a:endParaRPr lang="en-US" sz="1400" b="0" i="0">
              <a:solidFill>
                <a:srgbClr val="000000"/>
              </a:solidFill>
              <a:effectLst/>
              <a:latin typeface="Calibri"/>
              <a:cs typeface="Calibri"/>
            </a:endParaRPr>
          </a:p>
        </p:txBody>
      </p:sp>
      <p:pic>
        <p:nvPicPr>
          <p:cNvPr id="1026" name="Picture 2" descr="profile image">
            <a:extLst>
              <a:ext uri="{FF2B5EF4-FFF2-40B4-BE49-F238E27FC236}">
                <a16:creationId xmlns:a16="http://schemas.microsoft.com/office/drawing/2014/main" id="{98DD47F6-08FD-FF11-E812-162451444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1631" y="1937190"/>
            <a:ext cx="1692000" cy="1692000"/>
          </a:xfrm>
          <a:prstGeom prst="ellipse">
            <a:avLst/>
          </a:prstGeom>
          <a:noFill/>
          <a:ln w="57150">
            <a:solidFill>
              <a:schemeClr val="tx2"/>
            </a:solidFill>
          </a:ln>
          <a:extLst>
            <a:ext uri="{909E8E84-426E-40DD-AFC4-6F175D3DCCD1}">
              <a14:hiddenFill xmlns:a14="http://schemas.microsoft.com/office/drawing/2010/main">
                <a:solidFill>
                  <a:srgbClr val="FFFFFF"/>
                </a:solidFill>
              </a14:hiddenFill>
            </a:ext>
          </a:extLst>
        </p:spPr>
      </p:pic>
      <p:pic>
        <p:nvPicPr>
          <p:cNvPr id="4" name="Picture 4" descr="A picture containing person, suit, necktie, clothing&#10;&#10;Description automatically generated">
            <a:extLst>
              <a:ext uri="{FF2B5EF4-FFF2-40B4-BE49-F238E27FC236}">
                <a16:creationId xmlns:a16="http://schemas.microsoft.com/office/drawing/2014/main" id="{4E590E56-6DE4-44D1-C750-E33115B1EC32}"/>
              </a:ext>
            </a:extLst>
          </p:cNvPr>
          <p:cNvPicPr>
            <a:picLocks noChangeAspect="1"/>
          </p:cNvPicPr>
          <p:nvPr/>
        </p:nvPicPr>
        <p:blipFill rotWithShape="1">
          <a:blip r:embed="rId7"/>
          <a:srcRect b="29365"/>
          <a:stretch/>
        </p:blipFill>
        <p:spPr>
          <a:xfrm>
            <a:off x="9364893" y="1864360"/>
            <a:ext cx="1828800" cy="1808483"/>
          </a:xfrm>
          <a:prstGeom prst="ellipse">
            <a:avLst/>
          </a:prstGeom>
          <a:noFill/>
          <a:ln w="57150">
            <a:solidFill>
              <a:schemeClr val="tx2"/>
            </a:solidFill>
          </a:ln>
        </p:spPr>
      </p:pic>
      <p:pic>
        <p:nvPicPr>
          <p:cNvPr id="7" name="Picture 2">
            <a:extLst>
              <a:ext uri="{FF2B5EF4-FFF2-40B4-BE49-F238E27FC236}">
                <a16:creationId xmlns:a16="http://schemas.microsoft.com/office/drawing/2014/main" id="{F935D485-3BB4-E8DF-1176-4442A977FE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10" r="1310"/>
          <a:stretch/>
        </p:blipFill>
        <p:spPr bwMode="auto">
          <a:xfrm>
            <a:off x="6453262" y="1937190"/>
            <a:ext cx="1692000" cy="1692000"/>
          </a:xfrm>
          <a:prstGeom prst="ellipse">
            <a:avLst/>
          </a:prstGeom>
          <a:noFill/>
          <a:ln w="57150">
            <a:solidFill>
              <a:schemeClr val="tx2"/>
            </a:solidFill>
          </a:ln>
          <a:extLst>
            <a:ext uri="{909E8E84-426E-40DD-AFC4-6F175D3DCCD1}">
              <a14:hiddenFill xmlns:a14="http://schemas.microsoft.com/office/drawing/2010/main">
                <a:solidFill>
                  <a:srgbClr val="FFFFFF"/>
                </a:solidFill>
              </a14:hiddenFill>
            </a:ext>
          </a:extLst>
        </p:spPr>
      </p:pic>
      <p:sp>
        <p:nvSpPr>
          <p:cNvPr id="8" name="object 5">
            <a:extLst>
              <a:ext uri="{FF2B5EF4-FFF2-40B4-BE49-F238E27FC236}">
                <a16:creationId xmlns:a16="http://schemas.microsoft.com/office/drawing/2014/main" id="{C1C358A8-37D7-3BA0-8B5D-DF1AF2971766}"/>
              </a:ext>
            </a:extLst>
          </p:cNvPr>
          <p:cNvSpPr txBox="1"/>
          <p:nvPr/>
        </p:nvSpPr>
        <p:spPr>
          <a:xfrm>
            <a:off x="628648" y="3846538"/>
            <a:ext cx="2556546" cy="382156"/>
          </a:xfrm>
          <a:prstGeom prst="rect">
            <a:avLst/>
          </a:prstGeom>
        </p:spPr>
        <p:txBody>
          <a:bodyPr vert="horz" wrap="square" lIns="0" tIns="12700" rIns="0" bIns="0" rtlCol="0">
            <a:spAutoFit/>
          </a:bodyPr>
          <a:lstStyle/>
          <a:p>
            <a:pPr marL="12700"/>
            <a:r>
              <a:rPr lang="en-US" sz="2400" spc="-5">
                <a:solidFill>
                  <a:schemeClr val="tx2"/>
                </a:solidFill>
                <a:latin typeface="+mj-lt"/>
                <a:cs typeface="Trebuchet MS"/>
              </a:rPr>
              <a:t>Ella McAlister</a:t>
            </a:r>
            <a:endParaRPr sz="2400">
              <a:solidFill>
                <a:schemeClr val="tx2"/>
              </a:solidFill>
              <a:latin typeface="+mj-lt"/>
              <a:cs typeface="Trebuchet MS"/>
            </a:endParaRPr>
          </a:p>
        </p:txBody>
      </p:sp>
      <p:pic>
        <p:nvPicPr>
          <p:cNvPr id="9" name="Picture 2">
            <a:extLst>
              <a:ext uri="{FF2B5EF4-FFF2-40B4-BE49-F238E27FC236}">
                <a16:creationId xmlns:a16="http://schemas.microsoft.com/office/drawing/2014/main" id="{21FD9949-1715-3563-E567-DB1F0884EB2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l="33916" t="4660" r="23799" b="31945"/>
          <a:stretch/>
        </p:blipFill>
        <p:spPr bwMode="auto">
          <a:xfrm>
            <a:off x="628648" y="1937190"/>
            <a:ext cx="1692000" cy="1692000"/>
          </a:xfrm>
          <a:prstGeom prst="ellipse">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492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EB14DA7-E2D9-972B-40A0-02FE8AE89307}"/>
              </a:ext>
            </a:extLst>
          </p:cNvPr>
          <p:cNvGraphicFramePr>
            <a:graphicFrameLocks noChangeAspect="1"/>
          </p:cNvGraphicFramePr>
          <p:nvPr>
            <p:custDataLst>
              <p:tags r:id="rId1"/>
            </p:custDataLst>
            <p:extLst>
              <p:ext uri="{D42A27DB-BD31-4B8C-83A1-F6EECF244321}">
                <p14:modId xmlns:p14="http://schemas.microsoft.com/office/powerpoint/2010/main" val="2193994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2" imgH="623" progId="TCLayout.ActiveDocument.1">
                  <p:embed/>
                </p:oleObj>
              </mc:Choice>
              <mc:Fallback>
                <p:oleObj name="think-cell Slide" r:id="rId3" imgW="622" imgH="623" progId="TCLayout.ActiveDocument.1">
                  <p:embed/>
                  <p:pic>
                    <p:nvPicPr>
                      <p:cNvPr id="10" name="think-cell data - do not delete" hidden="1">
                        <a:extLst>
                          <a:ext uri="{FF2B5EF4-FFF2-40B4-BE49-F238E27FC236}">
                            <a16:creationId xmlns:a16="http://schemas.microsoft.com/office/drawing/2014/main" id="{AEB14DA7-E2D9-972B-40A0-02FE8AE893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090F207-A8E2-6DF6-7449-7090FA001862}"/>
              </a:ext>
            </a:extLst>
          </p:cNvPr>
          <p:cNvSpPr>
            <a:spLocks noGrp="1"/>
          </p:cNvSpPr>
          <p:nvPr>
            <p:ph type="title"/>
          </p:nvPr>
        </p:nvSpPr>
        <p:spPr/>
        <p:txBody>
          <a:bodyPr vert="horz">
            <a:normAutofit fontScale="90000"/>
          </a:bodyPr>
          <a:lstStyle/>
          <a:p>
            <a:r>
              <a:rPr lang="en-AU" sz="4000">
                <a:latin typeface="Calibri"/>
                <a:cs typeface="Arial"/>
              </a:rPr>
              <a:t>Key driver of fund performance – loss ratio</a:t>
            </a:r>
          </a:p>
        </p:txBody>
      </p:sp>
      <p:sp>
        <p:nvSpPr>
          <p:cNvPr id="9" name="Content Placeholder 7">
            <a:extLst>
              <a:ext uri="{FF2B5EF4-FFF2-40B4-BE49-F238E27FC236}">
                <a16:creationId xmlns:a16="http://schemas.microsoft.com/office/drawing/2014/main" id="{D6AF69C9-7A57-CA4E-6F2F-CB9ABD97D2E5}"/>
              </a:ext>
            </a:extLst>
          </p:cNvPr>
          <p:cNvSpPr>
            <a:spLocks noGrp="1"/>
          </p:cNvSpPr>
          <p:nvPr>
            <p:ph idx="1"/>
          </p:nvPr>
        </p:nvSpPr>
        <p:spPr>
          <a:xfrm>
            <a:off x="318220" y="6418102"/>
            <a:ext cx="10515600" cy="354433"/>
          </a:xfrm>
        </p:spPr>
        <p:txBody>
          <a:bodyPr vert="horz" lIns="91440" tIns="45720" rIns="91440" bIns="45720" rtlCol="0" anchor="t">
            <a:normAutofit/>
          </a:bodyPr>
          <a:lstStyle/>
          <a:p>
            <a:pPr>
              <a:buNone/>
            </a:pPr>
            <a:r>
              <a:rPr lang="en-US" sz="1100">
                <a:latin typeface="Calibri"/>
                <a:cs typeface="Calibri"/>
              </a:rPr>
              <a:t>Source: Team analysis</a:t>
            </a:r>
          </a:p>
        </p:txBody>
      </p:sp>
      <p:graphicFrame>
        <p:nvGraphicFramePr>
          <p:cNvPr id="3" name="Chart 2">
            <a:extLst>
              <a:ext uri="{FF2B5EF4-FFF2-40B4-BE49-F238E27FC236}">
                <a16:creationId xmlns:a16="http://schemas.microsoft.com/office/drawing/2014/main" id="{2B6B92EC-4249-426B-70B7-095C44C0A307}"/>
              </a:ext>
            </a:extLst>
          </p:cNvPr>
          <p:cNvGraphicFramePr/>
          <p:nvPr>
            <p:extLst>
              <p:ext uri="{D42A27DB-BD31-4B8C-83A1-F6EECF244321}">
                <p14:modId xmlns:p14="http://schemas.microsoft.com/office/powerpoint/2010/main" val="1048947501"/>
              </p:ext>
            </p:extLst>
          </p:nvPr>
        </p:nvGraphicFramePr>
        <p:xfrm>
          <a:off x="1667700" y="1478812"/>
          <a:ext cx="8454707" cy="4647668"/>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id="{6334B09E-3206-277D-78C3-AF72FF07EBD1}"/>
              </a:ext>
            </a:extLst>
          </p:cNvPr>
          <p:cNvGrpSpPr/>
          <p:nvPr/>
        </p:nvGrpSpPr>
        <p:grpSpPr>
          <a:xfrm>
            <a:off x="4061418" y="1752390"/>
            <a:ext cx="3667270" cy="1407417"/>
            <a:chOff x="1938742" y="6226260"/>
            <a:chExt cx="1399357" cy="610225"/>
          </a:xfrm>
        </p:grpSpPr>
        <p:sp>
          <p:nvSpPr>
            <p:cNvPr id="11" name="TextBox 4">
              <a:extLst>
                <a:ext uri="{FF2B5EF4-FFF2-40B4-BE49-F238E27FC236}">
                  <a16:creationId xmlns:a16="http://schemas.microsoft.com/office/drawing/2014/main" id="{7893E176-D30F-FC3B-5AE9-82809512A0BB}"/>
                </a:ext>
              </a:extLst>
            </p:cNvPr>
            <p:cNvSpPr txBox="1"/>
            <p:nvPr/>
          </p:nvSpPr>
          <p:spPr>
            <a:xfrm>
              <a:off x="1938742" y="6226260"/>
              <a:ext cx="1399357" cy="253545"/>
            </a:xfrm>
            <a:prstGeom prst="rect">
              <a:avLst/>
            </a:prstGeom>
            <a:noFill/>
            <a:ln w="15875">
              <a:solidFill>
                <a:srgbClr val="70AD47"/>
              </a:solidFill>
              <a:prstDash val="sysDash"/>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AU" sz="1600" dirty="0">
                  <a:solidFill>
                    <a:sysClr val="windowText" lastClr="000000"/>
                  </a:solidFill>
                  <a:latin typeface="Arial" panose="020B0604020202020204" pitchFamily="34" charset="0"/>
                  <a:cs typeface="Arial" panose="020B0604020202020204" pitchFamily="34" charset="0"/>
                </a:rPr>
                <a:t>Risk mitigation from soil health improvement</a:t>
              </a:r>
            </a:p>
          </p:txBody>
        </p:sp>
        <p:cxnSp>
          <p:nvCxnSpPr>
            <p:cNvPr id="12" name="Straight Arrow Connector 11">
              <a:extLst>
                <a:ext uri="{FF2B5EF4-FFF2-40B4-BE49-F238E27FC236}">
                  <a16:creationId xmlns:a16="http://schemas.microsoft.com/office/drawing/2014/main" id="{592723EF-A95A-3DA5-0B3E-1F9AC318DE21}"/>
                </a:ext>
              </a:extLst>
            </p:cNvPr>
            <p:cNvCxnSpPr>
              <a:cxnSpLocks/>
            </p:cNvCxnSpPr>
            <p:nvPr/>
          </p:nvCxnSpPr>
          <p:spPr>
            <a:xfrm>
              <a:off x="2638421" y="6479805"/>
              <a:ext cx="0" cy="356680"/>
            </a:xfrm>
            <a:prstGeom prst="straightConnector1">
              <a:avLst/>
            </a:prstGeom>
            <a:ln w="15875">
              <a:solidFill>
                <a:srgbClr val="70AD4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198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ED81F-2E4F-99D4-88B1-71FB738C5284}"/>
              </a:ext>
            </a:extLst>
          </p:cNvPr>
          <p:cNvSpPr>
            <a:spLocks noGrp="1"/>
          </p:cNvSpPr>
          <p:nvPr>
            <p:ph type="title"/>
          </p:nvPr>
        </p:nvSpPr>
        <p:spPr>
          <a:xfrm>
            <a:off x="630000" y="622800"/>
            <a:ext cx="10933200" cy="928814"/>
          </a:xfrm>
        </p:spPr>
        <p:txBody>
          <a:bodyPr/>
          <a:lstStyle/>
          <a:p>
            <a:r>
              <a:rPr lang="en-US">
                <a:cs typeface="Calibri"/>
              </a:rPr>
              <a:t>Top 10 national causes of loss with the largest indemnity payments, 1995-2020</a:t>
            </a:r>
            <a:endParaRPr lang="en-US"/>
          </a:p>
          <a:p>
            <a:br>
              <a:rPr lang="en-US"/>
            </a:br>
            <a:endParaRPr lang="en-US"/>
          </a:p>
          <a:p>
            <a:endParaRPr lang="en-US">
              <a:cs typeface="Calibri"/>
            </a:endParaRPr>
          </a:p>
        </p:txBody>
      </p:sp>
      <p:graphicFrame>
        <p:nvGraphicFramePr>
          <p:cNvPr id="4" name="Table 3">
            <a:extLst>
              <a:ext uri="{FF2B5EF4-FFF2-40B4-BE49-F238E27FC236}">
                <a16:creationId xmlns:a16="http://schemas.microsoft.com/office/drawing/2014/main" id="{C17C1AA3-BD19-EC84-FAC3-5615AAA0EE63}"/>
              </a:ext>
            </a:extLst>
          </p:cNvPr>
          <p:cNvGraphicFramePr>
            <a:graphicFrameLocks noGrp="1"/>
          </p:cNvGraphicFramePr>
          <p:nvPr>
            <p:extLst>
              <p:ext uri="{D42A27DB-BD31-4B8C-83A1-F6EECF244321}">
                <p14:modId xmlns:p14="http://schemas.microsoft.com/office/powerpoint/2010/main" val="3454455164"/>
              </p:ext>
            </p:extLst>
          </p:nvPr>
        </p:nvGraphicFramePr>
        <p:xfrm>
          <a:off x="602225" y="1708354"/>
          <a:ext cx="9706669" cy="4657540"/>
        </p:xfrm>
        <a:graphic>
          <a:graphicData uri="http://schemas.openxmlformats.org/drawingml/2006/table">
            <a:tbl>
              <a:tblPr firstRow="1" bandRow="1">
                <a:tableStyleId>{2D5ABB26-0587-4C30-8999-92F81FD0307C}</a:tableStyleId>
              </a:tblPr>
              <a:tblGrid>
                <a:gridCol w="4178709">
                  <a:extLst>
                    <a:ext uri="{9D8B030D-6E8A-4147-A177-3AD203B41FA5}">
                      <a16:colId xmlns:a16="http://schemas.microsoft.com/office/drawing/2014/main" val="954094228"/>
                    </a:ext>
                  </a:extLst>
                </a:gridCol>
                <a:gridCol w="2292404">
                  <a:extLst>
                    <a:ext uri="{9D8B030D-6E8A-4147-A177-3AD203B41FA5}">
                      <a16:colId xmlns:a16="http://schemas.microsoft.com/office/drawing/2014/main" val="3288594798"/>
                    </a:ext>
                  </a:extLst>
                </a:gridCol>
                <a:gridCol w="3235556">
                  <a:extLst>
                    <a:ext uri="{9D8B030D-6E8A-4147-A177-3AD203B41FA5}">
                      <a16:colId xmlns:a16="http://schemas.microsoft.com/office/drawing/2014/main" val="395117918"/>
                    </a:ext>
                  </a:extLst>
                </a:gridCol>
              </a:tblGrid>
              <a:tr h="520401">
                <a:tc>
                  <a:txBody>
                    <a:bodyPr/>
                    <a:lstStyle/>
                    <a:p>
                      <a:pPr algn="l" fontAlgn="b"/>
                      <a:r>
                        <a:rPr lang="en-US" sz="1400" b="1">
                          <a:effectLst/>
                        </a:rPr>
                        <a:t>Cause of loss</a:t>
                      </a:r>
                    </a:p>
                  </a:txBody>
                  <a:tcPr marL="285750" marR="285750" marT="95250" marB="95250" anchor="b">
                    <a:lnB w="12700">
                      <a:solidFill>
                        <a:schemeClr val="tx1"/>
                      </a:solidFill>
                    </a:lnB>
                  </a:tcPr>
                </a:tc>
                <a:tc>
                  <a:txBody>
                    <a:bodyPr/>
                    <a:lstStyle/>
                    <a:p>
                      <a:pPr algn="r" fontAlgn="b"/>
                      <a:r>
                        <a:rPr lang="en-US" sz="1400" b="1">
                          <a:effectLst/>
                        </a:rPr>
                        <a:t>Indemnities paid</a:t>
                      </a:r>
                      <a:br>
                        <a:rPr lang="en-US" sz="1400" b="1">
                          <a:effectLst/>
                        </a:rPr>
                      </a:br>
                      <a:r>
                        <a:rPr lang="en-US" sz="1400" b="1">
                          <a:effectLst/>
                        </a:rPr>
                        <a:t>1995-2021</a:t>
                      </a:r>
                    </a:p>
                  </a:txBody>
                  <a:tcPr marL="285750" marR="285750" marT="95250" marB="95250" anchor="b">
                    <a:lnB w="12700">
                      <a:solidFill>
                        <a:schemeClr val="tx1"/>
                      </a:solidFill>
                    </a:lnB>
                  </a:tcPr>
                </a:tc>
                <a:tc>
                  <a:txBody>
                    <a:bodyPr/>
                    <a:lstStyle/>
                    <a:p>
                      <a:pPr algn="r" fontAlgn="b"/>
                      <a:r>
                        <a:rPr lang="en-US" sz="1400" b="1">
                          <a:effectLst/>
                        </a:rPr>
                        <a:t>Percent of total indemnities</a:t>
                      </a:r>
                    </a:p>
                  </a:txBody>
                  <a:tcPr marL="285750" marR="285750" marT="95250" marB="95250" anchor="b">
                    <a:lnB w="12700">
                      <a:solidFill>
                        <a:schemeClr val="tx1"/>
                      </a:solidFill>
                    </a:lnB>
                  </a:tcPr>
                </a:tc>
                <a:extLst>
                  <a:ext uri="{0D108BD9-81ED-4DB2-BD59-A6C34878D82A}">
                    <a16:rowId xmlns:a16="http://schemas.microsoft.com/office/drawing/2014/main" val="959221156"/>
                  </a:ext>
                </a:extLst>
              </a:tr>
              <a:tr h="343465">
                <a:tc>
                  <a:txBody>
                    <a:bodyPr/>
                    <a:lstStyle/>
                    <a:p>
                      <a:pPr fontAlgn="t"/>
                      <a:r>
                        <a:rPr lang="en-US" sz="1400">
                          <a:effectLst/>
                        </a:rPr>
                        <a:t>Drought</a:t>
                      </a:r>
                    </a:p>
                  </a:txBody>
                  <a:tcPr marL="285750" marR="285750" marT="95250" marB="95250">
                    <a:lnT w="12700">
                      <a:solidFill>
                        <a:schemeClr val="tx1"/>
                      </a:solidFill>
                    </a:lnT>
                  </a:tcPr>
                </a:tc>
                <a:tc>
                  <a:txBody>
                    <a:bodyPr/>
                    <a:lstStyle/>
                    <a:p>
                      <a:pPr algn="r" fontAlgn="t"/>
                      <a:r>
                        <a:rPr lang="en-US" sz="1400">
                          <a:effectLst/>
                        </a:rPr>
                        <a:t>$48,633,395,480</a:t>
                      </a:r>
                    </a:p>
                  </a:txBody>
                  <a:tcPr marL="285750" marR="285750" marT="95250" marB="95250">
                    <a:lnT w="12700">
                      <a:solidFill>
                        <a:schemeClr val="tx1"/>
                      </a:solidFill>
                    </a:lnT>
                  </a:tcPr>
                </a:tc>
                <a:tc>
                  <a:txBody>
                    <a:bodyPr/>
                    <a:lstStyle/>
                    <a:p>
                      <a:pPr algn="r" fontAlgn="t"/>
                      <a:r>
                        <a:rPr lang="en-US" sz="1400">
                          <a:effectLst/>
                        </a:rPr>
                        <a:t>33.9%</a:t>
                      </a:r>
                    </a:p>
                  </a:txBody>
                  <a:tcPr marL="285750" marR="285750" marT="95250" marB="95250">
                    <a:lnT w="12700">
                      <a:solidFill>
                        <a:schemeClr val="tx1"/>
                      </a:solidFill>
                    </a:lnT>
                  </a:tcPr>
                </a:tc>
                <a:extLst>
                  <a:ext uri="{0D108BD9-81ED-4DB2-BD59-A6C34878D82A}">
                    <a16:rowId xmlns:a16="http://schemas.microsoft.com/office/drawing/2014/main" val="2598725710"/>
                  </a:ext>
                </a:extLst>
              </a:tr>
              <a:tr h="343465">
                <a:tc>
                  <a:txBody>
                    <a:bodyPr/>
                    <a:lstStyle/>
                    <a:p>
                      <a:pPr fontAlgn="t"/>
                      <a:r>
                        <a:rPr lang="en-US" sz="1400">
                          <a:effectLst/>
                        </a:rPr>
                        <a:t>Excess Moisture/Precipitation/Rain</a:t>
                      </a:r>
                    </a:p>
                  </a:txBody>
                  <a:tcPr marL="285750" marR="285750" marT="95250" marB="95250"/>
                </a:tc>
                <a:tc>
                  <a:txBody>
                    <a:bodyPr/>
                    <a:lstStyle/>
                    <a:p>
                      <a:pPr algn="r" fontAlgn="t"/>
                      <a:r>
                        <a:rPr lang="en-US" sz="1400">
                          <a:effectLst/>
                        </a:rPr>
                        <a:t>$38,984,412,139</a:t>
                      </a:r>
                    </a:p>
                  </a:txBody>
                  <a:tcPr marL="285750" marR="285750" marT="95250" marB="95250"/>
                </a:tc>
                <a:tc>
                  <a:txBody>
                    <a:bodyPr/>
                    <a:lstStyle/>
                    <a:p>
                      <a:pPr algn="r" fontAlgn="t"/>
                      <a:r>
                        <a:rPr lang="en-US" sz="1400">
                          <a:effectLst/>
                        </a:rPr>
                        <a:t>27.2%</a:t>
                      </a:r>
                    </a:p>
                  </a:txBody>
                  <a:tcPr marL="285750" marR="285750" marT="95250" marB="95250"/>
                </a:tc>
                <a:extLst>
                  <a:ext uri="{0D108BD9-81ED-4DB2-BD59-A6C34878D82A}">
                    <a16:rowId xmlns:a16="http://schemas.microsoft.com/office/drawing/2014/main" val="14032827"/>
                  </a:ext>
                </a:extLst>
              </a:tr>
              <a:tr h="343465">
                <a:tc>
                  <a:txBody>
                    <a:bodyPr/>
                    <a:lstStyle/>
                    <a:p>
                      <a:pPr fontAlgn="t"/>
                      <a:r>
                        <a:rPr lang="en-US" sz="1400">
                          <a:effectLst/>
                        </a:rPr>
                        <a:t>Hail</a:t>
                      </a:r>
                    </a:p>
                  </a:txBody>
                  <a:tcPr marL="285750" marR="285750" marT="95250" marB="95250"/>
                </a:tc>
                <a:tc>
                  <a:txBody>
                    <a:bodyPr/>
                    <a:lstStyle/>
                    <a:p>
                      <a:pPr algn="r" fontAlgn="t"/>
                      <a:r>
                        <a:rPr lang="en-US" sz="1400">
                          <a:effectLst/>
                        </a:rPr>
                        <a:t>$9,704,733,932</a:t>
                      </a:r>
                    </a:p>
                  </a:txBody>
                  <a:tcPr marL="285750" marR="285750" marT="95250" marB="95250"/>
                </a:tc>
                <a:tc>
                  <a:txBody>
                    <a:bodyPr/>
                    <a:lstStyle/>
                    <a:p>
                      <a:pPr algn="r" fontAlgn="t"/>
                      <a:r>
                        <a:rPr lang="en-US" sz="1400">
                          <a:effectLst/>
                        </a:rPr>
                        <a:t>6.8%</a:t>
                      </a:r>
                    </a:p>
                  </a:txBody>
                  <a:tcPr marL="285750" marR="285750" marT="95250" marB="95250"/>
                </a:tc>
                <a:extLst>
                  <a:ext uri="{0D108BD9-81ED-4DB2-BD59-A6C34878D82A}">
                    <a16:rowId xmlns:a16="http://schemas.microsoft.com/office/drawing/2014/main" val="47037219"/>
                  </a:ext>
                </a:extLst>
              </a:tr>
              <a:tr h="405580">
                <a:tc>
                  <a:txBody>
                    <a:bodyPr/>
                    <a:lstStyle/>
                    <a:p>
                      <a:pPr fontAlgn="t"/>
                      <a:r>
                        <a:rPr lang="en-US" sz="1400">
                          <a:effectLst/>
                        </a:rPr>
                        <a:t>GRP/GRIP/ARPI/SCO/STAX/MP/HIP WI Crops Only</a:t>
                      </a:r>
                    </a:p>
                  </a:txBody>
                  <a:tcPr marL="285750" marR="285750" marT="95250" marB="95250"/>
                </a:tc>
                <a:tc>
                  <a:txBody>
                    <a:bodyPr/>
                    <a:lstStyle/>
                    <a:p>
                      <a:pPr algn="r" fontAlgn="t"/>
                      <a:r>
                        <a:rPr lang="en-US" sz="1400">
                          <a:effectLst/>
                        </a:rPr>
                        <a:t>$8,156,944,228</a:t>
                      </a:r>
                    </a:p>
                  </a:txBody>
                  <a:tcPr marL="285750" marR="285750" marT="95250" marB="95250"/>
                </a:tc>
                <a:tc>
                  <a:txBody>
                    <a:bodyPr/>
                    <a:lstStyle/>
                    <a:p>
                      <a:pPr algn="r" fontAlgn="t"/>
                      <a:r>
                        <a:rPr lang="en-US" sz="1400">
                          <a:effectLst/>
                        </a:rPr>
                        <a:t>5.7%</a:t>
                      </a:r>
                    </a:p>
                  </a:txBody>
                  <a:tcPr marL="285750" marR="285750" marT="95250" marB="95250"/>
                </a:tc>
                <a:extLst>
                  <a:ext uri="{0D108BD9-81ED-4DB2-BD59-A6C34878D82A}">
                    <a16:rowId xmlns:a16="http://schemas.microsoft.com/office/drawing/2014/main" val="1767800827"/>
                  </a:ext>
                </a:extLst>
              </a:tr>
              <a:tr h="343465">
                <a:tc>
                  <a:txBody>
                    <a:bodyPr/>
                    <a:lstStyle/>
                    <a:p>
                      <a:pPr fontAlgn="t"/>
                      <a:r>
                        <a:rPr lang="en-US" sz="1400">
                          <a:effectLst/>
                        </a:rPr>
                        <a:t>Decline in Price</a:t>
                      </a:r>
                    </a:p>
                  </a:txBody>
                  <a:tcPr marL="285750" marR="285750" marT="95250" marB="95250"/>
                </a:tc>
                <a:tc>
                  <a:txBody>
                    <a:bodyPr/>
                    <a:lstStyle/>
                    <a:p>
                      <a:pPr algn="r" fontAlgn="t"/>
                      <a:r>
                        <a:rPr lang="en-US" sz="1400">
                          <a:effectLst/>
                        </a:rPr>
                        <a:t>$7,770,562,653</a:t>
                      </a:r>
                    </a:p>
                  </a:txBody>
                  <a:tcPr marL="285750" marR="285750" marT="95250" marB="95250"/>
                </a:tc>
                <a:tc>
                  <a:txBody>
                    <a:bodyPr/>
                    <a:lstStyle/>
                    <a:p>
                      <a:pPr algn="r" fontAlgn="t"/>
                      <a:r>
                        <a:rPr lang="en-US" sz="1400">
                          <a:effectLst/>
                        </a:rPr>
                        <a:t>5.4%</a:t>
                      </a:r>
                    </a:p>
                  </a:txBody>
                  <a:tcPr marL="285750" marR="285750" marT="95250" marB="95250"/>
                </a:tc>
                <a:extLst>
                  <a:ext uri="{0D108BD9-81ED-4DB2-BD59-A6C34878D82A}">
                    <a16:rowId xmlns:a16="http://schemas.microsoft.com/office/drawing/2014/main" val="1844960438"/>
                  </a:ext>
                </a:extLst>
              </a:tr>
              <a:tr h="343465">
                <a:tc>
                  <a:txBody>
                    <a:bodyPr/>
                    <a:lstStyle/>
                    <a:p>
                      <a:pPr fontAlgn="t"/>
                      <a:r>
                        <a:rPr lang="en-US" sz="1400">
                          <a:effectLst/>
                        </a:rPr>
                        <a:t>Heat</a:t>
                      </a:r>
                    </a:p>
                  </a:txBody>
                  <a:tcPr marL="285750" marR="285750" marT="95250" marB="95250"/>
                </a:tc>
                <a:tc>
                  <a:txBody>
                    <a:bodyPr/>
                    <a:lstStyle/>
                    <a:p>
                      <a:pPr algn="r" fontAlgn="t"/>
                      <a:r>
                        <a:rPr lang="en-US" sz="1400">
                          <a:effectLst/>
                        </a:rPr>
                        <a:t>$6,345,151,240</a:t>
                      </a:r>
                    </a:p>
                  </a:txBody>
                  <a:tcPr marL="285750" marR="285750" marT="95250" marB="95250"/>
                </a:tc>
                <a:tc>
                  <a:txBody>
                    <a:bodyPr/>
                    <a:lstStyle/>
                    <a:p>
                      <a:pPr algn="r" fontAlgn="t"/>
                      <a:r>
                        <a:rPr lang="en-US" sz="1400">
                          <a:effectLst/>
                        </a:rPr>
                        <a:t>4.4%</a:t>
                      </a:r>
                    </a:p>
                  </a:txBody>
                  <a:tcPr marL="285750" marR="285750" marT="95250" marB="95250"/>
                </a:tc>
                <a:extLst>
                  <a:ext uri="{0D108BD9-81ED-4DB2-BD59-A6C34878D82A}">
                    <a16:rowId xmlns:a16="http://schemas.microsoft.com/office/drawing/2014/main" val="1429875457"/>
                  </a:ext>
                </a:extLst>
              </a:tr>
              <a:tr h="343465">
                <a:tc>
                  <a:txBody>
                    <a:bodyPr/>
                    <a:lstStyle/>
                    <a:p>
                      <a:pPr fontAlgn="t"/>
                      <a:r>
                        <a:rPr lang="en-US" sz="1400">
                          <a:effectLst/>
                        </a:rPr>
                        <a:t>Freeze</a:t>
                      </a:r>
                    </a:p>
                  </a:txBody>
                  <a:tcPr marL="285750" marR="285750" marT="95250" marB="95250"/>
                </a:tc>
                <a:tc>
                  <a:txBody>
                    <a:bodyPr/>
                    <a:lstStyle/>
                    <a:p>
                      <a:pPr algn="r" fontAlgn="t"/>
                      <a:r>
                        <a:rPr lang="en-US" sz="1400">
                          <a:effectLst/>
                        </a:rPr>
                        <a:t>$4,137,767,940</a:t>
                      </a:r>
                    </a:p>
                  </a:txBody>
                  <a:tcPr marL="285750" marR="285750" marT="95250" marB="95250"/>
                </a:tc>
                <a:tc>
                  <a:txBody>
                    <a:bodyPr/>
                    <a:lstStyle/>
                    <a:p>
                      <a:pPr algn="r" fontAlgn="t"/>
                      <a:r>
                        <a:rPr lang="en-US" sz="1400">
                          <a:effectLst/>
                        </a:rPr>
                        <a:t>2.9%</a:t>
                      </a:r>
                    </a:p>
                  </a:txBody>
                  <a:tcPr marL="285750" marR="285750" marT="95250" marB="95250"/>
                </a:tc>
                <a:extLst>
                  <a:ext uri="{0D108BD9-81ED-4DB2-BD59-A6C34878D82A}">
                    <a16:rowId xmlns:a16="http://schemas.microsoft.com/office/drawing/2014/main" val="2818496476"/>
                  </a:ext>
                </a:extLst>
              </a:tr>
              <a:tr h="343465">
                <a:tc>
                  <a:txBody>
                    <a:bodyPr/>
                    <a:lstStyle/>
                    <a:p>
                      <a:pPr fontAlgn="t"/>
                      <a:r>
                        <a:rPr lang="en-US" sz="1400">
                          <a:effectLst/>
                        </a:rPr>
                        <a:t>Wind/Excess Wind</a:t>
                      </a:r>
                    </a:p>
                  </a:txBody>
                  <a:tcPr marL="285750" marR="285750" marT="95250" marB="95250"/>
                </a:tc>
                <a:tc>
                  <a:txBody>
                    <a:bodyPr/>
                    <a:lstStyle/>
                    <a:p>
                      <a:pPr algn="r" fontAlgn="t"/>
                      <a:r>
                        <a:rPr lang="en-US" sz="1400">
                          <a:effectLst/>
                        </a:rPr>
                        <a:t>$2,944,078,993</a:t>
                      </a:r>
                    </a:p>
                  </a:txBody>
                  <a:tcPr marL="285750" marR="285750" marT="95250" marB="95250"/>
                </a:tc>
                <a:tc>
                  <a:txBody>
                    <a:bodyPr/>
                    <a:lstStyle/>
                    <a:p>
                      <a:pPr algn="r" fontAlgn="t"/>
                      <a:r>
                        <a:rPr lang="en-US" sz="1400">
                          <a:effectLst/>
                        </a:rPr>
                        <a:t>2.1%</a:t>
                      </a:r>
                    </a:p>
                  </a:txBody>
                  <a:tcPr marL="285750" marR="285750" marT="95250" marB="95250"/>
                </a:tc>
                <a:extLst>
                  <a:ext uri="{0D108BD9-81ED-4DB2-BD59-A6C34878D82A}">
                    <a16:rowId xmlns:a16="http://schemas.microsoft.com/office/drawing/2014/main" val="2084774588"/>
                  </a:ext>
                </a:extLst>
              </a:tr>
              <a:tr h="343465">
                <a:tc>
                  <a:txBody>
                    <a:bodyPr/>
                    <a:lstStyle/>
                    <a:p>
                      <a:pPr fontAlgn="t"/>
                      <a:r>
                        <a:rPr lang="en-US" sz="1400">
                          <a:effectLst/>
                        </a:rPr>
                        <a:t>Cold Wet Weather</a:t>
                      </a:r>
                    </a:p>
                  </a:txBody>
                  <a:tcPr marL="285750" marR="285750" marT="95250" marB="95250"/>
                </a:tc>
                <a:tc>
                  <a:txBody>
                    <a:bodyPr/>
                    <a:lstStyle/>
                    <a:p>
                      <a:pPr algn="r" fontAlgn="t"/>
                      <a:r>
                        <a:rPr lang="en-US" sz="1400">
                          <a:effectLst/>
                        </a:rPr>
                        <a:t>$2,911,869,646</a:t>
                      </a:r>
                    </a:p>
                  </a:txBody>
                  <a:tcPr marL="285750" marR="285750" marT="95250" marB="95250"/>
                </a:tc>
                <a:tc>
                  <a:txBody>
                    <a:bodyPr/>
                    <a:lstStyle/>
                    <a:p>
                      <a:pPr algn="r" fontAlgn="t"/>
                      <a:r>
                        <a:rPr lang="en-US" sz="1400">
                          <a:effectLst/>
                        </a:rPr>
                        <a:t>2.0%</a:t>
                      </a:r>
                    </a:p>
                  </a:txBody>
                  <a:tcPr marL="285750" marR="285750" marT="95250" marB="95250"/>
                </a:tc>
                <a:extLst>
                  <a:ext uri="{0D108BD9-81ED-4DB2-BD59-A6C34878D82A}">
                    <a16:rowId xmlns:a16="http://schemas.microsoft.com/office/drawing/2014/main" val="4254851726"/>
                  </a:ext>
                </a:extLst>
              </a:tr>
              <a:tr h="343465">
                <a:tc>
                  <a:txBody>
                    <a:bodyPr/>
                    <a:lstStyle/>
                    <a:p>
                      <a:pPr fontAlgn="t"/>
                      <a:r>
                        <a:rPr lang="en-US" sz="1400">
                          <a:effectLst/>
                        </a:rPr>
                        <a:t>Hurricane/Tropical Depression</a:t>
                      </a:r>
                    </a:p>
                  </a:txBody>
                  <a:tcPr marL="285750" marR="285750" marT="95250" marB="95250"/>
                </a:tc>
                <a:tc>
                  <a:txBody>
                    <a:bodyPr/>
                    <a:lstStyle/>
                    <a:p>
                      <a:pPr algn="r" fontAlgn="t"/>
                      <a:r>
                        <a:rPr lang="en-US" sz="1400">
                          <a:effectLst/>
                        </a:rPr>
                        <a:t>$2,154,466,851</a:t>
                      </a:r>
                    </a:p>
                  </a:txBody>
                  <a:tcPr marL="285750" marR="285750" marT="95250" marB="95250"/>
                </a:tc>
                <a:tc>
                  <a:txBody>
                    <a:bodyPr/>
                    <a:lstStyle/>
                    <a:p>
                      <a:pPr algn="r" fontAlgn="t"/>
                      <a:r>
                        <a:rPr lang="en-US" sz="1400">
                          <a:effectLst/>
                        </a:rPr>
                        <a:t>1.5%</a:t>
                      </a:r>
                    </a:p>
                  </a:txBody>
                  <a:tcPr marL="285750" marR="285750" marT="95250" marB="95250"/>
                </a:tc>
                <a:extLst>
                  <a:ext uri="{0D108BD9-81ED-4DB2-BD59-A6C34878D82A}">
                    <a16:rowId xmlns:a16="http://schemas.microsoft.com/office/drawing/2014/main" val="739617431"/>
                  </a:ext>
                </a:extLst>
              </a:tr>
            </a:tbl>
          </a:graphicData>
        </a:graphic>
      </p:graphicFrame>
      <p:sp>
        <p:nvSpPr>
          <p:cNvPr id="5" name="TextBox 4">
            <a:extLst>
              <a:ext uri="{FF2B5EF4-FFF2-40B4-BE49-F238E27FC236}">
                <a16:creationId xmlns:a16="http://schemas.microsoft.com/office/drawing/2014/main" id="{D1DB7412-C7F4-2518-1397-44E1EC362315}"/>
              </a:ext>
            </a:extLst>
          </p:cNvPr>
          <p:cNvSpPr txBox="1"/>
          <p:nvPr/>
        </p:nvSpPr>
        <p:spPr>
          <a:xfrm>
            <a:off x="78658" y="6427475"/>
            <a:ext cx="11265142" cy="43088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100">
                <a:solidFill>
                  <a:srgbClr val="525353"/>
                </a:solidFill>
                <a:latin typeface="open sans"/>
                <a:ea typeface="open sans"/>
                <a:cs typeface="open sans"/>
              </a:rPr>
              <a:t>Source: EWG, from USDA Risk Management Agency, </a:t>
            </a:r>
            <a:r>
              <a:rPr lang="en-US" sz="1100">
                <a:solidFill>
                  <a:srgbClr val="009A4F"/>
                </a:solidFill>
                <a:latin typeface="open sans"/>
                <a:ea typeface="open sans"/>
                <a:cs typeface="open sans"/>
                <a:hlinkClick r:id="rId2"/>
              </a:rPr>
              <a:t>Cause of Loss Historical Data Files</a:t>
            </a:r>
            <a:r>
              <a:rPr lang="en-US" sz="1100">
                <a:solidFill>
                  <a:srgbClr val="525353"/>
                </a:solidFill>
                <a:latin typeface="open sans"/>
                <a:ea typeface="open sans"/>
                <a:cs typeface="open sans"/>
              </a:rPr>
              <a:t>. * Types of insurance policies; details on the </a:t>
            </a:r>
            <a:r>
              <a:rPr lang="en-US" sz="1100">
                <a:solidFill>
                  <a:srgbClr val="009A4F"/>
                </a:solidFill>
                <a:latin typeface="open sans"/>
                <a:ea typeface="open sans"/>
                <a:cs typeface="open sans"/>
                <a:hlinkClick r:id="rId3"/>
              </a:rPr>
              <a:t>RMA website</a:t>
            </a:r>
            <a:r>
              <a:rPr lang="en-US" sz="1100">
                <a:solidFill>
                  <a:srgbClr val="525353"/>
                </a:solidFill>
                <a:latin typeface="open sans"/>
                <a:ea typeface="open sans"/>
                <a:cs typeface="open sans"/>
              </a:rPr>
              <a:t>. Indemnities for GRP/GRIP crops between 1995-2013; indemnities for ARPI, SCO, STAX, MP, HIP, WI crops 2014-2020..</a:t>
            </a:r>
            <a:endParaRPr lang="en-US" sz="1100"/>
          </a:p>
        </p:txBody>
      </p:sp>
    </p:spTree>
    <p:extLst>
      <p:ext uri="{BB962C8B-B14F-4D97-AF65-F5344CB8AC3E}">
        <p14:creationId xmlns:p14="http://schemas.microsoft.com/office/powerpoint/2010/main" val="3195625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0026F4C-E0D1-8173-26D2-8CE73DECEDA3}"/>
              </a:ext>
            </a:extLst>
          </p:cNvPr>
          <p:cNvGraphicFramePr>
            <a:graphicFrameLocks noChangeAspect="1"/>
          </p:cNvGraphicFramePr>
          <p:nvPr>
            <p:custDataLst>
              <p:tags r:id="rId1"/>
            </p:custDataLst>
            <p:extLst>
              <p:ext uri="{D42A27DB-BD31-4B8C-83A1-F6EECF244321}">
                <p14:modId xmlns:p14="http://schemas.microsoft.com/office/powerpoint/2010/main" val="4264440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6" name="think-cell data - do not delete" hidden="1">
                        <a:extLst>
                          <a:ext uri="{FF2B5EF4-FFF2-40B4-BE49-F238E27FC236}">
                            <a16:creationId xmlns:a16="http://schemas.microsoft.com/office/drawing/2014/main" id="{A0026F4C-E0D1-8173-26D2-8CE73DECED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8406E6-D919-C27C-B70B-2EC0BEEDA7FC}"/>
              </a:ext>
            </a:extLst>
          </p:cNvPr>
          <p:cNvSpPr>
            <a:spLocks noGrp="1"/>
          </p:cNvSpPr>
          <p:nvPr>
            <p:ph type="title"/>
          </p:nvPr>
        </p:nvSpPr>
        <p:spPr>
          <a:xfrm>
            <a:off x="431598" y="479425"/>
            <a:ext cx="10515600" cy="587375"/>
          </a:xfrm>
        </p:spPr>
        <p:txBody>
          <a:bodyPr vert="horz">
            <a:noAutofit/>
          </a:bodyPr>
          <a:lstStyle/>
          <a:p>
            <a:r>
              <a:rPr lang="en-AU" sz="3200">
                <a:latin typeface="Arial" panose="020B0604020202020204" pitchFamily="34" charset="0"/>
                <a:cs typeface="Arial" panose="020B0604020202020204" pitchFamily="34" charset="0"/>
              </a:rPr>
              <a:t>Cash Flow Model</a:t>
            </a:r>
            <a:br>
              <a:rPr lang="en-AU" sz="3200">
                <a:latin typeface="Arial" panose="020B0604020202020204" pitchFamily="34" charset="0"/>
                <a:cs typeface="Arial" panose="020B0604020202020204" pitchFamily="34" charset="0"/>
              </a:rPr>
            </a:br>
            <a:r>
              <a:rPr lang="en-AU" sz="2400">
                <a:latin typeface="Arial" panose="020B0604020202020204" pitchFamily="34" charset="0"/>
                <a:cs typeface="Arial" panose="020B0604020202020204" pitchFamily="34" charset="0"/>
              </a:rPr>
              <a:t>&amp; key assumptions</a:t>
            </a:r>
            <a:endParaRPr lang="en-AU" sz="3200">
              <a:latin typeface="Arial" panose="020B0604020202020204" pitchFamily="34" charset="0"/>
              <a:cs typeface="Arial" panose="020B0604020202020204" pitchFamily="34" charset="0"/>
            </a:endParaRPr>
          </a:p>
        </p:txBody>
      </p:sp>
      <p:graphicFrame>
        <p:nvGraphicFramePr>
          <p:cNvPr id="14" name="Content Placeholder 13">
            <a:extLst>
              <a:ext uri="{FF2B5EF4-FFF2-40B4-BE49-F238E27FC236}">
                <a16:creationId xmlns:a16="http://schemas.microsoft.com/office/drawing/2014/main" id="{9EAAB5E4-0F58-87B5-481F-D9DD9481D8AC}"/>
              </a:ext>
            </a:extLst>
          </p:cNvPr>
          <p:cNvGraphicFramePr>
            <a:graphicFrameLocks noGrp="1"/>
          </p:cNvGraphicFramePr>
          <p:nvPr>
            <p:ph idx="1"/>
            <p:extLst>
              <p:ext uri="{D42A27DB-BD31-4B8C-83A1-F6EECF244321}">
                <p14:modId xmlns:p14="http://schemas.microsoft.com/office/powerpoint/2010/main" val="3750590497"/>
              </p:ext>
            </p:extLst>
          </p:nvPr>
        </p:nvGraphicFramePr>
        <p:xfrm>
          <a:off x="431598" y="1563230"/>
          <a:ext cx="11290304" cy="4908076"/>
        </p:xfrm>
        <a:graphic>
          <a:graphicData uri="http://schemas.openxmlformats.org/drawingml/2006/table">
            <a:tbl>
              <a:tblPr firstRow="1" bandRow="1">
                <a:tableStyleId>{68D230F3-CF80-4859-8CE7-A43EE81993B5}</a:tableStyleId>
              </a:tblPr>
              <a:tblGrid>
                <a:gridCol w="2485120">
                  <a:extLst>
                    <a:ext uri="{9D8B030D-6E8A-4147-A177-3AD203B41FA5}">
                      <a16:colId xmlns:a16="http://schemas.microsoft.com/office/drawing/2014/main" val="1023126273"/>
                    </a:ext>
                  </a:extLst>
                </a:gridCol>
                <a:gridCol w="528047">
                  <a:extLst>
                    <a:ext uri="{9D8B030D-6E8A-4147-A177-3AD203B41FA5}">
                      <a16:colId xmlns:a16="http://schemas.microsoft.com/office/drawing/2014/main" val="1649654433"/>
                    </a:ext>
                  </a:extLst>
                </a:gridCol>
                <a:gridCol w="752467">
                  <a:extLst>
                    <a:ext uri="{9D8B030D-6E8A-4147-A177-3AD203B41FA5}">
                      <a16:colId xmlns:a16="http://schemas.microsoft.com/office/drawing/2014/main" val="2912097441"/>
                    </a:ext>
                  </a:extLst>
                </a:gridCol>
                <a:gridCol w="752467">
                  <a:extLst>
                    <a:ext uri="{9D8B030D-6E8A-4147-A177-3AD203B41FA5}">
                      <a16:colId xmlns:a16="http://schemas.microsoft.com/office/drawing/2014/main" val="961056195"/>
                    </a:ext>
                  </a:extLst>
                </a:gridCol>
                <a:gridCol w="752467">
                  <a:extLst>
                    <a:ext uri="{9D8B030D-6E8A-4147-A177-3AD203B41FA5}">
                      <a16:colId xmlns:a16="http://schemas.microsoft.com/office/drawing/2014/main" val="712310009"/>
                    </a:ext>
                  </a:extLst>
                </a:gridCol>
                <a:gridCol w="752467">
                  <a:extLst>
                    <a:ext uri="{9D8B030D-6E8A-4147-A177-3AD203B41FA5}">
                      <a16:colId xmlns:a16="http://schemas.microsoft.com/office/drawing/2014/main" val="2501258915"/>
                    </a:ext>
                  </a:extLst>
                </a:gridCol>
                <a:gridCol w="752467">
                  <a:extLst>
                    <a:ext uri="{9D8B030D-6E8A-4147-A177-3AD203B41FA5}">
                      <a16:colId xmlns:a16="http://schemas.microsoft.com/office/drawing/2014/main" val="3806928497"/>
                    </a:ext>
                  </a:extLst>
                </a:gridCol>
                <a:gridCol w="752467">
                  <a:extLst>
                    <a:ext uri="{9D8B030D-6E8A-4147-A177-3AD203B41FA5}">
                      <a16:colId xmlns:a16="http://schemas.microsoft.com/office/drawing/2014/main" val="3536516385"/>
                    </a:ext>
                  </a:extLst>
                </a:gridCol>
                <a:gridCol w="752467">
                  <a:extLst>
                    <a:ext uri="{9D8B030D-6E8A-4147-A177-3AD203B41FA5}">
                      <a16:colId xmlns:a16="http://schemas.microsoft.com/office/drawing/2014/main" val="3906079822"/>
                    </a:ext>
                  </a:extLst>
                </a:gridCol>
                <a:gridCol w="752467">
                  <a:extLst>
                    <a:ext uri="{9D8B030D-6E8A-4147-A177-3AD203B41FA5}">
                      <a16:colId xmlns:a16="http://schemas.microsoft.com/office/drawing/2014/main" val="2444859043"/>
                    </a:ext>
                  </a:extLst>
                </a:gridCol>
                <a:gridCol w="752467">
                  <a:extLst>
                    <a:ext uri="{9D8B030D-6E8A-4147-A177-3AD203B41FA5}">
                      <a16:colId xmlns:a16="http://schemas.microsoft.com/office/drawing/2014/main" val="2982299491"/>
                    </a:ext>
                  </a:extLst>
                </a:gridCol>
                <a:gridCol w="752467">
                  <a:extLst>
                    <a:ext uri="{9D8B030D-6E8A-4147-A177-3AD203B41FA5}">
                      <a16:colId xmlns:a16="http://schemas.microsoft.com/office/drawing/2014/main" val="3252246313"/>
                    </a:ext>
                  </a:extLst>
                </a:gridCol>
                <a:gridCol w="752467">
                  <a:extLst>
                    <a:ext uri="{9D8B030D-6E8A-4147-A177-3AD203B41FA5}">
                      <a16:colId xmlns:a16="http://schemas.microsoft.com/office/drawing/2014/main" val="3225237811"/>
                    </a:ext>
                  </a:extLst>
                </a:gridCol>
              </a:tblGrid>
              <a:tr h="138363">
                <a:tc>
                  <a:txBody>
                    <a:bodyPr/>
                    <a:lstStyle/>
                    <a:p>
                      <a:pPr algn="l" fontAlgn="b"/>
                      <a:r>
                        <a:rPr lang="en-AU" sz="1050" u="none" strike="noStrike" dirty="0">
                          <a:effectLst/>
                          <a:latin typeface="Arial" panose="020B0604020202020204" pitchFamily="34" charset="0"/>
                          <a:cs typeface="Arial" panose="020B0604020202020204" pitchFamily="34" charset="0"/>
                        </a:rPr>
                        <a:t>Year</a:t>
                      </a:r>
                      <a:endParaRPr lang="en-AU" sz="1050" b="0" i="0" u="none" strike="noStrike" dirty="0">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 </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2023</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2024</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2025</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2026</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2027</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2028</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2029</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2030</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2031</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2032</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1050" u="none" strike="noStrike">
                          <a:effectLst/>
                          <a:latin typeface="Arial" panose="020B0604020202020204" pitchFamily="34" charset="0"/>
                          <a:cs typeface="Arial" panose="020B0604020202020204" pitchFamily="34" charset="0"/>
                        </a:rPr>
                        <a:t>2033</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extLst>
                  <a:ext uri="{0D108BD9-81ED-4DB2-BD59-A6C34878D82A}">
                    <a16:rowId xmlns:a16="http://schemas.microsoft.com/office/drawing/2014/main" val="3868969991"/>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Premium revenue</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dirty="0">
                          <a:solidFill>
                            <a:srgbClr val="000000"/>
                          </a:solidFill>
                          <a:effectLst/>
                          <a:latin typeface="Arial" panose="020B0604020202020204" pitchFamily="34" charset="0"/>
                        </a:rPr>
                        <a:t>2,234,197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4,557,762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6,973,376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9,483,791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12,091,834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14,800,405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17,612,482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20,531,122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23,559,462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26,700,724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29,958,212</a:t>
                      </a:r>
                    </a:p>
                  </a:txBody>
                  <a:tcPr marL="9525" marR="9525" marT="9525" marB="0" anchor="ctr"/>
                </a:tc>
                <a:extLst>
                  <a:ext uri="{0D108BD9-81ED-4DB2-BD59-A6C34878D82A}">
                    <a16:rowId xmlns:a16="http://schemas.microsoft.com/office/drawing/2014/main" val="2696384071"/>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Premium per acre</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166036"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$/acre</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70C0"/>
                          </a:solidFill>
                          <a:effectLst/>
                          <a:latin typeface="Arial" panose="020B0604020202020204" pitchFamily="34" charset="0"/>
                        </a:rPr>
                        <a:t>13.42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13.69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13.96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14.24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14.52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14.81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15.11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15.41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15.72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16.04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16.36</a:t>
                      </a:r>
                    </a:p>
                  </a:txBody>
                  <a:tcPr marL="9525" marR="9525" marT="9525" marB="0" anchor="ctr"/>
                </a:tc>
                <a:extLst>
                  <a:ext uri="{0D108BD9-81ED-4DB2-BD59-A6C34878D82A}">
                    <a16:rowId xmlns:a16="http://schemas.microsoft.com/office/drawing/2014/main" val="4265995697"/>
                  </a:ext>
                </a:extLst>
              </a:tr>
              <a:tr h="138363">
                <a:tc>
                  <a:txBody>
                    <a:bodyPr/>
                    <a:lstStyle/>
                    <a:p>
                      <a:pPr algn="l" fontAlgn="b"/>
                      <a:r>
                        <a:rPr lang="en-AU" sz="1050" u="none" strike="noStrike" dirty="0">
                          <a:effectLst/>
                          <a:latin typeface="Arial" panose="020B0604020202020204" pitchFamily="34" charset="0"/>
                          <a:cs typeface="Arial" panose="020B0604020202020204" pitchFamily="34" charset="0"/>
                        </a:rPr>
                        <a:t>Less: good driver discount</a:t>
                      </a:r>
                      <a:endParaRPr lang="en-AU" sz="1050" b="0" i="0" u="none" strike="noStrike" dirty="0">
                        <a:solidFill>
                          <a:srgbClr val="000000"/>
                        </a:solidFill>
                        <a:effectLst/>
                        <a:latin typeface="Arial" panose="020B0604020202020204" pitchFamily="34" charset="0"/>
                        <a:cs typeface="Arial" panose="020B0604020202020204" pitchFamily="34" charset="0"/>
                      </a:endParaRPr>
                    </a:p>
                  </a:txBody>
                  <a:tcPr marL="166036"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$/acre</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70C0"/>
                          </a:solidFill>
                          <a:effectLst/>
                          <a:latin typeface="Arial" panose="020B0604020202020204" pitchFamily="34" charset="0"/>
                        </a:rPr>
                        <a:t>-3.70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-3.77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-3.85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-3.93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-4.00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-4.08</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-4.17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-4.25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-4.33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-4.51</a:t>
                      </a:r>
                    </a:p>
                  </a:txBody>
                  <a:tcPr marL="9525" marR="9525" marT="9525" marB="0" anchor="ctr"/>
                </a:tc>
                <a:extLst>
                  <a:ext uri="{0D108BD9-81ED-4DB2-BD59-A6C34878D82A}">
                    <a16:rowId xmlns:a16="http://schemas.microsoft.com/office/drawing/2014/main" val="2871823583"/>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farmer cost vs FCIP</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166036"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FF0000"/>
                          </a:solidFill>
                          <a:effectLst/>
                          <a:latin typeface="Arial" panose="020B0604020202020204" pitchFamily="34" charset="0"/>
                        </a:rPr>
                        <a:t>50%</a:t>
                      </a: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26406555"/>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Farmer premium</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$/acre</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9.72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9.91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10.11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10.31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10.52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10.73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10.94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11.16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11.39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11.61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11.85</a:t>
                      </a:r>
                    </a:p>
                  </a:txBody>
                  <a:tcPr marL="9525" marR="9525" marT="9525" marB="0" anchor="ctr"/>
                </a:tc>
                <a:extLst>
                  <a:ext uri="{0D108BD9-81ED-4DB2-BD59-A6C34878D82A}">
                    <a16:rowId xmlns:a16="http://schemas.microsoft.com/office/drawing/2014/main" val="2035068050"/>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Acres insured</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endParaRPr lang="en-AU" sz="1050" b="0" i="0" u="none" strike="noStrike" dirty="0">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229,885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459,770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689,655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919,540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1,149,425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1,379,310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1,609,195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1,839,080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2,068,966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2,298,851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2,528,736</a:t>
                      </a:r>
                    </a:p>
                  </a:txBody>
                  <a:tcPr marL="9525" marR="9525" marT="9525" marB="0" anchor="ctr"/>
                </a:tc>
                <a:extLst>
                  <a:ext uri="{0D108BD9-81ED-4DB2-BD59-A6C34878D82A}">
                    <a16:rowId xmlns:a16="http://schemas.microsoft.com/office/drawing/2014/main" val="287777896"/>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 of TAM</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0.5%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5.0%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5.5%</a:t>
                      </a:r>
                    </a:p>
                  </a:txBody>
                  <a:tcPr marL="9525" marR="9525" marT="9525" marB="0" anchor="ctr"/>
                </a:tc>
                <a:extLst>
                  <a:ext uri="{0D108BD9-81ED-4DB2-BD59-A6C34878D82A}">
                    <a16:rowId xmlns:a16="http://schemas.microsoft.com/office/drawing/2014/main" val="1659164818"/>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Investment income</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12,000,000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12,942,592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13,968,394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15,094,639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16,341,089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17,729,247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19,283,011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21,028,896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22,950,915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25,064,535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27,386,503</a:t>
                      </a:r>
                    </a:p>
                  </a:txBody>
                  <a:tcPr marL="9525" marR="9525" marT="9525" marB="0" anchor="ctr"/>
                </a:tc>
                <a:extLst>
                  <a:ext uri="{0D108BD9-81ED-4DB2-BD59-A6C34878D82A}">
                    <a16:rowId xmlns:a16="http://schemas.microsoft.com/office/drawing/2014/main" val="3276260179"/>
                  </a:ext>
                </a:extLst>
              </a:tr>
              <a:tr h="138363">
                <a:tc>
                  <a:txBody>
                    <a:bodyPr/>
                    <a:lstStyle/>
                    <a:p>
                      <a:pPr algn="l" fontAlgn="b"/>
                      <a:r>
                        <a:rPr lang="en-AU" sz="1050" b="1" u="none" strike="noStrike" dirty="0">
                          <a:effectLst/>
                          <a:latin typeface="Arial" panose="020B0604020202020204" pitchFamily="34" charset="0"/>
                          <a:cs typeface="Arial" panose="020B0604020202020204" pitchFamily="34" charset="0"/>
                        </a:rPr>
                        <a:t>Total revenue</a:t>
                      </a:r>
                      <a:endParaRPr lang="en-AU" sz="1050" b="1" i="0" u="none" strike="noStrike" dirty="0">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1"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1" i="0" u="none" strike="noStrike">
                          <a:solidFill>
                            <a:srgbClr val="000000"/>
                          </a:solidFill>
                          <a:effectLst/>
                          <a:latin typeface="Arial" panose="020B0604020202020204" pitchFamily="34" charset="0"/>
                        </a:rPr>
                        <a:t>14,234,197</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17,500,354</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20,941,770</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24,578,430</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28,432,923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32,529,652</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36,895,493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41,560,018</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46,510,377</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51,765,259</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57,344,715</a:t>
                      </a:r>
                    </a:p>
                  </a:txBody>
                  <a:tcPr marL="9525" marR="9525" marT="9525" marB="0" anchor="ctr"/>
                </a:tc>
                <a:extLst>
                  <a:ext uri="{0D108BD9-81ED-4DB2-BD59-A6C34878D82A}">
                    <a16:rowId xmlns:a16="http://schemas.microsoft.com/office/drawing/2014/main" val="3595000539"/>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Revenue growth</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16%</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14%</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11%</a:t>
                      </a:r>
                    </a:p>
                  </a:txBody>
                  <a:tcPr marL="9525" marR="9525" marT="9525" marB="0" anchor="ctr"/>
                </a:tc>
                <a:extLst>
                  <a:ext uri="{0D108BD9-81ED-4DB2-BD59-A6C34878D82A}">
                    <a16:rowId xmlns:a16="http://schemas.microsoft.com/office/drawing/2014/main" val="3342027067"/>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Revenue per acre</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$/acre</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1" u="none" strike="noStrike">
                          <a:solidFill>
                            <a:srgbClr val="000000"/>
                          </a:solidFill>
                          <a:effectLst/>
                          <a:latin typeface="Arial" panose="020B0604020202020204" pitchFamily="34" charset="0"/>
                        </a:rPr>
                        <a:t>61.92</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38.06</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30.37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26.73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24.74</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23.58</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22.93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22.60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22.48</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22.52</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22.68</a:t>
                      </a:r>
                    </a:p>
                  </a:txBody>
                  <a:tcPr marL="9525" marR="9525" marT="9525" marB="0" anchor="ctr"/>
                </a:tc>
                <a:extLst>
                  <a:ext uri="{0D108BD9-81ED-4DB2-BD59-A6C34878D82A}">
                    <a16:rowId xmlns:a16="http://schemas.microsoft.com/office/drawing/2014/main" val="3043703701"/>
                  </a:ext>
                </a:extLst>
              </a:tr>
              <a:tr h="138363">
                <a:tc>
                  <a:txBody>
                    <a:bodyPr/>
                    <a:lstStyle/>
                    <a:p>
                      <a:pPr algn="l" fontAlgn="b"/>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82666876"/>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Indemnity</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1,634,870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3,209,281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4,717,644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6,154,118</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7,512,607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8,786,745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9,969,890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11,622,043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13,336,295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15,114,467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16,958,432</a:t>
                      </a:r>
                    </a:p>
                  </a:txBody>
                  <a:tcPr marL="9525" marR="9525" marT="9525" marB="0" anchor="ctr"/>
                </a:tc>
                <a:extLst>
                  <a:ext uri="{0D108BD9-81ED-4DB2-BD59-A6C34878D82A}">
                    <a16:rowId xmlns:a16="http://schemas.microsoft.com/office/drawing/2014/main" val="3689531839"/>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 growth</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96%</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47%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30%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22%</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15%</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a:t>
                      </a:r>
                    </a:p>
                  </a:txBody>
                  <a:tcPr marL="9525" marR="9525" marT="9525" marB="0" anchor="ctr"/>
                </a:tc>
                <a:extLst>
                  <a:ext uri="{0D108BD9-81ED-4DB2-BD59-A6C34878D82A}">
                    <a16:rowId xmlns:a16="http://schemas.microsoft.com/office/drawing/2014/main" val="1951162624"/>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Loss ratio</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166036" marR="9224" marT="9224" marB="0" anchor="b"/>
                </a:tc>
                <a:tc>
                  <a:txBody>
                    <a:bodyPr/>
                    <a:lstStyle/>
                    <a:p>
                      <a:pPr algn="ctr" fontAlgn="b"/>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70C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0.83</a:t>
                      </a:r>
                    </a:p>
                  </a:txBody>
                  <a:tcPr marL="9525" marR="9525" marT="9525" marB="0" anchor="ctr"/>
                </a:tc>
                <a:extLst>
                  <a:ext uri="{0D108BD9-81ED-4DB2-BD59-A6C34878D82A}">
                    <a16:rowId xmlns:a16="http://schemas.microsoft.com/office/drawing/2014/main" val="3353432025"/>
                  </a:ext>
                </a:extLst>
              </a:tr>
              <a:tr h="138363">
                <a:tc>
                  <a:txBody>
                    <a:bodyPr/>
                    <a:lstStyle/>
                    <a:p>
                      <a:pPr algn="l" fontAlgn="b"/>
                      <a:r>
                        <a:rPr lang="en-US" sz="1050" u="none" strike="noStrike">
                          <a:effectLst/>
                          <a:latin typeface="Arial" panose="020B0604020202020204" pitchFamily="34" charset="0"/>
                          <a:cs typeface="Arial" panose="020B0604020202020204" pitchFamily="34" charset="0"/>
                        </a:rPr>
                        <a:t>Less: healthy soil risk mitigation factor</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166036" marR="9224" marT="9224" marB="0" anchor="b"/>
                </a:tc>
                <a:tc>
                  <a:txBody>
                    <a:bodyPr/>
                    <a:lstStyle/>
                    <a:p>
                      <a:pPr algn="ctr" fontAlgn="b"/>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70C0"/>
                          </a:solidFill>
                          <a:effectLst/>
                          <a:latin typeface="Arial" panose="020B0604020202020204" pitchFamily="34" charset="0"/>
                        </a:rPr>
                        <a:t>-0.30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-0.32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-0.34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-0.36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-0.38</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-0.42</a:t>
                      </a:r>
                    </a:p>
                  </a:txBody>
                  <a:tcPr marL="9525" marR="9525" marT="9525" marB="0" anchor="ctr"/>
                </a:tc>
                <a:extLst>
                  <a:ext uri="{0D108BD9-81ED-4DB2-BD59-A6C34878D82A}">
                    <a16:rowId xmlns:a16="http://schemas.microsoft.com/office/drawing/2014/main" val="3465455662"/>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Net loss ratio</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0.53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0.41</a:t>
                      </a:r>
                    </a:p>
                  </a:txBody>
                  <a:tcPr marL="9525" marR="9525" marT="9525" marB="0" anchor="ctr"/>
                </a:tc>
                <a:extLst>
                  <a:ext uri="{0D108BD9-81ED-4DB2-BD59-A6C34878D82A}">
                    <a16:rowId xmlns:a16="http://schemas.microsoft.com/office/drawing/2014/main" val="447117438"/>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True loss ratio</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0.73</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0.70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0.68</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0.65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0.62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0.57</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0.57</a:t>
                      </a:r>
                    </a:p>
                  </a:txBody>
                  <a:tcPr marL="9525" marR="9525" marT="9525" marB="0" anchor="ctr"/>
                </a:tc>
                <a:extLst>
                  <a:ext uri="{0D108BD9-81ED-4DB2-BD59-A6C34878D82A}">
                    <a16:rowId xmlns:a16="http://schemas.microsoft.com/office/drawing/2014/main" val="4294909017"/>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Reinsurance cost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616,932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1,258,542</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1,925,569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2,618,774</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3,338,936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4,086,858</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4,863,361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5,669,289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6,505,510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7,372,911</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8,272,406</a:t>
                      </a:r>
                    </a:p>
                  </a:txBody>
                  <a:tcPr marL="9525" marR="9525" marT="9525" marB="0" anchor="ctr"/>
                </a:tc>
                <a:extLst>
                  <a:ext uri="{0D108BD9-81ED-4DB2-BD59-A6C34878D82A}">
                    <a16:rowId xmlns:a16="http://schemas.microsoft.com/office/drawing/2014/main" val="4219969830"/>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 of undiscounted premium</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FF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20%</a:t>
                      </a:r>
                    </a:p>
                  </a:txBody>
                  <a:tcPr marL="9525" marR="9525" marT="9525" marB="0" anchor="ctr"/>
                </a:tc>
                <a:extLst>
                  <a:ext uri="{0D108BD9-81ED-4DB2-BD59-A6C34878D82A}">
                    <a16:rowId xmlns:a16="http://schemas.microsoft.com/office/drawing/2014/main" val="3503796825"/>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Administration costs</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0" u="none" strike="noStrike">
                          <a:solidFill>
                            <a:srgbClr val="000000"/>
                          </a:solidFill>
                          <a:effectLst/>
                          <a:latin typeface="Arial" panose="020B0604020202020204" pitchFamily="34" charset="0"/>
                        </a:rPr>
                        <a:t>200,000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210,000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220,500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224,910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229,408</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233,996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238,676</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243,450</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248,319</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253,285</a:t>
                      </a:r>
                    </a:p>
                  </a:txBody>
                  <a:tcPr marL="9525" marR="9525" marT="9525" marB="0" anchor="ctr"/>
                </a:tc>
                <a:tc>
                  <a:txBody>
                    <a:bodyPr/>
                    <a:lstStyle/>
                    <a:p>
                      <a:pPr algn="r" fontAlgn="b"/>
                      <a:r>
                        <a:rPr lang="en-AU" sz="900" b="0" i="0" u="none" strike="noStrike">
                          <a:solidFill>
                            <a:srgbClr val="000000"/>
                          </a:solidFill>
                          <a:effectLst/>
                          <a:latin typeface="Arial" panose="020B0604020202020204" pitchFamily="34" charset="0"/>
                        </a:rPr>
                        <a:t>258,351</a:t>
                      </a:r>
                    </a:p>
                  </a:txBody>
                  <a:tcPr marL="9525" marR="9525" marT="9525" marB="0" anchor="ctr"/>
                </a:tc>
                <a:extLst>
                  <a:ext uri="{0D108BD9-81ED-4DB2-BD59-A6C34878D82A}">
                    <a16:rowId xmlns:a16="http://schemas.microsoft.com/office/drawing/2014/main" val="832280835"/>
                  </a:ext>
                </a:extLst>
              </a:tr>
              <a:tr h="138363">
                <a:tc>
                  <a:txBody>
                    <a:bodyPr/>
                    <a:lstStyle/>
                    <a:p>
                      <a:pPr algn="l" fontAlgn="b"/>
                      <a:r>
                        <a:rPr lang="en-AU" sz="1050" b="1" u="none" strike="noStrike" dirty="0">
                          <a:effectLst/>
                          <a:latin typeface="Arial" panose="020B0604020202020204" pitchFamily="34" charset="0"/>
                          <a:cs typeface="Arial" panose="020B0604020202020204" pitchFamily="34" charset="0"/>
                        </a:rPr>
                        <a:t>Total expenses</a:t>
                      </a:r>
                      <a:endParaRPr lang="en-AU" sz="1050" b="1" i="0" u="none" strike="noStrike" dirty="0">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1"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1" i="0" u="none" strike="noStrike">
                          <a:solidFill>
                            <a:srgbClr val="000000"/>
                          </a:solidFill>
                          <a:effectLst/>
                          <a:latin typeface="Arial" panose="020B0604020202020204" pitchFamily="34" charset="0"/>
                        </a:rPr>
                        <a:t>2,451,803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4,677,823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6,863,712</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8,997,801</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11,080,951</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13,107,599</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15,071,927</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17,534,783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20,090,123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22,740,664</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25,489,189</a:t>
                      </a:r>
                    </a:p>
                  </a:txBody>
                  <a:tcPr marL="9525" marR="9525" marT="9525" marB="0" anchor="ctr"/>
                </a:tc>
                <a:extLst>
                  <a:ext uri="{0D108BD9-81ED-4DB2-BD59-A6C34878D82A}">
                    <a16:rowId xmlns:a16="http://schemas.microsoft.com/office/drawing/2014/main" val="2319595581"/>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Expense growth</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47%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31%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18%</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15%</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16%</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15%</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a:t>
                      </a:r>
                    </a:p>
                  </a:txBody>
                  <a:tcPr marL="9525" marR="9525" marT="9525" marB="0" anchor="ctr"/>
                </a:tc>
                <a:extLst>
                  <a:ext uri="{0D108BD9-81ED-4DB2-BD59-A6C34878D82A}">
                    <a16:rowId xmlns:a16="http://schemas.microsoft.com/office/drawing/2014/main" val="1471666978"/>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Expense per acre</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$/acre</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1" u="none" strike="noStrike">
                          <a:solidFill>
                            <a:srgbClr val="000000"/>
                          </a:solidFill>
                          <a:effectLst/>
                          <a:latin typeface="Arial" panose="020B0604020202020204" pitchFamily="34" charset="0"/>
                        </a:rPr>
                        <a:t>10.67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10.17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9.95</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9.79</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9.64</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9.50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9.37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9.53</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9.71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9.89</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10.08</a:t>
                      </a:r>
                    </a:p>
                  </a:txBody>
                  <a:tcPr marL="9525" marR="9525" marT="9525" marB="0" anchor="ctr"/>
                </a:tc>
                <a:extLst>
                  <a:ext uri="{0D108BD9-81ED-4DB2-BD59-A6C34878D82A}">
                    <a16:rowId xmlns:a16="http://schemas.microsoft.com/office/drawing/2014/main" val="183674057"/>
                  </a:ext>
                </a:extLst>
              </a:tr>
              <a:tr h="138363">
                <a:tc>
                  <a:txBody>
                    <a:bodyPr/>
                    <a:lstStyle/>
                    <a:p>
                      <a:pPr algn="l" fontAlgn="b"/>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02146741"/>
                  </a:ext>
                </a:extLst>
              </a:tr>
              <a:tr h="138363">
                <a:tc>
                  <a:txBody>
                    <a:bodyPr/>
                    <a:lstStyle/>
                    <a:p>
                      <a:pPr algn="l" fontAlgn="b"/>
                      <a:r>
                        <a:rPr lang="en-AU" sz="1050" b="1" u="none" strike="noStrike" dirty="0">
                          <a:effectLst/>
                          <a:latin typeface="Arial" panose="020B0604020202020204" pitchFamily="34" charset="0"/>
                          <a:cs typeface="Arial" panose="020B0604020202020204" pitchFamily="34" charset="0"/>
                        </a:rPr>
                        <a:t>Net income</a:t>
                      </a:r>
                      <a:endParaRPr lang="en-AU" sz="1050" b="1" i="0" u="none" strike="noStrike" dirty="0">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1" i="0"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1" i="0" u="none" strike="noStrike">
                          <a:solidFill>
                            <a:srgbClr val="000000"/>
                          </a:solidFill>
                          <a:effectLst/>
                          <a:latin typeface="Arial" panose="020B0604020202020204" pitchFamily="34" charset="0"/>
                        </a:rPr>
                        <a:t>11,782,395</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12,822,531</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14,078,058</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15,580,629</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17,351,972</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19,422,053</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21,823,565</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24,025,235</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26,420,254</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29,024,596</a:t>
                      </a:r>
                    </a:p>
                  </a:txBody>
                  <a:tcPr marL="9525" marR="9525" marT="9525" marB="0" anchor="ctr"/>
                </a:tc>
                <a:tc>
                  <a:txBody>
                    <a:bodyPr/>
                    <a:lstStyle/>
                    <a:p>
                      <a:pPr algn="r" fontAlgn="b"/>
                      <a:r>
                        <a:rPr lang="en-AU" sz="900" b="1" i="0" u="none" strike="noStrike">
                          <a:solidFill>
                            <a:srgbClr val="000000"/>
                          </a:solidFill>
                          <a:effectLst/>
                          <a:latin typeface="Arial" panose="020B0604020202020204" pitchFamily="34" charset="0"/>
                        </a:rPr>
                        <a:t>31,855,526</a:t>
                      </a:r>
                    </a:p>
                  </a:txBody>
                  <a:tcPr marL="9525" marR="9525" marT="9525" marB="0" anchor="ctr"/>
                </a:tc>
                <a:extLst>
                  <a:ext uri="{0D108BD9-81ED-4DB2-BD59-A6C34878D82A}">
                    <a16:rowId xmlns:a16="http://schemas.microsoft.com/office/drawing/2014/main" val="1244973004"/>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Net income growth</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l" fontAlgn="b"/>
                      <a:endParaRPr lang="en-AU" sz="900" b="0" i="1" u="none" strike="noStrike">
                        <a:solidFill>
                          <a:srgbClr val="000000"/>
                        </a:solidFill>
                        <a:effectLst/>
                        <a:latin typeface="Arial" panose="020B0604020202020204" pitchFamily="34" charset="0"/>
                      </a:endParaRP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9%</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10%</a:t>
                      </a:r>
                    </a:p>
                  </a:txBody>
                  <a:tcPr marL="9525" marR="9525" marT="9525" marB="0" anchor="ctr"/>
                </a:tc>
                <a:extLst>
                  <a:ext uri="{0D108BD9-81ED-4DB2-BD59-A6C34878D82A}">
                    <a16:rowId xmlns:a16="http://schemas.microsoft.com/office/drawing/2014/main" val="3206597240"/>
                  </a:ext>
                </a:extLst>
              </a:tr>
              <a:tr h="138363">
                <a:tc>
                  <a:txBody>
                    <a:bodyPr/>
                    <a:lstStyle/>
                    <a:p>
                      <a:pPr algn="l" fontAlgn="b"/>
                      <a:r>
                        <a:rPr lang="en-AU" sz="1050" u="none" strike="noStrike">
                          <a:effectLst/>
                          <a:latin typeface="Arial" panose="020B0604020202020204" pitchFamily="34" charset="0"/>
                          <a:cs typeface="Arial" panose="020B0604020202020204" pitchFamily="34" charset="0"/>
                        </a:rPr>
                        <a:t>Net income per acre</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83018" marR="9224" marT="9224" marB="0" anchor="b"/>
                </a:tc>
                <a:tc>
                  <a:txBody>
                    <a:bodyPr/>
                    <a:lstStyle/>
                    <a:p>
                      <a:pPr algn="ctr" fontAlgn="b"/>
                      <a:r>
                        <a:rPr lang="en-AU" sz="1050" u="none" strike="noStrike">
                          <a:effectLst/>
                          <a:latin typeface="Arial" panose="020B0604020202020204" pitchFamily="34" charset="0"/>
                          <a:cs typeface="Arial" panose="020B0604020202020204" pitchFamily="34" charset="0"/>
                        </a:rPr>
                        <a:t>$/acre</a:t>
                      </a:r>
                      <a:endParaRPr lang="en-AU" sz="1050" b="0" i="1" u="none" strike="noStrike">
                        <a:solidFill>
                          <a:srgbClr val="000000"/>
                        </a:solidFill>
                        <a:effectLst/>
                        <a:latin typeface="Arial" panose="020B0604020202020204" pitchFamily="34" charset="0"/>
                        <a:cs typeface="Arial" panose="020B0604020202020204" pitchFamily="34" charset="0"/>
                      </a:endParaRPr>
                    </a:p>
                  </a:txBody>
                  <a:tcPr marL="9224" marR="9224" marT="9224" marB="0" anchor="b"/>
                </a:tc>
                <a:tc>
                  <a:txBody>
                    <a:bodyPr/>
                    <a:lstStyle/>
                    <a:p>
                      <a:pPr algn="r" fontAlgn="b"/>
                      <a:r>
                        <a:rPr lang="en-AU" sz="900" b="0" i="1" u="none" strike="noStrike">
                          <a:solidFill>
                            <a:srgbClr val="000000"/>
                          </a:solidFill>
                          <a:effectLst/>
                          <a:latin typeface="Arial" panose="020B0604020202020204" pitchFamily="34" charset="0"/>
                        </a:rPr>
                        <a:t>51.25</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27.89</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20.41</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16.94</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15.10</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14.08</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13.56</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13.06</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12.77</a:t>
                      </a:r>
                    </a:p>
                  </a:txBody>
                  <a:tcPr marL="9525" marR="9525" marT="9525" marB="0" anchor="ctr"/>
                </a:tc>
                <a:tc>
                  <a:txBody>
                    <a:bodyPr/>
                    <a:lstStyle/>
                    <a:p>
                      <a:pPr algn="r" fontAlgn="b"/>
                      <a:r>
                        <a:rPr lang="en-AU" sz="900" b="0" i="1" u="none" strike="noStrike">
                          <a:solidFill>
                            <a:srgbClr val="000000"/>
                          </a:solidFill>
                          <a:effectLst/>
                          <a:latin typeface="Arial" panose="020B0604020202020204" pitchFamily="34" charset="0"/>
                        </a:rPr>
                        <a:t>12.63</a:t>
                      </a:r>
                    </a:p>
                  </a:txBody>
                  <a:tcPr marL="9525" marR="9525" marT="9525" marB="0" anchor="ctr"/>
                </a:tc>
                <a:tc>
                  <a:txBody>
                    <a:bodyPr/>
                    <a:lstStyle/>
                    <a:p>
                      <a:pPr algn="r" fontAlgn="b"/>
                      <a:r>
                        <a:rPr lang="en-AU" sz="900" b="0" i="1" u="none" strike="noStrike" dirty="0">
                          <a:solidFill>
                            <a:srgbClr val="000000"/>
                          </a:solidFill>
                          <a:effectLst/>
                          <a:latin typeface="Arial" panose="020B0604020202020204" pitchFamily="34" charset="0"/>
                        </a:rPr>
                        <a:t>12.60</a:t>
                      </a:r>
                    </a:p>
                  </a:txBody>
                  <a:tcPr marL="9525" marR="9525" marT="9525" marB="0" anchor="ctr"/>
                </a:tc>
                <a:extLst>
                  <a:ext uri="{0D108BD9-81ED-4DB2-BD59-A6C34878D82A}">
                    <a16:rowId xmlns:a16="http://schemas.microsoft.com/office/drawing/2014/main" val="3559542647"/>
                  </a:ext>
                </a:extLst>
              </a:tr>
            </a:tbl>
          </a:graphicData>
        </a:graphic>
      </p:graphicFrame>
      <p:graphicFrame>
        <p:nvGraphicFramePr>
          <p:cNvPr id="21" name="Table 20">
            <a:extLst>
              <a:ext uri="{FF2B5EF4-FFF2-40B4-BE49-F238E27FC236}">
                <a16:creationId xmlns:a16="http://schemas.microsoft.com/office/drawing/2014/main" id="{BCCF6C37-19F9-2DD5-7F17-231DC36703E3}"/>
              </a:ext>
            </a:extLst>
          </p:cNvPr>
          <p:cNvGraphicFramePr>
            <a:graphicFrameLocks noGrp="1"/>
          </p:cNvGraphicFramePr>
          <p:nvPr>
            <p:extLst>
              <p:ext uri="{D42A27DB-BD31-4B8C-83A1-F6EECF244321}">
                <p14:modId xmlns:p14="http://schemas.microsoft.com/office/powerpoint/2010/main" val="182308070"/>
              </p:ext>
            </p:extLst>
          </p:nvPr>
        </p:nvGraphicFramePr>
        <p:xfrm>
          <a:off x="4175125" y="136228"/>
          <a:ext cx="7708702" cy="1273768"/>
        </p:xfrm>
        <a:graphic>
          <a:graphicData uri="http://schemas.openxmlformats.org/drawingml/2006/table">
            <a:tbl>
              <a:tblPr>
                <a:tableStyleId>{5C22544A-7EE6-4342-B048-85BDC9FD1C3A}</a:tableStyleId>
              </a:tblPr>
              <a:tblGrid>
                <a:gridCol w="368300">
                  <a:extLst>
                    <a:ext uri="{9D8B030D-6E8A-4147-A177-3AD203B41FA5}">
                      <a16:colId xmlns:a16="http://schemas.microsoft.com/office/drawing/2014/main" val="3573644530"/>
                    </a:ext>
                  </a:extLst>
                </a:gridCol>
                <a:gridCol w="7340402">
                  <a:extLst>
                    <a:ext uri="{9D8B030D-6E8A-4147-A177-3AD203B41FA5}">
                      <a16:colId xmlns:a16="http://schemas.microsoft.com/office/drawing/2014/main" val="144202008"/>
                    </a:ext>
                  </a:extLst>
                </a:gridCol>
              </a:tblGrid>
              <a:tr h="159221">
                <a:tc>
                  <a:txBody>
                    <a:bodyPr/>
                    <a:lstStyle/>
                    <a:p>
                      <a:pPr algn="ctr" fontAlgn="b"/>
                      <a:r>
                        <a:rPr lang="en-AU" sz="1000" b="1" u="none" strike="noStrike">
                          <a:effectLst/>
                          <a:latin typeface="Arial" panose="020B0604020202020204" pitchFamily="34" charset="0"/>
                          <a:cs typeface="Arial" panose="020B0604020202020204" pitchFamily="34" charset="0"/>
                        </a:rPr>
                        <a:t>1</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a:effectLst/>
                          <a:latin typeface="Arial" panose="020B0604020202020204" pitchFamily="34" charset="0"/>
                          <a:cs typeface="Arial" panose="020B0604020202020204" pitchFamily="34" charset="0"/>
                        </a:rPr>
                        <a:t>assume 2023 premiums in line with Federal Crop Insurance, then grows at 2% per year (inflation)</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2167016285"/>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2</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good driver discount compensates farmers for government subsidy</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704577178"/>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3</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a:effectLst/>
                          <a:latin typeface="Arial" panose="020B0604020202020204" pitchFamily="34" charset="0"/>
                          <a:cs typeface="Arial" panose="020B0604020202020204" pitchFamily="34" charset="0"/>
                        </a:rPr>
                        <a:t>farmers pay a higher premium to have access to crop insurance</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3585256846"/>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4</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AU" sz="900" u="none" strike="noStrike" dirty="0">
                          <a:effectLst/>
                          <a:latin typeface="Arial" panose="020B0604020202020204" pitchFamily="34" charset="0"/>
                          <a:cs typeface="Arial" panose="020B0604020202020204" pitchFamily="34" charset="0"/>
                        </a:rPr>
                        <a:t>assume 8% investment return</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1235167530"/>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5</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loss ratio in line with FCIP</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162650802"/>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6</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healthy soil risk mitigation factor increases as farmers adopt more soil building practices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4108085767"/>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7</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industry feedback - last 50% of liability costs 20% of the premium to reinsure</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2000144258"/>
                  </a:ext>
                </a:extLst>
              </a:tr>
              <a:tr h="159221">
                <a:tc>
                  <a:txBody>
                    <a:bodyPr/>
                    <a:lstStyle/>
                    <a:p>
                      <a:pPr algn="ctr" fontAlgn="b"/>
                      <a:r>
                        <a:rPr lang="en-AU" sz="1000" b="1" u="none" strike="noStrike">
                          <a:effectLst/>
                          <a:latin typeface="Arial" panose="020B0604020202020204" pitchFamily="34" charset="0"/>
                          <a:cs typeface="Arial" panose="020B0604020202020204" pitchFamily="34" charset="0"/>
                        </a:rPr>
                        <a:t>8</a:t>
                      </a:r>
                      <a:endParaRPr lang="en-AU" sz="1000" b="1" i="0" u="none" strike="noStrike">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increase 5% per year for first 3 years, then 2% thereafter (inflation)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813" marR="4813" marT="4813" marB="0" anchor="b">
                    <a:noFill/>
                  </a:tcPr>
                </a:tc>
                <a:extLst>
                  <a:ext uri="{0D108BD9-81ED-4DB2-BD59-A6C34878D82A}">
                    <a16:rowId xmlns:a16="http://schemas.microsoft.com/office/drawing/2014/main" val="1773220646"/>
                  </a:ext>
                </a:extLst>
              </a:tr>
            </a:tbl>
          </a:graphicData>
        </a:graphic>
      </p:graphicFrame>
      <p:pic>
        <p:nvPicPr>
          <p:cNvPr id="44" name="Graphic 43" descr="Badge 1 with solid fill">
            <a:extLst>
              <a:ext uri="{FF2B5EF4-FFF2-40B4-BE49-F238E27FC236}">
                <a16:creationId xmlns:a16="http://schemas.microsoft.com/office/drawing/2014/main" id="{71F72E80-2B63-AC81-2453-3E68165367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11752" y="1903162"/>
            <a:ext cx="270000" cy="270000"/>
          </a:xfrm>
          <a:prstGeom prst="rect">
            <a:avLst/>
          </a:prstGeom>
        </p:spPr>
      </p:pic>
      <p:pic>
        <p:nvPicPr>
          <p:cNvPr id="46" name="Graphic 45" descr="Badge 8 with solid fill">
            <a:extLst>
              <a:ext uri="{FF2B5EF4-FFF2-40B4-BE49-F238E27FC236}">
                <a16:creationId xmlns:a16="http://schemas.microsoft.com/office/drawing/2014/main" id="{189FE2AC-D59D-835A-7843-8DB1C488EB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61977" y="5103825"/>
            <a:ext cx="270000" cy="270000"/>
          </a:xfrm>
          <a:prstGeom prst="rect">
            <a:avLst/>
          </a:prstGeom>
        </p:spPr>
      </p:pic>
      <p:pic>
        <p:nvPicPr>
          <p:cNvPr id="48" name="Graphic 47" descr="Badge 6 with solid fill">
            <a:extLst>
              <a:ext uri="{FF2B5EF4-FFF2-40B4-BE49-F238E27FC236}">
                <a16:creationId xmlns:a16="http://schemas.microsoft.com/office/drawing/2014/main" id="{8E79D4D7-74E6-0390-D7DA-72B111774D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71502" y="4219109"/>
            <a:ext cx="270000" cy="270000"/>
          </a:xfrm>
          <a:prstGeom prst="rect">
            <a:avLst/>
          </a:prstGeom>
        </p:spPr>
      </p:pic>
      <p:pic>
        <p:nvPicPr>
          <p:cNvPr id="50" name="Graphic 49" descr="Badge with solid fill">
            <a:extLst>
              <a:ext uri="{FF2B5EF4-FFF2-40B4-BE49-F238E27FC236}">
                <a16:creationId xmlns:a16="http://schemas.microsoft.com/office/drawing/2014/main" id="{37251394-50AF-6456-8F36-4B6840ADC7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60402" y="2038162"/>
            <a:ext cx="270000" cy="270000"/>
          </a:xfrm>
          <a:prstGeom prst="rect">
            <a:avLst/>
          </a:prstGeom>
        </p:spPr>
      </p:pic>
      <p:pic>
        <p:nvPicPr>
          <p:cNvPr id="52" name="Graphic 51" descr="Badge 3 with solid fill">
            <a:extLst>
              <a:ext uri="{FF2B5EF4-FFF2-40B4-BE49-F238E27FC236}">
                <a16:creationId xmlns:a16="http://schemas.microsoft.com/office/drawing/2014/main" id="{6A4D3057-80A7-710F-6553-C6E009B854A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01502" y="2204849"/>
            <a:ext cx="270000" cy="270000"/>
          </a:xfrm>
          <a:prstGeom prst="rect">
            <a:avLst/>
          </a:prstGeom>
        </p:spPr>
      </p:pic>
      <p:pic>
        <p:nvPicPr>
          <p:cNvPr id="54" name="Graphic 53" descr="Badge 4 with solid fill">
            <a:extLst>
              <a:ext uri="{FF2B5EF4-FFF2-40B4-BE49-F238E27FC236}">
                <a16:creationId xmlns:a16="http://schemas.microsoft.com/office/drawing/2014/main" id="{D5959BDD-439E-277D-CCEB-6BBE508A30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81027" y="2881950"/>
            <a:ext cx="270000" cy="270000"/>
          </a:xfrm>
          <a:prstGeom prst="rect">
            <a:avLst/>
          </a:prstGeom>
        </p:spPr>
      </p:pic>
      <p:pic>
        <p:nvPicPr>
          <p:cNvPr id="56" name="Graphic 55" descr="Badge 5 with solid fill">
            <a:extLst>
              <a:ext uri="{FF2B5EF4-FFF2-40B4-BE49-F238E27FC236}">
                <a16:creationId xmlns:a16="http://schemas.microsoft.com/office/drawing/2014/main" id="{C30E1E50-4675-815F-26D5-80700A35A01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511752" y="4052234"/>
            <a:ext cx="270000" cy="270000"/>
          </a:xfrm>
          <a:prstGeom prst="rect">
            <a:avLst/>
          </a:prstGeom>
        </p:spPr>
      </p:pic>
      <p:pic>
        <p:nvPicPr>
          <p:cNvPr id="58" name="Graphic 57" descr="Badge 7 with solid fill">
            <a:extLst>
              <a:ext uri="{FF2B5EF4-FFF2-40B4-BE49-F238E27FC236}">
                <a16:creationId xmlns:a16="http://schemas.microsoft.com/office/drawing/2014/main" id="{A07F704C-6DAD-03C5-CF82-36F4F3ADED0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60402" y="4848742"/>
            <a:ext cx="270000" cy="270000"/>
          </a:xfrm>
          <a:prstGeom prst="rect">
            <a:avLst/>
          </a:prstGeom>
        </p:spPr>
      </p:pic>
      <p:sp>
        <p:nvSpPr>
          <p:cNvPr id="4" name="Content Placeholder 7">
            <a:extLst>
              <a:ext uri="{FF2B5EF4-FFF2-40B4-BE49-F238E27FC236}">
                <a16:creationId xmlns:a16="http://schemas.microsoft.com/office/drawing/2014/main" id="{A524326D-32C7-F363-BE74-3E33FD78B11A}"/>
              </a:ext>
            </a:extLst>
          </p:cNvPr>
          <p:cNvSpPr txBox="1">
            <a:spLocks/>
          </p:cNvSpPr>
          <p:nvPr/>
        </p:nvSpPr>
        <p:spPr>
          <a:xfrm>
            <a:off x="318220" y="6418102"/>
            <a:ext cx="10515600" cy="35443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buFont typeface="Arial" panose="020B0604020202020204" pitchFamily="34" charset="0"/>
              <a:buNone/>
            </a:pPr>
            <a:r>
              <a:rPr lang="en-US" sz="1100">
                <a:latin typeface="Calibri"/>
                <a:cs typeface="Calibri"/>
              </a:rPr>
              <a:t>Source: Team analysis</a:t>
            </a:r>
          </a:p>
        </p:txBody>
      </p:sp>
    </p:spTree>
    <p:extLst>
      <p:ext uri="{BB962C8B-B14F-4D97-AF65-F5344CB8AC3E}">
        <p14:creationId xmlns:p14="http://schemas.microsoft.com/office/powerpoint/2010/main" val="3245247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622B205-E1E4-76C2-BA77-2B06E133E202}"/>
              </a:ext>
            </a:extLst>
          </p:cNvPr>
          <p:cNvGraphicFramePr>
            <a:graphicFrameLocks noChangeAspect="1"/>
          </p:cNvGraphicFramePr>
          <p:nvPr>
            <p:custDataLst>
              <p:tags r:id="rId1"/>
            </p:custDataLst>
            <p:extLst>
              <p:ext uri="{D42A27DB-BD31-4B8C-83A1-F6EECF244321}">
                <p14:modId xmlns:p14="http://schemas.microsoft.com/office/powerpoint/2010/main" val="2607951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2" imgH="623" progId="TCLayout.ActiveDocument.1">
                  <p:embed/>
                </p:oleObj>
              </mc:Choice>
              <mc:Fallback>
                <p:oleObj name="think-cell Slide" r:id="rId3" imgW="622" imgH="623" progId="TCLayout.ActiveDocument.1">
                  <p:embed/>
                  <p:pic>
                    <p:nvPicPr>
                      <p:cNvPr id="6" name="think-cell data - do not delete" hidden="1">
                        <a:extLst>
                          <a:ext uri="{FF2B5EF4-FFF2-40B4-BE49-F238E27FC236}">
                            <a16:creationId xmlns:a16="http://schemas.microsoft.com/office/drawing/2014/main" id="{8622B205-E1E4-76C2-BA77-2B06E133E2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D909149-859E-BD82-CE88-A066F417F2C6}"/>
              </a:ext>
            </a:extLst>
          </p:cNvPr>
          <p:cNvSpPr>
            <a:spLocks noGrp="1"/>
          </p:cNvSpPr>
          <p:nvPr>
            <p:ph type="title"/>
          </p:nvPr>
        </p:nvSpPr>
        <p:spPr>
          <a:xfrm>
            <a:off x="266701" y="355600"/>
            <a:ext cx="10515600" cy="663575"/>
          </a:xfrm>
        </p:spPr>
        <p:txBody>
          <a:bodyPr vert="horz">
            <a:normAutofit/>
          </a:bodyPr>
          <a:lstStyle/>
          <a:p>
            <a:r>
              <a:rPr lang="en-AU">
                <a:latin typeface="Arial" panose="020B0604020202020204" pitchFamily="34" charset="0"/>
                <a:cs typeface="Arial" panose="020B0604020202020204" pitchFamily="34" charset="0"/>
              </a:rPr>
              <a:t>Balance sheet &amp; return metrics</a:t>
            </a:r>
          </a:p>
        </p:txBody>
      </p:sp>
      <p:sp>
        <p:nvSpPr>
          <p:cNvPr id="5" name="Content Placeholder 7">
            <a:extLst>
              <a:ext uri="{FF2B5EF4-FFF2-40B4-BE49-F238E27FC236}">
                <a16:creationId xmlns:a16="http://schemas.microsoft.com/office/drawing/2014/main" id="{4E61FE24-E3A0-4AAA-C6BF-43D3309498A5}"/>
              </a:ext>
            </a:extLst>
          </p:cNvPr>
          <p:cNvSpPr txBox="1">
            <a:spLocks/>
          </p:cNvSpPr>
          <p:nvPr/>
        </p:nvSpPr>
        <p:spPr>
          <a:xfrm>
            <a:off x="318220" y="6418102"/>
            <a:ext cx="10515600" cy="35443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buFont typeface="Arial" panose="020B0604020202020204" pitchFamily="34" charset="0"/>
              <a:buNone/>
            </a:pPr>
            <a:r>
              <a:rPr lang="en-US" sz="1100">
                <a:latin typeface="Calibri"/>
                <a:cs typeface="Calibri"/>
              </a:rPr>
              <a:t>Source: Team analysis</a:t>
            </a:r>
          </a:p>
        </p:txBody>
      </p:sp>
      <p:graphicFrame>
        <p:nvGraphicFramePr>
          <p:cNvPr id="8" name="Content Placeholder 7">
            <a:extLst>
              <a:ext uri="{FF2B5EF4-FFF2-40B4-BE49-F238E27FC236}">
                <a16:creationId xmlns:a16="http://schemas.microsoft.com/office/drawing/2014/main" id="{C8AA24C5-7FDF-D734-902C-7986BE97F53A}"/>
              </a:ext>
            </a:extLst>
          </p:cNvPr>
          <p:cNvGraphicFramePr>
            <a:graphicFrameLocks noGrp="1"/>
          </p:cNvGraphicFramePr>
          <p:nvPr>
            <p:ph idx="1"/>
            <p:extLst>
              <p:ext uri="{D42A27DB-BD31-4B8C-83A1-F6EECF244321}">
                <p14:modId xmlns:p14="http://schemas.microsoft.com/office/powerpoint/2010/main" val="2570522586"/>
              </p:ext>
            </p:extLst>
          </p:nvPr>
        </p:nvGraphicFramePr>
        <p:xfrm>
          <a:off x="266701" y="1480914"/>
          <a:ext cx="11256963" cy="4061022"/>
        </p:xfrm>
        <a:graphic>
          <a:graphicData uri="http://schemas.openxmlformats.org/drawingml/2006/table">
            <a:tbl>
              <a:tblPr firstRow="1" bandRow="1">
                <a:tableStyleId>{5FD0F851-EC5A-4D38-B0AD-8093EC10F338}</a:tableStyleId>
              </a:tblPr>
              <a:tblGrid>
                <a:gridCol w="1920936">
                  <a:extLst>
                    <a:ext uri="{9D8B030D-6E8A-4147-A177-3AD203B41FA5}">
                      <a16:colId xmlns:a16="http://schemas.microsoft.com/office/drawing/2014/main" val="688175126"/>
                    </a:ext>
                  </a:extLst>
                </a:gridCol>
                <a:gridCol w="393192">
                  <a:extLst>
                    <a:ext uri="{9D8B030D-6E8A-4147-A177-3AD203B41FA5}">
                      <a16:colId xmlns:a16="http://schemas.microsoft.com/office/drawing/2014/main" val="3465130509"/>
                    </a:ext>
                  </a:extLst>
                </a:gridCol>
                <a:gridCol w="812985">
                  <a:extLst>
                    <a:ext uri="{9D8B030D-6E8A-4147-A177-3AD203B41FA5}">
                      <a16:colId xmlns:a16="http://schemas.microsoft.com/office/drawing/2014/main" val="3545258121"/>
                    </a:ext>
                  </a:extLst>
                </a:gridCol>
                <a:gridCol w="812985">
                  <a:extLst>
                    <a:ext uri="{9D8B030D-6E8A-4147-A177-3AD203B41FA5}">
                      <a16:colId xmlns:a16="http://schemas.microsoft.com/office/drawing/2014/main" val="1259917177"/>
                    </a:ext>
                  </a:extLst>
                </a:gridCol>
                <a:gridCol w="812985">
                  <a:extLst>
                    <a:ext uri="{9D8B030D-6E8A-4147-A177-3AD203B41FA5}">
                      <a16:colId xmlns:a16="http://schemas.microsoft.com/office/drawing/2014/main" val="3398152584"/>
                    </a:ext>
                  </a:extLst>
                </a:gridCol>
                <a:gridCol w="812985">
                  <a:extLst>
                    <a:ext uri="{9D8B030D-6E8A-4147-A177-3AD203B41FA5}">
                      <a16:colId xmlns:a16="http://schemas.microsoft.com/office/drawing/2014/main" val="2465549697"/>
                    </a:ext>
                  </a:extLst>
                </a:gridCol>
                <a:gridCol w="812985">
                  <a:extLst>
                    <a:ext uri="{9D8B030D-6E8A-4147-A177-3AD203B41FA5}">
                      <a16:colId xmlns:a16="http://schemas.microsoft.com/office/drawing/2014/main" val="2919360996"/>
                    </a:ext>
                  </a:extLst>
                </a:gridCol>
                <a:gridCol w="812985">
                  <a:extLst>
                    <a:ext uri="{9D8B030D-6E8A-4147-A177-3AD203B41FA5}">
                      <a16:colId xmlns:a16="http://schemas.microsoft.com/office/drawing/2014/main" val="984974419"/>
                    </a:ext>
                  </a:extLst>
                </a:gridCol>
                <a:gridCol w="812985">
                  <a:extLst>
                    <a:ext uri="{9D8B030D-6E8A-4147-A177-3AD203B41FA5}">
                      <a16:colId xmlns:a16="http://schemas.microsoft.com/office/drawing/2014/main" val="1651786807"/>
                    </a:ext>
                  </a:extLst>
                </a:gridCol>
                <a:gridCol w="812985">
                  <a:extLst>
                    <a:ext uri="{9D8B030D-6E8A-4147-A177-3AD203B41FA5}">
                      <a16:colId xmlns:a16="http://schemas.microsoft.com/office/drawing/2014/main" val="2085766485"/>
                    </a:ext>
                  </a:extLst>
                </a:gridCol>
                <a:gridCol w="812985">
                  <a:extLst>
                    <a:ext uri="{9D8B030D-6E8A-4147-A177-3AD203B41FA5}">
                      <a16:colId xmlns:a16="http://schemas.microsoft.com/office/drawing/2014/main" val="3104940648"/>
                    </a:ext>
                  </a:extLst>
                </a:gridCol>
                <a:gridCol w="812985">
                  <a:extLst>
                    <a:ext uri="{9D8B030D-6E8A-4147-A177-3AD203B41FA5}">
                      <a16:colId xmlns:a16="http://schemas.microsoft.com/office/drawing/2014/main" val="2586762547"/>
                    </a:ext>
                  </a:extLst>
                </a:gridCol>
                <a:gridCol w="812985">
                  <a:extLst>
                    <a:ext uri="{9D8B030D-6E8A-4147-A177-3AD203B41FA5}">
                      <a16:colId xmlns:a16="http://schemas.microsoft.com/office/drawing/2014/main" val="3630188381"/>
                    </a:ext>
                  </a:extLst>
                </a:gridCol>
              </a:tblGrid>
              <a:tr h="213738">
                <a:tc>
                  <a:txBody>
                    <a:bodyPr/>
                    <a:lstStyle/>
                    <a:p>
                      <a:pPr algn="l" fontAlgn="b"/>
                      <a:r>
                        <a:rPr lang="en-AU" sz="900" u="sng" strike="noStrike">
                          <a:effectLst/>
                          <a:latin typeface="Arial" panose="020B0604020202020204" pitchFamily="34" charset="0"/>
                          <a:cs typeface="Arial" panose="020B0604020202020204" pitchFamily="34" charset="0"/>
                        </a:rPr>
                        <a:t>Balance sheet</a:t>
                      </a:r>
                      <a:endParaRPr lang="en-AU" sz="900" b="1" i="0" u="sng"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2023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2030</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2031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2032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2033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4038160131"/>
                  </a:ext>
                </a:extLst>
              </a:tr>
              <a:tr h="213738">
                <a:tc>
                  <a:txBody>
                    <a:bodyPr/>
                    <a:lstStyle/>
                    <a:p>
                      <a:pPr algn="l" fontAlgn="b"/>
                      <a:r>
                        <a:rPr lang="en-AU" sz="900" u="none" strike="noStrike">
                          <a:effectLst/>
                          <a:latin typeface="Arial" panose="020B0604020202020204" pitchFamily="34" charset="0"/>
                          <a:cs typeface="Arial" panose="020B0604020202020204" pitchFamily="34" charset="0"/>
                        </a:rPr>
                        <a:t>Long term investments</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150,000,000</a:t>
                      </a:r>
                      <a:endParaRPr lang="en-AU" sz="900" b="0" i="0" u="none" strike="noStrike">
                        <a:solidFill>
                          <a:srgbClr val="FF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161,782,395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174,604,925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188,682,983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204,263,612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221,615,584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241,037,636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262,861,202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286,886,437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313,306,691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342,331,287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3862143371"/>
                  </a:ext>
                </a:extLst>
              </a:tr>
              <a:tr h="213738">
                <a:tc>
                  <a:txBody>
                    <a:bodyPr/>
                    <a:lstStyle/>
                    <a:p>
                      <a:pPr algn="l" fontAlgn="b"/>
                      <a:r>
                        <a:rPr lang="en-AU" sz="900" b="1" u="none" strike="noStrike" dirty="0">
                          <a:effectLst/>
                          <a:latin typeface="Arial" panose="020B0604020202020204" pitchFamily="34" charset="0"/>
                          <a:cs typeface="Arial" panose="020B0604020202020204" pitchFamily="34" charset="0"/>
                        </a:rPr>
                        <a:t>Total Assets</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b="1" u="none" strike="noStrike">
                          <a:effectLst/>
                          <a:latin typeface="Arial" panose="020B0604020202020204" pitchFamily="34" charset="0"/>
                          <a:cs typeface="Arial" panose="020B0604020202020204" pitchFamily="34" charset="0"/>
                        </a:rPr>
                        <a:t>$</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150,000,000</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161,782,395</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174,604,925</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188,682,983</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204,263,612</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221,615,584</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241,037,636</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262,861,202</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286,886,437</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313,306,691</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342,331,287</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1712209472"/>
                  </a:ext>
                </a:extLst>
              </a:tr>
              <a:tr h="213738">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859528532"/>
                  </a:ext>
                </a:extLst>
              </a:tr>
              <a:tr h="213738">
                <a:tc>
                  <a:txBody>
                    <a:bodyPr/>
                    <a:lstStyle/>
                    <a:p>
                      <a:pPr algn="l" fontAlgn="b"/>
                      <a:r>
                        <a:rPr lang="en-AU" sz="900" u="none" strike="noStrike">
                          <a:effectLst/>
                          <a:latin typeface="Arial" panose="020B0604020202020204" pitchFamily="34" charset="0"/>
                          <a:cs typeface="Arial" panose="020B0604020202020204" pitchFamily="34" charset="0"/>
                        </a:rPr>
                        <a:t>Insurance liability</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12,353,851</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25,201,856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38,558,839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52,440,021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66,861,027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81,837,897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97,387,097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113,525,530</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130,270,546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147,639,952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165,652,027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31444254"/>
                  </a:ext>
                </a:extLst>
              </a:tr>
              <a:tr h="213738">
                <a:tc>
                  <a:txBody>
                    <a:bodyPr/>
                    <a:lstStyle/>
                    <a:p>
                      <a:pPr algn="l" fontAlgn="b"/>
                      <a:r>
                        <a:rPr lang="en-AU" sz="900" u="none" strike="noStrike">
                          <a:effectLst/>
                          <a:latin typeface="Arial" panose="020B0604020202020204" pitchFamily="34" charset="0"/>
                          <a:cs typeface="Arial" panose="020B0604020202020204" pitchFamily="34" charset="0"/>
                        </a:rPr>
                        <a:t>Insured value</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79610"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27,453,002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56,004,123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85,686,309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116,533,380</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148,580,060</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181,861,993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216,415,772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252,278,957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289,490,103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328,088,783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368,115,615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231699840"/>
                  </a:ext>
                </a:extLst>
              </a:tr>
              <a:tr h="213738">
                <a:tc>
                  <a:txBody>
                    <a:bodyPr/>
                    <a:lstStyle/>
                    <a:p>
                      <a:pPr algn="l" fontAlgn="b"/>
                      <a:r>
                        <a:rPr lang="en-AU" sz="900" u="none" strike="noStrike">
                          <a:effectLst/>
                          <a:latin typeface="Arial" panose="020B0604020202020204" pitchFamily="34" charset="0"/>
                          <a:cs typeface="Arial" panose="020B0604020202020204" pitchFamily="34" charset="0"/>
                        </a:rPr>
                        <a:t>Liability per premium dollar</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159220"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119.42</a:t>
                      </a:r>
                      <a:endParaRPr lang="en-AU" sz="900" b="0" i="0" u="none" strike="noStrike">
                        <a:solidFill>
                          <a:srgbClr val="0070C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121.81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124.25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126.73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129.26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131.85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134.49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137.18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139.92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142.72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145.57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2652808804"/>
                  </a:ext>
                </a:extLst>
              </a:tr>
              <a:tr h="213738">
                <a:tc>
                  <a:txBody>
                    <a:bodyPr/>
                    <a:lstStyle/>
                    <a:p>
                      <a:pPr algn="l" fontAlgn="b"/>
                      <a:r>
                        <a:rPr lang="en-AU" sz="900" u="none" strike="noStrike" dirty="0">
                          <a:effectLst/>
                          <a:latin typeface="Arial" panose="020B0604020202020204" pitchFamily="34" charset="0"/>
                          <a:cs typeface="Arial" panose="020B0604020202020204" pitchFamily="34" charset="0"/>
                        </a:rPr>
                        <a:t>Less: Reinsured value</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79610"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15,099,151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30,802,268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47,127,470</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64,093,359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81,719,033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100,024,096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119,028,674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138,753,426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159,219,557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180,448,831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202,463,588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1305923060"/>
                  </a:ext>
                </a:extLst>
              </a:tr>
              <a:tr h="213738">
                <a:tc>
                  <a:txBody>
                    <a:bodyPr/>
                    <a:lstStyle/>
                    <a:p>
                      <a:pPr algn="l" fontAlgn="b"/>
                      <a:r>
                        <a:rPr lang="en-AU" sz="900" u="none" strike="noStrike">
                          <a:effectLst/>
                          <a:latin typeface="Arial" panose="020B0604020202020204" pitchFamily="34" charset="0"/>
                          <a:cs typeface="Arial" panose="020B0604020202020204" pitchFamily="34" charset="0"/>
                        </a:rPr>
                        <a:t>Reinsurance %</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159220"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FF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55%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3342121419"/>
                  </a:ext>
                </a:extLst>
              </a:tr>
              <a:tr h="213738">
                <a:tc>
                  <a:txBody>
                    <a:bodyPr/>
                    <a:lstStyle/>
                    <a:p>
                      <a:pPr algn="l" fontAlgn="b"/>
                      <a:r>
                        <a:rPr lang="en-AU" sz="900" b="1" u="none" strike="noStrike" dirty="0">
                          <a:effectLst/>
                          <a:latin typeface="Arial" panose="020B0604020202020204" pitchFamily="34" charset="0"/>
                          <a:cs typeface="Arial" panose="020B0604020202020204" pitchFamily="34" charset="0"/>
                        </a:rPr>
                        <a:t>Total Liabilities</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b="1" u="none" strike="noStrike">
                          <a:effectLst/>
                          <a:latin typeface="Arial" panose="020B0604020202020204" pitchFamily="34" charset="0"/>
                          <a:cs typeface="Arial" panose="020B0604020202020204" pitchFamily="34" charset="0"/>
                        </a:rPr>
                        <a:t>$</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12,353,851</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25,201,856</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38,558,839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52,440,021</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66,861,027</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81,837,897</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97,387,097</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113,525,530</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130,270,546</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147,639,952</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165,652,027</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646731126"/>
                  </a:ext>
                </a:extLst>
              </a:tr>
              <a:tr h="213738">
                <a:tc>
                  <a:txBody>
                    <a:bodyPr/>
                    <a:lstStyle/>
                    <a:p>
                      <a:pPr algn="l" fontAlgn="b"/>
                      <a:r>
                        <a:rPr lang="en-AU" sz="900" u="none" strike="noStrike">
                          <a:effectLst/>
                          <a:latin typeface="Arial" panose="020B0604020202020204" pitchFamily="34" charset="0"/>
                          <a:cs typeface="Arial" panose="020B0604020202020204" pitchFamily="34" charset="0"/>
                        </a:rPr>
                        <a:t>Liabilities/Assets</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28%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37%</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40%</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43%</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45%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47%</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48%</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2001086235"/>
                  </a:ext>
                </a:extLst>
              </a:tr>
              <a:tr h="213738">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159220" marR="8846" marT="8846" marB="0" anchor="ctr"/>
                </a:tc>
                <a:tc>
                  <a:txBody>
                    <a:bodyPr/>
                    <a:lstStyle/>
                    <a:p>
                      <a:pPr algn="ctr"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1928067549"/>
                  </a:ext>
                </a:extLst>
              </a:tr>
              <a:tr h="213738">
                <a:tc>
                  <a:txBody>
                    <a:bodyPr/>
                    <a:lstStyle/>
                    <a:p>
                      <a:pPr algn="l" fontAlgn="b"/>
                      <a:r>
                        <a:rPr lang="en-AU" sz="900" u="none" strike="noStrike" dirty="0">
                          <a:effectLst/>
                          <a:latin typeface="Arial" panose="020B0604020202020204" pitchFamily="34" charset="0"/>
                          <a:cs typeface="Arial" panose="020B0604020202020204" pitchFamily="34" charset="0"/>
                        </a:rPr>
                        <a:t>Equity</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u="none" strike="noStrike">
                          <a:effectLst/>
                          <a:latin typeface="Arial" panose="020B0604020202020204" pitchFamily="34" charset="0"/>
                          <a:cs typeface="Arial" panose="020B0604020202020204" pitchFamily="34" charset="0"/>
                        </a:rPr>
                        <a:t>$</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137,646,149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136,580,539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136,046,086</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136,242,962</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137,402,585</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139,777,687</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143,650,539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149,335,671</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156,615,891</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165,666,739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176,679,260</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2806471345"/>
                  </a:ext>
                </a:extLst>
              </a:tr>
              <a:tr h="213738">
                <a:tc>
                  <a:txBody>
                    <a:bodyPr/>
                    <a:lstStyle/>
                    <a:p>
                      <a:pPr algn="l" fontAlgn="b"/>
                      <a:r>
                        <a:rPr lang="en-AU" sz="900" b="1" u="none" strike="noStrike" dirty="0">
                          <a:effectLst/>
                          <a:latin typeface="Arial" panose="020B0604020202020204" pitchFamily="34" charset="0"/>
                          <a:cs typeface="Arial" panose="020B0604020202020204" pitchFamily="34" charset="0"/>
                        </a:rPr>
                        <a:t>ROE</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b="1" u="none" strike="noStrike">
                          <a:effectLst/>
                          <a:latin typeface="Arial" panose="020B0604020202020204" pitchFamily="34" charset="0"/>
                          <a:cs typeface="Arial" panose="020B0604020202020204" pitchFamily="34" charset="0"/>
                        </a:rPr>
                        <a:t>%</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9%</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9%</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10%</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11%</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13%</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14%</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15%</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16%</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17%</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18%</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18%</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191345464"/>
                  </a:ext>
                </a:extLst>
              </a:tr>
              <a:tr h="213738">
                <a:tc>
                  <a:txBody>
                    <a:bodyPr/>
                    <a:lstStyle/>
                    <a:p>
                      <a:pPr algn="l" fontAlgn="b"/>
                      <a:r>
                        <a:rPr lang="en-AU" sz="900" b="1" u="none" strike="noStrike">
                          <a:effectLst/>
                          <a:latin typeface="Arial" panose="020B0604020202020204" pitchFamily="34" charset="0"/>
                          <a:cs typeface="Arial" panose="020B0604020202020204" pitchFamily="34" charset="0"/>
                        </a:rPr>
                        <a:t>ROA</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r>
                        <a:rPr lang="en-AU" sz="900" b="1" u="none" strike="noStrike">
                          <a:effectLst/>
                          <a:latin typeface="Arial" panose="020B0604020202020204" pitchFamily="34" charset="0"/>
                          <a:cs typeface="Arial" panose="020B0604020202020204" pitchFamily="34" charset="0"/>
                        </a:rPr>
                        <a:t>%</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7.9%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7.9%</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8.1%</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8.3%</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8.5%</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8.8%</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9.1%</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9.1%</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9.2%</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a:effectLst/>
                          <a:latin typeface="Arial" panose="020B0604020202020204" pitchFamily="34" charset="0"/>
                          <a:cs typeface="Arial" panose="020B0604020202020204" pitchFamily="34" charset="0"/>
                        </a:rPr>
                        <a:t>9.3%</a:t>
                      </a:r>
                      <a:endParaRPr lang="en-AU" sz="900" b="1"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b="1" u="none" strike="noStrike" dirty="0">
                          <a:effectLst/>
                          <a:latin typeface="Arial" panose="020B0604020202020204" pitchFamily="34" charset="0"/>
                          <a:cs typeface="Arial" panose="020B0604020202020204" pitchFamily="34" charset="0"/>
                        </a:rPr>
                        <a:t>9.3%</a:t>
                      </a:r>
                      <a:endParaRPr lang="en-AU" sz="900" b="1"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4003152428"/>
                  </a:ext>
                </a:extLst>
              </a:tr>
              <a:tr h="213738">
                <a:tc>
                  <a:txBody>
                    <a:bodyPr/>
                    <a:lstStyle/>
                    <a:p>
                      <a:pPr algn="l" fontAlgn="b"/>
                      <a:r>
                        <a:rPr lang="en-AU" sz="900" u="none" strike="noStrike" dirty="0">
                          <a:effectLst/>
                          <a:latin typeface="Arial" panose="020B0604020202020204" pitchFamily="34" charset="0"/>
                          <a:cs typeface="Arial" panose="020B0604020202020204" pitchFamily="34" charset="0"/>
                        </a:rPr>
                        <a:t>Cash flow</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ctr"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11,782,395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12,822,531</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14,078,058</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15,580,629</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17,351,972</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19,422,053</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21,823,565</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dirty="0">
                          <a:effectLst/>
                          <a:latin typeface="Arial" panose="020B0604020202020204" pitchFamily="34" charset="0"/>
                          <a:cs typeface="Arial" panose="020B0604020202020204" pitchFamily="34" charset="0"/>
                        </a:rPr>
                        <a:t>24,025,235</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26,420,254</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29,024,596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u="none" strike="noStrike">
                          <a:effectLst/>
                          <a:latin typeface="Arial" panose="020B0604020202020204" pitchFamily="34" charset="0"/>
                          <a:cs typeface="Arial" panose="020B0604020202020204" pitchFamily="34" charset="0"/>
                        </a:rPr>
                        <a:t>31,855,526</a:t>
                      </a:r>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1228006138"/>
                  </a:ext>
                </a:extLst>
              </a:tr>
              <a:tr h="213738">
                <a:tc>
                  <a:txBody>
                    <a:bodyPr/>
                    <a:lstStyle/>
                    <a:p>
                      <a:pPr algn="l" fontAlgn="b"/>
                      <a:r>
                        <a:rPr lang="en-AU" sz="900" i="1" u="none" strike="noStrike">
                          <a:effectLst/>
                          <a:latin typeface="Arial" panose="020B0604020202020204" pitchFamily="34" charset="0"/>
                          <a:cs typeface="Arial" panose="020B0604020202020204" pitchFamily="34" charset="0"/>
                        </a:rPr>
                        <a:t>Growth</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lnB w="12700" cap="flat" cmpd="sng" algn="ctr">
                      <a:solidFill>
                        <a:schemeClr val="tx1"/>
                      </a:solidFill>
                      <a:prstDash val="solid"/>
                      <a:round/>
                      <a:headEnd type="none" w="med" len="med"/>
                      <a:tailEnd type="none" w="med" len="med"/>
                    </a:lnB>
                  </a:tcPr>
                </a:tc>
                <a:tc>
                  <a:txBody>
                    <a:bodyPr/>
                    <a:lstStyle/>
                    <a:p>
                      <a:pPr algn="ctr" fontAlgn="b"/>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lnB w="12700" cap="flat" cmpd="sng" algn="ctr">
                      <a:solidFill>
                        <a:schemeClr val="tx1"/>
                      </a:solidFill>
                      <a:prstDash val="solid"/>
                      <a:round/>
                      <a:headEnd type="none" w="med" len="med"/>
                      <a:tailEnd type="none" w="med" len="med"/>
                    </a:lnB>
                  </a:tcPr>
                </a:tc>
                <a:tc>
                  <a:txBody>
                    <a:bodyPr/>
                    <a:lstStyle/>
                    <a:p>
                      <a:pPr algn="l" fontAlgn="b"/>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lnB w="12700" cap="flat" cmpd="sng" algn="ctr">
                      <a:solidFill>
                        <a:schemeClr val="tx1"/>
                      </a:solidFill>
                      <a:prstDash val="solid"/>
                      <a:round/>
                      <a:headEnd type="none" w="med" len="med"/>
                      <a:tailEnd type="none" w="med" len="med"/>
                    </a:lnB>
                  </a:tcPr>
                </a:tc>
                <a:tc>
                  <a:txBody>
                    <a:bodyPr/>
                    <a:lstStyle/>
                    <a:p>
                      <a:pPr algn="r" fontAlgn="b"/>
                      <a:r>
                        <a:rPr lang="en-AU" sz="900" i="1" u="none" strike="noStrike">
                          <a:effectLst/>
                          <a:latin typeface="Arial" panose="020B0604020202020204" pitchFamily="34" charset="0"/>
                          <a:cs typeface="Arial" panose="020B0604020202020204" pitchFamily="34" charset="0"/>
                        </a:rPr>
                        <a:t>9%</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10%</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11%</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11%</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12%</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12%</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10%</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10%</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a:effectLst/>
                          <a:latin typeface="Arial" panose="020B0604020202020204" pitchFamily="34" charset="0"/>
                          <a:cs typeface="Arial" panose="020B0604020202020204" pitchFamily="34" charset="0"/>
                        </a:rPr>
                        <a:t>10%</a:t>
                      </a:r>
                      <a:endParaRPr lang="en-AU" sz="900" b="0" i="1"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r" fontAlgn="b"/>
                      <a:r>
                        <a:rPr lang="en-AU" sz="900" i="1" u="none" strike="noStrike" dirty="0">
                          <a:effectLst/>
                          <a:latin typeface="Arial" panose="020B0604020202020204" pitchFamily="34" charset="0"/>
                          <a:cs typeface="Arial" panose="020B0604020202020204" pitchFamily="34" charset="0"/>
                        </a:rPr>
                        <a:t>10%</a:t>
                      </a:r>
                      <a:endParaRPr lang="en-AU" sz="900" b="0" i="1"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956544095"/>
                  </a:ext>
                </a:extLst>
              </a:tr>
              <a:tr h="213738">
                <a:tc>
                  <a:txBody>
                    <a:bodyPr/>
                    <a:lstStyle/>
                    <a:p>
                      <a:pPr algn="l" fontAlgn="b"/>
                      <a:r>
                        <a:rPr lang="en-AU" sz="900" u="none" strike="noStrike" dirty="0">
                          <a:effectLst/>
                          <a:latin typeface="Arial" panose="020B0604020202020204" pitchFamily="34" charset="0"/>
                          <a:cs typeface="Arial" panose="020B0604020202020204" pitchFamily="34" charset="0"/>
                        </a:rPr>
                        <a:t>IRR</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lnT w="12700" cap="flat" cmpd="sng" algn="ctr">
                      <a:solidFill>
                        <a:schemeClr val="tx1"/>
                      </a:solidFill>
                      <a:prstDash val="solid"/>
                      <a:round/>
                      <a:headEnd type="none" w="med" len="med"/>
                      <a:tailEnd type="none" w="med" len="med"/>
                    </a:lnT>
                  </a:tcPr>
                </a:tc>
                <a:tc>
                  <a:txBody>
                    <a:bodyPr/>
                    <a:lstStyle/>
                    <a:p>
                      <a:pPr algn="r" fontAlgn="b"/>
                      <a:r>
                        <a:rPr lang="en-AU" sz="900" b="0" i="0" u="none" strike="noStrike" dirty="0">
                          <a:solidFill>
                            <a:srgbClr val="000000"/>
                          </a:solidFill>
                          <a:effectLst/>
                          <a:latin typeface="Arial" panose="020B0604020202020204" pitchFamily="34" charset="0"/>
                          <a:cs typeface="Arial" panose="020B0604020202020204" pitchFamily="34" charset="0"/>
                        </a:rPr>
                        <a:t>6.17%</a:t>
                      </a:r>
                    </a:p>
                  </a:txBody>
                  <a:tcPr marL="8846" marR="8846" marT="884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lnL w="12700" cap="flat" cmpd="sng" algn="ctr">
                      <a:solidFill>
                        <a:schemeClr val="tx1"/>
                      </a:solidFill>
                      <a:prstDash val="solid"/>
                      <a:round/>
                      <a:headEnd type="none" w="med" len="med"/>
                      <a:tailEnd type="none" w="med" len="med"/>
                    </a:lnL>
                  </a:tcP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80224497"/>
                  </a:ext>
                </a:extLst>
              </a:tr>
              <a:tr h="213738">
                <a:tc>
                  <a:txBody>
                    <a:bodyPr/>
                    <a:lstStyle/>
                    <a:p>
                      <a:pPr algn="l" fontAlgn="b"/>
                      <a:r>
                        <a:rPr lang="en-AU" sz="900" u="none" strike="noStrike" dirty="0">
                          <a:effectLst/>
                          <a:latin typeface="Arial" panose="020B0604020202020204" pitchFamily="34" charset="0"/>
                          <a:cs typeface="Arial" panose="020B0604020202020204" pitchFamily="34" charset="0"/>
                        </a:rPr>
                        <a:t>Projected 10-year ROI</a:t>
                      </a:r>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lnB w="12700" cap="flat" cmpd="sng" algn="ctr">
                      <a:solidFill>
                        <a:schemeClr val="tx1"/>
                      </a:solidFill>
                      <a:prstDash val="solid"/>
                      <a:round/>
                      <a:headEnd type="none" w="med" len="med"/>
                      <a:tailEnd type="none" w="med" len="med"/>
                    </a:lnB>
                  </a:tcPr>
                </a:tc>
                <a:tc>
                  <a:txBody>
                    <a:bodyPr/>
                    <a:lstStyle/>
                    <a:p>
                      <a:pPr algn="r" fontAlgn="b"/>
                      <a:r>
                        <a:rPr lang="en-AU" sz="900" b="0" i="0" u="none" strike="noStrike" dirty="0">
                          <a:solidFill>
                            <a:srgbClr val="000000"/>
                          </a:solidFill>
                          <a:effectLst/>
                          <a:latin typeface="Arial" panose="020B0604020202020204" pitchFamily="34" charset="0"/>
                          <a:cs typeface="Arial" panose="020B0604020202020204" pitchFamily="34" charset="0"/>
                        </a:rPr>
                        <a:t>1.65%</a:t>
                      </a:r>
                    </a:p>
                  </a:txBody>
                  <a:tcPr marL="8846" marR="8846" marT="8846"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lnL w="12700" cap="flat" cmpd="sng" algn="ctr">
                      <a:solidFill>
                        <a:schemeClr val="tx1"/>
                      </a:solidFill>
                      <a:prstDash val="solid"/>
                      <a:round/>
                      <a:headEnd type="none" w="med" len="med"/>
                      <a:tailEnd type="none" w="med" len="med"/>
                    </a:lnL>
                  </a:tcP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tc>
                  <a:txBody>
                    <a:bodyPr/>
                    <a:lstStyle/>
                    <a:p>
                      <a:pPr algn="l" fontAlgn="b"/>
                      <a:endParaRPr lang="en-AU" sz="900" b="0" i="0" u="none" strike="noStrike" dirty="0">
                        <a:solidFill>
                          <a:srgbClr val="000000"/>
                        </a:solidFill>
                        <a:effectLst/>
                        <a:latin typeface="Arial" panose="020B0604020202020204" pitchFamily="34" charset="0"/>
                        <a:cs typeface="Arial" panose="020B0604020202020204" pitchFamily="34" charset="0"/>
                      </a:endParaRPr>
                    </a:p>
                  </a:txBody>
                  <a:tcPr marL="8846" marR="8846" marT="8846" marB="0" anchor="ctr"/>
                </a:tc>
                <a:extLst>
                  <a:ext uri="{0D108BD9-81ED-4DB2-BD59-A6C34878D82A}">
                    <a16:rowId xmlns:a16="http://schemas.microsoft.com/office/drawing/2014/main" val="3216310461"/>
                  </a:ext>
                </a:extLst>
              </a:tr>
            </a:tbl>
          </a:graphicData>
        </a:graphic>
      </p:graphicFrame>
      <p:sp>
        <p:nvSpPr>
          <p:cNvPr id="12" name="TextBox 11">
            <a:extLst>
              <a:ext uri="{FF2B5EF4-FFF2-40B4-BE49-F238E27FC236}">
                <a16:creationId xmlns:a16="http://schemas.microsoft.com/office/drawing/2014/main" id="{D5D9C9D7-FCC8-E9F0-54AD-7E02F0D403B8}"/>
              </a:ext>
            </a:extLst>
          </p:cNvPr>
          <p:cNvSpPr txBox="1"/>
          <p:nvPr/>
        </p:nvSpPr>
        <p:spPr>
          <a:xfrm>
            <a:off x="5830823" y="343139"/>
            <a:ext cx="6094476" cy="26161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100" b="1" i="0" u="none" strike="noStrike" dirty="0">
                <a:solidFill>
                  <a:srgbClr val="000000"/>
                </a:solidFill>
                <a:effectLst/>
                <a:latin typeface="Arial" panose="020B0604020202020204" pitchFamily="34" charset="0"/>
              </a:rPr>
              <a:t>1 </a:t>
            </a:r>
            <a:r>
              <a:rPr lang="en-US" sz="1000" b="0" i="0" u="none" strike="noStrike" dirty="0">
                <a:solidFill>
                  <a:srgbClr val="000000"/>
                </a:solidFill>
                <a:effectLst/>
                <a:latin typeface="Arial" panose="020B0604020202020204" pitchFamily="34" charset="0"/>
              </a:rPr>
              <a:t>average of FCIP in 2023, increases at 2% per year (inflation)</a:t>
            </a:r>
            <a:r>
              <a:rPr lang="en-US" sz="1000" dirty="0"/>
              <a:t> </a:t>
            </a:r>
            <a:endParaRPr lang="en-AU" sz="1000" dirty="0"/>
          </a:p>
        </p:txBody>
      </p:sp>
      <p:pic>
        <p:nvPicPr>
          <p:cNvPr id="13" name="Graphic 12" descr="Badge 1 with solid fill">
            <a:extLst>
              <a:ext uri="{FF2B5EF4-FFF2-40B4-BE49-F238E27FC236}">
                <a16:creationId xmlns:a16="http://schemas.microsoft.com/office/drawing/2014/main" id="{40EC93D2-E3AE-DF06-B24A-067366D9F2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39795" y="2744410"/>
            <a:ext cx="270000" cy="270000"/>
          </a:xfrm>
          <a:prstGeom prst="rect">
            <a:avLst/>
          </a:prstGeom>
        </p:spPr>
      </p:pic>
    </p:spTree>
    <p:extLst>
      <p:ext uri="{BB962C8B-B14F-4D97-AF65-F5344CB8AC3E}">
        <p14:creationId xmlns:p14="http://schemas.microsoft.com/office/powerpoint/2010/main" val="82250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67BC58-BB1E-FB39-AF02-ED2E8FA57A4F}"/>
              </a:ext>
            </a:extLst>
          </p:cNvPr>
          <p:cNvGraphicFramePr>
            <a:graphicFrameLocks noChangeAspect="1"/>
          </p:cNvGraphicFramePr>
          <p:nvPr>
            <p:custDataLst>
              <p:tags r:id="rId1"/>
            </p:custDataLst>
            <p:extLst>
              <p:ext uri="{D42A27DB-BD31-4B8C-83A1-F6EECF244321}">
                <p14:modId xmlns:p14="http://schemas.microsoft.com/office/powerpoint/2010/main" val="3455851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3" imgH="423" progId="TCLayout.ActiveDocument.1">
                  <p:embed/>
                </p:oleObj>
              </mc:Choice>
              <mc:Fallback>
                <p:oleObj name="think-cell Slide" r:id="rId3" imgW="423" imgH="423" progId="TCLayout.ActiveDocument.1">
                  <p:embed/>
                  <p:pic>
                    <p:nvPicPr>
                      <p:cNvPr id="5" name="Object 4" hidden="1">
                        <a:extLst>
                          <a:ext uri="{FF2B5EF4-FFF2-40B4-BE49-F238E27FC236}">
                            <a16:creationId xmlns:a16="http://schemas.microsoft.com/office/drawing/2014/main" id="{9F67BC58-BB1E-FB39-AF02-ED2E8FA57A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FAB18F-3883-DA65-87BA-926FEB549D78}"/>
              </a:ext>
            </a:extLst>
          </p:cNvPr>
          <p:cNvSpPr>
            <a:spLocks noGrp="1"/>
          </p:cNvSpPr>
          <p:nvPr>
            <p:ph type="title"/>
          </p:nvPr>
        </p:nvSpPr>
        <p:spPr/>
        <p:txBody>
          <a:bodyPr vert="horz">
            <a:normAutofit fontScale="90000"/>
          </a:bodyPr>
          <a:lstStyle/>
          <a:p>
            <a:r>
              <a:rPr lang="en-AU" sz="3200">
                <a:latin typeface="Arial"/>
                <a:cs typeface="Arial"/>
              </a:rPr>
              <a:t>Sources &amp; photo credits</a:t>
            </a:r>
          </a:p>
        </p:txBody>
      </p:sp>
      <p:sp>
        <p:nvSpPr>
          <p:cNvPr id="3" name="Content Placeholder 2">
            <a:extLst>
              <a:ext uri="{FF2B5EF4-FFF2-40B4-BE49-F238E27FC236}">
                <a16:creationId xmlns:a16="http://schemas.microsoft.com/office/drawing/2014/main" id="{6938C9E1-E886-38B8-2F92-1BDF4A92E167}"/>
              </a:ext>
            </a:extLst>
          </p:cNvPr>
          <p:cNvSpPr>
            <a:spLocks noGrp="1"/>
          </p:cNvSpPr>
          <p:nvPr>
            <p:ph idx="1"/>
          </p:nvPr>
        </p:nvSpPr>
        <p:spPr/>
        <p:txBody>
          <a:bodyPr vert="horz" lIns="91440" tIns="45720" rIns="91440" bIns="45720" rtlCol="0" anchor="t">
            <a:normAutofit/>
          </a:bodyPr>
          <a:lstStyle/>
          <a:p>
            <a:pPr>
              <a:buNone/>
            </a:pPr>
            <a:r>
              <a:rPr lang="en-AU" sz="1600" err="1">
                <a:latin typeface="Arial"/>
                <a:cs typeface="Arial"/>
              </a:rPr>
              <a:t>Fenceline</a:t>
            </a:r>
            <a:r>
              <a:rPr lang="en-AU" sz="1600">
                <a:latin typeface="Arial"/>
                <a:cs typeface="Arial"/>
              </a:rPr>
              <a:t> photograph: Kroon Family, The Savory Institute</a:t>
            </a:r>
          </a:p>
          <a:p>
            <a:pPr>
              <a:buNone/>
            </a:pPr>
            <a:r>
              <a:rPr lang="en-AU" sz="1600">
                <a:latin typeface="Arial"/>
                <a:cs typeface="Arial"/>
              </a:rPr>
              <a:t>Soil erosion &amp; rainfall demonstration photo credit: Benton James Madison County Soil Conservation District, Tennessee</a:t>
            </a:r>
            <a:endParaRPr lang="en-AU"/>
          </a:p>
          <a:p>
            <a:r>
              <a:rPr lang="en-AU" sz="1600">
                <a:latin typeface="Arial"/>
                <a:cs typeface="Arial"/>
              </a:rPr>
              <a:t>Flooded corn field: </a:t>
            </a:r>
            <a:r>
              <a:rPr lang="en-AU" sz="1600">
                <a:latin typeface="Arial"/>
                <a:cs typeface="Arial"/>
                <a:hlinkClick r:id="rId5"/>
              </a:rPr>
              <a:t>https://www.canr.msu.edu/news/evaluating_flood_damaged_crops_part_2</a:t>
            </a:r>
            <a:endParaRPr lang="en-AU" sz="1600">
              <a:latin typeface="Arial"/>
              <a:cs typeface="Arial"/>
            </a:endParaRPr>
          </a:p>
          <a:p>
            <a:r>
              <a:rPr lang="en-AU" sz="1600">
                <a:latin typeface="Arial"/>
                <a:cs typeface="Arial"/>
              </a:rPr>
              <a:t>2022 Kansas drought affected wheat field: </a:t>
            </a:r>
            <a:r>
              <a:rPr lang="en-AU" sz="1600">
                <a:latin typeface="Arial"/>
                <a:cs typeface="Arial"/>
                <a:hlinkClick r:id="rId6"/>
              </a:rPr>
              <a:t>https://www.kmuw.org/2023-01-23/how-bad-was-the-2022-drought-for-these-seven-kansas-communities-it-was-the-driest-on-record</a:t>
            </a:r>
            <a:endParaRPr lang="en-AU" sz="1600">
              <a:latin typeface="Arial"/>
              <a:cs typeface="Arial"/>
            </a:endParaRPr>
          </a:p>
          <a:p>
            <a:r>
              <a:rPr lang="en-AU" sz="1600">
                <a:latin typeface="Arial"/>
                <a:cs typeface="Arial"/>
              </a:rPr>
              <a:t>Carbon sequestration in soils studies: </a:t>
            </a:r>
            <a:r>
              <a:rPr lang="en-AU" sz="1600">
                <a:latin typeface="Arial"/>
                <a:cs typeface="Arial"/>
                <a:hlinkClick r:id="rId7"/>
              </a:rPr>
              <a:t>https://savory.global/assets/docs/evidence-papers/2015-climate-a-restoration-story.pdf</a:t>
            </a:r>
            <a:endParaRPr lang="en-AU" sz="1600">
              <a:latin typeface="Arial"/>
              <a:cs typeface="Arial"/>
            </a:endParaRPr>
          </a:p>
          <a:p>
            <a:r>
              <a:rPr lang="en-AU" sz="1600">
                <a:latin typeface="Arial"/>
                <a:cs typeface="Arial"/>
              </a:rPr>
              <a:t>Carbon sequestration potential: </a:t>
            </a:r>
            <a:r>
              <a:rPr lang="en-AU" sz="1600">
                <a:latin typeface="Arial"/>
                <a:cs typeface="Arial"/>
                <a:hlinkClick r:id="rId8"/>
              </a:rPr>
              <a:t>https://doi.org/10.1016%2Fj.geoderma.2004.01.032</a:t>
            </a:r>
            <a:endParaRPr lang="en-AU" sz="1600">
              <a:latin typeface="Arial"/>
              <a:cs typeface="Arial"/>
            </a:endParaRPr>
          </a:p>
          <a:p>
            <a:r>
              <a:rPr lang="en-AU" sz="1600">
                <a:latin typeface="Arial"/>
                <a:cs typeface="Arial"/>
              </a:rPr>
              <a:t>Green Soybeans with storage: </a:t>
            </a:r>
            <a:r>
              <a:rPr lang="en-AU" sz="1600">
                <a:latin typeface="Arial"/>
                <a:cs typeface="Arial"/>
                <a:hlinkClick r:id="rId9"/>
              </a:rPr>
              <a:t>https://ag.purdue.edu/digitalag/spreadsheet-toolbox.html</a:t>
            </a:r>
            <a:endParaRPr lang="en-AU" sz="1600">
              <a:latin typeface="Arial"/>
              <a:cs typeface="Arial"/>
            </a:endParaRPr>
          </a:p>
          <a:p>
            <a:endParaRPr lang="en-AU" sz="1600">
              <a:latin typeface="Arial"/>
              <a:cs typeface="Arial"/>
            </a:endParaRPr>
          </a:p>
        </p:txBody>
      </p:sp>
    </p:spTree>
    <p:extLst>
      <p:ext uri="{BB962C8B-B14F-4D97-AF65-F5344CB8AC3E}">
        <p14:creationId xmlns:p14="http://schemas.microsoft.com/office/powerpoint/2010/main" val="403523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DCE39DC-DF30-7F0A-4DC9-8AD093FDF846}"/>
              </a:ext>
            </a:extLst>
          </p:cNvPr>
          <p:cNvGraphicFramePr>
            <a:graphicFrameLocks noChangeAspect="1"/>
          </p:cNvGraphicFramePr>
          <p:nvPr>
            <p:custDataLst>
              <p:tags r:id="rId1"/>
            </p:custDataLst>
            <p:extLst>
              <p:ext uri="{D42A27DB-BD31-4B8C-83A1-F6EECF244321}">
                <p14:modId xmlns:p14="http://schemas.microsoft.com/office/powerpoint/2010/main" val="1655298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622" imgH="623" progId="TCLayout.ActiveDocument.1">
                  <p:embed/>
                </p:oleObj>
              </mc:Choice>
              <mc:Fallback>
                <p:oleObj name="think-cell Slide" r:id="rId7" imgW="622" imgH="623" progId="TCLayout.ActiveDocument.1">
                  <p:embed/>
                  <p:pic>
                    <p:nvPicPr>
                      <p:cNvPr id="9" name="think-cell data - do not delete" hidden="1">
                        <a:extLst>
                          <a:ext uri="{FF2B5EF4-FFF2-40B4-BE49-F238E27FC236}">
                            <a16:creationId xmlns:a16="http://schemas.microsoft.com/office/drawing/2014/main" id="{7DCE39DC-DF30-7F0A-4DC9-8AD093FDF84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86B3085-607E-0A62-8921-734E549D3653}"/>
              </a:ext>
            </a:extLst>
          </p:cNvPr>
          <p:cNvSpPr>
            <a:spLocks noGrp="1"/>
          </p:cNvSpPr>
          <p:nvPr>
            <p:ph type="title"/>
          </p:nvPr>
        </p:nvSpPr>
        <p:spPr>
          <a:xfrm>
            <a:off x="630000" y="622800"/>
            <a:ext cx="10933200" cy="470898"/>
          </a:xfrm>
        </p:spPr>
        <p:txBody>
          <a:bodyPr vert="horz"/>
          <a:lstStyle/>
          <a:p>
            <a:r>
              <a:rPr lang="en-AU"/>
              <a:t>Crop losses cost US taxpayers $8 billion per year</a:t>
            </a:r>
            <a:endParaRPr lang="en-US"/>
          </a:p>
        </p:txBody>
      </p:sp>
      <p:pic>
        <p:nvPicPr>
          <p:cNvPr id="16" name="Picture 8" descr="Dead wheat in a dry field">
            <a:extLst>
              <a:ext uri="{FF2B5EF4-FFF2-40B4-BE49-F238E27FC236}">
                <a16:creationId xmlns:a16="http://schemas.microsoft.com/office/drawing/2014/main" id="{A22C4F6C-F9D2-C838-4CBC-0987ABF0CDB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673" b="-400"/>
          <a:stretch/>
        </p:blipFill>
        <p:spPr bwMode="auto">
          <a:xfrm>
            <a:off x="0" y="1599816"/>
            <a:ext cx="6120000" cy="52581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orn 26 hours after rain. Photo credit: Marilyn Thelen, MSU Extension">
            <a:extLst>
              <a:ext uri="{FF2B5EF4-FFF2-40B4-BE49-F238E27FC236}">
                <a16:creationId xmlns:a16="http://schemas.microsoft.com/office/drawing/2014/main" id="{14B666FC-0570-17AA-544D-CFC1D560B1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6693" b="13933"/>
          <a:stretch/>
        </p:blipFill>
        <p:spPr bwMode="auto">
          <a:xfrm>
            <a:off x="6072000" y="1599814"/>
            <a:ext cx="6120000" cy="5258185"/>
          </a:xfrm>
          <a:prstGeom prst="rect">
            <a:avLst/>
          </a:prstGeom>
          <a:noFill/>
          <a:extLst>
            <a:ext uri="{909E8E84-426E-40DD-AFC4-6F175D3DCCD1}">
              <a14:hiddenFill xmlns:a14="http://schemas.microsoft.com/office/drawing/2010/main">
                <a:solidFill>
                  <a:srgbClr val="FFFFFF"/>
                </a:solidFill>
              </a14:hiddenFill>
            </a:ext>
          </a:extLst>
        </p:spPr>
      </p:pic>
      <p:sp>
        <p:nvSpPr>
          <p:cNvPr id="24" name="Overlay">
            <a:extLst>
              <a:ext uri="{FF2B5EF4-FFF2-40B4-BE49-F238E27FC236}">
                <a16:creationId xmlns:a16="http://schemas.microsoft.com/office/drawing/2014/main" id="{14B3A293-AA7E-B399-5958-34FC145BA717}"/>
              </a:ext>
            </a:extLst>
          </p:cNvPr>
          <p:cNvSpPr/>
          <p:nvPr>
            <p:custDataLst>
              <p:tags r:id="rId2"/>
            </p:custDataLst>
          </p:nvPr>
        </p:nvSpPr>
        <p:spPr>
          <a:xfrm>
            <a:off x="0" y="1599813"/>
            <a:ext cx="6072000" cy="335313"/>
          </a:xfrm>
          <a:prstGeom prst="rect">
            <a:avLst/>
          </a:prstGeom>
          <a:solidFill>
            <a:schemeClr val="tx1">
              <a:lumMod val="95000"/>
              <a:lumOff val="5000"/>
              <a:alpha val="45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spcAft>
                <a:spcPts val="1000"/>
              </a:spcAft>
            </a:pPr>
            <a:r>
              <a:rPr lang="en-US" sz="1600" b="0" i="0">
                <a:solidFill>
                  <a:schemeClr val="bg1"/>
                </a:solidFill>
                <a:effectLst/>
              </a:rPr>
              <a:t>2022 Kansas drought</a:t>
            </a:r>
            <a:endParaRPr lang="en-US" sz="1600">
              <a:solidFill>
                <a:schemeClr val="bg1"/>
              </a:solidFill>
            </a:endParaRPr>
          </a:p>
        </p:txBody>
      </p:sp>
      <p:sp>
        <p:nvSpPr>
          <p:cNvPr id="25" name="Overlay">
            <a:extLst>
              <a:ext uri="{FF2B5EF4-FFF2-40B4-BE49-F238E27FC236}">
                <a16:creationId xmlns:a16="http://schemas.microsoft.com/office/drawing/2014/main" id="{2F975616-6DD4-BF37-71D7-CE04B9366D0F}"/>
              </a:ext>
            </a:extLst>
          </p:cNvPr>
          <p:cNvSpPr/>
          <p:nvPr>
            <p:custDataLst>
              <p:tags r:id="rId3"/>
            </p:custDataLst>
          </p:nvPr>
        </p:nvSpPr>
        <p:spPr>
          <a:xfrm>
            <a:off x="6072000" y="1599813"/>
            <a:ext cx="6120000" cy="335313"/>
          </a:xfrm>
          <a:prstGeom prst="rect">
            <a:avLst/>
          </a:prstGeom>
          <a:solidFill>
            <a:schemeClr val="accent6">
              <a:lumMod val="50000"/>
              <a:alpha val="45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spcAft>
                <a:spcPts val="1000"/>
              </a:spcAft>
            </a:pPr>
            <a:r>
              <a:rPr lang="en-US" sz="1600" b="0" i="0">
                <a:solidFill>
                  <a:schemeClr val="bg1"/>
                </a:solidFill>
                <a:effectLst/>
              </a:rPr>
              <a:t>2017 Michigan floods</a:t>
            </a:r>
            <a:endParaRPr lang="en-US" sz="1600">
              <a:solidFill>
                <a:schemeClr val="bg1"/>
              </a:solidFill>
            </a:endParaRPr>
          </a:p>
        </p:txBody>
      </p:sp>
      <p:sp>
        <p:nvSpPr>
          <p:cNvPr id="26" name="Overlay">
            <a:extLst>
              <a:ext uri="{FF2B5EF4-FFF2-40B4-BE49-F238E27FC236}">
                <a16:creationId xmlns:a16="http://schemas.microsoft.com/office/drawing/2014/main" id="{8D66B5CA-68CC-BA28-C1E2-88409AE30032}"/>
              </a:ext>
            </a:extLst>
          </p:cNvPr>
          <p:cNvSpPr/>
          <p:nvPr>
            <p:custDataLst>
              <p:tags r:id="rId4"/>
            </p:custDataLst>
          </p:nvPr>
        </p:nvSpPr>
        <p:spPr>
          <a:xfrm>
            <a:off x="0" y="6235200"/>
            <a:ext cx="12192000" cy="622800"/>
          </a:xfrm>
          <a:prstGeom prst="rect">
            <a:avLst/>
          </a:prstGeom>
          <a:solidFill>
            <a:srgbClr val="000000">
              <a:alpha val="45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endParaRPr>
          </a:p>
        </p:txBody>
      </p:sp>
      <p:sp>
        <p:nvSpPr>
          <p:cNvPr id="27" name="Date Placeholder 3">
            <a:extLst>
              <a:ext uri="{FF2B5EF4-FFF2-40B4-BE49-F238E27FC236}">
                <a16:creationId xmlns:a16="http://schemas.microsoft.com/office/drawing/2014/main" id="{99E083E7-E32D-16BC-E827-6D667920F572}"/>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t>Source: Kansas News Service: Marilyn </a:t>
            </a:r>
            <a:r>
              <a:rPr lang="en-US" err="1"/>
              <a:t>Thelen</a:t>
            </a:r>
            <a:r>
              <a:rPr lang="en-US"/>
              <a:t>, MSU Extension</a:t>
            </a:r>
          </a:p>
        </p:txBody>
      </p:sp>
    </p:spTree>
    <p:extLst>
      <p:ext uri="{BB962C8B-B14F-4D97-AF65-F5344CB8AC3E}">
        <p14:creationId xmlns:p14="http://schemas.microsoft.com/office/powerpoint/2010/main" val="2011851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DCE39DC-DF30-7F0A-4DC9-8AD093FDF846}"/>
              </a:ext>
            </a:extLst>
          </p:cNvPr>
          <p:cNvGraphicFramePr>
            <a:graphicFrameLocks noChangeAspect="1"/>
          </p:cNvGraphicFramePr>
          <p:nvPr>
            <p:custDataLst>
              <p:tags r:id="rId1"/>
            </p:custDataLst>
            <p:extLst>
              <p:ext uri="{D42A27DB-BD31-4B8C-83A1-F6EECF244321}">
                <p14:modId xmlns:p14="http://schemas.microsoft.com/office/powerpoint/2010/main" val="2213526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9" name="think-cell data - do not delete" hidden="1">
                        <a:extLst>
                          <a:ext uri="{FF2B5EF4-FFF2-40B4-BE49-F238E27FC236}">
                            <a16:creationId xmlns:a16="http://schemas.microsoft.com/office/drawing/2014/main" id="{7DCE39DC-DF30-7F0A-4DC9-8AD093FDF8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C8CA92D0-BD94-AA43-9BC0-5D5A62EF6E43}"/>
              </a:ext>
            </a:extLst>
          </p:cNvPr>
          <p:cNvGrpSpPr>
            <a:grpSpLocks noChangeAspect="1"/>
          </p:cNvGrpSpPr>
          <p:nvPr/>
        </p:nvGrpSpPr>
        <p:grpSpPr>
          <a:xfrm>
            <a:off x="504283" y="1967415"/>
            <a:ext cx="6734717" cy="4059731"/>
            <a:chOff x="1213431" y="427291"/>
            <a:chExt cx="9766805" cy="5887493"/>
          </a:xfrm>
        </p:grpSpPr>
        <p:pic>
          <p:nvPicPr>
            <p:cNvPr id="1026" name="Picture 2" descr="Fig. 1">
              <a:extLst>
                <a:ext uri="{FF2B5EF4-FFF2-40B4-BE49-F238E27FC236}">
                  <a16:creationId xmlns:a16="http://schemas.microsoft.com/office/drawing/2014/main" id="{EAC09B4E-2F2F-4827-16D9-F5D15828FD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358" t="-1" r="-566" b="52286"/>
            <a:stretch/>
          </p:blipFill>
          <p:spPr bwMode="auto">
            <a:xfrm>
              <a:off x="1213431" y="427291"/>
              <a:ext cx="9766805" cy="58874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B90E14-2631-E76F-EF32-3A314881B7AF}"/>
                </a:ext>
              </a:extLst>
            </p:cNvPr>
            <p:cNvSpPr txBox="1"/>
            <p:nvPr/>
          </p:nvSpPr>
          <p:spPr>
            <a:xfrm>
              <a:off x="1319645" y="427291"/>
              <a:ext cx="654627" cy="575707"/>
            </a:xfrm>
            <a:prstGeom prst="rect">
              <a:avLst/>
            </a:prstGeom>
            <a:solidFill>
              <a:schemeClr val="bg1"/>
            </a:solidFill>
          </p:spPr>
          <p:txBody>
            <a:bodyPr wrap="square" rtlCol="0">
              <a:spAutoFit/>
            </a:bodyPr>
            <a:lstStyle/>
            <a:p>
              <a:endParaRPr lang="en-AU"/>
            </a:p>
          </p:txBody>
        </p:sp>
      </p:grpSp>
      <p:sp>
        <p:nvSpPr>
          <p:cNvPr id="3" name="Title 2">
            <a:extLst>
              <a:ext uri="{FF2B5EF4-FFF2-40B4-BE49-F238E27FC236}">
                <a16:creationId xmlns:a16="http://schemas.microsoft.com/office/drawing/2014/main" id="{686B3085-607E-0A62-8921-734E549D3653}"/>
              </a:ext>
            </a:extLst>
          </p:cNvPr>
          <p:cNvSpPr>
            <a:spLocks noGrp="1"/>
          </p:cNvSpPr>
          <p:nvPr>
            <p:ph type="title"/>
          </p:nvPr>
        </p:nvSpPr>
        <p:spPr>
          <a:xfrm>
            <a:off x="630000" y="622800"/>
            <a:ext cx="10933200" cy="941796"/>
          </a:xfrm>
        </p:spPr>
        <p:txBody>
          <a:bodyPr/>
          <a:lstStyle/>
          <a:p>
            <a:r>
              <a:rPr lang="en-US"/>
              <a:t>Soils are degrading at a rate 10 – 1,000x greater than before modern agriculture</a:t>
            </a:r>
          </a:p>
        </p:txBody>
      </p:sp>
      <p:sp>
        <p:nvSpPr>
          <p:cNvPr id="4" name="Date Placeholder 3">
            <a:extLst>
              <a:ext uri="{FF2B5EF4-FFF2-40B4-BE49-F238E27FC236}">
                <a16:creationId xmlns:a16="http://schemas.microsoft.com/office/drawing/2014/main" id="{79929E1A-726B-275F-0AAA-D0BF788E55CA}"/>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a:t>
            </a:r>
            <a:r>
              <a:rPr lang="en-US" err="1">
                <a:solidFill>
                  <a:schemeClr val="bg1">
                    <a:lumMod val="50000"/>
                  </a:schemeClr>
                </a:solidFill>
              </a:rPr>
              <a:t>GloSEM</a:t>
            </a:r>
            <a:r>
              <a:rPr lang="en-US">
                <a:solidFill>
                  <a:schemeClr val="bg1">
                    <a:lumMod val="50000"/>
                  </a:schemeClr>
                </a:solidFill>
              </a:rPr>
              <a:t>: USDA, 2022</a:t>
            </a:r>
          </a:p>
        </p:txBody>
      </p:sp>
      <p:cxnSp>
        <p:nvCxnSpPr>
          <p:cNvPr id="7" name="Straight Connector 6">
            <a:extLst>
              <a:ext uri="{FF2B5EF4-FFF2-40B4-BE49-F238E27FC236}">
                <a16:creationId xmlns:a16="http://schemas.microsoft.com/office/drawing/2014/main" id="{15C4C8FE-8AF9-D03C-A3B1-1B1C1978C562}"/>
              </a:ext>
            </a:extLst>
          </p:cNvPr>
          <p:cNvCxnSpPr>
            <a:cxnSpLocks/>
          </p:cNvCxnSpPr>
          <p:nvPr/>
        </p:nvCxnSpPr>
        <p:spPr bwMode="gray">
          <a:xfrm>
            <a:off x="7647589" y="2197280"/>
            <a:ext cx="0" cy="3600000"/>
          </a:xfrm>
          <a:prstGeom prst="line">
            <a:avLst/>
          </a:prstGeom>
          <a:ln w="9525" cap="flat">
            <a:solidFill>
              <a:schemeClr val="bg1">
                <a:lumMod val="75000"/>
              </a:schemeClr>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26088BC-C451-77DB-41EA-FC35DC33A963}"/>
              </a:ext>
            </a:extLst>
          </p:cNvPr>
          <p:cNvGrpSpPr/>
          <p:nvPr/>
        </p:nvGrpSpPr>
        <p:grpSpPr bwMode="gray">
          <a:xfrm>
            <a:off x="7453393" y="3792503"/>
            <a:ext cx="408569" cy="409555"/>
            <a:chOff x="1461562" y="3996374"/>
            <a:chExt cx="647157" cy="648720"/>
          </a:xfrm>
        </p:grpSpPr>
        <p:sp>
          <p:nvSpPr>
            <p:cNvPr id="10" name="Freeform 94">
              <a:extLst>
                <a:ext uri="{FF2B5EF4-FFF2-40B4-BE49-F238E27FC236}">
                  <a16:creationId xmlns:a16="http://schemas.microsoft.com/office/drawing/2014/main" id="{7F387132-120A-E07A-6734-15A5DF74A284}"/>
                </a:ext>
              </a:extLst>
            </p:cNvPr>
            <p:cNvSpPr>
              <a:spLocks/>
            </p:cNvSpPr>
            <p:nvPr/>
          </p:nvSpPr>
          <p:spPr bwMode="gray">
            <a:xfrm>
              <a:off x="1461562" y="3996374"/>
              <a:ext cx="647157" cy="64872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sp>
          <p:nvSpPr>
            <p:cNvPr id="11" name="Freeform 95">
              <a:extLst>
                <a:ext uri="{FF2B5EF4-FFF2-40B4-BE49-F238E27FC236}">
                  <a16:creationId xmlns:a16="http://schemas.microsoft.com/office/drawing/2014/main" id="{D2DB23D5-7FFB-B533-7E7D-48CF72FF7D9C}"/>
                </a:ext>
              </a:extLst>
            </p:cNvPr>
            <p:cNvSpPr>
              <a:spLocks/>
            </p:cNvSpPr>
            <p:nvPr/>
          </p:nvSpPr>
          <p:spPr bwMode="gray">
            <a:xfrm>
              <a:off x="1707664" y="4085700"/>
              <a:ext cx="254175" cy="475016"/>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grpSp>
      <p:sp>
        <p:nvSpPr>
          <p:cNvPr id="5" name="TextBox 4">
            <a:extLst>
              <a:ext uri="{FF2B5EF4-FFF2-40B4-BE49-F238E27FC236}">
                <a16:creationId xmlns:a16="http://schemas.microsoft.com/office/drawing/2014/main" id="{6519A8A1-D398-537D-F487-D17F0CB464B3}"/>
              </a:ext>
            </a:extLst>
          </p:cNvPr>
          <p:cNvSpPr txBox="1"/>
          <p:nvPr/>
        </p:nvSpPr>
        <p:spPr>
          <a:xfrm>
            <a:off x="8081671" y="2200500"/>
            <a:ext cx="3326705" cy="14773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AU">
                <a:solidFill>
                  <a:srgbClr val="000000"/>
                </a:solidFill>
                <a:ea typeface="+mn-lt"/>
                <a:cs typeface="+mn-lt"/>
              </a:rPr>
              <a:t>As </a:t>
            </a:r>
            <a:r>
              <a:rPr lang="en-AU" b="1" i="0">
                <a:solidFill>
                  <a:srgbClr val="000000"/>
                </a:solidFill>
                <a:effectLst/>
                <a:ea typeface="+mn-lt"/>
                <a:cs typeface="+mn-lt"/>
              </a:rPr>
              <a:t>erosion </a:t>
            </a:r>
            <a:r>
              <a:rPr lang="en-AU">
                <a:solidFill>
                  <a:srgbClr val="000000"/>
                </a:solidFill>
                <a:ea typeface="+mn-lt"/>
                <a:cs typeface="+mn-lt"/>
              </a:rPr>
              <a:t>degrades soil, productivity decreases and</a:t>
            </a:r>
            <a:endParaRPr lang="en-US">
              <a:solidFill>
                <a:srgbClr val="000000"/>
              </a:solidFill>
              <a:cs typeface="Calibri"/>
            </a:endParaRPr>
          </a:p>
          <a:p>
            <a:r>
              <a:rPr lang="en-AU" b="1">
                <a:solidFill>
                  <a:srgbClr val="000000"/>
                </a:solidFill>
                <a:ea typeface="+mn-lt"/>
                <a:cs typeface="+mn-lt"/>
              </a:rPr>
              <a:t>farmers </a:t>
            </a:r>
            <a:r>
              <a:rPr lang="en-AU">
                <a:solidFill>
                  <a:srgbClr val="000000"/>
                </a:solidFill>
                <a:ea typeface="+mn-lt"/>
                <a:cs typeface="+mn-lt"/>
              </a:rPr>
              <a:t>are required to increase tillage, use more fertilizers and</a:t>
            </a:r>
            <a:endParaRPr lang="en-US">
              <a:solidFill>
                <a:srgbClr val="000000"/>
              </a:solidFill>
              <a:cs typeface="Calibri"/>
            </a:endParaRPr>
          </a:p>
          <a:p>
            <a:r>
              <a:rPr lang="en-AU">
                <a:solidFill>
                  <a:srgbClr val="000000"/>
                </a:solidFill>
                <a:ea typeface="+mn-lt"/>
                <a:cs typeface="+mn-lt"/>
              </a:rPr>
              <a:t>enter into a </a:t>
            </a:r>
            <a:r>
              <a:rPr lang="en-AU" b="1">
                <a:solidFill>
                  <a:srgbClr val="000000"/>
                </a:solidFill>
                <a:ea typeface="+mn-lt"/>
                <a:cs typeface="+mn-lt"/>
              </a:rPr>
              <a:t>vicious cycle</a:t>
            </a:r>
            <a:endParaRPr lang="en-AU" b="1">
              <a:solidFill>
                <a:srgbClr val="000000"/>
              </a:solidFill>
              <a:cs typeface="Calibri"/>
            </a:endParaRPr>
          </a:p>
        </p:txBody>
      </p:sp>
      <p:sp>
        <p:nvSpPr>
          <p:cNvPr id="2" name="TextBox 1">
            <a:extLst>
              <a:ext uri="{FF2B5EF4-FFF2-40B4-BE49-F238E27FC236}">
                <a16:creationId xmlns:a16="http://schemas.microsoft.com/office/drawing/2014/main" id="{A0D6ADD3-67F4-86A3-711C-5B02221B6DBD}"/>
              </a:ext>
            </a:extLst>
          </p:cNvPr>
          <p:cNvSpPr txBox="1"/>
          <p:nvPr/>
        </p:nvSpPr>
        <p:spPr>
          <a:xfrm>
            <a:off x="8081671" y="4200750"/>
            <a:ext cx="3326705" cy="120032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AU" b="1">
                <a:solidFill>
                  <a:srgbClr val="000000"/>
                </a:solidFill>
                <a:ea typeface="+mn-lt"/>
                <a:cs typeface="+mn-lt"/>
              </a:rPr>
              <a:t>United States </a:t>
            </a:r>
            <a:r>
              <a:rPr lang="en-AU">
                <a:solidFill>
                  <a:srgbClr val="000000"/>
                </a:solidFill>
                <a:ea typeface="+mn-lt"/>
                <a:cs typeface="+mn-lt"/>
              </a:rPr>
              <a:t>faces significant </a:t>
            </a:r>
            <a:r>
              <a:rPr lang="en-AU" b="1">
                <a:solidFill>
                  <a:srgbClr val="000000"/>
                </a:solidFill>
                <a:ea typeface="+mn-lt"/>
                <a:cs typeface="+mn-lt"/>
              </a:rPr>
              <a:t>soil degradation </a:t>
            </a:r>
            <a:r>
              <a:rPr lang="en-AU">
                <a:solidFill>
                  <a:srgbClr val="000000"/>
                </a:solidFill>
                <a:ea typeface="+mn-lt"/>
                <a:cs typeface="+mn-lt"/>
              </a:rPr>
              <a:t>risk concentrated in Midwest driven by </a:t>
            </a:r>
            <a:r>
              <a:rPr lang="en-AU" b="1">
                <a:solidFill>
                  <a:srgbClr val="000000"/>
                </a:solidFill>
                <a:ea typeface="+mn-lt"/>
                <a:cs typeface="+mn-lt"/>
              </a:rPr>
              <a:t>conventional farming</a:t>
            </a:r>
            <a:r>
              <a:rPr lang="en-AU">
                <a:solidFill>
                  <a:srgbClr val="000000"/>
                </a:solidFill>
                <a:ea typeface="+mn-lt"/>
                <a:cs typeface="+mn-lt"/>
              </a:rPr>
              <a:t> </a:t>
            </a:r>
            <a:endParaRPr lang="en-US"/>
          </a:p>
        </p:txBody>
      </p:sp>
    </p:spTree>
    <p:extLst>
      <p:ext uri="{BB962C8B-B14F-4D97-AF65-F5344CB8AC3E}">
        <p14:creationId xmlns:p14="http://schemas.microsoft.com/office/powerpoint/2010/main" val="2951179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24A698-DF3A-20E7-AFFE-89D536125CC8}"/>
              </a:ext>
            </a:extLst>
          </p:cNvPr>
          <p:cNvGraphicFramePr>
            <a:graphicFrameLocks noChangeAspect="1"/>
          </p:cNvGraphicFramePr>
          <p:nvPr>
            <p:custDataLst>
              <p:tags r:id="rId1"/>
            </p:custDataLst>
            <p:extLst>
              <p:ext uri="{D42A27DB-BD31-4B8C-83A1-F6EECF244321}">
                <p14:modId xmlns:p14="http://schemas.microsoft.com/office/powerpoint/2010/main" val="3771093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622" imgH="623" progId="TCLayout.ActiveDocument.1">
                  <p:embed/>
                </p:oleObj>
              </mc:Choice>
              <mc:Fallback>
                <p:oleObj name="think-cell Slide" r:id="rId6" imgW="622" imgH="623" progId="TCLayout.ActiveDocument.1">
                  <p:embed/>
                  <p:pic>
                    <p:nvPicPr>
                      <p:cNvPr id="4" name="think-cell data - do not delete" hidden="1">
                        <a:extLst>
                          <a:ext uri="{FF2B5EF4-FFF2-40B4-BE49-F238E27FC236}">
                            <a16:creationId xmlns:a16="http://schemas.microsoft.com/office/drawing/2014/main" id="{6C24A698-DF3A-20E7-AFFE-89D536125CC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A7D9D45-1B76-F38A-650D-41285483A7F0}"/>
              </a:ext>
            </a:extLst>
          </p:cNvPr>
          <p:cNvPicPr>
            <a:picLocks noChangeAspect="1"/>
          </p:cNvPicPr>
          <p:nvPr/>
        </p:nvPicPr>
        <p:blipFill rotWithShape="1">
          <a:blip r:embed="rId8"/>
          <a:srcRect l="490" t="-4664" b="11098"/>
          <a:stretch/>
        </p:blipFill>
        <p:spPr>
          <a:xfrm>
            <a:off x="0" y="-486960"/>
            <a:ext cx="12269638" cy="7344960"/>
          </a:xfrm>
          <a:prstGeom prst="rect">
            <a:avLst/>
          </a:prstGeom>
        </p:spPr>
      </p:pic>
      <p:sp>
        <p:nvSpPr>
          <p:cNvPr id="10" name="Overlay">
            <a:extLst>
              <a:ext uri="{FF2B5EF4-FFF2-40B4-BE49-F238E27FC236}">
                <a16:creationId xmlns:a16="http://schemas.microsoft.com/office/drawing/2014/main" id="{297BB375-234C-175F-72F0-090486996E6F}"/>
              </a:ext>
            </a:extLst>
          </p:cNvPr>
          <p:cNvSpPr/>
          <p:nvPr>
            <p:custDataLst>
              <p:tags r:id="rId2"/>
            </p:custDataLst>
          </p:nvPr>
        </p:nvSpPr>
        <p:spPr>
          <a:xfrm>
            <a:off x="0" y="-70556"/>
            <a:ext cx="12192000" cy="6858000"/>
          </a:xfrm>
          <a:prstGeom prst="rect">
            <a:avLst/>
          </a:prstGeom>
          <a:solidFill>
            <a:srgbClr val="000000">
              <a:alpha val="45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endParaRPr>
          </a:p>
        </p:txBody>
      </p:sp>
      <p:sp>
        <p:nvSpPr>
          <p:cNvPr id="14" name="Date Placeholder 3">
            <a:extLst>
              <a:ext uri="{FF2B5EF4-FFF2-40B4-BE49-F238E27FC236}">
                <a16:creationId xmlns:a16="http://schemas.microsoft.com/office/drawing/2014/main" id="{BF98BA9E-DB36-5EE0-4CAC-69914AA8F84A}"/>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t>Source: Savory Institute; Kroon Family; Soils for Life Australia</a:t>
            </a:r>
          </a:p>
        </p:txBody>
      </p:sp>
      <p:sp>
        <p:nvSpPr>
          <p:cNvPr id="15" name="Title 1">
            <a:extLst>
              <a:ext uri="{FF2B5EF4-FFF2-40B4-BE49-F238E27FC236}">
                <a16:creationId xmlns:a16="http://schemas.microsoft.com/office/drawing/2014/main" id="{0881528C-FA66-5E8F-33EE-ABD50701FF5E}"/>
              </a:ext>
            </a:extLst>
          </p:cNvPr>
          <p:cNvSpPr txBox="1">
            <a:spLocks/>
          </p:cNvSpPr>
          <p:nvPr/>
        </p:nvSpPr>
        <p:spPr>
          <a:xfrm>
            <a:off x="630000" y="475316"/>
            <a:ext cx="10933200"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sz="3600" b="1">
                <a:solidFill>
                  <a:schemeClr val="bg1"/>
                </a:solidFill>
              </a:rPr>
              <a:t>There is a solution: Regenerative agriculture </a:t>
            </a:r>
            <a:endParaRPr lang="en-US" sz="3600">
              <a:solidFill>
                <a:schemeClr val="bg1"/>
              </a:solidFill>
            </a:endParaRPr>
          </a:p>
        </p:txBody>
      </p:sp>
      <p:sp>
        <p:nvSpPr>
          <p:cNvPr id="16" name="Oval 20">
            <a:extLst>
              <a:ext uri="{FF2B5EF4-FFF2-40B4-BE49-F238E27FC236}">
                <a16:creationId xmlns:a16="http://schemas.microsoft.com/office/drawing/2014/main" id="{3ABE206D-949F-BD1D-E70A-AA5B51279B18}"/>
              </a:ext>
            </a:extLst>
          </p:cNvPr>
          <p:cNvSpPr>
            <a:spLocks noChangeArrowheads="1"/>
          </p:cNvSpPr>
          <p:nvPr/>
        </p:nvSpPr>
        <p:spPr bwMode="auto">
          <a:xfrm>
            <a:off x="568175" y="2182584"/>
            <a:ext cx="523206" cy="523206"/>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rgbClr val="FFFFFF"/>
                </a:solidFill>
              </a:rPr>
              <a:t>1</a:t>
            </a:r>
          </a:p>
        </p:txBody>
      </p:sp>
      <p:sp>
        <p:nvSpPr>
          <p:cNvPr id="17" name="Rectangle 16">
            <a:extLst>
              <a:ext uri="{FF2B5EF4-FFF2-40B4-BE49-F238E27FC236}">
                <a16:creationId xmlns:a16="http://schemas.microsoft.com/office/drawing/2014/main" id="{01365B25-D48B-3A01-C603-CD5446E50998}"/>
              </a:ext>
            </a:extLst>
          </p:cNvPr>
          <p:cNvSpPr/>
          <p:nvPr/>
        </p:nvSpPr>
        <p:spPr>
          <a:xfrm>
            <a:off x="630000" y="2859257"/>
            <a:ext cx="2390291" cy="923330"/>
          </a:xfrm>
          <a:prstGeom prst="rect">
            <a:avLst/>
          </a:prstGeom>
        </p:spPr>
        <p:txBody>
          <a:bodyPr wrap="square" lIns="0" tIns="0" rIns="0" bIns="0" anchor="t">
            <a:spAutoFit/>
          </a:bodyPr>
          <a:lstStyle/>
          <a:p>
            <a:r>
              <a:rPr lang="en-US" sz="2000">
                <a:solidFill>
                  <a:srgbClr val="FFFFFF"/>
                </a:solidFill>
                <a:latin typeface="+mj-lt"/>
              </a:rPr>
              <a:t>Landscape in the process of grassland regeneration</a:t>
            </a:r>
          </a:p>
        </p:txBody>
      </p:sp>
      <p:sp>
        <p:nvSpPr>
          <p:cNvPr id="18" name="Oval 20">
            <a:extLst>
              <a:ext uri="{FF2B5EF4-FFF2-40B4-BE49-F238E27FC236}">
                <a16:creationId xmlns:a16="http://schemas.microsoft.com/office/drawing/2014/main" id="{3C1D4965-FEFD-A365-C46E-2A975DFD6069}"/>
              </a:ext>
            </a:extLst>
          </p:cNvPr>
          <p:cNvSpPr>
            <a:spLocks noChangeArrowheads="1"/>
          </p:cNvSpPr>
          <p:nvPr/>
        </p:nvSpPr>
        <p:spPr bwMode="auto">
          <a:xfrm>
            <a:off x="9171709" y="2182584"/>
            <a:ext cx="523206" cy="523206"/>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rgbClr val="FFFFFF"/>
                </a:solidFill>
              </a:rPr>
              <a:t>2</a:t>
            </a:r>
          </a:p>
        </p:txBody>
      </p:sp>
      <p:sp>
        <p:nvSpPr>
          <p:cNvPr id="19" name="Rectangle 18">
            <a:extLst>
              <a:ext uri="{FF2B5EF4-FFF2-40B4-BE49-F238E27FC236}">
                <a16:creationId xmlns:a16="http://schemas.microsoft.com/office/drawing/2014/main" id="{F77217E3-A1DF-B6E7-A0D3-152C0AD9A4E0}"/>
              </a:ext>
            </a:extLst>
          </p:cNvPr>
          <p:cNvSpPr/>
          <p:nvPr/>
        </p:nvSpPr>
        <p:spPr>
          <a:xfrm>
            <a:off x="9233534" y="2859257"/>
            <a:ext cx="2390291" cy="923330"/>
          </a:xfrm>
          <a:prstGeom prst="rect">
            <a:avLst/>
          </a:prstGeom>
        </p:spPr>
        <p:txBody>
          <a:bodyPr wrap="square" lIns="0" tIns="0" rIns="0" bIns="0" anchor="t">
            <a:spAutoFit/>
          </a:bodyPr>
          <a:lstStyle/>
          <a:p>
            <a:r>
              <a:rPr lang="en-US" sz="2000">
                <a:solidFill>
                  <a:srgbClr val="FFFFFF"/>
                </a:solidFill>
                <a:latin typeface="+mj-lt"/>
              </a:rPr>
              <a:t>Landscape in the process of desertification</a:t>
            </a:r>
          </a:p>
        </p:txBody>
      </p:sp>
      <p:sp>
        <p:nvSpPr>
          <p:cNvPr id="20" name="Overlay">
            <a:extLst>
              <a:ext uri="{FF2B5EF4-FFF2-40B4-BE49-F238E27FC236}">
                <a16:creationId xmlns:a16="http://schemas.microsoft.com/office/drawing/2014/main" id="{2D0C1F9B-F665-4C57-8496-98B56BD3949E}"/>
              </a:ext>
            </a:extLst>
          </p:cNvPr>
          <p:cNvSpPr/>
          <p:nvPr>
            <p:custDataLst>
              <p:tags r:id="rId3"/>
            </p:custDataLst>
          </p:nvPr>
        </p:nvSpPr>
        <p:spPr>
          <a:xfrm>
            <a:off x="630000" y="5426701"/>
            <a:ext cx="10933200" cy="744403"/>
          </a:xfrm>
          <a:prstGeom prst="rect">
            <a:avLst/>
          </a:prstGeom>
          <a:solidFill>
            <a:schemeClr val="bg1">
              <a:alpha val="45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r>
              <a:rPr lang="en-US" sz="1600" b="0" i="0">
                <a:solidFill>
                  <a:schemeClr val="bg1"/>
                </a:solidFill>
                <a:effectLst/>
              </a:rPr>
              <a:t>Regenerative agriculture is </a:t>
            </a:r>
            <a:r>
              <a:rPr lang="en-US" sz="1600" b="1" i="0">
                <a:solidFill>
                  <a:schemeClr val="bg1"/>
                </a:solidFill>
                <a:effectLst/>
              </a:rPr>
              <a:t>not a ‘one size fits all’ approach </a:t>
            </a:r>
            <a:r>
              <a:rPr lang="en-US" sz="1600" b="0" i="0">
                <a:solidFill>
                  <a:schemeClr val="bg1"/>
                </a:solidFill>
                <a:effectLst/>
              </a:rPr>
              <a:t>to farming or land management. It is principles and practices that </a:t>
            </a:r>
            <a:r>
              <a:rPr lang="en-US" sz="1600" b="1" i="0">
                <a:solidFill>
                  <a:schemeClr val="bg1"/>
                </a:solidFill>
                <a:effectLst/>
              </a:rPr>
              <a:t>enhance and restore strong, healthy ecosystems </a:t>
            </a:r>
            <a:r>
              <a:rPr lang="en-US" sz="1600" b="0" i="0">
                <a:solidFill>
                  <a:schemeClr val="bg1"/>
                </a:solidFill>
                <a:effectLst/>
              </a:rPr>
              <a:t>(like soils). Together, these have </a:t>
            </a:r>
            <a:r>
              <a:rPr lang="en-US" sz="1600" b="1" i="0">
                <a:solidFill>
                  <a:schemeClr val="bg1"/>
                </a:solidFill>
                <a:effectLst/>
              </a:rPr>
              <a:t>benefits</a:t>
            </a:r>
            <a:r>
              <a:rPr lang="en-US" sz="1600" b="0" i="0">
                <a:solidFill>
                  <a:schemeClr val="bg1"/>
                </a:solidFill>
                <a:effectLst/>
              </a:rPr>
              <a:t> for the farmer in terms of </a:t>
            </a:r>
            <a:r>
              <a:rPr lang="en-US" sz="1600" b="1" i="0">
                <a:solidFill>
                  <a:schemeClr val="bg1"/>
                </a:solidFill>
                <a:effectLst/>
              </a:rPr>
              <a:t>productivity and profitability</a:t>
            </a:r>
            <a:r>
              <a:rPr lang="en-US" sz="1600" b="0" i="0">
                <a:solidFill>
                  <a:schemeClr val="bg1"/>
                </a:solidFill>
                <a:effectLst/>
              </a:rPr>
              <a:t> but also have long-term ecological benefits and support a healthy agricultural landscape.</a:t>
            </a:r>
            <a:endParaRPr lang="en-US" sz="1600">
              <a:solidFill>
                <a:schemeClr val="bg1"/>
              </a:solidFill>
            </a:endParaRPr>
          </a:p>
        </p:txBody>
      </p:sp>
    </p:spTree>
    <p:extLst>
      <p:ext uri="{BB962C8B-B14F-4D97-AF65-F5344CB8AC3E}">
        <p14:creationId xmlns:p14="http://schemas.microsoft.com/office/powerpoint/2010/main" val="403490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DCE39DC-DF30-7F0A-4DC9-8AD093FDF8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9" name="think-cell data - do not delete" hidden="1">
                        <a:extLst>
                          <a:ext uri="{FF2B5EF4-FFF2-40B4-BE49-F238E27FC236}">
                            <a16:creationId xmlns:a16="http://schemas.microsoft.com/office/drawing/2014/main" id="{7DCE39DC-DF30-7F0A-4DC9-8AD093FDF8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86B3085-607E-0A62-8921-734E549D3653}"/>
              </a:ext>
            </a:extLst>
          </p:cNvPr>
          <p:cNvSpPr>
            <a:spLocks noGrp="1"/>
          </p:cNvSpPr>
          <p:nvPr>
            <p:ph type="title"/>
          </p:nvPr>
        </p:nvSpPr>
        <p:spPr>
          <a:xfrm>
            <a:off x="630000" y="622800"/>
            <a:ext cx="10933200" cy="941796"/>
          </a:xfrm>
        </p:spPr>
        <p:txBody>
          <a:bodyPr/>
          <a:lstStyle/>
          <a:p>
            <a:r>
              <a:rPr lang="en-US">
                <a:solidFill>
                  <a:srgbClr val="455F51"/>
                </a:solidFill>
              </a:rPr>
              <a:t>Soils are a living thing – there are principles to keep it healthy</a:t>
            </a:r>
          </a:p>
          <a:p>
            <a:endParaRPr lang="en-US">
              <a:cs typeface="Calibri"/>
            </a:endParaRPr>
          </a:p>
        </p:txBody>
      </p:sp>
      <p:sp>
        <p:nvSpPr>
          <p:cNvPr id="4" name="Date Placeholder 3">
            <a:extLst>
              <a:ext uri="{FF2B5EF4-FFF2-40B4-BE49-F238E27FC236}">
                <a16:creationId xmlns:a16="http://schemas.microsoft.com/office/drawing/2014/main" id="{79929E1A-726B-275F-0AAA-D0BF788E55CA}"/>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a:t>
            </a:r>
            <a:r>
              <a:rPr lang="en-US" err="1">
                <a:solidFill>
                  <a:schemeClr val="bg1">
                    <a:lumMod val="50000"/>
                  </a:schemeClr>
                </a:solidFill>
              </a:rPr>
              <a:t>GloSEM</a:t>
            </a:r>
            <a:r>
              <a:rPr lang="en-US">
                <a:solidFill>
                  <a:schemeClr val="bg1">
                    <a:lumMod val="50000"/>
                  </a:schemeClr>
                </a:solidFill>
              </a:rPr>
              <a:t>: USDA, 2022</a:t>
            </a:r>
          </a:p>
        </p:txBody>
      </p:sp>
      <p:grpSp>
        <p:nvGrpSpPr>
          <p:cNvPr id="17" name="Group 16">
            <a:extLst>
              <a:ext uri="{FF2B5EF4-FFF2-40B4-BE49-F238E27FC236}">
                <a16:creationId xmlns:a16="http://schemas.microsoft.com/office/drawing/2014/main" id="{10AC26CC-AFEB-7182-C2ED-C31076749D3D}"/>
              </a:ext>
            </a:extLst>
          </p:cNvPr>
          <p:cNvGrpSpPr/>
          <p:nvPr/>
        </p:nvGrpSpPr>
        <p:grpSpPr>
          <a:xfrm>
            <a:off x="7339659" y="1807535"/>
            <a:ext cx="408569" cy="4398668"/>
            <a:chOff x="7453393" y="1807535"/>
            <a:chExt cx="408569" cy="4398668"/>
          </a:xfrm>
        </p:grpSpPr>
        <p:cxnSp>
          <p:nvCxnSpPr>
            <p:cNvPr id="7" name="Straight Connector 6">
              <a:extLst>
                <a:ext uri="{FF2B5EF4-FFF2-40B4-BE49-F238E27FC236}">
                  <a16:creationId xmlns:a16="http://schemas.microsoft.com/office/drawing/2014/main" id="{15C4C8FE-8AF9-D03C-A3B1-1B1C1978C562}"/>
                </a:ext>
              </a:extLst>
            </p:cNvPr>
            <p:cNvCxnSpPr>
              <a:cxnSpLocks/>
            </p:cNvCxnSpPr>
            <p:nvPr/>
          </p:nvCxnSpPr>
          <p:spPr bwMode="gray">
            <a:xfrm>
              <a:off x="7657677" y="1807535"/>
              <a:ext cx="0" cy="4398668"/>
            </a:xfrm>
            <a:prstGeom prst="line">
              <a:avLst/>
            </a:prstGeom>
            <a:ln w="9525" cap="flat">
              <a:solidFill>
                <a:schemeClr val="bg1">
                  <a:lumMod val="75000"/>
                </a:schemeClr>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26088BC-C451-77DB-41EA-FC35DC33A963}"/>
                </a:ext>
              </a:extLst>
            </p:cNvPr>
            <p:cNvGrpSpPr/>
            <p:nvPr/>
          </p:nvGrpSpPr>
          <p:grpSpPr bwMode="gray">
            <a:xfrm>
              <a:off x="7453393" y="3792503"/>
              <a:ext cx="408569" cy="409555"/>
              <a:chOff x="1461562" y="3996374"/>
              <a:chExt cx="647157" cy="648720"/>
            </a:xfrm>
          </p:grpSpPr>
          <p:sp>
            <p:nvSpPr>
              <p:cNvPr id="10" name="Freeform 94">
                <a:extLst>
                  <a:ext uri="{FF2B5EF4-FFF2-40B4-BE49-F238E27FC236}">
                    <a16:creationId xmlns:a16="http://schemas.microsoft.com/office/drawing/2014/main" id="{7F387132-120A-E07A-6734-15A5DF74A284}"/>
                  </a:ext>
                </a:extLst>
              </p:cNvPr>
              <p:cNvSpPr>
                <a:spLocks/>
              </p:cNvSpPr>
              <p:nvPr/>
            </p:nvSpPr>
            <p:spPr bwMode="gray">
              <a:xfrm>
                <a:off x="1461562" y="3996374"/>
                <a:ext cx="647157" cy="64872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sp>
            <p:nvSpPr>
              <p:cNvPr id="11" name="Freeform 95">
                <a:extLst>
                  <a:ext uri="{FF2B5EF4-FFF2-40B4-BE49-F238E27FC236}">
                    <a16:creationId xmlns:a16="http://schemas.microsoft.com/office/drawing/2014/main" id="{D2DB23D5-7FFB-B533-7E7D-48CF72FF7D9C}"/>
                  </a:ext>
                </a:extLst>
              </p:cNvPr>
              <p:cNvSpPr>
                <a:spLocks/>
              </p:cNvSpPr>
              <p:nvPr/>
            </p:nvSpPr>
            <p:spPr bwMode="gray">
              <a:xfrm>
                <a:off x="1707664" y="4085700"/>
                <a:ext cx="254175" cy="475016"/>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grpSp>
      </p:grpSp>
      <p:sp>
        <p:nvSpPr>
          <p:cNvPr id="5" name="TextBox 4">
            <a:extLst>
              <a:ext uri="{FF2B5EF4-FFF2-40B4-BE49-F238E27FC236}">
                <a16:creationId xmlns:a16="http://schemas.microsoft.com/office/drawing/2014/main" id="{6519A8A1-D398-537D-F487-D17F0CB464B3}"/>
              </a:ext>
            </a:extLst>
          </p:cNvPr>
          <p:cNvSpPr txBox="1"/>
          <p:nvPr/>
        </p:nvSpPr>
        <p:spPr>
          <a:xfrm>
            <a:off x="8290365" y="1807535"/>
            <a:ext cx="3596830" cy="452431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AU">
                <a:solidFill>
                  <a:srgbClr val="000000"/>
                </a:solidFill>
                <a:ea typeface="+mn-lt"/>
                <a:cs typeface="+mn-lt"/>
              </a:rPr>
              <a:t>Maximise </a:t>
            </a:r>
            <a:r>
              <a:rPr lang="en-AU" b="1">
                <a:solidFill>
                  <a:srgbClr val="000000"/>
                </a:solidFill>
                <a:ea typeface="+mn-lt"/>
                <a:cs typeface="+mn-lt"/>
              </a:rPr>
              <a:t>photosynthesis </a:t>
            </a:r>
          </a:p>
          <a:p>
            <a:endParaRPr lang="en-AU">
              <a:solidFill>
                <a:srgbClr val="000000"/>
              </a:solidFill>
              <a:ea typeface="+mn-lt"/>
              <a:cs typeface="+mn-lt"/>
            </a:endParaRPr>
          </a:p>
          <a:p>
            <a:r>
              <a:rPr lang="en-AU">
                <a:solidFill>
                  <a:srgbClr val="000000"/>
                </a:solidFill>
                <a:ea typeface="+mn-lt"/>
                <a:cs typeface="+mn-lt"/>
              </a:rPr>
              <a:t>Provide </a:t>
            </a:r>
            <a:r>
              <a:rPr lang="en-AU" b="1">
                <a:solidFill>
                  <a:srgbClr val="000000"/>
                </a:solidFill>
                <a:ea typeface="+mn-lt"/>
                <a:cs typeface="+mn-lt"/>
              </a:rPr>
              <a:t>shelter</a:t>
            </a:r>
            <a:r>
              <a:rPr lang="en-AU">
                <a:solidFill>
                  <a:srgbClr val="000000"/>
                </a:solidFill>
                <a:ea typeface="+mn-lt"/>
                <a:cs typeface="+mn-lt"/>
              </a:rPr>
              <a:t>, moisture, and nutrition for soil life by keeping it covered year round </a:t>
            </a:r>
          </a:p>
          <a:p>
            <a:endParaRPr lang="en-AU">
              <a:solidFill>
                <a:srgbClr val="000000"/>
              </a:solidFill>
              <a:ea typeface="+mn-lt"/>
              <a:cs typeface="+mn-lt"/>
            </a:endParaRPr>
          </a:p>
          <a:p>
            <a:r>
              <a:rPr lang="en-AU">
                <a:solidFill>
                  <a:srgbClr val="000000"/>
                </a:solidFill>
                <a:ea typeface="+mn-lt"/>
                <a:cs typeface="+mn-lt"/>
              </a:rPr>
              <a:t>Minimise physical, chemical and biological </a:t>
            </a:r>
            <a:r>
              <a:rPr lang="en-AU" b="1">
                <a:solidFill>
                  <a:srgbClr val="000000"/>
                </a:solidFill>
                <a:ea typeface="+mn-lt"/>
                <a:cs typeface="+mn-lt"/>
              </a:rPr>
              <a:t>stresses</a:t>
            </a:r>
            <a:endParaRPr lang="en-AU" b="1">
              <a:solidFill>
                <a:srgbClr val="FFFFFF"/>
              </a:solidFill>
              <a:ea typeface="+mn-lt"/>
              <a:cs typeface="+mn-lt"/>
            </a:endParaRPr>
          </a:p>
          <a:p>
            <a:endParaRPr lang="en-AU">
              <a:solidFill>
                <a:srgbClr val="000000"/>
              </a:solidFill>
              <a:ea typeface="+mn-lt"/>
              <a:cs typeface="+mn-lt"/>
            </a:endParaRPr>
          </a:p>
          <a:p>
            <a:r>
              <a:rPr lang="en-AU">
                <a:solidFill>
                  <a:srgbClr val="000000"/>
                </a:solidFill>
                <a:ea typeface="+mn-lt"/>
                <a:cs typeface="+mn-lt"/>
              </a:rPr>
              <a:t>Use plant </a:t>
            </a:r>
            <a:r>
              <a:rPr lang="en-AU" b="1">
                <a:solidFill>
                  <a:srgbClr val="000000"/>
                </a:solidFill>
                <a:ea typeface="+mn-lt"/>
                <a:cs typeface="+mn-lt"/>
              </a:rPr>
              <a:t>diversity </a:t>
            </a:r>
            <a:r>
              <a:rPr lang="en-AU">
                <a:solidFill>
                  <a:srgbClr val="000000"/>
                </a:solidFill>
                <a:ea typeface="+mn-lt"/>
                <a:cs typeface="+mn-lt"/>
              </a:rPr>
              <a:t>above ground to increase biological diversity</a:t>
            </a:r>
          </a:p>
          <a:p>
            <a:endParaRPr lang="en-AU">
              <a:solidFill>
                <a:srgbClr val="000000"/>
              </a:solidFill>
              <a:ea typeface="+mn-lt"/>
              <a:cs typeface="+mn-lt"/>
            </a:endParaRPr>
          </a:p>
          <a:p>
            <a:r>
              <a:rPr lang="en-AU">
                <a:solidFill>
                  <a:srgbClr val="000000"/>
                </a:solidFill>
                <a:ea typeface="+mn-lt"/>
                <a:cs typeface="+mn-lt"/>
              </a:rPr>
              <a:t>Integrate a diversity of </a:t>
            </a:r>
            <a:r>
              <a:rPr lang="en-AU" b="1">
                <a:solidFill>
                  <a:srgbClr val="000000"/>
                </a:solidFill>
                <a:ea typeface="+mn-lt"/>
                <a:cs typeface="+mn-lt"/>
              </a:rPr>
              <a:t>animals</a:t>
            </a:r>
          </a:p>
          <a:p>
            <a:endParaRPr lang="en-AU">
              <a:solidFill>
                <a:srgbClr val="000000"/>
              </a:solidFill>
              <a:ea typeface="+mn-lt"/>
              <a:cs typeface="+mn-lt"/>
            </a:endParaRPr>
          </a:p>
          <a:p>
            <a:r>
              <a:rPr lang="en-AU">
                <a:solidFill>
                  <a:srgbClr val="000000"/>
                </a:solidFill>
                <a:ea typeface="+mn-lt"/>
                <a:cs typeface="+mn-lt"/>
              </a:rPr>
              <a:t>Choose interventions that work within the </a:t>
            </a:r>
            <a:r>
              <a:rPr lang="en-AU" b="1">
                <a:solidFill>
                  <a:srgbClr val="000000"/>
                </a:solidFill>
                <a:ea typeface="+mn-lt"/>
                <a:cs typeface="+mn-lt"/>
              </a:rPr>
              <a:t>context </a:t>
            </a:r>
            <a:r>
              <a:rPr lang="en-AU">
                <a:solidFill>
                  <a:srgbClr val="000000"/>
                </a:solidFill>
                <a:ea typeface="+mn-lt"/>
                <a:cs typeface="+mn-lt"/>
              </a:rPr>
              <a:t>of the land</a:t>
            </a:r>
            <a:endParaRPr lang="en-AU"/>
          </a:p>
        </p:txBody>
      </p:sp>
      <p:pic>
        <p:nvPicPr>
          <p:cNvPr id="14" name="Picture 13">
            <a:extLst>
              <a:ext uri="{FF2B5EF4-FFF2-40B4-BE49-F238E27FC236}">
                <a16:creationId xmlns:a16="http://schemas.microsoft.com/office/drawing/2014/main" id="{8291CE90-1AAF-1DF2-FFCE-49B88BCA9A38}"/>
              </a:ext>
            </a:extLst>
          </p:cNvPr>
          <p:cNvPicPr>
            <a:picLocks noChangeAspect="1"/>
          </p:cNvPicPr>
          <p:nvPr/>
        </p:nvPicPr>
        <p:blipFill>
          <a:blip r:embed="rId6"/>
          <a:stretch>
            <a:fillRect/>
          </a:stretch>
        </p:blipFill>
        <p:spPr>
          <a:xfrm>
            <a:off x="458333" y="1807535"/>
            <a:ext cx="6527976" cy="4398668"/>
          </a:xfrm>
          <a:prstGeom prst="rect">
            <a:avLst/>
          </a:prstGeom>
        </p:spPr>
      </p:pic>
      <p:sp>
        <p:nvSpPr>
          <p:cNvPr id="15" name="TextBox 14">
            <a:extLst>
              <a:ext uri="{FF2B5EF4-FFF2-40B4-BE49-F238E27FC236}">
                <a16:creationId xmlns:a16="http://schemas.microsoft.com/office/drawing/2014/main" id="{BDB399F1-DEF3-4982-CEFD-919E8A3A2BBB}"/>
              </a:ext>
            </a:extLst>
          </p:cNvPr>
          <p:cNvSpPr txBox="1"/>
          <p:nvPr/>
        </p:nvSpPr>
        <p:spPr>
          <a:xfrm>
            <a:off x="405740" y="6326870"/>
            <a:ext cx="6239209" cy="430887"/>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a:solidFill>
                  <a:srgbClr val="7F7F7F"/>
                </a:solidFill>
                <a:cs typeface="Calibri"/>
              </a:rPr>
              <a:t>Source: Didi </a:t>
            </a:r>
            <a:r>
              <a:rPr lang="en-US" sz="1100" err="1">
                <a:solidFill>
                  <a:srgbClr val="7F7F7F"/>
                </a:solidFill>
                <a:cs typeface="Calibri"/>
              </a:rPr>
              <a:t>Pershouse</a:t>
            </a:r>
            <a:r>
              <a:rPr lang="en-US" sz="1100">
                <a:solidFill>
                  <a:srgbClr val="7F7F7F"/>
                </a:solidFill>
                <a:cs typeface="Calibri"/>
              </a:rPr>
              <a:t>; Photo credit: </a:t>
            </a:r>
            <a:r>
              <a:rPr lang="en-AU" sz="1100">
                <a:solidFill>
                  <a:srgbClr val="7F7F7F"/>
                </a:solidFill>
                <a:ea typeface="+mn-lt"/>
                <a:cs typeface="+mn-lt"/>
              </a:rPr>
              <a:t>Benton James Madison County Soil Conservation District, Tennessee</a:t>
            </a:r>
            <a:endParaRPr lang="en-US" sz="1100">
              <a:solidFill>
                <a:srgbClr val="7F7F7F"/>
              </a:solidFill>
              <a:ea typeface="+mn-lt"/>
              <a:cs typeface="+mn-lt"/>
            </a:endParaRPr>
          </a:p>
          <a:p>
            <a:endParaRPr lang="en-US" sz="1100">
              <a:solidFill>
                <a:srgbClr val="7F7F7F"/>
              </a:solidFill>
              <a:cs typeface="Calibri"/>
            </a:endParaRPr>
          </a:p>
        </p:txBody>
      </p:sp>
      <p:sp>
        <p:nvSpPr>
          <p:cNvPr id="18" name="Oval 17">
            <a:extLst>
              <a:ext uri="{FF2B5EF4-FFF2-40B4-BE49-F238E27FC236}">
                <a16:creationId xmlns:a16="http://schemas.microsoft.com/office/drawing/2014/main" id="{3991B4CE-0863-8C8C-2304-8593C3642F6D}"/>
              </a:ext>
            </a:extLst>
          </p:cNvPr>
          <p:cNvSpPr/>
          <p:nvPr/>
        </p:nvSpPr>
        <p:spPr>
          <a:xfrm>
            <a:off x="7968000" y="1828801"/>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1</a:t>
            </a:r>
          </a:p>
        </p:txBody>
      </p:sp>
      <p:sp>
        <p:nvSpPr>
          <p:cNvPr id="19" name="Oval 18">
            <a:extLst>
              <a:ext uri="{FF2B5EF4-FFF2-40B4-BE49-F238E27FC236}">
                <a16:creationId xmlns:a16="http://schemas.microsoft.com/office/drawing/2014/main" id="{ABACE5C8-828E-12C3-44A7-D728470E1038}"/>
              </a:ext>
            </a:extLst>
          </p:cNvPr>
          <p:cNvSpPr/>
          <p:nvPr/>
        </p:nvSpPr>
        <p:spPr>
          <a:xfrm>
            <a:off x="7968000" y="2388374"/>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2</a:t>
            </a:r>
          </a:p>
        </p:txBody>
      </p:sp>
      <p:sp>
        <p:nvSpPr>
          <p:cNvPr id="20" name="Oval 19">
            <a:extLst>
              <a:ext uri="{FF2B5EF4-FFF2-40B4-BE49-F238E27FC236}">
                <a16:creationId xmlns:a16="http://schemas.microsoft.com/office/drawing/2014/main" id="{E0324D83-ABB1-BB06-C113-4E79F9784842}"/>
              </a:ext>
            </a:extLst>
          </p:cNvPr>
          <p:cNvSpPr/>
          <p:nvPr/>
        </p:nvSpPr>
        <p:spPr>
          <a:xfrm>
            <a:off x="7968000" y="3479748"/>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3</a:t>
            </a:r>
          </a:p>
        </p:txBody>
      </p:sp>
      <p:sp>
        <p:nvSpPr>
          <p:cNvPr id="21" name="Oval 20">
            <a:extLst>
              <a:ext uri="{FF2B5EF4-FFF2-40B4-BE49-F238E27FC236}">
                <a16:creationId xmlns:a16="http://schemas.microsoft.com/office/drawing/2014/main" id="{A501B9F1-C44C-0E50-7134-ECA202498129}"/>
              </a:ext>
            </a:extLst>
          </p:cNvPr>
          <p:cNvSpPr/>
          <p:nvPr/>
        </p:nvSpPr>
        <p:spPr>
          <a:xfrm>
            <a:off x="7968000" y="4291852"/>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4</a:t>
            </a:r>
          </a:p>
        </p:txBody>
      </p:sp>
      <p:sp>
        <p:nvSpPr>
          <p:cNvPr id="22" name="Oval 21">
            <a:extLst>
              <a:ext uri="{FF2B5EF4-FFF2-40B4-BE49-F238E27FC236}">
                <a16:creationId xmlns:a16="http://schemas.microsoft.com/office/drawing/2014/main" id="{A9DEC70F-3878-0B48-B1BD-5677D704A8E6}"/>
              </a:ext>
            </a:extLst>
          </p:cNvPr>
          <p:cNvSpPr/>
          <p:nvPr/>
        </p:nvSpPr>
        <p:spPr>
          <a:xfrm>
            <a:off x="7968000" y="5095258"/>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5</a:t>
            </a:r>
          </a:p>
        </p:txBody>
      </p:sp>
      <p:sp>
        <p:nvSpPr>
          <p:cNvPr id="23" name="Oval 22">
            <a:extLst>
              <a:ext uri="{FF2B5EF4-FFF2-40B4-BE49-F238E27FC236}">
                <a16:creationId xmlns:a16="http://schemas.microsoft.com/office/drawing/2014/main" id="{ADCA3B33-FF07-6B15-1C46-C0A2EBD45890}"/>
              </a:ext>
            </a:extLst>
          </p:cNvPr>
          <p:cNvSpPr/>
          <p:nvPr/>
        </p:nvSpPr>
        <p:spPr>
          <a:xfrm>
            <a:off x="7968000" y="5683463"/>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6</a:t>
            </a:r>
          </a:p>
        </p:txBody>
      </p:sp>
    </p:spTree>
    <p:extLst>
      <p:ext uri="{BB962C8B-B14F-4D97-AF65-F5344CB8AC3E}">
        <p14:creationId xmlns:p14="http://schemas.microsoft.com/office/powerpoint/2010/main" val="1762495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2117498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3" imgH="423" progId="TCLayout.ActiveDocument.1">
                  <p:embed/>
                </p:oleObj>
              </mc:Choice>
              <mc:Fallback>
                <p:oleObj name="think-cell Slide" r:id="rId5"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Placeholder 7">
            <a:extLst>
              <a:ext uri="{FF2B5EF4-FFF2-40B4-BE49-F238E27FC236}">
                <a16:creationId xmlns:a16="http://schemas.microsoft.com/office/drawing/2014/main" id="{0576D18E-F73F-FC14-8848-6AF38A88F636}"/>
              </a:ext>
            </a:extLst>
          </p:cNvPr>
          <p:cNvPicPr>
            <a:picLocks noChangeAspect="1"/>
          </p:cNvPicPr>
          <p:nvPr/>
        </p:nvPicPr>
        <p:blipFill>
          <a:blip r:embed="rId7">
            <a:extLst>
              <a:ext uri="{28A0092B-C50C-407E-A947-70E740481C1C}">
                <a14:useLocalDpi xmlns:a14="http://schemas.microsoft.com/office/drawing/2010/main" val="0"/>
              </a:ext>
            </a:extLst>
          </a:blip>
          <a:srcRect l="44" r="44"/>
          <a:stretch>
            <a:fillRect/>
          </a:stretch>
        </p:blipFill>
        <p:spPr>
          <a:xfrm>
            <a:off x="0" y="0"/>
            <a:ext cx="12192000" cy="6858000"/>
          </a:xfrm>
          <a:prstGeom prst="rect">
            <a:avLst/>
          </a:prstGeom>
        </p:spPr>
      </p:pic>
      <p:sp>
        <p:nvSpPr>
          <p:cNvPr id="11" name="Overlay">
            <a:extLst>
              <a:ext uri="{FF2B5EF4-FFF2-40B4-BE49-F238E27FC236}">
                <a16:creationId xmlns:a16="http://schemas.microsoft.com/office/drawing/2014/main" id="{B3E677F6-E6A1-9D9B-59E7-BBE7230F719D}"/>
              </a:ext>
            </a:extLst>
          </p:cNvPr>
          <p:cNvSpPr/>
          <p:nvPr>
            <p:custDataLst>
              <p:tags r:id="rId2"/>
            </p:custDataLst>
          </p:nvPr>
        </p:nvSpPr>
        <p:spPr>
          <a:xfrm>
            <a:off x="0" y="0"/>
            <a:ext cx="12192000" cy="6858000"/>
          </a:xfrm>
          <a:prstGeom prst="rect">
            <a:avLst/>
          </a:prstGeom>
          <a:solidFill>
            <a:srgbClr val="000000">
              <a:alpha val="45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endParaRPr>
          </a:p>
        </p:txBody>
      </p:sp>
      <p:sp>
        <p:nvSpPr>
          <p:cNvPr id="12" name="ee4pContent1">
            <a:extLst>
              <a:ext uri="{FF2B5EF4-FFF2-40B4-BE49-F238E27FC236}">
                <a16:creationId xmlns:a16="http://schemas.microsoft.com/office/drawing/2014/main" id="{9D63DA33-9438-0ACF-6AFE-C95382E8EDEA}"/>
              </a:ext>
            </a:extLst>
          </p:cNvPr>
          <p:cNvSpPr txBox="1"/>
          <p:nvPr/>
        </p:nvSpPr>
        <p:spPr>
          <a:xfrm>
            <a:off x="9132371" y="2859257"/>
            <a:ext cx="2390291" cy="276998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Pct val="100000"/>
              <a:buFont typeface="Trebuchet MS" panose="020B0603020202020204" pitchFamily="34" charset="0"/>
              <a:buChar char="​"/>
              <a:defRPr sz="2000">
                <a:solidFill>
                  <a:srgbClr val="000000"/>
                </a:solidFill>
                <a:latin typeface="Calibri" panose="020F0502020204030204" pitchFamily="34" charset="0"/>
                <a:cs typeface="Calibri" panose="020F0502020204030204" pitchFamily="34" charset="0"/>
              </a:defRPr>
            </a:lvl1pPr>
            <a:lvl2pPr marL="324000" lvl="1" indent="-216000">
              <a:buClr>
                <a:srgbClr val="C52727"/>
              </a:buClr>
              <a:buSzPct val="100000"/>
              <a:buFont typeface="Trebuchet MS" panose="020B0603020202020204" pitchFamily="34" charset="0"/>
              <a:buChar char="•"/>
              <a:defRPr sz="2000">
                <a:solidFill>
                  <a:srgbClr val="000000"/>
                </a:solidFill>
                <a:latin typeface="Calibri" panose="020F0502020204030204" pitchFamily="34" charset="0"/>
                <a:cs typeface="Calibri" panose="020F0502020204030204" pitchFamily="34" charset="0"/>
              </a:defRPr>
            </a:lvl2pPr>
            <a:lvl3pPr marL="774900" lvl="2" indent="-342900">
              <a:buClr>
                <a:srgbClr val="C52727"/>
              </a:buClr>
              <a:buSzPct val="100000"/>
              <a:buFont typeface="Calibri" panose="020F0502020204030204" pitchFamily="34" charset="0"/>
              <a:buChar char="–"/>
              <a:defRPr sz="2000">
                <a:solidFill>
                  <a:srgbClr val="000000"/>
                </a:solidFill>
                <a:latin typeface="Calibri" panose="020F0502020204030204" pitchFamily="34" charset="0"/>
                <a:cs typeface="Calibri" panose="020F0502020204030204" pitchFamily="34" charset="0"/>
              </a:defRPr>
            </a:lvl3pPr>
            <a:lvl4pPr marL="0" lvl="3">
              <a:buSzPct val="100000"/>
              <a:buFont typeface="Trebuchet MS" panose="020B0603020202020204" pitchFamily="34" charset="0"/>
              <a:buChar char="​"/>
              <a:defRPr sz="2400">
                <a:solidFill>
                  <a:srgbClr val="C52727"/>
                </a:solidFill>
                <a:latin typeface="Calibri" panose="020F0502020204030204" pitchFamily="34" charset="0"/>
                <a:cs typeface="Calibri" panose="020F0502020204030204" pitchFamily="34" charset="0"/>
              </a:defRPr>
            </a:lvl4pPr>
            <a:lvl5pPr marL="0" lvl="4">
              <a:buSzPct val="100000"/>
              <a:buFont typeface="Trebuchet MS" panose="020B0603020202020204" pitchFamily="34" charset="0"/>
              <a:buChar char="​"/>
              <a:defRPr sz="2400" b="1">
                <a:solidFill>
                  <a:srgbClr val="000000"/>
                </a:solidFill>
                <a:latin typeface="Calibri" panose="020F0502020204030204" pitchFamily="34" charset="0"/>
                <a:cs typeface="Calibri" panose="020F0502020204030204" pitchFamily="34" charset="0"/>
              </a:defRPr>
            </a:lvl5pPr>
            <a:lvl6pPr marL="324000" lvl="5" indent="-216000">
              <a:buClr>
                <a:srgbClr val="C52727"/>
              </a:buClr>
              <a:buSzPct val="100000"/>
              <a:buFont typeface="Trebuchet MS" panose="020B0603020202020204" pitchFamily="34" charset="0"/>
              <a:buChar char="•"/>
              <a:defRPr sz="2400">
                <a:solidFill>
                  <a:srgbClr val="000000"/>
                </a:solidFill>
                <a:latin typeface="Calibri" panose="020F0502020204030204" pitchFamily="34" charset="0"/>
                <a:cs typeface="Calibri" panose="020F0502020204030204" pitchFamily="34" charset="0"/>
              </a:defRPr>
            </a:lvl6pPr>
            <a:lvl7pPr marL="0" lvl="6">
              <a:buSzPct val="100000"/>
              <a:buFont typeface="Trebuchet MS" panose="020B0603020202020204" pitchFamily="34" charset="0"/>
              <a:buChar char="​"/>
              <a:defRPr sz="5400">
                <a:solidFill>
                  <a:srgbClr val="000000"/>
                </a:solidFill>
                <a:latin typeface="Calibri" panose="020F0502020204030204" pitchFamily="34" charset="0"/>
                <a:cs typeface="Calibri" panose="020F0502020204030204" pitchFamily="34" charset="0"/>
              </a:defRPr>
            </a:lvl7pPr>
            <a:lvl8pPr marL="0" lvl="7">
              <a:buSzPct val="100000"/>
              <a:buFont typeface="Trebuchet MS" panose="020B0603020202020204" pitchFamily="34" charset="0"/>
              <a:buChar char="​"/>
              <a:defRPr sz="6600">
                <a:solidFill>
                  <a:srgbClr val="C52727"/>
                </a:solidFill>
                <a:latin typeface="Calibri" panose="020F0502020204030204" pitchFamily="34" charset="0"/>
                <a:cs typeface="Calibri" panose="020F0502020204030204" pitchFamily="34" charset="0"/>
              </a:defRPr>
            </a:lvl8pPr>
            <a:lvl9pPr marL="0" lvl="8">
              <a:buSzPct val="100000"/>
              <a:buFont typeface="Trebuchet MS" panose="020B0603020202020204" pitchFamily="34" charset="0"/>
              <a:buChar char="​"/>
              <a:defRPr sz="4400">
                <a:solidFill>
                  <a:srgbClr val="C52727"/>
                </a:solidFill>
                <a:latin typeface="Calibri" panose="020F0502020204030204" pitchFamily="34" charset="0"/>
                <a:cs typeface="Calibri" panose="020F0502020204030204" pitchFamily="34" charset="0"/>
              </a:defRPr>
            </a:lvl9pPr>
          </a:lstStyle>
          <a:p>
            <a:r>
              <a:rPr lang="en-US">
                <a:solidFill>
                  <a:srgbClr val="FFFFFF"/>
                </a:solidFill>
                <a:latin typeface="+mj-lt"/>
              </a:rPr>
              <a:t>Farmers </a:t>
            </a:r>
            <a:r>
              <a:rPr lang="en-US" b="1">
                <a:solidFill>
                  <a:srgbClr val="FFFFFF"/>
                </a:solidFill>
                <a:latin typeface="+mj-lt"/>
              </a:rPr>
              <a:t>renew</a:t>
            </a:r>
            <a:r>
              <a:rPr lang="en-US">
                <a:solidFill>
                  <a:srgbClr val="FFFFFF"/>
                </a:solidFill>
                <a:latin typeface="+mj-lt"/>
              </a:rPr>
              <a:t> their policies in order </a:t>
            </a:r>
            <a:r>
              <a:rPr lang="en-US" b="1">
                <a:solidFill>
                  <a:srgbClr val="FFFFFF"/>
                </a:solidFill>
                <a:latin typeface="+mj-lt"/>
              </a:rPr>
              <a:t>to keep their access to loans </a:t>
            </a:r>
            <a:r>
              <a:rPr lang="en-US">
                <a:solidFill>
                  <a:srgbClr val="FFFFFF"/>
                </a:solidFill>
                <a:latin typeface="+mj-lt"/>
              </a:rPr>
              <a:t>and lower their financial burden, so they are trapped using the same practices year after year, </a:t>
            </a:r>
            <a:r>
              <a:rPr lang="en-US" b="1">
                <a:solidFill>
                  <a:srgbClr val="FFFFFF"/>
                </a:solidFill>
                <a:latin typeface="+mj-lt"/>
              </a:rPr>
              <a:t>with no way out.</a:t>
            </a:r>
          </a:p>
        </p:txBody>
      </p:sp>
      <p:sp>
        <p:nvSpPr>
          <p:cNvPr id="14" name="ee4pContent1">
            <a:extLst>
              <a:ext uri="{FF2B5EF4-FFF2-40B4-BE49-F238E27FC236}">
                <a16:creationId xmlns:a16="http://schemas.microsoft.com/office/drawing/2014/main" id="{D2CFBFBA-6E75-1E31-6D58-7BCCC47190A9}"/>
              </a:ext>
            </a:extLst>
          </p:cNvPr>
          <p:cNvSpPr txBox="1"/>
          <p:nvPr/>
        </p:nvSpPr>
        <p:spPr>
          <a:xfrm>
            <a:off x="6298248" y="2859257"/>
            <a:ext cx="2390291" cy="153888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Pct val="100000"/>
              <a:buFont typeface="Trebuchet MS" panose="020B0603020202020204" pitchFamily="34" charset="0"/>
              <a:buChar char="​"/>
              <a:defRPr sz="2000">
                <a:solidFill>
                  <a:srgbClr val="000000"/>
                </a:solidFill>
                <a:latin typeface="Calibri" panose="020F0502020204030204" pitchFamily="34" charset="0"/>
                <a:cs typeface="Calibri" panose="020F0502020204030204" pitchFamily="34" charset="0"/>
              </a:defRPr>
            </a:lvl1pPr>
            <a:lvl2pPr marL="324000" lvl="1" indent="-216000">
              <a:buClr>
                <a:srgbClr val="C52727"/>
              </a:buClr>
              <a:buSzPct val="100000"/>
              <a:buFont typeface="Trebuchet MS" panose="020B0603020202020204" pitchFamily="34" charset="0"/>
              <a:buChar char="•"/>
              <a:defRPr sz="2000">
                <a:solidFill>
                  <a:srgbClr val="000000"/>
                </a:solidFill>
                <a:latin typeface="Calibri" panose="020F0502020204030204" pitchFamily="34" charset="0"/>
                <a:cs typeface="Calibri" panose="020F0502020204030204" pitchFamily="34" charset="0"/>
              </a:defRPr>
            </a:lvl2pPr>
            <a:lvl3pPr marL="774900" lvl="2" indent="-342900">
              <a:buClr>
                <a:srgbClr val="C52727"/>
              </a:buClr>
              <a:buSzPct val="100000"/>
              <a:buFont typeface="Calibri" panose="020F0502020204030204" pitchFamily="34" charset="0"/>
              <a:buChar char="–"/>
              <a:defRPr sz="2000">
                <a:solidFill>
                  <a:srgbClr val="000000"/>
                </a:solidFill>
                <a:latin typeface="Calibri" panose="020F0502020204030204" pitchFamily="34" charset="0"/>
                <a:cs typeface="Calibri" panose="020F0502020204030204" pitchFamily="34" charset="0"/>
              </a:defRPr>
            </a:lvl3pPr>
            <a:lvl4pPr marL="0" lvl="3">
              <a:buSzPct val="100000"/>
              <a:buFont typeface="Trebuchet MS" panose="020B0603020202020204" pitchFamily="34" charset="0"/>
              <a:buChar char="​"/>
              <a:defRPr sz="2400">
                <a:solidFill>
                  <a:srgbClr val="C52727"/>
                </a:solidFill>
                <a:latin typeface="Calibri" panose="020F0502020204030204" pitchFamily="34" charset="0"/>
                <a:cs typeface="Calibri" panose="020F0502020204030204" pitchFamily="34" charset="0"/>
              </a:defRPr>
            </a:lvl4pPr>
            <a:lvl5pPr marL="0" lvl="4">
              <a:buSzPct val="100000"/>
              <a:buFont typeface="Trebuchet MS" panose="020B0603020202020204" pitchFamily="34" charset="0"/>
              <a:buChar char="​"/>
              <a:defRPr sz="2400" b="1">
                <a:solidFill>
                  <a:srgbClr val="000000"/>
                </a:solidFill>
                <a:latin typeface="Calibri" panose="020F0502020204030204" pitchFamily="34" charset="0"/>
                <a:cs typeface="Calibri" panose="020F0502020204030204" pitchFamily="34" charset="0"/>
              </a:defRPr>
            </a:lvl5pPr>
            <a:lvl6pPr marL="324000" lvl="5" indent="-216000">
              <a:buClr>
                <a:srgbClr val="C52727"/>
              </a:buClr>
              <a:buSzPct val="100000"/>
              <a:buFont typeface="Trebuchet MS" panose="020B0603020202020204" pitchFamily="34" charset="0"/>
              <a:buChar char="•"/>
              <a:defRPr sz="2400">
                <a:solidFill>
                  <a:srgbClr val="000000"/>
                </a:solidFill>
                <a:latin typeface="Calibri" panose="020F0502020204030204" pitchFamily="34" charset="0"/>
                <a:cs typeface="Calibri" panose="020F0502020204030204" pitchFamily="34" charset="0"/>
              </a:defRPr>
            </a:lvl6pPr>
            <a:lvl7pPr marL="0" lvl="6">
              <a:buSzPct val="100000"/>
              <a:buFont typeface="Trebuchet MS" panose="020B0603020202020204" pitchFamily="34" charset="0"/>
              <a:buChar char="​"/>
              <a:defRPr sz="5400">
                <a:solidFill>
                  <a:srgbClr val="000000"/>
                </a:solidFill>
                <a:latin typeface="Calibri" panose="020F0502020204030204" pitchFamily="34" charset="0"/>
                <a:cs typeface="Calibri" panose="020F0502020204030204" pitchFamily="34" charset="0"/>
              </a:defRPr>
            </a:lvl7pPr>
            <a:lvl8pPr marL="0" lvl="7">
              <a:buSzPct val="100000"/>
              <a:buFont typeface="Trebuchet MS" panose="020B0603020202020204" pitchFamily="34" charset="0"/>
              <a:buChar char="​"/>
              <a:defRPr sz="6600">
                <a:solidFill>
                  <a:srgbClr val="C52727"/>
                </a:solidFill>
                <a:latin typeface="Calibri" panose="020F0502020204030204" pitchFamily="34" charset="0"/>
                <a:cs typeface="Calibri" panose="020F0502020204030204" pitchFamily="34" charset="0"/>
              </a:defRPr>
            </a:lvl8pPr>
            <a:lvl9pPr marL="0" lvl="8">
              <a:buSzPct val="100000"/>
              <a:buFont typeface="Trebuchet MS" panose="020B0603020202020204" pitchFamily="34" charset="0"/>
              <a:buChar char="​"/>
              <a:defRPr sz="4400">
                <a:solidFill>
                  <a:srgbClr val="C52727"/>
                </a:solidFill>
                <a:latin typeface="Calibri" panose="020F0502020204030204" pitchFamily="34" charset="0"/>
                <a:cs typeface="Calibri" panose="020F0502020204030204" pitchFamily="34" charset="0"/>
              </a:defRPr>
            </a:lvl9pPr>
          </a:lstStyle>
          <a:p>
            <a:pPr>
              <a:buNone/>
            </a:pPr>
            <a:r>
              <a:rPr lang="en-US">
                <a:solidFill>
                  <a:srgbClr val="FFFFFF"/>
                </a:solidFill>
                <a:latin typeface="+mj-lt"/>
              </a:rPr>
              <a:t>To qualify for federal loans, farmers often </a:t>
            </a:r>
            <a:r>
              <a:rPr lang="en-US" b="1">
                <a:solidFill>
                  <a:srgbClr val="FFFFFF"/>
                </a:solidFill>
                <a:latin typeface="+mj-lt"/>
              </a:rPr>
              <a:t>need to have </a:t>
            </a:r>
            <a:r>
              <a:rPr lang="en-US">
                <a:solidFill>
                  <a:srgbClr val="FFFFFF"/>
                </a:solidFill>
                <a:latin typeface="+mj-lt"/>
              </a:rPr>
              <a:t>crop insurance </a:t>
            </a:r>
            <a:r>
              <a:rPr lang="en-US" b="1">
                <a:solidFill>
                  <a:srgbClr val="FFFFFF"/>
                </a:solidFill>
                <a:latin typeface="+mj-lt"/>
              </a:rPr>
              <a:t>to prove lower financial risk</a:t>
            </a:r>
          </a:p>
        </p:txBody>
      </p:sp>
      <p:sp>
        <p:nvSpPr>
          <p:cNvPr id="15" name="Oval 20">
            <a:extLst>
              <a:ext uri="{FF2B5EF4-FFF2-40B4-BE49-F238E27FC236}">
                <a16:creationId xmlns:a16="http://schemas.microsoft.com/office/drawing/2014/main" id="{4F3C573B-B79B-9EF1-6F9B-7980301CD0E4}"/>
              </a:ext>
            </a:extLst>
          </p:cNvPr>
          <p:cNvSpPr>
            <a:spLocks noChangeArrowheads="1"/>
          </p:cNvSpPr>
          <p:nvPr/>
        </p:nvSpPr>
        <p:spPr bwMode="auto">
          <a:xfrm>
            <a:off x="568175" y="2182584"/>
            <a:ext cx="523206" cy="523206"/>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rgbClr val="FFFFFF"/>
                </a:solidFill>
              </a:rPr>
              <a:t>1</a:t>
            </a:r>
          </a:p>
        </p:txBody>
      </p:sp>
      <p:sp>
        <p:nvSpPr>
          <p:cNvPr id="16" name="Oval 20">
            <a:extLst>
              <a:ext uri="{FF2B5EF4-FFF2-40B4-BE49-F238E27FC236}">
                <a16:creationId xmlns:a16="http://schemas.microsoft.com/office/drawing/2014/main" id="{A38CEBEC-2152-8678-5318-27F5A8E63F85}"/>
              </a:ext>
            </a:extLst>
          </p:cNvPr>
          <p:cNvSpPr>
            <a:spLocks noChangeArrowheads="1"/>
          </p:cNvSpPr>
          <p:nvPr/>
        </p:nvSpPr>
        <p:spPr bwMode="auto">
          <a:xfrm>
            <a:off x="3402299" y="2182584"/>
            <a:ext cx="523206" cy="523206"/>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rgbClr val="FFFFFF"/>
                </a:solidFill>
              </a:rPr>
              <a:t>2</a:t>
            </a:r>
          </a:p>
        </p:txBody>
      </p:sp>
      <p:sp>
        <p:nvSpPr>
          <p:cNvPr id="17" name="Oval 20">
            <a:extLst>
              <a:ext uri="{FF2B5EF4-FFF2-40B4-BE49-F238E27FC236}">
                <a16:creationId xmlns:a16="http://schemas.microsoft.com/office/drawing/2014/main" id="{5BDD8E74-6EF3-F6B9-99A2-8921CDA488CD}"/>
              </a:ext>
            </a:extLst>
          </p:cNvPr>
          <p:cNvSpPr>
            <a:spLocks noChangeArrowheads="1"/>
          </p:cNvSpPr>
          <p:nvPr/>
        </p:nvSpPr>
        <p:spPr bwMode="auto">
          <a:xfrm>
            <a:off x="9070546" y="2182584"/>
            <a:ext cx="523206" cy="523206"/>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rgbClr val="FFFFFF"/>
                </a:solidFill>
              </a:rPr>
              <a:t>4</a:t>
            </a:r>
          </a:p>
        </p:txBody>
      </p:sp>
      <p:sp>
        <p:nvSpPr>
          <p:cNvPr id="18" name="Oval 20">
            <a:extLst>
              <a:ext uri="{FF2B5EF4-FFF2-40B4-BE49-F238E27FC236}">
                <a16:creationId xmlns:a16="http://schemas.microsoft.com/office/drawing/2014/main" id="{13D83805-C077-314B-CD5C-6461C48731DB}"/>
              </a:ext>
            </a:extLst>
          </p:cNvPr>
          <p:cNvSpPr>
            <a:spLocks noChangeArrowheads="1"/>
          </p:cNvSpPr>
          <p:nvPr/>
        </p:nvSpPr>
        <p:spPr bwMode="auto">
          <a:xfrm>
            <a:off x="6236423" y="2182584"/>
            <a:ext cx="523206" cy="523206"/>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rgbClr val="FFFFFF"/>
                </a:solidFill>
              </a:rPr>
              <a:t>3</a:t>
            </a:r>
          </a:p>
        </p:txBody>
      </p:sp>
      <p:sp>
        <p:nvSpPr>
          <p:cNvPr id="19" name="Rectangle 18">
            <a:extLst>
              <a:ext uri="{FF2B5EF4-FFF2-40B4-BE49-F238E27FC236}">
                <a16:creationId xmlns:a16="http://schemas.microsoft.com/office/drawing/2014/main" id="{39C288E6-0D5F-589D-3CCB-DF6FB3F2A4A7}"/>
              </a:ext>
            </a:extLst>
          </p:cNvPr>
          <p:cNvSpPr/>
          <p:nvPr/>
        </p:nvSpPr>
        <p:spPr>
          <a:xfrm>
            <a:off x="630000" y="2859257"/>
            <a:ext cx="2390291" cy="1538883"/>
          </a:xfrm>
          <a:prstGeom prst="rect">
            <a:avLst/>
          </a:prstGeom>
        </p:spPr>
        <p:txBody>
          <a:bodyPr wrap="square" lIns="0" tIns="0" rIns="0" bIns="0">
            <a:spAutoFit/>
          </a:bodyPr>
          <a:lstStyle/>
          <a:p>
            <a:r>
              <a:rPr lang="en-US" sz="2000">
                <a:solidFill>
                  <a:srgbClr val="FFFFFF"/>
                </a:solidFill>
                <a:latin typeface="+mj-lt"/>
              </a:rPr>
              <a:t>To qualify for crop insurance, farmers must </a:t>
            </a:r>
            <a:r>
              <a:rPr lang="en-US" sz="2000" b="1">
                <a:solidFill>
                  <a:srgbClr val="FFFFFF"/>
                </a:solidFill>
                <a:latin typeface="+mj-lt"/>
              </a:rPr>
              <a:t>meet the USDA’s guidelines</a:t>
            </a:r>
            <a:r>
              <a:rPr lang="en-US" sz="2000">
                <a:solidFill>
                  <a:srgbClr val="FFFFFF"/>
                </a:solidFill>
                <a:latin typeface="+mj-lt"/>
              </a:rPr>
              <a:t> for ‘good farm management</a:t>
            </a:r>
          </a:p>
        </p:txBody>
      </p:sp>
      <p:sp>
        <p:nvSpPr>
          <p:cNvPr id="20" name="Rectangle 19">
            <a:extLst>
              <a:ext uri="{FF2B5EF4-FFF2-40B4-BE49-F238E27FC236}">
                <a16:creationId xmlns:a16="http://schemas.microsoft.com/office/drawing/2014/main" id="{74F6D8EC-C251-DC55-7822-7EA4009A2A33}"/>
              </a:ext>
            </a:extLst>
          </p:cNvPr>
          <p:cNvSpPr/>
          <p:nvPr/>
        </p:nvSpPr>
        <p:spPr>
          <a:xfrm>
            <a:off x="3464124" y="2859257"/>
            <a:ext cx="2390291" cy="1846659"/>
          </a:xfrm>
          <a:prstGeom prst="rect">
            <a:avLst/>
          </a:prstGeom>
        </p:spPr>
        <p:txBody>
          <a:bodyPr wrap="square" lIns="0" tIns="0" rIns="0" bIns="0">
            <a:spAutoFit/>
          </a:bodyPr>
          <a:lstStyle/>
          <a:p>
            <a:pPr>
              <a:buNone/>
            </a:pPr>
            <a:r>
              <a:rPr lang="en-US" sz="2000">
                <a:solidFill>
                  <a:srgbClr val="FFFFFF"/>
                </a:solidFill>
                <a:latin typeface="+mj-lt"/>
              </a:rPr>
              <a:t>The USDA’s good farming guidelines are </a:t>
            </a:r>
            <a:r>
              <a:rPr lang="en-US" sz="2000" b="1">
                <a:solidFill>
                  <a:srgbClr val="FFFFFF"/>
                </a:solidFill>
                <a:latin typeface="+mj-lt"/>
              </a:rPr>
              <a:t>outdated</a:t>
            </a:r>
            <a:r>
              <a:rPr lang="en-US" sz="2000">
                <a:solidFill>
                  <a:srgbClr val="FFFFFF"/>
                </a:solidFill>
                <a:latin typeface="+mj-lt"/>
              </a:rPr>
              <a:t>, and </a:t>
            </a:r>
            <a:r>
              <a:rPr lang="en-US" sz="2000" b="1">
                <a:solidFill>
                  <a:srgbClr val="FFFFFF"/>
                </a:solidFill>
                <a:latin typeface="+mj-lt"/>
              </a:rPr>
              <a:t>aren’t compatible </a:t>
            </a:r>
            <a:r>
              <a:rPr lang="en-US" sz="2000">
                <a:solidFill>
                  <a:srgbClr val="FFFFFF"/>
                </a:solidFill>
                <a:latin typeface="+mj-lt"/>
              </a:rPr>
              <a:t>with practices that improve soil health</a:t>
            </a:r>
          </a:p>
        </p:txBody>
      </p:sp>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941796"/>
          </a:xfrm>
        </p:spPr>
        <p:txBody>
          <a:bodyPr vert="horz"/>
          <a:lstStyle/>
          <a:p>
            <a:r>
              <a:rPr lang="en-US" b="1">
                <a:solidFill>
                  <a:schemeClr val="bg1"/>
                </a:solidFill>
              </a:rPr>
              <a:t>Current status | </a:t>
            </a:r>
            <a:r>
              <a:rPr lang="en-US">
                <a:solidFill>
                  <a:schemeClr val="bg1"/>
                </a:solidFill>
              </a:rPr>
              <a:t>The current Federal crop insurance system prevents farmers from building soil health</a:t>
            </a:r>
          </a:p>
        </p:txBody>
      </p:sp>
      <p:sp>
        <p:nvSpPr>
          <p:cNvPr id="5" name="Date Placeholder 3">
            <a:extLst>
              <a:ext uri="{FF2B5EF4-FFF2-40B4-BE49-F238E27FC236}">
                <a16:creationId xmlns:a16="http://schemas.microsoft.com/office/drawing/2014/main" id="{1E9F3738-55D5-4F13-B045-7E1DAD73D9B2}"/>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t>Source: USDA; expert interviews</a:t>
            </a:r>
          </a:p>
        </p:txBody>
      </p:sp>
    </p:spTree>
    <p:extLst>
      <p:ext uri="{BB962C8B-B14F-4D97-AF65-F5344CB8AC3E}">
        <p14:creationId xmlns:p14="http://schemas.microsoft.com/office/powerpoint/2010/main" val="1408766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1879429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941796"/>
          </a:xfrm>
        </p:spPr>
        <p:txBody>
          <a:bodyPr vert="horz"/>
          <a:lstStyle/>
          <a:p>
            <a:r>
              <a:rPr lang="en-US" b="1">
                <a:ea typeface="+mj-lt"/>
                <a:cs typeface="+mj-lt"/>
              </a:rPr>
              <a:t>Opportunity |</a:t>
            </a:r>
            <a:r>
              <a:rPr lang="en-US">
                <a:latin typeface="Calibri"/>
                <a:cs typeface="Calibri"/>
              </a:rPr>
              <a:t> target farmers is concentrated in Mid West United States covering &gt;50% of agriculture land</a:t>
            </a:r>
            <a:endParaRPr lang="en-US">
              <a:cs typeface="Calibri"/>
            </a:endParaRPr>
          </a:p>
        </p:txBody>
      </p:sp>
      <p:sp>
        <p:nvSpPr>
          <p:cNvPr id="71" name="Date Placeholder 3">
            <a:extLst>
              <a:ext uri="{FF2B5EF4-FFF2-40B4-BE49-F238E27FC236}">
                <a16:creationId xmlns:a16="http://schemas.microsoft.com/office/drawing/2014/main" id="{66EC9B53-6CE9-CC62-D6B0-89AF55A4D96B}"/>
              </a:ext>
            </a:extLst>
          </p:cNvPr>
          <p:cNvSpPr>
            <a:spLocks noGrp="1"/>
          </p:cNvSpPr>
          <p:nvPr>
            <p:ph type="dt" sz="half" idx="10"/>
          </p:nvPr>
        </p:nvSpPr>
        <p:spPr>
          <a:xfrm>
            <a:off x="629999" y="6405036"/>
            <a:ext cx="10764000" cy="307777"/>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Note: 1. Improvement of soil matter by 1%; claims made between 1995-2021</a:t>
            </a:r>
          </a:p>
          <a:p>
            <a:pPr algn="l"/>
            <a:r>
              <a:rPr lang="en-US">
                <a:solidFill>
                  <a:schemeClr val="bg1">
                    <a:lumMod val="50000"/>
                  </a:schemeClr>
                </a:solidFill>
              </a:rPr>
              <a:t>Source: Expert interviews; USDA; </a:t>
            </a:r>
            <a:r>
              <a:rPr lang="en-US" err="1">
                <a:solidFill>
                  <a:schemeClr val="bg1">
                    <a:lumMod val="50000"/>
                  </a:schemeClr>
                </a:solidFill>
              </a:rPr>
              <a:t>FarmDoc</a:t>
            </a:r>
            <a:r>
              <a:rPr lang="en-US">
                <a:solidFill>
                  <a:schemeClr val="bg1">
                    <a:lumMod val="50000"/>
                  </a:schemeClr>
                </a:solidFill>
              </a:rPr>
              <a:t> Daily</a:t>
            </a:r>
          </a:p>
        </p:txBody>
      </p:sp>
      <p:pic>
        <p:nvPicPr>
          <p:cNvPr id="15" name="Picture 14" descr="Map&#10;&#10;Description automatically generated">
            <a:extLst>
              <a:ext uri="{FF2B5EF4-FFF2-40B4-BE49-F238E27FC236}">
                <a16:creationId xmlns:a16="http://schemas.microsoft.com/office/drawing/2014/main" id="{ED9CD511-816D-5EBE-BA00-A63446258A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4" t="5987" r="1658" b="9742"/>
          <a:stretch/>
        </p:blipFill>
        <p:spPr>
          <a:xfrm>
            <a:off x="505043" y="1756448"/>
            <a:ext cx="3271804" cy="1972102"/>
          </a:xfrm>
          <a:prstGeom prst="rect">
            <a:avLst/>
          </a:prstGeom>
        </p:spPr>
      </p:pic>
      <p:pic>
        <p:nvPicPr>
          <p:cNvPr id="16" name="Picture 15" descr="Map">
            <a:extLst>
              <a:ext uri="{FF2B5EF4-FFF2-40B4-BE49-F238E27FC236}">
                <a16:creationId xmlns:a16="http://schemas.microsoft.com/office/drawing/2014/main" id="{A8810F07-C586-F1F9-9955-A8C4F61F65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2" t="5786" r="1855" b="9937"/>
          <a:stretch/>
        </p:blipFill>
        <p:spPr>
          <a:xfrm>
            <a:off x="510992" y="3994816"/>
            <a:ext cx="3259906" cy="2166570"/>
          </a:xfrm>
          <a:prstGeom prst="rect">
            <a:avLst/>
          </a:prstGeom>
        </p:spPr>
      </p:pic>
      <p:sp>
        <p:nvSpPr>
          <p:cNvPr id="17" name="TextBox 16">
            <a:extLst>
              <a:ext uri="{FF2B5EF4-FFF2-40B4-BE49-F238E27FC236}">
                <a16:creationId xmlns:a16="http://schemas.microsoft.com/office/drawing/2014/main" id="{51DFB1B4-CDCC-08B5-93D5-A27DF2B0DDD0}"/>
              </a:ext>
            </a:extLst>
          </p:cNvPr>
          <p:cNvSpPr txBox="1"/>
          <p:nvPr/>
        </p:nvSpPr>
        <p:spPr>
          <a:xfrm>
            <a:off x="1381378" y="3670489"/>
            <a:ext cx="1519134" cy="276999"/>
          </a:xfrm>
          <a:prstGeom prst="rect">
            <a:avLst/>
          </a:prstGeom>
          <a:noFill/>
          <a:ln>
            <a:noFill/>
          </a:ln>
        </p:spPr>
        <p:txBody>
          <a:bodyPr wrap="none" lIns="91440" tIns="45720" rIns="91440" bIns="45720" rtlCol="0" anchor="t">
            <a:spAutoFit/>
          </a:bodyPr>
          <a:lstStyle>
            <a:defPPr>
              <a:defRPr lang="en-US"/>
            </a:defPPr>
            <a:lvl1pPr indent="0">
              <a:spcBef>
                <a:spcPts val="0"/>
              </a:spcBef>
              <a:buNone/>
              <a:defRPr sz="1200" b="1" i="1">
                <a:latin typeface="Calibri"/>
                <a:cs typeface="Calibri"/>
              </a:defRPr>
            </a:lvl1pPr>
          </a:lstStyle>
          <a:p>
            <a:r>
              <a:rPr lang="en-US"/>
              <a:t>Corn Production USA</a:t>
            </a:r>
            <a:endParaRPr lang="en-IN"/>
          </a:p>
        </p:txBody>
      </p:sp>
      <p:sp>
        <p:nvSpPr>
          <p:cNvPr id="18" name="TextBox 17">
            <a:extLst>
              <a:ext uri="{FF2B5EF4-FFF2-40B4-BE49-F238E27FC236}">
                <a16:creationId xmlns:a16="http://schemas.microsoft.com/office/drawing/2014/main" id="{9667548D-76BB-F31F-6151-3F06923E0052}"/>
              </a:ext>
            </a:extLst>
          </p:cNvPr>
          <p:cNvSpPr txBox="1"/>
          <p:nvPr/>
        </p:nvSpPr>
        <p:spPr>
          <a:xfrm>
            <a:off x="1257787" y="6100709"/>
            <a:ext cx="1766317" cy="276999"/>
          </a:xfrm>
          <a:prstGeom prst="rect">
            <a:avLst/>
          </a:prstGeom>
          <a:noFill/>
          <a:ln>
            <a:noFill/>
          </a:ln>
        </p:spPr>
        <p:txBody>
          <a:bodyPr wrap="none" lIns="91440" tIns="45720" rIns="91440" bIns="45720" rtlCol="0" anchor="t">
            <a:spAutoFit/>
          </a:bodyPr>
          <a:lstStyle/>
          <a:p>
            <a:pPr marL="0" indent="0">
              <a:spcBef>
                <a:spcPts val="0"/>
              </a:spcBef>
              <a:buNone/>
            </a:pPr>
            <a:r>
              <a:rPr lang="en-US" sz="1200" b="1" i="1">
                <a:latin typeface="Calibri"/>
                <a:cs typeface="Calibri"/>
              </a:rPr>
              <a:t>Soybean Production USA</a:t>
            </a:r>
            <a:endParaRPr lang="en-IN" sz="1200" b="1" i="1">
              <a:latin typeface="Calibri"/>
              <a:cs typeface="Calibri"/>
            </a:endParaRPr>
          </a:p>
        </p:txBody>
      </p:sp>
      <p:cxnSp>
        <p:nvCxnSpPr>
          <p:cNvPr id="36" name="Straight Connector 35">
            <a:extLst>
              <a:ext uri="{FF2B5EF4-FFF2-40B4-BE49-F238E27FC236}">
                <a16:creationId xmlns:a16="http://schemas.microsoft.com/office/drawing/2014/main" id="{529B55F8-FA00-A5FC-ECFD-0C590F53928E}"/>
              </a:ext>
            </a:extLst>
          </p:cNvPr>
          <p:cNvCxnSpPr>
            <a:cxnSpLocks/>
          </p:cNvCxnSpPr>
          <p:nvPr/>
        </p:nvCxnSpPr>
        <p:spPr bwMode="gray">
          <a:xfrm>
            <a:off x="4145983" y="1737324"/>
            <a:ext cx="0" cy="4682552"/>
          </a:xfrm>
          <a:prstGeom prst="line">
            <a:avLst/>
          </a:prstGeom>
          <a:ln w="9525" cap="flat">
            <a:solidFill>
              <a:schemeClr val="bg1">
                <a:lumMod val="75000"/>
              </a:schemeClr>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7B52C60B-8470-A5AE-35DF-7848288FABEF}"/>
              </a:ext>
            </a:extLst>
          </p:cNvPr>
          <p:cNvGrpSpPr/>
          <p:nvPr/>
        </p:nvGrpSpPr>
        <p:grpSpPr bwMode="gray">
          <a:xfrm>
            <a:off x="3941699" y="3800547"/>
            <a:ext cx="408569" cy="409555"/>
            <a:chOff x="1461562" y="3996374"/>
            <a:chExt cx="647157" cy="648720"/>
          </a:xfrm>
        </p:grpSpPr>
        <p:sp>
          <p:nvSpPr>
            <p:cNvPr id="38" name="Freeform 94">
              <a:extLst>
                <a:ext uri="{FF2B5EF4-FFF2-40B4-BE49-F238E27FC236}">
                  <a16:creationId xmlns:a16="http://schemas.microsoft.com/office/drawing/2014/main" id="{906807D4-F550-19AA-CAC4-DBA92C7DD745}"/>
                </a:ext>
              </a:extLst>
            </p:cNvPr>
            <p:cNvSpPr>
              <a:spLocks/>
            </p:cNvSpPr>
            <p:nvPr/>
          </p:nvSpPr>
          <p:spPr bwMode="gray">
            <a:xfrm>
              <a:off x="1461562" y="3996374"/>
              <a:ext cx="647157" cy="64872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sp>
          <p:nvSpPr>
            <p:cNvPr id="39" name="Freeform 95">
              <a:extLst>
                <a:ext uri="{FF2B5EF4-FFF2-40B4-BE49-F238E27FC236}">
                  <a16:creationId xmlns:a16="http://schemas.microsoft.com/office/drawing/2014/main" id="{A7816AB1-9041-FA4B-A76D-8E18C0F92CE0}"/>
                </a:ext>
              </a:extLst>
            </p:cNvPr>
            <p:cNvSpPr>
              <a:spLocks/>
            </p:cNvSpPr>
            <p:nvPr/>
          </p:nvSpPr>
          <p:spPr bwMode="gray">
            <a:xfrm>
              <a:off x="1707664" y="4085700"/>
              <a:ext cx="254175" cy="475016"/>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grpSp>
      <p:grpSp>
        <p:nvGrpSpPr>
          <p:cNvPr id="53" name="Group 52">
            <a:extLst>
              <a:ext uri="{FF2B5EF4-FFF2-40B4-BE49-F238E27FC236}">
                <a16:creationId xmlns:a16="http://schemas.microsoft.com/office/drawing/2014/main" id="{9BC7A68F-7240-10A4-31C0-2F96C419F36B}"/>
              </a:ext>
            </a:extLst>
          </p:cNvPr>
          <p:cNvGrpSpPr/>
          <p:nvPr/>
        </p:nvGrpSpPr>
        <p:grpSpPr>
          <a:xfrm>
            <a:off x="4428259" y="1737324"/>
            <a:ext cx="7358977" cy="1067753"/>
            <a:chOff x="4428259" y="1737324"/>
            <a:chExt cx="7358977" cy="1067753"/>
          </a:xfrm>
        </p:grpSpPr>
        <p:sp>
          <p:nvSpPr>
            <p:cNvPr id="10" name="Rectangle 9">
              <a:extLst>
                <a:ext uri="{FF2B5EF4-FFF2-40B4-BE49-F238E27FC236}">
                  <a16:creationId xmlns:a16="http://schemas.microsoft.com/office/drawing/2014/main" id="{6B58503E-D4CF-3857-32D8-E87A886B7998}"/>
                </a:ext>
              </a:extLst>
            </p:cNvPr>
            <p:cNvSpPr/>
            <p:nvPr/>
          </p:nvSpPr>
          <p:spPr bwMode="gray">
            <a:xfrm>
              <a:off x="8489420" y="1737324"/>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14" name="Rectangle 13">
              <a:extLst>
                <a:ext uri="{FF2B5EF4-FFF2-40B4-BE49-F238E27FC236}">
                  <a16:creationId xmlns:a16="http://schemas.microsoft.com/office/drawing/2014/main" id="{A6B90349-5F94-D662-482E-7765FF39980C}"/>
                </a:ext>
              </a:extLst>
            </p:cNvPr>
            <p:cNvSpPr/>
            <p:nvPr/>
          </p:nvSpPr>
          <p:spPr bwMode="gray">
            <a:xfrm>
              <a:off x="4749041" y="1737324"/>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19" name="TextBox 18">
              <a:extLst>
                <a:ext uri="{FF2B5EF4-FFF2-40B4-BE49-F238E27FC236}">
                  <a16:creationId xmlns:a16="http://schemas.microsoft.com/office/drawing/2014/main" id="{B878213D-84E0-6626-7BE5-FD333DA511C9}"/>
                </a:ext>
              </a:extLst>
            </p:cNvPr>
            <p:cNvSpPr txBox="1"/>
            <p:nvPr/>
          </p:nvSpPr>
          <p:spPr>
            <a:xfrm>
              <a:off x="4749041" y="1810945"/>
              <a:ext cx="3430489" cy="587499"/>
            </a:xfrm>
            <a:prstGeom prst="rect">
              <a:avLst/>
            </a:prstGeom>
            <a:noFill/>
            <a:ln>
              <a:noFill/>
            </a:ln>
          </p:spPr>
          <p:txBody>
            <a:bodyPr wrap="square" lIns="91440" tIns="45720" rIns="91440" bIns="45720" rtlCol="0" anchor="t">
              <a:spAutoFit/>
            </a:bodyPr>
            <a:lstStyle/>
            <a:p>
              <a:pPr algn="ctr"/>
              <a:r>
                <a:rPr lang="en-US" b="1">
                  <a:latin typeface="Calibri"/>
                  <a:cs typeface="Calibri"/>
                </a:rPr>
                <a:t>Target Addressable Market </a:t>
              </a:r>
            </a:p>
            <a:p>
              <a:pPr marL="0" indent="0" algn="ctr">
                <a:spcBef>
                  <a:spcPts val="0"/>
                </a:spcBef>
                <a:buNone/>
              </a:pPr>
              <a:r>
                <a:rPr lang="en-IN" b="1">
                  <a:latin typeface="Calibri"/>
                  <a:cs typeface="Calibri"/>
                </a:rPr>
                <a:t>Soybean &amp; Corn</a:t>
              </a:r>
            </a:p>
          </p:txBody>
        </p:sp>
        <p:sp>
          <p:nvSpPr>
            <p:cNvPr id="20" name="TextBox 19">
              <a:extLst>
                <a:ext uri="{FF2B5EF4-FFF2-40B4-BE49-F238E27FC236}">
                  <a16:creationId xmlns:a16="http://schemas.microsoft.com/office/drawing/2014/main" id="{B7AE99D2-8FD4-7EEA-C401-25CCAEDD4044}"/>
                </a:ext>
              </a:extLst>
            </p:cNvPr>
            <p:cNvSpPr txBox="1"/>
            <p:nvPr/>
          </p:nvSpPr>
          <p:spPr>
            <a:xfrm>
              <a:off x="4947743" y="2334451"/>
              <a:ext cx="2878724" cy="461665"/>
            </a:xfrm>
            <a:prstGeom prst="rect">
              <a:avLst/>
            </a:prstGeom>
            <a:noFill/>
            <a:ln>
              <a:noFill/>
            </a:ln>
          </p:spPr>
          <p:txBody>
            <a:bodyPr wrap="square" lIns="91440" tIns="45720" rIns="91440" bIns="45720" rtlCol="0" anchor="t">
              <a:spAutoFit/>
            </a:bodyPr>
            <a:lstStyle/>
            <a:p>
              <a:pPr marL="0" indent="0" algn="ctr">
                <a:spcBef>
                  <a:spcPts val="0"/>
                </a:spcBef>
                <a:buNone/>
              </a:pPr>
              <a:r>
                <a:rPr lang="en-US" sz="2400" b="1">
                  <a:solidFill>
                    <a:srgbClr val="804B06"/>
                  </a:solidFill>
                  <a:latin typeface="Calibri"/>
                  <a:cs typeface="Calibri"/>
                </a:rPr>
                <a:t>90mn acres each</a:t>
              </a:r>
              <a:endParaRPr lang="en-IN" sz="2400" b="1">
                <a:solidFill>
                  <a:srgbClr val="804B06"/>
                </a:solidFill>
                <a:latin typeface="Calibri"/>
                <a:cs typeface="Calibri"/>
              </a:endParaRPr>
            </a:p>
          </p:txBody>
        </p:sp>
        <p:sp>
          <p:nvSpPr>
            <p:cNvPr id="27" name="TextBox 26">
              <a:extLst>
                <a:ext uri="{FF2B5EF4-FFF2-40B4-BE49-F238E27FC236}">
                  <a16:creationId xmlns:a16="http://schemas.microsoft.com/office/drawing/2014/main" id="{ED82AE3C-D73D-CC6A-F932-287918A5D0F6}"/>
                </a:ext>
              </a:extLst>
            </p:cNvPr>
            <p:cNvSpPr txBox="1"/>
            <p:nvPr/>
          </p:nvSpPr>
          <p:spPr>
            <a:xfrm>
              <a:off x="8590586" y="1810945"/>
              <a:ext cx="3049302" cy="587499"/>
            </a:xfrm>
            <a:prstGeom prst="rect">
              <a:avLst/>
            </a:prstGeom>
            <a:noFill/>
            <a:ln>
              <a:noFill/>
            </a:ln>
          </p:spPr>
          <p:txBody>
            <a:bodyPr wrap="square" lIns="91440" tIns="45720" rIns="91440" bIns="45720" rtlCol="0" anchor="t">
              <a:spAutoFit/>
            </a:bodyPr>
            <a:lstStyle/>
            <a:p>
              <a:pPr marL="0" indent="0" algn="ctr">
                <a:spcBef>
                  <a:spcPts val="0"/>
                </a:spcBef>
                <a:buNone/>
              </a:pPr>
              <a:r>
                <a:rPr lang="en-US" b="1">
                  <a:latin typeface="Calibri"/>
                  <a:cs typeface="Calibri"/>
                </a:rPr>
                <a:t>Access to Carbon Credit market</a:t>
              </a:r>
              <a:endParaRPr lang="en-IN" b="1">
                <a:latin typeface="Calibri"/>
                <a:cs typeface="Calibri"/>
              </a:endParaRPr>
            </a:p>
          </p:txBody>
        </p:sp>
        <p:sp>
          <p:nvSpPr>
            <p:cNvPr id="28" name="TextBox 27">
              <a:extLst>
                <a:ext uri="{FF2B5EF4-FFF2-40B4-BE49-F238E27FC236}">
                  <a16:creationId xmlns:a16="http://schemas.microsoft.com/office/drawing/2014/main" id="{B2DB866D-4B64-F20D-83BC-04FB9A6AF285}"/>
                </a:ext>
              </a:extLst>
            </p:cNvPr>
            <p:cNvSpPr txBox="1"/>
            <p:nvPr/>
          </p:nvSpPr>
          <p:spPr>
            <a:xfrm>
              <a:off x="9052677" y="2343412"/>
              <a:ext cx="2286967" cy="461665"/>
            </a:xfrm>
            <a:prstGeom prst="rect">
              <a:avLst/>
            </a:prstGeom>
            <a:noFill/>
            <a:ln>
              <a:noFill/>
            </a:ln>
          </p:spPr>
          <p:txBody>
            <a:bodyPr wrap="square" lIns="91440" tIns="45720" rIns="91440" bIns="45720" rtlCol="0" anchor="t">
              <a:spAutoFit/>
            </a:bodyPr>
            <a:lstStyle/>
            <a:p>
              <a:pPr marL="0" indent="0" algn="ctr">
                <a:spcBef>
                  <a:spcPts val="0"/>
                </a:spcBef>
                <a:buNone/>
              </a:pPr>
              <a:r>
                <a:rPr lang="en-US" sz="2400" b="1">
                  <a:solidFill>
                    <a:srgbClr val="804B06"/>
                  </a:solidFill>
                  <a:latin typeface="Calibri"/>
                  <a:cs typeface="Calibri"/>
                </a:rPr>
                <a:t>$760 Bn</a:t>
              </a:r>
              <a:endParaRPr lang="en-IN" sz="2400" b="1">
                <a:solidFill>
                  <a:srgbClr val="804B06"/>
                </a:solidFill>
                <a:latin typeface="Calibri"/>
                <a:cs typeface="Calibri"/>
              </a:endParaRPr>
            </a:p>
          </p:txBody>
        </p:sp>
        <p:pic>
          <p:nvPicPr>
            <p:cNvPr id="42" name="Picture 18">
              <a:extLst>
                <a:ext uri="{FF2B5EF4-FFF2-40B4-BE49-F238E27FC236}">
                  <a16:creationId xmlns:a16="http://schemas.microsoft.com/office/drawing/2014/main" id="{F95D30CE-5A93-8EED-9B1F-17476C8FDB05}"/>
                </a:ext>
              </a:extLst>
            </p:cNvPr>
            <p:cNvPicPr>
              <a:picLocks noChangeAspect="1"/>
            </p:cNvPicPr>
            <p:nvPr/>
          </p:nvPicPr>
          <p:blipFill>
            <a:blip r:embed="rId8"/>
            <a:stretch>
              <a:fillRect/>
            </a:stretch>
          </p:blipFill>
          <p:spPr>
            <a:xfrm>
              <a:off x="4428259" y="1869942"/>
              <a:ext cx="676770" cy="688315"/>
            </a:xfrm>
            <a:prstGeom prst="rect">
              <a:avLst/>
            </a:prstGeom>
          </p:spPr>
        </p:pic>
        <p:pic>
          <p:nvPicPr>
            <p:cNvPr id="47" name="Picture 22" descr="Icon&#10;&#10;Description automatically generated">
              <a:extLst>
                <a:ext uri="{FF2B5EF4-FFF2-40B4-BE49-F238E27FC236}">
                  <a16:creationId xmlns:a16="http://schemas.microsoft.com/office/drawing/2014/main" id="{2BE16EF4-F65B-B4F6-F443-0259F3108064}"/>
                </a:ext>
              </a:extLst>
            </p:cNvPr>
            <p:cNvPicPr>
              <a:picLocks noChangeAspect="1"/>
            </p:cNvPicPr>
            <p:nvPr/>
          </p:nvPicPr>
          <p:blipFill>
            <a:blip r:embed="rId9"/>
            <a:stretch>
              <a:fillRect/>
            </a:stretch>
          </p:blipFill>
          <p:spPr>
            <a:xfrm>
              <a:off x="8144888" y="1869942"/>
              <a:ext cx="676770" cy="688315"/>
            </a:xfrm>
            <a:prstGeom prst="rect">
              <a:avLst/>
            </a:prstGeom>
          </p:spPr>
        </p:pic>
      </p:grpSp>
      <p:grpSp>
        <p:nvGrpSpPr>
          <p:cNvPr id="48" name="Group 47">
            <a:extLst>
              <a:ext uri="{FF2B5EF4-FFF2-40B4-BE49-F238E27FC236}">
                <a16:creationId xmlns:a16="http://schemas.microsoft.com/office/drawing/2014/main" id="{38281AA6-1137-80A9-AC39-F7A0EA9C754C}"/>
              </a:ext>
            </a:extLst>
          </p:cNvPr>
          <p:cNvGrpSpPr/>
          <p:nvPr/>
        </p:nvGrpSpPr>
        <p:grpSpPr>
          <a:xfrm>
            <a:off x="4428259" y="4119401"/>
            <a:ext cx="7500266" cy="1100142"/>
            <a:chOff x="4428259" y="4150449"/>
            <a:chExt cx="7500266" cy="1100142"/>
          </a:xfrm>
        </p:grpSpPr>
        <p:sp>
          <p:nvSpPr>
            <p:cNvPr id="8" name="Rectangle 7">
              <a:extLst>
                <a:ext uri="{FF2B5EF4-FFF2-40B4-BE49-F238E27FC236}">
                  <a16:creationId xmlns:a16="http://schemas.microsoft.com/office/drawing/2014/main" id="{E9314720-D029-9B45-3F92-E8FE183F4FDB}"/>
                </a:ext>
              </a:extLst>
            </p:cNvPr>
            <p:cNvSpPr/>
            <p:nvPr/>
          </p:nvSpPr>
          <p:spPr bwMode="gray">
            <a:xfrm>
              <a:off x="8489420" y="4150449"/>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12" name="Rectangle 11">
              <a:extLst>
                <a:ext uri="{FF2B5EF4-FFF2-40B4-BE49-F238E27FC236}">
                  <a16:creationId xmlns:a16="http://schemas.microsoft.com/office/drawing/2014/main" id="{0D087205-88CF-CBC4-8621-46C9535770DD}"/>
                </a:ext>
              </a:extLst>
            </p:cNvPr>
            <p:cNvSpPr/>
            <p:nvPr/>
          </p:nvSpPr>
          <p:spPr bwMode="gray">
            <a:xfrm>
              <a:off x="4749041" y="4196209"/>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21" name="TextBox 20">
              <a:extLst>
                <a:ext uri="{FF2B5EF4-FFF2-40B4-BE49-F238E27FC236}">
                  <a16:creationId xmlns:a16="http://schemas.microsoft.com/office/drawing/2014/main" id="{AA81B1CF-6C19-9FD2-C32D-E07D46D66CF4}"/>
                </a:ext>
              </a:extLst>
            </p:cNvPr>
            <p:cNvSpPr txBox="1"/>
            <p:nvPr/>
          </p:nvSpPr>
          <p:spPr>
            <a:xfrm>
              <a:off x="4858622" y="4253506"/>
              <a:ext cx="3165144" cy="587499"/>
            </a:xfrm>
            <a:prstGeom prst="rect">
              <a:avLst/>
            </a:prstGeom>
            <a:noFill/>
            <a:ln>
              <a:noFill/>
            </a:ln>
          </p:spPr>
          <p:txBody>
            <a:bodyPr wrap="square" lIns="91440" tIns="45720" rIns="91440" bIns="45720" rtlCol="0" anchor="t">
              <a:spAutoFit/>
            </a:bodyPr>
            <a:lstStyle/>
            <a:p>
              <a:pPr algn="ctr"/>
              <a:r>
                <a:rPr lang="en-US" b="1">
                  <a:latin typeface="Calibri"/>
                  <a:cs typeface="Calibri"/>
                </a:rPr>
                <a:t>Reduce taxpayer burden </a:t>
              </a:r>
            </a:p>
            <a:p>
              <a:pPr marL="0" indent="0" algn="ctr">
                <a:spcBef>
                  <a:spcPts val="0"/>
                </a:spcBef>
                <a:buNone/>
              </a:pPr>
              <a:r>
                <a:rPr lang="en-US" b="1">
                  <a:latin typeface="Calibri"/>
                  <a:cs typeface="Calibri"/>
                </a:rPr>
                <a:t>on FCIC</a:t>
              </a:r>
              <a:endParaRPr lang="en-IN" b="1">
                <a:latin typeface="Calibri"/>
                <a:cs typeface="Calibri"/>
              </a:endParaRPr>
            </a:p>
          </p:txBody>
        </p:sp>
        <p:sp>
          <p:nvSpPr>
            <p:cNvPr id="22" name="TextBox 21">
              <a:extLst>
                <a:ext uri="{FF2B5EF4-FFF2-40B4-BE49-F238E27FC236}">
                  <a16:creationId xmlns:a16="http://schemas.microsoft.com/office/drawing/2014/main" id="{6066076F-7659-CC60-2C8A-4A0CB3A3B725}"/>
                </a:ext>
              </a:extLst>
            </p:cNvPr>
            <p:cNvSpPr txBox="1"/>
            <p:nvPr/>
          </p:nvSpPr>
          <p:spPr>
            <a:xfrm>
              <a:off x="5247925" y="4788926"/>
              <a:ext cx="2278685" cy="461665"/>
            </a:xfrm>
            <a:prstGeom prst="rect">
              <a:avLst/>
            </a:prstGeom>
            <a:noFill/>
            <a:ln>
              <a:noFill/>
            </a:ln>
          </p:spPr>
          <p:txBody>
            <a:bodyPr wrap="square" lIns="91440" tIns="45720" rIns="91440" bIns="45720" rtlCol="0" anchor="t">
              <a:spAutoFit/>
            </a:bodyPr>
            <a:lstStyle/>
            <a:p>
              <a:pPr algn="ctr"/>
              <a:r>
                <a:rPr lang="en-US" sz="2400" b="1">
                  <a:solidFill>
                    <a:srgbClr val="804B06"/>
                  </a:solidFill>
                  <a:latin typeface="Calibri"/>
                  <a:cs typeface="Calibri"/>
                </a:rPr>
                <a:t>$8 Bn </a:t>
              </a:r>
              <a:endParaRPr lang="en-IN" sz="2400" b="1">
                <a:solidFill>
                  <a:srgbClr val="804B06"/>
                </a:solidFill>
                <a:latin typeface="Calibri"/>
                <a:cs typeface="Calibri"/>
              </a:endParaRPr>
            </a:p>
          </p:txBody>
        </p:sp>
        <p:sp>
          <p:nvSpPr>
            <p:cNvPr id="31" name="TextBox 30">
              <a:extLst>
                <a:ext uri="{FF2B5EF4-FFF2-40B4-BE49-F238E27FC236}">
                  <a16:creationId xmlns:a16="http://schemas.microsoft.com/office/drawing/2014/main" id="{0CACFD2A-7EB4-2C16-3AC8-1DA67F8E9C0C}"/>
                </a:ext>
              </a:extLst>
            </p:cNvPr>
            <p:cNvSpPr txBox="1"/>
            <p:nvPr/>
          </p:nvSpPr>
          <p:spPr>
            <a:xfrm>
              <a:off x="8397044" y="4190242"/>
              <a:ext cx="3531481" cy="646331"/>
            </a:xfrm>
            <a:prstGeom prst="rect">
              <a:avLst/>
            </a:prstGeom>
            <a:noFill/>
            <a:ln>
              <a:noFill/>
            </a:ln>
          </p:spPr>
          <p:txBody>
            <a:bodyPr wrap="square" lIns="91440" tIns="45720" rIns="91440" bIns="45720" rtlCol="0" anchor="t">
              <a:spAutoFit/>
            </a:bodyPr>
            <a:lstStyle/>
            <a:p>
              <a:pPr algn="ctr"/>
              <a:r>
                <a:rPr lang="en-US" b="1">
                  <a:latin typeface="Calibri"/>
                  <a:cs typeface="Calibri"/>
                </a:rPr>
                <a:t>Reduce drought and flood </a:t>
              </a:r>
              <a:endParaRPr lang="en-IN" b="1">
                <a:latin typeface="Calibri"/>
                <a:cs typeface="Calibri"/>
              </a:endParaRPr>
            </a:p>
            <a:p>
              <a:pPr algn="ctr"/>
              <a:r>
                <a:rPr lang="en-US" b="1">
                  <a:latin typeface="Calibri"/>
                  <a:cs typeface="Calibri"/>
                </a:rPr>
                <a:t>claims of</a:t>
              </a:r>
              <a:endParaRPr lang="en-IN" b="1">
                <a:latin typeface="Calibri"/>
                <a:cs typeface="Calibri"/>
              </a:endParaRPr>
            </a:p>
          </p:txBody>
        </p:sp>
        <p:sp>
          <p:nvSpPr>
            <p:cNvPr id="32" name="TextBox 31">
              <a:extLst>
                <a:ext uri="{FF2B5EF4-FFF2-40B4-BE49-F238E27FC236}">
                  <a16:creationId xmlns:a16="http://schemas.microsoft.com/office/drawing/2014/main" id="{38F38D48-863E-B60F-A221-B7A5857ACAFD}"/>
                </a:ext>
              </a:extLst>
            </p:cNvPr>
            <p:cNvSpPr txBox="1"/>
            <p:nvPr/>
          </p:nvSpPr>
          <p:spPr>
            <a:xfrm>
              <a:off x="9052677" y="4785617"/>
              <a:ext cx="2287903" cy="461665"/>
            </a:xfrm>
            <a:prstGeom prst="rect">
              <a:avLst/>
            </a:prstGeom>
            <a:noFill/>
            <a:ln>
              <a:noFill/>
            </a:ln>
          </p:spPr>
          <p:txBody>
            <a:bodyPr wrap="square" lIns="91440" tIns="45720" rIns="91440" bIns="45720" rtlCol="0" anchor="t">
              <a:spAutoFit/>
            </a:bodyPr>
            <a:lstStyle/>
            <a:p>
              <a:pPr marL="0" indent="0" algn="ctr">
                <a:spcBef>
                  <a:spcPts val="0"/>
                </a:spcBef>
                <a:buNone/>
              </a:pPr>
              <a:r>
                <a:rPr lang="en-US" sz="2400" b="1">
                  <a:solidFill>
                    <a:srgbClr val="804B06"/>
                  </a:solidFill>
                  <a:latin typeface="Calibri"/>
                  <a:cs typeface="Calibri"/>
                </a:rPr>
                <a:t>~$88 Bn</a:t>
              </a:r>
              <a:r>
                <a:rPr lang="en-US" sz="2400" b="1" baseline="30000">
                  <a:solidFill>
                    <a:srgbClr val="804B06"/>
                  </a:solidFill>
                  <a:latin typeface="Calibri"/>
                  <a:cs typeface="Calibri"/>
                </a:rPr>
                <a:t>2</a:t>
              </a:r>
              <a:endParaRPr lang="en-IN" sz="2400" b="1">
                <a:solidFill>
                  <a:srgbClr val="804B06"/>
                </a:solidFill>
                <a:latin typeface="Calibri"/>
                <a:cs typeface="Calibri"/>
              </a:endParaRPr>
            </a:p>
          </p:txBody>
        </p:sp>
        <p:pic>
          <p:nvPicPr>
            <p:cNvPr id="40" name="Picture 15" descr="A picture containing text&#10;&#10;Description automatically generated">
              <a:extLst>
                <a:ext uri="{FF2B5EF4-FFF2-40B4-BE49-F238E27FC236}">
                  <a16:creationId xmlns:a16="http://schemas.microsoft.com/office/drawing/2014/main" id="{AD1A312F-9381-B8EB-62A5-3E846C5C015A}"/>
                </a:ext>
              </a:extLst>
            </p:cNvPr>
            <p:cNvPicPr>
              <a:picLocks noChangeAspect="1"/>
            </p:cNvPicPr>
            <p:nvPr/>
          </p:nvPicPr>
          <p:blipFill>
            <a:blip r:embed="rId10"/>
            <a:stretch>
              <a:fillRect/>
            </a:stretch>
          </p:blipFill>
          <p:spPr>
            <a:xfrm>
              <a:off x="4428259" y="4353955"/>
              <a:ext cx="676771" cy="688317"/>
            </a:xfrm>
            <a:prstGeom prst="rect">
              <a:avLst/>
            </a:prstGeom>
          </p:spPr>
        </p:pic>
        <p:pic>
          <p:nvPicPr>
            <p:cNvPr id="49" name="Picture 20">
              <a:extLst>
                <a:ext uri="{FF2B5EF4-FFF2-40B4-BE49-F238E27FC236}">
                  <a16:creationId xmlns:a16="http://schemas.microsoft.com/office/drawing/2014/main" id="{08D06CCA-1490-DB43-1D14-551CA9417C55}"/>
                </a:ext>
              </a:extLst>
            </p:cNvPr>
            <p:cNvPicPr>
              <a:picLocks noChangeAspect="1"/>
            </p:cNvPicPr>
            <p:nvPr/>
          </p:nvPicPr>
          <p:blipFill>
            <a:blip r:embed="rId11"/>
            <a:stretch>
              <a:fillRect/>
            </a:stretch>
          </p:blipFill>
          <p:spPr>
            <a:xfrm>
              <a:off x="8144888" y="4350106"/>
              <a:ext cx="686295" cy="682872"/>
            </a:xfrm>
            <a:prstGeom prst="rect">
              <a:avLst/>
            </a:prstGeom>
          </p:spPr>
        </p:pic>
      </p:grpSp>
      <p:grpSp>
        <p:nvGrpSpPr>
          <p:cNvPr id="46" name="Group 45">
            <a:extLst>
              <a:ext uri="{FF2B5EF4-FFF2-40B4-BE49-F238E27FC236}">
                <a16:creationId xmlns:a16="http://schemas.microsoft.com/office/drawing/2014/main" id="{170C87E4-7070-C759-D6C4-2FB23686E02A}"/>
              </a:ext>
            </a:extLst>
          </p:cNvPr>
          <p:cNvGrpSpPr/>
          <p:nvPr/>
        </p:nvGrpSpPr>
        <p:grpSpPr>
          <a:xfrm>
            <a:off x="4428259" y="5325530"/>
            <a:ext cx="7358977" cy="1052178"/>
            <a:chOff x="4428259" y="5425651"/>
            <a:chExt cx="7358977" cy="1052178"/>
          </a:xfrm>
        </p:grpSpPr>
        <p:sp>
          <p:nvSpPr>
            <p:cNvPr id="9" name="Rectangle 8">
              <a:extLst>
                <a:ext uri="{FF2B5EF4-FFF2-40B4-BE49-F238E27FC236}">
                  <a16:creationId xmlns:a16="http://schemas.microsoft.com/office/drawing/2014/main" id="{121A07CF-C367-F1F7-5011-653F221091ED}"/>
                </a:ext>
              </a:extLst>
            </p:cNvPr>
            <p:cNvSpPr/>
            <p:nvPr/>
          </p:nvSpPr>
          <p:spPr bwMode="gray">
            <a:xfrm>
              <a:off x="8489420" y="5425651"/>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13" name="Rectangle 12">
              <a:extLst>
                <a:ext uri="{FF2B5EF4-FFF2-40B4-BE49-F238E27FC236}">
                  <a16:creationId xmlns:a16="http://schemas.microsoft.com/office/drawing/2014/main" id="{7808C655-4DF9-D5B7-4B0C-80D9B9A7AF65}"/>
                </a:ext>
              </a:extLst>
            </p:cNvPr>
            <p:cNvSpPr/>
            <p:nvPr/>
          </p:nvSpPr>
          <p:spPr bwMode="gray">
            <a:xfrm>
              <a:off x="4749041" y="5425651"/>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25" name="TextBox 24">
              <a:extLst>
                <a:ext uri="{FF2B5EF4-FFF2-40B4-BE49-F238E27FC236}">
                  <a16:creationId xmlns:a16="http://schemas.microsoft.com/office/drawing/2014/main" id="{52B8411B-B759-4412-1722-BB9B83B377F3}"/>
                </a:ext>
              </a:extLst>
            </p:cNvPr>
            <p:cNvSpPr txBox="1"/>
            <p:nvPr/>
          </p:nvSpPr>
          <p:spPr>
            <a:xfrm>
              <a:off x="4800398" y="5433341"/>
              <a:ext cx="3304683" cy="587499"/>
            </a:xfrm>
            <a:prstGeom prst="rect">
              <a:avLst/>
            </a:prstGeom>
            <a:noFill/>
            <a:ln>
              <a:noFill/>
            </a:ln>
          </p:spPr>
          <p:txBody>
            <a:bodyPr wrap="square" lIns="91440" tIns="45720" rIns="91440" bIns="45720" rtlCol="0" anchor="t">
              <a:spAutoFit/>
            </a:bodyPr>
            <a:lstStyle/>
            <a:p>
              <a:pPr algn="ctr"/>
              <a:r>
                <a:rPr lang="en-US" b="1">
                  <a:latin typeface="Calibri"/>
                  <a:cs typeface="Calibri"/>
                </a:rPr>
                <a:t>Increase water storage</a:t>
              </a:r>
              <a:r>
                <a:rPr lang="en-US" sz="1600" b="1" baseline="30000">
                  <a:latin typeface="Calibri"/>
                  <a:cs typeface="Calibri"/>
                </a:rPr>
                <a:t>1</a:t>
              </a:r>
              <a:r>
                <a:rPr lang="en-US" b="1">
                  <a:latin typeface="Calibri"/>
                  <a:cs typeface="Calibri"/>
                </a:rPr>
                <a:t> </a:t>
              </a:r>
            </a:p>
            <a:p>
              <a:pPr marL="0" indent="0" algn="ctr">
                <a:spcBef>
                  <a:spcPts val="0"/>
                </a:spcBef>
                <a:buNone/>
              </a:pPr>
              <a:r>
                <a:rPr lang="en-US" b="1">
                  <a:latin typeface="Calibri"/>
                  <a:cs typeface="Calibri"/>
                </a:rPr>
                <a:t>potential by</a:t>
              </a:r>
              <a:endParaRPr lang="en-IN" b="1">
                <a:latin typeface="Calibri"/>
                <a:cs typeface="Calibri"/>
              </a:endParaRPr>
            </a:p>
          </p:txBody>
        </p:sp>
        <p:sp>
          <p:nvSpPr>
            <p:cNvPr id="26" name="TextBox 25">
              <a:extLst>
                <a:ext uri="{FF2B5EF4-FFF2-40B4-BE49-F238E27FC236}">
                  <a16:creationId xmlns:a16="http://schemas.microsoft.com/office/drawing/2014/main" id="{586B8223-B513-6520-4816-4EC784BEF62A}"/>
                </a:ext>
              </a:extLst>
            </p:cNvPr>
            <p:cNvSpPr txBox="1"/>
            <p:nvPr/>
          </p:nvSpPr>
          <p:spPr>
            <a:xfrm>
              <a:off x="4659107" y="6016164"/>
              <a:ext cx="3470403" cy="461665"/>
            </a:xfrm>
            <a:prstGeom prst="rect">
              <a:avLst/>
            </a:prstGeom>
            <a:noFill/>
            <a:ln>
              <a:noFill/>
            </a:ln>
          </p:spPr>
          <p:txBody>
            <a:bodyPr wrap="square" lIns="91440" tIns="45720" rIns="91440" bIns="45720" rtlCol="0" anchor="t">
              <a:spAutoFit/>
            </a:bodyPr>
            <a:lstStyle/>
            <a:p>
              <a:pPr algn="ctr"/>
              <a:r>
                <a:rPr lang="en-US" sz="2400" b="1">
                  <a:solidFill>
                    <a:srgbClr val="804B06"/>
                  </a:solidFill>
                  <a:latin typeface="Calibri"/>
                  <a:cs typeface="Calibri"/>
                </a:rPr>
                <a:t>~3000 Bn gallons </a:t>
              </a:r>
              <a:endParaRPr lang="en-IN" sz="2400" b="1">
                <a:solidFill>
                  <a:srgbClr val="804B06"/>
                </a:solidFill>
                <a:latin typeface="Calibri"/>
                <a:cs typeface="Calibri"/>
              </a:endParaRPr>
            </a:p>
          </p:txBody>
        </p:sp>
        <p:sp>
          <p:nvSpPr>
            <p:cNvPr id="33" name="TextBox 32">
              <a:extLst>
                <a:ext uri="{FF2B5EF4-FFF2-40B4-BE49-F238E27FC236}">
                  <a16:creationId xmlns:a16="http://schemas.microsoft.com/office/drawing/2014/main" id="{33D074C4-8ADC-6B1A-12AF-31CD3A684244}"/>
                </a:ext>
              </a:extLst>
            </p:cNvPr>
            <p:cNvSpPr txBox="1"/>
            <p:nvPr/>
          </p:nvSpPr>
          <p:spPr>
            <a:xfrm>
              <a:off x="8776546" y="5432507"/>
              <a:ext cx="2608110" cy="587499"/>
            </a:xfrm>
            <a:prstGeom prst="rect">
              <a:avLst/>
            </a:prstGeom>
            <a:noFill/>
            <a:ln>
              <a:noFill/>
            </a:ln>
          </p:spPr>
          <p:txBody>
            <a:bodyPr wrap="square" lIns="91440" tIns="45720" rIns="91440" bIns="45720" rtlCol="0" anchor="t">
              <a:spAutoFit/>
            </a:bodyPr>
            <a:lstStyle/>
            <a:p>
              <a:pPr algn="ctr"/>
              <a:r>
                <a:rPr lang="en-US" b="1">
                  <a:latin typeface="Calibri"/>
                  <a:cs typeface="Calibri"/>
                </a:rPr>
                <a:t>Global expansion targeting </a:t>
              </a:r>
              <a:endParaRPr lang="en-IN" b="1">
                <a:latin typeface="Calibri"/>
                <a:cs typeface="Calibri"/>
              </a:endParaRPr>
            </a:p>
          </p:txBody>
        </p:sp>
        <p:sp>
          <p:nvSpPr>
            <p:cNvPr id="34" name="TextBox 33">
              <a:extLst>
                <a:ext uri="{FF2B5EF4-FFF2-40B4-BE49-F238E27FC236}">
                  <a16:creationId xmlns:a16="http://schemas.microsoft.com/office/drawing/2014/main" id="{F9426F62-9E02-661B-F44D-0621897FB7AF}"/>
                </a:ext>
              </a:extLst>
            </p:cNvPr>
            <p:cNvSpPr txBox="1"/>
            <p:nvPr/>
          </p:nvSpPr>
          <p:spPr>
            <a:xfrm>
              <a:off x="9052677" y="6006720"/>
              <a:ext cx="2285614" cy="461665"/>
            </a:xfrm>
            <a:prstGeom prst="rect">
              <a:avLst/>
            </a:prstGeom>
            <a:noFill/>
            <a:ln>
              <a:noFill/>
            </a:ln>
          </p:spPr>
          <p:txBody>
            <a:bodyPr wrap="square" lIns="91440" tIns="45720" rIns="91440" bIns="45720" rtlCol="0" anchor="t">
              <a:spAutoFit/>
            </a:bodyPr>
            <a:lstStyle/>
            <a:p>
              <a:pPr marL="0" indent="0" algn="ctr">
                <a:spcBef>
                  <a:spcPts val="0"/>
                </a:spcBef>
                <a:buNone/>
              </a:pPr>
              <a:r>
                <a:rPr lang="en-US" sz="2400" b="1">
                  <a:solidFill>
                    <a:srgbClr val="804B06"/>
                  </a:solidFill>
                  <a:latin typeface="Calibri"/>
                  <a:cs typeface="Calibri"/>
                </a:rPr>
                <a:t>3 Bn acres</a:t>
              </a:r>
              <a:endParaRPr lang="en-IN" sz="2400" b="1">
                <a:solidFill>
                  <a:srgbClr val="804B06"/>
                </a:solidFill>
                <a:latin typeface="Calibri"/>
                <a:cs typeface="Calibri"/>
              </a:endParaRPr>
            </a:p>
          </p:txBody>
        </p:sp>
        <p:pic>
          <p:nvPicPr>
            <p:cNvPr id="43" name="Picture 45" descr="Icon&#10;&#10;Description automatically generated">
              <a:extLst>
                <a:ext uri="{FF2B5EF4-FFF2-40B4-BE49-F238E27FC236}">
                  <a16:creationId xmlns:a16="http://schemas.microsoft.com/office/drawing/2014/main" id="{0E780497-61F8-AB8C-AA84-56DD681921BC}"/>
                </a:ext>
              </a:extLst>
            </p:cNvPr>
            <p:cNvPicPr>
              <a:picLocks noChangeAspect="1"/>
            </p:cNvPicPr>
            <p:nvPr/>
          </p:nvPicPr>
          <p:blipFill>
            <a:blip r:embed="rId12"/>
            <a:stretch>
              <a:fillRect/>
            </a:stretch>
          </p:blipFill>
          <p:spPr>
            <a:xfrm>
              <a:off x="4428259" y="5590189"/>
              <a:ext cx="670501" cy="670502"/>
            </a:xfrm>
            <a:prstGeom prst="rect">
              <a:avLst/>
            </a:prstGeom>
          </p:spPr>
        </p:pic>
        <p:pic>
          <p:nvPicPr>
            <p:cNvPr id="50" name="Picture 50" descr="A picture containing text, porcelain&#10;&#10;Description automatically generated">
              <a:extLst>
                <a:ext uri="{FF2B5EF4-FFF2-40B4-BE49-F238E27FC236}">
                  <a16:creationId xmlns:a16="http://schemas.microsoft.com/office/drawing/2014/main" id="{7C364996-8321-0BDF-F09C-B92751EA77E2}"/>
                </a:ext>
              </a:extLst>
            </p:cNvPr>
            <p:cNvPicPr>
              <a:picLocks noChangeAspect="1"/>
            </p:cNvPicPr>
            <p:nvPr/>
          </p:nvPicPr>
          <p:blipFill>
            <a:blip r:embed="rId13"/>
            <a:stretch>
              <a:fillRect/>
            </a:stretch>
          </p:blipFill>
          <p:spPr>
            <a:xfrm>
              <a:off x="8144888" y="5590189"/>
              <a:ext cx="689552" cy="688399"/>
            </a:xfrm>
            <a:prstGeom prst="rect">
              <a:avLst/>
            </a:prstGeom>
          </p:spPr>
        </p:pic>
      </p:grpSp>
      <p:grpSp>
        <p:nvGrpSpPr>
          <p:cNvPr id="52" name="Group 51">
            <a:extLst>
              <a:ext uri="{FF2B5EF4-FFF2-40B4-BE49-F238E27FC236}">
                <a16:creationId xmlns:a16="http://schemas.microsoft.com/office/drawing/2014/main" id="{BC61BA2E-F55C-C727-1018-A16735729B45}"/>
              </a:ext>
            </a:extLst>
          </p:cNvPr>
          <p:cNvGrpSpPr/>
          <p:nvPr/>
        </p:nvGrpSpPr>
        <p:grpSpPr>
          <a:xfrm>
            <a:off x="4428259" y="2911065"/>
            <a:ext cx="7358977" cy="1102348"/>
            <a:chOff x="4428259" y="2921006"/>
            <a:chExt cx="7358977" cy="1102348"/>
          </a:xfrm>
        </p:grpSpPr>
        <p:sp>
          <p:nvSpPr>
            <p:cNvPr id="7" name="Rectangle 6">
              <a:extLst>
                <a:ext uri="{FF2B5EF4-FFF2-40B4-BE49-F238E27FC236}">
                  <a16:creationId xmlns:a16="http://schemas.microsoft.com/office/drawing/2014/main" id="{16077F93-2E49-9232-353B-8AA7828A8DF7}"/>
                </a:ext>
              </a:extLst>
            </p:cNvPr>
            <p:cNvSpPr/>
            <p:nvPr/>
          </p:nvSpPr>
          <p:spPr bwMode="gray">
            <a:xfrm>
              <a:off x="8489420" y="2921006"/>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11" name="Rectangle 10">
              <a:extLst>
                <a:ext uri="{FF2B5EF4-FFF2-40B4-BE49-F238E27FC236}">
                  <a16:creationId xmlns:a16="http://schemas.microsoft.com/office/drawing/2014/main" id="{BFF67AAB-0FD7-055C-BD29-05F74A63E5B8}"/>
                </a:ext>
              </a:extLst>
            </p:cNvPr>
            <p:cNvSpPr/>
            <p:nvPr/>
          </p:nvSpPr>
          <p:spPr bwMode="gray">
            <a:xfrm>
              <a:off x="4755067" y="2966767"/>
              <a:ext cx="3297816" cy="99422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Calibri"/>
                <a:cs typeface="Calibri"/>
              </a:endParaRPr>
            </a:p>
          </p:txBody>
        </p:sp>
        <p:sp>
          <p:nvSpPr>
            <p:cNvPr id="23" name="TextBox 22">
              <a:extLst>
                <a:ext uri="{FF2B5EF4-FFF2-40B4-BE49-F238E27FC236}">
                  <a16:creationId xmlns:a16="http://schemas.microsoft.com/office/drawing/2014/main" id="{11DEB9BA-4498-73E8-2D8E-21E98D2D42A5}"/>
                </a:ext>
              </a:extLst>
            </p:cNvPr>
            <p:cNvSpPr txBox="1"/>
            <p:nvPr/>
          </p:nvSpPr>
          <p:spPr>
            <a:xfrm>
              <a:off x="5466961" y="3096511"/>
              <a:ext cx="1706012" cy="335714"/>
            </a:xfrm>
            <a:prstGeom prst="rect">
              <a:avLst/>
            </a:prstGeom>
            <a:noFill/>
            <a:ln>
              <a:noFill/>
            </a:ln>
          </p:spPr>
          <p:txBody>
            <a:bodyPr wrap="square" lIns="91440" tIns="45720" rIns="91440" bIns="45720" rtlCol="0" anchor="t">
              <a:spAutoFit/>
            </a:bodyPr>
            <a:lstStyle/>
            <a:p>
              <a:pPr marL="0" indent="0" algn="ctr">
                <a:spcBef>
                  <a:spcPts val="0"/>
                </a:spcBef>
                <a:buNone/>
              </a:pPr>
              <a:r>
                <a:rPr lang="en-US" b="1">
                  <a:latin typeface="Calibri"/>
                  <a:cs typeface="Calibri"/>
                </a:rPr>
                <a:t># of Farmers</a:t>
              </a:r>
              <a:endParaRPr lang="en-IN" b="1">
                <a:latin typeface="Calibri"/>
                <a:cs typeface="Calibri"/>
              </a:endParaRPr>
            </a:p>
          </p:txBody>
        </p:sp>
        <p:sp>
          <p:nvSpPr>
            <p:cNvPr id="24" name="TextBox 23">
              <a:extLst>
                <a:ext uri="{FF2B5EF4-FFF2-40B4-BE49-F238E27FC236}">
                  <a16:creationId xmlns:a16="http://schemas.microsoft.com/office/drawing/2014/main" id="{53D0D0C7-5685-5C99-EA43-38FFEDD2E59F}"/>
                </a:ext>
              </a:extLst>
            </p:cNvPr>
            <p:cNvSpPr txBox="1"/>
            <p:nvPr/>
          </p:nvSpPr>
          <p:spPr>
            <a:xfrm>
              <a:off x="5247925" y="3561689"/>
              <a:ext cx="2284468" cy="461665"/>
            </a:xfrm>
            <a:prstGeom prst="rect">
              <a:avLst/>
            </a:prstGeom>
            <a:noFill/>
            <a:ln>
              <a:noFill/>
            </a:ln>
          </p:spPr>
          <p:txBody>
            <a:bodyPr wrap="square" lIns="91440" tIns="45720" rIns="91440" bIns="45720" rtlCol="0" anchor="t">
              <a:spAutoFit/>
            </a:bodyPr>
            <a:lstStyle/>
            <a:p>
              <a:pPr marL="0" indent="0" algn="ctr">
                <a:spcBef>
                  <a:spcPts val="0"/>
                </a:spcBef>
                <a:buNone/>
              </a:pPr>
              <a:r>
                <a:rPr lang="en-US" sz="2400" b="1">
                  <a:solidFill>
                    <a:srgbClr val="804B06"/>
                  </a:solidFill>
                  <a:latin typeface="Calibri"/>
                  <a:cs typeface="Calibri"/>
                </a:rPr>
                <a:t>~450k</a:t>
              </a:r>
              <a:endParaRPr lang="en-IN" sz="2400" b="1">
                <a:solidFill>
                  <a:srgbClr val="804B06"/>
                </a:solidFill>
                <a:latin typeface="Calibri"/>
                <a:cs typeface="Calibri"/>
              </a:endParaRPr>
            </a:p>
          </p:txBody>
        </p:sp>
        <p:sp>
          <p:nvSpPr>
            <p:cNvPr id="29" name="TextBox 28">
              <a:extLst>
                <a:ext uri="{FF2B5EF4-FFF2-40B4-BE49-F238E27FC236}">
                  <a16:creationId xmlns:a16="http://schemas.microsoft.com/office/drawing/2014/main" id="{681A5BF3-BC60-0798-F5EC-1E123DD884DE}"/>
                </a:ext>
              </a:extLst>
            </p:cNvPr>
            <p:cNvSpPr txBox="1"/>
            <p:nvPr/>
          </p:nvSpPr>
          <p:spPr>
            <a:xfrm>
              <a:off x="8575721" y="2974177"/>
              <a:ext cx="3090578" cy="587499"/>
            </a:xfrm>
            <a:prstGeom prst="rect">
              <a:avLst/>
            </a:prstGeom>
            <a:noFill/>
            <a:ln>
              <a:noFill/>
            </a:ln>
          </p:spPr>
          <p:txBody>
            <a:bodyPr wrap="square" lIns="91440" tIns="45720" rIns="91440" bIns="45720" rtlCol="0" anchor="t">
              <a:spAutoFit/>
            </a:bodyPr>
            <a:lstStyle/>
            <a:p>
              <a:pPr marL="0" indent="0" algn="ctr">
                <a:spcBef>
                  <a:spcPts val="0"/>
                </a:spcBef>
                <a:buNone/>
              </a:pPr>
              <a:r>
                <a:rPr lang="en-US" b="1">
                  <a:latin typeface="Calibri"/>
                  <a:cs typeface="Calibri"/>
                </a:rPr>
                <a:t>Potential to reduce loss ratio from</a:t>
              </a:r>
              <a:endParaRPr lang="en-IN" b="1">
                <a:latin typeface="Calibri"/>
                <a:cs typeface="Calibri"/>
              </a:endParaRPr>
            </a:p>
          </p:txBody>
        </p:sp>
        <p:sp>
          <p:nvSpPr>
            <p:cNvPr id="30" name="TextBox 29">
              <a:extLst>
                <a:ext uri="{FF2B5EF4-FFF2-40B4-BE49-F238E27FC236}">
                  <a16:creationId xmlns:a16="http://schemas.microsoft.com/office/drawing/2014/main" id="{487D791E-2E1B-48E4-82A6-8695F5165CBC}"/>
                </a:ext>
              </a:extLst>
            </p:cNvPr>
            <p:cNvSpPr txBox="1"/>
            <p:nvPr/>
          </p:nvSpPr>
          <p:spPr>
            <a:xfrm>
              <a:off x="9052677" y="3541424"/>
              <a:ext cx="2285899" cy="461665"/>
            </a:xfrm>
            <a:prstGeom prst="rect">
              <a:avLst/>
            </a:prstGeom>
            <a:noFill/>
            <a:ln>
              <a:noFill/>
            </a:ln>
          </p:spPr>
          <p:txBody>
            <a:bodyPr wrap="square" lIns="91440" tIns="45720" rIns="91440" bIns="45720" rtlCol="0" anchor="t">
              <a:spAutoFit/>
            </a:bodyPr>
            <a:lstStyle/>
            <a:p>
              <a:pPr marL="0" indent="0" algn="ctr">
                <a:spcBef>
                  <a:spcPts val="0"/>
                </a:spcBef>
                <a:buNone/>
              </a:pPr>
              <a:r>
                <a:rPr lang="en-US" sz="2400" b="1">
                  <a:solidFill>
                    <a:srgbClr val="804B06"/>
                  </a:solidFill>
                  <a:latin typeface="Calibri"/>
                  <a:cs typeface="Calibri"/>
                </a:rPr>
                <a:t>0.83 to 0.65</a:t>
              </a:r>
              <a:endParaRPr lang="en-IN" sz="2400" b="1">
                <a:solidFill>
                  <a:srgbClr val="804B06"/>
                </a:solidFill>
                <a:latin typeface="Calibri"/>
                <a:cs typeface="Calibri"/>
              </a:endParaRPr>
            </a:p>
          </p:txBody>
        </p:sp>
        <p:pic>
          <p:nvPicPr>
            <p:cNvPr id="6" name="Picture 19" descr="Icon&#10;&#10;Description automatically generated">
              <a:extLst>
                <a:ext uri="{FF2B5EF4-FFF2-40B4-BE49-F238E27FC236}">
                  <a16:creationId xmlns:a16="http://schemas.microsoft.com/office/drawing/2014/main" id="{73EC6A6E-D6EE-8B7C-D5B8-C7FBE7A34331}"/>
                </a:ext>
              </a:extLst>
            </p:cNvPr>
            <p:cNvPicPr>
              <a:picLocks noChangeAspect="1"/>
            </p:cNvPicPr>
            <p:nvPr/>
          </p:nvPicPr>
          <p:blipFill>
            <a:blip r:embed="rId14"/>
            <a:stretch>
              <a:fillRect/>
            </a:stretch>
          </p:blipFill>
          <p:spPr>
            <a:xfrm>
              <a:off x="4428259" y="3117721"/>
              <a:ext cx="686295" cy="688315"/>
            </a:xfrm>
            <a:prstGeom prst="rect">
              <a:avLst/>
            </a:prstGeom>
          </p:spPr>
        </p:pic>
        <p:pic>
          <p:nvPicPr>
            <p:cNvPr id="51" name="Picture 51" descr="Icon&#10;&#10;Description automatically generated">
              <a:extLst>
                <a:ext uri="{FF2B5EF4-FFF2-40B4-BE49-F238E27FC236}">
                  <a16:creationId xmlns:a16="http://schemas.microsoft.com/office/drawing/2014/main" id="{051E184C-A202-B970-8D15-0D181E1E2FC0}"/>
                </a:ext>
              </a:extLst>
            </p:cNvPr>
            <p:cNvPicPr>
              <a:picLocks noChangeAspect="1"/>
            </p:cNvPicPr>
            <p:nvPr/>
          </p:nvPicPr>
          <p:blipFill>
            <a:blip r:embed="rId15"/>
            <a:stretch>
              <a:fillRect/>
            </a:stretch>
          </p:blipFill>
          <p:spPr>
            <a:xfrm>
              <a:off x="8144888" y="3121569"/>
              <a:ext cx="670502" cy="670503"/>
            </a:xfrm>
            <a:prstGeom prst="rect">
              <a:avLst/>
            </a:prstGeom>
          </p:spPr>
        </p:pic>
      </p:grpSp>
    </p:spTree>
    <p:extLst>
      <p:ext uri="{BB962C8B-B14F-4D97-AF65-F5344CB8AC3E}">
        <p14:creationId xmlns:p14="http://schemas.microsoft.com/office/powerpoint/2010/main" val="4269356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8F0E9A-DCB5-55B3-6EAC-181824B72E4B}"/>
              </a:ext>
            </a:extLst>
          </p:cNvPr>
          <p:cNvGraphicFramePr>
            <a:graphicFrameLocks noChangeAspect="1"/>
          </p:cNvGraphicFramePr>
          <p:nvPr>
            <p:custDataLst>
              <p:tags r:id="rId1"/>
            </p:custDataLst>
            <p:extLst>
              <p:ext uri="{D42A27DB-BD31-4B8C-83A1-F6EECF244321}">
                <p14:modId xmlns:p14="http://schemas.microsoft.com/office/powerpoint/2010/main" val="939202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23" imgH="423" progId="TCLayout.ActiveDocument.1">
                  <p:embed/>
                </p:oleObj>
              </mc:Choice>
              <mc:Fallback>
                <p:oleObj name="think-cell Slide" r:id="rId10" imgW="423" imgH="423" progId="TCLayout.ActiveDocument.1">
                  <p:embed/>
                  <p:pic>
                    <p:nvPicPr>
                      <p:cNvPr id="3" name="Object 2" hidden="1">
                        <a:extLst>
                          <a:ext uri="{FF2B5EF4-FFF2-40B4-BE49-F238E27FC236}">
                            <a16:creationId xmlns:a16="http://schemas.microsoft.com/office/drawing/2014/main" id="{588F0E9A-DCB5-55B3-6EAC-181824B72E4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D4FC2B-AFA2-FFF5-1000-A4F7EB0C1863}"/>
              </a:ext>
            </a:extLst>
          </p:cNvPr>
          <p:cNvSpPr>
            <a:spLocks noGrp="1"/>
          </p:cNvSpPr>
          <p:nvPr>
            <p:ph type="title"/>
          </p:nvPr>
        </p:nvSpPr>
        <p:spPr>
          <a:xfrm>
            <a:off x="630000" y="622800"/>
            <a:ext cx="10933200" cy="941796"/>
          </a:xfrm>
        </p:spPr>
        <p:txBody>
          <a:bodyPr vert="horz"/>
          <a:lstStyle/>
          <a:p>
            <a:r>
              <a:rPr lang="en-US" b="1"/>
              <a:t>Risk Mitigation | </a:t>
            </a:r>
            <a:r>
              <a:rPr lang="en-US"/>
              <a:t>Effective underwriting and greater pool size is key to effective risk-sharing</a:t>
            </a:r>
          </a:p>
        </p:txBody>
      </p:sp>
      <p:sp>
        <p:nvSpPr>
          <p:cNvPr id="65" name="btfpBulletedList320202">
            <a:extLst>
              <a:ext uri="{FF2B5EF4-FFF2-40B4-BE49-F238E27FC236}">
                <a16:creationId xmlns:a16="http://schemas.microsoft.com/office/drawing/2014/main" id="{E3685B3F-AC8F-89B0-6F52-821CEA51995F}"/>
              </a:ext>
            </a:extLst>
          </p:cNvPr>
          <p:cNvSpPr txBox="1"/>
          <p:nvPr>
            <p:custDataLst>
              <p:tags r:id="rId2"/>
            </p:custDataLst>
          </p:nvPr>
        </p:nvSpPr>
        <p:spPr bwMode="gray">
          <a:xfrm>
            <a:off x="7406430" y="2273239"/>
            <a:ext cx="4409340" cy="934478"/>
          </a:xfrm>
          <a:prstGeom prst="rect">
            <a:avLst/>
          </a:prstGeom>
          <a:noFill/>
        </p:spPr>
        <p:txBody>
          <a:bodyPr vert="horz" wrap="square" lIns="36000" tIns="36000" rIns="36000" bIns="36000" rtlCol="0">
            <a:spAutoFit/>
          </a:bodyPr>
          <a:lstStyle/>
          <a:p>
            <a:r>
              <a:rPr lang="en-US" sz="2000"/>
              <a:t>2023 Farm Bill Changes </a:t>
            </a:r>
            <a:r>
              <a:rPr lang="en-US" sz="2000" b="1"/>
              <a:t>Unlikely</a:t>
            </a:r>
          </a:p>
          <a:p>
            <a:pPr lvl="1"/>
            <a:r>
              <a:rPr lang="en-GB"/>
              <a:t>Farm Bill every 5 years and federal requirements considered restrictive</a:t>
            </a:r>
            <a:endParaRPr lang="en-US"/>
          </a:p>
        </p:txBody>
      </p:sp>
      <p:sp>
        <p:nvSpPr>
          <p:cNvPr id="71" name="Date Placeholder 3">
            <a:extLst>
              <a:ext uri="{FF2B5EF4-FFF2-40B4-BE49-F238E27FC236}">
                <a16:creationId xmlns:a16="http://schemas.microsoft.com/office/drawing/2014/main" id="{66EC9B53-6CE9-CC62-D6B0-89AF55A4D96B}"/>
              </a:ext>
            </a:extLst>
          </p:cNvPr>
          <p:cNvSpPr>
            <a:spLocks noGrp="1"/>
          </p:cNvSpPr>
          <p:nvPr>
            <p:ph type="dt" sz="half" idx="10"/>
          </p:nvPr>
        </p:nvSpPr>
        <p:spPr>
          <a:xfrm>
            <a:off x="629999" y="6405036"/>
            <a:ext cx="10764000" cy="153888"/>
          </a:xfrm>
          <a:prstGeom prst="rect">
            <a:avLst/>
          </a:prstGeom>
        </p:spPr>
        <p:txBody>
          <a:bodyPr anchor="t"/>
          <a:lstStyle>
            <a:lvl1pPr>
              <a:defRPr>
                <a:solidFill>
                  <a:schemeClr val="bg1"/>
                </a:solidFill>
                <a:latin typeface="+mn-lt"/>
                <a:sym typeface="Trebuchet MS" panose="020B0603020202020204" pitchFamily="34" charset="0"/>
              </a:defRPr>
            </a:lvl1pPr>
          </a:lstStyle>
          <a:p>
            <a:pPr algn="l"/>
            <a:r>
              <a:rPr lang="en-US">
                <a:solidFill>
                  <a:schemeClr val="bg1">
                    <a:lumMod val="50000"/>
                  </a:schemeClr>
                </a:solidFill>
              </a:rPr>
              <a:t>Source: Expert interviews; USDA; </a:t>
            </a:r>
            <a:r>
              <a:rPr lang="en-US" err="1">
                <a:solidFill>
                  <a:schemeClr val="bg1">
                    <a:lumMod val="50000"/>
                  </a:schemeClr>
                </a:solidFill>
              </a:rPr>
              <a:t>FarmDoc</a:t>
            </a:r>
            <a:r>
              <a:rPr lang="en-US">
                <a:solidFill>
                  <a:schemeClr val="bg1">
                    <a:lumMod val="50000"/>
                  </a:schemeClr>
                </a:solidFill>
              </a:rPr>
              <a:t> Daily</a:t>
            </a:r>
          </a:p>
        </p:txBody>
      </p:sp>
      <p:sp>
        <p:nvSpPr>
          <p:cNvPr id="10" name="Rectangle 9">
            <a:extLst>
              <a:ext uri="{FF2B5EF4-FFF2-40B4-BE49-F238E27FC236}">
                <a16:creationId xmlns:a16="http://schemas.microsoft.com/office/drawing/2014/main" id="{0EDF9F2C-6B75-87B3-0326-257245E4A026}"/>
              </a:ext>
            </a:extLst>
          </p:cNvPr>
          <p:cNvSpPr/>
          <p:nvPr/>
        </p:nvSpPr>
        <p:spPr>
          <a:xfrm>
            <a:off x="7023651" y="1740872"/>
            <a:ext cx="4792121"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r>
              <a:rPr lang="en-US" sz="2000">
                <a:solidFill>
                  <a:srgbClr val="3F762B"/>
                </a:solidFill>
                <a:latin typeface="Calibri"/>
                <a:cs typeface="Arial"/>
              </a:rPr>
              <a:t>Risk Mitigation</a:t>
            </a:r>
          </a:p>
        </p:txBody>
      </p:sp>
      <p:cxnSp>
        <p:nvCxnSpPr>
          <p:cNvPr id="11" name="Straight Connector 10">
            <a:extLst>
              <a:ext uri="{FF2B5EF4-FFF2-40B4-BE49-F238E27FC236}">
                <a16:creationId xmlns:a16="http://schemas.microsoft.com/office/drawing/2014/main" id="{72721911-F2D8-3451-2804-A4359C50C9ED}"/>
              </a:ext>
            </a:extLst>
          </p:cNvPr>
          <p:cNvCxnSpPr>
            <a:cxnSpLocks/>
          </p:cNvCxnSpPr>
          <p:nvPr/>
        </p:nvCxnSpPr>
        <p:spPr>
          <a:xfrm>
            <a:off x="7023652" y="2191207"/>
            <a:ext cx="4792121"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BD5B30-43D2-C0EB-5216-8AF668C2BDE1}"/>
              </a:ext>
            </a:extLst>
          </p:cNvPr>
          <p:cNvSpPr/>
          <p:nvPr/>
        </p:nvSpPr>
        <p:spPr>
          <a:xfrm>
            <a:off x="629999" y="1740872"/>
            <a:ext cx="4792121" cy="450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9766" tIns="29766" rIns="29766" bIns="29766" rtlCol="0" anchor="ctr"/>
          <a:lstStyle/>
          <a:p>
            <a:r>
              <a:rPr lang="en-US" sz="2000">
                <a:solidFill>
                  <a:srgbClr val="3F762B"/>
                </a:solidFill>
                <a:latin typeface="Calibri"/>
                <a:cs typeface="Arial"/>
              </a:rPr>
              <a:t>Fund Risk Factors</a:t>
            </a:r>
          </a:p>
        </p:txBody>
      </p:sp>
      <p:cxnSp>
        <p:nvCxnSpPr>
          <p:cNvPr id="14" name="Straight Connector 13">
            <a:extLst>
              <a:ext uri="{FF2B5EF4-FFF2-40B4-BE49-F238E27FC236}">
                <a16:creationId xmlns:a16="http://schemas.microsoft.com/office/drawing/2014/main" id="{9EAD0C63-1ABC-F4F2-53D9-CB6E4ABD5844}"/>
              </a:ext>
            </a:extLst>
          </p:cNvPr>
          <p:cNvCxnSpPr>
            <a:cxnSpLocks/>
          </p:cNvCxnSpPr>
          <p:nvPr/>
        </p:nvCxnSpPr>
        <p:spPr>
          <a:xfrm>
            <a:off x="630000" y="2191207"/>
            <a:ext cx="4792121" cy="0"/>
          </a:xfrm>
          <a:prstGeom prst="line">
            <a:avLst/>
          </a:prstGeom>
          <a:ln w="28575" cap="rnd">
            <a:solidFill>
              <a:srgbClr val="3F762B"/>
            </a:solidFill>
            <a:prstDash val="solid"/>
            <a:roun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BDE0A29-83F1-0C22-76F8-DB8AFE03263F}"/>
              </a:ext>
            </a:extLst>
          </p:cNvPr>
          <p:cNvGrpSpPr/>
          <p:nvPr/>
        </p:nvGrpSpPr>
        <p:grpSpPr>
          <a:xfrm>
            <a:off x="5898097" y="2191207"/>
            <a:ext cx="408569" cy="4228669"/>
            <a:chOff x="5898097" y="2191207"/>
            <a:chExt cx="408569" cy="4228669"/>
          </a:xfrm>
        </p:grpSpPr>
        <p:cxnSp>
          <p:nvCxnSpPr>
            <p:cNvPr id="16" name="Straight Connector 15">
              <a:extLst>
                <a:ext uri="{FF2B5EF4-FFF2-40B4-BE49-F238E27FC236}">
                  <a16:creationId xmlns:a16="http://schemas.microsoft.com/office/drawing/2014/main" id="{42155661-8256-48A6-F624-48CF3F60711D}"/>
                </a:ext>
              </a:extLst>
            </p:cNvPr>
            <p:cNvCxnSpPr>
              <a:cxnSpLocks/>
            </p:cNvCxnSpPr>
            <p:nvPr/>
          </p:nvCxnSpPr>
          <p:spPr bwMode="gray">
            <a:xfrm>
              <a:off x="6098873" y="2191207"/>
              <a:ext cx="0" cy="4228669"/>
            </a:xfrm>
            <a:prstGeom prst="line">
              <a:avLst/>
            </a:prstGeom>
            <a:ln w="9525" cap="flat">
              <a:solidFill>
                <a:schemeClr val="bg1">
                  <a:lumMod val="75000"/>
                </a:schemeClr>
              </a:solidFill>
              <a:prstDash val="sys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8860350-620B-EB2B-819A-D37E44B9A0EE}"/>
                </a:ext>
              </a:extLst>
            </p:cNvPr>
            <p:cNvGrpSpPr/>
            <p:nvPr/>
          </p:nvGrpSpPr>
          <p:grpSpPr bwMode="gray">
            <a:xfrm>
              <a:off x="5898097" y="3873823"/>
              <a:ext cx="408569" cy="409555"/>
              <a:chOff x="1461562" y="3996374"/>
              <a:chExt cx="647157" cy="648720"/>
            </a:xfrm>
          </p:grpSpPr>
          <p:sp>
            <p:nvSpPr>
              <p:cNvPr id="18" name="Freeform 94">
                <a:extLst>
                  <a:ext uri="{FF2B5EF4-FFF2-40B4-BE49-F238E27FC236}">
                    <a16:creationId xmlns:a16="http://schemas.microsoft.com/office/drawing/2014/main" id="{D6C261BD-7BC5-3F1E-B2B6-E5D19791D286}"/>
                  </a:ext>
                </a:extLst>
              </p:cNvPr>
              <p:cNvSpPr>
                <a:spLocks/>
              </p:cNvSpPr>
              <p:nvPr/>
            </p:nvSpPr>
            <p:spPr bwMode="gray">
              <a:xfrm>
                <a:off x="1461562" y="3996374"/>
                <a:ext cx="647157" cy="64872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sp>
            <p:nvSpPr>
              <p:cNvPr id="19" name="Freeform 95">
                <a:extLst>
                  <a:ext uri="{FF2B5EF4-FFF2-40B4-BE49-F238E27FC236}">
                    <a16:creationId xmlns:a16="http://schemas.microsoft.com/office/drawing/2014/main" id="{04DB9FCE-324D-5B33-F3B0-F921D8387E42}"/>
                  </a:ext>
                </a:extLst>
              </p:cNvPr>
              <p:cNvSpPr>
                <a:spLocks/>
              </p:cNvSpPr>
              <p:nvPr/>
            </p:nvSpPr>
            <p:spPr bwMode="gray">
              <a:xfrm>
                <a:off x="1707664" y="4085700"/>
                <a:ext cx="254175" cy="475016"/>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Calibri"/>
                  <a:cs typeface="Calibri"/>
                </a:endParaRPr>
              </a:p>
            </p:txBody>
          </p:sp>
        </p:grpSp>
      </p:grpSp>
      <p:sp>
        <p:nvSpPr>
          <p:cNvPr id="21" name="Oval 20">
            <a:extLst>
              <a:ext uri="{FF2B5EF4-FFF2-40B4-BE49-F238E27FC236}">
                <a16:creationId xmlns:a16="http://schemas.microsoft.com/office/drawing/2014/main" id="{C0CD8DD0-4683-06E8-795E-14124C411691}"/>
              </a:ext>
            </a:extLst>
          </p:cNvPr>
          <p:cNvSpPr/>
          <p:nvPr/>
        </p:nvSpPr>
        <p:spPr>
          <a:xfrm>
            <a:off x="7036638" y="2328450"/>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1</a:t>
            </a:r>
          </a:p>
        </p:txBody>
      </p:sp>
      <p:sp>
        <p:nvSpPr>
          <p:cNvPr id="67" name="btfpBulletedList320202">
            <a:extLst>
              <a:ext uri="{FF2B5EF4-FFF2-40B4-BE49-F238E27FC236}">
                <a16:creationId xmlns:a16="http://schemas.microsoft.com/office/drawing/2014/main" id="{87233A34-9204-C8E3-B8AF-819DF56C6441}"/>
              </a:ext>
            </a:extLst>
          </p:cNvPr>
          <p:cNvSpPr txBox="1"/>
          <p:nvPr>
            <p:custDataLst>
              <p:tags r:id="rId3"/>
            </p:custDataLst>
          </p:nvPr>
        </p:nvSpPr>
        <p:spPr bwMode="gray">
          <a:xfrm>
            <a:off x="7406430" y="3515782"/>
            <a:ext cx="4409340" cy="934478"/>
          </a:xfrm>
          <a:prstGeom prst="rect">
            <a:avLst/>
          </a:prstGeom>
          <a:noFill/>
        </p:spPr>
        <p:txBody>
          <a:bodyPr vert="horz" wrap="square" lIns="36000" tIns="36000" rIns="36000" bIns="36000" rtlCol="0">
            <a:spAutoFit/>
          </a:bodyPr>
          <a:lstStyle/>
          <a:p>
            <a:r>
              <a:rPr lang="en-GB" sz="2000"/>
              <a:t>RMA 508(h)Process </a:t>
            </a:r>
            <a:r>
              <a:rPr lang="en-GB" sz="2000" b="1"/>
              <a:t>Available</a:t>
            </a:r>
          </a:p>
          <a:p>
            <a:pPr lvl="1"/>
            <a:r>
              <a:rPr lang="en-GB"/>
              <a:t>High approval rate and use of Approved Insurance Providers</a:t>
            </a:r>
            <a:endParaRPr lang="en-US"/>
          </a:p>
        </p:txBody>
      </p:sp>
      <p:sp>
        <p:nvSpPr>
          <p:cNvPr id="22" name="Oval 21">
            <a:extLst>
              <a:ext uri="{FF2B5EF4-FFF2-40B4-BE49-F238E27FC236}">
                <a16:creationId xmlns:a16="http://schemas.microsoft.com/office/drawing/2014/main" id="{F64D355B-8986-8023-C804-C4CDFBEAE417}"/>
              </a:ext>
            </a:extLst>
          </p:cNvPr>
          <p:cNvSpPr/>
          <p:nvPr/>
        </p:nvSpPr>
        <p:spPr>
          <a:xfrm>
            <a:off x="7036638" y="3597920"/>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2</a:t>
            </a:r>
          </a:p>
        </p:txBody>
      </p:sp>
      <p:sp>
        <p:nvSpPr>
          <p:cNvPr id="73" name="btfpBulletedList320202">
            <a:extLst>
              <a:ext uri="{FF2B5EF4-FFF2-40B4-BE49-F238E27FC236}">
                <a16:creationId xmlns:a16="http://schemas.microsoft.com/office/drawing/2014/main" id="{D500AB40-8356-23A3-55E4-BB657964A3CE}"/>
              </a:ext>
            </a:extLst>
          </p:cNvPr>
          <p:cNvSpPr txBox="1"/>
          <p:nvPr>
            <p:custDataLst>
              <p:tags r:id="rId4"/>
            </p:custDataLst>
          </p:nvPr>
        </p:nvSpPr>
        <p:spPr bwMode="gray">
          <a:xfrm>
            <a:off x="7406430" y="4758325"/>
            <a:ext cx="4409340" cy="934478"/>
          </a:xfrm>
          <a:prstGeom prst="rect">
            <a:avLst/>
          </a:prstGeom>
          <a:noFill/>
        </p:spPr>
        <p:txBody>
          <a:bodyPr vert="horz" wrap="square" lIns="36000" tIns="36000" rIns="36000" bIns="36000" rtlCol="0">
            <a:spAutoFit/>
          </a:bodyPr>
          <a:lstStyle/>
          <a:p>
            <a:r>
              <a:rPr lang="en-US" sz="2000"/>
              <a:t>Tools/Options </a:t>
            </a:r>
            <a:r>
              <a:rPr lang="en-US" sz="2000" b="1"/>
              <a:t>Widely Used</a:t>
            </a:r>
          </a:p>
          <a:p>
            <a:pPr lvl="1"/>
            <a:r>
              <a:rPr lang="en-GB"/>
              <a:t>Supplemental/Enhanced Coverage Option</a:t>
            </a:r>
            <a:r>
              <a:rPr lang="en-US"/>
              <a:t>, Harvest Price Exclusion</a:t>
            </a:r>
          </a:p>
        </p:txBody>
      </p:sp>
      <p:sp>
        <p:nvSpPr>
          <p:cNvPr id="23" name="Oval 22">
            <a:extLst>
              <a:ext uri="{FF2B5EF4-FFF2-40B4-BE49-F238E27FC236}">
                <a16:creationId xmlns:a16="http://schemas.microsoft.com/office/drawing/2014/main" id="{A5481FBC-FC7B-6A51-1541-72C024B28EEF}"/>
              </a:ext>
            </a:extLst>
          </p:cNvPr>
          <p:cNvSpPr/>
          <p:nvPr/>
        </p:nvSpPr>
        <p:spPr>
          <a:xfrm>
            <a:off x="7036638" y="4803391"/>
            <a:ext cx="324000" cy="324000"/>
          </a:xfrm>
          <a:prstGeom prst="ellipse">
            <a:avLst/>
          </a:prstGeom>
          <a:solidFill>
            <a:srgbClr val="548235"/>
          </a:solidFill>
          <a:ln w="9525" cap="rnd" cmpd="sng" algn="ctr">
            <a:solidFill>
              <a:srgbClr val="54823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FFFFFF"/>
                </a:solidFill>
              </a:rPr>
              <a:t>3</a:t>
            </a:r>
          </a:p>
        </p:txBody>
      </p:sp>
      <p:grpSp>
        <p:nvGrpSpPr>
          <p:cNvPr id="26" name="Group 25">
            <a:extLst>
              <a:ext uri="{FF2B5EF4-FFF2-40B4-BE49-F238E27FC236}">
                <a16:creationId xmlns:a16="http://schemas.microsoft.com/office/drawing/2014/main" id="{DE5110B2-27C8-39FF-63CF-6A15983EA320}"/>
              </a:ext>
            </a:extLst>
          </p:cNvPr>
          <p:cNvGrpSpPr/>
          <p:nvPr/>
        </p:nvGrpSpPr>
        <p:grpSpPr>
          <a:xfrm>
            <a:off x="633525" y="4758324"/>
            <a:ext cx="4863024" cy="934479"/>
            <a:chOff x="633525" y="4758324"/>
            <a:chExt cx="4863024" cy="934479"/>
          </a:xfrm>
        </p:grpSpPr>
        <p:sp>
          <p:nvSpPr>
            <p:cNvPr id="72" name="btfpBulletedList320202">
              <a:extLst>
                <a:ext uri="{FF2B5EF4-FFF2-40B4-BE49-F238E27FC236}">
                  <a16:creationId xmlns:a16="http://schemas.microsoft.com/office/drawing/2014/main" id="{58900B07-F04D-6AF6-DB3C-E62606026A11}"/>
                </a:ext>
              </a:extLst>
            </p:cNvPr>
            <p:cNvSpPr txBox="1"/>
            <p:nvPr>
              <p:custDataLst>
                <p:tags r:id="rId7"/>
              </p:custDataLst>
            </p:nvPr>
          </p:nvSpPr>
          <p:spPr bwMode="gray">
            <a:xfrm>
              <a:off x="1531088" y="4758325"/>
              <a:ext cx="3965461" cy="934478"/>
            </a:xfrm>
            <a:prstGeom prst="rect">
              <a:avLst/>
            </a:prstGeom>
            <a:noFill/>
          </p:spPr>
          <p:txBody>
            <a:bodyPr vert="horz" wrap="square" lIns="36000" tIns="36000" rIns="36000" bIns="36000" rtlCol="0">
              <a:spAutoFit/>
            </a:bodyPr>
            <a:lstStyle/>
            <a:p>
              <a:r>
                <a:rPr lang="en-US" sz="2000"/>
                <a:t>Low Loss Ratio over Time</a:t>
              </a:r>
            </a:p>
            <a:p>
              <a:pPr lvl="1"/>
              <a:r>
                <a:rPr lang="en-US"/>
                <a:t>Regenerative farming lowers loss ratio and premiums &gt; payments</a:t>
              </a:r>
            </a:p>
          </p:txBody>
        </p:sp>
        <p:pic>
          <p:nvPicPr>
            <p:cNvPr id="1026" name="Picture 2" descr="Loss - Free business icons">
              <a:extLst>
                <a:ext uri="{FF2B5EF4-FFF2-40B4-BE49-F238E27FC236}">
                  <a16:creationId xmlns:a16="http://schemas.microsoft.com/office/drawing/2014/main" id="{9A78B736-5E15-C060-4488-C785659C59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525" y="4758324"/>
              <a:ext cx="792000" cy="79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11827D7-FD17-783E-67C0-058E1DDBC5E8}"/>
              </a:ext>
            </a:extLst>
          </p:cNvPr>
          <p:cNvGrpSpPr/>
          <p:nvPr/>
        </p:nvGrpSpPr>
        <p:grpSpPr>
          <a:xfrm>
            <a:off x="633525" y="3515781"/>
            <a:ext cx="4863024" cy="934478"/>
            <a:chOff x="633525" y="3565418"/>
            <a:chExt cx="4863024" cy="934478"/>
          </a:xfrm>
        </p:grpSpPr>
        <p:sp>
          <p:nvSpPr>
            <p:cNvPr id="66" name="btfpBulletedList320202">
              <a:extLst>
                <a:ext uri="{FF2B5EF4-FFF2-40B4-BE49-F238E27FC236}">
                  <a16:creationId xmlns:a16="http://schemas.microsoft.com/office/drawing/2014/main" id="{D3067092-AB4C-AFD9-61F0-D54B430D036E}"/>
                </a:ext>
              </a:extLst>
            </p:cNvPr>
            <p:cNvSpPr txBox="1"/>
            <p:nvPr>
              <p:custDataLst>
                <p:tags r:id="rId6"/>
              </p:custDataLst>
            </p:nvPr>
          </p:nvSpPr>
          <p:spPr bwMode="gray">
            <a:xfrm>
              <a:off x="1531088" y="3565418"/>
              <a:ext cx="3965461" cy="934478"/>
            </a:xfrm>
            <a:prstGeom prst="rect">
              <a:avLst/>
            </a:prstGeom>
            <a:noFill/>
          </p:spPr>
          <p:txBody>
            <a:bodyPr vert="horz" wrap="square" lIns="36000" tIns="36000" rIns="36000" bIns="36000" rtlCol="0">
              <a:spAutoFit/>
            </a:bodyPr>
            <a:lstStyle/>
            <a:p>
              <a:r>
                <a:rPr lang="en-US" sz="2000"/>
                <a:t>Regulatory Approval Required</a:t>
              </a:r>
            </a:p>
            <a:p>
              <a:pPr lvl="1"/>
              <a:r>
                <a:rPr lang="en-GB"/>
                <a:t>New policies must present evidence of marketability to FCIC and RMA</a:t>
              </a:r>
              <a:endParaRPr lang="en-US"/>
            </a:p>
          </p:txBody>
        </p:sp>
        <p:pic>
          <p:nvPicPr>
            <p:cNvPr id="1028" name="Picture 4" descr="Regulation - Free user icons">
              <a:extLst>
                <a:ext uri="{FF2B5EF4-FFF2-40B4-BE49-F238E27FC236}">
                  <a16:creationId xmlns:a16="http://schemas.microsoft.com/office/drawing/2014/main" id="{2BC97036-CE70-5F26-4D35-83198AA172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525" y="3572836"/>
              <a:ext cx="792000" cy="79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8599C080-8C87-AB8C-BD02-5650E48547C0}"/>
              </a:ext>
            </a:extLst>
          </p:cNvPr>
          <p:cNvGrpSpPr/>
          <p:nvPr/>
        </p:nvGrpSpPr>
        <p:grpSpPr>
          <a:xfrm>
            <a:off x="633525" y="2273239"/>
            <a:ext cx="4863024" cy="934478"/>
            <a:chOff x="633525" y="2209441"/>
            <a:chExt cx="4863024" cy="934478"/>
          </a:xfrm>
        </p:grpSpPr>
        <p:sp>
          <p:nvSpPr>
            <p:cNvPr id="64" name="btfpBulletedList320202">
              <a:extLst>
                <a:ext uri="{FF2B5EF4-FFF2-40B4-BE49-F238E27FC236}">
                  <a16:creationId xmlns:a16="http://schemas.microsoft.com/office/drawing/2014/main" id="{C13C6CAD-586D-AC40-7E08-9D3DE84198C9}"/>
                </a:ext>
              </a:extLst>
            </p:cNvPr>
            <p:cNvSpPr txBox="1"/>
            <p:nvPr>
              <p:custDataLst>
                <p:tags r:id="rId5"/>
              </p:custDataLst>
            </p:nvPr>
          </p:nvSpPr>
          <p:spPr bwMode="gray">
            <a:xfrm>
              <a:off x="1531088" y="2209441"/>
              <a:ext cx="3965461" cy="934478"/>
            </a:xfrm>
            <a:prstGeom prst="rect">
              <a:avLst/>
            </a:prstGeom>
            <a:noFill/>
          </p:spPr>
          <p:txBody>
            <a:bodyPr vert="horz" wrap="square" lIns="36000" tIns="36000" rIns="36000" bIns="36000" rtlCol="0">
              <a:spAutoFit/>
            </a:bodyPr>
            <a:lstStyle/>
            <a:p>
              <a:r>
                <a:rPr lang="en-US" sz="2000"/>
                <a:t>Federal Crop Insurance Expansion</a:t>
              </a:r>
            </a:p>
            <a:p>
              <a:pPr lvl="1"/>
              <a:r>
                <a:rPr lang="en-US"/>
                <a:t>Changes in Federal Program </a:t>
              </a:r>
              <a:br>
                <a:rPr lang="en-US"/>
              </a:br>
              <a:r>
                <a:rPr lang="en-US"/>
                <a:t>hinder fund performance</a:t>
              </a:r>
            </a:p>
          </p:txBody>
        </p:sp>
        <p:pic>
          <p:nvPicPr>
            <p:cNvPr id="1030" name="Picture 6" descr="Expansion Icons - Free SVG &amp; PNG Expansion Images - Noun Project">
              <a:extLst>
                <a:ext uri="{FF2B5EF4-FFF2-40B4-BE49-F238E27FC236}">
                  <a16:creationId xmlns:a16="http://schemas.microsoft.com/office/drawing/2014/main" id="{0163790D-68D7-6B44-BFD2-6D37FCF66D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525" y="2209441"/>
              <a:ext cx="792000" cy="79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2772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5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11rhWK3LyD4ZZShu1GtzQ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x6ZOhnsWF_jFCXOwufmhZ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Bl2IzyCfFrlokpMn5rYX7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K5qeQpKd_KCZD4i25qgc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R6ISai0ca3z54gDWMCSPU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77LOeRv8W.sxIbz2APusc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ninZx4gVxUYLtem3tXTr9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ce_MNhlN9zv5B.XTVnin0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xIiDtTb8BKBgXdg_G2qZr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rIu.DP8vHC1gHwOrz2OaF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YxjpoTufKI2kG.IcGUBc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LBw6CAFLzlY9EIscFP0di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i9X.ROGGA7tJser_kUJnq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IGWMkcRFVtv2EPUv9PqB_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mVzdD3kNVux0TiN76bOCd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iOYH2fuKXZzXbZnonmQrj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ItWaGBH4MJl3q6akbNfkT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fpzCDrHzc.AqTwwGlRcBm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sCUFxTB8_j9iaEqTWtdPx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_xaIQESBtywLFqzuV.Gvc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3r6wlqRGYy7KV.1LNwlpp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8mSAMbKy9tHxXm7B5f.za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vLfJZ7ycSg70YdFyvZBnp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BTFPLAYOUTENABLED" val="1"/>
</p:tagLst>
</file>

<file path=ppt/tags/tag28.xml><?xml version="1.0" encoding="utf-8"?>
<p:tagLst xmlns:a="http://schemas.openxmlformats.org/drawingml/2006/main" xmlns:r="http://schemas.openxmlformats.org/officeDocument/2006/relationships" xmlns:p="http://schemas.openxmlformats.org/presentationml/2006/main">
  <p:tag name="BTFPLAYOUTENABLED" val="1"/>
</p:tagLst>
</file>

<file path=ppt/tags/tag29.xml><?xml version="1.0" encoding="utf-8"?>
<p:tagLst xmlns:a="http://schemas.openxmlformats.org/drawingml/2006/main" xmlns:r="http://schemas.openxmlformats.org/officeDocument/2006/relationships" xmlns:p="http://schemas.openxmlformats.org/presentationml/2006/main">
  <p:tag name="BTFPLAYOUTENABLED"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BTFPLAYOUTENABLED" val="1"/>
</p:tagLst>
</file>

<file path=ppt/tags/tag31.xml><?xml version="1.0" encoding="utf-8"?>
<p:tagLst xmlns:a="http://schemas.openxmlformats.org/drawingml/2006/main" xmlns:r="http://schemas.openxmlformats.org/officeDocument/2006/relationships" xmlns:p="http://schemas.openxmlformats.org/presentationml/2006/main">
  <p:tag name="BTFPLAYOUTENABLED" val="1"/>
</p:tagLst>
</file>

<file path=ppt/tags/tag32.xml><?xml version="1.0" encoding="utf-8"?>
<p:tagLst xmlns:a="http://schemas.openxmlformats.org/drawingml/2006/main" xmlns:r="http://schemas.openxmlformats.org/officeDocument/2006/relationships" xmlns:p="http://schemas.openxmlformats.org/presentationml/2006/main">
  <p:tag name="BTFPLAYOUTENABLED"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BTFPLAYOUTENABLED" val="1"/>
</p:tagLst>
</file>

<file path=ppt/tags/tag38.xml><?xml version="1.0" encoding="utf-8"?>
<p:tagLst xmlns:a="http://schemas.openxmlformats.org/drawingml/2006/main" xmlns:r="http://schemas.openxmlformats.org/officeDocument/2006/relationships" xmlns:p="http://schemas.openxmlformats.org/presentationml/2006/main">
  <p:tag name="BTFPLAYOUTENABLED" val="1"/>
</p:tagLst>
</file>

<file path=ppt/tags/tag39.xml><?xml version="1.0" encoding="utf-8"?>
<p:tagLst xmlns:a="http://schemas.openxmlformats.org/drawingml/2006/main" xmlns:r="http://schemas.openxmlformats.org/officeDocument/2006/relationships" xmlns:p="http://schemas.openxmlformats.org/presentationml/2006/main">
  <p:tag name="BTFPLAYOUTENABLED"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BTFPLAYOUTENABLED" val="1"/>
</p:tagLst>
</file>

<file path=ppt/tags/tag41.xml><?xml version="1.0" encoding="utf-8"?>
<p:tagLst xmlns:a="http://schemas.openxmlformats.org/drawingml/2006/main" xmlns:r="http://schemas.openxmlformats.org/officeDocument/2006/relationships" xmlns:p="http://schemas.openxmlformats.org/presentationml/2006/main">
  <p:tag name="BTFPLAYOUTENABLED" val="1"/>
</p:tagLst>
</file>

<file path=ppt/tags/tag42.xml><?xml version="1.0" encoding="utf-8"?>
<p:tagLst xmlns:a="http://schemas.openxmlformats.org/drawingml/2006/main" xmlns:r="http://schemas.openxmlformats.org/officeDocument/2006/relationships" xmlns:p="http://schemas.openxmlformats.org/presentationml/2006/main">
  <p:tag name="BTFPLAYOUTENABLED" val="1"/>
</p:tagLst>
</file>

<file path=ppt/tags/tag43.xml><?xml version="1.0" encoding="utf-8"?>
<p:tagLst xmlns:a="http://schemas.openxmlformats.org/drawingml/2006/main" xmlns:r="http://schemas.openxmlformats.org/officeDocument/2006/relationships" xmlns:p="http://schemas.openxmlformats.org/presentationml/2006/main">
  <p:tag name="BTFPLAYOUTENABLED" val="1"/>
</p:tagLst>
</file>

<file path=ppt/tags/tag44.xml><?xml version="1.0" encoding="utf-8"?>
<p:tagLst xmlns:a="http://schemas.openxmlformats.org/drawingml/2006/main" xmlns:r="http://schemas.openxmlformats.org/officeDocument/2006/relationships" xmlns:p="http://schemas.openxmlformats.org/presentationml/2006/main">
  <p:tag name="BTFPLAYOUTENABLED" val="1"/>
</p:tagLst>
</file>

<file path=ppt/tags/tag45.xml><?xml version="1.0" encoding="utf-8"?>
<p:tagLst xmlns:a="http://schemas.openxmlformats.org/drawingml/2006/main" xmlns:r="http://schemas.openxmlformats.org/officeDocument/2006/relationships" xmlns:p="http://schemas.openxmlformats.org/presentationml/2006/main">
  <p:tag name="BTFPLAYOUTENABLED" val="1"/>
</p:tagLst>
</file>

<file path=ppt/tags/tag46.xml><?xml version="1.0" encoding="utf-8"?>
<p:tagLst xmlns:a="http://schemas.openxmlformats.org/drawingml/2006/main" xmlns:r="http://schemas.openxmlformats.org/officeDocument/2006/relationships" xmlns:p="http://schemas.openxmlformats.org/presentationml/2006/main">
  <p:tag name="BTFPLAYOUTENABLED" val="1"/>
</p:tagLst>
</file>

<file path=ppt/tags/tag47.xml><?xml version="1.0" encoding="utf-8"?>
<p:tagLst xmlns:a="http://schemas.openxmlformats.org/drawingml/2006/main" xmlns:r="http://schemas.openxmlformats.org/officeDocument/2006/relationships" xmlns:p="http://schemas.openxmlformats.org/presentationml/2006/main">
  <p:tag name="BTFPLAYOUTENABLED" val="1"/>
</p:tagLst>
</file>

<file path=ppt/tags/tag48.xml><?xml version="1.0" encoding="utf-8"?>
<p:tagLst xmlns:a="http://schemas.openxmlformats.org/drawingml/2006/main" xmlns:r="http://schemas.openxmlformats.org/officeDocument/2006/relationships" xmlns:p="http://schemas.openxmlformats.org/presentationml/2006/main">
  <p:tag name="BTFPLAYOUTENABLED" val="1"/>
</p:tagLst>
</file>

<file path=ppt/tags/tag49.xml><?xml version="1.0" encoding="utf-8"?>
<p:tagLst xmlns:a="http://schemas.openxmlformats.org/drawingml/2006/main" xmlns:r="http://schemas.openxmlformats.org/officeDocument/2006/relationships" xmlns:p="http://schemas.openxmlformats.org/presentationml/2006/main">
  <p:tag name="BTFPLAYOUTENABLED"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BTFPLAYOUTENABLED" val="1"/>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s1VPe59.EfeUzOTNbl4qd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PhZQ4Q5DjM9EW.giPB41e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ds5HwRjx3AFDbNJeY3FuJ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yUAVs9.pcixQNoZeXaxAt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7UPoM758Y2RwhDi_q1fxu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pBjl.Nuu8xIG557UoYR0B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Qa0BUKub1GzHdbjhnNTDo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IF3plForoRvUWQ4FN3tnh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7d9tM2UFY3dKMLdsHDsKV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eLfjoAe3VF7Vd79dq1ITr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dDqqfcFWQ.WYAPqZG3xl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3EI2UqkWxpIPnBMphgQoU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d0biANUccQGGQcKPpN0Ki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imMyzBmfq9yo3fhv0dmuG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c1PzePvAxpuq59O9xPQMH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rujqg24o1gx1Qyv2QLQ5N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mVaNMhVjBmQ.r5ZleVeJQ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APlH2iJooVj1aXNokMJ1x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V8fU.XpQvgtK9WVaNytA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FkVW2t7ZjjTdTluUNkgMV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lyJCGHsiBdqG8m6dTYcoC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GsWU2jHatQ6L.iLDBne4o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MgJjIB1j9R42LVuyfGUbh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P28WibIinQCMBkEFYfswB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kTsKMLYwMZ3oxVS9b7lF2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BAEwX8LC5B7PwebysifFM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2Ha74e4DWiuQaHLAvTH8e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OULu9QMoQC8hEdXzUYwxK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ggEB5Gg41O4CVHjWCU5XP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K1.qQIX3zXyidsxqgquWA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bynAkBHGxxi0IwB.jgM3K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1IwF0XtCMYHa99iQ3n4iU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OvgLZC7l9BIxMNO3SJn8w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diy9lMyWAnw2hf_6W_qy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ke3zn5oc25Qj6GMdmUzsM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kulLdFGLiMtqC_BuWN5do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IvWCGZcItJkIXCSo1IN6.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ABB6UOGcKDZQJRpApPJn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UmTKq7SuSI3aAWORUzRd_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MA.aZn4ZPd6ehnareQ0We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n0NSqCHDVw_Wg3g9S.4vF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i3PjetavrzLJt1ydgMlin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kQ1Wp8pncbua4akKLfy9s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7kfDE1DhQGtFZxp2IpTwG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xG.w2EHKpM07xHEmawUWj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js3HE8BTksv8ihlHWqbXl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NEMbImNAGKqiRlDHaVxSxA"/>
</p:tagLst>
</file>

<file path=ppt/theme/theme1.xml><?xml version="1.0" encoding="utf-8"?>
<a:theme xmlns:a="http://schemas.openxmlformats.org/drawingml/2006/main" name="BCG Grid 16:9">
  <a:themeElements>
    <a:clrScheme name="Custom 1">
      <a:dk1>
        <a:sysClr val="windowText" lastClr="000000"/>
      </a:dk1>
      <a:lt1>
        <a:sysClr val="window" lastClr="FFFFFF"/>
      </a:lt1>
      <a:dk2>
        <a:srgbClr val="455F51"/>
      </a:dk2>
      <a:lt2>
        <a:srgbClr val="455F5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8830F7DA-A78E-4B82-9935-5CC7FF5B9633}" vid="{52C2632B-9813-48FC-8882-620C42A0A2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843386B9424E4FB44078EC9AD13AAE" ma:contentTypeVersion="15" ma:contentTypeDescription="Create a new document." ma:contentTypeScope="" ma:versionID="f422b44c9c857db67e52b1c836a22bf2">
  <xsd:schema xmlns:xsd="http://www.w3.org/2001/XMLSchema" xmlns:xs="http://www.w3.org/2001/XMLSchema" xmlns:p="http://schemas.microsoft.com/office/2006/metadata/properties" xmlns:ns2="45fd474d-58af-4e8f-9644-a9bfa14a2398" xmlns:ns3="8d65939d-4280-4828-ae68-c2a92523a701" targetNamespace="http://schemas.microsoft.com/office/2006/metadata/properties" ma:root="true" ma:fieldsID="d4fe80de6f9397906856060afa6043e4" ns2:_="" ns3:_="">
    <xsd:import namespace="45fd474d-58af-4e8f-9644-a9bfa14a2398"/>
    <xsd:import namespace="8d65939d-4280-4828-ae68-c2a92523a7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474d-58af-4e8f-9644-a9bfa14a23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6e11c37-de4a-446a-8c9f-33c52873bc88}" ma:internalName="TaxCatchAll" ma:showField="CatchAllData" ma:web="45fd474d-58af-4e8f-9644-a9bfa14a23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65939d-4280-4828-ae68-c2a92523a7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65939d-4280-4828-ae68-c2a92523a701">
      <Terms xmlns="http://schemas.microsoft.com/office/infopath/2007/PartnerControls"/>
    </lcf76f155ced4ddcb4097134ff3c332f>
    <TaxCatchAll xmlns="45fd474d-58af-4e8f-9644-a9bfa14a2398" xsi:nil="true"/>
  </documentManagement>
</p:properties>
</file>

<file path=customXml/itemProps1.xml><?xml version="1.0" encoding="utf-8"?>
<ds:datastoreItem xmlns:ds="http://schemas.openxmlformats.org/officeDocument/2006/customXml" ds:itemID="{8DC7FFE4-7180-494B-9638-8D0ADDBF5725}"/>
</file>

<file path=customXml/itemProps2.xml><?xml version="1.0" encoding="utf-8"?>
<ds:datastoreItem xmlns:ds="http://schemas.openxmlformats.org/officeDocument/2006/customXml" ds:itemID="{ADC5F037-425C-40D8-9308-F8B94935EE9A}"/>
</file>

<file path=customXml/itemProps3.xml><?xml version="1.0" encoding="utf-8"?>
<ds:datastoreItem xmlns:ds="http://schemas.openxmlformats.org/officeDocument/2006/customXml" ds:itemID="{450B1A41-594E-4295-9C84-AC14CE0E7E5B}"/>
</file>

<file path=docProps/app.xml><?xml version="1.0" encoding="utf-8"?>
<Properties xmlns="http://schemas.openxmlformats.org/officeDocument/2006/extended-properties" xmlns:vt="http://schemas.openxmlformats.org/officeDocument/2006/docPropsVTypes">
  <Template/>
  <TotalTime>0</TotalTime>
  <Words>4485</Words>
  <Application>Microsoft Office PowerPoint</Application>
  <PresentationFormat>Widescreen</PresentationFormat>
  <Paragraphs>1004</Paragraphs>
  <Slides>24</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-apple-system</vt:lpstr>
      <vt:lpstr>Arial</vt:lpstr>
      <vt:lpstr>Calibri</vt:lpstr>
      <vt:lpstr>Calibri Light</vt:lpstr>
      <vt:lpstr>open sans</vt:lpstr>
      <vt:lpstr>open sans</vt:lpstr>
      <vt:lpstr>Trebuchet MS</vt:lpstr>
      <vt:lpstr>BCG Grid 16:9</vt:lpstr>
      <vt:lpstr>think-cell Slide</vt:lpstr>
      <vt:lpstr>Soilsurance</vt:lpstr>
      <vt:lpstr>Soilsurance team </vt:lpstr>
      <vt:lpstr>Crop losses cost US taxpayers $8 billion per year</vt:lpstr>
      <vt:lpstr>Soils are degrading at a rate 10 – 1,000x greater than before modern agriculture</vt:lpstr>
      <vt:lpstr>PowerPoint Presentation</vt:lpstr>
      <vt:lpstr>Soils are a living thing – there are principles to keep it healthy </vt:lpstr>
      <vt:lpstr>Current status | The current Federal crop insurance system prevents farmers from building soil health</vt:lpstr>
      <vt:lpstr>Opportunity | target farmers is concentrated in Mid West United States covering &gt;50% of agriculture land</vt:lpstr>
      <vt:lpstr>Risk Mitigation | Effective underwriting and greater pool size is key to effective risk-sharing</vt:lpstr>
      <vt:lpstr>Our solution | We propose an insurance vehicle that accounts for the risk-mitigation benefits of improved soil health </vt:lpstr>
      <vt:lpstr>Investment thesis| Better soil function supports lower loss ratios, allowing farmers to receive a 'good driver discount'</vt:lpstr>
      <vt:lpstr>Farmer Impact | Regenerative Cropping increases long term productivity and profitability</vt:lpstr>
      <vt:lpstr>Impact | Soilsurance removes barriers to healthy soil practices enabling large-scale landscape regeneration</vt:lpstr>
      <vt:lpstr>Fund returns | Returns accelerate with increased penetration driven by better risk sharing</vt:lpstr>
      <vt:lpstr>Soilsurance</vt:lpstr>
      <vt:lpstr>Appendix</vt:lpstr>
      <vt:lpstr>Thank you to our advisors</vt:lpstr>
      <vt:lpstr>Crop Insurance Type in US</vt:lpstr>
      <vt:lpstr>PowerPoint Presentation</vt:lpstr>
      <vt:lpstr>Key driver of fund performance – loss ratio</vt:lpstr>
      <vt:lpstr>Top 10 national causes of loss with the largest indemnity payments, 1995-2020   </vt:lpstr>
      <vt:lpstr>Cash Flow Model &amp; key assumptions</vt:lpstr>
      <vt:lpstr>Balance sheet &amp; return metrics</vt:lpstr>
      <vt:lpstr>Sources &amp; photo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Soilsurance</dc:title>
  <dc:creator>Gamze Evirgen</dc:creator>
  <cp:lastModifiedBy>Ella McAlister</cp:lastModifiedBy>
  <cp:revision>1</cp:revision>
  <dcterms:created xsi:type="dcterms:W3CDTF">2023-03-28T22:13:28Z</dcterms:created>
  <dcterms:modified xsi:type="dcterms:W3CDTF">2023-04-13T10:58:49Z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0x01010015843386B9424E4FB44078EC9AD13AAE</vt:lpwstr>
  </property>
</Properties>
</file>