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gif" ContentType="image/gi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6" r:id="rId2"/>
    <p:sldId id="312" r:id="rId3"/>
    <p:sldId id="258" r:id="rId4"/>
    <p:sldId id="319" r:id="rId5"/>
    <p:sldId id="259" r:id="rId6"/>
    <p:sldId id="260" r:id="rId7"/>
    <p:sldId id="262" r:id="rId8"/>
    <p:sldId id="261" r:id="rId9"/>
    <p:sldId id="263" r:id="rId10"/>
    <p:sldId id="301" r:id="rId11"/>
    <p:sldId id="266" r:id="rId12"/>
    <p:sldId id="318" r:id="rId13"/>
    <p:sldId id="317" r:id="rId14"/>
    <p:sldId id="270" r:id="rId15"/>
    <p:sldId id="302" r:id="rId16"/>
    <p:sldId id="305" r:id="rId17"/>
    <p:sldId id="304" r:id="rId18"/>
    <p:sldId id="267" r:id="rId19"/>
    <p:sldId id="268" r:id="rId20"/>
    <p:sldId id="307" r:id="rId21"/>
    <p:sldId id="295" r:id="rId22"/>
    <p:sldId id="299" r:id="rId23"/>
    <p:sldId id="297" r:id="rId24"/>
    <p:sldId id="298" r:id="rId25"/>
    <p:sldId id="309" r:id="rId26"/>
    <p:sldId id="310" r:id="rId27"/>
    <p:sldId id="257" r:id="rId28"/>
    <p:sldId id="316" r:id="rId29"/>
    <p:sldId id="272" r:id="rId30"/>
    <p:sldId id="308" r:id="rId31"/>
    <p:sldId id="269" r:id="rId32"/>
    <p:sldId id="271" r:id="rId33"/>
  </p:sldIdLst>
  <p:sldSz cx="18288000" cy="10287000"/>
  <p:notesSz cx="6858000" cy="9144000"/>
  <p:embeddedFontLst>
    <p:embeddedFont>
      <p:font typeface="Aileron Heavy" panose="020B0604020202020204" charset="0"/>
      <p:regular r:id="rId35"/>
    </p:embeddedFont>
    <p:embeddedFont>
      <p:font typeface="Aileron Regular Bold" panose="020B0604020202020204" charset="0"/>
      <p:regular r:id="rId36"/>
    </p:embeddedFont>
    <p:embeddedFont>
      <p:font typeface="Aprila Bold" panose="020B0604020202020204" charset="0"/>
      <p:regular r:id="rId37"/>
    </p:embeddedFont>
    <p:embeddedFont>
      <p:font typeface="Barlow Bold" panose="020B0604020202020204" charset="0"/>
      <p:regular r:id="rId38"/>
    </p:embeddedFont>
    <p:embeddedFont>
      <p:font typeface="Barlow Bold Bold" panose="020B0604020202020204" charset="0"/>
      <p:regular r:id="rId39"/>
    </p:embeddedFont>
    <p:embeddedFont>
      <p:font typeface="Barlow Condensed" panose="00000506000000000000" pitchFamily="2" charset="0"/>
      <p:regular r:id="rId40"/>
      <p:bold r:id="rId41"/>
      <p:italic r:id="rId42"/>
      <p:boldItalic r:id="rId43"/>
    </p:embeddedFont>
    <p:embeddedFont>
      <p:font typeface="Barlow Condensed Bold" panose="00000806000000000000" charset="0"/>
      <p:regular r:id="rId44"/>
    </p:embeddedFont>
    <p:embeddedFont>
      <p:font typeface="Barlow Medium" panose="00000600000000000000" pitchFamily="2" charset="0"/>
      <p:regular r:id="rId45"/>
      <p:italic r:id="rId46"/>
    </p:embeddedFont>
    <p:embeddedFont>
      <p:font typeface="Barlow Medium Bold" panose="020B0604020202020204" charset="0"/>
      <p:regular r:id="rId47"/>
    </p:embeddedFont>
    <p:embeddedFont>
      <p:font typeface="Barlow Semi Condensed" panose="00000506000000000000" pitchFamily="2" charset="0"/>
      <p:regular r:id="rId48"/>
      <p:bold r:id="rId49"/>
      <p:italic r:id="rId50"/>
      <p:boldItalic r:id="rId51"/>
    </p:embeddedFont>
    <p:embeddedFont>
      <p:font typeface="Barlow SemiCondensed" panose="020B0604020202020204" charset="0"/>
      <p:regular r:id="rId52"/>
    </p:embeddedFont>
    <p:embeddedFont>
      <p:font typeface="Barlow SemiCondensed Bold" panose="020B0604020202020204" charset="0"/>
      <p:regular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Crimson Pro" panose="020B0604020202020204" charset="0"/>
      <p:regular r:id="rId60"/>
    </p:embeddedFont>
    <p:embeddedFont>
      <p:font typeface="DM Sans Bold" panose="020B0604020202020204" charset="0"/>
      <p:regular r:id="rId61"/>
    </p:embeddedFont>
    <p:embeddedFont>
      <p:font typeface="Inter Bold" panose="020B0604020202020204" charset="0"/>
      <p:regular r:id="rId62"/>
    </p:embeddedFont>
    <p:embeddedFont>
      <p:font typeface="Montserrat" panose="00000500000000000000" pitchFamily="2" charset="0"/>
      <p:regular r:id="rId63"/>
      <p:bold r:id="rId64"/>
      <p:italic r:id="rId65"/>
      <p:boldItalic r:id="rId66"/>
    </p:embeddedFont>
    <p:embeddedFont>
      <p:font typeface="Montserrat Extra-Bold" panose="020B0604020202020204" charset="0"/>
      <p:regular r:id="rId67"/>
    </p:embeddedFont>
    <p:embeddedFont>
      <p:font typeface="Montserrat Extra-Bold Bold" panose="020B0604020202020204" charset="0"/>
      <p:regular r:id="rId68"/>
    </p:embeddedFont>
    <p:embeddedFont>
      <p:font typeface="Montserrat Extra-Bold Italics" panose="020B0604020202020204" charset="0"/>
      <p:regular r:id="rId69"/>
    </p:embeddedFont>
    <p:embeddedFont>
      <p:font typeface="Open Sans Bold" panose="020B0604020202020204" charset="0"/>
      <p:regular r:id="rId70"/>
    </p:embeddedFont>
    <p:embeddedFont>
      <p:font typeface="Poppins" panose="00000500000000000000" pitchFamily="2" charset="0"/>
      <p:regular r:id="rId71"/>
      <p:bold r:id="rId72"/>
      <p:italic r:id="rId73"/>
      <p:boldItalic r:id="rId74"/>
    </p:embeddedFont>
    <p:embeddedFont>
      <p:font typeface="Poppins Medium 1" panose="020B0604020202020204"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9" d="100"/>
          <a:sy n="49" d="100"/>
        </p:scale>
        <p:origin x="364" y="-5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font" Target="fonts/font3.fntdata"/><Relationship Id="rId53" Type="http://schemas.openxmlformats.org/officeDocument/2006/relationships/font" Target="fonts/font19.fntdata"/><Relationship Id="rId58" Type="http://schemas.openxmlformats.org/officeDocument/2006/relationships/font" Target="fonts/font24.fntdata"/><Relationship Id="rId74" Type="http://schemas.openxmlformats.org/officeDocument/2006/relationships/font" Target="fonts/font40.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font" Target="fonts/font35.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72" Type="http://schemas.openxmlformats.org/officeDocument/2006/relationships/font" Target="fonts/font38.fntdata"/><Relationship Id="rId80"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font" Target="fonts/font36.fntdata"/><Relationship Id="rId75"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73" Type="http://schemas.openxmlformats.org/officeDocument/2006/relationships/font" Target="fonts/font39.fntdata"/><Relationship Id="rId78" Type="http://schemas.openxmlformats.org/officeDocument/2006/relationships/theme" Target="theme/theme1.xml"/><Relationship Id="rId8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3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font" Target="fonts/font6.fntdata"/><Relationship Id="rId45" Type="http://schemas.openxmlformats.org/officeDocument/2006/relationships/font" Target="fonts/font11.fntdata"/><Relationship Id="rId66"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C2617-7321-43EF-9EE0-87BB4834F279}"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1C32E-73F7-4095-B5D0-5B1FE8E8460A}" type="slidenum">
              <a:rPr lang="en-US" smtClean="0"/>
              <a:t>‹#›</a:t>
            </a:fld>
            <a:endParaRPr lang="en-US"/>
          </a:p>
        </p:txBody>
      </p:sp>
    </p:spTree>
    <p:extLst>
      <p:ext uri="{BB962C8B-B14F-4D97-AF65-F5344CB8AC3E}">
        <p14:creationId xmlns:p14="http://schemas.microsoft.com/office/powerpoint/2010/main" val="2039822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1C32E-73F7-4095-B5D0-5B1FE8E8460A}" type="slidenum">
              <a:rPr lang="en-US" smtClean="0"/>
              <a:t>4</a:t>
            </a:fld>
            <a:endParaRPr lang="en-US"/>
          </a:p>
        </p:txBody>
      </p:sp>
    </p:spTree>
    <p:extLst>
      <p:ext uri="{BB962C8B-B14F-4D97-AF65-F5344CB8AC3E}">
        <p14:creationId xmlns:p14="http://schemas.microsoft.com/office/powerpoint/2010/main" val="87980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1C32E-73F7-4095-B5D0-5B1FE8E8460A}" type="slidenum">
              <a:rPr lang="en-US" smtClean="0"/>
              <a:t>7</a:t>
            </a:fld>
            <a:endParaRPr lang="en-US"/>
          </a:p>
        </p:txBody>
      </p:sp>
    </p:spTree>
    <p:extLst>
      <p:ext uri="{BB962C8B-B14F-4D97-AF65-F5344CB8AC3E}">
        <p14:creationId xmlns:p14="http://schemas.microsoft.com/office/powerpoint/2010/main" val="5553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1C32E-73F7-4095-B5D0-5B1FE8E8460A}" type="slidenum">
              <a:rPr lang="en-US" smtClean="0"/>
              <a:t>10</a:t>
            </a:fld>
            <a:endParaRPr lang="en-US"/>
          </a:p>
        </p:txBody>
      </p:sp>
    </p:spTree>
    <p:extLst>
      <p:ext uri="{BB962C8B-B14F-4D97-AF65-F5344CB8AC3E}">
        <p14:creationId xmlns:p14="http://schemas.microsoft.com/office/powerpoint/2010/main" val="3625994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1C32E-73F7-4095-B5D0-5B1FE8E8460A}" type="slidenum">
              <a:rPr lang="en-US" smtClean="0"/>
              <a:t>20</a:t>
            </a:fld>
            <a:endParaRPr lang="en-US"/>
          </a:p>
        </p:txBody>
      </p:sp>
    </p:spTree>
    <p:extLst>
      <p:ext uri="{BB962C8B-B14F-4D97-AF65-F5344CB8AC3E}">
        <p14:creationId xmlns:p14="http://schemas.microsoft.com/office/powerpoint/2010/main" val="113915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1C32E-73F7-4095-B5D0-5B1FE8E8460A}" type="slidenum">
              <a:rPr lang="en-US" smtClean="0"/>
              <a:t>21</a:t>
            </a:fld>
            <a:endParaRPr lang="en-US"/>
          </a:p>
        </p:txBody>
      </p:sp>
    </p:spTree>
    <p:extLst>
      <p:ext uri="{BB962C8B-B14F-4D97-AF65-F5344CB8AC3E}">
        <p14:creationId xmlns:p14="http://schemas.microsoft.com/office/powerpoint/2010/main" val="337608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1C32E-73F7-4095-B5D0-5B1FE8E8460A}" type="slidenum">
              <a:rPr lang="en-US" smtClean="0"/>
              <a:t>22</a:t>
            </a:fld>
            <a:endParaRPr lang="en-US"/>
          </a:p>
        </p:txBody>
      </p:sp>
    </p:spTree>
    <p:extLst>
      <p:ext uri="{BB962C8B-B14F-4D97-AF65-F5344CB8AC3E}">
        <p14:creationId xmlns:p14="http://schemas.microsoft.com/office/powerpoint/2010/main" val="394467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1C32E-73F7-4095-B5D0-5B1FE8E8460A}" type="slidenum">
              <a:rPr lang="en-US" smtClean="0"/>
              <a:t>32</a:t>
            </a:fld>
            <a:endParaRPr lang="en-US"/>
          </a:p>
        </p:txBody>
      </p:sp>
    </p:spTree>
    <p:extLst>
      <p:ext uri="{BB962C8B-B14F-4D97-AF65-F5344CB8AC3E}">
        <p14:creationId xmlns:p14="http://schemas.microsoft.com/office/powerpoint/2010/main" val="3843269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6EC6-0608-7A3F-08BB-D3EA33C041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C1DD55F-AED3-2CBB-975C-39F7ED63D65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EA7971-4BCA-440C-D6E0-D09DE6BB0D09}"/>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5" name="Footer Placeholder 4">
            <a:extLst>
              <a:ext uri="{FF2B5EF4-FFF2-40B4-BE49-F238E27FC236}">
                <a16:creationId xmlns:a16="http://schemas.microsoft.com/office/drawing/2014/main" id="{F9526EDC-FB99-4A84-0C23-D67A0D245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67479-138A-8482-64B3-52312FABD0E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2041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6FD4-2105-D634-D8FB-AADE9FA1FF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C62D86-2519-A881-EAAA-D930349D84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CC342-D5AF-6312-C903-4445D9EDC5D9}"/>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5" name="Footer Placeholder 4">
            <a:extLst>
              <a:ext uri="{FF2B5EF4-FFF2-40B4-BE49-F238E27FC236}">
                <a16:creationId xmlns:a16="http://schemas.microsoft.com/office/drawing/2014/main" id="{7FF260AB-B92E-9FF4-8BA1-FA39D268A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F8E3A-57DC-0595-5C7D-7AB926782E0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366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0CEAE2-DEA8-C070-06A3-0A355C3BA0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150940-FCD8-B6C4-2378-A6E9FEB0D3A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D28FE-D1CC-DCC0-1029-010E1EE37F3D}"/>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5" name="Footer Placeholder 4">
            <a:extLst>
              <a:ext uri="{FF2B5EF4-FFF2-40B4-BE49-F238E27FC236}">
                <a16:creationId xmlns:a16="http://schemas.microsoft.com/office/drawing/2014/main" id="{D062D7CE-530B-9A9F-2120-7162AA976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B641F-96CB-A475-7C64-9184DEC3445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75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D3CC-4289-1B19-91B3-447D963F95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78C63-C6A1-6821-2CB2-5A323779B7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4E4E8-9A7A-4801-ED7B-3D425A1C3EF9}"/>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5" name="Footer Placeholder 4">
            <a:extLst>
              <a:ext uri="{FF2B5EF4-FFF2-40B4-BE49-F238E27FC236}">
                <a16:creationId xmlns:a16="http://schemas.microsoft.com/office/drawing/2014/main" id="{90EAC8D1-32F5-CFE9-904E-33BDF195A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4FC0E-B660-E545-92A5-458187522B6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078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0F27-30E3-7715-F61B-EFA6B32E99D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8A32727-807D-ED29-C507-90B68B60483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124615-1ABC-5799-8CBC-EE51008BC1B0}"/>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5" name="Footer Placeholder 4">
            <a:extLst>
              <a:ext uri="{FF2B5EF4-FFF2-40B4-BE49-F238E27FC236}">
                <a16:creationId xmlns:a16="http://schemas.microsoft.com/office/drawing/2014/main" id="{8E92E6A4-9FD5-179E-AFA7-AA37B1488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FA967-DBFF-130F-0238-199E808E5FC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44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01D6-0471-65F7-3782-44E03739A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A5EB60-1BF1-AA34-0430-517A37DC13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E4BF90-2E82-64E3-6B21-20F52BC3AB8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D0E03-48DC-CEED-019C-5DE5FB9DE416}"/>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6" name="Footer Placeholder 5">
            <a:extLst>
              <a:ext uri="{FF2B5EF4-FFF2-40B4-BE49-F238E27FC236}">
                <a16:creationId xmlns:a16="http://schemas.microsoft.com/office/drawing/2014/main" id="{A224662E-1B10-6522-4DD5-27360544C2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447D0-FEC1-0050-BFC8-A8426379402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273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FF1C-40E9-7614-6BF5-82AA8BE235C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A4C51-3493-C889-48E9-5E88CB6A15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DD101-0A26-A823-A290-9B283F454EB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123A4-A99E-3D74-AC8E-65E446EDCE3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4C39AFE-2B9D-509C-BA41-F44A093B573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B35EC8-1DC9-F935-0F5C-158F0A98709C}"/>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8" name="Footer Placeholder 7">
            <a:extLst>
              <a:ext uri="{FF2B5EF4-FFF2-40B4-BE49-F238E27FC236}">
                <a16:creationId xmlns:a16="http://schemas.microsoft.com/office/drawing/2014/main" id="{F47C3A61-84E6-5CEC-0BF0-B4B966167C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86B6D1-C54E-BBBD-E25D-1CDE7F6CCED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9882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7757-8B2E-BFA1-3066-3011769F8D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A3D68B-074D-A279-4D22-9B88D46981EC}"/>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4" name="Footer Placeholder 3">
            <a:extLst>
              <a:ext uri="{FF2B5EF4-FFF2-40B4-BE49-F238E27FC236}">
                <a16:creationId xmlns:a16="http://schemas.microsoft.com/office/drawing/2014/main" id="{AAFD0201-1BDA-2758-3A6A-92D08804CF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5737F2-39A5-F08B-5DA6-C5E21134B18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426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1F15BF-ED27-9E65-4E01-9815B30A5C69}"/>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3" name="Footer Placeholder 2">
            <a:extLst>
              <a:ext uri="{FF2B5EF4-FFF2-40B4-BE49-F238E27FC236}">
                <a16:creationId xmlns:a16="http://schemas.microsoft.com/office/drawing/2014/main" id="{0E2254E0-7F95-8093-E29E-316B57D642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67167-A4B6-7878-532C-8D10E550748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931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A1D8E-BEB6-4325-08E6-09F3072C49E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E7EB43A-CEBF-9AA3-54DA-A0EA083A0FD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BCD8FA-AF48-14CA-38E0-8A224000205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10727F-7B26-7994-A0C1-1F8F4E061BFE}"/>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6" name="Footer Placeholder 5">
            <a:extLst>
              <a:ext uri="{FF2B5EF4-FFF2-40B4-BE49-F238E27FC236}">
                <a16:creationId xmlns:a16="http://schemas.microsoft.com/office/drawing/2014/main" id="{C9D8E122-45F4-3F09-5FD9-2643EE1724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20B20-81D5-6AE4-E395-7CF0AEFF5A1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74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44E3-A000-9CFE-63AA-465A86E033B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433EC39-9397-3025-078E-5CE07206C97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F667284-633F-BC47-CC15-D3F70514B21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80DDDAA-6509-DDE2-75D4-E3F2A444FB49}"/>
              </a:ext>
            </a:extLst>
          </p:cNvPr>
          <p:cNvSpPr>
            <a:spLocks noGrp="1"/>
          </p:cNvSpPr>
          <p:nvPr>
            <p:ph type="dt" sz="half" idx="10"/>
          </p:nvPr>
        </p:nvSpPr>
        <p:spPr/>
        <p:txBody>
          <a:bodyPr/>
          <a:lstStyle/>
          <a:p>
            <a:fld id="{1D8BD707-D9CF-40AE-B4C6-C98DA3205C09}" type="datetimeFigureOut">
              <a:rPr lang="en-US" smtClean="0"/>
              <a:pPr/>
              <a:t>4/8/2023</a:t>
            </a:fld>
            <a:endParaRPr lang="en-US"/>
          </a:p>
        </p:txBody>
      </p:sp>
      <p:sp>
        <p:nvSpPr>
          <p:cNvPr id="6" name="Footer Placeholder 5">
            <a:extLst>
              <a:ext uri="{FF2B5EF4-FFF2-40B4-BE49-F238E27FC236}">
                <a16:creationId xmlns:a16="http://schemas.microsoft.com/office/drawing/2014/main" id="{FEFE3DDC-D8B3-B13A-1901-43D362FAD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79F95-CD47-0E3B-FD93-C512DAED5C5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79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EA62FD-1C23-98BD-EC63-E46AEEC1299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C0123-DF87-CF7D-AA84-F1F7A66B14D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7F5C6-A886-9DD1-1DCE-B00D2CB2C0F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4/8/2023</a:t>
            </a:fld>
            <a:endParaRPr lang="en-US"/>
          </a:p>
        </p:txBody>
      </p:sp>
      <p:sp>
        <p:nvSpPr>
          <p:cNvPr id="5" name="Footer Placeholder 4">
            <a:extLst>
              <a:ext uri="{FF2B5EF4-FFF2-40B4-BE49-F238E27FC236}">
                <a16:creationId xmlns:a16="http://schemas.microsoft.com/office/drawing/2014/main" id="{5B0B7C74-768E-EC33-A557-FB64BBCCB01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2D1311-31D3-FFE7-D67B-F27DE44E93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0380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notesSlide" Target="../notesSlides/notesSlide3.xml"/><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png"/></Relationships>
</file>

<file path=ppt/slides/_rels/slide11.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png"/><Relationship Id="rId18" Type="http://schemas.openxmlformats.org/officeDocument/2006/relationships/image" Target="../media/image128.svg"/><Relationship Id="rId3" Type="http://schemas.openxmlformats.org/officeDocument/2006/relationships/image" Target="../media/image113.png"/><Relationship Id="rId21" Type="http://schemas.openxmlformats.org/officeDocument/2006/relationships/image" Target="../media/image131.png"/><Relationship Id="rId7" Type="http://schemas.openxmlformats.org/officeDocument/2006/relationships/image" Target="../media/image117.png"/><Relationship Id="rId12" Type="http://schemas.openxmlformats.org/officeDocument/2006/relationships/image" Target="../media/image122.svg"/><Relationship Id="rId17" Type="http://schemas.openxmlformats.org/officeDocument/2006/relationships/image" Target="../media/image127.png"/><Relationship Id="rId2" Type="http://schemas.openxmlformats.org/officeDocument/2006/relationships/image" Target="../media/image25.jpeg"/><Relationship Id="rId16" Type="http://schemas.openxmlformats.org/officeDocument/2006/relationships/image" Target="../media/image126.svg"/><Relationship Id="rId20" Type="http://schemas.openxmlformats.org/officeDocument/2006/relationships/image" Target="../media/image130.svg"/><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121.png"/><Relationship Id="rId24" Type="http://schemas.openxmlformats.org/officeDocument/2006/relationships/image" Target="../media/image134.svg"/><Relationship Id="rId5" Type="http://schemas.openxmlformats.org/officeDocument/2006/relationships/image" Target="../media/image115.png"/><Relationship Id="rId15" Type="http://schemas.openxmlformats.org/officeDocument/2006/relationships/image" Target="../media/image125.png"/><Relationship Id="rId23" Type="http://schemas.openxmlformats.org/officeDocument/2006/relationships/image" Target="../media/image133.png"/><Relationship Id="rId10" Type="http://schemas.openxmlformats.org/officeDocument/2006/relationships/image" Target="../media/image120.svg"/><Relationship Id="rId19" Type="http://schemas.openxmlformats.org/officeDocument/2006/relationships/image" Target="../media/image129.png"/><Relationship Id="rId4" Type="http://schemas.openxmlformats.org/officeDocument/2006/relationships/image" Target="../media/image114.svg"/><Relationship Id="rId9" Type="http://schemas.openxmlformats.org/officeDocument/2006/relationships/image" Target="../media/image119.png"/><Relationship Id="rId14" Type="http://schemas.openxmlformats.org/officeDocument/2006/relationships/image" Target="../media/image124.svg"/><Relationship Id="rId22" Type="http://schemas.openxmlformats.org/officeDocument/2006/relationships/image" Target="../media/image132.svg"/></Relationships>
</file>

<file path=ppt/slides/_rels/slide12.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3" Type="http://schemas.openxmlformats.org/officeDocument/2006/relationships/image" Target="../media/image136.png"/><Relationship Id="rId21" Type="http://schemas.openxmlformats.org/officeDocument/2006/relationships/image" Target="../media/image154.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png"/><Relationship Id="rId2" Type="http://schemas.openxmlformats.org/officeDocument/2006/relationships/image" Target="../media/image135.png"/><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9.svg"/><Relationship Id="rId11" Type="http://schemas.openxmlformats.org/officeDocument/2006/relationships/image" Target="../media/image144.png"/><Relationship Id="rId24" Type="http://schemas.openxmlformats.org/officeDocument/2006/relationships/image" Target="../media/image157.png"/><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png"/><Relationship Id="rId10" Type="http://schemas.openxmlformats.org/officeDocument/2006/relationships/image" Target="../media/image143.svg"/><Relationship Id="rId19" Type="http://schemas.openxmlformats.org/officeDocument/2006/relationships/image" Target="../media/image152.png"/><Relationship Id="rId4" Type="http://schemas.openxmlformats.org/officeDocument/2006/relationships/image" Target="../media/image137.sv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 Id="rId27" Type="http://schemas.openxmlformats.org/officeDocument/2006/relationships/image" Target="../media/image160.png"/></Relationships>
</file>

<file path=ppt/slides/_rels/slide13.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3.svg"/><Relationship Id="rId7" Type="http://schemas.openxmlformats.org/officeDocument/2006/relationships/image" Target="../media/image166.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11.png"/><Relationship Id="rId9" Type="http://schemas.openxmlformats.org/officeDocument/2006/relationships/image" Target="../media/image1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69.svg"/></Relationships>
</file>

<file path=ppt/slides/_rels/slide15.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6.xml.rels><?xml version="1.0" encoding="UTF-8" standalone="yes"?>
<Relationships xmlns="http://schemas.openxmlformats.org/package/2006/relationships"><Relationship Id="rId8" Type="http://schemas.openxmlformats.org/officeDocument/2006/relationships/image" Target="../media/image181.emf"/><Relationship Id="rId3" Type="http://schemas.openxmlformats.org/officeDocument/2006/relationships/image" Target="../media/image176.svg"/><Relationship Id="rId7" Type="http://schemas.openxmlformats.org/officeDocument/2006/relationships/image" Target="../media/image180.sv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svg"/><Relationship Id="rId4" Type="http://schemas.openxmlformats.org/officeDocument/2006/relationships/image" Target="../media/image177.png"/></Relationships>
</file>

<file path=ppt/slides/_rels/slide17.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jpeg"/><Relationship Id="rId1" Type="http://schemas.openxmlformats.org/officeDocument/2006/relationships/slideLayout" Target="../slideLayouts/slideLayout7.xml"/><Relationship Id="rId4" Type="http://schemas.openxmlformats.org/officeDocument/2006/relationships/image" Target="../media/image184.emf"/></Relationships>
</file>

<file path=ppt/slides/_rels/slide18.xml.rels><?xml version="1.0" encoding="UTF-8" standalone="yes"?>
<Relationships xmlns="http://schemas.openxmlformats.org/package/2006/relationships"><Relationship Id="rId8" Type="http://schemas.openxmlformats.org/officeDocument/2006/relationships/image" Target="../media/image190.svg"/><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4.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88.sv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svg"/><Relationship Id="rId4" Type="http://schemas.openxmlformats.org/officeDocument/2006/relationships/image" Target="../media/image186.svg"/><Relationship Id="rId9" Type="http://schemas.openxmlformats.org/officeDocument/2006/relationships/image" Target="../media/image191.png"/></Relationships>
</file>

<file path=ppt/slides/_rels/slide19.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204.png"/><Relationship Id="rId18" Type="http://schemas.openxmlformats.org/officeDocument/2006/relationships/image" Target="../media/image209.svg"/><Relationship Id="rId26" Type="http://schemas.openxmlformats.org/officeDocument/2006/relationships/image" Target="../media/image215.svg"/><Relationship Id="rId3" Type="http://schemas.openxmlformats.org/officeDocument/2006/relationships/image" Target="../media/image196.png"/><Relationship Id="rId21" Type="http://schemas.openxmlformats.org/officeDocument/2006/relationships/image" Target="../media/image210.png"/><Relationship Id="rId7" Type="http://schemas.openxmlformats.org/officeDocument/2006/relationships/image" Target="../media/image200.png"/><Relationship Id="rId12" Type="http://schemas.openxmlformats.org/officeDocument/2006/relationships/image" Target="../media/image169.svg"/><Relationship Id="rId17" Type="http://schemas.openxmlformats.org/officeDocument/2006/relationships/image" Target="../media/image208.png"/><Relationship Id="rId25" Type="http://schemas.openxmlformats.org/officeDocument/2006/relationships/image" Target="../media/image214.png"/><Relationship Id="rId2" Type="http://schemas.openxmlformats.org/officeDocument/2006/relationships/image" Target="../media/image195.jpeg"/><Relationship Id="rId16" Type="http://schemas.openxmlformats.org/officeDocument/2006/relationships/image" Target="../media/image207.svg"/><Relationship Id="rId20" Type="http://schemas.openxmlformats.org/officeDocument/2006/relationships/image" Target="../media/image97.svg"/><Relationship Id="rId1" Type="http://schemas.openxmlformats.org/officeDocument/2006/relationships/slideLayout" Target="../slideLayouts/slideLayout7.xml"/><Relationship Id="rId6" Type="http://schemas.openxmlformats.org/officeDocument/2006/relationships/image" Target="../media/image199.svg"/><Relationship Id="rId11" Type="http://schemas.openxmlformats.org/officeDocument/2006/relationships/image" Target="../media/image168.png"/><Relationship Id="rId24" Type="http://schemas.openxmlformats.org/officeDocument/2006/relationships/image" Target="../media/image213.svg"/><Relationship Id="rId5" Type="http://schemas.openxmlformats.org/officeDocument/2006/relationships/image" Target="../media/image198.png"/><Relationship Id="rId15" Type="http://schemas.openxmlformats.org/officeDocument/2006/relationships/image" Target="../media/image206.png"/><Relationship Id="rId23" Type="http://schemas.openxmlformats.org/officeDocument/2006/relationships/image" Target="../media/image212.png"/><Relationship Id="rId10" Type="http://schemas.openxmlformats.org/officeDocument/2006/relationships/image" Target="../media/image203.svg"/><Relationship Id="rId19" Type="http://schemas.openxmlformats.org/officeDocument/2006/relationships/image" Target="../media/image96.png"/><Relationship Id="rId4" Type="http://schemas.openxmlformats.org/officeDocument/2006/relationships/image" Target="../media/image197.svg"/><Relationship Id="rId9" Type="http://schemas.openxmlformats.org/officeDocument/2006/relationships/image" Target="../media/image202.png"/><Relationship Id="rId14" Type="http://schemas.openxmlformats.org/officeDocument/2006/relationships/image" Target="../media/image205.svg"/><Relationship Id="rId22" Type="http://schemas.openxmlformats.org/officeDocument/2006/relationships/image" Target="../media/image211.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3.jpeg"/><Relationship Id="rId7" Type="http://schemas.openxmlformats.org/officeDocument/2006/relationships/image" Target="../media/image17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svg"/><Relationship Id="rId10" Type="http://schemas.openxmlformats.org/officeDocument/2006/relationships/image" Target="../media/image218.png"/><Relationship Id="rId4" Type="http://schemas.openxmlformats.org/officeDocument/2006/relationships/image" Target="../media/image168.png"/><Relationship Id="rId9" Type="http://schemas.openxmlformats.org/officeDocument/2006/relationships/image" Target="../media/image217.png"/></Relationships>
</file>

<file path=ppt/slides/_rels/slide21.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svg"/><Relationship Id="rId4" Type="http://schemas.openxmlformats.org/officeDocument/2006/relationships/image" Target="../media/image220.png"/></Relationships>
</file>

<file path=ppt/slides/_rels/slide22.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19.jpeg"/><Relationship Id="rId7" Type="http://schemas.openxmlformats.org/officeDocument/2006/relationships/image" Target="../media/image9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229.svg"/><Relationship Id="rId5" Type="http://schemas.openxmlformats.org/officeDocument/2006/relationships/image" Target="../media/image225.svg"/><Relationship Id="rId10" Type="http://schemas.openxmlformats.org/officeDocument/2006/relationships/image" Target="../media/image228.png"/><Relationship Id="rId4" Type="http://schemas.openxmlformats.org/officeDocument/2006/relationships/image" Target="../media/image224.png"/><Relationship Id="rId9" Type="http://schemas.openxmlformats.org/officeDocument/2006/relationships/image" Target="../media/image227.svg"/></Relationships>
</file>

<file path=ppt/slides/_rels/slide23.xml.rels><?xml version="1.0" encoding="UTF-8" standalone="yes"?>
<Relationships xmlns="http://schemas.openxmlformats.org/package/2006/relationships"><Relationship Id="rId3" Type="http://schemas.openxmlformats.org/officeDocument/2006/relationships/image" Target="../media/image231.svg"/><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33.svg"/><Relationship Id="rId4" Type="http://schemas.openxmlformats.org/officeDocument/2006/relationships/image" Target="../media/image232.png"/></Relationships>
</file>

<file path=ppt/slides/_rels/slide24.xml.rels><?xml version="1.0" encoding="UTF-8" standalone="yes"?>
<Relationships xmlns="http://schemas.openxmlformats.org/package/2006/relationships"><Relationship Id="rId3" Type="http://schemas.openxmlformats.org/officeDocument/2006/relationships/image" Target="../media/image231.svg"/><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1.svg"/><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7.xml"/><Relationship Id="rId4" Type="http://schemas.openxmlformats.org/officeDocument/2006/relationships/image" Target="../media/image239.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image" Target="../media/image24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48.svg"/><Relationship Id="rId13" Type="http://schemas.openxmlformats.org/officeDocument/2006/relationships/image" Target="../media/image172.png"/><Relationship Id="rId3" Type="http://schemas.openxmlformats.org/officeDocument/2006/relationships/image" Target="../media/image243.png"/><Relationship Id="rId7" Type="http://schemas.openxmlformats.org/officeDocument/2006/relationships/image" Target="../media/image247.png"/><Relationship Id="rId12" Type="http://schemas.openxmlformats.org/officeDocument/2006/relationships/image" Target="../media/image252.svg"/><Relationship Id="rId2" Type="http://schemas.openxmlformats.org/officeDocument/2006/relationships/image" Target="../media/image242.jpeg"/><Relationship Id="rId1" Type="http://schemas.openxmlformats.org/officeDocument/2006/relationships/slideLayout" Target="../slideLayouts/slideLayout7.xml"/><Relationship Id="rId6" Type="http://schemas.openxmlformats.org/officeDocument/2006/relationships/image" Target="../media/image246.svg"/><Relationship Id="rId11" Type="http://schemas.openxmlformats.org/officeDocument/2006/relationships/image" Target="../media/image251.png"/><Relationship Id="rId5" Type="http://schemas.openxmlformats.org/officeDocument/2006/relationships/image" Target="../media/image245.png"/><Relationship Id="rId10" Type="http://schemas.openxmlformats.org/officeDocument/2006/relationships/image" Target="../media/image250.svg"/><Relationship Id="rId4" Type="http://schemas.openxmlformats.org/officeDocument/2006/relationships/image" Target="../media/image244.svg"/><Relationship Id="rId9" Type="http://schemas.openxmlformats.org/officeDocument/2006/relationships/image" Target="../media/image249.png"/><Relationship Id="rId14" Type="http://schemas.openxmlformats.org/officeDocument/2006/relationships/image" Target="../media/image173.sv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4.svg"/><Relationship Id="rId4" Type="http://schemas.openxmlformats.org/officeDocument/2006/relationships/image" Target="../media/image253.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image" Target="../media/image37.jpe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png"/><Relationship Id="rId3" Type="http://schemas.openxmlformats.org/officeDocument/2006/relationships/image" Target="../media/image54.jpe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notesSlide" Target="../notesSlides/notesSlide2.xm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19" Type="http://schemas.openxmlformats.org/officeDocument/2006/relationships/image" Target="../media/image70.sv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1.gif"/><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0.sv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3.svg"/><Relationship Id="rId21" Type="http://schemas.openxmlformats.org/officeDocument/2006/relationships/image" Target="../media/image89.svg"/><Relationship Id="rId7" Type="http://schemas.openxmlformats.org/officeDocument/2006/relationships/image" Target="../media/image77.svg"/><Relationship Id="rId12" Type="http://schemas.openxmlformats.org/officeDocument/2006/relationships/image" Target="../media/image59.png"/><Relationship Id="rId17" Type="http://schemas.openxmlformats.org/officeDocument/2006/relationships/image" Target="../media/image85.svg"/><Relationship Id="rId25" Type="http://schemas.openxmlformats.org/officeDocument/2006/relationships/image" Target="../media/image93.svg"/><Relationship Id="rId2" Type="http://schemas.openxmlformats.org/officeDocument/2006/relationships/image" Target="../media/image72.png"/><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7.sv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24" Type="http://schemas.openxmlformats.org/officeDocument/2006/relationships/image" Target="../media/image92.png"/><Relationship Id="rId5" Type="http://schemas.openxmlformats.org/officeDocument/2006/relationships/image" Target="../media/image75.svg"/><Relationship Id="rId15" Type="http://schemas.openxmlformats.org/officeDocument/2006/relationships/image" Target="../media/image83.svg"/><Relationship Id="rId23" Type="http://schemas.openxmlformats.org/officeDocument/2006/relationships/image" Target="../media/image91.svg"/><Relationship Id="rId28" Type="http://schemas.openxmlformats.org/officeDocument/2006/relationships/image" Target="../media/image96.png"/><Relationship Id="rId10" Type="http://schemas.openxmlformats.org/officeDocument/2006/relationships/image" Target="../media/image80.png"/><Relationship Id="rId19" Type="http://schemas.openxmlformats.org/officeDocument/2006/relationships/image" Target="../media/image87.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156" b="9574"/>
          <a:stretch>
            <a:fillRect/>
          </a:stretch>
        </p:blipFill>
        <p:spPr>
          <a:xfrm>
            <a:off x="0" y="0"/>
            <a:ext cx="18288000" cy="10287000"/>
          </a:xfrm>
          <a:prstGeom prst="rect">
            <a:avLst/>
          </a:prstGeom>
        </p:spPr>
      </p:pic>
      <p:grpSp>
        <p:nvGrpSpPr>
          <p:cNvPr id="3" name="Group 3"/>
          <p:cNvGrpSpPr/>
          <p:nvPr/>
        </p:nvGrpSpPr>
        <p:grpSpPr>
          <a:xfrm>
            <a:off x="1122921" y="1742978"/>
            <a:ext cx="16164106" cy="7332835"/>
            <a:chOff x="0" y="0"/>
            <a:chExt cx="4056816" cy="1840372"/>
          </a:xfrm>
        </p:grpSpPr>
        <p:sp>
          <p:nvSpPr>
            <p:cNvPr id="4" name="Freeform 4"/>
            <p:cNvSpPr/>
            <p:nvPr/>
          </p:nvSpPr>
          <p:spPr>
            <a:xfrm>
              <a:off x="0" y="0"/>
              <a:ext cx="4056816" cy="1840372"/>
            </a:xfrm>
            <a:custGeom>
              <a:avLst/>
              <a:gdLst/>
              <a:ahLst/>
              <a:cxnLst/>
              <a:rect l="l" t="t" r="r" b="b"/>
              <a:pathLst>
                <a:path w="4056816" h="1840372">
                  <a:moveTo>
                    <a:pt x="0" y="0"/>
                  </a:moveTo>
                  <a:lnTo>
                    <a:pt x="4056816" y="0"/>
                  </a:lnTo>
                  <a:lnTo>
                    <a:pt x="4056816" y="1840372"/>
                  </a:lnTo>
                  <a:lnTo>
                    <a:pt x="0" y="1840372"/>
                  </a:lnTo>
                  <a:close/>
                </a:path>
              </a:pathLst>
            </a:custGeom>
            <a:solidFill>
              <a:srgbClr val="F6F7FC">
                <a:alpha val="75686"/>
              </a:srgbClr>
            </a:solidFill>
          </p:spPr>
        </p:sp>
      </p:grpSp>
      <p:sp>
        <p:nvSpPr>
          <p:cNvPr id="5" name="AutoShape 5"/>
          <p:cNvSpPr/>
          <p:nvPr/>
        </p:nvSpPr>
        <p:spPr>
          <a:xfrm>
            <a:off x="3265523" y="6622020"/>
            <a:ext cx="12480331" cy="0"/>
          </a:xfrm>
          <a:prstGeom prst="line">
            <a:avLst/>
          </a:prstGeom>
          <a:ln w="133350" cap="flat">
            <a:solidFill>
              <a:srgbClr val="D1AAFF"/>
            </a:solidFill>
            <a:prstDash val="solid"/>
            <a:headEnd type="none" w="sm" len="sm"/>
            <a:tailEnd type="none" w="sm" len="sm"/>
          </a:ln>
        </p:spPr>
      </p:sp>
      <p:sp>
        <p:nvSpPr>
          <p:cNvPr id="6" name="TextBox 6"/>
          <p:cNvSpPr txBox="1"/>
          <p:nvPr/>
        </p:nvSpPr>
        <p:spPr>
          <a:xfrm>
            <a:off x="2840952" y="4020968"/>
            <a:ext cx="12587045" cy="2016463"/>
          </a:xfrm>
          <a:prstGeom prst="rect">
            <a:avLst/>
          </a:prstGeom>
        </p:spPr>
        <p:txBody>
          <a:bodyPr lIns="0" tIns="0" rIns="0" bIns="0" rtlCol="0" anchor="t">
            <a:spAutoFit/>
          </a:bodyPr>
          <a:lstStyle/>
          <a:p>
            <a:pPr algn="ctr">
              <a:lnSpc>
                <a:spcPts val="16431"/>
              </a:lnSpc>
            </a:pPr>
            <a:r>
              <a:rPr lang="en-US" sz="11736">
                <a:solidFill>
                  <a:srgbClr val="191919"/>
                </a:solidFill>
                <a:latin typeface="Aprila Bold"/>
              </a:rPr>
              <a:t>Saarthi</a:t>
            </a:r>
          </a:p>
        </p:txBody>
      </p:sp>
      <p:pic>
        <p:nvPicPr>
          <p:cNvPr id="7" name="Picture 7"/>
          <p:cNvPicPr>
            <a:picLocks noChangeAspect="1"/>
          </p:cNvPicPr>
          <p:nvPr/>
        </p:nvPicPr>
        <p:blipFill>
          <a:blip r:embed="rId3">
            <a:alphaModFix amt="70000"/>
          </a:blip>
          <a:srcRect/>
          <a:stretch>
            <a:fillRect/>
          </a:stretch>
        </p:blipFill>
        <p:spPr>
          <a:xfrm>
            <a:off x="4900115" y="1028700"/>
            <a:ext cx="8487770" cy="8229600"/>
          </a:xfrm>
          <a:prstGeom prst="rect">
            <a:avLst/>
          </a:prstGeom>
        </p:spPr>
      </p:pic>
      <p:sp>
        <p:nvSpPr>
          <p:cNvPr id="8" name="TextBox 8"/>
          <p:cNvSpPr txBox="1"/>
          <p:nvPr/>
        </p:nvSpPr>
        <p:spPr>
          <a:xfrm>
            <a:off x="2898102" y="5897414"/>
            <a:ext cx="12587045" cy="613410"/>
          </a:xfrm>
          <a:prstGeom prst="rect">
            <a:avLst/>
          </a:prstGeom>
        </p:spPr>
        <p:txBody>
          <a:bodyPr lIns="0" tIns="0" rIns="0" bIns="0" rtlCol="0" anchor="t">
            <a:spAutoFit/>
          </a:bodyPr>
          <a:lstStyle/>
          <a:p>
            <a:pPr algn="ctr">
              <a:lnSpc>
                <a:spcPts val="5040"/>
              </a:lnSpc>
            </a:pPr>
            <a:r>
              <a:rPr lang="en-US" sz="3600" spc="1684">
                <a:solidFill>
                  <a:srgbClr val="2E2E2E"/>
                </a:solidFill>
                <a:latin typeface="Open Sans Bold"/>
              </a:rPr>
              <a:t>EMPOWERING HER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942879" y="-27890"/>
            <a:ext cx="14345121" cy="10287000"/>
          </a:xfrm>
          <a:prstGeom prst="rect">
            <a:avLst/>
          </a:prstGeom>
          <a:solidFill>
            <a:srgbClr val="B1A1ED">
              <a:alpha val="34902"/>
            </a:srgbClr>
          </a:solidFill>
        </p:spPr>
      </p:sp>
      <p:sp>
        <p:nvSpPr>
          <p:cNvPr id="3" name="TextBox 3"/>
          <p:cNvSpPr txBox="1"/>
          <p:nvPr/>
        </p:nvSpPr>
        <p:spPr>
          <a:xfrm>
            <a:off x="8107989" y="5095240"/>
            <a:ext cx="2851677" cy="4106252"/>
          </a:xfrm>
          <a:prstGeom prst="rect">
            <a:avLst/>
          </a:prstGeom>
        </p:spPr>
        <p:txBody>
          <a:bodyPr wrap="square" lIns="0" tIns="0" rIns="0" bIns="0" rtlCol="0" anchor="t">
            <a:spAutoFit/>
          </a:bodyPr>
          <a:lstStyle/>
          <a:p>
            <a:pPr marL="561337" lvl="1" indent="-280669">
              <a:lnSpc>
                <a:spcPts val="3639"/>
              </a:lnSpc>
              <a:buFont typeface="Arial"/>
              <a:buChar char="•"/>
            </a:pPr>
            <a:r>
              <a:rPr lang="en-US" sz="2599" dirty="0">
                <a:solidFill>
                  <a:srgbClr val="000000"/>
                </a:solidFill>
                <a:latin typeface="Barlow Condensed"/>
              </a:rPr>
              <a:t>6yr closed-end investment vehicle</a:t>
            </a:r>
          </a:p>
          <a:p>
            <a:pPr marL="561337" lvl="1" indent="-280669">
              <a:lnSpc>
                <a:spcPts val="3639"/>
              </a:lnSpc>
              <a:buFont typeface="Arial"/>
              <a:buChar char="•"/>
            </a:pPr>
            <a:r>
              <a:rPr lang="en-US" sz="2599" dirty="0">
                <a:solidFill>
                  <a:srgbClr val="000000"/>
                </a:solidFill>
                <a:latin typeface="Barlow Condensed"/>
              </a:rPr>
              <a:t>Suitable for DFIs, Impact investors, and banks</a:t>
            </a:r>
          </a:p>
          <a:p>
            <a:pPr marL="561337" lvl="1" indent="-280669">
              <a:lnSpc>
                <a:spcPts val="3639"/>
              </a:lnSpc>
              <a:buFont typeface="Arial"/>
              <a:buChar char="•"/>
            </a:pPr>
            <a:r>
              <a:rPr lang="en-US" sz="2599" dirty="0">
                <a:solidFill>
                  <a:srgbClr val="000000"/>
                </a:solidFill>
                <a:latin typeface="Barlow Condensed"/>
              </a:rPr>
              <a:t>Risk-adjusted returns</a:t>
            </a:r>
          </a:p>
          <a:p>
            <a:pPr marL="561337" lvl="1" indent="-280669">
              <a:lnSpc>
                <a:spcPts val="3639"/>
              </a:lnSpc>
              <a:buFont typeface="Arial"/>
              <a:buChar char="•"/>
            </a:pPr>
            <a:r>
              <a:rPr lang="en-US" sz="2599" dirty="0">
                <a:solidFill>
                  <a:srgbClr val="000000"/>
                </a:solidFill>
                <a:latin typeface="Barlow Condensed"/>
              </a:rPr>
              <a:t>Annual Monitoring and Impact Report</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458395" y="3848791"/>
            <a:ext cx="9102756" cy="3026666"/>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866061" y="3848791"/>
            <a:ext cx="9102756" cy="302666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66032" y="3848791"/>
            <a:ext cx="9102756" cy="3026666"/>
          </a:xfrm>
          <a:prstGeom prst="rect">
            <a:avLst/>
          </a:prstGeom>
        </p:spPr>
      </p:pic>
      <p:pic>
        <p:nvPicPr>
          <p:cNvPr id="7" name="Picture 7"/>
          <p:cNvPicPr>
            <a:picLocks noChangeAspect="1"/>
          </p:cNvPicPr>
          <p:nvPr/>
        </p:nvPicPr>
        <p:blipFill>
          <a:blip r:embed="rId5"/>
          <a:srcRect/>
          <a:stretch>
            <a:fillRect/>
          </a:stretch>
        </p:blipFill>
        <p:spPr>
          <a:xfrm>
            <a:off x="11733479" y="2988194"/>
            <a:ext cx="925852" cy="1058692"/>
          </a:xfrm>
          <a:prstGeom prst="rect">
            <a:avLst/>
          </a:prstGeom>
        </p:spPr>
      </p:pic>
      <p:pic>
        <p:nvPicPr>
          <p:cNvPr id="8" name="Picture 8"/>
          <p:cNvPicPr>
            <a:picLocks noChangeAspect="1"/>
          </p:cNvPicPr>
          <p:nvPr/>
        </p:nvPicPr>
        <p:blipFill>
          <a:blip r:embed="rId6"/>
          <a:srcRect/>
          <a:stretch>
            <a:fillRect/>
          </a:stretch>
        </p:blipFill>
        <p:spPr>
          <a:xfrm>
            <a:off x="11733479" y="2029687"/>
            <a:ext cx="2619102" cy="886465"/>
          </a:xfrm>
          <a:prstGeom prst="rect">
            <a:avLst/>
          </a:prstGeom>
        </p:spPr>
      </p:pic>
      <p:pic>
        <p:nvPicPr>
          <p:cNvPr id="9" name="Picture 9"/>
          <p:cNvPicPr>
            <a:picLocks noChangeAspect="1"/>
          </p:cNvPicPr>
          <p:nvPr/>
        </p:nvPicPr>
        <p:blipFill>
          <a:blip r:embed="rId7"/>
          <a:srcRect l="5248" r="5248"/>
          <a:stretch>
            <a:fillRect/>
          </a:stretch>
        </p:blipFill>
        <p:spPr>
          <a:xfrm>
            <a:off x="12836128" y="2973302"/>
            <a:ext cx="1000409" cy="1050502"/>
          </a:xfrm>
          <a:prstGeom prst="rect">
            <a:avLst/>
          </a:prstGeom>
        </p:spPr>
      </p:pic>
      <p:pic>
        <p:nvPicPr>
          <p:cNvPr id="10" name="Picture 10"/>
          <p:cNvPicPr>
            <a:picLocks noChangeAspect="1"/>
          </p:cNvPicPr>
          <p:nvPr/>
        </p:nvPicPr>
        <p:blipFill>
          <a:blip r:embed="rId8"/>
          <a:srcRect/>
          <a:stretch>
            <a:fillRect/>
          </a:stretch>
        </p:blipFill>
        <p:spPr>
          <a:xfrm>
            <a:off x="11894289" y="1076817"/>
            <a:ext cx="2297484" cy="899211"/>
          </a:xfrm>
          <a:prstGeom prst="rect">
            <a:avLst/>
          </a:prstGeom>
        </p:spPr>
      </p:pic>
      <p:pic>
        <p:nvPicPr>
          <p:cNvPr id="11" name="Picture 11"/>
          <p:cNvPicPr>
            <a:picLocks noChangeAspect="1"/>
          </p:cNvPicPr>
          <p:nvPr/>
        </p:nvPicPr>
        <p:blipFill>
          <a:blip r:embed="rId9"/>
          <a:srcRect/>
          <a:stretch>
            <a:fillRect/>
          </a:stretch>
        </p:blipFill>
        <p:spPr>
          <a:xfrm>
            <a:off x="15256687" y="1028700"/>
            <a:ext cx="2321504" cy="767631"/>
          </a:xfrm>
          <a:prstGeom prst="rect">
            <a:avLst/>
          </a:prstGeom>
        </p:spPr>
      </p:pic>
      <p:pic>
        <p:nvPicPr>
          <p:cNvPr id="13" name="Picture 13"/>
          <p:cNvPicPr>
            <a:picLocks noChangeAspect="1"/>
          </p:cNvPicPr>
          <p:nvPr/>
        </p:nvPicPr>
        <p:blipFill>
          <a:blip r:embed="rId10"/>
          <a:srcRect/>
          <a:stretch>
            <a:fillRect/>
          </a:stretch>
        </p:blipFill>
        <p:spPr>
          <a:xfrm>
            <a:off x="8672639" y="901515"/>
            <a:ext cx="1987880" cy="563233"/>
          </a:xfrm>
          <a:prstGeom prst="rect">
            <a:avLst/>
          </a:prstGeom>
        </p:spPr>
      </p:pic>
      <p:pic>
        <p:nvPicPr>
          <p:cNvPr id="14" name="Picture 14"/>
          <p:cNvPicPr>
            <a:picLocks noChangeAspect="1"/>
          </p:cNvPicPr>
          <p:nvPr/>
        </p:nvPicPr>
        <p:blipFill>
          <a:blip r:embed="rId11"/>
          <a:srcRect/>
          <a:stretch>
            <a:fillRect/>
          </a:stretch>
        </p:blipFill>
        <p:spPr>
          <a:xfrm>
            <a:off x="8672639" y="1607623"/>
            <a:ext cx="1876276" cy="520055"/>
          </a:xfrm>
          <a:prstGeom prst="rect">
            <a:avLst/>
          </a:prstGeom>
        </p:spPr>
      </p:pic>
      <p:pic>
        <p:nvPicPr>
          <p:cNvPr id="15" name="Picture 15"/>
          <p:cNvPicPr>
            <a:picLocks noChangeAspect="1"/>
          </p:cNvPicPr>
          <p:nvPr/>
        </p:nvPicPr>
        <p:blipFill>
          <a:blip r:embed="rId12"/>
          <a:srcRect/>
          <a:stretch>
            <a:fillRect/>
          </a:stretch>
        </p:blipFill>
        <p:spPr>
          <a:xfrm>
            <a:off x="8348162" y="3597180"/>
            <a:ext cx="919332" cy="351843"/>
          </a:xfrm>
          <a:prstGeom prst="rect">
            <a:avLst/>
          </a:prstGeom>
        </p:spPr>
      </p:pic>
      <p:pic>
        <p:nvPicPr>
          <p:cNvPr id="16" name="Picture 16"/>
          <p:cNvPicPr>
            <a:picLocks noChangeAspect="1"/>
          </p:cNvPicPr>
          <p:nvPr/>
        </p:nvPicPr>
        <p:blipFill>
          <a:blip r:embed="rId13"/>
          <a:srcRect/>
          <a:stretch>
            <a:fillRect/>
          </a:stretch>
        </p:blipFill>
        <p:spPr>
          <a:xfrm>
            <a:off x="10059958" y="2434819"/>
            <a:ext cx="714759" cy="686729"/>
          </a:xfrm>
          <a:prstGeom prst="rect">
            <a:avLst/>
          </a:prstGeom>
        </p:spPr>
      </p:pic>
      <p:pic>
        <p:nvPicPr>
          <p:cNvPr id="17" name="Picture 17"/>
          <p:cNvPicPr>
            <a:picLocks noChangeAspect="1"/>
          </p:cNvPicPr>
          <p:nvPr/>
        </p:nvPicPr>
        <p:blipFill>
          <a:blip r:embed="rId14"/>
          <a:srcRect/>
          <a:stretch>
            <a:fillRect/>
          </a:stretch>
        </p:blipFill>
        <p:spPr>
          <a:xfrm>
            <a:off x="8294719" y="2190752"/>
            <a:ext cx="1596315" cy="369216"/>
          </a:xfrm>
          <a:prstGeom prst="rect">
            <a:avLst/>
          </a:prstGeom>
        </p:spPr>
      </p:pic>
      <p:pic>
        <p:nvPicPr>
          <p:cNvPr id="18" name="Picture 18"/>
          <p:cNvPicPr>
            <a:picLocks noChangeAspect="1"/>
          </p:cNvPicPr>
          <p:nvPr/>
        </p:nvPicPr>
        <p:blipFill>
          <a:blip r:embed="rId15"/>
          <a:srcRect/>
          <a:stretch>
            <a:fillRect/>
          </a:stretch>
        </p:blipFill>
        <p:spPr>
          <a:xfrm>
            <a:off x="8340565" y="2680193"/>
            <a:ext cx="1472985" cy="722597"/>
          </a:xfrm>
          <a:prstGeom prst="rect">
            <a:avLst/>
          </a:prstGeom>
        </p:spPr>
      </p:pic>
      <p:pic>
        <p:nvPicPr>
          <p:cNvPr id="19" name="Picture 19"/>
          <p:cNvPicPr>
            <a:picLocks noChangeAspect="1"/>
          </p:cNvPicPr>
          <p:nvPr/>
        </p:nvPicPr>
        <p:blipFill>
          <a:blip r:embed="rId16"/>
          <a:srcRect/>
          <a:stretch>
            <a:fillRect/>
          </a:stretch>
        </p:blipFill>
        <p:spPr>
          <a:xfrm>
            <a:off x="9648494" y="3402789"/>
            <a:ext cx="1311173" cy="643217"/>
          </a:xfrm>
          <a:prstGeom prst="rect">
            <a:avLst/>
          </a:prstGeom>
        </p:spPr>
      </p:pic>
      <p:sp>
        <p:nvSpPr>
          <p:cNvPr id="20" name="TextBox 20"/>
          <p:cNvSpPr txBox="1"/>
          <p:nvPr/>
        </p:nvSpPr>
        <p:spPr>
          <a:xfrm>
            <a:off x="8348162" y="4542974"/>
            <a:ext cx="3416724" cy="390525"/>
          </a:xfrm>
          <a:prstGeom prst="rect">
            <a:avLst/>
          </a:prstGeom>
        </p:spPr>
        <p:txBody>
          <a:bodyPr lIns="0" tIns="0" rIns="0" bIns="0" rtlCol="0" anchor="t">
            <a:spAutoFit/>
          </a:bodyPr>
          <a:lstStyle/>
          <a:p>
            <a:pPr marL="0" lvl="0" indent="0">
              <a:lnSpc>
                <a:spcPts val="3120"/>
              </a:lnSpc>
              <a:spcBef>
                <a:spcPct val="0"/>
              </a:spcBef>
            </a:pPr>
            <a:r>
              <a:rPr lang="en-US" sz="2600" u="sng" dirty="0">
                <a:solidFill>
                  <a:srgbClr val="000000"/>
                </a:solidFill>
                <a:latin typeface="Barlow Condensed Bold"/>
              </a:rPr>
              <a:t>Investors</a:t>
            </a:r>
          </a:p>
        </p:txBody>
      </p:sp>
      <p:sp>
        <p:nvSpPr>
          <p:cNvPr id="21" name="TextBox 21"/>
          <p:cNvSpPr txBox="1"/>
          <p:nvPr/>
        </p:nvSpPr>
        <p:spPr>
          <a:xfrm>
            <a:off x="11647021" y="4485824"/>
            <a:ext cx="3416724" cy="390525"/>
          </a:xfrm>
          <a:prstGeom prst="rect">
            <a:avLst/>
          </a:prstGeom>
        </p:spPr>
        <p:txBody>
          <a:bodyPr lIns="0" tIns="0" rIns="0" bIns="0" rtlCol="0" anchor="t">
            <a:spAutoFit/>
          </a:bodyPr>
          <a:lstStyle/>
          <a:p>
            <a:pPr marL="0" lvl="0" indent="0">
              <a:lnSpc>
                <a:spcPts val="3120"/>
              </a:lnSpc>
              <a:spcBef>
                <a:spcPct val="0"/>
              </a:spcBef>
            </a:pPr>
            <a:r>
              <a:rPr lang="en-US" sz="2600" u="sng">
                <a:solidFill>
                  <a:srgbClr val="000000"/>
                </a:solidFill>
                <a:latin typeface="Barlow Condensed Bold"/>
              </a:rPr>
              <a:t>Social Organisation</a:t>
            </a:r>
          </a:p>
        </p:txBody>
      </p:sp>
      <p:sp>
        <p:nvSpPr>
          <p:cNvPr id="22" name="TextBox 22"/>
          <p:cNvSpPr txBox="1"/>
          <p:nvPr/>
        </p:nvSpPr>
        <p:spPr>
          <a:xfrm>
            <a:off x="15044694" y="4447724"/>
            <a:ext cx="3416724" cy="390525"/>
          </a:xfrm>
          <a:prstGeom prst="rect">
            <a:avLst/>
          </a:prstGeom>
        </p:spPr>
        <p:txBody>
          <a:bodyPr lIns="0" tIns="0" rIns="0" bIns="0" rtlCol="0" anchor="t">
            <a:spAutoFit/>
          </a:bodyPr>
          <a:lstStyle/>
          <a:p>
            <a:pPr marL="0" lvl="0" indent="0">
              <a:lnSpc>
                <a:spcPts val="3120"/>
              </a:lnSpc>
              <a:spcBef>
                <a:spcPct val="0"/>
              </a:spcBef>
            </a:pPr>
            <a:r>
              <a:rPr lang="en-US" sz="2600" u="sng">
                <a:solidFill>
                  <a:srgbClr val="000000"/>
                </a:solidFill>
                <a:latin typeface="Barlow Condensed Bold"/>
              </a:rPr>
              <a:t>Employer Partnerships</a:t>
            </a:r>
          </a:p>
        </p:txBody>
      </p:sp>
      <p:sp>
        <p:nvSpPr>
          <p:cNvPr id="23" name="TextBox 23"/>
          <p:cNvSpPr txBox="1"/>
          <p:nvPr/>
        </p:nvSpPr>
        <p:spPr>
          <a:xfrm>
            <a:off x="14780281" y="5058460"/>
            <a:ext cx="3083816" cy="4567854"/>
          </a:xfrm>
          <a:prstGeom prst="rect">
            <a:avLst/>
          </a:prstGeom>
        </p:spPr>
        <p:txBody>
          <a:bodyPr lIns="0" tIns="0" rIns="0" bIns="0" rtlCol="0" anchor="t">
            <a:spAutoFit/>
          </a:bodyPr>
          <a:lstStyle/>
          <a:p>
            <a:pPr marL="560989" lvl="1" indent="-280494">
              <a:lnSpc>
                <a:spcPts val="3637"/>
              </a:lnSpc>
              <a:buFont typeface="Arial"/>
              <a:buChar char="•"/>
            </a:pPr>
            <a:r>
              <a:rPr lang="en-US" sz="2598" dirty="0">
                <a:solidFill>
                  <a:srgbClr val="000000"/>
                </a:solidFill>
                <a:latin typeface="Barlow Condensed"/>
              </a:rPr>
              <a:t>Partner employers make a public pledge to increase reputational costs of reneging</a:t>
            </a:r>
          </a:p>
          <a:p>
            <a:pPr marL="560989" lvl="1" indent="-280494">
              <a:lnSpc>
                <a:spcPts val="3637"/>
              </a:lnSpc>
              <a:buFont typeface="Arial"/>
              <a:buChar char="•"/>
            </a:pPr>
            <a:r>
              <a:rPr lang="en-US" sz="2598" dirty="0">
                <a:solidFill>
                  <a:srgbClr val="000000"/>
                </a:solidFill>
                <a:latin typeface="Barlow Condensed"/>
              </a:rPr>
              <a:t>Agreement on a garnishing clause</a:t>
            </a:r>
          </a:p>
          <a:p>
            <a:pPr marL="560989" lvl="1" indent="-280494">
              <a:lnSpc>
                <a:spcPts val="3637"/>
              </a:lnSpc>
              <a:spcBef>
                <a:spcPct val="0"/>
              </a:spcBef>
              <a:buFont typeface="Arial"/>
              <a:buChar char="•"/>
            </a:pPr>
            <a:r>
              <a:rPr lang="en-US" sz="2598" dirty="0">
                <a:solidFill>
                  <a:srgbClr val="000000"/>
                </a:solidFill>
                <a:latin typeface="Barlow Condensed"/>
              </a:rPr>
              <a:t>Continuous engagement to cultivate relationship</a:t>
            </a:r>
          </a:p>
        </p:txBody>
      </p:sp>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138978" y="3838145"/>
            <a:ext cx="9102756" cy="3026666"/>
          </a:xfrm>
          <a:prstGeom prst="rect">
            <a:avLst/>
          </a:prstGeom>
        </p:spPr>
      </p:pic>
      <p:pic>
        <p:nvPicPr>
          <p:cNvPr id="25" name="Picture 25"/>
          <p:cNvPicPr>
            <a:picLocks noChangeAspect="1"/>
          </p:cNvPicPr>
          <p:nvPr/>
        </p:nvPicPr>
        <p:blipFill>
          <a:blip r:embed="rId17"/>
          <a:srcRect/>
          <a:stretch>
            <a:fillRect/>
          </a:stretch>
        </p:blipFill>
        <p:spPr>
          <a:xfrm>
            <a:off x="5011133" y="2073521"/>
            <a:ext cx="2581102" cy="1329268"/>
          </a:xfrm>
          <a:prstGeom prst="rect">
            <a:avLst/>
          </a:prstGeom>
        </p:spPr>
      </p:pic>
      <p:sp>
        <p:nvSpPr>
          <p:cNvPr id="26" name="TextBox 26"/>
          <p:cNvSpPr txBox="1"/>
          <p:nvPr/>
        </p:nvSpPr>
        <p:spPr>
          <a:xfrm>
            <a:off x="259378" y="1887152"/>
            <a:ext cx="3550151" cy="3771900"/>
          </a:xfrm>
          <a:prstGeom prst="rect">
            <a:avLst/>
          </a:prstGeom>
        </p:spPr>
        <p:txBody>
          <a:bodyPr lIns="0" tIns="0" rIns="0" bIns="0" rtlCol="0" anchor="t">
            <a:spAutoFit/>
          </a:bodyPr>
          <a:lstStyle/>
          <a:p>
            <a:pPr marL="0" lvl="0" indent="0">
              <a:lnSpc>
                <a:spcPts val="7440"/>
              </a:lnSpc>
              <a:spcBef>
                <a:spcPct val="0"/>
              </a:spcBef>
            </a:pPr>
            <a:r>
              <a:rPr lang="en-US" sz="6200" dirty="0">
                <a:solidFill>
                  <a:srgbClr val="620882"/>
                </a:solidFill>
                <a:latin typeface="Barlow Bold"/>
              </a:rPr>
              <a:t>FOUR PILLARS OF SAARTHI</a:t>
            </a:r>
          </a:p>
        </p:txBody>
      </p:sp>
      <p:sp>
        <p:nvSpPr>
          <p:cNvPr id="27" name="TextBox 27"/>
          <p:cNvSpPr txBox="1"/>
          <p:nvPr/>
        </p:nvSpPr>
        <p:spPr>
          <a:xfrm>
            <a:off x="11562225" y="5086350"/>
            <a:ext cx="2899432" cy="4567854"/>
          </a:xfrm>
          <a:prstGeom prst="rect">
            <a:avLst/>
          </a:prstGeom>
        </p:spPr>
        <p:txBody>
          <a:bodyPr lIns="0" tIns="0" rIns="0" bIns="0" rtlCol="0" anchor="t">
            <a:spAutoFit/>
          </a:bodyPr>
          <a:lstStyle/>
          <a:p>
            <a:pPr marL="560989" lvl="1" indent="-280494">
              <a:lnSpc>
                <a:spcPts val="3637"/>
              </a:lnSpc>
              <a:buFont typeface="Arial"/>
              <a:buChar char="•"/>
            </a:pPr>
            <a:r>
              <a:rPr lang="en-US" sz="2598" dirty="0">
                <a:solidFill>
                  <a:srgbClr val="000000"/>
                </a:solidFill>
                <a:latin typeface="Barlow Condensed"/>
              </a:rPr>
              <a:t>Partnering with existing social programs to ensure effective yet subsidized services</a:t>
            </a:r>
          </a:p>
          <a:p>
            <a:pPr marL="560989" lvl="1" indent="-280494">
              <a:lnSpc>
                <a:spcPts val="3637"/>
              </a:lnSpc>
              <a:buFont typeface="Arial"/>
              <a:buChar char="•"/>
            </a:pPr>
            <a:r>
              <a:rPr lang="en-US" sz="2598" dirty="0">
                <a:solidFill>
                  <a:srgbClr val="000000"/>
                </a:solidFill>
                <a:latin typeface="Barlow Condensed"/>
              </a:rPr>
              <a:t>Alignment with mission</a:t>
            </a:r>
          </a:p>
          <a:p>
            <a:pPr marL="560989" lvl="1" indent="-280494">
              <a:lnSpc>
                <a:spcPts val="3637"/>
              </a:lnSpc>
              <a:spcBef>
                <a:spcPct val="0"/>
              </a:spcBef>
              <a:buFont typeface="Arial"/>
              <a:buChar char="•"/>
            </a:pPr>
            <a:r>
              <a:rPr lang="en-US" sz="2598" dirty="0">
                <a:solidFill>
                  <a:srgbClr val="000000"/>
                </a:solidFill>
                <a:latin typeface="Barlow Condensed"/>
              </a:rPr>
              <a:t>Partnership campaigns for awareness</a:t>
            </a:r>
          </a:p>
        </p:txBody>
      </p:sp>
      <p:sp>
        <p:nvSpPr>
          <p:cNvPr id="28" name="TextBox 28"/>
          <p:cNvSpPr txBox="1"/>
          <p:nvPr/>
        </p:nvSpPr>
        <p:spPr>
          <a:xfrm>
            <a:off x="4931438" y="4542974"/>
            <a:ext cx="3416724" cy="390525"/>
          </a:xfrm>
          <a:prstGeom prst="rect">
            <a:avLst/>
          </a:prstGeom>
        </p:spPr>
        <p:txBody>
          <a:bodyPr lIns="0" tIns="0" rIns="0" bIns="0" rtlCol="0" anchor="t">
            <a:spAutoFit/>
          </a:bodyPr>
          <a:lstStyle/>
          <a:p>
            <a:pPr marL="0" lvl="0" indent="0">
              <a:lnSpc>
                <a:spcPts val="3120"/>
              </a:lnSpc>
              <a:spcBef>
                <a:spcPct val="0"/>
              </a:spcBef>
            </a:pPr>
            <a:r>
              <a:rPr lang="en-US" sz="2600" u="sng" dirty="0">
                <a:solidFill>
                  <a:srgbClr val="000000"/>
                </a:solidFill>
                <a:latin typeface="Barlow Condensed Bold"/>
              </a:rPr>
              <a:t>DV Victims</a:t>
            </a:r>
          </a:p>
        </p:txBody>
      </p:sp>
      <p:sp>
        <p:nvSpPr>
          <p:cNvPr id="29" name="TextBox 29"/>
          <p:cNvSpPr txBox="1"/>
          <p:nvPr/>
        </p:nvSpPr>
        <p:spPr>
          <a:xfrm>
            <a:off x="4708349" y="5142457"/>
            <a:ext cx="2946821" cy="4106189"/>
          </a:xfrm>
          <a:prstGeom prst="rect">
            <a:avLst/>
          </a:prstGeom>
        </p:spPr>
        <p:txBody>
          <a:bodyPr wrap="square" lIns="0" tIns="0" rIns="0" bIns="0" rtlCol="0" anchor="t">
            <a:spAutoFit/>
          </a:bodyPr>
          <a:lstStyle/>
          <a:p>
            <a:pPr marL="560989" lvl="1" indent="-280495">
              <a:lnSpc>
                <a:spcPts val="3637"/>
              </a:lnSpc>
              <a:buFont typeface="Arial"/>
              <a:buChar char="•"/>
            </a:pPr>
            <a:r>
              <a:rPr lang="en-US" sz="2598" dirty="0">
                <a:solidFill>
                  <a:srgbClr val="000000"/>
                </a:solidFill>
                <a:latin typeface="Barlow Condensed"/>
              </a:rPr>
              <a:t>Outreach and building pipeline through civil organizations</a:t>
            </a:r>
          </a:p>
          <a:p>
            <a:pPr marL="560989" lvl="1" indent="-280495">
              <a:lnSpc>
                <a:spcPts val="3637"/>
              </a:lnSpc>
              <a:buFont typeface="Arial"/>
              <a:buChar char="•"/>
            </a:pPr>
            <a:r>
              <a:rPr lang="en-US" sz="2598" dirty="0">
                <a:solidFill>
                  <a:srgbClr val="000000"/>
                </a:solidFill>
                <a:latin typeface="Barlow Condensed"/>
              </a:rPr>
              <a:t>Preventing dropouts through continuous engagement and monitoring</a:t>
            </a:r>
          </a:p>
          <a:p>
            <a:pPr marL="560989" lvl="1" indent="-280495">
              <a:lnSpc>
                <a:spcPts val="3637"/>
              </a:lnSpc>
              <a:buFont typeface="Arial"/>
              <a:buChar char="•"/>
            </a:pPr>
            <a:r>
              <a:rPr lang="en-US" sz="2598" dirty="0">
                <a:solidFill>
                  <a:srgbClr val="000000"/>
                </a:solidFill>
                <a:latin typeface="Barlow Condensed"/>
              </a:rPr>
              <a:t>Community model</a:t>
            </a:r>
          </a:p>
        </p:txBody>
      </p:sp>
      <p:pic>
        <p:nvPicPr>
          <p:cNvPr id="30" name="Picture 29">
            <a:extLst>
              <a:ext uri="{FF2B5EF4-FFF2-40B4-BE49-F238E27FC236}">
                <a16:creationId xmlns:a16="http://schemas.microsoft.com/office/drawing/2014/main" id="{18C4D627-9CAF-37D9-4D33-84FB3CB663E4}"/>
              </a:ext>
            </a:extLst>
          </p:cNvPr>
          <p:cNvPicPr>
            <a:picLocks noChangeAspect="1"/>
          </p:cNvPicPr>
          <p:nvPr/>
        </p:nvPicPr>
        <p:blipFill>
          <a:blip r:embed="rId18"/>
          <a:stretch>
            <a:fillRect/>
          </a:stretch>
        </p:blipFill>
        <p:spPr>
          <a:xfrm>
            <a:off x="15761907" y="2019300"/>
            <a:ext cx="1459293" cy="817204"/>
          </a:xfrm>
          <a:prstGeom prst="rect">
            <a:avLst/>
          </a:prstGeom>
        </p:spPr>
      </p:pic>
      <p:pic>
        <p:nvPicPr>
          <p:cNvPr id="31" name="Picture 30">
            <a:extLst>
              <a:ext uri="{FF2B5EF4-FFF2-40B4-BE49-F238E27FC236}">
                <a16:creationId xmlns:a16="http://schemas.microsoft.com/office/drawing/2014/main" id="{C7FA15F2-433B-58A4-1E8C-FD70E8DA5599}"/>
              </a:ext>
            </a:extLst>
          </p:cNvPr>
          <p:cNvPicPr>
            <a:picLocks noChangeAspect="1"/>
          </p:cNvPicPr>
          <p:nvPr/>
        </p:nvPicPr>
        <p:blipFill>
          <a:blip r:embed="rId19"/>
          <a:stretch>
            <a:fillRect/>
          </a:stretch>
        </p:blipFill>
        <p:spPr>
          <a:xfrm>
            <a:off x="15878069" y="3045911"/>
            <a:ext cx="1288046" cy="12880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11" r="2111"/>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43" y="2530917"/>
            <a:ext cx="1532843" cy="61313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209074"/>
            <a:ext cx="1532843" cy="61313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90918" y="404063"/>
            <a:ext cx="1532843" cy="61313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3418" y="8897006"/>
            <a:ext cx="1220418" cy="72258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39356" y="8897006"/>
            <a:ext cx="1220418" cy="72258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950083" y="-318526"/>
            <a:ext cx="1220418" cy="722589"/>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9289" y="9619594"/>
            <a:ext cx="1220418" cy="722589"/>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422062" y="9619594"/>
            <a:ext cx="1220418" cy="72258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70500" y="1017200"/>
            <a:ext cx="1220418" cy="722589"/>
          </a:xfrm>
          <a:prstGeom prst="rect">
            <a:avLst/>
          </a:prstGeom>
        </p:spPr>
      </p:pic>
      <p:grpSp>
        <p:nvGrpSpPr>
          <p:cNvPr id="12" name="Group 12"/>
          <p:cNvGrpSpPr/>
          <p:nvPr/>
        </p:nvGrpSpPr>
        <p:grpSpPr>
          <a:xfrm>
            <a:off x="7184300" y="3544602"/>
            <a:ext cx="2035283" cy="2035283"/>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6AE8">
                <a:alpha val="74902"/>
              </a:srgbClr>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grpSp>
        <p:nvGrpSpPr>
          <p:cNvPr id="15" name="Group 15"/>
          <p:cNvGrpSpPr/>
          <p:nvPr/>
        </p:nvGrpSpPr>
        <p:grpSpPr>
          <a:xfrm>
            <a:off x="8995331" y="3415261"/>
            <a:ext cx="3173933" cy="3173933"/>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6AE8"/>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48094">
            <a:off x="9811485" y="7578184"/>
            <a:ext cx="3247463" cy="308509"/>
          </a:xfrm>
          <a:prstGeom prst="rect">
            <a:avLst/>
          </a:prstGeom>
        </p:spPr>
      </p:pic>
      <p:grpSp>
        <p:nvGrpSpPr>
          <p:cNvPr id="19" name="Group 19"/>
          <p:cNvGrpSpPr/>
          <p:nvPr/>
        </p:nvGrpSpPr>
        <p:grpSpPr>
          <a:xfrm>
            <a:off x="7390082" y="5426752"/>
            <a:ext cx="2624240" cy="2624240"/>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6AE8">
                <a:alpha val="50980"/>
              </a:srgbClr>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4532"/>
          <a:stretch>
            <a:fillRect/>
          </a:stretch>
        </p:blipFill>
        <p:spPr>
          <a:xfrm rot="7966675">
            <a:off x="4895044" y="7096757"/>
            <a:ext cx="2212407" cy="321043"/>
          </a:xfrm>
          <a:prstGeom prst="rect">
            <a:avLst/>
          </a:prstGeom>
        </p:spPr>
      </p:pic>
      <p:grpSp>
        <p:nvGrpSpPr>
          <p:cNvPr id="23" name="Group 23"/>
          <p:cNvGrpSpPr/>
          <p:nvPr/>
        </p:nvGrpSpPr>
        <p:grpSpPr>
          <a:xfrm>
            <a:off x="6435621" y="5046144"/>
            <a:ext cx="1543050" cy="1543050"/>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6AE8">
                <a:alpha val="24706"/>
              </a:srgbClr>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a:p>
          </p:txBody>
        </p:sp>
      </p:grpSp>
      <p:pic>
        <p:nvPicPr>
          <p:cNvPr id="26" name="Picture 2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271467" y="6400187"/>
            <a:ext cx="724752" cy="699385"/>
          </a:xfrm>
          <a:prstGeom prst="rect">
            <a:avLst/>
          </a:prstGeom>
        </p:spPr>
      </p:pic>
      <p:pic>
        <p:nvPicPr>
          <p:cNvPr id="27" name="Picture 2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69410"/>
          <a:stretch>
            <a:fillRect/>
          </a:stretch>
        </p:blipFill>
        <p:spPr>
          <a:xfrm rot="-1158232">
            <a:off x="12026346" y="4014556"/>
            <a:ext cx="997937" cy="309921"/>
          </a:xfrm>
          <a:prstGeom prst="rect">
            <a:avLst/>
          </a:prstGeom>
        </p:spPr>
      </p:pic>
      <p:pic>
        <p:nvPicPr>
          <p:cNvPr id="28" name="Picture 2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41044"/>
          <a:stretch>
            <a:fillRect/>
          </a:stretch>
        </p:blipFill>
        <p:spPr>
          <a:xfrm rot="-10290078">
            <a:off x="5233138" y="4000365"/>
            <a:ext cx="1945594" cy="313508"/>
          </a:xfrm>
          <a:prstGeom prst="rect">
            <a:avLst/>
          </a:prstGeom>
        </p:spPr>
      </p:pic>
      <p:pic>
        <p:nvPicPr>
          <p:cNvPr id="29" name="Picture 2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828945" y="4046607"/>
            <a:ext cx="699075" cy="1049268"/>
          </a:xfrm>
          <a:prstGeom prst="rect">
            <a:avLst/>
          </a:prstGeom>
        </p:spPr>
      </p:pic>
      <p:pic>
        <p:nvPicPr>
          <p:cNvPr id="30" name="Picture 3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6890870" y="5517324"/>
            <a:ext cx="600691" cy="600691"/>
          </a:xfrm>
          <a:prstGeom prst="rect">
            <a:avLst/>
          </a:prstGeom>
        </p:spPr>
      </p:pic>
      <p:pic>
        <p:nvPicPr>
          <p:cNvPr id="31" name="Picture 3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9871484" y="4291114"/>
            <a:ext cx="1493153" cy="1422228"/>
          </a:xfrm>
          <a:prstGeom prst="rect">
            <a:avLst/>
          </a:prstGeom>
        </p:spPr>
      </p:pic>
      <p:sp>
        <p:nvSpPr>
          <p:cNvPr id="32" name="TextBox 32"/>
          <p:cNvSpPr txBox="1"/>
          <p:nvPr/>
        </p:nvSpPr>
        <p:spPr>
          <a:xfrm>
            <a:off x="2629594" y="2532849"/>
            <a:ext cx="2457903" cy="438785"/>
          </a:xfrm>
          <a:prstGeom prst="rect">
            <a:avLst/>
          </a:prstGeom>
        </p:spPr>
        <p:txBody>
          <a:bodyPr lIns="0" tIns="0" rIns="0" bIns="0" rtlCol="0" anchor="t">
            <a:spAutoFit/>
          </a:bodyPr>
          <a:lstStyle/>
          <a:p>
            <a:pPr marL="0" lvl="1" indent="0" algn="r">
              <a:lnSpc>
                <a:spcPts val="3640"/>
              </a:lnSpc>
              <a:spcBef>
                <a:spcPct val="0"/>
              </a:spcBef>
            </a:pPr>
            <a:r>
              <a:rPr lang="en-US" sz="2600" u="sng" spc="83">
                <a:solidFill>
                  <a:srgbClr val="0D0D0D"/>
                </a:solidFill>
                <a:latin typeface="Barlow Condensed Bold"/>
              </a:rPr>
              <a:t>DV VICTIMS</a:t>
            </a:r>
          </a:p>
        </p:txBody>
      </p:sp>
      <p:sp>
        <p:nvSpPr>
          <p:cNvPr id="33" name="TextBox 33"/>
          <p:cNvSpPr txBox="1"/>
          <p:nvPr/>
        </p:nvSpPr>
        <p:spPr>
          <a:xfrm>
            <a:off x="1249289" y="2949343"/>
            <a:ext cx="3838208" cy="1942198"/>
          </a:xfrm>
          <a:prstGeom prst="rect">
            <a:avLst/>
          </a:prstGeom>
        </p:spPr>
        <p:txBody>
          <a:bodyPr wrap="square" lIns="0" tIns="0" rIns="0" bIns="0" rtlCol="0" anchor="t">
            <a:spAutoFit/>
          </a:bodyPr>
          <a:lstStyle/>
          <a:p>
            <a:pPr marL="457200" lvl="0" indent="-457200" algn="r">
              <a:lnSpc>
                <a:spcPts val="3900"/>
              </a:lnSpc>
              <a:spcBef>
                <a:spcPct val="0"/>
              </a:spcBef>
              <a:buFont typeface="Wingdings" panose="05000000000000000000" pitchFamily="2" charset="2"/>
              <a:buChar char="ü"/>
            </a:pPr>
            <a:r>
              <a:rPr lang="en-US" sz="2600" spc="135" dirty="0">
                <a:solidFill>
                  <a:srgbClr val="737373"/>
                </a:solidFill>
                <a:latin typeface="Barlow SemiCondensed"/>
              </a:rPr>
              <a:t>Credit</a:t>
            </a:r>
          </a:p>
          <a:p>
            <a:pPr marL="457200" lvl="0" indent="-457200" algn="r">
              <a:lnSpc>
                <a:spcPts val="3900"/>
              </a:lnSpc>
              <a:spcBef>
                <a:spcPct val="0"/>
              </a:spcBef>
              <a:buFont typeface="Wingdings" panose="05000000000000000000" pitchFamily="2" charset="2"/>
              <a:buChar char="ü"/>
            </a:pPr>
            <a:r>
              <a:rPr lang="en-US" sz="2600" spc="135" dirty="0">
                <a:solidFill>
                  <a:srgbClr val="737373"/>
                </a:solidFill>
                <a:latin typeface="Barlow SemiCondensed"/>
              </a:rPr>
              <a:t>Rehabilitation support </a:t>
            </a:r>
          </a:p>
          <a:p>
            <a:pPr marL="457200" lvl="0" indent="-457200" algn="r">
              <a:lnSpc>
                <a:spcPts val="3900"/>
              </a:lnSpc>
              <a:spcBef>
                <a:spcPct val="0"/>
              </a:spcBef>
              <a:buFont typeface="Wingdings" panose="05000000000000000000" pitchFamily="2" charset="2"/>
              <a:buChar char="ü"/>
            </a:pPr>
            <a:r>
              <a:rPr lang="en-US" sz="2600" spc="135" dirty="0">
                <a:solidFill>
                  <a:srgbClr val="737373"/>
                </a:solidFill>
                <a:latin typeface="Barlow SemiCondensed"/>
              </a:rPr>
              <a:t>Employable skills</a:t>
            </a:r>
          </a:p>
          <a:p>
            <a:pPr marL="457200" lvl="0" indent="-457200" algn="r">
              <a:lnSpc>
                <a:spcPts val="3900"/>
              </a:lnSpc>
              <a:spcBef>
                <a:spcPct val="0"/>
              </a:spcBef>
              <a:buFont typeface="Wingdings" panose="05000000000000000000" pitchFamily="2" charset="2"/>
              <a:buChar char="ü"/>
            </a:pPr>
            <a:r>
              <a:rPr lang="en-US" sz="2600" spc="135" dirty="0">
                <a:solidFill>
                  <a:srgbClr val="737373"/>
                </a:solidFill>
                <a:latin typeface="Barlow SemiCondensed"/>
              </a:rPr>
              <a:t>Employment</a:t>
            </a:r>
          </a:p>
        </p:txBody>
      </p:sp>
      <p:sp>
        <p:nvSpPr>
          <p:cNvPr id="34" name="TextBox 34"/>
          <p:cNvSpPr txBox="1"/>
          <p:nvPr/>
        </p:nvSpPr>
        <p:spPr>
          <a:xfrm>
            <a:off x="2561543" y="6968255"/>
            <a:ext cx="2457903" cy="438785"/>
          </a:xfrm>
          <a:prstGeom prst="rect">
            <a:avLst/>
          </a:prstGeom>
        </p:spPr>
        <p:txBody>
          <a:bodyPr lIns="0" tIns="0" rIns="0" bIns="0" rtlCol="0" anchor="t">
            <a:spAutoFit/>
          </a:bodyPr>
          <a:lstStyle/>
          <a:p>
            <a:pPr marL="0" lvl="1" indent="0" algn="r">
              <a:lnSpc>
                <a:spcPts val="3640"/>
              </a:lnSpc>
              <a:spcBef>
                <a:spcPct val="0"/>
              </a:spcBef>
            </a:pPr>
            <a:r>
              <a:rPr lang="en-US" sz="2600" u="sng" spc="83">
                <a:solidFill>
                  <a:srgbClr val="0D0D0D"/>
                </a:solidFill>
                <a:latin typeface="Barlow SemiCondensed Bold"/>
              </a:rPr>
              <a:t>EMPLOYERS</a:t>
            </a:r>
          </a:p>
        </p:txBody>
      </p:sp>
      <p:sp>
        <p:nvSpPr>
          <p:cNvPr id="35" name="TextBox 35"/>
          <p:cNvSpPr txBox="1"/>
          <p:nvPr/>
        </p:nvSpPr>
        <p:spPr>
          <a:xfrm>
            <a:off x="533400" y="7445201"/>
            <a:ext cx="4554097" cy="941925"/>
          </a:xfrm>
          <a:prstGeom prst="rect">
            <a:avLst/>
          </a:prstGeom>
        </p:spPr>
        <p:txBody>
          <a:bodyPr wrap="square" lIns="0" tIns="0" rIns="0" bIns="0" rtlCol="0" anchor="t">
            <a:spAutoFit/>
          </a:bodyPr>
          <a:lstStyle/>
          <a:p>
            <a:pPr marL="457200" lvl="0" indent="-457200" algn="r">
              <a:lnSpc>
                <a:spcPts val="3900"/>
              </a:lnSpc>
              <a:spcBef>
                <a:spcPct val="0"/>
              </a:spcBef>
              <a:buFont typeface="Wingdings" panose="05000000000000000000" pitchFamily="2" charset="2"/>
              <a:buChar char="ü"/>
            </a:pPr>
            <a:r>
              <a:rPr lang="en-US" sz="2600" spc="135" dirty="0">
                <a:solidFill>
                  <a:srgbClr val="737373"/>
                </a:solidFill>
                <a:latin typeface="Barlow SemiCondensed"/>
              </a:rPr>
              <a:t>Pipeline of trained and diverse workforce  </a:t>
            </a:r>
          </a:p>
        </p:txBody>
      </p:sp>
      <p:sp>
        <p:nvSpPr>
          <p:cNvPr id="36" name="TextBox 36"/>
          <p:cNvSpPr txBox="1"/>
          <p:nvPr/>
        </p:nvSpPr>
        <p:spPr>
          <a:xfrm>
            <a:off x="13200504" y="2532849"/>
            <a:ext cx="2457903" cy="438785"/>
          </a:xfrm>
          <a:prstGeom prst="rect">
            <a:avLst/>
          </a:prstGeom>
        </p:spPr>
        <p:txBody>
          <a:bodyPr lIns="0" tIns="0" rIns="0" bIns="0" rtlCol="0" anchor="t">
            <a:spAutoFit/>
          </a:bodyPr>
          <a:lstStyle/>
          <a:p>
            <a:pPr marL="0" lvl="1" indent="0">
              <a:lnSpc>
                <a:spcPts val="3640"/>
              </a:lnSpc>
              <a:spcBef>
                <a:spcPct val="0"/>
              </a:spcBef>
            </a:pPr>
            <a:r>
              <a:rPr lang="en-US" sz="2600" u="sng" spc="83">
                <a:solidFill>
                  <a:srgbClr val="0D0D0D"/>
                </a:solidFill>
                <a:latin typeface="Barlow Bold Bold"/>
              </a:rPr>
              <a:t>INVESTORS</a:t>
            </a:r>
          </a:p>
        </p:txBody>
      </p:sp>
      <p:sp>
        <p:nvSpPr>
          <p:cNvPr id="37" name="TextBox 37"/>
          <p:cNvSpPr txBox="1"/>
          <p:nvPr/>
        </p:nvSpPr>
        <p:spPr>
          <a:xfrm>
            <a:off x="13200504" y="3067854"/>
            <a:ext cx="4935096" cy="941925"/>
          </a:xfrm>
          <a:prstGeom prst="rect">
            <a:avLst/>
          </a:prstGeom>
        </p:spPr>
        <p:txBody>
          <a:bodyPr wrap="square" lIns="0" tIns="0" rIns="0" bIns="0" rtlCol="0" anchor="t">
            <a:spAutoFit/>
          </a:bodyPr>
          <a:lstStyle/>
          <a:p>
            <a:pPr marL="457200" lvl="0" indent="-457200" algn="just">
              <a:lnSpc>
                <a:spcPts val="3900"/>
              </a:lnSpc>
              <a:spcBef>
                <a:spcPct val="0"/>
              </a:spcBef>
              <a:buFont typeface="Wingdings" panose="05000000000000000000" pitchFamily="2" charset="2"/>
              <a:buChar char="ü"/>
            </a:pPr>
            <a:r>
              <a:rPr lang="en-US" sz="2600" spc="135" dirty="0">
                <a:solidFill>
                  <a:srgbClr val="737373"/>
                </a:solidFill>
                <a:latin typeface="Barlow SemiCondensed"/>
              </a:rPr>
              <a:t>Risk-adjusted market returns</a:t>
            </a:r>
          </a:p>
          <a:p>
            <a:pPr marL="457200" lvl="0" indent="-457200" algn="just">
              <a:lnSpc>
                <a:spcPts val="3900"/>
              </a:lnSpc>
              <a:spcBef>
                <a:spcPct val="0"/>
              </a:spcBef>
              <a:buFont typeface="Wingdings" panose="05000000000000000000" pitchFamily="2" charset="2"/>
              <a:buChar char="ü"/>
            </a:pPr>
            <a:r>
              <a:rPr lang="en-US" sz="2600" spc="135" dirty="0">
                <a:solidFill>
                  <a:srgbClr val="737373"/>
                </a:solidFill>
                <a:latin typeface="Barlow SemiCondensed"/>
              </a:rPr>
              <a:t>Desired impact</a:t>
            </a:r>
          </a:p>
        </p:txBody>
      </p:sp>
      <p:sp>
        <p:nvSpPr>
          <p:cNvPr id="38" name="TextBox 38"/>
          <p:cNvSpPr txBox="1"/>
          <p:nvPr/>
        </p:nvSpPr>
        <p:spPr>
          <a:xfrm>
            <a:off x="13200504" y="6605670"/>
            <a:ext cx="2457903" cy="438785"/>
          </a:xfrm>
          <a:prstGeom prst="rect">
            <a:avLst/>
          </a:prstGeom>
        </p:spPr>
        <p:txBody>
          <a:bodyPr lIns="0" tIns="0" rIns="0" bIns="0" rtlCol="0" anchor="t">
            <a:spAutoFit/>
          </a:bodyPr>
          <a:lstStyle/>
          <a:p>
            <a:pPr marL="0" lvl="1" indent="0">
              <a:lnSpc>
                <a:spcPts val="3640"/>
              </a:lnSpc>
              <a:spcBef>
                <a:spcPct val="0"/>
              </a:spcBef>
            </a:pPr>
            <a:r>
              <a:rPr lang="en-US" sz="2600" u="sng" spc="83">
                <a:solidFill>
                  <a:srgbClr val="0D0D0D"/>
                </a:solidFill>
                <a:latin typeface="Barlow Bold Bold"/>
              </a:rPr>
              <a:t>ECONOMY</a:t>
            </a:r>
          </a:p>
        </p:txBody>
      </p:sp>
      <p:sp>
        <p:nvSpPr>
          <p:cNvPr id="39" name="TextBox 39"/>
          <p:cNvSpPr txBox="1"/>
          <p:nvPr/>
        </p:nvSpPr>
        <p:spPr>
          <a:xfrm>
            <a:off x="13200504" y="7135260"/>
            <a:ext cx="4935096" cy="1442061"/>
          </a:xfrm>
          <a:prstGeom prst="rect">
            <a:avLst/>
          </a:prstGeom>
        </p:spPr>
        <p:txBody>
          <a:bodyPr wrap="square" lIns="0" tIns="0" rIns="0" bIns="0" rtlCol="0" anchor="t">
            <a:spAutoFit/>
          </a:bodyPr>
          <a:lstStyle/>
          <a:p>
            <a:pPr marL="457200" lvl="0" indent="-457200" algn="just">
              <a:lnSpc>
                <a:spcPts val="3900"/>
              </a:lnSpc>
              <a:spcBef>
                <a:spcPct val="0"/>
              </a:spcBef>
              <a:buFont typeface="Wingdings" panose="05000000000000000000" pitchFamily="2" charset="2"/>
              <a:buChar char="ü"/>
            </a:pPr>
            <a:r>
              <a:rPr lang="en-US" sz="2600" spc="135" dirty="0">
                <a:solidFill>
                  <a:srgbClr val="737373"/>
                </a:solidFill>
                <a:latin typeface="Barlow SemiCondensed"/>
              </a:rPr>
              <a:t>Improved labor workforce participation rates for women</a:t>
            </a:r>
          </a:p>
          <a:p>
            <a:pPr marL="457200" lvl="0" indent="-457200" algn="just">
              <a:lnSpc>
                <a:spcPts val="3900"/>
              </a:lnSpc>
              <a:spcBef>
                <a:spcPct val="0"/>
              </a:spcBef>
              <a:buFont typeface="Wingdings" panose="05000000000000000000" pitchFamily="2" charset="2"/>
              <a:buChar char="ü"/>
            </a:pPr>
            <a:r>
              <a:rPr lang="en-US" sz="2600" spc="135" dirty="0">
                <a:solidFill>
                  <a:srgbClr val="737373"/>
                </a:solidFill>
                <a:latin typeface="Barlow SemiCondensed"/>
              </a:rPr>
              <a:t>Boost to GDP </a:t>
            </a:r>
          </a:p>
        </p:txBody>
      </p:sp>
      <p:sp>
        <p:nvSpPr>
          <p:cNvPr id="40" name="TextBox 40"/>
          <p:cNvSpPr txBox="1"/>
          <p:nvPr/>
        </p:nvSpPr>
        <p:spPr>
          <a:xfrm>
            <a:off x="4332468" y="609182"/>
            <a:ext cx="9623064" cy="1052195"/>
          </a:xfrm>
          <a:prstGeom prst="rect">
            <a:avLst/>
          </a:prstGeom>
        </p:spPr>
        <p:txBody>
          <a:bodyPr lIns="0" tIns="0" rIns="0" bIns="0" rtlCol="0" anchor="t">
            <a:spAutoFit/>
          </a:bodyPr>
          <a:lstStyle/>
          <a:p>
            <a:pPr algn="ctr">
              <a:lnSpc>
                <a:spcPts val="8680"/>
              </a:lnSpc>
            </a:pPr>
            <a:r>
              <a:rPr lang="en-US" sz="6200" spc="260">
                <a:solidFill>
                  <a:srgbClr val="620882"/>
                </a:solidFill>
                <a:latin typeface="Barlow Bold"/>
              </a:rPr>
              <a:t>STAKEHOLDER BENEFIT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7444" y="38100"/>
            <a:ext cx="5567214" cy="5567214"/>
            <a:chOff x="0" y="0"/>
            <a:chExt cx="6355080" cy="6355080"/>
          </a:xfrm>
        </p:grpSpPr>
        <p:sp>
          <p:nvSpPr>
            <p:cNvPr id="3" name="Freeform 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16AE8"/>
            </a:solidFill>
          </p:spPr>
        </p:sp>
      </p:grpSp>
      <p:grpSp>
        <p:nvGrpSpPr>
          <p:cNvPr id="4" name="Group 4"/>
          <p:cNvGrpSpPr>
            <a:grpSpLocks noChangeAspect="1"/>
          </p:cNvGrpSpPr>
          <p:nvPr/>
        </p:nvGrpSpPr>
        <p:grpSpPr>
          <a:xfrm>
            <a:off x="9210675" y="4729311"/>
            <a:ext cx="5567214" cy="5567214"/>
            <a:chOff x="0" y="0"/>
            <a:chExt cx="6355080" cy="6355080"/>
          </a:xfrm>
        </p:grpSpPr>
        <p:sp>
          <p:nvSpPr>
            <p:cNvPr id="5" name="Freeform 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16AE8"/>
            </a:solidFill>
          </p:spPr>
        </p:sp>
      </p:grpSp>
      <p:grpSp>
        <p:nvGrpSpPr>
          <p:cNvPr id="6" name="Group 6"/>
          <p:cNvGrpSpPr>
            <a:grpSpLocks noChangeAspect="1"/>
          </p:cNvGrpSpPr>
          <p:nvPr/>
        </p:nvGrpSpPr>
        <p:grpSpPr>
          <a:xfrm>
            <a:off x="3340088" y="4719786"/>
            <a:ext cx="5567214" cy="5567214"/>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16AE8"/>
            </a:solidFill>
          </p:spPr>
        </p:sp>
      </p:grpSp>
      <p:pic>
        <p:nvPicPr>
          <p:cNvPr id="8" name="Picture 8"/>
          <p:cNvPicPr>
            <a:picLocks noChangeAspect="1"/>
          </p:cNvPicPr>
          <p:nvPr/>
        </p:nvPicPr>
        <p:blipFill>
          <a:blip r:embed="rId2"/>
          <a:srcRect/>
          <a:stretch>
            <a:fillRect/>
          </a:stretch>
        </p:blipFill>
        <p:spPr>
          <a:xfrm>
            <a:off x="12545929" y="1761958"/>
            <a:ext cx="2778494" cy="1848380"/>
          </a:xfrm>
          <a:prstGeom prst="rect">
            <a:avLst/>
          </a:prstGeom>
        </p:spPr>
      </p:pic>
      <p:grpSp>
        <p:nvGrpSpPr>
          <p:cNvPr id="9" name="Group 9"/>
          <p:cNvGrpSpPr>
            <a:grpSpLocks noChangeAspect="1"/>
          </p:cNvGrpSpPr>
          <p:nvPr/>
        </p:nvGrpSpPr>
        <p:grpSpPr>
          <a:xfrm>
            <a:off x="12730311" y="182748"/>
            <a:ext cx="5567214" cy="5567214"/>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16AE8"/>
            </a:solidFill>
          </p:spPr>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5386" y="2307357"/>
            <a:ext cx="1351330" cy="1028700"/>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22890" y="6802588"/>
            <a:ext cx="1401610" cy="1401610"/>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328335" y="6802588"/>
            <a:ext cx="1331894" cy="1331894"/>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823580" y="2209316"/>
            <a:ext cx="1304477" cy="1126742"/>
          </a:xfrm>
          <a:prstGeom prst="rect">
            <a:avLst/>
          </a:prstGeom>
        </p:spPr>
      </p:pic>
      <p:pic>
        <p:nvPicPr>
          <p:cNvPr id="15" name="Picture 15"/>
          <p:cNvPicPr>
            <a:picLocks noChangeAspect="1"/>
          </p:cNvPicPr>
          <p:nvPr/>
        </p:nvPicPr>
        <p:blipFill>
          <a:blip r:embed="rId11"/>
          <a:srcRect/>
          <a:stretch>
            <a:fillRect/>
          </a:stretch>
        </p:blipFill>
        <p:spPr>
          <a:xfrm>
            <a:off x="14354834" y="754495"/>
            <a:ext cx="2318168" cy="1064613"/>
          </a:xfrm>
          <a:prstGeom prst="rect">
            <a:avLst/>
          </a:prstGeom>
        </p:spPr>
      </p:pic>
      <p:pic>
        <p:nvPicPr>
          <p:cNvPr id="16" name="Picture 16"/>
          <p:cNvPicPr>
            <a:picLocks noChangeAspect="1"/>
          </p:cNvPicPr>
          <p:nvPr/>
        </p:nvPicPr>
        <p:blipFill>
          <a:blip r:embed="rId12"/>
          <a:srcRect/>
          <a:stretch>
            <a:fillRect/>
          </a:stretch>
        </p:blipFill>
        <p:spPr>
          <a:xfrm>
            <a:off x="16394756" y="2474201"/>
            <a:ext cx="1629428" cy="984308"/>
          </a:xfrm>
          <a:prstGeom prst="rect">
            <a:avLst/>
          </a:prstGeom>
        </p:spPr>
      </p:pic>
      <p:pic>
        <p:nvPicPr>
          <p:cNvPr id="17" name="Picture 17"/>
          <p:cNvPicPr>
            <a:picLocks noChangeAspect="1"/>
          </p:cNvPicPr>
          <p:nvPr/>
        </p:nvPicPr>
        <p:blipFill>
          <a:blip r:embed="rId13"/>
          <a:srcRect/>
          <a:stretch>
            <a:fillRect/>
          </a:stretch>
        </p:blipFill>
        <p:spPr>
          <a:xfrm>
            <a:off x="5572399" y="5143500"/>
            <a:ext cx="1299726" cy="1299726"/>
          </a:xfrm>
          <a:prstGeom prst="rect">
            <a:avLst/>
          </a:prstGeom>
        </p:spPr>
      </p:pic>
      <p:pic>
        <p:nvPicPr>
          <p:cNvPr id="18" name="Picture 18"/>
          <p:cNvPicPr>
            <a:picLocks noChangeAspect="1"/>
          </p:cNvPicPr>
          <p:nvPr/>
        </p:nvPicPr>
        <p:blipFill>
          <a:blip r:embed="rId14"/>
          <a:srcRect/>
          <a:stretch>
            <a:fillRect/>
          </a:stretch>
        </p:blipFill>
        <p:spPr>
          <a:xfrm>
            <a:off x="7262650" y="6703214"/>
            <a:ext cx="1054814" cy="1108088"/>
          </a:xfrm>
          <a:prstGeom prst="rect">
            <a:avLst/>
          </a:prstGeom>
        </p:spPr>
      </p:pic>
      <p:pic>
        <p:nvPicPr>
          <p:cNvPr id="19" name="Picture 19"/>
          <p:cNvPicPr>
            <a:picLocks noChangeAspect="1"/>
          </p:cNvPicPr>
          <p:nvPr/>
        </p:nvPicPr>
        <p:blipFill>
          <a:blip r:embed="rId15"/>
          <a:srcRect/>
          <a:stretch>
            <a:fillRect/>
          </a:stretch>
        </p:blipFill>
        <p:spPr>
          <a:xfrm>
            <a:off x="3904806" y="6372705"/>
            <a:ext cx="1719853" cy="603869"/>
          </a:xfrm>
          <a:prstGeom prst="rect">
            <a:avLst/>
          </a:prstGeom>
        </p:spPr>
      </p:pic>
      <p:pic>
        <p:nvPicPr>
          <p:cNvPr id="20" name="Picture 20"/>
          <p:cNvPicPr>
            <a:picLocks noChangeAspect="1"/>
          </p:cNvPicPr>
          <p:nvPr/>
        </p:nvPicPr>
        <p:blipFill>
          <a:blip r:embed="rId16"/>
          <a:srcRect/>
          <a:stretch>
            <a:fillRect/>
          </a:stretch>
        </p:blipFill>
        <p:spPr>
          <a:xfrm>
            <a:off x="14204683" y="3867752"/>
            <a:ext cx="3054617" cy="861559"/>
          </a:xfrm>
          <a:prstGeom prst="rect">
            <a:avLst/>
          </a:prstGeom>
        </p:spPr>
      </p:pic>
      <p:pic>
        <p:nvPicPr>
          <p:cNvPr id="21" name="Picture 21"/>
          <p:cNvPicPr>
            <a:picLocks noChangeAspect="1"/>
          </p:cNvPicPr>
          <p:nvPr/>
        </p:nvPicPr>
        <p:blipFill>
          <a:blip r:embed="rId17"/>
          <a:srcRect/>
          <a:stretch>
            <a:fillRect/>
          </a:stretch>
        </p:blipFill>
        <p:spPr>
          <a:xfrm>
            <a:off x="5001231" y="8651873"/>
            <a:ext cx="2794195" cy="853317"/>
          </a:xfrm>
          <a:prstGeom prst="rect">
            <a:avLst/>
          </a:prstGeom>
        </p:spPr>
      </p:pic>
      <p:pic>
        <p:nvPicPr>
          <p:cNvPr id="22" name="Picture 22"/>
          <p:cNvPicPr>
            <a:picLocks noChangeAspect="1"/>
          </p:cNvPicPr>
          <p:nvPr/>
        </p:nvPicPr>
        <p:blipFill>
          <a:blip r:embed="rId18"/>
          <a:srcRect/>
          <a:stretch>
            <a:fillRect/>
          </a:stretch>
        </p:blipFill>
        <p:spPr>
          <a:xfrm>
            <a:off x="3691053" y="7873022"/>
            <a:ext cx="1485498" cy="615751"/>
          </a:xfrm>
          <a:prstGeom prst="rect">
            <a:avLst/>
          </a:prstGeom>
        </p:spPr>
      </p:pic>
      <p:grpSp>
        <p:nvGrpSpPr>
          <p:cNvPr id="23" name="Group 23"/>
          <p:cNvGrpSpPr>
            <a:grpSpLocks noChangeAspect="1"/>
          </p:cNvGrpSpPr>
          <p:nvPr/>
        </p:nvGrpSpPr>
        <p:grpSpPr>
          <a:xfrm>
            <a:off x="5176551" y="6703214"/>
            <a:ext cx="1867024" cy="1867024"/>
            <a:chOff x="0" y="0"/>
            <a:chExt cx="6355080" cy="6355080"/>
          </a:xfrm>
        </p:grpSpPr>
        <p:sp>
          <p:nvSpPr>
            <p:cNvPr id="24" name="Freeform 2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id="25" name="Group 25"/>
          <p:cNvGrpSpPr>
            <a:grpSpLocks noChangeAspect="1"/>
          </p:cNvGrpSpPr>
          <p:nvPr/>
        </p:nvGrpSpPr>
        <p:grpSpPr>
          <a:xfrm>
            <a:off x="11098563" y="6535023"/>
            <a:ext cx="1867024" cy="1867024"/>
            <a:chOff x="0" y="0"/>
            <a:chExt cx="6355080" cy="6355080"/>
          </a:xfrm>
        </p:grpSpPr>
        <p:sp>
          <p:nvSpPr>
            <p:cNvPr id="26" name="Freeform 2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id="27" name="Group 27"/>
          <p:cNvGrpSpPr>
            <a:grpSpLocks noChangeAspect="1"/>
          </p:cNvGrpSpPr>
          <p:nvPr/>
        </p:nvGrpSpPr>
        <p:grpSpPr>
          <a:xfrm>
            <a:off x="14580406" y="1839174"/>
            <a:ext cx="1867024" cy="1867024"/>
            <a:chOff x="0" y="0"/>
            <a:chExt cx="6355080" cy="6355080"/>
          </a:xfrm>
        </p:grpSpPr>
        <p:sp>
          <p:nvSpPr>
            <p:cNvPr id="28" name="Freeform 2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pic>
        <p:nvPicPr>
          <p:cNvPr id="29" name="Picture 29"/>
          <p:cNvPicPr>
            <a:picLocks noChangeAspect="1"/>
          </p:cNvPicPr>
          <p:nvPr/>
        </p:nvPicPr>
        <p:blipFill>
          <a:blip r:embed="rId19"/>
          <a:srcRect/>
          <a:stretch>
            <a:fillRect/>
          </a:stretch>
        </p:blipFill>
        <p:spPr>
          <a:xfrm>
            <a:off x="10815300" y="5301878"/>
            <a:ext cx="2433551" cy="1233144"/>
          </a:xfrm>
          <a:prstGeom prst="rect">
            <a:avLst/>
          </a:prstGeom>
        </p:spPr>
      </p:pic>
      <p:pic>
        <p:nvPicPr>
          <p:cNvPr id="30" name="Picture 30"/>
          <p:cNvPicPr>
            <a:picLocks noChangeAspect="1"/>
          </p:cNvPicPr>
          <p:nvPr/>
        </p:nvPicPr>
        <p:blipFill>
          <a:blip r:embed="rId20"/>
          <a:srcRect/>
          <a:stretch>
            <a:fillRect/>
          </a:stretch>
        </p:blipFill>
        <p:spPr>
          <a:xfrm>
            <a:off x="10505227" y="8555574"/>
            <a:ext cx="2743623" cy="702726"/>
          </a:xfrm>
          <a:prstGeom prst="rect">
            <a:avLst/>
          </a:prstGeom>
        </p:spPr>
      </p:pic>
      <p:pic>
        <p:nvPicPr>
          <p:cNvPr id="31" name="Picture 31"/>
          <p:cNvPicPr>
            <a:picLocks noChangeAspect="1"/>
          </p:cNvPicPr>
          <p:nvPr/>
        </p:nvPicPr>
        <p:blipFill>
          <a:blip r:embed="rId21"/>
          <a:srcRect/>
          <a:stretch>
            <a:fillRect/>
          </a:stretch>
        </p:blipFill>
        <p:spPr>
          <a:xfrm>
            <a:off x="10815300" y="9410700"/>
            <a:ext cx="2366447" cy="661997"/>
          </a:xfrm>
          <a:prstGeom prst="rect">
            <a:avLst/>
          </a:prstGeom>
        </p:spPr>
      </p:pic>
      <p:pic>
        <p:nvPicPr>
          <p:cNvPr id="32" name="Picture 32"/>
          <p:cNvPicPr>
            <a:picLocks noChangeAspect="1"/>
          </p:cNvPicPr>
          <p:nvPr/>
        </p:nvPicPr>
        <p:blipFill>
          <a:blip r:embed="rId22"/>
          <a:srcRect/>
          <a:stretch>
            <a:fillRect/>
          </a:stretch>
        </p:blipFill>
        <p:spPr>
          <a:xfrm>
            <a:off x="13248850" y="7106523"/>
            <a:ext cx="1156334" cy="942491"/>
          </a:xfrm>
          <a:prstGeom prst="rect">
            <a:avLst/>
          </a:prstGeom>
        </p:spPr>
      </p:pic>
      <p:pic>
        <p:nvPicPr>
          <p:cNvPr id="33" name="Picture 33"/>
          <p:cNvPicPr>
            <a:picLocks noChangeAspect="1"/>
          </p:cNvPicPr>
          <p:nvPr/>
        </p:nvPicPr>
        <p:blipFill>
          <a:blip r:embed="rId23"/>
          <a:srcRect/>
          <a:stretch>
            <a:fillRect/>
          </a:stretch>
        </p:blipFill>
        <p:spPr>
          <a:xfrm>
            <a:off x="9718270" y="6802588"/>
            <a:ext cx="1278643" cy="1224946"/>
          </a:xfrm>
          <a:prstGeom prst="rect">
            <a:avLst/>
          </a:prstGeom>
        </p:spPr>
      </p:pic>
      <p:grpSp>
        <p:nvGrpSpPr>
          <p:cNvPr id="34" name="Group 34"/>
          <p:cNvGrpSpPr>
            <a:grpSpLocks noChangeAspect="1"/>
          </p:cNvGrpSpPr>
          <p:nvPr/>
        </p:nvGrpSpPr>
        <p:grpSpPr>
          <a:xfrm>
            <a:off x="1907539" y="1888195"/>
            <a:ext cx="1867024" cy="1867024"/>
            <a:chOff x="0" y="0"/>
            <a:chExt cx="6355080" cy="6355080"/>
          </a:xfrm>
        </p:grpSpPr>
        <p:sp>
          <p:nvSpPr>
            <p:cNvPr id="35" name="Freeform 3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pic>
        <p:nvPicPr>
          <p:cNvPr id="36" name="Picture 36"/>
          <p:cNvPicPr>
            <a:picLocks noChangeAspect="1"/>
          </p:cNvPicPr>
          <p:nvPr/>
        </p:nvPicPr>
        <p:blipFill>
          <a:blip r:embed="rId24"/>
          <a:srcRect/>
          <a:stretch>
            <a:fillRect/>
          </a:stretch>
        </p:blipFill>
        <p:spPr>
          <a:xfrm>
            <a:off x="1671599" y="4285823"/>
            <a:ext cx="2590753" cy="736545"/>
          </a:xfrm>
          <a:prstGeom prst="rect">
            <a:avLst/>
          </a:prstGeom>
        </p:spPr>
      </p:pic>
      <p:pic>
        <p:nvPicPr>
          <p:cNvPr id="37" name="Picture 37"/>
          <p:cNvPicPr>
            <a:picLocks noChangeAspect="1"/>
          </p:cNvPicPr>
          <p:nvPr/>
        </p:nvPicPr>
        <p:blipFill>
          <a:blip r:embed="rId25"/>
          <a:srcRect/>
          <a:stretch>
            <a:fillRect/>
          </a:stretch>
        </p:blipFill>
        <p:spPr>
          <a:xfrm>
            <a:off x="1614938" y="1028700"/>
            <a:ext cx="2452227" cy="704507"/>
          </a:xfrm>
          <a:prstGeom prst="rect">
            <a:avLst/>
          </a:prstGeom>
        </p:spPr>
      </p:pic>
      <p:pic>
        <p:nvPicPr>
          <p:cNvPr id="38" name="Picture 38"/>
          <p:cNvPicPr>
            <a:picLocks noChangeAspect="1"/>
          </p:cNvPicPr>
          <p:nvPr/>
        </p:nvPicPr>
        <p:blipFill>
          <a:blip r:embed="rId26"/>
          <a:srcRect/>
          <a:stretch>
            <a:fillRect/>
          </a:stretch>
        </p:blipFill>
        <p:spPr>
          <a:xfrm>
            <a:off x="3904806" y="1888195"/>
            <a:ext cx="1178393" cy="1178393"/>
          </a:xfrm>
          <a:prstGeom prst="rect">
            <a:avLst/>
          </a:prstGeom>
        </p:spPr>
      </p:pic>
      <p:pic>
        <p:nvPicPr>
          <p:cNvPr id="39" name="Picture 39"/>
          <p:cNvPicPr>
            <a:picLocks noChangeAspect="1"/>
          </p:cNvPicPr>
          <p:nvPr/>
        </p:nvPicPr>
        <p:blipFill>
          <a:blip r:embed="rId27"/>
          <a:srcRect/>
          <a:stretch>
            <a:fillRect/>
          </a:stretch>
        </p:blipFill>
        <p:spPr>
          <a:xfrm>
            <a:off x="348936" y="2307357"/>
            <a:ext cx="1558604" cy="1037094"/>
          </a:xfrm>
          <a:prstGeom prst="rect">
            <a:avLst/>
          </a:prstGeom>
        </p:spPr>
      </p:pic>
      <p:pic>
        <p:nvPicPr>
          <p:cNvPr id="40" name="Picture 40"/>
          <p:cNvPicPr>
            <a:picLocks noChangeAspect="1"/>
          </p:cNvPicPr>
          <p:nvPr/>
        </p:nvPicPr>
        <p:blipFill>
          <a:blip r:embed="rId28"/>
          <a:srcRect/>
          <a:stretch>
            <a:fillRect/>
          </a:stretch>
        </p:blipFill>
        <p:spPr>
          <a:xfrm>
            <a:off x="614980" y="3545674"/>
            <a:ext cx="2132288" cy="682999"/>
          </a:xfrm>
          <a:prstGeom prst="rect">
            <a:avLst/>
          </a:prstGeom>
        </p:spPr>
      </p:pic>
      <p:sp>
        <p:nvSpPr>
          <p:cNvPr id="41" name="TextBox 41"/>
          <p:cNvSpPr txBox="1"/>
          <p:nvPr/>
        </p:nvSpPr>
        <p:spPr>
          <a:xfrm>
            <a:off x="1681124" y="131279"/>
            <a:ext cx="15067978" cy="3242945"/>
          </a:xfrm>
          <a:prstGeom prst="rect">
            <a:avLst/>
          </a:prstGeom>
        </p:spPr>
        <p:txBody>
          <a:bodyPr lIns="0" tIns="0" rIns="0" bIns="0" rtlCol="0" anchor="t">
            <a:spAutoFit/>
          </a:bodyPr>
          <a:lstStyle/>
          <a:p>
            <a:pPr algn="ctr">
              <a:lnSpc>
                <a:spcPts val="8680"/>
              </a:lnSpc>
            </a:pPr>
            <a:r>
              <a:rPr lang="en-US" sz="6200" spc="260" dirty="0">
                <a:solidFill>
                  <a:srgbClr val="620882"/>
                </a:solidFill>
                <a:latin typeface="Barlow Bold"/>
              </a:rPr>
              <a:t>POTENTIAL </a:t>
            </a:r>
          </a:p>
          <a:p>
            <a:pPr algn="ctr">
              <a:lnSpc>
                <a:spcPts val="8680"/>
              </a:lnSpc>
            </a:pPr>
            <a:r>
              <a:rPr lang="en-US" sz="6200" spc="260" dirty="0">
                <a:solidFill>
                  <a:srgbClr val="620882"/>
                </a:solidFill>
                <a:latin typeface="Barlow Bold"/>
              </a:rPr>
              <a:t>SERVICE </a:t>
            </a:r>
          </a:p>
          <a:p>
            <a:pPr algn="ctr">
              <a:lnSpc>
                <a:spcPts val="8680"/>
              </a:lnSpc>
            </a:pPr>
            <a:r>
              <a:rPr lang="en-US" sz="6200" spc="260" dirty="0">
                <a:solidFill>
                  <a:srgbClr val="620882"/>
                </a:solidFill>
                <a:latin typeface="Barlow Bold"/>
              </a:rPr>
              <a:t>PARTNERS</a:t>
            </a:r>
          </a:p>
        </p:txBody>
      </p:sp>
      <p:pic>
        <p:nvPicPr>
          <p:cNvPr id="43" name="Picture 2">
            <a:extLst>
              <a:ext uri="{FF2B5EF4-FFF2-40B4-BE49-F238E27FC236}">
                <a16:creationId xmlns:a16="http://schemas.microsoft.com/office/drawing/2014/main" id="{AD3454C5-687F-103E-7336-3E6B9D5081D2}"/>
              </a:ext>
            </a:extLst>
          </p:cNvPr>
          <p:cNvPicPr>
            <a:picLocks noChangeAspect="1"/>
          </p:cNvPicPr>
          <p:nvPr/>
        </p:nvPicPr>
        <p:blipFill>
          <a:blip r:embed="rId29">
            <a:alphaModFix amt="17000"/>
          </a:blip>
          <a:srcRect l="5610" r="5610"/>
          <a:stretch>
            <a:fillRect/>
          </a:stretch>
        </p:blipFill>
        <p:spPr>
          <a:xfrm>
            <a:off x="21484" y="38100"/>
            <a:ext cx="18255065" cy="102812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61637"/>
            <a:ext cx="7530115" cy="10905593"/>
            <a:chOff x="0" y="0"/>
            <a:chExt cx="10040154" cy="14540791"/>
          </a:xfrm>
        </p:grpSpPr>
        <p:sp>
          <p:nvSpPr>
            <p:cNvPr id="3" name="AutoShape 3"/>
            <p:cNvSpPr/>
            <p:nvPr/>
          </p:nvSpPr>
          <p:spPr>
            <a:xfrm>
              <a:off x="6617449" y="0"/>
              <a:ext cx="1140902" cy="14540791"/>
            </a:xfrm>
            <a:prstGeom prst="rect">
              <a:avLst/>
            </a:prstGeom>
            <a:solidFill>
              <a:srgbClr val="A16AE8">
                <a:alpha val="24706"/>
              </a:srgbClr>
            </a:solidFill>
          </p:spPr>
        </p:sp>
        <p:sp>
          <p:nvSpPr>
            <p:cNvPr id="4" name="AutoShape 4"/>
            <p:cNvSpPr/>
            <p:nvPr/>
          </p:nvSpPr>
          <p:spPr>
            <a:xfrm>
              <a:off x="7758350" y="0"/>
              <a:ext cx="1140902" cy="14540791"/>
            </a:xfrm>
            <a:prstGeom prst="rect">
              <a:avLst/>
            </a:prstGeom>
            <a:solidFill>
              <a:srgbClr val="A16AE8">
                <a:alpha val="5882"/>
              </a:srgbClr>
            </a:solidFill>
          </p:spPr>
        </p:sp>
        <p:sp>
          <p:nvSpPr>
            <p:cNvPr id="5" name="AutoShape 5"/>
            <p:cNvSpPr/>
            <p:nvPr/>
          </p:nvSpPr>
          <p:spPr>
            <a:xfrm>
              <a:off x="8899252" y="0"/>
              <a:ext cx="1140902" cy="14540791"/>
            </a:xfrm>
            <a:prstGeom prst="rect">
              <a:avLst/>
            </a:prstGeom>
            <a:solidFill>
              <a:srgbClr val="A16AE8">
                <a:alpha val="4706"/>
              </a:srgbClr>
            </a:solidFill>
          </p:spPr>
        </p:sp>
        <p:sp>
          <p:nvSpPr>
            <p:cNvPr id="6" name="AutoShape 6"/>
            <p:cNvSpPr/>
            <p:nvPr/>
          </p:nvSpPr>
          <p:spPr>
            <a:xfrm>
              <a:off x="0" y="374249"/>
              <a:ext cx="6617449" cy="13716000"/>
            </a:xfrm>
            <a:prstGeom prst="rect">
              <a:avLst/>
            </a:prstGeom>
            <a:solidFill>
              <a:srgbClr val="A16AE8">
                <a:alpha val="53725"/>
              </a:srgbClr>
            </a:solidFill>
          </p:spPr>
        </p:sp>
      </p:grpSp>
      <p:grpSp>
        <p:nvGrpSpPr>
          <p:cNvPr id="7" name="Group 7"/>
          <p:cNvGrpSpPr/>
          <p:nvPr/>
        </p:nvGrpSpPr>
        <p:grpSpPr>
          <a:xfrm>
            <a:off x="1028700" y="5971597"/>
            <a:ext cx="7803696" cy="3486728"/>
            <a:chOff x="0" y="0"/>
            <a:chExt cx="2705762" cy="1208947"/>
          </a:xfrm>
        </p:grpSpPr>
        <p:sp>
          <p:nvSpPr>
            <p:cNvPr id="8" name="Freeform 8"/>
            <p:cNvSpPr/>
            <p:nvPr/>
          </p:nvSpPr>
          <p:spPr>
            <a:xfrm>
              <a:off x="0" y="0"/>
              <a:ext cx="2705762" cy="1208947"/>
            </a:xfrm>
            <a:custGeom>
              <a:avLst/>
              <a:gdLst/>
              <a:ahLst/>
              <a:cxnLst/>
              <a:rect l="l" t="t" r="r" b="b"/>
              <a:pathLst>
                <a:path w="2705762" h="1208947">
                  <a:moveTo>
                    <a:pt x="0" y="0"/>
                  </a:moveTo>
                  <a:lnTo>
                    <a:pt x="2705762" y="0"/>
                  </a:lnTo>
                  <a:lnTo>
                    <a:pt x="2705762" y="1208947"/>
                  </a:lnTo>
                  <a:lnTo>
                    <a:pt x="0" y="1208947"/>
                  </a:lnTo>
                  <a:close/>
                </a:path>
              </a:pathLst>
            </a:custGeom>
            <a:solidFill>
              <a:srgbClr val="620882"/>
            </a:solidFill>
            <a:ln w="142875">
              <a:solidFill>
                <a:srgbClr val="FDFDFD"/>
              </a:solidFill>
            </a:ln>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028700" y="1513841"/>
            <a:ext cx="7242175" cy="1605280"/>
          </a:xfrm>
          <a:prstGeom prst="rect">
            <a:avLst/>
          </a:prstGeom>
        </p:spPr>
        <p:txBody>
          <a:bodyPr lIns="0" tIns="0" rIns="0" bIns="0" rtlCol="0" anchor="t">
            <a:spAutoFit/>
          </a:bodyPr>
          <a:lstStyle/>
          <a:p>
            <a:pPr>
              <a:lnSpc>
                <a:spcPts val="6200"/>
              </a:lnSpc>
            </a:pPr>
            <a:r>
              <a:rPr lang="en-US" sz="6200">
                <a:solidFill>
                  <a:srgbClr val="620882"/>
                </a:solidFill>
                <a:latin typeface="Barlow Bold"/>
              </a:rPr>
              <a:t>ROLES AND EMPLOYERS</a:t>
            </a:r>
          </a:p>
        </p:txBody>
      </p:sp>
      <p:sp>
        <p:nvSpPr>
          <p:cNvPr id="18" name="TextBox 18"/>
          <p:cNvSpPr txBox="1"/>
          <p:nvPr/>
        </p:nvSpPr>
        <p:spPr>
          <a:xfrm>
            <a:off x="1692039" y="6462289"/>
            <a:ext cx="6203984" cy="342265"/>
          </a:xfrm>
          <a:prstGeom prst="rect">
            <a:avLst/>
          </a:prstGeom>
        </p:spPr>
        <p:txBody>
          <a:bodyPr lIns="0" tIns="0" rIns="0" bIns="0" rtlCol="0" anchor="t">
            <a:spAutoFit/>
          </a:bodyPr>
          <a:lstStyle/>
          <a:p>
            <a:pPr>
              <a:lnSpc>
                <a:spcPts val="2600"/>
              </a:lnSpc>
            </a:pPr>
            <a:r>
              <a:rPr lang="en-US" sz="2600" u="sng">
                <a:solidFill>
                  <a:srgbClr val="FFFFFF"/>
                </a:solidFill>
                <a:latin typeface="Barlow SemiCondensed Bold"/>
              </a:rPr>
              <a:t>TARGET ROLES</a:t>
            </a:r>
          </a:p>
        </p:txBody>
      </p:sp>
      <p:sp>
        <p:nvSpPr>
          <p:cNvPr id="20" name="TextBox 20"/>
          <p:cNvSpPr txBox="1"/>
          <p:nvPr/>
        </p:nvSpPr>
        <p:spPr>
          <a:xfrm>
            <a:off x="1354128" y="6962140"/>
            <a:ext cx="6477019" cy="2267585"/>
          </a:xfrm>
          <a:prstGeom prst="rect">
            <a:avLst/>
          </a:prstGeom>
        </p:spPr>
        <p:txBody>
          <a:bodyPr lIns="0" tIns="0" rIns="0" bIns="0" rtlCol="0" anchor="t">
            <a:spAutoFit/>
          </a:bodyPr>
          <a:lstStyle/>
          <a:p>
            <a:pPr marL="561341" lvl="1" indent="-280670">
              <a:lnSpc>
                <a:spcPts val="3640"/>
              </a:lnSpc>
              <a:buFont typeface="Arial"/>
              <a:buChar char="•"/>
            </a:pPr>
            <a:r>
              <a:rPr lang="en-US" sz="2600">
                <a:solidFill>
                  <a:srgbClr val="FFFFFF"/>
                </a:solidFill>
                <a:latin typeface="Barlow Condensed"/>
              </a:rPr>
              <a:t>Accountant</a:t>
            </a:r>
          </a:p>
          <a:p>
            <a:pPr marL="561341" lvl="1" indent="-280670">
              <a:lnSpc>
                <a:spcPts val="3640"/>
              </a:lnSpc>
              <a:buFont typeface="Arial"/>
              <a:buChar char="•"/>
            </a:pPr>
            <a:r>
              <a:rPr lang="en-US" sz="2600">
                <a:solidFill>
                  <a:srgbClr val="FFFFFF"/>
                </a:solidFill>
                <a:latin typeface="Barlow Condensed"/>
              </a:rPr>
              <a:t>BPO/Customer care</a:t>
            </a:r>
          </a:p>
          <a:p>
            <a:pPr marL="561341" lvl="1" indent="-280670">
              <a:lnSpc>
                <a:spcPts val="3640"/>
              </a:lnSpc>
              <a:buFont typeface="Arial"/>
              <a:buChar char="•"/>
            </a:pPr>
            <a:r>
              <a:rPr lang="en-US" sz="2600">
                <a:solidFill>
                  <a:srgbClr val="FFFFFF"/>
                </a:solidFill>
                <a:latin typeface="Barlow Condensed"/>
              </a:rPr>
              <a:t>Data entry/Back office</a:t>
            </a:r>
          </a:p>
          <a:p>
            <a:pPr marL="561341" lvl="1" indent="-280670">
              <a:lnSpc>
                <a:spcPts val="3640"/>
              </a:lnSpc>
              <a:buFont typeface="Arial"/>
              <a:buChar char="•"/>
            </a:pPr>
            <a:r>
              <a:rPr lang="en-US" sz="2600">
                <a:solidFill>
                  <a:srgbClr val="FFFFFF"/>
                </a:solidFill>
                <a:latin typeface="Barlow Condensed"/>
              </a:rPr>
              <a:t>Hospitality Executives</a:t>
            </a:r>
          </a:p>
          <a:p>
            <a:pPr marL="561341" lvl="1" indent="-280670">
              <a:lnSpc>
                <a:spcPts val="3640"/>
              </a:lnSpc>
              <a:buFont typeface="Arial"/>
              <a:buChar char="•"/>
            </a:pPr>
            <a:r>
              <a:rPr lang="en-US" sz="2600">
                <a:solidFill>
                  <a:srgbClr val="FFFFFF"/>
                </a:solidFill>
                <a:latin typeface="Barlow Condensed"/>
              </a:rPr>
              <a:t>Front office</a:t>
            </a:r>
          </a:p>
        </p:txBody>
      </p:sp>
      <p:grpSp>
        <p:nvGrpSpPr>
          <p:cNvPr id="21" name="Group 21"/>
          <p:cNvGrpSpPr/>
          <p:nvPr/>
        </p:nvGrpSpPr>
        <p:grpSpPr>
          <a:xfrm>
            <a:off x="12739079" y="369919"/>
            <a:ext cx="4547044" cy="3778824"/>
            <a:chOff x="0" y="0"/>
            <a:chExt cx="978039" cy="812800"/>
          </a:xfrm>
        </p:grpSpPr>
        <p:sp>
          <p:nvSpPr>
            <p:cNvPr id="22" name="Freeform 22"/>
            <p:cNvSpPr/>
            <p:nvPr/>
          </p:nvSpPr>
          <p:spPr>
            <a:xfrm>
              <a:off x="0" y="0"/>
              <a:ext cx="978039" cy="812800"/>
            </a:xfrm>
            <a:custGeom>
              <a:avLst/>
              <a:gdLst/>
              <a:ahLst/>
              <a:cxnLst/>
              <a:rect l="l" t="t" r="r" b="b"/>
              <a:pathLst>
                <a:path w="978039" h="812800">
                  <a:moveTo>
                    <a:pt x="978039" y="0"/>
                  </a:moveTo>
                  <a:lnTo>
                    <a:pt x="0" y="0"/>
                  </a:lnTo>
                  <a:lnTo>
                    <a:pt x="0" y="624840"/>
                  </a:lnTo>
                  <a:lnTo>
                    <a:pt x="157480" y="624840"/>
                  </a:lnTo>
                  <a:lnTo>
                    <a:pt x="157480" y="812800"/>
                  </a:lnTo>
                  <a:lnTo>
                    <a:pt x="463550" y="624840"/>
                  </a:lnTo>
                  <a:lnTo>
                    <a:pt x="978039" y="624840"/>
                  </a:lnTo>
                  <a:lnTo>
                    <a:pt x="978039" y="0"/>
                  </a:lnTo>
                  <a:close/>
                </a:path>
              </a:pathLst>
            </a:custGeom>
            <a:solidFill>
              <a:srgbClr val="FC7ECF">
                <a:alpha val="40000"/>
              </a:srgbClr>
            </a:solidFill>
          </p:spPr>
        </p:sp>
        <p:sp>
          <p:nvSpPr>
            <p:cNvPr id="23" name="TextBox 23"/>
            <p:cNvSpPr txBox="1"/>
            <p:nvPr/>
          </p:nvSpPr>
          <p:spPr>
            <a:xfrm>
              <a:off x="0" y="-57150"/>
              <a:ext cx="812800" cy="679450"/>
            </a:xfrm>
            <a:prstGeom prst="rect">
              <a:avLst/>
            </a:prstGeom>
          </p:spPr>
          <p:txBody>
            <a:bodyPr lIns="50800" tIns="50800" rIns="50800" bIns="50800" rtlCol="0" anchor="ctr"/>
            <a:lstStyle/>
            <a:p>
              <a:pPr algn="ctr">
                <a:lnSpc>
                  <a:spcPts val="2800"/>
                </a:lnSpc>
              </a:pPr>
              <a:endParaRPr/>
            </a:p>
          </p:txBody>
        </p:sp>
      </p:grpSp>
      <p:pic>
        <p:nvPicPr>
          <p:cNvPr id="24" name="Picture 24"/>
          <p:cNvPicPr>
            <a:picLocks noChangeAspect="1"/>
          </p:cNvPicPr>
          <p:nvPr/>
        </p:nvPicPr>
        <p:blipFill>
          <a:blip r:embed="rId2">
            <a:alphaModFix amt="4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04750" y="675641"/>
            <a:ext cx="3796468" cy="5095931"/>
          </a:xfrm>
          <a:prstGeom prst="rect">
            <a:avLst/>
          </a:prstGeom>
        </p:spPr>
      </p:pic>
      <p:sp>
        <p:nvSpPr>
          <p:cNvPr id="25" name="TextBox 25"/>
          <p:cNvSpPr txBox="1"/>
          <p:nvPr/>
        </p:nvSpPr>
        <p:spPr>
          <a:xfrm>
            <a:off x="13201218" y="205740"/>
            <a:ext cx="4207158" cy="1325363"/>
          </a:xfrm>
          <a:prstGeom prst="rect">
            <a:avLst/>
          </a:prstGeom>
        </p:spPr>
        <p:txBody>
          <a:bodyPr lIns="0" tIns="0" rIns="0" bIns="0" rtlCol="0" anchor="t">
            <a:spAutoFit/>
          </a:bodyPr>
          <a:lstStyle/>
          <a:p>
            <a:pPr marL="0" lvl="0" indent="0" algn="ctr">
              <a:lnSpc>
                <a:spcPts val="11700"/>
              </a:lnSpc>
              <a:spcBef>
                <a:spcPct val="0"/>
              </a:spcBef>
            </a:pPr>
            <a:r>
              <a:rPr lang="en-US" sz="7800" spc="405" dirty="0">
                <a:solidFill>
                  <a:srgbClr val="000000"/>
                </a:solidFill>
                <a:latin typeface="Barlow SemiCondensed Bold"/>
              </a:rPr>
              <a:t>77%</a:t>
            </a:r>
            <a:endParaRPr lang="en-US" sz="2000" spc="405" baseline="30000" dirty="0">
              <a:solidFill>
                <a:srgbClr val="000000"/>
              </a:solidFill>
              <a:latin typeface="Barlow SemiCondensed Bold"/>
            </a:endParaRPr>
          </a:p>
        </p:txBody>
      </p:sp>
      <p:sp>
        <p:nvSpPr>
          <p:cNvPr id="26" name="TextBox 26"/>
          <p:cNvSpPr txBox="1"/>
          <p:nvPr/>
        </p:nvSpPr>
        <p:spPr>
          <a:xfrm>
            <a:off x="13493358" y="1546860"/>
            <a:ext cx="3394277" cy="1463040"/>
          </a:xfrm>
          <a:prstGeom prst="rect">
            <a:avLst/>
          </a:prstGeom>
        </p:spPr>
        <p:txBody>
          <a:bodyPr lIns="0" tIns="0" rIns="0" bIns="0" rtlCol="0" anchor="t">
            <a:spAutoFit/>
          </a:bodyPr>
          <a:lstStyle/>
          <a:p>
            <a:pPr marL="0" lvl="0" indent="0" algn="ctr">
              <a:lnSpc>
                <a:spcPts val="3900"/>
              </a:lnSpc>
              <a:spcBef>
                <a:spcPct val="0"/>
              </a:spcBef>
            </a:pPr>
            <a:r>
              <a:rPr lang="en-US" sz="2600" spc="135">
                <a:solidFill>
                  <a:srgbClr val="737373"/>
                </a:solidFill>
                <a:latin typeface="Barlow SemiCondensed"/>
              </a:rPr>
              <a:t>Employers face difficulties in filling roles</a:t>
            </a:r>
          </a:p>
        </p:txBody>
      </p:sp>
      <p:sp>
        <p:nvSpPr>
          <p:cNvPr id="27" name="TextBox 26">
            <a:extLst>
              <a:ext uri="{FF2B5EF4-FFF2-40B4-BE49-F238E27FC236}">
                <a16:creationId xmlns:a16="http://schemas.microsoft.com/office/drawing/2014/main" id="{1EDD096A-0367-8FC8-A71D-FD6DDF08ACE7}"/>
              </a:ext>
            </a:extLst>
          </p:cNvPr>
          <p:cNvSpPr txBox="1"/>
          <p:nvPr/>
        </p:nvSpPr>
        <p:spPr>
          <a:xfrm>
            <a:off x="914400" y="9726754"/>
            <a:ext cx="7615163" cy="369332"/>
          </a:xfrm>
          <a:prstGeom prst="rect">
            <a:avLst/>
          </a:prstGeom>
          <a:noFill/>
        </p:spPr>
        <p:txBody>
          <a:bodyPr wrap="square" rtlCol="0">
            <a:spAutoFit/>
          </a:bodyPr>
          <a:lstStyle/>
          <a:p>
            <a:r>
              <a:rPr lang="en-US" baseline="30000" dirty="0"/>
              <a:t>1</a:t>
            </a:r>
            <a:r>
              <a:rPr lang="en-US" dirty="0"/>
              <a:t> Manpower group, among world’s top 5 staffing agency</a:t>
            </a:r>
          </a:p>
        </p:txBody>
      </p:sp>
      <p:pic>
        <p:nvPicPr>
          <p:cNvPr id="34" name="Picture 33">
            <a:extLst>
              <a:ext uri="{FF2B5EF4-FFF2-40B4-BE49-F238E27FC236}">
                <a16:creationId xmlns:a16="http://schemas.microsoft.com/office/drawing/2014/main" id="{6FA33CEC-220A-6240-7C90-6A6C960E8781}"/>
              </a:ext>
            </a:extLst>
          </p:cNvPr>
          <p:cNvPicPr>
            <a:picLocks noChangeAspect="1"/>
          </p:cNvPicPr>
          <p:nvPr/>
        </p:nvPicPr>
        <p:blipFill>
          <a:blip r:embed="rId4"/>
          <a:stretch>
            <a:fillRect/>
          </a:stretch>
        </p:blipFill>
        <p:spPr>
          <a:xfrm>
            <a:off x="14454396" y="6310992"/>
            <a:ext cx="1992693" cy="1115908"/>
          </a:xfrm>
          <a:prstGeom prst="rect">
            <a:avLst/>
          </a:prstGeom>
        </p:spPr>
      </p:pic>
      <p:grpSp>
        <p:nvGrpSpPr>
          <p:cNvPr id="35" name="Group 10">
            <a:extLst>
              <a:ext uri="{FF2B5EF4-FFF2-40B4-BE49-F238E27FC236}">
                <a16:creationId xmlns:a16="http://schemas.microsoft.com/office/drawing/2014/main" id="{E7AB47C6-A3A1-03AC-F3EC-5524CE489394}"/>
              </a:ext>
            </a:extLst>
          </p:cNvPr>
          <p:cNvGrpSpPr/>
          <p:nvPr/>
        </p:nvGrpSpPr>
        <p:grpSpPr>
          <a:xfrm>
            <a:off x="9455604" y="5971597"/>
            <a:ext cx="7803696" cy="3486728"/>
            <a:chOff x="0" y="0"/>
            <a:chExt cx="2705762" cy="1208947"/>
          </a:xfrm>
        </p:grpSpPr>
        <p:sp>
          <p:nvSpPr>
            <p:cNvPr id="36" name="Freeform 11">
              <a:extLst>
                <a:ext uri="{FF2B5EF4-FFF2-40B4-BE49-F238E27FC236}">
                  <a16:creationId xmlns:a16="http://schemas.microsoft.com/office/drawing/2014/main" id="{9E55D890-BC25-B743-A312-720CCF2AAF0C}"/>
                </a:ext>
              </a:extLst>
            </p:cNvPr>
            <p:cNvSpPr/>
            <p:nvPr/>
          </p:nvSpPr>
          <p:spPr>
            <a:xfrm>
              <a:off x="0" y="0"/>
              <a:ext cx="2705762" cy="1208947"/>
            </a:xfrm>
            <a:custGeom>
              <a:avLst/>
              <a:gdLst/>
              <a:ahLst/>
              <a:cxnLst/>
              <a:rect l="l" t="t" r="r" b="b"/>
              <a:pathLst>
                <a:path w="2705762" h="1208947">
                  <a:moveTo>
                    <a:pt x="0" y="0"/>
                  </a:moveTo>
                  <a:lnTo>
                    <a:pt x="2705762" y="0"/>
                  </a:lnTo>
                  <a:lnTo>
                    <a:pt x="2705762" y="1208947"/>
                  </a:lnTo>
                  <a:lnTo>
                    <a:pt x="0" y="1208947"/>
                  </a:lnTo>
                  <a:close/>
                </a:path>
              </a:pathLst>
            </a:custGeom>
            <a:solidFill>
              <a:srgbClr val="000000">
                <a:alpha val="0"/>
              </a:srgbClr>
            </a:solidFill>
            <a:ln w="152400">
              <a:solidFill>
                <a:srgbClr val="620882"/>
              </a:solidFill>
            </a:ln>
          </p:spPr>
        </p:sp>
        <p:sp>
          <p:nvSpPr>
            <p:cNvPr id="37" name="TextBox 12">
              <a:extLst>
                <a:ext uri="{FF2B5EF4-FFF2-40B4-BE49-F238E27FC236}">
                  <a16:creationId xmlns:a16="http://schemas.microsoft.com/office/drawing/2014/main" id="{C4C126BD-14E4-153E-B013-BFA7AA5B2EE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8" name="Picture 14">
            <a:extLst>
              <a:ext uri="{FF2B5EF4-FFF2-40B4-BE49-F238E27FC236}">
                <a16:creationId xmlns:a16="http://schemas.microsoft.com/office/drawing/2014/main" id="{CC95D39A-8461-186A-C859-ED12D1CE847D}"/>
              </a:ext>
            </a:extLst>
          </p:cNvPr>
          <p:cNvPicPr>
            <a:picLocks noChangeAspect="1"/>
          </p:cNvPicPr>
          <p:nvPr/>
        </p:nvPicPr>
        <p:blipFill>
          <a:blip r:embed="rId5"/>
          <a:srcRect/>
          <a:stretch>
            <a:fillRect/>
          </a:stretch>
        </p:blipFill>
        <p:spPr>
          <a:xfrm>
            <a:off x="9713619" y="6401511"/>
            <a:ext cx="2166214" cy="1204186"/>
          </a:xfrm>
          <a:prstGeom prst="rect">
            <a:avLst/>
          </a:prstGeom>
        </p:spPr>
      </p:pic>
      <p:pic>
        <p:nvPicPr>
          <p:cNvPr id="39" name="Picture 15">
            <a:extLst>
              <a:ext uri="{FF2B5EF4-FFF2-40B4-BE49-F238E27FC236}">
                <a16:creationId xmlns:a16="http://schemas.microsoft.com/office/drawing/2014/main" id="{66727485-62C7-6575-AF6A-491AABB2816A}"/>
              </a:ext>
            </a:extLst>
          </p:cNvPr>
          <p:cNvPicPr>
            <a:picLocks noChangeAspect="1"/>
          </p:cNvPicPr>
          <p:nvPr/>
        </p:nvPicPr>
        <p:blipFill>
          <a:blip r:embed="rId6"/>
          <a:srcRect/>
          <a:stretch>
            <a:fillRect/>
          </a:stretch>
        </p:blipFill>
        <p:spPr>
          <a:xfrm>
            <a:off x="11962427" y="7366804"/>
            <a:ext cx="2166214" cy="379088"/>
          </a:xfrm>
          <a:prstGeom prst="rect">
            <a:avLst/>
          </a:prstGeom>
        </p:spPr>
      </p:pic>
      <p:pic>
        <p:nvPicPr>
          <p:cNvPr id="40" name="Picture 16">
            <a:extLst>
              <a:ext uri="{FF2B5EF4-FFF2-40B4-BE49-F238E27FC236}">
                <a16:creationId xmlns:a16="http://schemas.microsoft.com/office/drawing/2014/main" id="{B529F75A-78F8-B761-C04A-D54CC2C626E5}"/>
              </a:ext>
            </a:extLst>
          </p:cNvPr>
          <p:cNvPicPr>
            <a:picLocks noChangeAspect="1"/>
          </p:cNvPicPr>
          <p:nvPr/>
        </p:nvPicPr>
        <p:blipFill>
          <a:blip r:embed="rId7"/>
          <a:srcRect/>
          <a:stretch>
            <a:fillRect/>
          </a:stretch>
        </p:blipFill>
        <p:spPr>
          <a:xfrm>
            <a:off x="14130217" y="7409634"/>
            <a:ext cx="2567671" cy="1115908"/>
          </a:xfrm>
          <a:prstGeom prst="rect">
            <a:avLst/>
          </a:prstGeom>
        </p:spPr>
      </p:pic>
      <p:pic>
        <p:nvPicPr>
          <p:cNvPr id="41" name="Picture 17">
            <a:extLst>
              <a:ext uri="{FF2B5EF4-FFF2-40B4-BE49-F238E27FC236}">
                <a16:creationId xmlns:a16="http://schemas.microsoft.com/office/drawing/2014/main" id="{F4930699-3502-674F-B7BF-FBC4D735B1C4}"/>
              </a:ext>
            </a:extLst>
          </p:cNvPr>
          <p:cNvPicPr>
            <a:picLocks noChangeAspect="1"/>
          </p:cNvPicPr>
          <p:nvPr/>
        </p:nvPicPr>
        <p:blipFill>
          <a:blip r:embed="rId8"/>
          <a:srcRect/>
          <a:stretch>
            <a:fillRect/>
          </a:stretch>
        </p:blipFill>
        <p:spPr>
          <a:xfrm>
            <a:off x="12485698" y="8419565"/>
            <a:ext cx="2166213" cy="764364"/>
          </a:xfrm>
          <a:prstGeom prst="rect">
            <a:avLst/>
          </a:prstGeom>
        </p:spPr>
      </p:pic>
      <p:sp>
        <p:nvSpPr>
          <p:cNvPr id="42" name="TextBox 20">
            <a:extLst>
              <a:ext uri="{FF2B5EF4-FFF2-40B4-BE49-F238E27FC236}">
                <a16:creationId xmlns:a16="http://schemas.microsoft.com/office/drawing/2014/main" id="{16A3D0A0-FE28-C290-58E1-1A214C73AA2C}"/>
              </a:ext>
            </a:extLst>
          </p:cNvPr>
          <p:cNvSpPr txBox="1"/>
          <p:nvPr/>
        </p:nvSpPr>
        <p:spPr>
          <a:xfrm>
            <a:off x="10118942" y="6210300"/>
            <a:ext cx="6203984" cy="342265"/>
          </a:xfrm>
          <a:prstGeom prst="rect">
            <a:avLst/>
          </a:prstGeom>
        </p:spPr>
        <p:txBody>
          <a:bodyPr lIns="0" tIns="0" rIns="0" bIns="0" rtlCol="0" anchor="t">
            <a:spAutoFit/>
          </a:bodyPr>
          <a:lstStyle/>
          <a:p>
            <a:pPr algn="ctr">
              <a:lnSpc>
                <a:spcPts val="2600"/>
              </a:lnSpc>
            </a:pPr>
            <a:r>
              <a:rPr lang="en-US" sz="2600" u="sng" dirty="0">
                <a:solidFill>
                  <a:srgbClr val="1B1A1A"/>
                </a:solidFill>
                <a:latin typeface="Barlow Condensed Bold"/>
              </a:rPr>
              <a:t>POTENTIAL EMPLOYERS</a:t>
            </a:r>
          </a:p>
        </p:txBody>
      </p:sp>
      <p:pic>
        <p:nvPicPr>
          <p:cNvPr id="43" name="Picture 42">
            <a:extLst>
              <a:ext uri="{FF2B5EF4-FFF2-40B4-BE49-F238E27FC236}">
                <a16:creationId xmlns:a16="http://schemas.microsoft.com/office/drawing/2014/main" id="{E43315A4-E652-F335-26E4-8487D51E49D3}"/>
              </a:ext>
            </a:extLst>
          </p:cNvPr>
          <p:cNvPicPr>
            <a:picLocks noChangeAspect="1"/>
          </p:cNvPicPr>
          <p:nvPr/>
        </p:nvPicPr>
        <p:blipFill>
          <a:blip r:embed="rId9"/>
          <a:stretch>
            <a:fillRect/>
          </a:stretch>
        </p:blipFill>
        <p:spPr>
          <a:xfrm>
            <a:off x="10172818" y="7536372"/>
            <a:ext cx="1712924" cy="1712924"/>
          </a:xfrm>
          <a:prstGeom prst="rect">
            <a:avLst/>
          </a:prstGeom>
        </p:spPr>
      </p:pic>
      <p:sp>
        <p:nvSpPr>
          <p:cNvPr id="44" name="TextBox 43">
            <a:extLst>
              <a:ext uri="{FF2B5EF4-FFF2-40B4-BE49-F238E27FC236}">
                <a16:creationId xmlns:a16="http://schemas.microsoft.com/office/drawing/2014/main" id="{47FA60AC-38EF-FDE9-8BB9-610EF9832506}"/>
              </a:ext>
            </a:extLst>
          </p:cNvPr>
          <p:cNvSpPr txBox="1"/>
          <p:nvPr/>
        </p:nvSpPr>
        <p:spPr>
          <a:xfrm>
            <a:off x="16002000" y="490835"/>
            <a:ext cx="990600" cy="461665"/>
          </a:xfrm>
          <a:prstGeom prst="rect">
            <a:avLst/>
          </a:prstGeom>
          <a:noFill/>
        </p:spPr>
        <p:txBody>
          <a:bodyPr wrap="square" rtlCol="0">
            <a:spAutoFit/>
          </a:bodyPr>
          <a:lstStyle/>
          <a:p>
            <a:r>
              <a:rPr lang="en-US" sz="3600" baseline="30000" dirty="0"/>
              <a:t>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7000"/>
          </a:blip>
          <a:srcRect l="5610" r="5610"/>
          <a:stretch>
            <a:fillRect/>
          </a:stretch>
        </p:blipFill>
        <p:spPr>
          <a:xfrm>
            <a:off x="32935" y="5728"/>
            <a:ext cx="18255065" cy="10281272"/>
          </a:xfrm>
          <a:prstGeom prst="rect">
            <a:avLst/>
          </a:prstGeom>
        </p:spPr>
      </p:pic>
      <p:sp>
        <p:nvSpPr>
          <p:cNvPr id="3" name="AutoShape 3"/>
          <p:cNvSpPr/>
          <p:nvPr/>
        </p:nvSpPr>
        <p:spPr>
          <a:xfrm rot="-5400000">
            <a:off x="1721272" y="4432583"/>
            <a:ext cx="1330767" cy="0"/>
          </a:xfrm>
          <a:prstGeom prst="line">
            <a:avLst/>
          </a:prstGeom>
          <a:ln w="47625" cap="flat">
            <a:solidFill>
              <a:srgbClr val="424242"/>
            </a:solidFill>
            <a:prstDash val="solid"/>
            <a:headEnd type="oval" w="lg" len="lg"/>
            <a:tailEnd type="none" w="sm" len="sm"/>
          </a:ln>
        </p:spPr>
      </p:sp>
      <p:sp>
        <p:nvSpPr>
          <p:cNvPr id="4" name="AutoShape 4"/>
          <p:cNvSpPr/>
          <p:nvPr/>
        </p:nvSpPr>
        <p:spPr>
          <a:xfrm rot="-5400000">
            <a:off x="5164446" y="4432583"/>
            <a:ext cx="1330767" cy="0"/>
          </a:xfrm>
          <a:prstGeom prst="line">
            <a:avLst/>
          </a:prstGeom>
          <a:ln w="47625" cap="flat">
            <a:solidFill>
              <a:srgbClr val="424242"/>
            </a:solidFill>
            <a:prstDash val="solid"/>
            <a:headEnd type="oval" w="lg" len="lg"/>
            <a:tailEnd type="none" w="sm" len="sm"/>
          </a:ln>
        </p:spPr>
      </p:sp>
      <p:sp>
        <p:nvSpPr>
          <p:cNvPr id="5" name="AutoShape 5"/>
          <p:cNvSpPr/>
          <p:nvPr/>
        </p:nvSpPr>
        <p:spPr>
          <a:xfrm rot="-5400000">
            <a:off x="8617566" y="4432583"/>
            <a:ext cx="1330767" cy="0"/>
          </a:xfrm>
          <a:prstGeom prst="line">
            <a:avLst/>
          </a:prstGeom>
          <a:ln w="47625" cap="flat">
            <a:solidFill>
              <a:srgbClr val="424242"/>
            </a:solidFill>
            <a:prstDash val="solid"/>
            <a:headEnd type="oval" w="lg" len="lg"/>
            <a:tailEnd type="none" w="sm" len="sm"/>
          </a:ln>
        </p:spPr>
      </p:sp>
      <p:sp>
        <p:nvSpPr>
          <p:cNvPr id="6" name="AutoShape 6"/>
          <p:cNvSpPr/>
          <p:nvPr/>
        </p:nvSpPr>
        <p:spPr>
          <a:xfrm rot="-5400000">
            <a:off x="12050795" y="4432583"/>
            <a:ext cx="1330767" cy="0"/>
          </a:xfrm>
          <a:prstGeom prst="line">
            <a:avLst/>
          </a:prstGeom>
          <a:ln w="47625" cap="flat">
            <a:solidFill>
              <a:srgbClr val="424242"/>
            </a:solidFill>
            <a:prstDash val="solid"/>
            <a:headEnd type="oval" w="lg" len="lg"/>
            <a:tailEnd type="none" w="sm" len="sm"/>
          </a:ln>
        </p:spPr>
      </p:sp>
      <p:sp>
        <p:nvSpPr>
          <p:cNvPr id="7" name="AutoShape 7"/>
          <p:cNvSpPr/>
          <p:nvPr/>
        </p:nvSpPr>
        <p:spPr>
          <a:xfrm rot="-5400000">
            <a:off x="15470157" y="4624907"/>
            <a:ext cx="1330767" cy="0"/>
          </a:xfrm>
          <a:prstGeom prst="line">
            <a:avLst/>
          </a:prstGeom>
          <a:ln w="47625" cap="flat">
            <a:solidFill>
              <a:srgbClr val="424242"/>
            </a:solidFill>
            <a:prstDash val="solid"/>
            <a:headEnd type="oval" w="lg" len="lg"/>
            <a:tailEnd type="none" w="sm" len="sm"/>
          </a:ln>
        </p:spPr>
      </p:sp>
      <p:grpSp>
        <p:nvGrpSpPr>
          <p:cNvPr id="8" name="Group 8"/>
          <p:cNvGrpSpPr/>
          <p:nvPr/>
        </p:nvGrpSpPr>
        <p:grpSpPr>
          <a:xfrm rot="358780">
            <a:off x="1214294" y="2772920"/>
            <a:ext cx="4554765" cy="1324326"/>
            <a:chOff x="0" y="0"/>
            <a:chExt cx="21940067" cy="6379210"/>
          </a:xfrm>
        </p:grpSpPr>
        <p:sp>
          <p:nvSpPr>
            <p:cNvPr id="9" name="Freeform 9"/>
            <p:cNvSpPr/>
            <p:nvPr/>
          </p:nvSpPr>
          <p:spPr>
            <a:xfrm>
              <a:off x="0" y="0"/>
              <a:ext cx="21940067" cy="6379210"/>
            </a:xfrm>
            <a:custGeom>
              <a:avLst/>
              <a:gdLst/>
              <a:ahLst/>
              <a:cxnLst/>
              <a:rect l="l" t="t" r="r" b="b"/>
              <a:pathLst>
                <a:path w="21940067" h="6379210">
                  <a:moveTo>
                    <a:pt x="15268369" y="0"/>
                  </a:moveTo>
                  <a:lnTo>
                    <a:pt x="7282549" y="0"/>
                  </a:lnTo>
                  <a:lnTo>
                    <a:pt x="6683612" y="7620"/>
                  </a:lnTo>
                  <a:lnTo>
                    <a:pt x="0" y="6379210"/>
                  </a:lnTo>
                  <a:lnTo>
                    <a:pt x="15294158" y="6379210"/>
                  </a:lnTo>
                  <a:lnTo>
                    <a:pt x="21940067" y="0"/>
                  </a:lnTo>
                  <a:close/>
                </a:path>
              </a:pathLst>
            </a:custGeom>
            <a:solidFill>
              <a:srgbClr val="D1AAFF"/>
            </a:solidFill>
          </p:spPr>
        </p:sp>
      </p:grpSp>
      <p:grpSp>
        <p:nvGrpSpPr>
          <p:cNvPr id="10" name="Group 10"/>
          <p:cNvGrpSpPr/>
          <p:nvPr/>
        </p:nvGrpSpPr>
        <p:grpSpPr>
          <a:xfrm rot="358780">
            <a:off x="4509571" y="3128849"/>
            <a:ext cx="4554765" cy="1324326"/>
            <a:chOff x="0" y="0"/>
            <a:chExt cx="21940067" cy="6379210"/>
          </a:xfrm>
        </p:grpSpPr>
        <p:sp>
          <p:nvSpPr>
            <p:cNvPr id="11" name="Freeform 11"/>
            <p:cNvSpPr/>
            <p:nvPr/>
          </p:nvSpPr>
          <p:spPr>
            <a:xfrm>
              <a:off x="0" y="0"/>
              <a:ext cx="21940067" cy="6379210"/>
            </a:xfrm>
            <a:custGeom>
              <a:avLst/>
              <a:gdLst/>
              <a:ahLst/>
              <a:cxnLst/>
              <a:rect l="l" t="t" r="r" b="b"/>
              <a:pathLst>
                <a:path w="21940067" h="6379210">
                  <a:moveTo>
                    <a:pt x="15268369" y="0"/>
                  </a:moveTo>
                  <a:lnTo>
                    <a:pt x="7282549" y="0"/>
                  </a:lnTo>
                  <a:lnTo>
                    <a:pt x="6683612" y="7620"/>
                  </a:lnTo>
                  <a:lnTo>
                    <a:pt x="0" y="6379210"/>
                  </a:lnTo>
                  <a:lnTo>
                    <a:pt x="15294158" y="6379210"/>
                  </a:lnTo>
                  <a:lnTo>
                    <a:pt x="21940067" y="0"/>
                  </a:lnTo>
                  <a:close/>
                </a:path>
              </a:pathLst>
            </a:custGeom>
            <a:solidFill>
              <a:srgbClr val="A16AE8"/>
            </a:solidFill>
          </p:spPr>
        </p:sp>
      </p:grpSp>
      <p:grpSp>
        <p:nvGrpSpPr>
          <p:cNvPr id="12" name="Group 12"/>
          <p:cNvGrpSpPr/>
          <p:nvPr/>
        </p:nvGrpSpPr>
        <p:grpSpPr>
          <a:xfrm>
            <a:off x="7772812" y="3370305"/>
            <a:ext cx="3020275" cy="1194838"/>
            <a:chOff x="0" y="0"/>
            <a:chExt cx="1797750" cy="711200"/>
          </a:xfrm>
        </p:grpSpPr>
        <p:sp>
          <p:nvSpPr>
            <p:cNvPr id="13" name="Freeform 13"/>
            <p:cNvSpPr/>
            <p:nvPr/>
          </p:nvSpPr>
          <p:spPr>
            <a:xfrm>
              <a:off x="0" y="0"/>
              <a:ext cx="1797750" cy="711200"/>
            </a:xfrm>
            <a:custGeom>
              <a:avLst/>
              <a:gdLst/>
              <a:ahLst/>
              <a:cxnLst/>
              <a:rect l="l" t="t" r="r" b="b"/>
              <a:pathLst>
                <a:path w="1797750" h="711200">
                  <a:moveTo>
                    <a:pt x="898875" y="0"/>
                  </a:moveTo>
                  <a:lnTo>
                    <a:pt x="1797750" y="711200"/>
                  </a:lnTo>
                  <a:lnTo>
                    <a:pt x="0" y="711200"/>
                  </a:lnTo>
                  <a:lnTo>
                    <a:pt x="898875" y="0"/>
                  </a:lnTo>
                  <a:close/>
                </a:path>
              </a:pathLst>
            </a:custGeom>
            <a:solidFill>
              <a:srgbClr val="620882"/>
            </a:solidFill>
          </p:spPr>
        </p:sp>
        <p:sp>
          <p:nvSpPr>
            <p:cNvPr id="14" name="TextBox 14"/>
            <p:cNvSpPr txBox="1"/>
            <p:nvPr/>
          </p:nvSpPr>
          <p:spPr>
            <a:xfrm>
              <a:off x="127000" y="282575"/>
              <a:ext cx="558800" cy="377825"/>
            </a:xfrm>
            <a:prstGeom prst="rect">
              <a:avLst/>
            </a:prstGeom>
          </p:spPr>
          <p:txBody>
            <a:bodyPr lIns="50800" tIns="50800" rIns="50800" bIns="50800" rtlCol="0" anchor="ctr"/>
            <a:lstStyle/>
            <a:p>
              <a:pPr algn="ctr">
                <a:lnSpc>
                  <a:spcPts val="3079"/>
                </a:lnSpc>
              </a:pPr>
              <a:endParaRPr/>
            </a:p>
          </p:txBody>
        </p:sp>
      </p:grpSp>
      <p:grpSp>
        <p:nvGrpSpPr>
          <p:cNvPr id="15" name="Group 15"/>
          <p:cNvGrpSpPr/>
          <p:nvPr/>
        </p:nvGrpSpPr>
        <p:grpSpPr>
          <a:xfrm rot="-366838">
            <a:off x="9502518" y="3124670"/>
            <a:ext cx="4536622" cy="1324326"/>
            <a:chOff x="0" y="0"/>
            <a:chExt cx="659179" cy="192427"/>
          </a:xfrm>
        </p:grpSpPr>
        <p:sp>
          <p:nvSpPr>
            <p:cNvPr id="16" name="Freeform 16"/>
            <p:cNvSpPr/>
            <p:nvPr/>
          </p:nvSpPr>
          <p:spPr>
            <a:xfrm>
              <a:off x="0" y="0"/>
              <a:ext cx="659179" cy="192427"/>
            </a:xfrm>
            <a:custGeom>
              <a:avLst/>
              <a:gdLst/>
              <a:ahLst/>
              <a:cxnLst/>
              <a:rect l="l" t="t" r="r" b="b"/>
              <a:pathLst>
                <a:path w="659179" h="192427">
                  <a:moveTo>
                    <a:pt x="455979" y="0"/>
                  </a:moveTo>
                  <a:lnTo>
                    <a:pt x="0" y="0"/>
                  </a:lnTo>
                  <a:lnTo>
                    <a:pt x="203200" y="192427"/>
                  </a:lnTo>
                  <a:lnTo>
                    <a:pt x="659179" y="192427"/>
                  </a:lnTo>
                  <a:lnTo>
                    <a:pt x="455979" y="0"/>
                  </a:lnTo>
                  <a:close/>
                </a:path>
              </a:pathLst>
            </a:custGeom>
            <a:solidFill>
              <a:srgbClr val="A16AE8"/>
            </a:solidFill>
          </p:spPr>
        </p:sp>
        <p:sp>
          <p:nvSpPr>
            <p:cNvPr id="17" name="TextBox 17"/>
            <p:cNvSpPr txBox="1"/>
            <p:nvPr/>
          </p:nvSpPr>
          <p:spPr>
            <a:xfrm>
              <a:off x="101600" y="-47625"/>
              <a:ext cx="609600" cy="657225"/>
            </a:xfrm>
            <a:prstGeom prst="rect">
              <a:avLst/>
            </a:prstGeom>
          </p:spPr>
          <p:txBody>
            <a:bodyPr lIns="50800" tIns="50800" rIns="50800" bIns="50800" rtlCol="0" anchor="ctr"/>
            <a:lstStyle/>
            <a:p>
              <a:pPr algn="ctr">
                <a:lnSpc>
                  <a:spcPts val="3079"/>
                </a:lnSpc>
              </a:pPr>
              <a:endParaRPr/>
            </a:p>
          </p:txBody>
        </p:sp>
      </p:grpSp>
      <p:grpSp>
        <p:nvGrpSpPr>
          <p:cNvPr id="18" name="Group 18"/>
          <p:cNvGrpSpPr/>
          <p:nvPr/>
        </p:nvGrpSpPr>
        <p:grpSpPr>
          <a:xfrm rot="-366838">
            <a:off x="12794059" y="2768741"/>
            <a:ext cx="4536622" cy="1324326"/>
            <a:chOff x="0" y="0"/>
            <a:chExt cx="659179" cy="192427"/>
          </a:xfrm>
        </p:grpSpPr>
        <p:sp>
          <p:nvSpPr>
            <p:cNvPr id="19" name="Freeform 19"/>
            <p:cNvSpPr/>
            <p:nvPr/>
          </p:nvSpPr>
          <p:spPr>
            <a:xfrm>
              <a:off x="0" y="0"/>
              <a:ext cx="659179" cy="192427"/>
            </a:xfrm>
            <a:custGeom>
              <a:avLst/>
              <a:gdLst/>
              <a:ahLst/>
              <a:cxnLst/>
              <a:rect l="l" t="t" r="r" b="b"/>
              <a:pathLst>
                <a:path w="659179" h="192427">
                  <a:moveTo>
                    <a:pt x="455979" y="0"/>
                  </a:moveTo>
                  <a:lnTo>
                    <a:pt x="0" y="0"/>
                  </a:lnTo>
                  <a:lnTo>
                    <a:pt x="203200" y="192427"/>
                  </a:lnTo>
                  <a:lnTo>
                    <a:pt x="659179" y="192427"/>
                  </a:lnTo>
                  <a:lnTo>
                    <a:pt x="455979" y="0"/>
                  </a:lnTo>
                  <a:close/>
                </a:path>
              </a:pathLst>
            </a:custGeom>
            <a:solidFill>
              <a:srgbClr val="D1AAFF"/>
            </a:solidFill>
          </p:spPr>
        </p:sp>
        <p:sp>
          <p:nvSpPr>
            <p:cNvPr id="20" name="TextBox 20"/>
            <p:cNvSpPr txBox="1"/>
            <p:nvPr/>
          </p:nvSpPr>
          <p:spPr>
            <a:xfrm>
              <a:off x="101600" y="-47625"/>
              <a:ext cx="609600" cy="657225"/>
            </a:xfrm>
            <a:prstGeom prst="rect">
              <a:avLst/>
            </a:prstGeom>
          </p:spPr>
          <p:txBody>
            <a:bodyPr lIns="50800" tIns="50800" rIns="50800" bIns="50800" rtlCol="0" anchor="ctr"/>
            <a:lstStyle/>
            <a:p>
              <a:pPr algn="ctr">
                <a:lnSpc>
                  <a:spcPts val="3079"/>
                </a:lnSpc>
              </a:pPr>
              <a:endParaRPr/>
            </a:p>
          </p:txBody>
        </p:sp>
      </p:grpSp>
      <p:sp>
        <p:nvSpPr>
          <p:cNvPr id="21" name="TextBox 21"/>
          <p:cNvSpPr txBox="1"/>
          <p:nvPr/>
        </p:nvSpPr>
        <p:spPr>
          <a:xfrm>
            <a:off x="1157704" y="5661523"/>
            <a:ext cx="2457903" cy="412934"/>
          </a:xfrm>
          <a:prstGeom prst="rect">
            <a:avLst/>
          </a:prstGeom>
        </p:spPr>
        <p:txBody>
          <a:bodyPr lIns="0" tIns="0" rIns="0" bIns="0" rtlCol="0" anchor="t">
            <a:spAutoFit/>
          </a:bodyPr>
          <a:lstStyle/>
          <a:p>
            <a:pPr marL="0" lvl="1" indent="0" algn="ctr">
              <a:lnSpc>
                <a:spcPts val="3640"/>
              </a:lnSpc>
              <a:spcBef>
                <a:spcPct val="0"/>
              </a:spcBef>
            </a:pPr>
            <a:r>
              <a:rPr lang="en-US" sz="2600" spc="83" dirty="0">
                <a:solidFill>
                  <a:srgbClr val="0D0D0D"/>
                </a:solidFill>
                <a:latin typeface="Barlow SemiCondensed Bold"/>
              </a:rPr>
              <a:t>Fees/expenses</a:t>
            </a:r>
          </a:p>
        </p:txBody>
      </p:sp>
      <p:sp>
        <p:nvSpPr>
          <p:cNvPr id="22" name="TextBox 22"/>
          <p:cNvSpPr txBox="1"/>
          <p:nvPr/>
        </p:nvSpPr>
        <p:spPr>
          <a:xfrm>
            <a:off x="609600" y="6614658"/>
            <a:ext cx="3670557" cy="1942198"/>
          </a:xfrm>
          <a:prstGeom prst="rect">
            <a:avLst/>
          </a:prstGeom>
        </p:spPr>
        <p:txBody>
          <a:bodyPr wrap="square" lIns="0" tIns="0" rIns="0" bIns="0" rtlCol="0" anchor="t">
            <a:spAutoFit/>
          </a:bodyPr>
          <a:lstStyle/>
          <a:p>
            <a:pPr marL="0" lvl="0" indent="0" algn="ctr">
              <a:lnSpc>
                <a:spcPts val="3900"/>
              </a:lnSpc>
              <a:spcBef>
                <a:spcPct val="0"/>
              </a:spcBef>
            </a:pPr>
            <a:r>
              <a:rPr lang="en-US" sz="2600" spc="135" dirty="0">
                <a:solidFill>
                  <a:srgbClr val="737373"/>
                </a:solidFill>
                <a:latin typeface="Barlow SemiCondensed"/>
              </a:rPr>
              <a:t>4% origination fee (paid by investor); Operating expenses 7% of outstanding loan book</a:t>
            </a:r>
          </a:p>
        </p:txBody>
      </p:sp>
      <p:sp>
        <p:nvSpPr>
          <p:cNvPr id="23" name="TextBox 23"/>
          <p:cNvSpPr txBox="1"/>
          <p:nvPr/>
        </p:nvSpPr>
        <p:spPr>
          <a:xfrm>
            <a:off x="4600878" y="5661523"/>
            <a:ext cx="2457903" cy="895985"/>
          </a:xfrm>
          <a:prstGeom prst="rect">
            <a:avLst/>
          </a:prstGeom>
        </p:spPr>
        <p:txBody>
          <a:bodyPr lIns="0" tIns="0" rIns="0" bIns="0" rtlCol="0" anchor="t">
            <a:spAutoFit/>
          </a:bodyPr>
          <a:lstStyle/>
          <a:p>
            <a:pPr marL="0" lvl="1" indent="0" algn="ctr">
              <a:lnSpc>
                <a:spcPts val="3640"/>
              </a:lnSpc>
              <a:spcBef>
                <a:spcPct val="0"/>
              </a:spcBef>
            </a:pPr>
            <a:r>
              <a:rPr lang="en-US" sz="2600" spc="83">
                <a:solidFill>
                  <a:srgbClr val="0D0D0D"/>
                </a:solidFill>
                <a:latin typeface="Barlow SemiCondensed Bold"/>
              </a:rPr>
              <a:t>Borrower and loan size</a:t>
            </a:r>
          </a:p>
        </p:txBody>
      </p:sp>
      <p:sp>
        <p:nvSpPr>
          <p:cNvPr id="24" name="TextBox 24"/>
          <p:cNvSpPr txBox="1"/>
          <p:nvPr/>
        </p:nvSpPr>
        <p:spPr>
          <a:xfrm>
            <a:off x="4634637" y="6614658"/>
            <a:ext cx="2457903" cy="1942198"/>
          </a:xfrm>
          <a:prstGeom prst="rect">
            <a:avLst/>
          </a:prstGeom>
        </p:spPr>
        <p:txBody>
          <a:bodyPr lIns="0" tIns="0" rIns="0" bIns="0" rtlCol="0" anchor="t">
            <a:spAutoFit/>
          </a:bodyPr>
          <a:lstStyle/>
          <a:p>
            <a:pPr marL="0" lvl="0" indent="0" algn="ctr">
              <a:lnSpc>
                <a:spcPts val="3900"/>
              </a:lnSpc>
              <a:spcBef>
                <a:spcPct val="0"/>
              </a:spcBef>
            </a:pPr>
            <a:r>
              <a:rPr lang="en-US" sz="2600" spc="135" dirty="0">
                <a:solidFill>
                  <a:srgbClr val="737373"/>
                </a:solidFill>
                <a:latin typeface="Barlow SemiCondensed"/>
              </a:rPr>
              <a:t>100K borrowers with an average loan of $2,000 per victim</a:t>
            </a:r>
          </a:p>
        </p:txBody>
      </p:sp>
      <p:sp>
        <p:nvSpPr>
          <p:cNvPr id="25" name="TextBox 25"/>
          <p:cNvSpPr txBox="1"/>
          <p:nvPr/>
        </p:nvSpPr>
        <p:spPr>
          <a:xfrm>
            <a:off x="8044053" y="5661523"/>
            <a:ext cx="2457903" cy="895985"/>
          </a:xfrm>
          <a:prstGeom prst="rect">
            <a:avLst/>
          </a:prstGeom>
        </p:spPr>
        <p:txBody>
          <a:bodyPr lIns="0" tIns="0" rIns="0" bIns="0" rtlCol="0" anchor="t">
            <a:spAutoFit/>
          </a:bodyPr>
          <a:lstStyle/>
          <a:p>
            <a:pPr marL="0" lvl="1" indent="0" algn="ctr">
              <a:lnSpc>
                <a:spcPts val="3640"/>
              </a:lnSpc>
              <a:spcBef>
                <a:spcPct val="0"/>
              </a:spcBef>
            </a:pPr>
            <a:r>
              <a:rPr lang="en-US" sz="2600" spc="83">
                <a:solidFill>
                  <a:srgbClr val="0D0D0D"/>
                </a:solidFill>
                <a:latin typeface="Barlow SemiCondensed Bold"/>
              </a:rPr>
              <a:t>Total Commitment</a:t>
            </a:r>
          </a:p>
        </p:txBody>
      </p:sp>
      <p:sp>
        <p:nvSpPr>
          <p:cNvPr id="26" name="TextBox 26"/>
          <p:cNvSpPr txBox="1"/>
          <p:nvPr/>
        </p:nvSpPr>
        <p:spPr>
          <a:xfrm>
            <a:off x="8077811" y="6614658"/>
            <a:ext cx="2457903" cy="1463040"/>
          </a:xfrm>
          <a:prstGeom prst="rect">
            <a:avLst/>
          </a:prstGeom>
        </p:spPr>
        <p:txBody>
          <a:bodyPr lIns="0" tIns="0" rIns="0" bIns="0" rtlCol="0" anchor="t">
            <a:spAutoFit/>
          </a:bodyPr>
          <a:lstStyle/>
          <a:p>
            <a:pPr marL="0" lvl="0" indent="0" algn="ctr">
              <a:lnSpc>
                <a:spcPts val="3900"/>
              </a:lnSpc>
              <a:spcBef>
                <a:spcPct val="0"/>
              </a:spcBef>
            </a:pPr>
            <a:r>
              <a:rPr lang="en-US" sz="2600" spc="135" dirty="0">
                <a:solidFill>
                  <a:srgbClr val="000000"/>
                </a:solidFill>
                <a:latin typeface="Barlow SemiCondensed"/>
              </a:rPr>
              <a:t>Target raise $200M + loan origination fee</a:t>
            </a:r>
          </a:p>
        </p:txBody>
      </p:sp>
      <p:sp>
        <p:nvSpPr>
          <p:cNvPr id="27" name="TextBox 27"/>
          <p:cNvSpPr txBox="1"/>
          <p:nvPr/>
        </p:nvSpPr>
        <p:spPr>
          <a:xfrm>
            <a:off x="11487227" y="5661523"/>
            <a:ext cx="2457903" cy="438785"/>
          </a:xfrm>
          <a:prstGeom prst="rect">
            <a:avLst/>
          </a:prstGeom>
        </p:spPr>
        <p:txBody>
          <a:bodyPr lIns="0" tIns="0" rIns="0" bIns="0" rtlCol="0" anchor="t">
            <a:spAutoFit/>
          </a:bodyPr>
          <a:lstStyle/>
          <a:p>
            <a:pPr marL="0" lvl="1" indent="0" algn="ctr">
              <a:lnSpc>
                <a:spcPts val="3640"/>
              </a:lnSpc>
              <a:spcBef>
                <a:spcPct val="0"/>
              </a:spcBef>
            </a:pPr>
            <a:r>
              <a:rPr lang="en-US" sz="2600" spc="83">
                <a:solidFill>
                  <a:srgbClr val="0D0D0D"/>
                </a:solidFill>
                <a:latin typeface="Barlow SemiCondensed Bold"/>
              </a:rPr>
              <a:t>Tenor</a:t>
            </a:r>
          </a:p>
        </p:txBody>
      </p:sp>
      <p:sp>
        <p:nvSpPr>
          <p:cNvPr id="28" name="TextBox 28"/>
          <p:cNvSpPr txBox="1"/>
          <p:nvPr/>
        </p:nvSpPr>
        <p:spPr>
          <a:xfrm>
            <a:off x="11520985" y="6614658"/>
            <a:ext cx="2457903" cy="1958340"/>
          </a:xfrm>
          <a:prstGeom prst="rect">
            <a:avLst/>
          </a:prstGeom>
        </p:spPr>
        <p:txBody>
          <a:bodyPr lIns="0" tIns="0" rIns="0" bIns="0" rtlCol="0" anchor="t">
            <a:spAutoFit/>
          </a:bodyPr>
          <a:lstStyle/>
          <a:p>
            <a:pPr marL="0" lvl="0" indent="0" algn="ctr">
              <a:lnSpc>
                <a:spcPts val="3900"/>
              </a:lnSpc>
              <a:spcBef>
                <a:spcPct val="0"/>
              </a:spcBef>
            </a:pPr>
            <a:r>
              <a:rPr lang="en-US" sz="2600" spc="135">
                <a:solidFill>
                  <a:srgbClr val="737373"/>
                </a:solidFill>
                <a:latin typeface="Barlow SemiCondensed"/>
              </a:rPr>
              <a:t>Loan term will be up-to 5 year + 1 year grace period</a:t>
            </a:r>
          </a:p>
        </p:txBody>
      </p:sp>
      <p:sp>
        <p:nvSpPr>
          <p:cNvPr id="29" name="TextBox 29"/>
          <p:cNvSpPr txBox="1"/>
          <p:nvPr/>
        </p:nvSpPr>
        <p:spPr>
          <a:xfrm>
            <a:off x="14930401" y="5661523"/>
            <a:ext cx="2457903" cy="438785"/>
          </a:xfrm>
          <a:prstGeom prst="rect">
            <a:avLst/>
          </a:prstGeom>
        </p:spPr>
        <p:txBody>
          <a:bodyPr lIns="0" tIns="0" rIns="0" bIns="0" rtlCol="0" anchor="t">
            <a:spAutoFit/>
          </a:bodyPr>
          <a:lstStyle/>
          <a:p>
            <a:pPr marL="0" lvl="1" indent="0" algn="ctr">
              <a:lnSpc>
                <a:spcPts val="3640"/>
              </a:lnSpc>
              <a:spcBef>
                <a:spcPct val="0"/>
              </a:spcBef>
            </a:pPr>
            <a:r>
              <a:rPr lang="en-US" sz="2600" spc="83">
                <a:solidFill>
                  <a:srgbClr val="0D0D0D"/>
                </a:solidFill>
                <a:latin typeface="Barlow SemiCondensed Bold"/>
              </a:rPr>
              <a:t>Income sharing</a:t>
            </a:r>
          </a:p>
        </p:txBody>
      </p:sp>
      <p:sp>
        <p:nvSpPr>
          <p:cNvPr id="30" name="TextBox 30"/>
          <p:cNvSpPr txBox="1"/>
          <p:nvPr/>
        </p:nvSpPr>
        <p:spPr>
          <a:xfrm>
            <a:off x="14964160" y="6134100"/>
            <a:ext cx="2457903" cy="3442609"/>
          </a:xfrm>
          <a:prstGeom prst="rect">
            <a:avLst/>
          </a:prstGeom>
        </p:spPr>
        <p:txBody>
          <a:bodyPr lIns="0" tIns="0" rIns="0" bIns="0" rtlCol="0" anchor="t">
            <a:spAutoFit/>
          </a:bodyPr>
          <a:lstStyle/>
          <a:p>
            <a:pPr marL="0" lvl="0" indent="0" algn="ctr">
              <a:lnSpc>
                <a:spcPts val="3900"/>
              </a:lnSpc>
              <a:spcBef>
                <a:spcPct val="0"/>
              </a:spcBef>
            </a:pPr>
            <a:r>
              <a:rPr lang="en-US" sz="2600" spc="135" dirty="0">
                <a:solidFill>
                  <a:srgbClr val="737373"/>
                </a:solidFill>
                <a:latin typeface="Barlow SemiCondensed"/>
              </a:rPr>
              <a:t>25% of annual income shared for the first 5 years; loan repayment capped at 2.5x of the loan</a:t>
            </a:r>
          </a:p>
        </p:txBody>
      </p:sp>
      <p:sp>
        <p:nvSpPr>
          <p:cNvPr id="31" name="TextBox 31"/>
          <p:cNvSpPr txBox="1"/>
          <p:nvPr/>
        </p:nvSpPr>
        <p:spPr>
          <a:xfrm>
            <a:off x="4332468" y="609182"/>
            <a:ext cx="9623064" cy="1052195"/>
          </a:xfrm>
          <a:prstGeom prst="rect">
            <a:avLst/>
          </a:prstGeom>
        </p:spPr>
        <p:txBody>
          <a:bodyPr lIns="0" tIns="0" rIns="0" bIns="0" rtlCol="0" anchor="t">
            <a:spAutoFit/>
          </a:bodyPr>
          <a:lstStyle/>
          <a:p>
            <a:pPr algn="ctr">
              <a:lnSpc>
                <a:spcPts val="8680"/>
              </a:lnSpc>
            </a:pPr>
            <a:r>
              <a:rPr lang="en-US" sz="6200" spc="260" dirty="0">
                <a:solidFill>
                  <a:srgbClr val="620882"/>
                </a:solidFill>
                <a:latin typeface="Barlow Bold"/>
              </a:rPr>
              <a:t>TERMS OF THE LOAN</a:t>
            </a:r>
          </a:p>
        </p:txBody>
      </p:sp>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43" y="2530917"/>
            <a:ext cx="1532843" cy="613137"/>
          </a:xfrm>
          <a:prstGeom prst="rect">
            <a:avLst/>
          </a:prstGeom>
        </p:spPr>
      </p:pic>
      <p:pic>
        <p:nvPicPr>
          <p:cNvPr id="33" name="Picture 3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209074"/>
            <a:ext cx="1532843" cy="613137"/>
          </a:xfrm>
          <a:prstGeom prst="rect">
            <a:avLst/>
          </a:prstGeom>
        </p:spPr>
      </p:pic>
      <p:pic>
        <p:nvPicPr>
          <p:cNvPr id="34" name="Picture 3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90918" y="404063"/>
            <a:ext cx="1532843" cy="613137"/>
          </a:xfrm>
          <a:prstGeom prst="rect">
            <a:avLst/>
          </a:prstGeom>
        </p:spPr>
      </p:pic>
      <p:pic>
        <p:nvPicPr>
          <p:cNvPr id="35"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418" y="8897006"/>
            <a:ext cx="1220418" cy="722589"/>
          </a:xfrm>
          <a:prstGeom prst="rect">
            <a:avLst/>
          </a:prstGeom>
        </p:spPr>
      </p:pic>
      <p:pic>
        <p:nvPicPr>
          <p:cNvPr id="36"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70500" y="9925706"/>
            <a:ext cx="1220418" cy="722589"/>
          </a:xfrm>
          <a:prstGeom prst="rect">
            <a:avLst/>
          </a:prstGeom>
        </p:spPr>
      </p:pic>
      <p:pic>
        <p:nvPicPr>
          <p:cNvPr id="37" name="Picture 3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50083" y="-318526"/>
            <a:ext cx="1220418" cy="722589"/>
          </a:xfrm>
          <a:prstGeom prst="rect">
            <a:avLst/>
          </a:prstGeom>
        </p:spPr>
      </p:pic>
      <p:pic>
        <p:nvPicPr>
          <p:cNvPr id="38" name="Picture 3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9289" y="9619594"/>
            <a:ext cx="1220418" cy="722589"/>
          </a:xfrm>
          <a:prstGeom prst="rect">
            <a:avLst/>
          </a:prstGeom>
        </p:spPr>
      </p:pic>
      <p:pic>
        <p:nvPicPr>
          <p:cNvPr id="39" name="Picture 3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22062" y="9619594"/>
            <a:ext cx="1220418" cy="722589"/>
          </a:xfrm>
          <a:prstGeom prst="rect">
            <a:avLst/>
          </a:prstGeom>
        </p:spPr>
      </p:pic>
      <p:pic>
        <p:nvPicPr>
          <p:cNvPr id="40" name="Picture 4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70500" y="1017200"/>
            <a:ext cx="1220418" cy="722589"/>
          </a:xfrm>
          <a:prstGeom prst="rect">
            <a:avLst/>
          </a:prstGeom>
        </p:spPr>
      </p:pic>
      <p:sp>
        <p:nvSpPr>
          <p:cNvPr id="41" name="TextBox 41"/>
          <p:cNvSpPr txBox="1"/>
          <p:nvPr/>
        </p:nvSpPr>
        <p:spPr>
          <a:xfrm>
            <a:off x="8578952" y="3757434"/>
            <a:ext cx="1388105" cy="573234"/>
          </a:xfrm>
          <a:prstGeom prst="rect">
            <a:avLst/>
          </a:prstGeom>
        </p:spPr>
        <p:txBody>
          <a:bodyPr lIns="0" tIns="0" rIns="0" bIns="0" rtlCol="0" anchor="t">
            <a:spAutoFit/>
          </a:bodyPr>
          <a:lstStyle/>
          <a:p>
            <a:pPr algn="ctr">
              <a:lnSpc>
                <a:spcPts val="5039"/>
              </a:lnSpc>
            </a:pPr>
            <a:r>
              <a:rPr lang="en-US" sz="3599" dirty="0">
                <a:solidFill>
                  <a:srgbClr val="FFFFFF"/>
                </a:solidFill>
                <a:latin typeface="Barlow SemiCondensed Bold"/>
              </a:rPr>
              <a:t>$200M</a:t>
            </a:r>
          </a:p>
        </p:txBody>
      </p:sp>
      <p:sp>
        <p:nvSpPr>
          <p:cNvPr id="42" name="TextBox 42"/>
          <p:cNvSpPr txBox="1"/>
          <p:nvPr/>
        </p:nvSpPr>
        <p:spPr>
          <a:xfrm>
            <a:off x="6092901" y="3484066"/>
            <a:ext cx="1388105" cy="622936"/>
          </a:xfrm>
          <a:prstGeom prst="rect">
            <a:avLst/>
          </a:prstGeom>
        </p:spPr>
        <p:txBody>
          <a:bodyPr lIns="0" tIns="0" rIns="0" bIns="0" rtlCol="0" anchor="t">
            <a:spAutoFit/>
          </a:bodyPr>
          <a:lstStyle/>
          <a:p>
            <a:pPr algn="ctr">
              <a:lnSpc>
                <a:spcPts val="5039"/>
              </a:lnSpc>
            </a:pPr>
            <a:r>
              <a:rPr lang="en-US" sz="3599">
                <a:solidFill>
                  <a:srgbClr val="FFFFFF"/>
                </a:solidFill>
                <a:latin typeface="Barlow SemiCondensed Bold"/>
              </a:rPr>
              <a:t>100K</a:t>
            </a:r>
          </a:p>
        </p:txBody>
      </p:sp>
      <p:sp>
        <p:nvSpPr>
          <p:cNvPr id="43" name="TextBox 43"/>
          <p:cNvSpPr txBox="1"/>
          <p:nvPr/>
        </p:nvSpPr>
        <p:spPr>
          <a:xfrm>
            <a:off x="10896600" y="3484066"/>
            <a:ext cx="2091073" cy="573234"/>
          </a:xfrm>
          <a:prstGeom prst="rect">
            <a:avLst/>
          </a:prstGeom>
        </p:spPr>
        <p:txBody>
          <a:bodyPr wrap="square" lIns="0" tIns="0" rIns="0" bIns="0" rtlCol="0" anchor="t">
            <a:spAutoFit/>
          </a:bodyPr>
          <a:lstStyle/>
          <a:p>
            <a:pPr algn="ctr">
              <a:lnSpc>
                <a:spcPts val="5039"/>
              </a:lnSpc>
            </a:pPr>
            <a:r>
              <a:rPr lang="en-US" sz="3599" dirty="0">
                <a:solidFill>
                  <a:srgbClr val="FFFFFF"/>
                </a:solidFill>
                <a:latin typeface="Barlow SemiCondensed Bold"/>
              </a:rPr>
              <a:t>5yr + 1yr</a:t>
            </a:r>
          </a:p>
        </p:txBody>
      </p:sp>
      <p:sp>
        <p:nvSpPr>
          <p:cNvPr id="45" name="TextBox 45"/>
          <p:cNvSpPr txBox="1"/>
          <p:nvPr/>
        </p:nvSpPr>
        <p:spPr>
          <a:xfrm>
            <a:off x="14420613" y="3081336"/>
            <a:ext cx="1388105" cy="573234"/>
          </a:xfrm>
          <a:prstGeom prst="rect">
            <a:avLst/>
          </a:prstGeom>
        </p:spPr>
        <p:txBody>
          <a:bodyPr lIns="0" tIns="0" rIns="0" bIns="0" rtlCol="0" anchor="t">
            <a:spAutoFit/>
          </a:bodyPr>
          <a:lstStyle/>
          <a:p>
            <a:pPr algn="ctr">
              <a:lnSpc>
                <a:spcPts val="5039"/>
              </a:lnSpc>
            </a:pPr>
            <a:r>
              <a:rPr lang="en-US" sz="3599" dirty="0">
                <a:solidFill>
                  <a:srgbClr val="FFFFFF"/>
                </a:solidFill>
                <a:latin typeface="Barlow SemiCondensed Bold"/>
              </a:rPr>
              <a:t>25%</a:t>
            </a:r>
          </a:p>
        </p:txBody>
      </p:sp>
      <p:sp>
        <p:nvSpPr>
          <p:cNvPr id="46" name="TextBox 46"/>
          <p:cNvSpPr txBox="1"/>
          <p:nvPr/>
        </p:nvSpPr>
        <p:spPr>
          <a:xfrm>
            <a:off x="2366399" y="3085515"/>
            <a:ext cx="1791308" cy="573234"/>
          </a:xfrm>
          <a:prstGeom prst="rect">
            <a:avLst/>
          </a:prstGeom>
        </p:spPr>
        <p:txBody>
          <a:bodyPr wrap="square" lIns="0" tIns="0" rIns="0" bIns="0" rtlCol="0" anchor="t">
            <a:spAutoFit/>
          </a:bodyPr>
          <a:lstStyle/>
          <a:p>
            <a:pPr algn="ctr">
              <a:lnSpc>
                <a:spcPts val="5039"/>
              </a:lnSpc>
            </a:pPr>
            <a:r>
              <a:rPr lang="en-US" sz="3599" dirty="0">
                <a:solidFill>
                  <a:srgbClr val="FFFFFF"/>
                </a:solidFill>
                <a:latin typeface="Barlow SemiCondensed Bold"/>
              </a:rPr>
              <a:t>4% + 7%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3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09998" y="-2851303"/>
            <a:ext cx="13180684" cy="13180684"/>
          </a:xfrm>
          <a:prstGeom prst="rect">
            <a:avLst/>
          </a:prstGeom>
        </p:spPr>
      </p:pic>
      <p:grpSp>
        <p:nvGrpSpPr>
          <p:cNvPr id="3" name="Group 3"/>
          <p:cNvGrpSpPr/>
          <p:nvPr/>
        </p:nvGrpSpPr>
        <p:grpSpPr>
          <a:xfrm>
            <a:off x="7464254" y="-3389990"/>
            <a:ext cx="13528549" cy="13791294"/>
            <a:chOff x="-9887" y="19050"/>
            <a:chExt cx="809173" cy="824888"/>
          </a:xfrm>
        </p:grpSpPr>
        <p:sp>
          <p:nvSpPr>
            <p:cNvPr id="4" name="Freeform 4"/>
            <p:cNvSpPr/>
            <p:nvPr/>
          </p:nvSpPr>
          <p:spPr>
            <a:xfrm>
              <a:off x="-9887" y="31138"/>
              <a:ext cx="809173" cy="812800"/>
            </a:xfrm>
            <a:custGeom>
              <a:avLst/>
              <a:gdLst/>
              <a:ahLst/>
              <a:cxnLst/>
              <a:rect l="l" t="t" r="r" b="b"/>
              <a:pathLst>
                <a:path w="809173" h="812800">
                  <a:moveTo>
                    <a:pt x="404586" y="0"/>
                  </a:moveTo>
                  <a:cubicBezTo>
                    <a:pt x="628325" y="1001"/>
                    <a:pt x="809173" y="182659"/>
                    <a:pt x="809173" y="406400"/>
                  </a:cubicBezTo>
                  <a:cubicBezTo>
                    <a:pt x="809173" y="630141"/>
                    <a:pt x="628325" y="811799"/>
                    <a:pt x="404586" y="812800"/>
                  </a:cubicBezTo>
                  <a:cubicBezTo>
                    <a:pt x="180847" y="811799"/>
                    <a:pt x="0" y="630141"/>
                    <a:pt x="0" y="406400"/>
                  </a:cubicBezTo>
                  <a:cubicBezTo>
                    <a:pt x="0" y="182659"/>
                    <a:pt x="180847" y="1001"/>
                    <a:pt x="404586" y="0"/>
                  </a:cubicBezTo>
                  <a:close/>
                </a:path>
              </a:pathLst>
            </a:custGeom>
            <a:solidFill>
              <a:srgbClr val="D1AAFF">
                <a:alpha val="29804"/>
              </a:srgbClr>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76497" y="3160883"/>
            <a:ext cx="9764652" cy="9764652"/>
          </a:xfrm>
          <a:prstGeom prst="rect">
            <a:avLst/>
          </a:prstGeom>
        </p:spPr>
      </p:pic>
      <p:grpSp>
        <p:nvGrpSpPr>
          <p:cNvPr id="7" name="Group 7"/>
          <p:cNvGrpSpPr/>
          <p:nvPr/>
        </p:nvGrpSpPr>
        <p:grpSpPr>
          <a:xfrm>
            <a:off x="-1556940" y="3390901"/>
            <a:ext cx="9190336" cy="9315078"/>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1AAFF"/>
            </a:solidFill>
          </p:spPr>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0" name="AutoShape 10"/>
          <p:cNvSpPr/>
          <p:nvPr/>
        </p:nvSpPr>
        <p:spPr>
          <a:xfrm rot="-1262">
            <a:off x="5527356" y="1002506"/>
            <a:ext cx="12965652" cy="0"/>
          </a:xfrm>
          <a:prstGeom prst="line">
            <a:avLst/>
          </a:prstGeom>
          <a:ln w="47625" cap="flat">
            <a:solidFill>
              <a:srgbClr val="013927"/>
            </a:solidFill>
            <a:prstDash val="solid"/>
            <a:headEnd type="none" w="sm" len="sm"/>
            <a:tailEnd type="none" w="sm" len="sm"/>
          </a:ln>
        </p:spPr>
      </p:sp>
      <p:grpSp>
        <p:nvGrpSpPr>
          <p:cNvPr id="12" name="Group 12"/>
          <p:cNvGrpSpPr/>
          <p:nvPr/>
        </p:nvGrpSpPr>
        <p:grpSpPr>
          <a:xfrm>
            <a:off x="9001721" y="713679"/>
            <a:ext cx="11496079" cy="6792021"/>
            <a:chOff x="-3081624" y="-38100"/>
            <a:chExt cx="3894424" cy="2515506"/>
          </a:xfrm>
        </p:grpSpPr>
        <p:sp>
          <p:nvSpPr>
            <p:cNvPr id="13" name="Freeform 13"/>
            <p:cNvSpPr/>
            <p:nvPr/>
          </p:nvSpPr>
          <p:spPr>
            <a:xfrm>
              <a:off x="-3081624" y="123968"/>
              <a:ext cx="3023139" cy="2353438"/>
            </a:xfrm>
            <a:custGeom>
              <a:avLst/>
              <a:gdLst/>
              <a:ahLst/>
              <a:cxnLst/>
              <a:rect l="l" t="t" r="r" b="b"/>
              <a:pathLst>
                <a:path w="3023139" h="2353438">
                  <a:moveTo>
                    <a:pt x="0" y="0"/>
                  </a:moveTo>
                  <a:lnTo>
                    <a:pt x="3023139" y="0"/>
                  </a:lnTo>
                  <a:lnTo>
                    <a:pt x="3023139" y="2353438"/>
                  </a:lnTo>
                  <a:lnTo>
                    <a:pt x="0" y="2353438"/>
                  </a:lnTo>
                  <a:close/>
                </a:path>
              </a:pathLst>
            </a:custGeom>
            <a:solidFill>
              <a:srgbClr val="000000">
                <a:alpha val="0"/>
              </a:srgbClr>
            </a:solidFill>
            <a:ln w="152400">
              <a:solidFill>
                <a:srgbClr val="620882"/>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9258300" y="8222509"/>
            <a:ext cx="1935730" cy="193573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B7E9E8"/>
            </a:solidFill>
          </p:spPr>
        </p:sp>
        <p:sp>
          <p:nvSpPr>
            <p:cNvPr id="17" name="TextBox 17"/>
            <p:cNvSpPr txBox="1"/>
            <p:nvPr/>
          </p:nvSpPr>
          <p:spPr>
            <a:xfrm>
              <a:off x="152400" y="95250"/>
              <a:ext cx="508000" cy="565150"/>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a:off x="12535658" y="8222509"/>
            <a:ext cx="1935730" cy="193573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48CA7">
                <a:alpha val="70980"/>
              </a:srgbClr>
            </a:solidFill>
          </p:spPr>
        </p:sp>
        <p:sp>
          <p:nvSpPr>
            <p:cNvPr id="20" name="TextBox 20"/>
            <p:cNvSpPr txBox="1"/>
            <p:nvPr/>
          </p:nvSpPr>
          <p:spPr>
            <a:xfrm>
              <a:off x="152400" y="95250"/>
              <a:ext cx="508000" cy="56515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5741533" y="8222509"/>
            <a:ext cx="1935730" cy="193573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DC5D"/>
            </a:solidFill>
          </p:spPr>
        </p:sp>
        <p:sp>
          <p:nvSpPr>
            <p:cNvPr id="23" name="TextBox 23"/>
            <p:cNvSpPr txBox="1"/>
            <p:nvPr/>
          </p:nvSpPr>
          <p:spPr>
            <a:xfrm>
              <a:off x="152400" y="95250"/>
              <a:ext cx="508000" cy="565150"/>
            </a:xfrm>
            <a:prstGeom prst="rect">
              <a:avLst/>
            </a:prstGeom>
          </p:spPr>
          <p:txBody>
            <a:bodyPr lIns="50800" tIns="50800" rIns="50800" bIns="50800" rtlCol="0" anchor="ctr"/>
            <a:lstStyle/>
            <a:p>
              <a:pPr algn="ctr">
                <a:lnSpc>
                  <a:spcPts val="3359"/>
                </a:lnSpc>
              </a:pPr>
              <a:endParaRPr/>
            </a:p>
          </p:txBody>
        </p:sp>
      </p:grpSp>
      <p:sp>
        <p:nvSpPr>
          <p:cNvPr id="24" name="TextBox 24"/>
          <p:cNvSpPr txBox="1"/>
          <p:nvPr/>
        </p:nvSpPr>
        <p:spPr>
          <a:xfrm>
            <a:off x="375614" y="614468"/>
            <a:ext cx="7425632" cy="2273311"/>
          </a:xfrm>
          <a:prstGeom prst="rect">
            <a:avLst/>
          </a:prstGeom>
        </p:spPr>
        <p:txBody>
          <a:bodyPr lIns="0" tIns="0" rIns="0" bIns="0" rtlCol="0" anchor="t">
            <a:spAutoFit/>
          </a:bodyPr>
          <a:lstStyle/>
          <a:p>
            <a:pPr>
              <a:lnSpc>
                <a:spcPts val="8800"/>
              </a:lnSpc>
            </a:pPr>
            <a:r>
              <a:rPr lang="en-US" sz="8000" spc="-280" dirty="0">
                <a:solidFill>
                  <a:srgbClr val="620882"/>
                </a:solidFill>
                <a:latin typeface="Barlow Bold"/>
              </a:rPr>
              <a:t>INVESTOR CASHFLOW</a:t>
            </a:r>
          </a:p>
        </p:txBody>
      </p:sp>
      <p:sp>
        <p:nvSpPr>
          <p:cNvPr id="25" name="TextBox 25"/>
          <p:cNvSpPr txBox="1"/>
          <p:nvPr/>
        </p:nvSpPr>
        <p:spPr>
          <a:xfrm>
            <a:off x="0" y="4984432"/>
            <a:ext cx="7612885" cy="3975447"/>
          </a:xfrm>
          <a:prstGeom prst="rect">
            <a:avLst/>
          </a:prstGeom>
        </p:spPr>
        <p:txBody>
          <a:bodyPr wrap="square" lIns="0" tIns="0" rIns="0" bIns="0" rtlCol="0" anchor="t">
            <a:spAutoFit/>
          </a:bodyPr>
          <a:lstStyle/>
          <a:p>
            <a:pPr>
              <a:lnSpc>
                <a:spcPts val="3119"/>
              </a:lnSpc>
            </a:pPr>
            <a:endParaRPr sz="3600" dirty="0"/>
          </a:p>
          <a:p>
            <a:pPr marL="561339" lvl="1" indent="-280669">
              <a:lnSpc>
                <a:spcPts val="3119"/>
              </a:lnSpc>
              <a:buFont typeface="Arial"/>
              <a:buChar char="•"/>
            </a:pPr>
            <a:r>
              <a:rPr lang="en-US" sz="3600" spc="-77" dirty="0">
                <a:solidFill>
                  <a:srgbClr val="013927"/>
                </a:solidFill>
                <a:latin typeface="Barlow SemiCondensed"/>
              </a:rPr>
              <a:t>No. of DV victims: 100k</a:t>
            </a:r>
          </a:p>
          <a:p>
            <a:pPr marL="561339" lvl="1" indent="-280669">
              <a:lnSpc>
                <a:spcPts val="3119"/>
              </a:lnSpc>
              <a:buFont typeface="Arial"/>
              <a:buChar char="•"/>
            </a:pPr>
            <a:r>
              <a:rPr lang="en-US" sz="3600" spc="-77" dirty="0">
                <a:solidFill>
                  <a:srgbClr val="013927"/>
                </a:solidFill>
                <a:latin typeface="Barlow SemiCondensed"/>
              </a:rPr>
              <a:t>Delinquency rate: 15%</a:t>
            </a:r>
          </a:p>
          <a:p>
            <a:pPr marL="561339" lvl="1" indent="-280669">
              <a:lnSpc>
                <a:spcPts val="3119"/>
              </a:lnSpc>
              <a:buFont typeface="Arial"/>
              <a:buChar char="•"/>
            </a:pPr>
            <a:r>
              <a:rPr lang="en-US" sz="3600" spc="-77" dirty="0">
                <a:solidFill>
                  <a:srgbClr val="013927"/>
                </a:solidFill>
                <a:latin typeface="Barlow SemiCondensed"/>
              </a:rPr>
              <a:t>Loan origination fee: 4%</a:t>
            </a:r>
          </a:p>
          <a:p>
            <a:pPr marL="561339" lvl="1" indent="-280669">
              <a:lnSpc>
                <a:spcPts val="3119"/>
              </a:lnSpc>
              <a:buFont typeface="Arial"/>
              <a:buChar char="•"/>
            </a:pPr>
            <a:r>
              <a:rPr lang="en-US" sz="3600" spc="-77" dirty="0">
                <a:solidFill>
                  <a:srgbClr val="013927"/>
                </a:solidFill>
                <a:latin typeface="Barlow SemiCondensed"/>
              </a:rPr>
              <a:t>Operating expenses: 7% of the outstanding loan book</a:t>
            </a:r>
          </a:p>
          <a:p>
            <a:pPr marL="561339" lvl="1" indent="-280669">
              <a:lnSpc>
                <a:spcPts val="3119"/>
              </a:lnSpc>
              <a:buFont typeface="Arial"/>
              <a:buChar char="•"/>
            </a:pPr>
            <a:r>
              <a:rPr lang="en-US" sz="3600" spc="-77" dirty="0">
                <a:solidFill>
                  <a:srgbClr val="013927"/>
                </a:solidFill>
                <a:latin typeface="Barlow SemiCondensed"/>
              </a:rPr>
              <a:t>Growth in wages: 5%</a:t>
            </a:r>
          </a:p>
          <a:p>
            <a:pPr marL="561339" lvl="1" indent="-280669">
              <a:lnSpc>
                <a:spcPts val="3119"/>
              </a:lnSpc>
              <a:buFont typeface="Arial"/>
              <a:buChar char="•"/>
            </a:pPr>
            <a:r>
              <a:rPr lang="en-US" sz="3600" spc="-77" dirty="0">
                <a:solidFill>
                  <a:srgbClr val="013927"/>
                </a:solidFill>
                <a:latin typeface="Barlow SemiCondensed"/>
              </a:rPr>
              <a:t>Loan multiple: 8x of expected monthly income</a:t>
            </a:r>
          </a:p>
          <a:p>
            <a:pPr marL="561339" lvl="1" indent="-280669">
              <a:lnSpc>
                <a:spcPts val="3119"/>
              </a:lnSpc>
              <a:buFont typeface="Arial"/>
              <a:buChar char="•"/>
            </a:pPr>
            <a:r>
              <a:rPr lang="en-US" sz="3600" spc="-77" dirty="0">
                <a:solidFill>
                  <a:srgbClr val="013927"/>
                </a:solidFill>
                <a:latin typeface="Barlow SemiCondensed"/>
              </a:rPr>
              <a:t>Cash flows assumed in middle of the year</a:t>
            </a:r>
          </a:p>
        </p:txBody>
      </p:sp>
      <p:sp>
        <p:nvSpPr>
          <p:cNvPr id="26" name="TextBox 26"/>
          <p:cNvSpPr txBox="1"/>
          <p:nvPr/>
        </p:nvSpPr>
        <p:spPr>
          <a:xfrm>
            <a:off x="375614" y="4763452"/>
            <a:ext cx="7034385" cy="480060"/>
          </a:xfrm>
          <a:prstGeom prst="rect">
            <a:avLst/>
          </a:prstGeom>
        </p:spPr>
        <p:txBody>
          <a:bodyPr lIns="0" tIns="0" rIns="0" bIns="0" rtlCol="0" anchor="t">
            <a:spAutoFit/>
          </a:bodyPr>
          <a:lstStyle/>
          <a:p>
            <a:pPr>
              <a:lnSpc>
                <a:spcPts val="3630"/>
              </a:lnSpc>
            </a:pPr>
            <a:r>
              <a:rPr lang="en-US" sz="3300" u="sng" spc="-99">
                <a:solidFill>
                  <a:srgbClr val="013927"/>
                </a:solidFill>
                <a:latin typeface="Barlow SemiCondensed Bold"/>
              </a:rPr>
              <a:t>Assumptions</a:t>
            </a:r>
          </a:p>
        </p:txBody>
      </p:sp>
      <p:sp>
        <p:nvSpPr>
          <p:cNvPr id="27" name="TextBox 27"/>
          <p:cNvSpPr txBox="1"/>
          <p:nvPr/>
        </p:nvSpPr>
        <p:spPr>
          <a:xfrm>
            <a:off x="9807697" y="8648700"/>
            <a:ext cx="1698503" cy="650178"/>
          </a:xfrm>
          <a:prstGeom prst="rect">
            <a:avLst/>
          </a:prstGeom>
        </p:spPr>
        <p:txBody>
          <a:bodyPr wrap="square" lIns="0" tIns="0" rIns="0" bIns="0" rtlCol="0" anchor="t">
            <a:spAutoFit/>
          </a:bodyPr>
          <a:lstStyle/>
          <a:p>
            <a:pPr>
              <a:lnSpc>
                <a:spcPts val="5378"/>
              </a:lnSpc>
            </a:pPr>
            <a:r>
              <a:rPr lang="en-US" sz="4481" spc="-134" dirty="0">
                <a:solidFill>
                  <a:srgbClr val="013927"/>
                </a:solidFill>
                <a:latin typeface="Crimson Pro"/>
              </a:rPr>
              <a:t>11%</a:t>
            </a:r>
          </a:p>
        </p:txBody>
      </p:sp>
      <p:sp>
        <p:nvSpPr>
          <p:cNvPr id="28" name="TextBox 28"/>
          <p:cNvSpPr txBox="1"/>
          <p:nvPr/>
        </p:nvSpPr>
        <p:spPr>
          <a:xfrm>
            <a:off x="13030200" y="8572500"/>
            <a:ext cx="1124565" cy="650178"/>
          </a:xfrm>
          <a:prstGeom prst="rect">
            <a:avLst/>
          </a:prstGeom>
        </p:spPr>
        <p:txBody>
          <a:bodyPr lIns="0" tIns="0" rIns="0" bIns="0" rtlCol="0" anchor="t">
            <a:spAutoFit/>
          </a:bodyPr>
          <a:lstStyle/>
          <a:p>
            <a:pPr>
              <a:lnSpc>
                <a:spcPts val="5378"/>
              </a:lnSpc>
            </a:pPr>
            <a:r>
              <a:rPr lang="en-US" sz="4481" spc="-134" dirty="0">
                <a:solidFill>
                  <a:srgbClr val="013927"/>
                </a:solidFill>
                <a:latin typeface="Crimson Pro"/>
              </a:rPr>
              <a:t>1.5x</a:t>
            </a:r>
          </a:p>
        </p:txBody>
      </p:sp>
      <p:sp>
        <p:nvSpPr>
          <p:cNvPr id="29" name="TextBox 29"/>
          <p:cNvSpPr txBox="1"/>
          <p:nvPr/>
        </p:nvSpPr>
        <p:spPr>
          <a:xfrm>
            <a:off x="16214462" y="8572500"/>
            <a:ext cx="1124565" cy="650178"/>
          </a:xfrm>
          <a:prstGeom prst="rect">
            <a:avLst/>
          </a:prstGeom>
        </p:spPr>
        <p:txBody>
          <a:bodyPr lIns="0" tIns="0" rIns="0" bIns="0" rtlCol="0" anchor="t">
            <a:spAutoFit/>
          </a:bodyPr>
          <a:lstStyle/>
          <a:p>
            <a:pPr>
              <a:lnSpc>
                <a:spcPts val="5378"/>
              </a:lnSpc>
            </a:pPr>
            <a:r>
              <a:rPr lang="en-US" sz="4481" spc="-134" dirty="0">
                <a:solidFill>
                  <a:srgbClr val="013927"/>
                </a:solidFill>
                <a:latin typeface="Crimson Pro"/>
              </a:rPr>
              <a:t>24%</a:t>
            </a:r>
          </a:p>
        </p:txBody>
      </p:sp>
      <p:sp>
        <p:nvSpPr>
          <p:cNvPr id="30" name="TextBox 30"/>
          <p:cNvSpPr txBox="1"/>
          <p:nvPr/>
        </p:nvSpPr>
        <p:spPr>
          <a:xfrm>
            <a:off x="9569846" y="9258300"/>
            <a:ext cx="1874641" cy="390525"/>
          </a:xfrm>
          <a:prstGeom prst="rect">
            <a:avLst/>
          </a:prstGeom>
        </p:spPr>
        <p:txBody>
          <a:bodyPr lIns="0" tIns="0" rIns="0" bIns="0" rtlCol="0" anchor="t">
            <a:spAutoFit/>
          </a:bodyPr>
          <a:lstStyle/>
          <a:p>
            <a:pPr>
              <a:lnSpc>
                <a:spcPts val="3120"/>
              </a:lnSpc>
            </a:pPr>
            <a:r>
              <a:rPr lang="en-US" sz="2600" spc="-78" dirty="0">
                <a:solidFill>
                  <a:srgbClr val="013927"/>
                </a:solidFill>
                <a:latin typeface="Barlow Condensed Bold"/>
              </a:rPr>
              <a:t>Investor IRR</a:t>
            </a:r>
          </a:p>
        </p:txBody>
      </p:sp>
      <p:sp>
        <p:nvSpPr>
          <p:cNvPr id="31" name="TextBox 31"/>
          <p:cNvSpPr txBox="1"/>
          <p:nvPr/>
        </p:nvSpPr>
        <p:spPr>
          <a:xfrm>
            <a:off x="15941658" y="9258300"/>
            <a:ext cx="1874641" cy="390525"/>
          </a:xfrm>
          <a:prstGeom prst="rect">
            <a:avLst/>
          </a:prstGeom>
        </p:spPr>
        <p:txBody>
          <a:bodyPr lIns="0" tIns="0" rIns="0" bIns="0" rtlCol="0" anchor="t">
            <a:spAutoFit/>
          </a:bodyPr>
          <a:lstStyle/>
          <a:p>
            <a:pPr>
              <a:lnSpc>
                <a:spcPts val="3120"/>
              </a:lnSpc>
            </a:pPr>
            <a:r>
              <a:rPr lang="en-US" sz="2600" spc="-78">
                <a:solidFill>
                  <a:srgbClr val="013927"/>
                </a:solidFill>
                <a:latin typeface="Barlow Condensed Bold"/>
              </a:rPr>
              <a:t>Borrower APR</a:t>
            </a:r>
          </a:p>
        </p:txBody>
      </p:sp>
      <p:sp>
        <p:nvSpPr>
          <p:cNvPr id="32" name="TextBox 32"/>
          <p:cNvSpPr txBox="1"/>
          <p:nvPr/>
        </p:nvSpPr>
        <p:spPr>
          <a:xfrm>
            <a:off x="12743041" y="9258300"/>
            <a:ext cx="1874641" cy="390525"/>
          </a:xfrm>
          <a:prstGeom prst="rect">
            <a:avLst/>
          </a:prstGeom>
        </p:spPr>
        <p:txBody>
          <a:bodyPr lIns="0" tIns="0" rIns="0" bIns="0" rtlCol="0" anchor="t">
            <a:spAutoFit/>
          </a:bodyPr>
          <a:lstStyle/>
          <a:p>
            <a:pPr>
              <a:lnSpc>
                <a:spcPts val="3120"/>
              </a:lnSpc>
            </a:pPr>
            <a:r>
              <a:rPr lang="en-US" sz="2600" spc="-78">
                <a:solidFill>
                  <a:srgbClr val="013927"/>
                </a:solidFill>
                <a:latin typeface="Barlow Condensed Bold"/>
              </a:rPr>
              <a:t>Investor MOIC</a:t>
            </a:r>
          </a:p>
        </p:txBody>
      </p:sp>
      <p:pic>
        <p:nvPicPr>
          <p:cNvPr id="33" name="Picture 32">
            <a:extLst>
              <a:ext uri="{FF2B5EF4-FFF2-40B4-BE49-F238E27FC236}">
                <a16:creationId xmlns:a16="http://schemas.microsoft.com/office/drawing/2014/main" id="{256F1567-BCF2-15E1-D4D6-FE645E34E930}"/>
              </a:ext>
            </a:extLst>
          </p:cNvPr>
          <p:cNvPicPr>
            <a:picLocks noChangeAspect="1"/>
          </p:cNvPicPr>
          <p:nvPr/>
        </p:nvPicPr>
        <p:blipFill>
          <a:blip r:embed="rId4"/>
          <a:stretch>
            <a:fillRect/>
          </a:stretch>
        </p:blipFill>
        <p:spPr>
          <a:xfrm>
            <a:off x="9090450" y="1397999"/>
            <a:ext cx="8563290" cy="577736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285180">
            <a:off x="14024198" y="3553927"/>
            <a:ext cx="7421026" cy="7393197"/>
          </a:xfrm>
          <a:prstGeom prst="rect">
            <a:avLst/>
          </a:prstGeom>
        </p:spPr>
      </p:pic>
      <p:pic>
        <p:nvPicPr>
          <p:cNvPr id="3" name="Picture 3"/>
          <p:cNvPicPr>
            <a:picLocks noChangeAspect="1"/>
          </p:cNvPicPr>
          <p:nvPr/>
        </p:nvPicPr>
        <p:blipFill>
          <a:blip r:embed="rId4">
            <a:alphaModFix amt="24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22245">
            <a:off x="7169707" y="7201804"/>
            <a:ext cx="9932525" cy="9932525"/>
          </a:xfrm>
          <a:prstGeom prst="rect">
            <a:avLst/>
          </a:prstGeom>
        </p:spPr>
      </p:pic>
      <p:pic>
        <p:nvPicPr>
          <p:cNvPr id="4" name="Picture 4"/>
          <p:cNvPicPr>
            <a:picLocks noChangeAspect="1"/>
          </p:cNvPicPr>
          <p:nvPr/>
        </p:nvPicPr>
        <p:blipFill>
          <a:blip r:embed="rId6">
            <a:alphaModFix amt="24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64145" flipH="1" flipV="1">
            <a:off x="-4429380" y="4066067"/>
            <a:ext cx="10769362" cy="10769362"/>
          </a:xfrm>
          <a:prstGeom prst="rect">
            <a:avLst/>
          </a:prstGeom>
        </p:spPr>
      </p:pic>
      <p:sp>
        <p:nvSpPr>
          <p:cNvPr id="6" name="TextBox 6"/>
          <p:cNvSpPr txBox="1"/>
          <p:nvPr/>
        </p:nvSpPr>
        <p:spPr>
          <a:xfrm>
            <a:off x="642545" y="338088"/>
            <a:ext cx="12617711" cy="1158886"/>
          </a:xfrm>
          <a:prstGeom prst="rect">
            <a:avLst/>
          </a:prstGeom>
        </p:spPr>
        <p:txBody>
          <a:bodyPr lIns="0" tIns="0" rIns="0" bIns="0" rtlCol="0" anchor="t">
            <a:spAutoFit/>
          </a:bodyPr>
          <a:lstStyle/>
          <a:p>
            <a:pPr>
              <a:lnSpc>
                <a:spcPts val="8800"/>
              </a:lnSpc>
            </a:pPr>
            <a:r>
              <a:rPr lang="en-US" sz="8000" spc="-280" dirty="0">
                <a:solidFill>
                  <a:srgbClr val="620882"/>
                </a:solidFill>
                <a:latin typeface="Barlow Bold"/>
              </a:rPr>
              <a:t>ILLUSTRATIVE LOAN</a:t>
            </a:r>
          </a:p>
        </p:txBody>
      </p:sp>
      <p:sp>
        <p:nvSpPr>
          <p:cNvPr id="7" name="TextBox 7"/>
          <p:cNvSpPr txBox="1"/>
          <p:nvPr/>
        </p:nvSpPr>
        <p:spPr>
          <a:xfrm>
            <a:off x="15979111" y="1562100"/>
            <a:ext cx="1874641" cy="447675"/>
          </a:xfrm>
          <a:prstGeom prst="rect">
            <a:avLst/>
          </a:prstGeom>
        </p:spPr>
        <p:txBody>
          <a:bodyPr lIns="0" tIns="0" rIns="0" bIns="0" rtlCol="0" anchor="t">
            <a:spAutoFit/>
          </a:bodyPr>
          <a:lstStyle/>
          <a:p>
            <a:pPr>
              <a:lnSpc>
                <a:spcPts val="3479"/>
              </a:lnSpc>
            </a:pPr>
            <a:r>
              <a:rPr lang="en-US" sz="2899" spc="-86">
                <a:solidFill>
                  <a:srgbClr val="013927"/>
                </a:solidFill>
                <a:latin typeface="Barlow Condensed Bold"/>
              </a:rPr>
              <a:t>In USD</a:t>
            </a:r>
          </a:p>
        </p:txBody>
      </p:sp>
      <p:sp>
        <p:nvSpPr>
          <p:cNvPr id="8" name="TextBox 8"/>
          <p:cNvSpPr txBox="1"/>
          <p:nvPr/>
        </p:nvSpPr>
        <p:spPr>
          <a:xfrm>
            <a:off x="1883146" y="5612787"/>
            <a:ext cx="15233279" cy="2423099"/>
          </a:xfrm>
          <a:prstGeom prst="rect">
            <a:avLst/>
          </a:prstGeom>
        </p:spPr>
        <p:txBody>
          <a:bodyPr lIns="0" tIns="0" rIns="0" bIns="0" rtlCol="0" anchor="t">
            <a:spAutoFit/>
          </a:bodyPr>
          <a:lstStyle/>
          <a:p>
            <a:pPr marL="561341" lvl="1" indent="-280670" algn="just">
              <a:lnSpc>
                <a:spcPts val="4914"/>
              </a:lnSpc>
              <a:buFont typeface="Arial"/>
              <a:buChar char="•"/>
            </a:pPr>
            <a:r>
              <a:rPr lang="en-US" sz="2600" spc="135" dirty="0">
                <a:solidFill>
                  <a:srgbClr val="620882"/>
                </a:solidFill>
                <a:latin typeface="Barlow SemiCondensed Bold"/>
              </a:rPr>
              <a:t>Initial loan includes the cost of rehabilitation services that will be paid directly by </a:t>
            </a:r>
            <a:r>
              <a:rPr lang="en-US" sz="2600" spc="135" dirty="0" err="1">
                <a:solidFill>
                  <a:srgbClr val="620882"/>
                </a:solidFill>
                <a:latin typeface="Barlow SemiCondensed Bold"/>
              </a:rPr>
              <a:t>Saarthi</a:t>
            </a:r>
            <a:r>
              <a:rPr lang="en-US" sz="2600" spc="135" dirty="0">
                <a:solidFill>
                  <a:srgbClr val="620882"/>
                </a:solidFill>
                <a:latin typeface="Barlow SemiCondensed Bold"/>
              </a:rPr>
              <a:t>. </a:t>
            </a:r>
          </a:p>
          <a:p>
            <a:pPr marL="561341" lvl="1" indent="-280670" algn="just">
              <a:lnSpc>
                <a:spcPts val="4914"/>
              </a:lnSpc>
              <a:buFont typeface="Arial"/>
              <a:buChar char="•"/>
            </a:pPr>
            <a:r>
              <a:rPr lang="en-US" sz="2600" spc="135" dirty="0">
                <a:solidFill>
                  <a:srgbClr val="620882"/>
                </a:solidFill>
                <a:latin typeface="Barlow SemiCondensed Bold"/>
              </a:rPr>
              <a:t>Loan amount can only be used for approved expenses which will be required in first year. </a:t>
            </a:r>
          </a:p>
          <a:p>
            <a:pPr marL="561341" lvl="1" indent="-280670" algn="just">
              <a:lnSpc>
                <a:spcPts val="4914"/>
              </a:lnSpc>
              <a:buFont typeface="Arial"/>
              <a:buChar char="•"/>
            </a:pPr>
            <a:r>
              <a:rPr lang="en-US" sz="2600" spc="135" dirty="0">
                <a:solidFill>
                  <a:srgbClr val="620882"/>
                </a:solidFill>
                <a:latin typeface="Barlow SemiCondensed Bold"/>
              </a:rPr>
              <a:t>Loan repayment capped at 2.5x of original loan. </a:t>
            </a:r>
          </a:p>
          <a:p>
            <a:pPr marL="561341" lvl="1" indent="-280670" algn="just">
              <a:lnSpc>
                <a:spcPts val="4914"/>
              </a:lnSpc>
              <a:buFont typeface="Arial"/>
              <a:buChar char="•"/>
            </a:pPr>
            <a:r>
              <a:rPr lang="en-US" sz="2600" spc="135" dirty="0">
                <a:solidFill>
                  <a:srgbClr val="620882"/>
                </a:solidFill>
                <a:latin typeface="Barlow SemiCondensed Bold"/>
              </a:rPr>
              <a:t>Average monthly salary for women in urban India is ~$200</a:t>
            </a:r>
            <a:r>
              <a:rPr lang="en-US" sz="2600" spc="135" baseline="30000" dirty="0">
                <a:solidFill>
                  <a:srgbClr val="620882"/>
                </a:solidFill>
                <a:latin typeface="Barlow SemiCondensed Bold"/>
              </a:rPr>
              <a:t>1</a:t>
            </a:r>
          </a:p>
        </p:txBody>
      </p:sp>
      <p:sp>
        <p:nvSpPr>
          <p:cNvPr id="9" name="TextBox 8">
            <a:extLst>
              <a:ext uri="{FF2B5EF4-FFF2-40B4-BE49-F238E27FC236}">
                <a16:creationId xmlns:a16="http://schemas.microsoft.com/office/drawing/2014/main" id="{07BDA0B2-20A8-6461-2C28-ADAC00B42A2E}"/>
              </a:ext>
            </a:extLst>
          </p:cNvPr>
          <p:cNvSpPr txBox="1"/>
          <p:nvPr/>
        </p:nvSpPr>
        <p:spPr>
          <a:xfrm>
            <a:off x="8153400" y="3215285"/>
            <a:ext cx="2667000" cy="400110"/>
          </a:xfrm>
          <a:prstGeom prst="rect">
            <a:avLst/>
          </a:prstGeom>
          <a:noFill/>
        </p:spPr>
        <p:txBody>
          <a:bodyPr wrap="square" rtlCol="0">
            <a:spAutoFit/>
          </a:bodyPr>
          <a:lstStyle/>
          <a:p>
            <a:r>
              <a:rPr lang="en-US" sz="2000" b="1" dirty="0"/>
              <a:t>(=250*8)</a:t>
            </a:r>
          </a:p>
        </p:txBody>
      </p:sp>
      <p:sp>
        <p:nvSpPr>
          <p:cNvPr id="10" name="TextBox 9">
            <a:extLst>
              <a:ext uri="{FF2B5EF4-FFF2-40B4-BE49-F238E27FC236}">
                <a16:creationId xmlns:a16="http://schemas.microsoft.com/office/drawing/2014/main" id="{8DEB1AF7-AC92-19A5-1077-C3B6C41EC364}"/>
              </a:ext>
            </a:extLst>
          </p:cNvPr>
          <p:cNvSpPr txBox="1"/>
          <p:nvPr/>
        </p:nvSpPr>
        <p:spPr>
          <a:xfrm>
            <a:off x="9601200" y="3783568"/>
            <a:ext cx="2667000" cy="400110"/>
          </a:xfrm>
          <a:prstGeom prst="rect">
            <a:avLst/>
          </a:prstGeom>
          <a:noFill/>
        </p:spPr>
        <p:txBody>
          <a:bodyPr wrap="square" rtlCol="0">
            <a:spAutoFit/>
          </a:bodyPr>
          <a:lstStyle/>
          <a:p>
            <a:r>
              <a:rPr lang="en-US" sz="2000" b="1" dirty="0"/>
              <a:t>(=250*12)</a:t>
            </a:r>
          </a:p>
        </p:txBody>
      </p:sp>
      <p:sp>
        <p:nvSpPr>
          <p:cNvPr id="11" name="TextBox 10">
            <a:extLst>
              <a:ext uri="{FF2B5EF4-FFF2-40B4-BE49-F238E27FC236}">
                <a16:creationId xmlns:a16="http://schemas.microsoft.com/office/drawing/2014/main" id="{A97F291C-1FB0-CE11-CACD-A396FCB9F16A}"/>
              </a:ext>
            </a:extLst>
          </p:cNvPr>
          <p:cNvSpPr txBox="1"/>
          <p:nvPr/>
        </p:nvSpPr>
        <p:spPr>
          <a:xfrm>
            <a:off x="152400" y="9730194"/>
            <a:ext cx="18135600" cy="369332"/>
          </a:xfrm>
          <a:prstGeom prst="rect">
            <a:avLst/>
          </a:prstGeom>
          <a:noFill/>
        </p:spPr>
        <p:txBody>
          <a:bodyPr wrap="square" rtlCol="0">
            <a:spAutoFit/>
          </a:bodyPr>
          <a:lstStyle/>
          <a:p>
            <a:r>
              <a:rPr lang="en-US" baseline="30000" dirty="0"/>
              <a:t>1</a:t>
            </a:r>
            <a:r>
              <a:rPr lang="en-US" dirty="0"/>
              <a:t> The State of Inequality in India, by Institute for Competitiveness; See Appendix for competitiveness of </a:t>
            </a:r>
            <a:r>
              <a:rPr lang="en-US" dirty="0" err="1"/>
              <a:t>Saarthi’s</a:t>
            </a:r>
            <a:r>
              <a:rPr lang="en-US" dirty="0"/>
              <a:t> loan against other unsecured loans available in market </a:t>
            </a:r>
          </a:p>
        </p:txBody>
      </p:sp>
      <p:pic>
        <p:nvPicPr>
          <p:cNvPr id="12" name="Picture 11">
            <a:extLst>
              <a:ext uri="{FF2B5EF4-FFF2-40B4-BE49-F238E27FC236}">
                <a16:creationId xmlns:a16="http://schemas.microsoft.com/office/drawing/2014/main" id="{72CC724A-46E3-41A2-02D5-BD2CDF1CE931}"/>
              </a:ext>
            </a:extLst>
          </p:cNvPr>
          <p:cNvPicPr>
            <a:picLocks noChangeAspect="1"/>
          </p:cNvPicPr>
          <p:nvPr/>
        </p:nvPicPr>
        <p:blipFill>
          <a:blip r:embed="rId8"/>
          <a:stretch>
            <a:fillRect/>
          </a:stretch>
        </p:blipFill>
        <p:spPr>
          <a:xfrm>
            <a:off x="1828800" y="2053726"/>
            <a:ext cx="14946842" cy="3165974"/>
          </a:xfrm>
          <a:prstGeom prst="rect">
            <a:avLst/>
          </a:prstGeom>
        </p:spPr>
      </p:pic>
      <p:grpSp>
        <p:nvGrpSpPr>
          <p:cNvPr id="16" name="Group 21">
            <a:extLst>
              <a:ext uri="{FF2B5EF4-FFF2-40B4-BE49-F238E27FC236}">
                <a16:creationId xmlns:a16="http://schemas.microsoft.com/office/drawing/2014/main" id="{3EE32D38-B4DB-1B10-090B-3EBC86B4C6E4}"/>
              </a:ext>
            </a:extLst>
          </p:cNvPr>
          <p:cNvGrpSpPr/>
          <p:nvPr/>
        </p:nvGrpSpPr>
        <p:grpSpPr>
          <a:xfrm>
            <a:off x="16230600" y="4838700"/>
            <a:ext cx="1935730" cy="1935730"/>
            <a:chOff x="0" y="0"/>
            <a:chExt cx="812800" cy="812800"/>
          </a:xfrm>
        </p:grpSpPr>
        <p:sp>
          <p:nvSpPr>
            <p:cNvPr id="17" name="Freeform 22">
              <a:extLst>
                <a:ext uri="{FF2B5EF4-FFF2-40B4-BE49-F238E27FC236}">
                  <a16:creationId xmlns:a16="http://schemas.microsoft.com/office/drawing/2014/main" id="{EC2262A8-2988-EDF5-79BB-ED0E3C090EBC}"/>
                </a:ext>
              </a:extLst>
            </p:cNvPr>
            <p:cNvSpPr/>
            <p:nvPr/>
          </p:nvSpPr>
          <p:spPr>
            <a:xfrm>
              <a:off x="0" y="0"/>
              <a:ext cx="812800" cy="812800"/>
            </a:xfrm>
            <a:custGeom>
              <a:avLst/>
              <a:gdLst/>
              <a:ahLst/>
              <a:cxnLst/>
              <a:rect l="l" t="t" r="r" b="b"/>
              <a:pathLst>
                <a:path w="812800" h="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DC5D"/>
            </a:solidFill>
          </p:spPr>
        </p:sp>
        <p:sp>
          <p:nvSpPr>
            <p:cNvPr id="18" name="TextBox 23">
              <a:extLst>
                <a:ext uri="{FF2B5EF4-FFF2-40B4-BE49-F238E27FC236}">
                  <a16:creationId xmlns:a16="http://schemas.microsoft.com/office/drawing/2014/main" id="{9E81745E-3117-64A9-3923-4CEFEC51491E}"/>
                </a:ext>
              </a:extLst>
            </p:cNvPr>
            <p:cNvSpPr txBox="1"/>
            <p:nvPr/>
          </p:nvSpPr>
          <p:spPr>
            <a:xfrm>
              <a:off x="152400" y="95250"/>
              <a:ext cx="508000" cy="565150"/>
            </a:xfrm>
            <a:prstGeom prst="rect">
              <a:avLst/>
            </a:prstGeom>
          </p:spPr>
          <p:txBody>
            <a:bodyPr lIns="50800" tIns="50800" rIns="50800" bIns="50800" rtlCol="0" anchor="ctr"/>
            <a:lstStyle/>
            <a:p>
              <a:pPr algn="ctr">
                <a:lnSpc>
                  <a:spcPts val="3359"/>
                </a:lnSpc>
              </a:pPr>
              <a:endParaRPr/>
            </a:p>
          </p:txBody>
        </p:sp>
      </p:grpSp>
      <p:sp>
        <p:nvSpPr>
          <p:cNvPr id="19" name="TextBox 29">
            <a:extLst>
              <a:ext uri="{FF2B5EF4-FFF2-40B4-BE49-F238E27FC236}">
                <a16:creationId xmlns:a16="http://schemas.microsoft.com/office/drawing/2014/main" id="{5B8CBAD9-01BD-859F-5144-CC5C4070D5DC}"/>
              </a:ext>
            </a:extLst>
          </p:cNvPr>
          <p:cNvSpPr txBox="1"/>
          <p:nvPr/>
        </p:nvSpPr>
        <p:spPr>
          <a:xfrm>
            <a:off x="16703529" y="5188691"/>
            <a:ext cx="1124565" cy="650178"/>
          </a:xfrm>
          <a:prstGeom prst="rect">
            <a:avLst/>
          </a:prstGeom>
        </p:spPr>
        <p:txBody>
          <a:bodyPr wrap="square" lIns="0" tIns="0" rIns="0" bIns="0" rtlCol="0" anchor="t">
            <a:spAutoFit/>
          </a:bodyPr>
          <a:lstStyle/>
          <a:p>
            <a:pPr>
              <a:lnSpc>
                <a:spcPts val="5378"/>
              </a:lnSpc>
            </a:pPr>
            <a:r>
              <a:rPr lang="en-US" sz="4481" spc="-134" dirty="0">
                <a:solidFill>
                  <a:srgbClr val="013927"/>
                </a:solidFill>
                <a:latin typeface="Crimson Pro"/>
              </a:rPr>
              <a:t>24%</a:t>
            </a:r>
          </a:p>
        </p:txBody>
      </p:sp>
      <p:sp>
        <p:nvSpPr>
          <p:cNvPr id="20" name="TextBox 31">
            <a:extLst>
              <a:ext uri="{FF2B5EF4-FFF2-40B4-BE49-F238E27FC236}">
                <a16:creationId xmlns:a16="http://schemas.microsoft.com/office/drawing/2014/main" id="{E5B1A2B2-9A02-8A37-43B4-B83E739EA7C4}"/>
              </a:ext>
            </a:extLst>
          </p:cNvPr>
          <p:cNvSpPr txBox="1"/>
          <p:nvPr/>
        </p:nvSpPr>
        <p:spPr>
          <a:xfrm>
            <a:off x="16430725" y="5874491"/>
            <a:ext cx="1874641" cy="397545"/>
          </a:xfrm>
          <a:prstGeom prst="rect">
            <a:avLst/>
          </a:prstGeom>
        </p:spPr>
        <p:txBody>
          <a:bodyPr wrap="square" lIns="0" tIns="0" rIns="0" bIns="0" rtlCol="0" anchor="t">
            <a:spAutoFit/>
          </a:bodyPr>
          <a:lstStyle/>
          <a:p>
            <a:pPr>
              <a:lnSpc>
                <a:spcPts val="3120"/>
              </a:lnSpc>
            </a:pPr>
            <a:r>
              <a:rPr lang="en-US" sz="2600" spc="-78">
                <a:solidFill>
                  <a:srgbClr val="013927"/>
                </a:solidFill>
                <a:latin typeface="Barlow Condensed Bold"/>
              </a:rPr>
              <a:t>Borrower APR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269" t="8131" b="11430"/>
          <a:stretch>
            <a:fillRect/>
          </a:stretch>
        </p:blipFill>
        <p:spPr>
          <a:xfrm>
            <a:off x="0" y="0"/>
            <a:ext cx="9074943" cy="10287000"/>
          </a:xfrm>
          <a:prstGeom prst="rect">
            <a:avLst/>
          </a:prstGeom>
        </p:spPr>
      </p:pic>
      <p:grpSp>
        <p:nvGrpSpPr>
          <p:cNvPr id="3" name="Group 3"/>
          <p:cNvGrpSpPr/>
          <p:nvPr/>
        </p:nvGrpSpPr>
        <p:grpSpPr>
          <a:xfrm>
            <a:off x="4537472" y="4187518"/>
            <a:ext cx="9999404" cy="2098981"/>
            <a:chOff x="0" y="0"/>
            <a:chExt cx="13332539" cy="2798641"/>
          </a:xfrm>
        </p:grpSpPr>
        <p:sp>
          <p:nvSpPr>
            <p:cNvPr id="4" name="AutoShape 4"/>
            <p:cNvSpPr/>
            <p:nvPr/>
          </p:nvSpPr>
          <p:spPr>
            <a:xfrm>
              <a:off x="0" y="0"/>
              <a:ext cx="13332539" cy="2798641"/>
            </a:xfrm>
            <a:prstGeom prst="rect">
              <a:avLst/>
            </a:prstGeom>
            <a:solidFill>
              <a:srgbClr val="FEFDFD"/>
            </a:solidFill>
          </p:spPr>
        </p:sp>
        <p:sp>
          <p:nvSpPr>
            <p:cNvPr id="5" name="TextBox 5"/>
            <p:cNvSpPr txBox="1"/>
            <p:nvPr/>
          </p:nvSpPr>
          <p:spPr>
            <a:xfrm>
              <a:off x="1705705" y="659757"/>
              <a:ext cx="9921129" cy="1364827"/>
            </a:xfrm>
            <a:prstGeom prst="rect">
              <a:avLst/>
            </a:prstGeom>
          </p:spPr>
          <p:txBody>
            <a:bodyPr lIns="0" tIns="0" rIns="0" bIns="0" rtlCol="0" anchor="t">
              <a:spAutoFit/>
            </a:bodyPr>
            <a:lstStyle/>
            <a:p>
              <a:pPr algn="ctr">
                <a:lnSpc>
                  <a:spcPts val="8680"/>
                </a:lnSpc>
              </a:pPr>
              <a:r>
                <a:rPr lang="en-US" sz="6200" spc="496" dirty="0">
                  <a:solidFill>
                    <a:srgbClr val="620882"/>
                  </a:solidFill>
                  <a:latin typeface="Barlow Bold"/>
                </a:rPr>
                <a:t>IRR SENSITIVITY</a:t>
              </a:r>
            </a:p>
          </p:txBody>
        </p:sp>
      </p:grpSp>
      <p:grpSp>
        <p:nvGrpSpPr>
          <p:cNvPr id="6" name="Group 6"/>
          <p:cNvGrpSpPr/>
          <p:nvPr/>
        </p:nvGrpSpPr>
        <p:grpSpPr>
          <a:xfrm rot="-5400000">
            <a:off x="8287622" y="126489"/>
            <a:ext cx="2098981" cy="9999404"/>
            <a:chOff x="0" y="0"/>
            <a:chExt cx="552818" cy="2633588"/>
          </a:xfrm>
        </p:grpSpPr>
        <p:sp>
          <p:nvSpPr>
            <p:cNvPr id="7" name="Freeform 7"/>
            <p:cNvSpPr/>
            <p:nvPr/>
          </p:nvSpPr>
          <p:spPr>
            <a:xfrm>
              <a:off x="0" y="0"/>
              <a:ext cx="552818" cy="2633588"/>
            </a:xfrm>
            <a:custGeom>
              <a:avLst/>
              <a:gdLst/>
              <a:ahLst/>
              <a:cxnLst/>
              <a:rect l="l" t="t" r="r" b="b"/>
              <a:pathLst>
                <a:path w="552818" h="2633588">
                  <a:moveTo>
                    <a:pt x="0" y="0"/>
                  </a:moveTo>
                  <a:lnTo>
                    <a:pt x="552818" y="0"/>
                  </a:lnTo>
                  <a:lnTo>
                    <a:pt x="552818" y="2633588"/>
                  </a:lnTo>
                  <a:lnTo>
                    <a:pt x="0" y="2633588"/>
                  </a:lnTo>
                  <a:close/>
                </a:path>
              </a:pathLst>
            </a:custGeom>
            <a:solidFill>
              <a:srgbClr val="000000">
                <a:alpha val="0"/>
              </a:srgbClr>
            </a:solidFill>
            <a:ln w="295275">
              <a:solidFill>
                <a:srgbClr val="620882"/>
              </a:solidFill>
            </a:ln>
          </p:spPr>
          <p:txBody>
            <a:bodyPr/>
            <a:lstStyle/>
            <a:p>
              <a:endParaRPr lang="en-US" dirty="0"/>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079"/>
                </a:lnSpc>
              </a:pPr>
              <a:endParaRPr/>
            </a:p>
          </p:txBody>
        </p:sp>
      </p:grpSp>
      <p:grpSp>
        <p:nvGrpSpPr>
          <p:cNvPr id="11" name="Group 11"/>
          <p:cNvGrpSpPr/>
          <p:nvPr/>
        </p:nvGrpSpPr>
        <p:grpSpPr>
          <a:xfrm>
            <a:off x="287920" y="1327043"/>
            <a:ext cx="7459282" cy="918986"/>
            <a:chOff x="0" y="1022376"/>
            <a:chExt cx="9945709" cy="1225314"/>
          </a:xfrm>
        </p:grpSpPr>
        <p:sp>
          <p:nvSpPr>
            <p:cNvPr id="12" name="TextBox 12"/>
            <p:cNvSpPr txBox="1"/>
            <p:nvPr/>
          </p:nvSpPr>
          <p:spPr>
            <a:xfrm>
              <a:off x="852931" y="1495347"/>
              <a:ext cx="9092778" cy="752343"/>
            </a:xfrm>
            <a:prstGeom prst="rect">
              <a:avLst/>
            </a:prstGeom>
          </p:spPr>
          <p:txBody>
            <a:bodyPr lIns="0" tIns="0" rIns="0" bIns="0" rtlCol="0" anchor="t">
              <a:spAutoFit/>
            </a:bodyPr>
            <a:lstStyle/>
            <a:p>
              <a:pPr>
                <a:lnSpc>
                  <a:spcPts val="4440"/>
                </a:lnSpc>
              </a:pPr>
              <a:r>
                <a:rPr lang="en-US" sz="3700" spc="136" dirty="0">
                  <a:solidFill>
                    <a:srgbClr val="620882"/>
                  </a:solidFill>
                  <a:latin typeface="Barlow Condensed Bold"/>
                </a:rPr>
                <a:t>Delinquency vs Operating Expenses</a:t>
              </a:r>
            </a:p>
          </p:txBody>
        </p:sp>
        <p:sp>
          <p:nvSpPr>
            <p:cNvPr id="13" name="TextBox 13"/>
            <p:cNvSpPr txBox="1"/>
            <p:nvPr/>
          </p:nvSpPr>
          <p:spPr>
            <a:xfrm>
              <a:off x="0" y="1022376"/>
              <a:ext cx="9092778" cy="679673"/>
            </a:xfrm>
            <a:prstGeom prst="rect">
              <a:avLst/>
            </a:prstGeom>
          </p:spPr>
          <p:txBody>
            <a:bodyPr lIns="0" tIns="0" rIns="0" bIns="0" rtlCol="0" anchor="t">
              <a:spAutoFit/>
            </a:bodyPr>
            <a:lstStyle/>
            <a:p>
              <a:pPr>
                <a:lnSpc>
                  <a:spcPts val="4500"/>
                </a:lnSpc>
              </a:pPr>
              <a:endParaRPr lang="en-US" sz="3000" spc="30" dirty="0">
                <a:solidFill>
                  <a:srgbClr val="620882"/>
                </a:solidFill>
                <a:latin typeface="Barlow Condensed"/>
              </a:endParaRPr>
            </a:p>
          </p:txBody>
        </p:sp>
      </p:grpSp>
      <p:grpSp>
        <p:nvGrpSpPr>
          <p:cNvPr id="14" name="Group 14"/>
          <p:cNvGrpSpPr/>
          <p:nvPr/>
        </p:nvGrpSpPr>
        <p:grpSpPr>
          <a:xfrm>
            <a:off x="1447800" y="7893955"/>
            <a:ext cx="7078181" cy="1283679"/>
            <a:chOff x="0" y="-9524"/>
            <a:chExt cx="9437574" cy="1711573"/>
          </a:xfrm>
        </p:grpSpPr>
        <p:sp>
          <p:nvSpPr>
            <p:cNvPr id="15" name="TextBox 15"/>
            <p:cNvSpPr txBox="1"/>
            <p:nvPr/>
          </p:nvSpPr>
          <p:spPr>
            <a:xfrm>
              <a:off x="0" y="-9524"/>
              <a:ext cx="9437574" cy="758826"/>
            </a:xfrm>
            <a:prstGeom prst="rect">
              <a:avLst/>
            </a:prstGeom>
          </p:spPr>
          <p:txBody>
            <a:bodyPr lIns="0" tIns="0" rIns="0" bIns="0" rtlCol="0" anchor="t">
              <a:spAutoFit/>
            </a:bodyPr>
            <a:lstStyle/>
            <a:p>
              <a:pPr>
                <a:lnSpc>
                  <a:spcPts val="4440"/>
                </a:lnSpc>
              </a:pPr>
              <a:r>
                <a:rPr lang="en-US" sz="3700" spc="136" dirty="0">
                  <a:solidFill>
                    <a:srgbClr val="620882"/>
                  </a:solidFill>
                  <a:latin typeface="Barlow Condensed Bold"/>
                </a:rPr>
                <a:t>Income Share vs Loan Multiple</a:t>
              </a:r>
            </a:p>
          </p:txBody>
        </p:sp>
        <p:sp>
          <p:nvSpPr>
            <p:cNvPr id="16" name="TextBox 16"/>
            <p:cNvSpPr txBox="1"/>
            <p:nvPr/>
          </p:nvSpPr>
          <p:spPr>
            <a:xfrm>
              <a:off x="0" y="1022376"/>
              <a:ext cx="9437574" cy="679673"/>
            </a:xfrm>
            <a:prstGeom prst="rect">
              <a:avLst/>
            </a:prstGeom>
          </p:spPr>
          <p:txBody>
            <a:bodyPr lIns="0" tIns="0" rIns="0" bIns="0" rtlCol="0" anchor="t">
              <a:spAutoFit/>
            </a:bodyPr>
            <a:lstStyle/>
            <a:p>
              <a:pPr>
                <a:lnSpc>
                  <a:spcPts val="4500"/>
                </a:lnSpc>
              </a:pPr>
              <a:endParaRPr lang="en-US" sz="3000" spc="30" dirty="0">
                <a:solidFill>
                  <a:srgbClr val="620882"/>
                </a:solidFill>
                <a:latin typeface="Barlow Condensed"/>
              </a:endParaRPr>
            </a:p>
          </p:txBody>
        </p:sp>
      </p:grpSp>
      <p:pic>
        <p:nvPicPr>
          <p:cNvPr id="17" name="Picture 16">
            <a:extLst>
              <a:ext uri="{FF2B5EF4-FFF2-40B4-BE49-F238E27FC236}">
                <a16:creationId xmlns:a16="http://schemas.microsoft.com/office/drawing/2014/main" id="{CF491213-23BB-5836-D5E3-D402BCAEC0F9}"/>
              </a:ext>
            </a:extLst>
          </p:cNvPr>
          <p:cNvPicPr>
            <a:picLocks noChangeAspect="1"/>
          </p:cNvPicPr>
          <p:nvPr/>
        </p:nvPicPr>
        <p:blipFill>
          <a:blip r:embed="rId3"/>
          <a:stretch>
            <a:fillRect/>
          </a:stretch>
        </p:blipFill>
        <p:spPr>
          <a:xfrm>
            <a:off x="7838048" y="807303"/>
            <a:ext cx="10306829" cy="2386704"/>
          </a:xfrm>
          <a:prstGeom prst="rect">
            <a:avLst/>
          </a:prstGeom>
        </p:spPr>
      </p:pic>
      <p:sp>
        <p:nvSpPr>
          <p:cNvPr id="18" name="TextBox 17">
            <a:extLst>
              <a:ext uri="{FF2B5EF4-FFF2-40B4-BE49-F238E27FC236}">
                <a16:creationId xmlns:a16="http://schemas.microsoft.com/office/drawing/2014/main" id="{53EB006E-DDF8-4DA0-B51C-47747ADA660D}"/>
              </a:ext>
            </a:extLst>
          </p:cNvPr>
          <p:cNvSpPr txBox="1"/>
          <p:nvPr/>
        </p:nvSpPr>
        <p:spPr>
          <a:xfrm>
            <a:off x="12895387" y="273903"/>
            <a:ext cx="5334000" cy="461665"/>
          </a:xfrm>
          <a:prstGeom prst="rect">
            <a:avLst/>
          </a:prstGeom>
          <a:noFill/>
        </p:spPr>
        <p:txBody>
          <a:bodyPr wrap="square" rtlCol="0">
            <a:spAutoFit/>
          </a:bodyPr>
          <a:lstStyle/>
          <a:p>
            <a:r>
              <a:rPr lang="en-US" sz="2400" spc="136" dirty="0">
                <a:solidFill>
                  <a:srgbClr val="620882"/>
                </a:solidFill>
                <a:latin typeface="Barlow Condensed Bold"/>
              </a:rPr>
              <a:t>Delinquency (%)</a:t>
            </a:r>
            <a:endParaRPr lang="en-US" sz="2400" dirty="0"/>
          </a:p>
        </p:txBody>
      </p:sp>
      <p:sp>
        <p:nvSpPr>
          <p:cNvPr id="19" name="TextBox 18">
            <a:extLst>
              <a:ext uri="{FF2B5EF4-FFF2-40B4-BE49-F238E27FC236}">
                <a16:creationId xmlns:a16="http://schemas.microsoft.com/office/drawing/2014/main" id="{70AA893B-049C-BC51-0338-1F090A6AE96E}"/>
              </a:ext>
            </a:extLst>
          </p:cNvPr>
          <p:cNvSpPr txBox="1"/>
          <p:nvPr/>
        </p:nvSpPr>
        <p:spPr>
          <a:xfrm>
            <a:off x="7747865" y="3155798"/>
            <a:ext cx="5334000" cy="461665"/>
          </a:xfrm>
          <a:prstGeom prst="rect">
            <a:avLst/>
          </a:prstGeom>
          <a:noFill/>
        </p:spPr>
        <p:txBody>
          <a:bodyPr wrap="square" rtlCol="0">
            <a:spAutoFit/>
          </a:bodyPr>
          <a:lstStyle/>
          <a:p>
            <a:r>
              <a:rPr lang="en-US" sz="2400" spc="136" dirty="0">
                <a:solidFill>
                  <a:srgbClr val="620882"/>
                </a:solidFill>
                <a:latin typeface="Barlow Condensed Bold"/>
              </a:rPr>
              <a:t>Operating expenses</a:t>
            </a:r>
          </a:p>
        </p:txBody>
      </p:sp>
      <p:pic>
        <p:nvPicPr>
          <p:cNvPr id="20" name="Picture 19">
            <a:extLst>
              <a:ext uri="{FF2B5EF4-FFF2-40B4-BE49-F238E27FC236}">
                <a16:creationId xmlns:a16="http://schemas.microsoft.com/office/drawing/2014/main" id="{192FA273-23EF-C0B4-FCDF-0EA672D2D5D8}"/>
              </a:ext>
            </a:extLst>
          </p:cNvPr>
          <p:cNvPicPr>
            <a:picLocks noChangeAspect="1"/>
          </p:cNvPicPr>
          <p:nvPr/>
        </p:nvPicPr>
        <p:blipFill>
          <a:blip r:embed="rId4"/>
          <a:stretch>
            <a:fillRect/>
          </a:stretch>
        </p:blipFill>
        <p:spPr>
          <a:xfrm>
            <a:off x="7423510" y="6997017"/>
            <a:ext cx="10788290" cy="2498194"/>
          </a:xfrm>
          <a:prstGeom prst="rect">
            <a:avLst/>
          </a:prstGeom>
        </p:spPr>
      </p:pic>
      <p:sp>
        <p:nvSpPr>
          <p:cNvPr id="21" name="TextBox 20">
            <a:extLst>
              <a:ext uri="{FF2B5EF4-FFF2-40B4-BE49-F238E27FC236}">
                <a16:creationId xmlns:a16="http://schemas.microsoft.com/office/drawing/2014/main" id="{8B316839-4FD9-BC39-646A-78D233087C9F}"/>
              </a:ext>
            </a:extLst>
          </p:cNvPr>
          <p:cNvSpPr txBox="1"/>
          <p:nvPr/>
        </p:nvSpPr>
        <p:spPr>
          <a:xfrm>
            <a:off x="7315200" y="9520874"/>
            <a:ext cx="5334000" cy="461665"/>
          </a:xfrm>
          <a:prstGeom prst="rect">
            <a:avLst/>
          </a:prstGeom>
          <a:noFill/>
        </p:spPr>
        <p:txBody>
          <a:bodyPr wrap="square" rtlCol="0">
            <a:spAutoFit/>
          </a:bodyPr>
          <a:lstStyle/>
          <a:p>
            <a:r>
              <a:rPr lang="en-US" sz="2400" spc="136" dirty="0">
                <a:solidFill>
                  <a:srgbClr val="620882"/>
                </a:solidFill>
                <a:latin typeface="Barlow Condensed Bold"/>
              </a:rPr>
              <a:t>Loan Multiple</a:t>
            </a:r>
            <a:endParaRPr lang="en-US" sz="2400" dirty="0"/>
          </a:p>
        </p:txBody>
      </p:sp>
      <p:sp>
        <p:nvSpPr>
          <p:cNvPr id="22" name="TextBox 21">
            <a:extLst>
              <a:ext uri="{FF2B5EF4-FFF2-40B4-BE49-F238E27FC236}">
                <a16:creationId xmlns:a16="http://schemas.microsoft.com/office/drawing/2014/main" id="{8E68467B-B89F-C9EC-7535-00F85180F7DF}"/>
              </a:ext>
            </a:extLst>
          </p:cNvPr>
          <p:cNvSpPr txBox="1"/>
          <p:nvPr/>
        </p:nvSpPr>
        <p:spPr>
          <a:xfrm>
            <a:off x="12039600" y="6510635"/>
            <a:ext cx="5334000" cy="461665"/>
          </a:xfrm>
          <a:prstGeom prst="rect">
            <a:avLst/>
          </a:prstGeom>
          <a:noFill/>
        </p:spPr>
        <p:txBody>
          <a:bodyPr wrap="square" rtlCol="0">
            <a:spAutoFit/>
          </a:bodyPr>
          <a:lstStyle/>
          <a:p>
            <a:r>
              <a:rPr lang="en-US" sz="2400" spc="136" dirty="0">
                <a:solidFill>
                  <a:srgbClr val="620882"/>
                </a:solidFill>
                <a:latin typeface="Barlow Condensed Bold"/>
              </a:rPr>
              <a:t>Income Share (% of salary)</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4095794"/>
            <a:ext cx="16230600" cy="0"/>
          </a:xfrm>
          <a:prstGeom prst="line">
            <a:avLst/>
          </a:prstGeom>
          <a:ln w="171450" cap="flat">
            <a:solidFill>
              <a:srgbClr val="620882">
                <a:alpha val="87843"/>
              </a:srgbClr>
            </a:solidFill>
            <a:prstDash val="sysDot"/>
            <a:headEnd type="none" w="sm" len="sm"/>
            <a:tailEnd type="none" w="sm" len="sm"/>
          </a:ln>
        </p:spPr>
      </p:sp>
      <p:grpSp>
        <p:nvGrpSpPr>
          <p:cNvPr id="3" name="Group 3"/>
          <p:cNvGrpSpPr/>
          <p:nvPr/>
        </p:nvGrpSpPr>
        <p:grpSpPr>
          <a:xfrm>
            <a:off x="1915720" y="2936043"/>
            <a:ext cx="2479929" cy="247992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6AE8"/>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907582" y="2941554"/>
            <a:ext cx="2479929" cy="2479929"/>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1AA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901860" y="2936043"/>
            <a:ext cx="2479929" cy="2479929"/>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6AE8"/>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896139" y="2936043"/>
            <a:ext cx="2479929" cy="2479929"/>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1AAFF"/>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5" name="Picture 15"/>
          <p:cNvPicPr>
            <a:picLocks noChangeAspect="1"/>
          </p:cNvPicPr>
          <p:nvPr/>
        </p:nvPicPr>
        <p:blipFill>
          <a:blip r:embed="rId2">
            <a:alphaModFix amt="17000"/>
          </a:blip>
          <a:srcRect l="5610" r="5610"/>
          <a:stretch>
            <a:fillRect/>
          </a:stretch>
        </p:blipFill>
        <p:spPr>
          <a:xfrm>
            <a:off x="25992" y="5728"/>
            <a:ext cx="18255065" cy="10281272"/>
          </a:xfrm>
          <a:prstGeom prst="rect">
            <a:avLst/>
          </a:prstGeom>
        </p:spPr>
      </p:pic>
      <p:grpSp>
        <p:nvGrpSpPr>
          <p:cNvPr id="16" name="Group 16"/>
          <p:cNvGrpSpPr/>
          <p:nvPr/>
        </p:nvGrpSpPr>
        <p:grpSpPr>
          <a:xfrm>
            <a:off x="13890418" y="2936043"/>
            <a:ext cx="2479929" cy="247992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6AE8"/>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7345025" y="3966057"/>
            <a:ext cx="421361" cy="42136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620882"/>
            </a:solidFill>
          </p:spPr>
        </p:sp>
        <p:sp>
          <p:nvSpPr>
            <p:cNvPr id="21" name="TextBox 21"/>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54335" y="3655948"/>
            <a:ext cx="1092033" cy="1056542"/>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20039" y="3639525"/>
            <a:ext cx="1118179" cy="1120981"/>
          </a:xfrm>
          <a:prstGeom prst="rect">
            <a:avLst/>
          </a:prstGeom>
        </p:spPr>
      </p:pic>
      <p:pic>
        <p:nvPicPr>
          <p:cNvPr id="27" name="Picture 2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92857" y="3575870"/>
            <a:ext cx="1190775" cy="1190775"/>
          </a:xfrm>
          <a:prstGeom prst="rect">
            <a:avLst/>
          </a:prstGeom>
        </p:spPr>
      </p:pic>
      <p:pic>
        <p:nvPicPr>
          <p:cNvPr id="28" name="Picture 2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00574" y="3639525"/>
            <a:ext cx="1055529" cy="1072965"/>
          </a:xfrm>
          <a:prstGeom prst="rect">
            <a:avLst/>
          </a:prstGeom>
        </p:spPr>
      </p:pic>
      <p:pic>
        <p:nvPicPr>
          <p:cNvPr id="29" name="Picture 2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462810" y="3528245"/>
            <a:ext cx="1358061" cy="1358061"/>
          </a:xfrm>
          <a:prstGeom prst="rect">
            <a:avLst/>
          </a:prstGeom>
        </p:spPr>
      </p:pic>
      <p:sp>
        <p:nvSpPr>
          <p:cNvPr id="30" name="TextBox 30"/>
          <p:cNvSpPr txBox="1"/>
          <p:nvPr/>
        </p:nvSpPr>
        <p:spPr>
          <a:xfrm>
            <a:off x="1028700" y="1009650"/>
            <a:ext cx="14484042" cy="957453"/>
          </a:xfrm>
          <a:prstGeom prst="rect">
            <a:avLst/>
          </a:prstGeom>
        </p:spPr>
        <p:txBody>
          <a:bodyPr lIns="0" tIns="0" rIns="0" bIns="0" rtlCol="0" anchor="t">
            <a:spAutoFit/>
          </a:bodyPr>
          <a:lstStyle/>
          <a:p>
            <a:pPr>
              <a:lnSpc>
                <a:spcPts val="7626"/>
              </a:lnSpc>
              <a:spcBef>
                <a:spcPct val="0"/>
              </a:spcBef>
            </a:pPr>
            <a:r>
              <a:rPr lang="en-US" sz="6200">
                <a:solidFill>
                  <a:srgbClr val="000000"/>
                </a:solidFill>
                <a:latin typeface="Barlow Bold Bold"/>
              </a:rPr>
              <a:t>RISK ASSESSMENT AND MITIGATION</a:t>
            </a:r>
          </a:p>
        </p:txBody>
      </p:sp>
      <p:sp>
        <p:nvSpPr>
          <p:cNvPr id="31" name="TextBox 31"/>
          <p:cNvSpPr txBox="1"/>
          <p:nvPr/>
        </p:nvSpPr>
        <p:spPr>
          <a:xfrm>
            <a:off x="1915720" y="5851910"/>
            <a:ext cx="2477511" cy="438785"/>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Barlow Condensed Bold"/>
              </a:rPr>
              <a:t>Counterparty Risk</a:t>
            </a:r>
          </a:p>
        </p:txBody>
      </p:sp>
      <p:sp>
        <p:nvSpPr>
          <p:cNvPr id="32" name="TextBox 32"/>
          <p:cNvSpPr txBox="1"/>
          <p:nvPr/>
        </p:nvSpPr>
        <p:spPr>
          <a:xfrm>
            <a:off x="4909999" y="5851910"/>
            <a:ext cx="2477511" cy="438785"/>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Barlow Condensed Bold"/>
              </a:rPr>
              <a:t>Financial Risk</a:t>
            </a:r>
          </a:p>
        </p:txBody>
      </p:sp>
      <p:sp>
        <p:nvSpPr>
          <p:cNvPr id="33" name="TextBox 33"/>
          <p:cNvSpPr txBox="1"/>
          <p:nvPr/>
        </p:nvSpPr>
        <p:spPr>
          <a:xfrm>
            <a:off x="8167580" y="5851910"/>
            <a:ext cx="1948489" cy="438785"/>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Barlow Condensed Bold"/>
              </a:rPr>
              <a:t>Credit Risk</a:t>
            </a:r>
          </a:p>
        </p:txBody>
      </p:sp>
      <p:sp>
        <p:nvSpPr>
          <p:cNvPr id="34" name="TextBox 34"/>
          <p:cNvSpPr txBox="1"/>
          <p:nvPr/>
        </p:nvSpPr>
        <p:spPr>
          <a:xfrm>
            <a:off x="10897348" y="5851910"/>
            <a:ext cx="2477511" cy="438785"/>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Barlow Condensed Bold"/>
              </a:rPr>
              <a:t>Demand Risk</a:t>
            </a:r>
          </a:p>
        </p:txBody>
      </p:sp>
      <p:sp>
        <p:nvSpPr>
          <p:cNvPr id="35" name="TextBox 35"/>
          <p:cNvSpPr txBox="1"/>
          <p:nvPr/>
        </p:nvSpPr>
        <p:spPr>
          <a:xfrm>
            <a:off x="13686597" y="5851910"/>
            <a:ext cx="2891436" cy="412934"/>
          </a:xfrm>
          <a:prstGeom prst="rect">
            <a:avLst/>
          </a:prstGeom>
        </p:spPr>
        <p:txBody>
          <a:bodyPr lIns="0" tIns="0" rIns="0" bIns="0" rtlCol="0" anchor="t">
            <a:spAutoFit/>
          </a:bodyPr>
          <a:lstStyle/>
          <a:p>
            <a:pPr algn="ctr">
              <a:lnSpc>
                <a:spcPts val="3640"/>
              </a:lnSpc>
              <a:spcBef>
                <a:spcPct val="0"/>
              </a:spcBef>
            </a:pPr>
            <a:r>
              <a:rPr lang="en-US" sz="2600" dirty="0">
                <a:solidFill>
                  <a:srgbClr val="000000"/>
                </a:solidFill>
                <a:latin typeface="Barlow Condensed Bold"/>
              </a:rPr>
              <a:t>Enforceability Risk</a:t>
            </a:r>
          </a:p>
        </p:txBody>
      </p:sp>
      <p:sp>
        <p:nvSpPr>
          <p:cNvPr id="36" name="TextBox 36"/>
          <p:cNvSpPr txBox="1"/>
          <p:nvPr/>
        </p:nvSpPr>
        <p:spPr>
          <a:xfrm>
            <a:off x="1709967" y="6547870"/>
            <a:ext cx="2891436" cy="2000548"/>
          </a:xfrm>
          <a:prstGeom prst="rect">
            <a:avLst/>
          </a:prstGeom>
        </p:spPr>
        <p:txBody>
          <a:bodyPr lIns="0" tIns="0" rIns="0" bIns="0" rtlCol="0" anchor="t">
            <a:spAutoFit/>
          </a:bodyPr>
          <a:lstStyle/>
          <a:p>
            <a:pPr algn="ctr">
              <a:lnSpc>
                <a:spcPts val="2600"/>
              </a:lnSpc>
            </a:pPr>
            <a:r>
              <a:rPr lang="en-US" sz="2600" spc="33" dirty="0">
                <a:solidFill>
                  <a:srgbClr val="000000"/>
                </a:solidFill>
                <a:latin typeface="Barlow Condensed"/>
              </a:rPr>
              <a:t>Mitigated by  assessment of DV victim's earning</a:t>
            </a:r>
          </a:p>
          <a:p>
            <a:pPr algn="ctr">
              <a:lnSpc>
                <a:spcPts val="2600"/>
              </a:lnSpc>
            </a:pPr>
            <a:r>
              <a:rPr lang="en-US" sz="2600" spc="33" dirty="0">
                <a:solidFill>
                  <a:srgbClr val="000000"/>
                </a:solidFill>
                <a:latin typeface="Barlow Condensed"/>
              </a:rPr>
              <a:t>potential with partner</a:t>
            </a:r>
          </a:p>
          <a:p>
            <a:pPr algn="ctr">
              <a:lnSpc>
                <a:spcPts val="2600"/>
              </a:lnSpc>
            </a:pPr>
            <a:r>
              <a:rPr lang="en-US" sz="2600" spc="33" dirty="0">
                <a:solidFill>
                  <a:srgbClr val="000000"/>
                </a:solidFill>
                <a:latin typeface="Barlow Condensed"/>
              </a:rPr>
              <a:t>employers &amp; up-skilling them for employment </a:t>
            </a:r>
          </a:p>
        </p:txBody>
      </p:sp>
      <p:sp>
        <p:nvSpPr>
          <p:cNvPr id="37" name="TextBox 37"/>
          <p:cNvSpPr txBox="1"/>
          <p:nvPr/>
        </p:nvSpPr>
        <p:spPr>
          <a:xfrm>
            <a:off x="4703037" y="6481195"/>
            <a:ext cx="2891436" cy="2336927"/>
          </a:xfrm>
          <a:prstGeom prst="rect">
            <a:avLst/>
          </a:prstGeom>
        </p:spPr>
        <p:txBody>
          <a:bodyPr lIns="0" tIns="0" rIns="0" bIns="0" rtlCol="0" anchor="t">
            <a:spAutoFit/>
          </a:bodyPr>
          <a:lstStyle/>
          <a:p>
            <a:pPr algn="ctr">
              <a:lnSpc>
                <a:spcPts val="3094"/>
              </a:lnSpc>
            </a:pPr>
            <a:r>
              <a:rPr lang="en-US" sz="2600">
                <a:solidFill>
                  <a:srgbClr val="000000"/>
                </a:solidFill>
                <a:latin typeface="Barlow Condensed"/>
              </a:rPr>
              <a:t>Mitigated by segregation &amp; monitoring of fund usage by DV victims; clubbing in social groups to ensure employement continuity &amp; repayment</a:t>
            </a:r>
          </a:p>
        </p:txBody>
      </p:sp>
      <p:sp>
        <p:nvSpPr>
          <p:cNvPr id="38" name="TextBox 38"/>
          <p:cNvSpPr txBox="1"/>
          <p:nvPr/>
        </p:nvSpPr>
        <p:spPr>
          <a:xfrm>
            <a:off x="7696107" y="6481195"/>
            <a:ext cx="2891436" cy="2336927"/>
          </a:xfrm>
          <a:prstGeom prst="rect">
            <a:avLst/>
          </a:prstGeom>
        </p:spPr>
        <p:txBody>
          <a:bodyPr lIns="0" tIns="0" rIns="0" bIns="0" rtlCol="0" anchor="t">
            <a:spAutoFit/>
          </a:bodyPr>
          <a:lstStyle/>
          <a:p>
            <a:pPr algn="ctr">
              <a:lnSpc>
                <a:spcPts val="3094"/>
              </a:lnSpc>
            </a:pPr>
            <a:r>
              <a:rPr lang="en-US" sz="2600">
                <a:solidFill>
                  <a:srgbClr val="000000"/>
                </a:solidFill>
                <a:latin typeface="Barlow Condensed"/>
              </a:rPr>
              <a:t>Mitigated by adding performance covenant to  loan disbursement; Employer transferring Saarthi's share directly from salary</a:t>
            </a:r>
          </a:p>
        </p:txBody>
      </p:sp>
      <p:sp>
        <p:nvSpPr>
          <p:cNvPr id="39" name="TextBox 39"/>
          <p:cNvSpPr txBox="1"/>
          <p:nvPr/>
        </p:nvSpPr>
        <p:spPr>
          <a:xfrm>
            <a:off x="10690385" y="6452620"/>
            <a:ext cx="2891436" cy="1946402"/>
          </a:xfrm>
          <a:prstGeom prst="rect">
            <a:avLst/>
          </a:prstGeom>
        </p:spPr>
        <p:txBody>
          <a:bodyPr lIns="0" tIns="0" rIns="0" bIns="0" rtlCol="0" anchor="t">
            <a:spAutoFit/>
          </a:bodyPr>
          <a:lstStyle/>
          <a:p>
            <a:pPr algn="ctr">
              <a:lnSpc>
                <a:spcPts val="3094"/>
              </a:lnSpc>
            </a:pPr>
            <a:r>
              <a:rPr lang="en-US" sz="2600">
                <a:solidFill>
                  <a:srgbClr val="000000"/>
                </a:solidFill>
                <a:latin typeface="Barlow Condensed"/>
              </a:rPr>
              <a:t>Mitigated by tying up with existing social program, conducting workshops &amp; leveraging high digital penetration for outreach</a:t>
            </a:r>
          </a:p>
        </p:txBody>
      </p:sp>
      <p:sp>
        <p:nvSpPr>
          <p:cNvPr id="40" name="TextBox 40"/>
          <p:cNvSpPr txBox="1"/>
          <p:nvPr/>
        </p:nvSpPr>
        <p:spPr>
          <a:xfrm>
            <a:off x="13686597" y="6452620"/>
            <a:ext cx="2891436" cy="1192634"/>
          </a:xfrm>
          <a:prstGeom prst="rect">
            <a:avLst/>
          </a:prstGeom>
        </p:spPr>
        <p:txBody>
          <a:bodyPr lIns="0" tIns="0" rIns="0" bIns="0" rtlCol="0" anchor="t">
            <a:spAutoFit/>
          </a:bodyPr>
          <a:lstStyle/>
          <a:p>
            <a:pPr algn="ctr">
              <a:lnSpc>
                <a:spcPts val="3094"/>
              </a:lnSpc>
            </a:pPr>
            <a:r>
              <a:rPr lang="en-US" sz="2600" dirty="0">
                <a:solidFill>
                  <a:srgbClr val="000000"/>
                </a:solidFill>
                <a:latin typeface="Barlow Condensed"/>
              </a:rPr>
              <a:t>Mitigated by raising reputational costs for employers and borrowers</a:t>
            </a:r>
          </a:p>
        </p:txBody>
      </p:sp>
      <p:grpSp>
        <p:nvGrpSpPr>
          <p:cNvPr id="41" name="Group 19">
            <a:extLst>
              <a:ext uri="{FF2B5EF4-FFF2-40B4-BE49-F238E27FC236}">
                <a16:creationId xmlns:a16="http://schemas.microsoft.com/office/drawing/2014/main" id="{58713A8D-CC4D-B7F3-68E0-4D61A4278890}"/>
              </a:ext>
            </a:extLst>
          </p:cNvPr>
          <p:cNvGrpSpPr/>
          <p:nvPr/>
        </p:nvGrpSpPr>
        <p:grpSpPr>
          <a:xfrm>
            <a:off x="521614" y="3966057"/>
            <a:ext cx="421361" cy="421361"/>
            <a:chOff x="0" y="0"/>
            <a:chExt cx="812800" cy="812800"/>
          </a:xfrm>
        </p:grpSpPr>
        <p:sp>
          <p:nvSpPr>
            <p:cNvPr id="42" name="Freeform 20">
              <a:extLst>
                <a:ext uri="{FF2B5EF4-FFF2-40B4-BE49-F238E27FC236}">
                  <a16:creationId xmlns:a16="http://schemas.microsoft.com/office/drawing/2014/main" id="{5026018A-01AB-21DE-095C-B8E239CAAF3F}"/>
                </a:ext>
              </a:extLst>
            </p:cNvPr>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620882"/>
            </a:solidFill>
          </p:spPr>
        </p:sp>
        <p:sp>
          <p:nvSpPr>
            <p:cNvPr id="43" name="TextBox 21">
              <a:extLst>
                <a:ext uri="{FF2B5EF4-FFF2-40B4-BE49-F238E27FC236}">
                  <a16:creationId xmlns:a16="http://schemas.microsoft.com/office/drawing/2014/main" id="{54F70082-B6D3-9A59-6682-20023FFCF083}"/>
                </a:ext>
              </a:extLst>
            </p:cNvPr>
            <p:cNvSpPr txBox="1"/>
            <p:nvPr/>
          </p:nvSpPr>
          <p:spPr>
            <a:xfrm>
              <a:off x="190500" y="152400"/>
              <a:ext cx="431800" cy="4699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977566" cy="10287000"/>
            <a:chOff x="0" y="0"/>
            <a:chExt cx="13303422" cy="13716000"/>
          </a:xfrm>
        </p:grpSpPr>
        <p:pic>
          <p:nvPicPr>
            <p:cNvPr id="3" name="Picture 3"/>
            <p:cNvPicPr>
              <a:picLocks noChangeAspect="1"/>
            </p:cNvPicPr>
            <p:nvPr/>
          </p:nvPicPr>
          <p:blipFill>
            <a:blip r:embed="rId2">
              <a:alphaModFix amt="9999"/>
            </a:blip>
            <a:srcRect l="31101" r="31101"/>
            <a:stretch>
              <a:fillRect/>
            </a:stretch>
          </p:blipFill>
          <p:spPr>
            <a:xfrm>
              <a:off x="0" y="0"/>
              <a:ext cx="13303422" cy="13716000"/>
            </a:xfrm>
            <a:prstGeom prst="rect">
              <a:avLst/>
            </a:prstGeom>
          </p:spPr>
        </p:pic>
      </p:grpSp>
      <p:sp>
        <p:nvSpPr>
          <p:cNvPr id="4" name="AutoShape 4"/>
          <p:cNvSpPr/>
          <p:nvPr/>
        </p:nvSpPr>
        <p:spPr>
          <a:xfrm>
            <a:off x="1028700" y="4168950"/>
            <a:ext cx="4553743" cy="0"/>
          </a:xfrm>
          <a:prstGeom prst="line">
            <a:avLst/>
          </a:prstGeom>
          <a:ln w="28575" cap="flat">
            <a:solidFill>
              <a:srgbClr val="ECF0F3"/>
            </a:solidFill>
            <a:prstDash val="solid"/>
            <a:headEnd type="none" w="sm" len="sm"/>
            <a:tailEnd type="none" w="sm" len="sm"/>
          </a:ln>
        </p:spPr>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59677" y="7319795"/>
            <a:ext cx="738738" cy="805164"/>
          </a:xfrm>
          <a:prstGeom prst="rect">
            <a:avLst/>
          </a:prstGeom>
        </p:spPr>
      </p:pic>
      <p:sp>
        <p:nvSpPr>
          <p:cNvPr id="6" name="TextBox 6"/>
          <p:cNvSpPr txBox="1"/>
          <p:nvPr/>
        </p:nvSpPr>
        <p:spPr>
          <a:xfrm>
            <a:off x="1028700" y="1104900"/>
            <a:ext cx="6162963" cy="838708"/>
          </a:xfrm>
          <a:prstGeom prst="rect">
            <a:avLst/>
          </a:prstGeom>
        </p:spPr>
        <p:txBody>
          <a:bodyPr lIns="0" tIns="0" rIns="0" bIns="0" rtlCol="0" anchor="t">
            <a:spAutoFit/>
          </a:bodyPr>
          <a:lstStyle/>
          <a:p>
            <a:pPr>
              <a:lnSpc>
                <a:spcPts val="6386"/>
              </a:lnSpc>
            </a:pPr>
            <a:r>
              <a:rPr lang="en-US" sz="6200" spc="198" dirty="0">
                <a:solidFill>
                  <a:srgbClr val="620882"/>
                </a:solidFill>
                <a:latin typeface="Barlow Bold"/>
              </a:rPr>
              <a:t>LEARNINGS</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55766">
            <a:off x="-2626314" y="367457"/>
            <a:ext cx="7315200" cy="141584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6577" y="0"/>
            <a:ext cx="1729993" cy="69199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8621">
            <a:off x="12942788" y="8645042"/>
            <a:ext cx="7315200" cy="1415845"/>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49587" y="9822140"/>
            <a:ext cx="1729993" cy="6919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423004" y="0"/>
            <a:ext cx="1729993" cy="691997"/>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4996" y="9822140"/>
            <a:ext cx="1729993" cy="691997"/>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30484" y="8660968"/>
            <a:ext cx="1729993" cy="691997"/>
          </a:xfrm>
          <a:prstGeom prst="rect">
            <a:avLst/>
          </a:prstGeom>
        </p:spPr>
      </p:pic>
      <p:pic>
        <p:nvPicPr>
          <p:cNvPr id="14" name="Picture 14"/>
          <p:cNvPicPr>
            <a:picLocks noChangeAspect="1"/>
          </p:cNvPicPr>
          <p:nvPr/>
        </p:nvPicPr>
        <p:blipFill>
          <a:blip r:embed="rId13">
            <a:alphaModFix amt="36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11502" y="4005280"/>
            <a:ext cx="6698166" cy="6480475"/>
          </a:xfrm>
          <a:prstGeom prst="rect">
            <a:avLst/>
          </a:prstGeom>
        </p:spPr>
      </p:pic>
      <p:grpSp>
        <p:nvGrpSpPr>
          <p:cNvPr id="18" name="Group 18"/>
          <p:cNvGrpSpPr/>
          <p:nvPr/>
        </p:nvGrpSpPr>
        <p:grpSpPr>
          <a:xfrm>
            <a:off x="10924649" y="6831807"/>
            <a:ext cx="1502960" cy="1748899"/>
            <a:chOff x="0" y="0"/>
            <a:chExt cx="698500" cy="812800"/>
          </a:xfrm>
        </p:grpSpPr>
        <p:sp>
          <p:nvSpPr>
            <p:cNvPr id="19" name="Freeform 1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solidFill>
          </p:spPr>
        </p:sp>
        <p:sp>
          <p:nvSpPr>
            <p:cNvPr id="20" name="TextBox 20"/>
            <p:cNvSpPr txBox="1"/>
            <p:nvPr/>
          </p:nvSpPr>
          <p:spPr>
            <a:xfrm>
              <a:off x="0" y="82550"/>
              <a:ext cx="698500" cy="59055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0091083" y="5329238"/>
            <a:ext cx="1502960" cy="1748899"/>
            <a:chOff x="0" y="0"/>
            <a:chExt cx="698500" cy="812800"/>
          </a:xfrm>
        </p:grpSpPr>
        <p:sp>
          <p:nvSpPr>
            <p:cNvPr id="22" name="Freeform 2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p:spPr>
        </p:sp>
        <p:sp>
          <p:nvSpPr>
            <p:cNvPr id="23" name="TextBox 23"/>
            <p:cNvSpPr txBox="1"/>
            <p:nvPr/>
          </p:nvSpPr>
          <p:spPr>
            <a:xfrm>
              <a:off x="0" y="82550"/>
              <a:ext cx="698500" cy="590550"/>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0924649" y="3826669"/>
            <a:ext cx="1502960" cy="1748899"/>
            <a:chOff x="0" y="0"/>
            <a:chExt cx="698500" cy="812800"/>
          </a:xfrm>
        </p:grpSpPr>
        <p:sp>
          <p:nvSpPr>
            <p:cNvPr id="25" name="Freeform 2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BDE4D"/>
            </a:solidFill>
          </p:spPr>
        </p:sp>
        <p:sp>
          <p:nvSpPr>
            <p:cNvPr id="26" name="TextBox 26"/>
            <p:cNvSpPr txBox="1"/>
            <p:nvPr/>
          </p:nvSpPr>
          <p:spPr>
            <a:xfrm>
              <a:off x="0" y="82550"/>
              <a:ext cx="698500" cy="590550"/>
            </a:xfrm>
            <a:prstGeom prst="rect">
              <a:avLst/>
            </a:prstGeom>
          </p:spPr>
          <p:txBody>
            <a:bodyPr lIns="50800" tIns="50800" rIns="50800" bIns="50800" rtlCol="0" anchor="ctr"/>
            <a:lstStyle/>
            <a:p>
              <a:pPr algn="ctr">
                <a:lnSpc>
                  <a:spcPts val="3359"/>
                </a:lnSpc>
              </a:pPr>
              <a:endParaRPr/>
            </a:p>
          </p:txBody>
        </p:sp>
      </p:grpSp>
      <p:pic>
        <p:nvPicPr>
          <p:cNvPr id="27" name="Picture 2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205898" y="7319795"/>
            <a:ext cx="1003323" cy="722393"/>
          </a:xfrm>
          <a:prstGeom prst="rect">
            <a:avLst/>
          </a:prstGeom>
        </p:spPr>
      </p:pic>
      <p:pic>
        <p:nvPicPr>
          <p:cNvPr id="28" name="Picture 2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526760" y="5829142"/>
            <a:ext cx="705121" cy="823500"/>
          </a:xfrm>
          <a:prstGeom prst="rect">
            <a:avLst/>
          </a:prstGeom>
        </p:spPr>
      </p:pic>
      <p:pic>
        <p:nvPicPr>
          <p:cNvPr id="29" name="Picture 2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65784" y="1213511"/>
            <a:ext cx="1729993" cy="691997"/>
          </a:xfrm>
          <a:prstGeom prst="rect">
            <a:avLst/>
          </a:prstGeom>
        </p:spPr>
      </p:pic>
      <p:grpSp>
        <p:nvGrpSpPr>
          <p:cNvPr id="30" name="Group 30"/>
          <p:cNvGrpSpPr/>
          <p:nvPr/>
        </p:nvGrpSpPr>
        <p:grpSpPr>
          <a:xfrm>
            <a:off x="10091083" y="2324100"/>
            <a:ext cx="1502960" cy="1748899"/>
            <a:chOff x="0" y="0"/>
            <a:chExt cx="698500" cy="812800"/>
          </a:xfrm>
        </p:grpSpPr>
        <p:sp>
          <p:nvSpPr>
            <p:cNvPr id="31" name="Freeform 3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p:spPr>
        </p:sp>
        <p:sp>
          <p:nvSpPr>
            <p:cNvPr id="32" name="TextBox 32"/>
            <p:cNvSpPr txBox="1"/>
            <p:nvPr/>
          </p:nvSpPr>
          <p:spPr>
            <a:xfrm>
              <a:off x="0" y="82550"/>
              <a:ext cx="698500" cy="590550"/>
            </a:xfrm>
            <a:prstGeom prst="rect">
              <a:avLst/>
            </a:prstGeom>
          </p:spPr>
          <p:txBody>
            <a:bodyPr lIns="50800" tIns="50800" rIns="50800" bIns="50800" rtlCol="0" anchor="ctr"/>
            <a:lstStyle/>
            <a:p>
              <a:pPr algn="ctr">
                <a:lnSpc>
                  <a:spcPts val="3359"/>
                </a:lnSpc>
              </a:pPr>
              <a:endParaRPr/>
            </a:p>
          </p:txBody>
        </p:sp>
      </p:grpSp>
      <p:grpSp>
        <p:nvGrpSpPr>
          <p:cNvPr id="33" name="Group 33"/>
          <p:cNvGrpSpPr/>
          <p:nvPr/>
        </p:nvGrpSpPr>
        <p:grpSpPr>
          <a:xfrm>
            <a:off x="8076637" y="2526427"/>
            <a:ext cx="1907693" cy="5373980"/>
            <a:chOff x="0" y="0"/>
            <a:chExt cx="2543590" cy="7165307"/>
          </a:xfrm>
        </p:grpSpPr>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2391421" y="2391421"/>
              <a:ext cx="7165307" cy="2382465"/>
            </a:xfrm>
            <a:prstGeom prst="rect">
              <a:avLst/>
            </a:prstGeom>
          </p:spPr>
        </p:pic>
        <p:sp>
          <p:nvSpPr>
            <p:cNvPr id="35" name="TextBox 35"/>
            <p:cNvSpPr txBox="1"/>
            <p:nvPr/>
          </p:nvSpPr>
          <p:spPr>
            <a:xfrm>
              <a:off x="983197" y="119847"/>
              <a:ext cx="1560393" cy="6809190"/>
            </a:xfrm>
            <a:prstGeom prst="rect">
              <a:avLst/>
            </a:prstGeom>
          </p:spPr>
          <p:txBody>
            <a:bodyPr lIns="0" tIns="0" rIns="0" bIns="0" rtlCol="0" anchor="t">
              <a:spAutoFit/>
            </a:bodyPr>
            <a:lstStyle/>
            <a:p>
              <a:pPr>
                <a:lnSpc>
                  <a:spcPts val="8122"/>
                </a:lnSpc>
              </a:pPr>
              <a:r>
                <a:rPr lang="en-US" sz="6200" spc="186">
                  <a:solidFill>
                    <a:srgbClr val="620882"/>
                  </a:solidFill>
                  <a:latin typeface="Barlow Bold Bold"/>
                </a:rPr>
                <a:t>P</a:t>
              </a:r>
            </a:p>
            <a:p>
              <a:pPr>
                <a:lnSpc>
                  <a:spcPts val="8122"/>
                </a:lnSpc>
              </a:pPr>
              <a:r>
                <a:rPr lang="en-US" sz="6200" spc="186">
                  <a:solidFill>
                    <a:srgbClr val="620882"/>
                  </a:solidFill>
                  <a:latin typeface="Barlow Bold Bold"/>
                </a:rPr>
                <a:t>I</a:t>
              </a:r>
            </a:p>
            <a:p>
              <a:pPr>
                <a:lnSpc>
                  <a:spcPts val="8122"/>
                </a:lnSpc>
              </a:pPr>
              <a:r>
                <a:rPr lang="en-US" sz="6200" spc="186">
                  <a:solidFill>
                    <a:srgbClr val="620882"/>
                  </a:solidFill>
                  <a:latin typeface="Barlow Bold Bold"/>
                </a:rPr>
                <a:t>L</a:t>
              </a:r>
            </a:p>
            <a:p>
              <a:pPr>
                <a:lnSpc>
                  <a:spcPts val="8122"/>
                </a:lnSpc>
              </a:pPr>
              <a:r>
                <a:rPr lang="en-US" sz="6200" spc="186">
                  <a:solidFill>
                    <a:srgbClr val="620882"/>
                  </a:solidFill>
                  <a:latin typeface="Barlow Bold Bold"/>
                </a:rPr>
                <a:t>O</a:t>
              </a:r>
            </a:p>
            <a:p>
              <a:pPr>
                <a:lnSpc>
                  <a:spcPts val="8122"/>
                </a:lnSpc>
              </a:pPr>
              <a:r>
                <a:rPr lang="en-US" sz="6200" spc="186">
                  <a:solidFill>
                    <a:srgbClr val="620882"/>
                  </a:solidFill>
                  <a:latin typeface="Barlow Bold Bold"/>
                </a:rPr>
                <a:t>T</a:t>
              </a:r>
            </a:p>
          </p:txBody>
        </p:sp>
      </p:grpSp>
      <p:pic>
        <p:nvPicPr>
          <p:cNvPr id="36" name="Picture 3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0482951" y="7761573"/>
            <a:ext cx="719224" cy="722838"/>
          </a:xfrm>
          <a:prstGeom prst="rect">
            <a:avLst/>
          </a:prstGeom>
        </p:spPr>
      </p:pic>
      <p:pic>
        <p:nvPicPr>
          <p:cNvPr id="37" name="Picture 3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1385868" y="4364076"/>
            <a:ext cx="643383" cy="707987"/>
          </a:xfrm>
          <a:prstGeom prst="rect">
            <a:avLst/>
          </a:prstGeom>
        </p:spPr>
      </p:pic>
      <p:sp>
        <p:nvSpPr>
          <p:cNvPr id="38" name="TextBox 38"/>
          <p:cNvSpPr txBox="1"/>
          <p:nvPr/>
        </p:nvSpPr>
        <p:spPr>
          <a:xfrm>
            <a:off x="1028700" y="1915033"/>
            <a:ext cx="6352393" cy="2782813"/>
          </a:xfrm>
          <a:prstGeom prst="rect">
            <a:avLst/>
          </a:prstGeom>
        </p:spPr>
        <p:txBody>
          <a:bodyPr lIns="0" tIns="0" rIns="0" bIns="0" rtlCol="0" anchor="t">
            <a:spAutoFit/>
          </a:bodyPr>
          <a:lstStyle/>
          <a:p>
            <a:pPr>
              <a:lnSpc>
                <a:spcPts val="3068"/>
              </a:lnSpc>
            </a:pPr>
            <a:r>
              <a:rPr lang="en-US" sz="2600" dirty="0">
                <a:solidFill>
                  <a:srgbClr val="63696F"/>
                </a:solidFill>
                <a:latin typeface="Barlow SemiCondensed"/>
              </a:rPr>
              <a:t>This pilot will help closely observe:</a:t>
            </a:r>
          </a:p>
          <a:p>
            <a:pPr marL="561341" lvl="1" indent="-280670">
              <a:lnSpc>
                <a:spcPts val="3068"/>
              </a:lnSpc>
              <a:buFont typeface="Arial"/>
              <a:buChar char="•"/>
            </a:pPr>
            <a:r>
              <a:rPr lang="en-US" sz="2600" dirty="0">
                <a:solidFill>
                  <a:srgbClr val="63696F"/>
                </a:solidFill>
                <a:latin typeface="Barlow SemiCondensed"/>
              </a:rPr>
              <a:t>Challenges in signing up new clients</a:t>
            </a:r>
          </a:p>
          <a:p>
            <a:pPr marL="561341" lvl="1" indent="-280670">
              <a:lnSpc>
                <a:spcPts val="3068"/>
              </a:lnSpc>
              <a:buFont typeface="Arial"/>
              <a:buChar char="•"/>
            </a:pPr>
            <a:r>
              <a:rPr lang="en-US" sz="2600" dirty="0">
                <a:solidFill>
                  <a:srgbClr val="63696F"/>
                </a:solidFill>
                <a:latin typeface="Barlow SemiCondensed"/>
              </a:rPr>
              <a:t>Delinquency and dropout rates </a:t>
            </a:r>
          </a:p>
          <a:p>
            <a:pPr marL="561341" lvl="1" indent="-280670">
              <a:lnSpc>
                <a:spcPts val="3068"/>
              </a:lnSpc>
              <a:buFont typeface="Arial"/>
              <a:buChar char="•"/>
            </a:pPr>
            <a:r>
              <a:rPr lang="en-US" sz="2600" dirty="0">
                <a:solidFill>
                  <a:srgbClr val="63696F"/>
                </a:solidFill>
                <a:latin typeface="Barlow SemiCondensed"/>
              </a:rPr>
              <a:t>Employment partnerships</a:t>
            </a:r>
          </a:p>
          <a:p>
            <a:pPr marL="561341" lvl="1" indent="-280670">
              <a:lnSpc>
                <a:spcPts val="3068"/>
              </a:lnSpc>
              <a:buFont typeface="Arial"/>
              <a:buChar char="•"/>
            </a:pPr>
            <a:r>
              <a:rPr lang="en-US" sz="2600" dirty="0">
                <a:solidFill>
                  <a:srgbClr val="63696F"/>
                </a:solidFill>
                <a:latin typeface="Barlow SemiCondensed"/>
              </a:rPr>
              <a:t>Third party and employer collaborations</a:t>
            </a:r>
          </a:p>
          <a:p>
            <a:pPr marL="561341" lvl="1" indent="-280670">
              <a:lnSpc>
                <a:spcPts val="3068"/>
              </a:lnSpc>
              <a:buFont typeface="Arial"/>
              <a:buChar char="•"/>
            </a:pPr>
            <a:r>
              <a:rPr lang="en-US" sz="2600" dirty="0">
                <a:solidFill>
                  <a:srgbClr val="63696F"/>
                </a:solidFill>
                <a:latin typeface="Barlow SemiCondensed"/>
              </a:rPr>
              <a:t>Improvement in lives of clients</a:t>
            </a:r>
          </a:p>
          <a:p>
            <a:pPr algn="l">
              <a:lnSpc>
                <a:spcPts val="3068"/>
              </a:lnSpc>
            </a:pPr>
            <a:endParaRPr lang="en-US" sz="2600" dirty="0">
              <a:solidFill>
                <a:srgbClr val="63696F"/>
              </a:solidFill>
              <a:latin typeface="Barlow SemiCondensed"/>
            </a:endParaRPr>
          </a:p>
        </p:txBody>
      </p:sp>
      <p:sp>
        <p:nvSpPr>
          <p:cNvPr id="40" name="TextBox 40"/>
          <p:cNvSpPr txBox="1"/>
          <p:nvPr/>
        </p:nvSpPr>
        <p:spPr>
          <a:xfrm>
            <a:off x="11774311" y="2540390"/>
            <a:ext cx="3861802" cy="448310"/>
          </a:xfrm>
          <a:prstGeom prst="rect">
            <a:avLst/>
          </a:prstGeom>
        </p:spPr>
        <p:txBody>
          <a:bodyPr lIns="0" tIns="0" rIns="0" bIns="0" rtlCol="0" anchor="t">
            <a:spAutoFit/>
          </a:bodyPr>
          <a:lstStyle/>
          <a:p>
            <a:pPr>
              <a:lnSpc>
                <a:spcPts val="3639"/>
              </a:lnSpc>
            </a:pPr>
            <a:r>
              <a:rPr lang="en-US" sz="2599" spc="83">
                <a:solidFill>
                  <a:srgbClr val="000000"/>
                </a:solidFill>
                <a:latin typeface="Barlow SemiCondensed Bold"/>
              </a:rPr>
              <a:t>Place:</a:t>
            </a:r>
          </a:p>
        </p:txBody>
      </p:sp>
      <p:pic>
        <p:nvPicPr>
          <p:cNvPr id="41" name="Picture 41"/>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0562401" y="2832325"/>
            <a:ext cx="560324" cy="732450"/>
          </a:xfrm>
          <a:prstGeom prst="rect">
            <a:avLst/>
          </a:prstGeom>
        </p:spPr>
      </p:pic>
      <p:sp>
        <p:nvSpPr>
          <p:cNvPr id="42" name="TextBox 42"/>
          <p:cNvSpPr txBox="1"/>
          <p:nvPr/>
        </p:nvSpPr>
        <p:spPr>
          <a:xfrm>
            <a:off x="11774311" y="3006885"/>
            <a:ext cx="5079618" cy="372744"/>
          </a:xfrm>
          <a:prstGeom prst="rect">
            <a:avLst/>
          </a:prstGeom>
        </p:spPr>
        <p:txBody>
          <a:bodyPr lIns="0" tIns="0" rIns="0" bIns="0" rtlCol="0" anchor="t">
            <a:spAutoFit/>
          </a:bodyPr>
          <a:lstStyle/>
          <a:p>
            <a:pPr marL="0" lvl="0" indent="0" algn="l">
              <a:lnSpc>
                <a:spcPts val="3080"/>
              </a:lnSpc>
              <a:spcBef>
                <a:spcPct val="0"/>
              </a:spcBef>
            </a:pPr>
            <a:r>
              <a:rPr lang="en-US" sz="2200">
                <a:solidFill>
                  <a:srgbClr val="000000"/>
                </a:solidFill>
                <a:latin typeface="Barlow SemiCondensed"/>
              </a:rPr>
              <a:t>Karnataka, India</a:t>
            </a:r>
          </a:p>
        </p:txBody>
      </p:sp>
      <p:sp>
        <p:nvSpPr>
          <p:cNvPr id="43" name="TextBox 43"/>
          <p:cNvSpPr txBox="1"/>
          <p:nvPr/>
        </p:nvSpPr>
        <p:spPr>
          <a:xfrm>
            <a:off x="12738586" y="4098674"/>
            <a:ext cx="3861802" cy="448310"/>
          </a:xfrm>
          <a:prstGeom prst="rect">
            <a:avLst/>
          </a:prstGeom>
        </p:spPr>
        <p:txBody>
          <a:bodyPr lIns="0" tIns="0" rIns="0" bIns="0" rtlCol="0" anchor="t">
            <a:spAutoFit/>
          </a:bodyPr>
          <a:lstStyle/>
          <a:p>
            <a:pPr>
              <a:lnSpc>
                <a:spcPts val="3639"/>
              </a:lnSpc>
            </a:pPr>
            <a:r>
              <a:rPr lang="en-US" sz="2599" spc="83">
                <a:solidFill>
                  <a:srgbClr val="000000"/>
                </a:solidFill>
                <a:latin typeface="Barlow SemiCondensed Bold"/>
              </a:rPr>
              <a:t>Selection crtirea:</a:t>
            </a:r>
          </a:p>
        </p:txBody>
      </p:sp>
      <p:sp>
        <p:nvSpPr>
          <p:cNvPr id="44" name="TextBox 44"/>
          <p:cNvSpPr txBox="1"/>
          <p:nvPr/>
        </p:nvSpPr>
        <p:spPr>
          <a:xfrm>
            <a:off x="12738586" y="4553109"/>
            <a:ext cx="5079618" cy="763269"/>
          </a:xfrm>
          <a:prstGeom prst="rect">
            <a:avLst/>
          </a:prstGeom>
        </p:spPr>
        <p:txBody>
          <a:bodyPr lIns="0" tIns="0" rIns="0" bIns="0" rtlCol="0" anchor="t">
            <a:spAutoFit/>
          </a:bodyPr>
          <a:lstStyle/>
          <a:p>
            <a:pPr marL="0" lvl="0" indent="0" algn="l">
              <a:lnSpc>
                <a:spcPts val="3080"/>
              </a:lnSpc>
              <a:spcBef>
                <a:spcPct val="0"/>
              </a:spcBef>
            </a:pPr>
            <a:r>
              <a:rPr lang="en-US" sz="2200">
                <a:solidFill>
                  <a:srgbClr val="000000"/>
                </a:solidFill>
                <a:latin typeface="Barlow SemiCondensed"/>
              </a:rPr>
              <a:t>High number of DV victims &amp; presence of partner organisation</a:t>
            </a:r>
          </a:p>
        </p:txBody>
      </p:sp>
      <p:sp>
        <p:nvSpPr>
          <p:cNvPr id="45" name="TextBox 45"/>
          <p:cNvSpPr txBox="1"/>
          <p:nvPr/>
        </p:nvSpPr>
        <p:spPr>
          <a:xfrm>
            <a:off x="11774311" y="6234907"/>
            <a:ext cx="5477826" cy="354584"/>
          </a:xfrm>
          <a:prstGeom prst="rect">
            <a:avLst/>
          </a:prstGeom>
        </p:spPr>
        <p:txBody>
          <a:bodyPr lIns="0" tIns="0" rIns="0" bIns="0" rtlCol="0" anchor="t">
            <a:spAutoFit/>
          </a:bodyPr>
          <a:lstStyle/>
          <a:p>
            <a:pPr marL="0" lvl="0" indent="0" algn="l">
              <a:lnSpc>
                <a:spcPts val="3080"/>
              </a:lnSpc>
              <a:spcBef>
                <a:spcPct val="0"/>
              </a:spcBef>
            </a:pPr>
            <a:r>
              <a:rPr lang="en-US" sz="2200" dirty="0">
                <a:solidFill>
                  <a:srgbClr val="000000"/>
                </a:solidFill>
                <a:latin typeface="Barlow SemiCondensed"/>
              </a:rPr>
              <a:t>1,000  DV victims</a:t>
            </a:r>
          </a:p>
        </p:txBody>
      </p:sp>
      <p:sp>
        <p:nvSpPr>
          <p:cNvPr id="46" name="TextBox 46"/>
          <p:cNvSpPr txBox="1"/>
          <p:nvPr/>
        </p:nvSpPr>
        <p:spPr>
          <a:xfrm>
            <a:off x="12699962" y="7106306"/>
            <a:ext cx="3861802" cy="438785"/>
          </a:xfrm>
          <a:prstGeom prst="rect">
            <a:avLst/>
          </a:prstGeom>
        </p:spPr>
        <p:txBody>
          <a:bodyPr lIns="0" tIns="0" rIns="0" bIns="0" rtlCol="0" anchor="t">
            <a:spAutoFit/>
          </a:bodyPr>
          <a:lstStyle/>
          <a:p>
            <a:pPr>
              <a:lnSpc>
                <a:spcPts val="3640"/>
              </a:lnSpc>
            </a:pPr>
            <a:r>
              <a:rPr lang="en-US" sz="2600" spc="83">
                <a:solidFill>
                  <a:srgbClr val="000000"/>
                </a:solidFill>
                <a:latin typeface="Barlow SemiCondensed Bold"/>
              </a:rPr>
              <a:t>Loan amount:</a:t>
            </a:r>
          </a:p>
        </p:txBody>
      </p:sp>
      <p:sp>
        <p:nvSpPr>
          <p:cNvPr id="47" name="TextBox 47"/>
          <p:cNvSpPr txBox="1"/>
          <p:nvPr/>
        </p:nvSpPr>
        <p:spPr>
          <a:xfrm>
            <a:off x="12699962" y="7531121"/>
            <a:ext cx="5079618" cy="354584"/>
          </a:xfrm>
          <a:prstGeom prst="rect">
            <a:avLst/>
          </a:prstGeom>
        </p:spPr>
        <p:txBody>
          <a:bodyPr lIns="0" tIns="0" rIns="0" bIns="0" rtlCol="0" anchor="t">
            <a:spAutoFit/>
          </a:bodyPr>
          <a:lstStyle/>
          <a:p>
            <a:pPr marL="0" lvl="0" indent="0" algn="l">
              <a:lnSpc>
                <a:spcPts val="3080"/>
              </a:lnSpc>
              <a:spcBef>
                <a:spcPct val="0"/>
              </a:spcBef>
            </a:pPr>
            <a:r>
              <a:rPr lang="en-US" sz="2200" dirty="0">
                <a:solidFill>
                  <a:srgbClr val="000000"/>
                </a:solidFill>
                <a:latin typeface="Barlow SemiCondensed"/>
              </a:rPr>
              <a:t>~$2M for loan disbursals</a:t>
            </a:r>
          </a:p>
        </p:txBody>
      </p:sp>
      <p:sp>
        <p:nvSpPr>
          <p:cNvPr id="49" name="TextBox 49"/>
          <p:cNvSpPr txBox="1"/>
          <p:nvPr/>
        </p:nvSpPr>
        <p:spPr>
          <a:xfrm>
            <a:off x="11774311" y="5781517"/>
            <a:ext cx="3861802" cy="438785"/>
          </a:xfrm>
          <a:prstGeom prst="rect">
            <a:avLst/>
          </a:prstGeom>
        </p:spPr>
        <p:txBody>
          <a:bodyPr lIns="0" tIns="0" rIns="0" bIns="0" rtlCol="0" anchor="t">
            <a:spAutoFit/>
          </a:bodyPr>
          <a:lstStyle/>
          <a:p>
            <a:pPr>
              <a:lnSpc>
                <a:spcPts val="3640"/>
              </a:lnSpc>
            </a:pPr>
            <a:r>
              <a:rPr lang="en-US" sz="2600" spc="83">
                <a:solidFill>
                  <a:srgbClr val="000000"/>
                </a:solidFill>
                <a:latin typeface="Barlow SemiCondensed Bold"/>
              </a:rPr>
              <a:t>Target group: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79603" y="486803"/>
            <a:ext cx="11639337" cy="1163933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6AE8"/>
            </a:solidFill>
          </p:spPr>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5" name="Group 5"/>
          <p:cNvGrpSpPr>
            <a:grpSpLocks noChangeAspect="1"/>
          </p:cNvGrpSpPr>
          <p:nvPr/>
        </p:nvGrpSpPr>
        <p:grpSpPr>
          <a:xfrm>
            <a:off x="-1497137" y="1655702"/>
            <a:ext cx="9893061" cy="9893022"/>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DFDFD"/>
            </a:solidFill>
            <a:ln w="12700">
              <a:solidFill>
                <a:srgbClr val="000000"/>
              </a:solidFill>
            </a:ln>
          </p:spPr>
        </p:sp>
      </p:grpSp>
      <p:grpSp>
        <p:nvGrpSpPr>
          <p:cNvPr id="7" name="Group 7"/>
          <p:cNvGrpSpPr/>
          <p:nvPr/>
        </p:nvGrpSpPr>
        <p:grpSpPr>
          <a:xfrm>
            <a:off x="9715500" y="2292214"/>
            <a:ext cx="1296158" cy="1296158"/>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BB6AC"/>
            </a:solidFill>
          </p:spPr>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0" name="AutoShape 10"/>
          <p:cNvSpPr/>
          <p:nvPr/>
        </p:nvSpPr>
        <p:spPr>
          <a:xfrm>
            <a:off x="11318859" y="3883647"/>
            <a:ext cx="4560026" cy="0"/>
          </a:xfrm>
          <a:prstGeom prst="line">
            <a:avLst/>
          </a:prstGeom>
          <a:ln w="28575" cap="flat">
            <a:solidFill>
              <a:srgbClr val="8BB6AC"/>
            </a:solidFill>
            <a:prstDash val="solid"/>
            <a:headEnd type="none" w="sm" len="sm"/>
            <a:tailEnd type="none" w="sm" len="sm"/>
          </a:ln>
        </p:spPr>
      </p:sp>
      <p:grpSp>
        <p:nvGrpSpPr>
          <p:cNvPr id="11" name="Group 11"/>
          <p:cNvGrpSpPr/>
          <p:nvPr/>
        </p:nvGrpSpPr>
        <p:grpSpPr>
          <a:xfrm>
            <a:off x="9715500" y="4160604"/>
            <a:ext cx="1296158" cy="1296158"/>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BB6AC"/>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1318859" y="4742009"/>
            <a:ext cx="4560026" cy="711199"/>
          </a:xfrm>
          <a:prstGeom prst="rect">
            <a:avLst/>
          </a:prstGeom>
        </p:spPr>
        <p:txBody>
          <a:bodyPr lIns="0" tIns="0" rIns="0" bIns="0" rtlCol="0" anchor="t">
            <a:spAutoFit/>
          </a:bodyPr>
          <a:lstStyle/>
          <a:p>
            <a:pPr marL="0" lvl="0" indent="0" algn="l">
              <a:lnSpc>
                <a:spcPts val="2800"/>
              </a:lnSpc>
              <a:spcBef>
                <a:spcPct val="0"/>
              </a:spcBef>
            </a:pPr>
            <a:r>
              <a:rPr lang="en-US" sz="2000">
                <a:solidFill>
                  <a:srgbClr val="3C5679"/>
                </a:solidFill>
                <a:latin typeface="Barlow Medium"/>
              </a:rPr>
              <a:t>Completed high school but dropped out of college due to an early marriage</a:t>
            </a:r>
          </a:p>
        </p:txBody>
      </p:sp>
      <p:sp>
        <p:nvSpPr>
          <p:cNvPr id="15" name="AutoShape 15"/>
          <p:cNvSpPr/>
          <p:nvPr/>
        </p:nvSpPr>
        <p:spPr>
          <a:xfrm>
            <a:off x="11318859" y="5752037"/>
            <a:ext cx="4560026" cy="0"/>
          </a:xfrm>
          <a:prstGeom prst="line">
            <a:avLst/>
          </a:prstGeom>
          <a:ln w="28575" cap="flat">
            <a:solidFill>
              <a:srgbClr val="8BB6AC"/>
            </a:solidFill>
            <a:prstDash val="solid"/>
            <a:headEnd type="none" w="sm" len="sm"/>
            <a:tailEnd type="none" w="sm" len="sm"/>
          </a:ln>
        </p:spPr>
      </p:sp>
      <p:grpSp>
        <p:nvGrpSpPr>
          <p:cNvPr id="16" name="Group 16"/>
          <p:cNvGrpSpPr/>
          <p:nvPr/>
        </p:nvGrpSpPr>
        <p:grpSpPr>
          <a:xfrm>
            <a:off x="9715500" y="6028994"/>
            <a:ext cx="1296158" cy="1296158"/>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BB6AC"/>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pic>
        <p:nvPicPr>
          <p:cNvPr id="19" name="Picture 19"/>
          <p:cNvPicPr>
            <a:picLocks noChangeAspect="1"/>
          </p:cNvPicPr>
          <p:nvPr/>
        </p:nvPicPr>
        <p:blipFill>
          <a:blip r:embed="rId2">
            <a:alphaModFix amt="24000"/>
          </a:blip>
          <a:srcRect l="5610" r="5610"/>
          <a:stretch>
            <a:fillRect/>
          </a:stretch>
        </p:blipFill>
        <p:spPr>
          <a:xfrm>
            <a:off x="-1735581" y="-9908769"/>
            <a:ext cx="18255065" cy="10281272"/>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7101" y="2545257"/>
            <a:ext cx="772955" cy="771023"/>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67666" y="4418039"/>
            <a:ext cx="591826" cy="781288"/>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2978" y="6306471"/>
            <a:ext cx="741202" cy="741202"/>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92978" y="8174861"/>
            <a:ext cx="741202" cy="741202"/>
          </a:xfrm>
          <a:prstGeom prst="rect">
            <a:avLst/>
          </a:prstGeom>
        </p:spPr>
      </p:pic>
      <p:sp>
        <p:nvSpPr>
          <p:cNvPr id="24" name="TextBox 24"/>
          <p:cNvSpPr txBox="1"/>
          <p:nvPr/>
        </p:nvSpPr>
        <p:spPr>
          <a:xfrm>
            <a:off x="9715500" y="914400"/>
            <a:ext cx="7543800" cy="1052195"/>
          </a:xfrm>
          <a:prstGeom prst="rect">
            <a:avLst/>
          </a:prstGeom>
        </p:spPr>
        <p:txBody>
          <a:bodyPr lIns="0" tIns="0" rIns="0" bIns="0" rtlCol="0" anchor="t">
            <a:spAutoFit/>
          </a:bodyPr>
          <a:lstStyle/>
          <a:p>
            <a:pPr>
              <a:lnSpc>
                <a:spcPts val="8680"/>
              </a:lnSpc>
              <a:spcBef>
                <a:spcPct val="0"/>
              </a:spcBef>
            </a:pPr>
            <a:r>
              <a:rPr lang="en-US" sz="6200" spc="198">
                <a:solidFill>
                  <a:srgbClr val="620882"/>
                </a:solidFill>
                <a:latin typeface="Barlow Bold"/>
              </a:rPr>
              <a:t>LET's MEET RAJJI !</a:t>
            </a:r>
          </a:p>
        </p:txBody>
      </p:sp>
      <p:sp>
        <p:nvSpPr>
          <p:cNvPr id="25" name="TextBox 25"/>
          <p:cNvSpPr txBox="1"/>
          <p:nvPr/>
        </p:nvSpPr>
        <p:spPr>
          <a:xfrm>
            <a:off x="11318859" y="2238618"/>
            <a:ext cx="2929154" cy="415290"/>
          </a:xfrm>
          <a:prstGeom prst="rect">
            <a:avLst/>
          </a:prstGeom>
        </p:spPr>
        <p:txBody>
          <a:bodyPr lIns="0" tIns="0" rIns="0" bIns="0" rtlCol="0" anchor="t">
            <a:spAutoFit/>
          </a:bodyPr>
          <a:lstStyle/>
          <a:p>
            <a:pPr>
              <a:lnSpc>
                <a:spcPts val="3359"/>
              </a:lnSpc>
            </a:pPr>
            <a:r>
              <a:rPr lang="en-US" sz="2400" spc="76">
                <a:solidFill>
                  <a:srgbClr val="142740"/>
                </a:solidFill>
                <a:latin typeface="Barlow Medium Bold"/>
              </a:rPr>
              <a:t>Personal Profile</a:t>
            </a:r>
          </a:p>
        </p:txBody>
      </p:sp>
      <p:sp>
        <p:nvSpPr>
          <p:cNvPr id="26" name="TextBox 26"/>
          <p:cNvSpPr txBox="1"/>
          <p:nvPr/>
        </p:nvSpPr>
        <p:spPr>
          <a:xfrm>
            <a:off x="11318859" y="2708390"/>
            <a:ext cx="4560026" cy="1063624"/>
          </a:xfrm>
          <a:prstGeom prst="rect">
            <a:avLst/>
          </a:prstGeom>
        </p:spPr>
        <p:txBody>
          <a:bodyPr lIns="0" tIns="0" rIns="0" bIns="0" rtlCol="0" anchor="t">
            <a:spAutoFit/>
          </a:bodyPr>
          <a:lstStyle/>
          <a:p>
            <a:pPr marL="0" lvl="0" indent="0" algn="l">
              <a:lnSpc>
                <a:spcPts val="2800"/>
              </a:lnSpc>
              <a:spcBef>
                <a:spcPct val="0"/>
              </a:spcBef>
            </a:pPr>
            <a:r>
              <a:rPr lang="en-US" sz="2000" dirty="0">
                <a:solidFill>
                  <a:srgbClr val="3C5679"/>
                </a:solidFill>
                <a:latin typeface="Barlow Medium"/>
              </a:rPr>
              <a:t>24yrs old married woman who lives with her husband and in-laws in Bengaluru, Karnataka</a:t>
            </a:r>
          </a:p>
        </p:txBody>
      </p:sp>
      <p:sp>
        <p:nvSpPr>
          <p:cNvPr id="27" name="TextBox 27"/>
          <p:cNvSpPr txBox="1"/>
          <p:nvPr/>
        </p:nvSpPr>
        <p:spPr>
          <a:xfrm>
            <a:off x="11318859" y="4107008"/>
            <a:ext cx="2929154" cy="415290"/>
          </a:xfrm>
          <a:prstGeom prst="rect">
            <a:avLst/>
          </a:prstGeom>
        </p:spPr>
        <p:txBody>
          <a:bodyPr lIns="0" tIns="0" rIns="0" bIns="0" rtlCol="0" anchor="t">
            <a:spAutoFit/>
          </a:bodyPr>
          <a:lstStyle/>
          <a:p>
            <a:pPr>
              <a:lnSpc>
                <a:spcPts val="3359"/>
              </a:lnSpc>
            </a:pPr>
            <a:r>
              <a:rPr lang="en-US" sz="2400" spc="76">
                <a:solidFill>
                  <a:srgbClr val="142740"/>
                </a:solidFill>
                <a:latin typeface="Barlow Medium"/>
              </a:rPr>
              <a:t>Education</a:t>
            </a:r>
          </a:p>
        </p:txBody>
      </p:sp>
      <p:sp>
        <p:nvSpPr>
          <p:cNvPr id="28" name="TextBox 28"/>
          <p:cNvSpPr txBox="1"/>
          <p:nvPr/>
        </p:nvSpPr>
        <p:spPr>
          <a:xfrm>
            <a:off x="11318859" y="5975398"/>
            <a:ext cx="2929154" cy="415290"/>
          </a:xfrm>
          <a:prstGeom prst="rect">
            <a:avLst/>
          </a:prstGeom>
        </p:spPr>
        <p:txBody>
          <a:bodyPr lIns="0" tIns="0" rIns="0" bIns="0" rtlCol="0" anchor="t">
            <a:spAutoFit/>
          </a:bodyPr>
          <a:lstStyle/>
          <a:p>
            <a:pPr>
              <a:lnSpc>
                <a:spcPts val="3359"/>
              </a:lnSpc>
            </a:pPr>
            <a:r>
              <a:rPr lang="en-US" sz="2400" spc="76">
                <a:solidFill>
                  <a:srgbClr val="142740"/>
                </a:solidFill>
                <a:latin typeface="Barlow Medium Bold"/>
              </a:rPr>
              <a:t>Story</a:t>
            </a:r>
          </a:p>
        </p:txBody>
      </p:sp>
      <p:sp>
        <p:nvSpPr>
          <p:cNvPr id="29" name="TextBox 29"/>
          <p:cNvSpPr txBox="1"/>
          <p:nvPr/>
        </p:nvSpPr>
        <p:spPr>
          <a:xfrm>
            <a:off x="11318859" y="6447838"/>
            <a:ext cx="4560026" cy="2834109"/>
          </a:xfrm>
          <a:prstGeom prst="rect">
            <a:avLst/>
          </a:prstGeom>
        </p:spPr>
        <p:txBody>
          <a:bodyPr lIns="0" tIns="0" rIns="0" bIns="0" rtlCol="0" anchor="t">
            <a:spAutoFit/>
          </a:bodyPr>
          <a:lstStyle/>
          <a:p>
            <a:pPr>
              <a:lnSpc>
                <a:spcPts val="2800"/>
              </a:lnSpc>
            </a:pPr>
            <a:r>
              <a:rPr lang="en-US" sz="2000" dirty="0">
                <a:solidFill>
                  <a:srgbClr val="3C5679"/>
                </a:solidFill>
                <a:latin typeface="Barlow Medium"/>
              </a:rPr>
              <a:t>Married for 5yrs; </a:t>
            </a:r>
          </a:p>
          <a:p>
            <a:pPr>
              <a:lnSpc>
                <a:spcPts val="2800"/>
              </a:lnSpc>
            </a:pPr>
            <a:r>
              <a:rPr lang="en-US" sz="2000" dirty="0">
                <a:solidFill>
                  <a:srgbClr val="3C5679"/>
                </a:solidFill>
                <a:latin typeface="Barlow Medium"/>
              </a:rPr>
              <a:t>Faces domestic abuse from partner and in-laws;</a:t>
            </a:r>
          </a:p>
          <a:p>
            <a:pPr>
              <a:lnSpc>
                <a:spcPts val="2800"/>
              </a:lnSpc>
            </a:pPr>
            <a:r>
              <a:rPr lang="en-US" sz="2000" dirty="0">
                <a:solidFill>
                  <a:srgbClr val="3C5679"/>
                </a:solidFill>
                <a:latin typeface="Barlow Medium"/>
              </a:rPr>
              <a:t>Understands that financial independence can help her confront this injustice;</a:t>
            </a:r>
          </a:p>
          <a:p>
            <a:pPr marL="0" lvl="0" indent="0" algn="l">
              <a:lnSpc>
                <a:spcPts val="2800"/>
              </a:lnSpc>
              <a:spcBef>
                <a:spcPct val="0"/>
              </a:spcBef>
            </a:pPr>
            <a:r>
              <a:rPr lang="en-US" sz="2000" dirty="0">
                <a:solidFill>
                  <a:srgbClr val="3C5679"/>
                </a:solidFill>
                <a:latin typeface="Barlow Medium"/>
              </a:rPr>
              <a:t>Looking for a start and guidance through this journey of empowerment.</a:t>
            </a:r>
          </a:p>
        </p:txBody>
      </p:sp>
      <p:pic>
        <p:nvPicPr>
          <p:cNvPr id="30" name="Picture 3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1999667"/>
            <a:ext cx="6272509" cy="853402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7000"/>
          </a:blip>
          <a:srcRect l="5610" r="5610"/>
          <a:stretch>
            <a:fillRect/>
          </a:stretch>
        </p:blipFill>
        <p:spPr>
          <a:xfrm>
            <a:off x="32935" y="5728"/>
            <a:ext cx="18255065" cy="10281272"/>
          </a:xfrm>
          <a:prstGeom prst="rect">
            <a:avLst/>
          </a:prstGeom>
        </p:spPr>
      </p:pic>
      <p:sp>
        <p:nvSpPr>
          <p:cNvPr id="21" name="TextBox 21"/>
          <p:cNvSpPr txBox="1"/>
          <p:nvPr/>
        </p:nvSpPr>
        <p:spPr>
          <a:xfrm>
            <a:off x="5791200" y="1953339"/>
            <a:ext cx="2457903" cy="461665"/>
          </a:xfrm>
          <a:prstGeom prst="rect">
            <a:avLst/>
          </a:prstGeom>
        </p:spPr>
        <p:txBody>
          <a:bodyPr lIns="0" tIns="0" rIns="0" bIns="0" rtlCol="0" anchor="t">
            <a:spAutoFit/>
          </a:bodyPr>
          <a:lstStyle/>
          <a:p>
            <a:pPr marL="0" lvl="1" indent="0" algn="ctr">
              <a:lnSpc>
                <a:spcPts val="3640"/>
              </a:lnSpc>
              <a:spcBef>
                <a:spcPct val="0"/>
              </a:spcBef>
            </a:pPr>
            <a:r>
              <a:rPr lang="en-US" sz="3000" spc="83" dirty="0">
                <a:solidFill>
                  <a:srgbClr val="0D0D0D"/>
                </a:solidFill>
                <a:latin typeface="Barlow SemiCondensed Bold"/>
              </a:rPr>
              <a:t>Impact</a:t>
            </a:r>
          </a:p>
        </p:txBody>
      </p:sp>
      <p:sp>
        <p:nvSpPr>
          <p:cNvPr id="31" name="TextBox 31"/>
          <p:cNvSpPr txBox="1"/>
          <p:nvPr/>
        </p:nvSpPr>
        <p:spPr>
          <a:xfrm>
            <a:off x="4332468" y="609182"/>
            <a:ext cx="9623064" cy="995785"/>
          </a:xfrm>
          <a:prstGeom prst="rect">
            <a:avLst/>
          </a:prstGeom>
        </p:spPr>
        <p:txBody>
          <a:bodyPr lIns="0" tIns="0" rIns="0" bIns="0" rtlCol="0" anchor="t">
            <a:spAutoFit/>
          </a:bodyPr>
          <a:lstStyle/>
          <a:p>
            <a:pPr algn="ctr">
              <a:lnSpc>
                <a:spcPts val="8680"/>
              </a:lnSpc>
            </a:pPr>
            <a:r>
              <a:rPr lang="en-US" sz="6200" spc="260" dirty="0">
                <a:solidFill>
                  <a:srgbClr val="620882"/>
                </a:solidFill>
                <a:latin typeface="Barlow Bold"/>
              </a:rPr>
              <a:t>IMPACT ASSESSMENT</a:t>
            </a:r>
          </a:p>
        </p:txBody>
      </p:sp>
      <p:pic>
        <p:nvPicPr>
          <p:cNvPr id="33" name="Picture 3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09074"/>
            <a:ext cx="1532843" cy="613137"/>
          </a:xfrm>
          <a:prstGeom prst="rect">
            <a:avLst/>
          </a:prstGeom>
        </p:spPr>
      </p:pic>
      <p:pic>
        <p:nvPicPr>
          <p:cNvPr id="34" name="Picture 3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90918" y="404063"/>
            <a:ext cx="1532843" cy="613137"/>
          </a:xfrm>
          <a:prstGeom prst="rect">
            <a:avLst/>
          </a:prstGeom>
        </p:spPr>
      </p:pic>
      <p:pic>
        <p:nvPicPr>
          <p:cNvPr id="35" name="Picture 3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3418" y="8897006"/>
            <a:ext cx="1220418" cy="722589"/>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70500" y="9925706"/>
            <a:ext cx="1220418" cy="722589"/>
          </a:xfrm>
          <a:prstGeom prst="rect">
            <a:avLst/>
          </a:prstGeom>
        </p:spPr>
      </p:pic>
      <p:pic>
        <p:nvPicPr>
          <p:cNvPr id="37" name="Picture 3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50083" y="-318526"/>
            <a:ext cx="1220418" cy="722589"/>
          </a:xfrm>
          <a:prstGeom prst="rect">
            <a:avLst/>
          </a:prstGeom>
        </p:spPr>
      </p:pic>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9289" y="9619594"/>
            <a:ext cx="1220418" cy="722589"/>
          </a:xfrm>
          <a:prstGeom prst="rect">
            <a:avLst/>
          </a:prstGeom>
        </p:spPr>
      </p:pic>
      <p:pic>
        <p:nvPicPr>
          <p:cNvPr id="39" name="Picture 3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22062" y="9619594"/>
            <a:ext cx="1220418" cy="722589"/>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70500" y="1017200"/>
            <a:ext cx="1220418" cy="722589"/>
          </a:xfrm>
          <a:prstGeom prst="rect">
            <a:avLst/>
          </a:prstGeom>
        </p:spPr>
      </p:pic>
      <p:pic>
        <p:nvPicPr>
          <p:cNvPr id="44" name="Picture 43">
            <a:extLst>
              <a:ext uri="{FF2B5EF4-FFF2-40B4-BE49-F238E27FC236}">
                <a16:creationId xmlns:a16="http://schemas.microsoft.com/office/drawing/2014/main" id="{294A095F-69AE-CC83-A21B-E5E68F48A9C5}"/>
              </a:ext>
            </a:extLst>
          </p:cNvPr>
          <p:cNvPicPr>
            <a:picLocks noChangeAspect="1"/>
          </p:cNvPicPr>
          <p:nvPr/>
        </p:nvPicPr>
        <p:blipFill>
          <a:blip r:embed="rId8"/>
          <a:stretch>
            <a:fillRect/>
          </a:stretch>
        </p:blipFill>
        <p:spPr>
          <a:xfrm>
            <a:off x="2122316" y="5078201"/>
            <a:ext cx="1853198" cy="1959856"/>
          </a:xfrm>
          <a:prstGeom prst="rect">
            <a:avLst/>
          </a:prstGeom>
        </p:spPr>
      </p:pic>
      <p:pic>
        <p:nvPicPr>
          <p:cNvPr id="47" name="Picture 46">
            <a:extLst>
              <a:ext uri="{FF2B5EF4-FFF2-40B4-BE49-F238E27FC236}">
                <a16:creationId xmlns:a16="http://schemas.microsoft.com/office/drawing/2014/main" id="{69B2D7AF-33D8-056D-7880-EF8E07F799F7}"/>
              </a:ext>
            </a:extLst>
          </p:cNvPr>
          <p:cNvPicPr>
            <a:picLocks noChangeAspect="1"/>
          </p:cNvPicPr>
          <p:nvPr/>
        </p:nvPicPr>
        <p:blipFill>
          <a:blip r:embed="rId9"/>
          <a:stretch>
            <a:fillRect/>
          </a:stretch>
        </p:blipFill>
        <p:spPr>
          <a:xfrm>
            <a:off x="2128610" y="2857958"/>
            <a:ext cx="1840611" cy="2005441"/>
          </a:xfrm>
          <a:prstGeom prst="rect">
            <a:avLst/>
          </a:prstGeom>
        </p:spPr>
      </p:pic>
      <p:pic>
        <p:nvPicPr>
          <p:cNvPr id="48" name="Picture 47">
            <a:extLst>
              <a:ext uri="{FF2B5EF4-FFF2-40B4-BE49-F238E27FC236}">
                <a16:creationId xmlns:a16="http://schemas.microsoft.com/office/drawing/2014/main" id="{3867BA3D-8706-75BD-DA22-1421CEFF1263}"/>
              </a:ext>
            </a:extLst>
          </p:cNvPr>
          <p:cNvPicPr>
            <a:picLocks noChangeAspect="1"/>
          </p:cNvPicPr>
          <p:nvPr/>
        </p:nvPicPr>
        <p:blipFill>
          <a:blip r:embed="rId10"/>
          <a:stretch>
            <a:fillRect/>
          </a:stretch>
        </p:blipFill>
        <p:spPr>
          <a:xfrm>
            <a:off x="2131815" y="7252859"/>
            <a:ext cx="1882661" cy="2005441"/>
          </a:xfrm>
          <a:prstGeom prst="rect">
            <a:avLst/>
          </a:prstGeom>
        </p:spPr>
      </p:pic>
      <p:sp>
        <p:nvSpPr>
          <p:cNvPr id="49" name="TextBox 21">
            <a:extLst>
              <a:ext uri="{FF2B5EF4-FFF2-40B4-BE49-F238E27FC236}">
                <a16:creationId xmlns:a16="http://schemas.microsoft.com/office/drawing/2014/main" id="{1FA62728-760B-DB01-435A-2366D8310BC7}"/>
              </a:ext>
            </a:extLst>
          </p:cNvPr>
          <p:cNvSpPr txBox="1"/>
          <p:nvPr/>
        </p:nvSpPr>
        <p:spPr>
          <a:xfrm>
            <a:off x="11277600" y="1967362"/>
            <a:ext cx="2457903" cy="461665"/>
          </a:xfrm>
          <a:prstGeom prst="rect">
            <a:avLst/>
          </a:prstGeom>
        </p:spPr>
        <p:txBody>
          <a:bodyPr lIns="0" tIns="0" rIns="0" bIns="0" rtlCol="0" anchor="t">
            <a:spAutoFit/>
          </a:bodyPr>
          <a:lstStyle/>
          <a:p>
            <a:pPr marL="0" lvl="1" indent="0" algn="ctr">
              <a:lnSpc>
                <a:spcPts val="3640"/>
              </a:lnSpc>
              <a:spcBef>
                <a:spcPct val="0"/>
              </a:spcBef>
            </a:pPr>
            <a:r>
              <a:rPr lang="en-US" sz="3000" spc="83" dirty="0">
                <a:solidFill>
                  <a:srgbClr val="0D0D0D"/>
                </a:solidFill>
                <a:latin typeface="Barlow SemiCondensed Bold"/>
              </a:rPr>
              <a:t>KPI</a:t>
            </a:r>
          </a:p>
        </p:txBody>
      </p:sp>
      <p:sp>
        <p:nvSpPr>
          <p:cNvPr id="50" name="TextBox 36">
            <a:extLst>
              <a:ext uri="{FF2B5EF4-FFF2-40B4-BE49-F238E27FC236}">
                <a16:creationId xmlns:a16="http://schemas.microsoft.com/office/drawing/2014/main" id="{FF7F44C0-ABD6-D76A-6F13-EAB365AD7EED}"/>
              </a:ext>
            </a:extLst>
          </p:cNvPr>
          <p:cNvSpPr txBox="1"/>
          <p:nvPr/>
        </p:nvSpPr>
        <p:spPr>
          <a:xfrm>
            <a:off x="5638800" y="3238500"/>
            <a:ext cx="2891436" cy="1333698"/>
          </a:xfrm>
          <a:prstGeom prst="rect">
            <a:avLst/>
          </a:prstGeom>
        </p:spPr>
        <p:txBody>
          <a:bodyPr lIns="0" tIns="0" rIns="0" bIns="0" rtlCol="0" anchor="t">
            <a:spAutoFit/>
          </a:bodyPr>
          <a:lstStyle/>
          <a:p>
            <a:pPr algn="ctr">
              <a:lnSpc>
                <a:spcPts val="2600"/>
              </a:lnSpc>
            </a:pPr>
            <a:r>
              <a:rPr lang="en-US" sz="3000" spc="33" dirty="0">
                <a:solidFill>
                  <a:srgbClr val="000000"/>
                </a:solidFill>
                <a:latin typeface="Barlow Condensed"/>
              </a:rPr>
              <a:t>Empower women to escape domestic abuse and rehabilitate</a:t>
            </a:r>
          </a:p>
        </p:txBody>
      </p:sp>
      <p:sp>
        <p:nvSpPr>
          <p:cNvPr id="51" name="TextBox 36">
            <a:extLst>
              <a:ext uri="{FF2B5EF4-FFF2-40B4-BE49-F238E27FC236}">
                <a16:creationId xmlns:a16="http://schemas.microsoft.com/office/drawing/2014/main" id="{CF075C53-037F-335B-3782-55AA8A934242}"/>
              </a:ext>
            </a:extLst>
          </p:cNvPr>
          <p:cNvSpPr txBox="1"/>
          <p:nvPr/>
        </p:nvSpPr>
        <p:spPr>
          <a:xfrm>
            <a:off x="5574433" y="5067300"/>
            <a:ext cx="2891436" cy="1667123"/>
          </a:xfrm>
          <a:prstGeom prst="rect">
            <a:avLst/>
          </a:prstGeom>
        </p:spPr>
        <p:txBody>
          <a:bodyPr lIns="0" tIns="0" rIns="0" bIns="0" rtlCol="0" anchor="t">
            <a:spAutoFit/>
          </a:bodyPr>
          <a:lstStyle/>
          <a:p>
            <a:pPr algn="ctr">
              <a:lnSpc>
                <a:spcPts val="2600"/>
              </a:lnSpc>
            </a:pPr>
            <a:r>
              <a:rPr lang="en-US" sz="3000" spc="33" dirty="0">
                <a:solidFill>
                  <a:srgbClr val="000000"/>
                </a:solidFill>
                <a:latin typeface="Barlow Condensed"/>
              </a:rPr>
              <a:t>Focus on skill development and job training to help women enter workforce</a:t>
            </a:r>
          </a:p>
        </p:txBody>
      </p:sp>
      <p:sp>
        <p:nvSpPr>
          <p:cNvPr id="54" name="TextBox 36">
            <a:extLst>
              <a:ext uri="{FF2B5EF4-FFF2-40B4-BE49-F238E27FC236}">
                <a16:creationId xmlns:a16="http://schemas.microsoft.com/office/drawing/2014/main" id="{8590E5A7-9C74-AB49-2F18-65F3B02C5361}"/>
              </a:ext>
            </a:extLst>
          </p:cNvPr>
          <p:cNvSpPr txBox="1"/>
          <p:nvPr/>
        </p:nvSpPr>
        <p:spPr>
          <a:xfrm>
            <a:off x="5638800" y="7387136"/>
            <a:ext cx="2891436" cy="1667123"/>
          </a:xfrm>
          <a:prstGeom prst="rect">
            <a:avLst/>
          </a:prstGeom>
        </p:spPr>
        <p:txBody>
          <a:bodyPr lIns="0" tIns="0" rIns="0" bIns="0" rtlCol="0" anchor="t">
            <a:spAutoFit/>
          </a:bodyPr>
          <a:lstStyle/>
          <a:p>
            <a:pPr algn="ctr">
              <a:lnSpc>
                <a:spcPts val="2600"/>
              </a:lnSpc>
            </a:pPr>
            <a:r>
              <a:rPr lang="en-US" sz="3000" spc="33" dirty="0">
                <a:solidFill>
                  <a:srgbClr val="000000"/>
                </a:solidFill>
                <a:latin typeface="Barlow Condensed"/>
              </a:rPr>
              <a:t>Work with partner employers to ensure women have fair opportunities for economic growth</a:t>
            </a:r>
          </a:p>
        </p:txBody>
      </p:sp>
      <p:sp>
        <p:nvSpPr>
          <p:cNvPr id="55" name="TextBox 36">
            <a:extLst>
              <a:ext uri="{FF2B5EF4-FFF2-40B4-BE49-F238E27FC236}">
                <a16:creationId xmlns:a16="http://schemas.microsoft.com/office/drawing/2014/main" id="{0B390994-BA92-87CD-4317-C3215563036E}"/>
              </a:ext>
            </a:extLst>
          </p:cNvPr>
          <p:cNvSpPr txBox="1"/>
          <p:nvPr/>
        </p:nvSpPr>
        <p:spPr>
          <a:xfrm>
            <a:off x="10867137" y="3238500"/>
            <a:ext cx="2891436" cy="1333698"/>
          </a:xfrm>
          <a:prstGeom prst="rect">
            <a:avLst/>
          </a:prstGeom>
        </p:spPr>
        <p:txBody>
          <a:bodyPr lIns="0" tIns="0" rIns="0" bIns="0" rtlCol="0" anchor="t">
            <a:spAutoFit/>
          </a:bodyPr>
          <a:lstStyle/>
          <a:p>
            <a:pPr algn="ctr">
              <a:lnSpc>
                <a:spcPts val="2600"/>
              </a:lnSpc>
            </a:pPr>
            <a:r>
              <a:rPr lang="en-US" sz="3000" spc="33" dirty="0">
                <a:solidFill>
                  <a:srgbClr val="000000"/>
                </a:solidFill>
                <a:latin typeface="Barlow Condensed"/>
              </a:rPr>
              <a:t>No. of participants who get rehabilitated and rescued from domestic violence </a:t>
            </a:r>
          </a:p>
        </p:txBody>
      </p:sp>
      <p:sp>
        <p:nvSpPr>
          <p:cNvPr id="56" name="TextBox 36">
            <a:extLst>
              <a:ext uri="{FF2B5EF4-FFF2-40B4-BE49-F238E27FC236}">
                <a16:creationId xmlns:a16="http://schemas.microsoft.com/office/drawing/2014/main" id="{4FA665FC-6D7A-372F-3912-C33B6EBE7B13}"/>
              </a:ext>
            </a:extLst>
          </p:cNvPr>
          <p:cNvSpPr txBox="1"/>
          <p:nvPr/>
        </p:nvSpPr>
        <p:spPr>
          <a:xfrm>
            <a:off x="10846164" y="5391280"/>
            <a:ext cx="2891436" cy="666849"/>
          </a:xfrm>
          <a:prstGeom prst="rect">
            <a:avLst/>
          </a:prstGeom>
        </p:spPr>
        <p:txBody>
          <a:bodyPr lIns="0" tIns="0" rIns="0" bIns="0" rtlCol="0" anchor="t">
            <a:spAutoFit/>
          </a:bodyPr>
          <a:lstStyle/>
          <a:p>
            <a:pPr algn="ctr">
              <a:lnSpc>
                <a:spcPts val="2600"/>
              </a:lnSpc>
            </a:pPr>
            <a:r>
              <a:rPr lang="en-US" sz="3000" spc="33" dirty="0">
                <a:solidFill>
                  <a:srgbClr val="000000"/>
                </a:solidFill>
                <a:latin typeface="Barlow Condensed"/>
              </a:rPr>
              <a:t>No. of participants entering workforce</a:t>
            </a:r>
          </a:p>
        </p:txBody>
      </p:sp>
      <p:sp>
        <p:nvSpPr>
          <p:cNvPr id="59" name="TextBox 36">
            <a:extLst>
              <a:ext uri="{FF2B5EF4-FFF2-40B4-BE49-F238E27FC236}">
                <a16:creationId xmlns:a16="http://schemas.microsoft.com/office/drawing/2014/main" id="{2F3F2072-640E-3EEB-3466-BB13C4036D41}"/>
              </a:ext>
            </a:extLst>
          </p:cNvPr>
          <p:cNvSpPr txBox="1"/>
          <p:nvPr/>
        </p:nvSpPr>
        <p:spPr>
          <a:xfrm>
            <a:off x="10844067" y="7652789"/>
            <a:ext cx="2891436" cy="1000274"/>
          </a:xfrm>
          <a:prstGeom prst="rect">
            <a:avLst/>
          </a:prstGeom>
        </p:spPr>
        <p:txBody>
          <a:bodyPr lIns="0" tIns="0" rIns="0" bIns="0" rtlCol="0" anchor="t">
            <a:spAutoFit/>
          </a:bodyPr>
          <a:lstStyle/>
          <a:p>
            <a:pPr algn="ctr">
              <a:lnSpc>
                <a:spcPts val="2600"/>
              </a:lnSpc>
            </a:pPr>
            <a:r>
              <a:rPr lang="en-US" sz="3000" spc="33" dirty="0">
                <a:solidFill>
                  <a:srgbClr val="000000"/>
                </a:solidFill>
                <a:latin typeface="Barlow Condensed"/>
              </a:rPr>
              <a:t>No. of opportunities created for upward mobility of women</a:t>
            </a:r>
          </a:p>
        </p:txBody>
      </p:sp>
    </p:spTree>
    <p:extLst>
      <p:ext uri="{BB962C8B-B14F-4D97-AF65-F5344CB8AC3E}">
        <p14:creationId xmlns:p14="http://schemas.microsoft.com/office/powerpoint/2010/main" val="1559988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38100"/>
            <a:ext cx="18288000" cy="10287000"/>
          </a:xfrm>
          <a:prstGeom prst="rect">
            <a:avLst/>
          </a:prstGeom>
        </p:spPr>
      </p:pic>
      <p:sp>
        <p:nvSpPr>
          <p:cNvPr id="3" name="AutoShape 3"/>
          <p:cNvSpPr/>
          <p:nvPr/>
        </p:nvSpPr>
        <p:spPr>
          <a:xfrm>
            <a:off x="2147230" y="1319508"/>
            <a:ext cx="5769858" cy="5576592"/>
          </a:xfrm>
          <a:prstGeom prst="rect">
            <a:avLst/>
          </a:prstGeom>
          <a:solidFill>
            <a:srgbClr val="FFFFFF"/>
          </a:solidFill>
        </p:spPr>
      </p:sp>
      <p:sp>
        <p:nvSpPr>
          <p:cNvPr id="5" name="AutoShape 5"/>
          <p:cNvSpPr/>
          <p:nvPr/>
        </p:nvSpPr>
        <p:spPr>
          <a:xfrm>
            <a:off x="6388612" y="1444974"/>
            <a:ext cx="12188" cy="872834"/>
          </a:xfrm>
          <a:prstGeom prst="rect">
            <a:avLst/>
          </a:prstGeom>
          <a:solidFill>
            <a:srgbClr val="343434"/>
          </a:solidFill>
        </p:spPr>
      </p:sp>
      <p:sp>
        <p:nvSpPr>
          <p:cNvPr id="6" name="AutoShape 6"/>
          <p:cNvSpPr/>
          <p:nvPr/>
        </p:nvSpPr>
        <p:spPr>
          <a:xfrm>
            <a:off x="9685883" y="1943100"/>
            <a:ext cx="45719" cy="1036064"/>
          </a:xfrm>
          <a:prstGeom prst="rect">
            <a:avLst/>
          </a:prstGeom>
          <a:solidFill>
            <a:srgbClr val="343434"/>
          </a:solidFill>
        </p:spPr>
      </p:sp>
      <p:sp>
        <p:nvSpPr>
          <p:cNvPr id="7" name="AutoShape 7"/>
          <p:cNvSpPr/>
          <p:nvPr/>
        </p:nvSpPr>
        <p:spPr>
          <a:xfrm>
            <a:off x="10121658" y="1319508"/>
            <a:ext cx="5769858" cy="5628726"/>
          </a:xfrm>
          <a:prstGeom prst="rect">
            <a:avLst/>
          </a:prstGeom>
          <a:solidFill>
            <a:srgbClr val="FFFFFF"/>
          </a:solidFill>
        </p:spPr>
      </p:sp>
      <p:sp>
        <p:nvSpPr>
          <p:cNvPr id="9" name="AutoShape 9"/>
          <p:cNvSpPr/>
          <p:nvPr/>
        </p:nvSpPr>
        <p:spPr>
          <a:xfrm>
            <a:off x="11872139" y="1943100"/>
            <a:ext cx="45719" cy="868274"/>
          </a:xfrm>
          <a:prstGeom prst="rect">
            <a:avLst/>
          </a:prstGeom>
          <a:solidFill>
            <a:srgbClr val="343434"/>
          </a:solidFill>
        </p:spPr>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6157241" y="419101"/>
            <a:ext cx="987759" cy="987759"/>
          </a:xfrm>
          <a:prstGeom prst="rect">
            <a:avLst/>
          </a:prstGeom>
        </p:spPr>
      </p:pic>
      <p:sp>
        <p:nvSpPr>
          <p:cNvPr id="11" name="TextBox 11"/>
          <p:cNvSpPr txBox="1"/>
          <p:nvPr/>
        </p:nvSpPr>
        <p:spPr>
          <a:xfrm>
            <a:off x="10385851" y="1333500"/>
            <a:ext cx="4092149" cy="537845"/>
          </a:xfrm>
          <a:prstGeom prst="rect">
            <a:avLst/>
          </a:prstGeom>
        </p:spPr>
        <p:txBody>
          <a:bodyPr lIns="0" tIns="0" rIns="0" bIns="0" rtlCol="0" anchor="t">
            <a:spAutoFit/>
          </a:bodyPr>
          <a:lstStyle/>
          <a:p>
            <a:pPr>
              <a:lnSpc>
                <a:spcPts val="4480"/>
              </a:lnSpc>
            </a:pPr>
            <a:r>
              <a:rPr lang="en-US" sz="3200">
                <a:solidFill>
                  <a:srgbClr val="343434"/>
                </a:solidFill>
                <a:latin typeface="Barlow SemiCondensed Bold"/>
              </a:rPr>
              <a:t>Kritika Goel</a:t>
            </a:r>
          </a:p>
        </p:txBody>
      </p:sp>
      <p:sp>
        <p:nvSpPr>
          <p:cNvPr id="12" name="AutoShape 12"/>
          <p:cNvSpPr/>
          <p:nvPr/>
        </p:nvSpPr>
        <p:spPr>
          <a:xfrm>
            <a:off x="14371893" y="1359249"/>
            <a:ext cx="12188" cy="872834"/>
          </a:xfrm>
          <a:prstGeom prst="rect">
            <a:avLst/>
          </a:prstGeom>
          <a:solidFill>
            <a:srgbClr val="343434"/>
          </a:solidFill>
        </p:spPr>
      </p:sp>
      <p:pic>
        <p:nvPicPr>
          <p:cNvPr id="13" name="Picture 13"/>
          <p:cNvPicPr>
            <a:picLocks noChangeAspect="1"/>
          </p:cNvPicPr>
          <p:nvPr/>
        </p:nvPicPr>
        <p:blipFill>
          <a:blip r:embed="rId6"/>
          <a:srcRect t="4877" b="4877"/>
          <a:stretch>
            <a:fillRect/>
          </a:stretch>
        </p:blipFill>
        <p:spPr>
          <a:xfrm>
            <a:off x="2273791" y="1943099"/>
            <a:ext cx="3736976" cy="5055365"/>
          </a:xfrm>
          <a:prstGeom prst="rect">
            <a:avLst/>
          </a:prstGeom>
        </p:spPr>
      </p:pic>
      <p:pic>
        <p:nvPicPr>
          <p:cNvPr id="14" name="Picture 14"/>
          <p:cNvPicPr>
            <a:picLocks noChangeAspect="1"/>
          </p:cNvPicPr>
          <p:nvPr/>
        </p:nvPicPr>
        <p:blipFill>
          <a:blip r:embed="rId7"/>
          <a:srcRect t="4842" b="4842"/>
          <a:stretch>
            <a:fillRect/>
          </a:stretch>
        </p:blipFill>
        <p:spPr>
          <a:xfrm>
            <a:off x="10121658" y="1943100"/>
            <a:ext cx="3734554" cy="4904830"/>
          </a:xfrm>
          <a:prstGeom prst="rect">
            <a:avLst/>
          </a:prstGeom>
        </p:spPr>
      </p:pic>
      <p:grpSp>
        <p:nvGrpSpPr>
          <p:cNvPr id="15" name="Group 15"/>
          <p:cNvGrpSpPr/>
          <p:nvPr/>
        </p:nvGrpSpPr>
        <p:grpSpPr>
          <a:xfrm>
            <a:off x="2147230" y="1319508"/>
            <a:ext cx="5769858" cy="5576592"/>
            <a:chOff x="0" y="0"/>
            <a:chExt cx="1519633" cy="1843794"/>
          </a:xfrm>
        </p:grpSpPr>
        <p:sp>
          <p:nvSpPr>
            <p:cNvPr id="16" name="Freeform 16"/>
            <p:cNvSpPr/>
            <p:nvPr/>
          </p:nvSpPr>
          <p:spPr>
            <a:xfrm>
              <a:off x="0" y="0"/>
              <a:ext cx="1519633" cy="1843794"/>
            </a:xfrm>
            <a:custGeom>
              <a:avLst/>
              <a:gdLst/>
              <a:ahLst/>
              <a:cxnLst/>
              <a:rect l="l" t="t" r="r" b="b"/>
              <a:pathLst>
                <a:path w="1519633" h="1843794">
                  <a:moveTo>
                    <a:pt x="0" y="0"/>
                  </a:moveTo>
                  <a:lnTo>
                    <a:pt x="1519633" y="0"/>
                  </a:lnTo>
                  <a:lnTo>
                    <a:pt x="1519633" y="1843794"/>
                  </a:lnTo>
                  <a:lnTo>
                    <a:pt x="0" y="1843794"/>
                  </a:lnTo>
                  <a:close/>
                </a:path>
              </a:pathLst>
            </a:custGeom>
            <a:solidFill>
              <a:srgbClr val="000000">
                <a:alpha val="0"/>
              </a:srgbClr>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3079"/>
                </a:lnSpc>
              </a:pPr>
              <a:endParaRPr/>
            </a:p>
          </p:txBody>
        </p:sp>
      </p:grpSp>
      <p:sp>
        <p:nvSpPr>
          <p:cNvPr id="18" name="TextBox 18"/>
          <p:cNvSpPr txBox="1"/>
          <p:nvPr/>
        </p:nvSpPr>
        <p:spPr>
          <a:xfrm rot="5400000">
            <a:off x="4625119" y="4083454"/>
            <a:ext cx="4770547" cy="397545"/>
          </a:xfrm>
          <a:prstGeom prst="rect">
            <a:avLst/>
          </a:prstGeom>
        </p:spPr>
        <p:txBody>
          <a:bodyPr wrap="square" lIns="0" tIns="0" rIns="0" bIns="0" rtlCol="0" anchor="t">
            <a:spAutoFit/>
          </a:bodyPr>
          <a:lstStyle/>
          <a:p>
            <a:pPr algn="r">
              <a:lnSpc>
                <a:spcPts val="3120"/>
              </a:lnSpc>
            </a:pPr>
            <a:r>
              <a:rPr lang="en-US" sz="2600" dirty="0">
                <a:solidFill>
                  <a:srgbClr val="343434"/>
                </a:solidFill>
                <a:latin typeface="Barlow SemiCondensed Bold"/>
              </a:rPr>
              <a:t>Yale School of Management, MBA</a:t>
            </a:r>
          </a:p>
        </p:txBody>
      </p:sp>
      <p:sp>
        <p:nvSpPr>
          <p:cNvPr id="19" name="TextBox 19"/>
          <p:cNvSpPr txBox="1"/>
          <p:nvPr/>
        </p:nvSpPr>
        <p:spPr>
          <a:xfrm>
            <a:off x="2302558" y="1409700"/>
            <a:ext cx="4092149" cy="537845"/>
          </a:xfrm>
          <a:prstGeom prst="rect">
            <a:avLst/>
          </a:prstGeom>
        </p:spPr>
        <p:txBody>
          <a:bodyPr lIns="0" tIns="0" rIns="0" bIns="0" rtlCol="0" anchor="t">
            <a:spAutoFit/>
          </a:bodyPr>
          <a:lstStyle/>
          <a:p>
            <a:pPr>
              <a:lnSpc>
                <a:spcPts val="4480"/>
              </a:lnSpc>
            </a:pPr>
            <a:r>
              <a:rPr lang="en-US" sz="3200">
                <a:solidFill>
                  <a:srgbClr val="343434"/>
                </a:solidFill>
                <a:latin typeface="Barlow SemiCondensed Bold"/>
              </a:rPr>
              <a:t>Nikhil Goel</a:t>
            </a:r>
          </a:p>
        </p:txBody>
      </p:sp>
      <p:sp>
        <p:nvSpPr>
          <p:cNvPr id="20" name="TextBox 20"/>
          <p:cNvSpPr txBox="1"/>
          <p:nvPr/>
        </p:nvSpPr>
        <p:spPr>
          <a:xfrm>
            <a:off x="1028700" y="190500"/>
            <a:ext cx="9425019" cy="942975"/>
          </a:xfrm>
          <a:prstGeom prst="rect">
            <a:avLst/>
          </a:prstGeom>
        </p:spPr>
        <p:txBody>
          <a:bodyPr lIns="0" tIns="0" rIns="0" bIns="0" rtlCol="0" anchor="t">
            <a:spAutoFit/>
          </a:bodyPr>
          <a:lstStyle/>
          <a:p>
            <a:pPr>
              <a:lnSpc>
                <a:spcPts val="7440"/>
              </a:lnSpc>
            </a:pPr>
            <a:r>
              <a:rPr lang="en-US" sz="6200" dirty="0">
                <a:solidFill>
                  <a:srgbClr val="620882"/>
                </a:solidFill>
                <a:latin typeface="Barlow Bold"/>
              </a:rPr>
              <a:t>OUR TEAM</a:t>
            </a:r>
          </a:p>
        </p:txBody>
      </p:sp>
      <p:sp>
        <p:nvSpPr>
          <p:cNvPr id="21" name="TextBox 21"/>
          <p:cNvSpPr txBox="1"/>
          <p:nvPr/>
        </p:nvSpPr>
        <p:spPr>
          <a:xfrm rot="5400000">
            <a:off x="12767117" y="4194617"/>
            <a:ext cx="4707641" cy="390525"/>
          </a:xfrm>
          <a:prstGeom prst="rect">
            <a:avLst/>
          </a:prstGeom>
        </p:spPr>
        <p:txBody>
          <a:bodyPr lIns="0" tIns="0" rIns="0" bIns="0" rtlCol="0" anchor="t">
            <a:spAutoFit/>
          </a:bodyPr>
          <a:lstStyle/>
          <a:p>
            <a:pPr algn="r">
              <a:lnSpc>
                <a:spcPts val="3120"/>
              </a:lnSpc>
            </a:pPr>
            <a:r>
              <a:rPr lang="en-US" sz="2600">
                <a:solidFill>
                  <a:srgbClr val="343434"/>
                </a:solidFill>
                <a:latin typeface="Barlow SemiCondensed Bold"/>
              </a:rPr>
              <a:t>University of Connecticut, MSFRM</a:t>
            </a:r>
          </a:p>
        </p:txBody>
      </p:sp>
      <p:grpSp>
        <p:nvGrpSpPr>
          <p:cNvPr id="22" name="Group 22"/>
          <p:cNvGrpSpPr/>
          <p:nvPr/>
        </p:nvGrpSpPr>
        <p:grpSpPr>
          <a:xfrm>
            <a:off x="1980843" y="1200520"/>
            <a:ext cx="5931783" cy="5771780"/>
            <a:chOff x="0" y="-47625"/>
            <a:chExt cx="1562280" cy="1921522"/>
          </a:xfrm>
        </p:grpSpPr>
        <p:sp>
          <p:nvSpPr>
            <p:cNvPr id="23" name="Freeform 23"/>
            <p:cNvSpPr/>
            <p:nvPr/>
          </p:nvSpPr>
          <p:spPr>
            <a:xfrm>
              <a:off x="0" y="0"/>
              <a:ext cx="1562280" cy="1873897"/>
            </a:xfrm>
            <a:custGeom>
              <a:avLst/>
              <a:gdLst/>
              <a:ahLst/>
              <a:cxnLst/>
              <a:rect l="l" t="t" r="r" b="b"/>
              <a:pathLst>
                <a:path w="1562280" h="1873897">
                  <a:moveTo>
                    <a:pt x="0" y="0"/>
                  </a:moveTo>
                  <a:lnTo>
                    <a:pt x="1562280" y="0"/>
                  </a:lnTo>
                  <a:lnTo>
                    <a:pt x="1562280" y="1873897"/>
                  </a:lnTo>
                  <a:lnTo>
                    <a:pt x="0" y="1873897"/>
                  </a:lnTo>
                  <a:close/>
                </a:path>
              </a:pathLst>
            </a:custGeom>
            <a:solidFill>
              <a:srgbClr val="000000">
                <a:alpha val="0"/>
              </a:srgbClr>
            </a:solidFill>
            <a:ln w="95250">
              <a:solidFill>
                <a:srgbClr val="000000"/>
              </a:solidFill>
            </a:ln>
          </p:spPr>
          <p:txBody>
            <a:bodyPr/>
            <a:lstStyle/>
            <a:p>
              <a:endParaRPr lang="en-US" dirty="0"/>
            </a:p>
          </p:txBody>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3079"/>
                </a:lnSpc>
              </a:pPr>
              <a:endParaRPr/>
            </a:p>
          </p:txBody>
        </p:sp>
      </p:grpSp>
      <p:grpSp>
        <p:nvGrpSpPr>
          <p:cNvPr id="25" name="Group 25"/>
          <p:cNvGrpSpPr/>
          <p:nvPr/>
        </p:nvGrpSpPr>
        <p:grpSpPr>
          <a:xfrm>
            <a:off x="9982200" y="1222740"/>
            <a:ext cx="5931783" cy="5749560"/>
            <a:chOff x="0" y="-47625"/>
            <a:chExt cx="1562280" cy="1896389"/>
          </a:xfrm>
        </p:grpSpPr>
        <p:sp>
          <p:nvSpPr>
            <p:cNvPr id="26" name="Freeform 26"/>
            <p:cNvSpPr/>
            <p:nvPr/>
          </p:nvSpPr>
          <p:spPr>
            <a:xfrm>
              <a:off x="0" y="-25133"/>
              <a:ext cx="1562280" cy="1873897"/>
            </a:xfrm>
            <a:custGeom>
              <a:avLst/>
              <a:gdLst/>
              <a:ahLst/>
              <a:cxnLst/>
              <a:rect l="l" t="t" r="r" b="b"/>
              <a:pathLst>
                <a:path w="1562280" h="1873897">
                  <a:moveTo>
                    <a:pt x="0" y="0"/>
                  </a:moveTo>
                  <a:lnTo>
                    <a:pt x="1562280" y="0"/>
                  </a:lnTo>
                  <a:lnTo>
                    <a:pt x="1562280" y="1873897"/>
                  </a:lnTo>
                  <a:lnTo>
                    <a:pt x="0" y="1873897"/>
                  </a:lnTo>
                  <a:close/>
                </a:path>
              </a:pathLst>
            </a:custGeom>
            <a:solidFill>
              <a:srgbClr val="000000">
                <a:alpha val="0"/>
              </a:srgbClr>
            </a:solidFill>
            <a:ln w="95250">
              <a:solidFill>
                <a:srgbClr val="000000"/>
              </a:solidFill>
            </a:ln>
          </p:spPr>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3079"/>
                </a:lnSpc>
              </a:pPr>
              <a:endParaRPr/>
            </a:p>
          </p:txBody>
        </p:sp>
      </p:grpSp>
      <p:sp>
        <p:nvSpPr>
          <p:cNvPr id="28" name="TextBox 27">
            <a:extLst>
              <a:ext uri="{FF2B5EF4-FFF2-40B4-BE49-F238E27FC236}">
                <a16:creationId xmlns:a16="http://schemas.microsoft.com/office/drawing/2014/main" id="{1913F207-E56C-7AC9-08F4-28DD09089F82}"/>
              </a:ext>
            </a:extLst>
          </p:cNvPr>
          <p:cNvSpPr txBox="1"/>
          <p:nvPr/>
        </p:nvSpPr>
        <p:spPr>
          <a:xfrm>
            <a:off x="1752600" y="7124700"/>
            <a:ext cx="6595800" cy="2862322"/>
          </a:xfrm>
          <a:prstGeom prst="rect">
            <a:avLst/>
          </a:prstGeom>
          <a:noFill/>
        </p:spPr>
        <p:txBody>
          <a:bodyPr wrap="square" rtlCol="0">
            <a:spAutoFit/>
          </a:bodyPr>
          <a:lstStyle/>
          <a:p>
            <a:pPr algn="just"/>
            <a:r>
              <a:rPr lang="en-US" sz="3000" spc="33" dirty="0">
                <a:solidFill>
                  <a:srgbClr val="000000"/>
                </a:solidFill>
                <a:latin typeface="Barlow Condensed"/>
              </a:rPr>
              <a:t>Nikhil is a 2nd year MBA candidate at the Yale School of Management. He is passionate about using finance to improve people’s quality of life.</a:t>
            </a:r>
          </a:p>
          <a:p>
            <a:pPr algn="just"/>
            <a:r>
              <a:rPr lang="en-US" sz="3000" spc="33" dirty="0">
                <a:solidFill>
                  <a:srgbClr val="000000"/>
                </a:solidFill>
                <a:latin typeface="Barlow Condensed"/>
              </a:rPr>
              <a:t>Before Yale SOM, he worked with Flourish Ventures, International Finance Corporation and J.P. Morgan.</a:t>
            </a:r>
          </a:p>
        </p:txBody>
      </p:sp>
      <p:sp>
        <p:nvSpPr>
          <p:cNvPr id="29" name="TextBox 28">
            <a:extLst>
              <a:ext uri="{FF2B5EF4-FFF2-40B4-BE49-F238E27FC236}">
                <a16:creationId xmlns:a16="http://schemas.microsoft.com/office/drawing/2014/main" id="{935C37B4-16F2-5DC0-3AB5-F091B1D30489}"/>
              </a:ext>
            </a:extLst>
          </p:cNvPr>
          <p:cNvSpPr txBox="1"/>
          <p:nvPr/>
        </p:nvSpPr>
        <p:spPr>
          <a:xfrm>
            <a:off x="9939602" y="7124700"/>
            <a:ext cx="6062398" cy="3108543"/>
          </a:xfrm>
          <a:prstGeom prst="rect">
            <a:avLst/>
          </a:prstGeom>
          <a:noFill/>
        </p:spPr>
        <p:txBody>
          <a:bodyPr wrap="square" rtlCol="0">
            <a:spAutoFit/>
          </a:bodyPr>
          <a:lstStyle/>
          <a:p>
            <a:pPr algn="just"/>
            <a:r>
              <a:rPr lang="en-US" sz="2800" spc="33" dirty="0">
                <a:solidFill>
                  <a:srgbClr val="000000"/>
                </a:solidFill>
                <a:latin typeface="Barlow Condensed"/>
              </a:rPr>
              <a:t>Kritika is a qualified Chartered Accountant and is currently pursuing her Masters in Financial Risk Management at the University of Connecticut. She loves cooking and advocating for women rights and equality. Before UConn, she worked with American Express and Goldman Sachs.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5000"/>
          </a:blip>
          <a:srcRect t="7786" b="7786"/>
          <a:stretch>
            <a:fillRect/>
          </a:stretch>
        </p:blipFill>
        <p:spPr>
          <a:xfrm>
            <a:off x="18071" y="0"/>
            <a:ext cx="18288000" cy="10287000"/>
          </a:xfrm>
          <a:prstGeom prst="rect">
            <a:avLst/>
          </a:prstGeom>
        </p:spPr>
      </p:pic>
      <p:grpSp>
        <p:nvGrpSpPr>
          <p:cNvPr id="3" name="Group 3"/>
          <p:cNvGrpSpPr/>
          <p:nvPr/>
        </p:nvGrpSpPr>
        <p:grpSpPr>
          <a:xfrm>
            <a:off x="3800691" y="7951989"/>
            <a:ext cx="2132999" cy="1384098"/>
            <a:chOff x="0" y="0"/>
            <a:chExt cx="1500474" cy="1059142"/>
          </a:xfrm>
        </p:grpSpPr>
        <p:sp>
          <p:nvSpPr>
            <p:cNvPr id="4" name="Freeform 4"/>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620882"/>
            </a:solidFill>
          </p:spPr>
        </p:sp>
      </p:grpSp>
      <p:grpSp>
        <p:nvGrpSpPr>
          <p:cNvPr id="5" name="Group 5"/>
          <p:cNvGrpSpPr/>
          <p:nvPr/>
        </p:nvGrpSpPr>
        <p:grpSpPr>
          <a:xfrm>
            <a:off x="7320019" y="5076481"/>
            <a:ext cx="2132999" cy="1384098"/>
            <a:chOff x="0" y="0"/>
            <a:chExt cx="1500474" cy="1059142"/>
          </a:xfrm>
        </p:grpSpPr>
        <p:sp>
          <p:nvSpPr>
            <p:cNvPr id="6" name="Freeform 6"/>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620882"/>
            </a:solidFill>
          </p:spPr>
        </p:sp>
      </p:grpSp>
      <p:grpSp>
        <p:nvGrpSpPr>
          <p:cNvPr id="7" name="Group 7"/>
          <p:cNvGrpSpPr/>
          <p:nvPr/>
        </p:nvGrpSpPr>
        <p:grpSpPr>
          <a:xfrm>
            <a:off x="14345842" y="5076481"/>
            <a:ext cx="2132999" cy="1384098"/>
            <a:chOff x="0" y="0"/>
            <a:chExt cx="1500474" cy="1059142"/>
          </a:xfrm>
        </p:grpSpPr>
        <p:sp>
          <p:nvSpPr>
            <p:cNvPr id="8" name="Freeform 8"/>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620882"/>
            </a:solidFill>
          </p:spPr>
        </p:sp>
      </p:grpSp>
      <p:grpSp>
        <p:nvGrpSpPr>
          <p:cNvPr id="9" name="Group 9"/>
          <p:cNvGrpSpPr/>
          <p:nvPr/>
        </p:nvGrpSpPr>
        <p:grpSpPr>
          <a:xfrm>
            <a:off x="10832931" y="7951989"/>
            <a:ext cx="2132999" cy="1384098"/>
            <a:chOff x="0" y="0"/>
            <a:chExt cx="1500474" cy="1059142"/>
          </a:xfrm>
        </p:grpSpPr>
        <p:sp>
          <p:nvSpPr>
            <p:cNvPr id="10" name="Freeform 10"/>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620882"/>
            </a:solidFill>
          </p:spPr>
        </p:sp>
      </p:grpSp>
      <p:sp>
        <p:nvSpPr>
          <p:cNvPr id="11" name="TextBox 11"/>
          <p:cNvSpPr txBox="1"/>
          <p:nvPr/>
        </p:nvSpPr>
        <p:spPr>
          <a:xfrm>
            <a:off x="3870937" y="8807726"/>
            <a:ext cx="1949395" cy="336952"/>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a:rPr>
              <a:t>Mentor</a:t>
            </a:r>
          </a:p>
        </p:txBody>
      </p:sp>
      <p:sp>
        <p:nvSpPr>
          <p:cNvPr id="12" name="TextBox 12"/>
          <p:cNvSpPr txBox="1"/>
          <p:nvPr/>
        </p:nvSpPr>
        <p:spPr>
          <a:xfrm>
            <a:off x="7420312" y="5759726"/>
            <a:ext cx="1949395" cy="685444"/>
          </a:xfrm>
          <a:prstGeom prst="rect">
            <a:avLst/>
          </a:prstGeom>
        </p:spPr>
        <p:txBody>
          <a:bodyPr wrap="square" lIns="0" tIns="0" rIns="0" bIns="0" rtlCol="0" anchor="t">
            <a:spAutoFit/>
          </a:bodyPr>
          <a:lstStyle/>
          <a:p>
            <a:pPr algn="ctr">
              <a:lnSpc>
                <a:spcPts val="2775"/>
              </a:lnSpc>
            </a:pPr>
            <a:r>
              <a:rPr lang="en-US" spc="42" dirty="0">
                <a:solidFill>
                  <a:srgbClr val="FFFFFF"/>
                </a:solidFill>
                <a:latin typeface="Montserrat"/>
              </a:rPr>
              <a:t>Principal, RRG Group</a:t>
            </a:r>
          </a:p>
        </p:txBody>
      </p:sp>
      <p:sp>
        <p:nvSpPr>
          <p:cNvPr id="13" name="TextBox 13"/>
          <p:cNvSpPr txBox="1"/>
          <p:nvPr/>
        </p:nvSpPr>
        <p:spPr>
          <a:xfrm>
            <a:off x="14437643" y="5609612"/>
            <a:ext cx="1949395" cy="696024"/>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a:rPr>
              <a:t>Associate, Orrick</a:t>
            </a:r>
          </a:p>
        </p:txBody>
      </p:sp>
      <p:sp>
        <p:nvSpPr>
          <p:cNvPr id="14" name="TextBox 14"/>
          <p:cNvSpPr txBox="1"/>
          <p:nvPr/>
        </p:nvSpPr>
        <p:spPr>
          <a:xfrm>
            <a:off x="10896760" y="8502926"/>
            <a:ext cx="1949395" cy="696024"/>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a:rPr>
              <a:t>Associate, Orrick</a:t>
            </a:r>
          </a:p>
        </p:txBody>
      </p:sp>
      <p:sp>
        <p:nvSpPr>
          <p:cNvPr id="17" name="Freeform 17"/>
          <p:cNvSpPr/>
          <p:nvPr/>
        </p:nvSpPr>
        <p:spPr>
          <a:xfrm>
            <a:off x="4005990" y="6113569"/>
            <a:ext cx="1759182" cy="1901361"/>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620882"/>
          </a:solidFill>
        </p:spPr>
      </p:sp>
      <p:sp>
        <p:nvSpPr>
          <p:cNvPr id="20" name="Freeform 20"/>
          <p:cNvSpPr/>
          <p:nvPr/>
        </p:nvSpPr>
        <p:spPr>
          <a:xfrm>
            <a:off x="11031814" y="6113569"/>
            <a:ext cx="1759182" cy="1901361"/>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620882"/>
          </a:solidFill>
        </p:spPr>
      </p:sp>
      <p:sp>
        <p:nvSpPr>
          <p:cNvPr id="23" name="Freeform 23"/>
          <p:cNvSpPr/>
          <p:nvPr/>
        </p:nvSpPr>
        <p:spPr>
          <a:xfrm>
            <a:off x="7518902" y="3168926"/>
            <a:ext cx="1759182" cy="1901361"/>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620882"/>
          </a:solidFill>
        </p:spPr>
      </p:sp>
      <p:sp>
        <p:nvSpPr>
          <p:cNvPr id="26" name="Freeform 26"/>
          <p:cNvSpPr/>
          <p:nvPr/>
        </p:nvSpPr>
        <p:spPr>
          <a:xfrm>
            <a:off x="14544726" y="3168926"/>
            <a:ext cx="1759182" cy="1901361"/>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620882"/>
          </a:solidFill>
        </p:spPr>
      </p:sp>
      <p:sp>
        <p:nvSpPr>
          <p:cNvPr id="27" name="TextBox 27"/>
          <p:cNvSpPr txBox="1"/>
          <p:nvPr/>
        </p:nvSpPr>
        <p:spPr>
          <a:xfrm>
            <a:off x="3695450" y="8111702"/>
            <a:ext cx="2473857" cy="696024"/>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Extra-Bold"/>
              </a:rPr>
              <a:t>Dipankar Khasnabish</a:t>
            </a:r>
          </a:p>
        </p:txBody>
      </p:sp>
      <p:sp>
        <p:nvSpPr>
          <p:cNvPr id="28" name="TextBox 28"/>
          <p:cNvSpPr txBox="1"/>
          <p:nvPr/>
        </p:nvSpPr>
        <p:spPr>
          <a:xfrm>
            <a:off x="7236107" y="5073926"/>
            <a:ext cx="2473857" cy="696024"/>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Extra-Bold"/>
              </a:rPr>
              <a:t>Ramiro Jaramillo</a:t>
            </a:r>
          </a:p>
        </p:txBody>
      </p:sp>
      <p:sp>
        <p:nvSpPr>
          <p:cNvPr id="29" name="TextBox 29"/>
          <p:cNvSpPr txBox="1"/>
          <p:nvPr/>
        </p:nvSpPr>
        <p:spPr>
          <a:xfrm>
            <a:off x="14211050" y="5202003"/>
            <a:ext cx="2473857" cy="336952"/>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Extra-Bold"/>
              </a:rPr>
              <a:t>Eric Newman</a:t>
            </a:r>
          </a:p>
        </p:txBody>
      </p:sp>
      <p:sp>
        <p:nvSpPr>
          <p:cNvPr id="30" name="TextBox 30"/>
          <p:cNvSpPr txBox="1"/>
          <p:nvPr/>
        </p:nvSpPr>
        <p:spPr>
          <a:xfrm>
            <a:off x="10705850" y="8079351"/>
            <a:ext cx="2473857" cy="336952"/>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Extra-Bold"/>
              </a:rPr>
              <a:t>Hong Tran</a:t>
            </a:r>
          </a:p>
        </p:txBody>
      </p:sp>
      <p:sp>
        <p:nvSpPr>
          <p:cNvPr id="31" name="TextBox 31"/>
          <p:cNvSpPr txBox="1"/>
          <p:nvPr/>
        </p:nvSpPr>
        <p:spPr>
          <a:xfrm>
            <a:off x="1028700" y="629885"/>
            <a:ext cx="7679307" cy="778580"/>
          </a:xfrm>
          <a:prstGeom prst="rect">
            <a:avLst/>
          </a:prstGeom>
        </p:spPr>
        <p:txBody>
          <a:bodyPr lIns="0" tIns="0" rIns="0" bIns="0" rtlCol="0" anchor="t">
            <a:spAutoFit/>
          </a:bodyPr>
          <a:lstStyle/>
          <a:p>
            <a:pPr>
              <a:lnSpc>
                <a:spcPts val="5761"/>
              </a:lnSpc>
            </a:pPr>
            <a:r>
              <a:rPr lang="en-US" sz="5879" spc="-346" dirty="0">
                <a:solidFill>
                  <a:srgbClr val="263F6B"/>
                </a:solidFill>
                <a:latin typeface="Montserrat Extra-Bold Italics"/>
              </a:rPr>
              <a:t>KEY ADVISORS</a:t>
            </a:r>
          </a:p>
        </p:txBody>
      </p:sp>
      <p:sp>
        <p:nvSpPr>
          <p:cNvPr id="32" name="AutoShape 32"/>
          <p:cNvSpPr/>
          <p:nvPr/>
        </p:nvSpPr>
        <p:spPr>
          <a:xfrm rot="18944645">
            <a:off x="5719103" y="4882319"/>
            <a:ext cx="1102886" cy="0"/>
          </a:xfrm>
          <a:prstGeom prst="line">
            <a:avLst/>
          </a:prstGeom>
          <a:ln w="38100" cap="rnd">
            <a:solidFill>
              <a:srgbClr val="263F6B"/>
            </a:solidFill>
            <a:prstDash val="solid"/>
            <a:headEnd type="oval" w="lg" len="lg"/>
            <a:tailEnd type="oval" w="lg" len="lg"/>
          </a:ln>
        </p:spPr>
      </p:sp>
      <p:sp>
        <p:nvSpPr>
          <p:cNvPr id="33" name="AutoShape 33"/>
          <p:cNvSpPr/>
          <p:nvPr/>
        </p:nvSpPr>
        <p:spPr>
          <a:xfrm rot="18944645">
            <a:off x="12744927" y="4882319"/>
            <a:ext cx="1102886" cy="0"/>
          </a:xfrm>
          <a:prstGeom prst="line">
            <a:avLst/>
          </a:prstGeom>
          <a:ln w="38100" cap="rnd">
            <a:solidFill>
              <a:srgbClr val="263F6B"/>
            </a:solidFill>
            <a:prstDash val="solid"/>
            <a:headEnd type="oval" w="lg" len="lg"/>
            <a:tailEnd type="oval" w="lg" len="lg"/>
          </a:ln>
        </p:spPr>
      </p:sp>
      <p:sp>
        <p:nvSpPr>
          <p:cNvPr id="34" name="AutoShape 34"/>
          <p:cNvSpPr/>
          <p:nvPr/>
        </p:nvSpPr>
        <p:spPr>
          <a:xfrm rot="13500000">
            <a:off x="8868712" y="7744940"/>
            <a:ext cx="1102886" cy="0"/>
          </a:xfrm>
          <a:prstGeom prst="line">
            <a:avLst/>
          </a:prstGeom>
          <a:ln w="38100" cap="rnd">
            <a:solidFill>
              <a:srgbClr val="263F6B"/>
            </a:solidFill>
            <a:prstDash val="solid"/>
            <a:headEnd type="oval" w="lg" len="lg"/>
            <a:tailEnd type="oval" w="lg" len="lg"/>
          </a:ln>
        </p:spPr>
      </p:sp>
      <p:sp>
        <p:nvSpPr>
          <p:cNvPr id="35" name="AutoShape 35"/>
          <p:cNvSpPr/>
          <p:nvPr/>
        </p:nvSpPr>
        <p:spPr>
          <a:xfrm rot="-2700000">
            <a:off x="15641497" y="9043300"/>
            <a:ext cx="5293007" cy="2487400"/>
          </a:xfrm>
          <a:prstGeom prst="rect">
            <a:avLst/>
          </a:prstGeom>
          <a:solidFill>
            <a:srgbClr val="620882"/>
          </a:solidFill>
        </p:spPr>
      </p:sp>
      <p:sp>
        <p:nvSpPr>
          <p:cNvPr id="36" name="AutoShape 36"/>
          <p:cNvSpPr/>
          <p:nvPr/>
        </p:nvSpPr>
        <p:spPr>
          <a:xfrm rot="-2700000">
            <a:off x="-2646503" y="-1243700"/>
            <a:ext cx="5293007" cy="2487400"/>
          </a:xfrm>
          <a:prstGeom prst="rect">
            <a:avLst/>
          </a:prstGeom>
          <a:solidFill>
            <a:srgbClr val="620882"/>
          </a:solidFill>
        </p:spPr>
      </p:sp>
      <p:pic>
        <p:nvPicPr>
          <p:cNvPr id="18" name="Picture 4">
            <a:extLst>
              <a:ext uri="{FF2B5EF4-FFF2-40B4-BE49-F238E27FC236}">
                <a16:creationId xmlns:a16="http://schemas.microsoft.com/office/drawing/2014/main" id="{0B998F74-D388-96AC-D15A-A8735FC040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4707" y="3377209"/>
            <a:ext cx="937526" cy="1239517"/>
          </a:xfrm>
          <a:prstGeom prst="rect">
            <a:avLst/>
          </a:prstGeom>
        </p:spPr>
      </p:pic>
      <p:pic>
        <p:nvPicPr>
          <p:cNvPr id="19" name="Picture 5">
            <a:extLst>
              <a:ext uri="{FF2B5EF4-FFF2-40B4-BE49-F238E27FC236}">
                <a16:creationId xmlns:a16="http://schemas.microsoft.com/office/drawing/2014/main" id="{04B783EC-E7A6-040E-E0C3-A40B539B6F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27107" y="6445526"/>
            <a:ext cx="944211" cy="1251364"/>
          </a:xfrm>
          <a:prstGeom prst="rect">
            <a:avLst/>
          </a:prstGeom>
        </p:spPr>
      </p:pic>
      <p:pic>
        <p:nvPicPr>
          <p:cNvPr id="37" name="Picture 6">
            <a:extLst>
              <a:ext uri="{FF2B5EF4-FFF2-40B4-BE49-F238E27FC236}">
                <a16:creationId xmlns:a16="http://schemas.microsoft.com/office/drawing/2014/main" id="{97ECDAEF-1CE7-A82D-E016-53D0BD695F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97753" y="3407315"/>
            <a:ext cx="914754" cy="1209411"/>
          </a:xfrm>
          <a:prstGeom prst="rect">
            <a:avLst/>
          </a:prstGeom>
        </p:spPr>
      </p:pic>
      <p:pic>
        <p:nvPicPr>
          <p:cNvPr id="38" name="Picture 7">
            <a:extLst>
              <a:ext uri="{FF2B5EF4-FFF2-40B4-BE49-F238E27FC236}">
                <a16:creationId xmlns:a16="http://schemas.microsoft.com/office/drawing/2014/main" id="{E875F84B-C6B5-44EE-2267-01149AC709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40507" y="6392955"/>
            <a:ext cx="961922" cy="1271771"/>
          </a:xfrm>
          <a:prstGeom prst="rect">
            <a:avLst/>
          </a:prstGeom>
        </p:spPr>
      </p:pic>
      <p:sp>
        <p:nvSpPr>
          <p:cNvPr id="39" name="AutoShape 33">
            <a:extLst>
              <a:ext uri="{FF2B5EF4-FFF2-40B4-BE49-F238E27FC236}">
                <a16:creationId xmlns:a16="http://schemas.microsoft.com/office/drawing/2014/main" id="{C68642D0-15AB-D359-37B7-2494CC15847D}"/>
              </a:ext>
            </a:extLst>
          </p:cNvPr>
          <p:cNvSpPr/>
          <p:nvPr/>
        </p:nvSpPr>
        <p:spPr>
          <a:xfrm rot="18944645">
            <a:off x="9822824" y="3092074"/>
            <a:ext cx="1102886" cy="0"/>
          </a:xfrm>
          <a:prstGeom prst="line">
            <a:avLst/>
          </a:prstGeom>
          <a:ln w="38100" cap="rnd">
            <a:solidFill>
              <a:srgbClr val="263F6B"/>
            </a:solidFill>
            <a:prstDash val="solid"/>
            <a:headEnd type="oval" w="lg" len="lg"/>
            <a:tailEnd type="oval" w="lg" len="lg"/>
          </a:ln>
        </p:spPr>
      </p:sp>
      <p:sp>
        <p:nvSpPr>
          <p:cNvPr id="46" name="TextBox 13">
            <a:extLst>
              <a:ext uri="{FF2B5EF4-FFF2-40B4-BE49-F238E27FC236}">
                <a16:creationId xmlns:a16="http://schemas.microsoft.com/office/drawing/2014/main" id="{9E71ABAD-5F13-DBA3-639D-7B02BF7F290D}"/>
              </a:ext>
            </a:extLst>
          </p:cNvPr>
          <p:cNvSpPr txBox="1"/>
          <p:nvPr/>
        </p:nvSpPr>
        <p:spPr>
          <a:xfrm>
            <a:off x="12279905" y="3276828"/>
            <a:ext cx="1949395" cy="696024"/>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a:rPr>
              <a:t>Associate, Orrick</a:t>
            </a:r>
          </a:p>
        </p:txBody>
      </p:sp>
      <p:sp>
        <p:nvSpPr>
          <p:cNvPr id="47" name="Freeform 26">
            <a:extLst>
              <a:ext uri="{FF2B5EF4-FFF2-40B4-BE49-F238E27FC236}">
                <a16:creationId xmlns:a16="http://schemas.microsoft.com/office/drawing/2014/main" id="{48A9913B-399D-29E3-F7F3-6BBD86663EEF}"/>
              </a:ext>
            </a:extLst>
          </p:cNvPr>
          <p:cNvSpPr/>
          <p:nvPr/>
        </p:nvSpPr>
        <p:spPr>
          <a:xfrm>
            <a:off x="11960507" y="501926"/>
            <a:ext cx="1759182" cy="1901361"/>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620882"/>
          </a:solidFill>
        </p:spPr>
      </p:sp>
      <p:grpSp>
        <p:nvGrpSpPr>
          <p:cNvPr id="49" name="Group 7">
            <a:extLst>
              <a:ext uri="{FF2B5EF4-FFF2-40B4-BE49-F238E27FC236}">
                <a16:creationId xmlns:a16="http://schemas.microsoft.com/office/drawing/2014/main" id="{8AAF8F89-D24D-1C27-D1FC-86BFCE6B9DD0}"/>
              </a:ext>
            </a:extLst>
          </p:cNvPr>
          <p:cNvGrpSpPr/>
          <p:nvPr/>
        </p:nvGrpSpPr>
        <p:grpSpPr>
          <a:xfrm>
            <a:off x="11911711" y="2369423"/>
            <a:ext cx="2132999" cy="1384098"/>
            <a:chOff x="0" y="0"/>
            <a:chExt cx="1500474" cy="1059142"/>
          </a:xfrm>
        </p:grpSpPr>
        <p:sp>
          <p:nvSpPr>
            <p:cNvPr id="50" name="Freeform 8">
              <a:extLst>
                <a:ext uri="{FF2B5EF4-FFF2-40B4-BE49-F238E27FC236}">
                  <a16:creationId xmlns:a16="http://schemas.microsoft.com/office/drawing/2014/main" id="{443ADB9A-BD98-1EF9-392F-D413DD9BB4D3}"/>
                </a:ext>
              </a:extLst>
            </p:cNvPr>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620882"/>
            </a:solidFill>
          </p:spPr>
        </p:sp>
      </p:grpSp>
      <p:sp>
        <p:nvSpPr>
          <p:cNvPr id="56" name="TextBox 55">
            <a:extLst>
              <a:ext uri="{FF2B5EF4-FFF2-40B4-BE49-F238E27FC236}">
                <a16:creationId xmlns:a16="http://schemas.microsoft.com/office/drawing/2014/main" id="{C8CB0C94-36D3-6D6C-CEED-81584850FBA5}"/>
              </a:ext>
            </a:extLst>
          </p:cNvPr>
          <p:cNvSpPr txBox="1"/>
          <p:nvPr/>
        </p:nvSpPr>
        <p:spPr>
          <a:xfrm>
            <a:off x="11901117" y="2859751"/>
            <a:ext cx="2216911" cy="803302"/>
          </a:xfrm>
          <a:prstGeom prst="rect">
            <a:avLst/>
          </a:prstGeom>
          <a:noFill/>
        </p:spPr>
        <p:txBody>
          <a:bodyPr wrap="square">
            <a:spAutoFit/>
          </a:bodyPr>
          <a:lstStyle/>
          <a:p>
            <a:pPr algn="ctr">
              <a:lnSpc>
                <a:spcPts val="2775"/>
              </a:lnSpc>
            </a:pPr>
            <a:r>
              <a:rPr lang="en-US" sz="1800" spc="42" dirty="0">
                <a:solidFill>
                  <a:srgbClr val="FFFFFF"/>
                </a:solidFill>
                <a:latin typeface="Montserrat"/>
              </a:rPr>
              <a:t>Professor, Yale SOM</a:t>
            </a:r>
          </a:p>
        </p:txBody>
      </p:sp>
      <p:sp>
        <p:nvSpPr>
          <p:cNvPr id="57" name="TextBox 29">
            <a:extLst>
              <a:ext uri="{FF2B5EF4-FFF2-40B4-BE49-F238E27FC236}">
                <a16:creationId xmlns:a16="http://schemas.microsoft.com/office/drawing/2014/main" id="{0D3AE89F-8C26-D5CC-692B-DCE87D099161}"/>
              </a:ext>
            </a:extLst>
          </p:cNvPr>
          <p:cNvSpPr txBox="1"/>
          <p:nvPr/>
        </p:nvSpPr>
        <p:spPr>
          <a:xfrm>
            <a:off x="11731907" y="2559326"/>
            <a:ext cx="2473857" cy="336952"/>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Extra-Bold"/>
              </a:rPr>
              <a:t>Song Ma</a:t>
            </a:r>
          </a:p>
        </p:txBody>
      </p:sp>
      <p:grpSp>
        <p:nvGrpSpPr>
          <p:cNvPr id="58" name="Group 3">
            <a:extLst>
              <a:ext uri="{FF2B5EF4-FFF2-40B4-BE49-F238E27FC236}">
                <a16:creationId xmlns:a16="http://schemas.microsoft.com/office/drawing/2014/main" id="{E51223D7-7634-7F65-C7C4-864C04130EC1}"/>
              </a:ext>
            </a:extLst>
          </p:cNvPr>
          <p:cNvGrpSpPr/>
          <p:nvPr/>
        </p:nvGrpSpPr>
        <p:grpSpPr>
          <a:xfrm>
            <a:off x="2145864" y="3968796"/>
            <a:ext cx="2295880" cy="1384098"/>
            <a:chOff x="0" y="0"/>
            <a:chExt cx="1500474" cy="1059142"/>
          </a:xfrm>
        </p:grpSpPr>
        <p:sp>
          <p:nvSpPr>
            <p:cNvPr id="59" name="Freeform 4">
              <a:extLst>
                <a:ext uri="{FF2B5EF4-FFF2-40B4-BE49-F238E27FC236}">
                  <a16:creationId xmlns:a16="http://schemas.microsoft.com/office/drawing/2014/main" id="{23D2A76C-A853-F6F6-A97A-0C13FFF40FC2}"/>
                </a:ext>
              </a:extLst>
            </p:cNvPr>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620882"/>
            </a:solidFill>
          </p:spPr>
        </p:sp>
      </p:grpSp>
      <p:sp>
        <p:nvSpPr>
          <p:cNvPr id="60" name="TextBox 11">
            <a:extLst>
              <a:ext uri="{FF2B5EF4-FFF2-40B4-BE49-F238E27FC236}">
                <a16:creationId xmlns:a16="http://schemas.microsoft.com/office/drawing/2014/main" id="{0C3A7A46-E46F-712B-90DF-D54EF3B8CBB2}"/>
              </a:ext>
            </a:extLst>
          </p:cNvPr>
          <p:cNvSpPr txBox="1"/>
          <p:nvPr/>
        </p:nvSpPr>
        <p:spPr>
          <a:xfrm>
            <a:off x="2241605" y="4533900"/>
            <a:ext cx="1949395" cy="696024"/>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a:rPr>
              <a:t>Maycomb Capital</a:t>
            </a:r>
          </a:p>
        </p:txBody>
      </p:sp>
      <p:sp>
        <p:nvSpPr>
          <p:cNvPr id="61" name="Freeform 17">
            <a:extLst>
              <a:ext uri="{FF2B5EF4-FFF2-40B4-BE49-F238E27FC236}">
                <a16:creationId xmlns:a16="http://schemas.microsoft.com/office/drawing/2014/main" id="{C2316FD3-EBD8-266C-586D-834D5E7FD2A2}"/>
              </a:ext>
            </a:extLst>
          </p:cNvPr>
          <p:cNvSpPr/>
          <p:nvPr/>
        </p:nvSpPr>
        <p:spPr>
          <a:xfrm>
            <a:off x="2332565" y="2106910"/>
            <a:ext cx="1759182" cy="1901361"/>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620882"/>
          </a:solidFill>
        </p:spPr>
      </p:sp>
      <p:sp>
        <p:nvSpPr>
          <p:cNvPr id="62" name="TextBox 27">
            <a:extLst>
              <a:ext uri="{FF2B5EF4-FFF2-40B4-BE49-F238E27FC236}">
                <a16:creationId xmlns:a16="http://schemas.microsoft.com/office/drawing/2014/main" id="{6F63A14F-C830-40E6-762E-FAA70C9545E1}"/>
              </a:ext>
            </a:extLst>
          </p:cNvPr>
          <p:cNvSpPr txBox="1"/>
          <p:nvPr/>
        </p:nvSpPr>
        <p:spPr>
          <a:xfrm>
            <a:off x="2098143" y="4076700"/>
            <a:ext cx="2473857" cy="336952"/>
          </a:xfrm>
          <a:prstGeom prst="rect">
            <a:avLst/>
          </a:prstGeom>
        </p:spPr>
        <p:txBody>
          <a:bodyPr wrap="square" lIns="0" tIns="0" rIns="0" bIns="0" rtlCol="0" anchor="t">
            <a:spAutoFit/>
          </a:bodyPr>
          <a:lstStyle/>
          <a:p>
            <a:pPr algn="ctr">
              <a:lnSpc>
                <a:spcPts val="2775"/>
              </a:lnSpc>
            </a:pPr>
            <a:r>
              <a:rPr lang="en-US" sz="2135" spc="42" dirty="0">
                <a:solidFill>
                  <a:srgbClr val="FFFFFF"/>
                </a:solidFill>
                <a:latin typeface="Montserrat Extra-Bold"/>
              </a:rPr>
              <a:t>Simone Gross</a:t>
            </a:r>
          </a:p>
        </p:txBody>
      </p:sp>
      <p:pic>
        <p:nvPicPr>
          <p:cNvPr id="63" name="Picture 7">
            <a:extLst>
              <a:ext uri="{FF2B5EF4-FFF2-40B4-BE49-F238E27FC236}">
                <a16:creationId xmlns:a16="http://schemas.microsoft.com/office/drawing/2014/main" id="{EE311199-5A76-A47B-D37C-C8CBB6270E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342100" y="642863"/>
            <a:ext cx="961922" cy="1271771"/>
          </a:xfrm>
          <a:prstGeom prst="rect">
            <a:avLst/>
          </a:prstGeom>
        </p:spPr>
      </p:pic>
      <p:sp>
        <p:nvSpPr>
          <p:cNvPr id="3072" name="AutoShape 34">
            <a:extLst>
              <a:ext uri="{FF2B5EF4-FFF2-40B4-BE49-F238E27FC236}">
                <a16:creationId xmlns:a16="http://schemas.microsoft.com/office/drawing/2014/main" id="{DC3FAFCA-C68E-0F36-BE93-EA834706931B}"/>
              </a:ext>
            </a:extLst>
          </p:cNvPr>
          <p:cNvSpPr/>
          <p:nvPr/>
        </p:nvSpPr>
        <p:spPr>
          <a:xfrm rot="-8100000">
            <a:off x="2505568" y="6359844"/>
            <a:ext cx="1102886" cy="0"/>
          </a:xfrm>
          <a:prstGeom prst="line">
            <a:avLst/>
          </a:prstGeom>
          <a:ln w="38100" cap="rnd">
            <a:solidFill>
              <a:srgbClr val="263F6B"/>
            </a:solidFill>
            <a:prstDash val="solid"/>
            <a:headEnd type="oval" w="lg" len="lg"/>
            <a:tailEnd type="oval" w="lg" len="lg"/>
          </a:ln>
        </p:spPr>
      </p:sp>
      <p:pic>
        <p:nvPicPr>
          <p:cNvPr id="3073" name="Picture 5">
            <a:extLst>
              <a:ext uri="{FF2B5EF4-FFF2-40B4-BE49-F238E27FC236}">
                <a16:creationId xmlns:a16="http://schemas.microsoft.com/office/drawing/2014/main" id="{FB55A350-55EA-3A07-4462-3594473D3F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40050" y="2369423"/>
            <a:ext cx="944211" cy="1251364"/>
          </a:xfrm>
          <a:prstGeom prst="rect">
            <a:avLst/>
          </a:prstGeom>
        </p:spPr>
      </p:pic>
    </p:spTree>
    <p:extLst>
      <p:ext uri="{BB962C8B-B14F-4D97-AF65-F5344CB8AC3E}">
        <p14:creationId xmlns:p14="http://schemas.microsoft.com/office/powerpoint/2010/main" val="2965012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240271" y="7036285"/>
            <a:ext cx="6387130" cy="0"/>
          </a:xfrm>
          <a:prstGeom prst="line">
            <a:avLst/>
          </a:prstGeom>
          <a:ln w="114300" cap="flat">
            <a:solidFill>
              <a:srgbClr val="7030A0"/>
            </a:solidFill>
            <a:prstDash val="solid"/>
            <a:headEnd type="none" w="sm" len="sm"/>
            <a:tailEnd type="none" w="sm" len="sm"/>
          </a:ln>
        </p:spPr>
      </p:sp>
      <p:sp>
        <p:nvSpPr>
          <p:cNvPr id="3" name="AutoShape 3"/>
          <p:cNvSpPr/>
          <p:nvPr/>
        </p:nvSpPr>
        <p:spPr>
          <a:xfrm rot="-5400000">
            <a:off x="8754574" y="990045"/>
            <a:ext cx="2094390" cy="0"/>
          </a:xfrm>
          <a:prstGeom prst="line">
            <a:avLst/>
          </a:prstGeom>
          <a:ln w="114300" cap="flat">
            <a:solidFill>
              <a:srgbClr val="7030A0"/>
            </a:solidFill>
            <a:prstDash val="solid"/>
            <a:headEnd type="none" w="sm" len="sm"/>
            <a:tailEnd type="none" w="sm" len="sm"/>
          </a:ln>
        </p:spPr>
      </p:sp>
      <p:grpSp>
        <p:nvGrpSpPr>
          <p:cNvPr id="4" name="Group 4"/>
          <p:cNvGrpSpPr/>
          <p:nvPr/>
        </p:nvGrpSpPr>
        <p:grpSpPr>
          <a:xfrm>
            <a:off x="2403559" y="3519065"/>
            <a:ext cx="2264637" cy="365982"/>
            <a:chOff x="0" y="0"/>
            <a:chExt cx="3019516" cy="487976"/>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790738" cy="48797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381"/>
            <a:stretch>
              <a:fillRect/>
            </a:stretch>
          </p:blipFill>
          <p:spPr>
            <a:xfrm>
              <a:off x="1790738" y="0"/>
              <a:ext cx="1228778" cy="487976"/>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94217" y="3055952"/>
            <a:ext cx="5942130" cy="5823288"/>
          </a:xfrm>
          <a:prstGeom prst="rect">
            <a:avLst/>
          </a:prstGeom>
        </p:spPr>
      </p:pic>
      <p:sp>
        <p:nvSpPr>
          <p:cNvPr id="8" name="TextBox 8"/>
          <p:cNvSpPr txBox="1"/>
          <p:nvPr/>
        </p:nvSpPr>
        <p:spPr>
          <a:xfrm>
            <a:off x="2254746" y="2294860"/>
            <a:ext cx="7981683" cy="1224205"/>
          </a:xfrm>
          <a:prstGeom prst="rect">
            <a:avLst/>
          </a:prstGeom>
        </p:spPr>
        <p:txBody>
          <a:bodyPr lIns="0" tIns="0" rIns="0" bIns="0" rtlCol="0" anchor="t">
            <a:spAutoFit/>
          </a:bodyPr>
          <a:lstStyle/>
          <a:p>
            <a:pPr>
              <a:lnSpc>
                <a:spcPts val="9544"/>
              </a:lnSpc>
            </a:pPr>
            <a:r>
              <a:rPr lang="en-US" sz="8299" spc="323" dirty="0">
                <a:ln>
                  <a:solidFill>
                    <a:srgbClr val="7030A0"/>
                  </a:solidFill>
                </a:ln>
                <a:solidFill>
                  <a:srgbClr val="7030A0"/>
                </a:solidFill>
                <a:latin typeface="Montserrat Extra-Bold Bold"/>
              </a:rPr>
              <a:t>THANK YOU</a:t>
            </a:r>
          </a:p>
        </p:txBody>
      </p:sp>
      <p:pic>
        <p:nvPicPr>
          <p:cNvPr id="9" name="Picture 15">
            <a:extLst>
              <a:ext uri="{FF2B5EF4-FFF2-40B4-BE49-F238E27FC236}">
                <a16:creationId xmlns:a16="http://schemas.microsoft.com/office/drawing/2014/main" id="{7989BD2A-63B8-DFA5-A442-48713EB02D18}"/>
              </a:ext>
            </a:extLst>
          </p:cNvPr>
          <p:cNvPicPr>
            <a:picLocks noChangeAspect="1"/>
          </p:cNvPicPr>
          <p:nvPr/>
        </p:nvPicPr>
        <p:blipFill>
          <a:blip r:embed="rId6">
            <a:alphaModFix amt="17000"/>
          </a:blip>
          <a:srcRect l="5610" r="5610"/>
          <a:stretch>
            <a:fillRect/>
          </a:stretch>
        </p:blipFill>
        <p:spPr>
          <a:xfrm>
            <a:off x="25992" y="5728"/>
            <a:ext cx="18255065" cy="10281272"/>
          </a:xfrm>
          <a:prstGeom prst="rect">
            <a:avLst/>
          </a:prstGeom>
        </p:spPr>
      </p:pic>
    </p:spTree>
    <p:extLst>
      <p:ext uri="{BB962C8B-B14F-4D97-AF65-F5344CB8AC3E}">
        <p14:creationId xmlns:p14="http://schemas.microsoft.com/office/powerpoint/2010/main" val="809809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240271" y="7036285"/>
            <a:ext cx="6387130" cy="0"/>
          </a:xfrm>
          <a:prstGeom prst="line">
            <a:avLst/>
          </a:prstGeom>
          <a:ln w="114300" cap="flat">
            <a:solidFill>
              <a:srgbClr val="7030A0"/>
            </a:solidFill>
            <a:prstDash val="solid"/>
            <a:headEnd type="none" w="sm" len="sm"/>
            <a:tailEnd type="none" w="sm" len="sm"/>
          </a:ln>
        </p:spPr>
      </p:sp>
      <p:sp>
        <p:nvSpPr>
          <p:cNvPr id="3" name="AutoShape 3"/>
          <p:cNvSpPr/>
          <p:nvPr/>
        </p:nvSpPr>
        <p:spPr>
          <a:xfrm rot="-5400000">
            <a:off x="8754574" y="990045"/>
            <a:ext cx="2094390" cy="0"/>
          </a:xfrm>
          <a:prstGeom prst="line">
            <a:avLst/>
          </a:prstGeom>
          <a:ln w="114300" cap="flat">
            <a:solidFill>
              <a:srgbClr val="7030A0"/>
            </a:solidFill>
            <a:prstDash val="solid"/>
            <a:headEnd type="none" w="sm" len="sm"/>
            <a:tailEnd type="none" w="sm" len="sm"/>
          </a:ln>
        </p:spPr>
      </p:sp>
      <p:grpSp>
        <p:nvGrpSpPr>
          <p:cNvPr id="4" name="Group 4"/>
          <p:cNvGrpSpPr/>
          <p:nvPr/>
        </p:nvGrpSpPr>
        <p:grpSpPr>
          <a:xfrm>
            <a:off x="2403559" y="3519065"/>
            <a:ext cx="2264637" cy="365982"/>
            <a:chOff x="0" y="0"/>
            <a:chExt cx="3019516" cy="487976"/>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790738" cy="48797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381"/>
            <a:stretch>
              <a:fillRect/>
            </a:stretch>
          </p:blipFill>
          <p:spPr>
            <a:xfrm>
              <a:off x="1790738" y="0"/>
              <a:ext cx="1228778" cy="487976"/>
            </a:xfrm>
            <a:prstGeom prst="rect">
              <a:avLst/>
            </a:prstGeom>
          </p:spPr>
        </p:pic>
      </p:grpSp>
      <p:sp>
        <p:nvSpPr>
          <p:cNvPr id="8" name="TextBox 8"/>
          <p:cNvSpPr txBox="1"/>
          <p:nvPr/>
        </p:nvSpPr>
        <p:spPr>
          <a:xfrm>
            <a:off x="2254746" y="2294860"/>
            <a:ext cx="10546854" cy="1218282"/>
          </a:xfrm>
          <a:prstGeom prst="rect">
            <a:avLst/>
          </a:prstGeom>
        </p:spPr>
        <p:txBody>
          <a:bodyPr wrap="square" lIns="0" tIns="0" rIns="0" bIns="0" rtlCol="0" anchor="t">
            <a:spAutoFit/>
          </a:bodyPr>
          <a:lstStyle/>
          <a:p>
            <a:pPr>
              <a:lnSpc>
                <a:spcPts val="9544"/>
              </a:lnSpc>
            </a:pPr>
            <a:r>
              <a:rPr lang="en-US" sz="8299" spc="323" dirty="0">
                <a:ln>
                  <a:solidFill>
                    <a:srgbClr val="7030A0"/>
                  </a:solidFill>
                </a:ln>
                <a:solidFill>
                  <a:srgbClr val="7030A0"/>
                </a:solidFill>
                <a:latin typeface="Montserrat Extra-Bold Bold"/>
              </a:rPr>
              <a:t>BENCHMARKING</a:t>
            </a:r>
          </a:p>
        </p:txBody>
      </p:sp>
      <p:pic>
        <p:nvPicPr>
          <p:cNvPr id="9" name="Picture 15">
            <a:extLst>
              <a:ext uri="{FF2B5EF4-FFF2-40B4-BE49-F238E27FC236}">
                <a16:creationId xmlns:a16="http://schemas.microsoft.com/office/drawing/2014/main" id="{39D5AF32-7BE3-23E8-3C5D-D334F01A70BA}"/>
              </a:ext>
            </a:extLst>
          </p:cNvPr>
          <p:cNvPicPr>
            <a:picLocks noChangeAspect="1"/>
          </p:cNvPicPr>
          <p:nvPr/>
        </p:nvPicPr>
        <p:blipFill>
          <a:blip r:embed="rId4">
            <a:alphaModFix amt="17000"/>
          </a:blip>
          <a:srcRect l="5610" r="5610"/>
          <a:stretch>
            <a:fillRect/>
          </a:stretch>
        </p:blipFill>
        <p:spPr>
          <a:xfrm>
            <a:off x="37216" y="0"/>
            <a:ext cx="18255065" cy="10281272"/>
          </a:xfrm>
          <a:prstGeom prst="rect">
            <a:avLst/>
          </a:prstGeom>
        </p:spPr>
      </p:pic>
    </p:spTree>
    <p:extLst>
      <p:ext uri="{BB962C8B-B14F-4D97-AF65-F5344CB8AC3E}">
        <p14:creationId xmlns:p14="http://schemas.microsoft.com/office/powerpoint/2010/main" val="758379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B4112FF7-43C2-1417-7936-42A3D85737B8}"/>
              </a:ext>
            </a:extLst>
          </p:cNvPr>
          <p:cNvGrpSpPr/>
          <p:nvPr/>
        </p:nvGrpSpPr>
        <p:grpSpPr>
          <a:xfrm>
            <a:off x="0" y="-275693"/>
            <a:ext cx="7530115" cy="10905593"/>
            <a:chOff x="0" y="0"/>
            <a:chExt cx="10040154" cy="14540791"/>
          </a:xfrm>
        </p:grpSpPr>
        <p:sp>
          <p:nvSpPr>
            <p:cNvPr id="6" name="AutoShape 3">
              <a:extLst>
                <a:ext uri="{FF2B5EF4-FFF2-40B4-BE49-F238E27FC236}">
                  <a16:creationId xmlns:a16="http://schemas.microsoft.com/office/drawing/2014/main" id="{4BBC6DD3-0B1B-FF86-0B5A-2150D29D6D75}"/>
                </a:ext>
              </a:extLst>
            </p:cNvPr>
            <p:cNvSpPr/>
            <p:nvPr/>
          </p:nvSpPr>
          <p:spPr>
            <a:xfrm>
              <a:off x="6617449" y="0"/>
              <a:ext cx="1140902" cy="14540791"/>
            </a:xfrm>
            <a:prstGeom prst="rect">
              <a:avLst/>
            </a:prstGeom>
            <a:solidFill>
              <a:srgbClr val="A16AE8">
                <a:alpha val="24706"/>
              </a:srgbClr>
            </a:solidFill>
          </p:spPr>
        </p:sp>
        <p:sp>
          <p:nvSpPr>
            <p:cNvPr id="7" name="AutoShape 4">
              <a:extLst>
                <a:ext uri="{FF2B5EF4-FFF2-40B4-BE49-F238E27FC236}">
                  <a16:creationId xmlns:a16="http://schemas.microsoft.com/office/drawing/2014/main" id="{67CAA287-8AC0-499C-2654-A51ABC250498}"/>
                </a:ext>
              </a:extLst>
            </p:cNvPr>
            <p:cNvSpPr/>
            <p:nvPr/>
          </p:nvSpPr>
          <p:spPr>
            <a:xfrm>
              <a:off x="7758350" y="0"/>
              <a:ext cx="1140902" cy="14540791"/>
            </a:xfrm>
            <a:prstGeom prst="rect">
              <a:avLst/>
            </a:prstGeom>
            <a:solidFill>
              <a:srgbClr val="A16AE8">
                <a:alpha val="5882"/>
              </a:srgbClr>
            </a:solidFill>
          </p:spPr>
        </p:sp>
        <p:sp>
          <p:nvSpPr>
            <p:cNvPr id="8" name="AutoShape 5">
              <a:extLst>
                <a:ext uri="{FF2B5EF4-FFF2-40B4-BE49-F238E27FC236}">
                  <a16:creationId xmlns:a16="http://schemas.microsoft.com/office/drawing/2014/main" id="{113A316A-51D4-4638-7960-14698A944425}"/>
                </a:ext>
              </a:extLst>
            </p:cNvPr>
            <p:cNvSpPr/>
            <p:nvPr/>
          </p:nvSpPr>
          <p:spPr>
            <a:xfrm>
              <a:off x="8899252" y="0"/>
              <a:ext cx="1140902" cy="14540791"/>
            </a:xfrm>
            <a:prstGeom prst="rect">
              <a:avLst/>
            </a:prstGeom>
            <a:solidFill>
              <a:srgbClr val="A16AE8">
                <a:alpha val="4706"/>
              </a:srgbClr>
            </a:solidFill>
          </p:spPr>
        </p:sp>
        <p:sp>
          <p:nvSpPr>
            <p:cNvPr id="10" name="AutoShape 6">
              <a:extLst>
                <a:ext uri="{FF2B5EF4-FFF2-40B4-BE49-F238E27FC236}">
                  <a16:creationId xmlns:a16="http://schemas.microsoft.com/office/drawing/2014/main" id="{8B9A54CF-D751-F751-DECC-693B4E55DFEA}"/>
                </a:ext>
              </a:extLst>
            </p:cNvPr>
            <p:cNvSpPr/>
            <p:nvPr/>
          </p:nvSpPr>
          <p:spPr>
            <a:xfrm>
              <a:off x="0" y="374249"/>
              <a:ext cx="6617449" cy="13716000"/>
            </a:xfrm>
            <a:prstGeom prst="rect">
              <a:avLst/>
            </a:prstGeom>
            <a:solidFill>
              <a:srgbClr val="A16AE8">
                <a:alpha val="53725"/>
              </a:srgbClr>
            </a:solidFill>
          </p:spPr>
        </p:sp>
      </p:grpSp>
      <p:pic>
        <p:nvPicPr>
          <p:cNvPr id="9" name="Picture 8">
            <a:extLst>
              <a:ext uri="{FF2B5EF4-FFF2-40B4-BE49-F238E27FC236}">
                <a16:creationId xmlns:a16="http://schemas.microsoft.com/office/drawing/2014/main" id="{44E5FDF9-A0E8-D21D-9FD9-F81F5EAAD261}"/>
              </a:ext>
            </a:extLst>
          </p:cNvPr>
          <p:cNvPicPr>
            <a:picLocks noChangeAspect="1"/>
          </p:cNvPicPr>
          <p:nvPr/>
        </p:nvPicPr>
        <p:blipFill>
          <a:blip r:embed="rId2"/>
          <a:stretch>
            <a:fillRect/>
          </a:stretch>
        </p:blipFill>
        <p:spPr>
          <a:xfrm>
            <a:off x="5663371" y="1638300"/>
            <a:ext cx="12091229" cy="7239000"/>
          </a:xfrm>
          <a:prstGeom prst="rect">
            <a:avLst/>
          </a:prstGeom>
        </p:spPr>
      </p:pic>
      <p:sp>
        <p:nvSpPr>
          <p:cNvPr id="11" name="TextBox 18">
            <a:extLst>
              <a:ext uri="{FF2B5EF4-FFF2-40B4-BE49-F238E27FC236}">
                <a16:creationId xmlns:a16="http://schemas.microsoft.com/office/drawing/2014/main" id="{273FA98E-C0D7-7435-92EF-8C431BE8A047}"/>
              </a:ext>
            </a:extLst>
          </p:cNvPr>
          <p:cNvSpPr txBox="1"/>
          <p:nvPr/>
        </p:nvSpPr>
        <p:spPr>
          <a:xfrm>
            <a:off x="677436" y="2707366"/>
            <a:ext cx="4727859" cy="1590179"/>
          </a:xfrm>
          <a:prstGeom prst="rect">
            <a:avLst/>
          </a:prstGeom>
        </p:spPr>
        <p:txBody>
          <a:bodyPr wrap="square" lIns="0" tIns="0" rIns="0" bIns="0" rtlCol="0" anchor="t">
            <a:spAutoFit/>
          </a:bodyPr>
          <a:lstStyle/>
          <a:p>
            <a:pPr>
              <a:lnSpc>
                <a:spcPts val="6200"/>
              </a:lnSpc>
            </a:pPr>
            <a:r>
              <a:rPr lang="en-US" sz="6200" dirty="0">
                <a:solidFill>
                  <a:srgbClr val="620882"/>
                </a:solidFill>
                <a:latin typeface="Barlow Bold"/>
              </a:rPr>
              <a:t>MONTHLY EARNINGS</a:t>
            </a:r>
          </a:p>
        </p:txBody>
      </p:sp>
      <p:sp>
        <p:nvSpPr>
          <p:cNvPr id="14" name="TextBox 13">
            <a:extLst>
              <a:ext uri="{FF2B5EF4-FFF2-40B4-BE49-F238E27FC236}">
                <a16:creationId xmlns:a16="http://schemas.microsoft.com/office/drawing/2014/main" id="{B753561F-EF29-C1F4-8FCA-ABA33312A8AF}"/>
              </a:ext>
            </a:extLst>
          </p:cNvPr>
          <p:cNvSpPr txBox="1"/>
          <p:nvPr/>
        </p:nvSpPr>
        <p:spPr>
          <a:xfrm>
            <a:off x="152400" y="9730194"/>
            <a:ext cx="7615163" cy="369332"/>
          </a:xfrm>
          <a:prstGeom prst="rect">
            <a:avLst/>
          </a:prstGeom>
          <a:noFill/>
        </p:spPr>
        <p:txBody>
          <a:bodyPr wrap="square" rtlCol="0">
            <a:spAutoFit/>
          </a:bodyPr>
          <a:lstStyle/>
          <a:p>
            <a:r>
              <a:rPr lang="en-US" dirty="0"/>
              <a:t>Source: The State of Inequality in India, by Institute for Competitiveness</a:t>
            </a:r>
          </a:p>
        </p:txBody>
      </p:sp>
      <p:sp>
        <p:nvSpPr>
          <p:cNvPr id="15" name="TextBox 14">
            <a:extLst>
              <a:ext uri="{FF2B5EF4-FFF2-40B4-BE49-F238E27FC236}">
                <a16:creationId xmlns:a16="http://schemas.microsoft.com/office/drawing/2014/main" id="{18867B0F-5A23-5990-CBAA-77AA14977A13}"/>
              </a:ext>
            </a:extLst>
          </p:cNvPr>
          <p:cNvSpPr txBox="1"/>
          <p:nvPr/>
        </p:nvSpPr>
        <p:spPr>
          <a:xfrm>
            <a:off x="5995901" y="3695700"/>
            <a:ext cx="855676" cy="369332"/>
          </a:xfrm>
          <a:prstGeom prst="rect">
            <a:avLst/>
          </a:prstGeom>
          <a:noFill/>
        </p:spPr>
        <p:txBody>
          <a:bodyPr wrap="square" rtlCol="0">
            <a:spAutoFit/>
          </a:bodyPr>
          <a:lstStyle/>
          <a:p>
            <a:r>
              <a:rPr lang="en-US" dirty="0"/>
              <a:t>($250)</a:t>
            </a:r>
          </a:p>
        </p:txBody>
      </p:sp>
      <p:sp>
        <p:nvSpPr>
          <p:cNvPr id="16" name="TextBox 15">
            <a:extLst>
              <a:ext uri="{FF2B5EF4-FFF2-40B4-BE49-F238E27FC236}">
                <a16:creationId xmlns:a16="http://schemas.microsoft.com/office/drawing/2014/main" id="{F0BF934A-A76D-9188-D1A0-C1ABC239D8C0}"/>
              </a:ext>
            </a:extLst>
          </p:cNvPr>
          <p:cNvSpPr txBox="1"/>
          <p:nvPr/>
        </p:nvSpPr>
        <p:spPr>
          <a:xfrm>
            <a:off x="5995901" y="4889593"/>
            <a:ext cx="855676" cy="369332"/>
          </a:xfrm>
          <a:prstGeom prst="rect">
            <a:avLst/>
          </a:prstGeom>
          <a:noFill/>
        </p:spPr>
        <p:txBody>
          <a:bodyPr wrap="square" rtlCol="0">
            <a:spAutoFit/>
          </a:bodyPr>
          <a:lstStyle/>
          <a:p>
            <a:r>
              <a:rPr lang="en-US" dirty="0"/>
              <a:t>($190)</a:t>
            </a:r>
          </a:p>
        </p:txBody>
      </p:sp>
      <p:sp>
        <p:nvSpPr>
          <p:cNvPr id="17" name="TextBox 16">
            <a:extLst>
              <a:ext uri="{FF2B5EF4-FFF2-40B4-BE49-F238E27FC236}">
                <a16:creationId xmlns:a16="http://schemas.microsoft.com/office/drawing/2014/main" id="{6F940453-0D35-E36E-6C89-0202808D6D0C}"/>
              </a:ext>
            </a:extLst>
          </p:cNvPr>
          <p:cNvSpPr txBox="1"/>
          <p:nvPr/>
        </p:nvSpPr>
        <p:spPr>
          <a:xfrm>
            <a:off x="5995901" y="6062610"/>
            <a:ext cx="855676" cy="369332"/>
          </a:xfrm>
          <a:prstGeom prst="rect">
            <a:avLst/>
          </a:prstGeom>
          <a:noFill/>
        </p:spPr>
        <p:txBody>
          <a:bodyPr wrap="square" rtlCol="0">
            <a:spAutoFit/>
          </a:bodyPr>
          <a:lstStyle/>
          <a:p>
            <a:r>
              <a:rPr lang="en-US" dirty="0"/>
              <a:t> ($125)</a:t>
            </a:r>
          </a:p>
        </p:txBody>
      </p:sp>
      <p:sp>
        <p:nvSpPr>
          <p:cNvPr id="18" name="TextBox 17">
            <a:extLst>
              <a:ext uri="{FF2B5EF4-FFF2-40B4-BE49-F238E27FC236}">
                <a16:creationId xmlns:a16="http://schemas.microsoft.com/office/drawing/2014/main" id="{070D6AD6-C4C3-C27D-DAB6-C71341C04C03}"/>
              </a:ext>
            </a:extLst>
          </p:cNvPr>
          <p:cNvSpPr txBox="1"/>
          <p:nvPr/>
        </p:nvSpPr>
        <p:spPr>
          <a:xfrm>
            <a:off x="6078524" y="7212568"/>
            <a:ext cx="855676" cy="369332"/>
          </a:xfrm>
          <a:prstGeom prst="rect">
            <a:avLst/>
          </a:prstGeom>
          <a:noFill/>
        </p:spPr>
        <p:txBody>
          <a:bodyPr wrap="square" rtlCol="0">
            <a:spAutoFit/>
          </a:bodyPr>
          <a:lstStyle/>
          <a:p>
            <a:r>
              <a:rPr lang="en-US" dirty="0"/>
              <a:t>($60)</a:t>
            </a:r>
          </a:p>
        </p:txBody>
      </p:sp>
      <p:sp>
        <p:nvSpPr>
          <p:cNvPr id="12" name="TextBox 11">
            <a:extLst>
              <a:ext uri="{FF2B5EF4-FFF2-40B4-BE49-F238E27FC236}">
                <a16:creationId xmlns:a16="http://schemas.microsoft.com/office/drawing/2014/main" id="{9D70659A-AEAD-E23E-F91B-2CE6C1DF4C8F}"/>
              </a:ext>
            </a:extLst>
          </p:cNvPr>
          <p:cNvSpPr txBox="1"/>
          <p:nvPr/>
        </p:nvSpPr>
        <p:spPr>
          <a:xfrm>
            <a:off x="6400800" y="841057"/>
            <a:ext cx="9400854" cy="492443"/>
          </a:xfrm>
          <a:prstGeom prst="rect">
            <a:avLst/>
          </a:prstGeom>
          <a:noFill/>
        </p:spPr>
        <p:txBody>
          <a:bodyPr wrap="square">
            <a:spAutoFit/>
          </a:bodyPr>
          <a:lstStyle/>
          <a:p>
            <a:r>
              <a:rPr lang="en-US" sz="2600" dirty="0">
                <a:solidFill>
                  <a:srgbClr val="620882"/>
                </a:solidFill>
                <a:latin typeface="Barlow Semi Condensed" panose="020B0604020202020204" pitchFamily="2" charset="0"/>
              </a:rPr>
              <a:t>Gross earnings of salaried labor in India (INR) </a:t>
            </a:r>
          </a:p>
        </p:txBody>
      </p:sp>
    </p:spTree>
    <p:extLst>
      <p:ext uri="{BB962C8B-B14F-4D97-AF65-F5344CB8AC3E}">
        <p14:creationId xmlns:p14="http://schemas.microsoft.com/office/powerpoint/2010/main" val="2008924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29B48-3E74-7064-3823-F1953628A6E8}"/>
              </a:ext>
            </a:extLst>
          </p:cNvPr>
          <p:cNvPicPr>
            <a:picLocks noChangeAspect="1"/>
          </p:cNvPicPr>
          <p:nvPr/>
        </p:nvPicPr>
        <p:blipFill>
          <a:blip r:embed="rId2"/>
          <a:stretch>
            <a:fillRect/>
          </a:stretch>
        </p:blipFill>
        <p:spPr>
          <a:xfrm>
            <a:off x="5200300" y="647700"/>
            <a:ext cx="13087700" cy="8136381"/>
          </a:xfrm>
          <a:prstGeom prst="rect">
            <a:avLst/>
          </a:prstGeom>
        </p:spPr>
      </p:pic>
      <p:grpSp>
        <p:nvGrpSpPr>
          <p:cNvPr id="5" name="Group 2">
            <a:extLst>
              <a:ext uri="{FF2B5EF4-FFF2-40B4-BE49-F238E27FC236}">
                <a16:creationId xmlns:a16="http://schemas.microsoft.com/office/drawing/2014/main" id="{B4112FF7-43C2-1417-7936-42A3D85737B8}"/>
              </a:ext>
            </a:extLst>
          </p:cNvPr>
          <p:cNvGrpSpPr/>
          <p:nvPr/>
        </p:nvGrpSpPr>
        <p:grpSpPr>
          <a:xfrm>
            <a:off x="-6626" y="-342900"/>
            <a:ext cx="7530115" cy="10905593"/>
            <a:chOff x="0" y="0"/>
            <a:chExt cx="10040154" cy="14540791"/>
          </a:xfrm>
        </p:grpSpPr>
        <p:sp>
          <p:nvSpPr>
            <p:cNvPr id="6" name="AutoShape 3">
              <a:extLst>
                <a:ext uri="{FF2B5EF4-FFF2-40B4-BE49-F238E27FC236}">
                  <a16:creationId xmlns:a16="http://schemas.microsoft.com/office/drawing/2014/main" id="{4BBC6DD3-0B1B-FF86-0B5A-2150D29D6D75}"/>
                </a:ext>
              </a:extLst>
            </p:cNvPr>
            <p:cNvSpPr/>
            <p:nvPr/>
          </p:nvSpPr>
          <p:spPr>
            <a:xfrm>
              <a:off x="6617449" y="0"/>
              <a:ext cx="1140902" cy="14540791"/>
            </a:xfrm>
            <a:prstGeom prst="rect">
              <a:avLst/>
            </a:prstGeom>
            <a:solidFill>
              <a:srgbClr val="A16AE8">
                <a:alpha val="24706"/>
              </a:srgbClr>
            </a:solidFill>
          </p:spPr>
        </p:sp>
        <p:sp>
          <p:nvSpPr>
            <p:cNvPr id="7" name="AutoShape 4">
              <a:extLst>
                <a:ext uri="{FF2B5EF4-FFF2-40B4-BE49-F238E27FC236}">
                  <a16:creationId xmlns:a16="http://schemas.microsoft.com/office/drawing/2014/main" id="{67CAA287-8AC0-499C-2654-A51ABC250498}"/>
                </a:ext>
              </a:extLst>
            </p:cNvPr>
            <p:cNvSpPr/>
            <p:nvPr/>
          </p:nvSpPr>
          <p:spPr>
            <a:xfrm>
              <a:off x="7758350" y="0"/>
              <a:ext cx="1140902" cy="14540791"/>
            </a:xfrm>
            <a:prstGeom prst="rect">
              <a:avLst/>
            </a:prstGeom>
            <a:solidFill>
              <a:srgbClr val="A16AE8">
                <a:alpha val="5882"/>
              </a:srgbClr>
            </a:solidFill>
          </p:spPr>
        </p:sp>
        <p:sp>
          <p:nvSpPr>
            <p:cNvPr id="8" name="AutoShape 5">
              <a:extLst>
                <a:ext uri="{FF2B5EF4-FFF2-40B4-BE49-F238E27FC236}">
                  <a16:creationId xmlns:a16="http://schemas.microsoft.com/office/drawing/2014/main" id="{113A316A-51D4-4638-7960-14698A944425}"/>
                </a:ext>
              </a:extLst>
            </p:cNvPr>
            <p:cNvSpPr/>
            <p:nvPr/>
          </p:nvSpPr>
          <p:spPr>
            <a:xfrm>
              <a:off x="8899252" y="0"/>
              <a:ext cx="1140902" cy="14540791"/>
            </a:xfrm>
            <a:prstGeom prst="rect">
              <a:avLst/>
            </a:prstGeom>
            <a:solidFill>
              <a:srgbClr val="A16AE8">
                <a:alpha val="4706"/>
              </a:srgbClr>
            </a:solidFill>
          </p:spPr>
        </p:sp>
        <p:sp>
          <p:nvSpPr>
            <p:cNvPr id="10" name="AutoShape 6">
              <a:extLst>
                <a:ext uri="{FF2B5EF4-FFF2-40B4-BE49-F238E27FC236}">
                  <a16:creationId xmlns:a16="http://schemas.microsoft.com/office/drawing/2014/main" id="{8B9A54CF-D751-F751-DECC-693B4E55DFEA}"/>
                </a:ext>
              </a:extLst>
            </p:cNvPr>
            <p:cNvSpPr/>
            <p:nvPr/>
          </p:nvSpPr>
          <p:spPr>
            <a:xfrm>
              <a:off x="0" y="374249"/>
              <a:ext cx="6617449" cy="13716000"/>
            </a:xfrm>
            <a:prstGeom prst="rect">
              <a:avLst/>
            </a:prstGeom>
            <a:solidFill>
              <a:srgbClr val="A16AE8">
                <a:alpha val="53725"/>
              </a:srgbClr>
            </a:solidFill>
          </p:spPr>
        </p:sp>
      </p:grpSp>
      <p:sp>
        <p:nvSpPr>
          <p:cNvPr id="11" name="TextBox 18">
            <a:extLst>
              <a:ext uri="{FF2B5EF4-FFF2-40B4-BE49-F238E27FC236}">
                <a16:creationId xmlns:a16="http://schemas.microsoft.com/office/drawing/2014/main" id="{273FA98E-C0D7-7435-92EF-8C431BE8A047}"/>
              </a:ext>
            </a:extLst>
          </p:cNvPr>
          <p:cNvSpPr txBox="1"/>
          <p:nvPr/>
        </p:nvSpPr>
        <p:spPr>
          <a:xfrm>
            <a:off x="146704" y="3390900"/>
            <a:ext cx="4882496" cy="3180358"/>
          </a:xfrm>
          <a:prstGeom prst="rect">
            <a:avLst/>
          </a:prstGeom>
        </p:spPr>
        <p:txBody>
          <a:bodyPr wrap="square" lIns="0" tIns="0" rIns="0" bIns="0" rtlCol="0" anchor="t">
            <a:spAutoFit/>
          </a:bodyPr>
          <a:lstStyle/>
          <a:p>
            <a:pPr>
              <a:lnSpc>
                <a:spcPts val="6200"/>
              </a:lnSpc>
            </a:pPr>
            <a:r>
              <a:rPr lang="en-US" sz="6200" dirty="0">
                <a:solidFill>
                  <a:srgbClr val="620882"/>
                </a:solidFill>
                <a:latin typeface="Barlow Bold"/>
              </a:rPr>
              <a:t>PAR TRENDS FOR NBFC-MFI IN INDIA  </a:t>
            </a:r>
          </a:p>
          <a:p>
            <a:pPr>
              <a:lnSpc>
                <a:spcPts val="6200"/>
              </a:lnSpc>
            </a:pPr>
            <a:endParaRPr lang="en-US" sz="6200" dirty="0">
              <a:solidFill>
                <a:srgbClr val="620882"/>
              </a:solidFill>
              <a:latin typeface="Barlow Bold"/>
            </a:endParaRPr>
          </a:p>
        </p:txBody>
      </p:sp>
      <p:sp>
        <p:nvSpPr>
          <p:cNvPr id="14" name="TextBox 13">
            <a:extLst>
              <a:ext uri="{FF2B5EF4-FFF2-40B4-BE49-F238E27FC236}">
                <a16:creationId xmlns:a16="http://schemas.microsoft.com/office/drawing/2014/main" id="{B753561F-EF29-C1F4-8FCA-ABA33312A8AF}"/>
              </a:ext>
            </a:extLst>
          </p:cNvPr>
          <p:cNvSpPr txBox="1"/>
          <p:nvPr/>
        </p:nvSpPr>
        <p:spPr>
          <a:xfrm>
            <a:off x="0" y="9322314"/>
            <a:ext cx="17678400" cy="923330"/>
          </a:xfrm>
          <a:prstGeom prst="rect">
            <a:avLst/>
          </a:prstGeom>
          <a:noFill/>
        </p:spPr>
        <p:txBody>
          <a:bodyPr wrap="square" rtlCol="0">
            <a:spAutoFit/>
          </a:bodyPr>
          <a:lstStyle/>
          <a:p>
            <a:r>
              <a:rPr lang="en-US" dirty="0"/>
              <a:t>Note: Portfolio at Risk (PAR) means the outstanding principal amount of all client Loans that have one or more instalments of principal, interest, penalty interest, fees or any other expected payments past due more than a specified number of days.</a:t>
            </a:r>
          </a:p>
          <a:p>
            <a:r>
              <a:rPr lang="en-US" dirty="0"/>
              <a:t>Source: Micrometer, Microfinance Institutions Network, as of Dec 2022</a:t>
            </a:r>
          </a:p>
        </p:txBody>
      </p:sp>
    </p:spTree>
    <p:extLst>
      <p:ext uri="{BB962C8B-B14F-4D97-AF65-F5344CB8AC3E}">
        <p14:creationId xmlns:p14="http://schemas.microsoft.com/office/powerpoint/2010/main" val="2690380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9326448">
            <a:off x="6337846" y="-2618449"/>
            <a:ext cx="13811418" cy="5624787"/>
          </a:xfrm>
          <a:prstGeom prst="rect">
            <a:avLst/>
          </a:prstGeom>
          <a:solidFill>
            <a:srgbClr val="C2A2FB">
              <a:alpha val="45882"/>
            </a:srgbClr>
          </a:solidFill>
        </p:spPr>
      </p:sp>
      <p:sp>
        <p:nvSpPr>
          <p:cNvPr id="3" name="AutoShape 3"/>
          <p:cNvSpPr/>
          <p:nvPr/>
        </p:nvSpPr>
        <p:spPr>
          <a:xfrm rot="10600917">
            <a:off x="-955975" y="5446475"/>
            <a:ext cx="20433402" cy="7449749"/>
          </a:xfrm>
          <a:prstGeom prst="rect">
            <a:avLst/>
          </a:prstGeom>
          <a:solidFill>
            <a:srgbClr val="C2A2FB">
              <a:alpha val="21961"/>
            </a:srgbClr>
          </a:solidFill>
        </p:spPr>
      </p:sp>
      <p:pic>
        <p:nvPicPr>
          <p:cNvPr id="4" name="Picture 4"/>
          <p:cNvPicPr>
            <a:picLocks noChangeAspect="1"/>
          </p:cNvPicPr>
          <p:nvPr/>
        </p:nvPicPr>
        <p:blipFill>
          <a:blip r:embed="rId2"/>
          <a:srcRect/>
          <a:stretch>
            <a:fillRect/>
          </a:stretch>
        </p:blipFill>
        <p:spPr>
          <a:xfrm>
            <a:off x="2090619" y="3431536"/>
            <a:ext cx="14882440" cy="3947541"/>
          </a:xfrm>
          <a:prstGeom prst="rect">
            <a:avLst/>
          </a:prstGeom>
        </p:spPr>
      </p:pic>
      <p:grpSp>
        <p:nvGrpSpPr>
          <p:cNvPr id="5" name="Group 5"/>
          <p:cNvGrpSpPr/>
          <p:nvPr/>
        </p:nvGrpSpPr>
        <p:grpSpPr>
          <a:xfrm>
            <a:off x="1127369" y="208572"/>
            <a:ext cx="16033262" cy="1976823"/>
            <a:chOff x="0" y="-66675"/>
            <a:chExt cx="14916965" cy="2635765"/>
          </a:xfrm>
        </p:grpSpPr>
        <p:sp>
          <p:nvSpPr>
            <p:cNvPr id="6" name="TextBox 6"/>
            <p:cNvSpPr txBox="1"/>
            <p:nvPr/>
          </p:nvSpPr>
          <p:spPr>
            <a:xfrm>
              <a:off x="0" y="1343517"/>
              <a:ext cx="14916965" cy="578697"/>
            </a:xfrm>
            <a:prstGeom prst="rect">
              <a:avLst/>
            </a:prstGeom>
          </p:spPr>
          <p:txBody>
            <a:bodyPr lIns="0" tIns="0" rIns="0" bIns="0" rtlCol="0" anchor="t">
              <a:spAutoFit/>
            </a:bodyPr>
            <a:lstStyle/>
            <a:p>
              <a:pPr marL="0" lvl="0" indent="0" algn="ctr">
                <a:lnSpc>
                  <a:spcPts val="3640"/>
                </a:lnSpc>
              </a:pPr>
              <a:endParaRPr/>
            </a:p>
          </p:txBody>
        </p:sp>
        <p:sp>
          <p:nvSpPr>
            <p:cNvPr id="7" name="TextBox 7"/>
            <p:cNvSpPr txBox="1"/>
            <p:nvPr/>
          </p:nvSpPr>
          <p:spPr>
            <a:xfrm>
              <a:off x="0" y="-66675"/>
              <a:ext cx="14916965" cy="2635765"/>
            </a:xfrm>
            <a:prstGeom prst="rect">
              <a:avLst/>
            </a:prstGeom>
          </p:spPr>
          <p:txBody>
            <a:bodyPr wrap="square" lIns="0" tIns="0" rIns="0" bIns="0" rtlCol="0" anchor="t">
              <a:spAutoFit/>
            </a:bodyPr>
            <a:lstStyle/>
            <a:p>
              <a:pPr marL="0" lvl="0" indent="0" algn="ctr">
                <a:lnSpc>
                  <a:spcPts val="8122"/>
                </a:lnSpc>
              </a:pPr>
              <a:r>
                <a:rPr lang="en-US" sz="6200" dirty="0">
                  <a:solidFill>
                    <a:srgbClr val="620882"/>
                  </a:solidFill>
                  <a:latin typeface="Barlow Bold"/>
                </a:rPr>
                <a:t>UNSECURED LOAN APRs IN INDIA</a:t>
              </a:r>
              <a:endParaRPr lang="en-US" sz="6200" spc="186" dirty="0">
                <a:solidFill>
                  <a:srgbClr val="620882"/>
                </a:solidFill>
                <a:latin typeface="Barlow Bold"/>
              </a:endParaRPr>
            </a:p>
          </p:txBody>
        </p:sp>
      </p:grpSp>
      <p:grpSp>
        <p:nvGrpSpPr>
          <p:cNvPr id="8" name="Group 8"/>
          <p:cNvGrpSpPr/>
          <p:nvPr/>
        </p:nvGrpSpPr>
        <p:grpSpPr>
          <a:xfrm rot="-5400000">
            <a:off x="7135986" y="-2495458"/>
            <a:ext cx="4865985" cy="15915067"/>
            <a:chOff x="0" y="0"/>
            <a:chExt cx="1281576" cy="4191623"/>
          </a:xfrm>
        </p:grpSpPr>
        <p:sp>
          <p:nvSpPr>
            <p:cNvPr id="9" name="Freeform 9"/>
            <p:cNvSpPr/>
            <p:nvPr/>
          </p:nvSpPr>
          <p:spPr>
            <a:xfrm>
              <a:off x="0" y="0"/>
              <a:ext cx="1281576" cy="4191622"/>
            </a:xfrm>
            <a:custGeom>
              <a:avLst/>
              <a:gdLst/>
              <a:ahLst/>
              <a:cxnLst/>
              <a:rect l="l" t="t" r="r" b="b"/>
              <a:pathLst>
                <a:path w="1281576" h="4191622">
                  <a:moveTo>
                    <a:pt x="0" y="0"/>
                  </a:moveTo>
                  <a:lnTo>
                    <a:pt x="1281576" y="0"/>
                  </a:lnTo>
                  <a:lnTo>
                    <a:pt x="1281576" y="4191622"/>
                  </a:lnTo>
                  <a:lnTo>
                    <a:pt x="0" y="4191622"/>
                  </a:lnTo>
                  <a:close/>
                </a:path>
              </a:pathLst>
            </a:custGeom>
            <a:solidFill>
              <a:srgbClr val="000000">
                <a:alpha val="0"/>
              </a:srgbClr>
            </a:solidFill>
            <a:ln w="142875">
              <a:solidFill>
                <a:srgbClr val="660868"/>
              </a:solidFill>
            </a:ln>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079"/>
                </a:lnSpc>
              </a:pPr>
              <a:endParaRPr/>
            </a:p>
          </p:txBody>
        </p:sp>
      </p:grpSp>
      <p:sp>
        <p:nvSpPr>
          <p:cNvPr id="11" name="Rectangle 10">
            <a:extLst>
              <a:ext uri="{FF2B5EF4-FFF2-40B4-BE49-F238E27FC236}">
                <a16:creationId xmlns:a16="http://schemas.microsoft.com/office/drawing/2014/main" id="{8655E0E6-09B3-1A93-D1AF-D5A8F1F0DA1E}"/>
              </a:ext>
            </a:extLst>
          </p:cNvPr>
          <p:cNvSpPr/>
          <p:nvPr/>
        </p:nvSpPr>
        <p:spPr>
          <a:xfrm>
            <a:off x="2133600" y="6667500"/>
            <a:ext cx="14723782" cy="60960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09B4CEA-8BA8-238D-B2F8-5935A4852065}"/>
              </a:ext>
            </a:extLst>
          </p:cNvPr>
          <p:cNvSpPr txBox="1"/>
          <p:nvPr/>
        </p:nvSpPr>
        <p:spPr>
          <a:xfrm>
            <a:off x="0" y="9727168"/>
            <a:ext cx="17678400" cy="369332"/>
          </a:xfrm>
          <a:prstGeom prst="rect">
            <a:avLst/>
          </a:prstGeom>
          <a:noFill/>
        </p:spPr>
        <p:txBody>
          <a:bodyPr wrap="square" rtlCol="0">
            <a:spAutoFit/>
          </a:bodyPr>
          <a:lstStyle/>
          <a:p>
            <a:r>
              <a:rPr lang="en-US" dirty="0"/>
              <a:t>Source: Individual company websites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240271" y="7036285"/>
            <a:ext cx="6387130" cy="0"/>
          </a:xfrm>
          <a:prstGeom prst="line">
            <a:avLst/>
          </a:prstGeom>
          <a:ln w="114300" cap="flat">
            <a:solidFill>
              <a:srgbClr val="7030A0"/>
            </a:solidFill>
            <a:prstDash val="solid"/>
            <a:headEnd type="none" w="sm" len="sm"/>
            <a:tailEnd type="none" w="sm" len="sm"/>
          </a:ln>
        </p:spPr>
      </p:sp>
      <p:sp>
        <p:nvSpPr>
          <p:cNvPr id="3" name="AutoShape 3"/>
          <p:cNvSpPr/>
          <p:nvPr/>
        </p:nvSpPr>
        <p:spPr>
          <a:xfrm rot="-5400000">
            <a:off x="8754574" y="990045"/>
            <a:ext cx="2094390" cy="0"/>
          </a:xfrm>
          <a:prstGeom prst="line">
            <a:avLst/>
          </a:prstGeom>
          <a:ln w="114300" cap="flat">
            <a:solidFill>
              <a:srgbClr val="7030A0"/>
            </a:solidFill>
            <a:prstDash val="solid"/>
            <a:headEnd type="none" w="sm" len="sm"/>
            <a:tailEnd type="none" w="sm" len="sm"/>
          </a:ln>
        </p:spPr>
      </p:sp>
      <p:grpSp>
        <p:nvGrpSpPr>
          <p:cNvPr id="4" name="Group 4"/>
          <p:cNvGrpSpPr/>
          <p:nvPr/>
        </p:nvGrpSpPr>
        <p:grpSpPr>
          <a:xfrm>
            <a:off x="2403559" y="3519065"/>
            <a:ext cx="2264637" cy="365982"/>
            <a:chOff x="0" y="0"/>
            <a:chExt cx="3019516" cy="487976"/>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790738" cy="48797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381"/>
            <a:stretch>
              <a:fillRect/>
            </a:stretch>
          </p:blipFill>
          <p:spPr>
            <a:xfrm>
              <a:off x="1790738" y="0"/>
              <a:ext cx="1228778" cy="487976"/>
            </a:xfrm>
            <a:prstGeom prst="rect">
              <a:avLst/>
            </a:prstGeom>
          </p:spPr>
        </p:pic>
      </p:grpSp>
      <p:sp>
        <p:nvSpPr>
          <p:cNvPr id="8" name="TextBox 8"/>
          <p:cNvSpPr txBox="1"/>
          <p:nvPr/>
        </p:nvSpPr>
        <p:spPr>
          <a:xfrm>
            <a:off x="2254746" y="2294860"/>
            <a:ext cx="7981683" cy="1224205"/>
          </a:xfrm>
          <a:prstGeom prst="rect">
            <a:avLst/>
          </a:prstGeom>
        </p:spPr>
        <p:txBody>
          <a:bodyPr lIns="0" tIns="0" rIns="0" bIns="0" rtlCol="0" anchor="t">
            <a:spAutoFit/>
          </a:bodyPr>
          <a:lstStyle/>
          <a:p>
            <a:pPr>
              <a:lnSpc>
                <a:spcPts val="9544"/>
              </a:lnSpc>
            </a:pPr>
            <a:r>
              <a:rPr lang="en-US" sz="8299" spc="323" dirty="0">
                <a:ln>
                  <a:solidFill>
                    <a:srgbClr val="7030A0"/>
                  </a:solidFill>
                </a:ln>
                <a:solidFill>
                  <a:srgbClr val="7030A0"/>
                </a:solidFill>
                <a:latin typeface="Montserrat Extra-Bold Bold"/>
              </a:rPr>
              <a:t>APPENDIX</a:t>
            </a:r>
          </a:p>
        </p:txBody>
      </p:sp>
      <p:pic>
        <p:nvPicPr>
          <p:cNvPr id="9" name="Picture 15">
            <a:extLst>
              <a:ext uri="{FF2B5EF4-FFF2-40B4-BE49-F238E27FC236}">
                <a16:creationId xmlns:a16="http://schemas.microsoft.com/office/drawing/2014/main" id="{39D5AF32-7BE3-23E8-3C5D-D334F01A70BA}"/>
              </a:ext>
            </a:extLst>
          </p:cNvPr>
          <p:cNvPicPr>
            <a:picLocks noChangeAspect="1"/>
          </p:cNvPicPr>
          <p:nvPr/>
        </p:nvPicPr>
        <p:blipFill>
          <a:blip r:embed="rId4">
            <a:alphaModFix amt="17000"/>
          </a:blip>
          <a:srcRect l="5610" r="5610"/>
          <a:stretch>
            <a:fillRect/>
          </a:stretch>
        </p:blipFill>
        <p:spPr>
          <a:xfrm>
            <a:off x="25992" y="5728"/>
            <a:ext cx="18255065" cy="10281272"/>
          </a:xfrm>
          <a:prstGeom prst="rect">
            <a:avLst/>
          </a:prstGeom>
        </p:spPr>
      </p:pic>
    </p:spTree>
    <p:extLst>
      <p:ext uri="{BB962C8B-B14F-4D97-AF65-F5344CB8AC3E}">
        <p14:creationId xmlns:p14="http://schemas.microsoft.com/office/powerpoint/2010/main" val="630573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t="21875" b="21875"/>
          <a:stretch>
            <a:fillRect/>
          </a:stretch>
        </p:blipFill>
        <p:spPr>
          <a:xfrm>
            <a:off x="0" y="0"/>
            <a:ext cx="18288000" cy="10287000"/>
          </a:xfrm>
          <a:prstGeom prst="rect">
            <a:avLst/>
          </a:prstGeom>
        </p:spPr>
      </p:pic>
      <p:sp>
        <p:nvSpPr>
          <p:cNvPr id="3" name="AutoShape 3"/>
          <p:cNvSpPr/>
          <p:nvPr/>
        </p:nvSpPr>
        <p:spPr>
          <a:xfrm>
            <a:off x="4564019" y="3866841"/>
            <a:ext cx="5921461" cy="940036"/>
          </a:xfrm>
          <a:prstGeom prst="rect">
            <a:avLst/>
          </a:prstGeom>
          <a:solidFill>
            <a:srgbClr val="E1A1FF"/>
          </a:solidFill>
        </p:spPr>
      </p:sp>
      <p:sp>
        <p:nvSpPr>
          <p:cNvPr id="4" name="AutoShape 4"/>
          <p:cNvSpPr/>
          <p:nvPr/>
        </p:nvSpPr>
        <p:spPr>
          <a:xfrm>
            <a:off x="3744869" y="5075843"/>
            <a:ext cx="6740611" cy="932149"/>
          </a:xfrm>
          <a:prstGeom prst="rect">
            <a:avLst/>
          </a:prstGeom>
          <a:solidFill>
            <a:srgbClr val="E1A1FF"/>
          </a:solidFill>
        </p:spPr>
      </p:sp>
      <p:sp>
        <p:nvSpPr>
          <p:cNvPr id="5" name="AutoShape 5"/>
          <p:cNvSpPr/>
          <p:nvPr/>
        </p:nvSpPr>
        <p:spPr>
          <a:xfrm>
            <a:off x="2944769" y="6274134"/>
            <a:ext cx="7540711" cy="985221"/>
          </a:xfrm>
          <a:prstGeom prst="rect">
            <a:avLst/>
          </a:prstGeom>
          <a:solidFill>
            <a:srgbClr val="E1A1FF"/>
          </a:solidFill>
        </p:spPr>
      </p:sp>
      <p:sp>
        <p:nvSpPr>
          <p:cNvPr id="6" name="AutoShape 6"/>
          <p:cNvSpPr/>
          <p:nvPr/>
        </p:nvSpPr>
        <p:spPr>
          <a:xfrm>
            <a:off x="2220869" y="7447658"/>
            <a:ext cx="8264611" cy="970160"/>
          </a:xfrm>
          <a:prstGeom prst="rect">
            <a:avLst/>
          </a:prstGeom>
          <a:solidFill>
            <a:srgbClr val="E1A1FF"/>
          </a:solidFill>
        </p:spPr>
      </p:sp>
      <p:pic>
        <p:nvPicPr>
          <p:cNvPr id="7" name="Picture 7"/>
          <p:cNvPicPr>
            <a:picLocks noChangeAspect="1"/>
          </p:cNvPicPr>
          <p:nvPr/>
        </p:nvPicPr>
        <p:blipFill>
          <a:blip r:embed="rId3">
            <a:alphaModFix am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5248275" y="-1201132"/>
            <a:ext cx="12553950" cy="12553950"/>
          </a:xfrm>
          <a:prstGeom prst="rect">
            <a:avLst/>
          </a:prstGeom>
        </p:spPr>
      </p:pic>
      <p:sp>
        <p:nvSpPr>
          <p:cNvPr id="8" name="AutoShape 8"/>
          <p:cNvSpPr/>
          <p:nvPr/>
        </p:nvSpPr>
        <p:spPr>
          <a:xfrm>
            <a:off x="5364119" y="2557764"/>
            <a:ext cx="5108661" cy="1045467"/>
          </a:xfrm>
          <a:prstGeom prst="rect">
            <a:avLst/>
          </a:prstGeom>
          <a:solidFill>
            <a:srgbClr val="E1A1FF"/>
          </a:solidFill>
        </p:spPr>
      </p:sp>
      <p:sp>
        <p:nvSpPr>
          <p:cNvPr id="9" name="TextBox 9"/>
          <p:cNvSpPr txBox="1"/>
          <p:nvPr/>
        </p:nvSpPr>
        <p:spPr>
          <a:xfrm>
            <a:off x="5777652" y="2928629"/>
            <a:ext cx="4306995" cy="390525"/>
          </a:xfrm>
          <a:prstGeom prst="rect">
            <a:avLst/>
          </a:prstGeom>
        </p:spPr>
        <p:txBody>
          <a:bodyPr lIns="0" tIns="0" rIns="0" bIns="0" rtlCol="0" anchor="t">
            <a:spAutoFit/>
          </a:bodyPr>
          <a:lstStyle/>
          <a:p>
            <a:pPr algn="ctr">
              <a:lnSpc>
                <a:spcPts val="3120"/>
              </a:lnSpc>
            </a:pPr>
            <a:r>
              <a:rPr lang="en-US" sz="2600">
                <a:solidFill>
                  <a:srgbClr val="191919"/>
                </a:solidFill>
                <a:latin typeface="Barlow Condensed Bold"/>
              </a:rPr>
              <a:t>Education</a:t>
            </a:r>
          </a:p>
        </p:txBody>
      </p:sp>
      <p:sp>
        <p:nvSpPr>
          <p:cNvPr id="10" name="TextBox 10"/>
          <p:cNvSpPr txBox="1"/>
          <p:nvPr/>
        </p:nvSpPr>
        <p:spPr>
          <a:xfrm>
            <a:off x="5764952" y="4141597"/>
            <a:ext cx="4306995" cy="390525"/>
          </a:xfrm>
          <a:prstGeom prst="rect">
            <a:avLst/>
          </a:prstGeom>
        </p:spPr>
        <p:txBody>
          <a:bodyPr lIns="0" tIns="0" rIns="0" bIns="0" rtlCol="0" anchor="t">
            <a:spAutoFit/>
          </a:bodyPr>
          <a:lstStyle/>
          <a:p>
            <a:pPr algn="ctr">
              <a:lnSpc>
                <a:spcPts val="3120"/>
              </a:lnSpc>
            </a:pPr>
            <a:r>
              <a:rPr lang="en-US" sz="2600">
                <a:solidFill>
                  <a:srgbClr val="191919"/>
                </a:solidFill>
                <a:latin typeface="Barlow Condensed Bold"/>
              </a:rPr>
              <a:t>Skills</a:t>
            </a:r>
          </a:p>
        </p:txBody>
      </p:sp>
      <p:sp>
        <p:nvSpPr>
          <p:cNvPr id="11" name="TextBox 11"/>
          <p:cNvSpPr txBox="1"/>
          <p:nvPr/>
        </p:nvSpPr>
        <p:spPr>
          <a:xfrm>
            <a:off x="5764952" y="5289996"/>
            <a:ext cx="4306995" cy="397545"/>
          </a:xfrm>
          <a:prstGeom prst="rect">
            <a:avLst/>
          </a:prstGeom>
        </p:spPr>
        <p:txBody>
          <a:bodyPr lIns="0" tIns="0" rIns="0" bIns="0" rtlCol="0" anchor="t">
            <a:spAutoFit/>
          </a:bodyPr>
          <a:lstStyle/>
          <a:p>
            <a:pPr algn="ctr">
              <a:lnSpc>
                <a:spcPts val="3120"/>
              </a:lnSpc>
            </a:pPr>
            <a:r>
              <a:rPr lang="en-US" sz="2600" dirty="0">
                <a:solidFill>
                  <a:srgbClr val="191919"/>
                </a:solidFill>
                <a:latin typeface="Barlow Condensed Bold"/>
              </a:rPr>
              <a:t>Prior experience</a:t>
            </a:r>
          </a:p>
        </p:txBody>
      </p:sp>
      <p:sp>
        <p:nvSpPr>
          <p:cNvPr id="12" name="TextBox 12"/>
          <p:cNvSpPr txBox="1"/>
          <p:nvPr/>
        </p:nvSpPr>
        <p:spPr>
          <a:xfrm>
            <a:off x="5777652" y="6548890"/>
            <a:ext cx="4306995" cy="390525"/>
          </a:xfrm>
          <a:prstGeom prst="rect">
            <a:avLst/>
          </a:prstGeom>
        </p:spPr>
        <p:txBody>
          <a:bodyPr lIns="0" tIns="0" rIns="0" bIns="0" rtlCol="0" anchor="t">
            <a:spAutoFit/>
          </a:bodyPr>
          <a:lstStyle/>
          <a:p>
            <a:pPr algn="ctr">
              <a:lnSpc>
                <a:spcPts val="3120"/>
              </a:lnSpc>
            </a:pPr>
            <a:r>
              <a:rPr lang="en-US" sz="2600" dirty="0">
                <a:solidFill>
                  <a:srgbClr val="191919"/>
                </a:solidFill>
                <a:latin typeface="Barlow Condensed Bold"/>
              </a:rPr>
              <a:t>Geographical feasibility</a:t>
            </a:r>
          </a:p>
        </p:txBody>
      </p:sp>
      <p:sp>
        <p:nvSpPr>
          <p:cNvPr id="13" name="TextBox 13"/>
          <p:cNvSpPr txBox="1"/>
          <p:nvPr/>
        </p:nvSpPr>
        <p:spPr>
          <a:xfrm>
            <a:off x="4564019" y="7699821"/>
            <a:ext cx="5520628" cy="397545"/>
          </a:xfrm>
          <a:prstGeom prst="rect">
            <a:avLst/>
          </a:prstGeom>
        </p:spPr>
        <p:txBody>
          <a:bodyPr lIns="0" tIns="0" rIns="0" bIns="0" rtlCol="0" anchor="t">
            <a:spAutoFit/>
          </a:bodyPr>
          <a:lstStyle/>
          <a:p>
            <a:pPr algn="ctr">
              <a:lnSpc>
                <a:spcPts val="3120"/>
              </a:lnSpc>
            </a:pPr>
            <a:r>
              <a:rPr lang="en-US" sz="2600" dirty="0">
                <a:solidFill>
                  <a:srgbClr val="191919"/>
                </a:solidFill>
                <a:latin typeface="Barlow Condensed Bold"/>
              </a:rPr>
              <a:t>Alignment on time commitment</a:t>
            </a:r>
          </a:p>
        </p:txBody>
      </p:sp>
      <p:grpSp>
        <p:nvGrpSpPr>
          <p:cNvPr id="14" name="Group 14"/>
          <p:cNvGrpSpPr/>
          <p:nvPr/>
        </p:nvGrpSpPr>
        <p:grpSpPr>
          <a:xfrm>
            <a:off x="11442270" y="3774924"/>
            <a:ext cx="6008503" cy="3685017"/>
            <a:chOff x="0" y="0"/>
            <a:chExt cx="8011338" cy="4913357"/>
          </a:xfrm>
        </p:grpSpPr>
        <p:sp>
          <p:nvSpPr>
            <p:cNvPr id="15" name="TextBox 15"/>
            <p:cNvSpPr txBox="1"/>
            <p:nvPr/>
          </p:nvSpPr>
          <p:spPr>
            <a:xfrm>
              <a:off x="0" y="-76200"/>
              <a:ext cx="7068677" cy="4989557"/>
            </a:xfrm>
            <a:prstGeom prst="rect">
              <a:avLst/>
            </a:prstGeom>
          </p:spPr>
          <p:txBody>
            <a:bodyPr lIns="0" tIns="0" rIns="0" bIns="0" rtlCol="0" anchor="t">
              <a:spAutoFit/>
            </a:bodyPr>
            <a:lstStyle/>
            <a:p>
              <a:pPr algn="r">
                <a:lnSpc>
                  <a:spcPts val="9970"/>
                </a:lnSpc>
              </a:pPr>
              <a:r>
                <a:rPr lang="en-US" sz="7669" spc="230">
                  <a:solidFill>
                    <a:srgbClr val="620882"/>
                  </a:solidFill>
                  <a:latin typeface="Barlow Bold"/>
                </a:rPr>
                <a:t> JOB</a:t>
              </a:r>
            </a:p>
            <a:p>
              <a:pPr algn="r">
                <a:lnSpc>
                  <a:spcPts val="9970"/>
                </a:lnSpc>
              </a:pPr>
              <a:r>
                <a:rPr lang="en-US" sz="7669" spc="230">
                  <a:solidFill>
                    <a:srgbClr val="620882"/>
                  </a:solidFill>
                  <a:latin typeface="Barlow Bold"/>
                </a:rPr>
                <a:t>MATCHING PROCESS</a:t>
              </a:r>
            </a:p>
          </p:txBody>
        </p:sp>
        <p:sp>
          <p:nvSpPr>
            <p:cNvPr id="16" name="AutoShape 16"/>
            <p:cNvSpPr/>
            <p:nvPr/>
          </p:nvSpPr>
          <p:spPr>
            <a:xfrm>
              <a:off x="7848848" y="101909"/>
              <a:ext cx="162489" cy="4709538"/>
            </a:xfrm>
            <a:prstGeom prst="rect">
              <a:avLst/>
            </a:prstGeom>
            <a:solidFill>
              <a:srgbClr val="620882"/>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t="6317" r="6317"/>
          <a:stretch>
            <a:fillRect/>
          </a:stretch>
        </p:blipFill>
        <p:spPr>
          <a:xfrm>
            <a:off x="1130535" y="1312298"/>
            <a:ext cx="16090665" cy="8643616"/>
          </a:xfrm>
          <a:prstGeom prst="rect">
            <a:avLst/>
          </a:prstGeom>
        </p:spPr>
      </p:pic>
      <p:grpSp>
        <p:nvGrpSpPr>
          <p:cNvPr id="3" name="Group 3"/>
          <p:cNvGrpSpPr/>
          <p:nvPr/>
        </p:nvGrpSpPr>
        <p:grpSpPr>
          <a:xfrm>
            <a:off x="8379966" y="4370953"/>
            <a:ext cx="1621072" cy="1565272"/>
            <a:chOff x="0" y="0"/>
            <a:chExt cx="2161429" cy="2087029"/>
          </a:xfrm>
        </p:grpSpPr>
        <p:pic>
          <p:nvPicPr>
            <p:cNvPr id="4" name="Picture 4"/>
            <p:cNvPicPr>
              <a:picLocks noChangeAspect="1"/>
            </p:cNvPicPr>
            <p:nvPr/>
          </p:nvPicPr>
          <p:blipFill>
            <a:blip r:embed="rId4"/>
            <a:srcRect/>
            <a:stretch>
              <a:fillRect/>
            </a:stretch>
          </p:blipFill>
          <p:spPr>
            <a:xfrm>
              <a:off x="31206" y="1119857"/>
              <a:ext cx="967173" cy="967173"/>
            </a:xfrm>
            <a:prstGeom prst="rect">
              <a:avLst/>
            </a:prstGeom>
          </p:spPr>
        </p:pic>
        <p:pic>
          <p:nvPicPr>
            <p:cNvPr id="5" name="Picture 5"/>
            <p:cNvPicPr>
              <a:picLocks noChangeAspect="1"/>
            </p:cNvPicPr>
            <p:nvPr/>
          </p:nvPicPr>
          <p:blipFill>
            <a:blip r:embed="rId5"/>
            <a:srcRect/>
            <a:stretch>
              <a:fillRect/>
            </a:stretch>
          </p:blipFill>
          <p:spPr>
            <a:xfrm>
              <a:off x="1137796" y="1119857"/>
              <a:ext cx="961582" cy="967173"/>
            </a:xfrm>
            <a:prstGeom prst="rect">
              <a:avLst/>
            </a:prstGeom>
          </p:spPr>
        </p:pic>
        <p:pic>
          <p:nvPicPr>
            <p:cNvPr id="6" name="Picture 6"/>
            <p:cNvPicPr>
              <a:picLocks noChangeAspect="1"/>
            </p:cNvPicPr>
            <p:nvPr/>
          </p:nvPicPr>
          <p:blipFill>
            <a:blip r:embed="rId6"/>
            <a:srcRect/>
            <a:stretch>
              <a:fillRect/>
            </a:stretch>
          </p:blipFill>
          <p:spPr>
            <a:xfrm>
              <a:off x="1137796" y="0"/>
              <a:ext cx="1023633" cy="1023633"/>
            </a:xfrm>
            <a:prstGeom prst="rect">
              <a:avLst/>
            </a:prstGeom>
          </p:spPr>
        </p:pic>
        <p:pic>
          <p:nvPicPr>
            <p:cNvPr id="7" name="Picture 7"/>
            <p:cNvPicPr>
              <a:picLocks noChangeAspect="1"/>
            </p:cNvPicPr>
            <p:nvPr/>
          </p:nvPicPr>
          <p:blipFill>
            <a:blip r:embed="rId7"/>
            <a:srcRect/>
            <a:stretch>
              <a:fillRect/>
            </a:stretch>
          </p:blipFill>
          <p:spPr>
            <a:xfrm>
              <a:off x="0" y="0"/>
              <a:ext cx="1029584" cy="1023633"/>
            </a:xfrm>
            <a:prstGeom prst="rect">
              <a:avLst/>
            </a:prstGeom>
          </p:spPr>
        </p:pic>
      </p:grpSp>
      <p:pic>
        <p:nvPicPr>
          <p:cNvPr id="8" name="Picture 8"/>
          <p:cNvPicPr>
            <a:picLocks noChangeAspect="1"/>
          </p:cNvPicPr>
          <p:nvPr/>
        </p:nvPicPr>
        <p:blipFill>
          <a:blip r:embed="rId8"/>
          <a:srcRect/>
          <a:stretch>
            <a:fillRect/>
          </a:stretch>
        </p:blipFill>
        <p:spPr>
          <a:xfrm>
            <a:off x="6236853" y="2245502"/>
            <a:ext cx="5748307" cy="5748307"/>
          </a:xfrm>
          <a:prstGeom prst="rect">
            <a:avLst/>
          </a:prstGeom>
        </p:spPr>
      </p:pic>
      <p:pic>
        <p:nvPicPr>
          <p:cNvPr id="9" name="Picture 9"/>
          <p:cNvPicPr>
            <a:picLocks noChangeAspect="1"/>
          </p:cNvPicPr>
          <p:nvPr/>
        </p:nvPicPr>
        <p:blipFill>
          <a:blip r:embed="rId9"/>
          <a:srcRect t="9036" b="18995"/>
          <a:stretch>
            <a:fillRect/>
          </a:stretch>
        </p:blipFill>
        <p:spPr>
          <a:xfrm>
            <a:off x="13326795" y="3263883"/>
            <a:ext cx="9898573" cy="1028700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93615"/>
          <a:stretch>
            <a:fillRect/>
          </a:stretch>
        </p:blipFill>
        <p:spPr>
          <a:xfrm rot="-10800000">
            <a:off x="-4043501" y="8969248"/>
            <a:ext cx="4847446" cy="309499"/>
          </a:xfrm>
          <a:prstGeom prst="rect">
            <a:avLst/>
          </a:prstGeom>
        </p:spPr>
      </p:pic>
      <p:sp>
        <p:nvSpPr>
          <p:cNvPr id="11" name="AutoShape 11"/>
          <p:cNvSpPr/>
          <p:nvPr/>
        </p:nvSpPr>
        <p:spPr>
          <a:xfrm rot="19268">
            <a:off x="13235707" y="9016873"/>
            <a:ext cx="4248564" cy="0"/>
          </a:xfrm>
          <a:prstGeom prst="line">
            <a:avLst/>
          </a:prstGeom>
          <a:ln w="47625" cap="rnd">
            <a:solidFill>
              <a:srgbClr val="620882">
                <a:alpha val="80000"/>
              </a:srgbClr>
            </a:solidFill>
            <a:prstDash val="solid"/>
            <a:headEnd type="none" w="sm" len="sm"/>
            <a:tailEnd type="none" w="sm" len="sm"/>
          </a:ln>
        </p:spPr>
      </p:sp>
      <p:sp>
        <p:nvSpPr>
          <p:cNvPr id="12" name="AutoShape 12"/>
          <p:cNvSpPr/>
          <p:nvPr/>
        </p:nvSpPr>
        <p:spPr>
          <a:xfrm rot="7003">
            <a:off x="1028736" y="8981154"/>
            <a:ext cx="11688422" cy="0"/>
          </a:xfrm>
          <a:prstGeom prst="line">
            <a:avLst/>
          </a:prstGeom>
          <a:ln w="47625" cap="rnd">
            <a:solidFill>
              <a:srgbClr val="620882">
                <a:alpha val="80000"/>
              </a:srgbClr>
            </a:solidFill>
            <a:prstDash val="solid"/>
            <a:headEnd type="none" w="sm" len="sm"/>
            <a:tailEnd type="none" w="sm" len="sm"/>
          </a:ln>
        </p:spPr>
      </p:sp>
      <p:pic>
        <p:nvPicPr>
          <p:cNvPr id="13" name="Picture 13"/>
          <p:cNvPicPr>
            <a:picLocks noChangeAspect="1"/>
          </p:cNvPicPr>
          <p:nvPr/>
        </p:nvPicPr>
        <p:blipFill>
          <a:blip r:embed="rId12"/>
          <a:srcRect/>
          <a:stretch>
            <a:fillRect/>
          </a:stretch>
        </p:blipFill>
        <p:spPr>
          <a:xfrm>
            <a:off x="6269847" y="2254527"/>
            <a:ext cx="2026213" cy="2014501"/>
          </a:xfrm>
          <a:prstGeom prst="rect">
            <a:avLst/>
          </a:prstGeom>
        </p:spPr>
      </p:pic>
      <p:pic>
        <p:nvPicPr>
          <p:cNvPr id="14" name="Picture 14"/>
          <p:cNvPicPr>
            <a:picLocks noChangeAspect="1"/>
          </p:cNvPicPr>
          <p:nvPr/>
        </p:nvPicPr>
        <p:blipFill>
          <a:blip r:embed="rId6"/>
          <a:srcRect/>
          <a:stretch>
            <a:fillRect/>
          </a:stretch>
        </p:blipFill>
        <p:spPr>
          <a:xfrm>
            <a:off x="9730040" y="3111593"/>
            <a:ext cx="1388105" cy="1388105"/>
          </a:xfrm>
          <a:prstGeom prst="rect">
            <a:avLst/>
          </a:prstGeom>
        </p:spPr>
      </p:pic>
      <p:pic>
        <p:nvPicPr>
          <p:cNvPr id="15" name="Picture 15"/>
          <p:cNvPicPr>
            <a:picLocks noChangeAspect="1"/>
          </p:cNvPicPr>
          <p:nvPr/>
        </p:nvPicPr>
        <p:blipFill>
          <a:blip r:embed="rId4"/>
          <a:srcRect/>
          <a:stretch>
            <a:fillRect/>
          </a:stretch>
        </p:blipFill>
        <p:spPr>
          <a:xfrm>
            <a:off x="7165101" y="5803125"/>
            <a:ext cx="1327784" cy="1327784"/>
          </a:xfrm>
          <a:prstGeom prst="rect">
            <a:avLst/>
          </a:prstGeom>
        </p:spPr>
      </p:pic>
      <p:pic>
        <p:nvPicPr>
          <p:cNvPr id="16" name="Picture 16"/>
          <p:cNvPicPr>
            <a:picLocks noChangeAspect="1"/>
          </p:cNvPicPr>
          <p:nvPr/>
        </p:nvPicPr>
        <p:blipFill>
          <a:blip r:embed="rId5"/>
          <a:srcRect/>
          <a:stretch>
            <a:fillRect/>
          </a:stretch>
        </p:blipFill>
        <p:spPr>
          <a:xfrm>
            <a:off x="10001038" y="5936225"/>
            <a:ext cx="2045690" cy="2057584"/>
          </a:xfrm>
          <a:prstGeom prst="rect">
            <a:avLst/>
          </a:prstGeom>
        </p:spPr>
      </p:pic>
      <p:sp>
        <p:nvSpPr>
          <p:cNvPr id="17" name="TextBox 17"/>
          <p:cNvSpPr txBox="1"/>
          <p:nvPr/>
        </p:nvSpPr>
        <p:spPr>
          <a:xfrm>
            <a:off x="3752403" y="9145233"/>
            <a:ext cx="1400601" cy="207645"/>
          </a:xfrm>
          <a:prstGeom prst="rect">
            <a:avLst/>
          </a:prstGeom>
        </p:spPr>
        <p:txBody>
          <a:bodyPr lIns="0" tIns="0" rIns="0" bIns="0" rtlCol="0" anchor="t">
            <a:spAutoFit/>
          </a:bodyPr>
          <a:lstStyle/>
          <a:p>
            <a:pPr algn="just">
              <a:lnSpc>
                <a:spcPts val="1679"/>
              </a:lnSpc>
            </a:pPr>
            <a:r>
              <a:rPr lang="en-US" sz="1200" spc="240">
                <a:solidFill>
                  <a:srgbClr val="FFFFFF"/>
                </a:solidFill>
                <a:latin typeface="Poppins Medium 1"/>
              </a:rPr>
              <a:t>About</a:t>
            </a:r>
          </a:p>
        </p:txBody>
      </p:sp>
      <p:sp>
        <p:nvSpPr>
          <p:cNvPr id="18" name="TextBox 18"/>
          <p:cNvSpPr txBox="1"/>
          <p:nvPr/>
        </p:nvSpPr>
        <p:spPr>
          <a:xfrm>
            <a:off x="1028700" y="9145233"/>
            <a:ext cx="2642721" cy="207645"/>
          </a:xfrm>
          <a:prstGeom prst="rect">
            <a:avLst/>
          </a:prstGeom>
        </p:spPr>
        <p:txBody>
          <a:bodyPr lIns="0" tIns="0" rIns="0" bIns="0" rtlCol="0" anchor="t">
            <a:spAutoFit/>
          </a:bodyPr>
          <a:lstStyle/>
          <a:p>
            <a:pPr algn="just">
              <a:lnSpc>
                <a:spcPts val="1679"/>
              </a:lnSpc>
            </a:pPr>
            <a:r>
              <a:rPr lang="en-US" sz="1200" spc="240">
                <a:solidFill>
                  <a:srgbClr val="FFFFFF"/>
                </a:solidFill>
                <a:latin typeface="Poppins Medium 1"/>
              </a:rPr>
              <a:t>WARDIERE.INC</a:t>
            </a:r>
          </a:p>
        </p:txBody>
      </p:sp>
      <p:sp>
        <p:nvSpPr>
          <p:cNvPr id="19" name="TextBox 19"/>
          <p:cNvSpPr txBox="1"/>
          <p:nvPr/>
        </p:nvSpPr>
        <p:spPr>
          <a:xfrm>
            <a:off x="5233987" y="9145233"/>
            <a:ext cx="1400601" cy="207645"/>
          </a:xfrm>
          <a:prstGeom prst="rect">
            <a:avLst/>
          </a:prstGeom>
        </p:spPr>
        <p:txBody>
          <a:bodyPr lIns="0" tIns="0" rIns="0" bIns="0" rtlCol="0" anchor="t">
            <a:spAutoFit/>
          </a:bodyPr>
          <a:lstStyle/>
          <a:p>
            <a:pPr algn="just">
              <a:lnSpc>
                <a:spcPts val="1679"/>
              </a:lnSpc>
            </a:pPr>
            <a:r>
              <a:rPr lang="en-US" sz="1200" spc="240">
                <a:solidFill>
                  <a:srgbClr val="FFFFFF"/>
                </a:solidFill>
                <a:latin typeface="Poppins Medium 1"/>
              </a:rPr>
              <a:t>Agenda</a:t>
            </a:r>
          </a:p>
        </p:txBody>
      </p:sp>
      <p:sp>
        <p:nvSpPr>
          <p:cNvPr id="20" name="TextBox 20"/>
          <p:cNvSpPr txBox="1"/>
          <p:nvPr/>
        </p:nvSpPr>
        <p:spPr>
          <a:xfrm>
            <a:off x="6715570" y="9145233"/>
            <a:ext cx="2049129" cy="207645"/>
          </a:xfrm>
          <a:prstGeom prst="rect">
            <a:avLst/>
          </a:prstGeom>
        </p:spPr>
        <p:txBody>
          <a:bodyPr lIns="0" tIns="0" rIns="0" bIns="0" rtlCol="0" anchor="t">
            <a:spAutoFit/>
          </a:bodyPr>
          <a:lstStyle/>
          <a:p>
            <a:pPr algn="just">
              <a:lnSpc>
                <a:spcPts val="1679"/>
              </a:lnSpc>
            </a:pPr>
            <a:r>
              <a:rPr lang="en-US" sz="1200" spc="240">
                <a:solidFill>
                  <a:srgbClr val="FFFFFF"/>
                </a:solidFill>
                <a:latin typeface="Poppins Medium 1"/>
              </a:rPr>
              <a:t>Resources</a:t>
            </a:r>
          </a:p>
        </p:txBody>
      </p:sp>
      <p:sp>
        <p:nvSpPr>
          <p:cNvPr id="21" name="TextBox 21"/>
          <p:cNvSpPr txBox="1"/>
          <p:nvPr/>
        </p:nvSpPr>
        <p:spPr>
          <a:xfrm>
            <a:off x="13235607" y="9145233"/>
            <a:ext cx="2049129" cy="207645"/>
          </a:xfrm>
          <a:prstGeom prst="rect">
            <a:avLst/>
          </a:prstGeom>
        </p:spPr>
        <p:txBody>
          <a:bodyPr lIns="0" tIns="0" rIns="0" bIns="0" rtlCol="0" anchor="t">
            <a:spAutoFit/>
          </a:bodyPr>
          <a:lstStyle/>
          <a:p>
            <a:pPr algn="just">
              <a:lnSpc>
                <a:spcPts val="1679"/>
              </a:lnSpc>
            </a:pPr>
            <a:r>
              <a:rPr lang="en-US" sz="1200" spc="240">
                <a:solidFill>
                  <a:srgbClr val="FFFFFF"/>
                </a:solidFill>
                <a:latin typeface="Poppins Medium 1"/>
              </a:rPr>
              <a:t>Elevator Pitch</a:t>
            </a:r>
          </a:p>
        </p:txBody>
      </p:sp>
      <p:sp>
        <p:nvSpPr>
          <p:cNvPr id="22" name="TextBox 22"/>
          <p:cNvSpPr txBox="1"/>
          <p:nvPr/>
        </p:nvSpPr>
        <p:spPr>
          <a:xfrm>
            <a:off x="16064946" y="9145233"/>
            <a:ext cx="2049129" cy="207645"/>
          </a:xfrm>
          <a:prstGeom prst="rect">
            <a:avLst/>
          </a:prstGeom>
        </p:spPr>
        <p:txBody>
          <a:bodyPr lIns="0" tIns="0" rIns="0" bIns="0" rtlCol="0" anchor="t">
            <a:spAutoFit/>
          </a:bodyPr>
          <a:lstStyle/>
          <a:p>
            <a:pPr algn="just">
              <a:lnSpc>
                <a:spcPts val="1679"/>
              </a:lnSpc>
            </a:pPr>
            <a:r>
              <a:rPr lang="en-US" sz="1200" spc="240">
                <a:solidFill>
                  <a:srgbClr val="FFFFFF"/>
                </a:solidFill>
                <a:latin typeface="Poppins Medium 1"/>
              </a:rPr>
              <a:t>2028</a:t>
            </a:r>
          </a:p>
        </p:txBody>
      </p:sp>
      <p:sp>
        <p:nvSpPr>
          <p:cNvPr id="23" name="TextBox 23"/>
          <p:cNvSpPr txBox="1"/>
          <p:nvPr/>
        </p:nvSpPr>
        <p:spPr>
          <a:xfrm>
            <a:off x="1028700" y="971550"/>
            <a:ext cx="4205287" cy="340748"/>
          </a:xfrm>
          <a:prstGeom prst="rect">
            <a:avLst/>
          </a:prstGeom>
        </p:spPr>
        <p:txBody>
          <a:bodyPr lIns="0" tIns="0" rIns="0" bIns="0" rtlCol="0" anchor="t">
            <a:spAutoFit/>
          </a:bodyPr>
          <a:lstStyle/>
          <a:p>
            <a:pPr>
              <a:lnSpc>
                <a:spcPts val="2660"/>
              </a:lnSpc>
            </a:pPr>
            <a:r>
              <a:rPr lang="en-US" sz="1900" spc="380">
                <a:solidFill>
                  <a:srgbClr val="FFFFFF"/>
                </a:solidFill>
                <a:latin typeface="Poppins Medium 1"/>
              </a:rPr>
              <a:t>Our Introduction</a:t>
            </a:r>
          </a:p>
        </p:txBody>
      </p:sp>
      <p:sp>
        <p:nvSpPr>
          <p:cNvPr id="24" name="TextBox 24"/>
          <p:cNvSpPr txBox="1"/>
          <p:nvPr/>
        </p:nvSpPr>
        <p:spPr>
          <a:xfrm>
            <a:off x="819024" y="439607"/>
            <a:ext cx="10610976" cy="995785"/>
          </a:xfrm>
          <a:prstGeom prst="rect">
            <a:avLst/>
          </a:prstGeom>
        </p:spPr>
        <p:txBody>
          <a:bodyPr wrap="square" lIns="0" tIns="0" rIns="0" bIns="0" rtlCol="0" anchor="t">
            <a:spAutoFit/>
          </a:bodyPr>
          <a:lstStyle/>
          <a:p>
            <a:pPr>
              <a:lnSpc>
                <a:spcPts val="8680"/>
              </a:lnSpc>
            </a:pPr>
            <a:r>
              <a:rPr lang="en-US" sz="6200" spc="1240" dirty="0">
                <a:solidFill>
                  <a:srgbClr val="620882"/>
                </a:solidFill>
                <a:latin typeface="Barlow Bold Bold" panose="020B0604020202020204" charset="0"/>
              </a:rPr>
              <a:t>WHY THIS MATTERS</a:t>
            </a:r>
          </a:p>
        </p:txBody>
      </p:sp>
      <p:sp>
        <p:nvSpPr>
          <p:cNvPr id="25" name="TextBox 25"/>
          <p:cNvSpPr txBox="1"/>
          <p:nvPr/>
        </p:nvSpPr>
        <p:spPr>
          <a:xfrm>
            <a:off x="6321677" y="2695786"/>
            <a:ext cx="1922553" cy="860107"/>
          </a:xfrm>
          <a:prstGeom prst="rect">
            <a:avLst/>
          </a:prstGeom>
        </p:spPr>
        <p:txBody>
          <a:bodyPr lIns="0" tIns="0" rIns="0" bIns="0" rtlCol="0" anchor="t">
            <a:spAutoFit/>
          </a:bodyPr>
          <a:lstStyle/>
          <a:p>
            <a:pPr algn="ctr">
              <a:lnSpc>
                <a:spcPts val="7279"/>
              </a:lnSpc>
            </a:pPr>
            <a:r>
              <a:rPr lang="en-US" sz="4400" dirty="0">
                <a:solidFill>
                  <a:srgbClr val="FFFFFF"/>
                </a:solidFill>
                <a:latin typeface="Poppins"/>
              </a:rPr>
              <a:t>600M+</a:t>
            </a:r>
          </a:p>
        </p:txBody>
      </p:sp>
      <p:sp>
        <p:nvSpPr>
          <p:cNvPr id="26" name="TextBox 26"/>
          <p:cNvSpPr txBox="1"/>
          <p:nvPr/>
        </p:nvSpPr>
        <p:spPr>
          <a:xfrm>
            <a:off x="9730040" y="3360341"/>
            <a:ext cx="1388105" cy="719043"/>
          </a:xfrm>
          <a:prstGeom prst="rect">
            <a:avLst/>
          </a:prstGeom>
        </p:spPr>
        <p:txBody>
          <a:bodyPr lIns="0" tIns="0" rIns="0" bIns="0" rtlCol="0" anchor="t">
            <a:spAutoFit/>
          </a:bodyPr>
          <a:lstStyle/>
          <a:p>
            <a:pPr algn="ctr">
              <a:lnSpc>
                <a:spcPts val="5911"/>
              </a:lnSpc>
            </a:pPr>
            <a:r>
              <a:rPr lang="en-US" sz="4222" dirty="0">
                <a:solidFill>
                  <a:srgbClr val="FFFFFF"/>
                </a:solidFill>
                <a:latin typeface="Poppins"/>
              </a:rPr>
              <a:t>3.7%</a:t>
            </a:r>
          </a:p>
        </p:txBody>
      </p:sp>
      <p:sp>
        <p:nvSpPr>
          <p:cNvPr id="27" name="TextBox 27"/>
          <p:cNvSpPr txBox="1"/>
          <p:nvPr/>
        </p:nvSpPr>
        <p:spPr>
          <a:xfrm>
            <a:off x="7165101" y="6021712"/>
            <a:ext cx="1269086" cy="766784"/>
          </a:xfrm>
          <a:prstGeom prst="rect">
            <a:avLst/>
          </a:prstGeom>
        </p:spPr>
        <p:txBody>
          <a:bodyPr lIns="0" tIns="0" rIns="0" bIns="0" rtlCol="0" anchor="t">
            <a:spAutoFit/>
          </a:bodyPr>
          <a:lstStyle/>
          <a:p>
            <a:pPr algn="ctr">
              <a:lnSpc>
                <a:spcPts val="5911"/>
              </a:lnSpc>
            </a:pPr>
            <a:r>
              <a:rPr lang="en-US" sz="4222">
                <a:solidFill>
                  <a:srgbClr val="FFFFFF"/>
                </a:solidFill>
                <a:latin typeface="Poppins"/>
              </a:rPr>
              <a:t>33%</a:t>
            </a:r>
          </a:p>
        </p:txBody>
      </p:sp>
      <p:sp>
        <p:nvSpPr>
          <p:cNvPr id="28" name="TextBox 28"/>
          <p:cNvSpPr txBox="1"/>
          <p:nvPr/>
        </p:nvSpPr>
        <p:spPr>
          <a:xfrm>
            <a:off x="10062607" y="6426219"/>
            <a:ext cx="1922553" cy="888769"/>
          </a:xfrm>
          <a:prstGeom prst="rect">
            <a:avLst/>
          </a:prstGeom>
        </p:spPr>
        <p:txBody>
          <a:bodyPr lIns="0" tIns="0" rIns="0" bIns="0" rtlCol="0" anchor="t">
            <a:spAutoFit/>
          </a:bodyPr>
          <a:lstStyle/>
          <a:p>
            <a:pPr algn="ctr">
              <a:lnSpc>
                <a:spcPts val="7279"/>
              </a:lnSpc>
            </a:pPr>
            <a:r>
              <a:rPr lang="en-US" sz="5199" dirty="0">
                <a:solidFill>
                  <a:srgbClr val="FFFFFF"/>
                </a:solidFill>
                <a:latin typeface="Poppins"/>
              </a:rPr>
              <a:t>~40%</a:t>
            </a:r>
          </a:p>
        </p:txBody>
      </p:sp>
      <p:sp>
        <p:nvSpPr>
          <p:cNvPr id="29" name="TextBox 29"/>
          <p:cNvSpPr txBox="1"/>
          <p:nvPr/>
        </p:nvSpPr>
        <p:spPr>
          <a:xfrm>
            <a:off x="1028700" y="2792078"/>
            <a:ext cx="4581808" cy="895985"/>
          </a:xfrm>
          <a:prstGeom prst="rect">
            <a:avLst/>
          </a:prstGeom>
        </p:spPr>
        <p:txBody>
          <a:bodyPr lIns="0" tIns="0" rIns="0" bIns="0" rtlCol="0" anchor="t">
            <a:spAutoFit/>
          </a:bodyPr>
          <a:lstStyle/>
          <a:p>
            <a:pPr>
              <a:lnSpc>
                <a:spcPts val="3640"/>
              </a:lnSpc>
              <a:spcBef>
                <a:spcPct val="0"/>
              </a:spcBef>
            </a:pPr>
            <a:r>
              <a:rPr lang="en-US" sz="2600" spc="130" dirty="0">
                <a:solidFill>
                  <a:srgbClr val="100F0D"/>
                </a:solidFill>
                <a:latin typeface="Barlow Condensed"/>
              </a:rPr>
              <a:t>Number of women experiencing violence, globally</a:t>
            </a:r>
          </a:p>
        </p:txBody>
      </p:sp>
      <p:sp>
        <p:nvSpPr>
          <p:cNvPr id="30" name="TextBox 30"/>
          <p:cNvSpPr txBox="1"/>
          <p:nvPr/>
        </p:nvSpPr>
        <p:spPr>
          <a:xfrm>
            <a:off x="1028700" y="3638628"/>
            <a:ext cx="2342734" cy="630400"/>
          </a:xfrm>
          <a:prstGeom prst="rect">
            <a:avLst/>
          </a:prstGeom>
        </p:spPr>
        <p:txBody>
          <a:bodyPr lIns="0" tIns="0" rIns="0" bIns="0" rtlCol="0" anchor="t">
            <a:spAutoFit/>
          </a:bodyPr>
          <a:lstStyle/>
          <a:p>
            <a:pPr>
              <a:lnSpc>
                <a:spcPts val="5153"/>
              </a:lnSpc>
            </a:pPr>
            <a:r>
              <a:rPr lang="en-US" sz="3681" spc="736">
                <a:solidFill>
                  <a:srgbClr val="000000"/>
                </a:solidFill>
                <a:latin typeface="Barlow Condensed Bold"/>
              </a:rPr>
              <a:t>1 in 3</a:t>
            </a:r>
          </a:p>
        </p:txBody>
      </p:sp>
      <p:sp>
        <p:nvSpPr>
          <p:cNvPr id="31" name="TextBox 31"/>
          <p:cNvSpPr txBox="1"/>
          <p:nvPr/>
        </p:nvSpPr>
        <p:spPr>
          <a:xfrm>
            <a:off x="1132360" y="5981700"/>
            <a:ext cx="5300706" cy="874598"/>
          </a:xfrm>
          <a:prstGeom prst="rect">
            <a:avLst/>
          </a:prstGeom>
        </p:spPr>
        <p:txBody>
          <a:bodyPr wrap="square" lIns="0" tIns="0" rIns="0" bIns="0" rtlCol="0" anchor="t">
            <a:spAutoFit/>
          </a:bodyPr>
          <a:lstStyle/>
          <a:p>
            <a:pPr>
              <a:lnSpc>
                <a:spcPts val="3640"/>
              </a:lnSpc>
              <a:spcBef>
                <a:spcPct val="0"/>
              </a:spcBef>
            </a:pPr>
            <a:r>
              <a:rPr lang="en-US" sz="2600" spc="130" dirty="0">
                <a:solidFill>
                  <a:srgbClr val="000000"/>
                </a:solidFill>
                <a:latin typeface="Barlow Condensed"/>
              </a:rPr>
              <a:t>Increase in cases of Domestic Violence post-Covid</a:t>
            </a:r>
          </a:p>
        </p:txBody>
      </p:sp>
      <p:sp>
        <p:nvSpPr>
          <p:cNvPr id="32" name="TextBox 32"/>
          <p:cNvSpPr txBox="1"/>
          <p:nvPr/>
        </p:nvSpPr>
        <p:spPr>
          <a:xfrm>
            <a:off x="1178693" y="6809208"/>
            <a:ext cx="2342734" cy="630400"/>
          </a:xfrm>
          <a:prstGeom prst="rect">
            <a:avLst/>
          </a:prstGeom>
        </p:spPr>
        <p:txBody>
          <a:bodyPr lIns="0" tIns="0" rIns="0" bIns="0" rtlCol="0" anchor="t">
            <a:spAutoFit/>
          </a:bodyPr>
          <a:lstStyle/>
          <a:p>
            <a:pPr>
              <a:lnSpc>
                <a:spcPts val="5153"/>
              </a:lnSpc>
            </a:pPr>
            <a:r>
              <a:rPr lang="en-US" sz="3681" spc="736">
                <a:solidFill>
                  <a:srgbClr val="000000"/>
                </a:solidFill>
                <a:latin typeface="Barlow Condensed Bold"/>
              </a:rPr>
              <a:t>33%</a:t>
            </a:r>
          </a:p>
        </p:txBody>
      </p:sp>
      <p:sp>
        <p:nvSpPr>
          <p:cNvPr id="33" name="TextBox 33"/>
          <p:cNvSpPr txBox="1"/>
          <p:nvPr/>
        </p:nvSpPr>
        <p:spPr>
          <a:xfrm>
            <a:off x="12625662" y="6515100"/>
            <a:ext cx="4976538" cy="874598"/>
          </a:xfrm>
          <a:prstGeom prst="rect">
            <a:avLst/>
          </a:prstGeom>
        </p:spPr>
        <p:txBody>
          <a:bodyPr wrap="square" lIns="0" tIns="0" rIns="0" bIns="0" rtlCol="0" anchor="t">
            <a:spAutoFit/>
          </a:bodyPr>
          <a:lstStyle/>
          <a:p>
            <a:pPr>
              <a:lnSpc>
                <a:spcPts val="3640"/>
              </a:lnSpc>
              <a:spcBef>
                <a:spcPct val="0"/>
              </a:spcBef>
            </a:pPr>
            <a:r>
              <a:rPr lang="en-US" sz="2600" spc="130" dirty="0">
                <a:solidFill>
                  <a:srgbClr val="100F0D"/>
                </a:solidFill>
                <a:latin typeface="Barlow Condensed"/>
              </a:rPr>
              <a:t>Labor force participation rate for women is 40% lower compared to men</a:t>
            </a:r>
          </a:p>
        </p:txBody>
      </p:sp>
      <p:sp>
        <p:nvSpPr>
          <p:cNvPr id="34" name="TextBox 34"/>
          <p:cNvSpPr txBox="1"/>
          <p:nvPr/>
        </p:nvSpPr>
        <p:spPr>
          <a:xfrm>
            <a:off x="12625662" y="7363408"/>
            <a:ext cx="4291196" cy="594522"/>
          </a:xfrm>
          <a:prstGeom prst="rect">
            <a:avLst/>
          </a:prstGeom>
        </p:spPr>
        <p:txBody>
          <a:bodyPr lIns="0" tIns="0" rIns="0" bIns="0" rtlCol="0" anchor="t">
            <a:spAutoFit/>
          </a:bodyPr>
          <a:lstStyle/>
          <a:p>
            <a:pPr>
              <a:lnSpc>
                <a:spcPts val="5153"/>
              </a:lnSpc>
            </a:pPr>
            <a:r>
              <a:rPr lang="en-US" sz="3681" spc="736" dirty="0">
                <a:solidFill>
                  <a:srgbClr val="000000"/>
                </a:solidFill>
                <a:latin typeface="Barlow Condensed Bold"/>
              </a:rPr>
              <a:t>50% vs 80%</a:t>
            </a:r>
          </a:p>
        </p:txBody>
      </p:sp>
      <p:sp>
        <p:nvSpPr>
          <p:cNvPr id="35" name="TextBox 35"/>
          <p:cNvSpPr txBox="1"/>
          <p:nvPr/>
        </p:nvSpPr>
        <p:spPr>
          <a:xfrm>
            <a:off x="11829325" y="2413030"/>
            <a:ext cx="4581808" cy="895985"/>
          </a:xfrm>
          <a:prstGeom prst="rect">
            <a:avLst/>
          </a:prstGeom>
        </p:spPr>
        <p:txBody>
          <a:bodyPr lIns="0" tIns="0" rIns="0" bIns="0" rtlCol="0" anchor="t">
            <a:spAutoFit/>
          </a:bodyPr>
          <a:lstStyle/>
          <a:p>
            <a:pPr>
              <a:lnSpc>
                <a:spcPts val="3640"/>
              </a:lnSpc>
              <a:spcBef>
                <a:spcPct val="0"/>
              </a:spcBef>
            </a:pPr>
            <a:r>
              <a:rPr lang="en-US" sz="2600" spc="130" dirty="0">
                <a:solidFill>
                  <a:srgbClr val="000000"/>
                </a:solidFill>
                <a:latin typeface="Barlow Condensed"/>
              </a:rPr>
              <a:t>Cost (as % of GDP) of violence against women</a:t>
            </a:r>
          </a:p>
        </p:txBody>
      </p:sp>
      <p:sp>
        <p:nvSpPr>
          <p:cNvPr id="36" name="TextBox 36"/>
          <p:cNvSpPr txBox="1"/>
          <p:nvPr/>
        </p:nvSpPr>
        <p:spPr>
          <a:xfrm>
            <a:off x="11829325" y="3232815"/>
            <a:ext cx="2342734" cy="630400"/>
          </a:xfrm>
          <a:prstGeom prst="rect">
            <a:avLst/>
          </a:prstGeom>
        </p:spPr>
        <p:txBody>
          <a:bodyPr lIns="0" tIns="0" rIns="0" bIns="0" rtlCol="0" anchor="t">
            <a:spAutoFit/>
          </a:bodyPr>
          <a:lstStyle/>
          <a:p>
            <a:pPr>
              <a:lnSpc>
                <a:spcPts val="5153"/>
              </a:lnSpc>
            </a:pPr>
            <a:r>
              <a:rPr lang="en-US" sz="3681" spc="736" dirty="0">
                <a:solidFill>
                  <a:srgbClr val="000000"/>
                </a:solidFill>
                <a:latin typeface="Barlow Condensed Bold"/>
              </a:rPr>
              <a:t>3.7%</a:t>
            </a:r>
          </a:p>
        </p:txBody>
      </p:sp>
      <p:sp>
        <p:nvSpPr>
          <p:cNvPr id="37" name="TextBox 36">
            <a:extLst>
              <a:ext uri="{FF2B5EF4-FFF2-40B4-BE49-F238E27FC236}">
                <a16:creationId xmlns:a16="http://schemas.microsoft.com/office/drawing/2014/main" id="{B08209F1-A0AE-F96F-4230-DC69073C9F97}"/>
              </a:ext>
            </a:extLst>
          </p:cNvPr>
          <p:cNvSpPr txBox="1"/>
          <p:nvPr/>
        </p:nvSpPr>
        <p:spPr>
          <a:xfrm>
            <a:off x="852585" y="9073546"/>
            <a:ext cx="7615163" cy="369332"/>
          </a:xfrm>
          <a:prstGeom prst="rect">
            <a:avLst/>
          </a:prstGeom>
          <a:noFill/>
        </p:spPr>
        <p:txBody>
          <a:bodyPr wrap="square" rtlCol="0">
            <a:spAutoFit/>
          </a:bodyPr>
          <a:lstStyle/>
          <a:p>
            <a:r>
              <a:rPr lang="en-US" dirty="0"/>
              <a:t>Source: IMF and World Bank Group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BA9275-CF77-03B0-76C2-1B910EA4EE9A}"/>
              </a:ext>
            </a:extLst>
          </p:cNvPr>
          <p:cNvPicPr>
            <a:picLocks noChangeAspect="1"/>
          </p:cNvPicPr>
          <p:nvPr/>
        </p:nvPicPr>
        <p:blipFill>
          <a:blip r:embed="rId2"/>
          <a:stretch>
            <a:fillRect/>
          </a:stretch>
        </p:blipFill>
        <p:spPr>
          <a:xfrm>
            <a:off x="7010400" y="3909340"/>
            <a:ext cx="10493025" cy="6137430"/>
          </a:xfrm>
          <a:prstGeom prst="rect">
            <a:avLst/>
          </a:prstGeom>
        </p:spPr>
      </p:pic>
      <p:grpSp>
        <p:nvGrpSpPr>
          <p:cNvPr id="5" name="Group 2">
            <a:extLst>
              <a:ext uri="{FF2B5EF4-FFF2-40B4-BE49-F238E27FC236}">
                <a16:creationId xmlns:a16="http://schemas.microsoft.com/office/drawing/2014/main" id="{B4112FF7-43C2-1417-7936-42A3D85737B8}"/>
              </a:ext>
            </a:extLst>
          </p:cNvPr>
          <p:cNvGrpSpPr/>
          <p:nvPr/>
        </p:nvGrpSpPr>
        <p:grpSpPr>
          <a:xfrm>
            <a:off x="-6626" y="-342900"/>
            <a:ext cx="7530115" cy="10905593"/>
            <a:chOff x="0" y="0"/>
            <a:chExt cx="10040154" cy="14540791"/>
          </a:xfrm>
        </p:grpSpPr>
        <p:sp>
          <p:nvSpPr>
            <p:cNvPr id="6" name="AutoShape 3">
              <a:extLst>
                <a:ext uri="{FF2B5EF4-FFF2-40B4-BE49-F238E27FC236}">
                  <a16:creationId xmlns:a16="http://schemas.microsoft.com/office/drawing/2014/main" id="{4BBC6DD3-0B1B-FF86-0B5A-2150D29D6D75}"/>
                </a:ext>
              </a:extLst>
            </p:cNvPr>
            <p:cNvSpPr/>
            <p:nvPr/>
          </p:nvSpPr>
          <p:spPr>
            <a:xfrm>
              <a:off x="6617449" y="0"/>
              <a:ext cx="1140902" cy="14540791"/>
            </a:xfrm>
            <a:prstGeom prst="rect">
              <a:avLst/>
            </a:prstGeom>
            <a:solidFill>
              <a:srgbClr val="A16AE8">
                <a:alpha val="24706"/>
              </a:srgbClr>
            </a:solidFill>
          </p:spPr>
        </p:sp>
        <p:sp>
          <p:nvSpPr>
            <p:cNvPr id="7" name="AutoShape 4">
              <a:extLst>
                <a:ext uri="{FF2B5EF4-FFF2-40B4-BE49-F238E27FC236}">
                  <a16:creationId xmlns:a16="http://schemas.microsoft.com/office/drawing/2014/main" id="{67CAA287-8AC0-499C-2654-A51ABC250498}"/>
                </a:ext>
              </a:extLst>
            </p:cNvPr>
            <p:cNvSpPr/>
            <p:nvPr/>
          </p:nvSpPr>
          <p:spPr>
            <a:xfrm>
              <a:off x="7758350" y="0"/>
              <a:ext cx="1140902" cy="14540791"/>
            </a:xfrm>
            <a:prstGeom prst="rect">
              <a:avLst/>
            </a:prstGeom>
            <a:solidFill>
              <a:srgbClr val="A16AE8">
                <a:alpha val="5882"/>
              </a:srgbClr>
            </a:solidFill>
          </p:spPr>
        </p:sp>
        <p:sp>
          <p:nvSpPr>
            <p:cNvPr id="8" name="AutoShape 5">
              <a:extLst>
                <a:ext uri="{FF2B5EF4-FFF2-40B4-BE49-F238E27FC236}">
                  <a16:creationId xmlns:a16="http://schemas.microsoft.com/office/drawing/2014/main" id="{113A316A-51D4-4638-7960-14698A944425}"/>
                </a:ext>
              </a:extLst>
            </p:cNvPr>
            <p:cNvSpPr/>
            <p:nvPr/>
          </p:nvSpPr>
          <p:spPr>
            <a:xfrm>
              <a:off x="8899252" y="0"/>
              <a:ext cx="1140902" cy="14540791"/>
            </a:xfrm>
            <a:prstGeom prst="rect">
              <a:avLst/>
            </a:prstGeom>
            <a:solidFill>
              <a:srgbClr val="A16AE8">
                <a:alpha val="4706"/>
              </a:srgbClr>
            </a:solidFill>
          </p:spPr>
        </p:sp>
        <p:sp>
          <p:nvSpPr>
            <p:cNvPr id="10" name="AutoShape 6">
              <a:extLst>
                <a:ext uri="{FF2B5EF4-FFF2-40B4-BE49-F238E27FC236}">
                  <a16:creationId xmlns:a16="http://schemas.microsoft.com/office/drawing/2014/main" id="{8B9A54CF-D751-F751-DECC-693B4E55DFEA}"/>
                </a:ext>
              </a:extLst>
            </p:cNvPr>
            <p:cNvSpPr/>
            <p:nvPr/>
          </p:nvSpPr>
          <p:spPr>
            <a:xfrm>
              <a:off x="0" y="374249"/>
              <a:ext cx="6617449" cy="13716000"/>
            </a:xfrm>
            <a:prstGeom prst="rect">
              <a:avLst/>
            </a:prstGeom>
            <a:solidFill>
              <a:srgbClr val="A16AE8">
                <a:alpha val="53725"/>
              </a:srgbClr>
            </a:solidFill>
          </p:spPr>
        </p:sp>
      </p:grpSp>
      <p:sp>
        <p:nvSpPr>
          <p:cNvPr id="12" name="TextBox 18">
            <a:extLst>
              <a:ext uri="{FF2B5EF4-FFF2-40B4-BE49-F238E27FC236}">
                <a16:creationId xmlns:a16="http://schemas.microsoft.com/office/drawing/2014/main" id="{68BFC488-4042-B683-1202-0E5E71F9F53A}"/>
              </a:ext>
            </a:extLst>
          </p:cNvPr>
          <p:cNvSpPr txBox="1"/>
          <p:nvPr/>
        </p:nvSpPr>
        <p:spPr>
          <a:xfrm>
            <a:off x="228600" y="3614420"/>
            <a:ext cx="7242175" cy="1590179"/>
          </a:xfrm>
          <a:prstGeom prst="rect">
            <a:avLst/>
          </a:prstGeom>
        </p:spPr>
        <p:txBody>
          <a:bodyPr lIns="0" tIns="0" rIns="0" bIns="0" rtlCol="0" anchor="t">
            <a:spAutoFit/>
          </a:bodyPr>
          <a:lstStyle/>
          <a:p>
            <a:pPr>
              <a:lnSpc>
                <a:spcPts val="6200"/>
              </a:lnSpc>
            </a:pPr>
            <a:r>
              <a:rPr lang="en-US" sz="6200" dirty="0">
                <a:solidFill>
                  <a:srgbClr val="620882"/>
                </a:solidFill>
                <a:latin typeface="Barlow Bold"/>
              </a:rPr>
              <a:t>CASH FLOW SUMMARY</a:t>
            </a:r>
          </a:p>
        </p:txBody>
      </p:sp>
      <p:pic>
        <p:nvPicPr>
          <p:cNvPr id="20" name="Picture 19">
            <a:extLst>
              <a:ext uri="{FF2B5EF4-FFF2-40B4-BE49-F238E27FC236}">
                <a16:creationId xmlns:a16="http://schemas.microsoft.com/office/drawing/2014/main" id="{75B44428-10EB-44F2-CC13-602B83EDC802}"/>
              </a:ext>
            </a:extLst>
          </p:cNvPr>
          <p:cNvPicPr>
            <a:picLocks noChangeAspect="1"/>
          </p:cNvPicPr>
          <p:nvPr/>
        </p:nvPicPr>
        <p:blipFill>
          <a:blip r:embed="rId3"/>
          <a:stretch>
            <a:fillRect/>
          </a:stretch>
        </p:blipFill>
        <p:spPr>
          <a:xfrm>
            <a:off x="7010400" y="571500"/>
            <a:ext cx="10287000" cy="3219288"/>
          </a:xfrm>
          <a:prstGeom prst="rect">
            <a:avLst/>
          </a:prstGeom>
        </p:spPr>
      </p:pic>
    </p:spTree>
    <p:extLst>
      <p:ext uri="{BB962C8B-B14F-4D97-AF65-F5344CB8AC3E}">
        <p14:creationId xmlns:p14="http://schemas.microsoft.com/office/powerpoint/2010/main" val="2971944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8000"/>
          </a:blip>
          <a:srcRect t="7095" b="3381"/>
          <a:stretch>
            <a:fillRect/>
          </a:stretch>
        </p:blipFill>
        <p:spPr>
          <a:xfrm>
            <a:off x="0" y="0"/>
            <a:ext cx="18288000" cy="10287000"/>
          </a:xfrm>
          <a:prstGeom prst="rect">
            <a:avLst/>
          </a:prstGeom>
        </p:spPr>
      </p:pic>
      <p:sp>
        <p:nvSpPr>
          <p:cNvPr id="3" name="AutoShape 3"/>
          <p:cNvSpPr/>
          <p:nvPr/>
        </p:nvSpPr>
        <p:spPr>
          <a:xfrm rot="3209746">
            <a:off x="1383305" y="3646460"/>
            <a:ext cx="2660975" cy="0"/>
          </a:xfrm>
          <a:prstGeom prst="line">
            <a:avLst/>
          </a:prstGeom>
          <a:ln w="76200" cap="flat">
            <a:solidFill>
              <a:srgbClr val="D112CA"/>
            </a:solidFill>
            <a:prstDash val="solid"/>
            <a:headEnd type="none" w="sm" len="sm"/>
            <a:tailEnd type="none" w="sm" len="sm"/>
          </a:ln>
        </p:spPr>
      </p:sp>
      <p:grpSp>
        <p:nvGrpSpPr>
          <p:cNvPr id="4" name="Group 4"/>
          <p:cNvGrpSpPr/>
          <p:nvPr/>
        </p:nvGrpSpPr>
        <p:grpSpPr>
          <a:xfrm>
            <a:off x="1028700" y="1678090"/>
            <a:ext cx="1812929" cy="1812929"/>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1AAFF"/>
            </a:solidFill>
          </p:spPr>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7" name="AutoShape 7"/>
          <p:cNvSpPr/>
          <p:nvPr/>
        </p:nvSpPr>
        <p:spPr>
          <a:xfrm rot="9568227">
            <a:off x="4792785" y="4569514"/>
            <a:ext cx="3177212" cy="0"/>
          </a:xfrm>
          <a:prstGeom prst="line">
            <a:avLst/>
          </a:prstGeom>
          <a:ln w="76200" cap="flat">
            <a:solidFill>
              <a:srgbClr val="D112CA"/>
            </a:solidFill>
            <a:prstDash val="solid"/>
            <a:headEnd type="none" w="sm" len="sm"/>
            <a:tailEnd type="none" w="sm" len="sm"/>
          </a:ln>
        </p:spPr>
      </p:sp>
      <p:grpSp>
        <p:nvGrpSpPr>
          <p:cNvPr id="8" name="Group 8"/>
          <p:cNvGrpSpPr/>
          <p:nvPr/>
        </p:nvGrpSpPr>
        <p:grpSpPr>
          <a:xfrm>
            <a:off x="3138084" y="4576233"/>
            <a:ext cx="1812929" cy="181292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1AAFF"/>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7811768" y="2826067"/>
            <a:ext cx="1812929" cy="1812929"/>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1AAF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4" name="AutoShape 14"/>
          <p:cNvSpPr/>
          <p:nvPr/>
        </p:nvSpPr>
        <p:spPr>
          <a:xfrm rot="-7241281">
            <a:off x="12149493" y="6162098"/>
            <a:ext cx="3605595" cy="0"/>
          </a:xfrm>
          <a:prstGeom prst="line">
            <a:avLst/>
          </a:prstGeom>
          <a:ln w="76200" cap="flat">
            <a:solidFill>
              <a:srgbClr val="D112CA"/>
            </a:solidFill>
            <a:prstDash val="solid"/>
            <a:headEnd type="none" w="sm" len="sm"/>
            <a:tailEnd type="none" w="sm" len="sm"/>
          </a:ln>
        </p:spPr>
      </p:sp>
      <p:grpSp>
        <p:nvGrpSpPr>
          <p:cNvPr id="15" name="Group 15"/>
          <p:cNvGrpSpPr/>
          <p:nvPr/>
        </p:nvGrpSpPr>
        <p:grpSpPr>
          <a:xfrm>
            <a:off x="11663047" y="2963759"/>
            <a:ext cx="1812929" cy="181292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1AAF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sp>
        <p:nvSpPr>
          <p:cNvPr id="18" name="AutoShape 18"/>
          <p:cNvSpPr/>
          <p:nvPr/>
        </p:nvSpPr>
        <p:spPr>
          <a:xfrm rot="122855">
            <a:off x="9623478" y="3763277"/>
            <a:ext cx="2040789" cy="0"/>
          </a:xfrm>
          <a:prstGeom prst="line">
            <a:avLst/>
          </a:prstGeom>
          <a:ln w="76200" cap="flat">
            <a:solidFill>
              <a:srgbClr val="D112CA"/>
            </a:solidFill>
            <a:prstDash val="solid"/>
            <a:headEnd type="none" w="sm" len="sm"/>
            <a:tailEnd type="none" w="sm" len="sm"/>
          </a:ln>
        </p:spPr>
      </p:sp>
      <p:grpSp>
        <p:nvGrpSpPr>
          <p:cNvPr id="19" name="Group 19"/>
          <p:cNvGrpSpPr/>
          <p:nvPr/>
        </p:nvGrpSpPr>
        <p:grpSpPr>
          <a:xfrm>
            <a:off x="13259156" y="5977797"/>
            <a:ext cx="6168041" cy="616804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1AAFF"/>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p>
          </p:txBody>
        </p:sp>
      </p:grpSp>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0689" y="2018665"/>
            <a:ext cx="1011850" cy="1014386"/>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17136" y="4956604"/>
            <a:ext cx="1054824" cy="1052187"/>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07940" y="3284876"/>
            <a:ext cx="1123143" cy="1123143"/>
          </a:xfrm>
          <a:prstGeom prst="rect">
            <a:avLst/>
          </a:prstGeom>
        </p:spPr>
      </p:pic>
      <p:pic>
        <p:nvPicPr>
          <p:cNvPr id="25" name="Picture 2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969797" y="7061483"/>
            <a:ext cx="2454156" cy="2444953"/>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182804" y="3360598"/>
            <a:ext cx="1139628" cy="743866"/>
          </a:xfrm>
          <a:prstGeom prst="rect">
            <a:avLst/>
          </a:prstGeom>
        </p:spPr>
      </p:pic>
      <p:pic>
        <p:nvPicPr>
          <p:cNvPr id="27" name="Picture 2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753569" y="2767868"/>
            <a:ext cx="1929327" cy="1929327"/>
          </a:xfrm>
          <a:prstGeom prst="rect">
            <a:avLst/>
          </a:prstGeom>
        </p:spPr>
      </p:pic>
      <p:sp>
        <p:nvSpPr>
          <p:cNvPr id="28" name="TextBox 28"/>
          <p:cNvSpPr txBox="1"/>
          <p:nvPr/>
        </p:nvSpPr>
        <p:spPr>
          <a:xfrm>
            <a:off x="5040356" y="103059"/>
            <a:ext cx="7951142" cy="1061721"/>
          </a:xfrm>
          <a:prstGeom prst="rect">
            <a:avLst/>
          </a:prstGeom>
        </p:spPr>
        <p:txBody>
          <a:bodyPr lIns="0" tIns="0" rIns="0" bIns="0" rtlCol="0" anchor="t">
            <a:spAutoFit/>
          </a:bodyPr>
          <a:lstStyle/>
          <a:p>
            <a:pPr algn="ctr">
              <a:lnSpc>
                <a:spcPts val="8679"/>
              </a:lnSpc>
              <a:spcBef>
                <a:spcPct val="0"/>
              </a:spcBef>
            </a:pPr>
            <a:r>
              <a:rPr lang="en-US" sz="6199" spc="198">
                <a:solidFill>
                  <a:srgbClr val="620882"/>
                </a:solidFill>
                <a:latin typeface="Barlow Bold Bold"/>
              </a:rPr>
              <a:t>SETUP PLAN</a:t>
            </a:r>
          </a:p>
        </p:txBody>
      </p:sp>
      <p:sp>
        <p:nvSpPr>
          <p:cNvPr id="29" name="TextBox 29"/>
          <p:cNvSpPr txBox="1"/>
          <p:nvPr/>
        </p:nvSpPr>
        <p:spPr>
          <a:xfrm>
            <a:off x="3128559" y="1762987"/>
            <a:ext cx="3767220" cy="448310"/>
          </a:xfrm>
          <a:prstGeom prst="rect">
            <a:avLst/>
          </a:prstGeom>
        </p:spPr>
        <p:txBody>
          <a:bodyPr lIns="0" tIns="0" rIns="0" bIns="0" rtlCol="0" anchor="t">
            <a:spAutoFit/>
          </a:bodyPr>
          <a:lstStyle/>
          <a:p>
            <a:pPr>
              <a:lnSpc>
                <a:spcPts val="3639"/>
              </a:lnSpc>
            </a:pPr>
            <a:r>
              <a:rPr lang="en-US" sz="2599" spc="83">
                <a:solidFill>
                  <a:srgbClr val="142740"/>
                </a:solidFill>
                <a:latin typeface="Barlow Condensed Bold"/>
              </a:rPr>
              <a:t>Set up initial contracts</a:t>
            </a:r>
          </a:p>
        </p:txBody>
      </p:sp>
      <p:sp>
        <p:nvSpPr>
          <p:cNvPr id="30" name="TextBox 30"/>
          <p:cNvSpPr txBox="1"/>
          <p:nvPr/>
        </p:nvSpPr>
        <p:spPr>
          <a:xfrm>
            <a:off x="3128559" y="2130652"/>
            <a:ext cx="3964632" cy="701675"/>
          </a:xfrm>
          <a:prstGeom prst="rect">
            <a:avLst/>
          </a:prstGeom>
        </p:spPr>
        <p:txBody>
          <a:bodyPr lIns="0" tIns="0" rIns="0" bIns="0" rtlCol="0" anchor="t">
            <a:spAutoFit/>
          </a:bodyPr>
          <a:lstStyle/>
          <a:p>
            <a:pPr algn="l">
              <a:lnSpc>
                <a:spcPts val="2799"/>
              </a:lnSpc>
            </a:pPr>
            <a:r>
              <a:rPr lang="en-US" sz="1999" spc="63">
                <a:solidFill>
                  <a:srgbClr val="000000"/>
                </a:solidFill>
                <a:latin typeface="Barlow Condensed"/>
              </a:rPr>
              <a:t>Agreement with government and social agencies for rehabilitation services</a:t>
            </a:r>
          </a:p>
        </p:txBody>
      </p:sp>
      <p:sp>
        <p:nvSpPr>
          <p:cNvPr id="31" name="TextBox 31"/>
          <p:cNvSpPr txBox="1"/>
          <p:nvPr/>
        </p:nvSpPr>
        <p:spPr>
          <a:xfrm>
            <a:off x="4044548" y="6613173"/>
            <a:ext cx="3590869" cy="448310"/>
          </a:xfrm>
          <a:prstGeom prst="rect">
            <a:avLst/>
          </a:prstGeom>
        </p:spPr>
        <p:txBody>
          <a:bodyPr lIns="0" tIns="0" rIns="0" bIns="0" rtlCol="0" anchor="t">
            <a:spAutoFit/>
          </a:bodyPr>
          <a:lstStyle/>
          <a:p>
            <a:pPr>
              <a:lnSpc>
                <a:spcPts val="3639"/>
              </a:lnSpc>
            </a:pPr>
            <a:r>
              <a:rPr lang="en-US" sz="2599" spc="83">
                <a:solidFill>
                  <a:srgbClr val="142740"/>
                </a:solidFill>
                <a:latin typeface="Barlow Condensed Bold"/>
              </a:rPr>
              <a:t>Employer Partnerships</a:t>
            </a:r>
          </a:p>
        </p:txBody>
      </p:sp>
      <p:sp>
        <p:nvSpPr>
          <p:cNvPr id="32" name="TextBox 32"/>
          <p:cNvSpPr txBox="1"/>
          <p:nvPr/>
        </p:nvSpPr>
        <p:spPr>
          <a:xfrm>
            <a:off x="4054845" y="6980838"/>
            <a:ext cx="3767220" cy="1054100"/>
          </a:xfrm>
          <a:prstGeom prst="rect">
            <a:avLst/>
          </a:prstGeom>
        </p:spPr>
        <p:txBody>
          <a:bodyPr lIns="0" tIns="0" rIns="0" bIns="0" rtlCol="0" anchor="t">
            <a:spAutoFit/>
          </a:bodyPr>
          <a:lstStyle/>
          <a:p>
            <a:pPr marL="0" lvl="0" indent="0" algn="l">
              <a:lnSpc>
                <a:spcPts val="2799"/>
              </a:lnSpc>
              <a:spcBef>
                <a:spcPct val="0"/>
              </a:spcBef>
            </a:pPr>
            <a:r>
              <a:rPr lang="en-US" sz="1999" spc="63">
                <a:solidFill>
                  <a:srgbClr val="000000"/>
                </a:solidFill>
                <a:latin typeface="Barlow Condensed"/>
              </a:rPr>
              <a:t>Reaching out to potential employers and creating a job database for current vacancies and skills required</a:t>
            </a:r>
          </a:p>
        </p:txBody>
      </p:sp>
      <p:sp>
        <p:nvSpPr>
          <p:cNvPr id="33" name="TextBox 33"/>
          <p:cNvSpPr txBox="1"/>
          <p:nvPr/>
        </p:nvSpPr>
        <p:spPr>
          <a:xfrm>
            <a:off x="8718233" y="4869852"/>
            <a:ext cx="2929154" cy="412934"/>
          </a:xfrm>
          <a:prstGeom prst="rect">
            <a:avLst/>
          </a:prstGeom>
        </p:spPr>
        <p:txBody>
          <a:bodyPr lIns="0" tIns="0" rIns="0" bIns="0" rtlCol="0" anchor="t">
            <a:spAutoFit/>
          </a:bodyPr>
          <a:lstStyle/>
          <a:p>
            <a:pPr>
              <a:lnSpc>
                <a:spcPts val="3639"/>
              </a:lnSpc>
            </a:pPr>
            <a:r>
              <a:rPr lang="en-US" sz="2599" spc="83" dirty="0">
                <a:solidFill>
                  <a:srgbClr val="142740"/>
                </a:solidFill>
                <a:latin typeface="Barlow Condensed Bold"/>
              </a:rPr>
              <a:t>Fund Raising</a:t>
            </a:r>
          </a:p>
        </p:txBody>
      </p:sp>
      <p:sp>
        <p:nvSpPr>
          <p:cNvPr id="34" name="TextBox 34"/>
          <p:cNvSpPr txBox="1"/>
          <p:nvPr/>
        </p:nvSpPr>
        <p:spPr>
          <a:xfrm>
            <a:off x="8718233" y="5237517"/>
            <a:ext cx="3129138" cy="1397819"/>
          </a:xfrm>
          <a:prstGeom prst="rect">
            <a:avLst/>
          </a:prstGeom>
        </p:spPr>
        <p:txBody>
          <a:bodyPr lIns="0" tIns="0" rIns="0" bIns="0" rtlCol="0" anchor="t">
            <a:spAutoFit/>
          </a:bodyPr>
          <a:lstStyle/>
          <a:p>
            <a:pPr marL="0" lvl="0" indent="0" algn="l">
              <a:lnSpc>
                <a:spcPts val="2799"/>
              </a:lnSpc>
              <a:spcBef>
                <a:spcPct val="0"/>
              </a:spcBef>
            </a:pPr>
            <a:r>
              <a:rPr lang="en-US" sz="1999" spc="63" dirty="0">
                <a:solidFill>
                  <a:srgbClr val="000000"/>
                </a:solidFill>
                <a:latin typeface="Barlow Condensed"/>
              </a:rPr>
              <a:t>Reaching out to potential investors such as DFI’s, Impact Investors for the 1</a:t>
            </a:r>
            <a:r>
              <a:rPr lang="en-US" sz="1999" spc="63" baseline="30000" dirty="0">
                <a:solidFill>
                  <a:srgbClr val="000000"/>
                </a:solidFill>
                <a:latin typeface="Barlow Condensed"/>
              </a:rPr>
              <a:t>st</a:t>
            </a:r>
            <a:r>
              <a:rPr lang="en-US" sz="1999" spc="63" dirty="0">
                <a:solidFill>
                  <a:srgbClr val="000000"/>
                </a:solidFill>
                <a:latin typeface="Barlow Condensed"/>
              </a:rPr>
              <a:t> investment vehicle.</a:t>
            </a:r>
          </a:p>
        </p:txBody>
      </p:sp>
      <p:sp>
        <p:nvSpPr>
          <p:cNvPr id="35" name="TextBox 35"/>
          <p:cNvSpPr txBox="1"/>
          <p:nvPr/>
        </p:nvSpPr>
        <p:spPr>
          <a:xfrm>
            <a:off x="13656733" y="3048656"/>
            <a:ext cx="4656335" cy="412934"/>
          </a:xfrm>
          <a:prstGeom prst="rect">
            <a:avLst/>
          </a:prstGeom>
        </p:spPr>
        <p:txBody>
          <a:bodyPr lIns="0" tIns="0" rIns="0" bIns="0" rtlCol="0" anchor="t">
            <a:spAutoFit/>
          </a:bodyPr>
          <a:lstStyle/>
          <a:p>
            <a:pPr>
              <a:lnSpc>
                <a:spcPts val="3639"/>
              </a:lnSpc>
            </a:pPr>
            <a:r>
              <a:rPr lang="en-US" sz="2599" spc="83" dirty="0">
                <a:solidFill>
                  <a:srgbClr val="142740"/>
                </a:solidFill>
                <a:latin typeface="Barlow Condensed Bold"/>
              </a:rPr>
              <a:t>Building a pipeline</a:t>
            </a:r>
          </a:p>
        </p:txBody>
      </p:sp>
      <p:sp>
        <p:nvSpPr>
          <p:cNvPr id="36" name="TextBox 36"/>
          <p:cNvSpPr txBox="1"/>
          <p:nvPr/>
        </p:nvSpPr>
        <p:spPr>
          <a:xfrm>
            <a:off x="13656733" y="3443394"/>
            <a:ext cx="3767220" cy="1038746"/>
          </a:xfrm>
          <a:prstGeom prst="rect">
            <a:avLst/>
          </a:prstGeom>
        </p:spPr>
        <p:txBody>
          <a:bodyPr lIns="0" tIns="0" rIns="0" bIns="0" rtlCol="0" anchor="t">
            <a:spAutoFit/>
          </a:bodyPr>
          <a:lstStyle/>
          <a:p>
            <a:pPr marL="0" lvl="0" indent="0" algn="l">
              <a:lnSpc>
                <a:spcPts val="2799"/>
              </a:lnSpc>
              <a:spcBef>
                <a:spcPct val="0"/>
              </a:spcBef>
            </a:pPr>
            <a:r>
              <a:rPr lang="en-US" sz="1999" spc="63" dirty="0">
                <a:solidFill>
                  <a:srgbClr val="000000"/>
                </a:solidFill>
                <a:latin typeface="Barlow Condensed"/>
              </a:rPr>
              <a:t>Leveraging existing social programs to build a pipeline of women who can benefit from </a:t>
            </a:r>
            <a:r>
              <a:rPr lang="en-US" sz="1999" spc="63" dirty="0" err="1">
                <a:solidFill>
                  <a:srgbClr val="000000"/>
                </a:solidFill>
                <a:latin typeface="Barlow Condensed"/>
              </a:rPr>
              <a:t>Saarthi’s</a:t>
            </a:r>
            <a:r>
              <a:rPr lang="en-US" sz="1999" spc="63" dirty="0">
                <a:solidFill>
                  <a:srgbClr val="000000"/>
                </a:solidFill>
                <a:latin typeface="Barlow Condensed"/>
              </a:rPr>
              <a:t> offering.</a:t>
            </a:r>
          </a:p>
        </p:txBody>
      </p:sp>
      <p:sp>
        <p:nvSpPr>
          <p:cNvPr id="37" name="TextBox 37"/>
          <p:cNvSpPr txBox="1"/>
          <p:nvPr/>
        </p:nvSpPr>
        <p:spPr>
          <a:xfrm>
            <a:off x="9491936" y="8173758"/>
            <a:ext cx="3767220" cy="1054100"/>
          </a:xfrm>
          <a:prstGeom prst="rect">
            <a:avLst/>
          </a:prstGeom>
        </p:spPr>
        <p:txBody>
          <a:bodyPr lIns="0" tIns="0" rIns="0" bIns="0" rtlCol="0" anchor="t">
            <a:spAutoFit/>
          </a:bodyPr>
          <a:lstStyle/>
          <a:p>
            <a:pPr marL="0" lvl="0" indent="0" algn="l">
              <a:lnSpc>
                <a:spcPts val="2799"/>
              </a:lnSpc>
              <a:spcBef>
                <a:spcPct val="0"/>
              </a:spcBef>
            </a:pPr>
            <a:r>
              <a:rPr lang="en-US" sz="1999" spc="63">
                <a:solidFill>
                  <a:srgbClr val="000000"/>
                </a:solidFill>
                <a:latin typeface="Barlow Condensed"/>
              </a:rPr>
              <a:t>Post-employment,, Saarthi receives loan repayment directly from employers and transfers the same to investors</a:t>
            </a:r>
          </a:p>
        </p:txBody>
      </p:sp>
      <p:pic>
        <p:nvPicPr>
          <p:cNvPr id="38" name="Picture 3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604848" y="2905560"/>
            <a:ext cx="1929327" cy="1929327"/>
          </a:xfrm>
          <a:prstGeom prst="rect">
            <a:avLst/>
          </a:prstGeom>
        </p:spPr>
      </p:pic>
      <p:pic>
        <p:nvPicPr>
          <p:cNvPr id="39" name="Picture 3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079885" y="4518034"/>
            <a:ext cx="1929327" cy="1929327"/>
          </a:xfrm>
          <a:prstGeom prst="rect">
            <a:avLst/>
          </a:prstGeom>
        </p:spPr>
      </p:pic>
      <p:pic>
        <p:nvPicPr>
          <p:cNvPr id="40" name="Picture 4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70501" y="1627768"/>
            <a:ext cx="1929327" cy="1929327"/>
          </a:xfrm>
          <a:prstGeom prst="rect">
            <a:avLst/>
          </a:prstGeom>
        </p:spPr>
      </p:pic>
      <p:pic>
        <p:nvPicPr>
          <p:cNvPr id="41" name="Picture 4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64448" y="5883088"/>
            <a:ext cx="6357458" cy="6357458"/>
          </a:xfrm>
          <a:prstGeom prst="rect">
            <a:avLst/>
          </a:prstGeom>
        </p:spPr>
      </p:pic>
      <p:sp>
        <p:nvSpPr>
          <p:cNvPr id="42" name="TextBox 33">
            <a:extLst>
              <a:ext uri="{FF2B5EF4-FFF2-40B4-BE49-F238E27FC236}">
                <a16:creationId xmlns:a16="http://schemas.microsoft.com/office/drawing/2014/main" id="{903F2C85-9FEC-02E1-AF87-FEF7CF154414}"/>
              </a:ext>
            </a:extLst>
          </p:cNvPr>
          <p:cNvSpPr txBox="1"/>
          <p:nvPr/>
        </p:nvSpPr>
        <p:spPr>
          <a:xfrm>
            <a:off x="9488929" y="7762687"/>
            <a:ext cx="2929154" cy="412934"/>
          </a:xfrm>
          <a:prstGeom prst="rect">
            <a:avLst/>
          </a:prstGeom>
        </p:spPr>
        <p:txBody>
          <a:bodyPr lIns="0" tIns="0" rIns="0" bIns="0" rtlCol="0" anchor="t">
            <a:spAutoFit/>
          </a:bodyPr>
          <a:lstStyle/>
          <a:p>
            <a:pPr>
              <a:lnSpc>
                <a:spcPts val="3639"/>
              </a:lnSpc>
            </a:pPr>
            <a:r>
              <a:rPr lang="en-US" sz="2599" spc="83" dirty="0">
                <a:solidFill>
                  <a:srgbClr val="142740"/>
                </a:solidFill>
                <a:latin typeface="Barlow Condensed Bold"/>
              </a:rPr>
              <a:t>Loan repayment</a:t>
            </a:r>
          </a:p>
        </p:txBody>
      </p:sp>
    </p:spTree>
    <p:extLst>
      <p:ext uri="{BB962C8B-B14F-4D97-AF65-F5344CB8AC3E}">
        <p14:creationId xmlns:p14="http://schemas.microsoft.com/office/powerpoint/2010/main" val="366657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111" r="2111"/>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4355128"/>
            <a:ext cx="3548919" cy="1969650"/>
          </a:xfrm>
          <a:prstGeom prst="rect">
            <a:avLst/>
          </a:prstGeom>
        </p:spPr>
      </p:pic>
      <p:pic>
        <p:nvPicPr>
          <p:cNvPr id="4" name="Picture 4"/>
          <p:cNvPicPr>
            <a:picLocks noChangeAspect="1"/>
          </p:cNvPicPr>
          <p:nvPr/>
        </p:nvPicPr>
        <p:blipFill>
          <a:blip r:embed="rId4" cstate="print">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4203778" y="6324778"/>
            <a:ext cx="3548919" cy="1969650"/>
          </a:xfrm>
          <a:prstGeom prst="rect">
            <a:avLst/>
          </a:prstGeom>
        </p:spPr>
      </p:pic>
      <p:pic>
        <p:nvPicPr>
          <p:cNvPr id="5" name="Picture 5"/>
          <p:cNvPicPr>
            <a:picLocks noChangeAspect="1"/>
          </p:cNvPicPr>
          <p:nvPr/>
        </p:nvPicPr>
        <p:blipFill>
          <a:blip r:embed="rId4" cstate="print">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90506" y="4355128"/>
            <a:ext cx="3548919" cy="1969650"/>
          </a:xfrm>
          <a:prstGeom prst="rect">
            <a:avLst/>
          </a:prstGeom>
        </p:spPr>
      </p:pic>
      <p:pic>
        <p:nvPicPr>
          <p:cNvPr id="6" name="Picture 6"/>
          <p:cNvPicPr>
            <a:picLocks noChangeAspect="1"/>
          </p:cNvPicPr>
          <p:nvPr/>
        </p:nvPicPr>
        <p:blipFill>
          <a:blip r:embed="rId4" cstate="print">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10565583" y="6324778"/>
            <a:ext cx="3548919" cy="1969650"/>
          </a:xfrm>
          <a:prstGeom prst="rect">
            <a:avLst/>
          </a:prstGeom>
        </p:spPr>
      </p:pic>
      <p:pic>
        <p:nvPicPr>
          <p:cNvPr id="7" name="Picture 7"/>
          <p:cNvPicPr>
            <a:picLocks noChangeAspect="1"/>
          </p:cNvPicPr>
          <p:nvPr/>
        </p:nvPicPr>
        <p:blipFill>
          <a:blip r:embed="rId4" cstate="print">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0381" y="4355128"/>
            <a:ext cx="3548919" cy="1969650"/>
          </a:xfrm>
          <a:prstGeom prst="rect">
            <a:avLst/>
          </a:prstGeom>
        </p:spPr>
      </p:pic>
      <p:grpSp>
        <p:nvGrpSpPr>
          <p:cNvPr id="8" name="Group 8"/>
          <p:cNvGrpSpPr/>
          <p:nvPr/>
        </p:nvGrpSpPr>
        <p:grpSpPr>
          <a:xfrm>
            <a:off x="1597652" y="4758007"/>
            <a:ext cx="2411016" cy="2322847"/>
            <a:chOff x="0" y="0"/>
            <a:chExt cx="635000" cy="611779"/>
          </a:xfrm>
        </p:grpSpPr>
        <p:sp>
          <p:nvSpPr>
            <p:cNvPr id="9" name="Freeform 9"/>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D1AAFF"/>
            </a:solidFill>
          </p:spPr>
        </p:sp>
        <p:sp>
          <p:nvSpPr>
            <p:cNvPr id="10" name="TextBox 10"/>
            <p:cNvSpPr txBox="1"/>
            <p:nvPr/>
          </p:nvSpPr>
          <p:spPr>
            <a:xfrm>
              <a:off x="0" y="-50800"/>
              <a:ext cx="812800" cy="736600"/>
            </a:xfrm>
            <a:prstGeom prst="rect">
              <a:avLst/>
            </a:prstGeom>
          </p:spPr>
          <p:txBody>
            <a:bodyPr lIns="50800" tIns="50800" rIns="50800" bIns="50800" rtlCol="0" anchor="ctr"/>
            <a:lstStyle/>
            <a:p>
              <a:pPr algn="ctr">
                <a:lnSpc>
                  <a:spcPts val="5599"/>
                </a:lnSpc>
              </a:pPr>
              <a:r>
                <a:rPr lang="en-US" sz="3999" spc="119">
                  <a:solidFill>
                    <a:srgbClr val="FFFFFF"/>
                  </a:solidFill>
                  <a:latin typeface="Aileron Heavy"/>
                </a:rPr>
                <a:t>1</a:t>
              </a:r>
            </a:p>
          </p:txBody>
        </p:sp>
      </p:grpSp>
      <p:grpSp>
        <p:nvGrpSpPr>
          <p:cNvPr id="11" name="Group 11"/>
          <p:cNvGrpSpPr/>
          <p:nvPr/>
        </p:nvGrpSpPr>
        <p:grpSpPr>
          <a:xfrm>
            <a:off x="7943197" y="4758007"/>
            <a:ext cx="2411016" cy="2322847"/>
            <a:chOff x="0" y="0"/>
            <a:chExt cx="635000" cy="611779"/>
          </a:xfrm>
        </p:grpSpPr>
        <p:sp>
          <p:nvSpPr>
            <p:cNvPr id="12" name="Freeform 12"/>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D1AAFF"/>
            </a:solidFill>
          </p:spPr>
        </p:sp>
        <p:sp>
          <p:nvSpPr>
            <p:cNvPr id="13" name="TextBox 13"/>
            <p:cNvSpPr txBox="1"/>
            <p:nvPr/>
          </p:nvSpPr>
          <p:spPr>
            <a:xfrm>
              <a:off x="0" y="-50800"/>
              <a:ext cx="812800" cy="736600"/>
            </a:xfrm>
            <a:prstGeom prst="rect">
              <a:avLst/>
            </a:prstGeom>
          </p:spPr>
          <p:txBody>
            <a:bodyPr lIns="50800" tIns="50800" rIns="50800" bIns="50800" rtlCol="0" anchor="ctr"/>
            <a:lstStyle/>
            <a:p>
              <a:pPr algn="ctr">
                <a:lnSpc>
                  <a:spcPts val="5599"/>
                </a:lnSpc>
              </a:pPr>
              <a:r>
                <a:rPr lang="en-US" sz="3999" spc="119">
                  <a:solidFill>
                    <a:srgbClr val="FFFFFF"/>
                  </a:solidFill>
                  <a:latin typeface="Aileron Heavy"/>
                </a:rPr>
                <a:t>3</a:t>
              </a:r>
            </a:p>
          </p:txBody>
        </p:sp>
      </p:grpSp>
      <p:grpSp>
        <p:nvGrpSpPr>
          <p:cNvPr id="14" name="Group 14"/>
          <p:cNvGrpSpPr/>
          <p:nvPr/>
        </p:nvGrpSpPr>
        <p:grpSpPr>
          <a:xfrm>
            <a:off x="14279333" y="4758007"/>
            <a:ext cx="2411016" cy="2322847"/>
            <a:chOff x="0" y="0"/>
            <a:chExt cx="635000" cy="611779"/>
          </a:xfrm>
        </p:grpSpPr>
        <p:sp>
          <p:nvSpPr>
            <p:cNvPr id="15" name="Freeform 15"/>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D1AAFF"/>
            </a:solidFill>
          </p:spPr>
        </p:sp>
        <p:sp>
          <p:nvSpPr>
            <p:cNvPr id="16" name="TextBox 16"/>
            <p:cNvSpPr txBox="1"/>
            <p:nvPr/>
          </p:nvSpPr>
          <p:spPr>
            <a:xfrm>
              <a:off x="0" y="-50800"/>
              <a:ext cx="812800" cy="736600"/>
            </a:xfrm>
            <a:prstGeom prst="rect">
              <a:avLst/>
            </a:prstGeom>
          </p:spPr>
          <p:txBody>
            <a:bodyPr lIns="50800" tIns="50800" rIns="50800" bIns="50800" rtlCol="0" anchor="ctr"/>
            <a:lstStyle/>
            <a:p>
              <a:pPr algn="ctr">
                <a:lnSpc>
                  <a:spcPts val="5599"/>
                </a:lnSpc>
              </a:pPr>
              <a:r>
                <a:rPr lang="en-US" sz="3999" spc="119">
                  <a:solidFill>
                    <a:srgbClr val="FFFFFF"/>
                  </a:solidFill>
                  <a:latin typeface="Aileron Heavy"/>
                </a:rPr>
                <a:t>5</a:t>
              </a:r>
            </a:p>
          </p:txBody>
        </p:sp>
      </p:grpSp>
      <p:grpSp>
        <p:nvGrpSpPr>
          <p:cNvPr id="17" name="Group 17"/>
          <p:cNvGrpSpPr/>
          <p:nvPr/>
        </p:nvGrpSpPr>
        <p:grpSpPr>
          <a:xfrm>
            <a:off x="4772730" y="5597664"/>
            <a:ext cx="2411016" cy="2322847"/>
            <a:chOff x="0" y="0"/>
            <a:chExt cx="635000" cy="611779"/>
          </a:xfrm>
        </p:grpSpPr>
        <p:sp>
          <p:nvSpPr>
            <p:cNvPr id="18" name="Freeform 18"/>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B072CD"/>
            </a:solidFill>
          </p:spPr>
        </p:sp>
        <p:sp>
          <p:nvSpPr>
            <p:cNvPr id="19" name="TextBox 19"/>
            <p:cNvSpPr txBox="1"/>
            <p:nvPr/>
          </p:nvSpPr>
          <p:spPr>
            <a:xfrm>
              <a:off x="0" y="-50800"/>
              <a:ext cx="812800" cy="736600"/>
            </a:xfrm>
            <a:prstGeom prst="rect">
              <a:avLst/>
            </a:prstGeom>
          </p:spPr>
          <p:txBody>
            <a:bodyPr lIns="50800" tIns="50800" rIns="50800" bIns="50800" rtlCol="0" anchor="ctr"/>
            <a:lstStyle/>
            <a:p>
              <a:pPr algn="ctr">
                <a:lnSpc>
                  <a:spcPts val="5599"/>
                </a:lnSpc>
              </a:pPr>
              <a:r>
                <a:rPr lang="en-US" sz="3999" spc="119">
                  <a:solidFill>
                    <a:srgbClr val="FFFFFF"/>
                  </a:solidFill>
                  <a:latin typeface="Aileron Heavy"/>
                </a:rPr>
                <a:t>2</a:t>
              </a:r>
            </a:p>
          </p:txBody>
        </p:sp>
      </p:grpSp>
      <p:grpSp>
        <p:nvGrpSpPr>
          <p:cNvPr id="20" name="Group 20"/>
          <p:cNvGrpSpPr/>
          <p:nvPr/>
        </p:nvGrpSpPr>
        <p:grpSpPr>
          <a:xfrm>
            <a:off x="11118275" y="5597664"/>
            <a:ext cx="2411016" cy="2322847"/>
            <a:chOff x="0" y="0"/>
            <a:chExt cx="635000" cy="611779"/>
          </a:xfrm>
        </p:grpSpPr>
        <p:sp>
          <p:nvSpPr>
            <p:cNvPr id="21" name="Freeform 21"/>
            <p:cNvSpPr/>
            <p:nvPr/>
          </p:nvSpPr>
          <p:spPr>
            <a:xfrm>
              <a:off x="0" y="7706"/>
              <a:ext cx="635000" cy="596367"/>
            </a:xfrm>
            <a:custGeom>
              <a:avLst/>
              <a:gdLst/>
              <a:ahLst/>
              <a:cxnLst/>
              <a:rect l="l" t="t" r="r" b="b"/>
              <a:pathLst>
                <a:path w="635000" h="596367">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B072CD"/>
            </a:solidFill>
          </p:spPr>
        </p:sp>
        <p:sp>
          <p:nvSpPr>
            <p:cNvPr id="22" name="TextBox 22"/>
            <p:cNvSpPr txBox="1"/>
            <p:nvPr/>
          </p:nvSpPr>
          <p:spPr>
            <a:xfrm>
              <a:off x="0" y="-50800"/>
              <a:ext cx="812800" cy="736600"/>
            </a:xfrm>
            <a:prstGeom prst="rect">
              <a:avLst/>
            </a:prstGeom>
          </p:spPr>
          <p:txBody>
            <a:bodyPr lIns="50800" tIns="50800" rIns="50800" bIns="50800" rtlCol="0" anchor="ctr"/>
            <a:lstStyle/>
            <a:p>
              <a:pPr algn="ctr">
                <a:lnSpc>
                  <a:spcPts val="5599"/>
                </a:lnSpc>
              </a:pPr>
              <a:r>
                <a:rPr lang="en-US" sz="3999" spc="119">
                  <a:solidFill>
                    <a:srgbClr val="FFFFFF"/>
                  </a:solidFill>
                  <a:latin typeface="Aileron Heavy"/>
                </a:rPr>
                <a:t>4</a:t>
              </a:r>
            </a:p>
          </p:txBody>
        </p:sp>
      </p:grpSp>
      <p:sp>
        <p:nvSpPr>
          <p:cNvPr id="23" name="TextBox 23"/>
          <p:cNvSpPr txBox="1"/>
          <p:nvPr/>
        </p:nvSpPr>
        <p:spPr>
          <a:xfrm>
            <a:off x="1361104" y="7381375"/>
            <a:ext cx="2633124" cy="874598"/>
          </a:xfrm>
          <a:prstGeom prst="rect">
            <a:avLst/>
          </a:prstGeom>
        </p:spPr>
        <p:txBody>
          <a:bodyPr lIns="0" tIns="0" rIns="0" bIns="0" rtlCol="0" anchor="t">
            <a:spAutoFit/>
          </a:bodyPr>
          <a:lstStyle/>
          <a:p>
            <a:pPr marL="0" lvl="0" indent="0" algn="ctr">
              <a:lnSpc>
                <a:spcPts val="3640"/>
              </a:lnSpc>
            </a:pPr>
            <a:r>
              <a:rPr lang="en-US" sz="2600" spc="78" dirty="0">
                <a:solidFill>
                  <a:srgbClr val="191919"/>
                </a:solidFill>
                <a:latin typeface="Barlow SemiCondensed Bold"/>
              </a:rPr>
              <a:t>Start pilot in Karnataka, India</a:t>
            </a:r>
          </a:p>
        </p:txBody>
      </p:sp>
      <p:sp>
        <p:nvSpPr>
          <p:cNvPr id="24" name="TextBox 24"/>
          <p:cNvSpPr txBox="1"/>
          <p:nvPr/>
        </p:nvSpPr>
        <p:spPr>
          <a:xfrm>
            <a:off x="7943197" y="7277100"/>
            <a:ext cx="2411016" cy="1797928"/>
          </a:xfrm>
          <a:prstGeom prst="rect">
            <a:avLst/>
          </a:prstGeom>
        </p:spPr>
        <p:txBody>
          <a:bodyPr lIns="0" tIns="0" rIns="0" bIns="0" rtlCol="0" anchor="t">
            <a:spAutoFit/>
          </a:bodyPr>
          <a:lstStyle/>
          <a:p>
            <a:pPr marL="0" lvl="0" indent="0" algn="ctr">
              <a:lnSpc>
                <a:spcPts val="3640"/>
              </a:lnSpc>
            </a:pPr>
            <a:r>
              <a:rPr lang="en-US" sz="2600" spc="78" dirty="0">
                <a:solidFill>
                  <a:srgbClr val="191919"/>
                </a:solidFill>
                <a:latin typeface="Barlow Condensed Bold"/>
              </a:rPr>
              <a:t>Raise follow-up funds based on the performance of the first vehicle</a:t>
            </a:r>
          </a:p>
        </p:txBody>
      </p:sp>
      <p:sp>
        <p:nvSpPr>
          <p:cNvPr id="25" name="TextBox 25"/>
          <p:cNvSpPr txBox="1"/>
          <p:nvPr/>
        </p:nvSpPr>
        <p:spPr>
          <a:xfrm>
            <a:off x="14279333" y="7381375"/>
            <a:ext cx="2411016" cy="874598"/>
          </a:xfrm>
          <a:prstGeom prst="rect">
            <a:avLst/>
          </a:prstGeom>
        </p:spPr>
        <p:txBody>
          <a:bodyPr lIns="0" tIns="0" rIns="0" bIns="0" rtlCol="0" anchor="t">
            <a:spAutoFit/>
          </a:bodyPr>
          <a:lstStyle/>
          <a:p>
            <a:pPr marL="0" lvl="0" indent="0" algn="ctr">
              <a:lnSpc>
                <a:spcPts val="3640"/>
              </a:lnSpc>
            </a:pPr>
            <a:r>
              <a:rPr lang="en-US" sz="2600" spc="78" dirty="0">
                <a:solidFill>
                  <a:srgbClr val="191919"/>
                </a:solidFill>
                <a:latin typeface="Barlow Condensed Bold"/>
              </a:rPr>
              <a:t>Empower women globally</a:t>
            </a:r>
          </a:p>
        </p:txBody>
      </p:sp>
      <p:sp>
        <p:nvSpPr>
          <p:cNvPr id="26" name="TextBox 26"/>
          <p:cNvSpPr txBox="1"/>
          <p:nvPr/>
        </p:nvSpPr>
        <p:spPr>
          <a:xfrm>
            <a:off x="4577619" y="2961955"/>
            <a:ext cx="2812886" cy="1797928"/>
          </a:xfrm>
          <a:prstGeom prst="rect">
            <a:avLst/>
          </a:prstGeom>
        </p:spPr>
        <p:txBody>
          <a:bodyPr lIns="0" tIns="0" rIns="0" bIns="0" rtlCol="0" anchor="t">
            <a:spAutoFit/>
          </a:bodyPr>
          <a:lstStyle/>
          <a:p>
            <a:pPr marL="0" lvl="0" indent="0" algn="ctr">
              <a:lnSpc>
                <a:spcPts val="3640"/>
              </a:lnSpc>
            </a:pPr>
            <a:r>
              <a:rPr lang="en-US" sz="2600" spc="78" dirty="0">
                <a:solidFill>
                  <a:srgbClr val="191919"/>
                </a:solidFill>
                <a:latin typeface="Barlow Condensed Bold"/>
              </a:rPr>
              <a:t>Use learnings from the pilot to inform set-up of the first investment vehicle </a:t>
            </a:r>
          </a:p>
        </p:txBody>
      </p:sp>
      <p:sp>
        <p:nvSpPr>
          <p:cNvPr id="27" name="TextBox 27"/>
          <p:cNvSpPr txBox="1"/>
          <p:nvPr/>
        </p:nvSpPr>
        <p:spPr>
          <a:xfrm>
            <a:off x="11118275" y="3876355"/>
            <a:ext cx="2411016" cy="1336263"/>
          </a:xfrm>
          <a:prstGeom prst="rect">
            <a:avLst/>
          </a:prstGeom>
        </p:spPr>
        <p:txBody>
          <a:bodyPr lIns="0" tIns="0" rIns="0" bIns="0" rtlCol="0" anchor="t">
            <a:spAutoFit/>
          </a:bodyPr>
          <a:lstStyle/>
          <a:p>
            <a:pPr marL="0" lvl="0" indent="0" algn="ctr">
              <a:lnSpc>
                <a:spcPts val="3640"/>
              </a:lnSpc>
            </a:pPr>
            <a:r>
              <a:rPr lang="en-US" sz="2600" spc="78" dirty="0">
                <a:solidFill>
                  <a:srgbClr val="191919"/>
                </a:solidFill>
                <a:latin typeface="Barlow Condensed Bold"/>
              </a:rPr>
              <a:t>Scale up geographically outside India</a:t>
            </a:r>
          </a:p>
        </p:txBody>
      </p:sp>
      <p:grpSp>
        <p:nvGrpSpPr>
          <p:cNvPr id="28" name="Group 28"/>
          <p:cNvGrpSpPr/>
          <p:nvPr/>
        </p:nvGrpSpPr>
        <p:grpSpPr>
          <a:xfrm>
            <a:off x="3550138" y="307870"/>
            <a:ext cx="11187724" cy="1441660"/>
            <a:chOff x="0" y="0"/>
            <a:chExt cx="14916965" cy="1922214"/>
          </a:xfrm>
        </p:grpSpPr>
        <p:sp>
          <p:nvSpPr>
            <p:cNvPr id="29" name="TextBox 29"/>
            <p:cNvSpPr txBox="1"/>
            <p:nvPr/>
          </p:nvSpPr>
          <p:spPr>
            <a:xfrm>
              <a:off x="0" y="1343517"/>
              <a:ext cx="14916965" cy="578697"/>
            </a:xfrm>
            <a:prstGeom prst="rect">
              <a:avLst/>
            </a:prstGeom>
          </p:spPr>
          <p:txBody>
            <a:bodyPr lIns="0" tIns="0" rIns="0" bIns="0" rtlCol="0" anchor="t">
              <a:spAutoFit/>
            </a:bodyPr>
            <a:lstStyle/>
            <a:p>
              <a:pPr marL="0" lvl="0" indent="0" algn="ctr">
                <a:lnSpc>
                  <a:spcPts val="3640"/>
                </a:lnSpc>
              </a:pPr>
              <a:endParaRPr/>
            </a:p>
          </p:txBody>
        </p:sp>
        <p:sp>
          <p:nvSpPr>
            <p:cNvPr id="30" name="TextBox 30"/>
            <p:cNvSpPr txBox="1"/>
            <p:nvPr/>
          </p:nvSpPr>
          <p:spPr>
            <a:xfrm>
              <a:off x="0" y="-66675"/>
              <a:ext cx="14916965" cy="1322790"/>
            </a:xfrm>
            <a:prstGeom prst="rect">
              <a:avLst/>
            </a:prstGeom>
          </p:spPr>
          <p:txBody>
            <a:bodyPr lIns="0" tIns="0" rIns="0" bIns="0" rtlCol="0" anchor="t">
              <a:spAutoFit/>
            </a:bodyPr>
            <a:lstStyle/>
            <a:p>
              <a:pPr marL="0" lvl="0" indent="0" algn="ctr">
                <a:lnSpc>
                  <a:spcPts val="8122"/>
                </a:lnSpc>
              </a:pPr>
              <a:r>
                <a:rPr lang="en-US" sz="6200" spc="186">
                  <a:solidFill>
                    <a:srgbClr val="620882"/>
                  </a:solidFill>
                  <a:latin typeface="Barlow Bold"/>
                </a:rPr>
                <a:t>SAARTHI'S GROWTH</a:t>
              </a:r>
            </a:p>
          </p:txBody>
        </p:sp>
      </p:grpSp>
    </p:spTree>
    <p:extLst>
      <p:ext uri="{BB962C8B-B14F-4D97-AF65-F5344CB8AC3E}">
        <p14:creationId xmlns:p14="http://schemas.microsoft.com/office/powerpoint/2010/main" val="25636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111" r="2111"/>
          <a:stretch>
            <a:fillRect/>
          </a:stretch>
        </p:blipFill>
        <p:spPr>
          <a:xfrm>
            <a:off x="0" y="0"/>
            <a:ext cx="18288000" cy="10287000"/>
          </a:xfrm>
          <a:prstGeom prst="rect">
            <a:avLst/>
          </a:prstGeom>
        </p:spPr>
      </p:pic>
      <p:pic>
        <p:nvPicPr>
          <p:cNvPr id="32" name="Picture 31">
            <a:extLst>
              <a:ext uri="{FF2B5EF4-FFF2-40B4-BE49-F238E27FC236}">
                <a16:creationId xmlns:a16="http://schemas.microsoft.com/office/drawing/2014/main" id="{7155CDAA-4BA9-91AB-0326-B46C46144D11}"/>
              </a:ext>
            </a:extLst>
          </p:cNvPr>
          <p:cNvPicPr>
            <a:picLocks noChangeAspect="1"/>
          </p:cNvPicPr>
          <p:nvPr/>
        </p:nvPicPr>
        <p:blipFill>
          <a:blip r:embed="rId4"/>
          <a:stretch>
            <a:fillRect/>
          </a:stretch>
        </p:blipFill>
        <p:spPr>
          <a:xfrm>
            <a:off x="228600" y="952500"/>
            <a:ext cx="17602200" cy="9542356"/>
          </a:xfrm>
          <a:prstGeom prst="rect">
            <a:avLst/>
          </a:prstGeom>
        </p:spPr>
      </p:pic>
      <p:grpSp>
        <p:nvGrpSpPr>
          <p:cNvPr id="28" name="Group 28"/>
          <p:cNvGrpSpPr/>
          <p:nvPr/>
        </p:nvGrpSpPr>
        <p:grpSpPr>
          <a:xfrm>
            <a:off x="304800" y="257864"/>
            <a:ext cx="18059400" cy="1491666"/>
            <a:chOff x="-4327117" y="-66675"/>
            <a:chExt cx="24079199" cy="1988889"/>
          </a:xfrm>
        </p:grpSpPr>
        <p:sp>
          <p:nvSpPr>
            <p:cNvPr id="29" name="TextBox 29"/>
            <p:cNvSpPr txBox="1"/>
            <p:nvPr/>
          </p:nvSpPr>
          <p:spPr>
            <a:xfrm>
              <a:off x="0" y="1343517"/>
              <a:ext cx="14916965" cy="578697"/>
            </a:xfrm>
            <a:prstGeom prst="rect">
              <a:avLst/>
            </a:prstGeom>
          </p:spPr>
          <p:txBody>
            <a:bodyPr lIns="0" tIns="0" rIns="0" bIns="0" rtlCol="0" anchor="t">
              <a:spAutoFit/>
            </a:bodyPr>
            <a:lstStyle/>
            <a:p>
              <a:pPr marL="0" lvl="0" indent="0" algn="ctr">
                <a:lnSpc>
                  <a:spcPts val="3640"/>
                </a:lnSpc>
              </a:pPr>
              <a:endParaRPr/>
            </a:p>
          </p:txBody>
        </p:sp>
        <p:sp>
          <p:nvSpPr>
            <p:cNvPr id="30" name="TextBox 30"/>
            <p:cNvSpPr txBox="1"/>
            <p:nvPr/>
          </p:nvSpPr>
          <p:spPr>
            <a:xfrm>
              <a:off x="-4327117" y="-66675"/>
              <a:ext cx="24079199" cy="1250770"/>
            </a:xfrm>
            <a:prstGeom prst="rect">
              <a:avLst/>
            </a:prstGeom>
          </p:spPr>
          <p:txBody>
            <a:bodyPr wrap="square" lIns="0" tIns="0" rIns="0" bIns="0" rtlCol="0" anchor="t">
              <a:spAutoFit/>
            </a:bodyPr>
            <a:lstStyle/>
            <a:p>
              <a:pPr marL="0" lvl="0" indent="0" algn="ctr">
                <a:lnSpc>
                  <a:spcPts val="8122"/>
                </a:lnSpc>
              </a:pPr>
              <a:r>
                <a:rPr lang="en-US" sz="6200" spc="186" dirty="0">
                  <a:solidFill>
                    <a:srgbClr val="620882"/>
                  </a:solidFill>
                  <a:latin typeface="Barlow Bold"/>
                </a:rPr>
                <a:t>PARTNER VIOLENCE IS A GLOBAL PHENOMENON</a:t>
              </a:r>
            </a:p>
          </p:txBody>
        </p:sp>
      </p:grpSp>
      <p:sp>
        <p:nvSpPr>
          <p:cNvPr id="33" name="TextBox 32">
            <a:extLst>
              <a:ext uri="{FF2B5EF4-FFF2-40B4-BE49-F238E27FC236}">
                <a16:creationId xmlns:a16="http://schemas.microsoft.com/office/drawing/2014/main" id="{D494C320-B61D-017C-7728-07FCE6E6F9C8}"/>
              </a:ext>
            </a:extLst>
          </p:cNvPr>
          <p:cNvSpPr txBox="1"/>
          <p:nvPr/>
        </p:nvSpPr>
        <p:spPr>
          <a:xfrm>
            <a:off x="0" y="9955768"/>
            <a:ext cx="17678400" cy="369332"/>
          </a:xfrm>
          <a:prstGeom prst="rect">
            <a:avLst/>
          </a:prstGeom>
          <a:noFill/>
        </p:spPr>
        <p:txBody>
          <a:bodyPr wrap="square" rtlCol="0">
            <a:spAutoFit/>
          </a:bodyPr>
          <a:lstStyle/>
          <a:p>
            <a:r>
              <a:rPr lang="en-US" dirty="0"/>
              <a:t>Source: WHO, Violence Against Women Prevalence Estimates, 2018 </a:t>
            </a:r>
          </a:p>
        </p:txBody>
      </p:sp>
    </p:spTree>
    <p:extLst>
      <p:ext uri="{BB962C8B-B14F-4D97-AF65-F5344CB8AC3E}">
        <p14:creationId xmlns:p14="http://schemas.microsoft.com/office/powerpoint/2010/main" val="3120312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4230676" y="0"/>
            <a:ext cx="3019329" cy="6238084"/>
            <a:chOff x="0" y="0"/>
            <a:chExt cx="660400" cy="1364419"/>
          </a:xfrm>
        </p:grpSpPr>
        <p:sp>
          <p:nvSpPr>
            <p:cNvPr id="3" name="Freeform 3"/>
            <p:cNvSpPr/>
            <p:nvPr/>
          </p:nvSpPr>
          <p:spPr>
            <a:xfrm>
              <a:off x="0" y="0"/>
              <a:ext cx="660400" cy="1364419"/>
            </a:xfrm>
            <a:custGeom>
              <a:avLst/>
              <a:gdLst/>
              <a:ahLst/>
              <a:cxnLst/>
              <a:rect l="l" t="t" r="r" b="b"/>
              <a:pathLst>
                <a:path w="660400" h="1364419">
                  <a:moveTo>
                    <a:pt x="220252" y="1345350"/>
                  </a:moveTo>
                  <a:cubicBezTo>
                    <a:pt x="254109" y="1356864"/>
                    <a:pt x="292600" y="1364419"/>
                    <a:pt x="330378" y="1364419"/>
                  </a:cubicBezTo>
                  <a:cubicBezTo>
                    <a:pt x="368157" y="1364419"/>
                    <a:pt x="404509" y="1357942"/>
                    <a:pt x="438009" y="1346428"/>
                  </a:cubicBezTo>
                  <a:cubicBezTo>
                    <a:pt x="438723" y="1346069"/>
                    <a:pt x="439435" y="1346069"/>
                    <a:pt x="440148" y="1345710"/>
                  </a:cubicBezTo>
                  <a:cubicBezTo>
                    <a:pt x="565955" y="1299654"/>
                    <a:pt x="658618" y="1178040"/>
                    <a:pt x="660400" y="1023664"/>
                  </a:cubicBezTo>
                  <a:lnTo>
                    <a:pt x="660400" y="0"/>
                  </a:lnTo>
                  <a:lnTo>
                    <a:pt x="0" y="0"/>
                  </a:lnTo>
                  <a:lnTo>
                    <a:pt x="0" y="1022905"/>
                  </a:lnTo>
                  <a:cubicBezTo>
                    <a:pt x="1782" y="1178759"/>
                    <a:pt x="93019" y="1300375"/>
                    <a:pt x="220252" y="1345350"/>
                  </a:cubicBezTo>
                  <a:close/>
                </a:path>
              </a:pathLst>
            </a:custGeom>
            <a:solidFill>
              <a:srgbClr val="A16AE8">
                <a:alpha val="80000"/>
              </a:srgbClr>
            </a:solidFill>
          </p:spPr>
        </p:sp>
        <p:sp>
          <p:nvSpPr>
            <p:cNvPr id="4" name="TextBox 4"/>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grpSp>
        <p:nvGrpSpPr>
          <p:cNvPr id="5" name="Group 5"/>
          <p:cNvGrpSpPr/>
          <p:nvPr/>
        </p:nvGrpSpPr>
        <p:grpSpPr>
          <a:xfrm>
            <a:off x="7637205" y="0"/>
            <a:ext cx="3019329" cy="6812196"/>
            <a:chOff x="0" y="0"/>
            <a:chExt cx="660400" cy="1489991"/>
          </a:xfrm>
        </p:grpSpPr>
        <p:sp>
          <p:nvSpPr>
            <p:cNvPr id="6" name="Freeform 6"/>
            <p:cNvSpPr/>
            <p:nvPr/>
          </p:nvSpPr>
          <p:spPr>
            <a:xfrm>
              <a:off x="0" y="0"/>
              <a:ext cx="660400" cy="1489992"/>
            </a:xfrm>
            <a:custGeom>
              <a:avLst/>
              <a:gdLst/>
              <a:ahLst/>
              <a:cxnLst/>
              <a:rect l="l" t="t" r="r" b="b"/>
              <a:pathLst>
                <a:path w="660400" h="1489992">
                  <a:moveTo>
                    <a:pt x="220252" y="1470922"/>
                  </a:moveTo>
                  <a:cubicBezTo>
                    <a:pt x="254109" y="1482436"/>
                    <a:pt x="292600" y="1489992"/>
                    <a:pt x="330378" y="1489992"/>
                  </a:cubicBezTo>
                  <a:cubicBezTo>
                    <a:pt x="368157" y="1489992"/>
                    <a:pt x="404509" y="1483514"/>
                    <a:pt x="438009" y="1472001"/>
                  </a:cubicBezTo>
                  <a:cubicBezTo>
                    <a:pt x="438723" y="1471641"/>
                    <a:pt x="439435" y="1471641"/>
                    <a:pt x="440148" y="1471282"/>
                  </a:cubicBezTo>
                  <a:cubicBezTo>
                    <a:pt x="565955" y="1425227"/>
                    <a:pt x="658618" y="1303613"/>
                    <a:pt x="660400" y="1146447"/>
                  </a:cubicBezTo>
                  <a:lnTo>
                    <a:pt x="660400" y="0"/>
                  </a:lnTo>
                  <a:lnTo>
                    <a:pt x="0" y="0"/>
                  </a:lnTo>
                  <a:lnTo>
                    <a:pt x="0" y="1145596"/>
                  </a:lnTo>
                  <a:cubicBezTo>
                    <a:pt x="1782" y="1304331"/>
                    <a:pt x="93019" y="1425947"/>
                    <a:pt x="220252" y="1470922"/>
                  </a:cubicBezTo>
                  <a:close/>
                </a:path>
              </a:pathLst>
            </a:custGeom>
            <a:solidFill>
              <a:srgbClr val="A16AE8">
                <a:alpha val="60000"/>
              </a:srgbClr>
            </a:solidFill>
          </p:spPr>
        </p:sp>
        <p:sp>
          <p:nvSpPr>
            <p:cNvPr id="7" name="TextBox 7"/>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grpSp>
        <p:nvGrpSpPr>
          <p:cNvPr id="8" name="Group 8"/>
          <p:cNvGrpSpPr/>
          <p:nvPr/>
        </p:nvGrpSpPr>
        <p:grpSpPr>
          <a:xfrm>
            <a:off x="11043734" y="0"/>
            <a:ext cx="3019329" cy="7373260"/>
            <a:chOff x="0" y="0"/>
            <a:chExt cx="660400" cy="1612710"/>
          </a:xfrm>
        </p:grpSpPr>
        <p:sp>
          <p:nvSpPr>
            <p:cNvPr id="9" name="Freeform 9"/>
            <p:cNvSpPr/>
            <p:nvPr/>
          </p:nvSpPr>
          <p:spPr>
            <a:xfrm>
              <a:off x="0" y="0"/>
              <a:ext cx="660400" cy="1612710"/>
            </a:xfrm>
            <a:custGeom>
              <a:avLst/>
              <a:gdLst/>
              <a:ahLst/>
              <a:cxnLst/>
              <a:rect l="l" t="t" r="r" b="b"/>
              <a:pathLst>
                <a:path w="660400" h="1612710">
                  <a:moveTo>
                    <a:pt x="220252" y="1593641"/>
                  </a:moveTo>
                  <a:cubicBezTo>
                    <a:pt x="254109" y="1605155"/>
                    <a:pt x="292600" y="1612710"/>
                    <a:pt x="330378" y="1612710"/>
                  </a:cubicBezTo>
                  <a:cubicBezTo>
                    <a:pt x="368157" y="1612710"/>
                    <a:pt x="404509" y="1606233"/>
                    <a:pt x="438009" y="1594719"/>
                  </a:cubicBezTo>
                  <a:cubicBezTo>
                    <a:pt x="438723" y="1594359"/>
                    <a:pt x="439435" y="1594359"/>
                    <a:pt x="440148" y="1594000"/>
                  </a:cubicBezTo>
                  <a:cubicBezTo>
                    <a:pt x="565955" y="1547945"/>
                    <a:pt x="658618" y="1426331"/>
                    <a:pt x="660400" y="1266440"/>
                  </a:cubicBezTo>
                  <a:lnTo>
                    <a:pt x="660400" y="0"/>
                  </a:lnTo>
                  <a:lnTo>
                    <a:pt x="0" y="0"/>
                  </a:lnTo>
                  <a:lnTo>
                    <a:pt x="0" y="1265500"/>
                  </a:lnTo>
                  <a:cubicBezTo>
                    <a:pt x="1782" y="1427050"/>
                    <a:pt x="93019" y="1548665"/>
                    <a:pt x="220252" y="1593641"/>
                  </a:cubicBezTo>
                  <a:close/>
                </a:path>
              </a:pathLst>
            </a:custGeom>
            <a:solidFill>
              <a:srgbClr val="A16AE8">
                <a:alpha val="40000"/>
              </a:srgbClr>
            </a:solidFill>
          </p:spPr>
        </p:sp>
        <p:sp>
          <p:nvSpPr>
            <p:cNvPr id="10" name="TextBox 10"/>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grpSp>
        <p:nvGrpSpPr>
          <p:cNvPr id="11" name="Group 11"/>
          <p:cNvGrpSpPr/>
          <p:nvPr/>
        </p:nvGrpSpPr>
        <p:grpSpPr>
          <a:xfrm>
            <a:off x="14450262" y="0"/>
            <a:ext cx="3019329" cy="7764700"/>
            <a:chOff x="0" y="0"/>
            <a:chExt cx="660400" cy="1698327"/>
          </a:xfrm>
        </p:grpSpPr>
        <p:sp>
          <p:nvSpPr>
            <p:cNvPr id="12" name="Freeform 12"/>
            <p:cNvSpPr/>
            <p:nvPr/>
          </p:nvSpPr>
          <p:spPr>
            <a:xfrm>
              <a:off x="0" y="0"/>
              <a:ext cx="660400" cy="1698327"/>
            </a:xfrm>
            <a:custGeom>
              <a:avLst/>
              <a:gdLst/>
              <a:ahLst/>
              <a:cxnLst/>
              <a:rect l="l" t="t" r="r" b="b"/>
              <a:pathLst>
                <a:path w="660400" h="1698327">
                  <a:moveTo>
                    <a:pt x="220252" y="1679258"/>
                  </a:moveTo>
                  <a:cubicBezTo>
                    <a:pt x="254109" y="1690772"/>
                    <a:pt x="292600" y="1698327"/>
                    <a:pt x="330378" y="1698327"/>
                  </a:cubicBezTo>
                  <a:cubicBezTo>
                    <a:pt x="368157" y="1698327"/>
                    <a:pt x="404509" y="1691850"/>
                    <a:pt x="438009" y="1680336"/>
                  </a:cubicBezTo>
                  <a:cubicBezTo>
                    <a:pt x="438723" y="1679977"/>
                    <a:pt x="439435" y="1679977"/>
                    <a:pt x="440148" y="1679617"/>
                  </a:cubicBezTo>
                  <a:cubicBezTo>
                    <a:pt x="565955" y="1633562"/>
                    <a:pt x="658618" y="1511948"/>
                    <a:pt x="660400" y="1350155"/>
                  </a:cubicBezTo>
                  <a:lnTo>
                    <a:pt x="660400" y="0"/>
                  </a:lnTo>
                  <a:lnTo>
                    <a:pt x="0" y="0"/>
                  </a:lnTo>
                  <a:lnTo>
                    <a:pt x="0" y="1349153"/>
                  </a:lnTo>
                  <a:cubicBezTo>
                    <a:pt x="1782" y="1512667"/>
                    <a:pt x="93019" y="1634282"/>
                    <a:pt x="220252" y="1679258"/>
                  </a:cubicBezTo>
                  <a:close/>
                </a:path>
              </a:pathLst>
            </a:custGeom>
            <a:solidFill>
              <a:srgbClr val="A16AE8">
                <a:alpha val="29804"/>
              </a:srgbClr>
            </a:solidFill>
          </p:spPr>
        </p:sp>
        <p:sp>
          <p:nvSpPr>
            <p:cNvPr id="13" name="TextBox 13"/>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grpSp>
        <p:nvGrpSpPr>
          <p:cNvPr id="14" name="Group 14"/>
          <p:cNvGrpSpPr/>
          <p:nvPr/>
        </p:nvGrpSpPr>
        <p:grpSpPr>
          <a:xfrm>
            <a:off x="824147" y="0"/>
            <a:ext cx="3019329" cy="5690068"/>
            <a:chOff x="0" y="0"/>
            <a:chExt cx="660400" cy="1244555"/>
          </a:xfrm>
        </p:grpSpPr>
        <p:sp>
          <p:nvSpPr>
            <p:cNvPr id="15" name="Freeform 15"/>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A16AE8"/>
            </a:solidFill>
          </p:spPr>
        </p:sp>
        <p:sp>
          <p:nvSpPr>
            <p:cNvPr id="16" name="TextBox 16"/>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9987" y="374117"/>
            <a:ext cx="2047151" cy="204715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69180" y="371168"/>
            <a:ext cx="2050100" cy="2050100"/>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52060" y="266571"/>
            <a:ext cx="2602677" cy="2602677"/>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663137" y="452715"/>
            <a:ext cx="2425629" cy="2416533"/>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11446" y="312731"/>
            <a:ext cx="1916134" cy="2108538"/>
          </a:xfrm>
          <a:prstGeom prst="rect">
            <a:avLst/>
          </a:prstGeom>
        </p:spPr>
      </p:pic>
      <p:sp>
        <p:nvSpPr>
          <p:cNvPr id="23" name="TextBox 23"/>
          <p:cNvSpPr txBox="1"/>
          <p:nvPr/>
        </p:nvSpPr>
        <p:spPr>
          <a:xfrm>
            <a:off x="832699" y="8057591"/>
            <a:ext cx="16636892" cy="938077"/>
          </a:xfrm>
          <a:prstGeom prst="rect">
            <a:avLst/>
          </a:prstGeom>
        </p:spPr>
        <p:txBody>
          <a:bodyPr lIns="0" tIns="0" rIns="0" bIns="0" rtlCol="0" anchor="t">
            <a:spAutoFit/>
          </a:bodyPr>
          <a:lstStyle/>
          <a:p>
            <a:pPr algn="ctr">
              <a:lnSpc>
                <a:spcPts val="8059"/>
              </a:lnSpc>
            </a:pPr>
            <a:r>
              <a:rPr lang="en-US" sz="6199" spc="185" dirty="0">
                <a:solidFill>
                  <a:srgbClr val="620882"/>
                </a:solidFill>
                <a:latin typeface="Barlow Bold Bold"/>
              </a:rPr>
              <a:t>MAJOR HURDLES TO WOMEN EMPOWERMENT</a:t>
            </a:r>
          </a:p>
        </p:txBody>
      </p:sp>
      <p:grpSp>
        <p:nvGrpSpPr>
          <p:cNvPr id="25" name="Group 25"/>
          <p:cNvGrpSpPr/>
          <p:nvPr/>
        </p:nvGrpSpPr>
        <p:grpSpPr>
          <a:xfrm>
            <a:off x="1093875" y="2971319"/>
            <a:ext cx="2459375" cy="973421"/>
            <a:chOff x="0" y="0"/>
            <a:chExt cx="3279166" cy="1297895"/>
          </a:xfrm>
        </p:grpSpPr>
        <p:sp>
          <p:nvSpPr>
            <p:cNvPr id="26" name="TextBox 26"/>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1</a:t>
              </a:r>
            </a:p>
          </p:txBody>
        </p:sp>
        <p:sp>
          <p:nvSpPr>
            <p:cNvPr id="27" name="TextBox 27"/>
            <p:cNvSpPr txBox="1"/>
            <p:nvPr/>
          </p:nvSpPr>
          <p:spPr>
            <a:xfrm>
              <a:off x="0" y="728724"/>
              <a:ext cx="3279166" cy="569172"/>
            </a:xfrm>
            <a:prstGeom prst="rect">
              <a:avLst/>
            </a:prstGeom>
          </p:spPr>
          <p:txBody>
            <a:bodyPr lIns="0" tIns="0" rIns="0" bIns="0" rtlCol="0" anchor="t">
              <a:spAutoFit/>
            </a:bodyPr>
            <a:lstStyle/>
            <a:p>
              <a:pPr algn="ctr">
                <a:lnSpc>
                  <a:spcPts val="3640"/>
                </a:lnSpc>
              </a:pPr>
              <a:r>
                <a:rPr lang="en-US" sz="2600" spc="52">
                  <a:solidFill>
                    <a:srgbClr val="FFFFFF"/>
                  </a:solidFill>
                  <a:latin typeface="Barlow SemiCondensed"/>
                </a:rPr>
                <a:t>No credit history</a:t>
              </a:r>
            </a:p>
          </p:txBody>
        </p:sp>
      </p:grpSp>
      <p:grpSp>
        <p:nvGrpSpPr>
          <p:cNvPr id="28" name="Group 28"/>
          <p:cNvGrpSpPr/>
          <p:nvPr/>
        </p:nvGrpSpPr>
        <p:grpSpPr>
          <a:xfrm>
            <a:off x="4510653" y="2975787"/>
            <a:ext cx="2459375" cy="973421"/>
            <a:chOff x="0" y="0"/>
            <a:chExt cx="3279166" cy="1297895"/>
          </a:xfrm>
        </p:grpSpPr>
        <p:sp>
          <p:nvSpPr>
            <p:cNvPr id="29" name="TextBox 29"/>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2</a:t>
              </a:r>
            </a:p>
          </p:txBody>
        </p:sp>
        <p:sp>
          <p:nvSpPr>
            <p:cNvPr id="30" name="TextBox 30"/>
            <p:cNvSpPr txBox="1"/>
            <p:nvPr/>
          </p:nvSpPr>
          <p:spPr>
            <a:xfrm>
              <a:off x="0" y="728724"/>
              <a:ext cx="3279166" cy="569172"/>
            </a:xfrm>
            <a:prstGeom prst="rect">
              <a:avLst/>
            </a:prstGeom>
          </p:spPr>
          <p:txBody>
            <a:bodyPr lIns="0" tIns="0" rIns="0" bIns="0" rtlCol="0" anchor="t">
              <a:spAutoFit/>
            </a:bodyPr>
            <a:lstStyle/>
            <a:p>
              <a:pPr algn="ctr">
                <a:lnSpc>
                  <a:spcPts val="3640"/>
                </a:lnSpc>
              </a:pPr>
              <a:r>
                <a:rPr lang="en-US" sz="2600" spc="52">
                  <a:solidFill>
                    <a:srgbClr val="FFFFFF"/>
                  </a:solidFill>
                  <a:latin typeface="Barlow SemiCondensed"/>
                </a:rPr>
                <a:t>Social boycott</a:t>
              </a:r>
            </a:p>
          </p:txBody>
        </p:sp>
      </p:grpSp>
      <p:grpSp>
        <p:nvGrpSpPr>
          <p:cNvPr id="31" name="Group 31"/>
          <p:cNvGrpSpPr/>
          <p:nvPr/>
        </p:nvGrpSpPr>
        <p:grpSpPr>
          <a:xfrm>
            <a:off x="7907013" y="3026924"/>
            <a:ext cx="2459375" cy="973421"/>
            <a:chOff x="0" y="0"/>
            <a:chExt cx="3279166" cy="1297895"/>
          </a:xfrm>
        </p:grpSpPr>
        <p:sp>
          <p:nvSpPr>
            <p:cNvPr id="32" name="TextBox 32"/>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3</a:t>
              </a:r>
            </a:p>
          </p:txBody>
        </p:sp>
        <p:sp>
          <p:nvSpPr>
            <p:cNvPr id="33" name="TextBox 33"/>
            <p:cNvSpPr txBox="1"/>
            <p:nvPr/>
          </p:nvSpPr>
          <p:spPr>
            <a:xfrm>
              <a:off x="0" y="728724"/>
              <a:ext cx="3279166" cy="569172"/>
            </a:xfrm>
            <a:prstGeom prst="rect">
              <a:avLst/>
            </a:prstGeom>
          </p:spPr>
          <p:txBody>
            <a:bodyPr lIns="0" tIns="0" rIns="0" bIns="0" rtlCol="0" anchor="t">
              <a:spAutoFit/>
            </a:bodyPr>
            <a:lstStyle/>
            <a:p>
              <a:pPr algn="ctr">
                <a:lnSpc>
                  <a:spcPts val="3640"/>
                </a:lnSpc>
              </a:pPr>
              <a:r>
                <a:rPr lang="en-US" sz="2600" spc="52">
                  <a:solidFill>
                    <a:srgbClr val="FFFFFF"/>
                  </a:solidFill>
                  <a:latin typeface="Barlow SemiCondensed"/>
                </a:rPr>
                <a:t>Debt trap</a:t>
              </a:r>
            </a:p>
          </p:txBody>
        </p:sp>
      </p:grpSp>
      <p:grpSp>
        <p:nvGrpSpPr>
          <p:cNvPr id="34" name="Group 34"/>
          <p:cNvGrpSpPr/>
          <p:nvPr/>
        </p:nvGrpSpPr>
        <p:grpSpPr>
          <a:xfrm>
            <a:off x="11323711" y="3026924"/>
            <a:ext cx="2459375" cy="1430621"/>
            <a:chOff x="0" y="0"/>
            <a:chExt cx="3279166" cy="1907495"/>
          </a:xfrm>
        </p:grpSpPr>
        <p:sp>
          <p:nvSpPr>
            <p:cNvPr id="35" name="TextBox 35"/>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4</a:t>
              </a:r>
            </a:p>
          </p:txBody>
        </p:sp>
        <p:sp>
          <p:nvSpPr>
            <p:cNvPr id="36" name="TextBox 36"/>
            <p:cNvSpPr txBox="1"/>
            <p:nvPr/>
          </p:nvSpPr>
          <p:spPr>
            <a:xfrm>
              <a:off x="0" y="728724"/>
              <a:ext cx="3279166" cy="1178772"/>
            </a:xfrm>
            <a:prstGeom prst="rect">
              <a:avLst/>
            </a:prstGeom>
          </p:spPr>
          <p:txBody>
            <a:bodyPr lIns="0" tIns="0" rIns="0" bIns="0" rtlCol="0" anchor="t">
              <a:spAutoFit/>
            </a:bodyPr>
            <a:lstStyle/>
            <a:p>
              <a:pPr algn="ctr">
                <a:lnSpc>
                  <a:spcPts val="3640"/>
                </a:lnSpc>
              </a:pPr>
              <a:r>
                <a:rPr lang="en-US" sz="2600" spc="52" dirty="0">
                  <a:solidFill>
                    <a:srgbClr val="FFFFFF"/>
                  </a:solidFill>
                  <a:latin typeface="Barlow SemiCondensed"/>
                </a:rPr>
                <a:t>Expropriation of funds by family</a:t>
              </a:r>
            </a:p>
          </p:txBody>
        </p:sp>
      </p:grpSp>
      <p:grpSp>
        <p:nvGrpSpPr>
          <p:cNvPr id="37" name="Group 37"/>
          <p:cNvGrpSpPr/>
          <p:nvPr/>
        </p:nvGrpSpPr>
        <p:grpSpPr>
          <a:xfrm>
            <a:off x="14725400" y="3026924"/>
            <a:ext cx="2459375" cy="2345021"/>
            <a:chOff x="0" y="0"/>
            <a:chExt cx="3279166" cy="3126695"/>
          </a:xfrm>
        </p:grpSpPr>
        <p:sp>
          <p:nvSpPr>
            <p:cNvPr id="38" name="TextBox 38"/>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5</a:t>
              </a:r>
            </a:p>
          </p:txBody>
        </p:sp>
        <p:sp>
          <p:nvSpPr>
            <p:cNvPr id="39" name="TextBox 39"/>
            <p:cNvSpPr txBox="1"/>
            <p:nvPr/>
          </p:nvSpPr>
          <p:spPr>
            <a:xfrm>
              <a:off x="0" y="728724"/>
              <a:ext cx="3279166" cy="2397972"/>
            </a:xfrm>
            <a:prstGeom prst="rect">
              <a:avLst/>
            </a:prstGeom>
          </p:spPr>
          <p:txBody>
            <a:bodyPr lIns="0" tIns="0" rIns="0" bIns="0" rtlCol="0" anchor="t">
              <a:spAutoFit/>
            </a:bodyPr>
            <a:lstStyle/>
            <a:p>
              <a:pPr algn="ctr">
                <a:lnSpc>
                  <a:spcPts val="3640"/>
                </a:lnSpc>
              </a:pPr>
              <a:r>
                <a:rPr lang="en-US" sz="2600" spc="52">
                  <a:solidFill>
                    <a:srgbClr val="FFFFFF"/>
                  </a:solidFill>
                  <a:latin typeface="Barlow SemiCondensed"/>
                </a:rPr>
                <a:t>Lack of comprehensive and single solution</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408" b="10408"/>
          <a:stretch>
            <a:fillRect/>
          </a:stretch>
        </p:blipFill>
        <p:spPr>
          <a:xfrm>
            <a:off x="0" y="0"/>
            <a:ext cx="18288000" cy="10245326"/>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0578" y="4074861"/>
            <a:ext cx="1161001" cy="1152558"/>
          </a:xfrm>
          <a:prstGeom prst="rect">
            <a:avLst/>
          </a:prstGeom>
        </p:spPr>
      </p:pic>
      <p:grpSp>
        <p:nvGrpSpPr>
          <p:cNvPr id="4" name="Group 4"/>
          <p:cNvGrpSpPr/>
          <p:nvPr/>
        </p:nvGrpSpPr>
        <p:grpSpPr>
          <a:xfrm>
            <a:off x="7732483" y="3564741"/>
            <a:ext cx="2517192" cy="2696136"/>
            <a:chOff x="0" y="0"/>
            <a:chExt cx="595489" cy="637821"/>
          </a:xfrm>
        </p:grpSpPr>
        <p:sp>
          <p:nvSpPr>
            <p:cNvPr id="5" name="Freeform 5"/>
            <p:cNvSpPr/>
            <p:nvPr/>
          </p:nvSpPr>
          <p:spPr>
            <a:xfrm>
              <a:off x="0" y="0"/>
              <a:ext cx="595489" cy="631686"/>
            </a:xfrm>
            <a:custGeom>
              <a:avLst/>
              <a:gdLst/>
              <a:ahLst/>
              <a:cxnLst/>
              <a:rect l="l" t="t" r="r" b="b"/>
              <a:pathLst>
                <a:path w="595489" h="631686">
                  <a:moveTo>
                    <a:pt x="595489" y="48057"/>
                  </a:moveTo>
                  <a:lnTo>
                    <a:pt x="595489" y="475465"/>
                  </a:lnTo>
                  <a:cubicBezTo>
                    <a:pt x="595489" y="504413"/>
                    <a:pt x="577650" y="530369"/>
                    <a:pt x="550624" y="540744"/>
                  </a:cubicBezTo>
                  <a:lnTo>
                    <a:pt x="342609" y="620598"/>
                  </a:lnTo>
                  <a:cubicBezTo>
                    <a:pt x="313727" y="631686"/>
                    <a:pt x="281762" y="631686"/>
                    <a:pt x="252880" y="620598"/>
                  </a:cubicBezTo>
                  <a:lnTo>
                    <a:pt x="44864" y="540744"/>
                  </a:lnTo>
                  <a:cubicBezTo>
                    <a:pt x="17838" y="530369"/>
                    <a:pt x="0" y="504413"/>
                    <a:pt x="0" y="475465"/>
                  </a:cubicBezTo>
                  <a:lnTo>
                    <a:pt x="0" y="48057"/>
                  </a:lnTo>
                  <a:cubicBezTo>
                    <a:pt x="0" y="21516"/>
                    <a:pt x="21516" y="0"/>
                    <a:pt x="48057" y="0"/>
                  </a:cubicBezTo>
                  <a:lnTo>
                    <a:pt x="547432" y="0"/>
                  </a:lnTo>
                  <a:cubicBezTo>
                    <a:pt x="573973" y="0"/>
                    <a:pt x="595489" y="21516"/>
                    <a:pt x="595489" y="48057"/>
                  </a:cubicBezTo>
                  <a:close/>
                </a:path>
              </a:pathLst>
            </a:custGeom>
            <a:solidFill>
              <a:srgbClr val="000000">
                <a:alpha val="0"/>
              </a:srgbClr>
            </a:solidFill>
            <a:ln w="276225">
              <a:solidFill>
                <a:srgbClr val="22577A"/>
              </a:solidFill>
            </a:ln>
          </p:spPr>
        </p:sp>
        <p:sp>
          <p:nvSpPr>
            <p:cNvPr id="6" name="TextBox 6"/>
            <p:cNvSpPr txBox="1"/>
            <p:nvPr/>
          </p:nvSpPr>
          <p:spPr>
            <a:xfrm>
              <a:off x="0" y="-47625"/>
              <a:ext cx="635000" cy="746125"/>
            </a:xfrm>
            <a:prstGeom prst="rect">
              <a:avLst/>
            </a:prstGeom>
          </p:spPr>
          <p:txBody>
            <a:bodyPr lIns="50800" tIns="50800" rIns="50800" bIns="50800" rtlCol="0" anchor="ctr"/>
            <a:lstStyle/>
            <a:p>
              <a:pPr algn="ctr">
                <a:lnSpc>
                  <a:spcPts val="2399"/>
                </a:lnSpc>
              </a:pPr>
              <a:endParaRPr/>
            </a:p>
          </p:txBody>
        </p:sp>
      </p:grpSp>
      <p:grpSp>
        <p:nvGrpSpPr>
          <p:cNvPr id="7" name="Group 7"/>
          <p:cNvGrpSpPr/>
          <p:nvPr/>
        </p:nvGrpSpPr>
        <p:grpSpPr>
          <a:xfrm rot="-10800000">
            <a:off x="7859083" y="6355291"/>
            <a:ext cx="2517192" cy="2696136"/>
            <a:chOff x="0" y="0"/>
            <a:chExt cx="595489" cy="637821"/>
          </a:xfrm>
        </p:grpSpPr>
        <p:sp>
          <p:nvSpPr>
            <p:cNvPr id="8" name="Freeform 8"/>
            <p:cNvSpPr/>
            <p:nvPr/>
          </p:nvSpPr>
          <p:spPr>
            <a:xfrm>
              <a:off x="0" y="0"/>
              <a:ext cx="595489" cy="631686"/>
            </a:xfrm>
            <a:custGeom>
              <a:avLst/>
              <a:gdLst/>
              <a:ahLst/>
              <a:cxnLst/>
              <a:rect l="l" t="t" r="r" b="b"/>
              <a:pathLst>
                <a:path w="595489" h="631686">
                  <a:moveTo>
                    <a:pt x="595489" y="48057"/>
                  </a:moveTo>
                  <a:lnTo>
                    <a:pt x="595489" y="475465"/>
                  </a:lnTo>
                  <a:cubicBezTo>
                    <a:pt x="595489" y="504413"/>
                    <a:pt x="577650" y="530369"/>
                    <a:pt x="550624" y="540744"/>
                  </a:cubicBezTo>
                  <a:lnTo>
                    <a:pt x="342609" y="620598"/>
                  </a:lnTo>
                  <a:cubicBezTo>
                    <a:pt x="313727" y="631686"/>
                    <a:pt x="281762" y="631686"/>
                    <a:pt x="252880" y="620598"/>
                  </a:cubicBezTo>
                  <a:lnTo>
                    <a:pt x="44864" y="540744"/>
                  </a:lnTo>
                  <a:cubicBezTo>
                    <a:pt x="17838" y="530369"/>
                    <a:pt x="0" y="504413"/>
                    <a:pt x="0" y="475465"/>
                  </a:cubicBezTo>
                  <a:lnTo>
                    <a:pt x="0" y="48057"/>
                  </a:lnTo>
                  <a:cubicBezTo>
                    <a:pt x="0" y="21516"/>
                    <a:pt x="21516" y="0"/>
                    <a:pt x="48057" y="0"/>
                  </a:cubicBezTo>
                  <a:lnTo>
                    <a:pt x="547432" y="0"/>
                  </a:lnTo>
                  <a:cubicBezTo>
                    <a:pt x="573973" y="0"/>
                    <a:pt x="595489" y="21516"/>
                    <a:pt x="595489" y="48057"/>
                  </a:cubicBezTo>
                  <a:close/>
                </a:path>
              </a:pathLst>
            </a:custGeom>
            <a:solidFill>
              <a:srgbClr val="000000">
                <a:alpha val="0"/>
              </a:srgbClr>
            </a:solidFill>
            <a:ln w="266700">
              <a:solidFill>
                <a:srgbClr val="B73E3E"/>
              </a:solidFill>
            </a:ln>
          </p:spPr>
        </p:sp>
        <p:sp>
          <p:nvSpPr>
            <p:cNvPr id="9" name="TextBox 9"/>
            <p:cNvSpPr txBox="1"/>
            <p:nvPr/>
          </p:nvSpPr>
          <p:spPr>
            <a:xfrm>
              <a:off x="0" y="-47625"/>
              <a:ext cx="635000" cy="746125"/>
            </a:xfrm>
            <a:prstGeom prst="rect">
              <a:avLst/>
            </a:prstGeom>
          </p:spPr>
          <p:txBody>
            <a:bodyPr lIns="50800" tIns="50800" rIns="50800" bIns="50800" rtlCol="0" anchor="ctr"/>
            <a:lstStyle/>
            <a:p>
              <a:pPr algn="ctr">
                <a:lnSpc>
                  <a:spcPts val="2399"/>
                </a:lnSpc>
              </a:pPr>
              <a:endParaRPr/>
            </a:p>
          </p:txBody>
        </p:sp>
      </p:grpSp>
      <p:grpSp>
        <p:nvGrpSpPr>
          <p:cNvPr id="10" name="Group 10"/>
          <p:cNvGrpSpPr/>
          <p:nvPr/>
        </p:nvGrpSpPr>
        <p:grpSpPr>
          <a:xfrm rot="-5400000">
            <a:off x="6083853" y="4846730"/>
            <a:ext cx="2517192" cy="2696136"/>
            <a:chOff x="0" y="0"/>
            <a:chExt cx="595489" cy="637821"/>
          </a:xfrm>
        </p:grpSpPr>
        <p:sp>
          <p:nvSpPr>
            <p:cNvPr id="11" name="Freeform 11"/>
            <p:cNvSpPr/>
            <p:nvPr/>
          </p:nvSpPr>
          <p:spPr>
            <a:xfrm>
              <a:off x="0" y="0"/>
              <a:ext cx="595489" cy="631686"/>
            </a:xfrm>
            <a:custGeom>
              <a:avLst/>
              <a:gdLst/>
              <a:ahLst/>
              <a:cxnLst/>
              <a:rect l="l" t="t" r="r" b="b"/>
              <a:pathLst>
                <a:path w="595489" h="631686">
                  <a:moveTo>
                    <a:pt x="595489" y="48057"/>
                  </a:moveTo>
                  <a:lnTo>
                    <a:pt x="595489" y="475465"/>
                  </a:lnTo>
                  <a:cubicBezTo>
                    <a:pt x="595489" y="504413"/>
                    <a:pt x="577650" y="530369"/>
                    <a:pt x="550624" y="540744"/>
                  </a:cubicBezTo>
                  <a:lnTo>
                    <a:pt x="342609" y="620598"/>
                  </a:lnTo>
                  <a:cubicBezTo>
                    <a:pt x="313727" y="631686"/>
                    <a:pt x="281762" y="631686"/>
                    <a:pt x="252880" y="620598"/>
                  </a:cubicBezTo>
                  <a:lnTo>
                    <a:pt x="44864" y="540744"/>
                  </a:lnTo>
                  <a:cubicBezTo>
                    <a:pt x="17838" y="530369"/>
                    <a:pt x="0" y="504413"/>
                    <a:pt x="0" y="475465"/>
                  </a:cubicBezTo>
                  <a:lnTo>
                    <a:pt x="0" y="48057"/>
                  </a:lnTo>
                  <a:cubicBezTo>
                    <a:pt x="0" y="21516"/>
                    <a:pt x="21516" y="0"/>
                    <a:pt x="48057" y="0"/>
                  </a:cubicBezTo>
                  <a:lnTo>
                    <a:pt x="547432" y="0"/>
                  </a:lnTo>
                  <a:cubicBezTo>
                    <a:pt x="573973" y="0"/>
                    <a:pt x="595489" y="21516"/>
                    <a:pt x="595489" y="48057"/>
                  </a:cubicBezTo>
                  <a:close/>
                </a:path>
              </a:pathLst>
            </a:custGeom>
            <a:solidFill>
              <a:srgbClr val="000000">
                <a:alpha val="0"/>
              </a:srgbClr>
            </a:solidFill>
            <a:ln w="266700">
              <a:solidFill>
                <a:srgbClr val="38A3A5"/>
              </a:solidFill>
            </a:ln>
          </p:spPr>
        </p:sp>
        <p:sp>
          <p:nvSpPr>
            <p:cNvPr id="12" name="TextBox 12"/>
            <p:cNvSpPr txBox="1"/>
            <p:nvPr/>
          </p:nvSpPr>
          <p:spPr>
            <a:xfrm>
              <a:off x="0" y="-47625"/>
              <a:ext cx="635000" cy="746125"/>
            </a:xfrm>
            <a:prstGeom prst="rect">
              <a:avLst/>
            </a:prstGeom>
          </p:spPr>
          <p:txBody>
            <a:bodyPr lIns="50800" tIns="50800" rIns="50800" bIns="50800" rtlCol="0" anchor="ctr"/>
            <a:lstStyle/>
            <a:p>
              <a:pPr algn="ctr">
                <a:lnSpc>
                  <a:spcPts val="2399"/>
                </a:lnSpc>
              </a:pPr>
              <a:endParaRPr/>
            </a:p>
          </p:txBody>
        </p:sp>
      </p:grpSp>
      <p:grpSp>
        <p:nvGrpSpPr>
          <p:cNvPr id="13" name="Group 13"/>
          <p:cNvGrpSpPr/>
          <p:nvPr/>
        </p:nvGrpSpPr>
        <p:grpSpPr>
          <a:xfrm rot="5400000">
            <a:off x="9381113" y="4833261"/>
            <a:ext cx="2517192" cy="2696136"/>
            <a:chOff x="0" y="0"/>
            <a:chExt cx="595489" cy="637821"/>
          </a:xfrm>
        </p:grpSpPr>
        <p:sp>
          <p:nvSpPr>
            <p:cNvPr id="14" name="Freeform 14"/>
            <p:cNvSpPr/>
            <p:nvPr/>
          </p:nvSpPr>
          <p:spPr>
            <a:xfrm>
              <a:off x="0" y="0"/>
              <a:ext cx="595489" cy="631686"/>
            </a:xfrm>
            <a:custGeom>
              <a:avLst/>
              <a:gdLst/>
              <a:ahLst/>
              <a:cxnLst/>
              <a:rect l="l" t="t" r="r" b="b"/>
              <a:pathLst>
                <a:path w="595489" h="631686">
                  <a:moveTo>
                    <a:pt x="595489" y="48057"/>
                  </a:moveTo>
                  <a:lnTo>
                    <a:pt x="595489" y="475465"/>
                  </a:lnTo>
                  <a:cubicBezTo>
                    <a:pt x="595489" y="504413"/>
                    <a:pt x="577650" y="530369"/>
                    <a:pt x="550624" y="540744"/>
                  </a:cubicBezTo>
                  <a:lnTo>
                    <a:pt x="342609" y="620598"/>
                  </a:lnTo>
                  <a:cubicBezTo>
                    <a:pt x="313727" y="631686"/>
                    <a:pt x="281762" y="631686"/>
                    <a:pt x="252880" y="620598"/>
                  </a:cubicBezTo>
                  <a:lnTo>
                    <a:pt x="44864" y="540744"/>
                  </a:lnTo>
                  <a:cubicBezTo>
                    <a:pt x="17838" y="530369"/>
                    <a:pt x="0" y="504413"/>
                    <a:pt x="0" y="475465"/>
                  </a:cubicBezTo>
                  <a:lnTo>
                    <a:pt x="0" y="48057"/>
                  </a:lnTo>
                  <a:cubicBezTo>
                    <a:pt x="0" y="21516"/>
                    <a:pt x="21516" y="0"/>
                    <a:pt x="48057" y="0"/>
                  </a:cubicBezTo>
                  <a:lnTo>
                    <a:pt x="547432" y="0"/>
                  </a:lnTo>
                  <a:cubicBezTo>
                    <a:pt x="573973" y="0"/>
                    <a:pt x="595489" y="21516"/>
                    <a:pt x="595489" y="48057"/>
                  </a:cubicBezTo>
                  <a:close/>
                </a:path>
              </a:pathLst>
            </a:custGeom>
            <a:solidFill>
              <a:srgbClr val="000000">
                <a:alpha val="0"/>
              </a:srgbClr>
            </a:solidFill>
            <a:ln w="266700">
              <a:solidFill>
                <a:srgbClr val="FFBD59"/>
              </a:solidFill>
            </a:ln>
          </p:spPr>
        </p:sp>
        <p:sp>
          <p:nvSpPr>
            <p:cNvPr id="15" name="TextBox 15"/>
            <p:cNvSpPr txBox="1"/>
            <p:nvPr/>
          </p:nvSpPr>
          <p:spPr>
            <a:xfrm>
              <a:off x="0" y="-47625"/>
              <a:ext cx="635000" cy="746125"/>
            </a:xfrm>
            <a:prstGeom prst="rect">
              <a:avLst/>
            </a:prstGeom>
          </p:spPr>
          <p:txBody>
            <a:bodyPr lIns="50800" tIns="50800" rIns="50800" bIns="50800" rtlCol="0" anchor="ctr"/>
            <a:lstStyle/>
            <a:p>
              <a:pPr algn="ctr">
                <a:lnSpc>
                  <a:spcPts val="2399"/>
                </a:lnSpc>
              </a:pPr>
              <a:endParaRPr/>
            </a:p>
          </p:txBody>
        </p:sp>
      </p:grpSp>
      <p:grpSp>
        <p:nvGrpSpPr>
          <p:cNvPr id="16" name="Group 16"/>
          <p:cNvGrpSpPr/>
          <p:nvPr/>
        </p:nvGrpSpPr>
        <p:grpSpPr>
          <a:xfrm>
            <a:off x="4647829" y="6718635"/>
            <a:ext cx="1289402" cy="1621133"/>
            <a:chOff x="0" y="0"/>
            <a:chExt cx="1719202" cy="2161510"/>
          </a:xfrm>
        </p:grpSpPr>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0335"/>
            <a:stretch>
              <a:fillRect/>
            </a:stretch>
          </p:blipFill>
          <p:spPr>
            <a:xfrm>
              <a:off x="809335" y="0"/>
              <a:ext cx="909868" cy="348893"/>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7842"/>
            <a:stretch>
              <a:fillRect/>
            </a:stretch>
          </p:blipFill>
          <p:spPr>
            <a:xfrm rot="5400000">
              <a:off x="-66181" y="927842"/>
              <a:ext cx="1906483" cy="34889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70369"/>
            <a:stretch>
              <a:fillRect/>
            </a:stretch>
          </p:blipFill>
          <p:spPr>
            <a:xfrm>
              <a:off x="0" y="1812617"/>
              <a:ext cx="908812" cy="348893"/>
            </a:xfrm>
            <a:prstGeom prst="rect">
              <a:avLst/>
            </a:prstGeom>
          </p:spPr>
        </p:pic>
      </p:grpSp>
      <p:grpSp>
        <p:nvGrpSpPr>
          <p:cNvPr id="20" name="Group 20"/>
          <p:cNvGrpSpPr/>
          <p:nvPr/>
        </p:nvGrpSpPr>
        <p:grpSpPr>
          <a:xfrm rot="-10800000">
            <a:off x="12102077" y="4274324"/>
            <a:ext cx="1588836" cy="1997604"/>
            <a:chOff x="0" y="0"/>
            <a:chExt cx="2118448" cy="2663472"/>
          </a:xfrm>
        </p:grpSpPr>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0335"/>
            <a:stretch>
              <a:fillRect/>
            </a:stretch>
          </p:blipFill>
          <p:spPr>
            <a:xfrm>
              <a:off x="997284" y="0"/>
              <a:ext cx="1121164" cy="429916"/>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7842"/>
            <a:stretch>
              <a:fillRect/>
            </a:stretch>
          </p:blipFill>
          <p:spPr>
            <a:xfrm rot="5400000">
              <a:off x="-81551" y="1143312"/>
              <a:ext cx="2349221" cy="429916"/>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70369"/>
            <a:stretch>
              <a:fillRect/>
            </a:stretch>
          </p:blipFill>
          <p:spPr>
            <a:xfrm>
              <a:off x="0" y="2233556"/>
              <a:ext cx="1119863" cy="429916"/>
            </a:xfrm>
            <a:prstGeom prst="rect">
              <a:avLst/>
            </a:prstGeom>
          </p:spPr>
        </p:pic>
      </p:grpSp>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47" b="20555"/>
          <a:stretch>
            <a:fillRect/>
          </a:stretch>
        </p:blipFill>
        <p:spPr>
          <a:xfrm rot="-10800000">
            <a:off x="10484485" y="8368343"/>
            <a:ext cx="2300394" cy="207235"/>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5320" r="37842"/>
          <a:stretch>
            <a:fillRect/>
          </a:stretch>
        </p:blipFill>
        <p:spPr>
          <a:xfrm rot="-5400000">
            <a:off x="12342128" y="7873715"/>
            <a:ext cx="847400" cy="261670"/>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70369"/>
          <a:stretch>
            <a:fillRect/>
          </a:stretch>
        </p:blipFill>
        <p:spPr>
          <a:xfrm rot="-10800000">
            <a:off x="12719395" y="7373376"/>
            <a:ext cx="841749" cy="323147"/>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8812"/>
          <a:stretch>
            <a:fillRect/>
          </a:stretch>
        </p:blipFill>
        <p:spPr>
          <a:xfrm>
            <a:off x="5739659" y="4310062"/>
            <a:ext cx="1867629" cy="261670"/>
          </a:xfrm>
          <a:prstGeom prst="rect">
            <a:avLst/>
          </a:prstGeom>
        </p:spPr>
      </p:pic>
      <p:pic>
        <p:nvPicPr>
          <p:cNvPr id="28" name="Picture 2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5320" r="37842"/>
          <a:stretch>
            <a:fillRect/>
          </a:stretch>
        </p:blipFill>
        <p:spPr>
          <a:xfrm rot="5400000">
            <a:off x="5331305" y="4719800"/>
            <a:ext cx="847400" cy="261670"/>
          </a:xfrm>
          <a:prstGeom prst="rect">
            <a:avLst/>
          </a:prstGeom>
        </p:spPr>
      </p:pic>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70369"/>
          <a:stretch>
            <a:fillRect/>
          </a:stretch>
        </p:blipFill>
        <p:spPr>
          <a:xfrm>
            <a:off x="5082921" y="5143500"/>
            <a:ext cx="681609" cy="261670"/>
          </a:xfrm>
          <a:prstGeom prst="rect">
            <a:avLst/>
          </a:prstGeom>
        </p:spPr>
      </p:pic>
      <p:grpSp>
        <p:nvGrpSpPr>
          <p:cNvPr id="30" name="Group 30"/>
          <p:cNvGrpSpPr/>
          <p:nvPr/>
        </p:nvGrpSpPr>
        <p:grpSpPr>
          <a:xfrm>
            <a:off x="539983" y="-2074838"/>
            <a:ext cx="2882434" cy="2882434"/>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38100">
              <a:solidFill>
                <a:srgbClr val="D9D9D9"/>
              </a:solidFill>
            </a:ln>
          </p:spPr>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2399"/>
                </a:lnSpc>
              </a:pPr>
              <a:endParaRPr/>
            </a:p>
          </p:txBody>
        </p:sp>
      </p:grpSp>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0405" y="3330990"/>
            <a:ext cx="2072830" cy="4114800"/>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809055" y="3330990"/>
            <a:ext cx="1980248" cy="4114800"/>
          </a:xfrm>
          <a:prstGeom prst="rect">
            <a:avLst/>
          </a:prstGeom>
        </p:spPr>
      </p:pic>
      <p:pic>
        <p:nvPicPr>
          <p:cNvPr id="35" name="Picture 3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231149" y="3905721"/>
            <a:ext cx="1477389" cy="1477389"/>
          </a:xfrm>
          <a:prstGeom prst="rect">
            <a:avLst/>
          </a:prstGeom>
        </p:spPr>
      </p:pic>
      <p:pic>
        <p:nvPicPr>
          <p:cNvPr id="36" name="Picture 3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83307" y="5616204"/>
            <a:ext cx="988566" cy="1244191"/>
          </a:xfrm>
          <a:prstGeom prst="rect">
            <a:avLst/>
          </a:prstGeom>
        </p:spPr>
      </p:pic>
      <p:pic>
        <p:nvPicPr>
          <p:cNvPr id="37" name="Picture 3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43594" y="5456104"/>
            <a:ext cx="1477389" cy="1477389"/>
          </a:xfrm>
          <a:prstGeom prst="rect">
            <a:avLst/>
          </a:prstGeom>
        </p:spPr>
      </p:pic>
      <p:pic>
        <p:nvPicPr>
          <p:cNvPr id="38" name="Picture 3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81370" y="5533234"/>
            <a:ext cx="1477389" cy="1477389"/>
          </a:xfrm>
          <a:prstGeom prst="rect">
            <a:avLst/>
          </a:prstGeom>
        </p:spPr>
      </p:pic>
      <p:pic>
        <p:nvPicPr>
          <p:cNvPr id="39" name="Picture 3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596090" y="7339815"/>
            <a:ext cx="1043178" cy="1177070"/>
          </a:xfrm>
          <a:prstGeom prst="rect">
            <a:avLst/>
          </a:prstGeom>
        </p:spPr>
      </p:pic>
      <p:pic>
        <p:nvPicPr>
          <p:cNvPr id="40" name="Picture 4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59396" y="7220015"/>
            <a:ext cx="1550020" cy="1550020"/>
          </a:xfrm>
          <a:prstGeom prst="rect">
            <a:avLst/>
          </a:prstGeom>
        </p:spPr>
      </p:pic>
      <p:pic>
        <p:nvPicPr>
          <p:cNvPr id="41" name="Picture 4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484485" y="5713851"/>
            <a:ext cx="894309" cy="1135959"/>
          </a:xfrm>
          <a:prstGeom prst="rect">
            <a:avLst/>
          </a:prstGeom>
        </p:spPr>
      </p:pic>
      <p:sp>
        <p:nvSpPr>
          <p:cNvPr id="42" name="TextBox 42"/>
          <p:cNvSpPr txBox="1"/>
          <p:nvPr/>
        </p:nvSpPr>
        <p:spPr>
          <a:xfrm>
            <a:off x="1123950" y="4133214"/>
            <a:ext cx="3358785" cy="382270"/>
          </a:xfrm>
          <a:prstGeom prst="rect">
            <a:avLst/>
          </a:prstGeom>
        </p:spPr>
        <p:txBody>
          <a:bodyPr lIns="0" tIns="0" rIns="0" bIns="0" rtlCol="0" anchor="t">
            <a:spAutoFit/>
          </a:bodyPr>
          <a:lstStyle/>
          <a:p>
            <a:pPr marL="0" lvl="1" indent="0">
              <a:lnSpc>
                <a:spcPts val="3079"/>
              </a:lnSpc>
              <a:spcBef>
                <a:spcPct val="0"/>
              </a:spcBef>
            </a:pPr>
            <a:r>
              <a:rPr lang="en-US" sz="2199" u="sng" spc="70">
                <a:solidFill>
                  <a:srgbClr val="000000"/>
                </a:solidFill>
                <a:latin typeface="Barlow Medium"/>
              </a:rPr>
              <a:t>Rehabilitation</a:t>
            </a:r>
          </a:p>
        </p:txBody>
      </p:sp>
      <p:sp>
        <p:nvSpPr>
          <p:cNvPr id="43" name="TextBox 43"/>
          <p:cNvSpPr txBox="1"/>
          <p:nvPr/>
        </p:nvSpPr>
        <p:spPr>
          <a:xfrm>
            <a:off x="1123950" y="4660744"/>
            <a:ext cx="3358785" cy="887422"/>
          </a:xfrm>
          <a:prstGeom prst="rect">
            <a:avLst/>
          </a:prstGeom>
        </p:spPr>
        <p:txBody>
          <a:bodyPr lIns="0" tIns="0" rIns="0" bIns="0" rtlCol="0" anchor="t">
            <a:spAutoFit/>
          </a:bodyPr>
          <a:lstStyle/>
          <a:p>
            <a:pPr algn="just">
              <a:lnSpc>
                <a:spcPts val="2399"/>
              </a:lnSpc>
            </a:pPr>
            <a:r>
              <a:rPr lang="en-US" sz="1599" spc="83" dirty="0" err="1">
                <a:solidFill>
                  <a:srgbClr val="000000"/>
                </a:solidFill>
                <a:latin typeface="Barlow SemiCondensed"/>
              </a:rPr>
              <a:t>Saarthi</a:t>
            </a:r>
            <a:r>
              <a:rPr lang="en-US" sz="1599" spc="83" dirty="0">
                <a:solidFill>
                  <a:srgbClr val="000000"/>
                </a:solidFill>
                <a:latin typeface="Barlow SemiCondensed"/>
              </a:rPr>
              <a:t> facilitates connections with existing social programs aimed at women empowerment. </a:t>
            </a:r>
          </a:p>
        </p:txBody>
      </p:sp>
      <p:sp>
        <p:nvSpPr>
          <p:cNvPr id="44" name="TextBox 44"/>
          <p:cNvSpPr txBox="1"/>
          <p:nvPr/>
        </p:nvSpPr>
        <p:spPr>
          <a:xfrm>
            <a:off x="1123950" y="7462526"/>
            <a:ext cx="3358785" cy="382270"/>
          </a:xfrm>
          <a:prstGeom prst="rect">
            <a:avLst/>
          </a:prstGeom>
        </p:spPr>
        <p:txBody>
          <a:bodyPr lIns="0" tIns="0" rIns="0" bIns="0" rtlCol="0" anchor="t">
            <a:spAutoFit/>
          </a:bodyPr>
          <a:lstStyle/>
          <a:p>
            <a:pPr marL="0" lvl="1" indent="0">
              <a:lnSpc>
                <a:spcPts val="3079"/>
              </a:lnSpc>
              <a:spcBef>
                <a:spcPct val="0"/>
              </a:spcBef>
            </a:pPr>
            <a:r>
              <a:rPr lang="en-US" sz="2199" u="sng" spc="70">
                <a:solidFill>
                  <a:srgbClr val="100F0D"/>
                </a:solidFill>
                <a:latin typeface="Barlow Medium Bold"/>
              </a:rPr>
              <a:t>Job specific training</a:t>
            </a:r>
          </a:p>
        </p:txBody>
      </p:sp>
      <p:sp>
        <p:nvSpPr>
          <p:cNvPr id="45" name="TextBox 45"/>
          <p:cNvSpPr txBox="1"/>
          <p:nvPr/>
        </p:nvSpPr>
        <p:spPr>
          <a:xfrm>
            <a:off x="1123950" y="7918825"/>
            <a:ext cx="3358785" cy="1463040"/>
          </a:xfrm>
          <a:prstGeom prst="rect">
            <a:avLst/>
          </a:prstGeom>
        </p:spPr>
        <p:txBody>
          <a:bodyPr lIns="0" tIns="0" rIns="0" bIns="0" rtlCol="0" anchor="t">
            <a:spAutoFit/>
          </a:bodyPr>
          <a:lstStyle/>
          <a:p>
            <a:pPr algn="just">
              <a:lnSpc>
                <a:spcPts val="2399"/>
              </a:lnSpc>
            </a:pPr>
            <a:r>
              <a:rPr lang="en-US" sz="1599" spc="83">
                <a:solidFill>
                  <a:srgbClr val="100F0D"/>
                </a:solidFill>
                <a:latin typeface="Barlow SemiCondensed"/>
              </a:rPr>
              <a:t>Vetted 3rd party training vendors provide training for skills (identified by partner employers) to Saarthi’s borrowers.</a:t>
            </a:r>
          </a:p>
          <a:p>
            <a:pPr marL="0" lvl="0" indent="0" algn="just">
              <a:lnSpc>
                <a:spcPts val="2399"/>
              </a:lnSpc>
              <a:spcBef>
                <a:spcPct val="0"/>
              </a:spcBef>
            </a:pPr>
            <a:endParaRPr lang="en-US" sz="1599" spc="83">
              <a:solidFill>
                <a:srgbClr val="100F0D"/>
              </a:solidFill>
              <a:latin typeface="Barlow SemiCondensed"/>
            </a:endParaRPr>
          </a:p>
        </p:txBody>
      </p:sp>
      <p:sp>
        <p:nvSpPr>
          <p:cNvPr id="46" name="TextBox 46"/>
          <p:cNvSpPr txBox="1"/>
          <p:nvPr/>
        </p:nvSpPr>
        <p:spPr>
          <a:xfrm>
            <a:off x="13805039" y="3812288"/>
            <a:ext cx="3358785" cy="382270"/>
          </a:xfrm>
          <a:prstGeom prst="rect">
            <a:avLst/>
          </a:prstGeom>
        </p:spPr>
        <p:txBody>
          <a:bodyPr lIns="0" tIns="0" rIns="0" bIns="0" rtlCol="0" anchor="t">
            <a:spAutoFit/>
          </a:bodyPr>
          <a:lstStyle/>
          <a:p>
            <a:pPr marL="0" lvl="1" indent="0">
              <a:lnSpc>
                <a:spcPts val="3079"/>
              </a:lnSpc>
              <a:spcBef>
                <a:spcPct val="0"/>
              </a:spcBef>
            </a:pPr>
            <a:r>
              <a:rPr lang="en-US" sz="2199" u="sng" spc="70">
                <a:solidFill>
                  <a:srgbClr val="000000"/>
                </a:solidFill>
                <a:latin typeface="Barlow Medium Bold"/>
              </a:rPr>
              <a:t>Credit</a:t>
            </a:r>
          </a:p>
        </p:txBody>
      </p:sp>
      <p:sp>
        <p:nvSpPr>
          <p:cNvPr id="47" name="TextBox 47"/>
          <p:cNvSpPr txBox="1"/>
          <p:nvPr/>
        </p:nvSpPr>
        <p:spPr>
          <a:xfrm>
            <a:off x="13805039" y="4262437"/>
            <a:ext cx="3358785" cy="2644140"/>
          </a:xfrm>
          <a:prstGeom prst="rect">
            <a:avLst/>
          </a:prstGeom>
        </p:spPr>
        <p:txBody>
          <a:bodyPr lIns="0" tIns="0" rIns="0" bIns="0" rtlCol="0" anchor="t">
            <a:spAutoFit/>
          </a:bodyPr>
          <a:lstStyle/>
          <a:p>
            <a:pPr algn="just">
              <a:lnSpc>
                <a:spcPts val="2399"/>
              </a:lnSpc>
            </a:pPr>
            <a:r>
              <a:rPr lang="en-US" sz="1599" spc="83">
                <a:solidFill>
                  <a:srgbClr val="000000"/>
                </a:solidFill>
                <a:latin typeface="Barlow SemiCondensed"/>
              </a:rPr>
              <a:t>Extend credit through an Income Sharing Agreement (ISA) based on the future income earning potential of the borrower. </a:t>
            </a:r>
          </a:p>
          <a:p>
            <a:pPr algn="just">
              <a:lnSpc>
                <a:spcPts val="2399"/>
              </a:lnSpc>
            </a:pPr>
            <a:r>
              <a:rPr lang="en-US" sz="1599" spc="83">
                <a:solidFill>
                  <a:srgbClr val="000000"/>
                </a:solidFill>
                <a:latin typeface="Barlow SemiCondensed"/>
              </a:rPr>
              <a:t>Inputs of a partner employer help inform this credit assessment while also determining the skills training(s) that the borrower should undertake.</a:t>
            </a:r>
          </a:p>
          <a:p>
            <a:pPr marL="0" lvl="0" indent="0" algn="just">
              <a:lnSpc>
                <a:spcPts val="2399"/>
              </a:lnSpc>
              <a:spcBef>
                <a:spcPct val="0"/>
              </a:spcBef>
            </a:pPr>
            <a:endParaRPr lang="en-US" sz="1599" spc="83">
              <a:solidFill>
                <a:srgbClr val="000000"/>
              </a:solidFill>
              <a:latin typeface="Barlow SemiCondensed"/>
            </a:endParaRPr>
          </a:p>
        </p:txBody>
      </p:sp>
      <p:sp>
        <p:nvSpPr>
          <p:cNvPr id="48" name="TextBox 48"/>
          <p:cNvSpPr txBox="1"/>
          <p:nvPr/>
        </p:nvSpPr>
        <p:spPr>
          <a:xfrm>
            <a:off x="13805039" y="6938495"/>
            <a:ext cx="3358785" cy="382270"/>
          </a:xfrm>
          <a:prstGeom prst="rect">
            <a:avLst/>
          </a:prstGeom>
        </p:spPr>
        <p:txBody>
          <a:bodyPr lIns="0" tIns="0" rIns="0" bIns="0" rtlCol="0" anchor="t">
            <a:spAutoFit/>
          </a:bodyPr>
          <a:lstStyle/>
          <a:p>
            <a:pPr marL="0" lvl="1" indent="0">
              <a:lnSpc>
                <a:spcPts val="3079"/>
              </a:lnSpc>
              <a:spcBef>
                <a:spcPct val="0"/>
              </a:spcBef>
            </a:pPr>
            <a:r>
              <a:rPr lang="en-US" sz="2199" u="sng" spc="70">
                <a:solidFill>
                  <a:srgbClr val="000000"/>
                </a:solidFill>
                <a:latin typeface="Barlow Medium Bold"/>
              </a:rPr>
              <a:t>Employment</a:t>
            </a:r>
          </a:p>
        </p:txBody>
      </p:sp>
      <p:sp>
        <p:nvSpPr>
          <p:cNvPr id="49" name="TextBox 49"/>
          <p:cNvSpPr txBox="1"/>
          <p:nvPr/>
        </p:nvSpPr>
        <p:spPr>
          <a:xfrm>
            <a:off x="13805039" y="7453001"/>
            <a:ext cx="3358785" cy="2426305"/>
          </a:xfrm>
          <a:prstGeom prst="rect">
            <a:avLst/>
          </a:prstGeom>
        </p:spPr>
        <p:txBody>
          <a:bodyPr lIns="0" tIns="0" rIns="0" bIns="0" rtlCol="0" anchor="t">
            <a:spAutoFit/>
          </a:bodyPr>
          <a:lstStyle/>
          <a:p>
            <a:pPr algn="just">
              <a:lnSpc>
                <a:spcPts val="2399"/>
              </a:lnSpc>
            </a:pPr>
            <a:r>
              <a:rPr lang="en-US" sz="1599" spc="83" dirty="0">
                <a:solidFill>
                  <a:srgbClr val="000000"/>
                </a:solidFill>
                <a:latin typeface="Barlow SemiCondensed"/>
              </a:rPr>
              <a:t>At the conclusion of the training(s), the borrower starts employment with a partner employer who deducts </a:t>
            </a:r>
            <a:r>
              <a:rPr lang="en-US" sz="1599" spc="83" dirty="0" err="1">
                <a:solidFill>
                  <a:srgbClr val="000000"/>
                </a:solidFill>
                <a:latin typeface="Barlow SemiCondensed"/>
              </a:rPr>
              <a:t>Saarthi’s</a:t>
            </a:r>
            <a:r>
              <a:rPr lang="en-US" sz="1599" spc="83" dirty="0">
                <a:solidFill>
                  <a:srgbClr val="000000"/>
                </a:solidFill>
                <a:latin typeface="Barlow SemiCondensed"/>
              </a:rPr>
              <a:t> share of income from borrower’s salary up front, in accordance with the terms of the ISA, until the loan is extinguished.</a:t>
            </a:r>
          </a:p>
          <a:p>
            <a:pPr marL="0" lvl="0" indent="0" algn="just">
              <a:lnSpc>
                <a:spcPts val="2399"/>
              </a:lnSpc>
              <a:spcBef>
                <a:spcPct val="0"/>
              </a:spcBef>
            </a:pPr>
            <a:endParaRPr lang="en-US" sz="1599" spc="83" dirty="0">
              <a:solidFill>
                <a:srgbClr val="000000"/>
              </a:solidFill>
              <a:latin typeface="Barlow SemiCondensed"/>
            </a:endParaRPr>
          </a:p>
        </p:txBody>
      </p:sp>
      <p:sp>
        <p:nvSpPr>
          <p:cNvPr id="50" name="TextBox 50"/>
          <p:cNvSpPr txBox="1"/>
          <p:nvPr/>
        </p:nvSpPr>
        <p:spPr>
          <a:xfrm>
            <a:off x="4072460" y="636146"/>
            <a:ext cx="10143081" cy="995785"/>
          </a:xfrm>
          <a:prstGeom prst="rect">
            <a:avLst/>
          </a:prstGeom>
        </p:spPr>
        <p:txBody>
          <a:bodyPr lIns="0" tIns="0" rIns="0" bIns="0" rtlCol="0" anchor="t">
            <a:spAutoFit/>
          </a:bodyPr>
          <a:lstStyle/>
          <a:p>
            <a:pPr algn="ctr">
              <a:lnSpc>
                <a:spcPts val="8679"/>
              </a:lnSpc>
            </a:pPr>
            <a:r>
              <a:rPr lang="en-US" sz="6199" spc="260" dirty="0">
                <a:solidFill>
                  <a:srgbClr val="F6F7FC"/>
                </a:solidFill>
                <a:latin typeface="Barlow Bold"/>
              </a:rPr>
              <a:t>SAARTHI…</a:t>
            </a:r>
          </a:p>
        </p:txBody>
      </p:sp>
      <p:sp>
        <p:nvSpPr>
          <p:cNvPr id="51" name="TextBox 51"/>
          <p:cNvSpPr txBox="1"/>
          <p:nvPr/>
        </p:nvSpPr>
        <p:spPr>
          <a:xfrm>
            <a:off x="3352800" y="2232736"/>
            <a:ext cx="13563600" cy="846386"/>
          </a:xfrm>
          <a:prstGeom prst="rect">
            <a:avLst/>
          </a:prstGeom>
        </p:spPr>
        <p:txBody>
          <a:bodyPr wrap="square" lIns="0" tIns="0" rIns="0" bIns="0" rtlCol="0" anchor="t">
            <a:spAutoFit/>
          </a:bodyPr>
          <a:lstStyle/>
          <a:p>
            <a:pPr marL="0" lvl="0" indent="0" algn="ctr">
              <a:lnSpc>
                <a:spcPts val="3299"/>
              </a:lnSpc>
              <a:spcBef>
                <a:spcPct val="0"/>
              </a:spcBef>
            </a:pPr>
            <a:r>
              <a:rPr lang="en-US" sz="3200" spc="114" dirty="0">
                <a:solidFill>
                  <a:srgbClr val="FFFFFF"/>
                </a:solidFill>
                <a:latin typeface="Barlow SemiCondensed"/>
              </a:rPr>
              <a:t>A one-stop solution that aspires to empower DV victims to confidently undertake the journey of </a:t>
            </a:r>
            <a:r>
              <a:rPr lang="en-US" sz="3200" spc="114" dirty="0">
                <a:solidFill>
                  <a:srgbClr val="FFFFFF"/>
                </a:solidFill>
                <a:latin typeface="Barlow SemiCondensed Bold"/>
              </a:rPr>
              <a:t>financial security</a:t>
            </a:r>
            <a:r>
              <a:rPr lang="en-US" sz="3200" spc="114" dirty="0">
                <a:solidFill>
                  <a:srgbClr val="FFFFFF"/>
                </a:solidFill>
                <a:latin typeface="Barlow SemiCondensed"/>
              </a:rPr>
              <a:t> and </a:t>
            </a:r>
            <a:r>
              <a:rPr lang="en-US" sz="3200" spc="114" dirty="0">
                <a:solidFill>
                  <a:srgbClr val="FFFFFF"/>
                </a:solidFill>
                <a:latin typeface="Barlow SemiCondensed Bold"/>
              </a:rPr>
              <a:t>independence</a:t>
            </a:r>
            <a:r>
              <a:rPr lang="en-US" sz="3200" spc="114" dirty="0">
                <a:solidFill>
                  <a:srgbClr val="FFFFFF"/>
                </a:solidFill>
                <a:latin typeface="Barlow SemiCondensed"/>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427033" cy="10287000"/>
          </a:xfrm>
          <a:prstGeom prst="rect">
            <a:avLst/>
          </a:prstGeom>
          <a:solidFill>
            <a:srgbClr val="8B64BD"/>
          </a:solidFill>
        </p:spPr>
      </p:sp>
      <p:pic>
        <p:nvPicPr>
          <p:cNvPr id="3" name="Picture 3"/>
          <p:cNvPicPr>
            <a:picLocks noChangeAspect="1"/>
          </p:cNvPicPr>
          <p:nvPr/>
        </p:nvPicPr>
        <p:blipFill>
          <a:blip r:embed="rId3">
            <a:alphaModFix amt="40000"/>
          </a:blip>
          <a:srcRect t="11198" b="15630"/>
          <a:stretch>
            <a:fillRect/>
          </a:stretch>
        </p:blipFill>
        <p:spPr>
          <a:xfrm>
            <a:off x="4170029" y="0"/>
            <a:ext cx="14058900" cy="10287000"/>
          </a:xfrm>
          <a:prstGeom prst="rect">
            <a:avLst/>
          </a:prstGeom>
        </p:spPr>
      </p:pic>
      <p:grpSp>
        <p:nvGrpSpPr>
          <p:cNvPr id="4" name="Group 4"/>
          <p:cNvGrpSpPr/>
          <p:nvPr/>
        </p:nvGrpSpPr>
        <p:grpSpPr>
          <a:xfrm>
            <a:off x="2704638" y="1257300"/>
            <a:ext cx="12878724" cy="8697775"/>
            <a:chOff x="0" y="0"/>
            <a:chExt cx="17171632" cy="11597033"/>
          </a:xfrm>
        </p:grpSpPr>
        <p:grpSp>
          <p:nvGrpSpPr>
            <p:cNvPr id="5" name="Group 5"/>
            <p:cNvGrpSpPr/>
            <p:nvPr/>
          </p:nvGrpSpPr>
          <p:grpSpPr>
            <a:xfrm>
              <a:off x="12062429" y="0"/>
              <a:ext cx="3267062" cy="326706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C6980"/>
              </a:solidFill>
              <a:ln w="38100">
                <a:solidFill>
                  <a:srgbClr val="000000"/>
                </a:solidFill>
              </a:ln>
            </p:spPr>
          </p:sp>
          <p:sp>
            <p:nvSpPr>
              <p:cNvPr id="7" name="TextBox 7"/>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a:p>
                <a:pPr algn="ctr">
                  <a:lnSpc>
                    <a:spcPts val="2639"/>
                  </a:lnSpc>
                </a:pPr>
                <a:endParaRPr/>
              </a:p>
            </p:txBody>
          </p:sp>
        </p:grpSp>
        <p:grpSp>
          <p:nvGrpSpPr>
            <p:cNvPr id="8" name="Group 8"/>
            <p:cNvGrpSpPr/>
            <p:nvPr/>
          </p:nvGrpSpPr>
          <p:grpSpPr>
            <a:xfrm>
              <a:off x="12335553" y="5503144"/>
              <a:ext cx="3267062" cy="1633531"/>
              <a:chOff x="0" y="0"/>
              <a:chExt cx="812800" cy="406400"/>
            </a:xfrm>
          </p:grpSpPr>
          <p:sp>
            <p:nvSpPr>
              <p:cNvPr id="9" name="Freeform 9"/>
              <p:cNvSpPr/>
              <p:nvPr/>
            </p:nvSpPr>
            <p:spPr>
              <a:xfrm>
                <a:off x="203200" y="-326"/>
                <a:ext cx="406400" cy="407051"/>
              </a:xfrm>
              <a:custGeom>
                <a:avLst/>
                <a:gdLst/>
                <a:ahLst/>
                <a:cxnLst/>
                <a:rect l="l" t="t" r="r" b="b"/>
                <a:pathLst>
                  <a:path w="406400" h="407051">
                    <a:moveTo>
                      <a:pt x="406400" y="326"/>
                    </a:moveTo>
                    <a:cubicBezTo>
                      <a:pt x="333587" y="0"/>
                      <a:pt x="266166" y="38659"/>
                      <a:pt x="229665" y="101663"/>
                    </a:cubicBezTo>
                    <a:cubicBezTo>
                      <a:pt x="193164" y="164667"/>
                      <a:pt x="193164" y="242385"/>
                      <a:pt x="229665" y="305389"/>
                    </a:cubicBezTo>
                    <a:cubicBezTo>
                      <a:pt x="266166" y="368393"/>
                      <a:pt x="333587" y="407052"/>
                      <a:pt x="40640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A8879D"/>
              </a:solidFill>
            </p:spPr>
          </p:sp>
          <p:sp>
            <p:nvSpPr>
              <p:cNvPr id="10" name="TextBox 10"/>
              <p:cNvSpPr txBox="1"/>
              <p:nvPr/>
            </p:nvSpPr>
            <p:spPr>
              <a:xfrm>
                <a:off x="0" y="-9525"/>
                <a:ext cx="812800" cy="415925"/>
              </a:xfrm>
              <a:prstGeom prst="rect">
                <a:avLst/>
              </a:prstGeom>
            </p:spPr>
            <p:txBody>
              <a:bodyPr lIns="50800" tIns="50800" rIns="50800" bIns="50800" rtlCol="0" anchor="ctr"/>
              <a:lstStyle/>
              <a:p>
                <a:pPr algn="ctr">
                  <a:lnSpc>
                    <a:spcPts val="2639"/>
                  </a:lnSpc>
                </a:pPr>
                <a:endParaRPr/>
              </a:p>
              <a:p>
                <a:pPr algn="ctr">
                  <a:lnSpc>
                    <a:spcPts val="2639"/>
                  </a:lnSpc>
                </a:pPr>
                <a:r>
                  <a:rPr lang="en-US" sz="2199">
                    <a:solidFill>
                      <a:srgbClr val="000000"/>
                    </a:solidFill>
                    <a:latin typeface="DM Sans Bold"/>
                  </a:rPr>
                  <a:t>DV Victim / Borrower</a:t>
                </a:r>
              </a:p>
            </p:txBody>
          </p:sp>
        </p:grpSp>
        <p:grpSp>
          <p:nvGrpSpPr>
            <p:cNvPr id="11" name="Group 11"/>
            <p:cNvGrpSpPr/>
            <p:nvPr/>
          </p:nvGrpSpPr>
          <p:grpSpPr>
            <a:xfrm>
              <a:off x="5199217" y="5590950"/>
              <a:ext cx="3267062" cy="1633531"/>
              <a:chOff x="0" y="0"/>
              <a:chExt cx="812800" cy="406400"/>
            </a:xfrm>
          </p:grpSpPr>
          <p:sp>
            <p:nvSpPr>
              <p:cNvPr id="12" name="Freeform 12"/>
              <p:cNvSpPr/>
              <p:nvPr/>
            </p:nvSpPr>
            <p:spPr>
              <a:xfrm>
                <a:off x="203200" y="-326"/>
                <a:ext cx="406400" cy="407051"/>
              </a:xfrm>
              <a:custGeom>
                <a:avLst/>
                <a:gdLst/>
                <a:ahLst/>
                <a:cxnLst/>
                <a:rect l="l" t="t" r="r" b="b"/>
                <a:pathLst>
                  <a:path w="406400" h="407051">
                    <a:moveTo>
                      <a:pt x="406400" y="326"/>
                    </a:moveTo>
                    <a:cubicBezTo>
                      <a:pt x="333587" y="0"/>
                      <a:pt x="266166" y="38659"/>
                      <a:pt x="229665" y="101663"/>
                    </a:cubicBezTo>
                    <a:cubicBezTo>
                      <a:pt x="193164" y="164667"/>
                      <a:pt x="193164" y="242385"/>
                      <a:pt x="229665" y="305389"/>
                    </a:cubicBezTo>
                    <a:cubicBezTo>
                      <a:pt x="266166" y="368393"/>
                      <a:pt x="333587" y="407052"/>
                      <a:pt x="40640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CC0C5"/>
              </a:solidFill>
            </p:spPr>
          </p:sp>
          <p:sp>
            <p:nvSpPr>
              <p:cNvPr id="13" name="TextBox 13"/>
              <p:cNvSpPr txBox="1"/>
              <p:nvPr/>
            </p:nvSpPr>
            <p:spPr>
              <a:xfrm>
                <a:off x="0" y="-9525"/>
                <a:ext cx="812800" cy="415925"/>
              </a:xfrm>
              <a:prstGeom prst="rect">
                <a:avLst/>
              </a:prstGeom>
            </p:spPr>
            <p:txBody>
              <a:bodyPr lIns="50800" tIns="50800" rIns="50800" bIns="50800" rtlCol="0" anchor="ctr"/>
              <a:lstStyle/>
              <a:p>
                <a:pPr algn="ctr">
                  <a:lnSpc>
                    <a:spcPts val="2639"/>
                  </a:lnSpc>
                </a:pPr>
                <a:endParaRPr/>
              </a:p>
              <a:p>
                <a:pPr algn="ctr">
                  <a:lnSpc>
                    <a:spcPts val="2639"/>
                  </a:lnSpc>
                </a:pPr>
                <a:r>
                  <a:rPr lang="en-US" sz="2199">
                    <a:solidFill>
                      <a:srgbClr val="000000"/>
                    </a:solidFill>
                    <a:latin typeface="DM Sans Bold"/>
                  </a:rPr>
                  <a:t>Saarthi</a:t>
                </a: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09594" y="4399089"/>
              <a:ext cx="1570613" cy="1821000"/>
            </a:xfrm>
            <a:prstGeom prst="rect">
              <a:avLst/>
            </a:prstGeom>
          </p:spPr>
        </p:pic>
        <p:grpSp>
          <p:nvGrpSpPr>
            <p:cNvPr id="15" name="Group 15"/>
            <p:cNvGrpSpPr/>
            <p:nvPr/>
          </p:nvGrpSpPr>
          <p:grpSpPr>
            <a:xfrm>
              <a:off x="12886238" y="9923513"/>
              <a:ext cx="3347039" cy="1673520"/>
              <a:chOff x="0" y="0"/>
              <a:chExt cx="812800" cy="406400"/>
            </a:xfrm>
          </p:grpSpPr>
          <p:sp>
            <p:nvSpPr>
              <p:cNvPr id="16" name="Freeform 16"/>
              <p:cNvSpPr/>
              <p:nvPr/>
            </p:nvSpPr>
            <p:spPr>
              <a:xfrm>
                <a:off x="203200" y="-326"/>
                <a:ext cx="406400" cy="407051"/>
              </a:xfrm>
              <a:custGeom>
                <a:avLst/>
                <a:gdLst/>
                <a:ahLst/>
                <a:cxnLst/>
                <a:rect l="l" t="t" r="r" b="b"/>
                <a:pathLst>
                  <a:path w="406400" h="407051">
                    <a:moveTo>
                      <a:pt x="406400" y="326"/>
                    </a:moveTo>
                    <a:cubicBezTo>
                      <a:pt x="333587" y="0"/>
                      <a:pt x="266166" y="38659"/>
                      <a:pt x="229665" y="101663"/>
                    </a:cubicBezTo>
                    <a:cubicBezTo>
                      <a:pt x="193164" y="164667"/>
                      <a:pt x="193164" y="242385"/>
                      <a:pt x="229665" y="305389"/>
                    </a:cubicBezTo>
                    <a:cubicBezTo>
                      <a:pt x="266166" y="368393"/>
                      <a:pt x="333587" y="407052"/>
                      <a:pt x="40640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85DBD9"/>
              </a:solidFill>
            </p:spPr>
          </p:sp>
          <p:sp>
            <p:nvSpPr>
              <p:cNvPr id="17" name="TextBox 17"/>
              <p:cNvSpPr txBox="1"/>
              <p:nvPr/>
            </p:nvSpPr>
            <p:spPr>
              <a:xfrm>
                <a:off x="0" y="-9525"/>
                <a:ext cx="812800" cy="415925"/>
              </a:xfrm>
              <a:prstGeom prst="rect">
                <a:avLst/>
              </a:prstGeom>
            </p:spPr>
            <p:txBody>
              <a:bodyPr lIns="50800" tIns="50800" rIns="50800" bIns="50800" rtlCol="0" anchor="ctr"/>
              <a:lstStyle/>
              <a:p>
                <a:pPr algn="ctr">
                  <a:lnSpc>
                    <a:spcPts val="2639"/>
                  </a:lnSpc>
                </a:pPr>
                <a:endParaRPr/>
              </a:p>
              <a:p>
                <a:pPr algn="ctr">
                  <a:lnSpc>
                    <a:spcPts val="2639"/>
                  </a:lnSpc>
                </a:pPr>
                <a:endParaRPr/>
              </a:p>
              <a:p>
                <a:pPr algn="ctr">
                  <a:lnSpc>
                    <a:spcPts val="2639"/>
                  </a:lnSpc>
                </a:pPr>
                <a:r>
                  <a:rPr lang="en-US" sz="2199">
                    <a:solidFill>
                      <a:srgbClr val="000000"/>
                    </a:solidFill>
                    <a:latin typeface="DM Sans Bold"/>
                  </a:rPr>
                  <a:t>Partner Employer</a:t>
                </a:r>
              </a:p>
            </p:txBody>
          </p:sp>
        </p:grpSp>
        <p:grpSp>
          <p:nvGrpSpPr>
            <p:cNvPr id="18" name="Group 18"/>
            <p:cNvGrpSpPr/>
            <p:nvPr/>
          </p:nvGrpSpPr>
          <p:grpSpPr>
            <a:xfrm>
              <a:off x="0" y="5503144"/>
              <a:ext cx="3267062" cy="1633531"/>
              <a:chOff x="0" y="0"/>
              <a:chExt cx="812800" cy="406400"/>
            </a:xfrm>
          </p:grpSpPr>
          <p:sp>
            <p:nvSpPr>
              <p:cNvPr id="19" name="Freeform 19"/>
              <p:cNvSpPr/>
              <p:nvPr/>
            </p:nvSpPr>
            <p:spPr>
              <a:xfrm>
                <a:off x="203200" y="-326"/>
                <a:ext cx="406400" cy="407051"/>
              </a:xfrm>
              <a:custGeom>
                <a:avLst/>
                <a:gdLst/>
                <a:ahLst/>
                <a:cxnLst/>
                <a:rect l="l" t="t" r="r" b="b"/>
                <a:pathLst>
                  <a:path w="406400" h="407051">
                    <a:moveTo>
                      <a:pt x="406400" y="326"/>
                    </a:moveTo>
                    <a:cubicBezTo>
                      <a:pt x="333587" y="0"/>
                      <a:pt x="266166" y="38659"/>
                      <a:pt x="229665" y="101663"/>
                    </a:cubicBezTo>
                    <a:cubicBezTo>
                      <a:pt x="193164" y="164667"/>
                      <a:pt x="193164" y="242385"/>
                      <a:pt x="229665" y="305389"/>
                    </a:cubicBezTo>
                    <a:cubicBezTo>
                      <a:pt x="266166" y="368393"/>
                      <a:pt x="333587" y="407052"/>
                      <a:pt x="40640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4A886"/>
              </a:solidFill>
              <a:ln>
                <a:noFill/>
              </a:ln>
            </p:spPr>
          </p:sp>
          <p:sp>
            <p:nvSpPr>
              <p:cNvPr id="20" name="TextBox 20"/>
              <p:cNvSpPr txBox="1"/>
              <p:nvPr/>
            </p:nvSpPr>
            <p:spPr>
              <a:xfrm>
                <a:off x="0" y="-9525"/>
                <a:ext cx="812800" cy="415925"/>
              </a:xfrm>
              <a:prstGeom prst="rect">
                <a:avLst/>
              </a:prstGeom>
            </p:spPr>
            <p:txBody>
              <a:bodyPr lIns="50800" tIns="50800" rIns="50800" bIns="50800" rtlCol="0" anchor="ctr"/>
              <a:lstStyle/>
              <a:p>
                <a:pPr algn="ctr">
                  <a:lnSpc>
                    <a:spcPts val="2639"/>
                  </a:lnSpc>
                </a:pPr>
                <a:endParaRPr/>
              </a:p>
              <a:p>
                <a:pPr algn="ctr">
                  <a:lnSpc>
                    <a:spcPts val="2639"/>
                  </a:lnSpc>
                </a:pPr>
                <a:r>
                  <a:rPr lang="en-US" sz="2199">
                    <a:solidFill>
                      <a:srgbClr val="000000"/>
                    </a:solidFill>
                    <a:latin typeface="DM Sans Bold"/>
                  </a:rPr>
                  <a:t>Investor</a:t>
                </a:r>
              </a:p>
            </p:txBody>
          </p:sp>
        </p:grpSp>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1126" y="4644081"/>
              <a:ext cx="1719653" cy="1612174"/>
            </a:xfrm>
            <a:prstGeom prst="rect">
              <a:avLst/>
            </a:prstGeom>
          </p:spPr>
        </p:pic>
        <p:sp>
          <p:nvSpPr>
            <p:cNvPr id="22" name="AutoShape 22"/>
            <p:cNvSpPr/>
            <p:nvPr/>
          </p:nvSpPr>
          <p:spPr>
            <a:xfrm rot="5400000">
              <a:off x="11963059" y="8476908"/>
              <a:ext cx="2662887" cy="0"/>
            </a:xfrm>
            <a:prstGeom prst="line">
              <a:avLst/>
            </a:prstGeom>
            <a:ln w="51874" cap="rnd">
              <a:solidFill>
                <a:srgbClr val="7ED957"/>
              </a:solidFill>
              <a:prstDash val="solid"/>
              <a:headEnd type="triangle" w="lg" len="med"/>
              <a:tailEnd type="none" w="sm" len="sm"/>
            </a:ln>
          </p:spPr>
        </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64252" y="4186628"/>
              <a:ext cx="1609664" cy="1761602"/>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94502" y="8899683"/>
              <a:ext cx="2106692" cy="1869211"/>
            </a:xfrm>
            <a:prstGeom prst="rect">
              <a:avLst/>
            </a:prstGeom>
          </p:spPr>
        </p:pic>
        <p:sp>
          <p:nvSpPr>
            <p:cNvPr id="26" name="AutoShape 26"/>
            <p:cNvSpPr/>
            <p:nvPr/>
          </p:nvSpPr>
          <p:spPr>
            <a:xfrm rot="1462071">
              <a:off x="7405676" y="8536871"/>
              <a:ext cx="6163357" cy="0"/>
            </a:xfrm>
            <a:prstGeom prst="line">
              <a:avLst/>
            </a:prstGeom>
            <a:ln w="51874" cap="rnd">
              <a:solidFill>
                <a:srgbClr val="7ED957"/>
              </a:solidFill>
              <a:prstDash val="solid"/>
              <a:headEnd type="triangle" w="lg" len="med"/>
              <a:tailEnd type="none" w="sm" len="sm"/>
            </a:ln>
          </p:spPr>
        </p:sp>
        <p:sp>
          <p:nvSpPr>
            <p:cNvPr id="27" name="AutoShape 27"/>
            <p:cNvSpPr/>
            <p:nvPr/>
          </p:nvSpPr>
          <p:spPr>
            <a:xfrm rot="-21537">
              <a:off x="8512373" y="6533777"/>
              <a:ext cx="3687443" cy="0"/>
            </a:xfrm>
            <a:prstGeom prst="line">
              <a:avLst/>
            </a:prstGeom>
            <a:ln w="51874" cap="rnd">
              <a:solidFill>
                <a:srgbClr val="13508B"/>
              </a:solidFill>
              <a:prstDash val="sysDot"/>
              <a:headEnd type="arrow" w="med" len="sm"/>
              <a:tailEnd type="arrow" w="med" len="sm"/>
            </a:ln>
          </p:spPr>
        </p:sp>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35553" y="1246724"/>
              <a:ext cx="886756" cy="934322"/>
            </a:xfrm>
            <a:prstGeom prst="rect">
              <a:avLst/>
            </a:prstGeom>
          </p:spPr>
        </p:pic>
        <p:pic>
          <p:nvPicPr>
            <p:cNvPr id="29"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181609" y="263285"/>
              <a:ext cx="828961" cy="890486"/>
            </a:xfrm>
            <a:prstGeom prst="rect">
              <a:avLst/>
            </a:prstGeom>
          </p:spPr>
        </p:pic>
        <p:pic>
          <p:nvPicPr>
            <p:cNvPr id="30" name="Picture 3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109795" y="2181045"/>
              <a:ext cx="1172329" cy="839814"/>
            </a:xfrm>
            <a:prstGeom prst="rect">
              <a:avLst/>
            </a:prstGeom>
          </p:spPr>
        </p:pic>
        <p:sp>
          <p:nvSpPr>
            <p:cNvPr id="31" name="TextBox 31"/>
            <p:cNvSpPr txBox="1"/>
            <p:nvPr/>
          </p:nvSpPr>
          <p:spPr>
            <a:xfrm>
              <a:off x="3337283" y="5602632"/>
              <a:ext cx="1936944" cy="313911"/>
            </a:xfrm>
            <a:prstGeom prst="rect">
              <a:avLst/>
            </a:prstGeom>
          </p:spPr>
          <p:txBody>
            <a:bodyPr lIns="0" tIns="0" rIns="0" bIns="0" rtlCol="0" anchor="t">
              <a:spAutoFit/>
            </a:bodyPr>
            <a:lstStyle/>
            <a:p>
              <a:pPr algn="ctr">
                <a:lnSpc>
                  <a:spcPts val="1964"/>
                </a:lnSpc>
                <a:spcBef>
                  <a:spcPct val="0"/>
                </a:spcBef>
              </a:pPr>
              <a:r>
                <a:rPr lang="en-US" sz="1637" dirty="0">
                  <a:solidFill>
                    <a:srgbClr val="000000"/>
                  </a:solidFill>
                  <a:latin typeface="DM Sans Bold"/>
                </a:rPr>
                <a:t>Investment</a:t>
              </a:r>
            </a:p>
          </p:txBody>
        </p:sp>
        <p:sp>
          <p:nvSpPr>
            <p:cNvPr id="32" name="TextBox 32"/>
            <p:cNvSpPr txBox="1"/>
            <p:nvPr/>
          </p:nvSpPr>
          <p:spPr>
            <a:xfrm rot="21539067">
              <a:off x="8327527" y="5027807"/>
              <a:ext cx="3929691" cy="637348"/>
            </a:xfrm>
            <a:prstGeom prst="rect">
              <a:avLst/>
            </a:prstGeom>
          </p:spPr>
          <p:txBody>
            <a:bodyPr lIns="0" tIns="0" rIns="0" bIns="0" rtlCol="0" anchor="t">
              <a:spAutoFit/>
            </a:bodyPr>
            <a:lstStyle/>
            <a:p>
              <a:pPr algn="ctr">
                <a:lnSpc>
                  <a:spcPts val="1964"/>
                </a:lnSpc>
                <a:spcBef>
                  <a:spcPct val="0"/>
                </a:spcBef>
              </a:pPr>
              <a:r>
                <a:rPr lang="en-US" sz="1637" dirty="0">
                  <a:solidFill>
                    <a:srgbClr val="000000"/>
                  </a:solidFill>
                  <a:latin typeface="DM Sans Bold"/>
                </a:rPr>
                <a:t>Credit extended in cash to meet day-to-day expenses</a:t>
              </a:r>
            </a:p>
          </p:txBody>
        </p:sp>
        <p:sp>
          <p:nvSpPr>
            <p:cNvPr id="33" name="TextBox 33"/>
            <p:cNvSpPr txBox="1"/>
            <p:nvPr/>
          </p:nvSpPr>
          <p:spPr>
            <a:xfrm>
              <a:off x="8517688" y="6626464"/>
              <a:ext cx="3929690" cy="313911"/>
            </a:xfrm>
            <a:prstGeom prst="rect">
              <a:avLst/>
            </a:prstGeom>
          </p:spPr>
          <p:txBody>
            <a:bodyPr lIns="0" tIns="0" rIns="0" bIns="0" rtlCol="0" anchor="t">
              <a:spAutoFit/>
            </a:bodyPr>
            <a:lstStyle/>
            <a:p>
              <a:pPr algn="ctr">
                <a:lnSpc>
                  <a:spcPts val="1964"/>
                </a:lnSpc>
                <a:spcBef>
                  <a:spcPct val="0"/>
                </a:spcBef>
              </a:pPr>
              <a:r>
                <a:rPr lang="en-US" sz="1637">
                  <a:solidFill>
                    <a:srgbClr val="000000"/>
                  </a:solidFill>
                  <a:latin typeface="DM Sans Bold"/>
                </a:rPr>
                <a:t>ISA   </a:t>
              </a:r>
            </a:p>
          </p:txBody>
        </p:sp>
        <p:sp>
          <p:nvSpPr>
            <p:cNvPr id="34" name="TextBox 34"/>
            <p:cNvSpPr txBox="1"/>
            <p:nvPr/>
          </p:nvSpPr>
          <p:spPr>
            <a:xfrm>
              <a:off x="14655073" y="7735389"/>
              <a:ext cx="1663387" cy="637348"/>
            </a:xfrm>
            <a:prstGeom prst="rect">
              <a:avLst/>
            </a:prstGeom>
          </p:spPr>
          <p:txBody>
            <a:bodyPr lIns="0" tIns="0" rIns="0" bIns="0" rtlCol="0" anchor="t">
              <a:spAutoFit/>
            </a:bodyPr>
            <a:lstStyle/>
            <a:p>
              <a:pPr algn="ctr">
                <a:lnSpc>
                  <a:spcPts val="1964"/>
                </a:lnSpc>
                <a:spcBef>
                  <a:spcPct val="0"/>
                </a:spcBef>
              </a:pPr>
              <a:r>
                <a:rPr lang="en-US" sz="1637">
                  <a:solidFill>
                    <a:srgbClr val="000000"/>
                  </a:solidFill>
                  <a:latin typeface="DM Sans Bold"/>
                </a:rPr>
                <a:t>Skills &amp; services</a:t>
              </a:r>
            </a:p>
          </p:txBody>
        </p:sp>
        <p:sp>
          <p:nvSpPr>
            <p:cNvPr id="35" name="TextBox 35"/>
            <p:cNvSpPr txBox="1"/>
            <p:nvPr/>
          </p:nvSpPr>
          <p:spPr>
            <a:xfrm>
              <a:off x="11469397" y="7689111"/>
              <a:ext cx="1568092" cy="1284221"/>
            </a:xfrm>
            <a:prstGeom prst="rect">
              <a:avLst/>
            </a:prstGeom>
          </p:spPr>
          <p:txBody>
            <a:bodyPr lIns="0" tIns="0" rIns="0" bIns="0" rtlCol="0" anchor="t">
              <a:spAutoFit/>
            </a:bodyPr>
            <a:lstStyle/>
            <a:p>
              <a:pPr algn="ctr">
                <a:lnSpc>
                  <a:spcPts val="1964"/>
                </a:lnSpc>
                <a:spcBef>
                  <a:spcPct val="0"/>
                </a:spcBef>
              </a:pPr>
              <a:r>
                <a:rPr lang="en-US" sz="1637">
                  <a:solidFill>
                    <a:srgbClr val="000000"/>
                  </a:solidFill>
                  <a:latin typeface="DM Sans Bold"/>
                </a:rPr>
                <a:t>Salary after deducting Saarthi's share</a:t>
              </a:r>
            </a:p>
          </p:txBody>
        </p:sp>
        <p:sp>
          <p:nvSpPr>
            <p:cNvPr id="36" name="TextBox 36"/>
            <p:cNvSpPr txBox="1"/>
            <p:nvPr/>
          </p:nvSpPr>
          <p:spPr>
            <a:xfrm rot="1583712">
              <a:off x="7715702" y="8787977"/>
              <a:ext cx="5259346" cy="637348"/>
            </a:xfrm>
            <a:prstGeom prst="rect">
              <a:avLst/>
            </a:prstGeom>
          </p:spPr>
          <p:txBody>
            <a:bodyPr lIns="0" tIns="0" rIns="0" bIns="0" rtlCol="0" anchor="t">
              <a:spAutoFit/>
            </a:bodyPr>
            <a:lstStyle/>
            <a:p>
              <a:pPr algn="ctr">
                <a:lnSpc>
                  <a:spcPts val="1964"/>
                </a:lnSpc>
              </a:pPr>
              <a:r>
                <a:rPr lang="en-US" sz="1637">
                  <a:solidFill>
                    <a:srgbClr val="000000"/>
                  </a:solidFill>
                  <a:latin typeface="DM Sans Bold"/>
                </a:rPr>
                <a:t>Saarthi's share of</a:t>
              </a:r>
            </a:p>
            <a:p>
              <a:pPr algn="ctr">
                <a:lnSpc>
                  <a:spcPts val="1964"/>
                </a:lnSpc>
                <a:spcBef>
                  <a:spcPct val="0"/>
                </a:spcBef>
              </a:pPr>
              <a:r>
                <a:rPr lang="en-US" sz="1637">
                  <a:solidFill>
                    <a:srgbClr val="000000"/>
                  </a:solidFill>
                  <a:latin typeface="DM Sans Bold"/>
                </a:rPr>
                <a:t> employee's income</a:t>
              </a:r>
            </a:p>
          </p:txBody>
        </p:sp>
        <p:sp>
          <p:nvSpPr>
            <p:cNvPr id="37" name="TextBox 37"/>
            <p:cNvSpPr txBox="1"/>
            <p:nvPr/>
          </p:nvSpPr>
          <p:spPr>
            <a:xfrm>
              <a:off x="3337283" y="6618632"/>
              <a:ext cx="1936944" cy="313911"/>
            </a:xfrm>
            <a:prstGeom prst="rect">
              <a:avLst/>
            </a:prstGeom>
          </p:spPr>
          <p:txBody>
            <a:bodyPr lIns="0" tIns="0" rIns="0" bIns="0" rtlCol="0" anchor="t">
              <a:spAutoFit/>
            </a:bodyPr>
            <a:lstStyle/>
            <a:p>
              <a:pPr algn="ctr">
                <a:lnSpc>
                  <a:spcPts val="1964"/>
                </a:lnSpc>
                <a:spcBef>
                  <a:spcPct val="0"/>
                </a:spcBef>
              </a:pPr>
              <a:r>
                <a:rPr lang="en-US" sz="1637" dirty="0">
                  <a:solidFill>
                    <a:srgbClr val="000000"/>
                  </a:solidFill>
                  <a:latin typeface="DM Sans Bold"/>
                </a:rPr>
                <a:t>Returns</a:t>
              </a:r>
            </a:p>
          </p:txBody>
        </p:sp>
        <p:sp>
          <p:nvSpPr>
            <p:cNvPr id="38" name="AutoShape 38"/>
            <p:cNvSpPr/>
            <p:nvPr/>
          </p:nvSpPr>
          <p:spPr>
            <a:xfrm rot="8609650">
              <a:off x="7157889" y="3572326"/>
              <a:ext cx="5464344" cy="0"/>
            </a:xfrm>
            <a:prstGeom prst="line">
              <a:avLst/>
            </a:prstGeom>
            <a:ln w="51874" cap="rnd">
              <a:solidFill>
                <a:srgbClr val="FF1616"/>
              </a:solidFill>
              <a:prstDash val="solid"/>
              <a:headEnd type="triangle" w="lg" len="med"/>
              <a:tailEnd type="none" w="sm" len="sm"/>
            </a:ln>
          </p:spPr>
        </p:sp>
        <p:sp>
          <p:nvSpPr>
            <p:cNvPr id="39" name="TextBox 39"/>
            <p:cNvSpPr txBox="1"/>
            <p:nvPr/>
          </p:nvSpPr>
          <p:spPr>
            <a:xfrm rot="-2234196">
              <a:off x="8050249" y="2779434"/>
              <a:ext cx="3489205" cy="637348"/>
            </a:xfrm>
            <a:prstGeom prst="rect">
              <a:avLst/>
            </a:prstGeom>
          </p:spPr>
          <p:txBody>
            <a:bodyPr lIns="0" tIns="0" rIns="0" bIns="0" rtlCol="0" anchor="t">
              <a:spAutoFit/>
            </a:bodyPr>
            <a:lstStyle/>
            <a:p>
              <a:pPr algn="ctr">
                <a:lnSpc>
                  <a:spcPts val="1964"/>
                </a:lnSpc>
                <a:spcBef>
                  <a:spcPct val="0"/>
                </a:spcBef>
              </a:pPr>
              <a:r>
                <a:rPr lang="en-US" sz="1637">
                  <a:solidFill>
                    <a:srgbClr val="000000"/>
                  </a:solidFill>
                  <a:latin typeface="DM Sans Bold"/>
                </a:rPr>
                <a:t>Rehabilitation services through partners</a:t>
              </a:r>
            </a:p>
          </p:txBody>
        </p:sp>
        <p:sp>
          <p:nvSpPr>
            <p:cNvPr id="41" name="TextBox 41"/>
            <p:cNvSpPr txBox="1"/>
            <p:nvPr/>
          </p:nvSpPr>
          <p:spPr>
            <a:xfrm>
              <a:off x="14888582" y="3570419"/>
              <a:ext cx="2283050" cy="960784"/>
            </a:xfrm>
            <a:prstGeom prst="rect">
              <a:avLst/>
            </a:prstGeom>
          </p:spPr>
          <p:txBody>
            <a:bodyPr lIns="0" tIns="0" rIns="0" bIns="0" rtlCol="0" anchor="t">
              <a:spAutoFit/>
            </a:bodyPr>
            <a:lstStyle/>
            <a:p>
              <a:pPr algn="ctr">
                <a:lnSpc>
                  <a:spcPts val="1964"/>
                </a:lnSpc>
                <a:spcBef>
                  <a:spcPct val="0"/>
                </a:spcBef>
              </a:pPr>
              <a:r>
                <a:rPr lang="en-US" sz="1637">
                  <a:solidFill>
                    <a:srgbClr val="000000"/>
                  </a:solidFill>
                  <a:latin typeface="DM Sans Bold"/>
                </a:rPr>
                <a:t>Mandatory skill training &amp; other support services</a:t>
              </a:r>
            </a:p>
          </p:txBody>
        </p:sp>
        <p:pic>
          <p:nvPicPr>
            <p:cNvPr id="42" name="Picture 4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969084" y="1146010"/>
              <a:ext cx="1196370" cy="975042"/>
            </a:xfrm>
            <a:prstGeom prst="rect">
              <a:avLst/>
            </a:prstGeom>
          </p:spPr>
        </p:pic>
      </p:grpSp>
      <p:sp>
        <p:nvSpPr>
          <p:cNvPr id="43" name="TextBox 43"/>
          <p:cNvSpPr txBox="1"/>
          <p:nvPr/>
        </p:nvSpPr>
        <p:spPr>
          <a:xfrm>
            <a:off x="1651282" y="142811"/>
            <a:ext cx="14674590" cy="938077"/>
          </a:xfrm>
          <a:prstGeom prst="rect">
            <a:avLst/>
          </a:prstGeom>
        </p:spPr>
        <p:txBody>
          <a:bodyPr wrap="square" lIns="0" tIns="0" rIns="0" bIns="0" rtlCol="0" anchor="t">
            <a:spAutoFit/>
          </a:bodyPr>
          <a:lstStyle/>
          <a:p>
            <a:pPr>
              <a:lnSpc>
                <a:spcPts val="8122"/>
              </a:lnSpc>
            </a:pPr>
            <a:r>
              <a:rPr lang="en-US" sz="6200" spc="186" dirty="0">
                <a:solidFill>
                  <a:srgbClr val="620882"/>
                </a:solidFill>
                <a:latin typeface="Barlow Bold Bold"/>
              </a:rPr>
              <a:t>…TAKES A PLATFORM APPROACH</a:t>
            </a:r>
          </a:p>
        </p:txBody>
      </p:sp>
      <p:sp>
        <p:nvSpPr>
          <p:cNvPr id="44" name="AutoShape 41">
            <a:extLst>
              <a:ext uri="{FF2B5EF4-FFF2-40B4-BE49-F238E27FC236}">
                <a16:creationId xmlns:a16="http://schemas.microsoft.com/office/drawing/2014/main" id="{9C3B1296-1AB0-B653-1981-5591F2651296}"/>
              </a:ext>
            </a:extLst>
          </p:cNvPr>
          <p:cNvSpPr/>
          <p:nvPr/>
        </p:nvSpPr>
        <p:spPr>
          <a:xfrm rot="49776">
            <a:off x="5252967" y="6048780"/>
            <a:ext cx="1371600" cy="0"/>
          </a:xfrm>
          <a:prstGeom prst="line">
            <a:avLst/>
          </a:prstGeom>
          <a:ln w="38100" cap="rnd">
            <a:solidFill>
              <a:srgbClr val="7ED957"/>
            </a:solidFill>
            <a:prstDash val="solid"/>
            <a:headEnd type="triangle" w="lg" len="med"/>
            <a:tailEnd type="none" w="sm" len="sm"/>
          </a:ln>
        </p:spPr>
      </p:sp>
      <p:sp>
        <p:nvSpPr>
          <p:cNvPr id="45" name="AutoShape 42">
            <a:extLst>
              <a:ext uri="{FF2B5EF4-FFF2-40B4-BE49-F238E27FC236}">
                <a16:creationId xmlns:a16="http://schemas.microsoft.com/office/drawing/2014/main" id="{EB996E9F-EC0E-FAB3-8B67-917124F3BD18}"/>
              </a:ext>
            </a:extLst>
          </p:cNvPr>
          <p:cNvSpPr/>
          <p:nvPr/>
        </p:nvSpPr>
        <p:spPr>
          <a:xfrm rot="-105251" flipH="1" flipV="1">
            <a:off x="5253278" y="5787774"/>
            <a:ext cx="1371600" cy="36673"/>
          </a:xfrm>
          <a:prstGeom prst="line">
            <a:avLst/>
          </a:prstGeom>
          <a:ln w="38100" cap="rnd">
            <a:solidFill>
              <a:srgbClr val="FF1616"/>
            </a:solidFill>
            <a:prstDash val="solid"/>
            <a:headEnd type="triangle" w="lg" len="med"/>
            <a:tailEnd type="none" w="sm" len="sm"/>
          </a:ln>
        </p:spPr>
      </p:sp>
      <p:sp>
        <p:nvSpPr>
          <p:cNvPr id="46" name="AutoShape 36">
            <a:extLst>
              <a:ext uri="{FF2B5EF4-FFF2-40B4-BE49-F238E27FC236}">
                <a16:creationId xmlns:a16="http://schemas.microsoft.com/office/drawing/2014/main" id="{243E019B-B687-60F4-274E-CA66B15459E4}"/>
              </a:ext>
            </a:extLst>
          </p:cNvPr>
          <p:cNvSpPr/>
          <p:nvPr/>
        </p:nvSpPr>
        <p:spPr>
          <a:xfrm rot="-5400000">
            <a:off x="12836387" y="4343400"/>
            <a:ext cx="1600200" cy="0"/>
          </a:xfrm>
          <a:prstGeom prst="line">
            <a:avLst/>
          </a:prstGeom>
          <a:ln>
            <a:headEnd type="triangle" w="lg" len="med"/>
            <a:tailEnd type="none" w="sm" len="sm"/>
          </a:ln>
        </p:spPr>
        <p:style>
          <a:lnRef idx="2">
            <a:schemeClr val="dk1"/>
          </a:lnRef>
          <a:fillRef idx="0">
            <a:schemeClr val="dk1"/>
          </a:fillRef>
          <a:effectRef idx="1">
            <a:schemeClr val="dk1"/>
          </a:effectRef>
          <a:fontRef idx="minor">
            <a:schemeClr val="tx1"/>
          </a:fontRef>
        </p:style>
      </p:sp>
      <p:sp>
        <p:nvSpPr>
          <p:cNvPr id="47" name="AutoShape 36">
            <a:extLst>
              <a:ext uri="{FF2B5EF4-FFF2-40B4-BE49-F238E27FC236}">
                <a16:creationId xmlns:a16="http://schemas.microsoft.com/office/drawing/2014/main" id="{84BA7ABC-EF3D-69D6-59E5-823DEBACBE24}"/>
              </a:ext>
            </a:extLst>
          </p:cNvPr>
          <p:cNvSpPr/>
          <p:nvPr/>
        </p:nvSpPr>
        <p:spPr>
          <a:xfrm rot="-5400000">
            <a:off x="12836387" y="7495468"/>
            <a:ext cx="1600200" cy="0"/>
          </a:xfrm>
          <a:prstGeom prst="line">
            <a:avLst/>
          </a:prstGeom>
          <a:ln>
            <a:headEnd type="triangle" w="lg" len="med"/>
            <a:tailEnd type="none" w="sm" len="sm"/>
          </a:ln>
        </p:spPr>
        <p:style>
          <a:lnRef idx="2">
            <a:schemeClr val="dk1"/>
          </a:lnRef>
          <a:fillRef idx="0">
            <a:schemeClr val="dk1"/>
          </a:fillRef>
          <a:effectRef idx="1">
            <a:schemeClr val="dk1"/>
          </a:effectRef>
          <a:fontRef idx="minor">
            <a:schemeClr val="tx1"/>
          </a:fontRef>
        </p:style>
      </p:sp>
      <p:sp>
        <p:nvSpPr>
          <p:cNvPr id="48" name="AutoShape 41">
            <a:extLst>
              <a:ext uri="{FF2B5EF4-FFF2-40B4-BE49-F238E27FC236}">
                <a16:creationId xmlns:a16="http://schemas.microsoft.com/office/drawing/2014/main" id="{1A4A3B78-056E-D696-4FDC-D79583BF7075}"/>
              </a:ext>
            </a:extLst>
          </p:cNvPr>
          <p:cNvSpPr/>
          <p:nvPr/>
        </p:nvSpPr>
        <p:spPr>
          <a:xfrm rot="49776" flipV="1">
            <a:off x="1749030" y="9448680"/>
            <a:ext cx="1351114" cy="0"/>
          </a:xfrm>
          <a:prstGeom prst="line">
            <a:avLst/>
          </a:prstGeom>
          <a:ln w="38100" cap="rnd">
            <a:solidFill>
              <a:srgbClr val="7ED957"/>
            </a:solidFill>
            <a:prstDash val="solid"/>
            <a:headEnd type="triangle" w="lg" len="med"/>
            <a:tailEnd type="none" w="sm" len="sm"/>
          </a:ln>
        </p:spPr>
      </p:sp>
      <p:sp>
        <p:nvSpPr>
          <p:cNvPr id="49" name="AutoShape 42">
            <a:extLst>
              <a:ext uri="{FF2B5EF4-FFF2-40B4-BE49-F238E27FC236}">
                <a16:creationId xmlns:a16="http://schemas.microsoft.com/office/drawing/2014/main" id="{0B3ADB9C-0D7E-702D-DEF9-063F8C844459}"/>
              </a:ext>
            </a:extLst>
          </p:cNvPr>
          <p:cNvSpPr/>
          <p:nvPr/>
        </p:nvSpPr>
        <p:spPr>
          <a:xfrm rot="-105251" flipH="1" flipV="1">
            <a:off x="1728855" y="9126885"/>
            <a:ext cx="1371600" cy="36673"/>
          </a:xfrm>
          <a:prstGeom prst="line">
            <a:avLst/>
          </a:prstGeom>
          <a:ln w="38100" cap="rnd">
            <a:solidFill>
              <a:srgbClr val="FF1616"/>
            </a:solidFill>
            <a:prstDash val="solid"/>
            <a:headEnd type="triangle" w="lg" len="med"/>
            <a:tailEnd type="none" w="sm" len="sm"/>
          </a:ln>
        </p:spPr>
      </p:sp>
      <p:sp>
        <p:nvSpPr>
          <p:cNvPr id="50" name="TextBox 31">
            <a:extLst>
              <a:ext uri="{FF2B5EF4-FFF2-40B4-BE49-F238E27FC236}">
                <a16:creationId xmlns:a16="http://schemas.microsoft.com/office/drawing/2014/main" id="{194A9552-0968-5474-2509-05EDBD6EAB9A}"/>
              </a:ext>
            </a:extLst>
          </p:cNvPr>
          <p:cNvSpPr txBox="1"/>
          <p:nvPr/>
        </p:nvSpPr>
        <p:spPr>
          <a:xfrm>
            <a:off x="3165794" y="9029700"/>
            <a:ext cx="1452708" cy="252313"/>
          </a:xfrm>
          <a:prstGeom prst="rect">
            <a:avLst/>
          </a:prstGeom>
        </p:spPr>
        <p:txBody>
          <a:bodyPr lIns="0" tIns="0" rIns="0" bIns="0" rtlCol="0" anchor="t">
            <a:spAutoFit/>
          </a:bodyPr>
          <a:lstStyle/>
          <a:p>
            <a:pPr algn="ctr">
              <a:lnSpc>
                <a:spcPts val="1964"/>
              </a:lnSpc>
              <a:spcBef>
                <a:spcPct val="0"/>
              </a:spcBef>
            </a:pPr>
            <a:r>
              <a:rPr lang="en-US" sz="1637" dirty="0">
                <a:solidFill>
                  <a:srgbClr val="000000"/>
                </a:solidFill>
                <a:latin typeface="DM Sans Bold"/>
              </a:rPr>
              <a:t>Cash outflow</a:t>
            </a:r>
          </a:p>
        </p:txBody>
      </p:sp>
      <p:sp>
        <p:nvSpPr>
          <p:cNvPr id="51" name="TextBox 31">
            <a:extLst>
              <a:ext uri="{FF2B5EF4-FFF2-40B4-BE49-F238E27FC236}">
                <a16:creationId xmlns:a16="http://schemas.microsoft.com/office/drawing/2014/main" id="{E5C0FB66-B7FF-7866-6534-4026BEDC2820}"/>
              </a:ext>
            </a:extLst>
          </p:cNvPr>
          <p:cNvSpPr txBox="1"/>
          <p:nvPr/>
        </p:nvSpPr>
        <p:spPr>
          <a:xfrm>
            <a:off x="3132822" y="9334704"/>
            <a:ext cx="1452708" cy="252313"/>
          </a:xfrm>
          <a:prstGeom prst="rect">
            <a:avLst/>
          </a:prstGeom>
        </p:spPr>
        <p:txBody>
          <a:bodyPr lIns="0" tIns="0" rIns="0" bIns="0" rtlCol="0" anchor="t">
            <a:spAutoFit/>
          </a:bodyPr>
          <a:lstStyle/>
          <a:p>
            <a:pPr algn="ctr">
              <a:lnSpc>
                <a:spcPts val="1964"/>
              </a:lnSpc>
              <a:spcBef>
                <a:spcPct val="0"/>
              </a:spcBef>
            </a:pPr>
            <a:r>
              <a:rPr lang="en-US" sz="1637" dirty="0">
                <a:solidFill>
                  <a:srgbClr val="000000"/>
                </a:solidFill>
                <a:latin typeface="DM Sans Bold"/>
              </a:rPr>
              <a:t>Cash inflow</a:t>
            </a:r>
          </a:p>
        </p:txBody>
      </p:sp>
      <p:sp>
        <p:nvSpPr>
          <p:cNvPr id="52" name="AutoShape 42">
            <a:extLst>
              <a:ext uri="{FF2B5EF4-FFF2-40B4-BE49-F238E27FC236}">
                <a16:creationId xmlns:a16="http://schemas.microsoft.com/office/drawing/2014/main" id="{D91809C9-80FE-2CD5-E6C8-3A2E5C41E4A0}"/>
              </a:ext>
            </a:extLst>
          </p:cNvPr>
          <p:cNvSpPr/>
          <p:nvPr/>
        </p:nvSpPr>
        <p:spPr>
          <a:xfrm rot="-105251" flipH="1" flipV="1">
            <a:off x="9020322" y="5722001"/>
            <a:ext cx="2743200" cy="36673"/>
          </a:xfrm>
          <a:prstGeom prst="line">
            <a:avLst/>
          </a:prstGeom>
          <a:ln w="38100" cap="rnd">
            <a:solidFill>
              <a:srgbClr val="FF1616"/>
            </a:solidFill>
            <a:prstDash val="solid"/>
            <a:headEnd type="triangle" w="lg" len="med"/>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4000"/>
          </a:blip>
          <a:srcRect l="5610" r="5610"/>
          <a:stretch>
            <a:fillRect/>
          </a:stretch>
        </p:blipFill>
        <p:spPr>
          <a:xfrm>
            <a:off x="0" y="5728"/>
            <a:ext cx="18255065" cy="10281272"/>
          </a:xfrm>
          <a:prstGeom prst="rect">
            <a:avLst/>
          </a:prstGeom>
        </p:spPr>
      </p:pic>
      <p:grpSp>
        <p:nvGrpSpPr>
          <p:cNvPr id="3" name="Group 3"/>
          <p:cNvGrpSpPr/>
          <p:nvPr/>
        </p:nvGrpSpPr>
        <p:grpSpPr>
          <a:xfrm>
            <a:off x="824147" y="0"/>
            <a:ext cx="3019329" cy="5690068"/>
            <a:chOff x="0" y="0"/>
            <a:chExt cx="660400" cy="1244555"/>
          </a:xfrm>
        </p:grpSpPr>
        <p:sp>
          <p:nvSpPr>
            <p:cNvPr id="4" name="Freeform 4"/>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A16AE8">
                <a:alpha val="44706"/>
              </a:srgbClr>
            </a:solidFill>
          </p:spPr>
        </p:sp>
        <p:sp>
          <p:nvSpPr>
            <p:cNvPr id="5" name="TextBox 5"/>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9987" y="374117"/>
            <a:ext cx="2047151" cy="2047151"/>
          </a:xfrm>
          <a:prstGeom prst="rect">
            <a:avLst/>
          </a:prstGeom>
        </p:spPr>
      </p:pic>
      <p:grpSp>
        <p:nvGrpSpPr>
          <p:cNvPr id="7" name="Group 7"/>
          <p:cNvGrpSpPr/>
          <p:nvPr/>
        </p:nvGrpSpPr>
        <p:grpSpPr>
          <a:xfrm>
            <a:off x="7643861" y="-3797"/>
            <a:ext cx="3019329" cy="5690068"/>
            <a:chOff x="0" y="0"/>
            <a:chExt cx="660400" cy="1244555"/>
          </a:xfrm>
        </p:grpSpPr>
        <p:sp>
          <p:nvSpPr>
            <p:cNvPr id="8" name="Freeform 8"/>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A16AE8">
                <a:alpha val="44706"/>
              </a:srgbClr>
            </a:solidFill>
          </p:spPr>
        </p:sp>
        <p:sp>
          <p:nvSpPr>
            <p:cNvPr id="9" name="TextBox 9"/>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69180" y="371168"/>
            <a:ext cx="2050100" cy="2050100"/>
          </a:xfrm>
          <a:prstGeom prst="rect">
            <a:avLst/>
          </a:prstGeom>
        </p:spPr>
      </p:pic>
      <p:grpSp>
        <p:nvGrpSpPr>
          <p:cNvPr id="11" name="Group 11"/>
          <p:cNvGrpSpPr/>
          <p:nvPr/>
        </p:nvGrpSpPr>
        <p:grpSpPr>
          <a:xfrm>
            <a:off x="11041319" y="5728"/>
            <a:ext cx="3019329" cy="5690068"/>
            <a:chOff x="0" y="0"/>
            <a:chExt cx="660400" cy="1244555"/>
          </a:xfrm>
        </p:grpSpPr>
        <p:sp>
          <p:nvSpPr>
            <p:cNvPr id="12" name="Freeform 12"/>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A16AE8">
                <a:alpha val="44706"/>
              </a:srgbClr>
            </a:solidFill>
          </p:spPr>
        </p:sp>
        <p:sp>
          <p:nvSpPr>
            <p:cNvPr id="13" name="TextBox 13"/>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52060" y="266571"/>
            <a:ext cx="2602677" cy="2602677"/>
          </a:xfrm>
          <a:prstGeom prst="rect">
            <a:avLst/>
          </a:prstGeom>
        </p:spPr>
      </p:pic>
      <p:grpSp>
        <p:nvGrpSpPr>
          <p:cNvPr id="15" name="Group 15"/>
          <p:cNvGrpSpPr/>
          <p:nvPr/>
        </p:nvGrpSpPr>
        <p:grpSpPr>
          <a:xfrm>
            <a:off x="14381821" y="0"/>
            <a:ext cx="3019329" cy="5690068"/>
            <a:chOff x="0" y="0"/>
            <a:chExt cx="660400" cy="1244555"/>
          </a:xfrm>
        </p:grpSpPr>
        <p:sp>
          <p:nvSpPr>
            <p:cNvPr id="16" name="Freeform 16"/>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A16AE8">
                <a:alpha val="44706"/>
              </a:srgbClr>
            </a:solidFill>
          </p:spPr>
        </p:sp>
        <p:sp>
          <p:nvSpPr>
            <p:cNvPr id="17" name="TextBox 17"/>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63137" y="452715"/>
            <a:ext cx="2425629" cy="2416533"/>
          </a:xfrm>
          <a:prstGeom prst="rect">
            <a:avLst/>
          </a:prstGeom>
        </p:spPr>
      </p:pic>
      <p:grpSp>
        <p:nvGrpSpPr>
          <p:cNvPr id="19" name="Group 19"/>
          <p:cNvGrpSpPr/>
          <p:nvPr/>
        </p:nvGrpSpPr>
        <p:grpSpPr>
          <a:xfrm>
            <a:off x="4243532" y="-3797"/>
            <a:ext cx="3019329" cy="5690068"/>
            <a:chOff x="0" y="0"/>
            <a:chExt cx="660400" cy="1244555"/>
          </a:xfrm>
        </p:grpSpPr>
        <p:sp>
          <p:nvSpPr>
            <p:cNvPr id="20" name="Freeform 20"/>
            <p:cNvSpPr/>
            <p:nvPr/>
          </p:nvSpPr>
          <p:spPr>
            <a:xfrm>
              <a:off x="0" y="0"/>
              <a:ext cx="660400" cy="1244555"/>
            </a:xfrm>
            <a:custGeom>
              <a:avLst/>
              <a:gdLst/>
              <a:ahLst/>
              <a:cxnLst/>
              <a:rect l="l" t="t" r="r" b="b"/>
              <a:pathLst>
                <a:path w="660400" h="1244555">
                  <a:moveTo>
                    <a:pt x="220252" y="1225486"/>
                  </a:moveTo>
                  <a:cubicBezTo>
                    <a:pt x="254109" y="1237000"/>
                    <a:pt x="292600" y="1244555"/>
                    <a:pt x="330378" y="1244555"/>
                  </a:cubicBezTo>
                  <a:cubicBezTo>
                    <a:pt x="368157" y="1244555"/>
                    <a:pt x="404509" y="1238078"/>
                    <a:pt x="438009" y="1226564"/>
                  </a:cubicBezTo>
                  <a:cubicBezTo>
                    <a:pt x="438723" y="1226205"/>
                    <a:pt x="439435" y="1226205"/>
                    <a:pt x="440148" y="1225845"/>
                  </a:cubicBezTo>
                  <a:cubicBezTo>
                    <a:pt x="565955" y="1179790"/>
                    <a:pt x="658618" y="1058176"/>
                    <a:pt x="660400" y="906462"/>
                  </a:cubicBezTo>
                  <a:lnTo>
                    <a:pt x="660400" y="0"/>
                  </a:lnTo>
                  <a:lnTo>
                    <a:pt x="0" y="0"/>
                  </a:lnTo>
                  <a:lnTo>
                    <a:pt x="0" y="905790"/>
                  </a:lnTo>
                  <a:cubicBezTo>
                    <a:pt x="1782" y="1058895"/>
                    <a:pt x="93019" y="1180510"/>
                    <a:pt x="220252" y="1225486"/>
                  </a:cubicBezTo>
                  <a:close/>
                </a:path>
              </a:pathLst>
            </a:custGeom>
            <a:solidFill>
              <a:srgbClr val="A16AE8">
                <a:alpha val="44706"/>
              </a:srgbClr>
            </a:solidFill>
          </p:spPr>
        </p:sp>
        <p:sp>
          <p:nvSpPr>
            <p:cNvPr id="21" name="TextBox 21"/>
            <p:cNvSpPr txBox="1"/>
            <p:nvPr/>
          </p:nvSpPr>
          <p:spPr>
            <a:xfrm>
              <a:off x="0" y="-57150"/>
              <a:ext cx="660400" cy="742950"/>
            </a:xfrm>
            <a:prstGeom prst="rect">
              <a:avLst/>
            </a:prstGeom>
          </p:spPr>
          <p:txBody>
            <a:bodyPr lIns="50800" tIns="50800" rIns="50800" bIns="50800" rtlCol="0" anchor="ctr"/>
            <a:lstStyle/>
            <a:p>
              <a:pPr algn="ctr">
                <a:lnSpc>
                  <a:spcPts val="3299"/>
                </a:lnSpc>
              </a:pPr>
              <a:endParaRPr/>
            </a:p>
          </p:txBody>
        </p:sp>
      </p:grpSp>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11446" y="312731"/>
            <a:ext cx="1916134" cy="2108538"/>
          </a:xfrm>
          <a:prstGeom prst="rect">
            <a:avLst/>
          </a:prstGeom>
        </p:spPr>
      </p:pic>
      <p:grpSp>
        <p:nvGrpSpPr>
          <p:cNvPr id="23" name="Group 23"/>
          <p:cNvGrpSpPr/>
          <p:nvPr/>
        </p:nvGrpSpPr>
        <p:grpSpPr>
          <a:xfrm>
            <a:off x="564964" y="5371946"/>
            <a:ext cx="3275845" cy="1915669"/>
            <a:chOff x="0" y="0"/>
            <a:chExt cx="5638478" cy="3230880"/>
          </a:xfrm>
        </p:grpSpPr>
        <p:sp>
          <p:nvSpPr>
            <p:cNvPr id="24" name="Freeform 24"/>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16AE8"/>
            </a:solidFill>
          </p:spPr>
        </p:sp>
      </p:grpSp>
      <p:grpSp>
        <p:nvGrpSpPr>
          <p:cNvPr id="25" name="Group 25"/>
          <p:cNvGrpSpPr/>
          <p:nvPr/>
        </p:nvGrpSpPr>
        <p:grpSpPr>
          <a:xfrm>
            <a:off x="3987015" y="5371946"/>
            <a:ext cx="3275845" cy="1915669"/>
            <a:chOff x="0" y="0"/>
            <a:chExt cx="5638478" cy="3230880"/>
          </a:xfrm>
        </p:grpSpPr>
        <p:sp>
          <p:nvSpPr>
            <p:cNvPr id="26" name="Freeform 26"/>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16AE8"/>
            </a:solidFill>
          </p:spPr>
        </p:sp>
      </p:grpSp>
      <p:grpSp>
        <p:nvGrpSpPr>
          <p:cNvPr id="27" name="Group 27"/>
          <p:cNvGrpSpPr/>
          <p:nvPr/>
        </p:nvGrpSpPr>
        <p:grpSpPr>
          <a:xfrm>
            <a:off x="7536874" y="5419491"/>
            <a:ext cx="3275845" cy="1915669"/>
            <a:chOff x="0" y="0"/>
            <a:chExt cx="5638478" cy="3230880"/>
          </a:xfrm>
        </p:grpSpPr>
        <p:sp>
          <p:nvSpPr>
            <p:cNvPr id="28" name="Freeform 28"/>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16AE8"/>
            </a:solidFill>
          </p:spPr>
        </p:sp>
      </p:grpSp>
      <p:grpSp>
        <p:nvGrpSpPr>
          <p:cNvPr id="29" name="Group 29"/>
          <p:cNvGrpSpPr/>
          <p:nvPr/>
        </p:nvGrpSpPr>
        <p:grpSpPr>
          <a:xfrm>
            <a:off x="11041319" y="5371946"/>
            <a:ext cx="3275845" cy="1915669"/>
            <a:chOff x="0" y="0"/>
            <a:chExt cx="5638478" cy="3230880"/>
          </a:xfrm>
        </p:grpSpPr>
        <p:sp>
          <p:nvSpPr>
            <p:cNvPr id="30" name="Freeform 30"/>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16AE8"/>
            </a:solidFill>
          </p:spPr>
        </p:sp>
      </p:grpSp>
      <p:grpSp>
        <p:nvGrpSpPr>
          <p:cNvPr id="31" name="Group 31"/>
          <p:cNvGrpSpPr/>
          <p:nvPr/>
        </p:nvGrpSpPr>
        <p:grpSpPr>
          <a:xfrm>
            <a:off x="14253562" y="5371946"/>
            <a:ext cx="3275845" cy="1915669"/>
            <a:chOff x="0" y="0"/>
            <a:chExt cx="5638478" cy="3230880"/>
          </a:xfrm>
        </p:grpSpPr>
        <p:sp>
          <p:nvSpPr>
            <p:cNvPr id="32" name="Freeform 32"/>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A16AE8"/>
            </a:solidFill>
          </p:spPr>
        </p:sp>
      </p:grpSp>
      <p:pic>
        <p:nvPicPr>
          <p:cNvPr id="33" name="Picture 33"/>
          <p:cNvPicPr>
            <a:picLocks noChangeAspect="1"/>
          </p:cNvPicPr>
          <p:nvPr/>
        </p:nvPicPr>
        <p:blipFill>
          <a:blip r:embed="rId13"/>
          <a:srcRect/>
          <a:stretch>
            <a:fillRect/>
          </a:stretch>
        </p:blipFill>
        <p:spPr>
          <a:xfrm>
            <a:off x="357266" y="4650070"/>
            <a:ext cx="1342869" cy="1228725"/>
          </a:xfrm>
          <a:prstGeom prst="rect">
            <a:avLst/>
          </a:prstGeom>
        </p:spPr>
      </p:pic>
      <p:grpSp>
        <p:nvGrpSpPr>
          <p:cNvPr id="34" name="Group 34"/>
          <p:cNvGrpSpPr/>
          <p:nvPr/>
        </p:nvGrpSpPr>
        <p:grpSpPr>
          <a:xfrm>
            <a:off x="14725400" y="3026924"/>
            <a:ext cx="2459375" cy="2345021"/>
            <a:chOff x="0" y="0"/>
            <a:chExt cx="3279166" cy="3126695"/>
          </a:xfrm>
        </p:grpSpPr>
        <p:sp>
          <p:nvSpPr>
            <p:cNvPr id="35" name="TextBox 35"/>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5</a:t>
              </a:r>
            </a:p>
          </p:txBody>
        </p:sp>
        <p:sp>
          <p:nvSpPr>
            <p:cNvPr id="36" name="TextBox 36"/>
            <p:cNvSpPr txBox="1"/>
            <p:nvPr/>
          </p:nvSpPr>
          <p:spPr>
            <a:xfrm>
              <a:off x="0" y="728724"/>
              <a:ext cx="3279166" cy="2397972"/>
            </a:xfrm>
            <a:prstGeom prst="rect">
              <a:avLst/>
            </a:prstGeom>
          </p:spPr>
          <p:txBody>
            <a:bodyPr lIns="0" tIns="0" rIns="0" bIns="0" rtlCol="0" anchor="t">
              <a:spAutoFit/>
            </a:bodyPr>
            <a:lstStyle/>
            <a:p>
              <a:pPr algn="ctr">
                <a:lnSpc>
                  <a:spcPts val="3640"/>
                </a:lnSpc>
              </a:pPr>
              <a:r>
                <a:rPr lang="en-US" sz="2600" spc="52">
                  <a:solidFill>
                    <a:srgbClr val="FFFFFF"/>
                  </a:solidFill>
                  <a:latin typeface="Barlow SemiCondensed"/>
                </a:rPr>
                <a:t>Lack of comprehensive and single solution</a:t>
              </a:r>
            </a:p>
          </p:txBody>
        </p:sp>
      </p:grpSp>
      <p:pic>
        <p:nvPicPr>
          <p:cNvPr id="37" name="Picture 37"/>
          <p:cNvPicPr>
            <a:picLocks noChangeAspect="1"/>
          </p:cNvPicPr>
          <p:nvPr/>
        </p:nvPicPr>
        <p:blipFill>
          <a:blip r:embed="rId13"/>
          <a:srcRect/>
          <a:stretch>
            <a:fillRect/>
          </a:stretch>
        </p:blipFill>
        <p:spPr>
          <a:xfrm>
            <a:off x="3688409" y="4650070"/>
            <a:ext cx="1342869" cy="1228725"/>
          </a:xfrm>
          <a:prstGeom prst="rect">
            <a:avLst/>
          </a:prstGeom>
        </p:spPr>
      </p:pic>
      <p:pic>
        <p:nvPicPr>
          <p:cNvPr id="38" name="Picture 38"/>
          <p:cNvPicPr>
            <a:picLocks noChangeAspect="1"/>
          </p:cNvPicPr>
          <p:nvPr/>
        </p:nvPicPr>
        <p:blipFill>
          <a:blip r:embed="rId13"/>
          <a:srcRect/>
          <a:stretch>
            <a:fillRect/>
          </a:stretch>
        </p:blipFill>
        <p:spPr>
          <a:xfrm>
            <a:off x="7262861" y="4650070"/>
            <a:ext cx="1342869" cy="1228725"/>
          </a:xfrm>
          <a:prstGeom prst="rect">
            <a:avLst/>
          </a:prstGeom>
        </p:spPr>
      </p:pic>
      <p:pic>
        <p:nvPicPr>
          <p:cNvPr id="39" name="Picture 39"/>
          <p:cNvPicPr>
            <a:picLocks noChangeAspect="1"/>
          </p:cNvPicPr>
          <p:nvPr/>
        </p:nvPicPr>
        <p:blipFill>
          <a:blip r:embed="rId13"/>
          <a:srcRect/>
          <a:stretch>
            <a:fillRect/>
          </a:stretch>
        </p:blipFill>
        <p:spPr>
          <a:xfrm>
            <a:off x="10614176" y="4640545"/>
            <a:ext cx="1342869" cy="1228725"/>
          </a:xfrm>
          <a:prstGeom prst="rect">
            <a:avLst/>
          </a:prstGeom>
        </p:spPr>
      </p:pic>
      <p:pic>
        <p:nvPicPr>
          <p:cNvPr id="40" name="Picture 40"/>
          <p:cNvPicPr>
            <a:picLocks noChangeAspect="1"/>
          </p:cNvPicPr>
          <p:nvPr/>
        </p:nvPicPr>
        <p:blipFill>
          <a:blip r:embed="rId13"/>
          <a:srcRect/>
          <a:stretch>
            <a:fillRect/>
          </a:stretch>
        </p:blipFill>
        <p:spPr>
          <a:xfrm>
            <a:off x="13854736" y="4640545"/>
            <a:ext cx="1342869" cy="1228725"/>
          </a:xfrm>
          <a:prstGeom prst="rect">
            <a:avLst/>
          </a:prstGeom>
        </p:spPr>
      </p:pic>
      <p:grpSp>
        <p:nvGrpSpPr>
          <p:cNvPr id="41" name="Group 41"/>
          <p:cNvGrpSpPr/>
          <p:nvPr/>
        </p:nvGrpSpPr>
        <p:grpSpPr>
          <a:xfrm>
            <a:off x="-152400" y="8047154"/>
            <a:ext cx="17681807" cy="1515885"/>
            <a:chOff x="-1381817" y="-66675"/>
            <a:chExt cx="23575742" cy="2021180"/>
          </a:xfrm>
        </p:grpSpPr>
        <p:sp>
          <p:nvSpPr>
            <p:cNvPr id="42" name="TextBox 42"/>
            <p:cNvSpPr txBox="1"/>
            <p:nvPr/>
          </p:nvSpPr>
          <p:spPr>
            <a:xfrm>
              <a:off x="-1381817" y="-66675"/>
              <a:ext cx="23575742" cy="1250769"/>
            </a:xfrm>
            <a:prstGeom prst="rect">
              <a:avLst/>
            </a:prstGeom>
          </p:spPr>
          <p:txBody>
            <a:bodyPr wrap="square" lIns="0" tIns="0" rIns="0" bIns="0" rtlCol="0" anchor="t">
              <a:spAutoFit/>
            </a:bodyPr>
            <a:lstStyle/>
            <a:p>
              <a:pPr algn="ctr">
                <a:lnSpc>
                  <a:spcPts val="8059"/>
                </a:lnSpc>
              </a:pPr>
              <a:r>
                <a:rPr lang="en-US" sz="6199" spc="185" dirty="0">
                  <a:solidFill>
                    <a:srgbClr val="620882"/>
                  </a:solidFill>
                  <a:latin typeface="Barlow Bold Bold"/>
                </a:rPr>
                <a:t>…TO ADDRESS CHALLENGES HOLISTICALLY</a:t>
              </a:r>
            </a:p>
          </p:txBody>
        </p:sp>
        <p:sp>
          <p:nvSpPr>
            <p:cNvPr id="43" name="TextBox 43"/>
            <p:cNvSpPr txBox="1"/>
            <p:nvPr/>
          </p:nvSpPr>
          <p:spPr>
            <a:xfrm>
              <a:off x="0" y="1375808"/>
              <a:ext cx="22182523" cy="578697"/>
            </a:xfrm>
            <a:prstGeom prst="rect">
              <a:avLst/>
            </a:prstGeom>
          </p:spPr>
          <p:txBody>
            <a:bodyPr lIns="0" tIns="0" rIns="0" bIns="0" rtlCol="0" anchor="t">
              <a:spAutoFit/>
            </a:bodyPr>
            <a:lstStyle/>
            <a:p>
              <a:pPr algn="ctr">
                <a:lnSpc>
                  <a:spcPts val="3640"/>
                </a:lnSpc>
              </a:pPr>
              <a:endParaRPr/>
            </a:p>
          </p:txBody>
        </p:sp>
      </p:grpSp>
      <p:grpSp>
        <p:nvGrpSpPr>
          <p:cNvPr id="44" name="Group 44"/>
          <p:cNvGrpSpPr/>
          <p:nvPr/>
        </p:nvGrpSpPr>
        <p:grpSpPr>
          <a:xfrm>
            <a:off x="1093875" y="2971319"/>
            <a:ext cx="2459375" cy="973421"/>
            <a:chOff x="0" y="0"/>
            <a:chExt cx="3279166" cy="1297895"/>
          </a:xfrm>
        </p:grpSpPr>
        <p:sp>
          <p:nvSpPr>
            <p:cNvPr id="45" name="TextBox 45"/>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1</a:t>
              </a:r>
            </a:p>
          </p:txBody>
        </p:sp>
        <p:sp>
          <p:nvSpPr>
            <p:cNvPr id="46" name="TextBox 46"/>
            <p:cNvSpPr txBox="1"/>
            <p:nvPr/>
          </p:nvSpPr>
          <p:spPr>
            <a:xfrm>
              <a:off x="0" y="728724"/>
              <a:ext cx="3279166" cy="569172"/>
            </a:xfrm>
            <a:prstGeom prst="rect">
              <a:avLst/>
            </a:prstGeom>
          </p:spPr>
          <p:txBody>
            <a:bodyPr lIns="0" tIns="0" rIns="0" bIns="0" rtlCol="0" anchor="t">
              <a:spAutoFit/>
            </a:bodyPr>
            <a:lstStyle/>
            <a:p>
              <a:pPr algn="ctr">
                <a:lnSpc>
                  <a:spcPts val="3640"/>
                </a:lnSpc>
              </a:pPr>
              <a:r>
                <a:rPr lang="en-US" sz="2600" spc="52">
                  <a:solidFill>
                    <a:srgbClr val="FFFFFF"/>
                  </a:solidFill>
                  <a:latin typeface="Barlow SemiCondensed"/>
                </a:rPr>
                <a:t>No credit history</a:t>
              </a:r>
            </a:p>
          </p:txBody>
        </p:sp>
      </p:grpSp>
      <p:grpSp>
        <p:nvGrpSpPr>
          <p:cNvPr id="47" name="Group 47"/>
          <p:cNvGrpSpPr/>
          <p:nvPr/>
        </p:nvGrpSpPr>
        <p:grpSpPr>
          <a:xfrm>
            <a:off x="4510653" y="2975787"/>
            <a:ext cx="2459375" cy="973421"/>
            <a:chOff x="0" y="0"/>
            <a:chExt cx="3279166" cy="1297895"/>
          </a:xfrm>
        </p:grpSpPr>
        <p:sp>
          <p:nvSpPr>
            <p:cNvPr id="48" name="TextBox 48"/>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2</a:t>
              </a:r>
            </a:p>
          </p:txBody>
        </p:sp>
        <p:sp>
          <p:nvSpPr>
            <p:cNvPr id="49" name="TextBox 49"/>
            <p:cNvSpPr txBox="1"/>
            <p:nvPr/>
          </p:nvSpPr>
          <p:spPr>
            <a:xfrm>
              <a:off x="0" y="728724"/>
              <a:ext cx="3279166" cy="569172"/>
            </a:xfrm>
            <a:prstGeom prst="rect">
              <a:avLst/>
            </a:prstGeom>
          </p:spPr>
          <p:txBody>
            <a:bodyPr lIns="0" tIns="0" rIns="0" bIns="0" rtlCol="0" anchor="t">
              <a:spAutoFit/>
            </a:bodyPr>
            <a:lstStyle/>
            <a:p>
              <a:pPr algn="ctr">
                <a:lnSpc>
                  <a:spcPts val="3640"/>
                </a:lnSpc>
              </a:pPr>
              <a:r>
                <a:rPr lang="en-US" sz="2600" spc="52">
                  <a:solidFill>
                    <a:srgbClr val="FFFFFF"/>
                  </a:solidFill>
                  <a:latin typeface="Barlow SemiCondensed"/>
                </a:rPr>
                <a:t>Social boycott</a:t>
              </a:r>
            </a:p>
          </p:txBody>
        </p:sp>
      </p:grpSp>
      <p:grpSp>
        <p:nvGrpSpPr>
          <p:cNvPr id="50" name="Group 50"/>
          <p:cNvGrpSpPr/>
          <p:nvPr/>
        </p:nvGrpSpPr>
        <p:grpSpPr>
          <a:xfrm>
            <a:off x="7907013" y="3026924"/>
            <a:ext cx="2459375" cy="973421"/>
            <a:chOff x="0" y="0"/>
            <a:chExt cx="3279166" cy="1297895"/>
          </a:xfrm>
        </p:grpSpPr>
        <p:sp>
          <p:nvSpPr>
            <p:cNvPr id="51" name="TextBox 51"/>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3</a:t>
              </a:r>
            </a:p>
          </p:txBody>
        </p:sp>
        <p:sp>
          <p:nvSpPr>
            <p:cNvPr id="52" name="TextBox 52"/>
            <p:cNvSpPr txBox="1"/>
            <p:nvPr/>
          </p:nvSpPr>
          <p:spPr>
            <a:xfrm>
              <a:off x="0" y="728724"/>
              <a:ext cx="3279166" cy="569172"/>
            </a:xfrm>
            <a:prstGeom prst="rect">
              <a:avLst/>
            </a:prstGeom>
          </p:spPr>
          <p:txBody>
            <a:bodyPr lIns="0" tIns="0" rIns="0" bIns="0" rtlCol="0" anchor="t">
              <a:spAutoFit/>
            </a:bodyPr>
            <a:lstStyle/>
            <a:p>
              <a:pPr algn="ctr">
                <a:lnSpc>
                  <a:spcPts val="3640"/>
                </a:lnSpc>
              </a:pPr>
              <a:r>
                <a:rPr lang="en-US" sz="2600" spc="52">
                  <a:solidFill>
                    <a:srgbClr val="FFFFFF"/>
                  </a:solidFill>
                  <a:latin typeface="Barlow SemiCondensed"/>
                </a:rPr>
                <a:t>Debt trap</a:t>
              </a:r>
            </a:p>
          </p:txBody>
        </p:sp>
      </p:grpSp>
      <p:grpSp>
        <p:nvGrpSpPr>
          <p:cNvPr id="53" name="Group 53"/>
          <p:cNvGrpSpPr/>
          <p:nvPr/>
        </p:nvGrpSpPr>
        <p:grpSpPr>
          <a:xfrm>
            <a:off x="11323711" y="3026924"/>
            <a:ext cx="2459375" cy="1421141"/>
            <a:chOff x="0" y="0"/>
            <a:chExt cx="3279166" cy="1894855"/>
          </a:xfrm>
        </p:grpSpPr>
        <p:sp>
          <p:nvSpPr>
            <p:cNvPr id="54" name="TextBox 54"/>
            <p:cNvSpPr txBox="1"/>
            <p:nvPr/>
          </p:nvSpPr>
          <p:spPr>
            <a:xfrm>
              <a:off x="0" y="0"/>
              <a:ext cx="3279166" cy="558701"/>
            </a:xfrm>
            <a:prstGeom prst="rect">
              <a:avLst/>
            </a:prstGeom>
          </p:spPr>
          <p:txBody>
            <a:bodyPr lIns="0" tIns="0" rIns="0" bIns="0" rtlCol="0" anchor="t">
              <a:spAutoFit/>
            </a:bodyPr>
            <a:lstStyle/>
            <a:p>
              <a:pPr algn="ctr">
                <a:lnSpc>
                  <a:spcPts val="3359"/>
                </a:lnSpc>
              </a:pPr>
              <a:r>
                <a:rPr lang="en-US" sz="2799" spc="279">
                  <a:solidFill>
                    <a:srgbClr val="FFFFFF"/>
                  </a:solidFill>
                  <a:latin typeface="Aileron Regular Bold"/>
                </a:rPr>
                <a:t>4</a:t>
              </a:r>
            </a:p>
          </p:txBody>
        </p:sp>
        <p:sp>
          <p:nvSpPr>
            <p:cNvPr id="55" name="TextBox 55"/>
            <p:cNvSpPr txBox="1"/>
            <p:nvPr/>
          </p:nvSpPr>
          <p:spPr>
            <a:xfrm>
              <a:off x="0" y="728724"/>
              <a:ext cx="3279166" cy="1166131"/>
            </a:xfrm>
            <a:prstGeom prst="rect">
              <a:avLst/>
            </a:prstGeom>
          </p:spPr>
          <p:txBody>
            <a:bodyPr lIns="0" tIns="0" rIns="0" bIns="0" rtlCol="0" anchor="t">
              <a:spAutoFit/>
            </a:bodyPr>
            <a:lstStyle/>
            <a:p>
              <a:pPr algn="ctr">
                <a:lnSpc>
                  <a:spcPts val="3640"/>
                </a:lnSpc>
              </a:pPr>
              <a:r>
                <a:rPr lang="en-US" sz="2600" spc="52" dirty="0">
                  <a:solidFill>
                    <a:srgbClr val="FFFFFF"/>
                  </a:solidFill>
                  <a:latin typeface="Barlow SemiCondensed"/>
                </a:rPr>
                <a:t>Expropriation of funds by family</a:t>
              </a:r>
            </a:p>
          </p:txBody>
        </p:sp>
      </p:grpSp>
      <p:sp>
        <p:nvSpPr>
          <p:cNvPr id="56" name="TextBox 56"/>
          <p:cNvSpPr txBox="1"/>
          <p:nvPr/>
        </p:nvSpPr>
        <p:spPr>
          <a:xfrm>
            <a:off x="1066800" y="6086575"/>
            <a:ext cx="2459375" cy="412934"/>
          </a:xfrm>
          <a:prstGeom prst="rect">
            <a:avLst/>
          </a:prstGeom>
        </p:spPr>
        <p:txBody>
          <a:bodyPr lIns="0" tIns="0" rIns="0" bIns="0" rtlCol="0" anchor="t">
            <a:spAutoFit/>
          </a:bodyPr>
          <a:lstStyle/>
          <a:p>
            <a:pPr algn="ctr">
              <a:lnSpc>
                <a:spcPts val="3640"/>
              </a:lnSpc>
            </a:pPr>
            <a:r>
              <a:rPr lang="en-US" sz="2600" b="1" spc="52" dirty="0">
                <a:solidFill>
                  <a:srgbClr val="FFFFFF"/>
                </a:solidFill>
                <a:latin typeface="Barlow SemiCondensed"/>
              </a:rPr>
              <a:t>ISA</a:t>
            </a:r>
          </a:p>
        </p:txBody>
      </p:sp>
      <p:sp>
        <p:nvSpPr>
          <p:cNvPr id="57" name="TextBox 57"/>
          <p:cNvSpPr txBox="1"/>
          <p:nvPr/>
        </p:nvSpPr>
        <p:spPr>
          <a:xfrm>
            <a:off x="4523509" y="6086575"/>
            <a:ext cx="2459375" cy="412934"/>
          </a:xfrm>
          <a:prstGeom prst="rect">
            <a:avLst/>
          </a:prstGeom>
        </p:spPr>
        <p:txBody>
          <a:bodyPr lIns="0" tIns="0" rIns="0" bIns="0" rtlCol="0" anchor="t">
            <a:spAutoFit/>
          </a:bodyPr>
          <a:lstStyle/>
          <a:p>
            <a:pPr algn="ctr">
              <a:lnSpc>
                <a:spcPts val="3640"/>
              </a:lnSpc>
            </a:pPr>
            <a:r>
              <a:rPr lang="en-US" sz="2600" spc="52" dirty="0">
                <a:solidFill>
                  <a:srgbClr val="FFFFFF"/>
                </a:solidFill>
                <a:latin typeface="Barlow SemiCondensed"/>
              </a:rPr>
              <a:t>Community</a:t>
            </a:r>
          </a:p>
        </p:txBody>
      </p:sp>
      <p:sp>
        <p:nvSpPr>
          <p:cNvPr id="58" name="TextBox 58"/>
          <p:cNvSpPr txBox="1"/>
          <p:nvPr/>
        </p:nvSpPr>
        <p:spPr>
          <a:xfrm>
            <a:off x="11593769" y="6086575"/>
            <a:ext cx="2459375" cy="874598"/>
          </a:xfrm>
          <a:prstGeom prst="rect">
            <a:avLst/>
          </a:prstGeom>
        </p:spPr>
        <p:txBody>
          <a:bodyPr lIns="0" tIns="0" rIns="0" bIns="0" rtlCol="0" anchor="t">
            <a:spAutoFit/>
          </a:bodyPr>
          <a:lstStyle/>
          <a:p>
            <a:pPr algn="ctr">
              <a:lnSpc>
                <a:spcPts val="3640"/>
              </a:lnSpc>
            </a:pPr>
            <a:r>
              <a:rPr lang="en-US" sz="2600" spc="52" dirty="0">
                <a:solidFill>
                  <a:srgbClr val="FFFFFF"/>
                </a:solidFill>
                <a:latin typeface="Barlow SemiCondensed"/>
              </a:rPr>
              <a:t>Direct payments to vendors</a:t>
            </a:r>
          </a:p>
        </p:txBody>
      </p:sp>
      <p:sp>
        <p:nvSpPr>
          <p:cNvPr id="59" name="TextBox 59"/>
          <p:cNvSpPr txBox="1"/>
          <p:nvPr/>
        </p:nvSpPr>
        <p:spPr>
          <a:xfrm>
            <a:off x="14744450" y="6086575"/>
            <a:ext cx="2459375" cy="438785"/>
          </a:xfrm>
          <a:prstGeom prst="rect">
            <a:avLst/>
          </a:prstGeom>
        </p:spPr>
        <p:txBody>
          <a:bodyPr lIns="0" tIns="0" rIns="0" bIns="0" rtlCol="0" anchor="t">
            <a:spAutoFit/>
          </a:bodyPr>
          <a:lstStyle/>
          <a:p>
            <a:pPr algn="ctr">
              <a:lnSpc>
                <a:spcPts val="3640"/>
              </a:lnSpc>
            </a:pPr>
            <a:r>
              <a:rPr lang="en-US" sz="2600" spc="52">
                <a:solidFill>
                  <a:srgbClr val="FFFFFF"/>
                </a:solidFill>
                <a:latin typeface="Barlow SemiCondensed"/>
              </a:rPr>
              <a:t>One stop shop</a:t>
            </a:r>
          </a:p>
        </p:txBody>
      </p:sp>
      <p:sp>
        <p:nvSpPr>
          <p:cNvPr id="60" name="TextBox 57">
            <a:extLst>
              <a:ext uri="{FF2B5EF4-FFF2-40B4-BE49-F238E27FC236}">
                <a16:creationId xmlns:a16="http://schemas.microsoft.com/office/drawing/2014/main" id="{984F487D-663C-40A8-35D6-0C7457AAEE6E}"/>
              </a:ext>
            </a:extLst>
          </p:cNvPr>
          <p:cNvSpPr txBox="1"/>
          <p:nvPr/>
        </p:nvSpPr>
        <p:spPr>
          <a:xfrm>
            <a:off x="8052664" y="6124688"/>
            <a:ext cx="2459375" cy="412934"/>
          </a:xfrm>
          <a:prstGeom prst="rect">
            <a:avLst/>
          </a:prstGeom>
        </p:spPr>
        <p:txBody>
          <a:bodyPr lIns="0" tIns="0" rIns="0" bIns="0" rtlCol="0" anchor="t">
            <a:spAutoFit/>
          </a:bodyPr>
          <a:lstStyle/>
          <a:p>
            <a:pPr algn="ctr">
              <a:lnSpc>
                <a:spcPts val="3640"/>
              </a:lnSpc>
            </a:pPr>
            <a:r>
              <a:rPr lang="en-US" sz="2600" spc="52" dirty="0">
                <a:solidFill>
                  <a:srgbClr val="FFFFFF"/>
                </a:solidFill>
                <a:latin typeface="Barlow SemiCondensed"/>
              </a:rPr>
              <a:t>Debt sizing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DFF"/>
        </a:solidFill>
        <a:effectLst/>
      </p:bgPr>
    </p:bg>
    <p:spTree>
      <p:nvGrpSpPr>
        <p:cNvPr id="1" name=""/>
        <p:cNvGrpSpPr/>
        <p:nvPr/>
      </p:nvGrpSpPr>
      <p:grpSpPr>
        <a:xfrm>
          <a:off x="0" y="0"/>
          <a:ext cx="0" cy="0"/>
          <a:chOff x="0" y="0"/>
          <a:chExt cx="0" cy="0"/>
        </a:xfrm>
      </p:grpSpPr>
      <p:sp>
        <p:nvSpPr>
          <p:cNvPr id="2" name="AutoShape 2"/>
          <p:cNvSpPr/>
          <p:nvPr/>
        </p:nvSpPr>
        <p:spPr>
          <a:xfrm rot="-9326448">
            <a:off x="6337846" y="-2618449"/>
            <a:ext cx="13811418" cy="5624787"/>
          </a:xfrm>
          <a:prstGeom prst="rect">
            <a:avLst/>
          </a:prstGeom>
          <a:solidFill>
            <a:srgbClr val="A16AE8">
              <a:alpha val="45882"/>
            </a:srgbClr>
          </a:solidFill>
        </p:spPr>
      </p:sp>
      <p:sp>
        <p:nvSpPr>
          <p:cNvPr id="3" name="AutoShape 3"/>
          <p:cNvSpPr/>
          <p:nvPr/>
        </p:nvSpPr>
        <p:spPr>
          <a:xfrm rot="10600917">
            <a:off x="-955975" y="5446475"/>
            <a:ext cx="20433402" cy="7449749"/>
          </a:xfrm>
          <a:prstGeom prst="rect">
            <a:avLst/>
          </a:prstGeom>
          <a:solidFill>
            <a:srgbClr val="FEFDFF">
              <a:alpha val="21961"/>
            </a:srgbClr>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200025" y="3367615"/>
            <a:ext cx="3005073" cy="294497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564296" y="5794282"/>
            <a:ext cx="3005073" cy="29449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3806463" y="936305"/>
            <a:ext cx="3005073" cy="2944972"/>
          </a:xfrm>
          <a:prstGeom prst="rect">
            <a:avLst/>
          </a:prstGeom>
        </p:spPr>
      </p:pic>
      <p:grpSp>
        <p:nvGrpSpPr>
          <p:cNvPr id="7" name="Group 7"/>
          <p:cNvGrpSpPr/>
          <p:nvPr/>
        </p:nvGrpSpPr>
        <p:grpSpPr>
          <a:xfrm>
            <a:off x="2957492" y="184419"/>
            <a:ext cx="1866184" cy="186618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072CD"/>
            </a:solidFill>
          </p:spPr>
        </p:sp>
      </p:grpSp>
      <p:grpSp>
        <p:nvGrpSpPr>
          <p:cNvPr id="9" name="Group 9"/>
          <p:cNvGrpSpPr/>
          <p:nvPr/>
        </p:nvGrpSpPr>
        <p:grpSpPr>
          <a:xfrm>
            <a:off x="6020244" y="668946"/>
            <a:ext cx="1866184" cy="1866184"/>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7C8E"/>
            </a:solidFill>
          </p:spPr>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53043" y="843784"/>
            <a:ext cx="1181347" cy="1316264"/>
          </a:xfrm>
          <a:prstGeom prst="rect">
            <a:avLst/>
          </a:prstGeom>
        </p:spPr>
      </p:pic>
      <p:grpSp>
        <p:nvGrpSpPr>
          <p:cNvPr id="12" name="Group 12"/>
          <p:cNvGrpSpPr/>
          <p:nvPr/>
        </p:nvGrpSpPr>
        <p:grpSpPr>
          <a:xfrm>
            <a:off x="2650962" y="2175190"/>
            <a:ext cx="1866184" cy="186618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3B28D"/>
            </a:solidFill>
          </p:spPr>
        </p:sp>
      </p:gr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896926" y="2514716"/>
            <a:ext cx="1401678" cy="1270271"/>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76084" y="245025"/>
            <a:ext cx="1407775" cy="1540656"/>
          </a:xfrm>
          <a:prstGeom prst="rect">
            <a:avLst/>
          </a:prstGeom>
        </p:spPr>
      </p:pic>
      <p:sp>
        <p:nvSpPr>
          <p:cNvPr id="16" name="TextBox 16"/>
          <p:cNvSpPr txBox="1"/>
          <p:nvPr/>
        </p:nvSpPr>
        <p:spPr>
          <a:xfrm>
            <a:off x="4583858" y="4371994"/>
            <a:ext cx="3002160" cy="376388"/>
          </a:xfrm>
          <a:prstGeom prst="rect">
            <a:avLst/>
          </a:prstGeom>
        </p:spPr>
        <p:txBody>
          <a:bodyPr lIns="0" tIns="0" rIns="0" bIns="0" rtlCol="0" anchor="t">
            <a:spAutoFit/>
          </a:bodyPr>
          <a:lstStyle/>
          <a:p>
            <a:pPr algn="ctr">
              <a:lnSpc>
                <a:spcPts val="2909"/>
              </a:lnSpc>
            </a:pPr>
            <a:r>
              <a:rPr lang="en-US" sz="2384" spc="88">
                <a:solidFill>
                  <a:srgbClr val="000000"/>
                </a:solidFill>
                <a:latin typeface="Inter Bold"/>
              </a:rPr>
              <a:t>Loan Terms &amp; ISA</a:t>
            </a:r>
          </a:p>
        </p:txBody>
      </p:sp>
      <p:grpSp>
        <p:nvGrpSpPr>
          <p:cNvPr id="17" name="Group 17"/>
          <p:cNvGrpSpPr/>
          <p:nvPr/>
        </p:nvGrpSpPr>
        <p:grpSpPr>
          <a:xfrm>
            <a:off x="8211383" y="2589255"/>
            <a:ext cx="1866184" cy="18661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ADDB"/>
            </a:solidFill>
          </p:spPr>
        </p:sp>
      </p:grpSp>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495430" y="2869251"/>
            <a:ext cx="1282023" cy="1261045"/>
          </a:xfrm>
          <a:prstGeom prst="rect">
            <a:avLst/>
          </a:prstGeom>
        </p:spPr>
      </p:pic>
      <p:grpSp>
        <p:nvGrpSpPr>
          <p:cNvPr id="20" name="Group 20"/>
          <p:cNvGrpSpPr/>
          <p:nvPr/>
        </p:nvGrpSpPr>
        <p:grpSpPr>
          <a:xfrm>
            <a:off x="5149025" y="2535130"/>
            <a:ext cx="1866184" cy="186618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7F"/>
            </a:solidFill>
          </p:spPr>
        </p:sp>
      </p:grpSp>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497528" y="2830267"/>
            <a:ext cx="1275910" cy="1275910"/>
          </a:xfrm>
          <a:prstGeom prst="rect">
            <a:avLst/>
          </a:prstGeom>
        </p:spPr>
      </p:pic>
      <p:grpSp>
        <p:nvGrpSpPr>
          <p:cNvPr id="23" name="Group 23"/>
          <p:cNvGrpSpPr/>
          <p:nvPr/>
        </p:nvGrpSpPr>
        <p:grpSpPr>
          <a:xfrm>
            <a:off x="5361255" y="5020928"/>
            <a:ext cx="1866184" cy="1866184"/>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CE1E6"/>
            </a:solidFill>
          </p:spPr>
        </p:sp>
      </p:grpSp>
      <p:pic>
        <p:nvPicPr>
          <p:cNvPr id="25" name="Picture 2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691796" y="5330821"/>
            <a:ext cx="1246399" cy="1246399"/>
          </a:xfrm>
          <a:prstGeom prst="rect">
            <a:avLst/>
          </a:prstGeom>
        </p:spPr>
      </p:pic>
      <p:grpSp>
        <p:nvGrpSpPr>
          <p:cNvPr id="26" name="Group 26"/>
          <p:cNvGrpSpPr/>
          <p:nvPr/>
        </p:nvGrpSpPr>
        <p:grpSpPr>
          <a:xfrm>
            <a:off x="8495430" y="4774665"/>
            <a:ext cx="1866184" cy="1866184"/>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8CFAE"/>
            </a:solidFill>
          </p:spPr>
        </p:sp>
      </p:grpSp>
      <p:pic>
        <p:nvPicPr>
          <p:cNvPr id="28" name="Picture 2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773039" y="5095537"/>
            <a:ext cx="1244666" cy="1224440"/>
          </a:xfrm>
          <a:prstGeom prst="rect">
            <a:avLst/>
          </a:prstGeom>
        </p:spPr>
      </p:pic>
      <p:grpSp>
        <p:nvGrpSpPr>
          <p:cNvPr id="29" name="Group 29"/>
          <p:cNvGrpSpPr/>
          <p:nvPr/>
        </p:nvGrpSpPr>
        <p:grpSpPr>
          <a:xfrm>
            <a:off x="10953519" y="5840088"/>
            <a:ext cx="1866184" cy="1866184"/>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7F54"/>
            </a:solidFill>
          </p:spPr>
        </p:sp>
      </p:grpSp>
      <p:pic>
        <p:nvPicPr>
          <p:cNvPr id="31" name="Picture 31"/>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387130" y="6030585"/>
            <a:ext cx="1029245" cy="1364060"/>
          </a:xfrm>
          <a:prstGeom prst="rect">
            <a:avLst/>
          </a:prstGeom>
        </p:spPr>
      </p:pic>
      <p:grpSp>
        <p:nvGrpSpPr>
          <p:cNvPr id="32" name="Group 32"/>
          <p:cNvGrpSpPr/>
          <p:nvPr/>
        </p:nvGrpSpPr>
        <p:grpSpPr>
          <a:xfrm>
            <a:off x="7577480" y="7593143"/>
            <a:ext cx="1866184" cy="1866184"/>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6CE6"/>
            </a:solidFill>
          </p:spPr>
        </p:sp>
      </p:grpSp>
      <p:grpSp>
        <p:nvGrpSpPr>
          <p:cNvPr id="34" name="Group 34"/>
          <p:cNvGrpSpPr/>
          <p:nvPr/>
        </p:nvGrpSpPr>
        <p:grpSpPr>
          <a:xfrm>
            <a:off x="10350114" y="8047075"/>
            <a:ext cx="1866184" cy="1866184"/>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9AFF"/>
            </a:solidFill>
          </p:spPr>
        </p:sp>
      </p:grpSp>
      <p:pic>
        <p:nvPicPr>
          <p:cNvPr id="36" name="Picture 3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806415" y="7775386"/>
            <a:ext cx="1501698" cy="1501698"/>
          </a:xfrm>
          <a:prstGeom prst="rect">
            <a:avLst/>
          </a:prstGeom>
        </p:spPr>
      </p:pic>
      <p:pic>
        <p:nvPicPr>
          <p:cNvPr id="37" name="Picture 3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0480367" y="8389962"/>
            <a:ext cx="1575396" cy="1280367"/>
          </a:xfrm>
          <a:prstGeom prst="rect">
            <a:avLst/>
          </a:prstGeom>
        </p:spPr>
      </p:pic>
      <p:sp>
        <p:nvSpPr>
          <p:cNvPr id="39" name="TextBox 39"/>
          <p:cNvSpPr txBox="1"/>
          <p:nvPr/>
        </p:nvSpPr>
        <p:spPr>
          <a:xfrm>
            <a:off x="10183558" y="3134400"/>
            <a:ext cx="2437427" cy="739783"/>
          </a:xfrm>
          <a:prstGeom prst="rect">
            <a:avLst/>
          </a:prstGeom>
        </p:spPr>
        <p:txBody>
          <a:bodyPr lIns="0" tIns="0" rIns="0" bIns="0" rtlCol="0" anchor="t">
            <a:spAutoFit/>
          </a:bodyPr>
          <a:lstStyle/>
          <a:p>
            <a:pPr>
              <a:lnSpc>
                <a:spcPts val="2909"/>
              </a:lnSpc>
            </a:pPr>
            <a:r>
              <a:rPr lang="en-US" sz="2384" spc="88" dirty="0">
                <a:solidFill>
                  <a:srgbClr val="000000"/>
                </a:solidFill>
                <a:latin typeface="Inter Bold"/>
              </a:rPr>
              <a:t>Housing Assistance</a:t>
            </a:r>
          </a:p>
        </p:txBody>
      </p:sp>
      <p:sp>
        <p:nvSpPr>
          <p:cNvPr id="40" name="TextBox 40"/>
          <p:cNvSpPr txBox="1"/>
          <p:nvPr/>
        </p:nvSpPr>
        <p:spPr>
          <a:xfrm>
            <a:off x="12998891" y="6210079"/>
            <a:ext cx="2117130" cy="739783"/>
          </a:xfrm>
          <a:prstGeom prst="rect">
            <a:avLst/>
          </a:prstGeom>
        </p:spPr>
        <p:txBody>
          <a:bodyPr lIns="0" tIns="0" rIns="0" bIns="0" rtlCol="0" anchor="t">
            <a:spAutoFit/>
          </a:bodyPr>
          <a:lstStyle/>
          <a:p>
            <a:pPr>
              <a:lnSpc>
                <a:spcPts val="2909"/>
              </a:lnSpc>
            </a:pPr>
            <a:r>
              <a:rPr lang="en-US" sz="2384" spc="88">
                <a:solidFill>
                  <a:srgbClr val="000000"/>
                </a:solidFill>
                <a:latin typeface="Inter Bold"/>
              </a:rPr>
              <a:t>Employment Begins</a:t>
            </a:r>
          </a:p>
        </p:txBody>
      </p:sp>
      <p:sp>
        <p:nvSpPr>
          <p:cNvPr id="41" name="TextBox 41"/>
          <p:cNvSpPr txBox="1"/>
          <p:nvPr/>
        </p:nvSpPr>
        <p:spPr>
          <a:xfrm>
            <a:off x="12337430" y="8650729"/>
            <a:ext cx="1513869" cy="739783"/>
          </a:xfrm>
          <a:prstGeom prst="rect">
            <a:avLst/>
          </a:prstGeom>
        </p:spPr>
        <p:txBody>
          <a:bodyPr lIns="0" tIns="0" rIns="0" bIns="0" rtlCol="0" anchor="t">
            <a:spAutoFit/>
          </a:bodyPr>
          <a:lstStyle/>
          <a:p>
            <a:pPr>
              <a:lnSpc>
                <a:spcPts val="2909"/>
              </a:lnSpc>
            </a:pPr>
            <a:r>
              <a:rPr lang="en-US" sz="2384" spc="88">
                <a:solidFill>
                  <a:srgbClr val="000000"/>
                </a:solidFill>
                <a:latin typeface="Inter Bold"/>
              </a:rPr>
              <a:t>A New Begining</a:t>
            </a:r>
          </a:p>
        </p:txBody>
      </p:sp>
      <p:sp>
        <p:nvSpPr>
          <p:cNvPr id="42" name="TextBox 42"/>
          <p:cNvSpPr txBox="1"/>
          <p:nvPr/>
        </p:nvSpPr>
        <p:spPr>
          <a:xfrm>
            <a:off x="2790911" y="5504487"/>
            <a:ext cx="2479245" cy="739783"/>
          </a:xfrm>
          <a:prstGeom prst="rect">
            <a:avLst/>
          </a:prstGeom>
        </p:spPr>
        <p:txBody>
          <a:bodyPr lIns="0" tIns="0" rIns="0" bIns="0" rtlCol="0" anchor="t">
            <a:spAutoFit/>
          </a:bodyPr>
          <a:lstStyle/>
          <a:p>
            <a:pPr algn="r">
              <a:lnSpc>
                <a:spcPts val="2909"/>
              </a:lnSpc>
            </a:pPr>
            <a:r>
              <a:rPr lang="en-US" sz="2384" spc="88">
                <a:solidFill>
                  <a:srgbClr val="000000"/>
                </a:solidFill>
                <a:latin typeface="Inter Bold"/>
              </a:rPr>
              <a:t>Legal &amp; Health Support  </a:t>
            </a:r>
          </a:p>
        </p:txBody>
      </p:sp>
      <p:sp>
        <p:nvSpPr>
          <p:cNvPr id="43" name="TextBox 43"/>
          <p:cNvSpPr txBox="1"/>
          <p:nvPr/>
        </p:nvSpPr>
        <p:spPr>
          <a:xfrm>
            <a:off x="5223525" y="8270667"/>
            <a:ext cx="2230923" cy="739783"/>
          </a:xfrm>
          <a:prstGeom prst="rect">
            <a:avLst/>
          </a:prstGeom>
        </p:spPr>
        <p:txBody>
          <a:bodyPr lIns="0" tIns="0" rIns="0" bIns="0" rtlCol="0" anchor="t">
            <a:spAutoFit/>
          </a:bodyPr>
          <a:lstStyle/>
          <a:p>
            <a:pPr algn="r">
              <a:lnSpc>
                <a:spcPts val="2909"/>
              </a:lnSpc>
            </a:pPr>
            <a:r>
              <a:rPr lang="en-US" sz="2384" spc="88">
                <a:solidFill>
                  <a:srgbClr val="000000"/>
                </a:solidFill>
                <a:latin typeface="Inter Bold"/>
              </a:rPr>
              <a:t>Loan Repayment</a:t>
            </a:r>
          </a:p>
        </p:txBody>
      </p:sp>
      <p:sp>
        <p:nvSpPr>
          <p:cNvPr id="44" name="TextBox 44"/>
          <p:cNvSpPr txBox="1"/>
          <p:nvPr/>
        </p:nvSpPr>
        <p:spPr>
          <a:xfrm>
            <a:off x="-123825" y="993709"/>
            <a:ext cx="2785562" cy="722762"/>
          </a:xfrm>
          <a:prstGeom prst="rect">
            <a:avLst/>
          </a:prstGeom>
        </p:spPr>
        <p:txBody>
          <a:bodyPr lIns="0" tIns="0" rIns="0" bIns="0" rtlCol="0" anchor="t">
            <a:spAutoFit/>
          </a:bodyPr>
          <a:lstStyle/>
          <a:p>
            <a:pPr algn="r">
              <a:lnSpc>
                <a:spcPts val="2909"/>
              </a:lnSpc>
            </a:pPr>
            <a:r>
              <a:rPr lang="en-US" sz="2384" spc="88" dirty="0">
                <a:solidFill>
                  <a:srgbClr val="000000"/>
                </a:solidFill>
                <a:latin typeface="Inter Bold"/>
              </a:rPr>
              <a:t>Connecting with prospects</a:t>
            </a:r>
          </a:p>
        </p:txBody>
      </p:sp>
      <p:sp>
        <p:nvSpPr>
          <p:cNvPr id="45" name="TextBox 45"/>
          <p:cNvSpPr txBox="1"/>
          <p:nvPr/>
        </p:nvSpPr>
        <p:spPr>
          <a:xfrm>
            <a:off x="-123825" y="2516080"/>
            <a:ext cx="2665364" cy="1103178"/>
          </a:xfrm>
          <a:prstGeom prst="rect">
            <a:avLst/>
          </a:prstGeom>
        </p:spPr>
        <p:txBody>
          <a:bodyPr lIns="0" tIns="0" rIns="0" bIns="0" rtlCol="0" anchor="t">
            <a:spAutoFit/>
          </a:bodyPr>
          <a:lstStyle/>
          <a:p>
            <a:pPr algn="r">
              <a:lnSpc>
                <a:spcPts val="2909"/>
              </a:lnSpc>
            </a:pPr>
            <a:r>
              <a:rPr lang="en-US" sz="2384" spc="88" dirty="0">
                <a:solidFill>
                  <a:srgbClr val="000000"/>
                </a:solidFill>
                <a:latin typeface="Inter Bold"/>
              </a:rPr>
              <a:t>Paired With Employer And Support</a:t>
            </a:r>
          </a:p>
        </p:txBody>
      </p:sp>
      <p:grpSp>
        <p:nvGrpSpPr>
          <p:cNvPr id="49" name="Group 48">
            <a:extLst>
              <a:ext uri="{FF2B5EF4-FFF2-40B4-BE49-F238E27FC236}">
                <a16:creationId xmlns:a16="http://schemas.microsoft.com/office/drawing/2014/main" id="{CD5CA451-32E3-591B-5C97-ACBB3B4AA059}"/>
              </a:ext>
            </a:extLst>
          </p:cNvPr>
          <p:cNvGrpSpPr/>
          <p:nvPr/>
        </p:nvGrpSpPr>
        <p:grpSpPr>
          <a:xfrm rot="1488633">
            <a:off x="12212135" y="1148692"/>
            <a:ext cx="5902390" cy="2470565"/>
            <a:chOff x="12212135" y="1148692"/>
            <a:chExt cx="5902390" cy="2470565"/>
          </a:xfrm>
        </p:grpSpPr>
        <p:pic>
          <p:nvPicPr>
            <p:cNvPr id="38" name="Picture 3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5400000">
              <a:off x="13928047" y="-567220"/>
              <a:ext cx="2470565" cy="5902390"/>
            </a:xfrm>
            <a:prstGeom prst="rect">
              <a:avLst/>
            </a:prstGeom>
          </p:spPr>
        </p:pic>
        <p:sp>
          <p:nvSpPr>
            <p:cNvPr id="46" name="TextBox 46"/>
            <p:cNvSpPr txBox="1"/>
            <p:nvPr/>
          </p:nvSpPr>
          <p:spPr>
            <a:xfrm>
              <a:off x="12416374" y="1423037"/>
              <a:ext cx="5566825" cy="2074286"/>
            </a:xfrm>
            <a:prstGeom prst="rect">
              <a:avLst/>
            </a:prstGeom>
          </p:spPr>
          <p:txBody>
            <a:bodyPr wrap="square" lIns="0" tIns="0" rIns="0" bIns="0" rtlCol="0" anchor="t">
              <a:spAutoFit/>
            </a:bodyPr>
            <a:lstStyle/>
            <a:p>
              <a:pPr algn="ctr">
                <a:lnSpc>
                  <a:spcPts val="8514"/>
                </a:lnSpc>
              </a:pPr>
              <a:r>
                <a:rPr lang="en-US" sz="6499" spc="194" dirty="0">
                  <a:solidFill>
                    <a:srgbClr val="620882"/>
                  </a:solidFill>
                  <a:latin typeface="Barlow Bold Bold"/>
                </a:rPr>
                <a:t>CUSTOMER </a:t>
              </a:r>
            </a:p>
            <a:p>
              <a:pPr algn="ctr">
                <a:lnSpc>
                  <a:spcPts val="8514"/>
                </a:lnSpc>
              </a:pPr>
              <a:r>
                <a:rPr lang="en-US" sz="6499" spc="194" dirty="0">
                  <a:solidFill>
                    <a:srgbClr val="620882"/>
                  </a:solidFill>
                  <a:latin typeface="Barlow Bold Bold"/>
                </a:rPr>
                <a:t>JOURNEY</a:t>
              </a:r>
            </a:p>
          </p:txBody>
        </p:sp>
      </p:grpSp>
      <p:sp>
        <p:nvSpPr>
          <p:cNvPr id="47" name="TextBox 45">
            <a:extLst>
              <a:ext uri="{FF2B5EF4-FFF2-40B4-BE49-F238E27FC236}">
                <a16:creationId xmlns:a16="http://schemas.microsoft.com/office/drawing/2014/main" id="{DBD021B2-22BA-8872-2ADB-3A75CD8F91EA}"/>
              </a:ext>
            </a:extLst>
          </p:cNvPr>
          <p:cNvSpPr txBox="1"/>
          <p:nvPr/>
        </p:nvSpPr>
        <p:spPr>
          <a:xfrm>
            <a:off x="7962873" y="1148693"/>
            <a:ext cx="2665364" cy="722762"/>
          </a:xfrm>
          <a:prstGeom prst="rect">
            <a:avLst/>
          </a:prstGeom>
        </p:spPr>
        <p:txBody>
          <a:bodyPr lIns="0" tIns="0" rIns="0" bIns="0" rtlCol="0" anchor="t">
            <a:spAutoFit/>
          </a:bodyPr>
          <a:lstStyle/>
          <a:p>
            <a:pPr algn="r">
              <a:lnSpc>
                <a:spcPts val="2909"/>
              </a:lnSpc>
            </a:pPr>
            <a:r>
              <a:rPr lang="en-US" sz="2384" spc="88" dirty="0">
                <a:solidFill>
                  <a:srgbClr val="000000"/>
                </a:solidFill>
                <a:latin typeface="Inter Bold"/>
              </a:rPr>
              <a:t>Screening and Assessment</a:t>
            </a:r>
          </a:p>
        </p:txBody>
      </p:sp>
      <p:sp>
        <p:nvSpPr>
          <p:cNvPr id="48" name="TextBox 39">
            <a:extLst>
              <a:ext uri="{FF2B5EF4-FFF2-40B4-BE49-F238E27FC236}">
                <a16:creationId xmlns:a16="http://schemas.microsoft.com/office/drawing/2014/main" id="{3562A8DC-71E9-09D9-9355-EF367D0A3985}"/>
              </a:ext>
            </a:extLst>
          </p:cNvPr>
          <p:cNvSpPr txBox="1"/>
          <p:nvPr/>
        </p:nvSpPr>
        <p:spPr>
          <a:xfrm>
            <a:off x="10304540" y="4470209"/>
            <a:ext cx="2437427" cy="722762"/>
          </a:xfrm>
          <a:prstGeom prst="rect">
            <a:avLst/>
          </a:prstGeom>
        </p:spPr>
        <p:txBody>
          <a:bodyPr lIns="0" tIns="0" rIns="0" bIns="0" rtlCol="0" anchor="t">
            <a:spAutoFit/>
          </a:bodyPr>
          <a:lstStyle/>
          <a:p>
            <a:pPr>
              <a:lnSpc>
                <a:spcPts val="2909"/>
              </a:lnSpc>
            </a:pPr>
            <a:r>
              <a:rPr lang="en-US" sz="2384" spc="88" dirty="0">
                <a:solidFill>
                  <a:srgbClr val="000000"/>
                </a:solidFill>
                <a:latin typeface="Inter Bold"/>
              </a:rPr>
              <a:t>Skill-based training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843386B9424E4FB44078EC9AD13AAE" ma:contentTypeVersion="15" ma:contentTypeDescription="Create a new document." ma:contentTypeScope="" ma:versionID="f422b44c9c857db67e52b1c836a22bf2">
  <xsd:schema xmlns:xsd="http://www.w3.org/2001/XMLSchema" xmlns:xs="http://www.w3.org/2001/XMLSchema" xmlns:p="http://schemas.microsoft.com/office/2006/metadata/properties" xmlns:ns2="45fd474d-58af-4e8f-9644-a9bfa14a2398" xmlns:ns3="8d65939d-4280-4828-ae68-c2a92523a701" targetNamespace="http://schemas.microsoft.com/office/2006/metadata/properties" ma:root="true" ma:fieldsID="d4fe80de6f9397906856060afa6043e4" ns2:_="" ns3:_="">
    <xsd:import namespace="45fd474d-58af-4e8f-9644-a9bfa14a2398"/>
    <xsd:import namespace="8d65939d-4280-4828-ae68-c2a92523a7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d474d-58af-4e8f-9644-a9bfa14a23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6e11c37-de4a-446a-8c9f-33c52873bc88}" ma:internalName="TaxCatchAll" ma:showField="CatchAllData" ma:web="45fd474d-58af-4e8f-9644-a9bfa14a23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d65939d-4280-4828-ae68-c2a92523a7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2d55d72-5afa-45f9-90b6-e0708aeee9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AA0A39-166A-403F-97DD-A2E91DE8C23C}"/>
</file>

<file path=customXml/itemProps2.xml><?xml version="1.0" encoding="utf-8"?>
<ds:datastoreItem xmlns:ds="http://schemas.openxmlformats.org/officeDocument/2006/customXml" ds:itemID="{497635C4-AB4E-4E1A-96EC-39C1E392C895}"/>
</file>

<file path=docProps/app.xml><?xml version="1.0" encoding="utf-8"?>
<Properties xmlns="http://schemas.openxmlformats.org/officeDocument/2006/extended-properties" xmlns:vt="http://schemas.openxmlformats.org/officeDocument/2006/docPropsVTypes">
  <Template/>
  <TotalTime>2392</TotalTime>
  <Words>1559</Words>
  <Application>Microsoft Office PowerPoint</Application>
  <PresentationFormat>Custom</PresentationFormat>
  <Paragraphs>320</Paragraphs>
  <Slides>32</Slides>
  <Notes>7</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32</vt:i4>
      </vt:variant>
    </vt:vector>
  </HeadingPairs>
  <TitlesOfParts>
    <vt:vector size="59" baseType="lpstr">
      <vt:lpstr>Inter Bold</vt:lpstr>
      <vt:lpstr>Montserrat Extra-Bold</vt:lpstr>
      <vt:lpstr>Barlow Medium</vt:lpstr>
      <vt:lpstr>Aileron Heavy</vt:lpstr>
      <vt:lpstr>Barlow Bold</vt:lpstr>
      <vt:lpstr>Barlow Condensed</vt:lpstr>
      <vt:lpstr>Montserrat Extra-Bold Italics</vt:lpstr>
      <vt:lpstr>Barlow Condensed Bold</vt:lpstr>
      <vt:lpstr>Arial</vt:lpstr>
      <vt:lpstr>Barlow Semi Condensed</vt:lpstr>
      <vt:lpstr>Wingdings</vt:lpstr>
      <vt:lpstr>Montserrat Extra-Bold Bold</vt:lpstr>
      <vt:lpstr>DM Sans Bold</vt:lpstr>
      <vt:lpstr>Poppins Medium 1</vt:lpstr>
      <vt:lpstr>Poppins</vt:lpstr>
      <vt:lpstr>Barlow SemiCondensed Bold</vt:lpstr>
      <vt:lpstr>Barlow SemiCondensed</vt:lpstr>
      <vt:lpstr>Aprila Bold</vt:lpstr>
      <vt:lpstr>Barlow Bold Bold</vt:lpstr>
      <vt:lpstr>Barlow Medium Bold</vt:lpstr>
      <vt:lpstr>Aileron Regular Bold</vt:lpstr>
      <vt:lpstr>Calibri</vt:lpstr>
      <vt:lpstr>Calibri Light</vt:lpstr>
      <vt:lpstr>Crimson Pro</vt:lpstr>
      <vt:lpstr>Montserrat</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Saarthi</dc:title>
  <dc:creator>Nikhil Goel</dc:creator>
  <cp:lastModifiedBy>Nikhil Goel</cp:lastModifiedBy>
  <cp:revision>23</cp:revision>
  <dcterms:created xsi:type="dcterms:W3CDTF">2006-08-16T00:00:00Z</dcterms:created>
  <dcterms:modified xsi:type="dcterms:W3CDTF">2023-04-10T03:57:23Z</dcterms:modified>
  <dc:identifier>DAFeUn2eAAM</dc:identifier>
</cp:coreProperties>
</file>