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64_DE935133.xml" ContentType="application/vnd.ms-powerpoint.comments+xml"/>
  <Override PartName="/ppt/notesSlides/notesSlide13.xml" ContentType="application/vnd.openxmlformats-officedocument.presentationml.notesSlide+xml"/>
  <Override PartName="/ppt/comments/modernComment_11F_23728538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omments/modernComment_120_214B0166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278" r:id="rId5"/>
    <p:sldId id="260" r:id="rId6"/>
    <p:sldId id="352" r:id="rId7"/>
    <p:sldId id="330" r:id="rId8"/>
    <p:sldId id="358" r:id="rId9"/>
    <p:sldId id="257" r:id="rId10"/>
    <p:sldId id="362" r:id="rId11"/>
    <p:sldId id="360" r:id="rId12"/>
    <p:sldId id="361" r:id="rId13"/>
    <p:sldId id="349" r:id="rId14"/>
    <p:sldId id="290" r:id="rId15"/>
    <p:sldId id="295" r:id="rId16"/>
    <p:sldId id="347" r:id="rId17"/>
    <p:sldId id="356" r:id="rId18"/>
    <p:sldId id="311" r:id="rId19"/>
    <p:sldId id="287" r:id="rId20"/>
    <p:sldId id="315" r:id="rId21"/>
    <p:sldId id="284" r:id="rId22"/>
    <p:sldId id="299" r:id="rId23"/>
    <p:sldId id="300" r:id="rId24"/>
    <p:sldId id="301" r:id="rId25"/>
    <p:sldId id="302" r:id="rId26"/>
    <p:sldId id="297" r:id="rId27"/>
    <p:sldId id="296" r:id="rId28"/>
    <p:sldId id="326" r:id="rId29"/>
    <p:sldId id="329" r:id="rId30"/>
    <p:sldId id="327" r:id="rId31"/>
    <p:sldId id="328" r:id="rId32"/>
    <p:sldId id="333" r:id="rId33"/>
    <p:sldId id="351" r:id="rId34"/>
    <p:sldId id="331" r:id="rId35"/>
    <p:sldId id="268" r:id="rId36"/>
    <p:sldId id="288" r:id="rId37"/>
    <p:sldId id="291" r:id="rId38"/>
    <p:sldId id="357" r:id="rId39"/>
    <p:sldId id="318" r:id="rId40"/>
    <p:sldId id="267" r:id="rId41"/>
    <p:sldId id="354" r:id="rId42"/>
    <p:sldId id="271" r:id="rId43"/>
    <p:sldId id="312" r:id="rId44"/>
    <p:sldId id="324" r:id="rId45"/>
    <p:sldId id="313" r:id="rId46"/>
    <p:sldId id="306" r:id="rId47"/>
    <p:sldId id="281" r:id="rId48"/>
    <p:sldId id="279" r:id="rId49"/>
    <p:sldId id="321" r:id="rId50"/>
    <p:sldId id="322" r:id="rId51"/>
    <p:sldId id="323" r:id="rId52"/>
    <p:sldId id="350" r:id="rId53"/>
    <p:sldId id="266" r:id="rId54"/>
    <p:sldId id="353" r:id="rId55"/>
    <p:sldId id="341" r:id="rId56"/>
    <p:sldId id="355" r:id="rId57"/>
    <p:sldId id="294" r:id="rId58"/>
    <p:sldId id="332" r:id="rId59"/>
    <p:sldId id="343" r:id="rId60"/>
    <p:sldId id="307" r:id="rId61"/>
    <p:sldId id="308" r:id="rId6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8374D247-DF10-0694-6BB0-3A401FD156BE}" name="Lee, Ty" initials="LT" userId="S::ucbqt23@ucl.ac.uk::3bdabc8e-6b6c-4f45-baab-6681428e4580" providerId="AD"/>
  <p188:author id="{68C67349-9B57-1BF7-383B-E07A02206AF9}" name="Ukolovaite, Kornelija" initials="UK" userId="S::ucbqkuk@ucl.ac.uk::6676b85b-6f84-45de-b9d8-a0dfa738ba15" providerId="AD"/>
  <p188:author id="{9B1D7594-2598-A3FA-A7C9-843AD081FF83}" name="Dasi Marim Rodrigues, Chandra" initials="DC" userId="S::ucbqcda@ucl.ac.uk::6614dc01-ebc6-4c3e-8ee4-36b257df682b" providerId="AD"/>
  <p188:author id="{3D3097E2-F3AB-AFAE-1743-ACA732BA34B5}" name="Kent, Aaron" initials="KA" userId="S::ucbvack@ucl.ac.uk::b4d7eed0-0b75-4b7a-9588-d9238f5043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9D6C"/>
    <a:srgbClr val="2C7254"/>
    <a:srgbClr val="D1C59F"/>
    <a:srgbClr val="245041"/>
    <a:srgbClr val="B19335"/>
    <a:srgbClr val="184A34"/>
    <a:srgbClr val="29492C"/>
    <a:srgbClr val="274349"/>
    <a:srgbClr val="4D6810"/>
    <a:srgbClr val="B09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5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Fees</c:v>
                </c:pt>
              </c:strCache>
            </c:strRef>
          </c:tx>
          <c:spPr>
            <a:solidFill>
              <a:srgbClr val="2C7254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</c:numCache>
            </c:numRef>
          </c:cat>
          <c:val>
            <c:numRef>
              <c:f>Sheet1!$B$2:$B$10</c:f>
              <c:numCache>
                <c:formatCode>_-* #,##0.0_-;\(#,##0.0\);_-* "-"??_-;_-@_-</c:formatCode>
                <c:ptCount val="9"/>
                <c:pt idx="0">
                  <c:v>4.0843619999999996</c:v>
                </c:pt>
                <c:pt idx="1">
                  <c:v>2.084362</c:v>
                </c:pt>
                <c:pt idx="2">
                  <c:v>2.084362</c:v>
                </c:pt>
                <c:pt idx="3">
                  <c:v>2.084362</c:v>
                </c:pt>
                <c:pt idx="4">
                  <c:v>2.084362</c:v>
                </c:pt>
                <c:pt idx="5">
                  <c:v>2.084362</c:v>
                </c:pt>
                <c:pt idx="6">
                  <c:v>2.084362</c:v>
                </c:pt>
                <c:pt idx="7">
                  <c:v>2.084362</c:v>
                </c:pt>
                <c:pt idx="8">
                  <c:v>2.084362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8-458E-A63C-1BC9D4D034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Microloan Fees</c:v>
                </c:pt>
              </c:strCache>
            </c:strRef>
          </c:tx>
          <c:spPr>
            <a:solidFill>
              <a:srgbClr val="D1C59F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</c:numCache>
            </c:numRef>
          </c:cat>
          <c:val>
            <c:numRef>
              <c:f>Sheet1!$C$2:$C$10</c:f>
              <c:numCache>
                <c:formatCode>_-* #,##0.0_-;\(#,##0.0\);_-* "-"??_-;_-@_-</c:formatCode>
                <c:ptCount val="9"/>
                <c:pt idx="0">
                  <c:v>0.12308177735183497</c:v>
                </c:pt>
                <c:pt idx="1">
                  <c:v>0.14695978073140242</c:v>
                </c:pt>
                <c:pt idx="2">
                  <c:v>0.17095400631364555</c:v>
                </c:pt>
                <c:pt idx="3">
                  <c:v>0.19273991524846584</c:v>
                </c:pt>
                <c:pt idx="4">
                  <c:v>0.21252305753421835</c:v>
                </c:pt>
                <c:pt idx="5">
                  <c:v>0.23048779715597503</c:v>
                </c:pt>
                <c:pt idx="6">
                  <c:v>0.24680127695156343</c:v>
                </c:pt>
                <c:pt idx="7">
                  <c:v>0.26161527528615325</c:v>
                </c:pt>
                <c:pt idx="8">
                  <c:v>0.27506761956864745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AE-48F9-B7EE-34F80ED8CE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Microloan Interest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</c:numCache>
            </c:numRef>
          </c:cat>
          <c:val>
            <c:numRef>
              <c:f>Sheet1!$D$2:$D$10</c:f>
              <c:numCache>
                <c:formatCode>_-* #,##0.0_-;\(#,##0.0\);_-* "-"??_-;_-@_-</c:formatCode>
                <c:ptCount val="9"/>
                <c:pt idx="0">
                  <c:v>8.6666197792360039E-2</c:v>
                </c:pt>
                <c:pt idx="1">
                  <c:v>0.24079029079671202</c:v>
                </c:pt>
                <c:pt idx="2">
                  <c:v>0.37883794234530188</c:v>
                </c:pt>
                <c:pt idx="3">
                  <c:v>0.50420200642057211</c:v>
                </c:pt>
                <c:pt idx="4">
                  <c:v>0.61804312262307715</c:v>
                </c:pt>
                <c:pt idx="5">
                  <c:v>0.72142033707233377</c:v>
                </c:pt>
                <c:pt idx="6">
                  <c:v>0.81529545762838351</c:v>
                </c:pt>
                <c:pt idx="7">
                  <c:v>0.90054188555134496</c:v>
                </c:pt>
                <c:pt idx="8">
                  <c:v>0.9779527419164995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AE-48F9-B7EE-34F80ED8CE6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</c:numCache>
            </c:numRef>
          </c:cat>
          <c:val>
            <c:numRef>
              <c:f>Sheet1!$E$2:$E$10</c:f>
              <c:numCache>
                <c:formatCode>_-* #,##0.0_-;\(#,##0.0\);_-* "-"??_-;_-@_-</c:formatCode>
                <c:ptCount val="9"/>
                <c:pt idx="0">
                  <c:v>4.2941099751441953</c:v>
                </c:pt>
                <c:pt idx="1">
                  <c:v>2.4721120715281146</c:v>
                </c:pt>
                <c:pt idx="2">
                  <c:v>2.6341539486589474</c:v>
                </c:pt>
                <c:pt idx="3">
                  <c:v>2.7813039216690383</c:v>
                </c:pt>
                <c:pt idx="4">
                  <c:v>2.9149281801572955</c:v>
                </c:pt>
                <c:pt idx="5">
                  <c:v>3.0362701342283089</c:v>
                </c:pt>
                <c:pt idx="6">
                  <c:v>3.1464587345799471</c:v>
                </c:pt>
                <c:pt idx="7">
                  <c:v>3.2465191608374981</c:v>
                </c:pt>
                <c:pt idx="8">
                  <c:v>3.337382361485147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AE-48F9-B7EE-34F80ED8C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94843983"/>
        <c:axId val="94844399"/>
      </c:barChart>
      <c:catAx>
        <c:axId val="9484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4844399"/>
        <c:crosses val="autoZero"/>
        <c:auto val="1"/>
        <c:lblAlgn val="ctr"/>
        <c:lblOffset val="100"/>
        <c:noMultiLvlLbl val="0"/>
      </c:catAx>
      <c:valAx>
        <c:axId val="94844399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-* #,##0.0_-;\(#,##0.0\)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484398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Debt Face Value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rgbClr val="B09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D00-4960-8B36-9A41601C08FC}"/>
              </c:ext>
            </c:extLst>
          </c:dPt>
          <c:dPt>
            <c:idx val="15"/>
            <c:invertIfNegative val="0"/>
            <c:bubble3D val="0"/>
            <c:spPr>
              <a:solidFill>
                <a:srgbClr val="B09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00-4960-8B36-9A41601C08FC}"/>
              </c:ext>
            </c:extLst>
          </c:dPt>
          <c:dPt>
            <c:idx val="16"/>
            <c:invertIfNegative val="0"/>
            <c:bubble3D val="0"/>
            <c:spPr>
              <a:solidFill>
                <a:srgbClr val="B09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D00-4960-8B36-9A41601C08FC}"/>
              </c:ext>
            </c:extLst>
          </c:dPt>
          <c:cat>
            <c:strRef>
              <c:f>Sheet1!$A$2:$A$18</c:f>
              <c:strCache>
                <c:ptCount val="17"/>
                <c:pt idx="0">
                  <c:v>Panama 2003</c:v>
                </c:pt>
                <c:pt idx="1">
                  <c:v>Peru 2003</c:v>
                </c:pt>
                <c:pt idx="2">
                  <c:v>Colombia 2004</c:v>
                </c:pt>
                <c:pt idx="3">
                  <c:v>Jamaica 2004</c:v>
                </c:pt>
                <c:pt idx="4">
                  <c:v>Panama 2004</c:v>
                </c:pt>
                <c:pt idx="5">
                  <c:v>Guatemala 2006</c:v>
                </c:pt>
                <c:pt idx="6">
                  <c:v>Paraguay 2006</c:v>
                </c:pt>
                <c:pt idx="7">
                  <c:v>Costa Rica 2007</c:v>
                </c:pt>
                <c:pt idx="8">
                  <c:v>Peru 2008</c:v>
                </c:pt>
                <c:pt idx="9">
                  <c:v>Brazil 2010</c:v>
                </c:pt>
                <c:pt idx="10">
                  <c:v>Costa Rica 2010</c:v>
                </c:pt>
                <c:pt idx="11">
                  <c:v>Belize 2021</c:v>
                </c:pt>
                <c:pt idx="12">
                  <c:v>Barbados 2022</c:v>
                </c:pt>
                <c:pt idx="13">
                  <c:v>Cape Verde 2023</c:v>
                </c:pt>
                <c:pt idx="14">
                  <c:v>Ecuador</c:v>
                </c:pt>
                <c:pt idx="15">
                  <c:v>Gabon</c:v>
                </c:pt>
                <c:pt idx="16">
                  <c:v>Sri Lanka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10</c:v>
                </c:pt>
                <c:pt idx="1">
                  <c:v>25</c:v>
                </c:pt>
                <c:pt idx="2">
                  <c:v>7</c:v>
                </c:pt>
                <c:pt idx="3">
                  <c:v>6.5</c:v>
                </c:pt>
                <c:pt idx="4">
                  <c:v>6.5</c:v>
                </c:pt>
                <c:pt idx="5">
                  <c:v>15</c:v>
                </c:pt>
                <c:pt idx="6">
                  <c:v>4.8</c:v>
                </c:pt>
                <c:pt idx="7">
                  <c:v>12.6</c:v>
                </c:pt>
                <c:pt idx="8">
                  <c:v>19.600000000000001</c:v>
                </c:pt>
                <c:pt idx="9">
                  <c:v>21</c:v>
                </c:pt>
                <c:pt idx="10">
                  <c:v>21</c:v>
                </c:pt>
                <c:pt idx="11">
                  <c:v>552.9</c:v>
                </c:pt>
                <c:pt idx="12">
                  <c:v>150</c:v>
                </c:pt>
                <c:pt idx="13">
                  <c:v>152</c:v>
                </c:pt>
                <c:pt idx="14">
                  <c:v>800</c:v>
                </c:pt>
                <c:pt idx="15">
                  <c:v>700</c:v>
                </c:pt>
                <c:pt idx="16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1-487E-AC81-E7195B1C9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499915824"/>
        <c:axId val="946189920"/>
      </c:barChart>
      <c:catAx>
        <c:axId val="149991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6189920"/>
        <c:crosses val="autoZero"/>
        <c:auto val="1"/>
        <c:lblAlgn val="ctr"/>
        <c:lblOffset val="100"/>
        <c:noMultiLvlLbl val="0"/>
      </c:catAx>
      <c:valAx>
        <c:axId val="94618992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91582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F_237285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A05AB0-9036-4DC0-AAD8-812A3D69B10D}" authorId="{9B1D7594-2598-A3FA-A7C9-843AD081FF83}" status="resolved" created="2023-03-23T15:18:14.958" complete="100000">
    <pc:sldMkLst xmlns:pc="http://schemas.microsoft.com/office/powerpoint/2013/main/command">
      <pc:docMk/>
      <pc:sldMk cId="1353923374" sldId="287"/>
    </pc:sldMkLst>
    <p188:replyLst>
      <p188:reply id="{74348405-8783-594B-A41C-3D2A5919F242}" authorId="{8374D247-DF10-0694-6BB0-3A401FD156BE}" created="2023-04-05T12:24:47.681">
        <p188:txBody>
          <a:bodyPr/>
          <a:lstStyle/>
          <a:p>
            <a:r>
              <a:rPr lang="en-GB"/>
              <a:t>Depends on who you list. If going by the downstream diagram I drew, it should be distinct, i.e. micro loan as a stand alone. </a:t>
            </a:r>
          </a:p>
        </p188:txBody>
      </p188:reply>
    </p188:replyLst>
    <p188:txBody>
      <a:bodyPr/>
      <a:lstStyle/>
      <a:p>
        <a:r>
          <a:rPr lang="en-GB"/>
          <a:t>Would the execution partners be involved in the microfinance co-op, in the trust, or both?</a:t>
        </a:r>
      </a:p>
    </p188:txBody>
  </p188:cm>
</p188:cmLst>
</file>

<file path=ppt/comments/modernComment_120_214B01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56D7C5-27CF-4151-B908-49BE1D6CA9D7}" authorId="{8374D247-DF10-0694-6BB0-3A401FD156BE}" status="resolved" created="2023-04-04T21:08:40.24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58563686" sldId="288"/>
      <ac:spMk id="17" creationId="{44BD6122-4C92-D2BA-0E2C-61D4ED9CAE71}"/>
    </ac:deMkLst>
    <p188:txBody>
      <a:bodyPr/>
      <a:lstStyle/>
      <a:p>
        <a:r>
          <a:rPr lang="en-GB"/>
          <a:t>To reference IFC’s impact operating principle. </a:t>
        </a:r>
      </a:p>
    </p188:txBody>
  </p188:cm>
</p188:cmLst>
</file>

<file path=ppt/comments/modernComment_164_DE9351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1F05D2-729F-C14E-8BAE-FB9B13C47B96}" authorId="{8374D247-DF10-0694-6BB0-3A401FD156BE}" status="resolved" created="2023-04-08T16:44:55.604" complete="100000">
    <pc:sldMkLst xmlns:pc="http://schemas.microsoft.com/office/powerpoint/2013/main/command">
      <pc:docMk/>
      <pc:sldMk cId="3734196531" sldId="356"/>
    </pc:sldMkLst>
    <p188:txBody>
      <a:bodyPr/>
      <a:lstStyle/>
      <a:p>
        <a:r>
          <a:rPr lang="en-GB"/>
          <a:t>[@Kent, Aaron] Is this repeat of slide 4 intentional?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BB34DEC-6F4D-41C2-BD81-86E96E63972D}" type="datetime1">
              <a:rPr lang="en-GB" smtClean="0"/>
              <a:t>09/04/2023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7T22:09:28.5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25,'72'0,"-18"0,-6 0,-9 0,5 4,-7-3,-6 4,-15-5,0 3,8 1,14 1,-4-2,8 5,-24-6,2 5,-5-3,6-3,4 2,-3-3,-2 0,-3 0,-5 0,10 0,-4 0,2 0,-5 0,0 0,-2 0,6 4,1-3,-3 2,13-3,-16 0,15 0,-15 0,2 0,3 0,-2 0,0 0,7 0,-15 0,11 0,4 0,-1 0,2 0,-6 0,-2 0,0 0,0 4,2 0,-1 1,8-1,17-4,-3 0,5 0,-13 0,-11 0,-9 0,8 0,-8 0,8 0,-4 0,-1 0,1 0,0 0,10 0,-8 0,8 0,-10 0,4 0,-3 0,8 0,2 0,0 0,0 0,-7 0,-4 0,-4 0,7-4,9 3,-5-2,17-2,-17 4,8-3,0 4,6 0,-3 0,7 0,-3 0,1 0,-6 0,-12 0,-1 0,-7 0,17-8,-2 6,0-10,6 11,-11-2,13 3,-4 0,0 0,4-5,-8 4,3-7,-5 8,10-9,-7 8,37-3,-22-1,31 4,-29-3,-2 0,-18 3,-1-3,-3 4,-1 0,0 0,4 0,-6 0,6 0,-9 0,0 0,5-4,-4 3,13-2,-7 3,12 0,3 0,12 0,-9 0,1 0,-24 0,1 0,-6 0,15 0,-4 0,10 0,-3 0,-4 0,4 0,-5 3,-4-2,-1 7,-5-7,4 2,18-3,-3 0,9 4,-18-3,-9 3,-6-4,7 0,3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7T22:09:40.6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82,'71'-12,"7"4,-31 4,-1 4,2 0,-21 0,-1 0,-5 0,16 0,-11 0,32 0,-4 0,17-5,-6 4,-3-4,-23 5,-2 0,-6 0,1 0,5 0,6 0,1 0,11 0,-9 0,2 0,-16 0,10 0,-3 0,5 0,10 0,-19 0,7 0,-20 0,-1 0,-5 0,-4 0,10 0,-3 0,9 0,-6 0,-5 0,2 0,-1 0,3 0,4 0,-7 0,6 0,-10 0,5 0,-2 0,5 0,4 0,16 0,-7 0,32 0,-30 0,17 0,-27 0,9 0,-14 0,8 0,2 0,-3 0,18 0,-8 0,5 0,-2 0,1 0,-4 0,-6 0,-3 0,-13 0,18 0,-6 0,19 0,-14 0,-2 0,-2 0,-12 0,4 0,-7 0,-3 0,16 0,0 0,3 0,-1 0,-8-4,4 3,-8-3,1 4,8-4,-7 2,15-2,-13 4,4 0,10-4,-2 3,8-4,-9 5,3 0,-4 0,0 0,-1 0,-5 0,16 0,-12 0,13 0,-17 0,16 0,-7 0,9 0,-13 0,0 0,13 0,-9 0,18 0,-20 0,15 0,-4 0,-5 0,-2 0,-1 0,-7 0,7 0,-10 0,0 0,0 0,0 0,0 0,0 0,0 0,16 0,-11 0,11 0,-6 0,10 0,-6 0,3 0,-22 0,9 0,-2 0,4 0,-1 0,0 0,17 0,-16 0,20 0,-25-4,6 3,2-3,-12 0,7 3,-13-2,4 3,-1 0,7 0,0 0,0 0,-11 0,-1 0,1 0,0 0,4 0,0 0,-10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0476-9E82-496A-B942-42E99DB9000E}" type="datetime1">
              <a:rPr lang="en-GB" smtClean="0"/>
              <a:pPr/>
              <a:t>09/04/2023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362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174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34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7477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69576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18760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442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7344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934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28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4465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7119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2022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128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4717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34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6347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35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830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21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941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27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340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00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49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0719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7674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31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54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437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44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6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27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7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358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4923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420274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2041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7168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455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8455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08494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0075" y="3982977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77798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7798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477857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59479" y="3982977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961411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61411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870765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52811" y="3982976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63613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63613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7522A157-EDA5-A648-5983-D31E816375B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263672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479E12-CC2F-0BDB-9101-D3FA5159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43412" y="3982976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45ABDD4-97F0-86C2-286D-38D290A91D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3436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7EAAE4-416F-584B-F0AD-511D130FEDC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3436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0700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70" r:id="rId19"/>
    <p:sldLayoutId id="2147483667" r:id="rId20"/>
    <p:sldLayoutId id="2147483668" r:id="rId21"/>
    <p:sldLayoutId id="214748366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4_DE93513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microsoft.com/office/2018/10/relationships/comments" Target="../comments/modernComment_11F_237285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0_214B016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jpeg"/><Relationship Id="rId11" Type="http://schemas.openxmlformats.org/officeDocument/2006/relationships/image" Target="../media/image70.png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s://www.thepigsite.com/news/2012/10/livestock-offered-as-security-for-loans-1" TargetMode="External"/><Relationship Id="rId7" Type="http://schemas.openxmlformats.org/officeDocument/2006/relationships/customXml" Target="../ink/ink2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png"/><Relationship Id="rId5" Type="http://schemas.openxmlformats.org/officeDocument/2006/relationships/customXml" Target="../ink/ink1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news.mongabay.com/2022/01/cattle-boom-in-brazils-acre-spells-doom-for-amazon-rainforest-activists-warn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news.mongabay.com/2022/01/cattle-boom-in-brazils-acre-spells-doom-for-amazon-rainforest-activists-war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omestic breed cattle">
            <a:extLst>
              <a:ext uri="{FF2B5EF4-FFF2-40B4-BE49-F238E27FC236}">
                <a16:creationId xmlns:a16="http://schemas.microsoft.com/office/drawing/2014/main" id="{E95898C8-FC49-D5BE-A936-2A426D2F0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56" b="7856"/>
          <a:stretch>
            <a:fillRect/>
          </a:stretch>
        </p:blipFill>
        <p:spPr/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35EAD2D-22B5-C0F4-7F07-B21D89C8F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2" y="1894"/>
            <a:ext cx="12219903" cy="68434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716A3D-84A9-B7AE-0362-B25D7AE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746" y="2888997"/>
            <a:ext cx="4872508" cy="1063859"/>
          </a:xfrm>
          <a:noFill/>
          <a:ln w="28575">
            <a:solidFill>
              <a:srgbClr val="D1C59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PT" b="1">
                <a:solidFill>
                  <a:srgbClr val="D1C59F"/>
                </a:solidFill>
              </a:rPr>
              <a:t>AUACA FUND</a:t>
            </a:r>
            <a:endParaRPr lang="en-GB" b="1">
              <a:solidFill>
                <a:srgbClr val="D1C59F"/>
              </a:solidFill>
            </a:endParaRPr>
          </a:p>
        </p:txBody>
      </p: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F6D8DBA8-8D0A-9B3C-F3E2-F3211081A29E}"/>
              </a:ext>
            </a:extLst>
          </p:cNvPr>
          <p:cNvSpPr txBox="1">
            <a:spLocks/>
          </p:cNvSpPr>
          <p:nvPr/>
        </p:nvSpPr>
        <p:spPr>
          <a:xfrm>
            <a:off x="10901618" y="6319199"/>
            <a:ext cx="1153431" cy="620866"/>
          </a:xfrm>
          <a:prstGeom prst="rect">
            <a:avLst/>
          </a:prstGeom>
          <a:noFill/>
        </p:spPr>
        <p:txBody>
          <a:bodyPr rtlCol="0"/>
          <a:lstStyle>
            <a:defPPr rtl="0"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A87306C-81BA-4795-A5CA-9392456A8C1E}" type="slidenum">
              <a:rPr lang="en-GB" smtClean="0"/>
              <a:pPr algn="r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52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03" y="154854"/>
            <a:ext cx="5200532" cy="720399"/>
          </a:xfrm>
        </p:spPr>
        <p:txBody>
          <a:bodyPr rtlCol="0"/>
          <a:lstStyle/>
          <a:p>
            <a:pPr rtl="0"/>
            <a:r>
              <a:rPr lang="en-GB"/>
              <a:t>PROCESS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441" y="6248018"/>
            <a:ext cx="1038446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10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81E4F5-C6F5-36C7-1A35-B89D78790262}"/>
              </a:ext>
            </a:extLst>
          </p:cNvPr>
          <p:cNvSpPr/>
          <p:nvPr/>
        </p:nvSpPr>
        <p:spPr>
          <a:xfrm>
            <a:off x="655796" y="3333131"/>
            <a:ext cx="1552470" cy="1019069"/>
          </a:xfrm>
          <a:prstGeom prst="rect">
            <a:avLst/>
          </a:prstGeom>
          <a:solidFill>
            <a:srgbClr val="B1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Funds for programs</a:t>
            </a:r>
          </a:p>
          <a:p>
            <a:pPr algn="ctr"/>
            <a:r>
              <a:rPr lang="en-GB" sz="1200"/>
              <a:t>($4.4M)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061-850F-ED27-FAA5-6A3C7F5C589D}"/>
              </a:ext>
            </a:extLst>
          </p:cNvPr>
          <p:cNvGrpSpPr/>
          <p:nvPr/>
        </p:nvGrpSpPr>
        <p:grpSpPr>
          <a:xfrm>
            <a:off x="3567032" y="1779014"/>
            <a:ext cx="1700683" cy="2744135"/>
            <a:chOff x="3588934" y="1215042"/>
            <a:chExt cx="1700683" cy="27441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1F0A93-26F6-F5EA-FAB1-DD54EC02F564}"/>
                </a:ext>
              </a:extLst>
            </p:cNvPr>
            <p:cNvSpPr/>
            <p:nvPr/>
          </p:nvSpPr>
          <p:spPr>
            <a:xfrm>
              <a:off x="3588934" y="1215042"/>
              <a:ext cx="1700683" cy="6455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Amazonia conservation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F9B68-B580-90CB-D85F-E027CDD726FA}"/>
                </a:ext>
              </a:extLst>
            </p:cNvPr>
            <p:cNvSpPr/>
            <p:nvPr/>
          </p:nvSpPr>
          <p:spPr>
            <a:xfrm>
              <a:off x="3588934" y="2577317"/>
              <a:ext cx="1700683" cy="6455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Sustainable Ranching Implementation Partner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B0FFE5-4382-E6D8-EE29-471ABF7F48E8}"/>
                </a:ext>
              </a:extLst>
            </p:cNvPr>
            <p:cNvSpPr/>
            <p:nvPr/>
          </p:nvSpPr>
          <p:spPr>
            <a:xfrm>
              <a:off x="3588934" y="3313630"/>
              <a:ext cx="1700683" cy="6455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Financial intermediary</a:t>
              </a:r>
            </a:p>
            <a:p>
              <a:pPr algn="ctr"/>
              <a:r>
                <a:rPr lang="en-GB" sz="1200"/>
                <a:t>(Microloan processor)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5531B-D3F1-204C-1885-A2A10709D44F}"/>
              </a:ext>
            </a:extLst>
          </p:cNvPr>
          <p:cNvSpPr/>
          <p:nvPr/>
        </p:nvSpPr>
        <p:spPr>
          <a:xfrm>
            <a:off x="5328836" y="1774035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Forest &amp; conservation monitoring</a:t>
            </a:r>
          </a:p>
          <a:p>
            <a:pPr algn="ctr"/>
            <a:r>
              <a:rPr lang="en-GB" sz="1200" i="1"/>
              <a:t>(163k ha)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1470E-231C-19A4-1B06-2A759AA1AC15}"/>
              </a:ext>
            </a:extLst>
          </p:cNvPr>
          <p:cNvGrpSpPr/>
          <p:nvPr/>
        </p:nvGrpSpPr>
        <p:grpSpPr>
          <a:xfrm>
            <a:off x="6682020" y="3030842"/>
            <a:ext cx="2842009" cy="2210638"/>
            <a:chOff x="6096000" y="2466870"/>
            <a:chExt cx="2842009" cy="22106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6AEE82-A8E2-9CF3-86E5-11068E304A61}"/>
                </a:ext>
              </a:extLst>
            </p:cNvPr>
            <p:cNvGrpSpPr/>
            <p:nvPr/>
          </p:nvGrpSpPr>
          <p:grpSpPr>
            <a:xfrm>
              <a:off x="6397239" y="2654687"/>
              <a:ext cx="2346709" cy="1845299"/>
              <a:chOff x="5680666" y="2592257"/>
              <a:chExt cx="2346709" cy="184529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5955C-960D-CBBA-A88D-AC52B1E09E04}"/>
                  </a:ext>
                </a:extLst>
              </p:cNvPr>
              <p:cNvSpPr/>
              <p:nvPr/>
            </p:nvSpPr>
            <p:spPr>
              <a:xfrm>
                <a:off x="5680666" y="2592257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3B4CBC-CDB9-3BA5-545C-2EB892C62AF2}"/>
                  </a:ext>
                </a:extLst>
              </p:cNvPr>
              <p:cNvSpPr/>
              <p:nvPr/>
            </p:nvSpPr>
            <p:spPr>
              <a:xfrm>
                <a:off x="5978348" y="3057499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3D71A-F28B-2691-5085-BDAF22B303F5}"/>
                  </a:ext>
                </a:extLst>
              </p:cNvPr>
              <p:cNvSpPr/>
              <p:nvPr/>
            </p:nvSpPr>
            <p:spPr>
              <a:xfrm>
                <a:off x="6276030" y="3522741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3A9057-A56A-7EBB-7F2E-94AD4CA7F12F}"/>
                  </a:ext>
                </a:extLst>
              </p:cNvPr>
              <p:cNvSpPr/>
              <p:nvPr/>
            </p:nvSpPr>
            <p:spPr>
              <a:xfrm>
                <a:off x="6573712" y="3987982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386AD4-299E-11EB-2DF2-C616DC639AE7}"/>
                </a:ext>
              </a:extLst>
            </p:cNvPr>
            <p:cNvSpPr/>
            <p:nvPr/>
          </p:nvSpPr>
          <p:spPr>
            <a:xfrm>
              <a:off x="6096000" y="2466870"/>
              <a:ext cx="2842009" cy="2210638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242B3B-38D2-6BAD-0167-E16BD7D10B0F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2208266" y="2101788"/>
            <a:ext cx="1358766" cy="174087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7">
            <a:extLst>
              <a:ext uri="{FF2B5EF4-FFF2-40B4-BE49-F238E27FC236}">
                <a16:creationId xmlns:a16="http://schemas.microsoft.com/office/drawing/2014/main" id="{2A2875B3-0676-A1CA-2F9C-139D9285FC1E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2208266" y="3464063"/>
            <a:ext cx="1358766" cy="37860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7">
            <a:extLst>
              <a:ext uri="{FF2B5EF4-FFF2-40B4-BE49-F238E27FC236}">
                <a16:creationId xmlns:a16="http://schemas.microsoft.com/office/drawing/2014/main" id="{27925591-E334-7AD4-0CE4-04C9AB52632B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2208266" y="3842666"/>
            <a:ext cx="1358766" cy="35771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45CF51-5042-518F-2032-6B704004111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267715" y="3464062"/>
            <a:ext cx="138550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0701A0-0C0E-D834-6E59-E3915955634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267715" y="4200376"/>
            <a:ext cx="13855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726D0B-45A0-9910-82B0-7230467BCE82}"/>
              </a:ext>
            </a:extLst>
          </p:cNvPr>
          <p:cNvSpPr txBox="1"/>
          <p:nvPr/>
        </p:nvSpPr>
        <p:spPr>
          <a:xfrm>
            <a:off x="2788676" y="1907788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39855D-69D0-4522-C400-0D727424296C}"/>
              </a:ext>
            </a:extLst>
          </p:cNvPr>
          <p:cNvSpPr txBox="1"/>
          <p:nvPr/>
        </p:nvSpPr>
        <p:spPr>
          <a:xfrm>
            <a:off x="2784105" y="3266384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7F0816-9247-FC0D-6670-C49AF0A2688C}"/>
              </a:ext>
            </a:extLst>
          </p:cNvPr>
          <p:cNvSpPr txBox="1"/>
          <p:nvPr/>
        </p:nvSpPr>
        <p:spPr>
          <a:xfrm>
            <a:off x="2784105" y="4001193"/>
            <a:ext cx="7764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Capital</a:t>
            </a:r>
          </a:p>
          <a:p>
            <a:pPr algn="ctr"/>
            <a:r>
              <a:rPr lang="en-GB" sz="1050"/>
              <a:t>+ Fees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D40F32-1B80-8CF4-403B-BDCFFD4137FA}"/>
              </a:ext>
            </a:extLst>
          </p:cNvPr>
          <p:cNvSpPr txBox="1"/>
          <p:nvPr/>
        </p:nvSpPr>
        <p:spPr>
          <a:xfrm>
            <a:off x="5434019" y="3247334"/>
            <a:ext cx="1033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Technical Assistance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3CC9F1-D330-50F0-7B15-1328324F4A8C}"/>
              </a:ext>
            </a:extLst>
          </p:cNvPr>
          <p:cNvSpPr txBox="1"/>
          <p:nvPr/>
        </p:nvSpPr>
        <p:spPr>
          <a:xfrm>
            <a:off x="5560813" y="3996465"/>
            <a:ext cx="776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Loans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4AC2A8-EB20-D6E3-948F-85FF54EAB345}"/>
              </a:ext>
            </a:extLst>
          </p:cNvPr>
          <p:cNvSpPr txBox="1"/>
          <p:nvPr/>
        </p:nvSpPr>
        <p:spPr>
          <a:xfrm>
            <a:off x="7502423" y="2769413"/>
            <a:ext cx="210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/>
              <a:t>Multiple parties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6982FE-F563-1ABA-D3D6-71CE0C2E7308}"/>
              </a:ext>
            </a:extLst>
          </p:cNvPr>
          <p:cNvSpPr/>
          <p:nvPr/>
        </p:nvSpPr>
        <p:spPr>
          <a:xfrm>
            <a:off x="9580802" y="3163840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Output #1</a:t>
            </a:r>
          </a:p>
          <a:p>
            <a:pPr algn="ctr"/>
            <a:r>
              <a:rPr lang="en-GB" sz="1200"/>
              <a:t>Stocking density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7B2E0C-1628-1BE5-1684-C9AE26593E25}"/>
              </a:ext>
            </a:extLst>
          </p:cNvPr>
          <p:cNvSpPr/>
          <p:nvPr/>
        </p:nvSpPr>
        <p:spPr>
          <a:xfrm>
            <a:off x="9580802" y="3820628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/>
              <a:t>Output #2</a:t>
            </a:r>
          </a:p>
          <a:p>
            <a:pPr algn="ctr"/>
            <a:r>
              <a:rPr lang="en-GB" sz="1200"/>
              <a:t>Slaughter age</a:t>
            </a:r>
          </a:p>
          <a:p>
            <a:pPr algn="ctr"/>
            <a:r>
              <a:rPr lang="en-GB" sz="1200" i="1"/>
              <a:t>(proxy for CO2 and CH4)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5046DB-342F-F864-A658-C024216491D6}"/>
              </a:ext>
            </a:extLst>
          </p:cNvPr>
          <p:cNvSpPr/>
          <p:nvPr/>
        </p:nvSpPr>
        <p:spPr>
          <a:xfrm>
            <a:off x="9580802" y="4477415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Output #3</a:t>
            </a:r>
          </a:p>
          <a:p>
            <a:pPr algn="ctr"/>
            <a:r>
              <a:rPr lang="en-GB" sz="1200"/>
              <a:t>Productivity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B3022-5855-98D3-5A4E-0AD26879BAFF}"/>
              </a:ext>
            </a:extLst>
          </p:cNvPr>
          <p:cNvSpPr/>
          <p:nvPr/>
        </p:nvSpPr>
        <p:spPr>
          <a:xfrm>
            <a:off x="155" y="-21095"/>
            <a:ext cx="12191842" cy="118188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7F9311-7B32-FCC1-6A49-CFDE15F0F93E}"/>
              </a:ext>
            </a:extLst>
          </p:cNvPr>
          <p:cNvSpPr txBox="1">
            <a:spLocks/>
          </p:cNvSpPr>
          <p:nvPr/>
        </p:nvSpPr>
        <p:spPr>
          <a:xfrm>
            <a:off x="416134" y="138247"/>
            <a:ext cx="11357555" cy="755733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PROCESS</a:t>
            </a:r>
          </a:p>
          <a:p>
            <a:pPr algn="ctr"/>
            <a:r>
              <a:rPr lang="en-GB" sz="1600" i="1">
                <a:solidFill>
                  <a:srgbClr val="D1C59F"/>
                </a:solidFill>
                <a:latin typeface="+mn-lt"/>
              </a:rPr>
              <a:t>CONVERTING FUNDS TO IMPACT</a:t>
            </a:r>
          </a:p>
        </p:txBody>
      </p:sp>
    </p:spTree>
    <p:extLst>
      <p:ext uri="{BB962C8B-B14F-4D97-AF65-F5344CB8AC3E}">
        <p14:creationId xmlns:p14="http://schemas.microsoft.com/office/powerpoint/2010/main" val="1543533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51BA4B-6FDA-377D-211F-75E2F60FEB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44578" y="2142359"/>
            <a:ext cx="2617764" cy="350276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400" err="1">
                <a:solidFill>
                  <a:schemeClr val="bg1"/>
                </a:solidFill>
              </a:rPr>
              <a:t>Embrapa</a:t>
            </a:r>
            <a:r>
              <a:rPr lang="en-GB" sz="1400">
                <a:solidFill>
                  <a:schemeClr val="bg1"/>
                </a:solidFill>
              </a:rPr>
              <a:t> Good Agricultural Practice (GAP)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GB" sz="140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400">
                <a:solidFill>
                  <a:schemeClr val="bg1"/>
                </a:solidFill>
              </a:rPr>
              <a:t>GTPS guidelines (cattle traceability)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GB" sz="140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400">
                <a:solidFill>
                  <a:schemeClr val="bg1"/>
                </a:solidFill>
              </a:rPr>
              <a:t>Pasture rotation, pasture fertilisation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GB" sz="140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400">
                <a:solidFill>
                  <a:schemeClr val="bg1"/>
                </a:solidFill>
              </a:rPr>
              <a:t>Brazilian Forest Code compliance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FF5733-E75C-9965-BF9F-71347CA7F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14894" r="3981" b="2925"/>
          <a:stretch/>
        </p:blipFill>
        <p:spPr bwMode="auto">
          <a:xfrm>
            <a:off x="292718" y="909114"/>
            <a:ext cx="8936626" cy="57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BF4AC-1581-C716-809C-A921D12F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18" y="350314"/>
            <a:ext cx="3898900" cy="558800"/>
          </a:xfrm>
          <a:prstGeom prst="rect">
            <a:avLst/>
          </a:prstGeom>
        </p:spPr>
      </p:pic>
      <p:sp>
        <p:nvSpPr>
          <p:cNvPr id="2" name="Text Placeholder 82">
            <a:extLst>
              <a:ext uri="{FF2B5EF4-FFF2-40B4-BE49-F238E27FC236}">
                <a16:creationId xmlns:a16="http://schemas.microsoft.com/office/drawing/2014/main" id="{96C6ECBA-B585-DD4A-B3B4-550D73715AB5}"/>
              </a:ext>
            </a:extLst>
          </p:cNvPr>
          <p:cNvSpPr txBox="1">
            <a:spLocks/>
          </p:cNvSpPr>
          <p:nvPr/>
        </p:nvSpPr>
        <p:spPr>
          <a:xfrm>
            <a:off x="219524" y="6577787"/>
            <a:ext cx="3421103" cy="373836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>
                <a:solidFill>
                  <a:schemeClr val="bg1"/>
                </a:solidFill>
              </a:rPr>
              <a:t>Source: ICV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941CE7B-5B6B-60D5-32CE-19180198BCAF}"/>
              </a:ext>
            </a:extLst>
          </p:cNvPr>
          <p:cNvSpPr txBox="1">
            <a:spLocks/>
          </p:cNvSpPr>
          <p:nvPr/>
        </p:nvSpPr>
        <p:spPr>
          <a:xfrm>
            <a:off x="9344578" y="2137146"/>
            <a:ext cx="2617764" cy="427452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  <a:latin typeface="+mj-lt"/>
              </a:rPr>
              <a:t>KEY ELEMENTS</a:t>
            </a:r>
            <a:r>
              <a:rPr lang="en-GB" dirty="0">
                <a:solidFill>
                  <a:srgbClr val="D1C59F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02571595-82CC-E846-3892-580B1BAB9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4211" y="6237134"/>
            <a:ext cx="1038446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11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812DA3A-E2C1-8840-56D6-ADF6A6D3EB63}"/>
              </a:ext>
            </a:extLst>
          </p:cNvPr>
          <p:cNvSpPr txBox="1">
            <a:spLocks/>
          </p:cNvSpPr>
          <p:nvPr/>
        </p:nvSpPr>
        <p:spPr>
          <a:xfrm>
            <a:off x="9344578" y="909114"/>
            <a:ext cx="2617764" cy="919686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D1C59F"/>
                </a:solidFill>
              </a:rPr>
              <a:t>SUSTAINABLE RANCHING (SRI)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510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4BDE31-0A0C-E4B3-8714-D9330AE7DFCD}"/>
              </a:ext>
            </a:extLst>
          </p:cNvPr>
          <p:cNvSpPr/>
          <p:nvPr/>
        </p:nvSpPr>
        <p:spPr>
          <a:xfrm>
            <a:off x="155" y="-21095"/>
            <a:ext cx="12191842" cy="118188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5F571-3610-54B0-19A9-699C7E8E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34" y="138247"/>
            <a:ext cx="11357555" cy="755733"/>
          </a:xfrm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 dirty="0">
                <a:solidFill>
                  <a:srgbClr val="D1C59F"/>
                </a:solidFill>
                <a:latin typeface="+mn-lt"/>
              </a:rPr>
              <a:t>Microfinance</a:t>
            </a:r>
            <a:br>
              <a:rPr lang="en-GB" dirty="0">
                <a:solidFill>
                  <a:srgbClr val="D1C59F"/>
                </a:solidFill>
                <a:latin typeface="+mn-lt"/>
              </a:rPr>
            </a:br>
            <a:r>
              <a:rPr lang="en-GB" sz="1600" i="1" dirty="0">
                <a:solidFill>
                  <a:srgbClr val="D1C59F"/>
                </a:solidFill>
                <a:latin typeface="+mn-lt"/>
              </a:rPr>
              <a:t>guardrails to effective capital deployment – channel, to whom, how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CD8018-B085-4B2F-7306-74BF845F9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7572" y="6492875"/>
            <a:ext cx="2743200" cy="365125"/>
          </a:xfrm>
        </p:spPr>
        <p:txBody>
          <a:bodyPr/>
          <a:lstStyle/>
          <a:p>
            <a:pPr rtl="0"/>
            <a:fld id="{EA87306C-81BA-4795-A5CA-9392456A8C1E}" type="slidenum">
              <a:rPr lang="en-GB" noProof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12</a:t>
            </a:fld>
            <a:endParaRPr lang="en-GB" noProof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EBB4734D-8454-2551-F100-B25BC553321B}"/>
              </a:ext>
            </a:extLst>
          </p:cNvPr>
          <p:cNvSpPr/>
          <p:nvPr/>
        </p:nvSpPr>
        <p:spPr>
          <a:xfrm rot="16200000">
            <a:off x="-489287" y="2380359"/>
            <a:ext cx="5116806" cy="3838473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8713700A-866D-1A49-FAEA-170AD37D0C7E}"/>
              </a:ext>
            </a:extLst>
          </p:cNvPr>
          <p:cNvSpPr/>
          <p:nvPr/>
        </p:nvSpPr>
        <p:spPr>
          <a:xfrm rot="16200000">
            <a:off x="7564479" y="2380357"/>
            <a:ext cx="5116808" cy="3838473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AE9EA33A-4994-EE7E-ABD1-0962AE4086EE}"/>
              </a:ext>
            </a:extLst>
          </p:cNvPr>
          <p:cNvSpPr/>
          <p:nvPr/>
        </p:nvSpPr>
        <p:spPr>
          <a:xfrm rot="16200000">
            <a:off x="3537594" y="2380358"/>
            <a:ext cx="5116807" cy="3838473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967BAD5-A660-1B84-B9C7-64511E7B0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939" y="2643815"/>
            <a:ext cx="2730352" cy="665820"/>
          </a:xfrm>
          <a:noFill/>
          <a:ln w="12700">
            <a:noFill/>
          </a:ln>
        </p:spPr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rgbClr val="245041"/>
                </a:solidFill>
              </a:rPr>
              <a:t>Intermediary PARTNER</a:t>
            </a:r>
            <a:endParaRPr lang="en-GB">
              <a:solidFill>
                <a:srgbClr val="24504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3FB33-0133-A36C-3602-7E00F8563C93}"/>
              </a:ext>
            </a:extLst>
          </p:cNvPr>
          <p:cNvSpPr txBox="1"/>
          <p:nvPr/>
        </p:nvSpPr>
        <p:spPr>
          <a:xfrm flipH="1">
            <a:off x="1035131" y="4387283"/>
            <a:ext cx="2178563" cy="22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Better reach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Lower fees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National Bank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BB901EA-C2CE-EDD7-CD09-25E55F83D7FD}"/>
              </a:ext>
            </a:extLst>
          </p:cNvPr>
          <p:cNvSpPr txBox="1">
            <a:spLocks/>
          </p:cNvSpPr>
          <p:nvPr/>
        </p:nvSpPr>
        <p:spPr>
          <a:xfrm>
            <a:off x="4814231" y="2588862"/>
            <a:ext cx="2561359" cy="720773"/>
          </a:xfrm>
          <a:prstGeom prst="rect">
            <a:avLst/>
          </a:prstGeom>
          <a:noFill/>
          <a:ln w="12700">
            <a:noFill/>
          </a:ln>
        </p:spPr>
        <p:txBody>
          <a:bodyPr lIns="91440" tIns="45720" rIns="91440" bIns="45720"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GB" sz="2400">
                <a:solidFill>
                  <a:srgbClr val="245041"/>
                </a:solidFill>
              </a:rPr>
              <a:t>Eligibility &amp; Commitments</a:t>
            </a:r>
            <a:endParaRPr lang="en-GB">
              <a:solidFill>
                <a:srgbClr val="24504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762D863-5130-986F-4F9A-A86424009BC1}"/>
              </a:ext>
            </a:extLst>
          </p:cNvPr>
          <p:cNvSpPr txBox="1">
            <a:spLocks/>
          </p:cNvSpPr>
          <p:nvPr/>
        </p:nvSpPr>
        <p:spPr>
          <a:xfrm>
            <a:off x="8984437" y="2612144"/>
            <a:ext cx="2353541" cy="774123"/>
          </a:xfrm>
          <a:prstGeom prst="rect">
            <a:avLst/>
          </a:prstGeom>
          <a:noFill/>
          <a:ln w="12700">
            <a:noFill/>
          </a:ln>
        </p:spPr>
        <p:txBody>
          <a:bodyPr lIns="91440" tIns="45720" rIns="91440" bIns="45720"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rgbClr val="245041"/>
                </a:solidFill>
              </a:rPr>
              <a:t>Loan uptake measures</a:t>
            </a:r>
            <a:endParaRPr lang="en-GB">
              <a:solidFill>
                <a:srgbClr val="24504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87EBE2-D2B1-0A85-D09D-19DC9358BE01}"/>
              </a:ext>
            </a:extLst>
          </p:cNvPr>
          <p:cNvSpPr txBox="1"/>
          <p:nvPr/>
        </p:nvSpPr>
        <p:spPr>
          <a:xfrm flipH="1">
            <a:off x="4680802" y="4387283"/>
            <a:ext cx="3428637" cy="2226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Environmental Registry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Smallholding farm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EMBRAPA’s &amp; Forest Code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F279B9-87C6-0642-0583-2E76A925B9B7}"/>
              </a:ext>
            </a:extLst>
          </p:cNvPr>
          <p:cNvSpPr txBox="1"/>
          <p:nvPr/>
        </p:nvSpPr>
        <p:spPr>
          <a:xfrm flipH="1">
            <a:off x="8946109" y="4474531"/>
            <a:ext cx="2901572" cy="167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Farming networks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Demonstration units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PT"/>
              <a:t>Simple application</a:t>
            </a:r>
          </a:p>
        </p:txBody>
      </p:sp>
      <p:pic>
        <p:nvPicPr>
          <p:cNvPr id="2052" name="Picture 4" descr="Men's Hair Products | Style &amp; Care | Harry's">
            <a:extLst>
              <a:ext uri="{FF2B5EF4-FFF2-40B4-BE49-F238E27FC236}">
                <a16:creationId xmlns:a16="http://schemas.microsoft.com/office/drawing/2014/main" id="{DECDDA06-3ED5-2E0F-135E-28287070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31" y="3506823"/>
            <a:ext cx="738335" cy="7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gaphone clipart cheerleading free clipart images - Clipartix">
            <a:extLst>
              <a:ext uri="{FF2B5EF4-FFF2-40B4-BE49-F238E27FC236}">
                <a16:creationId xmlns:a16="http://schemas.microsoft.com/office/drawing/2014/main" id="{CCAB9C56-D38B-7405-9C49-EADF6E9C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243" y="3559024"/>
            <a:ext cx="829271" cy="6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NDES Investor Profile | CAPA">
            <a:extLst>
              <a:ext uri="{FF2B5EF4-FFF2-40B4-BE49-F238E27FC236}">
                <a16:creationId xmlns:a16="http://schemas.microsoft.com/office/drawing/2014/main" id="{3F437437-293F-4BF4-42F6-3C94877C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5" y="3663492"/>
            <a:ext cx="2124980" cy="42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21">
            <a:extLst>
              <a:ext uri="{FF2B5EF4-FFF2-40B4-BE49-F238E27FC236}">
                <a16:creationId xmlns:a16="http://schemas.microsoft.com/office/drawing/2014/main" id="{44FD4155-DB81-04AF-5CC0-3CEBFB8876E9}"/>
              </a:ext>
            </a:extLst>
          </p:cNvPr>
          <p:cNvSpPr txBox="1">
            <a:spLocks/>
          </p:cNvSpPr>
          <p:nvPr/>
        </p:nvSpPr>
        <p:spPr>
          <a:xfrm>
            <a:off x="10903015" y="6365004"/>
            <a:ext cx="1153431" cy="62086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kern="1200" spc="1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12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91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7C77C7-0234-86EB-1E12-2C89F2D84BD9}"/>
              </a:ext>
            </a:extLst>
          </p:cNvPr>
          <p:cNvSpPr/>
          <p:nvPr/>
        </p:nvSpPr>
        <p:spPr>
          <a:xfrm>
            <a:off x="11045" y="6186"/>
            <a:ext cx="12191842" cy="1203055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ate Placeholder 19">
            <a:extLst>
              <a:ext uri="{FF2B5EF4-FFF2-40B4-BE49-F238E27FC236}">
                <a16:creationId xmlns:a16="http://schemas.microsoft.com/office/drawing/2014/main" id="{79955ED1-111B-0F53-9B1A-4054876EAF0C}"/>
              </a:ext>
            </a:extLst>
          </p:cNvPr>
          <p:cNvSpPr txBox="1">
            <a:spLocks/>
          </p:cNvSpPr>
          <p:nvPr/>
        </p:nvSpPr>
        <p:spPr>
          <a:xfrm>
            <a:off x="7110257" y="5103369"/>
            <a:ext cx="527304" cy="18000"/>
          </a:xfrm>
          <a:prstGeom prst="rect">
            <a:avLst/>
          </a:prstGeom>
          <a:solidFill>
            <a:schemeClr val="bg2">
              <a:alpha val="92000"/>
            </a:schemeClr>
          </a:solidFill>
        </p:spPr>
        <p:txBody>
          <a:bodyPr vert="horz" lIns="274320" tIns="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1200" kern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33" y="167554"/>
            <a:ext cx="11388934" cy="844803"/>
          </a:xfrm>
          <a:ln w="28575">
            <a:solidFill>
              <a:srgbClr val="D1C59F"/>
            </a:solidFill>
          </a:ln>
        </p:spPr>
        <p:txBody>
          <a:bodyPr rtlCol="0"/>
          <a:lstStyle/>
          <a:p>
            <a:pPr algn="ctr" rtl="0"/>
            <a:r>
              <a:rPr lang="en-GB">
                <a:solidFill>
                  <a:srgbClr val="D1C59F"/>
                </a:solidFill>
                <a:latin typeface="+mn-lt"/>
              </a:rPr>
              <a:t>PROCESS</a:t>
            </a:r>
            <a:br>
              <a:rPr lang="en-GB">
                <a:solidFill>
                  <a:srgbClr val="D1C59F"/>
                </a:solidFill>
                <a:latin typeface="+mn-lt"/>
              </a:rPr>
            </a:br>
            <a:r>
              <a:rPr lang="en-GB" sz="1600" i="1">
                <a:solidFill>
                  <a:srgbClr val="D1C59F"/>
                </a:solidFill>
                <a:latin typeface="+mn-lt"/>
              </a:rPr>
              <a:t>END TO END</a:t>
            </a:r>
            <a:endParaRPr lang="en-GB" sz="1400" i="1">
              <a:solidFill>
                <a:srgbClr val="D1C59F"/>
              </a:solidFill>
              <a:latin typeface="+mn-lt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7032" y="6230947"/>
            <a:ext cx="824968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13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81E4F5-C6F5-36C7-1A35-B89D78790262}"/>
              </a:ext>
            </a:extLst>
          </p:cNvPr>
          <p:cNvSpPr/>
          <p:nvPr/>
        </p:nvSpPr>
        <p:spPr>
          <a:xfrm>
            <a:off x="737928" y="3203963"/>
            <a:ext cx="1552470" cy="1019069"/>
          </a:xfrm>
          <a:prstGeom prst="rect">
            <a:avLst/>
          </a:prstGeom>
          <a:solidFill>
            <a:srgbClr val="B1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Funds for programs</a:t>
            </a:r>
          </a:p>
          <a:p>
            <a:pPr algn="ctr"/>
            <a:r>
              <a:rPr lang="en-GB" sz="1200"/>
              <a:t>($4.4M)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061-850F-ED27-FAA5-6A3C7F5C589D}"/>
              </a:ext>
            </a:extLst>
          </p:cNvPr>
          <p:cNvGrpSpPr/>
          <p:nvPr/>
        </p:nvGrpSpPr>
        <p:grpSpPr>
          <a:xfrm>
            <a:off x="3649164" y="1649846"/>
            <a:ext cx="1700683" cy="4240484"/>
            <a:chOff x="3588934" y="1215042"/>
            <a:chExt cx="1700683" cy="42404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1F0A93-26F6-F5EA-FAB1-DD54EC02F564}"/>
                </a:ext>
              </a:extLst>
            </p:cNvPr>
            <p:cNvSpPr/>
            <p:nvPr/>
          </p:nvSpPr>
          <p:spPr>
            <a:xfrm>
              <a:off x="3588934" y="1215042"/>
              <a:ext cx="1700683" cy="6455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Amazonia conservation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F9B68-B580-90CB-D85F-E027CDD726FA}"/>
                </a:ext>
              </a:extLst>
            </p:cNvPr>
            <p:cNvSpPr/>
            <p:nvPr/>
          </p:nvSpPr>
          <p:spPr>
            <a:xfrm>
              <a:off x="3588934" y="2577317"/>
              <a:ext cx="1700683" cy="6455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Sustainable Ranching Implementation Partner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B0FFE5-4382-E6D8-EE29-471ABF7F48E8}"/>
                </a:ext>
              </a:extLst>
            </p:cNvPr>
            <p:cNvSpPr/>
            <p:nvPr/>
          </p:nvSpPr>
          <p:spPr>
            <a:xfrm>
              <a:off x="3588934" y="3313630"/>
              <a:ext cx="1700683" cy="6455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Financial intermediary</a:t>
              </a:r>
            </a:p>
            <a:p>
              <a:pPr algn="ctr"/>
              <a:r>
                <a:rPr lang="en-GB" sz="1200"/>
                <a:t>(Microloan processor)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F5DF47-C013-ED6D-8D4D-85D02CA0B928}"/>
                </a:ext>
              </a:extLst>
            </p:cNvPr>
            <p:cNvSpPr/>
            <p:nvPr/>
          </p:nvSpPr>
          <p:spPr>
            <a:xfrm>
              <a:off x="3588934" y="4809979"/>
              <a:ext cx="1700683" cy="6455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Sustainable commodity market makers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5531B-D3F1-204C-1885-A2A10709D44F}"/>
              </a:ext>
            </a:extLst>
          </p:cNvPr>
          <p:cNvSpPr/>
          <p:nvPr/>
        </p:nvSpPr>
        <p:spPr>
          <a:xfrm>
            <a:off x="5410968" y="1644867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Forest &amp; conservation monitoring</a:t>
            </a:r>
          </a:p>
          <a:p>
            <a:pPr algn="ctr"/>
            <a:r>
              <a:rPr lang="en-GB" sz="1200" i="1"/>
              <a:t>(163k ha)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DBC89A-D7C4-38FC-4943-6E2053AA15EF}"/>
              </a:ext>
            </a:extLst>
          </p:cNvPr>
          <p:cNvSpPr/>
          <p:nvPr/>
        </p:nvSpPr>
        <p:spPr>
          <a:xfrm>
            <a:off x="9662934" y="3034672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Output #1</a:t>
            </a:r>
          </a:p>
          <a:p>
            <a:pPr algn="ctr"/>
            <a:r>
              <a:rPr lang="en-GB" sz="1200"/>
              <a:t>Stocking density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F9169F-E886-BE1B-D1DB-BC8A8447C2F8}"/>
              </a:ext>
            </a:extLst>
          </p:cNvPr>
          <p:cNvSpPr/>
          <p:nvPr/>
        </p:nvSpPr>
        <p:spPr>
          <a:xfrm>
            <a:off x="9662934" y="3691460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/>
              <a:t>Output #2</a:t>
            </a:r>
          </a:p>
          <a:p>
            <a:pPr algn="ctr"/>
            <a:r>
              <a:rPr lang="en-GB" sz="1200"/>
              <a:t>Slaughter age</a:t>
            </a:r>
          </a:p>
          <a:p>
            <a:pPr algn="ctr"/>
            <a:r>
              <a:rPr lang="en-GB" sz="1200" i="1"/>
              <a:t>(proxy for CO2 and CH4)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61C8F4-A7A9-4C61-BCB3-EA988FBB6CB1}"/>
              </a:ext>
            </a:extLst>
          </p:cNvPr>
          <p:cNvSpPr/>
          <p:nvPr/>
        </p:nvSpPr>
        <p:spPr>
          <a:xfrm>
            <a:off x="9662934" y="4348247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Output #3</a:t>
            </a:r>
          </a:p>
          <a:p>
            <a:pPr algn="ctr"/>
            <a:r>
              <a:rPr lang="en-GB" sz="1200"/>
              <a:t>Productivity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0178DF-0144-18B8-2C24-1BDB1AB8B98E}"/>
              </a:ext>
            </a:extLst>
          </p:cNvPr>
          <p:cNvSpPr/>
          <p:nvPr/>
        </p:nvSpPr>
        <p:spPr>
          <a:xfrm>
            <a:off x="6764152" y="5908764"/>
            <a:ext cx="2842008" cy="781682"/>
          </a:xfrm>
          <a:prstGeom prst="roundRect">
            <a:avLst/>
          </a:prstGeom>
          <a:solidFill>
            <a:srgbClr val="D1C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Meatpackers (Minerva, </a:t>
            </a:r>
            <a:r>
              <a:rPr lang="en-GB" sz="1200" err="1">
                <a:solidFill>
                  <a:schemeClr val="tx1"/>
                </a:solidFill>
              </a:rPr>
              <a:t>Mafrig</a:t>
            </a:r>
            <a:r>
              <a:rPr lang="en-GB" sz="120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sz="1200">
                <a:solidFill>
                  <a:schemeClr val="tx1"/>
                </a:solidFill>
              </a:rPr>
              <a:t>Luxury goods (Gucci)</a:t>
            </a:r>
          </a:p>
          <a:p>
            <a:pPr algn="ctr"/>
            <a:r>
              <a:rPr lang="en-GB" sz="1200">
                <a:solidFill>
                  <a:schemeClr val="tx1"/>
                </a:solidFill>
              </a:rPr>
              <a:t>Fast food (McDonalds)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1470E-231C-19A4-1B06-2A759AA1AC15}"/>
              </a:ext>
            </a:extLst>
          </p:cNvPr>
          <p:cNvGrpSpPr/>
          <p:nvPr/>
        </p:nvGrpSpPr>
        <p:grpSpPr>
          <a:xfrm>
            <a:off x="6764152" y="2901674"/>
            <a:ext cx="2842009" cy="2210638"/>
            <a:chOff x="6096000" y="2466870"/>
            <a:chExt cx="2842009" cy="22106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6AEE82-A8E2-9CF3-86E5-11068E304A61}"/>
                </a:ext>
              </a:extLst>
            </p:cNvPr>
            <p:cNvGrpSpPr/>
            <p:nvPr/>
          </p:nvGrpSpPr>
          <p:grpSpPr>
            <a:xfrm>
              <a:off x="6397239" y="2654687"/>
              <a:ext cx="2346709" cy="1845299"/>
              <a:chOff x="5680666" y="2592257"/>
              <a:chExt cx="2346709" cy="184529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5955C-960D-CBBA-A88D-AC52B1E09E04}"/>
                  </a:ext>
                </a:extLst>
              </p:cNvPr>
              <p:cNvSpPr/>
              <p:nvPr/>
            </p:nvSpPr>
            <p:spPr>
              <a:xfrm>
                <a:off x="5680666" y="2592257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3B4CBC-CDB9-3BA5-545C-2EB892C62AF2}"/>
                  </a:ext>
                </a:extLst>
              </p:cNvPr>
              <p:cNvSpPr/>
              <p:nvPr/>
            </p:nvSpPr>
            <p:spPr>
              <a:xfrm>
                <a:off x="5978348" y="3057499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3D71A-F28B-2691-5085-BDAF22B303F5}"/>
                  </a:ext>
                </a:extLst>
              </p:cNvPr>
              <p:cNvSpPr/>
              <p:nvPr/>
            </p:nvSpPr>
            <p:spPr>
              <a:xfrm>
                <a:off x="6276030" y="3522741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3A9057-A56A-7EBB-7F2E-94AD4CA7F12F}"/>
                  </a:ext>
                </a:extLst>
              </p:cNvPr>
              <p:cNvSpPr/>
              <p:nvPr/>
            </p:nvSpPr>
            <p:spPr>
              <a:xfrm>
                <a:off x="6573712" y="3987982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386AD4-299E-11EB-2DF2-C616DC639AE7}"/>
                </a:ext>
              </a:extLst>
            </p:cNvPr>
            <p:cNvSpPr/>
            <p:nvPr/>
          </p:nvSpPr>
          <p:spPr>
            <a:xfrm>
              <a:off x="6096000" y="2466870"/>
              <a:ext cx="2842009" cy="2210638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242B3B-38D2-6BAD-0167-E16BD7D10B0F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2290398" y="1972620"/>
            <a:ext cx="1358766" cy="174087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7">
            <a:extLst>
              <a:ext uri="{FF2B5EF4-FFF2-40B4-BE49-F238E27FC236}">
                <a16:creationId xmlns:a16="http://schemas.microsoft.com/office/drawing/2014/main" id="{2A2875B3-0676-A1CA-2F9C-139D9285FC1E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2290398" y="3334895"/>
            <a:ext cx="1358766" cy="37860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7">
            <a:extLst>
              <a:ext uri="{FF2B5EF4-FFF2-40B4-BE49-F238E27FC236}">
                <a16:creationId xmlns:a16="http://schemas.microsoft.com/office/drawing/2014/main" id="{27925591-E334-7AD4-0CE4-04C9AB52632B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2290398" y="3713498"/>
            <a:ext cx="1358766" cy="35771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7">
            <a:extLst>
              <a:ext uri="{FF2B5EF4-FFF2-40B4-BE49-F238E27FC236}">
                <a16:creationId xmlns:a16="http://schemas.microsoft.com/office/drawing/2014/main" id="{3B7D7AB0-B28C-631F-9A38-3B19CDEF1FC0}"/>
              </a:ext>
            </a:extLst>
          </p:cNvPr>
          <p:cNvCxnSpPr>
            <a:cxnSpLocks/>
            <a:stCxn id="7" idx="2"/>
            <a:endCxn id="16" idx="1"/>
          </p:cNvCxnSpPr>
          <p:nvPr/>
        </p:nvCxnSpPr>
        <p:spPr>
          <a:xfrm rot="16200000" flipH="1">
            <a:off x="5427192" y="4962644"/>
            <a:ext cx="409275" cy="22646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27">
            <a:extLst>
              <a:ext uri="{FF2B5EF4-FFF2-40B4-BE49-F238E27FC236}">
                <a16:creationId xmlns:a16="http://schemas.microsoft.com/office/drawing/2014/main" id="{F53CD4DD-B9FC-1D71-DBD6-83F9FE30D5C4}"/>
              </a:ext>
            </a:extLst>
          </p:cNvPr>
          <p:cNvCxnSpPr>
            <a:cxnSpLocks/>
            <a:stCxn id="44" idx="2"/>
            <a:endCxn id="7" idx="3"/>
          </p:cNvCxnSpPr>
          <p:nvPr/>
        </p:nvCxnSpPr>
        <p:spPr>
          <a:xfrm rot="5400000">
            <a:off x="6138784" y="4332432"/>
            <a:ext cx="446188" cy="20240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45CF51-5042-518F-2032-6B704004111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349847" y="3334894"/>
            <a:ext cx="138550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0701A0-0C0E-D834-6E59-E3915955634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49847" y="4071208"/>
            <a:ext cx="13855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2BFC883-CEE7-BAA9-5FBA-63EFFC7FA284}"/>
              </a:ext>
            </a:extLst>
          </p:cNvPr>
          <p:cNvCxnSpPr>
            <a:cxnSpLocks/>
            <a:stCxn id="16" idx="0"/>
            <a:endCxn id="24" idx="2"/>
          </p:cNvCxnSpPr>
          <p:nvPr/>
        </p:nvCxnSpPr>
        <p:spPr>
          <a:xfrm flipV="1">
            <a:off x="8185156" y="5112312"/>
            <a:ext cx="1" cy="796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726D0B-45A0-9910-82B0-7230467BCE82}"/>
              </a:ext>
            </a:extLst>
          </p:cNvPr>
          <p:cNvSpPr txBox="1"/>
          <p:nvPr/>
        </p:nvSpPr>
        <p:spPr>
          <a:xfrm>
            <a:off x="2870808" y="1778620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39855D-69D0-4522-C400-0D727424296C}"/>
              </a:ext>
            </a:extLst>
          </p:cNvPr>
          <p:cNvSpPr txBox="1"/>
          <p:nvPr/>
        </p:nvSpPr>
        <p:spPr>
          <a:xfrm>
            <a:off x="2866237" y="3137216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7F0816-9247-FC0D-6670-C49AF0A2688C}"/>
              </a:ext>
            </a:extLst>
          </p:cNvPr>
          <p:cNvSpPr txBox="1"/>
          <p:nvPr/>
        </p:nvSpPr>
        <p:spPr>
          <a:xfrm>
            <a:off x="2866237" y="3872025"/>
            <a:ext cx="7764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Capital</a:t>
            </a:r>
          </a:p>
          <a:p>
            <a:pPr algn="ctr"/>
            <a:r>
              <a:rPr lang="en-GB" sz="1050"/>
              <a:t>+ Fees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D40F32-1B80-8CF4-403B-BDCFFD4137FA}"/>
              </a:ext>
            </a:extLst>
          </p:cNvPr>
          <p:cNvSpPr txBox="1"/>
          <p:nvPr/>
        </p:nvSpPr>
        <p:spPr>
          <a:xfrm>
            <a:off x="5516151" y="3118166"/>
            <a:ext cx="1033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Technical Assistance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3CC9F1-D330-50F0-7B15-1328324F4A8C}"/>
              </a:ext>
            </a:extLst>
          </p:cNvPr>
          <p:cNvSpPr txBox="1"/>
          <p:nvPr/>
        </p:nvSpPr>
        <p:spPr>
          <a:xfrm>
            <a:off x="5642945" y="3867297"/>
            <a:ext cx="776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Loans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139CA6-4343-A828-B8B8-32E7DF65D57C}"/>
              </a:ext>
            </a:extLst>
          </p:cNvPr>
          <p:cNvSpPr txBox="1"/>
          <p:nvPr/>
        </p:nvSpPr>
        <p:spPr>
          <a:xfrm>
            <a:off x="5809229" y="5345856"/>
            <a:ext cx="10188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Commodity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06C231-B84D-B5E5-6C56-2B2C69A0A08E}"/>
              </a:ext>
            </a:extLst>
          </p:cNvPr>
          <p:cNvSpPr txBox="1"/>
          <p:nvPr/>
        </p:nvSpPr>
        <p:spPr>
          <a:xfrm>
            <a:off x="8115088" y="5342796"/>
            <a:ext cx="7764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Premium pricing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51A542-3085-6A15-E10D-F817E7C4225D}"/>
              </a:ext>
            </a:extLst>
          </p:cNvPr>
          <p:cNvSpPr txBox="1"/>
          <p:nvPr/>
        </p:nvSpPr>
        <p:spPr>
          <a:xfrm>
            <a:off x="5218826" y="6086144"/>
            <a:ext cx="10188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Commodity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4AC2A8-EB20-D6E3-948F-85FF54EAB345}"/>
              </a:ext>
            </a:extLst>
          </p:cNvPr>
          <p:cNvSpPr txBox="1"/>
          <p:nvPr/>
        </p:nvSpPr>
        <p:spPr>
          <a:xfrm>
            <a:off x="7584555" y="2640245"/>
            <a:ext cx="210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/>
              <a:t>Multiple parties</a:t>
            </a:r>
          </a:p>
        </p:txBody>
      </p:sp>
    </p:spTree>
    <p:extLst>
      <p:ext uri="{BB962C8B-B14F-4D97-AF65-F5344CB8AC3E}">
        <p14:creationId xmlns:p14="http://schemas.microsoft.com/office/powerpoint/2010/main" val="558761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0D82B-B110-2A15-83C2-6C6C77446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0251" y="3969953"/>
            <a:ext cx="1653944" cy="720399"/>
          </a:xfrm>
          <a:noFill/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GB" sz="1400">
                <a:solidFill>
                  <a:schemeClr val="accent4"/>
                </a:solidFill>
              </a:rPr>
              <a:t>Direct conservation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5B5E7-885F-D701-CA70-5728B876B6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251" y="1817575"/>
            <a:ext cx="1653946" cy="720400"/>
          </a:xfrm>
          <a:noFill/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GB" sz="1400">
                <a:solidFill>
                  <a:schemeClr val="accent4"/>
                </a:solidFill>
              </a:rPr>
              <a:t>Sustainable practices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3D0E2-6E3D-E13A-AF2D-068A6CB3D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0251" y="2893764"/>
            <a:ext cx="1653946" cy="720400"/>
          </a:xfrm>
          <a:noFill/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GB" sz="1400">
                <a:solidFill>
                  <a:schemeClr val="accent4"/>
                </a:solidFill>
              </a:rPr>
              <a:t>Local</a:t>
            </a:r>
          </a:p>
          <a:p>
            <a:r>
              <a:rPr lang="en-GB" sz="1400">
                <a:solidFill>
                  <a:schemeClr val="accent4"/>
                </a:solidFill>
              </a:rPr>
              <a:t>expertise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B92B8F-1FD8-13D1-226B-6C3AE8759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03195" y="3878453"/>
            <a:ext cx="3305719" cy="903398"/>
          </a:xfrm>
        </p:spPr>
        <p:txBody>
          <a:bodyPr anchor="ctr"/>
          <a:lstStyle/>
          <a:p>
            <a:r>
              <a:rPr lang="en-GB" sz="1400"/>
              <a:t>Via best-in-class projects such as </a:t>
            </a:r>
            <a:r>
              <a:rPr lang="en-GB" sz="1400" err="1"/>
              <a:t>Envira</a:t>
            </a:r>
            <a:r>
              <a:rPr lang="en-GB" sz="1400"/>
              <a:t> Amazonia Project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208D3-7257-5CA3-6DB6-24CCECCA5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03193" y="4960817"/>
            <a:ext cx="3305721" cy="903398"/>
          </a:xfrm>
        </p:spPr>
        <p:txBody>
          <a:bodyPr anchor="ctr"/>
          <a:lstStyle/>
          <a:p>
            <a:r>
              <a:rPr lang="en-GB" sz="1400"/>
              <a:t>Provided by a debt-for-nature swap sourced from markets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22E31B-E220-ACC4-444D-57F531F8C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14</a:t>
            </a:fld>
            <a:endParaRPr lang="en-GB" noProof="0"/>
          </a:p>
        </p:txBody>
      </p:sp>
      <p:pic>
        <p:nvPicPr>
          <p:cNvPr id="5122" name="Picture 2" descr="Amazonia Viva: Rondônia and Acre states, Brazil - Trillion Trees">
            <a:extLst>
              <a:ext uri="{FF2B5EF4-FFF2-40B4-BE49-F238E27FC236}">
                <a16:creationId xmlns:a16="http://schemas.microsoft.com/office/drawing/2014/main" id="{F8838171-C5D5-C3A2-75A0-7D176AD7FE0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18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B69892-5C26-31A5-920F-9C099C810B7B}"/>
              </a:ext>
            </a:extLst>
          </p:cNvPr>
          <p:cNvSpPr txBox="1">
            <a:spLocks/>
          </p:cNvSpPr>
          <p:nvPr/>
        </p:nvSpPr>
        <p:spPr>
          <a:xfrm>
            <a:off x="808382" y="5046141"/>
            <a:ext cx="1653946" cy="7204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accent4"/>
                </a:solidFill>
              </a:rPr>
              <a:t>Stable</a:t>
            </a:r>
          </a:p>
          <a:p>
            <a:r>
              <a:rPr lang="en-GB" sz="1400">
                <a:solidFill>
                  <a:schemeClr val="accent4"/>
                </a:solidFill>
              </a:rPr>
              <a:t>funding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C51366-8B88-92C2-D834-D55AEA492BE6}"/>
              </a:ext>
            </a:extLst>
          </p:cNvPr>
          <p:cNvSpPr txBox="1">
            <a:spLocks/>
          </p:cNvSpPr>
          <p:nvPr/>
        </p:nvSpPr>
        <p:spPr>
          <a:xfrm>
            <a:off x="2703193" y="2802265"/>
            <a:ext cx="3305719" cy="903398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Brazil-specific knowledge, leveraging local expertise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CFB7D-CAEF-FC0B-D110-D829B8386D87}"/>
              </a:ext>
            </a:extLst>
          </p:cNvPr>
          <p:cNvSpPr/>
          <p:nvPr/>
        </p:nvSpPr>
        <p:spPr>
          <a:xfrm>
            <a:off x="0" y="0"/>
            <a:ext cx="6384174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58C9A1-A77B-BDE9-43E6-18A4E1A5A0A3}"/>
              </a:ext>
            </a:extLst>
          </p:cNvPr>
          <p:cNvSpPr txBox="1">
            <a:spLocks/>
          </p:cNvSpPr>
          <p:nvPr/>
        </p:nvSpPr>
        <p:spPr>
          <a:xfrm>
            <a:off x="591821" y="185529"/>
            <a:ext cx="5200532" cy="720399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solution</a:t>
            </a:r>
          </a:p>
        </p:txBody>
      </p:sp>
      <p:sp>
        <p:nvSpPr>
          <p:cNvPr id="16" name="Slide Number Placeholder 21">
            <a:extLst>
              <a:ext uri="{FF2B5EF4-FFF2-40B4-BE49-F238E27FC236}">
                <a16:creationId xmlns:a16="http://schemas.microsoft.com/office/drawing/2014/main" id="{31B82C8E-F797-1857-C708-A750CA29E0C1}"/>
              </a:ext>
            </a:extLst>
          </p:cNvPr>
          <p:cNvSpPr txBox="1">
            <a:spLocks/>
          </p:cNvSpPr>
          <p:nvPr/>
        </p:nvSpPr>
        <p:spPr>
          <a:xfrm>
            <a:off x="-438036" y="6270450"/>
            <a:ext cx="1153431" cy="620866"/>
          </a:xfrm>
          <a:prstGeom prst="rect">
            <a:avLst/>
          </a:prstGeom>
          <a:noFill/>
        </p:spPr>
        <p:txBody>
          <a:bodyPr vert="horz" lIns="457200" tIns="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1200" kern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</a:rPr>
              <a:pPr/>
              <a:t>14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08B662F-44B1-86CC-BB94-70054821B4AF}"/>
              </a:ext>
            </a:extLst>
          </p:cNvPr>
          <p:cNvSpPr txBox="1">
            <a:spLocks/>
          </p:cNvSpPr>
          <p:nvPr/>
        </p:nvSpPr>
        <p:spPr>
          <a:xfrm>
            <a:off x="2703193" y="1726076"/>
            <a:ext cx="3305719" cy="903398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Raising agricultural productivity</a:t>
            </a:r>
            <a:r>
              <a:rPr lang="en-GB" sz="1400"/>
              <a:t>,</a:t>
            </a:r>
            <a:r>
              <a:rPr lang="en-GB" sz="1400" dirty="0"/>
              <a:t> lowering pressure on rainforest exploitation</a:t>
            </a:r>
          </a:p>
        </p:txBody>
      </p:sp>
    </p:spTree>
    <p:extLst>
      <p:ext uri="{BB962C8B-B14F-4D97-AF65-F5344CB8AC3E}">
        <p14:creationId xmlns:p14="http://schemas.microsoft.com/office/powerpoint/2010/main" val="37341965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112B38-EEED-0E1D-E995-8D641BBC2127}"/>
              </a:ext>
            </a:extLst>
          </p:cNvPr>
          <p:cNvSpPr/>
          <p:nvPr/>
        </p:nvSpPr>
        <p:spPr>
          <a:xfrm>
            <a:off x="0" y="0"/>
            <a:ext cx="6911476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29EC4-9D51-DD52-E319-848EE874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30" y="189075"/>
            <a:ext cx="6087285" cy="640698"/>
          </a:xfrm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Risks &amp; mitigation</a:t>
            </a:r>
            <a:endParaRPr lang="en-US">
              <a:solidFill>
                <a:srgbClr val="D1C59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45561-2E2E-8B55-872F-1878B15F70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7133" y="3755957"/>
            <a:ext cx="3126583" cy="360000"/>
          </a:xfrm>
        </p:spPr>
        <p:txBody>
          <a:bodyPr lIns="91440" tIns="45720" rIns="91440" bIns="45720" rtlCol="0" anchor="ctr"/>
          <a:lstStyle/>
          <a:p>
            <a:r>
              <a:rPr lang="en-GB" sz="2000" cap="none">
                <a:solidFill>
                  <a:srgbClr val="4D6810"/>
                </a:solidFill>
                <a:latin typeface="+mn-lt"/>
              </a:rPr>
              <a:t>Corruption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0BA90F-0BB7-467E-8928-EC9382BEF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7133" y="1792291"/>
            <a:ext cx="3692793" cy="360000"/>
          </a:xfrm>
        </p:spPr>
        <p:txBody>
          <a:bodyPr lIns="91440" tIns="45720" rIns="91440" bIns="45720" rtlCol="0" anchor="ctr"/>
          <a:lstStyle/>
          <a:p>
            <a:r>
              <a:rPr lang="en-GB" sz="2000" cap="none">
                <a:solidFill>
                  <a:srgbClr val="4D6810"/>
                </a:solidFill>
                <a:latin typeface="+mn-lt"/>
              </a:rPr>
              <a:t>Microloan Credit Risk</a:t>
            </a:r>
            <a:endParaRPr lang="en-US" sz="2000" cap="none">
              <a:solidFill>
                <a:srgbClr val="4D6810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C6A849-7ED7-2D0E-8018-A5C464B0D9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7134" y="4737793"/>
            <a:ext cx="3701178" cy="360000"/>
          </a:xfrm>
        </p:spPr>
        <p:txBody>
          <a:bodyPr lIns="91440" tIns="45720" rIns="91440" bIns="45720" rtlCol="0"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cap="none">
                <a:latin typeface="+mn-lt"/>
                <a:ea typeface="+mj-lt"/>
                <a:cs typeface="+mj-lt"/>
              </a:rPr>
              <a:t>Illegal Resource Exploitation</a:t>
            </a:r>
            <a:endParaRPr lang="en-GB" sz="2000" cap="none"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9427D-09FB-F513-3C7F-E974B1A923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35518" y="5714154"/>
            <a:ext cx="3692794" cy="360000"/>
          </a:xfrm>
        </p:spPr>
        <p:txBody>
          <a:bodyPr lIns="91440" tIns="45720" rIns="91440" bIns="45720" rtlCol="0" anchor="ctr"/>
          <a:lstStyle/>
          <a:p>
            <a:r>
              <a:rPr lang="en-GB" sz="2000" cap="none">
                <a:latin typeface="+mn-lt"/>
              </a:rPr>
              <a:t>Uncertainty of impact</a:t>
            </a:r>
            <a:endParaRPr lang="en-US" sz="2000" cap="none">
              <a:latin typeface="+mn-l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D4B9ED-BA3A-3CD2-F18C-1443DBCB1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15</a:t>
            </a:fld>
            <a:endParaRPr lang="en-GB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B6A4249-118C-06CF-405B-F5D8D313D08A}"/>
              </a:ext>
            </a:extLst>
          </p:cNvPr>
          <p:cNvSpPr txBox="1">
            <a:spLocks/>
          </p:cNvSpPr>
          <p:nvPr/>
        </p:nvSpPr>
        <p:spPr>
          <a:xfrm>
            <a:off x="1827133" y="2774124"/>
            <a:ext cx="3816463" cy="36000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cap="none">
                <a:solidFill>
                  <a:srgbClr val="4D6810"/>
                </a:solidFill>
                <a:latin typeface="+mn-lt"/>
                <a:ea typeface="+mj-lt"/>
                <a:cs typeface="+mj-lt"/>
              </a:rPr>
              <a:t>Partnership Management</a:t>
            </a:r>
            <a:endParaRPr lang="en-US" sz="2000" cap="none">
              <a:solidFill>
                <a:srgbClr val="4D6810"/>
              </a:solidFill>
              <a:latin typeface="+mn-lt"/>
            </a:endParaRPr>
          </a:p>
        </p:txBody>
      </p:sp>
      <p:pic>
        <p:nvPicPr>
          <p:cNvPr id="22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0563AA1C-833C-5947-C072-9BD413438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63" b="75676" l="17078" r="76111">
                        <a14:foregroundMark x1="32190" y1="44118" x2="32190" y2="44118"/>
                        <a14:foregroundMark x1="32190" y1="63725" x2="32190" y2="63725"/>
                        <a14:foregroundMark x1="53431" y1="46732" x2="53431" y2="46732"/>
                        <a14:backgroundMark x1="47876" y1="47386" x2="47876" y2="47386"/>
                        <a14:backgroundMark x1="49837" y1="36111" x2="49837" y2="36111"/>
                        <a14:backgroundMark x1="52941" y1="35131" x2="52941" y2="35131"/>
                        <a14:backgroundMark x1="56863" y1="35784" x2="56863" y2="35784"/>
                        <a14:backgroundMark x1="31209" y1="64706" x2="31209" y2="64706"/>
                      </a14:backgroundRemoval>
                    </a14:imgEffect>
                  </a14:imgLayer>
                </a14:imgProps>
              </a:ext>
            </a:extLst>
          </a:blip>
          <a:srcRect l="9699" t="17162" r="16510" b="17822"/>
          <a:stretch/>
        </p:blipFill>
        <p:spPr>
          <a:xfrm>
            <a:off x="487812" y="3408725"/>
            <a:ext cx="1119733" cy="986586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1A77E8D8-40D5-8781-0B55-140089425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52" y="1479620"/>
            <a:ext cx="849288" cy="861421"/>
          </a:xfrm>
          <a:prstGeom prst="rect">
            <a:avLst/>
          </a:prstGeom>
        </p:spPr>
      </p:pic>
      <p:pic>
        <p:nvPicPr>
          <p:cNvPr id="26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2AE18DAB-4D05-A63C-0DF2-2D4C83897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97" b="91583" l="5388" r="96082">
                        <a14:foregroundMark x1="8571" y1="84532" x2="8571" y2="84532"/>
                        <a14:foregroundMark x1="5469" y1="87266" x2="5469" y2="87266"/>
                        <a14:foregroundMark x1="73796" y1="21007" x2="73796" y2="21007"/>
                        <a14:foregroundMark x1="81796" y1="6475" x2="81796" y2="6475"/>
                        <a14:foregroundMark x1="96082" y1="3741" x2="96082" y2="3741"/>
                        <a14:foregroundMark x1="49633" y1="40216" x2="49633" y2="40216"/>
                        <a14:foregroundMark x1="61306" y1="89640" x2="61306" y2="89640"/>
                        <a14:foregroundMark x1="28245" y1="91583" x2="28245" y2="91583"/>
                        <a14:backgroundMark x1="99265" y1="1799" x2="99265" y2="1799"/>
                      </a14:backgroundRemoval>
                    </a14:imgEffect>
                  </a14:imgLayer>
                </a14:imgProps>
              </a:ext>
            </a:extLst>
          </a:blip>
          <a:srcRect t="392" b="6609"/>
          <a:stretch/>
        </p:blipFill>
        <p:spPr>
          <a:xfrm>
            <a:off x="705030" y="4469936"/>
            <a:ext cx="685296" cy="725886"/>
          </a:xfrm>
          <a:prstGeom prst="rect">
            <a:avLst/>
          </a:prstGeom>
        </p:spPr>
      </p:pic>
      <p:pic>
        <p:nvPicPr>
          <p:cNvPr id="27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334689CF-4EBD-E2BF-C8CF-7B0D632AD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673" y1="61438" x2="24673" y2="61438"/>
                        <a14:foregroundMark x1="31699" y1="60294" x2="31699" y2="60294"/>
                        <a14:foregroundMark x1="67810" y1="60294" x2="67810" y2="60294"/>
                        <a14:foregroundMark x1="75490" y1="58987" x2="75490" y2="58987"/>
                        <a14:foregroundMark x1="76471" y1="24673" x2="76471" y2="24673"/>
                        <a14:foregroundMark x1="47712" y1="18627" x2="47712" y2="18627"/>
                        <a14:foregroundMark x1="68464" y1="43791" x2="68464" y2="43791"/>
                        <a14:foregroundMark x1="47712" y1="34477" x2="47712" y2="34477"/>
                        <a14:backgroundMark x1="34641" y1="32026" x2="34641" y2="32026"/>
                        <a14:backgroundMark x1="24020" y1="40196" x2="24020" y2="40196"/>
                        <a14:backgroundMark x1="74183" y1="28431" x2="74183" y2="28431"/>
                        <a14:backgroundMark x1="50817" y1="37745" x2="50817" y2="37745"/>
                        <a14:backgroundMark x1="55392" y1="34804" x2="55392" y2="34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927" y="5443691"/>
            <a:ext cx="921513" cy="900927"/>
          </a:xfrm>
          <a:prstGeom prst="rect">
            <a:avLst/>
          </a:prstGeom>
        </p:spPr>
      </p:pic>
      <p:pic>
        <p:nvPicPr>
          <p:cNvPr id="28" name="Picture 28" descr="Icon&#10;&#10;Description automatically generated">
            <a:extLst>
              <a:ext uri="{FF2B5EF4-FFF2-40B4-BE49-F238E27FC236}">
                <a16:creationId xmlns:a16="http://schemas.microsoft.com/office/drawing/2014/main" id="{6CF84E37-A691-4E6A-5B9A-B5C1B0B466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695" y1="82472" x2="46695" y2="82472"/>
                        <a14:foregroundMark x1="50533" y1="63820" x2="50533" y2="63820"/>
                        <a14:foregroundMark x1="49680" y1="44719" x2="49680" y2="44719"/>
                        <a14:foregroundMark x1="50959" y1="28315" x2="50959" y2="2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035" y="2624696"/>
            <a:ext cx="849288" cy="777556"/>
          </a:xfrm>
          <a:prstGeom prst="rect">
            <a:avLst/>
          </a:prstGeom>
        </p:spPr>
      </p:pic>
      <p:pic>
        <p:nvPicPr>
          <p:cNvPr id="29" name="Picture 29" descr="A picture containing valley, canyon, mountain, nature&#10;&#10;Description automatically generated">
            <a:extLst>
              <a:ext uri="{FF2B5EF4-FFF2-40B4-BE49-F238E27FC236}">
                <a16:creationId xmlns:a16="http://schemas.microsoft.com/office/drawing/2014/main" id="{66B5A72F-3307-A958-657D-0022920862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5492" y="0"/>
            <a:ext cx="5274165" cy="3471435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1539AE61-4630-F19E-D9D9-99DA0AF0A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5492" y="3471435"/>
            <a:ext cx="5278181" cy="3386565"/>
          </a:xfrm>
          <a:prstGeom prst="rect">
            <a:avLst/>
          </a:prstGeom>
        </p:spPr>
      </p:pic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C06793AB-4203-E6A8-9223-D44589E41B1E}"/>
              </a:ext>
            </a:extLst>
          </p:cNvPr>
          <p:cNvSpPr txBox="1">
            <a:spLocks/>
          </p:cNvSpPr>
          <p:nvPr/>
        </p:nvSpPr>
        <p:spPr>
          <a:xfrm>
            <a:off x="-665619" y="6344618"/>
            <a:ext cx="1153431" cy="62086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kern="1200" spc="1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15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919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>
            <a:extLst>
              <a:ext uri="{FF2B5EF4-FFF2-40B4-BE49-F238E27FC236}">
                <a16:creationId xmlns:a16="http://schemas.microsoft.com/office/drawing/2014/main" id="{5F03D26F-EC42-EC1F-EC8E-08D4CD019A6B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owchart: Delay 30">
            <a:extLst>
              <a:ext uri="{FF2B5EF4-FFF2-40B4-BE49-F238E27FC236}">
                <a16:creationId xmlns:a16="http://schemas.microsoft.com/office/drawing/2014/main" id="{76696626-1471-1ABA-F949-9CAD3E214FDB}"/>
              </a:ext>
            </a:extLst>
          </p:cNvPr>
          <p:cNvSpPr/>
          <p:nvPr/>
        </p:nvSpPr>
        <p:spPr>
          <a:xfrm rot="16200000">
            <a:off x="1646897" y="3737825"/>
            <a:ext cx="3888903" cy="2351447"/>
          </a:xfrm>
          <a:prstGeom prst="flowChartDelay">
            <a:avLst/>
          </a:prstGeom>
          <a:noFill/>
          <a:ln w="28575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" name="Flowchart: Delay 1023">
            <a:extLst>
              <a:ext uri="{FF2B5EF4-FFF2-40B4-BE49-F238E27FC236}">
                <a16:creationId xmlns:a16="http://schemas.microsoft.com/office/drawing/2014/main" id="{F36D02CC-0F47-067D-37F2-B3869684D11A}"/>
              </a:ext>
            </a:extLst>
          </p:cNvPr>
          <p:cNvSpPr/>
          <p:nvPr/>
        </p:nvSpPr>
        <p:spPr>
          <a:xfrm rot="16200000">
            <a:off x="4083288" y="3737825"/>
            <a:ext cx="3888903" cy="2351447"/>
          </a:xfrm>
          <a:prstGeom prst="flowChartDelay">
            <a:avLst/>
          </a:prstGeom>
          <a:noFill/>
          <a:ln w="28575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5" name="Flowchart: Delay 1024">
            <a:extLst>
              <a:ext uri="{FF2B5EF4-FFF2-40B4-BE49-F238E27FC236}">
                <a16:creationId xmlns:a16="http://schemas.microsoft.com/office/drawing/2014/main" id="{6E4E0DFF-D216-7AC9-C439-7345BC4FEA41}"/>
              </a:ext>
            </a:extLst>
          </p:cNvPr>
          <p:cNvSpPr/>
          <p:nvPr/>
        </p:nvSpPr>
        <p:spPr>
          <a:xfrm rot="16200000">
            <a:off x="6517059" y="3737825"/>
            <a:ext cx="3888903" cy="2351447"/>
          </a:xfrm>
          <a:prstGeom prst="flowChartDelay">
            <a:avLst/>
          </a:prstGeom>
          <a:noFill/>
          <a:ln w="28575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7" name="Flowchart: Delay 1026">
            <a:extLst>
              <a:ext uri="{FF2B5EF4-FFF2-40B4-BE49-F238E27FC236}">
                <a16:creationId xmlns:a16="http://schemas.microsoft.com/office/drawing/2014/main" id="{1DCBAB31-845B-DD15-A87A-30F21BA36A15}"/>
              </a:ext>
            </a:extLst>
          </p:cNvPr>
          <p:cNvSpPr/>
          <p:nvPr/>
        </p:nvSpPr>
        <p:spPr>
          <a:xfrm rot="16200000">
            <a:off x="8999787" y="3671961"/>
            <a:ext cx="3908430" cy="2463646"/>
          </a:xfrm>
          <a:prstGeom prst="flowChartDelay">
            <a:avLst/>
          </a:prstGeom>
          <a:noFill/>
          <a:ln w="28575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F69DFB01-B02F-5692-3C97-823D78BA9D45}"/>
              </a:ext>
            </a:extLst>
          </p:cNvPr>
          <p:cNvSpPr/>
          <p:nvPr/>
        </p:nvSpPr>
        <p:spPr>
          <a:xfrm rot="16200000">
            <a:off x="-762550" y="3737822"/>
            <a:ext cx="3888903" cy="2351447"/>
          </a:xfrm>
          <a:prstGeom prst="flowChartDelay">
            <a:avLst/>
          </a:prstGeom>
          <a:noFill/>
          <a:ln w="28575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E1FC2-DD7D-29DD-A077-A7498FA8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943"/>
            <a:ext cx="10515600" cy="776345"/>
          </a:xfr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Execution partners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64B902-1900-81C0-DB29-782A04DC37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570" y="4496249"/>
            <a:ext cx="2351446" cy="491509"/>
          </a:xfrm>
        </p:spPr>
        <p:txBody>
          <a:bodyPr anchor="ctr"/>
          <a:lstStyle/>
          <a:p>
            <a:r>
              <a:rPr lang="en-GB" sz="1600">
                <a:solidFill>
                  <a:srgbClr val="2C7254"/>
                </a:solidFill>
              </a:rPr>
              <a:t>AMAZONIA CONSERVATION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AC1AE3-1A2B-C307-1374-31A60D2EBC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711" y="5148862"/>
            <a:ext cx="2156380" cy="1704547"/>
          </a:xfrm>
        </p:spPr>
        <p:txBody>
          <a:bodyPr lIns="0" rIns="0"/>
          <a:lstStyle/>
          <a:p>
            <a:r>
              <a:rPr lang="en-GB" sz="1400" b="1" err="1"/>
              <a:t>Envira</a:t>
            </a:r>
            <a:r>
              <a:rPr lang="en-GB" sz="1400" b="1"/>
              <a:t> Amazonia Project (consortium of partners)</a:t>
            </a:r>
          </a:p>
          <a:p>
            <a:endParaRPr lang="en-GB" sz="1400"/>
          </a:p>
          <a:p>
            <a:r>
              <a:rPr lang="en-GB" sz="1400" i="1"/>
              <a:t>Ongoing REDD+ conservation project in Acre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CB54DE-000E-D108-9BB9-D5EF7EA96B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59749" y="4496094"/>
            <a:ext cx="1863199" cy="491509"/>
          </a:xfrm>
        </p:spPr>
        <p:txBody>
          <a:bodyPr anchor="ctr"/>
          <a:lstStyle/>
          <a:p>
            <a:r>
              <a:rPr lang="en-GB" sz="1600">
                <a:solidFill>
                  <a:srgbClr val="2C7254"/>
                </a:solidFill>
              </a:rPr>
              <a:t>Sustainable ranching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AB9AA22-E0F5-46AF-3473-61EFCC8FF3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94427" y="5135121"/>
            <a:ext cx="2156380" cy="1704547"/>
          </a:xfrm>
        </p:spPr>
        <p:txBody>
          <a:bodyPr/>
          <a:lstStyle/>
          <a:p>
            <a:r>
              <a:rPr lang="en-GB" sz="1400" b="1"/>
              <a:t>Instituto Centro de Vida (ICV)</a:t>
            </a:r>
          </a:p>
          <a:p>
            <a:endParaRPr lang="en-GB" sz="1400"/>
          </a:p>
          <a:p>
            <a:endParaRPr lang="en-GB" sz="1400"/>
          </a:p>
          <a:p>
            <a:r>
              <a:rPr lang="en-GB" sz="1400" i="1"/>
              <a:t>NGO, implemented the Novo Campo programme in 2012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DD6B28-6B6C-7186-2DF6-CA0F81DC9F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38306" y="4496094"/>
            <a:ext cx="2351446" cy="491509"/>
          </a:xfrm>
        </p:spPr>
        <p:txBody>
          <a:bodyPr anchor="ctr"/>
          <a:lstStyle/>
          <a:p>
            <a:r>
              <a:rPr lang="en-GB" sz="1600">
                <a:solidFill>
                  <a:srgbClr val="2C7254"/>
                </a:solidFill>
              </a:rPr>
              <a:t>Microloan origination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5C7F47-C3BC-2D23-89DE-DDB1D57F0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49549" y="5180150"/>
            <a:ext cx="2156380" cy="1704547"/>
          </a:xfrm>
        </p:spPr>
        <p:txBody>
          <a:bodyPr/>
          <a:lstStyle/>
          <a:p>
            <a:r>
              <a:rPr lang="en-GB" sz="1400" b="1"/>
              <a:t>Brazilian Social and Economic Development Bank</a:t>
            </a:r>
          </a:p>
          <a:p>
            <a:endParaRPr lang="en-GB" sz="1400" b="1"/>
          </a:p>
          <a:p>
            <a:r>
              <a:rPr lang="en-GB" sz="1400" i="1"/>
              <a:t>Social mission driven, publicly trusted</a:t>
            </a:r>
            <a:endParaRPr lang="en-GB" sz="1400" b="1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AF425B-6AAE-944C-3920-73FAFA5B9F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1552" y="4496093"/>
            <a:ext cx="2534006" cy="491509"/>
          </a:xfrm>
        </p:spPr>
        <p:txBody>
          <a:bodyPr lIns="0" rIns="0" anchor="ctr"/>
          <a:lstStyle/>
          <a:p>
            <a:r>
              <a:rPr lang="en-GB" sz="1600">
                <a:solidFill>
                  <a:srgbClr val="2C7254"/>
                </a:solidFill>
              </a:rPr>
              <a:t>Impact measurement &amp; monitoring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F653F88-8C04-B401-9115-92B102DD05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85939" y="5181277"/>
            <a:ext cx="2156380" cy="1688360"/>
          </a:xfrm>
        </p:spPr>
        <p:txBody>
          <a:bodyPr/>
          <a:lstStyle/>
          <a:p>
            <a:r>
              <a:rPr lang="en-GB" sz="1400" b="1"/>
              <a:t>Partnerships for Forests, NWF</a:t>
            </a:r>
          </a:p>
          <a:p>
            <a:endParaRPr lang="en-GB" sz="1400"/>
          </a:p>
          <a:p>
            <a:endParaRPr lang="en-GB" sz="1400"/>
          </a:p>
          <a:p>
            <a:r>
              <a:rPr lang="en-GB" sz="1400" i="1"/>
              <a:t>Market makers for commodity offtake with premium pricing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640F6F9-957B-B44D-621D-D0310B970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346" y="6534127"/>
            <a:ext cx="665723" cy="365125"/>
          </a:xfrm>
        </p:spPr>
        <p:txBody>
          <a:bodyPr/>
          <a:lstStyle/>
          <a:p>
            <a:pPr rtl="0"/>
            <a:fld id="{EA87306C-81BA-4795-A5CA-9392456A8C1E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16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Instituto Centro de Vida (ICV) | Initiative 20x20">
            <a:extLst>
              <a:ext uri="{FF2B5EF4-FFF2-40B4-BE49-F238E27FC236}">
                <a16:creationId xmlns:a16="http://schemas.microsoft.com/office/drawing/2014/main" id="{5ADD7517-9B45-7D92-B2C1-6CE2CA12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41" y="3564693"/>
            <a:ext cx="1374952" cy="6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3E1D945-68BA-CAD0-4EB6-F142D051AE8F}"/>
              </a:ext>
            </a:extLst>
          </p:cNvPr>
          <p:cNvSpPr txBox="1">
            <a:spLocks/>
          </p:cNvSpPr>
          <p:nvPr/>
        </p:nvSpPr>
        <p:spPr>
          <a:xfrm>
            <a:off x="7319436" y="4496093"/>
            <a:ext cx="2351446" cy="491509"/>
          </a:xfrm>
          <a:prstGeom prst="rect">
            <a:avLst/>
          </a:prstGeom>
        </p:spPr>
        <p:txBody>
          <a:bodyPr rtlCol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2C7254"/>
                </a:solidFill>
              </a:rPr>
              <a:t>MARKET DEVELOPMENT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D5689A-1085-A3FC-1458-4B74BCCD7508}"/>
              </a:ext>
            </a:extLst>
          </p:cNvPr>
          <p:cNvGrpSpPr/>
          <p:nvPr/>
        </p:nvGrpSpPr>
        <p:grpSpPr>
          <a:xfrm>
            <a:off x="7881733" y="3347188"/>
            <a:ext cx="1162176" cy="1049442"/>
            <a:chOff x="8084865" y="2470259"/>
            <a:chExt cx="1211664" cy="1224066"/>
          </a:xfrm>
        </p:grpSpPr>
        <p:pic>
          <p:nvPicPr>
            <p:cNvPr id="3082" name="Picture 10" descr="Partnerships for Forests | Land Portal">
              <a:extLst>
                <a:ext uri="{FF2B5EF4-FFF2-40B4-BE49-F238E27FC236}">
                  <a16:creationId xmlns:a16="http://schemas.microsoft.com/office/drawing/2014/main" id="{6E1E0820-63BB-F235-E078-7EB0C35B7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865" y="3215751"/>
              <a:ext cx="1211664" cy="478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National Wildlife Federation - Wikipedia">
              <a:extLst>
                <a:ext uri="{FF2B5EF4-FFF2-40B4-BE49-F238E27FC236}">
                  <a16:creationId xmlns:a16="http://schemas.microsoft.com/office/drawing/2014/main" id="{C01E5A3F-48D1-A344-483B-9954C2B52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758" y="2470259"/>
              <a:ext cx="691664" cy="696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CB8DA329-FBAC-756D-5303-5DBF583FF5CA}"/>
              </a:ext>
            </a:extLst>
          </p:cNvPr>
          <p:cNvGrpSpPr/>
          <p:nvPr/>
        </p:nvGrpSpPr>
        <p:grpSpPr>
          <a:xfrm>
            <a:off x="4257211" y="1768944"/>
            <a:ext cx="3649685" cy="581171"/>
            <a:chOff x="4180475" y="1446662"/>
            <a:chExt cx="3649685" cy="581171"/>
          </a:xfrm>
        </p:grpSpPr>
        <p:pic>
          <p:nvPicPr>
            <p:cNvPr id="3078" name="Picture 6" descr="The Nature Conservancy: A World Where People &amp; Nature Thrive">
              <a:extLst>
                <a:ext uri="{FF2B5EF4-FFF2-40B4-BE49-F238E27FC236}">
                  <a16:creationId xmlns:a16="http://schemas.microsoft.com/office/drawing/2014/main" id="{4013A49A-0546-39AB-3962-B5B6BA4D7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6966" y="1527817"/>
              <a:ext cx="1723194" cy="50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Placeholder 10">
              <a:extLst>
                <a:ext uri="{FF2B5EF4-FFF2-40B4-BE49-F238E27FC236}">
                  <a16:creationId xmlns:a16="http://schemas.microsoft.com/office/drawing/2014/main" id="{9674B6A1-A556-348A-CE45-DAE45BBD44D0}"/>
                </a:ext>
              </a:extLst>
            </p:cNvPr>
            <p:cNvSpPr txBox="1">
              <a:spLocks/>
            </p:cNvSpPr>
            <p:nvPr/>
          </p:nvSpPr>
          <p:spPr>
            <a:xfrm>
              <a:off x="4180475" y="1446662"/>
              <a:ext cx="2351446" cy="491509"/>
            </a:xfrm>
            <a:prstGeom prst="rect">
              <a:avLst/>
            </a:prstGeom>
          </p:spPr>
          <p:txBody>
            <a:bodyPr rtlCol="0" anchor="b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 cap="all" spc="100" baseline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>
                  <a:solidFill>
                    <a:srgbClr val="2C7254"/>
                  </a:solidFill>
                </a:rPr>
                <a:t>OVERSEER</a:t>
              </a:r>
              <a:r>
                <a:rPr lang="en-GB" sz="2000">
                  <a:solidFill>
                    <a:srgbClr val="2C725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endParaRPr lang="en-GB">
                <a:solidFill>
                  <a:srgbClr val="2C72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EA8B218-2D18-7EDB-238D-13463322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9" y="3445785"/>
            <a:ext cx="1246414" cy="8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razilian Development Bank (BNDES) | World Economic Forum">
            <a:extLst>
              <a:ext uri="{FF2B5EF4-FFF2-40B4-BE49-F238E27FC236}">
                <a16:creationId xmlns:a16="http://schemas.microsoft.com/office/drawing/2014/main" id="{A1F31C76-0EB9-A55F-D57A-9C7C8B26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98" y="3723713"/>
            <a:ext cx="1451712" cy="2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D88CB57-D153-21B2-C83C-BB1BE3595B3D}"/>
              </a:ext>
            </a:extLst>
          </p:cNvPr>
          <p:cNvSpPr txBox="1">
            <a:spLocks/>
          </p:cNvSpPr>
          <p:nvPr/>
        </p:nvSpPr>
        <p:spPr>
          <a:xfrm>
            <a:off x="10122348" y="4496249"/>
            <a:ext cx="1934988" cy="1704547"/>
          </a:xfrm>
          <a:prstGeom prst="rect">
            <a:avLst/>
          </a:prstGeom>
        </p:spPr>
        <p:txBody>
          <a:bodyPr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5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9D7722-F5B2-FABF-3C59-248240E4C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1198" y="3563823"/>
            <a:ext cx="1471028" cy="618394"/>
          </a:xfrm>
          <a:prstGeom prst="rect">
            <a:avLst/>
          </a:prstGeom>
        </p:spPr>
      </p:pic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7881AB8-04C7-2A34-D15C-0036E9FE06EA}"/>
              </a:ext>
            </a:extLst>
          </p:cNvPr>
          <p:cNvSpPr txBox="1">
            <a:spLocks/>
          </p:cNvSpPr>
          <p:nvPr/>
        </p:nvSpPr>
        <p:spPr>
          <a:xfrm>
            <a:off x="9900956" y="5180149"/>
            <a:ext cx="2156380" cy="1704547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ea typeface="+mn-lt"/>
                <a:cs typeface="+mn-lt"/>
              </a:rPr>
              <a:t>Brazilian Agricultural Research Corporation</a:t>
            </a:r>
          </a:p>
          <a:p>
            <a:endParaRPr lang="en-GB" sz="1400" b="1">
              <a:ea typeface="+mn-lt"/>
              <a:cs typeface="+mn-lt"/>
            </a:endParaRPr>
          </a:p>
          <a:p>
            <a:endParaRPr lang="en-GB" sz="1400" b="1">
              <a:ea typeface="+mn-lt"/>
              <a:cs typeface="+mn-lt"/>
            </a:endParaRPr>
          </a:p>
          <a:p>
            <a:r>
              <a:rPr lang="en-GB" sz="1400" i="1"/>
              <a:t>Developer of Brazilian-specific sustainable ranching</a:t>
            </a:r>
          </a:p>
          <a:p>
            <a:r>
              <a:rPr lang="en-GB" sz="1400" b="1">
                <a:ea typeface="+mn-lt"/>
                <a:cs typeface="+mn-lt"/>
              </a:rPr>
              <a:t> </a:t>
            </a:r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5947077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Amazon Rainforest">
            <a:extLst>
              <a:ext uri="{FF2B5EF4-FFF2-40B4-BE49-F238E27FC236}">
                <a16:creationId xmlns:a16="http://schemas.microsoft.com/office/drawing/2014/main" id="{C0D45FF6-3BAD-DA03-2C18-7C9E5454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0"/>
            <a:ext cx="1032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954717-8231-FCE8-2538-DBDEE730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384" y="0"/>
            <a:ext cx="4979773" cy="6858000"/>
          </a:xfrm>
          <a:prstGeom prst="rect">
            <a:avLst/>
          </a:prstGeom>
          <a:solidFill>
            <a:srgbClr val="184A34"/>
          </a:solidFill>
          <a:ln>
            <a:solidFill>
              <a:srgbClr val="D1C59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GB" sz="1600" i="1" dirty="0">
              <a:solidFill>
                <a:srgbClr val="D1C59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4A84A-5671-7245-723B-235D2091A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9589" y="6492875"/>
            <a:ext cx="512411" cy="365125"/>
          </a:xfrm>
        </p:spPr>
        <p:txBody>
          <a:bodyPr/>
          <a:lstStyle/>
          <a:p>
            <a:pPr rtl="0"/>
            <a:fld id="{EA87306C-81BA-4795-A5CA-9392456A8C1E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17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1268B-9583-05CD-2E9F-C3B435C6031E}"/>
              </a:ext>
            </a:extLst>
          </p:cNvPr>
          <p:cNvSpPr txBox="1">
            <a:spLocks/>
          </p:cNvSpPr>
          <p:nvPr/>
        </p:nvSpPr>
        <p:spPr>
          <a:xfrm>
            <a:off x="472104" y="325369"/>
            <a:ext cx="4115911" cy="776345"/>
          </a:xfrm>
          <a:prstGeom prst="rect">
            <a:avLst/>
          </a:prstGeom>
          <a:noFill/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D1C59F"/>
                </a:solidFill>
                <a:latin typeface="+mn-lt"/>
              </a:rPr>
              <a:t>FINANCING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AC12CB-5A1C-9203-65E7-E5900E4723E4}"/>
              </a:ext>
            </a:extLst>
          </p:cNvPr>
          <p:cNvGrpSpPr/>
          <p:nvPr/>
        </p:nvGrpSpPr>
        <p:grpSpPr>
          <a:xfrm>
            <a:off x="468506" y="1977683"/>
            <a:ext cx="4306205" cy="4300131"/>
            <a:chOff x="468506" y="2145323"/>
            <a:chExt cx="4306205" cy="4300131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E309365E-6AC6-5023-36CD-32BBD24FF4FF}"/>
                </a:ext>
              </a:extLst>
            </p:cNvPr>
            <p:cNvSpPr/>
            <p:nvPr/>
          </p:nvSpPr>
          <p:spPr>
            <a:xfrm>
              <a:off x="1582931" y="2416000"/>
              <a:ext cx="3005084" cy="533676"/>
            </a:xfrm>
            <a:prstGeom prst="flowChartAlternateProcess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48892F2B-D231-0B99-3684-24998DB4C32D}"/>
                </a:ext>
              </a:extLst>
            </p:cNvPr>
            <p:cNvSpPr/>
            <p:nvPr/>
          </p:nvSpPr>
          <p:spPr>
            <a:xfrm>
              <a:off x="1582931" y="5644941"/>
              <a:ext cx="3005084" cy="533676"/>
            </a:xfrm>
            <a:prstGeom prst="flowChartAlternateProcess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3" name="Flowchart: Alternate Process 42">
              <a:extLst>
                <a:ext uri="{FF2B5EF4-FFF2-40B4-BE49-F238E27FC236}">
                  <a16:creationId xmlns:a16="http://schemas.microsoft.com/office/drawing/2014/main" id="{10943BF7-0E0D-3CA7-1898-EAC93AA90FFD}"/>
                </a:ext>
              </a:extLst>
            </p:cNvPr>
            <p:cNvSpPr/>
            <p:nvPr/>
          </p:nvSpPr>
          <p:spPr>
            <a:xfrm>
              <a:off x="1582931" y="3475322"/>
              <a:ext cx="3005084" cy="533676"/>
            </a:xfrm>
            <a:prstGeom prst="flowChartAlternateProcess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ED7884E1-A1F1-D0A2-FFB9-8C6A6264ECAD}"/>
                </a:ext>
              </a:extLst>
            </p:cNvPr>
            <p:cNvSpPr/>
            <p:nvPr/>
          </p:nvSpPr>
          <p:spPr>
            <a:xfrm>
              <a:off x="472105" y="2145323"/>
              <a:ext cx="996931" cy="1075033"/>
            </a:xfrm>
            <a:prstGeom prst="diamond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2A344677-4F7A-65C3-A6C5-00400DA276EB}"/>
                </a:ext>
              </a:extLst>
            </p:cNvPr>
            <p:cNvSpPr/>
            <p:nvPr/>
          </p:nvSpPr>
          <p:spPr>
            <a:xfrm>
              <a:off x="473891" y="3220356"/>
              <a:ext cx="996931" cy="1075033"/>
            </a:xfrm>
            <a:prstGeom prst="diamond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0F827971-B0EF-F948-B612-545C1443CC1B}"/>
                </a:ext>
              </a:extLst>
            </p:cNvPr>
            <p:cNvSpPr/>
            <p:nvPr/>
          </p:nvSpPr>
          <p:spPr>
            <a:xfrm>
              <a:off x="472105" y="4295389"/>
              <a:ext cx="996931" cy="1075033"/>
            </a:xfrm>
            <a:prstGeom prst="diamond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F7FF9F5E-9145-B5EC-AD53-4415812638A5}"/>
                </a:ext>
              </a:extLst>
            </p:cNvPr>
            <p:cNvSpPr/>
            <p:nvPr/>
          </p:nvSpPr>
          <p:spPr>
            <a:xfrm>
              <a:off x="472104" y="5370421"/>
              <a:ext cx="996931" cy="1075033"/>
            </a:xfrm>
            <a:prstGeom prst="diamond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9E419D-4493-5357-E995-D7242FB8F3BB}"/>
                </a:ext>
              </a:extLst>
            </p:cNvPr>
            <p:cNvSpPr txBox="1"/>
            <p:nvPr/>
          </p:nvSpPr>
          <p:spPr>
            <a:xfrm>
              <a:off x="468506" y="2425771"/>
              <a:ext cx="99693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>
                  <a:solidFill>
                    <a:schemeClr val="bg1"/>
                  </a:solidFill>
                </a:rPr>
                <a:t>Asset </a:t>
              </a:r>
            </a:p>
            <a:p>
              <a:pPr algn="ctr"/>
              <a:r>
                <a:rPr lang="pt-PT" sz="1400" b="1">
                  <a:solidFill>
                    <a:schemeClr val="bg1"/>
                  </a:solidFill>
                </a:rPr>
                <a:t>Class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693B03-96F0-70F0-53F2-5F6C9AF5DA90}"/>
                </a:ext>
              </a:extLst>
            </p:cNvPr>
            <p:cNvSpPr txBox="1"/>
            <p:nvPr/>
          </p:nvSpPr>
          <p:spPr>
            <a:xfrm>
              <a:off x="560190" y="3607936"/>
              <a:ext cx="843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>
                  <a:solidFill>
                    <a:schemeClr val="bg1"/>
                  </a:solidFill>
                </a:rPr>
                <a:t>Maturity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298900-6896-4FE4-96DB-FF03C51B34C5}"/>
                </a:ext>
              </a:extLst>
            </p:cNvPr>
            <p:cNvSpPr txBox="1"/>
            <p:nvPr/>
          </p:nvSpPr>
          <p:spPr>
            <a:xfrm>
              <a:off x="536352" y="4676866"/>
              <a:ext cx="8834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>
                  <a:solidFill>
                    <a:schemeClr val="bg1"/>
                  </a:solidFill>
                </a:rPr>
                <a:t>Fund Size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1B615B-CD65-852B-C1C3-3E03F9DAD7FE}"/>
                </a:ext>
              </a:extLst>
            </p:cNvPr>
            <p:cNvSpPr txBox="1"/>
            <p:nvPr/>
          </p:nvSpPr>
          <p:spPr>
            <a:xfrm>
              <a:off x="636625" y="5777152"/>
              <a:ext cx="6606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>
                  <a:solidFill>
                    <a:schemeClr val="bg1"/>
                  </a:solidFill>
                </a:rPr>
                <a:t>Rating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561C37-0880-B60A-352E-7CA6B47F2913}"/>
                </a:ext>
              </a:extLst>
            </p:cNvPr>
            <p:cNvCxnSpPr>
              <a:cxnSpLocks/>
              <a:stCxn id="5" idx="3"/>
              <a:endCxn id="17" idx="1"/>
            </p:cNvCxnSpPr>
            <p:nvPr/>
          </p:nvCxnSpPr>
          <p:spPr>
            <a:xfrm>
              <a:off x="1469035" y="2682839"/>
              <a:ext cx="113895" cy="0"/>
            </a:xfrm>
            <a:prstGeom prst="line">
              <a:avLst/>
            </a:prstGeom>
            <a:ln w="28575">
              <a:solidFill>
                <a:srgbClr val="D1C5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Alternate Process 22">
              <a:extLst>
                <a:ext uri="{FF2B5EF4-FFF2-40B4-BE49-F238E27FC236}">
                  <a16:creationId xmlns:a16="http://schemas.microsoft.com/office/drawing/2014/main" id="{5DAD5995-942E-E0EF-271C-49A93C165886}"/>
                </a:ext>
              </a:extLst>
            </p:cNvPr>
            <p:cNvSpPr/>
            <p:nvPr/>
          </p:nvSpPr>
          <p:spPr>
            <a:xfrm>
              <a:off x="1632956" y="4295389"/>
              <a:ext cx="2955059" cy="1075033"/>
            </a:xfrm>
            <a:prstGeom prst="flowChartAlternateProcess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D3295-24BB-6841-B528-3D68F4FF5937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1469035" y="4832905"/>
              <a:ext cx="163921" cy="1"/>
            </a:xfrm>
            <a:prstGeom prst="line">
              <a:avLst/>
            </a:prstGeom>
            <a:ln w="28575">
              <a:solidFill>
                <a:srgbClr val="D1C5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A523A1D0-AC2A-ABD6-0177-B808A6DE04EC}"/>
                </a:ext>
              </a:extLst>
            </p:cNvPr>
            <p:cNvSpPr/>
            <p:nvPr/>
          </p:nvSpPr>
          <p:spPr>
            <a:xfrm>
              <a:off x="1582931" y="3487193"/>
              <a:ext cx="3005084" cy="533676"/>
            </a:xfrm>
            <a:prstGeom prst="flowChartAlternateProcess">
              <a:avLst/>
            </a:prstGeom>
            <a:noFill/>
            <a:ln w="28575">
              <a:solidFill>
                <a:srgbClr val="D1C5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D8560F-6D03-E8E6-11E8-3E810FAF19BF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469035" y="3754031"/>
              <a:ext cx="113895" cy="0"/>
            </a:xfrm>
            <a:prstGeom prst="line">
              <a:avLst/>
            </a:prstGeom>
            <a:ln w="28575">
              <a:solidFill>
                <a:srgbClr val="D1C5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B63537-6AC9-3B76-3F95-2C54B2CD7B6E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1469035" y="5911779"/>
              <a:ext cx="113895" cy="0"/>
            </a:xfrm>
            <a:prstGeom prst="line">
              <a:avLst/>
            </a:prstGeom>
            <a:ln w="28575">
              <a:solidFill>
                <a:srgbClr val="D1C5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41DFA7E-19B1-CF0C-90FB-E4CD89612963}"/>
                </a:ext>
              </a:extLst>
            </p:cNvPr>
            <p:cNvSpPr txBox="1"/>
            <p:nvPr/>
          </p:nvSpPr>
          <p:spPr>
            <a:xfrm>
              <a:off x="2702117" y="2530265"/>
              <a:ext cx="9180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400">
                  <a:solidFill>
                    <a:schemeClr val="bg1"/>
                  </a:solidFill>
                </a:rPr>
                <a:t>Debt fund</a:t>
              </a:r>
              <a:endParaRPr lang="en-GB" sz="140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22A3A6-8ECC-5701-F03A-4F71EBE9B07C}"/>
                </a:ext>
              </a:extLst>
            </p:cNvPr>
            <p:cNvSpPr txBox="1"/>
            <p:nvPr/>
          </p:nvSpPr>
          <p:spPr>
            <a:xfrm>
              <a:off x="2868669" y="3605497"/>
              <a:ext cx="55015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400">
                  <a:solidFill>
                    <a:schemeClr val="bg1"/>
                  </a:solidFill>
                </a:rPr>
                <a:t>2032</a:t>
              </a:r>
              <a:endParaRPr lang="en-GB" sz="140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EC31E0-283E-354A-194C-4E2A7BDF6322}"/>
                </a:ext>
              </a:extLst>
            </p:cNvPr>
            <p:cNvSpPr txBox="1"/>
            <p:nvPr/>
          </p:nvSpPr>
          <p:spPr>
            <a:xfrm>
              <a:off x="1606412" y="4343979"/>
              <a:ext cx="316829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1400" dirty="0">
                  <a:solidFill>
                    <a:schemeClr val="bg1"/>
                  </a:solidFill>
                </a:rPr>
                <a:t>US$200m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pt-PT" sz="1400" dirty="0">
                  <a:solidFill>
                    <a:schemeClr val="bg1"/>
                  </a:solidFill>
                </a:rPr>
                <a:t>$180m private capital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pt-PT" sz="1400" dirty="0">
                  <a:solidFill>
                    <a:schemeClr val="bg1"/>
                  </a:solidFill>
                </a:rPr>
                <a:t>100% development bank guarantee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pt-PT" sz="1400" dirty="0">
                  <a:solidFill>
                    <a:schemeClr val="bg1"/>
                  </a:solidFill>
                </a:rPr>
                <a:t>$20m in concessional capital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01FF39-1A03-C600-BB1C-9D23414C8F61}"/>
                </a:ext>
              </a:extLst>
            </p:cNvPr>
            <p:cNvSpPr txBox="1"/>
            <p:nvPr/>
          </p:nvSpPr>
          <p:spPr>
            <a:xfrm>
              <a:off x="2932469" y="5778449"/>
              <a:ext cx="3930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400">
                  <a:solidFill>
                    <a:schemeClr val="bg1"/>
                  </a:solidFill>
                </a:rPr>
                <a:t>AA</a:t>
              </a:r>
              <a:endParaRPr lang="en-GB" sz="1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74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36FE3-84D8-2A6F-6F90-0A03BE3CF0B5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AEE0EC-BB9B-9E3F-9B48-05A69BFBDA3A}"/>
              </a:ext>
            </a:extLst>
          </p:cNvPr>
          <p:cNvGrpSpPr/>
          <p:nvPr/>
        </p:nvGrpSpPr>
        <p:grpSpPr>
          <a:xfrm>
            <a:off x="1006701" y="2465463"/>
            <a:ext cx="1956179" cy="3658587"/>
            <a:chOff x="557991" y="1598013"/>
            <a:chExt cx="1956179" cy="36585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007BA5-38FC-D2EA-CBCB-AAA20ABF3F68}"/>
                </a:ext>
              </a:extLst>
            </p:cNvPr>
            <p:cNvSpPr/>
            <p:nvPr/>
          </p:nvSpPr>
          <p:spPr>
            <a:xfrm>
              <a:off x="557991" y="4310355"/>
              <a:ext cx="1956179" cy="946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Brazil Government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535318-DFC3-09DF-6038-53F2E5AB2E19}"/>
                </a:ext>
              </a:extLst>
            </p:cNvPr>
            <p:cNvSpPr/>
            <p:nvPr/>
          </p:nvSpPr>
          <p:spPr>
            <a:xfrm>
              <a:off x="557991" y="1598013"/>
              <a:ext cx="1956179" cy="9462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Overseas Brazilian sovereign debt holder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CD1312-731F-C962-ECF4-929B0DEB51D8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1984791" y="3411708"/>
            <a:ext cx="0" cy="1766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E7417D-A7B4-E7AC-5E94-357BB2A26AC8}"/>
              </a:ext>
            </a:extLst>
          </p:cNvPr>
          <p:cNvSpPr txBox="1"/>
          <p:nvPr/>
        </p:nvSpPr>
        <p:spPr>
          <a:xfrm>
            <a:off x="511865" y="4063924"/>
            <a:ext cx="15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Sovereign debt interest payments</a:t>
            </a:r>
          </a:p>
        </p:txBody>
      </p: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91734427-138A-09F3-C262-5DF8FCF95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18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CD3A63-0B8A-CEC2-590E-465943ADBEC3}"/>
              </a:ext>
            </a:extLst>
          </p:cNvPr>
          <p:cNvSpPr txBox="1">
            <a:spLocks/>
          </p:cNvSpPr>
          <p:nvPr/>
        </p:nvSpPr>
        <p:spPr>
          <a:xfrm>
            <a:off x="838200" y="308943"/>
            <a:ext cx="10515600" cy="776345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Brazilian overseas government debt</a:t>
            </a:r>
          </a:p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owned by financial investors</a:t>
            </a:r>
          </a:p>
        </p:txBody>
      </p:sp>
    </p:spTree>
    <p:extLst>
      <p:ext uri="{BB962C8B-B14F-4D97-AF65-F5344CB8AC3E}">
        <p14:creationId xmlns:p14="http://schemas.microsoft.com/office/powerpoint/2010/main" val="2483040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F6132E-DBCC-9E12-80BC-427EC73EE109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F7097-F7EA-1EF6-9050-3B97EABA24F8}"/>
              </a:ext>
            </a:extLst>
          </p:cNvPr>
          <p:cNvSpPr/>
          <p:nvPr/>
        </p:nvSpPr>
        <p:spPr>
          <a:xfrm>
            <a:off x="5243353" y="3839748"/>
            <a:ext cx="1956179" cy="946245"/>
          </a:xfrm>
          <a:prstGeom prst="rect">
            <a:avLst/>
          </a:prstGeom>
          <a:solidFill>
            <a:srgbClr val="2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Auaca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B5FB82-A5B6-8E85-D3C6-0BBB0D39B00E}"/>
              </a:ext>
            </a:extLst>
          </p:cNvPr>
          <p:cNvGrpSpPr/>
          <p:nvPr/>
        </p:nvGrpSpPr>
        <p:grpSpPr>
          <a:xfrm>
            <a:off x="1006701" y="2474341"/>
            <a:ext cx="1956179" cy="3658587"/>
            <a:chOff x="557991" y="1598013"/>
            <a:chExt cx="1956179" cy="36585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AA144-18F9-4A92-1860-694ABBE6CDCB}"/>
                </a:ext>
              </a:extLst>
            </p:cNvPr>
            <p:cNvSpPr/>
            <p:nvPr/>
          </p:nvSpPr>
          <p:spPr>
            <a:xfrm>
              <a:off x="557991" y="4310355"/>
              <a:ext cx="1956179" cy="946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Brazil Government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EEAC8F-C3DF-C7E1-5671-52265B0CDE7A}"/>
                </a:ext>
              </a:extLst>
            </p:cNvPr>
            <p:cNvSpPr/>
            <p:nvPr/>
          </p:nvSpPr>
          <p:spPr>
            <a:xfrm>
              <a:off x="557991" y="1598013"/>
              <a:ext cx="1956179" cy="9462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Overseas Brazilian sovereign debt holder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149367C-6B9C-F127-BEED-3972BAD13A08}"/>
              </a:ext>
            </a:extLst>
          </p:cNvPr>
          <p:cNvSpPr txBox="1"/>
          <p:nvPr/>
        </p:nvSpPr>
        <p:spPr>
          <a:xfrm>
            <a:off x="4974132" y="2946160"/>
            <a:ext cx="125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AAEF04-67ED-5793-B492-C379112C41C2}"/>
              </a:ext>
            </a:extLst>
          </p:cNvPr>
          <p:cNvCxnSpPr>
            <a:cxnSpLocks/>
          </p:cNvCxnSpPr>
          <p:nvPr/>
        </p:nvCxnSpPr>
        <p:spPr>
          <a:xfrm>
            <a:off x="6134235" y="2635250"/>
            <a:ext cx="0" cy="1143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3794A16-BE2D-520B-9534-C4F499B8C3CC}"/>
              </a:ext>
            </a:extLst>
          </p:cNvPr>
          <p:cNvCxnSpPr>
            <a:cxnSpLocks/>
          </p:cNvCxnSpPr>
          <p:nvPr/>
        </p:nvCxnSpPr>
        <p:spPr>
          <a:xfrm flipV="1">
            <a:off x="1984791" y="3411708"/>
            <a:ext cx="0" cy="1766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7480D2D-2775-9980-2AE4-4E0025AC46CE}"/>
              </a:ext>
            </a:extLst>
          </p:cNvPr>
          <p:cNvSpPr txBox="1"/>
          <p:nvPr/>
        </p:nvSpPr>
        <p:spPr>
          <a:xfrm>
            <a:off x="511865" y="4063924"/>
            <a:ext cx="15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Sovereign debt interest payments</a:t>
            </a:r>
          </a:p>
        </p:txBody>
      </p: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E08EF184-F00A-C9A5-5668-0EC8E705D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19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146DF1-9F6D-D810-3DB1-7AF2A85CD3A3}"/>
              </a:ext>
            </a:extLst>
          </p:cNvPr>
          <p:cNvSpPr txBox="1">
            <a:spLocks/>
          </p:cNvSpPr>
          <p:nvPr/>
        </p:nvSpPr>
        <p:spPr>
          <a:xfrm>
            <a:off x="838200" y="308943"/>
            <a:ext cx="10515600" cy="776345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err="1">
                <a:solidFill>
                  <a:srgbClr val="D1C59F"/>
                </a:solidFill>
                <a:latin typeface="+mn-lt"/>
              </a:rPr>
              <a:t>Auaca</a:t>
            </a:r>
            <a:r>
              <a:rPr lang="en-GB">
                <a:solidFill>
                  <a:srgbClr val="D1C59F"/>
                </a:solidFill>
                <a:latin typeface="+mn-lt"/>
              </a:rPr>
              <a:t> raises private capital…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996BF2-0A39-B3DD-8205-F04F8C7E3CDA}"/>
              </a:ext>
            </a:extLst>
          </p:cNvPr>
          <p:cNvSpPr/>
          <p:nvPr/>
        </p:nvSpPr>
        <p:spPr>
          <a:xfrm>
            <a:off x="5248661" y="1646143"/>
            <a:ext cx="1956179" cy="94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Impact Investors</a:t>
            </a:r>
          </a:p>
        </p:txBody>
      </p:sp>
    </p:spTree>
    <p:extLst>
      <p:ext uri="{BB962C8B-B14F-4D97-AF65-F5344CB8AC3E}">
        <p14:creationId xmlns:p14="http://schemas.microsoft.com/office/powerpoint/2010/main" val="14444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2936C-A7CB-8FD5-A97B-E77FFDFB3D04}"/>
              </a:ext>
            </a:extLst>
          </p:cNvPr>
          <p:cNvSpPr/>
          <p:nvPr/>
        </p:nvSpPr>
        <p:spPr>
          <a:xfrm>
            <a:off x="6047704" y="1121535"/>
            <a:ext cx="6149661" cy="5741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4BF8E4-AA97-08D1-F824-8933641EBC8B}"/>
              </a:ext>
            </a:extLst>
          </p:cNvPr>
          <p:cNvSpPr/>
          <p:nvPr/>
        </p:nvSpPr>
        <p:spPr>
          <a:xfrm>
            <a:off x="0" y="-39454"/>
            <a:ext cx="12202733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/>
              <a:pPr rtl="0"/>
              <a:t>2</a:t>
            </a:fld>
            <a:endParaRPr lang="en-GB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E661A669-D339-ED1C-5140-314C97DBB5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" r="3"/>
          <a:stretch/>
        </p:blipFill>
        <p:spPr>
          <a:xfrm>
            <a:off x="0" y="1112783"/>
            <a:ext cx="5986259" cy="575657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783C8F5B-5189-071C-C467-32DAE523F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855" y="1116445"/>
            <a:ext cx="6219878" cy="57507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BECB2E-44E4-544C-D1CA-9E71A37E5300}"/>
              </a:ext>
            </a:extLst>
          </p:cNvPr>
          <p:cNvSpPr/>
          <p:nvPr/>
        </p:nvSpPr>
        <p:spPr>
          <a:xfrm>
            <a:off x="423930" y="160986"/>
            <a:ext cx="11129492" cy="761999"/>
          </a:xfrm>
          <a:prstGeom prst="rect">
            <a:avLst/>
          </a:prstGeom>
          <a:noFill/>
          <a:ln w="28575">
            <a:solidFill>
              <a:srgbClr val="D1C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34B0E8-1BA7-AA0A-46CF-B7CFED502CFE}"/>
              </a:ext>
            </a:extLst>
          </p:cNvPr>
          <p:cNvSpPr txBox="1"/>
          <p:nvPr/>
        </p:nvSpPr>
        <p:spPr>
          <a:xfrm>
            <a:off x="4534435" y="311238"/>
            <a:ext cx="29299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D1C59F"/>
                </a:solidFill>
              </a:rPr>
              <a:t>PRESENT &amp; FUTURE</a:t>
            </a:r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29410797-92FC-E63B-F893-A247CA4A875D}"/>
              </a:ext>
            </a:extLst>
          </p:cNvPr>
          <p:cNvSpPr txBox="1">
            <a:spLocks/>
          </p:cNvSpPr>
          <p:nvPr/>
        </p:nvSpPr>
        <p:spPr>
          <a:xfrm>
            <a:off x="10976706" y="6302773"/>
            <a:ext cx="1153431" cy="62086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kern="1200" spc="1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</a:rPr>
              <a:pPr/>
              <a:t>2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E4A1A7-FB6B-7CCF-F475-7E389764519B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8C239-4C7E-F6C0-9847-2943CE1D08BA}"/>
              </a:ext>
            </a:extLst>
          </p:cNvPr>
          <p:cNvSpPr/>
          <p:nvPr/>
        </p:nvSpPr>
        <p:spPr>
          <a:xfrm>
            <a:off x="5243353" y="3839748"/>
            <a:ext cx="1956179" cy="946245"/>
          </a:xfrm>
          <a:prstGeom prst="rect">
            <a:avLst/>
          </a:prstGeom>
          <a:solidFill>
            <a:srgbClr val="2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Auaca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BA8916-1E20-954F-505B-487E57CF5055}"/>
              </a:ext>
            </a:extLst>
          </p:cNvPr>
          <p:cNvGrpSpPr/>
          <p:nvPr/>
        </p:nvGrpSpPr>
        <p:grpSpPr>
          <a:xfrm>
            <a:off x="1006701" y="2474341"/>
            <a:ext cx="1956179" cy="3658587"/>
            <a:chOff x="557991" y="1598013"/>
            <a:chExt cx="1956179" cy="36585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9577C2-DB65-01CD-36B5-DF868BAA921E}"/>
                </a:ext>
              </a:extLst>
            </p:cNvPr>
            <p:cNvSpPr/>
            <p:nvPr/>
          </p:nvSpPr>
          <p:spPr>
            <a:xfrm>
              <a:off x="557991" y="4310355"/>
              <a:ext cx="1956179" cy="946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Brazil Government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48275E-BB28-CB45-92BF-A08F368239DF}"/>
                </a:ext>
              </a:extLst>
            </p:cNvPr>
            <p:cNvSpPr/>
            <p:nvPr/>
          </p:nvSpPr>
          <p:spPr>
            <a:xfrm>
              <a:off x="557991" y="1598013"/>
              <a:ext cx="1956179" cy="9462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Overseas Brazilian sovereign debt holder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E932BE0-D0E7-AA71-A842-24546D1F365B}"/>
              </a:ext>
            </a:extLst>
          </p:cNvPr>
          <p:cNvSpPr txBox="1"/>
          <p:nvPr/>
        </p:nvSpPr>
        <p:spPr>
          <a:xfrm>
            <a:off x="4974132" y="2946160"/>
            <a:ext cx="125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C5CCE7-5580-D55C-5165-B6D04850CA49}"/>
              </a:ext>
            </a:extLst>
          </p:cNvPr>
          <p:cNvSpPr txBox="1"/>
          <p:nvPr/>
        </p:nvSpPr>
        <p:spPr>
          <a:xfrm>
            <a:off x="3700575" y="3232137"/>
            <a:ext cx="114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60B011-7164-9EF8-0D48-4831E7F91CA7}"/>
              </a:ext>
            </a:extLst>
          </p:cNvPr>
          <p:cNvSpPr txBox="1"/>
          <p:nvPr/>
        </p:nvSpPr>
        <p:spPr>
          <a:xfrm>
            <a:off x="3181083" y="3669140"/>
            <a:ext cx="13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Brazilian sovereign debt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8DFBD3-0D5C-A1DD-DC86-04068DB3FC4A}"/>
              </a:ext>
            </a:extLst>
          </p:cNvPr>
          <p:cNvCxnSpPr>
            <a:cxnSpLocks/>
          </p:cNvCxnSpPr>
          <p:nvPr/>
        </p:nvCxnSpPr>
        <p:spPr>
          <a:xfrm rot="984561">
            <a:off x="2963132" y="3731931"/>
            <a:ext cx="22434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058247-9069-D3EE-35CE-FDD5E33913E0}"/>
              </a:ext>
            </a:extLst>
          </p:cNvPr>
          <p:cNvCxnSpPr>
            <a:cxnSpLocks/>
          </p:cNvCxnSpPr>
          <p:nvPr/>
        </p:nvCxnSpPr>
        <p:spPr>
          <a:xfrm rot="984561">
            <a:off x="3012404" y="3564621"/>
            <a:ext cx="2243467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D8E399-28E9-2A05-F5C2-A98B0E2642D0}"/>
              </a:ext>
            </a:extLst>
          </p:cNvPr>
          <p:cNvCxnSpPr>
            <a:cxnSpLocks/>
          </p:cNvCxnSpPr>
          <p:nvPr/>
        </p:nvCxnSpPr>
        <p:spPr>
          <a:xfrm flipV="1">
            <a:off x="1984791" y="3411708"/>
            <a:ext cx="0" cy="1766097"/>
          </a:xfrm>
          <a:prstGeom prst="straightConnector1">
            <a:avLst/>
          </a:prstGeom>
          <a:ln>
            <a:solidFill>
              <a:schemeClr val="bg2"/>
            </a:solidFill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52706B0-0D36-CE65-3661-4998DBC05385}"/>
              </a:ext>
            </a:extLst>
          </p:cNvPr>
          <p:cNvSpPr txBox="1"/>
          <p:nvPr/>
        </p:nvSpPr>
        <p:spPr>
          <a:xfrm>
            <a:off x="511865" y="4063924"/>
            <a:ext cx="15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85000"/>
                  </a:schemeClr>
                </a:solidFill>
              </a:rPr>
              <a:t>Sovereign debt interest payments</a:t>
            </a:r>
          </a:p>
        </p:txBody>
      </p: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03B67C24-62D9-8C11-C902-7DE9C1ED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20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380EEE-3080-13D2-CDAB-6A1D2DC71073}"/>
              </a:ext>
            </a:extLst>
          </p:cNvPr>
          <p:cNvSpPr txBox="1">
            <a:spLocks/>
          </p:cNvSpPr>
          <p:nvPr/>
        </p:nvSpPr>
        <p:spPr>
          <a:xfrm>
            <a:off x="838200" y="308943"/>
            <a:ext cx="10515600" cy="776345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…which funds our acquisition of Brazilian</a:t>
            </a:r>
          </a:p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government debt held overseas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35FFA-C37B-6F06-54BD-26BB7E427D8D}"/>
              </a:ext>
            </a:extLst>
          </p:cNvPr>
          <p:cNvSpPr/>
          <p:nvPr/>
        </p:nvSpPr>
        <p:spPr>
          <a:xfrm>
            <a:off x="5248661" y="1646143"/>
            <a:ext cx="1956179" cy="94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Impact Investors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DA32D9-71E7-896B-7D6E-780DB5F194AC}"/>
              </a:ext>
            </a:extLst>
          </p:cNvPr>
          <p:cNvCxnSpPr>
            <a:cxnSpLocks/>
          </p:cNvCxnSpPr>
          <p:nvPr/>
        </p:nvCxnSpPr>
        <p:spPr>
          <a:xfrm>
            <a:off x="6134235" y="2635250"/>
            <a:ext cx="0" cy="1143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28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601DC6-9EB4-94BD-659F-B0358D2577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FE118-1924-9EF5-E2BB-8128CE22E40E}"/>
              </a:ext>
            </a:extLst>
          </p:cNvPr>
          <p:cNvSpPr/>
          <p:nvPr/>
        </p:nvSpPr>
        <p:spPr>
          <a:xfrm>
            <a:off x="5243353" y="3839748"/>
            <a:ext cx="1956179" cy="946245"/>
          </a:xfrm>
          <a:prstGeom prst="rect">
            <a:avLst/>
          </a:prstGeom>
          <a:solidFill>
            <a:srgbClr val="2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Auaca</a:t>
            </a:r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2351D1-90FF-B600-AC42-5F8045368BCD}"/>
              </a:ext>
            </a:extLst>
          </p:cNvPr>
          <p:cNvGrpSpPr/>
          <p:nvPr/>
        </p:nvGrpSpPr>
        <p:grpSpPr>
          <a:xfrm>
            <a:off x="1006701" y="2474341"/>
            <a:ext cx="1956179" cy="3658587"/>
            <a:chOff x="557991" y="1598013"/>
            <a:chExt cx="1956179" cy="36585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0CFAB4-AEC0-1DD6-4F22-1FDE14406A72}"/>
                </a:ext>
              </a:extLst>
            </p:cNvPr>
            <p:cNvSpPr/>
            <p:nvPr/>
          </p:nvSpPr>
          <p:spPr>
            <a:xfrm>
              <a:off x="557991" y="4310355"/>
              <a:ext cx="1956179" cy="946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Brazil Government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F13D5B-7CCE-3B14-AEDA-BD18FF5F219F}"/>
                </a:ext>
              </a:extLst>
            </p:cNvPr>
            <p:cNvSpPr/>
            <p:nvPr/>
          </p:nvSpPr>
          <p:spPr>
            <a:xfrm>
              <a:off x="557991" y="1598013"/>
              <a:ext cx="1956179" cy="9462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Overseas Brazilian sovereign debt holder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C333DA6-DDB9-2944-77E9-DB6F4019AC61}"/>
              </a:ext>
            </a:extLst>
          </p:cNvPr>
          <p:cNvSpPr txBox="1"/>
          <p:nvPr/>
        </p:nvSpPr>
        <p:spPr>
          <a:xfrm>
            <a:off x="4974132" y="2946160"/>
            <a:ext cx="125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20BFF2-04AD-0753-2EDA-835D6360B1CC}"/>
              </a:ext>
            </a:extLst>
          </p:cNvPr>
          <p:cNvSpPr txBox="1"/>
          <p:nvPr/>
        </p:nvSpPr>
        <p:spPr>
          <a:xfrm>
            <a:off x="3700575" y="3232137"/>
            <a:ext cx="114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63F849-2430-B131-06F4-5607898AC3EB}"/>
              </a:ext>
            </a:extLst>
          </p:cNvPr>
          <p:cNvSpPr txBox="1"/>
          <p:nvPr/>
        </p:nvSpPr>
        <p:spPr>
          <a:xfrm>
            <a:off x="3181083" y="3669140"/>
            <a:ext cx="13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Brazilian sovereign debt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3D047C-3000-BBDF-78F9-7071828DA4E3}"/>
              </a:ext>
            </a:extLst>
          </p:cNvPr>
          <p:cNvCxnSpPr>
            <a:cxnSpLocks/>
          </p:cNvCxnSpPr>
          <p:nvPr/>
        </p:nvCxnSpPr>
        <p:spPr>
          <a:xfrm rot="20562276">
            <a:off x="2939336" y="4925782"/>
            <a:ext cx="2282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443142-1959-6225-B4E6-9A3052956EF7}"/>
              </a:ext>
            </a:extLst>
          </p:cNvPr>
          <p:cNvCxnSpPr>
            <a:cxnSpLocks/>
          </p:cNvCxnSpPr>
          <p:nvPr/>
        </p:nvCxnSpPr>
        <p:spPr>
          <a:xfrm rot="984561">
            <a:off x="2963132" y="3731931"/>
            <a:ext cx="22434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32AF0E-5339-CE47-3E61-096F1B4F9921}"/>
              </a:ext>
            </a:extLst>
          </p:cNvPr>
          <p:cNvCxnSpPr>
            <a:cxnSpLocks/>
          </p:cNvCxnSpPr>
          <p:nvPr/>
        </p:nvCxnSpPr>
        <p:spPr>
          <a:xfrm rot="984561">
            <a:off x="3012404" y="3564621"/>
            <a:ext cx="2243467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107BF1-DA8E-840C-FA09-825AE0DEE2A2}"/>
              </a:ext>
            </a:extLst>
          </p:cNvPr>
          <p:cNvSpPr txBox="1"/>
          <p:nvPr/>
        </p:nvSpPr>
        <p:spPr>
          <a:xfrm>
            <a:off x="3039804" y="4410406"/>
            <a:ext cx="15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Sovereign debt interest payments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262B9D-CC9D-ABD0-D24A-121CFC22A7DB}"/>
              </a:ext>
            </a:extLst>
          </p:cNvPr>
          <p:cNvCxnSpPr>
            <a:cxnSpLocks/>
          </p:cNvCxnSpPr>
          <p:nvPr/>
        </p:nvCxnSpPr>
        <p:spPr>
          <a:xfrm flipV="1">
            <a:off x="1984791" y="3411708"/>
            <a:ext cx="0" cy="1766097"/>
          </a:xfrm>
          <a:prstGeom prst="straightConnector1">
            <a:avLst/>
          </a:prstGeom>
          <a:ln>
            <a:solidFill>
              <a:schemeClr val="bg2"/>
            </a:solidFill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531C6EBC-B62A-A68F-2FE5-0413D9080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21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F1EAB3-C026-C7E6-AE18-FF832D7E2C29}"/>
              </a:ext>
            </a:extLst>
          </p:cNvPr>
          <p:cNvSpPr txBox="1">
            <a:spLocks/>
          </p:cNvSpPr>
          <p:nvPr/>
        </p:nvSpPr>
        <p:spPr>
          <a:xfrm>
            <a:off x="838200" y="308943"/>
            <a:ext cx="10515600" cy="776345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err="1">
                <a:solidFill>
                  <a:srgbClr val="D1C59F"/>
                </a:solidFill>
                <a:latin typeface="+mn-lt"/>
              </a:rPr>
              <a:t>Auaca</a:t>
            </a:r>
            <a:r>
              <a:rPr lang="en-GB">
                <a:solidFill>
                  <a:srgbClr val="D1C59F"/>
                </a:solidFill>
                <a:latin typeface="+mn-lt"/>
              </a:rPr>
              <a:t> now receives the coupon payments…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49A0D4-886B-1E49-63F6-B00A6B83A4D6}"/>
              </a:ext>
            </a:extLst>
          </p:cNvPr>
          <p:cNvSpPr/>
          <p:nvPr/>
        </p:nvSpPr>
        <p:spPr>
          <a:xfrm>
            <a:off x="5248661" y="1646143"/>
            <a:ext cx="1956179" cy="94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Impact Investors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BCF923-9040-12B4-AA4A-1354C1C6CBE0}"/>
              </a:ext>
            </a:extLst>
          </p:cNvPr>
          <p:cNvCxnSpPr>
            <a:cxnSpLocks/>
          </p:cNvCxnSpPr>
          <p:nvPr/>
        </p:nvCxnSpPr>
        <p:spPr>
          <a:xfrm>
            <a:off x="6134235" y="2635250"/>
            <a:ext cx="0" cy="1143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415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A6DA23-9AFB-3821-C1C7-753310FA54CD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AE83E5-1B9B-53F9-C9E7-0399FB8EC258}"/>
              </a:ext>
            </a:extLst>
          </p:cNvPr>
          <p:cNvSpPr/>
          <p:nvPr/>
        </p:nvSpPr>
        <p:spPr>
          <a:xfrm>
            <a:off x="5243353" y="3839748"/>
            <a:ext cx="1956179" cy="946245"/>
          </a:xfrm>
          <a:prstGeom prst="rect">
            <a:avLst/>
          </a:prstGeom>
          <a:solidFill>
            <a:srgbClr val="2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Auaca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E04B80-7113-9922-E7D1-9208393A28DD}"/>
              </a:ext>
            </a:extLst>
          </p:cNvPr>
          <p:cNvGrpSpPr/>
          <p:nvPr/>
        </p:nvGrpSpPr>
        <p:grpSpPr>
          <a:xfrm>
            <a:off x="1006701" y="2474341"/>
            <a:ext cx="1956179" cy="3658587"/>
            <a:chOff x="557991" y="1598013"/>
            <a:chExt cx="1956179" cy="36585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4C0E49-3520-2D00-6EE9-DB86AD39A000}"/>
                </a:ext>
              </a:extLst>
            </p:cNvPr>
            <p:cNvSpPr/>
            <p:nvPr/>
          </p:nvSpPr>
          <p:spPr>
            <a:xfrm>
              <a:off x="557991" y="4310355"/>
              <a:ext cx="1956179" cy="946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Brazil Government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598D01-0139-672E-BED5-BA63AC4F036C}"/>
                </a:ext>
              </a:extLst>
            </p:cNvPr>
            <p:cNvSpPr/>
            <p:nvPr/>
          </p:nvSpPr>
          <p:spPr>
            <a:xfrm>
              <a:off x="557991" y="1598013"/>
              <a:ext cx="1956179" cy="9462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Overseas Brazilian sovereign debt holder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11F9DE8-9594-3FF1-2221-39DD636CB8ED}"/>
              </a:ext>
            </a:extLst>
          </p:cNvPr>
          <p:cNvSpPr txBox="1"/>
          <p:nvPr/>
        </p:nvSpPr>
        <p:spPr>
          <a:xfrm>
            <a:off x="4974132" y="2946160"/>
            <a:ext cx="125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94EA70-2894-54A8-D9A2-271C7AE5233D}"/>
              </a:ext>
            </a:extLst>
          </p:cNvPr>
          <p:cNvSpPr txBox="1"/>
          <p:nvPr/>
        </p:nvSpPr>
        <p:spPr>
          <a:xfrm>
            <a:off x="3700575" y="3232137"/>
            <a:ext cx="114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B92F61-8DAF-8CF0-4AE6-71D9F723476C}"/>
              </a:ext>
            </a:extLst>
          </p:cNvPr>
          <p:cNvSpPr txBox="1"/>
          <p:nvPr/>
        </p:nvSpPr>
        <p:spPr>
          <a:xfrm>
            <a:off x="3181083" y="3669140"/>
            <a:ext cx="13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Brazilian sovereign debt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D724BFF-B4F5-F463-ACA2-30914A1D7EB3}"/>
              </a:ext>
            </a:extLst>
          </p:cNvPr>
          <p:cNvCxnSpPr>
            <a:cxnSpLocks/>
          </p:cNvCxnSpPr>
          <p:nvPr/>
        </p:nvCxnSpPr>
        <p:spPr>
          <a:xfrm rot="20562276">
            <a:off x="2939336" y="4925782"/>
            <a:ext cx="2282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1A5C949-521F-D4FD-41BD-5DC4F08788F5}"/>
              </a:ext>
            </a:extLst>
          </p:cNvPr>
          <p:cNvCxnSpPr>
            <a:cxnSpLocks/>
          </p:cNvCxnSpPr>
          <p:nvPr/>
        </p:nvCxnSpPr>
        <p:spPr>
          <a:xfrm rot="984561">
            <a:off x="2963132" y="3731931"/>
            <a:ext cx="22434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5B7804-0341-EC99-9C7A-94994C94C0EE}"/>
              </a:ext>
            </a:extLst>
          </p:cNvPr>
          <p:cNvCxnSpPr>
            <a:cxnSpLocks/>
          </p:cNvCxnSpPr>
          <p:nvPr/>
        </p:nvCxnSpPr>
        <p:spPr>
          <a:xfrm rot="984561">
            <a:off x="3012404" y="3564621"/>
            <a:ext cx="2243467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039A01-9B8D-2FB5-4CEB-E42F5736788B}"/>
              </a:ext>
            </a:extLst>
          </p:cNvPr>
          <p:cNvCxnSpPr>
            <a:cxnSpLocks/>
          </p:cNvCxnSpPr>
          <p:nvPr/>
        </p:nvCxnSpPr>
        <p:spPr>
          <a:xfrm>
            <a:off x="6308649" y="2640330"/>
            <a:ext cx="0" cy="113873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0CF37B8-4DB2-CFB8-59B0-F1E6839DFB28}"/>
              </a:ext>
            </a:extLst>
          </p:cNvPr>
          <p:cNvSpPr/>
          <p:nvPr/>
        </p:nvSpPr>
        <p:spPr>
          <a:xfrm>
            <a:off x="7829159" y="4312256"/>
            <a:ext cx="46066" cy="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B537E2F-435B-695A-10FC-EA0C1B133DEC}"/>
              </a:ext>
            </a:extLst>
          </p:cNvPr>
          <p:cNvCxnSpPr>
            <a:cxnSpLocks/>
            <a:stCxn id="43" idx="1"/>
            <a:endCxn id="17" idx="3"/>
          </p:cNvCxnSpPr>
          <p:nvPr/>
        </p:nvCxnSpPr>
        <p:spPr>
          <a:xfrm flipH="1" flipV="1">
            <a:off x="7199532" y="4312871"/>
            <a:ext cx="333458" cy="32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BB737F6-A01C-F6B1-46CC-C161F91484B7}"/>
              </a:ext>
            </a:extLst>
          </p:cNvPr>
          <p:cNvSpPr txBox="1"/>
          <p:nvPr/>
        </p:nvSpPr>
        <p:spPr>
          <a:xfrm>
            <a:off x="7532990" y="4128526"/>
            <a:ext cx="70817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/>
              <a:t>D4N swap payments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9E3CD0-ED99-7706-5383-1F1FC62389C8}"/>
              </a:ext>
            </a:extLst>
          </p:cNvPr>
          <p:cNvSpPr txBox="1"/>
          <p:nvPr/>
        </p:nvSpPr>
        <p:spPr>
          <a:xfrm>
            <a:off x="3039804" y="4410406"/>
            <a:ext cx="15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Sovereign debt interest payments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73783C-836A-5382-C6A1-D34F86EF1BD0}"/>
              </a:ext>
            </a:extLst>
          </p:cNvPr>
          <p:cNvSpPr txBox="1"/>
          <p:nvPr/>
        </p:nvSpPr>
        <p:spPr>
          <a:xfrm>
            <a:off x="6085931" y="2949356"/>
            <a:ext cx="135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Interest payments</a:t>
            </a:r>
          </a:p>
        </p:txBody>
      </p: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3E610199-A07E-83B3-9328-0B47076E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22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13CAA8-D085-DB61-0E9A-B8A331911435}"/>
              </a:ext>
            </a:extLst>
          </p:cNvPr>
          <p:cNvSpPr txBox="1">
            <a:spLocks/>
          </p:cNvSpPr>
          <p:nvPr/>
        </p:nvSpPr>
        <p:spPr>
          <a:xfrm>
            <a:off x="838200" y="308943"/>
            <a:ext cx="10515600" cy="776345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…which are split between investor returns</a:t>
            </a:r>
          </a:p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And debt-for-nature swap payments…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E65B9-93A3-350C-56E4-664C760A11DC}"/>
              </a:ext>
            </a:extLst>
          </p:cNvPr>
          <p:cNvSpPr/>
          <p:nvPr/>
        </p:nvSpPr>
        <p:spPr>
          <a:xfrm>
            <a:off x="5248661" y="1646143"/>
            <a:ext cx="1956179" cy="94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Impact Investors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DE9BD5-11F6-FE55-ABEC-45B44DDFADA0}"/>
              </a:ext>
            </a:extLst>
          </p:cNvPr>
          <p:cNvCxnSpPr>
            <a:cxnSpLocks/>
          </p:cNvCxnSpPr>
          <p:nvPr/>
        </p:nvCxnSpPr>
        <p:spPr>
          <a:xfrm>
            <a:off x="6134235" y="2640330"/>
            <a:ext cx="0" cy="1138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020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312D78-4637-7537-BC66-11DF2993AF0F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4" descr="Instituto Centro de Vida (ICV) | Initiative 20x20">
            <a:extLst>
              <a:ext uri="{FF2B5EF4-FFF2-40B4-BE49-F238E27FC236}">
                <a16:creationId xmlns:a16="http://schemas.microsoft.com/office/drawing/2014/main" id="{C6FF2660-152A-B2DB-6EAB-B59D686A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255" y="4509526"/>
            <a:ext cx="851850" cy="3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1FE5FB-2C9B-5BCB-758B-50953F5028A2}"/>
              </a:ext>
            </a:extLst>
          </p:cNvPr>
          <p:cNvSpPr/>
          <p:nvPr/>
        </p:nvSpPr>
        <p:spPr>
          <a:xfrm>
            <a:off x="5243353" y="3839748"/>
            <a:ext cx="1956179" cy="946245"/>
          </a:xfrm>
          <a:prstGeom prst="rect">
            <a:avLst/>
          </a:prstGeom>
          <a:solidFill>
            <a:srgbClr val="2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Auaca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76E005-CF85-B5BA-21D7-E2850B55FDAE}"/>
              </a:ext>
            </a:extLst>
          </p:cNvPr>
          <p:cNvGrpSpPr/>
          <p:nvPr/>
        </p:nvGrpSpPr>
        <p:grpSpPr>
          <a:xfrm>
            <a:off x="1006701" y="2474341"/>
            <a:ext cx="1956179" cy="3658587"/>
            <a:chOff x="557991" y="1598013"/>
            <a:chExt cx="1956179" cy="36585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B41E83-A7E3-94DA-3184-1CB60B484C3C}"/>
                </a:ext>
              </a:extLst>
            </p:cNvPr>
            <p:cNvSpPr/>
            <p:nvPr/>
          </p:nvSpPr>
          <p:spPr>
            <a:xfrm>
              <a:off x="557991" y="4310355"/>
              <a:ext cx="1956179" cy="946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Brazil Government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E58842-8D86-37CE-9D6A-C7BE990A3B0C}"/>
                </a:ext>
              </a:extLst>
            </p:cNvPr>
            <p:cNvSpPr/>
            <p:nvPr/>
          </p:nvSpPr>
          <p:spPr>
            <a:xfrm>
              <a:off x="557991" y="1598013"/>
              <a:ext cx="1956179" cy="94624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Overseas Brazilian sovereign debt holder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05C5BEB-369F-DBF9-EF75-82C7E73130F3}"/>
              </a:ext>
            </a:extLst>
          </p:cNvPr>
          <p:cNvSpPr txBox="1"/>
          <p:nvPr/>
        </p:nvSpPr>
        <p:spPr>
          <a:xfrm>
            <a:off x="4974132" y="2946160"/>
            <a:ext cx="125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Fund proceeds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CBCA10-C899-3185-61DC-4EEA915CEE1B}"/>
              </a:ext>
            </a:extLst>
          </p:cNvPr>
          <p:cNvSpPr txBox="1"/>
          <p:nvPr/>
        </p:nvSpPr>
        <p:spPr>
          <a:xfrm>
            <a:off x="3700575" y="3232137"/>
            <a:ext cx="114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Fund proceeds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FEA50-9554-2C24-2E5A-DB5B5349DE81}"/>
              </a:ext>
            </a:extLst>
          </p:cNvPr>
          <p:cNvSpPr txBox="1"/>
          <p:nvPr/>
        </p:nvSpPr>
        <p:spPr>
          <a:xfrm>
            <a:off x="3181083" y="3669140"/>
            <a:ext cx="13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Brazilian sovereign debt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6BD6B0-95EE-9F7B-D282-36A187C536B2}"/>
              </a:ext>
            </a:extLst>
          </p:cNvPr>
          <p:cNvCxnSpPr>
            <a:cxnSpLocks/>
          </p:cNvCxnSpPr>
          <p:nvPr/>
        </p:nvCxnSpPr>
        <p:spPr>
          <a:xfrm rot="20562276">
            <a:off x="2939336" y="4925782"/>
            <a:ext cx="2282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76D068-D594-2254-9DBE-67226C1174B5}"/>
              </a:ext>
            </a:extLst>
          </p:cNvPr>
          <p:cNvCxnSpPr>
            <a:cxnSpLocks/>
          </p:cNvCxnSpPr>
          <p:nvPr/>
        </p:nvCxnSpPr>
        <p:spPr>
          <a:xfrm rot="984561">
            <a:off x="2963132" y="3731931"/>
            <a:ext cx="22434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208372-368B-6E52-941F-8A61709D691C}"/>
              </a:ext>
            </a:extLst>
          </p:cNvPr>
          <p:cNvCxnSpPr>
            <a:cxnSpLocks/>
          </p:cNvCxnSpPr>
          <p:nvPr/>
        </p:nvCxnSpPr>
        <p:spPr>
          <a:xfrm rot="984561">
            <a:off x="3012404" y="3564621"/>
            <a:ext cx="2243467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22CD3DF-4EB4-0025-7E51-22E49268F321}"/>
              </a:ext>
            </a:extLst>
          </p:cNvPr>
          <p:cNvSpPr/>
          <p:nvPr/>
        </p:nvSpPr>
        <p:spPr>
          <a:xfrm>
            <a:off x="9057437" y="3836912"/>
            <a:ext cx="1956179" cy="946245"/>
          </a:xfrm>
          <a:prstGeom prst="rect">
            <a:avLst/>
          </a:prstGeom>
          <a:solidFill>
            <a:srgbClr val="AD9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Technical Assistance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D408AB-DE30-9FC4-690B-BBFBDB16C1D6}"/>
              </a:ext>
            </a:extLst>
          </p:cNvPr>
          <p:cNvSpPr/>
          <p:nvPr/>
        </p:nvSpPr>
        <p:spPr>
          <a:xfrm>
            <a:off x="9054357" y="2692965"/>
            <a:ext cx="1956179" cy="946245"/>
          </a:xfrm>
          <a:prstGeom prst="rect">
            <a:avLst/>
          </a:prstGeom>
          <a:solidFill>
            <a:srgbClr val="AD9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Conservation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3B9996-067A-0C16-4180-2113C8D50A7F}"/>
              </a:ext>
            </a:extLst>
          </p:cNvPr>
          <p:cNvSpPr/>
          <p:nvPr/>
        </p:nvSpPr>
        <p:spPr>
          <a:xfrm>
            <a:off x="9054357" y="5033741"/>
            <a:ext cx="1956179" cy="946245"/>
          </a:xfrm>
          <a:prstGeom prst="rect">
            <a:avLst/>
          </a:prstGeom>
          <a:solidFill>
            <a:srgbClr val="AF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Microfinance</a:t>
            </a:r>
          </a:p>
          <a:p>
            <a:pPr algn="ctr"/>
            <a:r>
              <a:rPr lang="en-GB" sz="1100"/>
              <a:t>(Perpetual Trust)</a:t>
            </a:r>
          </a:p>
        </p:txBody>
      </p:sp>
      <p:cxnSp>
        <p:nvCxnSpPr>
          <p:cNvPr id="35" name="Connector: Curved 55">
            <a:extLst>
              <a:ext uri="{FF2B5EF4-FFF2-40B4-BE49-F238E27FC236}">
                <a16:creationId xmlns:a16="http://schemas.microsoft.com/office/drawing/2014/main" id="{D34FF5A7-32FF-0F6C-DA4F-74A591A1DCBA}"/>
              </a:ext>
            </a:extLst>
          </p:cNvPr>
          <p:cNvCxnSpPr>
            <a:cxnSpLocks/>
            <a:stCxn id="38" idx="3"/>
            <a:endCxn id="32" idx="1"/>
          </p:cNvCxnSpPr>
          <p:nvPr/>
        </p:nvCxnSpPr>
        <p:spPr>
          <a:xfrm flipV="1">
            <a:off x="7875225" y="3166088"/>
            <a:ext cx="1179132" cy="114616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or: Curved 58">
            <a:extLst>
              <a:ext uri="{FF2B5EF4-FFF2-40B4-BE49-F238E27FC236}">
                <a16:creationId xmlns:a16="http://schemas.microsoft.com/office/drawing/2014/main" id="{336A02EA-2B06-07AB-AEA2-6CFF26ED38A8}"/>
              </a:ext>
            </a:extLst>
          </p:cNvPr>
          <p:cNvCxnSpPr>
            <a:cxnSpLocks/>
            <a:stCxn id="38" idx="3"/>
            <a:endCxn id="33" idx="1"/>
          </p:cNvCxnSpPr>
          <p:nvPr/>
        </p:nvCxnSpPr>
        <p:spPr>
          <a:xfrm>
            <a:off x="7875225" y="4312257"/>
            <a:ext cx="1179132" cy="119460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E952A1-229F-AE3C-5EAE-266901451960}"/>
              </a:ext>
            </a:extLst>
          </p:cNvPr>
          <p:cNvCxnSpPr>
            <a:cxnSpLocks/>
            <a:stCxn id="30" idx="1"/>
            <a:endCxn id="38" idx="3"/>
          </p:cNvCxnSpPr>
          <p:nvPr/>
        </p:nvCxnSpPr>
        <p:spPr>
          <a:xfrm flipH="1">
            <a:off x="7875225" y="4310035"/>
            <a:ext cx="1182212" cy="222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184546A-636F-EFE1-384B-2CDC230931BE}"/>
              </a:ext>
            </a:extLst>
          </p:cNvPr>
          <p:cNvSpPr/>
          <p:nvPr/>
        </p:nvSpPr>
        <p:spPr>
          <a:xfrm>
            <a:off x="7829159" y="4312256"/>
            <a:ext cx="46066" cy="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7B2A07-494C-AE75-D51E-191A9D2F5D37}"/>
              </a:ext>
            </a:extLst>
          </p:cNvPr>
          <p:cNvCxnSpPr>
            <a:cxnSpLocks/>
            <a:stCxn id="40" idx="1"/>
            <a:endCxn id="13" idx="3"/>
          </p:cNvCxnSpPr>
          <p:nvPr/>
        </p:nvCxnSpPr>
        <p:spPr>
          <a:xfrm flipH="1" flipV="1">
            <a:off x="7199532" y="4312871"/>
            <a:ext cx="306824" cy="32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7168149-61D9-E1D1-4990-3955D8970AE4}"/>
              </a:ext>
            </a:extLst>
          </p:cNvPr>
          <p:cNvSpPr txBox="1"/>
          <p:nvPr/>
        </p:nvSpPr>
        <p:spPr>
          <a:xfrm>
            <a:off x="7506356" y="4128526"/>
            <a:ext cx="70817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/>
              <a:t>D4N swap payments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73B36-4519-3029-C982-A9B631FA9951}"/>
              </a:ext>
            </a:extLst>
          </p:cNvPr>
          <p:cNvSpPr txBox="1"/>
          <p:nvPr/>
        </p:nvSpPr>
        <p:spPr>
          <a:xfrm>
            <a:off x="3039804" y="4410406"/>
            <a:ext cx="15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Sovereign debt interest payments</a:t>
            </a:r>
          </a:p>
        </p:txBody>
      </p:sp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9705D9EB-65C8-5476-9861-A24AB5BB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536" y="3216856"/>
            <a:ext cx="763890" cy="52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razilian Development Bank (BNDES) | World Economic Forum">
            <a:extLst>
              <a:ext uri="{FF2B5EF4-FFF2-40B4-BE49-F238E27FC236}">
                <a16:creationId xmlns:a16="http://schemas.microsoft.com/office/drawing/2014/main" id="{982EA1F0-E57F-4220-B5A0-4B0D049A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721" y="5845418"/>
            <a:ext cx="789018" cy="1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1">
            <a:extLst>
              <a:ext uri="{FF2B5EF4-FFF2-40B4-BE49-F238E27FC236}">
                <a16:creationId xmlns:a16="http://schemas.microsoft.com/office/drawing/2014/main" id="{FE8F052A-0AC2-6123-1B27-71D833714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23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EB8675-01E8-30D9-85E4-A57822CA0B4D}"/>
              </a:ext>
            </a:extLst>
          </p:cNvPr>
          <p:cNvSpPr txBox="1">
            <a:spLocks/>
          </p:cNvSpPr>
          <p:nvPr/>
        </p:nvSpPr>
        <p:spPr>
          <a:xfrm>
            <a:off x="838200" y="308943"/>
            <a:ext cx="10515600" cy="776345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0" tIns="45720" rIns="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…funding our sustainable ranching initiatives, amazon conservation projects and capitalises our microfinance trust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CD79A-CBBA-04D9-A8F3-62D094F17C70}"/>
              </a:ext>
            </a:extLst>
          </p:cNvPr>
          <p:cNvSpPr/>
          <p:nvPr/>
        </p:nvSpPr>
        <p:spPr>
          <a:xfrm>
            <a:off x="5248661" y="1646143"/>
            <a:ext cx="1956179" cy="94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Impact Investors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3CD554-9F9C-DC42-F861-51614780EE95}"/>
              </a:ext>
            </a:extLst>
          </p:cNvPr>
          <p:cNvCxnSpPr>
            <a:cxnSpLocks/>
          </p:cNvCxnSpPr>
          <p:nvPr/>
        </p:nvCxnSpPr>
        <p:spPr>
          <a:xfrm>
            <a:off x="6308649" y="2640330"/>
            <a:ext cx="0" cy="113873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47CCE-C672-730D-97AA-97CBC167E846}"/>
              </a:ext>
            </a:extLst>
          </p:cNvPr>
          <p:cNvCxnSpPr>
            <a:cxnSpLocks/>
          </p:cNvCxnSpPr>
          <p:nvPr/>
        </p:nvCxnSpPr>
        <p:spPr>
          <a:xfrm>
            <a:off x="6134235" y="2640330"/>
            <a:ext cx="0" cy="1138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125103-DF31-FA5D-16DF-7745FED84D69}"/>
              </a:ext>
            </a:extLst>
          </p:cNvPr>
          <p:cNvSpPr txBox="1"/>
          <p:nvPr/>
        </p:nvSpPr>
        <p:spPr>
          <a:xfrm>
            <a:off x="6085931" y="2949356"/>
            <a:ext cx="135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Interest payments</a:t>
            </a:r>
          </a:p>
        </p:txBody>
      </p:sp>
    </p:spTree>
    <p:extLst>
      <p:ext uri="{BB962C8B-B14F-4D97-AF65-F5344CB8AC3E}">
        <p14:creationId xmlns:p14="http://schemas.microsoft.com/office/powerpoint/2010/main" val="2043631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178ACE-590C-2126-A73E-7DF01F93A080}"/>
              </a:ext>
            </a:extLst>
          </p:cNvPr>
          <p:cNvSpPr/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5A34A3-3C49-9DB8-5BDF-0910E6CDB257}"/>
              </a:ext>
            </a:extLst>
          </p:cNvPr>
          <p:cNvSpPr/>
          <p:nvPr/>
        </p:nvSpPr>
        <p:spPr>
          <a:xfrm>
            <a:off x="2038218" y="1947486"/>
            <a:ext cx="1620000" cy="2671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BRAZILIAN SOVEREIGN BONDS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E5685-A6EA-6E1F-B4BC-6B6D460AF7F4}"/>
              </a:ext>
            </a:extLst>
          </p:cNvPr>
          <p:cNvSpPr/>
          <p:nvPr/>
        </p:nvSpPr>
        <p:spPr>
          <a:xfrm>
            <a:off x="4379606" y="1947487"/>
            <a:ext cx="1620000" cy="2671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BRAZILIAN SOVEREIGN BONDS INTEREST</a:t>
            </a:r>
          </a:p>
          <a:p>
            <a:pPr algn="ctr"/>
            <a:endParaRPr lang="en-GB" sz="1400">
              <a:solidFill>
                <a:schemeClr val="tx2"/>
              </a:solidFill>
            </a:endParaRPr>
          </a:p>
          <a:p>
            <a:pPr algn="ctr"/>
            <a:r>
              <a:rPr lang="en-GB" sz="1400">
                <a:solidFill>
                  <a:schemeClr val="tx2"/>
                </a:solidFill>
              </a:rPr>
              <a:t>($24.9m)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3406450-87C5-47E8-EFD8-7A48C709AA50}"/>
              </a:ext>
            </a:extLst>
          </p:cNvPr>
          <p:cNvGrpSpPr/>
          <p:nvPr/>
        </p:nvGrpSpPr>
        <p:grpSpPr>
          <a:xfrm>
            <a:off x="3493214" y="2986407"/>
            <a:ext cx="1127204" cy="720889"/>
            <a:chOff x="8282305" y="3737741"/>
            <a:chExt cx="1127204" cy="914702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CBCE39-4C67-BE20-1FEA-D0B58B11EF66}"/>
                </a:ext>
              </a:extLst>
            </p:cNvPr>
            <p:cNvSpPr/>
            <p:nvPr/>
          </p:nvSpPr>
          <p:spPr>
            <a:xfrm rot="5400000">
              <a:off x="8515680" y="3980187"/>
              <a:ext cx="660454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Placeholder 5">
              <a:extLst>
                <a:ext uri="{FF2B5EF4-FFF2-40B4-BE49-F238E27FC236}">
                  <a16:creationId xmlns:a16="http://schemas.microsoft.com/office/drawing/2014/main" id="{FB605776-0CDF-547A-E5C0-9A139BB0F1A0}"/>
                </a:ext>
              </a:extLst>
            </p:cNvPr>
            <p:cNvSpPr txBox="1">
              <a:spLocks/>
            </p:cNvSpPr>
            <p:nvPr/>
          </p:nvSpPr>
          <p:spPr>
            <a:xfrm>
              <a:off x="8282305" y="4362965"/>
              <a:ext cx="1127204" cy="289478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/>
                <a:t>12.690%</a:t>
              </a:r>
            </a:p>
          </p:txBody>
        </p:sp>
      </p:grpSp>
      <p:graphicFrame>
        <p:nvGraphicFramePr>
          <p:cNvPr id="90" name="Table 90">
            <a:extLst>
              <a:ext uri="{FF2B5EF4-FFF2-40B4-BE49-F238E27FC236}">
                <a16:creationId xmlns:a16="http://schemas.microsoft.com/office/drawing/2014/main" id="{CB885AC6-EEAC-2333-6063-0E79FA4E0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789064"/>
              </p:ext>
            </p:extLst>
          </p:nvPr>
        </p:nvGraphicFramePr>
        <p:xfrm>
          <a:off x="624839" y="5530812"/>
          <a:ext cx="111235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1">
                  <a:extLst>
                    <a:ext uri="{9D8B030D-6E8A-4147-A177-3AD203B41FA5}">
                      <a16:colId xmlns:a16="http://schemas.microsoft.com/office/drawing/2014/main" val="1920222635"/>
                    </a:ext>
                  </a:extLst>
                </a:gridCol>
                <a:gridCol w="4003040">
                  <a:extLst>
                    <a:ext uri="{9D8B030D-6E8A-4147-A177-3AD203B41FA5}">
                      <a16:colId xmlns:a16="http://schemas.microsoft.com/office/drawing/2014/main" val="8636754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55089769"/>
                    </a:ext>
                  </a:extLst>
                </a:gridCol>
                <a:gridCol w="3915034">
                  <a:extLst>
                    <a:ext uri="{9D8B030D-6E8A-4147-A177-3AD203B41FA5}">
                      <a16:colId xmlns:a16="http://schemas.microsoft.com/office/drawing/2014/main" val="3672533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RATING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BB-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i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i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36628"/>
                  </a:ext>
                </a:extLst>
              </a:tr>
            </a:tbl>
          </a:graphicData>
        </a:graphic>
      </p:graphicFrame>
      <p:sp>
        <p:nvSpPr>
          <p:cNvPr id="3" name="Date Placeholder 14">
            <a:extLst>
              <a:ext uri="{FF2B5EF4-FFF2-40B4-BE49-F238E27FC236}">
                <a16:creationId xmlns:a16="http://schemas.microsoft.com/office/drawing/2014/main" id="{F6B44227-7BC1-514E-4B1D-E2FA08A6148F}"/>
              </a:ext>
            </a:extLst>
          </p:cNvPr>
          <p:cNvSpPr txBox="1">
            <a:spLocks/>
          </p:cNvSpPr>
          <p:nvPr/>
        </p:nvSpPr>
        <p:spPr>
          <a:xfrm>
            <a:off x="808381" y="6356350"/>
            <a:ext cx="10940011" cy="365125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/>
              <a:t>Source: Brazil 10-yr government bond (Refinitiv, 4 Apr 2023)</a:t>
            </a:r>
          </a:p>
          <a:p>
            <a:pPr algn="l"/>
            <a:endParaRPr lang="en-GB" sz="800"/>
          </a:p>
        </p:txBody>
      </p: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F8BBA6DF-8C8B-A6C4-FE71-7D7704EF1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24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3DC500-6976-D8AC-9E87-FF795636A1B4}"/>
              </a:ext>
            </a:extLst>
          </p:cNvPr>
          <p:cNvSpPr txBox="1">
            <a:spLocks/>
          </p:cNvSpPr>
          <p:nvPr/>
        </p:nvSpPr>
        <p:spPr>
          <a:xfrm>
            <a:off x="826632" y="233221"/>
            <a:ext cx="10556988" cy="640698"/>
          </a:xfrm>
          <a:prstGeom prst="rect">
            <a:avLst/>
          </a:prstGeom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D1C59F"/>
                </a:solidFill>
              </a:rPr>
              <a:t>How do we make headroom on the coupon?</a:t>
            </a:r>
            <a:endParaRPr lang="en-US">
              <a:solidFill>
                <a:srgbClr val="D1C59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03B2F-8D50-F64F-0F52-CDBAF75FF26B}"/>
              </a:ext>
            </a:extLst>
          </p:cNvPr>
          <p:cNvCxnSpPr>
            <a:cxnSpLocks/>
          </p:cNvCxnSpPr>
          <p:nvPr/>
        </p:nvCxnSpPr>
        <p:spPr>
          <a:xfrm>
            <a:off x="2038218" y="5514975"/>
            <a:ext cx="3961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21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EF82C4-DD87-E4C3-CD9B-6C79BA031285}"/>
              </a:ext>
            </a:extLst>
          </p:cNvPr>
          <p:cNvSpPr/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5A34A3-3C49-9DB8-5BDF-0910E6CDB257}"/>
              </a:ext>
            </a:extLst>
          </p:cNvPr>
          <p:cNvSpPr/>
          <p:nvPr/>
        </p:nvSpPr>
        <p:spPr>
          <a:xfrm>
            <a:off x="2038218" y="1947486"/>
            <a:ext cx="1620000" cy="2671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BRAZILIAN SOVEREIGN BONDS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E1AA817-C0D1-C96D-F4A3-5A99799BF946}"/>
              </a:ext>
            </a:extLst>
          </p:cNvPr>
          <p:cNvSpPr txBox="1">
            <a:spLocks/>
          </p:cNvSpPr>
          <p:nvPr/>
        </p:nvSpPr>
        <p:spPr>
          <a:xfrm>
            <a:off x="4340324" y="4883750"/>
            <a:ext cx="2913912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OVERCOLLATERALISATION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E5685-A6EA-6E1F-B4BC-6B6D460AF7F4}"/>
              </a:ext>
            </a:extLst>
          </p:cNvPr>
          <p:cNvSpPr/>
          <p:nvPr/>
        </p:nvSpPr>
        <p:spPr>
          <a:xfrm>
            <a:off x="4379606" y="1947487"/>
            <a:ext cx="1620000" cy="2671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BRAZILIAN SOVEREIGN BONDS INTEREST</a:t>
            </a:r>
          </a:p>
          <a:p>
            <a:pPr algn="ctr"/>
            <a:endParaRPr lang="en-GB" sz="1400">
              <a:solidFill>
                <a:schemeClr val="tx2"/>
              </a:solidFill>
            </a:endParaRPr>
          </a:p>
          <a:p>
            <a:pPr algn="ctr"/>
            <a:r>
              <a:rPr lang="en-GB" sz="1400">
                <a:solidFill>
                  <a:schemeClr val="tx2"/>
                </a:solidFill>
              </a:rPr>
              <a:t>($24.9m)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D50D2A-83CE-E6B6-0695-BBB83A1C2A25}"/>
              </a:ext>
            </a:extLst>
          </p:cNvPr>
          <p:cNvGrpSpPr/>
          <p:nvPr/>
        </p:nvGrpSpPr>
        <p:grpSpPr>
          <a:xfrm>
            <a:off x="7840214" y="1947487"/>
            <a:ext cx="1620000" cy="2671570"/>
            <a:chOff x="5217314" y="1497925"/>
            <a:chExt cx="1620000" cy="432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3F8DE3-BF1F-CD48-94F3-BF973285844E}"/>
                </a:ext>
              </a:extLst>
            </p:cNvPr>
            <p:cNvSpPr/>
            <p:nvPr/>
          </p:nvSpPr>
          <p:spPr>
            <a:xfrm>
              <a:off x="5217314" y="1497925"/>
              <a:ext cx="1620000" cy="37372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PRIVATE CAPITAL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21D612-F8AA-575C-1416-818E0A9A35EA}"/>
                </a:ext>
              </a:extLst>
            </p:cNvPr>
            <p:cNvSpPr/>
            <p:nvPr/>
          </p:nvSpPr>
          <p:spPr>
            <a:xfrm>
              <a:off x="5217314" y="5578471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GOVT WRITE-OFFS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836E01-0B4D-00F5-9D2A-1698D6E20924}"/>
                </a:ext>
              </a:extLst>
            </p:cNvPr>
            <p:cNvSpPr/>
            <p:nvPr/>
          </p:nvSpPr>
          <p:spPr>
            <a:xfrm>
              <a:off x="5217314" y="5287103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PHILANTHROPY</a:t>
              </a:r>
            </a:p>
          </p:txBody>
        </p:sp>
      </p:grp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B3827093-666B-B733-D2E6-01B56E25864E}"/>
              </a:ext>
            </a:extLst>
          </p:cNvPr>
          <p:cNvCxnSpPr>
            <a:cxnSpLocks/>
            <a:stCxn id="31" idx="2"/>
            <a:endCxn id="38" idx="1"/>
          </p:cNvCxnSpPr>
          <p:nvPr/>
        </p:nvCxnSpPr>
        <p:spPr>
          <a:xfrm rot="16200000" flipH="1">
            <a:off x="3374761" y="4092512"/>
            <a:ext cx="439020" cy="1492106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D1A922F-54DA-E710-B23B-3D778F21445C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7254236" y="4627935"/>
            <a:ext cx="1395978" cy="430140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3406450-87C5-47E8-EFD8-7A48C709AA50}"/>
              </a:ext>
            </a:extLst>
          </p:cNvPr>
          <p:cNvGrpSpPr/>
          <p:nvPr/>
        </p:nvGrpSpPr>
        <p:grpSpPr>
          <a:xfrm>
            <a:off x="3493214" y="2986407"/>
            <a:ext cx="1127204" cy="720889"/>
            <a:chOff x="8282305" y="3737741"/>
            <a:chExt cx="1127204" cy="914702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CBCE39-4C67-BE20-1FEA-D0B58B11EF66}"/>
                </a:ext>
              </a:extLst>
            </p:cNvPr>
            <p:cNvSpPr/>
            <p:nvPr/>
          </p:nvSpPr>
          <p:spPr>
            <a:xfrm rot="5400000">
              <a:off x="8515680" y="3980187"/>
              <a:ext cx="660454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Placeholder 5">
              <a:extLst>
                <a:ext uri="{FF2B5EF4-FFF2-40B4-BE49-F238E27FC236}">
                  <a16:creationId xmlns:a16="http://schemas.microsoft.com/office/drawing/2014/main" id="{FB605776-0CDF-547A-E5C0-9A139BB0F1A0}"/>
                </a:ext>
              </a:extLst>
            </p:cNvPr>
            <p:cNvSpPr txBox="1">
              <a:spLocks/>
            </p:cNvSpPr>
            <p:nvPr/>
          </p:nvSpPr>
          <p:spPr>
            <a:xfrm>
              <a:off x="8282305" y="4362965"/>
              <a:ext cx="1127204" cy="289478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/>
                <a:t>12.690%</a:t>
              </a:r>
            </a:p>
          </p:txBody>
        </p:sp>
      </p:grp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C826599-7D8A-4949-734E-5E7926E4A3CD}"/>
              </a:ext>
            </a:extLst>
          </p:cNvPr>
          <p:cNvSpPr txBox="1">
            <a:spLocks/>
          </p:cNvSpPr>
          <p:nvPr/>
        </p:nvSpPr>
        <p:spPr>
          <a:xfrm>
            <a:off x="9393436" y="4331426"/>
            <a:ext cx="459224" cy="228142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/>
              <a:t>10%</a:t>
            </a:r>
          </a:p>
        </p:txBody>
      </p:sp>
      <p:sp>
        <p:nvSpPr>
          <p:cNvPr id="3" name="Date Placeholder 14">
            <a:extLst>
              <a:ext uri="{FF2B5EF4-FFF2-40B4-BE49-F238E27FC236}">
                <a16:creationId xmlns:a16="http://schemas.microsoft.com/office/drawing/2014/main" id="{F6B44227-7BC1-514E-4B1D-E2FA08A6148F}"/>
              </a:ext>
            </a:extLst>
          </p:cNvPr>
          <p:cNvSpPr txBox="1">
            <a:spLocks/>
          </p:cNvSpPr>
          <p:nvPr/>
        </p:nvSpPr>
        <p:spPr>
          <a:xfrm>
            <a:off x="808383" y="6356350"/>
            <a:ext cx="10940010" cy="365125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/>
              <a:t>Source: Brazil 10-yr government bond (Refinitiv, 4 Apr 2023)</a:t>
            </a:r>
          </a:p>
          <a:p>
            <a:pPr algn="l"/>
            <a:endParaRPr lang="en-GB" sz="800"/>
          </a:p>
        </p:txBody>
      </p:sp>
      <p:graphicFrame>
        <p:nvGraphicFramePr>
          <p:cNvPr id="11" name="Table 90">
            <a:extLst>
              <a:ext uri="{FF2B5EF4-FFF2-40B4-BE49-F238E27FC236}">
                <a16:creationId xmlns:a16="http://schemas.microsoft.com/office/drawing/2014/main" id="{3C58C019-E3FC-9EE2-C92B-32C6E1DC5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38477"/>
              </p:ext>
            </p:extLst>
          </p:nvPr>
        </p:nvGraphicFramePr>
        <p:xfrm>
          <a:off x="624839" y="5530812"/>
          <a:ext cx="111235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1">
                  <a:extLst>
                    <a:ext uri="{9D8B030D-6E8A-4147-A177-3AD203B41FA5}">
                      <a16:colId xmlns:a16="http://schemas.microsoft.com/office/drawing/2014/main" val="1920222635"/>
                    </a:ext>
                  </a:extLst>
                </a:gridCol>
                <a:gridCol w="4003040">
                  <a:extLst>
                    <a:ext uri="{9D8B030D-6E8A-4147-A177-3AD203B41FA5}">
                      <a16:colId xmlns:a16="http://schemas.microsoft.com/office/drawing/2014/main" val="8636754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55089769"/>
                    </a:ext>
                  </a:extLst>
                </a:gridCol>
                <a:gridCol w="3915034">
                  <a:extLst>
                    <a:ext uri="{9D8B030D-6E8A-4147-A177-3AD203B41FA5}">
                      <a16:colId xmlns:a16="http://schemas.microsoft.com/office/drawing/2014/main" val="3672533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RATING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BB-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i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i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36628"/>
                  </a:ext>
                </a:extLst>
              </a:tr>
            </a:tbl>
          </a:graphicData>
        </a:graphic>
      </p:graphicFrame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275AC73A-530F-B48A-6233-32E839CFD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25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25F1F48-BA10-D11D-2E2D-0ADFAA17D46A}"/>
              </a:ext>
            </a:extLst>
          </p:cNvPr>
          <p:cNvSpPr txBox="1">
            <a:spLocks/>
          </p:cNvSpPr>
          <p:nvPr/>
        </p:nvSpPr>
        <p:spPr>
          <a:xfrm>
            <a:off x="826632" y="233221"/>
            <a:ext cx="10556988" cy="640698"/>
          </a:xfrm>
          <a:prstGeom prst="rect">
            <a:avLst/>
          </a:prstGeom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D1C59F"/>
                </a:solidFill>
              </a:rPr>
              <a:t>First, </a:t>
            </a:r>
            <a:r>
              <a:rPr lang="en-GB" err="1">
                <a:solidFill>
                  <a:srgbClr val="D1C59F"/>
                </a:solidFill>
              </a:rPr>
              <a:t>overcollateralise</a:t>
            </a:r>
            <a:r>
              <a:rPr lang="en-GB">
                <a:solidFill>
                  <a:srgbClr val="D1C59F"/>
                </a:solidFill>
              </a:rPr>
              <a:t>…</a:t>
            </a:r>
            <a:endParaRPr lang="en-US">
              <a:solidFill>
                <a:srgbClr val="D1C59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9B65A0-6AFE-559D-7766-254DA0451F00}"/>
              </a:ext>
            </a:extLst>
          </p:cNvPr>
          <p:cNvCxnSpPr>
            <a:cxnSpLocks/>
          </p:cNvCxnSpPr>
          <p:nvPr/>
        </p:nvCxnSpPr>
        <p:spPr>
          <a:xfrm>
            <a:off x="2038218" y="5514975"/>
            <a:ext cx="3961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1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3F24C5-E0E6-5B80-07B0-2845DCE47CA6}"/>
              </a:ext>
            </a:extLst>
          </p:cNvPr>
          <p:cNvSpPr/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5A34A3-3C49-9DB8-5BDF-0910E6CDB257}"/>
              </a:ext>
            </a:extLst>
          </p:cNvPr>
          <p:cNvSpPr/>
          <p:nvPr/>
        </p:nvSpPr>
        <p:spPr>
          <a:xfrm>
            <a:off x="2038218" y="1947486"/>
            <a:ext cx="1620000" cy="2671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BRAZILIAN SOVEREIGN BONDS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E1AA817-C0D1-C96D-F4A3-5A99799BF946}"/>
              </a:ext>
            </a:extLst>
          </p:cNvPr>
          <p:cNvSpPr txBox="1">
            <a:spLocks/>
          </p:cNvSpPr>
          <p:nvPr/>
        </p:nvSpPr>
        <p:spPr>
          <a:xfrm>
            <a:off x="4340324" y="4883750"/>
            <a:ext cx="2913912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OVERCOLLATERALISATION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E5685-A6EA-6E1F-B4BC-6B6D460AF7F4}"/>
              </a:ext>
            </a:extLst>
          </p:cNvPr>
          <p:cNvSpPr/>
          <p:nvPr/>
        </p:nvSpPr>
        <p:spPr>
          <a:xfrm>
            <a:off x="4379606" y="1947487"/>
            <a:ext cx="1620000" cy="2671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BRAZILIAN SOVEREIGN BONDS INTEREST</a:t>
            </a:r>
          </a:p>
          <a:p>
            <a:pPr algn="ctr"/>
            <a:endParaRPr lang="en-GB" sz="1400">
              <a:solidFill>
                <a:schemeClr val="tx2"/>
              </a:solidFill>
            </a:endParaRPr>
          </a:p>
          <a:p>
            <a:pPr algn="ctr"/>
            <a:r>
              <a:rPr lang="en-GB" sz="1400">
                <a:solidFill>
                  <a:schemeClr val="tx2"/>
                </a:solidFill>
              </a:rPr>
              <a:t>($24.9m)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D50D2A-83CE-E6B6-0695-BBB83A1C2A25}"/>
              </a:ext>
            </a:extLst>
          </p:cNvPr>
          <p:cNvGrpSpPr/>
          <p:nvPr/>
        </p:nvGrpSpPr>
        <p:grpSpPr>
          <a:xfrm>
            <a:off x="7840214" y="1947487"/>
            <a:ext cx="1620000" cy="2671570"/>
            <a:chOff x="5217314" y="1497925"/>
            <a:chExt cx="1620000" cy="432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3F8DE3-BF1F-CD48-94F3-BF973285844E}"/>
                </a:ext>
              </a:extLst>
            </p:cNvPr>
            <p:cNvSpPr/>
            <p:nvPr/>
          </p:nvSpPr>
          <p:spPr>
            <a:xfrm>
              <a:off x="5217314" y="1497925"/>
              <a:ext cx="1620000" cy="37372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PRIVATE CAPITAL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21D612-F8AA-575C-1416-818E0A9A35EA}"/>
                </a:ext>
              </a:extLst>
            </p:cNvPr>
            <p:cNvSpPr/>
            <p:nvPr/>
          </p:nvSpPr>
          <p:spPr>
            <a:xfrm>
              <a:off x="5217314" y="5578471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GOVT WRITE-OFFS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836E01-0B4D-00F5-9D2A-1698D6E20924}"/>
                </a:ext>
              </a:extLst>
            </p:cNvPr>
            <p:cNvSpPr/>
            <p:nvPr/>
          </p:nvSpPr>
          <p:spPr>
            <a:xfrm>
              <a:off x="5217314" y="5287103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PHILANTHROPY</a:t>
              </a:r>
            </a:p>
          </p:txBody>
        </p:sp>
      </p:grp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B3827093-666B-B733-D2E6-01B56E25864E}"/>
              </a:ext>
            </a:extLst>
          </p:cNvPr>
          <p:cNvCxnSpPr>
            <a:cxnSpLocks/>
            <a:stCxn id="31" idx="2"/>
            <a:endCxn id="38" idx="1"/>
          </p:cNvCxnSpPr>
          <p:nvPr/>
        </p:nvCxnSpPr>
        <p:spPr>
          <a:xfrm rot="16200000" flipH="1">
            <a:off x="3374761" y="4092512"/>
            <a:ext cx="439020" cy="1492106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D1A922F-54DA-E710-B23B-3D778F21445C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7254236" y="4619057"/>
            <a:ext cx="1395978" cy="439018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3406450-87C5-47E8-EFD8-7A48C709AA50}"/>
              </a:ext>
            </a:extLst>
          </p:cNvPr>
          <p:cNvGrpSpPr/>
          <p:nvPr/>
        </p:nvGrpSpPr>
        <p:grpSpPr>
          <a:xfrm>
            <a:off x="3493214" y="2986407"/>
            <a:ext cx="1127204" cy="720889"/>
            <a:chOff x="8282305" y="3737741"/>
            <a:chExt cx="1127204" cy="914702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CBCE39-4C67-BE20-1FEA-D0B58B11EF66}"/>
                </a:ext>
              </a:extLst>
            </p:cNvPr>
            <p:cNvSpPr/>
            <p:nvPr/>
          </p:nvSpPr>
          <p:spPr>
            <a:xfrm rot="5400000">
              <a:off x="8515680" y="3980187"/>
              <a:ext cx="660454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Placeholder 5">
              <a:extLst>
                <a:ext uri="{FF2B5EF4-FFF2-40B4-BE49-F238E27FC236}">
                  <a16:creationId xmlns:a16="http://schemas.microsoft.com/office/drawing/2014/main" id="{FB605776-0CDF-547A-E5C0-9A139BB0F1A0}"/>
                </a:ext>
              </a:extLst>
            </p:cNvPr>
            <p:cNvSpPr txBox="1">
              <a:spLocks/>
            </p:cNvSpPr>
            <p:nvPr/>
          </p:nvSpPr>
          <p:spPr>
            <a:xfrm>
              <a:off x="8282305" y="4362965"/>
              <a:ext cx="1127204" cy="289478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/>
                <a:t>12.690%</a:t>
              </a:r>
            </a:p>
          </p:txBody>
        </p:sp>
      </p:grp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C826599-7D8A-4949-734E-5E7926E4A3CD}"/>
              </a:ext>
            </a:extLst>
          </p:cNvPr>
          <p:cNvSpPr txBox="1">
            <a:spLocks/>
          </p:cNvSpPr>
          <p:nvPr/>
        </p:nvSpPr>
        <p:spPr>
          <a:xfrm>
            <a:off x="9393436" y="4331426"/>
            <a:ext cx="459224" cy="228142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/>
              <a:t>10%</a:t>
            </a:r>
          </a:p>
        </p:txBody>
      </p:sp>
      <p:sp>
        <p:nvSpPr>
          <p:cNvPr id="3" name="Date Placeholder 14">
            <a:extLst>
              <a:ext uri="{FF2B5EF4-FFF2-40B4-BE49-F238E27FC236}">
                <a16:creationId xmlns:a16="http://schemas.microsoft.com/office/drawing/2014/main" id="{F6B44227-7BC1-514E-4B1D-E2FA08A6148F}"/>
              </a:ext>
            </a:extLst>
          </p:cNvPr>
          <p:cNvSpPr txBox="1">
            <a:spLocks/>
          </p:cNvSpPr>
          <p:nvPr/>
        </p:nvSpPr>
        <p:spPr>
          <a:xfrm>
            <a:off x="808383" y="6356350"/>
            <a:ext cx="10940010" cy="365125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/>
              <a:t>Source: Brazil 10-yr government bond (Refinitiv, 4 Apr 2023)</a:t>
            </a:r>
          </a:p>
          <a:p>
            <a:pPr algn="l"/>
            <a:endParaRPr lang="en-GB" sz="800"/>
          </a:p>
        </p:txBody>
      </p:sp>
      <p:graphicFrame>
        <p:nvGraphicFramePr>
          <p:cNvPr id="11" name="Table 90">
            <a:extLst>
              <a:ext uri="{FF2B5EF4-FFF2-40B4-BE49-F238E27FC236}">
                <a16:creationId xmlns:a16="http://schemas.microsoft.com/office/drawing/2014/main" id="{3C58C019-E3FC-9EE2-C92B-32C6E1DC5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02609"/>
              </p:ext>
            </p:extLst>
          </p:nvPr>
        </p:nvGraphicFramePr>
        <p:xfrm>
          <a:off x="624839" y="5530812"/>
          <a:ext cx="111235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1">
                  <a:extLst>
                    <a:ext uri="{9D8B030D-6E8A-4147-A177-3AD203B41FA5}">
                      <a16:colId xmlns:a16="http://schemas.microsoft.com/office/drawing/2014/main" val="1920222635"/>
                    </a:ext>
                  </a:extLst>
                </a:gridCol>
                <a:gridCol w="4003040">
                  <a:extLst>
                    <a:ext uri="{9D8B030D-6E8A-4147-A177-3AD203B41FA5}">
                      <a16:colId xmlns:a16="http://schemas.microsoft.com/office/drawing/2014/main" val="8636754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55089769"/>
                    </a:ext>
                  </a:extLst>
                </a:gridCol>
                <a:gridCol w="3915034">
                  <a:extLst>
                    <a:ext uri="{9D8B030D-6E8A-4147-A177-3AD203B41FA5}">
                      <a16:colId xmlns:a16="http://schemas.microsoft.com/office/drawing/2014/main" val="3672533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RATING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BB-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i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i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36628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B64B737-252A-3CF0-188C-2F35791A460D}"/>
              </a:ext>
            </a:extLst>
          </p:cNvPr>
          <p:cNvGrpSpPr/>
          <p:nvPr/>
        </p:nvGrpSpPr>
        <p:grpSpPr>
          <a:xfrm rot="10800000">
            <a:off x="7251464" y="1945364"/>
            <a:ext cx="535478" cy="2311196"/>
            <a:chOff x="6359500" y="1963013"/>
            <a:chExt cx="535478" cy="2932564"/>
          </a:xfrm>
        </p:grpSpPr>
        <p:sp>
          <p:nvSpPr>
            <p:cNvPr id="5" name="Text Placeholder 5">
              <a:extLst>
                <a:ext uri="{FF2B5EF4-FFF2-40B4-BE49-F238E27FC236}">
                  <a16:creationId xmlns:a16="http://schemas.microsoft.com/office/drawing/2014/main" id="{6A4C40F0-419C-8F88-9796-FF13363A732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16829" y="3208103"/>
              <a:ext cx="2913913" cy="442385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b="1" i="1">
                  <a:solidFill>
                    <a:srgbClr val="C00000"/>
                  </a:solidFill>
                </a:rPr>
                <a:t>100% GUARANTEE (IADB)</a:t>
              </a:r>
            </a:p>
          </p:txBody>
        </p: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F0449575-EF51-EA1E-08C5-36B18BBC6A2D}"/>
                </a:ext>
              </a:extLst>
            </p:cNvPr>
            <p:cNvSpPr/>
            <p:nvPr/>
          </p:nvSpPr>
          <p:spPr>
            <a:xfrm>
              <a:off x="6359500" y="1963013"/>
              <a:ext cx="100484" cy="2932564"/>
            </a:xfrm>
            <a:prstGeom prst="rightBrace">
              <a:avLst/>
            </a:prstGeom>
            <a:ln w="19050">
              <a:solidFill>
                <a:srgbClr val="184A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BDBAF071-0AB5-1254-F1DD-4C3D0BEA8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26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75879A8-8B35-9687-964D-70B1AB8F302F}"/>
              </a:ext>
            </a:extLst>
          </p:cNvPr>
          <p:cNvSpPr txBox="1">
            <a:spLocks/>
          </p:cNvSpPr>
          <p:nvPr/>
        </p:nvSpPr>
        <p:spPr>
          <a:xfrm>
            <a:off x="826632" y="233221"/>
            <a:ext cx="10556988" cy="640698"/>
          </a:xfrm>
          <a:prstGeom prst="rect">
            <a:avLst/>
          </a:prstGeom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D1C59F"/>
                </a:solidFill>
              </a:rPr>
              <a:t>…Then wrap with credit guarantee…</a:t>
            </a:r>
            <a:endParaRPr lang="en-US">
              <a:solidFill>
                <a:srgbClr val="D1C59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75406-C6A2-799A-7CC6-CB793FE49C3A}"/>
              </a:ext>
            </a:extLst>
          </p:cNvPr>
          <p:cNvCxnSpPr>
            <a:cxnSpLocks/>
          </p:cNvCxnSpPr>
          <p:nvPr/>
        </p:nvCxnSpPr>
        <p:spPr>
          <a:xfrm>
            <a:off x="2038218" y="5514975"/>
            <a:ext cx="3961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838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13AF79B-6ED4-208C-C356-AFA21A14338A}"/>
              </a:ext>
            </a:extLst>
          </p:cNvPr>
          <p:cNvSpPr/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5A34A3-3C49-9DB8-5BDF-0910E6CDB257}"/>
              </a:ext>
            </a:extLst>
          </p:cNvPr>
          <p:cNvSpPr/>
          <p:nvPr/>
        </p:nvSpPr>
        <p:spPr>
          <a:xfrm>
            <a:off x="2038218" y="1947486"/>
            <a:ext cx="1620000" cy="2671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BRAZILIAN SOVEREIGN BONDS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E1AA817-C0D1-C96D-F4A3-5A99799BF946}"/>
              </a:ext>
            </a:extLst>
          </p:cNvPr>
          <p:cNvSpPr txBox="1">
            <a:spLocks/>
          </p:cNvSpPr>
          <p:nvPr/>
        </p:nvSpPr>
        <p:spPr>
          <a:xfrm>
            <a:off x="4340324" y="4883750"/>
            <a:ext cx="2913912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OVERCOLLATERALISATION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E5685-A6EA-6E1F-B4BC-6B6D460AF7F4}"/>
              </a:ext>
            </a:extLst>
          </p:cNvPr>
          <p:cNvSpPr/>
          <p:nvPr/>
        </p:nvSpPr>
        <p:spPr>
          <a:xfrm>
            <a:off x="4379606" y="1947487"/>
            <a:ext cx="1620000" cy="2671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BRAZILIAN SOVEREIGN BONDS INTEREST</a:t>
            </a:r>
          </a:p>
          <a:p>
            <a:pPr algn="ctr"/>
            <a:endParaRPr lang="en-GB" sz="1400">
              <a:solidFill>
                <a:schemeClr val="tx2"/>
              </a:solidFill>
            </a:endParaRPr>
          </a:p>
          <a:p>
            <a:pPr algn="ctr"/>
            <a:r>
              <a:rPr lang="en-GB" sz="1400">
                <a:solidFill>
                  <a:schemeClr val="tx2"/>
                </a:solidFill>
              </a:rPr>
              <a:t>($24.9m)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AEA8B31-7A32-9168-A6F2-B3F3668F7DD9}"/>
              </a:ext>
            </a:extLst>
          </p:cNvPr>
          <p:cNvSpPr txBox="1">
            <a:spLocks/>
          </p:cNvSpPr>
          <p:nvPr/>
        </p:nvSpPr>
        <p:spPr>
          <a:xfrm>
            <a:off x="7169533" y="1266195"/>
            <a:ext cx="1788933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EXCESS SPREAD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D50D2A-83CE-E6B6-0695-BBB83A1C2A25}"/>
              </a:ext>
            </a:extLst>
          </p:cNvPr>
          <p:cNvGrpSpPr/>
          <p:nvPr/>
        </p:nvGrpSpPr>
        <p:grpSpPr>
          <a:xfrm>
            <a:off x="7840214" y="1947487"/>
            <a:ext cx="1620000" cy="2671570"/>
            <a:chOff x="5217314" y="1497925"/>
            <a:chExt cx="1620000" cy="432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3F8DE3-BF1F-CD48-94F3-BF973285844E}"/>
                </a:ext>
              </a:extLst>
            </p:cNvPr>
            <p:cNvSpPr/>
            <p:nvPr/>
          </p:nvSpPr>
          <p:spPr>
            <a:xfrm>
              <a:off x="5217314" y="1497925"/>
              <a:ext cx="1620000" cy="37372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PRIVATE CAPITAL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21D612-F8AA-575C-1416-818E0A9A35EA}"/>
                </a:ext>
              </a:extLst>
            </p:cNvPr>
            <p:cNvSpPr/>
            <p:nvPr/>
          </p:nvSpPr>
          <p:spPr>
            <a:xfrm>
              <a:off x="5217314" y="5578471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GOVT WRITE-OFFS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836E01-0B4D-00F5-9D2A-1698D6E20924}"/>
                </a:ext>
              </a:extLst>
            </p:cNvPr>
            <p:cNvSpPr/>
            <p:nvPr/>
          </p:nvSpPr>
          <p:spPr>
            <a:xfrm>
              <a:off x="5217314" y="5287103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PHILANTHROPY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08A3484-7193-78B6-F092-4CE2063F7D04}"/>
              </a:ext>
            </a:extLst>
          </p:cNvPr>
          <p:cNvSpPr/>
          <p:nvPr/>
        </p:nvSpPr>
        <p:spPr>
          <a:xfrm>
            <a:off x="10067825" y="1945485"/>
            <a:ext cx="1680568" cy="890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PRIVATE CAPITAL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INTEREST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($8.1m)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3A99F-4D3B-2603-B258-C400BA6388D0}"/>
              </a:ext>
            </a:extLst>
          </p:cNvPr>
          <p:cNvGrpSpPr/>
          <p:nvPr/>
        </p:nvGrpSpPr>
        <p:grpSpPr>
          <a:xfrm rot="10800000">
            <a:off x="7251464" y="1945364"/>
            <a:ext cx="535478" cy="2311196"/>
            <a:chOff x="6359500" y="1963013"/>
            <a:chExt cx="535478" cy="2932564"/>
          </a:xfrm>
        </p:grpSpPr>
        <p:sp>
          <p:nvSpPr>
            <p:cNvPr id="40" name="Text Placeholder 5">
              <a:extLst>
                <a:ext uri="{FF2B5EF4-FFF2-40B4-BE49-F238E27FC236}">
                  <a16:creationId xmlns:a16="http://schemas.microsoft.com/office/drawing/2014/main" id="{C4CF6ADF-7EA9-25D1-E89C-B17A0A7E215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16829" y="3208103"/>
              <a:ext cx="2913913" cy="442385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b="1" i="1">
                  <a:solidFill>
                    <a:srgbClr val="C00000"/>
                  </a:solidFill>
                </a:rPr>
                <a:t>100% GUARANTEE (IADB)</a:t>
              </a: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4C801F4D-67B7-AE04-4DA9-EFE248F74240}"/>
                </a:ext>
              </a:extLst>
            </p:cNvPr>
            <p:cNvSpPr/>
            <p:nvPr/>
          </p:nvSpPr>
          <p:spPr>
            <a:xfrm>
              <a:off x="6359500" y="1963013"/>
              <a:ext cx="100484" cy="2932564"/>
            </a:xfrm>
            <a:prstGeom prst="rightBrace">
              <a:avLst/>
            </a:prstGeom>
            <a:ln w="19050">
              <a:solidFill>
                <a:srgbClr val="184A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B3827093-666B-B733-D2E6-01B56E25864E}"/>
              </a:ext>
            </a:extLst>
          </p:cNvPr>
          <p:cNvCxnSpPr>
            <a:cxnSpLocks/>
            <a:stCxn id="31" idx="2"/>
            <a:endCxn id="38" idx="1"/>
          </p:cNvCxnSpPr>
          <p:nvPr/>
        </p:nvCxnSpPr>
        <p:spPr>
          <a:xfrm rot="16200000" flipH="1">
            <a:off x="3374761" y="4092512"/>
            <a:ext cx="439020" cy="1492106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8E1B8A97-1B84-8138-8362-4FC4DCC3E6CC}"/>
              </a:ext>
            </a:extLst>
          </p:cNvPr>
          <p:cNvCxnSpPr>
            <a:cxnSpLocks/>
            <a:stCxn id="39" idx="0"/>
            <a:endCxn id="41" idx="1"/>
          </p:cNvCxnSpPr>
          <p:nvPr/>
        </p:nvCxnSpPr>
        <p:spPr>
          <a:xfrm rot="5400000" flipH="1" flipV="1">
            <a:off x="5926086" y="704041"/>
            <a:ext cx="506967" cy="1979927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1ECD254-98DF-2AC5-ED68-E7476FE0B4E8}"/>
              </a:ext>
            </a:extLst>
          </p:cNvPr>
          <p:cNvCxnSpPr>
            <a:cxnSpLocks/>
            <a:stCxn id="41" idx="3"/>
            <a:endCxn id="42" idx="0"/>
          </p:cNvCxnSpPr>
          <p:nvPr/>
        </p:nvCxnSpPr>
        <p:spPr>
          <a:xfrm>
            <a:off x="8958466" y="1440520"/>
            <a:ext cx="1949643" cy="504965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D1A922F-54DA-E710-B23B-3D778F21445C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7254236" y="4619057"/>
            <a:ext cx="1395978" cy="439018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3406450-87C5-47E8-EFD8-7A48C709AA50}"/>
              </a:ext>
            </a:extLst>
          </p:cNvPr>
          <p:cNvGrpSpPr/>
          <p:nvPr/>
        </p:nvGrpSpPr>
        <p:grpSpPr>
          <a:xfrm>
            <a:off x="3493214" y="2986407"/>
            <a:ext cx="1127204" cy="720889"/>
            <a:chOff x="8282305" y="3737741"/>
            <a:chExt cx="1127204" cy="914702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CBCE39-4C67-BE20-1FEA-D0B58B11EF66}"/>
                </a:ext>
              </a:extLst>
            </p:cNvPr>
            <p:cNvSpPr/>
            <p:nvPr/>
          </p:nvSpPr>
          <p:spPr>
            <a:xfrm rot="5400000">
              <a:off x="8515680" y="3980187"/>
              <a:ext cx="660454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Placeholder 5">
              <a:extLst>
                <a:ext uri="{FF2B5EF4-FFF2-40B4-BE49-F238E27FC236}">
                  <a16:creationId xmlns:a16="http://schemas.microsoft.com/office/drawing/2014/main" id="{FB605776-0CDF-547A-E5C0-9A139BB0F1A0}"/>
                </a:ext>
              </a:extLst>
            </p:cNvPr>
            <p:cNvSpPr txBox="1">
              <a:spLocks/>
            </p:cNvSpPr>
            <p:nvPr/>
          </p:nvSpPr>
          <p:spPr>
            <a:xfrm>
              <a:off x="8282305" y="4362965"/>
              <a:ext cx="1127204" cy="289478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/>
                <a:t>12.690%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62E11F-9A7A-0296-CED2-D603D04DA225}"/>
              </a:ext>
            </a:extLst>
          </p:cNvPr>
          <p:cNvGrpSpPr/>
          <p:nvPr/>
        </p:nvGrpSpPr>
        <p:grpSpPr>
          <a:xfrm>
            <a:off x="8973705" y="1987782"/>
            <a:ext cx="1595868" cy="719569"/>
            <a:chOff x="8973705" y="2030962"/>
            <a:chExt cx="1595868" cy="719569"/>
          </a:xfrm>
        </p:grpSpPr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CE9E335B-55D8-DADC-AF6F-EE7A78DEF04B}"/>
                </a:ext>
              </a:extLst>
            </p:cNvPr>
            <p:cNvSpPr/>
            <p:nvPr/>
          </p:nvSpPr>
          <p:spPr>
            <a:xfrm rot="5400000">
              <a:off x="9511382" y="2203438"/>
              <a:ext cx="520513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Text Placeholder 5">
              <a:extLst>
                <a:ext uri="{FF2B5EF4-FFF2-40B4-BE49-F238E27FC236}">
                  <a16:creationId xmlns:a16="http://schemas.microsoft.com/office/drawing/2014/main" id="{00A95CEC-301E-0A8B-D96B-C0A63A579A85}"/>
                </a:ext>
              </a:extLst>
            </p:cNvPr>
            <p:cNvSpPr txBox="1">
              <a:spLocks/>
            </p:cNvSpPr>
            <p:nvPr/>
          </p:nvSpPr>
          <p:spPr>
            <a:xfrm>
              <a:off x="8973705" y="2522389"/>
              <a:ext cx="1595868" cy="228142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1100"/>
                <a:t>10yr UST + 125 bps</a:t>
              </a:r>
            </a:p>
            <a:p>
              <a:pPr algn="ctr">
                <a:lnSpc>
                  <a:spcPct val="100000"/>
                </a:lnSpc>
              </a:pPr>
              <a:r>
                <a:rPr lang="en-GB" sz="1100"/>
                <a:t>(4.59%)</a:t>
              </a:r>
            </a:p>
          </p:txBody>
        </p:sp>
      </p:grp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C826599-7D8A-4949-734E-5E7926E4A3CD}"/>
              </a:ext>
            </a:extLst>
          </p:cNvPr>
          <p:cNvSpPr txBox="1">
            <a:spLocks/>
          </p:cNvSpPr>
          <p:nvPr/>
        </p:nvSpPr>
        <p:spPr>
          <a:xfrm>
            <a:off x="9393436" y="4331426"/>
            <a:ext cx="459224" cy="228142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/>
              <a:t>10%</a:t>
            </a:r>
          </a:p>
        </p:txBody>
      </p:sp>
      <p:sp>
        <p:nvSpPr>
          <p:cNvPr id="3" name="Date Placeholder 14">
            <a:extLst>
              <a:ext uri="{FF2B5EF4-FFF2-40B4-BE49-F238E27FC236}">
                <a16:creationId xmlns:a16="http://schemas.microsoft.com/office/drawing/2014/main" id="{F6B44227-7BC1-514E-4B1D-E2FA08A6148F}"/>
              </a:ext>
            </a:extLst>
          </p:cNvPr>
          <p:cNvSpPr txBox="1">
            <a:spLocks/>
          </p:cNvSpPr>
          <p:nvPr/>
        </p:nvSpPr>
        <p:spPr>
          <a:xfrm>
            <a:off x="808383" y="6356350"/>
            <a:ext cx="10940010" cy="365125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/>
              <a:t>Source: Brazil 10-yr government bond; ICE </a:t>
            </a:r>
            <a:r>
              <a:rPr lang="en-GB" sz="800" err="1"/>
              <a:t>BofA</a:t>
            </a:r>
            <a:r>
              <a:rPr lang="en-GB" sz="800"/>
              <a:t> 10-15yr AA US Corporate Bond Index (Refinitiv, 4 Apr 2023)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D281D-DEE9-50C7-628C-3E49CF44AAE9}"/>
              </a:ext>
            </a:extLst>
          </p:cNvPr>
          <p:cNvSpPr/>
          <p:nvPr/>
        </p:nvSpPr>
        <p:spPr>
          <a:xfrm>
            <a:off x="10067824" y="2890364"/>
            <a:ext cx="1680568" cy="9832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MDB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GUARANTEE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($10.3m)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523DCB-3B98-DB54-C3C6-16BA85A7DC26}"/>
              </a:ext>
            </a:extLst>
          </p:cNvPr>
          <p:cNvGrpSpPr/>
          <p:nvPr/>
        </p:nvGrpSpPr>
        <p:grpSpPr>
          <a:xfrm>
            <a:off x="8978132" y="3072033"/>
            <a:ext cx="1595868" cy="682840"/>
            <a:chOff x="8978132" y="3107593"/>
            <a:chExt cx="1595868" cy="682840"/>
          </a:xfrm>
        </p:grpSpPr>
        <p:sp>
          <p:nvSpPr>
            <p:cNvPr id="6" name="Text Placeholder 5">
              <a:extLst>
                <a:ext uri="{FF2B5EF4-FFF2-40B4-BE49-F238E27FC236}">
                  <a16:creationId xmlns:a16="http://schemas.microsoft.com/office/drawing/2014/main" id="{33E62D76-E094-4901-2504-8EF3E81EB01A}"/>
                </a:ext>
              </a:extLst>
            </p:cNvPr>
            <p:cNvSpPr txBox="1">
              <a:spLocks/>
            </p:cNvSpPr>
            <p:nvPr/>
          </p:nvSpPr>
          <p:spPr>
            <a:xfrm>
              <a:off x="8978132" y="3562291"/>
              <a:ext cx="1595868" cy="228142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1100"/>
                <a:t>5.82%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24CF0FB-09C3-B27A-70D4-22133E4B8D94}"/>
                </a:ext>
              </a:extLst>
            </p:cNvPr>
            <p:cNvSpPr/>
            <p:nvPr/>
          </p:nvSpPr>
          <p:spPr>
            <a:xfrm rot="5400000">
              <a:off x="9511382" y="3280069"/>
              <a:ext cx="520513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90">
            <a:extLst>
              <a:ext uri="{FF2B5EF4-FFF2-40B4-BE49-F238E27FC236}">
                <a16:creationId xmlns:a16="http://schemas.microsoft.com/office/drawing/2014/main" id="{BB6AE91E-3E14-F026-050F-C19DDB2FB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81978"/>
              </p:ext>
            </p:extLst>
          </p:nvPr>
        </p:nvGraphicFramePr>
        <p:xfrm>
          <a:off x="624839" y="5530812"/>
          <a:ext cx="111235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1">
                  <a:extLst>
                    <a:ext uri="{9D8B030D-6E8A-4147-A177-3AD203B41FA5}">
                      <a16:colId xmlns:a16="http://schemas.microsoft.com/office/drawing/2014/main" val="1920222635"/>
                    </a:ext>
                  </a:extLst>
                </a:gridCol>
                <a:gridCol w="4003040">
                  <a:extLst>
                    <a:ext uri="{9D8B030D-6E8A-4147-A177-3AD203B41FA5}">
                      <a16:colId xmlns:a16="http://schemas.microsoft.com/office/drawing/2014/main" val="8636754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55089769"/>
                    </a:ext>
                  </a:extLst>
                </a:gridCol>
                <a:gridCol w="3915034">
                  <a:extLst>
                    <a:ext uri="{9D8B030D-6E8A-4147-A177-3AD203B41FA5}">
                      <a16:colId xmlns:a16="http://schemas.microsoft.com/office/drawing/2014/main" val="3672533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RATING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BB-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i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i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36628"/>
                  </a:ext>
                </a:extLst>
              </a:tr>
            </a:tbl>
          </a:graphicData>
        </a:graphic>
      </p:graphicFrame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9FF23CCD-6D69-4AA5-70F8-72AB5D368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27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9ADE193-967D-2F9D-ACE7-9AF1ACF34257}"/>
              </a:ext>
            </a:extLst>
          </p:cNvPr>
          <p:cNvSpPr txBox="1">
            <a:spLocks/>
          </p:cNvSpPr>
          <p:nvPr/>
        </p:nvSpPr>
        <p:spPr>
          <a:xfrm>
            <a:off x="826632" y="233221"/>
            <a:ext cx="10556988" cy="640698"/>
          </a:xfrm>
          <a:prstGeom prst="rect">
            <a:avLst/>
          </a:prstGeom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D1C59F"/>
                </a:solidFill>
              </a:rPr>
              <a:t>…Creating excess interest spread…</a:t>
            </a:r>
            <a:endParaRPr lang="en-US">
              <a:solidFill>
                <a:srgbClr val="D1C59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DC6BBB-65BE-F028-92EF-5C70DB0E320D}"/>
              </a:ext>
            </a:extLst>
          </p:cNvPr>
          <p:cNvCxnSpPr>
            <a:cxnSpLocks/>
          </p:cNvCxnSpPr>
          <p:nvPr/>
        </p:nvCxnSpPr>
        <p:spPr>
          <a:xfrm>
            <a:off x="2038218" y="5514975"/>
            <a:ext cx="3961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06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FFA2B6-CFF2-333A-80A6-EEF98698CF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5A34A3-3C49-9DB8-5BDF-0910E6CDB257}"/>
              </a:ext>
            </a:extLst>
          </p:cNvPr>
          <p:cNvSpPr/>
          <p:nvPr/>
        </p:nvSpPr>
        <p:spPr>
          <a:xfrm>
            <a:off x="2038218" y="1947486"/>
            <a:ext cx="1620000" cy="2671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BRAZILIAN SOVEREIGN BONDS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E1AA817-C0D1-C96D-F4A3-5A99799BF946}"/>
              </a:ext>
            </a:extLst>
          </p:cNvPr>
          <p:cNvSpPr txBox="1">
            <a:spLocks/>
          </p:cNvSpPr>
          <p:nvPr/>
        </p:nvSpPr>
        <p:spPr>
          <a:xfrm>
            <a:off x="4340324" y="4883750"/>
            <a:ext cx="2913912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OVERCOLLATERALISATION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E5685-A6EA-6E1F-B4BC-6B6D460AF7F4}"/>
              </a:ext>
            </a:extLst>
          </p:cNvPr>
          <p:cNvSpPr/>
          <p:nvPr/>
        </p:nvSpPr>
        <p:spPr>
          <a:xfrm>
            <a:off x="4379606" y="1938609"/>
            <a:ext cx="1620000" cy="2671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BRAZILIAN SOVEREIGN BONDS INTEREST</a:t>
            </a:r>
          </a:p>
          <a:p>
            <a:pPr algn="ctr"/>
            <a:endParaRPr lang="en-GB" sz="1400">
              <a:solidFill>
                <a:schemeClr val="tx2"/>
              </a:solidFill>
            </a:endParaRPr>
          </a:p>
          <a:p>
            <a:pPr algn="ctr"/>
            <a:r>
              <a:rPr lang="en-GB" sz="1400">
                <a:solidFill>
                  <a:schemeClr val="tx2"/>
                </a:solidFill>
              </a:rPr>
              <a:t>($24.9m)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AEA8B31-7A32-9168-A6F2-B3F3668F7DD9}"/>
              </a:ext>
            </a:extLst>
          </p:cNvPr>
          <p:cNvSpPr txBox="1">
            <a:spLocks/>
          </p:cNvSpPr>
          <p:nvPr/>
        </p:nvSpPr>
        <p:spPr>
          <a:xfrm>
            <a:off x="7169533" y="1266195"/>
            <a:ext cx="1788933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EXCESS SPREAD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D50D2A-83CE-E6B6-0695-BBB83A1C2A25}"/>
              </a:ext>
            </a:extLst>
          </p:cNvPr>
          <p:cNvGrpSpPr/>
          <p:nvPr/>
        </p:nvGrpSpPr>
        <p:grpSpPr>
          <a:xfrm>
            <a:off x="7840214" y="1947487"/>
            <a:ext cx="1620000" cy="2671570"/>
            <a:chOff x="5217314" y="1497925"/>
            <a:chExt cx="1620000" cy="432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3F8DE3-BF1F-CD48-94F3-BF973285844E}"/>
                </a:ext>
              </a:extLst>
            </p:cNvPr>
            <p:cNvSpPr/>
            <p:nvPr/>
          </p:nvSpPr>
          <p:spPr>
            <a:xfrm>
              <a:off x="5217314" y="1497925"/>
              <a:ext cx="1620000" cy="37372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PRIVATE CAPITAL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21D612-F8AA-575C-1416-818E0A9A35EA}"/>
                </a:ext>
              </a:extLst>
            </p:cNvPr>
            <p:cNvSpPr/>
            <p:nvPr/>
          </p:nvSpPr>
          <p:spPr>
            <a:xfrm>
              <a:off x="5217314" y="5578471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GOVT WRITE-OFFS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836E01-0B4D-00F5-9D2A-1698D6E20924}"/>
                </a:ext>
              </a:extLst>
            </p:cNvPr>
            <p:cNvSpPr/>
            <p:nvPr/>
          </p:nvSpPr>
          <p:spPr>
            <a:xfrm>
              <a:off x="5217314" y="5287103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PHILANTHROPY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08A3484-7193-78B6-F092-4CE2063F7D04}"/>
              </a:ext>
            </a:extLst>
          </p:cNvPr>
          <p:cNvSpPr/>
          <p:nvPr/>
        </p:nvSpPr>
        <p:spPr>
          <a:xfrm>
            <a:off x="10067825" y="1945485"/>
            <a:ext cx="1680568" cy="890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PRIVATE CAPITAL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INTEREST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($8.1m)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3A99F-4D3B-2603-B258-C400BA6388D0}"/>
              </a:ext>
            </a:extLst>
          </p:cNvPr>
          <p:cNvGrpSpPr/>
          <p:nvPr/>
        </p:nvGrpSpPr>
        <p:grpSpPr>
          <a:xfrm rot="10800000">
            <a:off x="7251464" y="1945364"/>
            <a:ext cx="535478" cy="2311196"/>
            <a:chOff x="6359500" y="1963013"/>
            <a:chExt cx="535478" cy="2932564"/>
          </a:xfrm>
        </p:grpSpPr>
        <p:sp>
          <p:nvSpPr>
            <p:cNvPr id="40" name="Text Placeholder 5">
              <a:extLst>
                <a:ext uri="{FF2B5EF4-FFF2-40B4-BE49-F238E27FC236}">
                  <a16:creationId xmlns:a16="http://schemas.microsoft.com/office/drawing/2014/main" id="{C4CF6ADF-7EA9-25D1-E89C-B17A0A7E215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16829" y="3208103"/>
              <a:ext cx="2913913" cy="442385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b="1" i="1">
                  <a:solidFill>
                    <a:srgbClr val="C00000"/>
                  </a:solidFill>
                </a:rPr>
                <a:t>100% GUARANTEE (IADB)</a:t>
              </a: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4C801F4D-67B7-AE04-4DA9-EFE248F74240}"/>
                </a:ext>
              </a:extLst>
            </p:cNvPr>
            <p:cNvSpPr/>
            <p:nvPr/>
          </p:nvSpPr>
          <p:spPr>
            <a:xfrm>
              <a:off x="6359500" y="1963013"/>
              <a:ext cx="100484" cy="2932564"/>
            </a:xfrm>
            <a:prstGeom prst="rightBrace">
              <a:avLst/>
            </a:prstGeom>
            <a:ln w="19050">
              <a:solidFill>
                <a:srgbClr val="184A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B3827093-666B-B733-D2E6-01B56E25864E}"/>
              </a:ext>
            </a:extLst>
          </p:cNvPr>
          <p:cNvCxnSpPr>
            <a:cxnSpLocks/>
            <a:stCxn id="31" idx="2"/>
            <a:endCxn id="38" idx="1"/>
          </p:cNvCxnSpPr>
          <p:nvPr/>
        </p:nvCxnSpPr>
        <p:spPr>
          <a:xfrm rot="16200000" flipH="1">
            <a:off x="3374761" y="4092512"/>
            <a:ext cx="439020" cy="1492106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8E1B8A97-1B84-8138-8362-4FC4DCC3E6CC}"/>
              </a:ext>
            </a:extLst>
          </p:cNvPr>
          <p:cNvCxnSpPr>
            <a:cxnSpLocks/>
            <a:stCxn id="39" idx="0"/>
            <a:endCxn id="41" idx="1"/>
          </p:cNvCxnSpPr>
          <p:nvPr/>
        </p:nvCxnSpPr>
        <p:spPr>
          <a:xfrm rot="5400000" flipH="1" flipV="1">
            <a:off x="5930525" y="699602"/>
            <a:ext cx="498089" cy="1979927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1ECD254-98DF-2AC5-ED68-E7476FE0B4E8}"/>
              </a:ext>
            </a:extLst>
          </p:cNvPr>
          <p:cNvCxnSpPr>
            <a:cxnSpLocks/>
            <a:stCxn id="41" idx="3"/>
            <a:endCxn id="42" idx="0"/>
          </p:cNvCxnSpPr>
          <p:nvPr/>
        </p:nvCxnSpPr>
        <p:spPr>
          <a:xfrm>
            <a:off x="8958466" y="1440520"/>
            <a:ext cx="1949643" cy="504965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D1A922F-54DA-E710-B23B-3D778F21445C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7254236" y="4619057"/>
            <a:ext cx="1395978" cy="439018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3406450-87C5-47E8-EFD8-7A48C709AA50}"/>
              </a:ext>
            </a:extLst>
          </p:cNvPr>
          <p:cNvGrpSpPr/>
          <p:nvPr/>
        </p:nvGrpSpPr>
        <p:grpSpPr>
          <a:xfrm>
            <a:off x="3493214" y="2986407"/>
            <a:ext cx="1127204" cy="720889"/>
            <a:chOff x="8282305" y="3737741"/>
            <a:chExt cx="1127204" cy="914702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CBCE39-4C67-BE20-1FEA-D0B58B11EF66}"/>
                </a:ext>
              </a:extLst>
            </p:cNvPr>
            <p:cNvSpPr/>
            <p:nvPr/>
          </p:nvSpPr>
          <p:spPr>
            <a:xfrm rot="5400000">
              <a:off x="8515680" y="3980187"/>
              <a:ext cx="660454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Placeholder 5">
              <a:extLst>
                <a:ext uri="{FF2B5EF4-FFF2-40B4-BE49-F238E27FC236}">
                  <a16:creationId xmlns:a16="http://schemas.microsoft.com/office/drawing/2014/main" id="{FB605776-0CDF-547A-E5C0-9A139BB0F1A0}"/>
                </a:ext>
              </a:extLst>
            </p:cNvPr>
            <p:cNvSpPr txBox="1">
              <a:spLocks/>
            </p:cNvSpPr>
            <p:nvPr/>
          </p:nvSpPr>
          <p:spPr>
            <a:xfrm>
              <a:off x="8282305" y="4362965"/>
              <a:ext cx="1127204" cy="289478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/>
                <a:t>12.690%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62E11F-9A7A-0296-CED2-D603D04DA225}"/>
              </a:ext>
            </a:extLst>
          </p:cNvPr>
          <p:cNvGrpSpPr/>
          <p:nvPr/>
        </p:nvGrpSpPr>
        <p:grpSpPr>
          <a:xfrm>
            <a:off x="8973705" y="1987782"/>
            <a:ext cx="1595868" cy="719569"/>
            <a:chOff x="8973705" y="2030962"/>
            <a:chExt cx="1595868" cy="719569"/>
          </a:xfrm>
        </p:grpSpPr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CE9E335B-55D8-DADC-AF6F-EE7A78DEF04B}"/>
                </a:ext>
              </a:extLst>
            </p:cNvPr>
            <p:cNvSpPr/>
            <p:nvPr/>
          </p:nvSpPr>
          <p:spPr>
            <a:xfrm rot="5400000">
              <a:off x="9511382" y="2203438"/>
              <a:ext cx="520513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Text Placeholder 5">
              <a:extLst>
                <a:ext uri="{FF2B5EF4-FFF2-40B4-BE49-F238E27FC236}">
                  <a16:creationId xmlns:a16="http://schemas.microsoft.com/office/drawing/2014/main" id="{00A95CEC-301E-0A8B-D96B-C0A63A579A85}"/>
                </a:ext>
              </a:extLst>
            </p:cNvPr>
            <p:cNvSpPr txBox="1">
              <a:spLocks/>
            </p:cNvSpPr>
            <p:nvPr/>
          </p:nvSpPr>
          <p:spPr>
            <a:xfrm>
              <a:off x="8973705" y="2522389"/>
              <a:ext cx="1595868" cy="228142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1100"/>
                <a:t>10yr UST + 125 bps</a:t>
              </a:r>
            </a:p>
            <a:p>
              <a:pPr algn="ctr">
                <a:lnSpc>
                  <a:spcPct val="100000"/>
                </a:lnSpc>
              </a:pPr>
              <a:r>
                <a:rPr lang="en-GB" sz="1100"/>
                <a:t>(4.59%)</a:t>
              </a:r>
            </a:p>
          </p:txBody>
        </p:sp>
      </p:grpSp>
      <p:graphicFrame>
        <p:nvGraphicFramePr>
          <p:cNvPr id="90" name="Table 90">
            <a:extLst>
              <a:ext uri="{FF2B5EF4-FFF2-40B4-BE49-F238E27FC236}">
                <a16:creationId xmlns:a16="http://schemas.microsoft.com/office/drawing/2014/main" id="{CB885AC6-EEAC-2333-6063-0E79FA4E0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41325"/>
              </p:ext>
            </p:extLst>
          </p:nvPr>
        </p:nvGraphicFramePr>
        <p:xfrm>
          <a:off x="624839" y="5530812"/>
          <a:ext cx="111235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1">
                  <a:extLst>
                    <a:ext uri="{9D8B030D-6E8A-4147-A177-3AD203B41FA5}">
                      <a16:colId xmlns:a16="http://schemas.microsoft.com/office/drawing/2014/main" val="1920222635"/>
                    </a:ext>
                  </a:extLst>
                </a:gridCol>
                <a:gridCol w="4003040">
                  <a:extLst>
                    <a:ext uri="{9D8B030D-6E8A-4147-A177-3AD203B41FA5}">
                      <a16:colId xmlns:a16="http://schemas.microsoft.com/office/drawing/2014/main" val="8636754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55089769"/>
                    </a:ext>
                  </a:extLst>
                </a:gridCol>
                <a:gridCol w="3915034">
                  <a:extLst>
                    <a:ext uri="{9D8B030D-6E8A-4147-A177-3AD203B41FA5}">
                      <a16:colId xmlns:a16="http://schemas.microsoft.com/office/drawing/2014/main" val="3672533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RATING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BB-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i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AA*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36628"/>
                  </a:ext>
                </a:extLst>
              </a:tr>
            </a:tbl>
          </a:graphicData>
        </a:graphic>
      </p:graphicFrame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C826599-7D8A-4949-734E-5E7926E4A3CD}"/>
              </a:ext>
            </a:extLst>
          </p:cNvPr>
          <p:cNvSpPr txBox="1">
            <a:spLocks/>
          </p:cNvSpPr>
          <p:nvPr/>
        </p:nvSpPr>
        <p:spPr>
          <a:xfrm>
            <a:off x="9393436" y="4331426"/>
            <a:ext cx="459224" cy="228142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/>
              <a:t>10%</a:t>
            </a:r>
          </a:p>
        </p:txBody>
      </p:sp>
      <p:sp>
        <p:nvSpPr>
          <p:cNvPr id="3" name="Date Placeholder 14">
            <a:extLst>
              <a:ext uri="{FF2B5EF4-FFF2-40B4-BE49-F238E27FC236}">
                <a16:creationId xmlns:a16="http://schemas.microsoft.com/office/drawing/2014/main" id="{F6B44227-7BC1-514E-4B1D-E2FA08A6148F}"/>
              </a:ext>
            </a:extLst>
          </p:cNvPr>
          <p:cNvSpPr txBox="1">
            <a:spLocks/>
          </p:cNvSpPr>
          <p:nvPr/>
        </p:nvSpPr>
        <p:spPr>
          <a:xfrm>
            <a:off x="808383" y="6356350"/>
            <a:ext cx="10940010" cy="365125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/>
              <a:t>Source: Brazil 10-yr government bond; ICE </a:t>
            </a:r>
            <a:r>
              <a:rPr lang="en-GB" sz="800" err="1"/>
              <a:t>BofA</a:t>
            </a:r>
            <a:r>
              <a:rPr lang="en-GB" sz="800"/>
              <a:t> 10-15yr AA US Corporate Bond Index (Refinitiv, 4 Apr 2023)</a:t>
            </a:r>
          </a:p>
          <a:p>
            <a:pPr algn="l">
              <a:spcBef>
                <a:spcPts val="0"/>
              </a:spcBef>
            </a:pPr>
            <a:r>
              <a:rPr lang="en-GB" sz="800"/>
              <a:t>* Assumption based on Belize blue bond rating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D281D-DEE9-50C7-628C-3E49CF44AAE9}"/>
              </a:ext>
            </a:extLst>
          </p:cNvPr>
          <p:cNvSpPr/>
          <p:nvPr/>
        </p:nvSpPr>
        <p:spPr>
          <a:xfrm>
            <a:off x="10067824" y="2890364"/>
            <a:ext cx="1680568" cy="9832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MDB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GUARANTEE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($10.3m)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523DCB-3B98-DB54-C3C6-16BA85A7DC26}"/>
              </a:ext>
            </a:extLst>
          </p:cNvPr>
          <p:cNvGrpSpPr/>
          <p:nvPr/>
        </p:nvGrpSpPr>
        <p:grpSpPr>
          <a:xfrm>
            <a:off x="8978132" y="3072033"/>
            <a:ext cx="1595868" cy="682840"/>
            <a:chOff x="8978132" y="3107593"/>
            <a:chExt cx="1595868" cy="682840"/>
          </a:xfrm>
        </p:grpSpPr>
        <p:sp>
          <p:nvSpPr>
            <p:cNvPr id="6" name="Text Placeholder 5">
              <a:extLst>
                <a:ext uri="{FF2B5EF4-FFF2-40B4-BE49-F238E27FC236}">
                  <a16:creationId xmlns:a16="http://schemas.microsoft.com/office/drawing/2014/main" id="{33E62D76-E094-4901-2504-8EF3E81EB01A}"/>
                </a:ext>
              </a:extLst>
            </p:cNvPr>
            <p:cNvSpPr txBox="1">
              <a:spLocks/>
            </p:cNvSpPr>
            <p:nvPr/>
          </p:nvSpPr>
          <p:spPr>
            <a:xfrm>
              <a:off x="8978132" y="3562291"/>
              <a:ext cx="1595868" cy="228142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1100"/>
                <a:t>5.82%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24CF0FB-09C3-B27A-70D4-22133E4B8D94}"/>
                </a:ext>
              </a:extLst>
            </p:cNvPr>
            <p:cNvSpPr/>
            <p:nvPr/>
          </p:nvSpPr>
          <p:spPr>
            <a:xfrm rot="5400000">
              <a:off x="9511382" y="3280069"/>
              <a:ext cx="520513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135CB5ED-1F5D-AB94-3F0F-540D9A413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28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BC8D796-8732-63EE-5B3B-23BF8730CB10}"/>
              </a:ext>
            </a:extLst>
          </p:cNvPr>
          <p:cNvSpPr txBox="1">
            <a:spLocks/>
          </p:cNvSpPr>
          <p:nvPr/>
        </p:nvSpPr>
        <p:spPr>
          <a:xfrm>
            <a:off x="826632" y="233221"/>
            <a:ext cx="10556988" cy="640698"/>
          </a:xfrm>
          <a:prstGeom prst="rect">
            <a:avLst/>
          </a:prstGeom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D1C59F"/>
                </a:solidFill>
              </a:rPr>
              <a:t>…And an improved credit rating</a:t>
            </a:r>
            <a:endParaRPr lang="en-US">
              <a:solidFill>
                <a:srgbClr val="D1C59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E8A4EC-42EB-4BDE-F1CD-D7738983583E}"/>
              </a:ext>
            </a:extLst>
          </p:cNvPr>
          <p:cNvCxnSpPr>
            <a:cxnSpLocks/>
          </p:cNvCxnSpPr>
          <p:nvPr/>
        </p:nvCxnSpPr>
        <p:spPr>
          <a:xfrm>
            <a:off x="2038218" y="5514975"/>
            <a:ext cx="3961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760E8F-BDC9-2906-8C77-D4F60DE82415}"/>
              </a:ext>
            </a:extLst>
          </p:cNvPr>
          <p:cNvCxnSpPr>
            <a:cxnSpLocks/>
          </p:cNvCxnSpPr>
          <p:nvPr/>
        </p:nvCxnSpPr>
        <p:spPr>
          <a:xfrm>
            <a:off x="7811639" y="5514975"/>
            <a:ext cx="396138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431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85A34A3-3C49-9DB8-5BDF-0910E6CDB257}"/>
              </a:ext>
            </a:extLst>
          </p:cNvPr>
          <p:cNvSpPr/>
          <p:nvPr/>
        </p:nvSpPr>
        <p:spPr>
          <a:xfrm>
            <a:off x="2038218" y="1947486"/>
            <a:ext cx="1620000" cy="2671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BRAZILIAN SOVEREIGN BONDS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E1AA817-C0D1-C96D-F4A3-5A99799BF946}"/>
              </a:ext>
            </a:extLst>
          </p:cNvPr>
          <p:cNvSpPr txBox="1">
            <a:spLocks/>
          </p:cNvSpPr>
          <p:nvPr/>
        </p:nvSpPr>
        <p:spPr>
          <a:xfrm>
            <a:off x="4340324" y="4883750"/>
            <a:ext cx="2913912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OVERCOLLATERALISATION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DE5685-A6EA-6E1F-B4BC-6B6D460AF7F4}"/>
              </a:ext>
            </a:extLst>
          </p:cNvPr>
          <p:cNvSpPr/>
          <p:nvPr/>
        </p:nvSpPr>
        <p:spPr>
          <a:xfrm>
            <a:off x="4379606" y="1938609"/>
            <a:ext cx="1620000" cy="2671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BRAZILIAN SOVEREIGN BONDS INTEREST</a:t>
            </a:r>
          </a:p>
          <a:p>
            <a:pPr algn="ctr"/>
            <a:endParaRPr lang="en-GB" sz="1400">
              <a:solidFill>
                <a:schemeClr val="tx2"/>
              </a:solidFill>
            </a:endParaRPr>
          </a:p>
          <a:p>
            <a:pPr algn="ctr"/>
            <a:r>
              <a:rPr lang="en-GB" sz="1400">
                <a:solidFill>
                  <a:schemeClr val="tx2"/>
                </a:solidFill>
              </a:rPr>
              <a:t>($24.9m)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AEA8B31-7A32-9168-A6F2-B3F3668F7DD9}"/>
              </a:ext>
            </a:extLst>
          </p:cNvPr>
          <p:cNvSpPr txBox="1">
            <a:spLocks/>
          </p:cNvSpPr>
          <p:nvPr/>
        </p:nvSpPr>
        <p:spPr>
          <a:xfrm>
            <a:off x="7169533" y="1266195"/>
            <a:ext cx="1788933" cy="348650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EXCESS SPREAD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D50D2A-83CE-E6B6-0695-BBB83A1C2A25}"/>
              </a:ext>
            </a:extLst>
          </p:cNvPr>
          <p:cNvGrpSpPr/>
          <p:nvPr/>
        </p:nvGrpSpPr>
        <p:grpSpPr>
          <a:xfrm>
            <a:off x="7840214" y="1947487"/>
            <a:ext cx="1620000" cy="2671570"/>
            <a:chOff x="5217314" y="1497925"/>
            <a:chExt cx="1620000" cy="432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3F8DE3-BF1F-CD48-94F3-BF973285844E}"/>
                </a:ext>
              </a:extLst>
            </p:cNvPr>
            <p:cNvSpPr/>
            <p:nvPr/>
          </p:nvSpPr>
          <p:spPr>
            <a:xfrm>
              <a:off x="5217314" y="1497925"/>
              <a:ext cx="1620000" cy="37372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</a:rPr>
                <a:t>PRIVATE CAPITAL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21D612-F8AA-575C-1416-818E0A9A35EA}"/>
                </a:ext>
              </a:extLst>
            </p:cNvPr>
            <p:cNvSpPr/>
            <p:nvPr/>
          </p:nvSpPr>
          <p:spPr>
            <a:xfrm>
              <a:off x="5217314" y="5578471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GOVT WRITE-OFFS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836E01-0B4D-00F5-9D2A-1698D6E20924}"/>
                </a:ext>
              </a:extLst>
            </p:cNvPr>
            <p:cNvSpPr/>
            <p:nvPr/>
          </p:nvSpPr>
          <p:spPr>
            <a:xfrm>
              <a:off x="5217314" y="5287103"/>
              <a:ext cx="1620000" cy="239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PHILANTHROPY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08A3484-7193-78B6-F092-4CE2063F7D04}"/>
              </a:ext>
            </a:extLst>
          </p:cNvPr>
          <p:cNvSpPr/>
          <p:nvPr/>
        </p:nvSpPr>
        <p:spPr>
          <a:xfrm>
            <a:off x="10067825" y="1945485"/>
            <a:ext cx="1680568" cy="890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PRIVATE CAPITAL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INTEREST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($8.1m)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3A99F-4D3B-2603-B258-C400BA6388D0}"/>
              </a:ext>
            </a:extLst>
          </p:cNvPr>
          <p:cNvGrpSpPr/>
          <p:nvPr/>
        </p:nvGrpSpPr>
        <p:grpSpPr>
          <a:xfrm rot="10800000">
            <a:off x="7251464" y="1945364"/>
            <a:ext cx="535478" cy="2311196"/>
            <a:chOff x="6359500" y="1963013"/>
            <a:chExt cx="535478" cy="2932564"/>
          </a:xfrm>
        </p:grpSpPr>
        <p:sp>
          <p:nvSpPr>
            <p:cNvPr id="40" name="Text Placeholder 5">
              <a:extLst>
                <a:ext uri="{FF2B5EF4-FFF2-40B4-BE49-F238E27FC236}">
                  <a16:creationId xmlns:a16="http://schemas.microsoft.com/office/drawing/2014/main" id="{C4CF6ADF-7EA9-25D1-E89C-B17A0A7E215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16829" y="3208103"/>
              <a:ext cx="2913913" cy="442385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b="1" i="1">
                  <a:solidFill>
                    <a:srgbClr val="C00000"/>
                  </a:solidFill>
                </a:rPr>
                <a:t>100% GUARANTEE (IADB)</a:t>
              </a: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4C801F4D-67B7-AE04-4DA9-EFE248F74240}"/>
                </a:ext>
              </a:extLst>
            </p:cNvPr>
            <p:cNvSpPr/>
            <p:nvPr/>
          </p:nvSpPr>
          <p:spPr>
            <a:xfrm>
              <a:off x="6359500" y="1963013"/>
              <a:ext cx="100484" cy="2932564"/>
            </a:xfrm>
            <a:prstGeom prst="rightBrace">
              <a:avLst/>
            </a:prstGeom>
            <a:ln w="19050">
              <a:solidFill>
                <a:srgbClr val="184A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B3827093-666B-B733-D2E6-01B56E25864E}"/>
              </a:ext>
            </a:extLst>
          </p:cNvPr>
          <p:cNvCxnSpPr>
            <a:cxnSpLocks/>
            <a:stCxn id="31" idx="2"/>
            <a:endCxn id="38" idx="1"/>
          </p:cNvCxnSpPr>
          <p:nvPr/>
        </p:nvCxnSpPr>
        <p:spPr>
          <a:xfrm rot="16200000" flipH="1">
            <a:off x="3374761" y="4092512"/>
            <a:ext cx="439020" cy="1492106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8E1B8A97-1B84-8138-8362-4FC4DCC3E6CC}"/>
              </a:ext>
            </a:extLst>
          </p:cNvPr>
          <p:cNvCxnSpPr>
            <a:cxnSpLocks/>
            <a:stCxn id="39" idx="0"/>
            <a:endCxn id="41" idx="1"/>
          </p:cNvCxnSpPr>
          <p:nvPr/>
        </p:nvCxnSpPr>
        <p:spPr>
          <a:xfrm rot="5400000" flipH="1" flipV="1">
            <a:off x="5930525" y="699602"/>
            <a:ext cx="498089" cy="1979927"/>
          </a:xfrm>
          <a:prstGeom prst="curved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1ECD254-98DF-2AC5-ED68-E7476FE0B4E8}"/>
              </a:ext>
            </a:extLst>
          </p:cNvPr>
          <p:cNvCxnSpPr>
            <a:cxnSpLocks/>
            <a:stCxn id="41" idx="3"/>
            <a:endCxn id="42" idx="0"/>
          </p:cNvCxnSpPr>
          <p:nvPr/>
        </p:nvCxnSpPr>
        <p:spPr>
          <a:xfrm>
            <a:off x="8958466" y="1440520"/>
            <a:ext cx="1949643" cy="504965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D1A922F-54DA-E710-B23B-3D778F21445C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7254236" y="4619057"/>
            <a:ext cx="1395978" cy="439018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3406450-87C5-47E8-EFD8-7A48C709AA50}"/>
              </a:ext>
            </a:extLst>
          </p:cNvPr>
          <p:cNvGrpSpPr/>
          <p:nvPr/>
        </p:nvGrpSpPr>
        <p:grpSpPr>
          <a:xfrm>
            <a:off x="3493214" y="2986407"/>
            <a:ext cx="1127204" cy="720889"/>
            <a:chOff x="8282305" y="3737741"/>
            <a:chExt cx="1127204" cy="914702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CBCE39-4C67-BE20-1FEA-D0B58B11EF66}"/>
                </a:ext>
              </a:extLst>
            </p:cNvPr>
            <p:cNvSpPr/>
            <p:nvPr/>
          </p:nvSpPr>
          <p:spPr>
            <a:xfrm rot="5400000">
              <a:off x="8515680" y="3980187"/>
              <a:ext cx="660454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Placeholder 5">
              <a:extLst>
                <a:ext uri="{FF2B5EF4-FFF2-40B4-BE49-F238E27FC236}">
                  <a16:creationId xmlns:a16="http://schemas.microsoft.com/office/drawing/2014/main" id="{FB605776-0CDF-547A-E5C0-9A139BB0F1A0}"/>
                </a:ext>
              </a:extLst>
            </p:cNvPr>
            <p:cNvSpPr txBox="1">
              <a:spLocks/>
            </p:cNvSpPr>
            <p:nvPr/>
          </p:nvSpPr>
          <p:spPr>
            <a:xfrm>
              <a:off x="8282305" y="4362965"/>
              <a:ext cx="1127204" cy="289478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/>
                <a:t>12.690%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62E11F-9A7A-0296-CED2-D603D04DA225}"/>
              </a:ext>
            </a:extLst>
          </p:cNvPr>
          <p:cNvGrpSpPr/>
          <p:nvPr/>
        </p:nvGrpSpPr>
        <p:grpSpPr>
          <a:xfrm>
            <a:off x="8973705" y="1987782"/>
            <a:ext cx="1595868" cy="719569"/>
            <a:chOff x="8973705" y="2030962"/>
            <a:chExt cx="1595868" cy="719569"/>
          </a:xfrm>
        </p:grpSpPr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CE9E335B-55D8-DADC-AF6F-EE7A78DEF04B}"/>
                </a:ext>
              </a:extLst>
            </p:cNvPr>
            <p:cNvSpPr/>
            <p:nvPr/>
          </p:nvSpPr>
          <p:spPr>
            <a:xfrm rot="5400000">
              <a:off x="9511382" y="2203438"/>
              <a:ext cx="520513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Text Placeholder 5">
              <a:extLst>
                <a:ext uri="{FF2B5EF4-FFF2-40B4-BE49-F238E27FC236}">
                  <a16:creationId xmlns:a16="http://schemas.microsoft.com/office/drawing/2014/main" id="{00A95CEC-301E-0A8B-D96B-C0A63A579A85}"/>
                </a:ext>
              </a:extLst>
            </p:cNvPr>
            <p:cNvSpPr txBox="1">
              <a:spLocks/>
            </p:cNvSpPr>
            <p:nvPr/>
          </p:nvSpPr>
          <p:spPr>
            <a:xfrm>
              <a:off x="8973705" y="2522389"/>
              <a:ext cx="1595868" cy="228142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1100"/>
                <a:t>10yr UST + 125 bps</a:t>
              </a:r>
            </a:p>
            <a:p>
              <a:pPr algn="ctr">
                <a:lnSpc>
                  <a:spcPct val="100000"/>
                </a:lnSpc>
              </a:pPr>
              <a:r>
                <a:rPr lang="en-GB" sz="1100"/>
                <a:t>(4.59%)</a:t>
              </a:r>
            </a:p>
          </p:txBody>
        </p:sp>
      </p:grpSp>
      <p:graphicFrame>
        <p:nvGraphicFramePr>
          <p:cNvPr id="90" name="Table 90">
            <a:extLst>
              <a:ext uri="{FF2B5EF4-FFF2-40B4-BE49-F238E27FC236}">
                <a16:creationId xmlns:a16="http://schemas.microsoft.com/office/drawing/2014/main" id="{CB885AC6-EEAC-2333-6063-0E79FA4E0F0C}"/>
              </a:ext>
            </a:extLst>
          </p:cNvPr>
          <p:cNvGraphicFramePr>
            <a:graphicFrameLocks noGrp="1"/>
          </p:cNvGraphicFramePr>
          <p:nvPr/>
        </p:nvGraphicFramePr>
        <p:xfrm>
          <a:off x="624839" y="5530812"/>
          <a:ext cx="111235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1">
                  <a:extLst>
                    <a:ext uri="{9D8B030D-6E8A-4147-A177-3AD203B41FA5}">
                      <a16:colId xmlns:a16="http://schemas.microsoft.com/office/drawing/2014/main" val="1920222635"/>
                    </a:ext>
                  </a:extLst>
                </a:gridCol>
                <a:gridCol w="4003040">
                  <a:extLst>
                    <a:ext uri="{9D8B030D-6E8A-4147-A177-3AD203B41FA5}">
                      <a16:colId xmlns:a16="http://schemas.microsoft.com/office/drawing/2014/main" val="8636754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755089769"/>
                    </a:ext>
                  </a:extLst>
                </a:gridCol>
                <a:gridCol w="3915034">
                  <a:extLst>
                    <a:ext uri="{9D8B030D-6E8A-4147-A177-3AD203B41FA5}">
                      <a16:colId xmlns:a16="http://schemas.microsoft.com/office/drawing/2014/main" val="3672533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RATING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BB-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i="1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1">
                          <a:solidFill>
                            <a:sysClr val="windowText" lastClr="000000"/>
                          </a:solidFill>
                        </a:rPr>
                        <a:t>AA*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36628"/>
                  </a:ext>
                </a:extLst>
              </a:tr>
            </a:tbl>
          </a:graphicData>
        </a:graphic>
      </p:graphicFrame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C826599-7D8A-4949-734E-5E7926E4A3CD}"/>
              </a:ext>
            </a:extLst>
          </p:cNvPr>
          <p:cNvSpPr txBox="1">
            <a:spLocks/>
          </p:cNvSpPr>
          <p:nvPr/>
        </p:nvSpPr>
        <p:spPr>
          <a:xfrm>
            <a:off x="9393436" y="4331426"/>
            <a:ext cx="459224" cy="228142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/>
              <a:t>10%</a:t>
            </a:r>
          </a:p>
        </p:txBody>
      </p:sp>
      <p:sp>
        <p:nvSpPr>
          <p:cNvPr id="3" name="Date Placeholder 14">
            <a:extLst>
              <a:ext uri="{FF2B5EF4-FFF2-40B4-BE49-F238E27FC236}">
                <a16:creationId xmlns:a16="http://schemas.microsoft.com/office/drawing/2014/main" id="{F6B44227-7BC1-514E-4B1D-E2FA08A6148F}"/>
              </a:ext>
            </a:extLst>
          </p:cNvPr>
          <p:cNvSpPr txBox="1">
            <a:spLocks/>
          </p:cNvSpPr>
          <p:nvPr/>
        </p:nvSpPr>
        <p:spPr>
          <a:xfrm>
            <a:off x="808383" y="6356350"/>
            <a:ext cx="10940010" cy="365125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/>
              <a:t>Source: Brazil 10-yr government bond; ICE </a:t>
            </a:r>
            <a:r>
              <a:rPr lang="en-GB" sz="800" err="1"/>
              <a:t>BofA</a:t>
            </a:r>
            <a:r>
              <a:rPr lang="en-GB" sz="800"/>
              <a:t> 10-15yr AA US Corporate Bond Index (Refinitiv, 4 Apr 2023)</a:t>
            </a:r>
          </a:p>
          <a:p>
            <a:pPr algn="l">
              <a:spcBef>
                <a:spcPts val="0"/>
              </a:spcBef>
            </a:pPr>
            <a:r>
              <a:rPr lang="en-GB" sz="800"/>
              <a:t>* Assumption based on Belize blue bond rating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D281D-DEE9-50C7-628C-3E49CF44AAE9}"/>
              </a:ext>
            </a:extLst>
          </p:cNvPr>
          <p:cNvSpPr/>
          <p:nvPr/>
        </p:nvSpPr>
        <p:spPr>
          <a:xfrm>
            <a:off x="10067824" y="2890364"/>
            <a:ext cx="1680568" cy="9832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MDB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GUARANTEE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($10.3m)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523DCB-3B98-DB54-C3C6-16BA85A7DC26}"/>
              </a:ext>
            </a:extLst>
          </p:cNvPr>
          <p:cNvGrpSpPr/>
          <p:nvPr/>
        </p:nvGrpSpPr>
        <p:grpSpPr>
          <a:xfrm>
            <a:off x="8978132" y="3072033"/>
            <a:ext cx="1595868" cy="682840"/>
            <a:chOff x="8978132" y="3107593"/>
            <a:chExt cx="1595868" cy="682840"/>
          </a:xfrm>
        </p:grpSpPr>
        <p:sp>
          <p:nvSpPr>
            <p:cNvPr id="6" name="Text Placeholder 5">
              <a:extLst>
                <a:ext uri="{FF2B5EF4-FFF2-40B4-BE49-F238E27FC236}">
                  <a16:creationId xmlns:a16="http://schemas.microsoft.com/office/drawing/2014/main" id="{33E62D76-E094-4901-2504-8EF3E81EB01A}"/>
                </a:ext>
              </a:extLst>
            </p:cNvPr>
            <p:cNvSpPr txBox="1">
              <a:spLocks/>
            </p:cNvSpPr>
            <p:nvPr/>
          </p:nvSpPr>
          <p:spPr>
            <a:xfrm>
              <a:off x="8978132" y="3562291"/>
              <a:ext cx="1595868" cy="228142"/>
            </a:xfrm>
            <a:prstGeom prst="rect">
              <a:avLst/>
            </a:prstGeom>
          </p:spPr>
          <p:txBody>
            <a:bodyPr rtlCol="0" anchor="t"/>
            <a:lstStyle>
              <a:lvl1pPr marL="0" indent="0" algn="l" defTabSz="914400" rtl="0" eaLnBrk="1" latinLnBrk="0" hangingPunct="1">
                <a:lnSpc>
                  <a:spcPct val="12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kern="1200" cap="none" spc="1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GB" sz="1100"/>
                <a:t>5.82%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24CF0FB-09C3-B27A-70D4-22133E4B8D94}"/>
                </a:ext>
              </a:extLst>
            </p:cNvPr>
            <p:cNvSpPr/>
            <p:nvPr/>
          </p:nvSpPr>
          <p:spPr>
            <a:xfrm rot="5400000">
              <a:off x="9511382" y="3280069"/>
              <a:ext cx="520513" cy="175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4970A03-882C-B57F-E5CE-E5FEDF3BFA8F}"/>
              </a:ext>
            </a:extLst>
          </p:cNvPr>
          <p:cNvSpPr/>
          <p:nvPr/>
        </p:nvSpPr>
        <p:spPr>
          <a:xfrm>
            <a:off x="0" y="-21095"/>
            <a:ext cx="12192001" cy="6879095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202061-BC66-F38E-D8CB-F58B242E776D}"/>
              </a:ext>
            </a:extLst>
          </p:cNvPr>
          <p:cNvSpPr/>
          <p:nvPr/>
        </p:nvSpPr>
        <p:spPr>
          <a:xfrm>
            <a:off x="10067825" y="3927996"/>
            <a:ext cx="1680568" cy="684815"/>
          </a:xfrm>
          <a:prstGeom prst="rect">
            <a:avLst/>
          </a:prstGeom>
          <a:solidFill>
            <a:srgbClr val="B1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/>
              <a:t>FUNDS FOR </a:t>
            </a:r>
          </a:p>
          <a:p>
            <a:pPr algn="ctr"/>
            <a:r>
              <a:rPr lang="en-GB" sz="1200"/>
              <a:t>PROGRAMS</a:t>
            </a:r>
          </a:p>
          <a:p>
            <a:pPr algn="ctr"/>
            <a:r>
              <a:rPr lang="en-GB" sz="1200"/>
              <a:t>($4.4m)</a:t>
            </a:r>
          </a:p>
        </p:txBody>
      </p:sp>
      <p:sp>
        <p:nvSpPr>
          <p:cNvPr id="11" name="Slide Number Placeholder 21">
            <a:extLst>
              <a:ext uri="{FF2B5EF4-FFF2-40B4-BE49-F238E27FC236}">
                <a16:creationId xmlns:a16="http://schemas.microsoft.com/office/drawing/2014/main" id="{C983005A-874A-5ABD-3685-AEC0B1670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29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8EFE0-29A3-BF6F-1565-9C2954A60F96}"/>
              </a:ext>
            </a:extLst>
          </p:cNvPr>
          <p:cNvSpPr/>
          <p:nvPr/>
        </p:nvSpPr>
        <p:spPr>
          <a:xfrm>
            <a:off x="155" y="-21095"/>
            <a:ext cx="12191842" cy="118188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F3D4EA3-863C-2949-AC05-BA55A3D1B683}"/>
              </a:ext>
            </a:extLst>
          </p:cNvPr>
          <p:cNvSpPr txBox="1">
            <a:spLocks/>
          </p:cNvSpPr>
          <p:nvPr/>
        </p:nvSpPr>
        <p:spPr>
          <a:xfrm>
            <a:off x="826632" y="233221"/>
            <a:ext cx="10556988" cy="640698"/>
          </a:xfrm>
          <a:prstGeom prst="rect">
            <a:avLst/>
          </a:prstGeom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D1C59F"/>
                </a:solidFill>
              </a:rPr>
              <a:t>Funding our programs separately from investor returns</a:t>
            </a:r>
            <a:endParaRPr lang="en-US">
              <a:solidFill>
                <a:srgbClr val="D1C5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73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8B602B5-6D64-0097-0278-58DAC3908299}"/>
              </a:ext>
            </a:extLst>
          </p:cNvPr>
          <p:cNvSpPr/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1EF5-8C20-6EE3-A8D5-8FEFCD25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06" y="197116"/>
            <a:ext cx="11440032" cy="755612"/>
          </a:xfrm>
          <a:ln w="28575">
            <a:solidFill>
              <a:srgbClr val="D1C59F"/>
            </a:solidFill>
          </a:ln>
        </p:spPr>
        <p:txBody>
          <a:bodyPr/>
          <a:lstStyle/>
          <a:p>
            <a:r>
              <a:rPr lang="pt-PT">
                <a:solidFill>
                  <a:srgbClr val="D1C59F"/>
                </a:solidFill>
                <a:latin typeface="+mn-lt"/>
              </a:rPr>
              <a:t>About acre</a:t>
            </a:r>
            <a:endParaRPr lang="en-GB">
              <a:solidFill>
                <a:srgbClr val="D1C59F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AE2A12-8BB5-4952-D492-7A5CDDB32FF1}"/>
              </a:ext>
            </a:extLst>
          </p:cNvPr>
          <p:cNvSpPr/>
          <p:nvPr/>
        </p:nvSpPr>
        <p:spPr>
          <a:xfrm>
            <a:off x="9146389" y="1329248"/>
            <a:ext cx="2857671" cy="46247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52CFDF-899E-F16D-E33D-F886F9FE0C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05652" y="3689778"/>
            <a:ext cx="2939143" cy="1819019"/>
          </a:xfrm>
        </p:spPr>
        <p:txBody>
          <a:bodyPr/>
          <a:lstStyle/>
          <a:p>
            <a:r>
              <a:rPr lang="pt-PT" sz="3200" b="1"/>
              <a:t>=</a:t>
            </a:r>
          </a:p>
          <a:p>
            <a:endParaRPr lang="pt-PT"/>
          </a:p>
          <a:p>
            <a:r>
              <a:rPr lang="pt-PT"/>
              <a:t>England </a:t>
            </a:r>
            <a:r>
              <a:rPr lang="pt-PT" b="1"/>
              <a:t>+ </a:t>
            </a:r>
            <a:r>
              <a:rPr lang="pt-PT"/>
              <a:t>Wales</a:t>
            </a:r>
            <a:endParaRPr lang="en-GB"/>
          </a:p>
        </p:txBody>
      </p:sp>
      <p:pic>
        <p:nvPicPr>
          <p:cNvPr id="1034" name="Picture 10" descr="Acre, bandeira do canadá, ângulo, bandeira, folha png | PNGWing">
            <a:extLst>
              <a:ext uri="{FF2B5EF4-FFF2-40B4-BE49-F238E27FC236}">
                <a16:creationId xmlns:a16="http://schemas.microsoft.com/office/drawing/2014/main" id="{8F3729AD-A511-5EF8-0CAB-8A912654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6" b="98515" l="4167" r="98056">
                        <a14:foregroundMark x1="11389" y1="13366" x2="10278" y2="10396"/>
                        <a14:foregroundMark x1="9444" y1="11386" x2="7778" y2="26733"/>
                        <a14:foregroundMark x1="4444" y1="22772" x2="5556" y2="9406"/>
                        <a14:foregroundMark x1="45833" y1="89604" x2="75833" y2="94554"/>
                        <a14:foregroundMark x1="75833" y1="94554" x2="77778" y2="92079"/>
                        <a14:foregroundMark x1="78889" y1="89109" x2="69722" y2="98515"/>
                        <a14:foregroundMark x1="89167" y1="78218" x2="86389" y2="60891"/>
                        <a14:foregroundMark x1="93056" y1="76733" x2="90000" y2="61881"/>
                        <a14:foregroundMark x1="96944" y1="70297" x2="98056" y2="7029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786" y="1903500"/>
            <a:ext cx="2390052" cy="134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65FC1E-EF1E-AB91-EBB2-64D7667F7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5" t="1983" r="1356" b="2559"/>
          <a:stretch/>
        </p:blipFill>
        <p:spPr>
          <a:xfrm>
            <a:off x="4572170" y="1329248"/>
            <a:ext cx="4381160" cy="4623264"/>
          </a:xfrm>
          <a:prstGeom prst="rect">
            <a:avLst/>
          </a:prstGeom>
        </p:spPr>
      </p:pic>
      <p:pic>
        <p:nvPicPr>
          <p:cNvPr id="1044" name="Picture 20" descr="Brazil States Map | Mappr">
            <a:extLst>
              <a:ext uri="{FF2B5EF4-FFF2-40B4-BE49-F238E27FC236}">
                <a16:creationId xmlns:a16="http://schemas.microsoft.com/office/drawing/2014/main" id="{4E58F7B3-733C-E594-E2D7-6ACA64C0A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4168" r="7298" b="5539"/>
          <a:stretch/>
        </p:blipFill>
        <p:spPr bwMode="auto">
          <a:xfrm>
            <a:off x="7569" y="1330728"/>
            <a:ext cx="4321827" cy="46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190BB41-BC6F-291F-02B8-DF476FCC6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7325" y="6297297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3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1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CEE19B-D7C8-575C-101C-4618BADE8DE9}"/>
              </a:ext>
            </a:extLst>
          </p:cNvPr>
          <p:cNvSpPr/>
          <p:nvPr/>
        </p:nvSpPr>
        <p:spPr>
          <a:xfrm>
            <a:off x="0" y="0"/>
            <a:ext cx="6384174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DAFD9-73D0-4017-B7AE-1F55DE52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45" y="185529"/>
            <a:ext cx="5200532" cy="720399"/>
          </a:xfrm>
          <a:ln w="28575">
            <a:solidFill>
              <a:srgbClr val="D1C59F"/>
            </a:solidFill>
          </a:ln>
        </p:spPr>
        <p:txBody>
          <a:bodyPr/>
          <a:lstStyle/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Why this structure?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0D82B-B110-2A15-83C2-6C6C77446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0003" y="1731848"/>
            <a:ext cx="876929" cy="720399"/>
          </a:xfrm>
        </p:spPr>
        <p:txBody>
          <a:bodyPr/>
          <a:lstStyle/>
          <a:p>
            <a:r>
              <a:rPr lang="en-GB" sz="1800"/>
              <a:t>Cost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5B5E7-885F-D701-CA70-5728B876B6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0003" y="3246416"/>
            <a:ext cx="876930" cy="720400"/>
          </a:xfrm>
        </p:spPr>
        <p:txBody>
          <a:bodyPr/>
          <a:lstStyle/>
          <a:p>
            <a:r>
              <a:rPr lang="en-GB" sz="1800"/>
              <a:t>risk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3D0E2-6E3D-E13A-AF2D-068A6CB3D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800"/>
              <a:t>scale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B92B8F-1FD8-13D1-226B-6C3AE8759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2977" y="1571053"/>
            <a:ext cx="3993023" cy="1017102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AA rated debt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Microfinance interest rate ceiling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9DD5E1-75FC-2DA4-5C08-BA848B3A70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2977" y="3091843"/>
            <a:ext cx="3704850" cy="1017102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Isolates investor returns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Option for perpetual funding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208D3-7257-5CA3-6DB6-24CCECCA5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Scalable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Rapidly deployable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22E31B-E220-ACC4-444D-57F531F8C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30</a:t>
            </a:fld>
            <a:endParaRPr lang="en-GB" noProof="0"/>
          </a:p>
        </p:txBody>
      </p:sp>
      <p:sp>
        <p:nvSpPr>
          <p:cNvPr id="10" name="Slide Number Placeholder 21">
            <a:extLst>
              <a:ext uri="{FF2B5EF4-FFF2-40B4-BE49-F238E27FC236}">
                <a16:creationId xmlns:a16="http://schemas.microsoft.com/office/drawing/2014/main" id="{C8B58410-02A8-6350-8DC1-DA0924ACA076}"/>
              </a:ext>
            </a:extLst>
          </p:cNvPr>
          <p:cNvSpPr txBox="1">
            <a:spLocks/>
          </p:cNvSpPr>
          <p:nvPr/>
        </p:nvSpPr>
        <p:spPr>
          <a:xfrm>
            <a:off x="-481840" y="6324674"/>
            <a:ext cx="1153431" cy="620866"/>
          </a:xfrm>
          <a:prstGeom prst="rect">
            <a:avLst/>
          </a:prstGeom>
          <a:noFill/>
        </p:spPr>
        <p:txBody>
          <a:bodyPr vert="horz" lIns="457200" tIns="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1200" kern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</a:rPr>
              <a:pPr/>
              <a:t>30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5F18E1A-D9F5-193A-178F-9290DC62B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5" name="Picture 4" descr="Amazon | Places | WWF">
            <a:extLst>
              <a:ext uri="{FF2B5EF4-FFF2-40B4-BE49-F238E27FC236}">
                <a16:creationId xmlns:a16="http://schemas.microsoft.com/office/drawing/2014/main" id="{1999FE49-CCED-E150-3B80-2BCAF0B36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4" r="3203" b="7904"/>
          <a:stretch/>
        </p:blipFill>
        <p:spPr bwMode="auto">
          <a:xfrm>
            <a:off x="6402043" y="0"/>
            <a:ext cx="5789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418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28AB0886-C3F6-5CA0-99CE-FA35845140E8}"/>
              </a:ext>
            </a:extLst>
          </p:cNvPr>
          <p:cNvSpPr/>
          <p:nvPr/>
        </p:nvSpPr>
        <p:spPr>
          <a:xfrm rot="16200000">
            <a:off x="-736799" y="3047383"/>
            <a:ext cx="4591165" cy="3017670"/>
          </a:xfrm>
          <a:prstGeom prst="flowChartDelay">
            <a:avLst/>
          </a:prstGeom>
          <a:noFill/>
          <a:ln w="38100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A60CAD1B-7045-D439-23CB-FFB831A2474E}"/>
              </a:ext>
            </a:extLst>
          </p:cNvPr>
          <p:cNvSpPr/>
          <p:nvPr/>
        </p:nvSpPr>
        <p:spPr>
          <a:xfrm rot="16200000">
            <a:off x="2312618" y="3082254"/>
            <a:ext cx="4591166" cy="2947928"/>
          </a:xfrm>
          <a:prstGeom prst="flowChartDelay">
            <a:avLst/>
          </a:prstGeom>
          <a:noFill/>
          <a:ln w="38100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E1387391-F714-59BF-F55B-46F5C486025E}"/>
              </a:ext>
            </a:extLst>
          </p:cNvPr>
          <p:cNvSpPr/>
          <p:nvPr/>
        </p:nvSpPr>
        <p:spPr>
          <a:xfrm rot="16200000">
            <a:off x="5340696" y="3076575"/>
            <a:ext cx="4591169" cy="2971681"/>
          </a:xfrm>
          <a:prstGeom prst="flowChartDelay">
            <a:avLst/>
          </a:prstGeom>
          <a:noFill/>
          <a:ln w="38100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BC5110E6-208A-DBA7-C38D-40B35DC53CCB}"/>
              </a:ext>
            </a:extLst>
          </p:cNvPr>
          <p:cNvSpPr/>
          <p:nvPr/>
        </p:nvSpPr>
        <p:spPr>
          <a:xfrm rot="16200000">
            <a:off x="8372502" y="3090666"/>
            <a:ext cx="4591170" cy="2947930"/>
          </a:xfrm>
          <a:prstGeom prst="flowChartDelay">
            <a:avLst/>
          </a:prstGeom>
          <a:noFill/>
          <a:ln w="38100">
            <a:solidFill>
              <a:srgbClr val="24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C0609-9653-B9A6-11D8-093E9C7E6A79}"/>
              </a:ext>
            </a:extLst>
          </p:cNvPr>
          <p:cNvSpPr/>
          <p:nvPr/>
        </p:nvSpPr>
        <p:spPr>
          <a:xfrm>
            <a:off x="11045" y="6187"/>
            <a:ext cx="12191842" cy="1264117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131E3-6AD7-6F80-D9CE-53C7E9E1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97" y="205026"/>
            <a:ext cx="11095663" cy="742227"/>
          </a:xfrm>
          <a:ln w="28575">
            <a:solidFill>
              <a:srgbClr val="D1C59F"/>
            </a:solidFill>
          </a:ln>
        </p:spPr>
        <p:txBody>
          <a:bodyPr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Financial partners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F7E3EB-FB62-83F2-0132-C10B427936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7996" y="3115999"/>
            <a:ext cx="2381574" cy="632643"/>
          </a:xfrm>
        </p:spPr>
        <p:txBody>
          <a:bodyPr anchor="ctr"/>
          <a:lstStyle/>
          <a:p>
            <a:r>
              <a:rPr lang="en-GB"/>
              <a:t>advisors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A49E9-0583-9FAF-8F79-48E1B991C4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86013" y="3098213"/>
            <a:ext cx="2381574" cy="632643"/>
          </a:xfrm>
        </p:spPr>
        <p:txBody>
          <a:bodyPr anchor="ctr"/>
          <a:lstStyle/>
          <a:p>
            <a:r>
              <a:rPr lang="en-GB"/>
              <a:t>Private capital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63CB12-DED1-5188-05A9-E243822CA53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12064" y="3098212"/>
            <a:ext cx="2381574" cy="632643"/>
          </a:xfrm>
        </p:spPr>
        <p:txBody>
          <a:bodyPr anchor="ctr"/>
          <a:lstStyle/>
          <a:p>
            <a:r>
              <a:rPr lang="en-GB"/>
              <a:t>Development banks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DCA394-C67D-3FF6-B86F-EE3ACFE248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535406" y="3098212"/>
            <a:ext cx="2381574" cy="632643"/>
          </a:xfrm>
        </p:spPr>
        <p:txBody>
          <a:bodyPr anchor="ctr"/>
          <a:lstStyle/>
          <a:p>
            <a:r>
              <a:rPr lang="en-GB"/>
              <a:t>philanthropy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61C431-AC62-3CDC-2C73-426E89941876}"/>
              </a:ext>
            </a:extLst>
          </p:cNvPr>
          <p:cNvGrpSpPr/>
          <p:nvPr/>
        </p:nvGrpSpPr>
        <p:grpSpPr>
          <a:xfrm>
            <a:off x="9504208" y="4267200"/>
            <a:ext cx="2392069" cy="1382873"/>
            <a:chOff x="9109332" y="3019273"/>
            <a:chExt cx="2452892" cy="1418037"/>
          </a:xfrm>
        </p:grpSpPr>
        <p:pic>
          <p:nvPicPr>
            <p:cNvPr id="18" name="Picture 2" descr="Leonardo DiCaprio Foundation - Products, Competitors, Financials,  Employees, Headquarters Locations">
              <a:extLst>
                <a:ext uri="{FF2B5EF4-FFF2-40B4-BE49-F238E27FC236}">
                  <a16:creationId xmlns:a16="http://schemas.microsoft.com/office/drawing/2014/main" id="{081DF8C3-9236-8F07-A806-A864E7C1C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0538" y="3309494"/>
              <a:ext cx="1223262" cy="46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Oak Foundation - CGNET">
              <a:extLst>
                <a:ext uri="{FF2B5EF4-FFF2-40B4-BE49-F238E27FC236}">
                  <a16:creationId xmlns:a16="http://schemas.microsoft.com/office/drawing/2014/main" id="{67E2ACB4-CD35-91DF-D6ED-1E2B6323C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5255" y="3019273"/>
              <a:ext cx="617422" cy="617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Lyda Hill Philanthropies | LinkedIn">
              <a:extLst>
                <a:ext uri="{FF2B5EF4-FFF2-40B4-BE49-F238E27FC236}">
                  <a16:creationId xmlns:a16="http://schemas.microsoft.com/office/drawing/2014/main" id="{1CAD46BE-3A88-4490-1EB1-725BEB177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802" y="3819888"/>
              <a:ext cx="617422" cy="617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Grantham Foundation | Philanthropy">
              <a:extLst>
                <a:ext uri="{FF2B5EF4-FFF2-40B4-BE49-F238E27FC236}">
                  <a16:creationId xmlns:a16="http://schemas.microsoft.com/office/drawing/2014/main" id="{5E6A9F03-9A0A-C608-61F4-0687E158B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9332" y="3953399"/>
              <a:ext cx="1745736" cy="19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6A1D3E-120B-E7C4-5A6A-951C1105BFE4}"/>
              </a:ext>
            </a:extLst>
          </p:cNvPr>
          <p:cNvGrpSpPr/>
          <p:nvPr/>
        </p:nvGrpSpPr>
        <p:grpSpPr>
          <a:xfrm>
            <a:off x="6532527" y="4441423"/>
            <a:ext cx="2219898" cy="1208652"/>
            <a:chOff x="4563680" y="2872218"/>
            <a:chExt cx="2804654" cy="1527028"/>
          </a:xfrm>
        </p:grpSpPr>
        <p:pic>
          <p:nvPicPr>
            <p:cNvPr id="23" name="Picture 4" descr="Who We Are | dfc.gov">
              <a:extLst>
                <a:ext uri="{FF2B5EF4-FFF2-40B4-BE49-F238E27FC236}">
                  <a16:creationId xmlns:a16="http://schemas.microsoft.com/office/drawing/2014/main" id="{3349993F-77C4-EBCC-254E-B155079FC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380" y="3436100"/>
              <a:ext cx="2009252" cy="42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OVERVIEW | IADB">
              <a:extLst>
                <a:ext uri="{FF2B5EF4-FFF2-40B4-BE49-F238E27FC236}">
                  <a16:creationId xmlns:a16="http://schemas.microsoft.com/office/drawing/2014/main" id="{1DD79183-2DE1-7C8E-71FA-9FB0415232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45"/>
            <a:stretch/>
          </p:blipFill>
          <p:spPr bwMode="auto">
            <a:xfrm>
              <a:off x="4563680" y="2872218"/>
              <a:ext cx="2804654" cy="4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6BEDDD-A75E-958B-2EC7-2A68AF2A5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938" b="9894"/>
            <a:stretch/>
          </p:blipFill>
          <p:spPr>
            <a:xfrm>
              <a:off x="4969929" y="3962920"/>
              <a:ext cx="1992154" cy="43632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6A25B7-94B4-7C0C-6FA2-58550469597D}"/>
              </a:ext>
            </a:extLst>
          </p:cNvPr>
          <p:cNvGrpSpPr/>
          <p:nvPr/>
        </p:nvGrpSpPr>
        <p:grpSpPr>
          <a:xfrm>
            <a:off x="3544520" y="4255626"/>
            <a:ext cx="2150828" cy="1580244"/>
            <a:chOff x="532681" y="2838399"/>
            <a:chExt cx="2373757" cy="1585487"/>
          </a:xfrm>
        </p:grpSpPr>
        <p:pic>
          <p:nvPicPr>
            <p:cNvPr id="27" name="Picture 8" descr="Nuveen Survey: Investors Want More Information From Companies About ESG  Issues">
              <a:extLst>
                <a:ext uri="{FF2B5EF4-FFF2-40B4-BE49-F238E27FC236}">
                  <a16:creationId xmlns:a16="http://schemas.microsoft.com/office/drawing/2014/main" id="{41B8AEBF-CCF1-D924-DE81-923572A27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6" t="29318" r="15223" b="30292"/>
            <a:stretch/>
          </p:blipFill>
          <p:spPr bwMode="auto">
            <a:xfrm>
              <a:off x="1805523" y="3835400"/>
              <a:ext cx="1100915" cy="311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Alecta plans more ILS allocations, reflecting long-term perspective -  Artemis.bm">
              <a:extLst>
                <a:ext uri="{FF2B5EF4-FFF2-40B4-BE49-F238E27FC236}">
                  <a16:creationId xmlns:a16="http://schemas.microsoft.com/office/drawing/2014/main" id="{399FE0D1-CF2F-19AC-592D-0C00F2827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40" y="3428793"/>
              <a:ext cx="641837" cy="39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BlueBay's Competitors, Revenue, Number of Employees, Funding, Acquisitions  &amp; News - Owler Company Profile">
              <a:extLst>
                <a:ext uri="{FF2B5EF4-FFF2-40B4-BE49-F238E27FC236}">
                  <a16:creationId xmlns:a16="http://schemas.microsoft.com/office/drawing/2014/main" id="{203B635D-363B-A38E-8746-8F3A148F7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824" y="3284788"/>
              <a:ext cx="1249345" cy="42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NatureVest: Conservation Investing">
              <a:extLst>
                <a:ext uri="{FF2B5EF4-FFF2-40B4-BE49-F238E27FC236}">
                  <a16:creationId xmlns:a16="http://schemas.microsoft.com/office/drawing/2014/main" id="{833BFFDF-93CD-9540-9266-7F4F6466A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55" y="2838399"/>
              <a:ext cx="1249345" cy="29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SulAmérica | Logopedia | Fandom">
              <a:extLst>
                <a:ext uri="{FF2B5EF4-FFF2-40B4-BE49-F238E27FC236}">
                  <a16:creationId xmlns:a16="http://schemas.microsoft.com/office/drawing/2014/main" id="{88B0DE20-881F-67D7-E819-523481E34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81" y="4127368"/>
              <a:ext cx="1167703" cy="29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FA2868-184C-C9E3-393E-FFD69F714232}"/>
              </a:ext>
            </a:extLst>
          </p:cNvPr>
          <p:cNvGrpSpPr/>
          <p:nvPr/>
        </p:nvGrpSpPr>
        <p:grpSpPr>
          <a:xfrm>
            <a:off x="424987" y="4441423"/>
            <a:ext cx="2377270" cy="1267396"/>
            <a:chOff x="757710" y="3412595"/>
            <a:chExt cx="2564984" cy="1367474"/>
          </a:xfrm>
        </p:grpSpPr>
        <p:pic>
          <p:nvPicPr>
            <p:cNvPr id="33" name="Picture 6" descr="The Nature Conservancy: A World Where People &amp; Nature Thrive">
              <a:extLst>
                <a:ext uri="{FF2B5EF4-FFF2-40B4-BE49-F238E27FC236}">
                  <a16:creationId xmlns:a16="http://schemas.microsoft.com/office/drawing/2014/main" id="{575CD10D-831B-DC81-2644-CF50C9F32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45" y="3412595"/>
              <a:ext cx="1990980" cy="57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Orrick, Herrington &amp; Sutcliffe - Wikipedia">
              <a:extLst>
                <a:ext uri="{FF2B5EF4-FFF2-40B4-BE49-F238E27FC236}">
                  <a16:creationId xmlns:a16="http://schemas.microsoft.com/office/drawing/2014/main" id="{9DAEDD33-15BC-F2EB-9F0F-99E9B6781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0" y="4293489"/>
              <a:ext cx="863752" cy="486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7A8842B5-0A38-3C15-15BB-95323E40A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94" y="4043678"/>
              <a:ext cx="1562100" cy="34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1">
            <a:extLst>
              <a:ext uri="{FF2B5EF4-FFF2-40B4-BE49-F238E27FC236}">
                <a16:creationId xmlns:a16="http://schemas.microsoft.com/office/drawing/2014/main" id="{95B852C6-8F7A-1EF8-809B-6181301D9E3E}"/>
              </a:ext>
            </a:extLst>
          </p:cNvPr>
          <p:cNvSpPr txBox="1">
            <a:spLocks/>
          </p:cNvSpPr>
          <p:nvPr/>
        </p:nvSpPr>
        <p:spPr>
          <a:xfrm>
            <a:off x="10968666" y="6434183"/>
            <a:ext cx="1153431" cy="620866"/>
          </a:xfrm>
          <a:prstGeom prst="rect">
            <a:avLst/>
          </a:prstGeom>
          <a:noFill/>
        </p:spPr>
        <p:txBody>
          <a:bodyPr rtlCol="0"/>
          <a:lstStyle>
            <a:defPPr rtl="0"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A87306C-81BA-4795-A5CA-9392456A8C1E}" type="slidenum">
              <a:rPr lang="en-GB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r"/>
              <a:t>31</a:t>
            </a:fld>
            <a:endParaRPr lang="en-GB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CEFE4-F42F-6643-2C6D-268B8F239A06}"/>
              </a:ext>
            </a:extLst>
          </p:cNvPr>
          <p:cNvSpPr txBox="1"/>
          <p:nvPr/>
        </p:nvSpPr>
        <p:spPr>
          <a:xfrm>
            <a:off x="2440167" y="4878214"/>
            <a:ext cx="9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03995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CA60F3-8194-903F-2AE2-400FA29FDC12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Text Placeholder 233">
            <a:extLst>
              <a:ext uri="{FF2B5EF4-FFF2-40B4-BE49-F238E27FC236}">
                <a16:creationId xmlns:a16="http://schemas.microsoft.com/office/drawing/2014/main" id="{37AADAF6-D8CA-408B-9297-EDE3ED23EAC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6294" y="2271108"/>
            <a:ext cx="4750631" cy="448769"/>
          </a:xfrm>
        </p:spPr>
        <p:txBody>
          <a:bodyPr rtlCol="0"/>
          <a:lstStyle/>
          <a:p>
            <a:pPr rtl="0"/>
            <a:r>
              <a:rPr lang="en-GB">
                <a:solidFill>
                  <a:srgbClr val="2C7254"/>
                </a:solidFill>
              </a:rPr>
              <a:t>Key financial metrics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1B78D3-73E9-4E4A-A547-F0B4C23F15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28423" y="2271107"/>
            <a:ext cx="3532840" cy="448769"/>
          </a:xfrm>
        </p:spPr>
        <p:txBody>
          <a:bodyPr rtlCol="0"/>
          <a:lstStyle/>
          <a:p>
            <a:pPr rtl="0"/>
            <a:r>
              <a:rPr lang="en-GB" err="1">
                <a:solidFill>
                  <a:srgbClr val="2C7254"/>
                </a:solidFill>
              </a:rPr>
              <a:t>Auaca</a:t>
            </a:r>
            <a:r>
              <a:rPr lang="en-GB">
                <a:solidFill>
                  <a:srgbClr val="2C7254"/>
                </a:solidFill>
              </a:rPr>
              <a:t> Fund income</a:t>
            </a:r>
          </a:p>
        </p:txBody>
      </p:sp>
      <p:graphicFrame>
        <p:nvGraphicFramePr>
          <p:cNvPr id="85" name="Content Placeholder 84">
            <a:extLst>
              <a:ext uri="{FF2B5EF4-FFF2-40B4-BE49-F238E27FC236}">
                <a16:creationId xmlns:a16="http://schemas.microsoft.com/office/drawing/2014/main" id="{ECFF9EF6-2F82-4FB5-9F16-8D424467528B}"/>
              </a:ext>
            </a:extLst>
          </p:cNvPr>
          <p:cNvGraphicFramePr>
            <a:graphicFrameLocks noGrp="1"/>
          </p:cNvGraphicFramePr>
          <p:nvPr>
            <p:ph sz="quarter" idx="35"/>
            <p:extLst>
              <p:ext uri="{D42A27DB-BD31-4B8C-83A1-F6EECF244321}">
                <p14:modId xmlns:p14="http://schemas.microsoft.com/office/powerpoint/2010/main" val="2243217623"/>
              </p:ext>
            </p:extLst>
          </p:nvPr>
        </p:nvGraphicFramePr>
        <p:xfrm>
          <a:off x="882401" y="2996412"/>
          <a:ext cx="4750244" cy="273982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193415">
                  <a:extLst>
                    <a:ext uri="{9D8B030D-6E8A-4147-A177-3AD203B41FA5}">
                      <a16:colId xmlns:a16="http://schemas.microsoft.com/office/drawing/2014/main" val="1517755082"/>
                    </a:ext>
                  </a:extLst>
                </a:gridCol>
                <a:gridCol w="1556829">
                  <a:extLst>
                    <a:ext uri="{9D8B030D-6E8A-4147-A177-3AD203B41FA5}">
                      <a16:colId xmlns:a16="http://schemas.microsoft.com/office/drawing/2014/main" val="2446386500"/>
                    </a:ext>
                  </a:extLst>
                </a:gridCol>
              </a:tblGrid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AUM fee</a:t>
                      </a:r>
                    </a:p>
                  </a:txBody>
                  <a:tcPr marL="78782" marR="78782" marT="39391" marB="39391" anchor="ctr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1.0%​</a:t>
                      </a:r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28125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Servicing fee</a:t>
                      </a:r>
                    </a:p>
                  </a:txBody>
                  <a:tcPr marL="78782" marR="78782" marT="39391" marB="39391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0.5%</a:t>
                      </a:r>
                    </a:p>
                  </a:txBody>
                  <a:tcPr anchor="ctr"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82780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Microloan origination fee</a:t>
                      </a: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3.0%</a:t>
                      </a:r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084003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Microloan interest rate</a:t>
                      </a:r>
                    </a:p>
                  </a:txBody>
                  <a:tcPr marL="78782" marR="78782" marT="39391" marB="3939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6.47%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175518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Microloan partner incentive fee</a:t>
                      </a: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89832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endParaRPr lang="en-GB" sz="1200" b="0" i="0" spc="100" baseline="0" noProof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8782" marR="78782" marT="39391" marB="3939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372173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Private capital IRR</a:t>
                      </a: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264887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Development bank guarantee fee</a:t>
                      </a:r>
                    </a:p>
                  </a:txBody>
                  <a:tcPr marL="78782" marR="78782" marT="39391" marB="3939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$10.3M pa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73746"/>
                  </a:ext>
                </a:extLst>
              </a:tr>
            </a:tbl>
          </a:graphicData>
        </a:graphic>
      </p:graphicFrame>
      <p:graphicFrame>
        <p:nvGraphicFramePr>
          <p:cNvPr id="87" name="Content Placeholder 86" descr="Chart Placeholder">
            <a:extLst>
              <a:ext uri="{FF2B5EF4-FFF2-40B4-BE49-F238E27FC236}">
                <a16:creationId xmlns:a16="http://schemas.microsoft.com/office/drawing/2014/main" id="{B24A253B-8CBC-4BE8-90BF-7006A0DC66E1}"/>
              </a:ext>
            </a:extLst>
          </p:cNvPr>
          <p:cNvGraphicFramePr>
            <a:graphicFrameLocks noGrp="1"/>
          </p:cNvGraphicFramePr>
          <p:nvPr>
            <p:ph sz="quarter" idx="36"/>
            <p:extLst>
              <p:ext uri="{D42A27DB-BD31-4B8C-83A1-F6EECF244321}">
                <p14:modId xmlns:p14="http://schemas.microsoft.com/office/powerpoint/2010/main" val="2002514304"/>
              </p:ext>
            </p:extLst>
          </p:nvPr>
        </p:nvGraphicFramePr>
        <p:xfrm>
          <a:off x="6783456" y="2813532"/>
          <a:ext cx="4422775" cy="3198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D04C2-233E-415F-8309-2906D8AB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796" y="6433007"/>
            <a:ext cx="517993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32</a:t>
            </a:fld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3F798E-C980-2148-F474-E1DE7EBD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23" y="300771"/>
            <a:ext cx="11126113" cy="725800"/>
          </a:xfrm>
          <a:ln w="28575">
            <a:solidFill>
              <a:srgbClr val="D1C59F"/>
            </a:solidFill>
          </a:ln>
        </p:spPr>
        <p:txBody>
          <a:bodyPr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cashflows</a:t>
            </a:r>
          </a:p>
        </p:txBody>
      </p:sp>
    </p:spTree>
    <p:extLst>
      <p:ext uri="{BB962C8B-B14F-4D97-AF65-F5344CB8AC3E}">
        <p14:creationId xmlns:p14="http://schemas.microsoft.com/office/powerpoint/2010/main" val="1432730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A9EE6A-80AE-53FE-D7F9-EA5AC70811A2}"/>
              </a:ext>
            </a:extLst>
          </p:cNvPr>
          <p:cNvSpPr/>
          <p:nvPr/>
        </p:nvSpPr>
        <p:spPr>
          <a:xfrm>
            <a:off x="6364445" y="-12391"/>
            <a:ext cx="5838442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FFF50B31-EA31-F69F-E228-A1F86F0619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3" r="3"/>
          <a:stretch/>
        </p:blipFill>
        <p:spPr>
          <a:xfrm>
            <a:off x="-1" y="192"/>
            <a:ext cx="6364446" cy="685761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FD111C-760A-31B1-46B2-937468DA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51" y="174321"/>
            <a:ext cx="5322830" cy="640698"/>
          </a:xfrm>
          <a:noFill/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 b="1">
                <a:solidFill>
                  <a:srgbClr val="D1C59F"/>
                </a:solidFill>
              </a:rPr>
              <a:t>PERFORMANCE</a:t>
            </a:r>
            <a:endParaRPr lang="en-US" b="1">
              <a:solidFill>
                <a:srgbClr val="D1C59F"/>
              </a:solidFill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64EBC1-75CE-073D-EDC0-C68ABB1E980D}"/>
              </a:ext>
            </a:extLst>
          </p:cNvPr>
          <p:cNvSpPr txBox="1">
            <a:spLocks/>
          </p:cNvSpPr>
          <p:nvPr/>
        </p:nvSpPr>
        <p:spPr>
          <a:xfrm>
            <a:off x="7911733" y="1181548"/>
            <a:ext cx="3421103" cy="1017102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07AEA0-90F4-DE25-F0AE-060429482C45}"/>
              </a:ext>
            </a:extLst>
          </p:cNvPr>
          <p:cNvSpPr/>
          <p:nvPr/>
        </p:nvSpPr>
        <p:spPr>
          <a:xfrm>
            <a:off x="7860176" y="3793042"/>
            <a:ext cx="2859039" cy="1029007"/>
          </a:xfrm>
          <a:prstGeom prst="roundRect">
            <a:avLst/>
          </a:prstGeom>
          <a:solidFill>
            <a:srgbClr val="2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Tenorite Bold"/>
              </a:rPr>
              <a:t>Reducing methane emissions </a:t>
            </a:r>
            <a:r>
              <a:rPr lang="en-GB" sz="2000" u="sng">
                <a:latin typeface="Tenorite Bold"/>
              </a:rPr>
              <a:t>by </a:t>
            </a:r>
            <a:r>
              <a:rPr lang="en-GB" sz="2000" b="1" u="sng">
                <a:latin typeface="Tenorite Bold"/>
              </a:rPr>
              <a:t>50%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BACF85-4213-BC3C-16DD-01BD633A835C}"/>
              </a:ext>
            </a:extLst>
          </p:cNvPr>
          <p:cNvSpPr/>
          <p:nvPr/>
        </p:nvSpPr>
        <p:spPr>
          <a:xfrm>
            <a:off x="7824360" y="2604522"/>
            <a:ext cx="2859039" cy="102900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Tenorite Bold"/>
              </a:rPr>
              <a:t>Conserving </a:t>
            </a:r>
            <a:r>
              <a:rPr lang="en-GB" sz="2000" b="1" u="sng">
                <a:latin typeface="Tenorite Bold"/>
              </a:rPr>
              <a:t>163k ha</a:t>
            </a:r>
            <a:r>
              <a:rPr lang="en-GB" sz="2000">
                <a:latin typeface="Tenorite Bold"/>
              </a:rPr>
              <a:t> of Amazon rainforest</a:t>
            </a:r>
            <a:endParaRPr lang="en-US" sz="20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048A28-15F0-B23E-1B1C-E0A74B8F4716}"/>
              </a:ext>
            </a:extLst>
          </p:cNvPr>
          <p:cNvSpPr/>
          <p:nvPr/>
        </p:nvSpPr>
        <p:spPr>
          <a:xfrm>
            <a:off x="7883933" y="4981562"/>
            <a:ext cx="2859039" cy="1016911"/>
          </a:xfrm>
          <a:prstGeom prst="roundRect">
            <a:avLst/>
          </a:prstGeom>
          <a:solidFill>
            <a:srgbClr val="AD9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 u="sng">
                <a:latin typeface="Tenorite Bold"/>
              </a:rPr>
              <a:t>Doubling</a:t>
            </a:r>
            <a:r>
              <a:rPr lang="en-GB" sz="2000" b="1">
                <a:latin typeface="Tenorite Bold"/>
              </a:rPr>
              <a:t> farming productivity </a:t>
            </a:r>
            <a:endParaRPr lang="en-US" sz="2000" b="1"/>
          </a:p>
        </p:txBody>
      </p: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49F7067F-9F89-9F1E-9B1E-4003EF1B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33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D2423-A4A1-AFC6-C3C7-23248D40B585}"/>
              </a:ext>
            </a:extLst>
          </p:cNvPr>
          <p:cNvSpPr txBox="1"/>
          <p:nvPr/>
        </p:nvSpPr>
        <p:spPr>
          <a:xfrm>
            <a:off x="6652037" y="1275320"/>
            <a:ext cx="5322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i="1" u="sng" dirty="0"/>
              <a:t>Impact Thesis:</a:t>
            </a:r>
            <a:r>
              <a:rPr lang="pt-PT" b="1" i="1" dirty="0"/>
              <a:t> </a:t>
            </a:r>
            <a:r>
              <a:rPr lang="pt-PT" i="1" dirty="0"/>
              <a:t>Sustainable Ranching Initiatives (SRI) will reduce demand for deforestation by economically elevating Acre’s smallhold ranchers.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5585636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AC1EF9-3B5D-6351-13B8-3F1532038890}"/>
              </a:ext>
            </a:extLst>
          </p:cNvPr>
          <p:cNvSpPr/>
          <p:nvPr/>
        </p:nvSpPr>
        <p:spPr>
          <a:xfrm>
            <a:off x="-5366" y="-32197"/>
            <a:ext cx="12197366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0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C461C37-C77B-ECB4-6DF9-B482BFE5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24" y="2754704"/>
            <a:ext cx="766536" cy="738563"/>
          </a:xfrm>
          <a:prstGeom prst="rect">
            <a:avLst/>
          </a:prstGeom>
        </p:spPr>
      </p:pic>
      <p:pic>
        <p:nvPicPr>
          <p:cNvPr id="15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A5DFA93-834E-E031-3EBE-16B678F11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40" y="4970524"/>
            <a:ext cx="774638" cy="824961"/>
          </a:xfrm>
          <a:prstGeom prst="rect">
            <a:avLst/>
          </a:prstGeom>
        </p:spPr>
      </p:pic>
      <p:pic>
        <p:nvPicPr>
          <p:cNvPr id="17" name="Picture 15" descr="Icon&#10;&#10;Description automatically generated">
            <a:extLst>
              <a:ext uri="{FF2B5EF4-FFF2-40B4-BE49-F238E27FC236}">
                <a16:creationId xmlns:a16="http://schemas.microsoft.com/office/drawing/2014/main" id="{950E0D0D-A861-03FF-31B1-15DCCFF6B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161" y="4836381"/>
            <a:ext cx="866446" cy="87626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E40EA8F-25DD-7C6A-1FB1-572AA15E63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51" y="2033570"/>
            <a:ext cx="4697221" cy="426393"/>
          </a:xfrm>
        </p:spPr>
        <p:txBody>
          <a:bodyPr lIns="91440" tIns="45720" rIns="91440" bIns="45720" rtlCol="0" anchor="b"/>
          <a:lstStyle/>
          <a:p>
            <a:r>
              <a:rPr lang="en-GB" sz="2000">
                <a:ea typeface="+mj-lt"/>
                <a:cs typeface="+mj-lt"/>
              </a:rPr>
              <a:t>SDG 15.1 Preserving rainforests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9D6E235-687E-6906-D9F7-0A3254C3FF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3470" y="4188746"/>
            <a:ext cx="4695602" cy="426393"/>
          </a:xfrm>
        </p:spPr>
        <p:txBody>
          <a:bodyPr lIns="91440" tIns="45720" rIns="91440" bIns="45720" rtlCol="0" anchor="b"/>
          <a:lstStyle/>
          <a:p>
            <a:r>
              <a:rPr lang="en-GB" sz="1800">
                <a:ea typeface="+mj-lt"/>
                <a:cs typeface="+mj-lt"/>
              </a:rPr>
              <a:t>SDG 13 Reducing GHG emissions</a:t>
            </a:r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6E0527F4-2114-A253-11A0-A759D24FD2A7}"/>
              </a:ext>
            </a:extLst>
          </p:cNvPr>
          <p:cNvSpPr txBox="1">
            <a:spLocks/>
          </p:cNvSpPr>
          <p:nvPr/>
        </p:nvSpPr>
        <p:spPr>
          <a:xfrm>
            <a:off x="1306977" y="2757905"/>
            <a:ext cx="3159731" cy="720400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ea typeface="+mj-lt"/>
                <a:cs typeface="+mj-lt"/>
              </a:rPr>
              <a:t>Rainforest area under conservation </a:t>
            </a:r>
          </a:p>
          <a:p>
            <a:r>
              <a:rPr lang="en-GB" sz="1400">
                <a:ea typeface="+mj-lt"/>
                <a:cs typeface="+mj-lt"/>
              </a:rPr>
              <a:t>(SGD 15.1.2)</a:t>
            </a:r>
            <a:endParaRPr lang="en-GB" sz="140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6E294ECA-8883-9ADB-5519-6F64977282FD}"/>
              </a:ext>
            </a:extLst>
          </p:cNvPr>
          <p:cNvSpPr txBox="1">
            <a:spLocks/>
          </p:cNvSpPr>
          <p:nvPr/>
        </p:nvSpPr>
        <p:spPr>
          <a:xfrm>
            <a:off x="1240026" y="5033730"/>
            <a:ext cx="3413408" cy="720400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ea typeface="+mj-lt"/>
                <a:cs typeface="+mj-lt"/>
              </a:rPr>
              <a:t>CO2 &amp; CH4 emissions reduction </a:t>
            </a:r>
            <a:r>
              <a:rPr lang="en-GB" sz="1400">
                <a:ea typeface="+mj-lt"/>
                <a:cs typeface="+mj-lt"/>
              </a:rPr>
              <a:t> </a:t>
            </a:r>
          </a:p>
          <a:p>
            <a:r>
              <a:rPr lang="en-GB" sz="1400">
                <a:ea typeface="+mj-lt"/>
                <a:cs typeface="+mj-lt"/>
              </a:rPr>
              <a:t>(SDG 13.2.2)</a:t>
            </a:r>
            <a:endParaRPr lang="en-US"/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9BB1EFEC-EA6C-B7DF-AF84-6312F937E1E7}"/>
              </a:ext>
            </a:extLst>
          </p:cNvPr>
          <p:cNvSpPr txBox="1">
            <a:spLocks/>
          </p:cNvSpPr>
          <p:nvPr/>
        </p:nvSpPr>
        <p:spPr>
          <a:xfrm>
            <a:off x="7417258" y="5044667"/>
            <a:ext cx="3658252" cy="720400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j-lt"/>
                <a:cs typeface="+mj-lt"/>
              </a:rPr>
              <a:t>Average hourly earnings of employees</a:t>
            </a:r>
            <a:r>
              <a:rPr lang="en-US" sz="1400">
                <a:ea typeface="+mj-lt"/>
                <a:cs typeface="+mj-lt"/>
              </a:rPr>
              <a:t> </a:t>
            </a:r>
          </a:p>
          <a:p>
            <a:r>
              <a:rPr lang="en-US" sz="1400">
                <a:ea typeface="+mj-lt"/>
                <a:cs typeface="+mj-lt"/>
              </a:rPr>
              <a:t>(SGG 8.5.1) </a:t>
            </a:r>
          </a:p>
          <a:p>
            <a:endParaRPr lang="en-US" sz="1400" b="1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EEB139C-FA59-1CDF-9DDD-C64DE8F5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28" y="232577"/>
            <a:ext cx="7503178" cy="640698"/>
          </a:xfr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PERFORMANCE</a:t>
            </a:r>
            <a:br>
              <a:rPr lang="en-GB">
                <a:solidFill>
                  <a:srgbClr val="D1C59F"/>
                </a:solidFill>
                <a:latin typeface="+mn-lt"/>
              </a:rPr>
            </a:br>
            <a:r>
              <a:rPr lang="en-GB" sz="1600" i="1">
                <a:solidFill>
                  <a:srgbClr val="D1C59F"/>
                </a:solidFill>
                <a:latin typeface="+mn-lt"/>
              </a:rPr>
              <a:t>Measuring IMPACT - targets &amp; Indicators</a:t>
            </a:r>
            <a:endParaRPr lang="en-US" sz="1600" i="1">
              <a:solidFill>
                <a:srgbClr val="D1C59F"/>
              </a:solidFill>
              <a:latin typeface="+mn-lt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37B61E-8278-E43B-C874-70109B873AEA}"/>
              </a:ext>
            </a:extLst>
          </p:cNvPr>
          <p:cNvSpPr txBox="1">
            <a:spLocks/>
          </p:cNvSpPr>
          <p:nvPr/>
        </p:nvSpPr>
        <p:spPr>
          <a:xfrm>
            <a:off x="9061760" y="2748562"/>
            <a:ext cx="2013751" cy="693506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j-lt"/>
                <a:cs typeface="+mj-lt"/>
              </a:rPr>
              <a:t>productivity rate (carcass kg/ha/</a:t>
            </a:r>
            <a:r>
              <a:rPr lang="en-US" sz="1400" b="1" err="1">
                <a:ea typeface="+mj-lt"/>
                <a:cs typeface="+mj-lt"/>
              </a:rPr>
              <a:t>yr</a:t>
            </a:r>
            <a:r>
              <a:rPr lang="en-US" sz="1400" b="1">
                <a:ea typeface="+mj-lt"/>
                <a:cs typeface="+mj-lt"/>
              </a:rPr>
              <a:t>)</a:t>
            </a:r>
            <a:endParaRPr lang="en-US" b="1"/>
          </a:p>
        </p:txBody>
      </p:sp>
      <p:pic>
        <p:nvPicPr>
          <p:cNvPr id="5" name="Picture 7" descr="Icon&#10;&#10;Description automatically generated">
            <a:extLst>
              <a:ext uri="{FF2B5EF4-FFF2-40B4-BE49-F238E27FC236}">
                <a16:creationId xmlns:a16="http://schemas.microsoft.com/office/drawing/2014/main" id="{0AE898FA-5C4B-0BB3-58EE-9F1CB640E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25" y="2723955"/>
            <a:ext cx="865788" cy="827977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EBFDC7D-7536-DE88-7864-1C8D6A047809}"/>
              </a:ext>
            </a:extLst>
          </p:cNvPr>
          <p:cNvSpPr txBox="1">
            <a:spLocks/>
          </p:cNvSpPr>
          <p:nvPr/>
        </p:nvSpPr>
        <p:spPr>
          <a:xfrm>
            <a:off x="6278739" y="2027329"/>
            <a:ext cx="5347434" cy="417213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91440" tIns="45720" rIns="91440" bIns="45720" rtlCol="0" anchor="b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>
                <a:ea typeface="+mj-lt"/>
                <a:cs typeface="+mj-lt"/>
              </a:rPr>
              <a:t>SDG 2.3 Increasing farming productivity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8F79759-37C3-D091-3B9E-09F4D908BBB5}"/>
              </a:ext>
            </a:extLst>
          </p:cNvPr>
          <p:cNvSpPr txBox="1">
            <a:spLocks/>
          </p:cNvSpPr>
          <p:nvPr/>
        </p:nvSpPr>
        <p:spPr>
          <a:xfrm>
            <a:off x="6278739" y="4203435"/>
            <a:ext cx="5384154" cy="417213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91440" tIns="45720" rIns="91440" bIns="45720" rtlCol="0" anchor="b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>
                <a:ea typeface="+mj-lt"/>
                <a:cs typeface="+mj-lt"/>
              </a:rPr>
              <a:t>SDG 8.3 Increase productive employment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6571B16-1756-48FB-3DB3-26D69C049BDD}"/>
              </a:ext>
            </a:extLst>
          </p:cNvPr>
          <p:cNvSpPr txBox="1">
            <a:spLocks/>
          </p:cNvSpPr>
          <p:nvPr/>
        </p:nvSpPr>
        <p:spPr>
          <a:xfrm>
            <a:off x="7223871" y="2748562"/>
            <a:ext cx="1827566" cy="693506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j-lt"/>
                <a:cs typeface="+mj-lt"/>
              </a:rPr>
              <a:t>stocking density </a:t>
            </a:r>
          </a:p>
          <a:p>
            <a:r>
              <a:rPr lang="en-US" sz="1400" b="1">
                <a:ea typeface="+mj-lt"/>
                <a:cs typeface="+mj-lt"/>
              </a:rPr>
              <a:t>(animal unit/ha)</a:t>
            </a:r>
            <a:endParaRPr lang="en-US" b="1"/>
          </a:p>
        </p:txBody>
      </p:sp>
      <p:pic>
        <p:nvPicPr>
          <p:cNvPr id="3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4E64A45-5EB4-8E4B-663D-7D15B1C02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855" y="2807370"/>
            <a:ext cx="527318" cy="545680"/>
          </a:xfrm>
          <a:prstGeom prst="rect">
            <a:avLst/>
          </a:prstGeom>
        </p:spPr>
      </p:pic>
      <p:pic>
        <p:nvPicPr>
          <p:cNvPr id="7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1B3231B-06F6-46E8-5ACB-4B5C892785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36" t="25564" r="19732" b="17114"/>
          <a:stretch/>
        </p:blipFill>
        <p:spPr>
          <a:xfrm>
            <a:off x="4539585" y="5007064"/>
            <a:ext cx="806815" cy="773733"/>
          </a:xfrm>
          <a:prstGeom prst="rect">
            <a:avLst/>
          </a:prstGeom>
        </p:spPr>
      </p:pic>
      <p:pic>
        <p:nvPicPr>
          <p:cNvPr id="8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5A27466-3B6B-3F5C-EE90-B86EC2338D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060" t="16619" r="15719" b="17857"/>
          <a:stretch/>
        </p:blipFill>
        <p:spPr>
          <a:xfrm>
            <a:off x="11115078" y="2751855"/>
            <a:ext cx="772886" cy="58792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AC24FA84-A05D-F0FC-C85F-20DFA25708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1298" y="4935524"/>
            <a:ext cx="686720" cy="686720"/>
          </a:xfrm>
          <a:prstGeom prst="rect">
            <a:avLst/>
          </a:prstGeom>
        </p:spPr>
      </p:pic>
      <p:pic>
        <p:nvPicPr>
          <p:cNvPr id="2" name="Picture 12" descr="Text&#10;&#10;Description automatically generated">
            <a:extLst>
              <a:ext uri="{FF2B5EF4-FFF2-40B4-BE49-F238E27FC236}">
                <a16:creationId xmlns:a16="http://schemas.microsoft.com/office/drawing/2014/main" id="{11EC9232-9F77-B1C6-A55C-734DC083CA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2153" y="146111"/>
            <a:ext cx="1005008" cy="859455"/>
          </a:xfrm>
          <a:prstGeom prst="rect">
            <a:avLst/>
          </a:prstGeom>
        </p:spPr>
      </p:pic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1FA44043-0A0B-31BA-9323-9CEF390A2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34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89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0D82B-B110-2A15-83C2-6C6C77446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0251" y="3969953"/>
            <a:ext cx="1653944" cy="720399"/>
          </a:xfrm>
          <a:noFill/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GB" sz="1400">
                <a:solidFill>
                  <a:schemeClr val="accent4"/>
                </a:solidFill>
              </a:rPr>
              <a:t>Direct conservation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5B5E7-885F-D701-CA70-5728B876B6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251" y="1817575"/>
            <a:ext cx="1653946" cy="720400"/>
          </a:xfrm>
          <a:noFill/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GB" sz="1400">
                <a:solidFill>
                  <a:schemeClr val="accent4"/>
                </a:solidFill>
              </a:rPr>
              <a:t>Sustainable practices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3D0E2-6E3D-E13A-AF2D-068A6CB3D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0251" y="2893764"/>
            <a:ext cx="1653946" cy="720400"/>
          </a:xfrm>
          <a:noFill/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GB" sz="1400">
                <a:solidFill>
                  <a:schemeClr val="accent4"/>
                </a:solidFill>
              </a:rPr>
              <a:t>Local</a:t>
            </a:r>
          </a:p>
          <a:p>
            <a:r>
              <a:rPr lang="en-GB" sz="1400">
                <a:solidFill>
                  <a:schemeClr val="accent4"/>
                </a:solidFill>
              </a:rPr>
              <a:t>expertise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B92B8F-1FD8-13D1-226B-6C3AE8759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03195" y="3878453"/>
            <a:ext cx="3305719" cy="903398"/>
          </a:xfrm>
        </p:spPr>
        <p:txBody>
          <a:bodyPr anchor="ctr"/>
          <a:lstStyle/>
          <a:p>
            <a:r>
              <a:rPr lang="en-GB" sz="1400"/>
              <a:t>Via best-in-class projects such as </a:t>
            </a:r>
            <a:r>
              <a:rPr lang="en-GB" sz="1400" err="1"/>
              <a:t>Envira</a:t>
            </a:r>
            <a:r>
              <a:rPr lang="en-GB" sz="1400"/>
              <a:t> Amazonia Project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208D3-7257-5CA3-6DB6-24CCECCA5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03193" y="4960817"/>
            <a:ext cx="3305721" cy="903398"/>
          </a:xfrm>
        </p:spPr>
        <p:txBody>
          <a:bodyPr anchor="ctr"/>
          <a:lstStyle/>
          <a:p>
            <a:r>
              <a:rPr lang="en-GB" sz="1400"/>
              <a:t>Provided by a debt-for-nature swap sourced from markets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22E31B-E220-ACC4-444D-57F531F8C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35</a:t>
            </a:fld>
            <a:endParaRPr lang="en-GB" noProof="0"/>
          </a:p>
        </p:txBody>
      </p:sp>
      <p:pic>
        <p:nvPicPr>
          <p:cNvPr id="5122" name="Picture 2" descr="Amazonia Viva: Rondônia and Acre states, Brazil - Trillion Trees">
            <a:extLst>
              <a:ext uri="{FF2B5EF4-FFF2-40B4-BE49-F238E27FC236}">
                <a16:creationId xmlns:a16="http://schemas.microsoft.com/office/drawing/2014/main" id="{F8838171-C5D5-C3A2-75A0-7D176AD7FE0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18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B69892-5C26-31A5-920F-9C099C810B7B}"/>
              </a:ext>
            </a:extLst>
          </p:cNvPr>
          <p:cNvSpPr txBox="1">
            <a:spLocks/>
          </p:cNvSpPr>
          <p:nvPr/>
        </p:nvSpPr>
        <p:spPr>
          <a:xfrm>
            <a:off x="808382" y="5046141"/>
            <a:ext cx="1653946" cy="7204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accent4"/>
                </a:solidFill>
              </a:rPr>
              <a:t>Stable</a:t>
            </a:r>
          </a:p>
          <a:p>
            <a:r>
              <a:rPr lang="en-GB" sz="1400">
                <a:solidFill>
                  <a:schemeClr val="accent4"/>
                </a:solidFill>
              </a:rPr>
              <a:t>funding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C51366-8B88-92C2-D834-D55AEA492BE6}"/>
              </a:ext>
            </a:extLst>
          </p:cNvPr>
          <p:cNvSpPr txBox="1">
            <a:spLocks/>
          </p:cNvSpPr>
          <p:nvPr/>
        </p:nvSpPr>
        <p:spPr>
          <a:xfrm>
            <a:off x="2703193" y="2802265"/>
            <a:ext cx="3305719" cy="903398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Brazil-specific knowledge, leveraging local expertise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E7892-FDC5-2198-2389-52775C0F72D6}"/>
              </a:ext>
            </a:extLst>
          </p:cNvPr>
          <p:cNvSpPr/>
          <p:nvPr/>
        </p:nvSpPr>
        <p:spPr>
          <a:xfrm>
            <a:off x="0" y="7040"/>
            <a:ext cx="6384174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AE35BD-B276-CFF2-E9E9-E1102A0CC835}"/>
              </a:ext>
            </a:extLst>
          </p:cNvPr>
          <p:cNvSpPr txBox="1">
            <a:spLocks/>
          </p:cNvSpPr>
          <p:nvPr/>
        </p:nvSpPr>
        <p:spPr>
          <a:xfrm>
            <a:off x="591821" y="185529"/>
            <a:ext cx="5200532" cy="720399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solution</a:t>
            </a:r>
          </a:p>
        </p:txBody>
      </p:sp>
      <p:sp>
        <p:nvSpPr>
          <p:cNvPr id="16" name="Slide Number Placeholder 21">
            <a:extLst>
              <a:ext uri="{FF2B5EF4-FFF2-40B4-BE49-F238E27FC236}">
                <a16:creationId xmlns:a16="http://schemas.microsoft.com/office/drawing/2014/main" id="{B790DBCF-6BDC-A240-00CA-2DC2B531E23B}"/>
              </a:ext>
            </a:extLst>
          </p:cNvPr>
          <p:cNvSpPr txBox="1">
            <a:spLocks/>
          </p:cNvSpPr>
          <p:nvPr/>
        </p:nvSpPr>
        <p:spPr>
          <a:xfrm>
            <a:off x="-487315" y="6362038"/>
            <a:ext cx="1153431" cy="620866"/>
          </a:xfrm>
          <a:prstGeom prst="rect">
            <a:avLst/>
          </a:prstGeom>
          <a:noFill/>
        </p:spPr>
        <p:txBody>
          <a:bodyPr vert="horz" lIns="457200" tIns="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1200" kern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</a:rPr>
              <a:pPr/>
              <a:t>35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5FFE68-8594-AB48-D919-CCFFA5EF25ED}"/>
              </a:ext>
            </a:extLst>
          </p:cNvPr>
          <p:cNvSpPr txBox="1">
            <a:spLocks/>
          </p:cNvSpPr>
          <p:nvPr/>
        </p:nvSpPr>
        <p:spPr>
          <a:xfrm>
            <a:off x="2703193" y="1726076"/>
            <a:ext cx="3305719" cy="903398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Raising agricultural productivity</a:t>
            </a:r>
            <a:r>
              <a:rPr lang="en-GB" sz="1400"/>
              <a:t>,</a:t>
            </a:r>
            <a:r>
              <a:rPr lang="en-GB" sz="1400" dirty="0"/>
              <a:t> lowering pressure on rainforest exploitation</a:t>
            </a:r>
          </a:p>
        </p:txBody>
      </p:sp>
    </p:spTree>
    <p:extLst>
      <p:ext uri="{BB962C8B-B14F-4D97-AF65-F5344CB8AC3E}">
        <p14:creationId xmlns:p14="http://schemas.microsoft.com/office/powerpoint/2010/main" val="1184892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4BF8E4-AA97-08D1-F824-8933641EBC8B}"/>
              </a:ext>
            </a:extLst>
          </p:cNvPr>
          <p:cNvSpPr/>
          <p:nvPr/>
        </p:nvSpPr>
        <p:spPr>
          <a:xfrm>
            <a:off x="-5366" y="-32197"/>
            <a:ext cx="12197366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3377" y="3292994"/>
            <a:ext cx="3238785" cy="1001288"/>
          </a:xfrm>
        </p:spPr>
        <p:txBody>
          <a:bodyPr rtlCol="0"/>
          <a:lstStyle/>
          <a:p>
            <a:pPr algn="ctr" rtl="0"/>
            <a:r>
              <a:rPr lang="en-GB"/>
              <a:t>Isolated investors’ risk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084" y="4465522"/>
            <a:ext cx="3238785" cy="2438099"/>
          </a:xfrm>
        </p:spPr>
        <p:txBody>
          <a:bodyPr rtlCol="0"/>
          <a:lstStyle/>
          <a:p>
            <a:pPr algn="ctr" rtl="0"/>
            <a:r>
              <a:rPr lang="en-GB"/>
              <a:t>Unique structure decouples investors’ return from execution risk</a:t>
            </a:r>
          </a:p>
        </p:txBody>
      </p:sp>
      <p:sp>
        <p:nvSpPr>
          <p:cNvPr id="7" name="Title 22">
            <a:extLst>
              <a:ext uri="{FF2B5EF4-FFF2-40B4-BE49-F238E27FC236}">
                <a16:creationId xmlns:a16="http://schemas.microsoft.com/office/drawing/2014/main" id="{FBB6EF0D-7F64-7589-CC78-C60C5C37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28" y="204141"/>
            <a:ext cx="10434807" cy="720399"/>
          </a:xfrm>
          <a:noFill/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Key features</a:t>
            </a:r>
          </a:p>
        </p:txBody>
      </p:sp>
      <p:sp>
        <p:nvSpPr>
          <p:cNvPr id="4" name="Text Placeholder 79">
            <a:extLst>
              <a:ext uri="{FF2B5EF4-FFF2-40B4-BE49-F238E27FC236}">
                <a16:creationId xmlns:a16="http://schemas.microsoft.com/office/drawing/2014/main" id="{CD454067-8B73-909D-0580-A9EA90990769}"/>
              </a:ext>
            </a:extLst>
          </p:cNvPr>
          <p:cNvSpPr txBox="1">
            <a:spLocks/>
          </p:cNvSpPr>
          <p:nvPr/>
        </p:nvSpPr>
        <p:spPr>
          <a:xfrm>
            <a:off x="4476608" y="3292994"/>
            <a:ext cx="3238785" cy="1001288"/>
          </a:xfrm>
          <a:prstGeom prst="rect">
            <a:avLst/>
          </a:prstGeom>
        </p:spPr>
        <p:txBody>
          <a:bodyPr rtlCol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By Brazil, for Brazil</a:t>
            </a:r>
          </a:p>
        </p:txBody>
      </p:sp>
      <p:sp>
        <p:nvSpPr>
          <p:cNvPr id="5" name="Text Placeholder 78">
            <a:extLst>
              <a:ext uri="{FF2B5EF4-FFF2-40B4-BE49-F238E27FC236}">
                <a16:creationId xmlns:a16="http://schemas.microsoft.com/office/drawing/2014/main" id="{FA8E8F45-8E16-711F-D320-6D6EBAD62022}"/>
              </a:ext>
            </a:extLst>
          </p:cNvPr>
          <p:cNvSpPr txBox="1">
            <a:spLocks/>
          </p:cNvSpPr>
          <p:nvPr/>
        </p:nvSpPr>
        <p:spPr>
          <a:xfrm>
            <a:off x="4471240" y="4465521"/>
            <a:ext cx="3238785" cy="2438099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Local expertise on the ground, internationally reputable outfit for oversight and governance </a:t>
            </a:r>
          </a:p>
        </p:txBody>
      </p:sp>
      <p:sp>
        <p:nvSpPr>
          <p:cNvPr id="6" name="Text Placeholder 79">
            <a:extLst>
              <a:ext uri="{FF2B5EF4-FFF2-40B4-BE49-F238E27FC236}">
                <a16:creationId xmlns:a16="http://schemas.microsoft.com/office/drawing/2014/main" id="{CF30ED4A-E63B-C89C-F25A-BC65A5FF762F}"/>
              </a:ext>
            </a:extLst>
          </p:cNvPr>
          <p:cNvSpPr txBox="1">
            <a:spLocks/>
          </p:cNvSpPr>
          <p:nvPr/>
        </p:nvSpPr>
        <p:spPr>
          <a:xfrm>
            <a:off x="8389838" y="3292994"/>
            <a:ext cx="3238785" cy="1001288"/>
          </a:xfrm>
          <a:prstGeom prst="rect">
            <a:avLst/>
          </a:prstGeom>
        </p:spPr>
        <p:txBody>
          <a:bodyPr rtlCol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Highly Scalable</a:t>
            </a:r>
          </a:p>
        </p:txBody>
      </p:sp>
      <p:sp>
        <p:nvSpPr>
          <p:cNvPr id="9" name="Text Placeholder 78">
            <a:extLst>
              <a:ext uri="{FF2B5EF4-FFF2-40B4-BE49-F238E27FC236}">
                <a16:creationId xmlns:a16="http://schemas.microsoft.com/office/drawing/2014/main" id="{E033A3F0-E033-DDEF-AE38-92FC6042AFB9}"/>
              </a:ext>
            </a:extLst>
          </p:cNvPr>
          <p:cNvSpPr txBox="1">
            <a:spLocks/>
          </p:cNvSpPr>
          <p:nvPr/>
        </p:nvSpPr>
        <p:spPr>
          <a:xfrm>
            <a:off x="8389838" y="4465522"/>
            <a:ext cx="3238785" cy="2438099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Projected market penetration at only 14% of Acre’s market; so only limited by funds to deploy</a:t>
            </a:r>
          </a:p>
        </p:txBody>
      </p:sp>
      <p:pic>
        <p:nvPicPr>
          <p:cNvPr id="1030" name="Picture 6" descr="Brazil Map Flag Silhouette Sticker for Laptop Book Fridge image 1">
            <a:extLst>
              <a:ext uri="{FF2B5EF4-FFF2-40B4-BE49-F238E27FC236}">
                <a16:creationId xmlns:a16="http://schemas.microsoft.com/office/drawing/2014/main" id="{A5183CCB-949F-DC95-5FBA-522A40F47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10" y="1836508"/>
            <a:ext cx="2068779" cy="213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F66AB6-FA64-2CC8-7A2C-DEF2911AA61B}"/>
              </a:ext>
            </a:extLst>
          </p:cNvPr>
          <p:cNvGrpSpPr/>
          <p:nvPr/>
        </p:nvGrpSpPr>
        <p:grpSpPr>
          <a:xfrm>
            <a:off x="476960" y="2093080"/>
            <a:ext cx="3325202" cy="1524548"/>
            <a:chOff x="476960" y="2093080"/>
            <a:chExt cx="3325202" cy="1524548"/>
          </a:xfrm>
        </p:grpSpPr>
        <p:pic>
          <p:nvPicPr>
            <p:cNvPr id="16" name="Graphic 15" descr="Signpost with solid fill">
              <a:extLst>
                <a:ext uri="{FF2B5EF4-FFF2-40B4-BE49-F238E27FC236}">
                  <a16:creationId xmlns:a16="http://schemas.microsoft.com/office/drawing/2014/main" id="{1E87056E-B11F-7B26-F8A1-FE25E526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6960" y="2093080"/>
              <a:ext cx="3325202" cy="15245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72CB21-0F14-6C64-C761-585E59F5E7BB}"/>
                </a:ext>
              </a:extLst>
            </p:cNvPr>
            <p:cNvSpPr txBox="1"/>
            <p:nvPr/>
          </p:nvSpPr>
          <p:spPr>
            <a:xfrm>
              <a:off x="1180698" y="2393654"/>
              <a:ext cx="874983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</a:rPr>
                <a:t>Investors</a:t>
              </a:r>
              <a:endParaRPr lang="en-GB" sz="20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B24824-7108-06A2-7D35-C2DDC847DA2D}"/>
                </a:ext>
              </a:extLst>
            </p:cNvPr>
            <p:cNvSpPr txBox="1"/>
            <p:nvPr/>
          </p:nvSpPr>
          <p:spPr>
            <a:xfrm>
              <a:off x="2225503" y="2770497"/>
              <a:ext cx="92942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</a:rPr>
                <a:t>Execution</a:t>
              </a:r>
              <a:endParaRPr lang="en-GB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3BB1EB-6F31-FF91-0B8B-C2A51C8F9CAB}"/>
              </a:ext>
            </a:extLst>
          </p:cNvPr>
          <p:cNvGrpSpPr/>
          <p:nvPr/>
        </p:nvGrpSpPr>
        <p:grpSpPr>
          <a:xfrm>
            <a:off x="9469876" y="2385031"/>
            <a:ext cx="1078708" cy="1078708"/>
            <a:chOff x="9324610" y="2393654"/>
            <a:chExt cx="1369240" cy="1369240"/>
          </a:xfrm>
        </p:grpSpPr>
        <p:pic>
          <p:nvPicPr>
            <p:cNvPr id="8" name="Graphic 7" descr="Maximize with solid fill">
              <a:extLst>
                <a:ext uri="{FF2B5EF4-FFF2-40B4-BE49-F238E27FC236}">
                  <a16:creationId xmlns:a16="http://schemas.microsoft.com/office/drawing/2014/main" id="{CD1664B9-2BEE-10D4-BDFD-5D1FA464D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2182" y="2471226"/>
              <a:ext cx="1214096" cy="1214096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0B3D86-73C4-A3E6-4483-096644D809E8}"/>
                </a:ext>
              </a:extLst>
            </p:cNvPr>
            <p:cNvSpPr/>
            <p:nvPr/>
          </p:nvSpPr>
          <p:spPr>
            <a:xfrm>
              <a:off x="9324610" y="2393654"/>
              <a:ext cx="1369240" cy="1369240"/>
            </a:xfrm>
            <a:prstGeom prst="roundRect">
              <a:avLst/>
            </a:prstGeom>
            <a:noFill/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Slide Number Placeholder 21">
            <a:extLst>
              <a:ext uri="{FF2B5EF4-FFF2-40B4-BE49-F238E27FC236}">
                <a16:creationId xmlns:a16="http://schemas.microsoft.com/office/drawing/2014/main" id="{843D2A3F-F1BE-CCA7-DC8E-63713CB6A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36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200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CD3D61-1E08-4974-493C-B1591DD18CCB}"/>
              </a:ext>
            </a:extLst>
          </p:cNvPr>
          <p:cNvSpPr/>
          <p:nvPr/>
        </p:nvSpPr>
        <p:spPr>
          <a:xfrm>
            <a:off x="-1" y="0"/>
            <a:ext cx="6683831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7D64EB56-7814-4ADB-BD4C-D4E42F87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198053"/>
            <a:ext cx="5268686" cy="695351"/>
          </a:xfrm>
          <a:ln w="28575">
            <a:solidFill>
              <a:srgbClr val="D1C59F"/>
            </a:solidFill>
          </a:ln>
        </p:spPr>
        <p:txBody>
          <a:bodyPr rtlCol="0"/>
          <a:lstStyle/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Growth strategy</a:t>
            </a:r>
            <a:br>
              <a:rPr lang="en-GB">
                <a:solidFill>
                  <a:srgbClr val="D1C59F"/>
                </a:solidFill>
                <a:latin typeface="+mn-lt"/>
              </a:rPr>
            </a:br>
            <a:r>
              <a:rPr lang="en-GB" sz="1600" i="1">
                <a:solidFill>
                  <a:srgbClr val="D1C59F"/>
                </a:solidFill>
                <a:latin typeface="+mn-lt"/>
              </a:rPr>
              <a:t>How we’ll scale in the future​</a:t>
            </a:r>
            <a:endParaRPr lang="en-GB" i="1">
              <a:solidFill>
                <a:srgbClr val="D1C59F"/>
              </a:solidFill>
              <a:latin typeface="+mn-lt"/>
            </a:endParaRP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9C30599-76A8-4BC6-94F7-A80189E484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en-GB"/>
              <a:t>$800bn+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7CF6540-6A1C-4A70-8BA0-6A13694F1A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7695" y="2044485"/>
            <a:ext cx="3081975" cy="1121230"/>
          </a:xfrm>
        </p:spPr>
        <p:txBody>
          <a:bodyPr rtlCol="0"/>
          <a:lstStyle/>
          <a:p>
            <a:pPr rtl="0"/>
            <a:r>
              <a:rPr lang="en-GB"/>
              <a:t>Expected global debt-for-nature swap market size</a:t>
            </a:r>
          </a:p>
        </p:txBody>
      </p:sp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85278DC3-7465-427B-9DD5-7E46CE00FF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0666" y="3428263"/>
            <a:ext cx="1584471" cy="1121230"/>
          </a:xfrm>
        </p:spPr>
        <p:txBody>
          <a:bodyPr rtlCol="0"/>
          <a:lstStyle/>
          <a:p>
            <a:pPr rtl="0"/>
            <a:r>
              <a:rPr lang="en-GB"/>
              <a:t>2023-34</a:t>
            </a:r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1B5D0D81-8352-40FD-B232-D587379A48F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27695" y="3428263"/>
            <a:ext cx="3081975" cy="1121230"/>
          </a:xfrm>
        </p:spPr>
        <p:txBody>
          <a:bodyPr rtlCol="0"/>
          <a:lstStyle/>
          <a:p>
            <a:pPr rtl="0"/>
            <a:r>
              <a:rPr lang="en-GB"/>
              <a:t>Expand size and roll sovereign bond repayment proceeds into </a:t>
            </a:r>
            <a:r>
              <a:rPr lang="en-GB" err="1"/>
              <a:t>Auaca</a:t>
            </a:r>
            <a:r>
              <a:rPr lang="en-GB"/>
              <a:t> Fund II</a:t>
            </a:r>
          </a:p>
        </p:txBody>
      </p:sp>
      <p:sp>
        <p:nvSpPr>
          <p:cNvPr id="149" name="Text Placeholder 148">
            <a:extLst>
              <a:ext uri="{FF2B5EF4-FFF2-40B4-BE49-F238E27FC236}">
                <a16:creationId xmlns:a16="http://schemas.microsoft.com/office/drawing/2014/main" id="{9D611317-439A-40F5-AA3E-CF88472F54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0666" y="4812041"/>
            <a:ext cx="1584471" cy="1121230"/>
          </a:xfrm>
        </p:spPr>
        <p:txBody>
          <a:bodyPr rtlCol="0"/>
          <a:lstStyle/>
          <a:p>
            <a:pPr rtl="0"/>
            <a:r>
              <a:rPr lang="en-GB"/>
              <a:t>2030+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AFFA4C3C-8D8D-4DAB-A3FC-6ACD990091D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727695" y="4812041"/>
            <a:ext cx="3081975" cy="1121230"/>
          </a:xfrm>
        </p:spPr>
        <p:txBody>
          <a:bodyPr rtlCol="0"/>
          <a:lstStyle/>
          <a:p>
            <a:pPr rtl="0"/>
            <a:r>
              <a:rPr lang="en-GB"/>
              <a:t>Explore options in raising new funds focussing on different geographies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23F79-82E5-43EE-8390-DF067A88C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Pitch deck</a:t>
            </a:r>
          </a:p>
        </p:txBody>
      </p:sp>
      <p:sp>
        <p:nvSpPr>
          <p:cNvPr id="8" name="Slide Number Placeholder 21">
            <a:extLst>
              <a:ext uri="{FF2B5EF4-FFF2-40B4-BE49-F238E27FC236}">
                <a16:creationId xmlns:a16="http://schemas.microsoft.com/office/drawing/2014/main" id="{52DF1014-B60E-0434-A631-6D4FE59B6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618726" y="6356350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37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2" descr="Forest Recovery in the Amazon Is a Slow Process - Eos">
            <a:extLst>
              <a:ext uri="{FF2B5EF4-FFF2-40B4-BE49-F238E27FC236}">
                <a16:creationId xmlns:a16="http://schemas.microsoft.com/office/drawing/2014/main" id="{8EFCB4BE-F09B-9121-4DE2-FF06DE1A097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r="19878"/>
          <a:stretch>
            <a:fillRect/>
          </a:stretch>
        </p:blipFill>
        <p:spPr bwMode="auto">
          <a:xfrm>
            <a:off x="6683375" y="0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17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5C9C1F5-0DDE-1F04-54C6-3E1C4D7AE202}"/>
              </a:ext>
            </a:extLst>
          </p:cNvPr>
          <p:cNvSpPr/>
          <p:nvPr/>
        </p:nvSpPr>
        <p:spPr>
          <a:xfrm>
            <a:off x="0" y="1"/>
            <a:ext cx="12192000" cy="1144666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63110-C9C5-8A2F-2EDC-3DDCF536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89" y="241234"/>
            <a:ext cx="11235622" cy="657784"/>
          </a:xfrm>
          <a:ln w="28575">
            <a:solidFill>
              <a:srgbClr val="D1C59F"/>
            </a:solidFill>
          </a:ln>
        </p:spPr>
        <p:txBody>
          <a:bodyPr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advisors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62CD6-9273-97EB-150D-946EEA10FA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Gabriel </a:t>
            </a:r>
            <a:r>
              <a:rPr lang="en-GB" err="1"/>
              <a:t>thoumi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6BCAD-6AA3-C85F-6468-CEF0BF19E3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Responsible Alpha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37400A-B426-E849-96BF-77DF33B8EA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Thomas </a:t>
            </a:r>
            <a:r>
              <a:rPr lang="en-GB" err="1"/>
              <a:t>laryea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37FC03-2DAE-A293-C554-E1DC3BE4CD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/>
              <a:t>Orrick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D96C4D-7D5C-E023-AAFA-E7BC377012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/>
              <a:t>Maxime le </a:t>
            </a:r>
            <a:r>
              <a:rPr lang="en-GB" err="1"/>
              <a:t>floch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707438-1A77-302C-A0FC-661C3F2F33A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/>
              <a:t>J O Hambro Capital Management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BAC4D7A-CB19-F6CE-342A-8EEF9FEEEA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/>
              <a:t>Brian </a:t>
            </a:r>
            <a:r>
              <a:rPr lang="en-GB" err="1"/>
              <a:t>mcfarland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EE1F49-3405-EF50-C05B-5E9F5B5FB7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36000" rIns="36000"/>
          <a:lstStyle/>
          <a:p>
            <a:r>
              <a:rPr lang="en-GB"/>
              <a:t>Climate Investment Partners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58C1A7-CADD-7543-0237-508B1372808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/>
              <a:t>Nathalie walker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75C8F5-34DC-3F68-2FDB-F881C05B73C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lIns="36000" rIns="36000"/>
          <a:lstStyle/>
          <a:p>
            <a:r>
              <a:rPr lang="en-GB"/>
              <a:t>National Wildlife Federation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83155D7-8158-FA5F-F285-27042B39E38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/>
              <a:t>Glen </a:t>
            </a:r>
            <a:r>
              <a:rPr lang="en-GB" err="1"/>
              <a:t>armstrong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D5DE3D-38B1-3D57-CB05-99D4B948847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/>
              <a:t>UCL Professor, ex-IFC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63238F8-70C8-E834-4D2B-E81D48BB01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/>
              <a:t>Madhava </a:t>
            </a:r>
            <a:r>
              <a:rPr lang="en-GB" err="1"/>
              <a:t>marim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DCCDD5-6C93-F1AD-8A6E-B657C822D8E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GB"/>
              <a:t>Global Index International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96A97BC-5EA3-83E7-0946-FDB885A02AA7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"/>
          <a:srcRect t="3959" b="3959"/>
          <a:stretch>
            <a:fillRect/>
          </a:stretch>
        </p:blipFill>
        <p:spPr/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C493F92-1B9C-009C-1D0E-AE7600262D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/>
              <a:t>John </a:t>
            </a:r>
            <a:r>
              <a:rPr lang="en-GB" err="1"/>
              <a:t>fleming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6FB2B22-2B3E-C815-9BB9-B4A2764C239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/>
              <a:t>Agricultural Expert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13C36D84-FC7F-C475-7E95-7C6841F3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009" y="6389203"/>
            <a:ext cx="602632" cy="365125"/>
          </a:xfrm>
        </p:spPr>
        <p:txBody>
          <a:bodyPr/>
          <a:lstStyle/>
          <a:p>
            <a:pPr rtl="0"/>
            <a:fld id="{EA87306C-81BA-4795-A5CA-9392456A8C1E}" type="slidenum">
              <a:rPr lang="en-GB" noProof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38</a:t>
            </a:fld>
            <a:endParaRPr lang="en-GB" noProof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7016E2C-14A6-C609-FAAC-9836A2A5E5E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/>
              <a:t>Lorenzo la </a:t>
            </a:r>
            <a:r>
              <a:rPr lang="en-GB" err="1"/>
              <a:t>posta</a:t>
            </a:r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9F12415-36B0-9B96-E3AF-D365B8B674E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/>
              <a:t>Momentum Global IM</a:t>
            </a:r>
          </a:p>
        </p:txBody>
      </p:sp>
      <p:pic>
        <p:nvPicPr>
          <p:cNvPr id="2050" name="Picture 2" descr="Gabriel Thoumi, CFA, FRM">
            <a:extLst>
              <a:ext uri="{FF2B5EF4-FFF2-40B4-BE49-F238E27FC236}">
                <a16:creationId xmlns:a16="http://schemas.microsoft.com/office/drawing/2014/main" id="{939C4D33-45FE-2131-6CE6-71658D5D652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b="39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omas Laryea">
            <a:extLst>
              <a:ext uri="{FF2B5EF4-FFF2-40B4-BE49-F238E27FC236}">
                <a16:creationId xmlns:a16="http://schemas.microsoft.com/office/drawing/2014/main" id="{999DFB09-BB23-FDBA-E990-6DA275BB0163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-88" r="9880" b="26058"/>
          <a:stretch/>
        </p:blipFill>
        <p:spPr bwMode="auto">
          <a:xfrm>
            <a:off x="4211979" y="1862038"/>
            <a:ext cx="1243292" cy="11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file photo of Maxime Le Floch, CFA">
            <a:extLst>
              <a:ext uri="{FF2B5EF4-FFF2-40B4-BE49-F238E27FC236}">
                <a16:creationId xmlns:a16="http://schemas.microsoft.com/office/drawing/2014/main" id="{84B8622A-78B0-5173-065C-7D4A439EDB5C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9327" r="6807" b="10877"/>
          <a:stretch/>
        </p:blipFill>
        <p:spPr bwMode="auto">
          <a:xfrm>
            <a:off x="6859928" y="1862038"/>
            <a:ext cx="1243292" cy="11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ian McFarland">
            <a:extLst>
              <a:ext uri="{FF2B5EF4-FFF2-40B4-BE49-F238E27FC236}">
                <a16:creationId xmlns:a16="http://schemas.microsoft.com/office/drawing/2014/main" id="{46D850EB-A8CE-AF8A-E41B-4D03EED51E1F}"/>
              </a:ext>
            </a:extLst>
          </p:cNvPr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b="39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thalie Walker">
            <a:extLst>
              <a:ext uri="{FF2B5EF4-FFF2-40B4-BE49-F238E27FC236}">
                <a16:creationId xmlns:a16="http://schemas.microsoft.com/office/drawing/2014/main" id="{8F1D3687-1F5C-444B-DE03-A482BC5408D8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b="39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len Armstrong">
            <a:extLst>
              <a:ext uri="{FF2B5EF4-FFF2-40B4-BE49-F238E27FC236}">
                <a16:creationId xmlns:a16="http://schemas.microsoft.com/office/drawing/2014/main" id="{F180975E-10D4-8522-1714-BCA15FBB6273}"/>
              </a:ext>
            </a:extLst>
          </p:cNvPr>
          <p:cNvPicPr>
            <a:picLocks noGrp="1" noChangeAspect="1" noChangeArrowheads="1"/>
          </p:cNvPicPr>
          <p:nvPr>
            <p:ph type="pic" sz="quarter" idx="36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9" b="39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renzo La Posta, CFA">
            <a:extLst>
              <a:ext uri="{FF2B5EF4-FFF2-40B4-BE49-F238E27FC236}">
                <a16:creationId xmlns:a16="http://schemas.microsoft.com/office/drawing/2014/main" id="{03A856A6-EAEB-9C06-FF65-AC38499C4853}"/>
              </a:ext>
            </a:extLst>
          </p:cNvPr>
          <p:cNvPicPr>
            <a:picLocks noGrp="1" noChangeAspect="1" noChangeArrowheads="1"/>
          </p:cNvPicPr>
          <p:nvPr>
            <p:ph type="pic" sz="quarter" idx="45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4011" r="12115" b="22572"/>
          <a:stretch/>
        </p:blipFill>
        <p:spPr bwMode="auto">
          <a:xfrm>
            <a:off x="10263672" y="4125872"/>
            <a:ext cx="1236287" cy="11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76FB93D-4EA7-2A3E-8F6D-04A765FAFDEF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11"/>
          <a:srcRect l="14173" t="7720" r="13310" b="23008"/>
          <a:stretch/>
        </p:blipFill>
        <p:spPr>
          <a:xfrm>
            <a:off x="5477856" y="4125872"/>
            <a:ext cx="1243293" cy="11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25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4711FB-E490-513C-580D-788000708723}"/>
              </a:ext>
            </a:extLst>
          </p:cNvPr>
          <p:cNvSpPr/>
          <p:nvPr/>
        </p:nvSpPr>
        <p:spPr>
          <a:xfrm>
            <a:off x="0" y="1"/>
            <a:ext cx="12192000" cy="1230402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75F1FCDA-B020-4B89-81B7-9FDDDA7A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19" y="290286"/>
            <a:ext cx="11109686" cy="689428"/>
          </a:xfr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the </a:t>
            </a:r>
            <a:r>
              <a:rPr lang="en-GB" err="1">
                <a:solidFill>
                  <a:srgbClr val="D1C59F"/>
                </a:solidFill>
                <a:latin typeface="+mn-lt"/>
              </a:rPr>
              <a:t>Auaca</a:t>
            </a:r>
            <a:r>
              <a:rPr lang="en-GB">
                <a:solidFill>
                  <a:srgbClr val="D1C59F"/>
                </a:solidFill>
                <a:latin typeface="+mn-lt"/>
              </a:rPr>
              <a:t> team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1E960A-7E3D-4F8D-9D62-A555536F8E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3728" y="1565056"/>
            <a:ext cx="2487705" cy="531393"/>
          </a:xfrm>
        </p:spPr>
        <p:txBody>
          <a:bodyPr lIns="91440" tIns="45720" rIns="91440" bIns="45720" rtlCol="0" anchor="b"/>
          <a:lstStyle/>
          <a:p>
            <a:pPr rtl="0"/>
            <a:r>
              <a:rPr lang="en-GB" sz="1600" b="1"/>
              <a:t>Aaron Kent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E49AD40-AE90-4EBE-841C-B62FD35527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3728" y="4877778"/>
            <a:ext cx="2487705" cy="1218266"/>
          </a:xfrm>
        </p:spPr>
        <p:txBody>
          <a:bodyPr lIns="91440" tIns="45720" rIns="91440" bIns="45720" rtlCol="0" anchor="t"/>
          <a:lstStyle/>
          <a:p>
            <a:pPr algn="just">
              <a:lnSpc>
                <a:spcPct val="114000"/>
              </a:lnSpc>
            </a:pPr>
            <a:r>
              <a:rPr lang="en-GB" sz="1200"/>
              <a:t>Aaron previously worked in finance in the UK and Hong Kong. He has returned to study to pivot his career into climate and impact finance.</a:t>
            </a:r>
            <a:endParaRPr lang="en-US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03C108A-A3A2-4E65-A46C-D9DB58BC1A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3826" y="1565056"/>
            <a:ext cx="2487705" cy="531393"/>
          </a:xfrm>
        </p:spPr>
        <p:txBody>
          <a:bodyPr lIns="91440" tIns="45720" rIns="91440" bIns="45720" rtlCol="0" anchor="b"/>
          <a:lstStyle/>
          <a:p>
            <a:pPr rtl="0"/>
            <a:r>
              <a:rPr lang="en-GB" sz="1600" b="1"/>
              <a:t>Chandra Rodrigues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22C4EEEB-8921-42F3-A225-77BFB949084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34879" y="4874572"/>
            <a:ext cx="2565595" cy="1419411"/>
          </a:xfrm>
        </p:spPr>
        <p:txBody>
          <a:bodyPr lIns="91440" tIns="45720" rIns="91440" bIns="45720" rtlCol="0" anchor="t"/>
          <a:lstStyle/>
          <a:p>
            <a:pPr algn="just">
              <a:lnSpc>
                <a:spcPct val="114000"/>
              </a:lnSpc>
            </a:pPr>
            <a:r>
              <a:rPr lang="en-GB" sz="1200"/>
              <a:t>Chandra studied Aeronautical Engineering and is currently taking an MSc at UCL before starting her position as strategist at the European Space Agency.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6A6CACEE-8BA3-47C7-ADC6-38D445EC18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9959" y="1565056"/>
            <a:ext cx="2635626" cy="531393"/>
          </a:xfrm>
        </p:spPr>
        <p:txBody>
          <a:bodyPr lIns="91440" tIns="45720" rIns="91440" bIns="45720" rtlCol="0" anchor="b"/>
          <a:lstStyle/>
          <a:p>
            <a:pPr rtl="0"/>
            <a:r>
              <a:rPr lang="en-GB" sz="1600" b="1"/>
              <a:t>Kornelija ukolovaitE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DF9A17E8-323B-4E69-8593-CF9343A330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3920" y="4877778"/>
            <a:ext cx="2487705" cy="1212900"/>
          </a:xfrm>
        </p:spPr>
        <p:txBody>
          <a:bodyPr lIns="91440" tIns="45720" rIns="91440" bIns="45720" rtlCol="0" anchor="t"/>
          <a:lstStyle/>
          <a:p>
            <a:pPr algn="just">
              <a:lnSpc>
                <a:spcPct val="114000"/>
              </a:lnSpc>
            </a:pPr>
            <a:r>
              <a:rPr lang="en-GB" sz="1200"/>
              <a:t>Kornelija studied politics and global history and now works in edtech. She's studying at UCL to pivot her career into energy and climate fields.</a:t>
            </a:r>
            <a:endParaRPr lang="en-US" sz="1200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2E75F4E0-B4BA-4612-9927-C5D1F40375A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14014" y="1565056"/>
            <a:ext cx="2487705" cy="531393"/>
          </a:xfrm>
        </p:spPr>
        <p:txBody>
          <a:bodyPr lIns="91440" tIns="45720" rIns="91440" bIns="45720" rtlCol="0" anchor="b"/>
          <a:lstStyle/>
          <a:p>
            <a:pPr rtl="0"/>
            <a:r>
              <a:rPr lang="en-GB" sz="1600" b="1"/>
              <a:t>Ty lee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810168AB-103E-4451-ACA1-C71EED8C7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975072" y="4874572"/>
            <a:ext cx="2526648" cy="1419410"/>
          </a:xfrm>
        </p:spPr>
        <p:txBody>
          <a:bodyPr rtlCol="0"/>
          <a:lstStyle/>
          <a:p>
            <a:pPr algn="just" rtl="0">
              <a:lnSpc>
                <a:spcPct val="114000"/>
              </a:lnSpc>
            </a:pPr>
            <a:r>
              <a:rPr lang="en-GB" sz="1200"/>
              <a:t>Ty previously worked in various functions across APAC. He is a Chevening scholar navigating a career change through grad school.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69C9E-F651-4E5E-BB4B-08239BEE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247" y="6385151"/>
            <a:ext cx="495984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39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CD2343-287E-716B-E725-8A1C150B3D6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3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19C01C-E677-E7EF-44E9-AE729B1920A1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3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7715731-8A7F-3C90-4DE4-8791F8035AB5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3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6E7E2BE-FE7A-6380-1719-BD160815B8DC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3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0DE4B1-4D0F-B3CE-ADED-036CE8ECF813}"/>
              </a:ext>
            </a:extLst>
          </p:cNvPr>
          <p:cNvSpPr/>
          <p:nvPr/>
        </p:nvSpPr>
        <p:spPr>
          <a:xfrm>
            <a:off x="8632504" y="1835476"/>
            <a:ext cx="28800" cy="288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30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4B7787-DB23-9D3D-2D75-F53009D3E1E3}"/>
              </a:ext>
            </a:extLst>
          </p:cNvPr>
          <p:cNvSpPr/>
          <p:nvPr/>
        </p:nvSpPr>
        <p:spPr>
          <a:xfrm>
            <a:off x="0" y="0"/>
            <a:ext cx="6384174" cy="1091459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DAFD9-73D0-4017-B7AE-1F55DE52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21" y="185529"/>
            <a:ext cx="5200532" cy="720399"/>
          </a:xfrm>
          <a:ln w="28575">
            <a:solidFill>
              <a:srgbClr val="D1C59F"/>
            </a:solidFill>
          </a:ln>
        </p:spPr>
        <p:txBody>
          <a:bodyPr/>
          <a:lstStyle/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0D82B-B110-2A15-83C2-6C6C77446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0251" y="3969953"/>
            <a:ext cx="1653944" cy="720399"/>
          </a:xfrm>
          <a:noFill/>
          <a:ln>
            <a:solidFill>
              <a:srgbClr val="4D6810"/>
            </a:solidFill>
          </a:ln>
        </p:spPr>
        <p:txBody>
          <a:bodyPr/>
          <a:lstStyle/>
          <a:p>
            <a:r>
              <a:rPr lang="en-GB" sz="1400">
                <a:solidFill>
                  <a:srgbClr val="4D6810"/>
                </a:solidFill>
              </a:rPr>
              <a:t>Direct conservation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5B5E7-885F-D701-CA70-5728B876B6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251" y="1817575"/>
            <a:ext cx="1653946" cy="720400"/>
          </a:xfrm>
          <a:noFill/>
          <a:ln>
            <a:solidFill>
              <a:srgbClr val="4D6810"/>
            </a:solidFill>
          </a:ln>
        </p:spPr>
        <p:txBody>
          <a:bodyPr/>
          <a:lstStyle/>
          <a:p>
            <a:r>
              <a:rPr lang="en-GB" sz="1400">
                <a:solidFill>
                  <a:srgbClr val="4D6810"/>
                </a:solidFill>
              </a:rPr>
              <a:t>Sustainable practices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3D0E2-6E3D-E13A-AF2D-068A6CB3D1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0251" y="2893764"/>
            <a:ext cx="1653946" cy="720400"/>
          </a:xfrm>
          <a:noFill/>
          <a:ln>
            <a:solidFill>
              <a:srgbClr val="4D6810"/>
            </a:solidFill>
          </a:ln>
        </p:spPr>
        <p:txBody>
          <a:bodyPr/>
          <a:lstStyle/>
          <a:p>
            <a:r>
              <a:rPr lang="en-GB" sz="1400">
                <a:solidFill>
                  <a:srgbClr val="4D6810"/>
                </a:solidFill>
              </a:rPr>
              <a:t>Local</a:t>
            </a:r>
          </a:p>
          <a:p>
            <a:r>
              <a:rPr lang="en-GB" sz="1400">
                <a:solidFill>
                  <a:srgbClr val="4D6810"/>
                </a:solidFill>
              </a:rPr>
              <a:t>expertise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B92B8F-1FD8-13D1-226B-6C3AE8759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03195" y="3878453"/>
            <a:ext cx="3305719" cy="903398"/>
          </a:xfrm>
        </p:spPr>
        <p:txBody>
          <a:bodyPr anchor="ctr"/>
          <a:lstStyle/>
          <a:p>
            <a:r>
              <a:rPr lang="en-GB" sz="1400"/>
              <a:t>Via best-in-class projects such as </a:t>
            </a:r>
            <a:r>
              <a:rPr lang="en-GB" sz="1400" err="1"/>
              <a:t>Envira</a:t>
            </a:r>
            <a:r>
              <a:rPr lang="en-GB" sz="1400"/>
              <a:t> Amazonia Project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9DD5E1-75FC-2DA4-5C08-BA848B3A70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03193" y="1726076"/>
            <a:ext cx="3305719" cy="903398"/>
          </a:xfrm>
        </p:spPr>
        <p:txBody>
          <a:bodyPr anchor="ctr"/>
          <a:lstStyle/>
          <a:p>
            <a:r>
              <a:rPr lang="en-GB" sz="1400" dirty="0"/>
              <a:t>Raising agricultural productivity</a:t>
            </a:r>
            <a:r>
              <a:rPr lang="en-GB" sz="1400"/>
              <a:t>,</a:t>
            </a:r>
            <a:r>
              <a:rPr lang="en-GB" sz="1400" dirty="0"/>
              <a:t> lowering pressure on rainforest exploitation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208D3-7257-5CA3-6DB6-24CCECCA5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03193" y="4960817"/>
            <a:ext cx="3305721" cy="903398"/>
          </a:xfrm>
        </p:spPr>
        <p:txBody>
          <a:bodyPr anchor="ctr"/>
          <a:lstStyle/>
          <a:p>
            <a:r>
              <a:rPr lang="en-GB" sz="1400"/>
              <a:t>Provided by a debt-for-nature swap sourced from markets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22E31B-E220-ACC4-444D-57F531F8C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4</a:t>
            </a:fld>
            <a:endParaRPr lang="en-GB" noProof="0"/>
          </a:p>
        </p:txBody>
      </p:sp>
      <p:pic>
        <p:nvPicPr>
          <p:cNvPr id="5122" name="Picture 2" descr="Amazonia Viva: Rondônia and Acre states, Brazil - Trillion Trees">
            <a:extLst>
              <a:ext uri="{FF2B5EF4-FFF2-40B4-BE49-F238E27FC236}">
                <a16:creationId xmlns:a16="http://schemas.microsoft.com/office/drawing/2014/main" id="{F8838171-C5D5-C3A2-75A0-7D176AD7FE0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18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B69892-5C26-31A5-920F-9C099C810B7B}"/>
              </a:ext>
            </a:extLst>
          </p:cNvPr>
          <p:cNvSpPr txBox="1">
            <a:spLocks/>
          </p:cNvSpPr>
          <p:nvPr/>
        </p:nvSpPr>
        <p:spPr>
          <a:xfrm>
            <a:off x="808382" y="5046141"/>
            <a:ext cx="1653946" cy="720400"/>
          </a:xfrm>
          <a:prstGeom prst="rect">
            <a:avLst/>
          </a:prstGeom>
          <a:noFill/>
          <a:ln w="28575">
            <a:solidFill>
              <a:srgbClr val="4D6810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D6810"/>
                </a:solidFill>
              </a:rPr>
              <a:t>Stable</a:t>
            </a:r>
          </a:p>
          <a:p>
            <a:r>
              <a:rPr lang="en-GB" sz="1400">
                <a:solidFill>
                  <a:srgbClr val="4D6810"/>
                </a:solidFill>
              </a:rPr>
              <a:t>funding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DC51366-8B88-92C2-D834-D55AEA492BE6}"/>
              </a:ext>
            </a:extLst>
          </p:cNvPr>
          <p:cNvSpPr txBox="1">
            <a:spLocks/>
          </p:cNvSpPr>
          <p:nvPr/>
        </p:nvSpPr>
        <p:spPr>
          <a:xfrm>
            <a:off x="2703193" y="2802265"/>
            <a:ext cx="3305719" cy="903398"/>
          </a:xfrm>
          <a:prstGeom prst="rect">
            <a:avLst/>
          </a:prstGeom>
        </p:spPr>
        <p:txBody>
          <a:bodyPr rtlCol="0" anchor="ctr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Brazil-specific knowledge, leveraging local expertise</a:t>
            </a:r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B838282A-86DF-EB54-99EB-EF4F8BE5F447}"/>
              </a:ext>
            </a:extLst>
          </p:cNvPr>
          <p:cNvSpPr txBox="1">
            <a:spLocks/>
          </p:cNvSpPr>
          <p:nvPr/>
        </p:nvSpPr>
        <p:spPr>
          <a:xfrm>
            <a:off x="-498266" y="6362038"/>
            <a:ext cx="1153431" cy="620866"/>
          </a:xfrm>
          <a:prstGeom prst="rect">
            <a:avLst/>
          </a:prstGeom>
          <a:noFill/>
        </p:spPr>
        <p:txBody>
          <a:bodyPr vert="horz" lIns="457200" tIns="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1200" kern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</a:rPr>
              <a:pPr/>
              <a:t>4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26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omestic breed cattle">
            <a:extLst>
              <a:ext uri="{FF2B5EF4-FFF2-40B4-BE49-F238E27FC236}">
                <a16:creationId xmlns:a16="http://schemas.microsoft.com/office/drawing/2014/main" id="{E95898C8-FC49-D5BE-A936-2A426D2F0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56" b="7856"/>
          <a:stretch>
            <a:fillRect/>
          </a:stretch>
        </p:blipFill>
        <p:spPr/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35EAD2D-22B5-C0F4-7F07-B21D89C8F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2" y="14521"/>
            <a:ext cx="12219903" cy="68434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716A3D-84A9-B7AE-0362-B25D7AE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745" y="2266836"/>
            <a:ext cx="4872508" cy="1805289"/>
          </a:xfrm>
          <a:noFill/>
          <a:ln w="28575">
            <a:solidFill>
              <a:srgbClr val="D1C59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r>
              <a:rPr lang="pt-PT">
                <a:solidFill>
                  <a:srgbClr val="D1C59F"/>
                </a:solidFill>
              </a:rPr>
              <a:t>AUACA FUND</a:t>
            </a:r>
            <a:br>
              <a:rPr lang="pt-PT">
                <a:solidFill>
                  <a:srgbClr val="D1C59F"/>
                </a:solidFill>
              </a:rPr>
            </a:br>
            <a:r>
              <a:rPr lang="pt-PT">
                <a:solidFill>
                  <a:srgbClr val="D1C59F"/>
                </a:solidFill>
              </a:rPr>
              <a:t>Thank you!</a:t>
            </a:r>
            <a:endParaRPr lang="en-GB">
              <a:solidFill>
                <a:srgbClr val="D1C5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73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954717-8231-FCE8-2538-DBDEE730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384" y="0"/>
            <a:ext cx="4979773" cy="6858000"/>
          </a:xfrm>
          <a:solidFill>
            <a:srgbClr val="24504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t-PT" b="1">
                <a:solidFill>
                  <a:srgbClr val="D1C59F"/>
                </a:solidFill>
              </a:rPr>
              <a:t>appendix</a:t>
            </a:r>
            <a:endParaRPr lang="en-GB" b="1">
              <a:solidFill>
                <a:srgbClr val="D1C59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4A84A-5671-7245-723B-235D2091A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41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56BA6-4C28-2F1D-1DBD-E993770B6F70}"/>
              </a:ext>
            </a:extLst>
          </p:cNvPr>
          <p:cNvSpPr/>
          <p:nvPr/>
        </p:nvSpPr>
        <p:spPr>
          <a:xfrm>
            <a:off x="549666" y="4772346"/>
            <a:ext cx="3847672" cy="559942"/>
          </a:xfrm>
          <a:prstGeom prst="rect">
            <a:avLst/>
          </a:prstGeom>
          <a:noFill/>
          <a:ln w="28575">
            <a:solidFill>
              <a:srgbClr val="D1C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13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2936C-A7CB-8FD5-A97B-E77FFDFB3D04}"/>
              </a:ext>
            </a:extLst>
          </p:cNvPr>
          <p:cNvSpPr/>
          <p:nvPr/>
        </p:nvSpPr>
        <p:spPr>
          <a:xfrm>
            <a:off x="6047704" y="1121535"/>
            <a:ext cx="6149661" cy="5741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423C97-BE5E-A6E8-43B2-2B1590F81214}"/>
              </a:ext>
            </a:extLst>
          </p:cNvPr>
          <p:cNvSpPr/>
          <p:nvPr/>
        </p:nvSpPr>
        <p:spPr>
          <a:xfrm>
            <a:off x="11045" y="6187"/>
            <a:ext cx="12191842" cy="1124172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0387" y="1893328"/>
            <a:ext cx="4994353" cy="426393"/>
          </a:xfrm>
        </p:spPr>
        <p:txBody>
          <a:bodyPr rtlCol="0"/>
          <a:lstStyle/>
          <a:p>
            <a:pPr rtl="0"/>
            <a:r>
              <a:rPr lang="en-GB"/>
              <a:t>DEBT structure adjustment loan to Brazil in the 90’s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0387" y="2259345"/>
            <a:ext cx="4891366" cy="1017102"/>
          </a:xfrm>
        </p:spPr>
        <p:txBody>
          <a:bodyPr rtlCol="0"/>
          <a:lstStyle/>
          <a:p>
            <a:pPr rtl="0"/>
            <a:r>
              <a:rPr lang="en-GB"/>
              <a:t>Agriculture extension services severely curtailed for fiscal prudency.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0387" y="3209507"/>
            <a:ext cx="4891366" cy="426393"/>
          </a:xfrm>
        </p:spPr>
        <p:txBody>
          <a:bodyPr rtlCol="0"/>
          <a:lstStyle/>
          <a:p>
            <a:pPr rtl="0"/>
            <a:r>
              <a:rPr lang="en-GB"/>
              <a:t>Fragmented implementation </a:t>
            </a:r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60387" y="3618258"/>
            <a:ext cx="4891366" cy="1017102"/>
          </a:xfrm>
        </p:spPr>
        <p:txBody>
          <a:bodyPr rtlCol="0"/>
          <a:lstStyle/>
          <a:p>
            <a:pPr rtl="0"/>
            <a:r>
              <a:rPr lang="en-GB"/>
              <a:t>Small scale pilots, insufficient skills and boots on ground 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60D23A3B-7061-4A85-9612-37B1F1EFF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0387" y="4580250"/>
            <a:ext cx="4530228" cy="426393"/>
          </a:xfrm>
        </p:spPr>
        <p:txBody>
          <a:bodyPr rtlCol="0"/>
          <a:lstStyle/>
          <a:p>
            <a:pPr rtl="0"/>
            <a:r>
              <a:rPr lang="en-GB"/>
              <a:t>Weak market conditions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CC67F132-FEAB-45AE-BAFB-DCA57F3605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60387" y="5036882"/>
            <a:ext cx="4711935" cy="1017102"/>
          </a:xfrm>
        </p:spPr>
        <p:txBody>
          <a:bodyPr rtlCol="0"/>
          <a:lstStyle/>
          <a:p>
            <a:pPr rtl="0"/>
            <a:r>
              <a:rPr lang="en-GB"/>
              <a:t>Market participants have not been willing to pay for sustainability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43279" y="6405629"/>
            <a:ext cx="15621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/>
              <a:t>42</a:t>
            </a:fld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AA0B4-E28B-48C2-F400-1551A5E0B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45" y="1828172"/>
            <a:ext cx="4241800" cy="4152900"/>
          </a:xfrm>
          <a:prstGeom prst="rect">
            <a:avLst/>
          </a:prstGeom>
        </p:spPr>
      </p:pic>
      <p:sp>
        <p:nvSpPr>
          <p:cNvPr id="7" name="Title 22">
            <a:extLst>
              <a:ext uri="{FF2B5EF4-FFF2-40B4-BE49-F238E27FC236}">
                <a16:creationId xmlns:a16="http://schemas.microsoft.com/office/drawing/2014/main" id="{FBB6EF0D-7F64-7589-CC78-C60C5C37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28" y="204141"/>
            <a:ext cx="10434807" cy="720399"/>
          </a:xfrm>
          <a:noFill/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Low farming technological profile throughout Amazonia causing </a:t>
            </a:r>
            <a:r>
              <a:rPr lang="en-GB" u="sng">
                <a:solidFill>
                  <a:srgbClr val="D1C59F"/>
                </a:solidFill>
                <a:latin typeface="+mn-lt"/>
              </a:rPr>
              <a:t>avoidable</a:t>
            </a:r>
            <a:r>
              <a:rPr lang="en-GB">
                <a:solidFill>
                  <a:srgbClr val="D1C59F"/>
                </a:solidFill>
                <a:latin typeface="+mn-lt"/>
              </a:rPr>
              <a:t> deforestation</a:t>
            </a:r>
          </a:p>
        </p:txBody>
      </p:sp>
      <p:sp>
        <p:nvSpPr>
          <p:cNvPr id="8" name="Text Placeholder 82">
            <a:extLst>
              <a:ext uri="{FF2B5EF4-FFF2-40B4-BE49-F238E27FC236}">
                <a16:creationId xmlns:a16="http://schemas.microsoft.com/office/drawing/2014/main" id="{3A5171B3-12EC-3DFA-22AB-669DA060FF60}"/>
              </a:ext>
            </a:extLst>
          </p:cNvPr>
          <p:cNvSpPr txBox="1">
            <a:spLocks/>
          </p:cNvSpPr>
          <p:nvPr/>
        </p:nvSpPr>
        <p:spPr>
          <a:xfrm>
            <a:off x="645344" y="5963239"/>
            <a:ext cx="3421103" cy="373836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/>
              <a:t>Source: </a:t>
            </a:r>
            <a:r>
              <a:rPr lang="en-GB" sz="1200" i="1" err="1"/>
              <a:t>Embrapa</a:t>
            </a:r>
            <a:r>
              <a:rPr lang="en-GB" sz="1200" i="1"/>
              <a:t>, 2020</a:t>
            </a:r>
          </a:p>
        </p:txBody>
      </p:sp>
      <p:sp>
        <p:nvSpPr>
          <p:cNvPr id="6" name="Text Placeholder 78">
            <a:extLst>
              <a:ext uri="{FF2B5EF4-FFF2-40B4-BE49-F238E27FC236}">
                <a16:creationId xmlns:a16="http://schemas.microsoft.com/office/drawing/2014/main" id="{40258823-665D-0E15-D489-9263E8A1E998}"/>
              </a:ext>
            </a:extLst>
          </p:cNvPr>
          <p:cNvSpPr txBox="1">
            <a:spLocks/>
          </p:cNvSpPr>
          <p:nvPr/>
        </p:nvSpPr>
        <p:spPr>
          <a:xfrm>
            <a:off x="645346" y="1219486"/>
            <a:ext cx="3421101" cy="505368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State of Acre. Brazil’s poorest state but very rich biodiversity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A0331EBF-58F2-6875-262E-CF2E678155BC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H="1" flipV="1">
            <a:off x="645345" y="1472170"/>
            <a:ext cx="628277" cy="2146088"/>
          </a:xfrm>
          <a:prstGeom prst="curvedConnector4">
            <a:avLst>
              <a:gd name="adj1" fmla="val -36385"/>
              <a:gd name="adj2" fmla="val 55887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44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6B7C5D-9637-A999-5823-BA6740D05DA3}"/>
              </a:ext>
            </a:extLst>
          </p:cNvPr>
          <p:cNvSpPr/>
          <p:nvPr/>
        </p:nvSpPr>
        <p:spPr>
          <a:xfrm>
            <a:off x="11045" y="6187"/>
            <a:ext cx="12191842" cy="1124172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2936C-A7CB-8FD5-A97B-E77FFDFB3D04}"/>
              </a:ext>
            </a:extLst>
          </p:cNvPr>
          <p:cNvSpPr/>
          <p:nvPr/>
        </p:nvSpPr>
        <p:spPr>
          <a:xfrm>
            <a:off x="6047704" y="1121535"/>
            <a:ext cx="6149661" cy="5741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/>
              <a:pPr rtl="0"/>
              <a:t>43</a:t>
            </a:fld>
            <a:endParaRPr lang="en-GB"/>
          </a:p>
        </p:txBody>
      </p:sp>
      <p:sp>
        <p:nvSpPr>
          <p:cNvPr id="7" name="Title 22">
            <a:extLst>
              <a:ext uri="{FF2B5EF4-FFF2-40B4-BE49-F238E27FC236}">
                <a16:creationId xmlns:a16="http://schemas.microsoft.com/office/drawing/2014/main" id="{FBB6EF0D-7F64-7589-CC78-C60C5C37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28" y="204141"/>
            <a:ext cx="10434807" cy="720399"/>
          </a:xfrm>
          <a:noFill/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STATE OF LANDS OF in the </a:t>
            </a:r>
            <a:r>
              <a:rPr lang="en-GB" err="1">
                <a:solidFill>
                  <a:srgbClr val="D1C59F"/>
                </a:solidFill>
                <a:latin typeface="+mn-lt"/>
              </a:rPr>
              <a:t>amazonia</a:t>
            </a:r>
            <a:endParaRPr lang="en-GB">
              <a:solidFill>
                <a:srgbClr val="D1C59F"/>
              </a:solidFill>
              <a:latin typeface="+mn-lt"/>
            </a:endParaRP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7116" y="1615814"/>
            <a:ext cx="4450249" cy="426393"/>
          </a:xfrm>
        </p:spPr>
        <p:txBody>
          <a:bodyPr rtlCol="0"/>
          <a:lstStyle/>
          <a:p>
            <a:pPr rtl="0"/>
            <a:r>
              <a:rPr lang="en-GB"/>
              <a:t>IMPERATIVES TO REACH 80% AMAZONIA CONSERVATION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7116" y="1981830"/>
            <a:ext cx="4253382" cy="4232630"/>
          </a:xfrm>
        </p:spPr>
        <p:txBody>
          <a:bodyPr rtlCol="0"/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MY" sz="1800"/>
              <a:t>M</a:t>
            </a:r>
            <a:r>
              <a:rPr lang="en-MY" sz="1800">
                <a:effectLst/>
              </a:rPr>
              <a:t>aintain the integrity of existing conservation units and indigenous lands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MY" sz="1800"/>
          </a:p>
          <a:p>
            <a:pPr marL="342900" indent="-342900">
              <a:buAutoNum type="arabicPeriod"/>
            </a:pPr>
            <a:r>
              <a:rPr lang="en-MY" sz="1800"/>
              <a:t>A</a:t>
            </a:r>
            <a:r>
              <a:rPr lang="en-MY" sz="1800">
                <a:effectLst/>
              </a:rPr>
              <a:t>llocate undesignated public lands to conservation areas </a:t>
            </a:r>
          </a:p>
          <a:p>
            <a:pPr marL="342900" indent="-342900">
              <a:buAutoNum type="arabicPeriod"/>
            </a:pPr>
            <a:endParaRPr lang="en-MY" sz="1800">
              <a:effectLst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MY" sz="1800"/>
              <a:t>C</a:t>
            </a:r>
            <a:r>
              <a:rPr lang="en-MY" sz="1800">
                <a:effectLst/>
              </a:rPr>
              <a:t>reate financial incentives for private landowners to convert their lands for conservation</a:t>
            </a:r>
            <a:endParaRPr lang="en-MY"/>
          </a:p>
          <a:p>
            <a:pPr marL="342900" indent="-342900">
              <a:buAutoNum type="arabicPeriod"/>
            </a:pPr>
            <a:endParaRPr lang="en-MY"/>
          </a:p>
          <a:p>
            <a:pPr rtl="0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80D7AB-C535-4EB0-9417-01F6442215A5}"/>
              </a:ext>
            </a:extLst>
          </p:cNvPr>
          <p:cNvGrpSpPr/>
          <p:nvPr/>
        </p:nvGrpSpPr>
        <p:grpSpPr>
          <a:xfrm>
            <a:off x="204952" y="2137383"/>
            <a:ext cx="6952291" cy="4516476"/>
            <a:chOff x="191502" y="2249403"/>
            <a:chExt cx="6952291" cy="45164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69DA4-A7BB-CDD9-6EBC-124BF597D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502" y="2249403"/>
              <a:ext cx="6952291" cy="31829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93BC11-5D5B-1B16-EC4A-6815F2CB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4493" y="5432379"/>
              <a:ext cx="5829300" cy="1333500"/>
            </a:xfrm>
            <a:prstGeom prst="rect">
              <a:avLst/>
            </a:prstGeom>
          </p:spPr>
        </p:pic>
      </p:grpSp>
      <p:sp>
        <p:nvSpPr>
          <p:cNvPr id="15" name="Text Placeholder 79">
            <a:extLst>
              <a:ext uri="{FF2B5EF4-FFF2-40B4-BE49-F238E27FC236}">
                <a16:creationId xmlns:a16="http://schemas.microsoft.com/office/drawing/2014/main" id="{27F1F51B-6ADE-C4F6-A1C0-A8769FE5CCB2}"/>
              </a:ext>
            </a:extLst>
          </p:cNvPr>
          <p:cNvSpPr txBox="1">
            <a:spLocks/>
          </p:cNvSpPr>
          <p:nvPr/>
        </p:nvSpPr>
        <p:spPr>
          <a:xfrm>
            <a:off x="189347" y="1635533"/>
            <a:ext cx="5873963" cy="426393"/>
          </a:xfrm>
          <a:prstGeom prst="rect">
            <a:avLst/>
          </a:prstGeom>
        </p:spPr>
        <p:txBody>
          <a:bodyPr rtlCol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Cattle growth and deforestation rate as of 2017</a:t>
            </a:r>
          </a:p>
          <a:p>
            <a:r>
              <a:rPr lang="en-GB" sz="1600" i="1"/>
              <a:t>Risk of further deforestation in acre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6DFD7D-564E-8936-B334-86E593FFEB30}"/>
              </a:ext>
            </a:extLst>
          </p:cNvPr>
          <p:cNvSpPr txBox="1"/>
          <p:nvPr/>
        </p:nvSpPr>
        <p:spPr>
          <a:xfrm>
            <a:off x="-32082" y="6582975"/>
            <a:ext cx="34453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/>
              <a:t>Source: https://</a:t>
            </a:r>
            <a:r>
              <a:rPr lang="en-GB" sz="1100" i="1" err="1"/>
              <a:t>zerodeforestationcattle.org</a:t>
            </a:r>
            <a:r>
              <a:rPr lang="en-GB" sz="1100" i="1"/>
              <a:t>/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034789-57A4-F227-96DE-572C85099606}"/>
              </a:ext>
            </a:extLst>
          </p:cNvPr>
          <p:cNvSpPr/>
          <p:nvPr/>
        </p:nvSpPr>
        <p:spPr>
          <a:xfrm rot="1220520">
            <a:off x="222037" y="3701143"/>
            <a:ext cx="855649" cy="533400"/>
          </a:xfrm>
          <a:prstGeom prst="ellipse">
            <a:avLst/>
          </a:prstGeom>
          <a:noFill/>
          <a:ln>
            <a:solidFill>
              <a:srgbClr val="184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A53122-E81D-E7E7-F885-FBD32BC2C63E}"/>
              </a:ext>
            </a:extLst>
          </p:cNvPr>
          <p:cNvSpPr/>
          <p:nvPr/>
        </p:nvSpPr>
        <p:spPr>
          <a:xfrm rot="1220520">
            <a:off x="3651038" y="3633654"/>
            <a:ext cx="855649" cy="533400"/>
          </a:xfrm>
          <a:prstGeom prst="ellipse">
            <a:avLst/>
          </a:prstGeom>
          <a:noFill/>
          <a:ln>
            <a:solidFill>
              <a:srgbClr val="184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33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30595E-956A-E308-895E-9201BDEA9818}"/>
              </a:ext>
            </a:extLst>
          </p:cNvPr>
          <p:cNvSpPr/>
          <p:nvPr/>
        </p:nvSpPr>
        <p:spPr>
          <a:xfrm>
            <a:off x="11045" y="6187"/>
            <a:ext cx="12191842" cy="1336456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5365C-775B-25F7-E92A-872F286E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60" y="314215"/>
            <a:ext cx="11438214" cy="720399"/>
          </a:xfrm>
          <a:ln w="28575">
            <a:solidFill>
              <a:srgbClr val="D1C59F"/>
            </a:solidFill>
          </a:ln>
        </p:spPr>
        <p:txBody>
          <a:bodyPr/>
          <a:lstStyle/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Financials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8F2E-7638-CF01-5ED4-5B28FC59DE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4475" y="2024846"/>
            <a:ext cx="1067986" cy="877354"/>
          </a:xfrm>
        </p:spPr>
        <p:txBody>
          <a:bodyPr/>
          <a:lstStyle/>
          <a:p>
            <a:r>
              <a:rPr lang="en-GB" sz="1600"/>
              <a:t>Fund details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6E744-A233-6FE5-2D71-A10B12BE63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475" y="3587334"/>
            <a:ext cx="1067986" cy="877354"/>
          </a:xfrm>
        </p:spPr>
        <p:txBody>
          <a:bodyPr/>
          <a:lstStyle/>
          <a:p>
            <a:r>
              <a:rPr lang="en-GB" sz="1600"/>
              <a:t>Debt terms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03DE0-995B-3192-D3FC-981814B483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475" y="5168283"/>
            <a:ext cx="1067986" cy="877354"/>
          </a:xfrm>
        </p:spPr>
        <p:txBody>
          <a:bodyPr/>
          <a:lstStyle/>
          <a:p>
            <a:r>
              <a:rPr lang="en-GB" sz="1600"/>
              <a:t>investor</a:t>
            </a:r>
          </a:p>
          <a:p>
            <a:r>
              <a:rPr lang="en-GB" sz="1600"/>
              <a:t>returns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723F7-937A-5307-172E-E83AFC5658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2977" y="1942528"/>
            <a:ext cx="3365003" cy="1017102"/>
          </a:xfrm>
        </p:spPr>
        <p:txBody>
          <a:bodyPr/>
          <a:lstStyle/>
          <a:p>
            <a:r>
              <a:rPr lang="en-GB" dirty="0"/>
              <a:t>Fund Size: $200m</a:t>
            </a:r>
          </a:p>
          <a:p>
            <a:r>
              <a:rPr lang="en-GB" dirty="0"/>
              <a:t>Maturity: 2032</a:t>
            </a:r>
          </a:p>
          <a:p>
            <a:r>
              <a:rPr lang="en-GB" dirty="0"/>
              <a:t>Asset Class: Debt fund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D75AF8-2D59-544F-2666-D859BA614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2977" y="3517460"/>
            <a:ext cx="3499170" cy="1017102"/>
          </a:xfrm>
        </p:spPr>
        <p:txBody>
          <a:bodyPr/>
          <a:lstStyle/>
          <a:p>
            <a:r>
              <a:rPr lang="en-GB"/>
              <a:t>Guarantee: 100% @ 5.82%</a:t>
            </a:r>
          </a:p>
          <a:p>
            <a:r>
              <a:rPr lang="en-GB"/>
              <a:t>Bond coupon: 4.59% (AA rated) </a:t>
            </a:r>
          </a:p>
          <a:p>
            <a:r>
              <a:rPr lang="en-GB"/>
              <a:t>Concessionary capital: 10% total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F0EAD9-4E5F-EFEC-0F8D-A734003780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02977" y="5098409"/>
            <a:ext cx="4358113" cy="1017102"/>
          </a:xfrm>
        </p:spPr>
        <p:txBody>
          <a:bodyPr/>
          <a:lstStyle/>
          <a:p>
            <a:r>
              <a:rPr lang="en-GB"/>
              <a:t>Total: 9.9%</a:t>
            </a:r>
          </a:p>
          <a:p>
            <a:r>
              <a:rPr lang="en-GB"/>
              <a:t>Private Capital: 4.9%</a:t>
            </a:r>
          </a:p>
          <a:p>
            <a:r>
              <a:rPr lang="en-GB"/>
              <a:t>Development Bank: $10.3M pa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6B7BCA-B4B6-EC7F-57FE-92F2AABA0295}"/>
              </a:ext>
            </a:extLst>
          </p:cNvPr>
          <p:cNvSpPr txBox="1">
            <a:spLocks/>
          </p:cNvSpPr>
          <p:nvPr/>
        </p:nvSpPr>
        <p:spPr>
          <a:xfrm>
            <a:off x="6008914" y="2024846"/>
            <a:ext cx="1067986" cy="877354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FUND</a:t>
            </a:r>
          </a:p>
          <a:p>
            <a:r>
              <a:rPr lang="en-GB" sz="1400"/>
              <a:t>FEES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F7797EB-51B6-4872-C907-EB47A9CC3000}"/>
              </a:ext>
            </a:extLst>
          </p:cNvPr>
          <p:cNvSpPr txBox="1">
            <a:spLocks/>
          </p:cNvSpPr>
          <p:nvPr/>
        </p:nvSpPr>
        <p:spPr>
          <a:xfrm>
            <a:off x="6008914" y="3587334"/>
            <a:ext cx="1067986" cy="877354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PARTNERS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1D4CB24-CAB2-81B0-AF04-2905683299D6}"/>
              </a:ext>
            </a:extLst>
          </p:cNvPr>
          <p:cNvSpPr txBox="1">
            <a:spLocks/>
          </p:cNvSpPr>
          <p:nvPr/>
        </p:nvSpPr>
        <p:spPr>
          <a:xfrm>
            <a:off x="6008914" y="5168283"/>
            <a:ext cx="1067986" cy="877354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legal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D61BC8-7748-0FAE-93AC-EEB3759ED876}"/>
              </a:ext>
            </a:extLst>
          </p:cNvPr>
          <p:cNvSpPr txBox="1">
            <a:spLocks/>
          </p:cNvSpPr>
          <p:nvPr/>
        </p:nvSpPr>
        <p:spPr>
          <a:xfrm>
            <a:off x="7287416" y="1942528"/>
            <a:ext cx="4253275" cy="1017102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Management fee: 1.0% of AUM</a:t>
            </a:r>
          </a:p>
          <a:p>
            <a:r>
              <a:rPr lang="en-GB" dirty="0"/>
              <a:t>Servicing fee: 0.5% of coupon</a:t>
            </a:r>
          </a:p>
          <a:p>
            <a:r>
              <a:rPr lang="en-GB" dirty="0"/>
              <a:t>Microfinance ROA: 3.7%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3BF7AA-ABE5-B592-9200-597FCB9C5997}"/>
              </a:ext>
            </a:extLst>
          </p:cNvPr>
          <p:cNvSpPr txBox="1">
            <a:spLocks/>
          </p:cNvSpPr>
          <p:nvPr/>
        </p:nvSpPr>
        <p:spPr>
          <a:xfrm>
            <a:off x="7287416" y="3517460"/>
            <a:ext cx="4721318" cy="1017102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Governance: The Nature Conservancy</a:t>
            </a:r>
          </a:p>
          <a:p>
            <a:r>
              <a:rPr lang="en-GB" dirty="0"/>
              <a:t>MDB: Inter-American Development Bank</a:t>
            </a:r>
          </a:p>
          <a:p>
            <a:r>
              <a:rPr lang="en-GB" dirty="0"/>
              <a:t>Finance: Credit Suisse*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399E34-5E20-0F71-2336-DF583A48EB6E}"/>
              </a:ext>
            </a:extLst>
          </p:cNvPr>
          <p:cNvSpPr txBox="1">
            <a:spLocks/>
          </p:cNvSpPr>
          <p:nvPr/>
        </p:nvSpPr>
        <p:spPr>
          <a:xfrm>
            <a:off x="7287416" y="5098409"/>
            <a:ext cx="4358113" cy="1017102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Structure: LP-GP</a:t>
            </a:r>
          </a:p>
          <a:p>
            <a:r>
              <a:rPr lang="en-GB"/>
              <a:t>Domicile: Delaware</a:t>
            </a:r>
          </a:p>
          <a:p>
            <a:r>
              <a:rPr lang="en-GB"/>
              <a:t>Advisor: Orrick</a:t>
            </a:r>
          </a:p>
        </p:txBody>
      </p:sp>
    </p:spTree>
    <p:extLst>
      <p:ext uri="{BB962C8B-B14F-4D97-AF65-F5344CB8AC3E}">
        <p14:creationId xmlns:p14="http://schemas.microsoft.com/office/powerpoint/2010/main" val="2315666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E05967-EB1F-2044-B12A-97DD5B86EEBD}"/>
              </a:ext>
            </a:extLst>
          </p:cNvPr>
          <p:cNvSpPr/>
          <p:nvPr/>
        </p:nvSpPr>
        <p:spPr>
          <a:xfrm>
            <a:off x="11045" y="6187"/>
            <a:ext cx="12191842" cy="156095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6DC619-94F3-4425-E9C2-A0CFFB7CFA18}"/>
              </a:ext>
            </a:extLst>
          </p:cNvPr>
          <p:cNvSpPr/>
          <p:nvPr/>
        </p:nvSpPr>
        <p:spPr>
          <a:xfrm>
            <a:off x="10467975" y="3244648"/>
            <a:ext cx="655296" cy="1854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68B72-9E13-D706-89CE-BF3D974A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6" y="316163"/>
            <a:ext cx="10964101" cy="607969"/>
          </a:xfrm>
          <a:ln w="28575">
            <a:solidFill>
              <a:srgbClr val="D1C59F"/>
            </a:solidFill>
          </a:ln>
        </p:spPr>
        <p:txBody>
          <a:bodyPr/>
          <a:lstStyle/>
          <a:p>
            <a:r>
              <a:rPr lang="pt-PT">
                <a:solidFill>
                  <a:srgbClr val="D1C59F"/>
                </a:solidFill>
                <a:latin typeface="+mn-lt"/>
              </a:rPr>
              <a:t>precedent debt-for-nature swaps</a:t>
            </a:r>
            <a:endParaRPr lang="en-GB">
              <a:solidFill>
                <a:srgbClr val="D1C59F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B3554-21F9-1001-DE4D-9791E5EEE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0844" y="2564313"/>
            <a:ext cx="5106948" cy="448769"/>
          </a:xfrm>
        </p:spPr>
        <p:txBody>
          <a:bodyPr/>
          <a:lstStyle/>
          <a:p>
            <a:r>
              <a:rPr lang="en-GB"/>
              <a:t>Debt-for-nature swaps (</a:t>
            </a:r>
            <a:r>
              <a:rPr lang="en-GB" err="1"/>
              <a:t>LatC</a:t>
            </a:r>
            <a:r>
              <a:rPr lang="en-GB"/>
              <a:t>, 2003-)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8D93FD-434F-1442-DFDC-23126B43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45</a:t>
            </a:fld>
            <a:endParaRPr lang="en-GB" noProof="0"/>
          </a:p>
        </p:txBody>
      </p:sp>
      <p:graphicFrame>
        <p:nvGraphicFramePr>
          <p:cNvPr id="12" name="Content Placeholder 84">
            <a:extLst>
              <a:ext uri="{FF2B5EF4-FFF2-40B4-BE49-F238E27FC236}">
                <a16:creationId xmlns:a16="http://schemas.microsoft.com/office/drawing/2014/main" id="{7ECA9BA5-009F-B010-7AB3-E73087D3523E}"/>
              </a:ext>
            </a:extLst>
          </p:cNvPr>
          <p:cNvGraphicFramePr>
            <a:graphicFrameLocks noGrp="1"/>
          </p:cNvGraphicFramePr>
          <p:nvPr>
            <p:ph sz="quarter" idx="35"/>
          </p:nvPr>
        </p:nvGraphicFramePr>
        <p:xfrm>
          <a:off x="911225" y="3187700"/>
          <a:ext cx="4750244" cy="27180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322164">
                  <a:extLst>
                    <a:ext uri="{9D8B030D-6E8A-4147-A177-3AD203B41FA5}">
                      <a16:colId xmlns:a16="http://schemas.microsoft.com/office/drawing/2014/main" val="1517755082"/>
                    </a:ext>
                  </a:extLst>
                </a:gridCol>
                <a:gridCol w="1952531">
                  <a:extLst>
                    <a:ext uri="{9D8B030D-6E8A-4147-A177-3AD203B41FA5}">
                      <a16:colId xmlns:a16="http://schemas.microsoft.com/office/drawing/2014/main" val="2446386500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1854486728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r" rtl="0"/>
                      <a:endParaRPr lang="en-GB" sz="1700" cap="all" spc="400" baseline="0" noProof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 marL="78782" marR="78782" marT="39391" marB="3939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0" cap="all" spc="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countries</a:t>
                      </a:r>
                    </a:p>
                  </a:txBody>
                  <a:tcPr marL="78782" marR="78782" marT="39391" marB="3939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200" b="0" cap="all" spc="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Amount (</a:t>
                      </a:r>
                      <a:r>
                        <a:rPr lang="en-GB" sz="1200" b="0" cap="all" spc="200" noProof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US$m</a:t>
                      </a:r>
                      <a:r>
                        <a:rPr lang="en-GB" sz="1200" b="0" cap="all" spc="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marL="78782" marR="78782" marT="39391" marB="39391" anchor="ctr"/>
                </a:tc>
                <a:extLst>
                  <a:ext uri="{0D108BD9-81ED-4DB2-BD59-A6C34878D82A}">
                    <a16:rowId xmlns:a16="http://schemas.microsoft.com/office/drawing/2014/main" val="31003518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1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Proposed</a:t>
                      </a: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1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Sri Lanka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1,000​</a:t>
                      </a:r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2812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endParaRPr lang="en-GB" sz="1200" b="0" i="1" spc="100" baseline="0" noProof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8782" marR="78782" marT="39391" marB="39391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1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Gabon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700​</a:t>
                      </a:r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538278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endParaRPr lang="en-GB" sz="1200" b="0" i="1" spc="100" baseline="0" noProof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1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Ecuador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800​</a:t>
                      </a:r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0840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78782" marR="78782" marT="39391" marB="39391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Cape Verde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17551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Barbados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8983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2021</a:t>
                      </a:r>
                    </a:p>
                  </a:txBody>
                  <a:tcPr marL="78782" marR="78782" marT="39391" marB="39391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Belize*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87374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2015</a:t>
                      </a:r>
                      <a:endParaRPr lang="en-GB" sz="1200" b="0" i="0" spc="100" baseline="0" noProof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8782" marR="78782" marT="39391" marB="39391"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spc="100" baseline="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Seychelles</a:t>
                      </a: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spc="100" noProof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21.6​</a:t>
                      </a:r>
                      <a:endParaRPr lang="en-GB" sz="1200" b="0" i="0" spc="100" baseline="0" noProof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756459"/>
                  </a:ext>
                </a:extLst>
              </a:tr>
            </a:tbl>
          </a:graphicData>
        </a:graphic>
      </p:graphicFrame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11A803D8-E8B0-0C0B-2493-44FA688D1A27}"/>
              </a:ext>
            </a:extLst>
          </p:cNvPr>
          <p:cNvGraphicFramePr>
            <a:graphicFrameLocks noGrp="1"/>
          </p:cNvGraphicFramePr>
          <p:nvPr>
            <p:ph sz="quarter" idx="36"/>
          </p:nvPr>
        </p:nvGraphicFramePr>
        <p:xfrm>
          <a:off x="7027863" y="3106738"/>
          <a:ext cx="4252912" cy="288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4E750A1-ECC0-0257-936C-D616E3BF59FD}"/>
              </a:ext>
            </a:extLst>
          </p:cNvPr>
          <p:cNvSpPr txBox="1">
            <a:spLocks/>
          </p:cNvSpPr>
          <p:nvPr/>
        </p:nvSpPr>
        <p:spPr>
          <a:xfrm>
            <a:off x="1016743" y="2564313"/>
            <a:ext cx="4252911" cy="448769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Precedent Transactions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5A0E7-CDFB-5F72-5F32-006B71F0899B}"/>
              </a:ext>
            </a:extLst>
          </p:cNvPr>
          <p:cNvSpPr txBox="1"/>
          <p:nvPr/>
        </p:nvSpPr>
        <p:spPr>
          <a:xfrm>
            <a:off x="10380345" y="3078480"/>
            <a:ext cx="7905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i="1">
                <a:solidFill>
                  <a:srgbClr val="B19335"/>
                </a:solidFill>
              </a:rPr>
              <a:t>Proposed</a:t>
            </a:r>
          </a:p>
        </p:txBody>
      </p:sp>
      <p:sp>
        <p:nvSpPr>
          <p:cNvPr id="21" name="Text Placeholder 198">
            <a:extLst>
              <a:ext uri="{FF2B5EF4-FFF2-40B4-BE49-F238E27FC236}">
                <a16:creationId xmlns:a16="http://schemas.microsoft.com/office/drawing/2014/main" id="{4F68B600-9A13-AA77-25F7-DD18B851A4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9403" y="952300"/>
            <a:ext cx="10853194" cy="568896"/>
          </a:xfrm>
        </p:spPr>
        <p:txBody>
          <a:bodyPr rtlCol="0"/>
          <a:lstStyle/>
          <a:p>
            <a:pPr rtl="0"/>
            <a:r>
              <a:rPr lang="en-GB" sz="1600" i="1">
                <a:solidFill>
                  <a:srgbClr val="D1C59F"/>
                </a:solidFill>
              </a:rPr>
              <a:t>Revived interest in these instruments is leading to larger and more complex deals</a:t>
            </a:r>
          </a:p>
        </p:txBody>
      </p:sp>
    </p:spTree>
    <p:extLst>
      <p:ext uri="{BB962C8B-B14F-4D97-AF65-F5344CB8AC3E}">
        <p14:creationId xmlns:p14="http://schemas.microsoft.com/office/powerpoint/2010/main" val="1458094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A7B085-C13F-9840-585A-83917804E6D0}"/>
              </a:ext>
            </a:extLst>
          </p:cNvPr>
          <p:cNvSpPr/>
          <p:nvPr/>
        </p:nvSpPr>
        <p:spPr>
          <a:xfrm>
            <a:off x="0" y="1"/>
            <a:ext cx="12192000" cy="1144666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D7BCDB7-0A70-0EB8-892E-E975F4D96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2" y="1432739"/>
            <a:ext cx="10575236" cy="39925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579186-6678-4E86-A5B8-601AF5FE68D0}"/>
              </a:ext>
            </a:extLst>
          </p:cNvPr>
          <p:cNvSpPr txBox="1">
            <a:spLocks/>
          </p:cNvSpPr>
          <p:nvPr/>
        </p:nvSpPr>
        <p:spPr>
          <a:xfrm>
            <a:off x="1023341" y="313349"/>
            <a:ext cx="10145318" cy="517970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Model outputs – inputs &amp; capital structure</a:t>
            </a:r>
          </a:p>
        </p:txBody>
      </p:sp>
    </p:spTree>
    <p:extLst>
      <p:ext uri="{BB962C8B-B14F-4D97-AF65-F5344CB8AC3E}">
        <p14:creationId xmlns:p14="http://schemas.microsoft.com/office/powerpoint/2010/main" val="4030736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5A98DE-5D98-DFD0-4718-48D7242B6A66}"/>
              </a:ext>
            </a:extLst>
          </p:cNvPr>
          <p:cNvSpPr/>
          <p:nvPr/>
        </p:nvSpPr>
        <p:spPr>
          <a:xfrm>
            <a:off x="0" y="1"/>
            <a:ext cx="12192000" cy="1144666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38646-8E82-44D8-65CB-C93DD3CD8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2" y="1628197"/>
            <a:ext cx="10575236" cy="36016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48BD6-37F6-0A2B-75CA-48BE57494F41}"/>
              </a:ext>
            </a:extLst>
          </p:cNvPr>
          <p:cNvSpPr txBox="1">
            <a:spLocks/>
          </p:cNvSpPr>
          <p:nvPr/>
        </p:nvSpPr>
        <p:spPr>
          <a:xfrm>
            <a:off x="1023341" y="313349"/>
            <a:ext cx="10145318" cy="517970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Model outputs – environmental trust</a:t>
            </a:r>
          </a:p>
        </p:txBody>
      </p:sp>
    </p:spTree>
    <p:extLst>
      <p:ext uri="{BB962C8B-B14F-4D97-AF65-F5344CB8AC3E}">
        <p14:creationId xmlns:p14="http://schemas.microsoft.com/office/powerpoint/2010/main" val="2061270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B61E94-FAEB-9EBE-342B-39BEEFA11F55}"/>
              </a:ext>
            </a:extLst>
          </p:cNvPr>
          <p:cNvSpPr/>
          <p:nvPr/>
        </p:nvSpPr>
        <p:spPr>
          <a:xfrm>
            <a:off x="0" y="1"/>
            <a:ext cx="12192000" cy="1144666"/>
          </a:xfrm>
          <a:prstGeom prst="rect">
            <a:avLst/>
          </a:prstGeom>
          <a:solidFill>
            <a:srgbClr val="184A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5365C-775B-25F7-E92A-872F286E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341" y="313349"/>
            <a:ext cx="10145318" cy="517970"/>
          </a:xfrm>
          <a:ln w="28575">
            <a:solidFill>
              <a:srgbClr val="D1C59F"/>
            </a:solidFill>
          </a:ln>
        </p:spPr>
        <p:txBody>
          <a:bodyPr/>
          <a:lstStyle/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Model outputs –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B9A26-1700-2788-26F4-04DDD2AB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42" y="1215967"/>
            <a:ext cx="10389517" cy="532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11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4BDE31-0A0C-E4B3-8714-D9330AE7DFCD}"/>
              </a:ext>
            </a:extLst>
          </p:cNvPr>
          <p:cNvSpPr/>
          <p:nvPr/>
        </p:nvSpPr>
        <p:spPr>
          <a:xfrm>
            <a:off x="155" y="-312"/>
            <a:ext cx="12191842" cy="959382"/>
          </a:xfrm>
          <a:prstGeom prst="rect">
            <a:avLst/>
          </a:prstGeom>
          <a:solidFill>
            <a:srgbClr val="2450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5F571-3610-54B0-19A9-699C7E8E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5" y="157851"/>
            <a:ext cx="2706253" cy="640698"/>
          </a:xfrm>
          <a:ln>
            <a:noFill/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</a:rPr>
              <a:t>microfinance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CD8018-B085-4B2F-7306-74BF845F9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49</a:t>
            </a:fld>
            <a:endParaRPr lang="en-GB" noProof="0"/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7F732117-07DD-5D77-634F-04F7FFC18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293975"/>
              </p:ext>
            </p:extLst>
          </p:nvPr>
        </p:nvGraphicFramePr>
        <p:xfrm>
          <a:off x="779080" y="1405623"/>
          <a:ext cx="10741968" cy="296772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370984">
                  <a:extLst>
                    <a:ext uri="{9D8B030D-6E8A-4147-A177-3AD203B41FA5}">
                      <a16:colId xmlns:a16="http://schemas.microsoft.com/office/drawing/2014/main" val="4229880937"/>
                    </a:ext>
                  </a:extLst>
                </a:gridCol>
                <a:gridCol w="5370984">
                  <a:extLst>
                    <a:ext uri="{9D8B030D-6E8A-4147-A177-3AD203B41FA5}">
                      <a16:colId xmlns:a16="http://schemas.microsoft.com/office/drawing/2014/main" val="3992117970"/>
                    </a:ext>
                  </a:extLst>
                </a:gridCol>
              </a:tblGrid>
              <a:tr h="32763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noProof="0"/>
                        <a:t>Borrower Eligibility Criteria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Borrower Commitments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350912"/>
                  </a:ext>
                </a:extLst>
              </a:tr>
              <a:tr h="514849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No overlap with protected or indigenous areas (Environmental Registry, CAR)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/>
                        <a:t>Conserve all forest remnants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20816"/>
                  </a:ext>
                </a:extLst>
              </a:tr>
              <a:tr h="571014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Not included in slave labour list of MTE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Comply with EMBRAPA's best practices and comply with Brazilian Forest Code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820921"/>
                  </a:ext>
                </a:extLst>
              </a:tr>
              <a:tr h="327631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No embargo by IBAMA or Sema-MT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latin typeface="Tenorite "/>
                        </a:rPr>
                        <a:t>Apply Zero Deforestation Criterion to the purchase of animals from indirect suppliers</a:t>
                      </a:r>
                    </a:p>
                    <a:p>
                      <a:pPr lvl="0" algn="ctr">
                        <a:buNone/>
                      </a:pPr>
                      <a:endParaRPr lang="en-GB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770024"/>
                  </a:ext>
                </a:extLst>
              </a:tr>
              <a:tr h="59028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latin typeface="Tenorite "/>
                        </a:rPr>
                        <a:t>Smallholding Farm (4 to 400 hectares)</a:t>
                      </a:r>
                    </a:p>
                    <a:p>
                      <a:pPr lvl="0" algn="ctr">
                        <a:buNone/>
                      </a:pPr>
                      <a:endParaRPr lang="en-GB" sz="160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latin typeface="Tenorite "/>
                        </a:rPr>
                        <a:t>No expansion into new forestland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265796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4CC1-CB40-44D2-E4A1-C9407AF4D7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863429"/>
            <a:ext cx="12190090" cy="426393"/>
          </a:xfrm>
          <a:solidFill>
            <a:srgbClr val="D1C59F"/>
          </a:solidFill>
        </p:spPr>
        <p:txBody>
          <a:bodyPr lIns="91440" tIns="45720" rIns="91440" bIns="45720" rtlCol="0" anchor="b"/>
          <a:lstStyle/>
          <a:p>
            <a:r>
              <a:rPr lang="en-GB">
                <a:solidFill>
                  <a:srgbClr val="2C7254"/>
                </a:solidFill>
              </a:rPr>
              <a:t>LOAN UPTAKE measures: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825C51-3887-C824-F39D-9F2E8E5F6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76181"/>
            <a:ext cx="11132947" cy="1258935"/>
          </a:xfrm>
        </p:spPr>
        <p:txBody>
          <a:bodyPr lIns="91440" tIns="45720" rIns="91440" bIns="45720" rtlCol="0" anchor="t"/>
          <a:lstStyle/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/>
              <a:t>Simple application and approval procedures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/>
              <a:t>Using farming networks to increase awareness of program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/>
              <a:t>Increasing farmer familiarity with high yielding systems by establishing demonstration units in real farms</a:t>
            </a:r>
          </a:p>
        </p:txBody>
      </p:sp>
    </p:spTree>
    <p:extLst>
      <p:ext uri="{BB962C8B-B14F-4D97-AF65-F5344CB8AC3E}">
        <p14:creationId xmlns:p14="http://schemas.microsoft.com/office/powerpoint/2010/main" val="341064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93F2B4-66CD-24A2-2D16-36C95AC2798F}"/>
              </a:ext>
            </a:extLst>
          </p:cNvPr>
          <p:cNvSpPr/>
          <p:nvPr/>
        </p:nvSpPr>
        <p:spPr>
          <a:xfrm>
            <a:off x="0" y="-7753"/>
            <a:ext cx="12181267" cy="1039941"/>
          </a:xfrm>
          <a:prstGeom prst="rect">
            <a:avLst/>
          </a:prstGeom>
          <a:solidFill>
            <a:srgbClr val="184A3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085870-62C6-6141-98C6-9FE0255F2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50" y="185289"/>
            <a:ext cx="11586050" cy="640698"/>
          </a:xfrm>
          <a:ln>
            <a:solidFill>
              <a:srgbClr val="D1C59F"/>
            </a:solidFill>
          </a:ln>
        </p:spPr>
        <p:txBody>
          <a:bodyPr lIns="91440" tIns="45720" rIns="91440" bIns="45720" rtlCol="0" anchor="ctr"/>
          <a:lstStyle/>
          <a:p>
            <a:r>
              <a:rPr lang="en-GB">
                <a:solidFill>
                  <a:srgbClr val="D1C59F"/>
                </a:solidFill>
                <a:latin typeface="+mn-lt"/>
              </a:rPr>
              <a:t>Core Problem identification</a:t>
            </a:r>
            <a:br>
              <a:rPr lang="en-GB">
                <a:solidFill>
                  <a:srgbClr val="D1C59F"/>
                </a:solidFill>
                <a:latin typeface="+mn-lt"/>
              </a:rPr>
            </a:br>
            <a:r>
              <a:rPr lang="en-GB" sz="1600" i="1">
                <a:solidFill>
                  <a:srgbClr val="D1C59F"/>
                </a:solidFill>
                <a:latin typeface="+mn-lt"/>
              </a:rPr>
              <a:t>finding Impact leverage point</a:t>
            </a:r>
            <a:endParaRPr lang="en-US" sz="1600" i="1">
              <a:solidFill>
                <a:srgbClr val="D1C59F"/>
              </a:solidFill>
              <a:latin typeface="+mn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AB8078-C786-AD18-458F-7853A20CB937}"/>
              </a:ext>
            </a:extLst>
          </p:cNvPr>
          <p:cNvSpPr/>
          <p:nvPr/>
        </p:nvSpPr>
        <p:spPr>
          <a:xfrm>
            <a:off x="5207301" y="4070265"/>
            <a:ext cx="1656000" cy="612000"/>
          </a:xfrm>
          <a:prstGeom prst="roundRect">
            <a:avLst/>
          </a:prstGeom>
          <a:solidFill>
            <a:srgbClr val="AD9D6C"/>
          </a:solidFill>
          <a:ln>
            <a:solidFill>
              <a:srgbClr val="D1C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Land productivity loss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25E6B33-60BC-6537-1D00-307CFED6F3E0}"/>
              </a:ext>
            </a:extLst>
          </p:cNvPr>
          <p:cNvSpPr/>
          <p:nvPr/>
        </p:nvSpPr>
        <p:spPr>
          <a:xfrm>
            <a:off x="2400304" y="1490395"/>
            <a:ext cx="1533180" cy="65971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CH4 emissions</a:t>
            </a:r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D324018-D877-CE0D-6188-F82E94196971}"/>
              </a:ext>
            </a:extLst>
          </p:cNvPr>
          <p:cNvSpPr/>
          <p:nvPr/>
        </p:nvSpPr>
        <p:spPr>
          <a:xfrm>
            <a:off x="6409118" y="1490395"/>
            <a:ext cx="1533180" cy="65971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CO2 emissions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719CB3-9368-3532-73FC-79A3606F58DC}"/>
              </a:ext>
            </a:extLst>
          </p:cNvPr>
          <p:cNvSpPr/>
          <p:nvPr/>
        </p:nvSpPr>
        <p:spPr>
          <a:xfrm>
            <a:off x="8965118" y="1492273"/>
            <a:ext cx="1533180" cy="65596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Biodiversity loss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16D5FCB-A6AD-0EF1-EF4D-8386F9E24A1F}"/>
              </a:ext>
            </a:extLst>
          </p:cNvPr>
          <p:cNvCxnSpPr>
            <a:cxnSpLocks/>
            <a:stCxn id="58" idx="0"/>
            <a:endCxn id="27" idx="2"/>
          </p:cNvCxnSpPr>
          <p:nvPr/>
        </p:nvCxnSpPr>
        <p:spPr>
          <a:xfrm flipH="1" flipV="1">
            <a:off x="3166894" y="2150113"/>
            <a:ext cx="1570" cy="18076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CC1E061-F1F1-D7A6-0962-A8D56C9C8ADA}"/>
              </a:ext>
            </a:extLst>
          </p:cNvPr>
          <p:cNvCxnSpPr>
            <a:cxnSpLocks/>
            <a:stCxn id="58" idx="3"/>
            <a:endCxn id="19" idx="1"/>
          </p:cNvCxnSpPr>
          <p:nvPr/>
        </p:nvCxnSpPr>
        <p:spPr>
          <a:xfrm>
            <a:off x="4374464" y="4371795"/>
            <a:ext cx="832837" cy="44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198">
            <a:extLst>
              <a:ext uri="{FF2B5EF4-FFF2-40B4-BE49-F238E27FC236}">
                <a16:creationId xmlns:a16="http://schemas.microsoft.com/office/drawing/2014/main" id="{F303C368-55E7-BC33-56D3-C25C40E7337C}"/>
              </a:ext>
            </a:extLst>
          </p:cNvPr>
          <p:cNvSpPr txBox="1">
            <a:spLocks/>
          </p:cNvSpPr>
          <p:nvPr/>
        </p:nvSpPr>
        <p:spPr>
          <a:xfrm>
            <a:off x="8622707" y="5632811"/>
            <a:ext cx="3081927" cy="12304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45720" rIns="91440" bIns="45720" rtlCol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i="1"/>
              <a:t>“Biggest bang for buck in tackling land use change and forestry is cattle ranching.” </a:t>
            </a:r>
          </a:p>
          <a:p>
            <a:pPr marL="0" indent="0" algn="r">
              <a:buNone/>
            </a:pPr>
            <a:r>
              <a:rPr lang="en-GB" sz="1400"/>
              <a:t>Representative from NWF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488349-AB4E-A0FD-8213-7DE81DA5D8F7}"/>
              </a:ext>
            </a:extLst>
          </p:cNvPr>
          <p:cNvSpPr/>
          <p:nvPr/>
        </p:nvSpPr>
        <p:spPr>
          <a:xfrm>
            <a:off x="1962464" y="3957795"/>
            <a:ext cx="2412000" cy="828000"/>
          </a:xfrm>
          <a:prstGeom prst="roundRect">
            <a:avLst/>
          </a:prstGeom>
          <a:solidFill>
            <a:srgbClr val="2C725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+mj-lt"/>
              </a:rPr>
              <a:t>FARMING</a:t>
            </a:r>
          </a:p>
          <a:p>
            <a:pPr algn="ctr"/>
            <a:r>
              <a:rPr lang="en-GB" sz="1400" i="1">
                <a:latin typeface="+mj-lt"/>
              </a:rPr>
              <a:t>(Traditional Practices)</a:t>
            </a:r>
            <a:endParaRPr lang="en-GB" i="1">
              <a:latin typeface="+mj-lt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0F96BBD-76FA-FB27-9D35-1B0D511A23CB}"/>
              </a:ext>
            </a:extLst>
          </p:cNvPr>
          <p:cNvCxnSpPr>
            <a:cxnSpLocks/>
            <a:stCxn id="45" idx="0"/>
            <a:endCxn id="66" idx="2"/>
          </p:cNvCxnSpPr>
          <p:nvPr/>
        </p:nvCxnSpPr>
        <p:spPr>
          <a:xfrm flipV="1">
            <a:off x="8453708" y="3661390"/>
            <a:ext cx="1570" cy="4088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5B7AF5A-3E96-9340-225F-6A97EDE80614}"/>
              </a:ext>
            </a:extLst>
          </p:cNvPr>
          <p:cNvSpPr/>
          <p:nvPr/>
        </p:nvSpPr>
        <p:spPr>
          <a:xfrm>
            <a:off x="7249278" y="2833390"/>
            <a:ext cx="2412000" cy="828000"/>
          </a:xfrm>
          <a:prstGeom prst="roundRect">
            <a:avLst/>
          </a:prstGeom>
          <a:solidFill>
            <a:srgbClr val="2C725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+mj-lt"/>
              </a:rPr>
              <a:t>DEFORESTATION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9A8C6B-E8DC-E069-820E-683620526708}"/>
              </a:ext>
            </a:extLst>
          </p:cNvPr>
          <p:cNvSpPr/>
          <p:nvPr/>
        </p:nvSpPr>
        <p:spPr>
          <a:xfrm>
            <a:off x="5038300" y="5793842"/>
            <a:ext cx="1994000" cy="6584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Low level of economic development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B03E0AC-1A3A-E884-E2BF-4622F955DB85}"/>
              </a:ext>
            </a:extLst>
          </p:cNvPr>
          <p:cNvCxnSpPr>
            <a:cxnSpLocks/>
            <a:stCxn id="19" idx="3"/>
            <a:endCxn id="45" idx="1"/>
          </p:cNvCxnSpPr>
          <p:nvPr/>
        </p:nvCxnSpPr>
        <p:spPr>
          <a:xfrm>
            <a:off x="6863301" y="4376265"/>
            <a:ext cx="7624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67349FD9-3F9F-B5CF-9E87-9068E4D2CDE1}"/>
              </a:ext>
            </a:extLst>
          </p:cNvPr>
          <p:cNvCxnSpPr>
            <a:cxnSpLocks/>
            <a:stCxn id="66" idx="0"/>
            <a:endCxn id="29" idx="2"/>
          </p:cNvCxnSpPr>
          <p:nvPr/>
        </p:nvCxnSpPr>
        <p:spPr>
          <a:xfrm rot="16200000" flipV="1">
            <a:off x="7473855" y="1851967"/>
            <a:ext cx="683277" cy="12795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B15E4F8-1E9E-84AE-B9FC-BF4BE8135B1D}"/>
              </a:ext>
            </a:extLst>
          </p:cNvPr>
          <p:cNvCxnSpPr>
            <a:cxnSpLocks/>
            <a:stCxn id="66" idx="0"/>
            <a:endCxn id="31" idx="2"/>
          </p:cNvCxnSpPr>
          <p:nvPr/>
        </p:nvCxnSpPr>
        <p:spPr>
          <a:xfrm rot="5400000" flipH="1" flipV="1">
            <a:off x="8750916" y="1852598"/>
            <a:ext cx="685155" cy="127643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4DF5316-A680-80D0-2E2A-32BC24D5511D}"/>
              </a:ext>
            </a:extLst>
          </p:cNvPr>
          <p:cNvSpPr/>
          <p:nvPr/>
        </p:nvSpPr>
        <p:spPr>
          <a:xfrm>
            <a:off x="7625708" y="4070265"/>
            <a:ext cx="1656000" cy="612000"/>
          </a:xfrm>
          <a:prstGeom prst="roundRect">
            <a:avLst/>
          </a:prstGeom>
          <a:solidFill>
            <a:srgbClr val="AD9D6C"/>
          </a:solidFill>
          <a:ln>
            <a:solidFill>
              <a:srgbClr val="D1C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Yield loss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C3B0BC42-D5A3-FB72-9E90-526F5B0A05FD}"/>
              </a:ext>
            </a:extLst>
          </p:cNvPr>
          <p:cNvCxnSpPr>
            <a:stCxn id="45" idx="2"/>
            <a:endCxn id="23" idx="3"/>
          </p:cNvCxnSpPr>
          <p:nvPr/>
        </p:nvCxnSpPr>
        <p:spPr>
          <a:xfrm rot="5400000">
            <a:off x="7022597" y="4691968"/>
            <a:ext cx="1440814" cy="142140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nector: Curved 91">
            <a:extLst>
              <a:ext uri="{FF2B5EF4-FFF2-40B4-BE49-F238E27FC236}">
                <a16:creationId xmlns:a16="http://schemas.microsoft.com/office/drawing/2014/main" id="{25703322-77C7-E809-6DCC-435730B48303}"/>
              </a:ext>
            </a:extLst>
          </p:cNvPr>
          <p:cNvCxnSpPr>
            <a:cxnSpLocks/>
            <a:stCxn id="23" idx="1"/>
            <a:endCxn id="58" idx="2"/>
          </p:cNvCxnSpPr>
          <p:nvPr/>
        </p:nvCxnSpPr>
        <p:spPr>
          <a:xfrm rot="10800000">
            <a:off x="3168464" y="4785795"/>
            <a:ext cx="1869836" cy="133728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23C2F73-76D8-FC9C-E45B-2F94BA19F234}"/>
              </a:ext>
            </a:extLst>
          </p:cNvPr>
          <p:cNvGrpSpPr/>
          <p:nvPr/>
        </p:nvGrpSpPr>
        <p:grpSpPr>
          <a:xfrm flipV="1">
            <a:off x="4979676" y="4748498"/>
            <a:ext cx="2111248" cy="1010641"/>
            <a:chOff x="4065939" y="4750233"/>
            <a:chExt cx="2111248" cy="1099380"/>
          </a:xfrm>
          <a:solidFill>
            <a:srgbClr val="C00000"/>
          </a:solidFill>
        </p:grpSpPr>
        <p:sp>
          <p:nvSpPr>
            <p:cNvPr id="51" name="Arrow: Curved Right 50">
              <a:extLst>
                <a:ext uri="{FF2B5EF4-FFF2-40B4-BE49-F238E27FC236}">
                  <a16:creationId xmlns:a16="http://schemas.microsoft.com/office/drawing/2014/main" id="{B5C1301C-D6EC-F895-A0C6-5058B1A263C6}"/>
                </a:ext>
              </a:extLst>
            </p:cNvPr>
            <p:cNvSpPr/>
            <p:nvPr/>
          </p:nvSpPr>
          <p:spPr>
            <a:xfrm>
              <a:off x="4065939" y="4826334"/>
              <a:ext cx="1033060" cy="1023279"/>
            </a:xfrm>
            <a:prstGeom prst="curvedRightArrow">
              <a:avLst>
                <a:gd name="adj1" fmla="val 11866"/>
                <a:gd name="adj2" fmla="val 27655"/>
                <a:gd name="adj3" fmla="val 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" name="Arrow: Curved Right 97">
              <a:extLst>
                <a:ext uri="{FF2B5EF4-FFF2-40B4-BE49-F238E27FC236}">
                  <a16:creationId xmlns:a16="http://schemas.microsoft.com/office/drawing/2014/main" id="{D68E9ED0-AABC-6D16-BD4E-49902A9B9607}"/>
                </a:ext>
              </a:extLst>
            </p:cNvPr>
            <p:cNvSpPr/>
            <p:nvPr/>
          </p:nvSpPr>
          <p:spPr>
            <a:xfrm rot="10800000">
              <a:off x="5144127" y="4750233"/>
              <a:ext cx="1033060" cy="1023279"/>
            </a:xfrm>
            <a:prstGeom prst="curvedRightArrow">
              <a:avLst>
                <a:gd name="adj1" fmla="val 11866"/>
                <a:gd name="adj2" fmla="val 27655"/>
                <a:gd name="adj3" fmla="val 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21">
            <a:extLst>
              <a:ext uri="{FF2B5EF4-FFF2-40B4-BE49-F238E27FC236}">
                <a16:creationId xmlns:a16="http://schemas.microsoft.com/office/drawing/2014/main" id="{582CA8A5-E9BD-9BD9-4C09-C953B4EAB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456" y="6248018"/>
            <a:ext cx="1153431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5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68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2BE5B953-EF9F-4041-99DD-A612D068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" y="-178"/>
            <a:ext cx="12186248" cy="805565"/>
          </a:xfrm>
          <a:solidFill>
            <a:srgbClr val="245041"/>
          </a:solidFill>
        </p:spPr>
        <p:txBody>
          <a:bodyPr rtlCol="0"/>
          <a:lstStyle/>
          <a:p>
            <a:pPr algn="l" rtl="0"/>
            <a:r>
              <a:rPr lang="en-GB">
                <a:solidFill>
                  <a:srgbClr val="D1C59F"/>
                </a:solidFill>
              </a:rPr>
              <a:t>AMAZONIA CONSERVATION project bearing impact-forward characteristics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71CDE1A5-3814-4B55-93C4-8A6EA398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303" y="2817599"/>
            <a:ext cx="3320696" cy="1506969"/>
          </a:xfrm>
        </p:spPr>
        <p:txBody>
          <a:bodyPr lIns="91440" tIns="45720" rIns="91440" bIns="45720" rtlCol="0" anchor="t"/>
          <a:lstStyle/>
          <a:p>
            <a:r>
              <a:rPr lang="en-GB" sz="1600"/>
              <a:t>Respecting indigenous community rights, enriching underserved and underprivileged 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E5A46631-16AA-4D6B-9733-48F9BFBDE6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6287" y="2864141"/>
            <a:ext cx="2939143" cy="1413540"/>
          </a:xfrm>
        </p:spPr>
        <p:txBody>
          <a:bodyPr lIns="91440" tIns="45720" rIns="91440" bIns="45720" rtlCol="0" anchor="t"/>
          <a:lstStyle/>
          <a:p>
            <a:pPr rtl="0"/>
            <a:r>
              <a:rPr lang="en-GB" sz="1600"/>
              <a:t>Effective at overcoming threat of deforestation through payments for biodiversity services</a:t>
            </a:r>
          </a:p>
        </p:txBody>
      </p:sp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E1D1694F-C738-4BCD-9E96-EE9975000D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14657" y="2861653"/>
            <a:ext cx="2939143" cy="780328"/>
          </a:xfrm>
        </p:spPr>
        <p:txBody>
          <a:bodyPr lIns="91440" tIns="45720" rIns="91440" bIns="45720" rtlCol="0" anchor="t"/>
          <a:lstStyle/>
          <a:p>
            <a:pPr rtl="0"/>
            <a:r>
              <a:rPr lang="en-GB" sz="1600"/>
              <a:t>Utilisation of PRODES or DETER (INPE)</a:t>
            </a:r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7E940100-DD26-429A-A83D-A44DA41E65D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87220" y="2061607"/>
            <a:ext cx="2939143" cy="469089"/>
          </a:xfrm>
        </p:spPr>
        <p:txBody>
          <a:bodyPr rtlCol="0"/>
          <a:lstStyle/>
          <a:p>
            <a:pPr rtl="0"/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FDD6906-1C24-4943-96AE-3D921C54A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4B869B9-27B2-49B6-8155-82C866DB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/>
              <a:pPr rtl="0"/>
              <a:t>50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F0EFB-E0A5-4F29-7722-7C8131DF6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0487" y="1754205"/>
            <a:ext cx="2928714" cy="949349"/>
          </a:xfrm>
          <a:solidFill>
            <a:srgbClr val="D1C59F"/>
          </a:solidFill>
        </p:spPr>
        <p:txBody>
          <a:bodyPr lIns="91440" tIns="45720" rIns="91440" bIns="45720" rtlCol="0" anchor="ctr"/>
          <a:lstStyle/>
          <a:p>
            <a:r>
              <a:rPr lang="en-GB" sz="2400"/>
              <a:t>COMMUNITY FIRST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77B9C-82CD-1953-036B-87CFAFA9EF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30606" y="1754204"/>
            <a:ext cx="2356844" cy="949351"/>
          </a:xfrm>
          <a:solidFill>
            <a:srgbClr val="D1C59F"/>
          </a:solidFill>
        </p:spPr>
        <p:txBody>
          <a:bodyPr lIns="91440" tIns="45720" rIns="91440" bIns="45720" rtlCol="0" anchor="ctr"/>
          <a:lstStyle/>
          <a:p>
            <a:r>
              <a:rPr lang="en-GB" sz="2400"/>
              <a:t>REDD+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635CC5-AB8E-879C-0D76-98C8D78434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3630" y="1754203"/>
            <a:ext cx="2446254" cy="949349"/>
          </a:xfrm>
          <a:solidFill>
            <a:srgbClr val="D1C59F"/>
          </a:solidFill>
        </p:spPr>
        <p:txBody>
          <a:bodyPr lIns="91440" tIns="45720" rIns="91440" bIns="45720" rtlCol="0" anchor="ctr"/>
          <a:lstStyle/>
          <a:p>
            <a:r>
              <a:rPr lang="en-GB" sz="2400"/>
              <a:t>MONITORING</a:t>
            </a:r>
          </a:p>
        </p:txBody>
      </p:sp>
      <p:sp>
        <p:nvSpPr>
          <p:cNvPr id="13" name="Title 41">
            <a:extLst>
              <a:ext uri="{FF2B5EF4-FFF2-40B4-BE49-F238E27FC236}">
                <a16:creationId xmlns:a16="http://schemas.microsoft.com/office/drawing/2014/main" id="{DAE8D472-9A1F-B4E7-73AC-05F23C277213}"/>
              </a:ext>
            </a:extLst>
          </p:cNvPr>
          <p:cNvSpPr txBox="1">
            <a:spLocks/>
          </p:cNvSpPr>
          <p:nvPr/>
        </p:nvSpPr>
        <p:spPr>
          <a:xfrm>
            <a:off x="-28962" y="848336"/>
            <a:ext cx="10948416" cy="469089"/>
          </a:xfrm>
          <a:prstGeom prst="rect">
            <a:avLst/>
          </a:prstGeom>
        </p:spPr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i="1" cap="none">
                <a:solidFill>
                  <a:srgbClr val="2C7254"/>
                </a:solidFill>
              </a:rPr>
              <a:t>Revolving fund for continuing conservation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FA8133-789A-9E9C-054C-F8151DF250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2" descr="Visiting Brazil's Amazon rainforest | CN Traveller">
            <a:extLst>
              <a:ext uri="{FF2B5EF4-FFF2-40B4-BE49-F238E27FC236}">
                <a16:creationId xmlns:a16="http://schemas.microsoft.com/office/drawing/2014/main" id="{EAC05D3F-703F-34FE-EA23-DE7FCA8F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 bwMode="auto">
          <a:xfrm>
            <a:off x="5366" y="4233930"/>
            <a:ext cx="12192000" cy="30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09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A584AB9-1BE0-FD28-8D54-7ECB6E29B15C}"/>
              </a:ext>
            </a:extLst>
          </p:cNvPr>
          <p:cNvSpPr/>
          <p:nvPr/>
        </p:nvSpPr>
        <p:spPr>
          <a:xfrm>
            <a:off x="0" y="-26830"/>
            <a:ext cx="12191999" cy="1148365"/>
          </a:xfrm>
          <a:prstGeom prst="rect">
            <a:avLst/>
          </a:prstGeom>
          <a:solidFill>
            <a:srgbClr val="245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79D95-B923-1624-6EE2-B5FE6A32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341" y="294738"/>
            <a:ext cx="9503228" cy="469089"/>
          </a:xfrm>
          <a:ln w="28575">
            <a:solidFill>
              <a:srgbClr val="D1C59F"/>
            </a:solidFill>
          </a:ln>
        </p:spPr>
        <p:txBody>
          <a:bodyPr/>
          <a:lstStyle/>
          <a:p>
            <a:r>
              <a:rPr lang="en-GB">
                <a:solidFill>
                  <a:srgbClr val="D1C59F"/>
                </a:solidFill>
              </a:rPr>
              <a:t>GTPS (roundtable on sustainable livestock)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1CB07-D898-FC8A-4DC4-A4D6C16D1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5" y="4551441"/>
            <a:ext cx="3698049" cy="13735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1EED6-2042-5DB4-2243-FB172BEB69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81248" y="1710750"/>
            <a:ext cx="1252367" cy="863490"/>
          </a:xfrm>
        </p:spPr>
        <p:txBody>
          <a:bodyPr/>
          <a:lstStyle/>
          <a:p>
            <a:r>
              <a:rPr lang="en-GB"/>
              <a:t>GIPS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72EA9-717F-EB1E-E599-3610541124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370" y="2741027"/>
            <a:ext cx="2939143" cy="1206772"/>
          </a:xfrm>
        </p:spPr>
        <p:txBody>
          <a:bodyPr/>
          <a:lstStyle/>
          <a:p>
            <a:r>
              <a:rPr lang="en-GB"/>
              <a:t>INDICATORS GUIDE</a:t>
            </a:r>
          </a:p>
          <a:p>
            <a:r>
              <a:rPr lang="en-GB"/>
              <a:t>ON SUSTAINABLE LIVESTOCK (GIPS)</a:t>
            </a:r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C8A2A7-C9B5-5CDC-DACF-C3B728ECE8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69816" y="1710749"/>
            <a:ext cx="1252367" cy="863491"/>
          </a:xfrm>
        </p:spPr>
        <p:txBody>
          <a:bodyPr/>
          <a:lstStyle/>
          <a:p>
            <a:r>
              <a:rPr lang="en-GB"/>
              <a:t>MIPS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6D7B12-E5F1-CCEA-6D5A-61640A0BD9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6598" y="2741028"/>
            <a:ext cx="2939143" cy="1206772"/>
          </a:xfrm>
        </p:spPr>
        <p:txBody>
          <a:bodyPr/>
          <a:lstStyle/>
          <a:p>
            <a:r>
              <a:rPr lang="en-GB"/>
              <a:t>Map of sustainable livestock in Brazil (MIPS)</a:t>
            </a:r>
          </a:p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EF5294-A0FC-EFA4-5D2A-5CD445ADB9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98924" y="1710750"/>
            <a:ext cx="1311488" cy="863492"/>
          </a:xfrm>
        </p:spPr>
        <p:txBody>
          <a:bodyPr/>
          <a:lstStyle/>
          <a:p>
            <a:r>
              <a:rPr lang="en-GB"/>
              <a:t>MPPS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993B75-439C-7CEB-BA81-D6C8BBB6C9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14827" y="2741027"/>
            <a:ext cx="2939143" cy="1206772"/>
          </a:xfrm>
        </p:spPr>
        <p:txBody>
          <a:bodyPr/>
          <a:lstStyle/>
          <a:p>
            <a:r>
              <a:rPr lang="en-GB"/>
              <a:t>PRACTICES GUIDE</a:t>
            </a:r>
          </a:p>
          <a:p>
            <a:r>
              <a:rPr lang="en-GB"/>
              <a:t>ON SUSTAINABLE LIVESTOCK (MPPS)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939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9EC4-9D51-DD52-E319-848EE874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39" y="480983"/>
            <a:ext cx="3390854" cy="640698"/>
          </a:xfrm>
        </p:spPr>
        <p:txBody>
          <a:bodyPr lIns="91440" tIns="45720" rIns="91440" bIns="45720" rtlCol="0" anchor="ctr"/>
          <a:lstStyle/>
          <a:p>
            <a:r>
              <a:rPr lang="en-GB"/>
              <a:t>Risks &amp; mitigation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45561-2E2E-8B55-872F-1878B15F70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479" y="1669716"/>
            <a:ext cx="3126583" cy="426393"/>
          </a:xfrm>
        </p:spPr>
        <p:txBody>
          <a:bodyPr lIns="91440" tIns="45720" rIns="91440" bIns="45720" rtlCol="0" anchor="b"/>
          <a:lstStyle/>
          <a:p>
            <a:r>
              <a:rPr lang="en-GB"/>
              <a:t>corruption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64C0D-F68F-B32A-AAE5-4B05060406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6479" y="2058183"/>
            <a:ext cx="3126583" cy="1306527"/>
          </a:xfrm>
        </p:spPr>
        <p:txBody>
          <a:bodyPr lIns="91440" tIns="45720" rIns="91440" bIns="45720" rtlCol="0" anchor="t"/>
          <a:lstStyle/>
          <a:p>
            <a:pPr>
              <a:lnSpc>
                <a:spcPct val="110000"/>
              </a:lnSpc>
            </a:pPr>
            <a:r>
              <a:rPr lang="en-GB" dirty="0"/>
              <a:t>Using a diversified network of partners for various functions of our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0BA90F-0BB7-467E-8928-EC9382BEF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3222" y="1669716"/>
            <a:ext cx="3281556" cy="426393"/>
          </a:xfrm>
        </p:spPr>
        <p:txBody>
          <a:bodyPr lIns="91440" tIns="45720" rIns="91440" bIns="45720" rtlCol="0" anchor="b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>
                <a:ea typeface="+mj-lt"/>
                <a:cs typeface="+mj-lt"/>
              </a:rPr>
              <a:t>Ranchers’ Credit risk 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557165-5E88-FE2B-8934-D95F532F3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3221" y="2103007"/>
            <a:ext cx="3281556" cy="1306527"/>
          </a:xfrm>
        </p:spPr>
        <p:txBody>
          <a:bodyPr lIns="91440" tIns="45720" rIns="91440" bIns="45720" rtlCol="0" anchor="t"/>
          <a:lstStyle/>
          <a:p>
            <a:pPr>
              <a:lnSpc>
                <a:spcPct val="110000"/>
              </a:lnSpc>
            </a:pPr>
            <a:r>
              <a:rPr lang="en-GB" dirty="0"/>
              <a:t>Collateralising sales receivables to mitigate the risk of credits risk of microfinance debtors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C6A849-7ED7-2D0E-8018-A5C464B0D9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515" y="3797955"/>
            <a:ext cx="2866607" cy="428891"/>
          </a:xfrm>
        </p:spPr>
        <p:txBody>
          <a:bodyPr lIns="91440" tIns="45720" rIns="91440" bIns="45720" rtlCol="0" anchor="b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ea typeface="+mj-lt"/>
                <a:cs typeface="+mj-lt"/>
              </a:rPr>
              <a:t>Illegal resource exploitation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7FC569-EF91-FAE3-0BDD-79CB227095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268" y="4305462"/>
            <a:ext cx="2880000" cy="1258935"/>
          </a:xfrm>
        </p:spPr>
        <p:txBody>
          <a:bodyPr lIns="91440" tIns="45720" rIns="91440" bIns="45720" rtlCol="0" anchor="t"/>
          <a:lstStyle/>
          <a:p>
            <a:pPr>
              <a:lnSpc>
                <a:spcPct val="110000"/>
              </a:lnSpc>
            </a:pPr>
            <a:r>
              <a:rPr lang="en-GB" dirty="0">
                <a:ea typeface="+mn-lt"/>
                <a:cs typeface="+mn-lt"/>
              </a:rPr>
              <a:t>Use of satellite data from INPE (Brazilian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en-GB" dirty="0">
                <a:ea typeface="+mn-lt"/>
                <a:cs typeface="+mn-lt"/>
              </a:rPr>
              <a:t>National Institute for Space Research) and CAR land registry data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9427D-09FB-F513-3C7F-E974B1A923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5871" y="3669077"/>
            <a:ext cx="3281556" cy="428891"/>
          </a:xfrm>
        </p:spPr>
        <p:txBody>
          <a:bodyPr lIns="91440" tIns="45720" rIns="91440" bIns="45720" rtlCol="0" anchor="b"/>
          <a:lstStyle/>
          <a:p>
            <a:r>
              <a:rPr lang="en-GB"/>
              <a:t>Uncertainty of impact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F649E6-1DF1-38DB-2920-583098690C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8728" y="4218278"/>
            <a:ext cx="2880000" cy="1258935"/>
          </a:xfrm>
        </p:spPr>
        <p:txBody>
          <a:bodyPr lIns="91440" tIns="45720" rIns="91440" bIns="45720" rtlCol="0" anchor="t"/>
          <a:lstStyle/>
          <a:p>
            <a:pPr>
              <a:lnSpc>
                <a:spcPct val="110000"/>
              </a:lnSpc>
            </a:pPr>
            <a:r>
              <a:rPr lang="en-GB" dirty="0"/>
              <a:t>Framework with targets and goals verified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GB" dirty="0"/>
              <a:t>by the third-party auditors and regular monitoring of the main impact indicators</a:t>
            </a:r>
          </a:p>
          <a:p>
            <a:pPr>
              <a:lnSpc>
                <a:spcPct val="110000"/>
              </a:lnSpc>
            </a:pP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D4B9ED-BA3A-3CD2-F18C-1443DBCB1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en-GB" noProof="0" smtClean="0"/>
              <a:pPr rtl="0"/>
              <a:t>52</a:t>
            </a:fld>
            <a:endParaRPr lang="en-GB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B6A4249-118C-06CF-405B-F5D8D313D08A}"/>
              </a:ext>
            </a:extLst>
          </p:cNvPr>
          <p:cNvSpPr txBox="1">
            <a:spLocks/>
          </p:cNvSpPr>
          <p:nvPr/>
        </p:nvSpPr>
        <p:spPr>
          <a:xfrm>
            <a:off x="8396060" y="3673770"/>
            <a:ext cx="3580045" cy="424197"/>
          </a:xfrm>
          <a:prstGeom prst="rect">
            <a:avLst/>
          </a:prstGeom>
        </p:spPr>
        <p:txBody>
          <a:bodyPr lIns="91440" tIns="45720" rIns="91440" bIns="45720" rtlCol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>
                <a:ea typeface="+mj-lt"/>
                <a:cs typeface="+mj-lt"/>
              </a:rPr>
              <a:t>Partnership management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5001900-D590-62C8-08F9-A568FBD8E4C5}"/>
              </a:ext>
            </a:extLst>
          </p:cNvPr>
          <p:cNvSpPr txBox="1">
            <a:spLocks/>
          </p:cNvSpPr>
          <p:nvPr/>
        </p:nvSpPr>
        <p:spPr>
          <a:xfrm>
            <a:off x="8396059" y="4223603"/>
            <a:ext cx="2880000" cy="1315491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/>
              <a:t>Relying on the local partners with extensive experience to apply the best practices in this field</a:t>
            </a:r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1A77E8D8-40D5-8781-0B55-14008942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735" y="1692032"/>
            <a:ext cx="512958" cy="520285"/>
          </a:xfrm>
          <a:prstGeom prst="rect">
            <a:avLst/>
          </a:prstGeom>
        </p:spPr>
      </p:pic>
      <p:pic>
        <p:nvPicPr>
          <p:cNvPr id="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85488BED-E7A8-FA00-3304-F09CA2311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63" b="75676" l="17078" r="76111">
                        <a14:foregroundMark x1="32190" y1="44118" x2="32190" y2="44118"/>
                        <a14:foregroundMark x1="32190" y1="63725" x2="32190" y2="63725"/>
                        <a14:foregroundMark x1="53431" y1="46732" x2="53431" y2="46732"/>
                        <a14:backgroundMark x1="47876" y1="47386" x2="47876" y2="47386"/>
                        <a14:backgroundMark x1="49837" y1="36111" x2="49837" y2="36111"/>
                        <a14:backgroundMark x1="52941" y1="35131" x2="52941" y2="35131"/>
                        <a14:backgroundMark x1="56863" y1="35784" x2="56863" y2="35784"/>
                        <a14:backgroundMark x1="31209" y1="64706" x2="31209" y2="64706"/>
                      </a14:backgroundRemoval>
                    </a14:imgEffect>
                  </a14:imgLayer>
                </a14:imgProps>
              </a:ext>
            </a:extLst>
          </a:blip>
          <a:srcRect l="9699" t="17162" r="16510" b="17822"/>
          <a:stretch/>
        </p:blipFill>
        <p:spPr>
          <a:xfrm>
            <a:off x="1677237" y="1614431"/>
            <a:ext cx="752190" cy="662746"/>
          </a:xfrm>
          <a:prstGeom prst="rect">
            <a:avLst/>
          </a:prstGeom>
        </p:spPr>
      </p:pic>
      <p:pic>
        <p:nvPicPr>
          <p:cNvPr id="16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BBEFBBEE-5BF6-3867-B70A-51002F7E1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7" b="91583" l="5388" r="96082">
                        <a14:foregroundMark x1="8571" y1="84532" x2="8571" y2="84532"/>
                        <a14:foregroundMark x1="5469" y1="87266" x2="5469" y2="87266"/>
                        <a14:foregroundMark x1="73796" y1="21007" x2="73796" y2="21007"/>
                        <a14:foregroundMark x1="81796" y1="6475" x2="81796" y2="6475"/>
                        <a14:foregroundMark x1="96082" y1="3741" x2="96082" y2="3741"/>
                        <a14:foregroundMark x1="49633" y1="40216" x2="49633" y2="40216"/>
                        <a14:foregroundMark x1="61306" y1="89640" x2="61306" y2="89640"/>
                        <a14:foregroundMark x1="28245" y1="91583" x2="28245" y2="91583"/>
                        <a14:backgroundMark x1="99265" y1="1799" x2="99265" y2="1799"/>
                      </a14:backgroundRemoval>
                    </a14:imgEffect>
                  </a14:imgLayer>
                </a14:imgProps>
              </a:ext>
            </a:extLst>
          </a:blip>
          <a:srcRect t="392" b="6609"/>
          <a:stretch/>
        </p:blipFill>
        <p:spPr>
          <a:xfrm>
            <a:off x="249582" y="3700003"/>
            <a:ext cx="460352" cy="487618"/>
          </a:xfrm>
          <a:prstGeom prst="rect">
            <a:avLst/>
          </a:prstGeom>
        </p:spPr>
      </p:pic>
      <p:pic>
        <p:nvPicPr>
          <p:cNvPr id="1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680F9436-3355-F567-EF4F-5165F1CD6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4673" y1="61438" x2="24673" y2="61438"/>
                        <a14:foregroundMark x1="31699" y1="60294" x2="31699" y2="60294"/>
                        <a14:foregroundMark x1="67810" y1="60294" x2="67810" y2="60294"/>
                        <a14:foregroundMark x1="75490" y1="58987" x2="75490" y2="58987"/>
                        <a14:foregroundMark x1="76471" y1="24673" x2="76471" y2="24673"/>
                        <a14:foregroundMark x1="47712" y1="18627" x2="47712" y2="18627"/>
                        <a14:foregroundMark x1="68464" y1="43791" x2="68464" y2="43791"/>
                        <a14:foregroundMark x1="47712" y1="34477" x2="47712" y2="34477"/>
                        <a14:backgroundMark x1="34641" y1="32026" x2="34641" y2="32026"/>
                        <a14:backgroundMark x1="24020" y1="40196" x2="24020" y2="40196"/>
                        <a14:backgroundMark x1="74183" y1="28431" x2="74183" y2="28431"/>
                        <a14:backgroundMark x1="50817" y1="37745" x2="50817" y2="37745"/>
                        <a14:backgroundMark x1="55392" y1="34804" x2="55392" y2="34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4082" y="3494431"/>
            <a:ext cx="928152" cy="907416"/>
          </a:xfrm>
          <a:prstGeom prst="rect">
            <a:avLst/>
          </a:prstGeom>
        </p:spPr>
      </p:pic>
      <p:pic>
        <p:nvPicPr>
          <p:cNvPr id="19" name="Picture 28" descr="Icon&#10;&#10;Description automatically generated">
            <a:extLst>
              <a:ext uri="{FF2B5EF4-FFF2-40B4-BE49-F238E27FC236}">
                <a16:creationId xmlns:a16="http://schemas.microsoft.com/office/drawing/2014/main" id="{00C56268-E9E8-2AF2-CA47-FBE01CC08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695" y1="82472" x2="46695" y2="82472"/>
                        <a14:foregroundMark x1="50533" y1="63820" x2="50533" y2="63820"/>
                        <a14:foregroundMark x1="49680" y1="44719" x2="49680" y2="44719"/>
                        <a14:foregroundMark x1="50959" y1="28315" x2="50959" y2="2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585" y="3695948"/>
            <a:ext cx="570516" cy="5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8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A6C4E-58C0-1279-103E-DEEA2E47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44" y="2159675"/>
            <a:ext cx="6680656" cy="2538649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7F1E5FCC-7B79-65F0-494F-70A509B0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566" y="2503357"/>
            <a:ext cx="2341256" cy="1172422"/>
          </a:xfrm>
        </p:spPr>
        <p:txBody>
          <a:bodyPr/>
          <a:lstStyle/>
          <a:p>
            <a:r>
              <a:rPr lang="en-US"/>
              <a:t>Microloan credit risk mitigation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CEB979F-DDFC-A8DC-9DCB-0837D7B3C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87249" y="5298045"/>
            <a:ext cx="6330580" cy="689098"/>
          </a:xfrm>
        </p:spPr>
        <p:txBody>
          <a:bodyPr/>
          <a:lstStyle/>
          <a:p>
            <a:r>
              <a:rPr lang="en-US"/>
              <a:t>Precedence in China using livestock: </a:t>
            </a:r>
            <a:r>
              <a:rPr lang="en-MY">
                <a:hlinkClick r:id="rId3"/>
              </a:rPr>
              <a:t>Livestock Offered as Security for Loans | The Pig Site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99266-C994-AC43-E691-A64048E71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en-GB" noProof="0" smtClean="0"/>
              <a:pPr rtl="0">
                <a:spcAft>
                  <a:spcPts val="600"/>
                </a:spcAft>
              </a:pPr>
              <a:t>53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2D421-9128-BA45-7D4E-68C3FAA22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249" y="664873"/>
            <a:ext cx="4315918" cy="13315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AE0A03F-5FE3-F903-6108-7C077C151376}"/>
                  </a:ext>
                </a:extLst>
              </p14:cNvPr>
              <p14:cNvContentPartPr/>
              <p14:nvPr/>
            </p14:nvContentPartPr>
            <p14:xfrm>
              <a:off x="9976063" y="4487040"/>
              <a:ext cx="1458360" cy="36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AE0A03F-5FE3-F903-6108-7C077C1513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22076" y="4379040"/>
                <a:ext cx="1565973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79572C-B7D4-9960-39EF-5971CFE5D9BC}"/>
                  </a:ext>
                </a:extLst>
              </p14:cNvPr>
              <p14:cNvContentPartPr/>
              <p14:nvPr/>
            </p14:nvContentPartPr>
            <p14:xfrm>
              <a:off x="6381823" y="3999960"/>
              <a:ext cx="1954800" cy="29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79572C-B7D4-9960-39EF-5971CFE5D9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27823" y="3890643"/>
                <a:ext cx="2062440" cy="2481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525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5F8D6DE6-A4BB-764D-9F46-D8BADA1DB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89872"/>
              </p:ext>
            </p:extLst>
          </p:nvPr>
        </p:nvGraphicFramePr>
        <p:xfrm>
          <a:off x="791328" y="548640"/>
          <a:ext cx="10609344" cy="603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4086">
                  <a:extLst>
                    <a:ext uri="{9D8B030D-6E8A-4147-A177-3AD203B41FA5}">
                      <a16:colId xmlns:a16="http://schemas.microsoft.com/office/drawing/2014/main" val="2648231154"/>
                    </a:ext>
                  </a:extLst>
                </a:gridCol>
                <a:gridCol w="1722781">
                  <a:extLst>
                    <a:ext uri="{9D8B030D-6E8A-4147-A177-3AD203B41FA5}">
                      <a16:colId xmlns:a16="http://schemas.microsoft.com/office/drawing/2014/main" val="2721419525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1771289573"/>
                    </a:ext>
                  </a:extLst>
                </a:gridCol>
                <a:gridCol w="1916608">
                  <a:extLst>
                    <a:ext uri="{9D8B030D-6E8A-4147-A177-3AD203B41FA5}">
                      <a16:colId xmlns:a16="http://schemas.microsoft.com/office/drawing/2014/main" val="1223904222"/>
                    </a:ext>
                  </a:extLst>
                </a:gridCol>
                <a:gridCol w="2121869">
                  <a:extLst>
                    <a:ext uri="{9D8B030D-6E8A-4147-A177-3AD203B41FA5}">
                      <a16:colId xmlns:a16="http://schemas.microsoft.com/office/drawing/2014/main" val="2191731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HOW MUCH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CONTRIBUTION (ABC)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RISKS &amp; 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0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SDG 15.1 Preserving rainforests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Planet and local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0" u="none" strike="noStrike" noProof="0"/>
                        <a:t>Rainforest area under conservation (SGD 15.1.2)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/>
                        <a:t>A</a:t>
                      </a:r>
                      <a:r>
                        <a:rPr lang="en-GB"/>
                        <a:t>ct to avoid 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Illegal deforestation or forest degradation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50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SDG 2.3 Increasing farming productivity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Farmers and local 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u="none" strike="noStrike" noProof="0"/>
                        <a:t>Stocking rate (animal unit / hectare)</a:t>
                      </a:r>
                      <a:endParaRPr lang="en-US" sz="1800" b="0" u="none" strike="noStrike" noProof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u="none" strike="noStrike" noProof="0"/>
                        <a:t>Productivity rate (carcass kg/hectare/year)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/>
                        <a:t>B</a:t>
                      </a:r>
                      <a:r>
                        <a:rPr lang="en-GB"/>
                        <a:t>enefit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Changes in stocking and productivity rates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58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0" u="none" strike="noStrike" noProof="0"/>
                        <a:t>SDG 8.3/5 Increase a) productive or b) formal employment</a:t>
                      </a:r>
                      <a:endParaRPr lang="en-GB" sz="1800" b="0" i="1" u="none" strike="noStrike" noProof="0">
                        <a:latin typeface="Tenorite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Farmers and residents of Acre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Average hourly earnings of employees (SGG 8.5.1)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Unemployment rate (SDG 8.5.2)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/>
                        <a:t>C</a:t>
                      </a:r>
                      <a:r>
                        <a:rPr lang="en-GB"/>
                        <a:t>ontribute to solutions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Informal unemployment rates (SGD 8.3.1)</a:t>
                      </a:r>
                      <a:endParaRPr lang="en-GB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315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SDG 13 Reducing GHG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Planet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CH4 emissions from cattle farming in Acre (SDG 13.2.2)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/>
                        <a:t>A</a:t>
                      </a:r>
                      <a:r>
                        <a:rPr lang="en-GB"/>
                        <a:t>ct to avoid 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Change rate of CH4 emissions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86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SDG 17.3 Mobilizing financial resources for Acre, Brazil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Acre region and Brazil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the investment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/>
                        <a:t>B</a:t>
                      </a:r>
                      <a:r>
                        <a:rPr lang="en-GB"/>
                        <a:t>enefit stakeholders</a:t>
                      </a:r>
                      <a:endParaRPr lang="en-GB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Capitalisation and investment returns</a:t>
                      </a:r>
                      <a:endParaRPr lang="en-GB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95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682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994E8C15-8A24-70C7-259F-89141D390F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0BC34F9-7ECA-E0AC-7773-9A7A42E50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en-GB" noProof="0" smtClean="0"/>
              <a:pPr rtl="0">
                <a:spcAft>
                  <a:spcPts val="600"/>
                </a:spcAft>
              </a:pPr>
              <a:t>55</a:t>
            </a:fld>
            <a:endParaRPr lang="en-GB" noProof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73D5E6C-5B97-A004-371D-A9C8EDD0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3" y="341822"/>
            <a:ext cx="11235738" cy="531014"/>
          </a:xfrm>
        </p:spPr>
        <p:txBody>
          <a:bodyPr/>
          <a:lstStyle/>
          <a:p>
            <a:r>
              <a:rPr lang="en-US"/>
              <a:t>MARKET SIZING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4C533-0127-B138-89F4-5F613FC39E8C}"/>
              </a:ext>
            </a:extLst>
          </p:cNvPr>
          <p:cNvSpPr txBox="1"/>
          <p:nvPr/>
        </p:nvSpPr>
        <p:spPr>
          <a:xfrm>
            <a:off x="6096000" y="6611779"/>
            <a:ext cx="6428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>
                <a:hlinkClick r:id="rId2"/>
              </a:rPr>
              <a:t>Source: Cattle boom in Brazil’s Acre spells doom for Amazon rainforest, activists warn (mongabay.com)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BF913-23D9-EEF6-120A-CCCD9857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3" y="1905990"/>
            <a:ext cx="5475890" cy="4124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EC6D2-E807-059E-F9AA-91F535490D6F}"/>
              </a:ext>
            </a:extLst>
          </p:cNvPr>
          <p:cNvSpPr txBox="1"/>
          <p:nvPr/>
        </p:nvSpPr>
        <p:spPr>
          <a:xfrm>
            <a:off x="520833" y="1536658"/>
            <a:ext cx="384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2M ha land area for livestock rearing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82A60-6997-C973-BDEA-0A04B628D7DF}"/>
              </a:ext>
            </a:extLst>
          </p:cNvPr>
          <p:cNvSpPr txBox="1"/>
          <p:nvPr/>
        </p:nvSpPr>
        <p:spPr>
          <a:xfrm>
            <a:off x="520833" y="939036"/>
            <a:ext cx="38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State of Acre land area: 15.2581M 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EA4F4-2A0D-72EC-C0B3-ED7E544E7EFE}"/>
              </a:ext>
            </a:extLst>
          </p:cNvPr>
          <p:cNvSpPr txBox="1"/>
          <p:nvPr/>
        </p:nvSpPr>
        <p:spPr>
          <a:xfrm>
            <a:off x="6540633" y="985202"/>
            <a:ext cx="415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Auaca</a:t>
            </a:r>
            <a:r>
              <a:rPr lang="en-GB"/>
              <a:t> coverage, end of phase 1: 93k ha</a:t>
            </a:r>
          </a:p>
          <a:p>
            <a:endParaRPr lang="en-GB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3313E9B-F684-4A16-AA32-A82D3F97C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227376"/>
              </p:ext>
            </p:extLst>
          </p:nvPr>
        </p:nvGraphicFramePr>
        <p:xfrm>
          <a:off x="6762004" y="1721324"/>
          <a:ext cx="5027225" cy="323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05253">
                  <a:extLst>
                    <a:ext uri="{9D8B030D-6E8A-4147-A177-3AD203B41FA5}">
                      <a16:colId xmlns:a16="http://schemas.microsoft.com/office/drawing/2014/main" val="2926602440"/>
                    </a:ext>
                  </a:extLst>
                </a:gridCol>
                <a:gridCol w="1621972">
                  <a:extLst>
                    <a:ext uri="{9D8B030D-6E8A-4147-A177-3AD203B41FA5}">
                      <a16:colId xmlns:a16="http://schemas.microsoft.com/office/drawing/2014/main" val="4138307517"/>
                    </a:ext>
                  </a:extLst>
                </a:gridCol>
              </a:tblGrid>
              <a:tr h="34939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137680"/>
                  </a:ext>
                </a:extLst>
              </a:tr>
              <a:tr h="611448">
                <a:tc>
                  <a:txBody>
                    <a:bodyPr/>
                    <a:lstStyle/>
                    <a:p>
                      <a:r>
                        <a:rPr lang="en-GB"/>
                        <a:t>Auaca coverage, end of 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93k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965067"/>
                  </a:ext>
                </a:extLst>
              </a:tr>
              <a:tr h="611448">
                <a:tc>
                  <a:txBody>
                    <a:bodyPr/>
                    <a:lstStyle/>
                    <a:p>
                      <a:r>
                        <a:rPr lang="en-GB"/>
                        <a:t>Smallholders in Acre viable for SRI (50-400 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660k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049319"/>
                  </a:ext>
                </a:extLst>
              </a:tr>
              <a:tr h="611448">
                <a:tc>
                  <a:txBody>
                    <a:bodyPr/>
                    <a:lstStyle/>
                    <a:p>
                      <a:r>
                        <a:rPr lang="en-GB"/>
                        <a:t>Projected market penetration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758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Current avg stocking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 Au/ha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81895"/>
                  </a:ext>
                </a:extLst>
              </a:tr>
              <a:tr h="349399">
                <a:tc>
                  <a:txBody>
                    <a:bodyPr/>
                    <a:lstStyle/>
                    <a:p>
                      <a:r>
                        <a:rPr lang="en-GB"/>
                        <a:t>Potential avg stocking rate from SRI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2.3X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6220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765814E-E5C3-B162-8829-765515673E43}"/>
              </a:ext>
            </a:extLst>
          </p:cNvPr>
          <p:cNvSpPr txBox="1"/>
          <p:nvPr/>
        </p:nvSpPr>
        <p:spPr>
          <a:xfrm>
            <a:off x="6925289" y="5107356"/>
            <a:ext cx="470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Addressable market of 4.7x over what </a:t>
            </a:r>
            <a:r>
              <a:rPr lang="en-GB" err="1"/>
              <a:t>Auaca</a:t>
            </a:r>
            <a:r>
              <a:rPr lang="en-GB"/>
              <a:t> could serve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23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994E8C15-8A24-70C7-259F-89141D390F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0BC34F9-7ECA-E0AC-7773-9A7A42E50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en-GB" noProof="0" smtClean="0"/>
              <a:pPr rtl="0">
                <a:spcAft>
                  <a:spcPts val="600"/>
                </a:spcAft>
              </a:pPr>
              <a:t>56</a:t>
            </a:fld>
            <a:endParaRPr lang="en-GB" noProof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73D5E6C-5B97-A004-371D-A9C8EDD0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3" y="341822"/>
            <a:ext cx="11235738" cy="531014"/>
          </a:xfrm>
        </p:spPr>
        <p:txBody>
          <a:bodyPr/>
          <a:lstStyle/>
          <a:p>
            <a:r>
              <a:rPr lang="en-US"/>
              <a:t>MARKET SIZING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4C533-0127-B138-89F4-5F613FC39E8C}"/>
              </a:ext>
            </a:extLst>
          </p:cNvPr>
          <p:cNvSpPr txBox="1"/>
          <p:nvPr/>
        </p:nvSpPr>
        <p:spPr>
          <a:xfrm>
            <a:off x="6096000" y="6611779"/>
            <a:ext cx="6428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>
                <a:hlinkClick r:id="rId2"/>
              </a:rPr>
              <a:t>Source: Cattle boom in Brazil’s Acre spells doom for Amazon rainforest, activists warn (mongabay.com)</a:t>
            </a:r>
            <a:endParaRPr lang="en-GB" sz="1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EA4F4-2A0D-72EC-C0B3-ED7E544E7EFE}"/>
              </a:ext>
            </a:extLst>
          </p:cNvPr>
          <p:cNvSpPr txBox="1"/>
          <p:nvPr/>
        </p:nvSpPr>
        <p:spPr>
          <a:xfrm>
            <a:off x="5999036" y="1781829"/>
            <a:ext cx="5945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Max theoretical deforested area: 3.06M</a:t>
            </a:r>
          </a:p>
          <a:p>
            <a:endParaRPr lang="en-GB"/>
          </a:p>
          <a:p>
            <a:r>
              <a:rPr lang="en-GB"/>
              <a:t>Based on stocking rate, no further deforestation is needed</a:t>
            </a:r>
          </a:p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E7F622-E2C6-235E-A6B9-DC80F70D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65" y="1139573"/>
            <a:ext cx="5379224" cy="4705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81855-42FE-02B3-2B8E-AB62493C0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36" y="3141112"/>
            <a:ext cx="5757535" cy="10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3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EF35DB-3F3E-7C20-1E6C-F5C6538FE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1699160" y="1135856"/>
            <a:ext cx="8620991" cy="4849308"/>
          </a:xfrm>
          <a:prstGeom prst="rect">
            <a:avLst/>
          </a:prstGeo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994E8C15-8A24-70C7-259F-89141D390F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0BC34F9-7ECA-E0AC-7773-9A7A42E50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en-GB" noProof="0" smtClean="0"/>
              <a:pPr rtl="0">
                <a:spcAft>
                  <a:spcPts val="600"/>
                </a:spcAft>
              </a:pPr>
              <a:t>57</a:t>
            </a:fld>
            <a:endParaRPr lang="en-GB" noProof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73D5E6C-5B97-A004-371D-A9C8EDD0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3" y="341822"/>
            <a:ext cx="11235738" cy="531014"/>
          </a:xfrm>
        </p:spPr>
        <p:txBody>
          <a:bodyPr/>
          <a:lstStyle/>
          <a:p>
            <a:r>
              <a:rPr lang="en-US"/>
              <a:t>Cattle supply chain</a:t>
            </a:r>
          </a:p>
        </p:txBody>
      </p:sp>
    </p:spTree>
    <p:extLst>
      <p:ext uri="{BB962C8B-B14F-4D97-AF65-F5344CB8AC3E}">
        <p14:creationId xmlns:p14="http://schemas.microsoft.com/office/powerpoint/2010/main" val="9775089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funnel chart&#10;&#10;Description automatically generated">
            <a:extLst>
              <a:ext uri="{FF2B5EF4-FFF2-40B4-BE49-F238E27FC236}">
                <a16:creationId xmlns:a16="http://schemas.microsoft.com/office/drawing/2014/main" id="{5FDE7700-EF28-B6E6-F702-E7070101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44" y="1967607"/>
            <a:ext cx="6680656" cy="2922786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9F375AE-A035-B7B1-9972-3556C558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345" y="1885615"/>
            <a:ext cx="2879477" cy="1790164"/>
          </a:xfrm>
        </p:spPr>
        <p:txBody>
          <a:bodyPr/>
          <a:lstStyle/>
          <a:p>
            <a:r>
              <a:rPr lang="en-US"/>
              <a:t>Barriers and potential solution to </a:t>
            </a:r>
            <a:r>
              <a:rPr lang="en-US" err="1"/>
              <a:t>sri</a:t>
            </a:r>
            <a:r>
              <a:rPr lang="en-US"/>
              <a:t> adoption</a:t>
            </a:r>
          </a:p>
        </p:txBody>
      </p:sp>
    </p:spTree>
    <p:extLst>
      <p:ext uri="{BB962C8B-B14F-4D97-AF65-F5344CB8AC3E}">
        <p14:creationId xmlns:p14="http://schemas.microsoft.com/office/powerpoint/2010/main" val="415093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6131C8-5ACA-531D-BF75-8B14544ED93F}"/>
              </a:ext>
            </a:extLst>
          </p:cNvPr>
          <p:cNvSpPr/>
          <p:nvPr/>
        </p:nvSpPr>
        <p:spPr>
          <a:xfrm>
            <a:off x="1" y="0"/>
            <a:ext cx="12191999" cy="1148365"/>
          </a:xfrm>
          <a:prstGeom prst="rect">
            <a:avLst/>
          </a:prstGeom>
          <a:solidFill>
            <a:srgbClr val="184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23" y="233221"/>
            <a:ext cx="11640805" cy="640698"/>
          </a:xfrm>
          <a:noFill/>
          <a:ln w="28575" cap="flat" cmpd="sng" algn="ctr">
            <a:solidFill>
              <a:srgbClr val="D1C59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rtl="0"/>
            <a:r>
              <a:rPr lang="en-GB">
                <a:solidFill>
                  <a:srgbClr val="D1C59F"/>
                </a:solidFill>
              </a:rPr>
              <a:t>PHILOSOPHY: minimise execution risk, maximise impact</a:t>
            </a:r>
            <a:endParaRPr lang="en-US">
              <a:solidFill>
                <a:srgbClr val="D1C59F"/>
              </a:solidFill>
            </a:endParaRPr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en-GB" smtClean="0"/>
              <a:pPr rtl="0"/>
              <a:t>6</a:t>
            </a:fld>
            <a:endParaRPr lang="en-GB"/>
          </a:p>
        </p:txBody>
      </p:sp>
      <p:pic>
        <p:nvPicPr>
          <p:cNvPr id="2050" name="Picture 2" descr="The Amazon: Vital for our planet – DW – 08/27/2019">
            <a:extLst>
              <a:ext uri="{FF2B5EF4-FFF2-40B4-BE49-F238E27FC236}">
                <a16:creationId xmlns:a16="http://schemas.microsoft.com/office/drawing/2014/main" id="{5BEDF74B-A43C-0E79-F87F-0CD71808D19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50056"/>
          <a:stretch/>
        </p:blipFill>
        <p:spPr bwMode="auto">
          <a:xfrm>
            <a:off x="0" y="4210388"/>
            <a:ext cx="12192000" cy="264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61F62-2260-4B84-16FA-00EC44AEB703}"/>
              </a:ext>
            </a:extLst>
          </p:cNvPr>
          <p:cNvSpPr txBox="1"/>
          <p:nvPr/>
        </p:nvSpPr>
        <p:spPr>
          <a:xfrm>
            <a:off x="4767072" y="1801832"/>
            <a:ext cx="2657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>
                <a:solidFill>
                  <a:srgbClr val="2C7254"/>
                </a:solidFill>
                <a:latin typeface="+mj-lt"/>
              </a:rPr>
              <a:t>IMPACT MULTIPLIER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124637-F8F0-949D-E1AC-D8BD2A08FE10}"/>
              </a:ext>
            </a:extLst>
          </p:cNvPr>
          <p:cNvSpPr txBox="1"/>
          <p:nvPr/>
        </p:nvSpPr>
        <p:spPr>
          <a:xfrm>
            <a:off x="414528" y="1663332"/>
            <a:ext cx="3166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>
                <a:solidFill>
                  <a:srgbClr val="184A34"/>
                </a:solidFill>
                <a:latin typeface="+mj-lt"/>
              </a:rPr>
              <a:t>ROBUST </a:t>
            </a:r>
          </a:p>
          <a:p>
            <a:pPr algn="ctr" rtl="0"/>
            <a:r>
              <a:rPr lang="en-GB">
                <a:solidFill>
                  <a:srgbClr val="184A34"/>
                </a:solidFill>
                <a:latin typeface="+mj-lt"/>
              </a:rPr>
              <a:t>GOVERNANCE &amp; OVERSIGHT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4F22B-BDF6-F2E4-1DCF-F43E407C3A7C}"/>
              </a:ext>
            </a:extLst>
          </p:cNvPr>
          <p:cNvSpPr txBox="1"/>
          <p:nvPr/>
        </p:nvSpPr>
        <p:spPr>
          <a:xfrm>
            <a:off x="8880348" y="1801832"/>
            <a:ext cx="24140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/>
            <a:r>
              <a:rPr lang="en-GB">
                <a:solidFill>
                  <a:srgbClr val="2C7254"/>
                </a:solidFill>
                <a:latin typeface="+mj-lt"/>
              </a:rPr>
              <a:t>LOCAL KNOWLEDGE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D0546B3-2CC2-4D0E-C2A7-D9B23BB2A365}"/>
              </a:ext>
            </a:extLst>
          </p:cNvPr>
          <p:cNvSpPr txBox="1">
            <a:spLocks/>
          </p:cNvSpPr>
          <p:nvPr/>
        </p:nvSpPr>
        <p:spPr>
          <a:xfrm>
            <a:off x="377952" y="2363493"/>
            <a:ext cx="3250159" cy="1595830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/>
              <a:t>Partners with strong track record and reputation</a:t>
            </a:r>
          </a:p>
          <a:p>
            <a:pPr algn="ctr"/>
            <a:endParaRPr lang="en-GB" sz="1400"/>
          </a:p>
          <a:p>
            <a:pPr algn="ctr"/>
            <a:r>
              <a:rPr lang="en-GB" sz="1400"/>
              <a:t>SMEs as members of </a:t>
            </a:r>
            <a:r>
              <a:rPr lang="en-GB" sz="1400" err="1"/>
              <a:t>BoD</a:t>
            </a:r>
            <a:endParaRPr lang="en-GB" sz="1400"/>
          </a:p>
          <a:p>
            <a:pPr algn="ctr"/>
            <a:endParaRPr lang="en-GB" sz="140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0A1E39-C80C-2F3D-DF86-70FBE195C5FB}"/>
              </a:ext>
            </a:extLst>
          </p:cNvPr>
          <p:cNvSpPr txBox="1">
            <a:spLocks/>
          </p:cNvSpPr>
          <p:nvPr/>
        </p:nvSpPr>
        <p:spPr>
          <a:xfrm>
            <a:off x="4183875" y="2363492"/>
            <a:ext cx="3621024" cy="1595831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/>
              <a:t>Scalable financial structure</a:t>
            </a:r>
          </a:p>
          <a:p>
            <a:pPr algn="ctr"/>
            <a:endParaRPr lang="en-GB" sz="1400"/>
          </a:p>
          <a:p>
            <a:pPr algn="ctr"/>
            <a:r>
              <a:rPr lang="en-GB" sz="1400"/>
              <a:t>Highest impact intervention point</a:t>
            </a:r>
          </a:p>
          <a:p>
            <a:pPr algn="ctr"/>
            <a:endParaRPr lang="en-GB" sz="140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D700519-12B9-8F26-110E-30D011344ACD}"/>
              </a:ext>
            </a:extLst>
          </p:cNvPr>
          <p:cNvSpPr txBox="1">
            <a:spLocks/>
          </p:cNvSpPr>
          <p:nvPr/>
        </p:nvSpPr>
        <p:spPr>
          <a:xfrm>
            <a:off x="8360664" y="2363492"/>
            <a:ext cx="3453384" cy="1595831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/>
              <a:t>Local execution partners with successful programmes</a:t>
            </a:r>
          </a:p>
          <a:p>
            <a:pPr algn="ctr"/>
            <a:endParaRPr lang="en-GB" sz="1400"/>
          </a:p>
          <a:p>
            <a:pPr algn="ctr"/>
            <a:r>
              <a:rPr lang="en-GB" sz="1400"/>
              <a:t>Tried and tested methods</a:t>
            </a:r>
          </a:p>
          <a:p>
            <a:pPr algn="ctr"/>
            <a:endParaRPr lang="en-GB" sz="1400"/>
          </a:p>
          <a:p>
            <a:pPr algn="ctr"/>
            <a:endParaRPr lang="en-GB" sz="1400"/>
          </a:p>
        </p:txBody>
      </p: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21DF3633-98B1-4AE4-6F16-2C68648E1B25}"/>
              </a:ext>
            </a:extLst>
          </p:cNvPr>
          <p:cNvSpPr txBox="1">
            <a:spLocks/>
          </p:cNvSpPr>
          <p:nvPr/>
        </p:nvSpPr>
        <p:spPr>
          <a:xfrm>
            <a:off x="10961849" y="3717153"/>
            <a:ext cx="1153431" cy="62086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kern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7306C-81BA-4795-A5CA-9392456A8C1E}" type="slidenum">
              <a:rPr lang="en-GB" smtClean="0">
                <a:solidFill>
                  <a:schemeClr val="tx1"/>
                </a:solidFill>
              </a:rPr>
              <a:pPr/>
              <a:t>6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2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03" y="154854"/>
            <a:ext cx="5200532" cy="720399"/>
          </a:xfrm>
        </p:spPr>
        <p:txBody>
          <a:bodyPr rtlCol="0"/>
          <a:lstStyle/>
          <a:p>
            <a:pPr rtl="0"/>
            <a:r>
              <a:rPr lang="en-GB"/>
              <a:t>PROCESS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441" y="6248018"/>
            <a:ext cx="1038446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7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81E4F5-C6F5-36C7-1A35-B89D78790262}"/>
              </a:ext>
            </a:extLst>
          </p:cNvPr>
          <p:cNvSpPr/>
          <p:nvPr/>
        </p:nvSpPr>
        <p:spPr>
          <a:xfrm>
            <a:off x="655796" y="3333131"/>
            <a:ext cx="1552470" cy="1019069"/>
          </a:xfrm>
          <a:prstGeom prst="rect">
            <a:avLst/>
          </a:prstGeom>
          <a:solidFill>
            <a:srgbClr val="B1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Funds for programs</a:t>
            </a:r>
          </a:p>
          <a:p>
            <a:pPr algn="ctr"/>
            <a:r>
              <a:rPr lang="en-GB" sz="1200"/>
              <a:t>($4.4M)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1470E-231C-19A4-1B06-2A759AA1AC15}"/>
              </a:ext>
            </a:extLst>
          </p:cNvPr>
          <p:cNvGrpSpPr/>
          <p:nvPr/>
        </p:nvGrpSpPr>
        <p:grpSpPr>
          <a:xfrm>
            <a:off x="6682020" y="3030842"/>
            <a:ext cx="2842009" cy="2210638"/>
            <a:chOff x="6096000" y="2466870"/>
            <a:chExt cx="2842009" cy="22106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6AEE82-A8E2-9CF3-86E5-11068E304A61}"/>
                </a:ext>
              </a:extLst>
            </p:cNvPr>
            <p:cNvGrpSpPr/>
            <p:nvPr/>
          </p:nvGrpSpPr>
          <p:grpSpPr>
            <a:xfrm>
              <a:off x="6397239" y="2654687"/>
              <a:ext cx="2346709" cy="1845299"/>
              <a:chOff x="5680666" y="2592257"/>
              <a:chExt cx="2346709" cy="184529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5955C-960D-CBBA-A88D-AC52B1E09E04}"/>
                  </a:ext>
                </a:extLst>
              </p:cNvPr>
              <p:cNvSpPr/>
              <p:nvPr/>
            </p:nvSpPr>
            <p:spPr>
              <a:xfrm>
                <a:off x="5680666" y="2592257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3B4CBC-CDB9-3BA5-545C-2EB892C62AF2}"/>
                  </a:ext>
                </a:extLst>
              </p:cNvPr>
              <p:cNvSpPr/>
              <p:nvPr/>
            </p:nvSpPr>
            <p:spPr>
              <a:xfrm>
                <a:off x="5978348" y="3057499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3D71A-F28B-2691-5085-BDAF22B303F5}"/>
                  </a:ext>
                </a:extLst>
              </p:cNvPr>
              <p:cNvSpPr/>
              <p:nvPr/>
            </p:nvSpPr>
            <p:spPr>
              <a:xfrm>
                <a:off x="6276030" y="3522741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3A9057-A56A-7EBB-7F2E-94AD4CA7F12F}"/>
                  </a:ext>
                </a:extLst>
              </p:cNvPr>
              <p:cNvSpPr/>
              <p:nvPr/>
            </p:nvSpPr>
            <p:spPr>
              <a:xfrm>
                <a:off x="6573712" y="3987982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386AD4-299E-11EB-2DF2-C616DC639AE7}"/>
                </a:ext>
              </a:extLst>
            </p:cNvPr>
            <p:cNvSpPr/>
            <p:nvPr/>
          </p:nvSpPr>
          <p:spPr>
            <a:xfrm>
              <a:off x="6096000" y="2466870"/>
              <a:ext cx="2842009" cy="2210638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B4AC2A8-EB20-D6E3-948F-85FF54EAB345}"/>
              </a:ext>
            </a:extLst>
          </p:cNvPr>
          <p:cNvSpPr txBox="1"/>
          <p:nvPr/>
        </p:nvSpPr>
        <p:spPr>
          <a:xfrm>
            <a:off x="7502423" y="2769413"/>
            <a:ext cx="210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/>
              <a:t>Multiple parties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B3022-5855-98D3-5A4E-0AD26879BAFF}"/>
              </a:ext>
            </a:extLst>
          </p:cNvPr>
          <p:cNvSpPr/>
          <p:nvPr/>
        </p:nvSpPr>
        <p:spPr>
          <a:xfrm>
            <a:off x="158" y="0"/>
            <a:ext cx="12191842" cy="118188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7F9311-7B32-FCC1-6A49-CFDE15F0F93E}"/>
              </a:ext>
            </a:extLst>
          </p:cNvPr>
          <p:cNvSpPr txBox="1">
            <a:spLocks/>
          </p:cNvSpPr>
          <p:nvPr/>
        </p:nvSpPr>
        <p:spPr>
          <a:xfrm>
            <a:off x="416134" y="138247"/>
            <a:ext cx="11357555" cy="755733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PROCESS</a:t>
            </a:r>
          </a:p>
          <a:p>
            <a:pPr algn="ctr"/>
            <a:r>
              <a:rPr lang="en-GB" sz="1600" i="1">
                <a:solidFill>
                  <a:srgbClr val="D1C59F"/>
                </a:solidFill>
                <a:latin typeface="+mn-lt"/>
              </a:rPr>
              <a:t>CONVERTING FUNDS TO IMPACT</a:t>
            </a:r>
          </a:p>
        </p:txBody>
      </p:sp>
    </p:spTree>
    <p:extLst>
      <p:ext uri="{BB962C8B-B14F-4D97-AF65-F5344CB8AC3E}">
        <p14:creationId xmlns:p14="http://schemas.microsoft.com/office/powerpoint/2010/main" val="7947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03" y="154854"/>
            <a:ext cx="5200532" cy="720399"/>
          </a:xfrm>
        </p:spPr>
        <p:txBody>
          <a:bodyPr rtlCol="0"/>
          <a:lstStyle/>
          <a:p>
            <a:pPr rtl="0"/>
            <a:r>
              <a:rPr lang="en-GB"/>
              <a:t>PROCESS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441" y="6248018"/>
            <a:ext cx="1038446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8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81E4F5-C6F5-36C7-1A35-B89D78790262}"/>
              </a:ext>
            </a:extLst>
          </p:cNvPr>
          <p:cNvSpPr/>
          <p:nvPr/>
        </p:nvSpPr>
        <p:spPr>
          <a:xfrm>
            <a:off x="655796" y="3333131"/>
            <a:ext cx="1552470" cy="1019069"/>
          </a:xfrm>
          <a:prstGeom prst="rect">
            <a:avLst/>
          </a:prstGeom>
          <a:solidFill>
            <a:srgbClr val="B1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Funds for programs</a:t>
            </a:r>
          </a:p>
          <a:p>
            <a:pPr algn="ctr"/>
            <a:r>
              <a:rPr lang="en-GB" sz="1200"/>
              <a:t>($4.4M)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1F0A93-26F6-F5EA-FAB1-DD54EC02F564}"/>
              </a:ext>
            </a:extLst>
          </p:cNvPr>
          <p:cNvSpPr/>
          <p:nvPr/>
        </p:nvSpPr>
        <p:spPr>
          <a:xfrm>
            <a:off x="3567032" y="1779014"/>
            <a:ext cx="1700683" cy="6455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Amazonia conservation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5531B-D3F1-204C-1885-A2A10709D44F}"/>
              </a:ext>
            </a:extLst>
          </p:cNvPr>
          <p:cNvSpPr/>
          <p:nvPr/>
        </p:nvSpPr>
        <p:spPr>
          <a:xfrm>
            <a:off x="5328836" y="1774035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Forest &amp; conservation monitoring</a:t>
            </a:r>
          </a:p>
          <a:p>
            <a:pPr algn="ctr"/>
            <a:r>
              <a:rPr lang="en-GB" sz="1200" i="1"/>
              <a:t>(163k ha)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1470E-231C-19A4-1B06-2A759AA1AC15}"/>
              </a:ext>
            </a:extLst>
          </p:cNvPr>
          <p:cNvGrpSpPr/>
          <p:nvPr/>
        </p:nvGrpSpPr>
        <p:grpSpPr>
          <a:xfrm>
            <a:off x="6682020" y="3030842"/>
            <a:ext cx="2842009" cy="2210638"/>
            <a:chOff x="6096000" y="2466870"/>
            <a:chExt cx="2842009" cy="22106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6AEE82-A8E2-9CF3-86E5-11068E304A61}"/>
                </a:ext>
              </a:extLst>
            </p:cNvPr>
            <p:cNvGrpSpPr/>
            <p:nvPr/>
          </p:nvGrpSpPr>
          <p:grpSpPr>
            <a:xfrm>
              <a:off x="6397239" y="2654687"/>
              <a:ext cx="2346709" cy="1845299"/>
              <a:chOff x="5680666" y="2592257"/>
              <a:chExt cx="2346709" cy="184529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5955C-960D-CBBA-A88D-AC52B1E09E04}"/>
                  </a:ext>
                </a:extLst>
              </p:cNvPr>
              <p:cNvSpPr/>
              <p:nvPr/>
            </p:nvSpPr>
            <p:spPr>
              <a:xfrm>
                <a:off x="5680666" y="2592257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3B4CBC-CDB9-3BA5-545C-2EB892C62AF2}"/>
                  </a:ext>
                </a:extLst>
              </p:cNvPr>
              <p:cNvSpPr/>
              <p:nvPr/>
            </p:nvSpPr>
            <p:spPr>
              <a:xfrm>
                <a:off x="5978348" y="3057499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3D71A-F28B-2691-5085-BDAF22B303F5}"/>
                  </a:ext>
                </a:extLst>
              </p:cNvPr>
              <p:cNvSpPr/>
              <p:nvPr/>
            </p:nvSpPr>
            <p:spPr>
              <a:xfrm>
                <a:off x="6276030" y="3522741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3A9057-A56A-7EBB-7F2E-94AD4CA7F12F}"/>
                  </a:ext>
                </a:extLst>
              </p:cNvPr>
              <p:cNvSpPr/>
              <p:nvPr/>
            </p:nvSpPr>
            <p:spPr>
              <a:xfrm>
                <a:off x="6573712" y="3987982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386AD4-299E-11EB-2DF2-C616DC639AE7}"/>
                </a:ext>
              </a:extLst>
            </p:cNvPr>
            <p:cNvSpPr/>
            <p:nvPr/>
          </p:nvSpPr>
          <p:spPr>
            <a:xfrm>
              <a:off x="6096000" y="2466870"/>
              <a:ext cx="2842009" cy="2210638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242B3B-38D2-6BAD-0167-E16BD7D10B0F}"/>
              </a:ext>
            </a:extLst>
          </p:cNvPr>
          <p:cNvCxnSpPr>
            <a:stCxn id="2" idx="3"/>
            <a:endCxn id="4" idx="1"/>
          </p:cNvCxnSpPr>
          <p:nvPr/>
        </p:nvCxnSpPr>
        <p:spPr>
          <a:xfrm flipV="1">
            <a:off x="2208266" y="2101788"/>
            <a:ext cx="1358766" cy="174087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726D0B-45A0-9910-82B0-7230467BCE82}"/>
              </a:ext>
            </a:extLst>
          </p:cNvPr>
          <p:cNvSpPr txBox="1"/>
          <p:nvPr/>
        </p:nvSpPr>
        <p:spPr>
          <a:xfrm>
            <a:off x="2788676" y="1907788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4AC2A8-EB20-D6E3-948F-85FF54EAB345}"/>
              </a:ext>
            </a:extLst>
          </p:cNvPr>
          <p:cNvSpPr txBox="1"/>
          <p:nvPr/>
        </p:nvSpPr>
        <p:spPr>
          <a:xfrm>
            <a:off x="7502423" y="2769413"/>
            <a:ext cx="210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/>
              <a:t>Multiple parties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B3022-5855-98D3-5A4E-0AD26879BAFF}"/>
              </a:ext>
            </a:extLst>
          </p:cNvPr>
          <p:cNvSpPr/>
          <p:nvPr/>
        </p:nvSpPr>
        <p:spPr>
          <a:xfrm>
            <a:off x="155" y="-21095"/>
            <a:ext cx="12191842" cy="118188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7F9311-7B32-FCC1-6A49-CFDE15F0F93E}"/>
              </a:ext>
            </a:extLst>
          </p:cNvPr>
          <p:cNvSpPr txBox="1">
            <a:spLocks/>
          </p:cNvSpPr>
          <p:nvPr/>
        </p:nvSpPr>
        <p:spPr>
          <a:xfrm>
            <a:off x="416134" y="138247"/>
            <a:ext cx="11357555" cy="755733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PROCESS</a:t>
            </a:r>
          </a:p>
          <a:p>
            <a:pPr algn="ctr"/>
            <a:r>
              <a:rPr lang="en-GB" sz="1600" i="1">
                <a:solidFill>
                  <a:srgbClr val="D1C59F"/>
                </a:solidFill>
                <a:latin typeface="+mn-lt"/>
              </a:rPr>
              <a:t>CONVERTING FUNDS TO IMPACT</a:t>
            </a:r>
          </a:p>
        </p:txBody>
      </p:sp>
    </p:spTree>
    <p:extLst>
      <p:ext uri="{BB962C8B-B14F-4D97-AF65-F5344CB8AC3E}">
        <p14:creationId xmlns:p14="http://schemas.microsoft.com/office/powerpoint/2010/main" val="291035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03" y="154854"/>
            <a:ext cx="5200532" cy="720399"/>
          </a:xfrm>
        </p:spPr>
        <p:txBody>
          <a:bodyPr rtlCol="0"/>
          <a:lstStyle/>
          <a:p>
            <a:pPr rtl="0"/>
            <a:r>
              <a:rPr lang="en-GB"/>
              <a:t>PROCESS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441" y="6248018"/>
            <a:ext cx="1038446" cy="620866"/>
          </a:xfrm>
          <a:noFill/>
        </p:spPr>
        <p:txBody>
          <a:bodyPr rtlCol="0"/>
          <a:lstStyle/>
          <a:p>
            <a:pPr rtl="0"/>
            <a:fld id="{EA87306C-81BA-4795-A5CA-9392456A8C1E}" type="slidenum">
              <a:rPr lang="en-GB" smtClean="0">
                <a:solidFill>
                  <a:schemeClr val="tx1"/>
                </a:solidFill>
              </a:rPr>
              <a:pPr rtl="0"/>
              <a:t>9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81E4F5-C6F5-36C7-1A35-B89D78790262}"/>
              </a:ext>
            </a:extLst>
          </p:cNvPr>
          <p:cNvSpPr/>
          <p:nvPr/>
        </p:nvSpPr>
        <p:spPr>
          <a:xfrm>
            <a:off x="655796" y="3333131"/>
            <a:ext cx="1552470" cy="1019069"/>
          </a:xfrm>
          <a:prstGeom prst="rect">
            <a:avLst/>
          </a:prstGeom>
          <a:solidFill>
            <a:srgbClr val="B19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Funds for programs</a:t>
            </a:r>
          </a:p>
          <a:p>
            <a:pPr algn="ctr"/>
            <a:r>
              <a:rPr lang="en-GB" sz="1200"/>
              <a:t>($4.4M)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061-850F-ED27-FAA5-6A3C7F5C589D}"/>
              </a:ext>
            </a:extLst>
          </p:cNvPr>
          <p:cNvGrpSpPr/>
          <p:nvPr/>
        </p:nvGrpSpPr>
        <p:grpSpPr>
          <a:xfrm>
            <a:off x="3567032" y="1779014"/>
            <a:ext cx="1700683" cy="2744135"/>
            <a:chOff x="3588934" y="1215042"/>
            <a:chExt cx="1700683" cy="27441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1F0A93-26F6-F5EA-FAB1-DD54EC02F564}"/>
                </a:ext>
              </a:extLst>
            </p:cNvPr>
            <p:cNvSpPr/>
            <p:nvPr/>
          </p:nvSpPr>
          <p:spPr>
            <a:xfrm>
              <a:off x="3588934" y="1215042"/>
              <a:ext cx="1700683" cy="6455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Amazonia conservation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F9B68-B580-90CB-D85F-E027CDD726FA}"/>
                </a:ext>
              </a:extLst>
            </p:cNvPr>
            <p:cNvSpPr/>
            <p:nvPr/>
          </p:nvSpPr>
          <p:spPr>
            <a:xfrm>
              <a:off x="3588934" y="2577317"/>
              <a:ext cx="1700683" cy="6455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Sustainable Ranching Implementation Partner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B0FFE5-4382-E6D8-EE29-471ABF7F48E8}"/>
                </a:ext>
              </a:extLst>
            </p:cNvPr>
            <p:cNvSpPr/>
            <p:nvPr/>
          </p:nvSpPr>
          <p:spPr>
            <a:xfrm>
              <a:off x="3588934" y="3313630"/>
              <a:ext cx="1700683" cy="6455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Financial intermediary</a:t>
              </a:r>
            </a:p>
            <a:p>
              <a:pPr algn="ctr"/>
              <a:r>
                <a:rPr lang="en-GB" sz="1200"/>
                <a:t>(Microloan processor)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5531B-D3F1-204C-1885-A2A10709D44F}"/>
              </a:ext>
            </a:extLst>
          </p:cNvPr>
          <p:cNvSpPr/>
          <p:nvPr/>
        </p:nvSpPr>
        <p:spPr>
          <a:xfrm>
            <a:off x="5328836" y="1774035"/>
            <a:ext cx="1815404" cy="645548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/>
              <a:t>Forest &amp; conservation monitoring</a:t>
            </a:r>
          </a:p>
          <a:p>
            <a:pPr algn="ctr"/>
            <a:r>
              <a:rPr lang="en-GB" sz="1200" i="1"/>
              <a:t>(163k ha)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1470E-231C-19A4-1B06-2A759AA1AC15}"/>
              </a:ext>
            </a:extLst>
          </p:cNvPr>
          <p:cNvGrpSpPr/>
          <p:nvPr/>
        </p:nvGrpSpPr>
        <p:grpSpPr>
          <a:xfrm>
            <a:off x="6682020" y="3030842"/>
            <a:ext cx="2842009" cy="2210638"/>
            <a:chOff x="6096000" y="2466870"/>
            <a:chExt cx="2842009" cy="22106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6AEE82-A8E2-9CF3-86E5-11068E304A61}"/>
                </a:ext>
              </a:extLst>
            </p:cNvPr>
            <p:cNvGrpSpPr/>
            <p:nvPr/>
          </p:nvGrpSpPr>
          <p:grpSpPr>
            <a:xfrm>
              <a:off x="6397239" y="2654687"/>
              <a:ext cx="2346709" cy="1845299"/>
              <a:chOff x="5680666" y="2592257"/>
              <a:chExt cx="2346709" cy="184529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A5955C-960D-CBBA-A88D-AC52B1E09E04}"/>
                  </a:ext>
                </a:extLst>
              </p:cNvPr>
              <p:cNvSpPr/>
              <p:nvPr/>
            </p:nvSpPr>
            <p:spPr>
              <a:xfrm>
                <a:off x="5680666" y="2592257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3B4CBC-CDB9-3BA5-545C-2EB892C62AF2}"/>
                  </a:ext>
                </a:extLst>
              </p:cNvPr>
              <p:cNvSpPr/>
              <p:nvPr/>
            </p:nvSpPr>
            <p:spPr>
              <a:xfrm>
                <a:off x="5978348" y="3057499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3D71A-F28B-2691-5085-BDAF22B303F5}"/>
                  </a:ext>
                </a:extLst>
              </p:cNvPr>
              <p:cNvSpPr/>
              <p:nvPr/>
            </p:nvSpPr>
            <p:spPr>
              <a:xfrm>
                <a:off x="6276030" y="3522741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3A9057-A56A-7EBB-7F2E-94AD4CA7F12F}"/>
                  </a:ext>
                </a:extLst>
              </p:cNvPr>
              <p:cNvSpPr/>
              <p:nvPr/>
            </p:nvSpPr>
            <p:spPr>
              <a:xfrm>
                <a:off x="6573712" y="3987982"/>
                <a:ext cx="1453663" cy="4495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/>
                  <a:t>Ranchers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386AD4-299E-11EB-2DF2-C616DC639AE7}"/>
                </a:ext>
              </a:extLst>
            </p:cNvPr>
            <p:cNvSpPr/>
            <p:nvPr/>
          </p:nvSpPr>
          <p:spPr>
            <a:xfrm>
              <a:off x="6096000" y="2466870"/>
              <a:ext cx="2842009" cy="2210638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242B3B-38D2-6BAD-0167-E16BD7D10B0F}"/>
              </a:ext>
            </a:extLst>
          </p:cNvPr>
          <p:cNvCxnSpPr>
            <a:stCxn id="2" idx="3"/>
            <a:endCxn id="4" idx="1"/>
          </p:cNvCxnSpPr>
          <p:nvPr/>
        </p:nvCxnSpPr>
        <p:spPr>
          <a:xfrm flipV="1">
            <a:off x="2208266" y="2101788"/>
            <a:ext cx="1358766" cy="174087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7">
            <a:extLst>
              <a:ext uri="{FF2B5EF4-FFF2-40B4-BE49-F238E27FC236}">
                <a16:creationId xmlns:a16="http://schemas.microsoft.com/office/drawing/2014/main" id="{2A2875B3-0676-A1CA-2F9C-139D9285FC1E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2208266" y="3464063"/>
            <a:ext cx="1358766" cy="37860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7">
            <a:extLst>
              <a:ext uri="{FF2B5EF4-FFF2-40B4-BE49-F238E27FC236}">
                <a16:creationId xmlns:a16="http://schemas.microsoft.com/office/drawing/2014/main" id="{27925591-E334-7AD4-0CE4-04C9AB52632B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2208266" y="3842666"/>
            <a:ext cx="1358766" cy="35771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45CF51-5042-518F-2032-6B7040041110}"/>
              </a:ext>
            </a:extLst>
          </p:cNvPr>
          <p:cNvCxnSpPr>
            <a:stCxn id="5" idx="3"/>
          </p:cNvCxnSpPr>
          <p:nvPr/>
        </p:nvCxnSpPr>
        <p:spPr>
          <a:xfrm flipV="1">
            <a:off x="5267715" y="3464062"/>
            <a:ext cx="138550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0701A0-0C0E-D834-6E59-E3915955634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267715" y="4200376"/>
            <a:ext cx="13855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726D0B-45A0-9910-82B0-7230467BCE82}"/>
              </a:ext>
            </a:extLst>
          </p:cNvPr>
          <p:cNvSpPr txBox="1"/>
          <p:nvPr/>
        </p:nvSpPr>
        <p:spPr>
          <a:xfrm>
            <a:off x="2788676" y="1907788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39855D-69D0-4522-C400-0D727424296C}"/>
              </a:ext>
            </a:extLst>
          </p:cNvPr>
          <p:cNvSpPr txBox="1"/>
          <p:nvPr/>
        </p:nvSpPr>
        <p:spPr>
          <a:xfrm>
            <a:off x="2784105" y="3266384"/>
            <a:ext cx="77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Funds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7F0816-9247-FC0D-6670-C49AF0A2688C}"/>
              </a:ext>
            </a:extLst>
          </p:cNvPr>
          <p:cNvSpPr txBox="1"/>
          <p:nvPr/>
        </p:nvSpPr>
        <p:spPr>
          <a:xfrm>
            <a:off x="2784105" y="4001193"/>
            <a:ext cx="7764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Capital</a:t>
            </a:r>
          </a:p>
          <a:p>
            <a:pPr algn="ctr"/>
            <a:r>
              <a:rPr lang="en-GB" sz="1050"/>
              <a:t>+ Fees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D40F32-1B80-8CF4-403B-BDCFFD4137FA}"/>
              </a:ext>
            </a:extLst>
          </p:cNvPr>
          <p:cNvSpPr txBox="1"/>
          <p:nvPr/>
        </p:nvSpPr>
        <p:spPr>
          <a:xfrm>
            <a:off x="5434019" y="3247334"/>
            <a:ext cx="1033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Technical Assistance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3CC9F1-D330-50F0-7B15-1328324F4A8C}"/>
              </a:ext>
            </a:extLst>
          </p:cNvPr>
          <p:cNvSpPr txBox="1"/>
          <p:nvPr/>
        </p:nvSpPr>
        <p:spPr>
          <a:xfrm>
            <a:off x="5560813" y="3996465"/>
            <a:ext cx="776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Loans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4AC2A8-EB20-D6E3-948F-85FF54EAB345}"/>
              </a:ext>
            </a:extLst>
          </p:cNvPr>
          <p:cNvSpPr txBox="1"/>
          <p:nvPr/>
        </p:nvSpPr>
        <p:spPr>
          <a:xfrm>
            <a:off x="7502423" y="2769413"/>
            <a:ext cx="210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/>
              <a:t>Multiple parties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B3022-5855-98D3-5A4E-0AD26879BAFF}"/>
              </a:ext>
            </a:extLst>
          </p:cNvPr>
          <p:cNvSpPr/>
          <p:nvPr/>
        </p:nvSpPr>
        <p:spPr>
          <a:xfrm>
            <a:off x="155" y="-21095"/>
            <a:ext cx="12191842" cy="1181889"/>
          </a:xfrm>
          <a:prstGeom prst="rect">
            <a:avLst/>
          </a:prstGeom>
          <a:solidFill>
            <a:srgbClr val="24504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7F9311-7B32-FCC1-6A49-CFDE15F0F93E}"/>
              </a:ext>
            </a:extLst>
          </p:cNvPr>
          <p:cNvSpPr txBox="1">
            <a:spLocks/>
          </p:cNvSpPr>
          <p:nvPr/>
        </p:nvSpPr>
        <p:spPr>
          <a:xfrm>
            <a:off x="416134" y="138247"/>
            <a:ext cx="11357555" cy="755733"/>
          </a:xfrm>
          <a:prstGeom prst="rect">
            <a:avLst/>
          </a:prstGeom>
          <a:ln w="28575">
            <a:solidFill>
              <a:srgbClr val="D1C59F"/>
            </a:solidFill>
          </a:ln>
        </p:spPr>
        <p:txBody>
          <a:bodyPr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D1C59F"/>
                </a:solidFill>
                <a:latin typeface="+mn-lt"/>
              </a:rPr>
              <a:t>PROCESS</a:t>
            </a:r>
          </a:p>
          <a:p>
            <a:pPr algn="ctr"/>
            <a:r>
              <a:rPr lang="en-GB" sz="1600" i="1">
                <a:solidFill>
                  <a:srgbClr val="D1C59F"/>
                </a:solidFill>
                <a:latin typeface="+mn-lt"/>
              </a:rPr>
              <a:t>CONVERTING FUNDS TO IMPACT</a:t>
            </a:r>
          </a:p>
        </p:txBody>
      </p:sp>
    </p:spTree>
    <p:extLst>
      <p:ext uri="{BB962C8B-B14F-4D97-AF65-F5344CB8AC3E}">
        <p14:creationId xmlns:p14="http://schemas.microsoft.com/office/powerpoint/2010/main" val="1141536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45_TF16411175_Win32" id="{3E63FBEE-0B20-49DB-A864-9F83A265D51A}" vid="{7B842A89-1C44-4E10-8740-538BAD7706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43386B9424E4FB44078EC9AD13AAE" ma:contentTypeVersion="15" ma:contentTypeDescription="Create a new document." ma:contentTypeScope="" ma:versionID="f422b44c9c857db67e52b1c836a22bf2">
  <xsd:schema xmlns:xsd="http://www.w3.org/2001/XMLSchema" xmlns:xs="http://www.w3.org/2001/XMLSchema" xmlns:p="http://schemas.microsoft.com/office/2006/metadata/properties" xmlns:ns2="45fd474d-58af-4e8f-9644-a9bfa14a2398" xmlns:ns3="8d65939d-4280-4828-ae68-c2a92523a701" targetNamespace="http://schemas.microsoft.com/office/2006/metadata/properties" ma:root="true" ma:fieldsID="d4fe80de6f9397906856060afa6043e4" ns2:_="" ns3:_="">
    <xsd:import namespace="45fd474d-58af-4e8f-9644-a9bfa14a2398"/>
    <xsd:import namespace="8d65939d-4280-4828-ae68-c2a92523a70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d474d-58af-4e8f-9644-a9bfa14a23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6e11c37-de4a-446a-8c9f-33c52873bc88}" ma:internalName="TaxCatchAll" ma:showField="CatchAllData" ma:web="45fd474d-58af-4e8f-9644-a9bfa14a2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5939d-4280-4828-ae68-c2a92523a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fd474d-58af-4e8f-9644-a9bfa14a2398">
      <UserInfo>
        <DisplayName>Kent, Aaron</DisplayName>
        <AccountId>9</AccountId>
        <AccountType/>
      </UserInfo>
    </SharedWithUsers>
    <lcf76f155ced4ddcb4097134ff3c332f xmlns="8d65939d-4280-4828-ae68-c2a92523a701">
      <Terms xmlns="http://schemas.microsoft.com/office/infopath/2007/PartnerControls"/>
    </lcf76f155ced4ddcb4097134ff3c332f>
    <TaxCatchAll xmlns="45fd474d-58af-4e8f-9644-a9bfa14a2398" xsi:nil="true"/>
  </documentManagement>
</p:properties>
</file>

<file path=customXml/itemProps1.xml><?xml version="1.0" encoding="utf-8"?>
<ds:datastoreItem xmlns:ds="http://schemas.openxmlformats.org/officeDocument/2006/customXml" ds:itemID="{9D22B07D-D365-4BEF-BAC0-268509CF8747}"/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5b06162-66f7-497c-aafd-fd8c4cbd5f98"/>
    <ds:schemaRef ds:uri="http://schemas.microsoft.com/office/2006/metadata/properties"/>
    <ds:schemaRef ds:uri="http://purl.org/dc/terms/"/>
    <ds:schemaRef ds:uri="de0af330-572f-49a7-9a48-4db3bc0055ef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{4425BC3B-23FE-468D-A4A4-009C67D8BD82}tf16411175_win32</Template>
  <TotalTime>8</TotalTime>
  <Words>2708</Words>
  <Application>Microsoft Office PowerPoint</Application>
  <PresentationFormat>Widescreen</PresentationFormat>
  <Paragraphs>792</Paragraphs>
  <Slides>58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AUACA FUND</vt:lpstr>
      <vt:lpstr>PowerPoint Presentation</vt:lpstr>
      <vt:lpstr>About acre</vt:lpstr>
      <vt:lpstr>solution</vt:lpstr>
      <vt:lpstr>Core Problem identification finding Impact leverage point</vt:lpstr>
      <vt:lpstr>PHILOSOPHY: minimise execution risk, maximise impact</vt:lpstr>
      <vt:lpstr>PROCESS</vt:lpstr>
      <vt:lpstr>PROCESS</vt:lpstr>
      <vt:lpstr>PROCESS</vt:lpstr>
      <vt:lpstr>PROCESS</vt:lpstr>
      <vt:lpstr>PowerPoint Presentation</vt:lpstr>
      <vt:lpstr>Microfinance guardrails to effective capital deployment – channel, to whom, how</vt:lpstr>
      <vt:lpstr>PROCESS END TO END</vt:lpstr>
      <vt:lpstr>PowerPoint Presentation</vt:lpstr>
      <vt:lpstr>Risks &amp; mitigation</vt:lpstr>
      <vt:lpstr>Execution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this structure?</vt:lpstr>
      <vt:lpstr>Financial partners</vt:lpstr>
      <vt:lpstr>cashflows</vt:lpstr>
      <vt:lpstr>PERFORMANCE</vt:lpstr>
      <vt:lpstr>PERFORMANCE Measuring IMPACT - targets &amp; Indicators</vt:lpstr>
      <vt:lpstr>PowerPoint Presentation</vt:lpstr>
      <vt:lpstr>Key features</vt:lpstr>
      <vt:lpstr>Growth strategy How we’ll scale in the future​</vt:lpstr>
      <vt:lpstr>advisors</vt:lpstr>
      <vt:lpstr>the Auaca team</vt:lpstr>
      <vt:lpstr>AUACA FUND Thank you!</vt:lpstr>
      <vt:lpstr>appendix</vt:lpstr>
      <vt:lpstr>Low farming technological profile throughout Amazonia causing avoidable deforestation</vt:lpstr>
      <vt:lpstr>STATE OF LANDS OF in the amazonia</vt:lpstr>
      <vt:lpstr>Financials summary</vt:lpstr>
      <vt:lpstr>precedent debt-for-nature swaps</vt:lpstr>
      <vt:lpstr>PowerPoint Presentation</vt:lpstr>
      <vt:lpstr>PowerPoint Presentation</vt:lpstr>
      <vt:lpstr>Model outputs – Impact</vt:lpstr>
      <vt:lpstr>microfinance</vt:lpstr>
      <vt:lpstr>AMAZONIA CONSERVATION project bearing impact-forward characteristics</vt:lpstr>
      <vt:lpstr>GTPS (roundtable on sustainable livestock)</vt:lpstr>
      <vt:lpstr>Risks &amp; mitigation</vt:lpstr>
      <vt:lpstr>Microloan credit risk mitigation</vt:lpstr>
      <vt:lpstr>PowerPoint Presentation</vt:lpstr>
      <vt:lpstr>MARKET SIZING</vt:lpstr>
      <vt:lpstr>MARKET SIZING</vt:lpstr>
      <vt:lpstr>Cattle supply chain</vt:lpstr>
      <vt:lpstr>Barriers and potential solution to sri adoption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AUACA FUND</dc:title>
  <dc:creator>Dasi Marim Rodrigues, Chandra</dc:creator>
  <cp:lastModifiedBy>Kent, Aaron</cp:lastModifiedBy>
  <cp:revision>3</cp:revision>
  <dcterms:created xsi:type="dcterms:W3CDTF">2023-03-21T19:56:53Z</dcterms:created>
  <dcterms:modified xsi:type="dcterms:W3CDTF">2023-04-09T15:54:12Z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0x010100B671F368D528904BAAA1CC7E850F63EB</vt:lpwstr>
  </property>
</Properties>
</file>