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291" r:id="rId36"/>
  </p:sldIdLst>
  <p:sldSz cx="18288000" cy="10287000"/>
  <p:notesSz cx="6858000" cy="9144000"/>
  <p:embeddedFontLst>
    <p:embeddedFont>
      <p:font typeface="Calibri" panose="020F0502020204030204" pitchFamily="34" charset="0"/>
      <p:regular r:id="rId38"/>
      <p:bold r:id="rId39"/>
      <p:italic r:id="rId40"/>
      <p:boldItalic r:id="rId41"/>
    </p:embeddedFont>
    <p:embeddedFont>
      <p:font typeface="Helvetica Neue" panose="020B0604020202020204" charset="0"/>
      <p:regular r:id="rId42"/>
      <p:bold r:id="rId43"/>
      <p:italic r:id="rId44"/>
      <p:boldItalic r:id="rId45"/>
    </p:embeddedFont>
    <p:embeddedFont>
      <p:font typeface="Helvetica Neue Light" panose="020B0604020202020204" charset="0"/>
      <p:regular r:id="rId46"/>
      <p:bold r:id="rId47"/>
      <p:italic r:id="rId48"/>
      <p:boldItalic r:id="rId49"/>
    </p:embeddedFont>
    <p:embeddedFont>
      <p:font typeface="Urbanist"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9BED2B-C555-46D5-8E2C-6FBEA0B4A35B}">
  <a:tblStyle styleId="{659BED2B-C555-46D5-8E2C-6FBEA0B4A3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B4CEC58-E753-4FE9-A6F7-97356A8FBDE0}"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32" autoAdjust="0"/>
    <p:restoredTop sz="93111" autoAdjust="0"/>
  </p:normalViewPr>
  <p:slideViewPr>
    <p:cSldViewPr snapToGrid="0">
      <p:cViewPr varScale="1">
        <p:scale>
          <a:sx n="42" d="100"/>
          <a:sy n="42" d="100"/>
        </p:scale>
        <p:origin x="1089" y="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customXml" Target="../customXml/item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rge%20AGV\OneDrive\Documentos\Maestr&#237;a\00%20Projects\SIC\Final%20submission\The%20Sustainable%20Runway%20Fund%20Cash%20Flow%20V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i="0" u="none" strike="noStrike" baseline="0" dirty="0">
                <a:effectLst/>
              </a:rPr>
              <a:t>Cumulative Cash Flow</a:t>
            </a:r>
            <a:endParaRPr lang="en-US"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Model!$B$29</c:f>
              <c:strCache>
                <c:ptCount val="1"/>
                <c:pt idx="0">
                  <c:v>Accumulated Returns</c:v>
                </c:pt>
              </c:strCache>
            </c:strRef>
          </c:tx>
          <c:spPr>
            <a:solidFill>
              <a:srgbClr val="7030A0"/>
            </a:solidFill>
            <a:ln>
              <a:noFill/>
            </a:ln>
            <a:effectLst/>
          </c:spPr>
          <c:invertIfNegative val="0"/>
          <c:val>
            <c:numRef>
              <c:f>Model!$C$29:$R$29</c:f>
              <c:numCache>
                <c:formatCode>"$"#,##0_);[Red]\("$"#,##0\)</c:formatCode>
                <c:ptCount val="16"/>
                <c:pt idx="0">
                  <c:v>-99.914874999999995</c:v>
                </c:pt>
                <c:pt idx="1">
                  <c:v>-95.232323124999994</c:v>
                </c:pt>
                <c:pt idx="2">
                  <c:v>-90.552530378124999</c:v>
                </c:pt>
                <c:pt idx="3">
                  <c:v>-85.875676102703125</c:v>
                </c:pt>
                <c:pt idx="4">
                  <c:v>-79.379451299378829</c:v>
                </c:pt>
                <c:pt idx="5">
                  <c:v>-72.875309383838456</c:v>
                </c:pt>
                <c:pt idx="6">
                  <c:v>-66.408466993787954</c:v>
                </c:pt>
                <c:pt idx="7">
                  <c:v>-59.945404848384172</c:v>
                </c:pt>
                <c:pt idx="8">
                  <c:v>-53.486368663529142</c:v>
                </c:pt>
                <c:pt idx="9">
                  <c:v>-47.031620126658538</c:v>
                </c:pt>
                <c:pt idx="10">
                  <c:v>206.28205420569506</c:v>
                </c:pt>
                <c:pt idx="11">
                  <c:v>210.92737323992714</c:v>
                </c:pt>
                <c:pt idx="12">
                  <c:v>215.56751301138428</c:v>
                </c:pt>
                <c:pt idx="13">
                  <c:v>220.20213686798613</c:v>
                </c:pt>
                <c:pt idx="14">
                  <c:v>224.83088627526712</c:v>
                </c:pt>
                <c:pt idx="15">
                  <c:v>229.48712939402137</c:v>
                </c:pt>
              </c:numCache>
            </c:numRef>
          </c:val>
          <c:extLst>
            <c:ext xmlns:c16="http://schemas.microsoft.com/office/drawing/2014/chart" uri="{C3380CC4-5D6E-409C-BE32-E72D297353CC}">
              <c16:uniqueId val="{00000000-82F0-4A49-B2D1-9986B18D32E4}"/>
            </c:ext>
          </c:extLst>
        </c:ser>
        <c:dLbls>
          <c:showLegendKey val="0"/>
          <c:showVal val="0"/>
          <c:showCatName val="0"/>
          <c:showSerName val="0"/>
          <c:showPercent val="0"/>
          <c:showBubbleSize val="0"/>
        </c:dLbls>
        <c:gapWidth val="219"/>
        <c:overlap val="-27"/>
        <c:axId val="2063954480"/>
        <c:axId val="2063937680"/>
      </c:barChart>
      <c:catAx>
        <c:axId val="206395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crossAx val="2063937680"/>
        <c:crosses val="autoZero"/>
        <c:auto val="1"/>
        <c:lblAlgn val="ctr"/>
        <c:lblOffset val="100"/>
        <c:noMultiLvlLbl val="0"/>
      </c:catAx>
      <c:valAx>
        <c:axId val="206393768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63954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Paulina</a:t>
            </a:r>
            <a:endParaRPr dirty="0"/>
          </a:p>
        </p:txBody>
      </p:sp>
      <p:sp>
        <p:nvSpPr>
          <p:cNvPr id="225" name="Google Shape;2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Paulina</a:t>
            </a:r>
            <a:endParaRPr/>
          </a:p>
        </p:txBody>
      </p:sp>
      <p:sp>
        <p:nvSpPr>
          <p:cNvPr id="239" name="Google Shape;23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28e4e36196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Carmen</a:t>
            </a:r>
            <a:endParaRPr/>
          </a:p>
        </p:txBody>
      </p:sp>
      <p:sp>
        <p:nvSpPr>
          <p:cNvPr id="254" name="Google Shape;254;g228e4e36196_1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28e4e36196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Jorge</a:t>
            </a:r>
            <a:endParaRPr/>
          </a:p>
        </p:txBody>
      </p:sp>
      <p:sp>
        <p:nvSpPr>
          <p:cNvPr id="265" name="Google Shape;265;g228e4e36196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Sydney</a:t>
            </a:r>
            <a:endParaRPr/>
          </a:p>
        </p:txBody>
      </p:sp>
      <p:sp>
        <p:nvSpPr>
          <p:cNvPr id="275" name="Google Shape;27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2b77994f6e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Sydney</a:t>
            </a:r>
            <a:endParaRPr/>
          </a:p>
        </p:txBody>
      </p:sp>
      <p:sp>
        <p:nvSpPr>
          <p:cNvPr id="286" name="Google Shape;286;g22b77994f6e_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Paulina</a:t>
            </a:r>
          </a:p>
          <a:p>
            <a:pPr marL="0" lvl="0" indent="0" algn="l" rtl="0">
              <a:spcBef>
                <a:spcPts val="0"/>
              </a:spcBef>
              <a:spcAft>
                <a:spcPts val="0"/>
              </a:spcAft>
              <a:buNone/>
            </a:pPr>
            <a:r>
              <a:rPr lang="en-US" dirty="0"/>
              <a:t>10 kg of co2 per garment- </a:t>
            </a:r>
            <a:r>
              <a:rPr lang="en-US" dirty="0" err="1"/>
              <a:t>ioncell</a:t>
            </a:r>
            <a:r>
              <a:rPr lang="en-US" dirty="0"/>
              <a:t> reduces to 5 kg</a:t>
            </a:r>
            <a:endParaRPr dirty="0"/>
          </a:p>
          <a:p>
            <a:pPr marL="0" lvl="0" indent="0" algn="l" rtl="0">
              <a:spcBef>
                <a:spcPts val="0"/>
              </a:spcBef>
              <a:spcAft>
                <a:spcPts val="0"/>
              </a:spcAft>
              <a:buNone/>
            </a:pPr>
            <a:r>
              <a:rPr lang="en-US" dirty="0"/>
              <a:t>1800 kg of garment</a:t>
            </a:r>
            <a:endParaRPr dirty="0"/>
          </a:p>
          <a:p>
            <a:pPr marL="0" lvl="0" indent="0" algn="l" rtl="0">
              <a:spcBef>
                <a:spcPts val="0"/>
              </a:spcBef>
              <a:spcAft>
                <a:spcPts val="0"/>
              </a:spcAft>
              <a:buNone/>
            </a:pPr>
            <a:r>
              <a:rPr lang="en-US" dirty="0"/>
              <a:t>1 kg per garment- 1800 garments- 18,000 kg of co2 - 9000 kg of co2 avoided</a:t>
            </a:r>
            <a:endParaRPr dirty="0"/>
          </a:p>
          <a:p>
            <a:pPr marL="0" lvl="0" indent="0" algn="l" rtl="0">
              <a:spcBef>
                <a:spcPts val="0"/>
              </a:spcBef>
              <a:spcAft>
                <a:spcPts val="0"/>
              </a:spcAft>
              <a:buNone/>
            </a:pPr>
            <a:r>
              <a:rPr lang="en-US" dirty="0"/>
              <a:t>181,500 kg of garment- 181,500 garments- 1,815,000 kg of co2 - 907500 kg of co2 avoided</a:t>
            </a:r>
            <a:endParaRPr dirty="0"/>
          </a:p>
          <a:p>
            <a:pPr marL="0" lvl="0" indent="0" algn="l" rtl="0">
              <a:spcBef>
                <a:spcPts val="0"/>
              </a:spcBef>
              <a:spcAft>
                <a:spcPts val="0"/>
              </a:spcAft>
              <a:buNone/>
            </a:pPr>
            <a:endParaRPr dirty="0"/>
          </a:p>
        </p:txBody>
      </p:sp>
      <p:sp>
        <p:nvSpPr>
          <p:cNvPr id="296" name="Google Shape;29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29e401c54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Jorge</a:t>
            </a:r>
            <a:endParaRPr/>
          </a:p>
        </p:txBody>
      </p:sp>
      <p:sp>
        <p:nvSpPr>
          <p:cNvPr id="312" name="Google Shape;312;g229e401c54a_0_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Carmen</a:t>
            </a:r>
            <a:endParaRPr/>
          </a:p>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28e4e36196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g228e4e36196_1_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28e4e36196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g228e4e36196_1_1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099cdab36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g2099cdab369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28e4e36196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228e4e36196_1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28e4e36196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g228e4e36196_1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29e401c54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g229e401c54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29e401c54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g229e401c54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28e4e36196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g228e4e36196_1_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Carmen</a:t>
            </a:r>
            <a:endParaRPr/>
          </a:p>
        </p:txBody>
      </p:sp>
      <p:sp>
        <p:nvSpPr>
          <p:cNvPr id="101" name="Google Shape;10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28e4e36196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g228e4e36196_1_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28e4e36196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g228e4e36196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28e4e36196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228e4e36196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28e0d8484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g228e0d8484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28e4e36196_1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g228e4e36196_1_2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28e4e36196_1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g228e4e36196_1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27ec821e7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Carmen</a:t>
            </a:r>
            <a:endParaRPr/>
          </a:p>
        </p:txBody>
      </p:sp>
      <p:sp>
        <p:nvSpPr>
          <p:cNvPr id="120" name="Google Shape;120;g227ec821e78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Carmen</a:t>
            </a:r>
            <a:endParaRPr/>
          </a:p>
          <a:p>
            <a:pPr marL="0" lvl="0" indent="0" algn="l" rtl="0">
              <a:spcBef>
                <a:spcPts val="0"/>
              </a:spcBef>
              <a:spcAft>
                <a:spcPts val="0"/>
              </a:spcAft>
              <a:buClr>
                <a:schemeClr val="dk1"/>
              </a:buClr>
              <a:buSzPts val="1100"/>
              <a:buFont typeface="Arial"/>
              <a:buNone/>
            </a:pPr>
            <a:r>
              <a:rPr lang="en-US"/>
              <a:t>-Dependent on raw materials</a:t>
            </a:r>
            <a:endParaRPr/>
          </a:p>
          <a:p>
            <a:pPr marL="0" lvl="0" indent="0" algn="l" rtl="0">
              <a:spcBef>
                <a:spcPts val="0"/>
              </a:spcBef>
              <a:spcAft>
                <a:spcPts val="0"/>
              </a:spcAft>
              <a:buClr>
                <a:schemeClr val="dk1"/>
              </a:buClr>
              <a:buSzPts val="1100"/>
              <a:buFont typeface="Arial"/>
              <a:buNone/>
            </a:pPr>
            <a:r>
              <a:rPr lang="en-US"/>
              <a:t>-4th largest manufacturer </a:t>
            </a:r>
            <a:endParaRPr/>
          </a:p>
          <a:p>
            <a:pPr marL="0" lvl="0" indent="0" algn="l" rtl="0">
              <a:spcBef>
                <a:spcPts val="0"/>
              </a:spcBef>
              <a:spcAft>
                <a:spcPts val="0"/>
              </a:spcAft>
              <a:buClr>
                <a:schemeClr val="dk1"/>
              </a:buClr>
              <a:buSzPts val="1100"/>
              <a:buFont typeface="Arial"/>
              <a:buNone/>
            </a:pPr>
            <a:r>
              <a:rPr lang="en-US"/>
              <a:t>-2nd largest garment exporter -Supplies 6.4% of apparel exports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50" name="Google Shape;15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Jorge</a:t>
            </a:r>
            <a:endParaRPr/>
          </a:p>
        </p:txBody>
      </p:sp>
      <p:sp>
        <p:nvSpPr>
          <p:cNvPr id="166" name="Google Shape;16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Jorge</a:t>
            </a:r>
            <a:endParaRPr dirty="0"/>
          </a:p>
        </p:txBody>
      </p:sp>
      <p:sp>
        <p:nvSpPr>
          <p:cNvPr id="184" name="Google Shape;1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a:solidFill>
                  <a:srgbClr val="3D3D3D"/>
                </a:solidFill>
                <a:latin typeface="Helvetica Neue Light"/>
                <a:ea typeface="Helvetica Neue Light"/>
                <a:cs typeface="Helvetica Neue Light"/>
                <a:sym typeface="Helvetica Neue Light"/>
              </a:rPr>
              <a:t>Paulina</a:t>
            </a:r>
            <a:endParaRPr sz="12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r>
              <a:rPr lang="en-US" sz="1200">
                <a:solidFill>
                  <a:srgbClr val="3D3D3D"/>
                </a:solidFill>
                <a:latin typeface="Helvetica Neue Light"/>
                <a:ea typeface="Helvetica Neue Light"/>
                <a:cs typeface="Helvetica Neue Light"/>
                <a:sym typeface="Helvetica Neue Light"/>
              </a:rPr>
              <a:t>Green loan: any type of loan instrument made available exclusively to finance or re-finance, in whole or in part, new  and/or existing eligible Green Projects. </a:t>
            </a:r>
            <a:endParaRPr sz="1200"/>
          </a:p>
        </p:txBody>
      </p:sp>
      <p:sp>
        <p:nvSpPr>
          <p:cNvPr id="197" name="Google Shape;197;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Paulina</a:t>
            </a:r>
            <a:endParaRPr/>
          </a:p>
        </p:txBody>
      </p:sp>
      <p:sp>
        <p:nvSpPr>
          <p:cNvPr id="210" name="Google Shape;21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thygesen.com.vn/sustainability"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mt="60000"/>
          </a:blip>
          <a:srcRect/>
          <a:stretch/>
        </p:blipFill>
        <p:spPr>
          <a:xfrm rot="337666">
            <a:off x="65132" y="-2397063"/>
            <a:ext cx="18447886" cy="15081144"/>
          </a:xfrm>
          <a:prstGeom prst="rect">
            <a:avLst/>
          </a:prstGeom>
          <a:noFill/>
          <a:ln>
            <a:noFill/>
          </a:ln>
        </p:spPr>
      </p:pic>
      <p:sp>
        <p:nvSpPr>
          <p:cNvPr id="85" name="Google Shape;85;p13"/>
          <p:cNvSpPr txBox="1"/>
          <p:nvPr/>
        </p:nvSpPr>
        <p:spPr>
          <a:xfrm>
            <a:off x="1028700" y="3665700"/>
            <a:ext cx="15913200" cy="14778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9600" b="1" dirty="0">
                <a:latin typeface="Urbanist"/>
                <a:ea typeface="Urbanist"/>
                <a:cs typeface="Urbanist"/>
                <a:sym typeface="Urbanist"/>
              </a:rPr>
              <a:t>Sustainable Runway Fund</a:t>
            </a:r>
            <a:endParaRPr b="1" dirty="0">
              <a:latin typeface="Urbanist"/>
              <a:ea typeface="Urbanist"/>
              <a:cs typeface="Urbanist"/>
              <a:sym typeface="Urbanist"/>
            </a:endParaRPr>
          </a:p>
        </p:txBody>
      </p:sp>
      <p:sp>
        <p:nvSpPr>
          <p:cNvPr id="86" name="Google Shape;86;p13"/>
          <p:cNvSpPr txBox="1"/>
          <p:nvPr/>
        </p:nvSpPr>
        <p:spPr>
          <a:xfrm>
            <a:off x="4406850" y="5651457"/>
            <a:ext cx="9156900" cy="11448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099" dirty="0">
                <a:latin typeface="Helvetica Neue Light"/>
                <a:ea typeface="Helvetica Neue Light"/>
                <a:cs typeface="Helvetica Neue Light"/>
                <a:sym typeface="Helvetica Neue Light"/>
              </a:rPr>
              <a:t>Accelerating the adoption of green standards across the apparel industry supply chain.</a:t>
            </a:r>
            <a:endParaRPr sz="900" dirty="0">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226"/>
        <p:cNvGrpSpPr/>
        <p:nvPr/>
      </p:nvGrpSpPr>
      <p:grpSpPr>
        <a:xfrm>
          <a:off x="0" y="0"/>
          <a:ext cx="0" cy="0"/>
          <a:chOff x="0" y="0"/>
          <a:chExt cx="0" cy="0"/>
        </a:xfrm>
      </p:grpSpPr>
      <p:sp>
        <p:nvSpPr>
          <p:cNvPr id="227" name="Google Shape;227;p22"/>
          <p:cNvSpPr/>
          <p:nvPr/>
        </p:nvSpPr>
        <p:spPr>
          <a:xfrm>
            <a:off x="762925" y="2299050"/>
            <a:ext cx="6211336" cy="7501075"/>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8" name="Google Shape;228;p22"/>
          <p:cNvPicPr preferRelativeResize="0"/>
          <p:nvPr/>
        </p:nvPicPr>
        <p:blipFill rotWithShape="1">
          <a:blip r:embed="rId3">
            <a:alphaModFix amt="30000"/>
          </a:blip>
          <a:srcRect/>
          <a:stretch/>
        </p:blipFill>
        <p:spPr>
          <a:xfrm>
            <a:off x="7850276" y="-6818635"/>
            <a:ext cx="15350424" cy="15350424"/>
          </a:xfrm>
          <a:prstGeom prst="rect">
            <a:avLst/>
          </a:prstGeom>
          <a:noFill/>
          <a:ln>
            <a:noFill/>
          </a:ln>
        </p:spPr>
      </p:pic>
      <p:pic>
        <p:nvPicPr>
          <p:cNvPr id="229" name="Google Shape;229;p22"/>
          <p:cNvPicPr preferRelativeResize="0"/>
          <p:nvPr/>
        </p:nvPicPr>
        <p:blipFill rotWithShape="1">
          <a:blip r:embed="rId4">
            <a:alphaModFix amt="30000"/>
          </a:blip>
          <a:srcRect/>
          <a:stretch/>
        </p:blipFill>
        <p:spPr>
          <a:xfrm>
            <a:off x="-6991175" y="-8735749"/>
            <a:ext cx="18963674" cy="16372701"/>
          </a:xfrm>
          <a:prstGeom prst="rect">
            <a:avLst/>
          </a:prstGeom>
          <a:noFill/>
          <a:ln>
            <a:noFill/>
          </a:ln>
        </p:spPr>
      </p:pic>
      <p:sp>
        <p:nvSpPr>
          <p:cNvPr id="230" name="Google Shape;230;p22"/>
          <p:cNvSpPr txBox="1"/>
          <p:nvPr/>
        </p:nvSpPr>
        <p:spPr>
          <a:xfrm>
            <a:off x="762925" y="790300"/>
            <a:ext cx="161952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Due Diligence</a:t>
            </a:r>
            <a:endParaRPr b="1">
              <a:latin typeface="Urbanist"/>
              <a:ea typeface="Urbanist"/>
              <a:cs typeface="Urbanist"/>
              <a:sym typeface="Urbanist"/>
            </a:endParaRPr>
          </a:p>
        </p:txBody>
      </p:sp>
      <p:sp>
        <p:nvSpPr>
          <p:cNvPr id="231" name="Google Shape;231;p22"/>
          <p:cNvSpPr txBox="1"/>
          <p:nvPr/>
        </p:nvSpPr>
        <p:spPr>
          <a:xfrm>
            <a:off x="961575" y="2529800"/>
            <a:ext cx="5814000" cy="711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500" dirty="0">
                <a:solidFill>
                  <a:srgbClr val="3D3D3D"/>
                </a:solidFill>
                <a:latin typeface="Helvetica Neue Light"/>
                <a:ea typeface="Helvetica Neue Light"/>
                <a:cs typeface="Helvetica Neue Light"/>
                <a:sym typeface="Helvetica Neue Light"/>
              </a:rPr>
              <a:t>Borrowers provides information on the use of proceeds, renewed annually until fully drawn.</a:t>
            </a:r>
            <a:endParaRPr sz="2500" dirty="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endParaRPr sz="2500" dirty="0">
              <a:solidFill>
                <a:srgbClr val="3D3D3D"/>
              </a:solidFill>
              <a:latin typeface="Helvetica Neue Light"/>
              <a:ea typeface="Helvetica Neue Light"/>
              <a:cs typeface="Helvetica Neue Light"/>
              <a:sym typeface="Helvetica Neue Light"/>
            </a:endParaRPr>
          </a:p>
          <a:p>
            <a:pPr marL="457200" marR="0" lvl="0" indent="0" algn="l" rtl="0">
              <a:lnSpc>
                <a:spcPct val="100000"/>
              </a:lnSpc>
              <a:spcBef>
                <a:spcPts val="0"/>
              </a:spcBef>
              <a:spcAft>
                <a:spcPts val="0"/>
              </a:spcAft>
              <a:buNone/>
            </a:pPr>
            <a:r>
              <a:rPr lang="en-US" sz="2500" dirty="0">
                <a:solidFill>
                  <a:srgbClr val="3D3D3D"/>
                </a:solidFill>
                <a:latin typeface="Helvetica Neue Light"/>
                <a:ea typeface="Helvetica Neue Light"/>
                <a:cs typeface="Helvetica Neue Light"/>
                <a:sym typeface="Helvetica Neue Light"/>
              </a:rPr>
              <a:t>Include Green Projects to which the green loan proceeds have been allocated, a brief description of the projects, the amounts allocated, and their expected impact. </a:t>
            </a:r>
            <a:endParaRPr sz="2500" dirty="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endParaRPr sz="2500" dirty="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chemeClr val="dk1"/>
              </a:buClr>
              <a:buSzPts val="1100"/>
              <a:buFont typeface="Arial"/>
              <a:buNone/>
            </a:pPr>
            <a:r>
              <a:rPr lang="en-US" sz="2500" dirty="0">
                <a:solidFill>
                  <a:srgbClr val="3D3D3D"/>
                </a:solidFill>
                <a:latin typeface="Helvetica Neue Light"/>
                <a:ea typeface="Helvetica Neue Light"/>
                <a:cs typeface="Helvetica Neue Light"/>
                <a:sym typeface="Helvetica Neue Light"/>
              </a:rPr>
              <a:t>The credibility of green loans rests on the correct selection, compliance and reporting of its KPIs. </a:t>
            </a:r>
            <a:endParaRPr sz="2500" dirty="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chemeClr val="dk1"/>
              </a:buClr>
              <a:buSzPts val="1100"/>
              <a:buFont typeface="Arial"/>
              <a:buNone/>
            </a:pPr>
            <a:endParaRPr sz="2500" dirty="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chemeClr val="dk1"/>
              </a:buClr>
              <a:buSzPts val="1100"/>
              <a:buFont typeface="Arial"/>
              <a:buNone/>
            </a:pPr>
            <a:r>
              <a:rPr lang="en-US" sz="2500" dirty="0">
                <a:solidFill>
                  <a:srgbClr val="3D3D3D"/>
                </a:solidFill>
                <a:latin typeface="Helvetica Neue Light"/>
                <a:ea typeface="Helvetica Neue Light"/>
                <a:cs typeface="Helvetica Neue Light"/>
                <a:sym typeface="Helvetica Neue Light"/>
              </a:rPr>
              <a:t>If borrowers </a:t>
            </a:r>
            <a:r>
              <a:rPr lang="en-US" sz="2500" b="1" dirty="0">
                <a:solidFill>
                  <a:srgbClr val="3D3D3D"/>
                </a:solidFill>
                <a:latin typeface="Helvetica Neue"/>
                <a:ea typeface="Helvetica Neue"/>
                <a:cs typeface="Helvetica Neue"/>
                <a:sym typeface="Helvetica Neue"/>
              </a:rPr>
              <a:t>fail to comply</a:t>
            </a:r>
            <a:r>
              <a:rPr lang="en-US" sz="2500" dirty="0">
                <a:solidFill>
                  <a:srgbClr val="3D3D3D"/>
                </a:solidFill>
                <a:latin typeface="Helvetica Neue Light"/>
                <a:ea typeface="Helvetica Neue Light"/>
                <a:cs typeface="Helvetica Neue Light"/>
                <a:sym typeface="Helvetica Neue Light"/>
              </a:rPr>
              <a:t> with agreements during annual checks, they are subject to a </a:t>
            </a:r>
            <a:r>
              <a:rPr lang="en-US" sz="2500" b="1" u="sng" dirty="0">
                <a:solidFill>
                  <a:srgbClr val="3D3D3D"/>
                </a:solidFill>
                <a:latin typeface="Helvetica Neue"/>
                <a:ea typeface="Helvetica Neue"/>
                <a:cs typeface="Helvetica Neue"/>
                <a:sym typeface="Helvetica Neue"/>
              </a:rPr>
              <a:t>50-bps premium</a:t>
            </a:r>
            <a:r>
              <a:rPr lang="en-US" sz="2500" dirty="0">
                <a:solidFill>
                  <a:srgbClr val="3D3D3D"/>
                </a:solidFill>
                <a:latin typeface="Helvetica Neue Light"/>
                <a:ea typeface="Helvetica Neue Light"/>
                <a:cs typeface="Helvetica Neue Light"/>
                <a:sym typeface="Helvetica Neue Light"/>
              </a:rPr>
              <a:t> until the next assessment.</a:t>
            </a:r>
            <a:endParaRPr sz="3500" dirty="0">
              <a:solidFill>
                <a:srgbClr val="3D3D3D"/>
              </a:solidFill>
              <a:latin typeface="Helvetica Neue Light"/>
              <a:ea typeface="Helvetica Neue Light"/>
              <a:cs typeface="Helvetica Neue Light"/>
              <a:sym typeface="Helvetica Neue Light"/>
            </a:endParaRPr>
          </a:p>
        </p:txBody>
      </p:sp>
      <p:sp>
        <p:nvSpPr>
          <p:cNvPr id="232" name="Google Shape;232;p22"/>
          <p:cNvSpPr txBox="1"/>
          <p:nvPr/>
        </p:nvSpPr>
        <p:spPr>
          <a:xfrm>
            <a:off x="7227375" y="2221975"/>
            <a:ext cx="10287000" cy="7496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500" b="1" dirty="0">
                <a:solidFill>
                  <a:srgbClr val="3D3D3D"/>
                </a:solidFill>
                <a:latin typeface="Helvetica Neue"/>
                <a:ea typeface="Helvetica Neue"/>
                <a:cs typeface="Helvetica Neue"/>
                <a:sym typeface="Helvetica Neue"/>
              </a:rPr>
              <a:t>External review is recommended …</a:t>
            </a:r>
            <a:endParaRPr sz="2500" b="1" dirty="0">
              <a:solidFill>
                <a:srgbClr val="3D3D3D"/>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2500" dirty="0">
              <a:solidFill>
                <a:srgbClr val="3D3D3D"/>
              </a:solidFill>
              <a:latin typeface="Helvetica Neue Light"/>
              <a:ea typeface="Helvetica Neue Light"/>
              <a:cs typeface="Helvetica Neue Light"/>
              <a:sym typeface="Helvetica Neue Light"/>
            </a:endParaRPr>
          </a:p>
          <a:p>
            <a:pPr marL="914400" lvl="0" indent="0" algn="l" rtl="0">
              <a:spcBef>
                <a:spcPts val="0"/>
              </a:spcBef>
              <a:spcAft>
                <a:spcPts val="0"/>
              </a:spcAft>
              <a:buNone/>
            </a:pPr>
            <a:r>
              <a:rPr lang="en-US" sz="2500" b="1" dirty="0">
                <a:solidFill>
                  <a:srgbClr val="3D3D3D"/>
                </a:solidFill>
                <a:latin typeface="Helvetica Neue"/>
                <a:ea typeface="Helvetica Neue"/>
                <a:cs typeface="Helvetica Neue"/>
                <a:sym typeface="Helvetica Neue"/>
              </a:rPr>
              <a:t>Certification</a:t>
            </a:r>
            <a:r>
              <a:rPr lang="en-US" sz="2500" dirty="0">
                <a:solidFill>
                  <a:srgbClr val="3D3D3D"/>
                </a:solidFill>
                <a:latin typeface="Helvetica Neue Light"/>
                <a:ea typeface="Helvetica Neue Light"/>
                <a:cs typeface="Helvetica Neue Light"/>
                <a:sym typeface="Helvetica Neue Light"/>
              </a:rPr>
              <a:t> – The green loan or associated green loan framework certified against an external green assessment standard. An assessment standard defines criteria, and alignment with such criteria is tested by qualified  third parties/certifiers.</a:t>
            </a:r>
            <a:endParaRPr sz="2500" dirty="0">
              <a:solidFill>
                <a:srgbClr val="3D3D3D"/>
              </a:solidFill>
              <a:latin typeface="Helvetica Neue Light"/>
              <a:ea typeface="Helvetica Neue Light"/>
              <a:cs typeface="Helvetica Neue Light"/>
              <a:sym typeface="Helvetica Neue Light"/>
            </a:endParaRPr>
          </a:p>
          <a:p>
            <a:pPr marL="914400" lvl="0" indent="0" algn="l" rtl="0">
              <a:spcBef>
                <a:spcPts val="0"/>
              </a:spcBef>
              <a:spcAft>
                <a:spcPts val="0"/>
              </a:spcAft>
              <a:buClr>
                <a:schemeClr val="dk1"/>
              </a:buClr>
              <a:buSzPts val="1100"/>
              <a:buFont typeface="Arial"/>
              <a:buNone/>
            </a:pPr>
            <a:endParaRPr sz="2500" dirty="0">
              <a:solidFill>
                <a:srgbClr val="3D3D3D"/>
              </a:solidFill>
              <a:latin typeface="Helvetica Neue Light"/>
              <a:ea typeface="Helvetica Neue Light"/>
              <a:cs typeface="Helvetica Neue Light"/>
              <a:sym typeface="Helvetica Neue Light"/>
            </a:endParaRPr>
          </a:p>
          <a:p>
            <a:pPr marL="914400" marR="0" lvl="0" indent="0" algn="l" rtl="0">
              <a:lnSpc>
                <a:spcPct val="100000"/>
              </a:lnSpc>
              <a:spcBef>
                <a:spcPts val="0"/>
              </a:spcBef>
              <a:spcAft>
                <a:spcPts val="0"/>
              </a:spcAft>
              <a:buNone/>
            </a:pPr>
            <a:r>
              <a:rPr lang="en-US" sz="2500" b="1" dirty="0">
                <a:solidFill>
                  <a:srgbClr val="3D3D3D"/>
                </a:solidFill>
                <a:latin typeface="Helvetica Neue"/>
                <a:ea typeface="Helvetica Neue"/>
                <a:cs typeface="Helvetica Neue"/>
                <a:sym typeface="Helvetica Neue"/>
              </a:rPr>
              <a:t>Verification</a:t>
            </a:r>
            <a:r>
              <a:rPr lang="en-US" sz="2500" dirty="0">
                <a:solidFill>
                  <a:srgbClr val="3D3D3D"/>
                </a:solidFill>
                <a:latin typeface="Helvetica Neue Light"/>
                <a:ea typeface="Helvetica Neue Light"/>
                <a:cs typeface="Helvetica Neue Light"/>
                <a:sym typeface="Helvetica Neue Light"/>
              </a:rPr>
              <a:t> – The green loan, associated green loan framework, or underlying assets independently verified by qualified parties, such as auditors or independent ESG  rating providers.</a:t>
            </a:r>
            <a:endParaRPr sz="2500" dirty="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endParaRPr sz="2500" dirty="0">
              <a:solidFill>
                <a:srgbClr val="3D3D3D"/>
              </a:solidFill>
              <a:latin typeface="Helvetica Neue Light"/>
              <a:ea typeface="Helvetica Neue Light"/>
              <a:cs typeface="Helvetica Neue Light"/>
              <a:sym typeface="Helvetica Neue Light"/>
            </a:endParaRPr>
          </a:p>
          <a:p>
            <a:pPr marL="914400" lvl="0" indent="0" algn="l" rtl="0">
              <a:spcBef>
                <a:spcPts val="0"/>
              </a:spcBef>
              <a:spcAft>
                <a:spcPts val="0"/>
              </a:spcAft>
              <a:buClr>
                <a:schemeClr val="dk1"/>
              </a:buClr>
              <a:buSzPts val="1100"/>
              <a:buFont typeface="Arial"/>
              <a:buNone/>
            </a:pPr>
            <a:r>
              <a:rPr lang="en-US" sz="2500" b="1" dirty="0">
                <a:solidFill>
                  <a:srgbClr val="3D3D3D"/>
                </a:solidFill>
                <a:latin typeface="Helvetica Neue"/>
                <a:ea typeface="Helvetica Neue"/>
                <a:cs typeface="Helvetica Neue"/>
                <a:sym typeface="Helvetica Neue"/>
              </a:rPr>
              <a:t>Consultant review</a:t>
            </a:r>
            <a:r>
              <a:rPr lang="en-US" sz="2500" dirty="0">
                <a:solidFill>
                  <a:srgbClr val="3D3D3D"/>
                </a:solidFill>
                <a:latin typeface="Helvetica Neue Light"/>
                <a:ea typeface="Helvetica Neue Light"/>
                <a:cs typeface="Helvetica Neue Light"/>
                <a:sym typeface="Helvetica Neue Light"/>
              </a:rPr>
              <a:t> – seek advice from consultants and/or institutions with recognized expertise in environmental sustainability or other aspects of the administration of a green loan.</a:t>
            </a:r>
            <a:endParaRPr sz="2500" dirty="0">
              <a:solidFill>
                <a:srgbClr val="3D3D3D"/>
              </a:solidFill>
              <a:latin typeface="Helvetica Neue Light"/>
              <a:ea typeface="Helvetica Neue Light"/>
              <a:cs typeface="Helvetica Neue Light"/>
              <a:sym typeface="Helvetica Neue Light"/>
            </a:endParaRPr>
          </a:p>
          <a:p>
            <a:pPr marL="914400" marR="0" lvl="0" indent="0" algn="l" rtl="0">
              <a:lnSpc>
                <a:spcPct val="100000"/>
              </a:lnSpc>
              <a:spcBef>
                <a:spcPts val="0"/>
              </a:spcBef>
              <a:spcAft>
                <a:spcPts val="0"/>
              </a:spcAft>
              <a:buNone/>
            </a:pPr>
            <a:endParaRPr sz="2500" dirty="0">
              <a:solidFill>
                <a:srgbClr val="3D3D3D"/>
              </a:solidFill>
              <a:latin typeface="Helvetica Neue Light"/>
              <a:ea typeface="Helvetica Neue Light"/>
              <a:cs typeface="Helvetica Neue Light"/>
              <a:sym typeface="Helvetica Neue Light"/>
            </a:endParaRPr>
          </a:p>
          <a:p>
            <a:pPr marL="914400" marR="0" lvl="0" indent="0" algn="l" rtl="0">
              <a:lnSpc>
                <a:spcPct val="100000"/>
              </a:lnSpc>
              <a:spcBef>
                <a:spcPts val="0"/>
              </a:spcBef>
              <a:spcAft>
                <a:spcPts val="0"/>
              </a:spcAft>
              <a:buNone/>
            </a:pPr>
            <a:r>
              <a:rPr lang="en-US" sz="2500" b="1" dirty="0">
                <a:solidFill>
                  <a:srgbClr val="3D3D3D"/>
                </a:solidFill>
                <a:latin typeface="Helvetica Neue"/>
                <a:ea typeface="Helvetica Neue"/>
                <a:cs typeface="Helvetica Neue"/>
                <a:sym typeface="Helvetica Neue"/>
              </a:rPr>
              <a:t>Rating</a:t>
            </a:r>
            <a:r>
              <a:rPr lang="en-US" sz="2500" dirty="0">
                <a:solidFill>
                  <a:srgbClr val="3D3D3D"/>
                </a:solidFill>
                <a:latin typeface="Helvetica Neue Light"/>
                <a:ea typeface="Helvetica Neue Light"/>
                <a:cs typeface="Helvetica Neue Light"/>
                <a:sym typeface="Helvetica Neue Light"/>
              </a:rPr>
              <a:t> – a borrower can have its green loan or associated  green loan framework rated by qualified third parties, such  as specialized research providers or rating agencies.</a:t>
            </a:r>
            <a:endParaRPr sz="25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2500" dirty="0">
              <a:solidFill>
                <a:srgbClr val="3D3D3D"/>
              </a:solidFill>
              <a:latin typeface="Helvetica Neue Light"/>
              <a:ea typeface="Helvetica Neue Light"/>
              <a:cs typeface="Helvetica Neue Light"/>
              <a:sym typeface="Helvetica Neue Light"/>
            </a:endParaRPr>
          </a:p>
        </p:txBody>
      </p:sp>
      <p:pic>
        <p:nvPicPr>
          <p:cNvPr id="233" name="Google Shape;233;p22"/>
          <p:cNvPicPr preferRelativeResize="0"/>
          <p:nvPr/>
        </p:nvPicPr>
        <p:blipFill rotWithShape="1">
          <a:blip r:embed="rId5">
            <a:alphaModFix/>
          </a:blip>
          <a:srcRect/>
          <a:stretch/>
        </p:blipFill>
        <p:spPr>
          <a:xfrm>
            <a:off x="7471650" y="3198925"/>
            <a:ext cx="579075" cy="534875"/>
          </a:xfrm>
          <a:prstGeom prst="rect">
            <a:avLst/>
          </a:prstGeom>
          <a:noFill/>
          <a:ln>
            <a:noFill/>
          </a:ln>
        </p:spPr>
      </p:pic>
      <p:pic>
        <p:nvPicPr>
          <p:cNvPr id="234" name="Google Shape;234;p22"/>
          <p:cNvPicPr preferRelativeResize="0"/>
          <p:nvPr/>
        </p:nvPicPr>
        <p:blipFill rotWithShape="1">
          <a:blip r:embed="rId5">
            <a:alphaModFix/>
          </a:blip>
          <a:srcRect/>
          <a:stretch/>
        </p:blipFill>
        <p:spPr>
          <a:xfrm>
            <a:off x="7471650" y="5034225"/>
            <a:ext cx="579075" cy="534875"/>
          </a:xfrm>
          <a:prstGeom prst="rect">
            <a:avLst/>
          </a:prstGeom>
          <a:noFill/>
          <a:ln>
            <a:noFill/>
          </a:ln>
        </p:spPr>
      </p:pic>
      <p:pic>
        <p:nvPicPr>
          <p:cNvPr id="235" name="Google Shape;235;p22"/>
          <p:cNvPicPr preferRelativeResize="0"/>
          <p:nvPr/>
        </p:nvPicPr>
        <p:blipFill rotWithShape="1">
          <a:blip r:embed="rId5">
            <a:alphaModFix/>
          </a:blip>
          <a:srcRect/>
          <a:stretch/>
        </p:blipFill>
        <p:spPr>
          <a:xfrm>
            <a:off x="7471650" y="6602087"/>
            <a:ext cx="579075" cy="534875"/>
          </a:xfrm>
          <a:prstGeom prst="rect">
            <a:avLst/>
          </a:prstGeom>
          <a:noFill/>
          <a:ln>
            <a:noFill/>
          </a:ln>
        </p:spPr>
      </p:pic>
      <p:pic>
        <p:nvPicPr>
          <p:cNvPr id="236" name="Google Shape;236;p22"/>
          <p:cNvPicPr preferRelativeResize="0"/>
          <p:nvPr/>
        </p:nvPicPr>
        <p:blipFill rotWithShape="1">
          <a:blip r:embed="rId5">
            <a:alphaModFix/>
          </a:blip>
          <a:srcRect/>
          <a:stretch/>
        </p:blipFill>
        <p:spPr>
          <a:xfrm>
            <a:off x="7471650" y="8104100"/>
            <a:ext cx="579075" cy="534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23"/>
          <p:cNvPicPr preferRelativeResize="0"/>
          <p:nvPr/>
        </p:nvPicPr>
        <p:blipFill rotWithShape="1">
          <a:blip r:embed="rId3">
            <a:alphaModFix/>
          </a:blip>
          <a:srcRect l="383" t="51383" r="36563" b="13147"/>
          <a:stretch/>
        </p:blipFill>
        <p:spPr>
          <a:xfrm>
            <a:off x="0" y="0"/>
            <a:ext cx="18288003" cy="10286996"/>
          </a:xfrm>
          <a:prstGeom prst="rect">
            <a:avLst/>
          </a:prstGeom>
          <a:noFill/>
          <a:ln>
            <a:noFill/>
          </a:ln>
        </p:spPr>
      </p:pic>
      <p:sp>
        <p:nvSpPr>
          <p:cNvPr id="242" name="Google Shape;242;p23"/>
          <p:cNvSpPr/>
          <p:nvPr/>
        </p:nvSpPr>
        <p:spPr>
          <a:xfrm>
            <a:off x="762925" y="2120876"/>
            <a:ext cx="4876491" cy="7671554"/>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txBox="1"/>
          <p:nvPr/>
        </p:nvSpPr>
        <p:spPr>
          <a:xfrm>
            <a:off x="762924" y="790300"/>
            <a:ext cx="17525075"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dirty="0">
                <a:latin typeface="Urbanist"/>
                <a:ea typeface="Urbanist"/>
                <a:cs typeface="Urbanist"/>
                <a:sym typeface="Urbanist"/>
              </a:rPr>
              <a:t>Potential Manufacturers in Vietnam</a:t>
            </a:r>
            <a:endParaRPr b="1" dirty="0">
              <a:latin typeface="Urbanist"/>
              <a:ea typeface="Urbanist"/>
              <a:cs typeface="Urbanist"/>
              <a:sym typeface="Urbanist"/>
            </a:endParaRPr>
          </a:p>
        </p:txBody>
      </p:sp>
      <p:sp>
        <p:nvSpPr>
          <p:cNvPr id="244" name="Google Shape;244;p23"/>
          <p:cNvSpPr txBox="1"/>
          <p:nvPr/>
        </p:nvSpPr>
        <p:spPr>
          <a:xfrm>
            <a:off x="762925" y="3933763"/>
            <a:ext cx="4713600" cy="560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solidFill>
                  <a:srgbClr val="3D3D3D"/>
                </a:solidFill>
                <a:latin typeface="Helvetica Neue"/>
                <a:ea typeface="Helvetica Neue"/>
                <a:cs typeface="Helvetica Neue"/>
                <a:sym typeface="Helvetica Neue"/>
              </a:rPr>
              <a:t>Capacity</a:t>
            </a:r>
            <a:r>
              <a:rPr lang="en-US" sz="3200">
                <a:solidFill>
                  <a:srgbClr val="3D3D3D"/>
                </a:solidFill>
                <a:latin typeface="Helvetica Neue Light"/>
                <a:ea typeface="Helvetica Neue Light"/>
                <a:cs typeface="Helvetica Neue Light"/>
                <a:sym typeface="Helvetica Neue Light"/>
              </a:rPr>
              <a:t>: 50 tons of fabric, 250,000 garments/month</a:t>
            </a:r>
            <a:endParaRPr sz="320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endParaRPr sz="320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3200">
                <a:solidFill>
                  <a:srgbClr val="3D3D3D"/>
                </a:solidFill>
                <a:latin typeface="Helvetica Neue Light"/>
                <a:ea typeface="Helvetica Neue Light"/>
                <a:cs typeface="Helvetica Neue Light"/>
                <a:sym typeface="Helvetica Neue Light"/>
              </a:rPr>
              <a:t>Currently use recycled polyester &amp; cotton, and botanic dye. </a:t>
            </a:r>
            <a:endParaRPr sz="320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endParaRPr sz="320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3200">
                <a:solidFill>
                  <a:srgbClr val="3D3D3D"/>
                </a:solidFill>
                <a:latin typeface="Helvetica Neue Light"/>
                <a:ea typeface="Helvetica Neue Light"/>
                <a:cs typeface="Helvetica Neue Light"/>
                <a:sym typeface="Helvetica Neue Light"/>
              </a:rPr>
              <a:t>Aware of brands’ commitment to sustainability</a:t>
            </a:r>
            <a:endParaRPr sz="3200">
              <a:solidFill>
                <a:srgbClr val="3D3D3D"/>
              </a:solidFill>
              <a:latin typeface="Helvetica Neue Light"/>
              <a:ea typeface="Helvetica Neue Light"/>
              <a:cs typeface="Helvetica Neue Light"/>
              <a:sym typeface="Helvetica Neue Light"/>
            </a:endParaRPr>
          </a:p>
        </p:txBody>
      </p:sp>
      <p:sp>
        <p:nvSpPr>
          <p:cNvPr id="245" name="Google Shape;245;p23"/>
          <p:cNvSpPr/>
          <p:nvPr/>
        </p:nvSpPr>
        <p:spPr>
          <a:xfrm>
            <a:off x="6705750" y="2143048"/>
            <a:ext cx="4876491" cy="7671554"/>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txBox="1"/>
          <p:nvPr/>
        </p:nvSpPr>
        <p:spPr>
          <a:xfrm>
            <a:off x="6787200" y="3933763"/>
            <a:ext cx="4713600" cy="560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solidFill>
                  <a:srgbClr val="3D3D3D"/>
                </a:solidFill>
                <a:latin typeface="Helvetica Neue"/>
                <a:ea typeface="Helvetica Neue"/>
                <a:cs typeface="Helvetica Neue"/>
                <a:sym typeface="Helvetica Neue"/>
              </a:rPr>
              <a:t>Capacity</a:t>
            </a:r>
            <a:r>
              <a:rPr lang="en-US" sz="3200">
                <a:solidFill>
                  <a:srgbClr val="3D3D3D"/>
                </a:solidFill>
                <a:latin typeface="Helvetica Neue Light"/>
                <a:ea typeface="Helvetica Neue Light"/>
                <a:cs typeface="Helvetica Neue Light"/>
                <a:sym typeface="Helvetica Neue Light"/>
              </a:rPr>
              <a:t>: 800,000 garments/month</a:t>
            </a:r>
            <a:endParaRPr sz="320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endParaRPr sz="320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r>
              <a:rPr lang="en-US" sz="3200">
                <a:solidFill>
                  <a:srgbClr val="3D3D3D"/>
                </a:solidFill>
                <a:latin typeface="Helvetica Neue Light"/>
                <a:ea typeface="Helvetica Neue Light"/>
                <a:cs typeface="Helvetica Neue Light"/>
                <a:sym typeface="Helvetica Neue Light"/>
              </a:rPr>
              <a:t>Currently work with organic cotton, recycled nylon/ polyester, bamboo.</a:t>
            </a:r>
            <a:endParaRPr sz="320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endParaRPr sz="320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3200">
                <a:solidFill>
                  <a:srgbClr val="3D3D3D"/>
                </a:solidFill>
                <a:latin typeface="Helvetica Neue Light"/>
                <a:ea typeface="Helvetica Neue Light"/>
                <a:cs typeface="Helvetica Neue Light"/>
                <a:sym typeface="Helvetica Neue Light"/>
              </a:rPr>
              <a:t>Sustainability goals </a:t>
            </a:r>
            <a:endParaRPr sz="320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endParaRPr sz="320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3200">
                <a:solidFill>
                  <a:srgbClr val="3D3D3D"/>
                </a:solidFill>
                <a:latin typeface="Helvetica Neue Light"/>
                <a:ea typeface="Helvetica Neue Light"/>
                <a:cs typeface="Helvetica Neue Light"/>
                <a:sym typeface="Helvetica Neue Light"/>
              </a:rPr>
              <a:t>R&amp;D for textiles</a:t>
            </a:r>
            <a:endParaRPr sz="3200">
              <a:solidFill>
                <a:srgbClr val="3D3D3D"/>
              </a:solidFill>
              <a:latin typeface="Helvetica Neue Light"/>
              <a:ea typeface="Helvetica Neue Light"/>
              <a:cs typeface="Helvetica Neue Light"/>
              <a:sym typeface="Helvetica Neue Light"/>
            </a:endParaRPr>
          </a:p>
        </p:txBody>
      </p:sp>
      <p:sp>
        <p:nvSpPr>
          <p:cNvPr id="247" name="Google Shape;247;p23"/>
          <p:cNvSpPr/>
          <p:nvPr/>
        </p:nvSpPr>
        <p:spPr>
          <a:xfrm>
            <a:off x="12811475" y="2120025"/>
            <a:ext cx="4876491" cy="7671554"/>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3"/>
          <p:cNvSpPr txBox="1"/>
          <p:nvPr/>
        </p:nvSpPr>
        <p:spPr>
          <a:xfrm>
            <a:off x="12937050" y="3933775"/>
            <a:ext cx="4587900" cy="560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a:solidFill>
                  <a:srgbClr val="3D3D3D"/>
                </a:solidFill>
                <a:latin typeface="Helvetica Neue"/>
                <a:ea typeface="Helvetica Neue"/>
                <a:cs typeface="Helvetica Neue"/>
                <a:sym typeface="Helvetica Neue"/>
              </a:rPr>
              <a:t>Capacity</a:t>
            </a:r>
            <a:r>
              <a:rPr lang="en-US" sz="3200">
                <a:solidFill>
                  <a:srgbClr val="3D3D3D"/>
                </a:solidFill>
                <a:latin typeface="Helvetica Neue Light"/>
                <a:ea typeface="Helvetica Neue Light"/>
                <a:cs typeface="Helvetica Neue Light"/>
                <a:sym typeface="Helvetica Neue Light"/>
              </a:rPr>
              <a:t>: 1,500,000 garments/month</a:t>
            </a:r>
            <a:endParaRPr sz="320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endParaRPr sz="320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3200">
                <a:solidFill>
                  <a:srgbClr val="3D3D3D"/>
                </a:solidFill>
                <a:latin typeface="Helvetica Neue Light"/>
                <a:ea typeface="Helvetica Neue Light"/>
                <a:cs typeface="Helvetica Neue Light"/>
                <a:sym typeface="Helvetica Neue Light"/>
              </a:rPr>
              <a:t>Public company since 2019 listed on Hanoi Stock Exchange</a:t>
            </a:r>
            <a:endParaRPr sz="320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endParaRPr sz="320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3200">
                <a:solidFill>
                  <a:srgbClr val="3D3D3D"/>
                </a:solidFill>
                <a:latin typeface="Helvetica Neue Light"/>
                <a:ea typeface="Helvetica Neue Light"/>
                <a:cs typeface="Helvetica Neue Light"/>
                <a:sym typeface="Helvetica Neue Light"/>
              </a:rPr>
              <a:t>Various certificates including Certificate of Top 50 electricity- saving Enterprises</a:t>
            </a:r>
            <a:endParaRPr sz="3200">
              <a:solidFill>
                <a:srgbClr val="3D3D3D"/>
              </a:solidFill>
              <a:latin typeface="Helvetica Neue Light"/>
              <a:ea typeface="Helvetica Neue Light"/>
              <a:cs typeface="Helvetica Neue Light"/>
              <a:sym typeface="Helvetica Neue Light"/>
            </a:endParaRPr>
          </a:p>
        </p:txBody>
      </p:sp>
      <p:pic>
        <p:nvPicPr>
          <p:cNvPr id="249" name="Google Shape;249;p23"/>
          <p:cNvPicPr preferRelativeResize="0"/>
          <p:nvPr/>
        </p:nvPicPr>
        <p:blipFill rotWithShape="1">
          <a:blip r:embed="rId4">
            <a:alphaModFix/>
          </a:blip>
          <a:srcRect t="-16640" b="16639"/>
          <a:stretch/>
        </p:blipFill>
        <p:spPr>
          <a:xfrm>
            <a:off x="7244625" y="2733100"/>
            <a:ext cx="3509650" cy="915763"/>
          </a:xfrm>
          <a:prstGeom prst="rect">
            <a:avLst/>
          </a:prstGeom>
          <a:noFill/>
          <a:ln>
            <a:noFill/>
          </a:ln>
        </p:spPr>
      </p:pic>
      <p:pic>
        <p:nvPicPr>
          <p:cNvPr id="250" name="Google Shape;250;p23"/>
          <p:cNvPicPr preferRelativeResize="0"/>
          <p:nvPr/>
        </p:nvPicPr>
        <p:blipFill rotWithShape="1">
          <a:blip r:embed="rId5">
            <a:alphaModFix/>
          </a:blip>
          <a:srcRect t="24984" b="29803"/>
          <a:stretch/>
        </p:blipFill>
        <p:spPr>
          <a:xfrm>
            <a:off x="1894201" y="2557563"/>
            <a:ext cx="2451049" cy="1108200"/>
          </a:xfrm>
          <a:prstGeom prst="rect">
            <a:avLst/>
          </a:prstGeom>
          <a:noFill/>
          <a:ln>
            <a:noFill/>
          </a:ln>
        </p:spPr>
      </p:pic>
      <p:pic>
        <p:nvPicPr>
          <p:cNvPr id="251" name="Google Shape;251;p23"/>
          <p:cNvPicPr preferRelativeResize="0"/>
          <p:nvPr/>
        </p:nvPicPr>
        <p:blipFill>
          <a:blip r:embed="rId6">
            <a:alphaModFix/>
          </a:blip>
          <a:stretch>
            <a:fillRect/>
          </a:stretch>
        </p:blipFill>
        <p:spPr>
          <a:xfrm>
            <a:off x="14157725" y="2557563"/>
            <a:ext cx="2184000" cy="1266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255"/>
        <p:cNvGrpSpPr/>
        <p:nvPr/>
      </p:nvGrpSpPr>
      <p:grpSpPr>
        <a:xfrm>
          <a:off x="0" y="0"/>
          <a:ext cx="0" cy="0"/>
          <a:chOff x="0" y="0"/>
          <a:chExt cx="0" cy="0"/>
        </a:xfrm>
      </p:grpSpPr>
      <p:grpSp>
        <p:nvGrpSpPr>
          <p:cNvPr id="256" name="Google Shape;256;p24"/>
          <p:cNvGrpSpPr/>
          <p:nvPr/>
        </p:nvGrpSpPr>
        <p:grpSpPr>
          <a:xfrm>
            <a:off x="-7160776" y="-1738380"/>
            <a:ext cx="34533349" cy="20332394"/>
            <a:chOff x="-7160776" y="-1615034"/>
            <a:chExt cx="34533349" cy="20332394"/>
          </a:xfrm>
        </p:grpSpPr>
        <p:pic>
          <p:nvPicPr>
            <p:cNvPr id="257" name="Google Shape;257;p24"/>
            <p:cNvPicPr preferRelativeResize="0"/>
            <p:nvPr/>
          </p:nvPicPr>
          <p:blipFill rotWithShape="1">
            <a:blip r:embed="rId3">
              <a:alphaModFix amt="42000"/>
            </a:blip>
            <a:srcRect/>
            <a:stretch/>
          </p:blipFill>
          <p:spPr>
            <a:xfrm>
              <a:off x="-7160776" y="3366936"/>
              <a:ext cx="15350424" cy="15350424"/>
            </a:xfrm>
            <a:prstGeom prst="rect">
              <a:avLst/>
            </a:prstGeom>
            <a:noFill/>
            <a:ln>
              <a:noFill/>
            </a:ln>
          </p:spPr>
        </p:pic>
        <p:pic>
          <p:nvPicPr>
            <p:cNvPr id="258" name="Google Shape;258;p24"/>
            <p:cNvPicPr preferRelativeResize="0"/>
            <p:nvPr/>
          </p:nvPicPr>
          <p:blipFill rotWithShape="1">
            <a:blip r:embed="rId4">
              <a:alphaModFix amt="42000"/>
            </a:blip>
            <a:srcRect/>
            <a:stretch/>
          </p:blipFill>
          <p:spPr>
            <a:xfrm rot="437564">
              <a:off x="12315158" y="-774065"/>
              <a:ext cx="14184278" cy="14660752"/>
            </a:xfrm>
            <a:prstGeom prst="rect">
              <a:avLst/>
            </a:prstGeom>
            <a:noFill/>
            <a:ln>
              <a:noFill/>
            </a:ln>
          </p:spPr>
        </p:pic>
      </p:grpSp>
      <p:sp>
        <p:nvSpPr>
          <p:cNvPr id="259" name="Google Shape;259;p24"/>
          <p:cNvSpPr txBox="1"/>
          <p:nvPr/>
        </p:nvSpPr>
        <p:spPr>
          <a:xfrm>
            <a:off x="762925" y="790300"/>
            <a:ext cx="161952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dirty="0">
                <a:latin typeface="Urbanist"/>
                <a:ea typeface="Urbanist"/>
                <a:cs typeface="Urbanist"/>
                <a:sym typeface="Urbanist"/>
              </a:rPr>
              <a:t>Impact for USA Brands</a:t>
            </a:r>
            <a:endParaRPr b="1" dirty="0">
              <a:latin typeface="Urbanist"/>
              <a:ea typeface="Urbanist"/>
              <a:cs typeface="Urbanist"/>
              <a:sym typeface="Urbanist"/>
            </a:endParaRPr>
          </a:p>
        </p:txBody>
      </p:sp>
      <p:graphicFrame>
        <p:nvGraphicFramePr>
          <p:cNvPr id="260" name="Google Shape;260;p24"/>
          <p:cNvGraphicFramePr/>
          <p:nvPr>
            <p:extLst>
              <p:ext uri="{D42A27DB-BD31-4B8C-83A1-F6EECF244321}">
                <p14:modId xmlns:p14="http://schemas.microsoft.com/office/powerpoint/2010/main" val="2566444070"/>
              </p:ext>
            </p:extLst>
          </p:nvPr>
        </p:nvGraphicFramePr>
        <p:xfrm>
          <a:off x="660400" y="2192275"/>
          <a:ext cx="12808375" cy="7903530"/>
        </p:xfrm>
        <a:graphic>
          <a:graphicData uri="http://schemas.openxmlformats.org/drawingml/2006/table">
            <a:tbl>
              <a:tblPr>
                <a:noFill/>
                <a:tableStyleId>{659BED2B-C555-46D5-8E2C-6FBEA0B4A35B}</a:tableStyleId>
              </a:tblPr>
              <a:tblGrid>
                <a:gridCol w="7899400">
                  <a:extLst>
                    <a:ext uri="{9D8B030D-6E8A-4147-A177-3AD203B41FA5}">
                      <a16:colId xmlns:a16="http://schemas.microsoft.com/office/drawing/2014/main" val="20000"/>
                    </a:ext>
                  </a:extLst>
                </a:gridCol>
                <a:gridCol w="2312777">
                  <a:extLst>
                    <a:ext uri="{9D8B030D-6E8A-4147-A177-3AD203B41FA5}">
                      <a16:colId xmlns:a16="http://schemas.microsoft.com/office/drawing/2014/main" val="20001"/>
                    </a:ext>
                  </a:extLst>
                </a:gridCol>
                <a:gridCol w="2596198">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US" sz="3000" b="1">
                          <a:latin typeface="Helvetica Neue"/>
                          <a:ea typeface="Helvetica Neue"/>
                          <a:cs typeface="Helvetica Neue"/>
                          <a:sym typeface="Helvetica Neue"/>
                        </a:rPr>
                        <a:t>Metric</a:t>
                      </a:r>
                      <a:endParaRPr sz="3000" b="1">
                        <a:latin typeface="Helvetica Neue"/>
                        <a:ea typeface="Helvetica Neue"/>
                        <a:cs typeface="Helvetica Neue"/>
                        <a:sym typeface="Helvetica Neu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marR="0" lvl="0" indent="0" algn="ctr" rtl="0">
                        <a:lnSpc>
                          <a:spcPct val="100000"/>
                        </a:lnSpc>
                        <a:spcBef>
                          <a:spcPts val="0"/>
                        </a:spcBef>
                        <a:spcAft>
                          <a:spcPts val="0"/>
                        </a:spcAft>
                        <a:buNone/>
                      </a:pPr>
                      <a:r>
                        <a:rPr lang="en-US" sz="3000" b="1">
                          <a:latin typeface="Helvetica Neue"/>
                          <a:ea typeface="Helvetica Neue"/>
                          <a:cs typeface="Helvetica Neue"/>
                          <a:sym typeface="Helvetica Neue"/>
                        </a:rPr>
                        <a:t>Patagonia</a:t>
                      </a:r>
                      <a:endParaRPr sz="3000" b="1">
                        <a:latin typeface="Helvetica Neue"/>
                        <a:ea typeface="Helvetica Neue"/>
                        <a:cs typeface="Helvetica Neue"/>
                        <a:sym typeface="Helvetica Neu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marR="0" lvl="0" indent="0" algn="ctr" rtl="0">
                        <a:lnSpc>
                          <a:spcPct val="100000"/>
                        </a:lnSpc>
                        <a:spcBef>
                          <a:spcPts val="0"/>
                        </a:spcBef>
                        <a:spcAft>
                          <a:spcPts val="0"/>
                        </a:spcAft>
                        <a:buNone/>
                      </a:pPr>
                      <a:r>
                        <a:rPr lang="en-US" sz="3000" b="1">
                          <a:latin typeface="Helvetica Neue"/>
                          <a:ea typeface="Helvetica Neue"/>
                          <a:cs typeface="Helvetica Neue"/>
                          <a:sym typeface="Helvetica Neue"/>
                        </a:rPr>
                        <a:t>Reformation</a:t>
                      </a:r>
                      <a:endParaRPr sz="3000" b="1">
                        <a:latin typeface="Helvetica Neue"/>
                        <a:ea typeface="Helvetica Neue"/>
                        <a:cs typeface="Helvetica Neue"/>
                        <a:sym typeface="Helvetica Neue"/>
                      </a:endParaRPr>
                    </a:p>
                  </a:txBody>
                  <a:tcPr marL="91425" marR="91425" marT="91425" marB="91425">
                    <a:lnL w="9525" cap="flat" cmpd="sng">
                      <a:solidFill>
                        <a:srgbClr val="9E9E9E"/>
                      </a:solidFill>
                      <a:prstDash val="solid"/>
                      <a:round/>
                      <a:headEnd type="none" w="sm" len="sm"/>
                      <a:tailEnd type="none" w="sm" len="sm"/>
                    </a:lnL>
                    <a:solidFill>
                      <a:srgbClr val="FFFFFF">
                        <a:alpha val="40000"/>
                      </a:srgbClr>
                    </a:solidFill>
                  </a:tcPr>
                </a:tc>
                <a:extLst>
                  <a:ext uri="{0D108BD9-81ED-4DB2-BD59-A6C34878D82A}">
                    <a16:rowId xmlns:a16="http://schemas.microsoft.com/office/drawing/2014/main" val="10000"/>
                  </a:ext>
                </a:extLst>
              </a:tr>
              <a:tr h="716250">
                <a:tc>
                  <a:txBody>
                    <a:bodyPr/>
                    <a:lstStyle/>
                    <a:p>
                      <a:pPr marL="0" lvl="0" indent="0" algn="l" rtl="0">
                        <a:spcBef>
                          <a:spcPts val="0"/>
                        </a:spcBef>
                        <a:spcAft>
                          <a:spcPts val="0"/>
                        </a:spcAft>
                        <a:buNone/>
                      </a:pPr>
                      <a:r>
                        <a:rPr lang="en-US" sz="3000">
                          <a:latin typeface="Helvetica Neue Light"/>
                          <a:ea typeface="Helvetica Neue Light"/>
                          <a:cs typeface="Helvetica Neue Light"/>
                          <a:sym typeface="Helvetica Neue Light"/>
                        </a:rPr>
                        <a:t>Total tons of CO</a:t>
                      </a:r>
                      <a:r>
                        <a:rPr lang="en-US" sz="3500">
                          <a:solidFill>
                            <a:srgbClr val="3D3D3D"/>
                          </a:solidFill>
                          <a:latin typeface="Helvetica Neue Light"/>
                          <a:ea typeface="Helvetica Neue Light"/>
                          <a:cs typeface="Helvetica Neue Light"/>
                          <a:sym typeface="Helvetica Neue Light"/>
                        </a:rPr>
                        <a:t>₂</a:t>
                      </a:r>
                      <a:r>
                        <a:rPr lang="en-US" sz="3000">
                          <a:latin typeface="Helvetica Neue Light"/>
                          <a:ea typeface="Helvetica Neue Light"/>
                          <a:cs typeface="Helvetica Neue Light"/>
                          <a:sym typeface="Helvetica Neue Light"/>
                        </a:rPr>
                        <a:t>e (2021)</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lvl="0" indent="0" algn="ctr" rtl="0">
                        <a:spcBef>
                          <a:spcPts val="0"/>
                        </a:spcBef>
                        <a:spcAft>
                          <a:spcPts val="0"/>
                        </a:spcAft>
                        <a:buNone/>
                      </a:pPr>
                      <a:r>
                        <a:rPr lang="en-US" sz="3000">
                          <a:latin typeface="Helvetica Neue Light"/>
                          <a:ea typeface="Helvetica Neue Light"/>
                          <a:cs typeface="Helvetica Neue Light"/>
                          <a:sym typeface="Helvetica Neue Light"/>
                        </a:rPr>
                        <a:t>224,565</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marR="0" lvl="0" indent="0" algn="ctr" rtl="0">
                        <a:lnSpc>
                          <a:spcPct val="100000"/>
                        </a:lnSpc>
                        <a:spcBef>
                          <a:spcPts val="0"/>
                        </a:spcBef>
                        <a:spcAft>
                          <a:spcPts val="0"/>
                        </a:spcAft>
                        <a:buNone/>
                      </a:pPr>
                      <a:r>
                        <a:rPr lang="en-US" sz="3000">
                          <a:latin typeface="Helvetica Neue Light"/>
                          <a:ea typeface="Helvetica Neue Light"/>
                          <a:cs typeface="Helvetica Neue Light"/>
                          <a:sym typeface="Helvetica Neue Light"/>
                        </a:rPr>
                        <a:t>32,027</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solidFill>
                      <a:srgbClr val="FFFFFF">
                        <a:alpha val="40000"/>
                      </a:srgbClr>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3000">
                          <a:latin typeface="Helvetica Neue Light"/>
                          <a:ea typeface="Helvetica Neue Light"/>
                          <a:cs typeface="Helvetica Neue Light"/>
                          <a:sym typeface="Helvetica Neue Light"/>
                        </a:rPr>
                        <a:t>% from material manufacturing</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lvl="0" indent="0" algn="ctr" rtl="0">
                        <a:spcBef>
                          <a:spcPts val="0"/>
                        </a:spcBef>
                        <a:spcAft>
                          <a:spcPts val="0"/>
                        </a:spcAft>
                        <a:buNone/>
                      </a:pPr>
                      <a:r>
                        <a:rPr lang="en-US" sz="3000">
                          <a:latin typeface="Helvetica Neue Light"/>
                          <a:ea typeface="Helvetica Neue Light"/>
                          <a:cs typeface="Helvetica Neue Light"/>
                          <a:sym typeface="Helvetica Neue Light"/>
                        </a:rPr>
                        <a:t>84%</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marR="0" lvl="0" indent="0" algn="ctr" rtl="0">
                        <a:lnSpc>
                          <a:spcPct val="100000"/>
                        </a:lnSpc>
                        <a:spcBef>
                          <a:spcPts val="0"/>
                        </a:spcBef>
                        <a:spcAft>
                          <a:spcPts val="0"/>
                        </a:spcAft>
                        <a:buNone/>
                      </a:pPr>
                      <a:r>
                        <a:rPr lang="en-US" sz="3000">
                          <a:latin typeface="Helvetica Neue Light"/>
                          <a:ea typeface="Helvetica Neue Light"/>
                          <a:cs typeface="Helvetica Neue Light"/>
                          <a:sym typeface="Helvetica Neue Light"/>
                        </a:rPr>
                        <a:t>65%</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solidFill>
                      <a:srgbClr val="FFFFFF">
                        <a:alpha val="40000"/>
                      </a:srgbClr>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3000">
                          <a:solidFill>
                            <a:schemeClr val="dk1"/>
                          </a:solidFill>
                          <a:latin typeface="Helvetica Neue Light"/>
                          <a:ea typeface="Helvetica Neue Light"/>
                          <a:cs typeface="Helvetica Neue Light"/>
                          <a:sym typeface="Helvetica Neue Light"/>
                        </a:rPr>
                        <a:t>Tons of material originating from SFR linked manufacturers </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lvl="0" indent="0" algn="ctr" rtl="0">
                        <a:spcBef>
                          <a:spcPts val="0"/>
                        </a:spcBef>
                        <a:spcAft>
                          <a:spcPts val="0"/>
                        </a:spcAft>
                        <a:buNone/>
                      </a:pPr>
                      <a:r>
                        <a:rPr lang="en-US" sz="3000">
                          <a:latin typeface="Helvetica Neue Light"/>
                          <a:ea typeface="Helvetica Neue Light"/>
                          <a:cs typeface="Helvetica Neue Light"/>
                          <a:sym typeface="Helvetica Neue Light"/>
                        </a:rPr>
                        <a:t>50%</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marR="0" lvl="0" indent="0" algn="ctr" rtl="0">
                        <a:lnSpc>
                          <a:spcPct val="100000"/>
                        </a:lnSpc>
                        <a:spcBef>
                          <a:spcPts val="0"/>
                        </a:spcBef>
                        <a:spcAft>
                          <a:spcPts val="0"/>
                        </a:spcAft>
                        <a:buNone/>
                      </a:pPr>
                      <a:r>
                        <a:rPr lang="en-US" sz="3000">
                          <a:latin typeface="Helvetica Neue Light"/>
                          <a:ea typeface="Helvetica Neue Light"/>
                          <a:cs typeface="Helvetica Neue Light"/>
                          <a:sym typeface="Helvetica Neue Light"/>
                        </a:rPr>
                        <a:t>50%</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solidFill>
                      <a:srgbClr val="FFFFFF">
                        <a:alpha val="40000"/>
                      </a:srgbClr>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3000">
                          <a:latin typeface="Helvetica Neue Light"/>
                          <a:ea typeface="Helvetica Neue Light"/>
                          <a:cs typeface="Helvetica Neue Light"/>
                          <a:sym typeface="Helvetica Neue Light"/>
                        </a:rPr>
                        <a:t>% of Ioncell in total manufacturing production</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lvl="0" indent="0" algn="ctr" rtl="0">
                        <a:spcBef>
                          <a:spcPts val="0"/>
                        </a:spcBef>
                        <a:spcAft>
                          <a:spcPts val="0"/>
                        </a:spcAft>
                        <a:buNone/>
                      </a:pPr>
                      <a:r>
                        <a:rPr lang="en-US" sz="3000">
                          <a:latin typeface="Helvetica Neue Light"/>
                          <a:ea typeface="Helvetica Neue Light"/>
                          <a:cs typeface="Helvetica Neue Light"/>
                          <a:sym typeface="Helvetica Neue Light"/>
                        </a:rPr>
                        <a:t>10%</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marR="0" lvl="0" indent="0" algn="ctr" rtl="0">
                        <a:lnSpc>
                          <a:spcPct val="100000"/>
                        </a:lnSpc>
                        <a:spcBef>
                          <a:spcPts val="0"/>
                        </a:spcBef>
                        <a:spcAft>
                          <a:spcPts val="0"/>
                        </a:spcAft>
                        <a:buNone/>
                      </a:pPr>
                      <a:r>
                        <a:rPr lang="en-US" sz="3000">
                          <a:latin typeface="Helvetica Neue Light"/>
                          <a:ea typeface="Helvetica Neue Light"/>
                          <a:cs typeface="Helvetica Neue Light"/>
                          <a:sym typeface="Helvetica Neue Light"/>
                        </a:rPr>
                        <a:t>10%</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solidFill>
                      <a:srgbClr val="FFFFFF">
                        <a:alpha val="40000"/>
                      </a:srgbClr>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3000" dirty="0">
                          <a:solidFill>
                            <a:schemeClr val="dk1"/>
                          </a:solidFill>
                          <a:latin typeface="Helvetica Neue Light"/>
                          <a:ea typeface="Helvetica Neue Light"/>
                          <a:cs typeface="Helvetica Neue Light"/>
                          <a:sym typeface="Helvetica Neue Light"/>
                        </a:rPr>
                        <a:t>% of emissions avoided by </a:t>
                      </a:r>
                      <a:r>
                        <a:rPr lang="en-US" sz="3000" dirty="0" err="1">
                          <a:solidFill>
                            <a:schemeClr val="dk1"/>
                          </a:solidFill>
                          <a:latin typeface="Helvetica Neue Light"/>
                          <a:ea typeface="Helvetica Neue Light"/>
                          <a:cs typeface="Helvetica Neue Light"/>
                          <a:sym typeface="Helvetica Neue Light"/>
                        </a:rPr>
                        <a:t>Ioncell</a:t>
                      </a:r>
                      <a:endParaRPr sz="3000" dirty="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lvl="0" indent="0" algn="ctr" rtl="0">
                        <a:spcBef>
                          <a:spcPts val="0"/>
                        </a:spcBef>
                        <a:spcAft>
                          <a:spcPts val="0"/>
                        </a:spcAft>
                        <a:buNone/>
                      </a:pPr>
                      <a:r>
                        <a:rPr lang="en-US" sz="3000">
                          <a:solidFill>
                            <a:schemeClr val="dk1"/>
                          </a:solidFill>
                          <a:latin typeface="Helvetica Neue Light"/>
                          <a:ea typeface="Helvetica Neue Light"/>
                          <a:cs typeface="Helvetica Neue Light"/>
                          <a:sym typeface="Helvetica Neue Light"/>
                        </a:rPr>
                        <a:t>50%</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marR="0" lvl="0" indent="0" algn="ctr" rtl="0">
                        <a:lnSpc>
                          <a:spcPct val="100000"/>
                        </a:lnSpc>
                        <a:spcBef>
                          <a:spcPts val="0"/>
                        </a:spcBef>
                        <a:spcAft>
                          <a:spcPts val="0"/>
                        </a:spcAft>
                        <a:buNone/>
                      </a:pPr>
                      <a:r>
                        <a:rPr lang="en-US" sz="3000">
                          <a:latin typeface="Helvetica Neue Light"/>
                          <a:ea typeface="Helvetica Neue Light"/>
                          <a:cs typeface="Helvetica Neue Light"/>
                          <a:sym typeface="Helvetica Neue Light"/>
                        </a:rPr>
                        <a:t>50%</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solidFill>
                      <a:srgbClr val="FFFFFF">
                        <a:alpha val="40000"/>
                      </a:srgbClr>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None/>
                      </a:pPr>
                      <a:r>
                        <a:rPr lang="en-US" sz="3000" dirty="0">
                          <a:solidFill>
                            <a:schemeClr val="dk1"/>
                          </a:solidFill>
                          <a:latin typeface="Helvetica Neue Light"/>
                          <a:ea typeface="Helvetica Neue Light"/>
                          <a:cs typeface="Helvetica Neue Light"/>
                          <a:sym typeface="Helvetica Neue Light"/>
                        </a:rPr>
                        <a:t> Estimated CO</a:t>
                      </a:r>
                      <a:r>
                        <a:rPr lang="en-US" sz="3500" dirty="0">
                          <a:solidFill>
                            <a:srgbClr val="3D3D3D"/>
                          </a:solidFill>
                          <a:latin typeface="Helvetica Neue Light"/>
                          <a:ea typeface="Helvetica Neue Light"/>
                          <a:cs typeface="Helvetica Neue Light"/>
                          <a:sym typeface="Helvetica Neue Light"/>
                        </a:rPr>
                        <a:t>₂</a:t>
                      </a:r>
                      <a:r>
                        <a:rPr lang="en-US" sz="3000" dirty="0">
                          <a:solidFill>
                            <a:schemeClr val="dk1"/>
                          </a:solidFill>
                          <a:latin typeface="Helvetica Neue Light"/>
                          <a:ea typeface="Helvetica Neue Light"/>
                          <a:cs typeface="Helvetica Neue Light"/>
                          <a:sym typeface="Helvetica Neue Light"/>
                        </a:rPr>
                        <a:t> reduction- </a:t>
                      </a:r>
                      <a:r>
                        <a:rPr lang="en-US" sz="3000" dirty="0" err="1">
                          <a:solidFill>
                            <a:schemeClr val="dk1"/>
                          </a:solidFill>
                          <a:latin typeface="Helvetica Neue Light"/>
                          <a:ea typeface="Helvetica Neue Light"/>
                          <a:cs typeface="Helvetica Neue Light"/>
                          <a:sym typeface="Helvetica Neue Light"/>
                        </a:rPr>
                        <a:t>Ioncell</a:t>
                      </a:r>
                      <a:r>
                        <a:rPr lang="en-US" sz="3000" dirty="0">
                          <a:solidFill>
                            <a:schemeClr val="dk1"/>
                          </a:solidFill>
                          <a:latin typeface="Helvetica Neue Light"/>
                          <a:ea typeface="Helvetica Neue Light"/>
                          <a:cs typeface="Helvetica Neue Light"/>
                          <a:sym typeface="Helvetica Neue Light"/>
                        </a:rPr>
                        <a:t> </a:t>
                      </a:r>
                      <a:endParaRPr sz="3000" dirty="0">
                        <a:solidFill>
                          <a:schemeClr val="dk1"/>
                        </a:solidFill>
                        <a:latin typeface="Helvetica Neue Light"/>
                        <a:ea typeface="Helvetica Neue Light"/>
                        <a:cs typeface="Helvetica Neue Light"/>
                        <a:sym typeface="Helvetica Neue Light"/>
                      </a:endParaRPr>
                    </a:p>
                  </a:txBody>
                  <a:tcPr marL="9525" marR="9525" marT="95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lvl="0" indent="0" algn="ctr" rtl="0">
                        <a:spcBef>
                          <a:spcPts val="0"/>
                        </a:spcBef>
                        <a:spcAft>
                          <a:spcPts val="0"/>
                        </a:spcAft>
                        <a:buNone/>
                      </a:pPr>
                      <a:r>
                        <a:rPr lang="en-US" sz="3000">
                          <a:latin typeface="Helvetica Neue Light"/>
                          <a:ea typeface="Helvetica Neue Light"/>
                          <a:cs typeface="Helvetica Neue Light"/>
                          <a:sym typeface="Helvetica Neue Light"/>
                        </a:rPr>
                        <a:t>4,716 tons</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marR="0" lvl="0" indent="0" algn="ctr" rtl="0">
                        <a:lnSpc>
                          <a:spcPct val="100000"/>
                        </a:lnSpc>
                        <a:spcBef>
                          <a:spcPts val="0"/>
                        </a:spcBef>
                        <a:spcAft>
                          <a:spcPts val="0"/>
                        </a:spcAft>
                        <a:buNone/>
                      </a:pPr>
                      <a:r>
                        <a:rPr lang="en-US" sz="3000">
                          <a:latin typeface="Helvetica Neue Light"/>
                          <a:ea typeface="Helvetica Neue Light"/>
                          <a:cs typeface="Helvetica Neue Light"/>
                          <a:sym typeface="Helvetica Neue Light"/>
                        </a:rPr>
                        <a:t>577 tons</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solidFill>
                      <a:srgbClr val="FFFFFF">
                        <a:alpha val="40000"/>
                      </a:srgbClr>
                    </a:solidFill>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sz="3000">
                          <a:solidFill>
                            <a:schemeClr val="dk1"/>
                          </a:solidFill>
                          <a:latin typeface="Helvetica Neue Light"/>
                          <a:ea typeface="Helvetica Neue Light"/>
                          <a:cs typeface="Helvetica Neue Light"/>
                          <a:sym typeface="Helvetica Neue Light"/>
                        </a:rPr>
                        <a:t>% from trim &amp; garment manufacturing</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lvl="0" indent="0" algn="ctr" rtl="0">
                        <a:spcBef>
                          <a:spcPts val="0"/>
                        </a:spcBef>
                        <a:spcAft>
                          <a:spcPts val="0"/>
                        </a:spcAft>
                        <a:buNone/>
                      </a:pPr>
                      <a:r>
                        <a:rPr lang="en-US" sz="3000">
                          <a:latin typeface="Helvetica Neue Light"/>
                          <a:ea typeface="Helvetica Neue Light"/>
                          <a:cs typeface="Helvetica Neue Light"/>
                          <a:sym typeface="Helvetica Neue Light"/>
                        </a:rPr>
                        <a:t>9.5%</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marR="0" lvl="0" indent="0" algn="ctr" rtl="0">
                        <a:lnSpc>
                          <a:spcPct val="100000"/>
                        </a:lnSpc>
                        <a:spcBef>
                          <a:spcPts val="0"/>
                        </a:spcBef>
                        <a:spcAft>
                          <a:spcPts val="0"/>
                        </a:spcAft>
                        <a:buNone/>
                      </a:pPr>
                      <a:r>
                        <a:rPr lang="en-US" sz="3000">
                          <a:latin typeface="Helvetica Neue Light"/>
                          <a:ea typeface="Helvetica Neue Light"/>
                          <a:cs typeface="Helvetica Neue Light"/>
                          <a:sym typeface="Helvetica Neue Light"/>
                        </a:rPr>
                        <a:t>25%</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solidFill>
                      <a:srgbClr val="FFFFFF">
                        <a:alpha val="40000"/>
                      </a:srgbClr>
                    </a:solidFill>
                  </a:tcPr>
                </a:tc>
                <a:extLst>
                  <a:ext uri="{0D108BD9-81ED-4DB2-BD59-A6C34878D82A}">
                    <a16:rowId xmlns:a16="http://schemas.microsoft.com/office/drawing/2014/main" val="10007"/>
                  </a:ext>
                </a:extLst>
              </a:tr>
              <a:tr h="716250">
                <a:tc>
                  <a:txBody>
                    <a:bodyPr/>
                    <a:lstStyle/>
                    <a:p>
                      <a:pPr marL="0" lvl="0" indent="0" algn="l" rtl="0">
                        <a:spcBef>
                          <a:spcPts val="0"/>
                        </a:spcBef>
                        <a:spcAft>
                          <a:spcPts val="0"/>
                        </a:spcAft>
                        <a:buNone/>
                      </a:pPr>
                      <a:r>
                        <a:rPr lang="en-US" sz="3000">
                          <a:solidFill>
                            <a:schemeClr val="dk1"/>
                          </a:solidFill>
                          <a:latin typeface="Helvetica Neue Light"/>
                          <a:ea typeface="Helvetica Neue Light"/>
                          <a:cs typeface="Helvetica Neue Light"/>
                          <a:sym typeface="Helvetica Neue Light"/>
                        </a:rPr>
                        <a:t>% CO</a:t>
                      </a:r>
                      <a:r>
                        <a:rPr lang="en-US" sz="3500">
                          <a:solidFill>
                            <a:srgbClr val="3D3D3D"/>
                          </a:solidFill>
                          <a:latin typeface="Helvetica Neue Light"/>
                          <a:ea typeface="Helvetica Neue Light"/>
                          <a:cs typeface="Helvetica Neue Light"/>
                          <a:sym typeface="Helvetica Neue Light"/>
                        </a:rPr>
                        <a:t>₂</a:t>
                      </a:r>
                      <a:r>
                        <a:rPr lang="en-US" sz="3000">
                          <a:solidFill>
                            <a:schemeClr val="dk1"/>
                          </a:solidFill>
                          <a:latin typeface="Helvetica Neue Light"/>
                          <a:ea typeface="Helvetica Neue Light"/>
                          <a:cs typeface="Helvetica Neue Light"/>
                          <a:sym typeface="Helvetica Neue Light"/>
                        </a:rPr>
                        <a:t> reductions from green loan companies</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lvl="0" indent="0" algn="ctr" rtl="0">
                        <a:spcBef>
                          <a:spcPts val="0"/>
                        </a:spcBef>
                        <a:spcAft>
                          <a:spcPts val="0"/>
                        </a:spcAft>
                        <a:buNone/>
                      </a:pPr>
                      <a:r>
                        <a:rPr lang="en-US" sz="3000">
                          <a:latin typeface="Helvetica Neue Light"/>
                          <a:ea typeface="Helvetica Neue Light"/>
                          <a:cs typeface="Helvetica Neue Light"/>
                          <a:sym typeface="Helvetica Neue Light"/>
                        </a:rPr>
                        <a:t>10%</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marR="0" lvl="0" indent="0" algn="ctr" rtl="0">
                        <a:lnSpc>
                          <a:spcPct val="100000"/>
                        </a:lnSpc>
                        <a:spcBef>
                          <a:spcPts val="0"/>
                        </a:spcBef>
                        <a:spcAft>
                          <a:spcPts val="0"/>
                        </a:spcAft>
                        <a:buNone/>
                      </a:pPr>
                      <a:r>
                        <a:rPr lang="en-US" sz="3000">
                          <a:latin typeface="Helvetica Neue Light"/>
                          <a:ea typeface="Helvetica Neue Light"/>
                          <a:cs typeface="Helvetica Neue Light"/>
                          <a:sym typeface="Helvetica Neue Light"/>
                        </a:rPr>
                        <a:t>10%</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solidFill>
                      <a:srgbClr val="FFFFFF">
                        <a:alpha val="40000"/>
                      </a:srgbClr>
                    </a:solidFill>
                  </a:tcPr>
                </a:tc>
                <a:extLst>
                  <a:ext uri="{0D108BD9-81ED-4DB2-BD59-A6C34878D82A}">
                    <a16:rowId xmlns:a16="http://schemas.microsoft.com/office/drawing/2014/main" val="10008"/>
                  </a:ext>
                </a:extLst>
              </a:tr>
              <a:tr h="716250">
                <a:tc>
                  <a:txBody>
                    <a:bodyPr/>
                    <a:lstStyle/>
                    <a:p>
                      <a:pPr marL="0" lvl="0" indent="0" algn="l" rtl="0">
                        <a:spcBef>
                          <a:spcPts val="0"/>
                        </a:spcBef>
                        <a:spcAft>
                          <a:spcPts val="0"/>
                        </a:spcAft>
                        <a:buNone/>
                      </a:pPr>
                      <a:r>
                        <a:rPr lang="en-US" sz="3000">
                          <a:solidFill>
                            <a:schemeClr val="dk1"/>
                          </a:solidFill>
                          <a:latin typeface="Helvetica Neue Light"/>
                          <a:ea typeface="Helvetica Neue Light"/>
                          <a:cs typeface="Helvetica Neue Light"/>
                          <a:sym typeface="Helvetica Neue Light"/>
                        </a:rPr>
                        <a:t>Estimated CO</a:t>
                      </a:r>
                      <a:r>
                        <a:rPr lang="en-US" sz="3500">
                          <a:solidFill>
                            <a:srgbClr val="3D3D3D"/>
                          </a:solidFill>
                          <a:latin typeface="Helvetica Neue Light"/>
                          <a:ea typeface="Helvetica Neue Light"/>
                          <a:cs typeface="Helvetica Neue Light"/>
                          <a:sym typeface="Helvetica Neue Light"/>
                        </a:rPr>
                        <a:t>₂</a:t>
                      </a:r>
                      <a:r>
                        <a:rPr lang="en-US" sz="3000">
                          <a:solidFill>
                            <a:schemeClr val="dk1"/>
                          </a:solidFill>
                          <a:latin typeface="Helvetica Neue Light"/>
                          <a:ea typeface="Helvetica Neue Light"/>
                          <a:cs typeface="Helvetica Neue Light"/>
                          <a:sym typeface="Helvetica Neue Light"/>
                        </a:rPr>
                        <a:t> reduction-green loans</a:t>
                      </a:r>
                      <a:endParaRPr sz="3000">
                        <a:solidFill>
                          <a:schemeClr val="dk1"/>
                        </a:solidFill>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lvl="0" indent="0" algn="ctr" rtl="0">
                        <a:spcBef>
                          <a:spcPts val="0"/>
                        </a:spcBef>
                        <a:spcAft>
                          <a:spcPts val="0"/>
                        </a:spcAft>
                        <a:buNone/>
                      </a:pPr>
                      <a:r>
                        <a:rPr lang="en-US" sz="3000">
                          <a:latin typeface="Helvetica Neue Light"/>
                          <a:ea typeface="Helvetica Neue Light"/>
                          <a:cs typeface="Helvetica Neue Light"/>
                          <a:sym typeface="Helvetica Neue Light"/>
                        </a:rPr>
                        <a:t>2,133 tons</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marR="0" lvl="0" indent="0" algn="ctr" rtl="0">
                        <a:lnSpc>
                          <a:spcPct val="100000"/>
                        </a:lnSpc>
                        <a:spcBef>
                          <a:spcPts val="0"/>
                        </a:spcBef>
                        <a:spcAft>
                          <a:spcPts val="0"/>
                        </a:spcAft>
                        <a:buNone/>
                      </a:pPr>
                      <a:r>
                        <a:rPr lang="en-US" sz="3000">
                          <a:latin typeface="Helvetica Neue Light"/>
                          <a:ea typeface="Helvetica Neue Light"/>
                          <a:cs typeface="Helvetica Neue Light"/>
                          <a:sym typeface="Helvetica Neue Light"/>
                        </a:rPr>
                        <a:t>887 tons</a:t>
                      </a:r>
                      <a:endParaRPr sz="3000">
                        <a:latin typeface="Helvetica Neue Light"/>
                        <a:ea typeface="Helvetica Neue Light"/>
                        <a:cs typeface="Helvetica Neue Light"/>
                        <a:sym typeface="Helvetica Neue Light"/>
                      </a:endParaRPr>
                    </a:p>
                  </a:txBody>
                  <a:tcPr marL="91425" marR="91425" marT="91425" marB="91425">
                    <a:lnL w="9525" cap="flat" cmpd="sng">
                      <a:solidFill>
                        <a:srgbClr val="9E9E9E"/>
                      </a:solidFill>
                      <a:prstDash val="solid"/>
                      <a:round/>
                      <a:headEnd type="none" w="sm" len="sm"/>
                      <a:tailEnd type="none" w="sm" len="sm"/>
                    </a:lnL>
                    <a:solidFill>
                      <a:srgbClr val="FFFFFF">
                        <a:alpha val="40000"/>
                      </a:srgbClr>
                    </a:solidFill>
                  </a:tcPr>
                </a:tc>
                <a:extLst>
                  <a:ext uri="{0D108BD9-81ED-4DB2-BD59-A6C34878D82A}">
                    <a16:rowId xmlns:a16="http://schemas.microsoft.com/office/drawing/2014/main" val="10009"/>
                  </a:ext>
                </a:extLst>
              </a:tr>
              <a:tr h="817225">
                <a:tc>
                  <a:txBody>
                    <a:bodyPr/>
                    <a:lstStyle/>
                    <a:p>
                      <a:pPr marL="0" lvl="0" indent="0" algn="l" rtl="0">
                        <a:spcBef>
                          <a:spcPts val="0"/>
                        </a:spcBef>
                        <a:spcAft>
                          <a:spcPts val="0"/>
                        </a:spcAft>
                        <a:buNone/>
                      </a:pPr>
                      <a:r>
                        <a:rPr lang="en-US" sz="3000" b="1" dirty="0">
                          <a:solidFill>
                            <a:schemeClr val="dk1"/>
                          </a:solidFill>
                          <a:latin typeface="Helvetica Neue"/>
                          <a:ea typeface="Helvetica Neue"/>
                          <a:cs typeface="Helvetica Neue"/>
                          <a:sym typeface="Helvetica Neue"/>
                        </a:rPr>
                        <a:t> Total % reduction of CO</a:t>
                      </a:r>
                      <a:r>
                        <a:rPr lang="en-US" sz="3500" b="1" dirty="0">
                          <a:solidFill>
                            <a:schemeClr val="dk1"/>
                          </a:solidFill>
                          <a:latin typeface="Helvetica Neue"/>
                          <a:ea typeface="Helvetica Neue"/>
                          <a:cs typeface="Helvetica Neue"/>
                          <a:sym typeface="Helvetica Neue"/>
                        </a:rPr>
                        <a:t>₂</a:t>
                      </a:r>
                      <a:r>
                        <a:rPr lang="en-US" sz="3000" b="1" dirty="0">
                          <a:solidFill>
                            <a:schemeClr val="dk1"/>
                          </a:solidFill>
                          <a:latin typeface="Helvetica Neue"/>
                          <a:ea typeface="Helvetica Neue"/>
                          <a:cs typeface="Helvetica Neue"/>
                          <a:sym typeface="Helvetica Neue"/>
                        </a:rPr>
                        <a:t> emissions</a:t>
                      </a:r>
                      <a:endParaRPr sz="3000" b="1"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latin typeface="Calibri"/>
                        <a:ea typeface="Calibri"/>
                        <a:cs typeface="Calibri"/>
                        <a:sym typeface="Calibri"/>
                      </a:endParaRPr>
                    </a:p>
                  </a:txBody>
                  <a:tcPr marL="9525" marR="9525" marT="95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lvl="0" indent="0" algn="ctr" rtl="0">
                        <a:spcBef>
                          <a:spcPts val="0"/>
                        </a:spcBef>
                        <a:spcAft>
                          <a:spcPts val="0"/>
                        </a:spcAft>
                        <a:buNone/>
                      </a:pPr>
                      <a:r>
                        <a:rPr lang="en-US" sz="3000" b="1">
                          <a:solidFill>
                            <a:schemeClr val="dk1"/>
                          </a:solidFill>
                          <a:latin typeface="Helvetica Neue"/>
                          <a:ea typeface="Helvetica Neue"/>
                          <a:cs typeface="Helvetica Neue"/>
                          <a:sym typeface="Helvetica Neue"/>
                        </a:rPr>
                        <a:t>3.05%</a:t>
                      </a:r>
                      <a:endParaRPr sz="3000" b="1">
                        <a:latin typeface="Helvetica Neue"/>
                        <a:ea typeface="Helvetica Neue"/>
                        <a:cs typeface="Helvetica Neue"/>
                        <a:sym typeface="Helvetica Neu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40000"/>
                      </a:srgbClr>
                    </a:solidFill>
                  </a:tcPr>
                </a:tc>
                <a:tc>
                  <a:txBody>
                    <a:bodyPr/>
                    <a:lstStyle/>
                    <a:p>
                      <a:pPr marL="0" marR="0" lvl="0" indent="0" algn="ctr" rtl="0">
                        <a:lnSpc>
                          <a:spcPct val="100000"/>
                        </a:lnSpc>
                        <a:spcBef>
                          <a:spcPts val="0"/>
                        </a:spcBef>
                        <a:spcAft>
                          <a:spcPts val="0"/>
                        </a:spcAft>
                        <a:buNone/>
                      </a:pPr>
                      <a:r>
                        <a:rPr lang="en-US" sz="3000" b="1" dirty="0">
                          <a:latin typeface="Helvetica Neue"/>
                          <a:ea typeface="Helvetica Neue"/>
                          <a:cs typeface="Helvetica Neue"/>
                          <a:sym typeface="Helvetica Neue"/>
                        </a:rPr>
                        <a:t>4.13%</a:t>
                      </a:r>
                      <a:endParaRPr sz="3000" b="1" dirty="0">
                        <a:latin typeface="Helvetica Neue"/>
                        <a:ea typeface="Helvetica Neue"/>
                        <a:cs typeface="Helvetica Neue"/>
                        <a:sym typeface="Helvetica Neue"/>
                      </a:endParaRPr>
                    </a:p>
                  </a:txBody>
                  <a:tcPr marL="91425" marR="91425" marT="91425" marB="91425">
                    <a:lnL w="9525" cap="flat" cmpd="sng">
                      <a:solidFill>
                        <a:srgbClr val="9E9E9E"/>
                      </a:solidFill>
                      <a:prstDash val="solid"/>
                      <a:round/>
                      <a:headEnd type="none" w="sm" len="sm"/>
                      <a:tailEnd type="none" w="sm" len="sm"/>
                    </a:lnL>
                    <a:solidFill>
                      <a:srgbClr val="FFFFFF">
                        <a:alpha val="40000"/>
                      </a:srgbClr>
                    </a:solidFill>
                  </a:tcPr>
                </a:tc>
                <a:extLst>
                  <a:ext uri="{0D108BD9-81ED-4DB2-BD59-A6C34878D82A}">
                    <a16:rowId xmlns:a16="http://schemas.microsoft.com/office/drawing/2014/main" val="10010"/>
                  </a:ext>
                </a:extLst>
              </a:tr>
            </a:tbl>
          </a:graphicData>
        </a:graphic>
      </p:graphicFrame>
      <p:sp>
        <p:nvSpPr>
          <p:cNvPr id="261" name="Google Shape;261;p24"/>
          <p:cNvSpPr/>
          <p:nvPr/>
        </p:nvSpPr>
        <p:spPr>
          <a:xfrm>
            <a:off x="13815825" y="3165699"/>
            <a:ext cx="4047595" cy="5262118"/>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txBox="1"/>
          <p:nvPr/>
        </p:nvSpPr>
        <p:spPr>
          <a:xfrm>
            <a:off x="13764375" y="3166838"/>
            <a:ext cx="4150500" cy="526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3000">
                <a:solidFill>
                  <a:srgbClr val="3D3D3D"/>
                </a:solidFill>
                <a:latin typeface="Helvetica Neue Light"/>
                <a:ea typeface="Helvetica Neue Light"/>
                <a:cs typeface="Helvetica Neue Light"/>
                <a:sym typeface="Helvetica Neue Light"/>
              </a:rPr>
              <a:t>Both companies aim to become climate neutral across the entire business- including supply chain- by 2025</a:t>
            </a:r>
            <a:endParaRPr sz="300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chemeClr val="dk1"/>
              </a:buClr>
              <a:buSzPts val="1100"/>
              <a:buFont typeface="Arial"/>
              <a:buNone/>
            </a:pPr>
            <a:endParaRPr sz="300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chemeClr val="dk1"/>
              </a:buClr>
              <a:buSzPts val="1100"/>
              <a:buFont typeface="Arial"/>
              <a:buNone/>
            </a:pPr>
            <a:r>
              <a:rPr lang="en-US" sz="3000">
                <a:solidFill>
                  <a:srgbClr val="3D3D3D"/>
                </a:solidFill>
                <a:latin typeface="Helvetica Neue Light"/>
                <a:ea typeface="Helvetica Neue Light"/>
                <a:cs typeface="Helvetica Neue Light"/>
                <a:sym typeface="Helvetica Neue Light"/>
              </a:rPr>
              <a:t>They also aim for 100% of fabrics to be from recycled, regenerative, or renewable materials in the next 10 years</a:t>
            </a:r>
            <a:endParaRPr sz="25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0E0"/>
        </a:solidFill>
        <a:effectLst/>
      </p:bgPr>
    </p:bg>
    <p:spTree>
      <p:nvGrpSpPr>
        <p:cNvPr id="1" name="Shape 266"/>
        <p:cNvGrpSpPr/>
        <p:nvPr/>
      </p:nvGrpSpPr>
      <p:grpSpPr>
        <a:xfrm>
          <a:off x="0" y="0"/>
          <a:ext cx="0" cy="0"/>
          <a:chOff x="0" y="0"/>
          <a:chExt cx="0" cy="0"/>
        </a:xfrm>
      </p:grpSpPr>
      <p:pic>
        <p:nvPicPr>
          <p:cNvPr id="267" name="Google Shape;267;p25"/>
          <p:cNvPicPr preferRelativeResize="0"/>
          <p:nvPr/>
        </p:nvPicPr>
        <p:blipFill rotWithShape="1">
          <a:blip r:embed="rId3">
            <a:alphaModFix/>
          </a:blip>
          <a:srcRect/>
          <a:stretch/>
        </p:blipFill>
        <p:spPr>
          <a:xfrm>
            <a:off x="-3076792" y="3723834"/>
            <a:ext cx="13938055" cy="13938055"/>
          </a:xfrm>
          <a:prstGeom prst="rect">
            <a:avLst/>
          </a:prstGeom>
          <a:noFill/>
          <a:ln>
            <a:noFill/>
          </a:ln>
        </p:spPr>
      </p:pic>
      <p:sp>
        <p:nvSpPr>
          <p:cNvPr id="268" name="Google Shape;268;p25"/>
          <p:cNvSpPr txBox="1"/>
          <p:nvPr/>
        </p:nvSpPr>
        <p:spPr>
          <a:xfrm>
            <a:off x="734975" y="287125"/>
            <a:ext cx="10679100" cy="1108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Font typeface="Arial"/>
              <a:buNone/>
            </a:pPr>
            <a:r>
              <a:rPr lang="en-US" sz="7200" b="1">
                <a:solidFill>
                  <a:schemeClr val="dk1"/>
                </a:solidFill>
                <a:latin typeface="Urbanist"/>
                <a:ea typeface="Urbanist"/>
                <a:cs typeface="Urbanist"/>
                <a:sym typeface="Urbanist"/>
              </a:rPr>
              <a:t>Fund Terms &amp; Cash Flow</a:t>
            </a:r>
            <a:endParaRPr b="1">
              <a:solidFill>
                <a:schemeClr val="dk1"/>
              </a:solidFill>
              <a:latin typeface="Urbanist"/>
              <a:ea typeface="Urbanist"/>
              <a:cs typeface="Urbanist"/>
              <a:sym typeface="Urbanist"/>
            </a:endParaRPr>
          </a:p>
        </p:txBody>
      </p:sp>
      <p:sp>
        <p:nvSpPr>
          <p:cNvPr id="269" name="Google Shape;269;p25"/>
          <p:cNvSpPr txBox="1"/>
          <p:nvPr/>
        </p:nvSpPr>
        <p:spPr>
          <a:xfrm>
            <a:off x="734975" y="7456638"/>
            <a:ext cx="171165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800" b="1" dirty="0">
                <a:solidFill>
                  <a:srgbClr val="3D3D3D"/>
                </a:solidFill>
                <a:latin typeface="Helvetica Neue"/>
                <a:ea typeface="Helvetica Neue"/>
                <a:cs typeface="Helvetica Neue"/>
                <a:sym typeface="Helvetica Neue"/>
              </a:rPr>
              <a:t>Revenue </a:t>
            </a:r>
            <a:endParaRPr sz="2800" b="1" dirty="0">
              <a:solidFill>
                <a:srgbClr val="3D3D3D"/>
              </a:solidFill>
              <a:latin typeface="Helvetica Neue"/>
              <a:ea typeface="Helvetica Neue"/>
              <a:cs typeface="Helvetica Neue"/>
              <a:sym typeface="Helvetica Neue"/>
            </a:endParaRPr>
          </a:p>
          <a:p>
            <a:pPr marL="914400" marR="0" lvl="0" indent="-406400" algn="l" rtl="0">
              <a:lnSpc>
                <a:spcPct val="100000"/>
              </a:lnSpc>
              <a:spcBef>
                <a:spcPts val="0"/>
              </a:spcBef>
              <a:spcAft>
                <a:spcPts val="0"/>
              </a:spcAft>
              <a:buClr>
                <a:srgbClr val="3D3D3D"/>
              </a:buClr>
              <a:buSzPts val="2800"/>
              <a:buFont typeface="Helvetica Neue Light"/>
              <a:buChar char="●"/>
            </a:pPr>
            <a:r>
              <a:rPr lang="en-US" sz="2800" dirty="0">
                <a:solidFill>
                  <a:srgbClr val="3D3D3D"/>
                </a:solidFill>
                <a:latin typeface="Helvetica Neue Light"/>
                <a:ea typeface="Helvetica Neue Light"/>
                <a:cs typeface="Helvetica Neue Light"/>
                <a:sym typeface="Helvetica Neue Light"/>
              </a:rPr>
              <a:t>Origination Fees 0.1% on loan size</a:t>
            </a:r>
            <a:endParaRPr sz="2800" dirty="0">
              <a:solidFill>
                <a:srgbClr val="3D3D3D"/>
              </a:solidFill>
              <a:latin typeface="Helvetica Neue Light"/>
              <a:ea typeface="Helvetica Neue Light"/>
              <a:cs typeface="Helvetica Neue Light"/>
              <a:sym typeface="Helvetica Neue Light"/>
            </a:endParaRPr>
          </a:p>
          <a:p>
            <a:pPr marL="914400" marR="0" lvl="0" indent="-406400" algn="l" rtl="0">
              <a:lnSpc>
                <a:spcPct val="100000"/>
              </a:lnSpc>
              <a:spcBef>
                <a:spcPts val="0"/>
              </a:spcBef>
              <a:spcAft>
                <a:spcPts val="0"/>
              </a:spcAft>
              <a:buClr>
                <a:srgbClr val="3D3D3D"/>
              </a:buClr>
              <a:buSzPts val="2800"/>
              <a:buFont typeface="Helvetica Neue Light"/>
              <a:buChar char="●"/>
            </a:pPr>
            <a:r>
              <a:rPr lang="en-US" sz="2800" dirty="0" err="1">
                <a:solidFill>
                  <a:srgbClr val="3D3D3D"/>
                </a:solidFill>
                <a:latin typeface="Helvetica Neue Light"/>
                <a:ea typeface="Helvetica Neue Light"/>
                <a:cs typeface="Helvetica Neue Light"/>
                <a:sym typeface="Helvetica Neue Light"/>
              </a:rPr>
              <a:t>Ioncell</a:t>
            </a:r>
            <a:r>
              <a:rPr lang="en-US" sz="2800" dirty="0">
                <a:solidFill>
                  <a:srgbClr val="3D3D3D"/>
                </a:solidFill>
                <a:latin typeface="Helvetica Neue Light"/>
                <a:ea typeface="Helvetica Neue Light"/>
                <a:cs typeface="Helvetica Neue Light"/>
                <a:sym typeface="Helvetica Neue Light"/>
              </a:rPr>
              <a:t> loans interest rate 8% &amp; 47% equity ownership after year 4 with mandatory buyback on year 10.</a:t>
            </a:r>
            <a:endParaRPr sz="2800" dirty="0">
              <a:solidFill>
                <a:srgbClr val="3D3D3D"/>
              </a:solidFill>
              <a:latin typeface="Helvetica Neue Light"/>
              <a:ea typeface="Helvetica Neue Light"/>
              <a:cs typeface="Helvetica Neue Light"/>
              <a:sym typeface="Helvetica Neue Light"/>
            </a:endParaRPr>
          </a:p>
          <a:p>
            <a:pPr marL="914400" marR="0" lvl="0" indent="-406400" algn="l" rtl="0">
              <a:lnSpc>
                <a:spcPct val="100000"/>
              </a:lnSpc>
              <a:spcBef>
                <a:spcPts val="0"/>
              </a:spcBef>
              <a:spcAft>
                <a:spcPts val="0"/>
              </a:spcAft>
              <a:buClr>
                <a:srgbClr val="3D3D3D"/>
              </a:buClr>
              <a:buSzPts val="2800"/>
              <a:buFont typeface="Helvetica Neue Light"/>
              <a:buChar char="●"/>
            </a:pPr>
            <a:r>
              <a:rPr lang="en-US" sz="2800" dirty="0">
                <a:solidFill>
                  <a:srgbClr val="3D3D3D"/>
                </a:solidFill>
                <a:latin typeface="Helvetica Neue Light"/>
                <a:ea typeface="Helvetica Neue Light"/>
                <a:cs typeface="Helvetica Neue Light"/>
                <a:sym typeface="Helvetica Neue Light"/>
              </a:rPr>
              <a:t>Apparel manufacturers green loans interest rate 9%</a:t>
            </a:r>
            <a:endParaRPr sz="2800" dirty="0">
              <a:solidFill>
                <a:srgbClr val="3D3D3D"/>
              </a:solidFill>
              <a:latin typeface="Helvetica Neue Light"/>
              <a:ea typeface="Helvetica Neue Light"/>
              <a:cs typeface="Helvetica Neue Light"/>
              <a:sym typeface="Helvetica Neue Light"/>
            </a:endParaRPr>
          </a:p>
          <a:p>
            <a:pPr marL="914400" marR="0" lvl="0" indent="-406400" algn="l" rtl="0">
              <a:lnSpc>
                <a:spcPct val="100000"/>
              </a:lnSpc>
              <a:spcBef>
                <a:spcPts val="0"/>
              </a:spcBef>
              <a:spcAft>
                <a:spcPts val="0"/>
              </a:spcAft>
              <a:buClr>
                <a:srgbClr val="3D3D3D"/>
              </a:buClr>
              <a:buSzPts val="2800"/>
              <a:buFont typeface="Helvetica Neue Light"/>
              <a:buChar char="●"/>
            </a:pPr>
            <a:r>
              <a:rPr lang="en-US" sz="2800" dirty="0">
                <a:solidFill>
                  <a:srgbClr val="3D3D3D"/>
                </a:solidFill>
                <a:latin typeface="Helvetica Neue Light"/>
                <a:ea typeface="Helvetica Neue Light"/>
                <a:cs typeface="Helvetica Neue Light"/>
                <a:sym typeface="Helvetica Neue Light"/>
              </a:rPr>
              <a:t>MSAs brokerage fees of 50k USD every 5 years</a:t>
            </a:r>
            <a:endParaRPr sz="2800" dirty="0">
              <a:solidFill>
                <a:srgbClr val="3D3D3D"/>
              </a:solidFill>
              <a:latin typeface="Helvetica Neue Light"/>
              <a:ea typeface="Helvetica Neue Light"/>
              <a:cs typeface="Helvetica Neue Light"/>
              <a:sym typeface="Helvetica Neue Light"/>
            </a:endParaRPr>
          </a:p>
        </p:txBody>
      </p:sp>
      <p:sp>
        <p:nvSpPr>
          <p:cNvPr id="270" name="Google Shape;270;p25"/>
          <p:cNvSpPr/>
          <p:nvPr/>
        </p:nvSpPr>
        <p:spPr>
          <a:xfrm>
            <a:off x="8399875" y="1515350"/>
            <a:ext cx="8934850" cy="5591710"/>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5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71" name="Google Shape;271;p25"/>
          <p:cNvGraphicFramePr/>
          <p:nvPr/>
        </p:nvGraphicFramePr>
        <p:xfrm>
          <a:off x="734975" y="1444258"/>
          <a:ext cx="7228300" cy="5733880"/>
        </p:xfrm>
        <a:graphic>
          <a:graphicData uri="http://schemas.openxmlformats.org/drawingml/2006/table">
            <a:tbl>
              <a:tblPr>
                <a:noFill/>
                <a:tableStyleId>{659BED2B-C555-46D5-8E2C-6FBEA0B4A35B}</a:tableStyleId>
              </a:tblPr>
              <a:tblGrid>
                <a:gridCol w="2366800">
                  <a:extLst>
                    <a:ext uri="{9D8B030D-6E8A-4147-A177-3AD203B41FA5}">
                      <a16:colId xmlns:a16="http://schemas.microsoft.com/office/drawing/2014/main" val="20000"/>
                    </a:ext>
                  </a:extLst>
                </a:gridCol>
                <a:gridCol w="2430750">
                  <a:extLst>
                    <a:ext uri="{9D8B030D-6E8A-4147-A177-3AD203B41FA5}">
                      <a16:colId xmlns:a16="http://schemas.microsoft.com/office/drawing/2014/main" val="20001"/>
                    </a:ext>
                  </a:extLst>
                </a:gridCol>
                <a:gridCol w="2430750">
                  <a:extLst>
                    <a:ext uri="{9D8B030D-6E8A-4147-A177-3AD203B41FA5}">
                      <a16:colId xmlns:a16="http://schemas.microsoft.com/office/drawing/2014/main" val="20002"/>
                    </a:ext>
                  </a:extLst>
                </a:gridCol>
              </a:tblGrid>
              <a:tr h="750650">
                <a:tc gridSpan="3">
                  <a:txBody>
                    <a:bodyPr/>
                    <a:lstStyle/>
                    <a:p>
                      <a:pPr marL="0" lvl="0" indent="0" algn="l" rtl="0">
                        <a:spcBef>
                          <a:spcPts val="0"/>
                        </a:spcBef>
                        <a:spcAft>
                          <a:spcPts val="0"/>
                        </a:spcAft>
                        <a:buNone/>
                      </a:pPr>
                      <a:r>
                        <a:rPr lang="en-US" sz="2400" b="1" dirty="0">
                          <a:latin typeface="Helvetica Neue"/>
                          <a:ea typeface="Helvetica Neue"/>
                          <a:cs typeface="Helvetica Neue"/>
                          <a:sym typeface="Helvetica Neue"/>
                        </a:rPr>
                        <a:t>Private Equity &amp; Special Purpose Vehicle</a:t>
                      </a:r>
                      <a:endParaRPr sz="2400" b="1" dirty="0">
                        <a:latin typeface="Helvetica Neue"/>
                        <a:ea typeface="Helvetica Neue"/>
                        <a:cs typeface="Helvetica Neue"/>
                        <a:sym typeface="Helvetica Neue"/>
                      </a:endParaRPr>
                    </a:p>
                  </a:txBody>
                  <a:tcPr marL="182875" marR="182875" marT="182875" marB="1828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59750"/>
                      </a:srgb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0650">
                <a:tc>
                  <a:txBody>
                    <a:bodyPr/>
                    <a:lstStyle/>
                    <a:p>
                      <a:pPr marL="0" lvl="0" indent="0" algn="l" rtl="0">
                        <a:spcBef>
                          <a:spcPts val="0"/>
                        </a:spcBef>
                        <a:spcAft>
                          <a:spcPts val="0"/>
                        </a:spcAft>
                        <a:buNone/>
                      </a:pPr>
                      <a:r>
                        <a:rPr lang="en-US" sz="2400" b="1">
                          <a:latin typeface="Helvetica Neue"/>
                          <a:ea typeface="Helvetica Neue"/>
                          <a:cs typeface="Helvetica Neue"/>
                          <a:sym typeface="Helvetica Neue"/>
                        </a:rPr>
                        <a:t>Instrument</a:t>
                      </a:r>
                      <a:endParaRPr sz="2400" b="1">
                        <a:latin typeface="Helvetica Neue"/>
                        <a:ea typeface="Helvetica Neue"/>
                        <a:cs typeface="Helvetica Neue"/>
                        <a:sym typeface="Helvetica Neue"/>
                      </a:endParaRPr>
                    </a:p>
                  </a:txBody>
                  <a:tcPr marL="182875" marR="182875" marT="182875" marB="1828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59750"/>
                      </a:srgbClr>
                    </a:solidFill>
                  </a:tcPr>
                </a:tc>
                <a:tc>
                  <a:txBody>
                    <a:bodyPr/>
                    <a:lstStyle/>
                    <a:p>
                      <a:pPr marL="0" lvl="0" indent="0" algn="ctr" rtl="0">
                        <a:spcBef>
                          <a:spcPts val="0"/>
                        </a:spcBef>
                        <a:spcAft>
                          <a:spcPts val="0"/>
                        </a:spcAft>
                        <a:buNone/>
                      </a:pPr>
                      <a:r>
                        <a:rPr lang="en-US" sz="2400">
                          <a:latin typeface="Helvetica Neue Light"/>
                          <a:ea typeface="Helvetica Neue Light"/>
                          <a:cs typeface="Helvetica Neue Light"/>
                          <a:sym typeface="Helvetica Neue Light"/>
                        </a:rPr>
                        <a:t>Loan + Warrant</a:t>
                      </a:r>
                      <a:endParaRPr sz="2400">
                        <a:latin typeface="Helvetica Neue Light"/>
                        <a:ea typeface="Helvetica Neue Light"/>
                        <a:cs typeface="Helvetica Neue Light"/>
                        <a:sym typeface="Helvetica Neue Light"/>
                      </a:endParaRPr>
                    </a:p>
                  </a:txBody>
                  <a:tcPr marL="182875" marR="182875" marT="182875" marB="1828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59750"/>
                      </a:srgbClr>
                    </a:solidFill>
                  </a:tcPr>
                </a:tc>
                <a:tc>
                  <a:txBody>
                    <a:bodyPr/>
                    <a:lstStyle/>
                    <a:p>
                      <a:pPr marL="0" lvl="0" indent="0" algn="ctr" rtl="0">
                        <a:spcBef>
                          <a:spcPts val="0"/>
                        </a:spcBef>
                        <a:spcAft>
                          <a:spcPts val="0"/>
                        </a:spcAft>
                        <a:buNone/>
                      </a:pPr>
                      <a:r>
                        <a:rPr lang="en-US" sz="2400">
                          <a:latin typeface="Helvetica Neue Light"/>
                          <a:ea typeface="Helvetica Neue Light"/>
                          <a:cs typeface="Helvetica Neue Light"/>
                          <a:sym typeface="Helvetica Neue Light"/>
                        </a:rPr>
                        <a:t>Grean Loans</a:t>
                      </a:r>
                      <a:endParaRPr sz="2400">
                        <a:latin typeface="Helvetica Neue Light"/>
                        <a:ea typeface="Helvetica Neue Light"/>
                        <a:cs typeface="Helvetica Neue Light"/>
                        <a:sym typeface="Helvetica Neue Light"/>
                      </a:endParaRPr>
                    </a:p>
                  </a:txBody>
                  <a:tcPr marL="182875" marR="182875" marT="182875" marB="1828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59750"/>
                      </a:srgbClr>
                    </a:solidFill>
                  </a:tcPr>
                </a:tc>
                <a:extLst>
                  <a:ext uri="{0D108BD9-81ED-4DB2-BD59-A6C34878D82A}">
                    <a16:rowId xmlns:a16="http://schemas.microsoft.com/office/drawing/2014/main" val="10001"/>
                  </a:ext>
                </a:extLst>
              </a:tr>
              <a:tr h="715650">
                <a:tc>
                  <a:txBody>
                    <a:bodyPr/>
                    <a:lstStyle/>
                    <a:p>
                      <a:pPr marL="0" lvl="0" indent="0" algn="l" rtl="0">
                        <a:spcBef>
                          <a:spcPts val="0"/>
                        </a:spcBef>
                        <a:spcAft>
                          <a:spcPts val="0"/>
                        </a:spcAft>
                        <a:buNone/>
                      </a:pPr>
                      <a:r>
                        <a:rPr lang="en-US" sz="2400" b="1">
                          <a:latin typeface="Helvetica Neue"/>
                          <a:ea typeface="Helvetica Neue"/>
                          <a:cs typeface="Helvetica Neue"/>
                          <a:sym typeface="Helvetica Neue"/>
                        </a:rPr>
                        <a:t>Capital</a:t>
                      </a:r>
                      <a:endParaRPr sz="2400" b="1">
                        <a:latin typeface="Helvetica Neue"/>
                        <a:ea typeface="Helvetica Neue"/>
                        <a:cs typeface="Helvetica Neue"/>
                        <a:sym typeface="Helvetica Neue"/>
                      </a:endParaRPr>
                    </a:p>
                  </a:txBody>
                  <a:tcPr marL="182875" marR="182875" marT="182875" marB="18287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59750"/>
                      </a:srgbClr>
                    </a:solidFill>
                  </a:tcPr>
                </a:tc>
                <a:tc>
                  <a:txBody>
                    <a:bodyPr/>
                    <a:lstStyle/>
                    <a:p>
                      <a:pPr marL="0" lvl="0" indent="0" algn="ctr" rtl="0">
                        <a:spcBef>
                          <a:spcPts val="0"/>
                        </a:spcBef>
                        <a:spcAft>
                          <a:spcPts val="0"/>
                        </a:spcAft>
                        <a:buNone/>
                      </a:pPr>
                      <a:r>
                        <a:rPr lang="en-US" sz="2400">
                          <a:latin typeface="Helvetica Neue Light"/>
                          <a:ea typeface="Helvetica Neue Light"/>
                          <a:cs typeface="Helvetica Neue Light"/>
                          <a:sym typeface="Helvetica Neue Light"/>
                        </a:rPr>
                        <a:t>30M USD</a:t>
                      </a:r>
                      <a:endParaRPr sz="2400">
                        <a:latin typeface="Helvetica Neue Light"/>
                        <a:ea typeface="Helvetica Neue Light"/>
                        <a:cs typeface="Helvetica Neue Light"/>
                        <a:sym typeface="Helvetica Neue Light"/>
                      </a:endParaRPr>
                    </a:p>
                  </a:txBody>
                  <a:tcPr marL="182875" marR="182875" marT="182875" marB="18287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59750"/>
                      </a:srgbClr>
                    </a:solidFill>
                  </a:tcPr>
                </a:tc>
                <a:tc>
                  <a:txBody>
                    <a:bodyPr/>
                    <a:lstStyle/>
                    <a:p>
                      <a:pPr marL="0" lvl="0" indent="0" algn="ctr" rtl="0">
                        <a:spcBef>
                          <a:spcPts val="0"/>
                        </a:spcBef>
                        <a:spcAft>
                          <a:spcPts val="0"/>
                        </a:spcAft>
                        <a:buNone/>
                      </a:pPr>
                      <a:r>
                        <a:rPr lang="en-US" sz="2400">
                          <a:latin typeface="Helvetica Neue Light"/>
                          <a:ea typeface="Helvetica Neue Light"/>
                          <a:cs typeface="Helvetica Neue Light"/>
                          <a:sym typeface="Helvetica Neue Light"/>
                        </a:rPr>
                        <a:t>70M USD</a:t>
                      </a:r>
                      <a:endParaRPr sz="2400">
                        <a:latin typeface="Helvetica Neue Light"/>
                        <a:ea typeface="Helvetica Neue Light"/>
                        <a:cs typeface="Helvetica Neue Light"/>
                        <a:sym typeface="Helvetica Neue Light"/>
                      </a:endParaRPr>
                    </a:p>
                  </a:txBody>
                  <a:tcPr marL="182875" marR="182875" marT="182875" marB="18287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alpha val="59750"/>
                      </a:srgbClr>
                    </a:solidFill>
                  </a:tcPr>
                </a:tc>
                <a:extLst>
                  <a:ext uri="{0D108BD9-81ED-4DB2-BD59-A6C34878D82A}">
                    <a16:rowId xmlns:a16="http://schemas.microsoft.com/office/drawing/2014/main" val="10002"/>
                  </a:ext>
                </a:extLst>
              </a:tr>
              <a:tr h="945250">
                <a:tc>
                  <a:txBody>
                    <a:bodyPr/>
                    <a:lstStyle/>
                    <a:p>
                      <a:pPr marL="0" lvl="0" indent="0" algn="l" rtl="0">
                        <a:spcBef>
                          <a:spcPts val="0"/>
                        </a:spcBef>
                        <a:spcAft>
                          <a:spcPts val="0"/>
                        </a:spcAft>
                        <a:buNone/>
                      </a:pPr>
                      <a:r>
                        <a:rPr lang="en-US" sz="2400" b="1">
                          <a:latin typeface="Helvetica Neue"/>
                          <a:ea typeface="Helvetica Neue"/>
                          <a:cs typeface="Helvetica Neue"/>
                          <a:sym typeface="Helvetica Neue"/>
                        </a:rPr>
                        <a:t>Geographic Focus</a:t>
                      </a:r>
                      <a:endParaRPr sz="2400" b="1">
                        <a:latin typeface="Helvetica Neue"/>
                        <a:ea typeface="Helvetica Neue"/>
                        <a:cs typeface="Helvetica Neue"/>
                        <a:sym typeface="Helvetica Neue"/>
                      </a:endParaRPr>
                    </a:p>
                  </a:txBody>
                  <a:tcPr marL="182875" marR="182875" marT="182875" marB="182875">
                    <a:lnT w="9525" cap="flat" cmpd="sng">
                      <a:solidFill>
                        <a:srgbClr val="9E9E9E"/>
                      </a:solidFill>
                      <a:prstDash val="solid"/>
                      <a:round/>
                      <a:headEnd type="none" w="sm" len="sm"/>
                      <a:tailEnd type="none" w="sm" len="sm"/>
                    </a:lnT>
                    <a:solidFill>
                      <a:srgbClr val="FFFFFF">
                        <a:alpha val="59750"/>
                      </a:srgbClr>
                    </a:solidFill>
                  </a:tcPr>
                </a:tc>
                <a:tc>
                  <a:txBody>
                    <a:bodyPr/>
                    <a:lstStyle/>
                    <a:p>
                      <a:pPr marL="0" lvl="0" indent="0" algn="ctr" rtl="0">
                        <a:spcBef>
                          <a:spcPts val="0"/>
                        </a:spcBef>
                        <a:spcAft>
                          <a:spcPts val="0"/>
                        </a:spcAft>
                        <a:buNone/>
                      </a:pPr>
                      <a:r>
                        <a:rPr lang="en-US" sz="2400">
                          <a:latin typeface="Helvetica Neue Light"/>
                          <a:ea typeface="Helvetica Neue Light"/>
                          <a:cs typeface="Helvetica Neue Light"/>
                          <a:sym typeface="Helvetica Neue Light"/>
                        </a:rPr>
                        <a:t>Finland</a:t>
                      </a:r>
                      <a:endParaRPr sz="2400">
                        <a:latin typeface="Helvetica Neue Light"/>
                        <a:ea typeface="Helvetica Neue Light"/>
                        <a:cs typeface="Helvetica Neue Light"/>
                        <a:sym typeface="Helvetica Neue Light"/>
                      </a:endParaRPr>
                    </a:p>
                  </a:txBody>
                  <a:tcPr marL="182875" marR="182875" marT="182875" marB="182875">
                    <a:lnT w="9525" cap="flat" cmpd="sng">
                      <a:solidFill>
                        <a:srgbClr val="9E9E9E"/>
                      </a:solidFill>
                      <a:prstDash val="solid"/>
                      <a:round/>
                      <a:headEnd type="none" w="sm" len="sm"/>
                      <a:tailEnd type="none" w="sm" len="sm"/>
                    </a:lnT>
                    <a:solidFill>
                      <a:srgbClr val="FFFFFF">
                        <a:alpha val="59750"/>
                      </a:srgbClr>
                    </a:solidFill>
                  </a:tcPr>
                </a:tc>
                <a:tc>
                  <a:txBody>
                    <a:bodyPr/>
                    <a:lstStyle/>
                    <a:p>
                      <a:pPr marL="0" lvl="0" indent="0" algn="ctr" rtl="0">
                        <a:spcBef>
                          <a:spcPts val="0"/>
                        </a:spcBef>
                        <a:spcAft>
                          <a:spcPts val="0"/>
                        </a:spcAft>
                        <a:buNone/>
                      </a:pPr>
                      <a:r>
                        <a:rPr lang="en-US" sz="2400">
                          <a:latin typeface="Helvetica Neue Light"/>
                          <a:ea typeface="Helvetica Neue Light"/>
                          <a:cs typeface="Helvetica Neue Light"/>
                          <a:sym typeface="Helvetica Neue Light"/>
                        </a:rPr>
                        <a:t>Vietnam</a:t>
                      </a:r>
                      <a:endParaRPr sz="2400">
                        <a:latin typeface="Helvetica Neue Light"/>
                        <a:ea typeface="Helvetica Neue Light"/>
                        <a:cs typeface="Helvetica Neue Light"/>
                        <a:sym typeface="Helvetica Neue Light"/>
                      </a:endParaRPr>
                    </a:p>
                  </a:txBody>
                  <a:tcPr marL="182875" marR="182875" marT="182875" marB="182875">
                    <a:lnT w="9525" cap="flat" cmpd="sng">
                      <a:solidFill>
                        <a:srgbClr val="9E9E9E"/>
                      </a:solidFill>
                      <a:prstDash val="solid"/>
                      <a:round/>
                      <a:headEnd type="none" w="sm" len="sm"/>
                      <a:tailEnd type="none" w="sm" len="sm"/>
                    </a:lnT>
                    <a:solidFill>
                      <a:srgbClr val="FFFFFF">
                        <a:alpha val="59750"/>
                      </a:srgbClr>
                    </a:solidFill>
                  </a:tcPr>
                </a:tc>
                <a:extLst>
                  <a:ext uri="{0D108BD9-81ED-4DB2-BD59-A6C34878D82A}">
                    <a16:rowId xmlns:a16="http://schemas.microsoft.com/office/drawing/2014/main" val="10003"/>
                  </a:ext>
                </a:extLst>
              </a:tr>
              <a:tr h="1100550">
                <a:tc>
                  <a:txBody>
                    <a:bodyPr/>
                    <a:lstStyle/>
                    <a:p>
                      <a:pPr marL="0" lvl="0" indent="0" algn="l" rtl="0">
                        <a:spcBef>
                          <a:spcPts val="0"/>
                        </a:spcBef>
                        <a:spcAft>
                          <a:spcPts val="0"/>
                        </a:spcAft>
                        <a:buNone/>
                      </a:pPr>
                      <a:r>
                        <a:rPr lang="en-US" sz="2400" b="1">
                          <a:latin typeface="Helvetica Neue"/>
                          <a:ea typeface="Helvetica Neue"/>
                          <a:cs typeface="Helvetica Neue"/>
                          <a:sym typeface="Helvetica Neue"/>
                        </a:rPr>
                        <a:t>Expected Return Rate</a:t>
                      </a:r>
                      <a:endParaRPr sz="2400" b="1">
                        <a:latin typeface="Helvetica Neue"/>
                        <a:ea typeface="Helvetica Neue"/>
                        <a:cs typeface="Helvetica Neue"/>
                        <a:sym typeface="Helvetica Neue"/>
                      </a:endParaRPr>
                    </a:p>
                  </a:txBody>
                  <a:tcPr marL="182875" marR="182875" marT="182875" marB="182875">
                    <a:solidFill>
                      <a:srgbClr val="FFFFFF">
                        <a:alpha val="59750"/>
                      </a:srgbClr>
                    </a:solidFill>
                  </a:tcPr>
                </a:tc>
                <a:tc>
                  <a:txBody>
                    <a:bodyPr/>
                    <a:lstStyle/>
                    <a:p>
                      <a:pPr marL="0" lvl="0" indent="0" algn="ctr" rtl="0">
                        <a:spcBef>
                          <a:spcPts val="0"/>
                        </a:spcBef>
                        <a:spcAft>
                          <a:spcPts val="0"/>
                        </a:spcAft>
                        <a:buNone/>
                      </a:pPr>
                      <a:r>
                        <a:rPr lang="en-US" sz="2400">
                          <a:latin typeface="Helvetica Neue Light"/>
                          <a:ea typeface="Helvetica Neue Light"/>
                          <a:cs typeface="Helvetica Neue Light"/>
                          <a:sym typeface="Helvetica Neue Light"/>
                        </a:rPr>
                        <a:t>29%</a:t>
                      </a:r>
                      <a:endParaRPr sz="2400">
                        <a:latin typeface="Helvetica Neue Light"/>
                        <a:ea typeface="Helvetica Neue Light"/>
                        <a:cs typeface="Helvetica Neue Light"/>
                        <a:sym typeface="Helvetica Neue Light"/>
                      </a:endParaRPr>
                    </a:p>
                  </a:txBody>
                  <a:tcPr marL="182875" marR="182875" marT="182875" marB="182875">
                    <a:solidFill>
                      <a:srgbClr val="FFFFFF">
                        <a:alpha val="59750"/>
                      </a:srgbClr>
                    </a:solidFill>
                  </a:tcPr>
                </a:tc>
                <a:tc>
                  <a:txBody>
                    <a:bodyPr/>
                    <a:lstStyle/>
                    <a:p>
                      <a:pPr marL="0" lvl="0" indent="0" algn="ctr" rtl="0">
                        <a:spcBef>
                          <a:spcPts val="0"/>
                        </a:spcBef>
                        <a:spcAft>
                          <a:spcPts val="0"/>
                        </a:spcAft>
                        <a:buNone/>
                      </a:pPr>
                      <a:r>
                        <a:rPr lang="en-US" sz="2400">
                          <a:latin typeface="Helvetica Neue Light"/>
                          <a:ea typeface="Helvetica Neue Light"/>
                          <a:cs typeface="Helvetica Neue Light"/>
                          <a:sym typeface="Helvetica Neue Light"/>
                        </a:rPr>
                        <a:t>4%</a:t>
                      </a:r>
                      <a:endParaRPr sz="2400">
                        <a:latin typeface="Helvetica Neue Light"/>
                        <a:ea typeface="Helvetica Neue Light"/>
                        <a:cs typeface="Helvetica Neue Light"/>
                        <a:sym typeface="Helvetica Neue Light"/>
                      </a:endParaRPr>
                    </a:p>
                  </a:txBody>
                  <a:tcPr marL="182875" marR="182875" marT="182875" marB="182875">
                    <a:solidFill>
                      <a:srgbClr val="FFFFFF">
                        <a:alpha val="59750"/>
                      </a:srgbClr>
                    </a:solidFill>
                  </a:tcPr>
                </a:tc>
                <a:extLst>
                  <a:ext uri="{0D108BD9-81ED-4DB2-BD59-A6C34878D82A}">
                    <a16:rowId xmlns:a16="http://schemas.microsoft.com/office/drawing/2014/main" val="10004"/>
                  </a:ext>
                </a:extLst>
              </a:tr>
              <a:tr h="1303250">
                <a:tc>
                  <a:txBody>
                    <a:bodyPr/>
                    <a:lstStyle/>
                    <a:p>
                      <a:pPr marL="0" lvl="0" indent="0" algn="l" rtl="0">
                        <a:spcBef>
                          <a:spcPts val="0"/>
                        </a:spcBef>
                        <a:spcAft>
                          <a:spcPts val="0"/>
                        </a:spcAft>
                        <a:buNone/>
                      </a:pPr>
                      <a:r>
                        <a:rPr lang="en-US" sz="2400" b="1">
                          <a:latin typeface="Helvetica Neue"/>
                          <a:ea typeface="Helvetica Neue"/>
                          <a:cs typeface="Helvetica Neue"/>
                          <a:sym typeface="Helvetica Neue"/>
                        </a:rPr>
                        <a:t>Potential Time Horizon</a:t>
                      </a:r>
                      <a:endParaRPr sz="2400" b="1">
                        <a:latin typeface="Helvetica Neue"/>
                        <a:ea typeface="Helvetica Neue"/>
                        <a:cs typeface="Helvetica Neue"/>
                        <a:sym typeface="Helvetica Neue"/>
                      </a:endParaRPr>
                    </a:p>
                  </a:txBody>
                  <a:tcPr marL="182875" marR="182875" marT="182875" marB="182875">
                    <a:solidFill>
                      <a:srgbClr val="FFFFFF">
                        <a:alpha val="59750"/>
                      </a:srgbClr>
                    </a:solidFill>
                  </a:tcPr>
                </a:tc>
                <a:tc>
                  <a:txBody>
                    <a:bodyPr/>
                    <a:lstStyle/>
                    <a:p>
                      <a:pPr marL="0" lvl="0" indent="0" algn="ctr" rtl="0">
                        <a:spcBef>
                          <a:spcPts val="0"/>
                        </a:spcBef>
                        <a:spcAft>
                          <a:spcPts val="0"/>
                        </a:spcAft>
                        <a:buNone/>
                      </a:pPr>
                      <a:r>
                        <a:rPr lang="en-US" sz="2400">
                          <a:latin typeface="Helvetica Neue Light"/>
                          <a:ea typeface="Helvetica Neue Light"/>
                          <a:cs typeface="Helvetica Neue Light"/>
                          <a:sym typeface="Helvetica Neue Light"/>
                        </a:rPr>
                        <a:t>10 years</a:t>
                      </a:r>
                      <a:endParaRPr sz="2400">
                        <a:latin typeface="Helvetica Neue Light"/>
                        <a:ea typeface="Helvetica Neue Light"/>
                        <a:cs typeface="Helvetica Neue Light"/>
                        <a:sym typeface="Helvetica Neue Light"/>
                      </a:endParaRPr>
                    </a:p>
                  </a:txBody>
                  <a:tcPr marL="182875" marR="182875" marT="182875" marB="182875">
                    <a:solidFill>
                      <a:srgbClr val="FFFFFF">
                        <a:alpha val="59750"/>
                      </a:srgbClr>
                    </a:solidFill>
                  </a:tcPr>
                </a:tc>
                <a:tc>
                  <a:txBody>
                    <a:bodyPr/>
                    <a:lstStyle/>
                    <a:p>
                      <a:pPr marL="0" lvl="0" indent="0" algn="ctr" rtl="0">
                        <a:spcBef>
                          <a:spcPts val="0"/>
                        </a:spcBef>
                        <a:spcAft>
                          <a:spcPts val="0"/>
                        </a:spcAft>
                        <a:buNone/>
                      </a:pPr>
                      <a:r>
                        <a:rPr lang="en-US" sz="2400" dirty="0">
                          <a:latin typeface="Helvetica Neue Light"/>
                          <a:ea typeface="Helvetica Neue Light"/>
                          <a:cs typeface="Helvetica Neue Light"/>
                          <a:sym typeface="Helvetica Neue Light"/>
                        </a:rPr>
                        <a:t>15 years</a:t>
                      </a:r>
                      <a:endParaRPr sz="2400" dirty="0">
                        <a:latin typeface="Helvetica Neue Light"/>
                        <a:ea typeface="Helvetica Neue Light"/>
                        <a:cs typeface="Helvetica Neue Light"/>
                        <a:sym typeface="Helvetica Neue Light"/>
                      </a:endParaRPr>
                    </a:p>
                  </a:txBody>
                  <a:tcPr marL="182875" marR="182875" marT="182875" marB="182875">
                    <a:solidFill>
                      <a:srgbClr val="FFFFFF">
                        <a:alpha val="59750"/>
                      </a:srgbClr>
                    </a:solidFill>
                  </a:tcPr>
                </a:tc>
                <a:extLst>
                  <a:ext uri="{0D108BD9-81ED-4DB2-BD59-A6C34878D82A}">
                    <a16:rowId xmlns:a16="http://schemas.microsoft.com/office/drawing/2014/main" val="10005"/>
                  </a:ext>
                </a:extLst>
              </a:tr>
            </a:tbl>
          </a:graphicData>
        </a:graphic>
      </p:graphicFrame>
      <p:graphicFrame>
        <p:nvGraphicFramePr>
          <p:cNvPr id="4" name="Chart 3">
            <a:extLst>
              <a:ext uri="{FF2B5EF4-FFF2-40B4-BE49-F238E27FC236}">
                <a16:creationId xmlns:a16="http://schemas.microsoft.com/office/drawing/2014/main" id="{04DBB93E-A8A0-BDB3-DB6F-61DB462B6341}"/>
              </a:ext>
            </a:extLst>
          </p:cNvPr>
          <p:cNvGraphicFramePr>
            <a:graphicFrameLocks/>
          </p:cNvGraphicFramePr>
          <p:nvPr>
            <p:extLst>
              <p:ext uri="{D42A27DB-BD31-4B8C-83A1-F6EECF244321}">
                <p14:modId xmlns:p14="http://schemas.microsoft.com/office/powerpoint/2010/main" val="2004256932"/>
              </p:ext>
            </p:extLst>
          </p:nvPr>
        </p:nvGraphicFramePr>
        <p:xfrm>
          <a:off x="8654902" y="1865866"/>
          <a:ext cx="8679823" cy="4890664"/>
        </p:xfrm>
        <a:graphic>
          <a:graphicData uri="http://schemas.openxmlformats.org/drawingml/2006/chart">
            <c:chart xmlns:c="http://schemas.openxmlformats.org/drawingml/2006/chart" xmlns:r="http://schemas.openxmlformats.org/officeDocument/2006/relationships" r:id="rId4"/>
          </a:graphicData>
        </a:graphic>
      </p:graphicFrame>
      <p:sp>
        <p:nvSpPr>
          <p:cNvPr id="7" name="Google Shape;415;p40">
            <a:extLst>
              <a:ext uri="{FF2B5EF4-FFF2-40B4-BE49-F238E27FC236}">
                <a16:creationId xmlns:a16="http://schemas.microsoft.com/office/drawing/2014/main" id="{F4496C5E-622D-25DA-AD27-CA5465E3A038}"/>
              </a:ext>
            </a:extLst>
          </p:cNvPr>
          <p:cNvSpPr txBox="1"/>
          <p:nvPr/>
        </p:nvSpPr>
        <p:spPr>
          <a:xfrm>
            <a:off x="14216922" y="7048518"/>
            <a:ext cx="384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rgbClr val="3D3D3D"/>
                </a:solidFill>
                <a:latin typeface="Helvetica Neue Light"/>
                <a:ea typeface="Helvetica Neue Light"/>
                <a:cs typeface="Helvetica Neue Light"/>
                <a:sym typeface="Helvetica Neue Light"/>
              </a:rPr>
              <a:t>Amounts in M USD</a:t>
            </a:r>
            <a:endParaRPr sz="28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6"/>
          <p:cNvPicPr preferRelativeResize="0"/>
          <p:nvPr/>
        </p:nvPicPr>
        <p:blipFill rotWithShape="1">
          <a:blip r:embed="rId3">
            <a:alphaModFix/>
          </a:blip>
          <a:srcRect l="35973" r="971" b="64531"/>
          <a:stretch/>
        </p:blipFill>
        <p:spPr>
          <a:xfrm>
            <a:off x="0" y="0"/>
            <a:ext cx="18288003" cy="10286996"/>
          </a:xfrm>
          <a:prstGeom prst="rect">
            <a:avLst/>
          </a:prstGeom>
          <a:noFill/>
          <a:ln>
            <a:noFill/>
          </a:ln>
        </p:spPr>
      </p:pic>
      <p:graphicFrame>
        <p:nvGraphicFramePr>
          <p:cNvPr id="278" name="Google Shape;278;p26"/>
          <p:cNvGraphicFramePr/>
          <p:nvPr>
            <p:extLst>
              <p:ext uri="{D42A27DB-BD31-4B8C-83A1-F6EECF244321}">
                <p14:modId xmlns:p14="http://schemas.microsoft.com/office/powerpoint/2010/main" val="1262405067"/>
              </p:ext>
            </p:extLst>
          </p:nvPr>
        </p:nvGraphicFramePr>
        <p:xfrm>
          <a:off x="689125" y="1757637"/>
          <a:ext cx="16854125" cy="7538275"/>
        </p:xfrm>
        <a:graphic>
          <a:graphicData uri="http://schemas.openxmlformats.org/drawingml/2006/table">
            <a:tbl>
              <a:tblPr>
                <a:noFill/>
                <a:tableStyleId>{659BED2B-C555-46D5-8E2C-6FBEA0B4A35B}</a:tableStyleId>
              </a:tblPr>
              <a:tblGrid>
                <a:gridCol w="1056450">
                  <a:extLst>
                    <a:ext uri="{9D8B030D-6E8A-4147-A177-3AD203B41FA5}">
                      <a16:colId xmlns:a16="http://schemas.microsoft.com/office/drawing/2014/main" val="20000"/>
                    </a:ext>
                  </a:extLst>
                </a:gridCol>
                <a:gridCol w="4753975">
                  <a:extLst>
                    <a:ext uri="{9D8B030D-6E8A-4147-A177-3AD203B41FA5}">
                      <a16:colId xmlns:a16="http://schemas.microsoft.com/office/drawing/2014/main" val="20001"/>
                    </a:ext>
                  </a:extLst>
                </a:gridCol>
                <a:gridCol w="11043700">
                  <a:extLst>
                    <a:ext uri="{9D8B030D-6E8A-4147-A177-3AD203B41FA5}">
                      <a16:colId xmlns:a16="http://schemas.microsoft.com/office/drawing/2014/main" val="20002"/>
                    </a:ext>
                  </a:extLst>
                </a:gridCol>
              </a:tblGrid>
              <a:tr h="907725">
                <a:tc gridSpan="2">
                  <a:txBody>
                    <a:bodyPr/>
                    <a:lstStyle/>
                    <a:p>
                      <a:pPr marL="0" lvl="0" indent="0" algn="l" rtl="0">
                        <a:spcBef>
                          <a:spcPts val="0"/>
                        </a:spcBef>
                        <a:spcAft>
                          <a:spcPts val="0"/>
                        </a:spcAft>
                        <a:buNone/>
                      </a:pPr>
                      <a:r>
                        <a:rPr lang="en-US" sz="2800" b="1">
                          <a:latin typeface="Urbanist"/>
                          <a:ea typeface="Urbanist"/>
                          <a:cs typeface="Urbanist"/>
                          <a:sym typeface="Urbanist"/>
                        </a:rPr>
                        <a:t>Risk</a:t>
                      </a:r>
                      <a:endParaRPr sz="2800" b="1">
                        <a:latin typeface="Urbanist"/>
                        <a:ea typeface="Urbanist"/>
                        <a:cs typeface="Urbanist"/>
                        <a:sym typeface="Urbanist"/>
                      </a:endParaRPr>
                    </a:p>
                  </a:txBody>
                  <a:tcPr marL="182875" marR="182875" marT="182875" marB="182875" anchor="ctr">
                    <a:lnL w="9525" cap="flat" cmpd="sng">
                      <a:solidFill>
                        <a:srgbClr val="3D3D3D">
                          <a:alpha val="0"/>
                        </a:srgbClr>
                      </a:solidFill>
                      <a:prstDash val="solid"/>
                      <a:round/>
                      <a:headEnd type="none" w="sm" len="sm"/>
                      <a:tailEnd type="none" w="sm" len="sm"/>
                    </a:lnL>
                    <a:lnR w="9525" cap="flat" cmpd="sng">
                      <a:solidFill>
                        <a:srgbClr val="3D3D3D">
                          <a:alpha val="0"/>
                        </a:srgbClr>
                      </a:solidFill>
                      <a:prstDash val="solid"/>
                      <a:round/>
                      <a:headEnd type="none" w="sm" len="sm"/>
                      <a:tailEnd type="none" w="sm" len="sm"/>
                    </a:lnR>
                    <a:lnT w="9525" cap="flat" cmpd="sng">
                      <a:solidFill>
                        <a:srgbClr val="3D3D3D">
                          <a:alpha val="0"/>
                        </a:srgbClr>
                      </a:solidFill>
                      <a:prstDash val="solid"/>
                      <a:round/>
                      <a:headEnd type="none" w="sm" len="sm"/>
                      <a:tailEnd type="none" w="sm" len="sm"/>
                    </a:lnT>
                    <a:lnB w="9525" cap="flat" cmpd="sng">
                      <a:solidFill>
                        <a:srgbClr val="3D3D3D"/>
                      </a:solidFill>
                      <a:prstDash val="solid"/>
                      <a:round/>
                      <a:headEnd type="none" w="sm" len="sm"/>
                      <a:tailEnd type="none" w="sm" len="sm"/>
                    </a:lnB>
                  </a:tcPr>
                </a:tc>
                <a:tc hMerge="1">
                  <a:txBody>
                    <a:bodyPr/>
                    <a:lstStyle/>
                    <a:p>
                      <a:endParaRPr lang="en-US"/>
                    </a:p>
                  </a:txBody>
                  <a:tcPr/>
                </a:tc>
                <a:tc>
                  <a:txBody>
                    <a:bodyPr/>
                    <a:lstStyle/>
                    <a:p>
                      <a:pPr marL="0" lvl="0" indent="0" algn="l" rtl="0">
                        <a:lnSpc>
                          <a:spcPct val="100000"/>
                        </a:lnSpc>
                        <a:spcBef>
                          <a:spcPts val="0"/>
                        </a:spcBef>
                        <a:spcAft>
                          <a:spcPts val="0"/>
                        </a:spcAft>
                        <a:buNone/>
                      </a:pPr>
                      <a:r>
                        <a:rPr lang="en-US" sz="2700" b="1">
                          <a:latin typeface="Urbanist"/>
                          <a:ea typeface="Urbanist"/>
                          <a:cs typeface="Urbanist"/>
                          <a:sym typeface="Urbanist"/>
                        </a:rPr>
                        <a:t>Mitigation Strategy</a:t>
                      </a:r>
                      <a:endParaRPr sz="2700" b="1">
                        <a:latin typeface="Urbanist"/>
                        <a:ea typeface="Urbanist"/>
                        <a:cs typeface="Urbanist"/>
                        <a:sym typeface="Urbanist"/>
                      </a:endParaRPr>
                    </a:p>
                  </a:txBody>
                  <a:tcPr marL="182875" marR="182875" marT="182875" marB="182875" anchor="ctr">
                    <a:lnL w="9525" cap="flat" cmpd="sng">
                      <a:solidFill>
                        <a:srgbClr val="3D3D3D">
                          <a:alpha val="0"/>
                        </a:srgbClr>
                      </a:solidFill>
                      <a:prstDash val="solid"/>
                      <a:round/>
                      <a:headEnd type="none" w="sm" len="sm"/>
                      <a:tailEnd type="none" w="sm" len="sm"/>
                    </a:lnL>
                    <a:lnR w="9525" cap="flat" cmpd="sng">
                      <a:solidFill>
                        <a:srgbClr val="3D3D3D">
                          <a:alpha val="0"/>
                        </a:srgbClr>
                      </a:solidFill>
                      <a:prstDash val="solid"/>
                      <a:round/>
                      <a:headEnd type="none" w="sm" len="sm"/>
                      <a:tailEnd type="none" w="sm" len="sm"/>
                    </a:lnR>
                    <a:lnT w="9525" cap="flat" cmpd="sng">
                      <a:solidFill>
                        <a:srgbClr val="3D3D3D">
                          <a:alpha val="0"/>
                        </a:srgbClr>
                      </a:solidFill>
                      <a:prstDash val="solid"/>
                      <a:round/>
                      <a:headEnd type="none" w="sm" len="sm"/>
                      <a:tailEnd type="none" w="sm" len="sm"/>
                    </a:lnT>
                    <a:lnB w="9525" cap="flat" cmpd="sng">
                      <a:solidFill>
                        <a:srgbClr val="3D3D3D"/>
                      </a:solidFill>
                      <a:prstDash val="solid"/>
                      <a:round/>
                      <a:headEnd type="none" w="sm" len="sm"/>
                      <a:tailEnd type="none" w="sm" len="sm"/>
                    </a:lnB>
                  </a:tcPr>
                </a:tc>
                <a:extLst>
                  <a:ext uri="{0D108BD9-81ED-4DB2-BD59-A6C34878D82A}">
                    <a16:rowId xmlns:a16="http://schemas.microsoft.com/office/drawing/2014/main" val="10000"/>
                  </a:ext>
                </a:extLst>
              </a:tr>
              <a:tr h="1353475">
                <a:tc>
                  <a:txBody>
                    <a:bodyPr/>
                    <a:lstStyle/>
                    <a:p>
                      <a:pPr marL="0" lvl="0" indent="0" algn="l" rtl="0">
                        <a:spcBef>
                          <a:spcPts val="0"/>
                        </a:spcBef>
                        <a:spcAft>
                          <a:spcPts val="0"/>
                        </a:spcAft>
                        <a:buNone/>
                      </a:pP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alpha val="0"/>
                        </a:srgbClr>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0" lvl="0" indent="0" algn="l" rtl="0">
                        <a:lnSpc>
                          <a:spcPct val="100000"/>
                        </a:lnSpc>
                        <a:spcBef>
                          <a:spcPts val="0"/>
                        </a:spcBef>
                        <a:spcAft>
                          <a:spcPts val="1000"/>
                        </a:spcAft>
                        <a:buNone/>
                      </a:pPr>
                      <a:r>
                        <a:rPr lang="en-US" sz="2500">
                          <a:solidFill>
                            <a:schemeClr val="dk1"/>
                          </a:solidFill>
                          <a:latin typeface="Helvetica Neue Light"/>
                          <a:ea typeface="Helvetica Neue Light"/>
                          <a:cs typeface="Helvetica Neue Light"/>
                          <a:sym typeface="Helvetica Neue Light"/>
                        </a:rPr>
                        <a:t>Changes in regulations and geopolitics in Vietnam.</a:t>
                      </a: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alpha val="0"/>
                        </a:srgbClr>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457200" lvl="0" indent="-387350" algn="l" rtl="0">
                        <a:lnSpc>
                          <a:spcPct val="100000"/>
                        </a:lnSpc>
                        <a:spcBef>
                          <a:spcPts val="0"/>
                        </a:spcBef>
                        <a:spcAft>
                          <a:spcPts val="0"/>
                        </a:spcAft>
                        <a:buSzPts val="2500"/>
                        <a:buFont typeface="Helvetica Neue Light"/>
                        <a:buChar char="●"/>
                      </a:pPr>
                      <a:r>
                        <a:rPr lang="en-US" sz="2500">
                          <a:latin typeface="Helvetica Neue Light"/>
                          <a:ea typeface="Helvetica Neue Light"/>
                          <a:cs typeface="Helvetica Neue Light"/>
                          <a:sym typeface="Helvetica Neue Light"/>
                        </a:rPr>
                        <a:t>Close monitoring of regulations to allow for proactive responses </a:t>
                      </a:r>
                      <a:endParaRPr sz="2500">
                        <a:latin typeface="Helvetica Neue Light"/>
                        <a:ea typeface="Helvetica Neue Light"/>
                        <a:cs typeface="Helvetica Neue Light"/>
                        <a:sym typeface="Helvetica Neue Light"/>
                      </a:endParaRPr>
                    </a:p>
                    <a:p>
                      <a:pPr marL="457200" lvl="0" indent="-387350" algn="l" rtl="0">
                        <a:lnSpc>
                          <a:spcPct val="100000"/>
                        </a:lnSpc>
                        <a:spcBef>
                          <a:spcPts val="0"/>
                        </a:spcBef>
                        <a:spcAft>
                          <a:spcPts val="0"/>
                        </a:spcAft>
                        <a:buSzPts val="2500"/>
                        <a:buFont typeface="Helvetica Neue Light"/>
                        <a:buChar char="●"/>
                      </a:pPr>
                      <a:r>
                        <a:rPr lang="en-US" sz="2500">
                          <a:latin typeface="Helvetica Neue Light"/>
                          <a:ea typeface="Helvetica Neue Light"/>
                          <a:cs typeface="Helvetica Neue Light"/>
                          <a:sym typeface="Helvetica Neue Light"/>
                        </a:rPr>
                        <a:t>Develop relationships with local officials</a:t>
                      </a: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extLst>
                  <a:ext uri="{0D108BD9-81ED-4DB2-BD59-A6C34878D82A}">
                    <a16:rowId xmlns:a16="http://schemas.microsoft.com/office/drawing/2014/main" val="10001"/>
                  </a:ext>
                </a:extLst>
              </a:tr>
              <a:tr h="1733675">
                <a:tc>
                  <a:txBody>
                    <a:bodyPr/>
                    <a:lstStyle/>
                    <a:p>
                      <a:pPr marL="0" lvl="0" indent="0" algn="l" rtl="0">
                        <a:spcBef>
                          <a:spcPts val="0"/>
                        </a:spcBef>
                        <a:spcAft>
                          <a:spcPts val="0"/>
                        </a:spcAft>
                        <a:buNone/>
                      </a:pP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alpha val="0"/>
                        </a:srgbClr>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0" lvl="0" indent="0" algn="l" rtl="0">
                        <a:lnSpc>
                          <a:spcPct val="100000"/>
                        </a:lnSpc>
                        <a:spcBef>
                          <a:spcPts val="0"/>
                        </a:spcBef>
                        <a:spcAft>
                          <a:spcPts val="1000"/>
                        </a:spcAft>
                        <a:buNone/>
                      </a:pPr>
                      <a:r>
                        <a:rPr lang="en-US" sz="2500">
                          <a:solidFill>
                            <a:schemeClr val="dk1"/>
                          </a:solidFill>
                          <a:latin typeface="Helvetica Neue Light"/>
                          <a:ea typeface="Helvetica Neue Light"/>
                          <a:cs typeface="Helvetica Neue Light"/>
                          <a:sym typeface="Helvetica Neue Light"/>
                        </a:rPr>
                        <a:t>Resistance from manufacturers about using new materials.</a:t>
                      </a: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alpha val="0"/>
                        </a:srgbClr>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457200" lvl="0" indent="-387350" algn="l" rtl="0">
                        <a:lnSpc>
                          <a:spcPct val="100000"/>
                        </a:lnSpc>
                        <a:spcBef>
                          <a:spcPts val="0"/>
                        </a:spcBef>
                        <a:spcAft>
                          <a:spcPts val="0"/>
                        </a:spcAft>
                        <a:buSzPts val="2500"/>
                        <a:buFont typeface="Helvetica Neue Light"/>
                        <a:buChar char="●"/>
                      </a:pPr>
                      <a:r>
                        <a:rPr lang="en-US" sz="2500" dirty="0">
                          <a:latin typeface="Helvetica Neue Light"/>
                          <a:ea typeface="Helvetica Neue Light"/>
                          <a:cs typeface="Helvetica Neue Light"/>
                          <a:sym typeface="Helvetica Neue Light"/>
                        </a:rPr>
                        <a:t>Work with manufacturers who are actively pursuing sustainability goals</a:t>
                      </a:r>
                      <a:endParaRPr sz="2500" dirty="0">
                        <a:latin typeface="Helvetica Neue Light"/>
                        <a:ea typeface="Helvetica Neue Light"/>
                        <a:cs typeface="Helvetica Neue Light"/>
                        <a:sym typeface="Helvetica Neue Light"/>
                      </a:endParaRPr>
                    </a:p>
                    <a:p>
                      <a:pPr marL="457200" lvl="0" indent="-387350" algn="l" rtl="0">
                        <a:lnSpc>
                          <a:spcPct val="100000"/>
                        </a:lnSpc>
                        <a:spcBef>
                          <a:spcPts val="0"/>
                        </a:spcBef>
                        <a:spcAft>
                          <a:spcPts val="0"/>
                        </a:spcAft>
                        <a:buSzPts val="2500"/>
                        <a:buFont typeface="Helvetica Neue Light"/>
                        <a:buChar char="●"/>
                      </a:pPr>
                      <a:r>
                        <a:rPr lang="en-US" sz="2500" dirty="0">
                          <a:latin typeface="Helvetica Neue Light"/>
                          <a:ea typeface="Helvetica Neue Light"/>
                          <a:cs typeface="Helvetica Neue Light"/>
                          <a:sym typeface="Helvetica Neue Light"/>
                        </a:rPr>
                        <a:t>Provide educational materials that highlight  benefits for both the environment and the manufacturers</a:t>
                      </a:r>
                      <a:endParaRPr sz="2500" dirty="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extLst>
                  <a:ext uri="{0D108BD9-81ED-4DB2-BD59-A6C34878D82A}">
                    <a16:rowId xmlns:a16="http://schemas.microsoft.com/office/drawing/2014/main" val="10002"/>
                  </a:ext>
                </a:extLst>
              </a:tr>
              <a:tr h="1592900">
                <a:tc>
                  <a:txBody>
                    <a:bodyPr/>
                    <a:lstStyle/>
                    <a:p>
                      <a:pPr marL="0" lvl="0" indent="0" algn="l" rtl="0">
                        <a:spcBef>
                          <a:spcPts val="0"/>
                        </a:spcBef>
                        <a:spcAft>
                          <a:spcPts val="0"/>
                        </a:spcAft>
                        <a:buNone/>
                      </a:pP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alpha val="0"/>
                        </a:srgbClr>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0" lvl="0" indent="0" algn="l" rtl="0">
                        <a:lnSpc>
                          <a:spcPct val="100000"/>
                        </a:lnSpc>
                        <a:spcBef>
                          <a:spcPts val="0"/>
                        </a:spcBef>
                        <a:spcAft>
                          <a:spcPts val="1000"/>
                        </a:spcAft>
                        <a:buNone/>
                      </a:pPr>
                      <a:r>
                        <a:rPr lang="en-US" sz="2500">
                          <a:solidFill>
                            <a:schemeClr val="dk1"/>
                          </a:solidFill>
                          <a:latin typeface="Helvetica Neue Light"/>
                          <a:ea typeface="Helvetica Neue Light"/>
                          <a:cs typeface="Helvetica Neue Light"/>
                          <a:sym typeface="Helvetica Neue Light"/>
                        </a:rPr>
                        <a:t>Implementing a uniform reporting process.</a:t>
                      </a: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alpha val="0"/>
                        </a:srgbClr>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457200" lvl="0" indent="-387350" algn="l" rtl="0">
                        <a:lnSpc>
                          <a:spcPct val="100000"/>
                        </a:lnSpc>
                        <a:spcBef>
                          <a:spcPts val="0"/>
                        </a:spcBef>
                        <a:spcAft>
                          <a:spcPts val="0"/>
                        </a:spcAft>
                        <a:buSzPts val="2500"/>
                        <a:buFont typeface="Helvetica Neue Light"/>
                        <a:buChar char="●"/>
                      </a:pPr>
                      <a:r>
                        <a:rPr lang="en-US" sz="2500">
                          <a:latin typeface="Helvetica Neue Light"/>
                          <a:ea typeface="Helvetica Neue Light"/>
                          <a:cs typeface="Helvetica Neue Light"/>
                          <a:sym typeface="Helvetica Neue Light"/>
                        </a:rPr>
                        <a:t>Clearly define measurable KPIs</a:t>
                      </a:r>
                      <a:endParaRPr sz="2500">
                        <a:latin typeface="Helvetica Neue Light"/>
                        <a:ea typeface="Helvetica Neue Light"/>
                        <a:cs typeface="Helvetica Neue Light"/>
                        <a:sym typeface="Helvetica Neue Light"/>
                      </a:endParaRPr>
                    </a:p>
                    <a:p>
                      <a:pPr marL="457200" lvl="0" indent="-387350" algn="l" rtl="0">
                        <a:lnSpc>
                          <a:spcPct val="100000"/>
                        </a:lnSpc>
                        <a:spcBef>
                          <a:spcPts val="0"/>
                        </a:spcBef>
                        <a:spcAft>
                          <a:spcPts val="0"/>
                        </a:spcAft>
                        <a:buSzPts val="2500"/>
                        <a:buFont typeface="Helvetica Neue Light"/>
                        <a:buChar char="●"/>
                      </a:pPr>
                      <a:r>
                        <a:rPr lang="en-US" sz="2500">
                          <a:latin typeface="Helvetica Neue Light"/>
                          <a:ea typeface="Helvetica Neue Light"/>
                          <a:cs typeface="Helvetica Neue Light"/>
                          <a:sym typeface="Helvetica Neue Light"/>
                        </a:rPr>
                        <a:t>Provide financial incentives for meeting KPIs</a:t>
                      </a:r>
                      <a:endParaRPr sz="2500">
                        <a:latin typeface="Helvetica Neue Light"/>
                        <a:ea typeface="Helvetica Neue Light"/>
                        <a:cs typeface="Helvetica Neue Light"/>
                        <a:sym typeface="Helvetica Neue Light"/>
                      </a:endParaRPr>
                    </a:p>
                    <a:p>
                      <a:pPr marL="457200" lvl="0" indent="-387350" algn="l" rtl="0">
                        <a:lnSpc>
                          <a:spcPct val="100000"/>
                        </a:lnSpc>
                        <a:spcBef>
                          <a:spcPts val="0"/>
                        </a:spcBef>
                        <a:spcAft>
                          <a:spcPts val="0"/>
                        </a:spcAft>
                        <a:buSzPts val="2500"/>
                        <a:buFont typeface="Helvetica Neue Light"/>
                        <a:buChar char="●"/>
                      </a:pPr>
                      <a:r>
                        <a:rPr lang="en-US" sz="2500">
                          <a:latin typeface="Helvetica Neue Light"/>
                          <a:ea typeface="Helvetica Neue Light"/>
                          <a:cs typeface="Helvetica Neue Light"/>
                          <a:sym typeface="Helvetica Neue Light"/>
                        </a:rPr>
                        <a:t>Implement financial penalties for repeated noncompliance </a:t>
                      </a: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extLst>
                  <a:ext uri="{0D108BD9-81ED-4DB2-BD59-A6C34878D82A}">
                    <a16:rowId xmlns:a16="http://schemas.microsoft.com/office/drawing/2014/main" val="10003"/>
                  </a:ext>
                </a:extLst>
              </a:tr>
              <a:tr h="1950500">
                <a:tc>
                  <a:txBody>
                    <a:bodyPr/>
                    <a:lstStyle/>
                    <a:p>
                      <a:pPr marL="0" lvl="0" indent="0" algn="l" rtl="0">
                        <a:spcBef>
                          <a:spcPts val="0"/>
                        </a:spcBef>
                        <a:spcAft>
                          <a:spcPts val="0"/>
                        </a:spcAft>
                        <a:buNone/>
                      </a:pP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alpha val="0"/>
                        </a:srgbClr>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0" lvl="0" indent="0" algn="l" rtl="0">
                        <a:lnSpc>
                          <a:spcPct val="100000"/>
                        </a:lnSpc>
                        <a:spcBef>
                          <a:spcPts val="0"/>
                        </a:spcBef>
                        <a:spcAft>
                          <a:spcPts val="1000"/>
                        </a:spcAft>
                        <a:buNone/>
                      </a:pPr>
                      <a:r>
                        <a:rPr lang="en-US" sz="2500">
                          <a:solidFill>
                            <a:schemeClr val="dk1"/>
                          </a:solidFill>
                          <a:latin typeface="Helvetica Neue Light"/>
                          <a:ea typeface="Helvetica Neue Light"/>
                          <a:cs typeface="Helvetica Neue Light"/>
                          <a:sym typeface="Helvetica Neue Light"/>
                        </a:rPr>
                        <a:t>Delays in production or the lack of access to new material for manufacturers.</a:t>
                      </a: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alpha val="0"/>
                        </a:srgbClr>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457200" lvl="0" indent="-387350" algn="l" rtl="0">
                        <a:lnSpc>
                          <a:spcPct val="100000"/>
                        </a:lnSpc>
                        <a:spcBef>
                          <a:spcPts val="0"/>
                        </a:spcBef>
                        <a:spcAft>
                          <a:spcPts val="0"/>
                        </a:spcAft>
                        <a:buSzPts val="2500"/>
                        <a:buFont typeface="Helvetica Neue Light"/>
                        <a:buChar char="●"/>
                      </a:pPr>
                      <a:r>
                        <a:rPr lang="en-US" sz="2500" dirty="0">
                          <a:latin typeface="Helvetica Neue Light"/>
                          <a:ea typeface="Helvetica Neue Light"/>
                          <a:cs typeface="Helvetica Neue Light"/>
                          <a:sym typeface="Helvetica Neue Light"/>
                        </a:rPr>
                        <a:t>Provide acceptable alternatives (e.g. organic cotton) so that manufacturers can reach targets while maintaining low impact</a:t>
                      </a:r>
                      <a:endParaRPr sz="2500" dirty="0">
                        <a:latin typeface="Helvetica Neue Light"/>
                        <a:ea typeface="Helvetica Neue Light"/>
                        <a:cs typeface="Helvetica Neue Light"/>
                        <a:sym typeface="Helvetica Neue Light"/>
                      </a:endParaRPr>
                    </a:p>
                    <a:p>
                      <a:pPr marL="457200" lvl="0" indent="-387350" algn="l" rtl="0">
                        <a:lnSpc>
                          <a:spcPct val="100000"/>
                        </a:lnSpc>
                        <a:spcBef>
                          <a:spcPts val="0"/>
                        </a:spcBef>
                        <a:spcAft>
                          <a:spcPts val="0"/>
                        </a:spcAft>
                        <a:buSzPts val="2500"/>
                        <a:buFont typeface="Helvetica Neue Light"/>
                        <a:buChar char="●"/>
                      </a:pPr>
                      <a:r>
                        <a:rPr lang="en-US" sz="2500" dirty="0">
                          <a:latin typeface="Helvetica Neue Light"/>
                          <a:ea typeface="Helvetica Neue Light"/>
                          <a:cs typeface="Helvetica Neue Light"/>
                          <a:sym typeface="Helvetica Neue Light"/>
                        </a:rPr>
                        <a:t>Structure agreements aligned with </a:t>
                      </a:r>
                      <a:r>
                        <a:rPr lang="en-US" sz="2500" dirty="0" err="1">
                          <a:latin typeface="Helvetica Neue Light"/>
                          <a:ea typeface="Helvetica Neue Light"/>
                          <a:cs typeface="Helvetica Neue Light"/>
                          <a:sym typeface="Helvetica Neue Light"/>
                        </a:rPr>
                        <a:t>Ioncell’s</a:t>
                      </a:r>
                      <a:r>
                        <a:rPr lang="en-US" sz="2500" dirty="0">
                          <a:latin typeface="Helvetica Neue Light"/>
                          <a:ea typeface="Helvetica Neue Light"/>
                          <a:cs typeface="Helvetica Neue Light"/>
                          <a:sym typeface="Helvetica Neue Light"/>
                        </a:rPr>
                        <a:t> timeline</a:t>
                      </a:r>
                      <a:endParaRPr sz="2500" dirty="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extLst>
                  <a:ext uri="{0D108BD9-81ED-4DB2-BD59-A6C34878D82A}">
                    <a16:rowId xmlns:a16="http://schemas.microsoft.com/office/drawing/2014/main" val="10004"/>
                  </a:ext>
                </a:extLst>
              </a:tr>
            </a:tbl>
          </a:graphicData>
        </a:graphic>
      </p:graphicFrame>
      <p:pic>
        <p:nvPicPr>
          <p:cNvPr id="279" name="Google Shape;279;p26"/>
          <p:cNvPicPr preferRelativeResize="0"/>
          <p:nvPr/>
        </p:nvPicPr>
        <p:blipFill>
          <a:blip r:embed="rId4">
            <a:alphaModFix/>
          </a:blip>
          <a:stretch>
            <a:fillRect/>
          </a:stretch>
        </p:blipFill>
        <p:spPr>
          <a:xfrm>
            <a:off x="744750" y="2788898"/>
            <a:ext cx="1021350" cy="1021350"/>
          </a:xfrm>
          <a:prstGeom prst="rect">
            <a:avLst/>
          </a:prstGeom>
          <a:noFill/>
          <a:ln>
            <a:noFill/>
          </a:ln>
        </p:spPr>
      </p:pic>
      <p:pic>
        <p:nvPicPr>
          <p:cNvPr id="280" name="Google Shape;280;p26"/>
          <p:cNvPicPr preferRelativeResize="0"/>
          <p:nvPr/>
        </p:nvPicPr>
        <p:blipFill>
          <a:blip r:embed="rId5">
            <a:alphaModFix/>
          </a:blip>
          <a:stretch>
            <a:fillRect/>
          </a:stretch>
        </p:blipFill>
        <p:spPr>
          <a:xfrm>
            <a:off x="692150" y="4252810"/>
            <a:ext cx="1126550" cy="1126550"/>
          </a:xfrm>
          <a:prstGeom prst="rect">
            <a:avLst/>
          </a:prstGeom>
          <a:noFill/>
          <a:ln>
            <a:noFill/>
          </a:ln>
        </p:spPr>
      </p:pic>
      <p:pic>
        <p:nvPicPr>
          <p:cNvPr id="281" name="Google Shape;281;p26"/>
          <p:cNvPicPr preferRelativeResize="0"/>
          <p:nvPr/>
        </p:nvPicPr>
        <p:blipFill>
          <a:blip r:embed="rId6">
            <a:alphaModFix/>
          </a:blip>
          <a:stretch>
            <a:fillRect/>
          </a:stretch>
        </p:blipFill>
        <p:spPr>
          <a:xfrm>
            <a:off x="692150" y="5950511"/>
            <a:ext cx="1126550" cy="1126550"/>
          </a:xfrm>
          <a:prstGeom prst="rect">
            <a:avLst/>
          </a:prstGeom>
          <a:noFill/>
          <a:ln>
            <a:noFill/>
          </a:ln>
        </p:spPr>
      </p:pic>
      <p:pic>
        <p:nvPicPr>
          <p:cNvPr id="282" name="Google Shape;282;p26"/>
          <p:cNvPicPr preferRelativeResize="0"/>
          <p:nvPr/>
        </p:nvPicPr>
        <p:blipFill>
          <a:blip r:embed="rId7">
            <a:alphaModFix/>
          </a:blip>
          <a:stretch>
            <a:fillRect/>
          </a:stretch>
        </p:blipFill>
        <p:spPr>
          <a:xfrm>
            <a:off x="744750" y="7703411"/>
            <a:ext cx="1021350" cy="1021350"/>
          </a:xfrm>
          <a:prstGeom prst="rect">
            <a:avLst/>
          </a:prstGeom>
          <a:noFill/>
          <a:ln>
            <a:noFill/>
          </a:ln>
        </p:spPr>
      </p:pic>
      <p:sp>
        <p:nvSpPr>
          <p:cNvPr id="283" name="Google Shape;283;p26"/>
          <p:cNvSpPr txBox="1"/>
          <p:nvPr/>
        </p:nvSpPr>
        <p:spPr>
          <a:xfrm>
            <a:off x="629400" y="206875"/>
            <a:ext cx="7885200" cy="11082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7200" b="1">
                <a:solidFill>
                  <a:schemeClr val="dk1"/>
                </a:solidFill>
                <a:latin typeface="Urbanist"/>
                <a:ea typeface="Urbanist"/>
                <a:cs typeface="Urbanist"/>
                <a:sym typeface="Urbanist"/>
              </a:rPr>
              <a:t>Risks &amp; Mitigation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7"/>
          <p:cNvPicPr preferRelativeResize="0"/>
          <p:nvPr/>
        </p:nvPicPr>
        <p:blipFill rotWithShape="1">
          <a:blip r:embed="rId3">
            <a:alphaModFix/>
          </a:blip>
          <a:srcRect l="35973" r="971" b="64531"/>
          <a:stretch/>
        </p:blipFill>
        <p:spPr>
          <a:xfrm>
            <a:off x="0" y="0"/>
            <a:ext cx="18288003" cy="10286996"/>
          </a:xfrm>
          <a:prstGeom prst="rect">
            <a:avLst/>
          </a:prstGeom>
          <a:noFill/>
          <a:ln>
            <a:noFill/>
          </a:ln>
        </p:spPr>
      </p:pic>
      <p:graphicFrame>
        <p:nvGraphicFramePr>
          <p:cNvPr id="289" name="Google Shape;289;p27"/>
          <p:cNvGraphicFramePr/>
          <p:nvPr/>
        </p:nvGraphicFramePr>
        <p:xfrm>
          <a:off x="716913" y="1726408"/>
          <a:ext cx="16854175" cy="6560700"/>
        </p:xfrm>
        <a:graphic>
          <a:graphicData uri="http://schemas.openxmlformats.org/drawingml/2006/table">
            <a:tbl>
              <a:tblPr>
                <a:noFill/>
                <a:tableStyleId>{659BED2B-C555-46D5-8E2C-6FBEA0B4A35B}</a:tableStyleId>
              </a:tblPr>
              <a:tblGrid>
                <a:gridCol w="1056500">
                  <a:extLst>
                    <a:ext uri="{9D8B030D-6E8A-4147-A177-3AD203B41FA5}">
                      <a16:colId xmlns:a16="http://schemas.microsoft.com/office/drawing/2014/main" val="20000"/>
                    </a:ext>
                  </a:extLst>
                </a:gridCol>
                <a:gridCol w="4753975">
                  <a:extLst>
                    <a:ext uri="{9D8B030D-6E8A-4147-A177-3AD203B41FA5}">
                      <a16:colId xmlns:a16="http://schemas.microsoft.com/office/drawing/2014/main" val="20001"/>
                    </a:ext>
                  </a:extLst>
                </a:gridCol>
                <a:gridCol w="11043700">
                  <a:extLst>
                    <a:ext uri="{9D8B030D-6E8A-4147-A177-3AD203B41FA5}">
                      <a16:colId xmlns:a16="http://schemas.microsoft.com/office/drawing/2014/main" val="20002"/>
                    </a:ext>
                  </a:extLst>
                </a:gridCol>
              </a:tblGrid>
              <a:tr h="907725">
                <a:tc gridSpan="2">
                  <a:txBody>
                    <a:bodyPr/>
                    <a:lstStyle/>
                    <a:p>
                      <a:pPr marL="0" lvl="0" indent="0" algn="l" rtl="0">
                        <a:spcBef>
                          <a:spcPts val="0"/>
                        </a:spcBef>
                        <a:spcAft>
                          <a:spcPts val="0"/>
                        </a:spcAft>
                        <a:buNone/>
                      </a:pPr>
                      <a:r>
                        <a:rPr lang="en-US" sz="2800" b="1">
                          <a:latin typeface="Urbanist"/>
                          <a:ea typeface="Urbanist"/>
                          <a:cs typeface="Urbanist"/>
                          <a:sym typeface="Urbanist"/>
                        </a:rPr>
                        <a:t>Risk</a:t>
                      </a:r>
                      <a:endParaRPr sz="2800" b="1">
                        <a:latin typeface="Urbanist"/>
                        <a:ea typeface="Urbanist"/>
                        <a:cs typeface="Urbanist"/>
                        <a:sym typeface="Urbanist"/>
                      </a:endParaRPr>
                    </a:p>
                  </a:txBody>
                  <a:tcPr marL="182875" marR="182875" marT="182875" marB="182875" anchor="ctr">
                    <a:lnL w="9525" cap="flat" cmpd="sng">
                      <a:solidFill>
                        <a:srgbClr val="3D3D3D">
                          <a:alpha val="0"/>
                        </a:srgbClr>
                      </a:solidFill>
                      <a:prstDash val="solid"/>
                      <a:round/>
                      <a:headEnd type="none" w="sm" len="sm"/>
                      <a:tailEnd type="none" w="sm" len="sm"/>
                    </a:lnL>
                    <a:lnR w="9525" cap="flat" cmpd="sng">
                      <a:solidFill>
                        <a:srgbClr val="3D3D3D">
                          <a:alpha val="0"/>
                        </a:srgbClr>
                      </a:solidFill>
                      <a:prstDash val="solid"/>
                      <a:round/>
                      <a:headEnd type="none" w="sm" len="sm"/>
                      <a:tailEnd type="none" w="sm" len="sm"/>
                    </a:lnR>
                    <a:lnT w="9525" cap="flat" cmpd="sng">
                      <a:solidFill>
                        <a:srgbClr val="3D3D3D">
                          <a:alpha val="0"/>
                        </a:srgbClr>
                      </a:solidFill>
                      <a:prstDash val="solid"/>
                      <a:round/>
                      <a:headEnd type="none" w="sm" len="sm"/>
                      <a:tailEnd type="none" w="sm" len="sm"/>
                    </a:lnT>
                    <a:lnB w="9525" cap="flat" cmpd="sng">
                      <a:solidFill>
                        <a:srgbClr val="3D3D3D"/>
                      </a:solidFill>
                      <a:prstDash val="solid"/>
                      <a:round/>
                      <a:headEnd type="none" w="sm" len="sm"/>
                      <a:tailEnd type="none" w="sm" len="sm"/>
                    </a:lnB>
                  </a:tcPr>
                </a:tc>
                <a:tc hMerge="1">
                  <a:txBody>
                    <a:bodyPr/>
                    <a:lstStyle/>
                    <a:p>
                      <a:endParaRPr lang="en-US"/>
                    </a:p>
                  </a:txBody>
                  <a:tcPr/>
                </a:tc>
                <a:tc>
                  <a:txBody>
                    <a:bodyPr/>
                    <a:lstStyle/>
                    <a:p>
                      <a:pPr marL="0" lvl="0" indent="0" algn="l" rtl="0">
                        <a:lnSpc>
                          <a:spcPct val="100000"/>
                        </a:lnSpc>
                        <a:spcBef>
                          <a:spcPts val="0"/>
                        </a:spcBef>
                        <a:spcAft>
                          <a:spcPts val="0"/>
                        </a:spcAft>
                        <a:buNone/>
                      </a:pPr>
                      <a:r>
                        <a:rPr lang="en-US" sz="2700" b="1">
                          <a:latin typeface="Urbanist"/>
                          <a:ea typeface="Urbanist"/>
                          <a:cs typeface="Urbanist"/>
                          <a:sym typeface="Urbanist"/>
                        </a:rPr>
                        <a:t>Mitigation Strategy</a:t>
                      </a:r>
                      <a:endParaRPr sz="2700" b="1">
                        <a:latin typeface="Urbanist"/>
                        <a:ea typeface="Urbanist"/>
                        <a:cs typeface="Urbanist"/>
                        <a:sym typeface="Urbanist"/>
                      </a:endParaRPr>
                    </a:p>
                  </a:txBody>
                  <a:tcPr marL="182875" marR="182875" marT="182875" marB="182875" anchor="ctr">
                    <a:lnL w="9525" cap="flat" cmpd="sng">
                      <a:solidFill>
                        <a:srgbClr val="3D3D3D">
                          <a:alpha val="0"/>
                        </a:srgbClr>
                      </a:solidFill>
                      <a:prstDash val="solid"/>
                      <a:round/>
                      <a:headEnd type="none" w="sm" len="sm"/>
                      <a:tailEnd type="none" w="sm" len="sm"/>
                    </a:lnL>
                    <a:lnR w="9525" cap="flat" cmpd="sng">
                      <a:solidFill>
                        <a:srgbClr val="3D3D3D">
                          <a:alpha val="0"/>
                        </a:srgbClr>
                      </a:solidFill>
                      <a:prstDash val="solid"/>
                      <a:round/>
                      <a:headEnd type="none" w="sm" len="sm"/>
                      <a:tailEnd type="none" w="sm" len="sm"/>
                    </a:lnR>
                    <a:lnT w="9525" cap="flat" cmpd="sng">
                      <a:solidFill>
                        <a:srgbClr val="3D3D3D">
                          <a:alpha val="0"/>
                        </a:srgbClr>
                      </a:solidFill>
                      <a:prstDash val="solid"/>
                      <a:round/>
                      <a:headEnd type="none" w="sm" len="sm"/>
                      <a:tailEnd type="none" w="sm" len="sm"/>
                    </a:lnT>
                    <a:lnB w="9525" cap="flat" cmpd="sng">
                      <a:solidFill>
                        <a:srgbClr val="3D3D3D"/>
                      </a:solidFill>
                      <a:prstDash val="solid"/>
                      <a:round/>
                      <a:headEnd type="none" w="sm" len="sm"/>
                      <a:tailEnd type="none" w="sm" len="sm"/>
                    </a:lnB>
                  </a:tcPr>
                </a:tc>
                <a:extLst>
                  <a:ext uri="{0D108BD9-81ED-4DB2-BD59-A6C34878D82A}">
                    <a16:rowId xmlns:a16="http://schemas.microsoft.com/office/drawing/2014/main" val="10000"/>
                  </a:ext>
                </a:extLst>
              </a:tr>
              <a:tr h="1639625">
                <a:tc>
                  <a:txBody>
                    <a:bodyPr/>
                    <a:lstStyle/>
                    <a:p>
                      <a:pPr marL="0" lvl="0" indent="0" algn="l" rtl="0">
                        <a:spcBef>
                          <a:spcPts val="0"/>
                        </a:spcBef>
                        <a:spcAft>
                          <a:spcPts val="0"/>
                        </a:spcAft>
                        <a:buNone/>
                      </a:pP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alpha val="0"/>
                        </a:srgbClr>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0" lvl="0" indent="0" algn="l" rtl="0">
                        <a:spcBef>
                          <a:spcPts val="0"/>
                        </a:spcBef>
                        <a:spcAft>
                          <a:spcPts val="1000"/>
                        </a:spcAft>
                        <a:buClr>
                          <a:schemeClr val="dk1"/>
                        </a:buClr>
                        <a:buSzPts val="1100"/>
                        <a:buFont typeface="Arial"/>
                        <a:buNone/>
                      </a:pPr>
                      <a:r>
                        <a:rPr lang="en-US" sz="2500">
                          <a:solidFill>
                            <a:schemeClr val="dk1"/>
                          </a:solidFill>
                          <a:latin typeface="Helvetica Neue Light"/>
                          <a:ea typeface="Helvetica Neue Light"/>
                          <a:cs typeface="Helvetica Neue Light"/>
                          <a:sym typeface="Helvetica Neue Light"/>
                        </a:rPr>
                        <a:t>Lack of legal enforceability of green loans.</a:t>
                      </a: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alpha val="0"/>
                        </a:srgbClr>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457200" lvl="0" indent="-387350" algn="l" rtl="0">
                        <a:spcBef>
                          <a:spcPts val="0"/>
                        </a:spcBef>
                        <a:spcAft>
                          <a:spcPts val="0"/>
                        </a:spcAft>
                        <a:buClr>
                          <a:schemeClr val="dk1"/>
                        </a:buClr>
                        <a:buSzPts val="2500"/>
                        <a:buFont typeface="Helvetica Neue Light"/>
                        <a:buChar char="●"/>
                      </a:pPr>
                      <a:r>
                        <a:rPr lang="en-US" sz="2500">
                          <a:solidFill>
                            <a:schemeClr val="dk1"/>
                          </a:solidFill>
                          <a:latin typeface="Helvetica Neue Light"/>
                          <a:ea typeface="Helvetica Neue Light"/>
                          <a:cs typeface="Helvetica Neue Light"/>
                          <a:sym typeface="Helvetica Neue Light"/>
                        </a:rPr>
                        <a:t>Build KPIs into loan agreements, with financial incentives for success and  financial penalties for noncompliance</a:t>
                      </a:r>
                      <a:endParaRPr sz="2500">
                        <a:solidFill>
                          <a:schemeClr val="dk1"/>
                        </a:solidFill>
                        <a:latin typeface="Helvetica Neue Light"/>
                        <a:ea typeface="Helvetica Neue Light"/>
                        <a:cs typeface="Helvetica Neue Light"/>
                        <a:sym typeface="Helvetica Neue Light"/>
                      </a:endParaRPr>
                    </a:p>
                    <a:p>
                      <a:pPr marL="457200" lvl="0" indent="-387350" algn="l" rtl="0">
                        <a:spcBef>
                          <a:spcPts val="0"/>
                        </a:spcBef>
                        <a:spcAft>
                          <a:spcPts val="0"/>
                        </a:spcAft>
                        <a:buClr>
                          <a:schemeClr val="dk1"/>
                        </a:buClr>
                        <a:buSzPts val="2500"/>
                        <a:buFont typeface="Helvetica Neue Light"/>
                        <a:buChar char="●"/>
                      </a:pPr>
                      <a:r>
                        <a:rPr lang="en-US" sz="2500">
                          <a:solidFill>
                            <a:schemeClr val="dk1"/>
                          </a:solidFill>
                          <a:latin typeface="Helvetica Neue Light"/>
                          <a:ea typeface="Helvetica Neue Light"/>
                          <a:cs typeface="Helvetica Neue Light"/>
                          <a:sym typeface="Helvetica Neue Light"/>
                        </a:rPr>
                        <a:t>Provide loans to manufacturers with existing sustainability goals  </a:t>
                      </a: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extLst>
                  <a:ext uri="{0D108BD9-81ED-4DB2-BD59-A6C34878D82A}">
                    <a16:rowId xmlns:a16="http://schemas.microsoft.com/office/drawing/2014/main" val="10001"/>
                  </a:ext>
                </a:extLst>
              </a:tr>
              <a:tr h="2109475">
                <a:tc>
                  <a:txBody>
                    <a:bodyPr/>
                    <a:lstStyle/>
                    <a:p>
                      <a:pPr marL="0" lvl="0" indent="0" algn="l" rtl="0">
                        <a:spcBef>
                          <a:spcPts val="0"/>
                        </a:spcBef>
                        <a:spcAft>
                          <a:spcPts val="0"/>
                        </a:spcAft>
                        <a:buNone/>
                      </a:pP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alpha val="0"/>
                        </a:srgbClr>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0" lvl="0" indent="0" algn="l" rtl="0">
                        <a:spcBef>
                          <a:spcPts val="0"/>
                        </a:spcBef>
                        <a:spcAft>
                          <a:spcPts val="1000"/>
                        </a:spcAft>
                        <a:buClr>
                          <a:schemeClr val="dk1"/>
                        </a:buClr>
                        <a:buSzPts val="1100"/>
                        <a:buFont typeface="Arial"/>
                        <a:buNone/>
                      </a:pPr>
                      <a:r>
                        <a:rPr lang="en-US" sz="2500">
                          <a:solidFill>
                            <a:schemeClr val="dk1"/>
                          </a:solidFill>
                          <a:latin typeface="Helvetica Neue Light"/>
                          <a:ea typeface="Helvetica Neue Light"/>
                          <a:cs typeface="Helvetica Neue Light"/>
                          <a:sym typeface="Helvetica Neue Light"/>
                        </a:rPr>
                        <a:t>The feasibility of Ioncell’s technology has not been proven on a large scale.</a:t>
                      </a: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alpha val="0"/>
                        </a:srgbClr>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457200" lvl="0" indent="-387350" algn="l" rtl="0">
                        <a:spcBef>
                          <a:spcPts val="0"/>
                        </a:spcBef>
                        <a:spcAft>
                          <a:spcPts val="0"/>
                        </a:spcAft>
                        <a:buClr>
                          <a:schemeClr val="dk1"/>
                        </a:buClr>
                        <a:buSzPts val="2500"/>
                        <a:buFont typeface="Helvetica Neue Light"/>
                        <a:buChar char="●"/>
                      </a:pPr>
                      <a:r>
                        <a:rPr lang="en-US" sz="2500">
                          <a:solidFill>
                            <a:schemeClr val="dk1"/>
                          </a:solidFill>
                          <a:latin typeface="Helvetica Neue Light"/>
                          <a:ea typeface="Helvetica Neue Light"/>
                          <a:cs typeface="Helvetica Neue Light"/>
                          <a:sym typeface="Helvetica Neue Light"/>
                        </a:rPr>
                        <a:t>Ioncell’s technology has been proven on a smaller scale during their pilot project in 2021.</a:t>
                      </a:r>
                      <a:endParaRPr sz="2500">
                        <a:solidFill>
                          <a:schemeClr val="dk1"/>
                        </a:solidFill>
                        <a:latin typeface="Helvetica Neue Light"/>
                        <a:ea typeface="Helvetica Neue Light"/>
                        <a:cs typeface="Helvetica Neue Light"/>
                        <a:sym typeface="Helvetica Neue Light"/>
                      </a:endParaRPr>
                    </a:p>
                    <a:p>
                      <a:pPr marL="457200" lvl="0" indent="-387350" algn="l" rtl="0">
                        <a:spcBef>
                          <a:spcPts val="0"/>
                        </a:spcBef>
                        <a:spcAft>
                          <a:spcPts val="0"/>
                        </a:spcAft>
                        <a:buClr>
                          <a:schemeClr val="dk1"/>
                        </a:buClr>
                        <a:buSzPts val="2500"/>
                        <a:buFont typeface="Helvetica Neue Light"/>
                        <a:buChar char="●"/>
                      </a:pPr>
                      <a:r>
                        <a:rPr lang="en-US" sz="2500">
                          <a:solidFill>
                            <a:schemeClr val="dk1"/>
                          </a:solidFill>
                          <a:latin typeface="Helvetica Neue Light"/>
                          <a:ea typeface="Helvetica Neue Light"/>
                          <a:cs typeface="Helvetica Neue Light"/>
                          <a:sym typeface="Helvetica Neue Light"/>
                        </a:rPr>
                        <a:t>They have ambitions to scale up and are actively looking to increase capacity.</a:t>
                      </a: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extLst>
                  <a:ext uri="{0D108BD9-81ED-4DB2-BD59-A6C34878D82A}">
                    <a16:rowId xmlns:a16="http://schemas.microsoft.com/office/drawing/2014/main" val="10002"/>
                  </a:ext>
                </a:extLst>
              </a:tr>
              <a:tr h="1903875">
                <a:tc>
                  <a:txBody>
                    <a:bodyPr/>
                    <a:lstStyle/>
                    <a:p>
                      <a:pPr marL="0" lvl="0" indent="0" algn="l" rtl="0">
                        <a:spcBef>
                          <a:spcPts val="0"/>
                        </a:spcBef>
                        <a:spcAft>
                          <a:spcPts val="0"/>
                        </a:spcAft>
                        <a:buNone/>
                      </a:pP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alpha val="0"/>
                        </a:srgbClr>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0" lvl="0" indent="0" algn="l" rtl="0">
                        <a:lnSpc>
                          <a:spcPct val="100000"/>
                        </a:lnSpc>
                        <a:spcBef>
                          <a:spcPts val="0"/>
                        </a:spcBef>
                        <a:spcAft>
                          <a:spcPts val="1000"/>
                        </a:spcAft>
                        <a:buNone/>
                      </a:pPr>
                      <a:r>
                        <a:rPr lang="en-US" sz="2500">
                          <a:latin typeface="Helvetica Neue Light"/>
                          <a:ea typeface="Helvetica Neue Light"/>
                          <a:cs typeface="Helvetica Neue Light"/>
                          <a:sym typeface="Helvetica Neue Light"/>
                        </a:rPr>
                        <a:t>Not being paid back as a loan provider. </a:t>
                      </a: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alpha val="0"/>
                        </a:srgbClr>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tc>
                  <a:txBody>
                    <a:bodyPr/>
                    <a:lstStyle/>
                    <a:p>
                      <a:pPr marL="457200" lvl="0" indent="-387350" algn="l" rtl="0">
                        <a:lnSpc>
                          <a:spcPct val="100000"/>
                        </a:lnSpc>
                        <a:spcBef>
                          <a:spcPts val="0"/>
                        </a:spcBef>
                        <a:spcAft>
                          <a:spcPts val="0"/>
                        </a:spcAft>
                        <a:buSzPts val="2500"/>
                        <a:buFont typeface="Helvetica Neue Light"/>
                        <a:buChar char="●"/>
                      </a:pPr>
                      <a:r>
                        <a:rPr lang="en-US" sz="2500">
                          <a:latin typeface="Helvetica Neue Light"/>
                          <a:ea typeface="Helvetica Neue Light"/>
                          <a:cs typeface="Helvetica Neue Light"/>
                          <a:sym typeface="Helvetica Neue Light"/>
                        </a:rPr>
                        <a:t>Specifically target established factories in Vietnam that have existing relationships with well-known brands. </a:t>
                      </a:r>
                      <a:endParaRPr sz="2500">
                        <a:latin typeface="Helvetica Neue Light"/>
                        <a:ea typeface="Helvetica Neue Light"/>
                        <a:cs typeface="Helvetica Neue Light"/>
                        <a:sym typeface="Helvetica Neue Light"/>
                      </a:endParaRPr>
                    </a:p>
                    <a:p>
                      <a:pPr marL="457200" lvl="0" indent="-387350" algn="l" rtl="0">
                        <a:lnSpc>
                          <a:spcPct val="100000"/>
                        </a:lnSpc>
                        <a:spcBef>
                          <a:spcPts val="0"/>
                        </a:spcBef>
                        <a:spcAft>
                          <a:spcPts val="0"/>
                        </a:spcAft>
                        <a:buSzPts val="2500"/>
                        <a:buFont typeface="Helvetica Neue Light"/>
                        <a:buChar char="●"/>
                      </a:pPr>
                      <a:r>
                        <a:rPr lang="en-US" sz="2500">
                          <a:latin typeface="Helvetica Neue Light"/>
                          <a:ea typeface="Helvetica Neue Light"/>
                          <a:cs typeface="Helvetica Neue Light"/>
                          <a:sym typeface="Helvetica Neue Light"/>
                        </a:rPr>
                        <a:t>Perform financial due diligence on manufacturers</a:t>
                      </a:r>
                      <a:endParaRPr sz="2500">
                        <a:latin typeface="Helvetica Neue Light"/>
                        <a:ea typeface="Helvetica Neue Light"/>
                        <a:cs typeface="Helvetica Neue Light"/>
                        <a:sym typeface="Helvetica Neue Light"/>
                      </a:endParaRPr>
                    </a:p>
                  </a:txBody>
                  <a:tcPr marL="182875" marR="182875" marT="182875" marB="182875" anchor="ctr">
                    <a:lnL w="9525" cap="flat" cmpd="sng">
                      <a:solidFill>
                        <a:srgbClr val="3D3D3D"/>
                      </a:solidFill>
                      <a:prstDash val="solid"/>
                      <a:round/>
                      <a:headEnd type="none" w="sm" len="sm"/>
                      <a:tailEnd type="none" w="sm" len="sm"/>
                    </a:lnL>
                    <a:lnR w="9525" cap="flat" cmpd="sng">
                      <a:solidFill>
                        <a:srgbClr val="3D3D3D"/>
                      </a:solidFill>
                      <a:prstDash val="solid"/>
                      <a:round/>
                      <a:headEnd type="none" w="sm" len="sm"/>
                      <a:tailEnd type="none" w="sm" len="sm"/>
                    </a:lnR>
                    <a:lnT w="9525" cap="flat" cmpd="sng">
                      <a:solidFill>
                        <a:srgbClr val="3D3D3D"/>
                      </a:solidFill>
                      <a:prstDash val="solid"/>
                      <a:round/>
                      <a:headEnd type="none" w="sm" len="sm"/>
                      <a:tailEnd type="none" w="sm" len="sm"/>
                    </a:lnT>
                    <a:lnB w="9525" cap="flat" cmpd="sng">
                      <a:solidFill>
                        <a:srgbClr val="3D3D3D"/>
                      </a:solidFill>
                      <a:prstDash val="solid"/>
                      <a:round/>
                      <a:headEnd type="none" w="sm" len="sm"/>
                      <a:tailEnd type="none" w="sm" len="sm"/>
                    </a:lnB>
                    <a:solidFill>
                      <a:srgbClr val="FFFFFF">
                        <a:alpha val="29800"/>
                      </a:srgbClr>
                    </a:solidFill>
                  </a:tcPr>
                </a:tc>
                <a:extLst>
                  <a:ext uri="{0D108BD9-81ED-4DB2-BD59-A6C34878D82A}">
                    <a16:rowId xmlns:a16="http://schemas.microsoft.com/office/drawing/2014/main" val="10003"/>
                  </a:ext>
                </a:extLst>
              </a:tr>
            </a:tbl>
          </a:graphicData>
        </a:graphic>
      </p:graphicFrame>
      <p:pic>
        <p:nvPicPr>
          <p:cNvPr id="290" name="Google Shape;290;p27"/>
          <p:cNvPicPr preferRelativeResize="0"/>
          <p:nvPr/>
        </p:nvPicPr>
        <p:blipFill>
          <a:blip r:embed="rId4">
            <a:alphaModFix/>
          </a:blip>
          <a:stretch>
            <a:fillRect/>
          </a:stretch>
        </p:blipFill>
        <p:spPr>
          <a:xfrm>
            <a:off x="765750" y="3024550"/>
            <a:ext cx="1021350" cy="1035550"/>
          </a:xfrm>
          <a:prstGeom prst="rect">
            <a:avLst/>
          </a:prstGeom>
          <a:noFill/>
          <a:ln>
            <a:noFill/>
          </a:ln>
        </p:spPr>
      </p:pic>
      <p:sp>
        <p:nvSpPr>
          <p:cNvPr id="291" name="Google Shape;291;p27"/>
          <p:cNvSpPr txBox="1"/>
          <p:nvPr/>
        </p:nvSpPr>
        <p:spPr>
          <a:xfrm>
            <a:off x="629400" y="211349"/>
            <a:ext cx="7885200" cy="11082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7200" b="1" dirty="0">
                <a:solidFill>
                  <a:schemeClr val="dk1"/>
                </a:solidFill>
                <a:latin typeface="Urbanist"/>
                <a:ea typeface="Urbanist"/>
                <a:cs typeface="Urbanist"/>
                <a:sym typeface="Urbanist"/>
              </a:rPr>
              <a:t>Risks &amp; Mitigation</a:t>
            </a:r>
            <a:endParaRPr dirty="0"/>
          </a:p>
        </p:txBody>
      </p:sp>
      <p:pic>
        <p:nvPicPr>
          <p:cNvPr id="292" name="Google Shape;292;p27"/>
          <p:cNvPicPr preferRelativeResize="0"/>
          <p:nvPr/>
        </p:nvPicPr>
        <p:blipFill>
          <a:blip r:embed="rId5">
            <a:alphaModFix/>
          </a:blip>
          <a:stretch>
            <a:fillRect/>
          </a:stretch>
        </p:blipFill>
        <p:spPr>
          <a:xfrm>
            <a:off x="713150" y="4843188"/>
            <a:ext cx="1126550" cy="1126550"/>
          </a:xfrm>
          <a:prstGeom prst="rect">
            <a:avLst/>
          </a:prstGeom>
          <a:noFill/>
          <a:ln>
            <a:noFill/>
          </a:ln>
        </p:spPr>
      </p:pic>
      <p:pic>
        <p:nvPicPr>
          <p:cNvPr id="293" name="Google Shape;293;p27"/>
          <p:cNvPicPr preferRelativeResize="0"/>
          <p:nvPr/>
        </p:nvPicPr>
        <p:blipFill>
          <a:blip r:embed="rId6">
            <a:alphaModFix/>
          </a:blip>
          <a:stretch>
            <a:fillRect/>
          </a:stretch>
        </p:blipFill>
        <p:spPr>
          <a:xfrm>
            <a:off x="765750" y="6752825"/>
            <a:ext cx="1021350" cy="10355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297"/>
        <p:cNvGrpSpPr/>
        <p:nvPr/>
      </p:nvGrpSpPr>
      <p:grpSpPr>
        <a:xfrm>
          <a:off x="0" y="0"/>
          <a:ext cx="0" cy="0"/>
          <a:chOff x="0" y="0"/>
          <a:chExt cx="0" cy="0"/>
        </a:xfrm>
      </p:grpSpPr>
      <p:pic>
        <p:nvPicPr>
          <p:cNvPr id="298" name="Google Shape;298;p28"/>
          <p:cNvPicPr preferRelativeResize="0"/>
          <p:nvPr/>
        </p:nvPicPr>
        <p:blipFill rotWithShape="1">
          <a:blip r:embed="rId3">
            <a:alphaModFix amt="54000"/>
          </a:blip>
          <a:srcRect/>
          <a:stretch/>
        </p:blipFill>
        <p:spPr>
          <a:xfrm rot="6381568">
            <a:off x="5721482" y="-3130357"/>
            <a:ext cx="13067818" cy="14379993"/>
          </a:xfrm>
          <a:prstGeom prst="rect">
            <a:avLst/>
          </a:prstGeom>
          <a:noFill/>
          <a:ln>
            <a:noFill/>
          </a:ln>
        </p:spPr>
      </p:pic>
      <p:sp>
        <p:nvSpPr>
          <p:cNvPr id="299" name="Google Shape;299;p28"/>
          <p:cNvSpPr/>
          <p:nvPr/>
        </p:nvSpPr>
        <p:spPr>
          <a:xfrm>
            <a:off x="762925" y="2209126"/>
            <a:ext cx="4876491" cy="7671554"/>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5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8"/>
          <p:cNvSpPr/>
          <p:nvPr/>
        </p:nvSpPr>
        <p:spPr>
          <a:xfrm>
            <a:off x="6705738" y="2209126"/>
            <a:ext cx="4876491" cy="7671554"/>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5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8"/>
          <p:cNvSpPr/>
          <p:nvPr/>
        </p:nvSpPr>
        <p:spPr>
          <a:xfrm>
            <a:off x="12648550" y="2209126"/>
            <a:ext cx="4876491" cy="7671554"/>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5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8"/>
          <p:cNvSpPr txBox="1"/>
          <p:nvPr/>
        </p:nvSpPr>
        <p:spPr>
          <a:xfrm>
            <a:off x="941795" y="473088"/>
            <a:ext cx="13537500" cy="11082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7200" b="1" dirty="0">
                <a:solidFill>
                  <a:schemeClr val="dk1"/>
                </a:solidFill>
                <a:latin typeface="Urbanist"/>
                <a:ea typeface="Urbanist"/>
                <a:cs typeface="Urbanist"/>
                <a:sym typeface="Urbanist"/>
              </a:rPr>
              <a:t>Portfolio Impact </a:t>
            </a:r>
            <a:endParaRPr dirty="0"/>
          </a:p>
        </p:txBody>
      </p:sp>
      <p:sp>
        <p:nvSpPr>
          <p:cNvPr id="303" name="Google Shape;303;p28"/>
          <p:cNvSpPr txBox="1"/>
          <p:nvPr/>
        </p:nvSpPr>
        <p:spPr>
          <a:xfrm>
            <a:off x="13128995" y="7563188"/>
            <a:ext cx="4130400" cy="2154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endParaRPr/>
          </a:p>
        </p:txBody>
      </p:sp>
      <p:sp>
        <p:nvSpPr>
          <p:cNvPr id="304" name="Google Shape;304;p28"/>
          <p:cNvSpPr txBox="1"/>
          <p:nvPr/>
        </p:nvSpPr>
        <p:spPr>
          <a:xfrm>
            <a:off x="1294670" y="2408750"/>
            <a:ext cx="3813000" cy="3694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Font typeface="Arial"/>
              <a:buNone/>
            </a:pPr>
            <a:r>
              <a:rPr lang="en-US" sz="3000" dirty="0">
                <a:solidFill>
                  <a:schemeClr val="dk1"/>
                </a:solidFill>
                <a:latin typeface="Helvetica Neue Light"/>
                <a:ea typeface="Helvetica Neue Light"/>
                <a:cs typeface="Helvetica Neue Light"/>
                <a:sym typeface="Helvetica Neue Light"/>
              </a:rPr>
              <a:t>Incentivize sustainable and efficient supply chain management throughout the entire process, reducing water and energy use</a:t>
            </a:r>
            <a:endParaRPr sz="3000" dirty="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Clr>
                <a:schemeClr val="dk1"/>
              </a:buClr>
              <a:buFont typeface="Arial"/>
              <a:buNone/>
            </a:pPr>
            <a:r>
              <a:rPr lang="en-US" sz="3000" b="1" dirty="0">
                <a:solidFill>
                  <a:schemeClr val="dk1"/>
                </a:solidFill>
                <a:latin typeface="Helvetica Neue"/>
                <a:ea typeface="Helvetica Neue"/>
                <a:cs typeface="Helvetica Neue"/>
                <a:sym typeface="Helvetica Neue"/>
              </a:rPr>
              <a:t>Metric</a:t>
            </a:r>
            <a:r>
              <a:rPr lang="en-US" sz="3000" dirty="0">
                <a:solidFill>
                  <a:schemeClr val="dk1"/>
                </a:solidFill>
                <a:latin typeface="Helvetica Neue Light"/>
                <a:ea typeface="Helvetica Neue Light"/>
                <a:cs typeface="Helvetica Neue Light"/>
                <a:sym typeface="Helvetica Neue Light"/>
              </a:rPr>
              <a:t>: Cubic feet of water used; kWh of electricity consumed</a:t>
            </a:r>
            <a:endParaRPr sz="3000" dirty="0">
              <a:latin typeface="Helvetica Neue Light"/>
              <a:ea typeface="Helvetica Neue Light"/>
              <a:cs typeface="Helvetica Neue Light"/>
              <a:sym typeface="Helvetica Neue Light"/>
            </a:endParaRPr>
          </a:p>
        </p:txBody>
      </p:sp>
      <p:sp>
        <p:nvSpPr>
          <p:cNvPr id="305" name="Google Shape;305;p28"/>
          <p:cNvSpPr txBox="1"/>
          <p:nvPr/>
        </p:nvSpPr>
        <p:spPr>
          <a:xfrm>
            <a:off x="12812945" y="2473800"/>
            <a:ext cx="4547700" cy="4617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US" sz="3000">
                <a:solidFill>
                  <a:schemeClr val="dk1"/>
                </a:solidFill>
                <a:latin typeface="Helvetica Neue Light"/>
                <a:ea typeface="Helvetica Neue Light"/>
                <a:cs typeface="Helvetica Neue Light"/>
                <a:sym typeface="Helvetica Neue Light"/>
              </a:rPr>
              <a:t>Investment in sustainable materials and practices will reduce CO</a:t>
            </a:r>
            <a:r>
              <a:rPr lang="en-US" sz="3000" baseline="-25000">
                <a:solidFill>
                  <a:schemeClr val="dk1"/>
                </a:solidFill>
                <a:latin typeface="Helvetica Neue Light"/>
                <a:ea typeface="Helvetica Neue Light"/>
                <a:cs typeface="Helvetica Neue Light"/>
                <a:sym typeface="Helvetica Neue Light"/>
              </a:rPr>
              <a:t>2</a:t>
            </a:r>
            <a:r>
              <a:rPr lang="en-US" sz="3000">
                <a:solidFill>
                  <a:schemeClr val="dk1"/>
                </a:solidFill>
                <a:latin typeface="Helvetica Neue Light"/>
                <a:ea typeface="Helvetica Neue Light"/>
                <a:cs typeface="Helvetica Neue Light"/>
                <a:sym typeface="Helvetica Neue Light"/>
              </a:rPr>
              <a:t> emissions, mitigate landfill waste.</a:t>
            </a:r>
            <a:endParaRPr sz="30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3000" b="1">
                <a:solidFill>
                  <a:schemeClr val="dk1"/>
                </a:solidFill>
                <a:latin typeface="Helvetica Neue"/>
                <a:ea typeface="Helvetica Neue"/>
                <a:cs typeface="Helvetica Neue"/>
                <a:sym typeface="Helvetica Neue"/>
              </a:rPr>
              <a:t>Metric</a:t>
            </a:r>
            <a:r>
              <a:rPr lang="en-US" sz="3000">
                <a:solidFill>
                  <a:schemeClr val="dk1"/>
                </a:solidFill>
                <a:latin typeface="Helvetica Neue Light"/>
                <a:ea typeface="Helvetica Neue Light"/>
                <a:cs typeface="Helvetica Neue Light"/>
                <a:sym typeface="Helvetica Neue Light"/>
              </a:rPr>
              <a:t>: Tons of CO</a:t>
            </a:r>
            <a:r>
              <a:rPr lang="en-US" sz="3000" baseline="-25000">
                <a:solidFill>
                  <a:schemeClr val="dk1"/>
                </a:solidFill>
                <a:latin typeface="Helvetica Neue Light"/>
                <a:ea typeface="Helvetica Neue Light"/>
                <a:cs typeface="Helvetica Neue Light"/>
                <a:sym typeface="Helvetica Neue Light"/>
              </a:rPr>
              <a:t>2</a:t>
            </a:r>
            <a:r>
              <a:rPr lang="en-US" sz="3000">
                <a:solidFill>
                  <a:schemeClr val="dk1"/>
                </a:solidFill>
                <a:latin typeface="Helvetica Neue Light"/>
                <a:ea typeface="Helvetica Neue Light"/>
                <a:cs typeface="Helvetica Neue Light"/>
                <a:sym typeface="Helvetica Neue Light"/>
              </a:rPr>
              <a:t> emissions avoided, tons of waste </a:t>
            </a:r>
            <a:endParaRPr sz="30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3000">
                <a:solidFill>
                  <a:schemeClr val="dk1"/>
                </a:solidFill>
                <a:latin typeface="Helvetica Neue Light"/>
                <a:ea typeface="Helvetica Neue Light"/>
                <a:cs typeface="Helvetica Neue Light"/>
                <a:sym typeface="Helvetica Neue Light"/>
              </a:rPr>
              <a:t>Phase 1: 9,000 kg CO</a:t>
            </a:r>
            <a:r>
              <a:rPr lang="en-US" sz="3000" baseline="-25000">
                <a:solidFill>
                  <a:schemeClr val="dk1"/>
                </a:solidFill>
                <a:latin typeface="Helvetica Neue Light"/>
                <a:ea typeface="Helvetica Neue Light"/>
                <a:cs typeface="Helvetica Neue Light"/>
                <a:sym typeface="Helvetica Neue Light"/>
              </a:rPr>
              <a:t>2</a:t>
            </a:r>
            <a:endParaRPr sz="30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3000">
                <a:solidFill>
                  <a:schemeClr val="dk1"/>
                </a:solidFill>
                <a:latin typeface="Helvetica Neue Light"/>
                <a:ea typeface="Helvetica Neue Light"/>
                <a:cs typeface="Helvetica Neue Light"/>
                <a:sym typeface="Helvetica Neue Light"/>
              </a:rPr>
              <a:t>Phase 2: 1,000 tons CO</a:t>
            </a:r>
            <a:r>
              <a:rPr lang="en-US" sz="3000" baseline="-25000">
                <a:solidFill>
                  <a:schemeClr val="dk1"/>
                </a:solidFill>
                <a:latin typeface="Helvetica Neue Light"/>
                <a:ea typeface="Helvetica Neue Light"/>
                <a:cs typeface="Helvetica Neue Light"/>
                <a:sym typeface="Helvetica Neue Light"/>
              </a:rPr>
              <a:t>2</a:t>
            </a:r>
            <a:endParaRPr sz="30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Clr>
                <a:schemeClr val="dk1"/>
              </a:buClr>
              <a:buFont typeface="Arial"/>
              <a:buNone/>
            </a:pPr>
            <a:endParaRPr sz="3000">
              <a:solidFill>
                <a:schemeClr val="dk1"/>
              </a:solidFill>
              <a:latin typeface="Helvetica Neue Light"/>
              <a:ea typeface="Helvetica Neue Light"/>
              <a:cs typeface="Helvetica Neue Light"/>
              <a:sym typeface="Helvetica Neue Light"/>
            </a:endParaRPr>
          </a:p>
        </p:txBody>
      </p:sp>
      <p:sp>
        <p:nvSpPr>
          <p:cNvPr id="306" name="Google Shape;306;p28"/>
          <p:cNvSpPr txBox="1"/>
          <p:nvPr/>
        </p:nvSpPr>
        <p:spPr>
          <a:xfrm>
            <a:off x="7078783" y="5991892"/>
            <a:ext cx="4130400" cy="4155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000">
                <a:latin typeface="Helvetica Neue Light"/>
                <a:ea typeface="Helvetica Neue Light"/>
                <a:cs typeface="Helvetica Neue Light"/>
                <a:sym typeface="Helvetica Neue Light"/>
              </a:rPr>
              <a:t>Investment in the development of innovative materials, such as Ioncell.</a:t>
            </a:r>
            <a:endParaRPr sz="3000">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r>
              <a:rPr lang="en-US" sz="3000" b="1">
                <a:latin typeface="Helvetica Neue"/>
                <a:ea typeface="Helvetica Neue"/>
                <a:cs typeface="Helvetica Neue"/>
                <a:sym typeface="Helvetica Neue"/>
              </a:rPr>
              <a:t>Metric</a:t>
            </a:r>
            <a:r>
              <a:rPr lang="en-US" sz="3000">
                <a:latin typeface="Helvetica Neue Light"/>
                <a:ea typeface="Helvetica Neue Light"/>
                <a:cs typeface="Helvetica Neue Light"/>
                <a:sym typeface="Helvetica Neue Light"/>
              </a:rPr>
              <a:t>: tons of material created</a:t>
            </a:r>
            <a:endParaRPr sz="3000">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r>
              <a:rPr lang="en-US" sz="3000">
                <a:latin typeface="Helvetica Neue Light"/>
                <a:ea typeface="Helvetica Neue Light"/>
                <a:cs typeface="Helvetica Neue Light"/>
                <a:sym typeface="Helvetica Neue Light"/>
              </a:rPr>
              <a:t>Phase 1: 2 tons </a:t>
            </a:r>
            <a:endParaRPr sz="3000">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r>
              <a:rPr lang="en-US" sz="3000">
                <a:latin typeface="Helvetica Neue Light"/>
                <a:ea typeface="Helvetica Neue Light"/>
                <a:cs typeface="Helvetica Neue Light"/>
                <a:sym typeface="Helvetica Neue Light"/>
              </a:rPr>
              <a:t>Phase 2: 200 tons</a:t>
            </a:r>
            <a:endParaRPr sz="3000">
              <a:latin typeface="Helvetica Neue Light"/>
              <a:ea typeface="Helvetica Neue Light"/>
              <a:cs typeface="Helvetica Neue Light"/>
              <a:sym typeface="Helvetica Neue Light"/>
            </a:endParaRPr>
          </a:p>
          <a:p>
            <a:pPr marL="0" marR="0" lvl="0" indent="0" algn="l" rtl="0">
              <a:lnSpc>
                <a:spcPct val="130000"/>
              </a:lnSpc>
              <a:spcBef>
                <a:spcPts val="0"/>
              </a:spcBef>
              <a:spcAft>
                <a:spcPts val="0"/>
              </a:spcAft>
              <a:buNone/>
            </a:pPr>
            <a:endParaRPr sz="3000"/>
          </a:p>
        </p:txBody>
      </p:sp>
      <p:pic>
        <p:nvPicPr>
          <p:cNvPr id="307" name="Google Shape;307;p28"/>
          <p:cNvPicPr preferRelativeResize="0"/>
          <p:nvPr/>
        </p:nvPicPr>
        <p:blipFill>
          <a:blip r:embed="rId4">
            <a:alphaModFix/>
          </a:blip>
          <a:stretch>
            <a:fillRect/>
          </a:stretch>
        </p:blipFill>
        <p:spPr>
          <a:xfrm>
            <a:off x="7710545" y="2626200"/>
            <a:ext cx="2866875" cy="2866875"/>
          </a:xfrm>
          <a:prstGeom prst="rect">
            <a:avLst/>
          </a:prstGeom>
          <a:noFill/>
          <a:ln>
            <a:noFill/>
          </a:ln>
        </p:spPr>
      </p:pic>
      <p:pic>
        <p:nvPicPr>
          <p:cNvPr id="308" name="Google Shape;308;p28"/>
          <p:cNvPicPr preferRelativeResize="0"/>
          <p:nvPr/>
        </p:nvPicPr>
        <p:blipFill>
          <a:blip r:embed="rId5">
            <a:alphaModFix/>
          </a:blip>
          <a:stretch>
            <a:fillRect/>
          </a:stretch>
        </p:blipFill>
        <p:spPr>
          <a:xfrm>
            <a:off x="1767733" y="6661775"/>
            <a:ext cx="2866875" cy="2866875"/>
          </a:xfrm>
          <a:prstGeom prst="rect">
            <a:avLst/>
          </a:prstGeom>
          <a:noFill/>
          <a:ln>
            <a:noFill/>
          </a:ln>
        </p:spPr>
      </p:pic>
      <p:pic>
        <p:nvPicPr>
          <p:cNvPr id="309" name="Google Shape;309;p28"/>
          <p:cNvPicPr preferRelativeResize="0"/>
          <p:nvPr/>
        </p:nvPicPr>
        <p:blipFill>
          <a:blip r:embed="rId6">
            <a:alphaModFix/>
          </a:blip>
          <a:stretch>
            <a:fillRect/>
          </a:stretch>
        </p:blipFill>
        <p:spPr>
          <a:xfrm>
            <a:off x="13653358" y="6726825"/>
            <a:ext cx="2866875" cy="2866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313"/>
        <p:cNvGrpSpPr/>
        <p:nvPr/>
      </p:nvGrpSpPr>
      <p:grpSpPr>
        <a:xfrm>
          <a:off x="0" y="0"/>
          <a:ext cx="0" cy="0"/>
          <a:chOff x="0" y="0"/>
          <a:chExt cx="0" cy="0"/>
        </a:xfrm>
      </p:grpSpPr>
      <p:pic>
        <p:nvPicPr>
          <p:cNvPr id="314" name="Google Shape;314;p29"/>
          <p:cNvPicPr preferRelativeResize="0"/>
          <p:nvPr/>
        </p:nvPicPr>
        <p:blipFill rotWithShape="1">
          <a:blip r:embed="rId3">
            <a:alphaModFix amt="39000"/>
          </a:blip>
          <a:srcRect/>
          <a:stretch/>
        </p:blipFill>
        <p:spPr>
          <a:xfrm rot="1509195">
            <a:off x="-5813943" y="-2972465"/>
            <a:ext cx="11627886" cy="13925613"/>
          </a:xfrm>
          <a:prstGeom prst="rect">
            <a:avLst/>
          </a:prstGeom>
          <a:noFill/>
          <a:ln>
            <a:noFill/>
          </a:ln>
        </p:spPr>
      </p:pic>
      <p:pic>
        <p:nvPicPr>
          <p:cNvPr id="315" name="Google Shape;315;p29"/>
          <p:cNvPicPr preferRelativeResize="0"/>
          <p:nvPr/>
        </p:nvPicPr>
        <p:blipFill rotWithShape="1">
          <a:blip r:embed="rId4">
            <a:alphaModFix amt="39000"/>
          </a:blip>
          <a:srcRect/>
          <a:stretch/>
        </p:blipFill>
        <p:spPr>
          <a:xfrm>
            <a:off x="10395014" y="1208919"/>
            <a:ext cx="15350424" cy="15350424"/>
          </a:xfrm>
          <a:prstGeom prst="rect">
            <a:avLst/>
          </a:prstGeom>
          <a:noFill/>
          <a:ln>
            <a:noFill/>
          </a:ln>
        </p:spPr>
      </p:pic>
      <p:sp>
        <p:nvSpPr>
          <p:cNvPr id="316" name="Google Shape;316;p29"/>
          <p:cNvSpPr/>
          <p:nvPr/>
        </p:nvSpPr>
        <p:spPr>
          <a:xfrm>
            <a:off x="697225" y="2047350"/>
            <a:ext cx="9074794" cy="1738886"/>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5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txBox="1"/>
          <p:nvPr/>
        </p:nvSpPr>
        <p:spPr>
          <a:xfrm>
            <a:off x="791300" y="668300"/>
            <a:ext cx="171861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Moving Forward</a:t>
            </a:r>
            <a:endParaRPr b="1">
              <a:latin typeface="Urbanist"/>
              <a:ea typeface="Urbanist"/>
              <a:cs typeface="Urbanist"/>
              <a:sym typeface="Urbanist"/>
            </a:endParaRPr>
          </a:p>
        </p:txBody>
      </p:sp>
      <p:sp>
        <p:nvSpPr>
          <p:cNvPr id="318" name="Google Shape;318;p29"/>
          <p:cNvSpPr txBox="1"/>
          <p:nvPr/>
        </p:nvSpPr>
        <p:spPr>
          <a:xfrm>
            <a:off x="867500" y="2011950"/>
            <a:ext cx="8899800" cy="772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“Ioncell is aiming for 10% market share of the textile industry in 15 years.” Antti Rönkkö, CEO of Ioncell</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Manmade cellulosics fibers (MMCFs):</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Annual production volume- 7.2M tonnes, </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market share- 6% of total fiber production </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“recycled” Manmade Cellulosic Fibers (rMMCFs) market share: 0.5% of all MMCFs. </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Research and development is ongoing, expected to increase significantly in the next years.</a:t>
            </a:r>
            <a:endParaRPr sz="3500">
              <a:solidFill>
                <a:srgbClr val="3D3D3D"/>
              </a:solidFill>
              <a:latin typeface="Helvetica Neue Light"/>
              <a:ea typeface="Helvetica Neue Light"/>
              <a:cs typeface="Helvetica Neue Light"/>
              <a:sym typeface="Helvetica Neue Light"/>
            </a:endParaRPr>
          </a:p>
        </p:txBody>
      </p:sp>
      <p:sp>
        <p:nvSpPr>
          <p:cNvPr id="319" name="Google Shape;319;p29"/>
          <p:cNvSpPr txBox="1"/>
          <p:nvPr/>
        </p:nvSpPr>
        <p:spPr>
          <a:xfrm>
            <a:off x="10122800" y="1451050"/>
            <a:ext cx="68235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sp>
        <p:nvSpPr>
          <p:cNvPr id="320" name="Google Shape;320;p29"/>
          <p:cNvSpPr txBox="1"/>
          <p:nvPr/>
        </p:nvSpPr>
        <p:spPr>
          <a:xfrm>
            <a:off x="10580000" y="2047350"/>
            <a:ext cx="6823500" cy="826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After its first round, the fund could expand to other innovative manufacturing technologies or techniques, supply chain efficiency mechanisms, or additional sustainable fabrics. </a:t>
            </a:r>
            <a:endParaRPr sz="350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The fund could expand its green loans to other clothing manufacturing countries in Southeast Asia like Bangladesh, Cambodia, and Thailand.</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324"/>
        <p:cNvGrpSpPr/>
        <p:nvPr/>
      </p:nvGrpSpPr>
      <p:grpSpPr>
        <a:xfrm>
          <a:off x="0" y="0"/>
          <a:ext cx="0" cy="0"/>
          <a:chOff x="0" y="0"/>
          <a:chExt cx="0" cy="0"/>
        </a:xfrm>
      </p:grpSpPr>
      <p:pic>
        <p:nvPicPr>
          <p:cNvPr id="325" name="Google Shape;325;p30"/>
          <p:cNvPicPr preferRelativeResize="0"/>
          <p:nvPr/>
        </p:nvPicPr>
        <p:blipFill rotWithShape="1">
          <a:blip r:embed="rId3">
            <a:alphaModFix/>
          </a:blip>
          <a:srcRect/>
          <a:stretch/>
        </p:blipFill>
        <p:spPr>
          <a:xfrm>
            <a:off x="8967407" y="1527681"/>
            <a:ext cx="13938055" cy="13938055"/>
          </a:xfrm>
          <a:prstGeom prst="rect">
            <a:avLst/>
          </a:prstGeom>
          <a:noFill/>
          <a:ln>
            <a:noFill/>
          </a:ln>
        </p:spPr>
      </p:pic>
      <p:pic>
        <p:nvPicPr>
          <p:cNvPr id="326" name="Google Shape;326;p30"/>
          <p:cNvPicPr preferRelativeResize="0"/>
          <p:nvPr/>
        </p:nvPicPr>
        <p:blipFill rotWithShape="1">
          <a:blip r:embed="rId4">
            <a:alphaModFix/>
          </a:blip>
          <a:srcRect/>
          <a:stretch/>
        </p:blipFill>
        <p:spPr>
          <a:xfrm>
            <a:off x="-6646512" y="-5912889"/>
            <a:ext cx="15350424" cy="15350424"/>
          </a:xfrm>
          <a:prstGeom prst="rect">
            <a:avLst/>
          </a:prstGeom>
          <a:noFill/>
          <a:ln>
            <a:noFill/>
          </a:ln>
        </p:spPr>
      </p:pic>
      <p:grpSp>
        <p:nvGrpSpPr>
          <p:cNvPr id="327" name="Google Shape;327;p30"/>
          <p:cNvGrpSpPr/>
          <p:nvPr/>
        </p:nvGrpSpPr>
        <p:grpSpPr>
          <a:xfrm>
            <a:off x="14048634" y="7639922"/>
            <a:ext cx="3529125" cy="961587"/>
            <a:chOff x="1538800" y="-1516400"/>
            <a:chExt cx="4705500" cy="1282116"/>
          </a:xfrm>
        </p:grpSpPr>
        <p:sp>
          <p:nvSpPr>
            <p:cNvPr id="328" name="Google Shape;328;p30"/>
            <p:cNvSpPr txBox="1"/>
            <p:nvPr/>
          </p:nvSpPr>
          <p:spPr>
            <a:xfrm>
              <a:off x="1538800" y="-726884"/>
              <a:ext cx="4705500" cy="492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a:latin typeface="Helvetica Neue"/>
                  <a:ea typeface="Helvetica Neue"/>
                  <a:cs typeface="Helvetica Neue"/>
                  <a:sym typeface="Helvetica Neue"/>
                </a:rPr>
                <a:t>Social Impact MBA</a:t>
              </a:r>
              <a:endParaRPr>
                <a:latin typeface="Helvetica Neue"/>
                <a:ea typeface="Helvetica Neue"/>
                <a:cs typeface="Helvetica Neue"/>
                <a:sym typeface="Helvetica Neue"/>
              </a:endParaRPr>
            </a:p>
          </p:txBody>
        </p:sp>
        <p:sp>
          <p:nvSpPr>
            <p:cNvPr id="329" name="Google Shape;329;p30"/>
            <p:cNvSpPr txBox="1"/>
            <p:nvPr/>
          </p:nvSpPr>
          <p:spPr>
            <a:xfrm>
              <a:off x="1538800" y="-1516400"/>
              <a:ext cx="4705500" cy="615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000">
                  <a:latin typeface="Helvetica Neue"/>
                  <a:ea typeface="Helvetica Neue"/>
                  <a:cs typeface="Helvetica Neue"/>
                  <a:sym typeface="Helvetica Neue"/>
                </a:rPr>
                <a:t>Jorge Garcia</a:t>
              </a:r>
              <a:endParaRPr>
                <a:latin typeface="Helvetica Neue"/>
                <a:ea typeface="Helvetica Neue"/>
                <a:cs typeface="Helvetica Neue"/>
                <a:sym typeface="Helvetica Neue"/>
              </a:endParaRPr>
            </a:p>
          </p:txBody>
        </p:sp>
      </p:grpSp>
      <p:grpSp>
        <p:nvGrpSpPr>
          <p:cNvPr id="330" name="Google Shape;330;p30"/>
          <p:cNvGrpSpPr/>
          <p:nvPr/>
        </p:nvGrpSpPr>
        <p:grpSpPr>
          <a:xfrm>
            <a:off x="4418730" y="7512247"/>
            <a:ext cx="3529125" cy="1441737"/>
            <a:chOff x="-3947583" y="-38100"/>
            <a:chExt cx="4705500" cy="1922316"/>
          </a:xfrm>
        </p:grpSpPr>
        <p:sp>
          <p:nvSpPr>
            <p:cNvPr id="331" name="Google Shape;331;p30"/>
            <p:cNvSpPr txBox="1"/>
            <p:nvPr/>
          </p:nvSpPr>
          <p:spPr>
            <a:xfrm>
              <a:off x="-3947583" y="751416"/>
              <a:ext cx="4705500" cy="11328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a:latin typeface="Helvetica Neue"/>
                  <a:ea typeface="Helvetica Neue"/>
                  <a:cs typeface="Helvetica Neue"/>
                  <a:sym typeface="Helvetica Neue"/>
                </a:rPr>
                <a:t>Management Science MBA</a:t>
              </a:r>
              <a:endParaRPr>
                <a:latin typeface="Helvetica Neue"/>
                <a:ea typeface="Helvetica Neue"/>
                <a:cs typeface="Helvetica Neue"/>
                <a:sym typeface="Helvetica Neue"/>
              </a:endParaRPr>
            </a:p>
          </p:txBody>
        </p:sp>
        <p:sp>
          <p:nvSpPr>
            <p:cNvPr id="332" name="Google Shape;332;p30"/>
            <p:cNvSpPr txBox="1"/>
            <p:nvPr/>
          </p:nvSpPr>
          <p:spPr>
            <a:xfrm>
              <a:off x="-3947583" y="-38100"/>
              <a:ext cx="4705500" cy="615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000">
                  <a:latin typeface="Helvetica Neue"/>
                  <a:ea typeface="Helvetica Neue"/>
                  <a:cs typeface="Helvetica Neue"/>
                  <a:sym typeface="Helvetica Neue"/>
                </a:rPr>
                <a:t>Carmen Pham</a:t>
              </a:r>
              <a:endParaRPr>
                <a:latin typeface="Helvetica Neue"/>
                <a:ea typeface="Helvetica Neue"/>
                <a:cs typeface="Helvetica Neue"/>
                <a:sym typeface="Helvetica Neue"/>
              </a:endParaRPr>
            </a:p>
          </p:txBody>
        </p:sp>
      </p:grpSp>
      <p:grpSp>
        <p:nvGrpSpPr>
          <p:cNvPr id="333" name="Google Shape;333;p30"/>
          <p:cNvGrpSpPr/>
          <p:nvPr/>
        </p:nvGrpSpPr>
        <p:grpSpPr>
          <a:xfrm>
            <a:off x="8828353" y="7512247"/>
            <a:ext cx="3529125" cy="961587"/>
            <a:chOff x="0" y="-38100"/>
            <a:chExt cx="4705500" cy="1282116"/>
          </a:xfrm>
        </p:grpSpPr>
        <p:sp>
          <p:nvSpPr>
            <p:cNvPr id="334" name="Google Shape;334;p30"/>
            <p:cNvSpPr txBox="1"/>
            <p:nvPr/>
          </p:nvSpPr>
          <p:spPr>
            <a:xfrm>
              <a:off x="0" y="751416"/>
              <a:ext cx="4705500" cy="492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a:latin typeface="Helvetica Neue"/>
                  <a:ea typeface="Helvetica Neue"/>
                  <a:cs typeface="Helvetica Neue"/>
                  <a:sym typeface="Helvetica Neue"/>
                </a:rPr>
                <a:t>Social Impact MBA</a:t>
              </a:r>
              <a:endParaRPr>
                <a:latin typeface="Helvetica Neue"/>
                <a:ea typeface="Helvetica Neue"/>
                <a:cs typeface="Helvetica Neue"/>
                <a:sym typeface="Helvetica Neue"/>
              </a:endParaRPr>
            </a:p>
          </p:txBody>
        </p:sp>
        <p:sp>
          <p:nvSpPr>
            <p:cNvPr id="335" name="Google Shape;335;p30"/>
            <p:cNvSpPr txBox="1"/>
            <p:nvPr/>
          </p:nvSpPr>
          <p:spPr>
            <a:xfrm>
              <a:off x="0" y="-38100"/>
              <a:ext cx="4705500" cy="615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000">
                  <a:latin typeface="Helvetica Neue"/>
                  <a:ea typeface="Helvetica Neue"/>
                  <a:cs typeface="Helvetica Neue"/>
                  <a:sym typeface="Helvetica Neue"/>
                </a:rPr>
                <a:t>Sydney Altmeyer</a:t>
              </a:r>
              <a:endParaRPr>
                <a:latin typeface="Helvetica Neue"/>
                <a:ea typeface="Helvetica Neue"/>
                <a:cs typeface="Helvetica Neue"/>
                <a:sym typeface="Helvetica Neue"/>
              </a:endParaRPr>
            </a:p>
          </p:txBody>
        </p:sp>
      </p:grpSp>
      <p:grpSp>
        <p:nvGrpSpPr>
          <p:cNvPr id="336" name="Google Shape;336;p30"/>
          <p:cNvGrpSpPr/>
          <p:nvPr/>
        </p:nvGrpSpPr>
        <p:grpSpPr>
          <a:xfrm>
            <a:off x="371234" y="7639922"/>
            <a:ext cx="3529125" cy="1441737"/>
            <a:chOff x="0" y="-38100"/>
            <a:chExt cx="4705500" cy="1922316"/>
          </a:xfrm>
        </p:grpSpPr>
        <p:sp>
          <p:nvSpPr>
            <p:cNvPr id="337" name="Google Shape;337;p30"/>
            <p:cNvSpPr txBox="1"/>
            <p:nvPr/>
          </p:nvSpPr>
          <p:spPr>
            <a:xfrm>
              <a:off x="0" y="751416"/>
              <a:ext cx="4705500" cy="11328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a:latin typeface="Helvetica Neue"/>
                  <a:ea typeface="Helvetica Neue"/>
                  <a:cs typeface="Helvetica Neue"/>
                  <a:sym typeface="Helvetica Neue"/>
                </a:rPr>
                <a:t>Social Impact MBA + MS Energy &amp; Environment</a:t>
              </a:r>
              <a:endParaRPr>
                <a:latin typeface="Helvetica Neue"/>
                <a:ea typeface="Helvetica Neue"/>
                <a:cs typeface="Helvetica Neue"/>
                <a:sym typeface="Helvetica Neue"/>
              </a:endParaRPr>
            </a:p>
          </p:txBody>
        </p:sp>
        <p:sp>
          <p:nvSpPr>
            <p:cNvPr id="338" name="Google Shape;338;p30"/>
            <p:cNvSpPr txBox="1"/>
            <p:nvPr/>
          </p:nvSpPr>
          <p:spPr>
            <a:xfrm>
              <a:off x="0" y="-38100"/>
              <a:ext cx="4705500" cy="615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000">
                  <a:latin typeface="Helvetica Neue"/>
                  <a:ea typeface="Helvetica Neue"/>
                  <a:cs typeface="Helvetica Neue"/>
                  <a:sym typeface="Helvetica Neue"/>
                </a:rPr>
                <a:t>Paulina Carregha</a:t>
              </a:r>
              <a:endParaRPr>
                <a:latin typeface="Helvetica Neue"/>
                <a:ea typeface="Helvetica Neue"/>
                <a:cs typeface="Helvetica Neue"/>
                <a:sym typeface="Helvetica Neue"/>
              </a:endParaRPr>
            </a:p>
          </p:txBody>
        </p:sp>
      </p:grpSp>
      <p:pic>
        <p:nvPicPr>
          <p:cNvPr id="339" name="Google Shape;339;p30"/>
          <p:cNvPicPr preferRelativeResize="0"/>
          <p:nvPr/>
        </p:nvPicPr>
        <p:blipFill rotWithShape="1">
          <a:blip r:embed="rId5">
            <a:alphaModFix/>
          </a:blip>
          <a:srcRect t="4888"/>
          <a:stretch/>
        </p:blipFill>
        <p:spPr>
          <a:xfrm>
            <a:off x="522575" y="2287700"/>
            <a:ext cx="3226424" cy="4833751"/>
          </a:xfrm>
          <a:prstGeom prst="rect">
            <a:avLst/>
          </a:prstGeom>
          <a:noFill/>
          <a:ln>
            <a:noFill/>
          </a:ln>
        </p:spPr>
      </p:pic>
      <p:pic>
        <p:nvPicPr>
          <p:cNvPr id="340" name="Google Shape;340;p30"/>
          <p:cNvPicPr preferRelativeResize="0"/>
          <p:nvPr/>
        </p:nvPicPr>
        <p:blipFill rotWithShape="1">
          <a:blip r:embed="rId6">
            <a:alphaModFix/>
          </a:blip>
          <a:srcRect l="12239" r="9402"/>
          <a:stretch/>
        </p:blipFill>
        <p:spPr>
          <a:xfrm>
            <a:off x="14171888" y="2207800"/>
            <a:ext cx="3529124" cy="4833603"/>
          </a:xfrm>
          <a:prstGeom prst="rect">
            <a:avLst/>
          </a:prstGeom>
          <a:noFill/>
          <a:ln>
            <a:noFill/>
          </a:ln>
        </p:spPr>
      </p:pic>
      <p:sp>
        <p:nvSpPr>
          <p:cNvPr id="341" name="Google Shape;341;p30"/>
          <p:cNvSpPr txBox="1"/>
          <p:nvPr/>
        </p:nvSpPr>
        <p:spPr>
          <a:xfrm>
            <a:off x="762925" y="790300"/>
            <a:ext cx="17230800" cy="1108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Font typeface="Arial"/>
              <a:buNone/>
            </a:pPr>
            <a:r>
              <a:rPr lang="en-US" sz="7200" b="1">
                <a:solidFill>
                  <a:schemeClr val="dk1"/>
                </a:solidFill>
                <a:latin typeface="Urbanist"/>
                <a:ea typeface="Urbanist"/>
                <a:cs typeface="Urbanist"/>
                <a:sym typeface="Urbanist"/>
              </a:rPr>
              <a:t>The Sustainable Runway Fund Team</a:t>
            </a:r>
            <a:endParaRPr b="1">
              <a:solidFill>
                <a:schemeClr val="dk1"/>
              </a:solidFill>
              <a:latin typeface="Urbanist"/>
              <a:ea typeface="Urbanist"/>
              <a:cs typeface="Urbanist"/>
              <a:sym typeface="Urbanist"/>
            </a:endParaRPr>
          </a:p>
        </p:txBody>
      </p:sp>
      <p:pic>
        <p:nvPicPr>
          <p:cNvPr id="342" name="Google Shape;342;p30"/>
          <p:cNvPicPr preferRelativeResize="0"/>
          <p:nvPr/>
        </p:nvPicPr>
        <p:blipFill rotWithShape="1">
          <a:blip r:embed="rId7">
            <a:alphaModFix/>
          </a:blip>
          <a:srcRect l="10187" t="8966" r="4633"/>
          <a:stretch/>
        </p:blipFill>
        <p:spPr>
          <a:xfrm>
            <a:off x="4487100" y="2288500"/>
            <a:ext cx="3392387" cy="4833751"/>
          </a:xfrm>
          <a:prstGeom prst="rect">
            <a:avLst/>
          </a:prstGeom>
          <a:noFill/>
          <a:ln>
            <a:noFill/>
          </a:ln>
        </p:spPr>
      </p:pic>
      <p:pic>
        <p:nvPicPr>
          <p:cNvPr id="343" name="Google Shape;343;p30"/>
          <p:cNvPicPr preferRelativeResize="0"/>
          <p:nvPr/>
        </p:nvPicPr>
        <p:blipFill>
          <a:blip r:embed="rId8">
            <a:alphaModFix/>
          </a:blip>
          <a:stretch>
            <a:fillRect/>
          </a:stretch>
        </p:blipFill>
        <p:spPr>
          <a:xfrm>
            <a:off x="8817750" y="2432962"/>
            <a:ext cx="4415875" cy="45448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347"/>
        <p:cNvGrpSpPr/>
        <p:nvPr/>
      </p:nvGrpSpPr>
      <p:grpSpPr>
        <a:xfrm>
          <a:off x="0" y="0"/>
          <a:ext cx="0" cy="0"/>
          <a:chOff x="0" y="0"/>
          <a:chExt cx="0" cy="0"/>
        </a:xfrm>
      </p:grpSpPr>
      <p:sp>
        <p:nvSpPr>
          <p:cNvPr id="348" name="Google Shape;348;p31"/>
          <p:cNvSpPr txBox="1"/>
          <p:nvPr/>
        </p:nvSpPr>
        <p:spPr>
          <a:xfrm>
            <a:off x="1028700" y="633505"/>
            <a:ext cx="6386400" cy="215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endParaRPr/>
          </a:p>
        </p:txBody>
      </p:sp>
      <p:pic>
        <p:nvPicPr>
          <p:cNvPr id="349" name="Google Shape;349;p31"/>
          <p:cNvPicPr preferRelativeResize="0"/>
          <p:nvPr/>
        </p:nvPicPr>
        <p:blipFill rotWithShape="1">
          <a:blip r:embed="rId3">
            <a:alphaModFix/>
          </a:blip>
          <a:srcRect/>
          <a:stretch/>
        </p:blipFill>
        <p:spPr>
          <a:xfrm>
            <a:off x="8611891" y="1028700"/>
            <a:ext cx="1064217" cy="1064217"/>
          </a:xfrm>
          <a:prstGeom prst="rect">
            <a:avLst/>
          </a:prstGeom>
          <a:noFill/>
          <a:ln>
            <a:noFill/>
          </a:ln>
        </p:spPr>
      </p:pic>
      <p:pic>
        <p:nvPicPr>
          <p:cNvPr id="350" name="Google Shape;350;p31"/>
          <p:cNvPicPr preferRelativeResize="0"/>
          <p:nvPr/>
        </p:nvPicPr>
        <p:blipFill rotWithShape="1">
          <a:blip r:embed="rId3">
            <a:alphaModFix/>
          </a:blip>
          <a:srcRect/>
          <a:stretch/>
        </p:blipFill>
        <p:spPr>
          <a:xfrm>
            <a:off x="8611891" y="2461281"/>
            <a:ext cx="1064217" cy="1064217"/>
          </a:xfrm>
          <a:prstGeom prst="rect">
            <a:avLst/>
          </a:prstGeom>
          <a:noFill/>
          <a:ln>
            <a:noFill/>
          </a:ln>
        </p:spPr>
      </p:pic>
      <p:pic>
        <p:nvPicPr>
          <p:cNvPr id="351" name="Google Shape;351;p31"/>
          <p:cNvPicPr preferRelativeResize="0"/>
          <p:nvPr/>
        </p:nvPicPr>
        <p:blipFill rotWithShape="1">
          <a:blip r:embed="rId3">
            <a:alphaModFix/>
          </a:blip>
          <a:srcRect/>
          <a:stretch/>
        </p:blipFill>
        <p:spPr>
          <a:xfrm>
            <a:off x="8611891" y="3847592"/>
            <a:ext cx="1064217" cy="1064217"/>
          </a:xfrm>
          <a:prstGeom prst="rect">
            <a:avLst/>
          </a:prstGeom>
          <a:noFill/>
          <a:ln>
            <a:noFill/>
          </a:ln>
        </p:spPr>
      </p:pic>
      <p:sp>
        <p:nvSpPr>
          <p:cNvPr id="352" name="Google Shape;352;p31"/>
          <p:cNvSpPr txBox="1"/>
          <p:nvPr/>
        </p:nvSpPr>
        <p:spPr>
          <a:xfrm>
            <a:off x="762925" y="790300"/>
            <a:ext cx="10679100" cy="1108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Font typeface="Arial"/>
              <a:buNone/>
            </a:pPr>
            <a:r>
              <a:rPr lang="en-US" sz="7200" b="1">
                <a:solidFill>
                  <a:schemeClr val="dk1"/>
                </a:solidFill>
                <a:latin typeface="Urbanist"/>
                <a:ea typeface="Urbanist"/>
                <a:cs typeface="Urbanist"/>
                <a:sym typeface="Urbanist"/>
              </a:rPr>
              <a:t>Special Thanks</a:t>
            </a:r>
            <a:endParaRPr b="1">
              <a:solidFill>
                <a:schemeClr val="dk1"/>
              </a:solidFill>
              <a:latin typeface="Urbanist"/>
              <a:ea typeface="Urbanist"/>
              <a:cs typeface="Urbanist"/>
              <a:sym typeface="Urbanist"/>
            </a:endParaRPr>
          </a:p>
        </p:txBody>
      </p:sp>
      <p:sp>
        <p:nvSpPr>
          <p:cNvPr id="353" name="Google Shape;353;p31"/>
          <p:cNvSpPr txBox="1"/>
          <p:nvPr/>
        </p:nvSpPr>
        <p:spPr>
          <a:xfrm>
            <a:off x="507250" y="2282513"/>
            <a:ext cx="16820100" cy="61107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Maxime Sauzet, Questrom School of Business, Boston University</a:t>
            </a:r>
            <a:endParaRPr sz="3500">
              <a:solidFill>
                <a:srgbClr val="3D3D3D"/>
              </a:solidFill>
              <a:latin typeface="Helvetica Neue Light"/>
              <a:ea typeface="Helvetica Neue Light"/>
              <a:cs typeface="Helvetica Neue Light"/>
              <a:sym typeface="Helvetica Neue Light"/>
            </a:endParaRPr>
          </a:p>
          <a:p>
            <a:pPr marL="457200" marR="0" lvl="0" indent="0" algn="l" rtl="0">
              <a:lnSpc>
                <a:spcPct val="100000"/>
              </a:lnSpc>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45720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Antti Rönkkö, Ioncell</a:t>
            </a:r>
            <a:endParaRPr sz="3500">
              <a:solidFill>
                <a:srgbClr val="3D3D3D"/>
              </a:solidFill>
              <a:latin typeface="Helvetica Neue Light"/>
              <a:ea typeface="Helvetica Neue Light"/>
              <a:cs typeface="Helvetica Neue Light"/>
              <a:sym typeface="Helvetica Neue Light"/>
            </a:endParaRPr>
          </a:p>
          <a:p>
            <a:pPr marL="457200" marR="0" lvl="0" indent="0" algn="l" rtl="0">
              <a:lnSpc>
                <a:spcPct val="100000"/>
              </a:lnSpc>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45720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Daniel Brennan, Blackstone</a:t>
            </a:r>
            <a:endParaRPr sz="3500">
              <a:solidFill>
                <a:srgbClr val="3D3D3D"/>
              </a:solidFill>
              <a:latin typeface="Helvetica Neue Light"/>
              <a:ea typeface="Helvetica Neue Light"/>
              <a:cs typeface="Helvetica Neue Light"/>
              <a:sym typeface="Helvetica Neue Light"/>
            </a:endParaRPr>
          </a:p>
          <a:p>
            <a:pPr marL="457200" marR="0" lvl="0" indent="0" algn="l" rtl="0">
              <a:lnSpc>
                <a:spcPct val="100000"/>
              </a:lnSpc>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45720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Taylor Short, Blackstone</a:t>
            </a:r>
            <a:endParaRPr sz="3500">
              <a:solidFill>
                <a:srgbClr val="3D3D3D"/>
              </a:solidFill>
              <a:latin typeface="Helvetica Neue Light"/>
              <a:ea typeface="Helvetica Neue Light"/>
              <a:cs typeface="Helvetica Neue Light"/>
              <a:sym typeface="Helvetica Neue Light"/>
            </a:endParaRPr>
          </a:p>
          <a:p>
            <a:pPr marL="457200" marR="0" lvl="0" indent="0" algn="l" rtl="0">
              <a:lnSpc>
                <a:spcPct val="100000"/>
              </a:lnSpc>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45720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Lynette Lim, Orrick</a:t>
            </a:r>
            <a:endParaRPr sz="3500">
              <a:solidFill>
                <a:srgbClr val="3D3D3D"/>
              </a:solidFill>
              <a:latin typeface="Helvetica Neue Light"/>
              <a:ea typeface="Helvetica Neue Light"/>
              <a:cs typeface="Helvetica Neue Light"/>
              <a:sym typeface="Helvetica Neue Light"/>
            </a:endParaRPr>
          </a:p>
          <a:p>
            <a:pPr marL="457200" marR="0" lvl="0" indent="0" algn="l" rtl="0">
              <a:lnSpc>
                <a:spcPct val="100000"/>
              </a:lnSpc>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45720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Jess Erdenekhuu, O’llen Akademia</a:t>
            </a:r>
            <a:endParaRPr sz="35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1E2F4"/>
        </a:solidFill>
        <a:effectLst/>
      </p:bgPr>
    </p:bg>
    <p:spTree>
      <p:nvGrpSpPr>
        <p:cNvPr id="1" name="Shape 90"/>
        <p:cNvGrpSpPr/>
        <p:nvPr/>
      </p:nvGrpSpPr>
      <p:grpSpPr>
        <a:xfrm>
          <a:off x="0" y="0"/>
          <a:ext cx="0" cy="0"/>
          <a:chOff x="0" y="0"/>
          <a:chExt cx="0" cy="0"/>
        </a:xfrm>
      </p:grpSpPr>
      <p:pic>
        <p:nvPicPr>
          <p:cNvPr id="91" name="Google Shape;91;p14"/>
          <p:cNvPicPr preferRelativeResize="0"/>
          <p:nvPr/>
        </p:nvPicPr>
        <p:blipFill rotWithShape="1">
          <a:blip r:embed="rId3">
            <a:alphaModFix/>
          </a:blip>
          <a:srcRect/>
          <a:stretch/>
        </p:blipFill>
        <p:spPr>
          <a:xfrm>
            <a:off x="-6579006" y="1709417"/>
            <a:ext cx="15350424" cy="15350424"/>
          </a:xfrm>
          <a:prstGeom prst="rect">
            <a:avLst/>
          </a:prstGeom>
          <a:noFill/>
          <a:ln>
            <a:noFill/>
          </a:ln>
        </p:spPr>
      </p:pic>
      <p:pic>
        <p:nvPicPr>
          <p:cNvPr id="92" name="Google Shape;92;p14"/>
          <p:cNvPicPr preferRelativeResize="0"/>
          <p:nvPr/>
        </p:nvPicPr>
        <p:blipFill rotWithShape="1">
          <a:blip r:embed="rId4">
            <a:alphaModFix/>
          </a:blip>
          <a:srcRect/>
          <a:stretch/>
        </p:blipFill>
        <p:spPr>
          <a:xfrm>
            <a:off x="9298696" y="2237859"/>
            <a:ext cx="1064217" cy="1064217"/>
          </a:xfrm>
          <a:prstGeom prst="rect">
            <a:avLst/>
          </a:prstGeom>
          <a:noFill/>
          <a:ln>
            <a:noFill/>
          </a:ln>
        </p:spPr>
      </p:pic>
      <p:pic>
        <p:nvPicPr>
          <p:cNvPr id="93" name="Google Shape;93;p14"/>
          <p:cNvPicPr preferRelativeResize="0"/>
          <p:nvPr/>
        </p:nvPicPr>
        <p:blipFill rotWithShape="1">
          <a:blip r:embed="rId4">
            <a:alphaModFix/>
          </a:blip>
          <a:srcRect/>
          <a:stretch/>
        </p:blipFill>
        <p:spPr>
          <a:xfrm>
            <a:off x="9298697" y="4079283"/>
            <a:ext cx="1064217" cy="1064217"/>
          </a:xfrm>
          <a:prstGeom prst="rect">
            <a:avLst/>
          </a:prstGeom>
          <a:noFill/>
          <a:ln>
            <a:noFill/>
          </a:ln>
        </p:spPr>
      </p:pic>
      <p:pic>
        <p:nvPicPr>
          <p:cNvPr id="94" name="Google Shape;94;p14"/>
          <p:cNvPicPr preferRelativeResize="0"/>
          <p:nvPr/>
        </p:nvPicPr>
        <p:blipFill rotWithShape="1">
          <a:blip r:embed="rId4">
            <a:alphaModFix/>
          </a:blip>
          <a:srcRect/>
          <a:stretch/>
        </p:blipFill>
        <p:spPr>
          <a:xfrm>
            <a:off x="9298697" y="6189763"/>
            <a:ext cx="1064217" cy="1064217"/>
          </a:xfrm>
          <a:prstGeom prst="rect">
            <a:avLst/>
          </a:prstGeom>
          <a:noFill/>
          <a:ln>
            <a:noFill/>
          </a:ln>
        </p:spPr>
      </p:pic>
      <p:grpSp>
        <p:nvGrpSpPr>
          <p:cNvPr id="95" name="Google Shape;95;p14"/>
          <p:cNvGrpSpPr/>
          <p:nvPr/>
        </p:nvGrpSpPr>
        <p:grpSpPr>
          <a:xfrm>
            <a:off x="1028700" y="2069417"/>
            <a:ext cx="7330927" cy="5485318"/>
            <a:chOff x="0" y="-744067"/>
            <a:chExt cx="9774569" cy="7313757"/>
          </a:xfrm>
        </p:grpSpPr>
        <p:sp>
          <p:nvSpPr>
            <p:cNvPr id="96" name="Google Shape;96;p14"/>
            <p:cNvSpPr txBox="1"/>
            <p:nvPr/>
          </p:nvSpPr>
          <p:spPr>
            <a:xfrm>
              <a:off x="0" y="-744067"/>
              <a:ext cx="8041758" cy="4433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dirty="0">
                  <a:latin typeface="Urbanist"/>
                  <a:ea typeface="Urbanist"/>
                  <a:cs typeface="Urbanist"/>
                  <a:sym typeface="Urbanist"/>
                </a:rPr>
                <a:t>Situation Overview: Fast Fashion</a:t>
              </a:r>
              <a:endParaRPr b="1" dirty="0">
                <a:latin typeface="Urbanist"/>
                <a:ea typeface="Urbanist"/>
                <a:cs typeface="Urbanist"/>
                <a:sym typeface="Urbanist"/>
              </a:endParaRPr>
            </a:p>
          </p:txBody>
        </p:sp>
        <p:sp>
          <p:nvSpPr>
            <p:cNvPr id="97" name="Google Shape;97;p14"/>
            <p:cNvSpPr txBox="1"/>
            <p:nvPr/>
          </p:nvSpPr>
          <p:spPr>
            <a:xfrm>
              <a:off x="8969" y="4169033"/>
              <a:ext cx="9765600" cy="2400657"/>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dirty="0">
                  <a:latin typeface="Helvetica Neue Light"/>
                  <a:ea typeface="Helvetica Neue Light"/>
                  <a:cs typeface="Helvetica Neue Light"/>
                  <a:sym typeface="Helvetica Neue Light"/>
                </a:rPr>
                <a:t>The value of the fast fashion market in 2022 was estimated to be $99 billion with a CAGR of 8.8%</a:t>
              </a:r>
              <a:endParaRPr sz="3000" dirty="0">
                <a:latin typeface="Helvetica Neue Light"/>
                <a:ea typeface="Helvetica Neue Light"/>
                <a:cs typeface="Helvetica Neue Light"/>
                <a:sym typeface="Helvetica Neue Light"/>
              </a:endParaRPr>
            </a:p>
          </p:txBody>
        </p:sp>
      </p:grpSp>
      <p:sp>
        <p:nvSpPr>
          <p:cNvPr id="98" name="Google Shape;98;p14"/>
          <p:cNvSpPr txBox="1"/>
          <p:nvPr/>
        </p:nvSpPr>
        <p:spPr>
          <a:xfrm>
            <a:off x="10818000" y="2069417"/>
            <a:ext cx="6441300" cy="64647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0"/>
              </a:spcAft>
              <a:buNone/>
            </a:pPr>
            <a:r>
              <a:rPr lang="en-US" sz="3000" dirty="0">
                <a:solidFill>
                  <a:schemeClr val="dk1"/>
                </a:solidFill>
                <a:latin typeface="Helvetica Neue Light"/>
                <a:ea typeface="Helvetica Neue Light"/>
                <a:cs typeface="Helvetica Neue Light"/>
                <a:sym typeface="Helvetica Neue Light"/>
              </a:rPr>
              <a:t>This rise in production has negatively impacted the environment. </a:t>
            </a:r>
            <a:endParaRPr sz="3000" dirty="0">
              <a:solidFill>
                <a:schemeClr val="dk1"/>
              </a:solidFill>
              <a:latin typeface="Helvetica Neue Light"/>
              <a:ea typeface="Helvetica Neue Light"/>
              <a:cs typeface="Helvetica Neue Light"/>
              <a:sym typeface="Helvetica Neue Light"/>
            </a:endParaRPr>
          </a:p>
          <a:p>
            <a:pPr marL="0" lvl="0" indent="0" algn="l" rtl="0">
              <a:lnSpc>
                <a:spcPct val="130000"/>
              </a:lnSpc>
              <a:spcBef>
                <a:spcPts val="0"/>
              </a:spcBef>
              <a:spcAft>
                <a:spcPts val="0"/>
              </a:spcAft>
              <a:buNone/>
            </a:pPr>
            <a:endParaRPr sz="3000" dirty="0">
              <a:solidFill>
                <a:schemeClr val="dk1"/>
              </a:solidFill>
              <a:latin typeface="Helvetica Neue Light"/>
              <a:ea typeface="Helvetica Neue Light"/>
              <a:cs typeface="Helvetica Neue Light"/>
              <a:sym typeface="Helvetica Neue Light"/>
            </a:endParaRPr>
          </a:p>
          <a:p>
            <a:pPr marL="0" lvl="0" indent="0" algn="l" rtl="0">
              <a:lnSpc>
                <a:spcPct val="130000"/>
              </a:lnSpc>
              <a:spcBef>
                <a:spcPts val="0"/>
              </a:spcBef>
              <a:spcAft>
                <a:spcPts val="0"/>
              </a:spcAft>
              <a:buNone/>
            </a:pPr>
            <a:r>
              <a:rPr lang="en-US" sz="3000" dirty="0">
                <a:solidFill>
                  <a:schemeClr val="dk1"/>
                </a:solidFill>
                <a:latin typeface="Helvetica Neue Light"/>
                <a:ea typeface="Helvetica Neue Light"/>
                <a:cs typeface="Helvetica Neue Light"/>
                <a:sym typeface="Helvetica Neue Light"/>
              </a:rPr>
              <a:t>The fast fashion industry is the second largest consumer of water in the world. </a:t>
            </a:r>
            <a:endParaRPr sz="3000" dirty="0">
              <a:solidFill>
                <a:schemeClr val="dk1"/>
              </a:solidFill>
              <a:latin typeface="Helvetica Neue Light"/>
              <a:ea typeface="Helvetica Neue Light"/>
              <a:cs typeface="Helvetica Neue Light"/>
              <a:sym typeface="Helvetica Neue Light"/>
            </a:endParaRPr>
          </a:p>
          <a:p>
            <a:pPr marL="0" lvl="0" indent="0" algn="l" rtl="0">
              <a:lnSpc>
                <a:spcPct val="130000"/>
              </a:lnSpc>
              <a:spcBef>
                <a:spcPts val="0"/>
              </a:spcBef>
              <a:spcAft>
                <a:spcPts val="0"/>
              </a:spcAft>
              <a:buNone/>
            </a:pPr>
            <a:endParaRPr sz="3000" dirty="0">
              <a:solidFill>
                <a:schemeClr val="dk1"/>
              </a:solidFill>
              <a:latin typeface="Helvetica Neue Light"/>
              <a:ea typeface="Helvetica Neue Light"/>
              <a:cs typeface="Helvetica Neue Light"/>
              <a:sym typeface="Helvetica Neue Light"/>
            </a:endParaRPr>
          </a:p>
          <a:p>
            <a:pPr marL="0" lvl="0" indent="0" algn="l" rtl="0">
              <a:lnSpc>
                <a:spcPct val="130000"/>
              </a:lnSpc>
              <a:spcBef>
                <a:spcPts val="0"/>
              </a:spcBef>
              <a:spcAft>
                <a:spcPts val="0"/>
              </a:spcAft>
              <a:buClr>
                <a:schemeClr val="dk1"/>
              </a:buClr>
              <a:buFont typeface="Arial"/>
              <a:buNone/>
            </a:pPr>
            <a:r>
              <a:rPr lang="en-US" sz="3000" dirty="0">
                <a:solidFill>
                  <a:schemeClr val="dk1"/>
                </a:solidFill>
                <a:latin typeface="Helvetica Neue Light"/>
                <a:ea typeface="Helvetica Neue Light"/>
                <a:cs typeface="Helvetica Neue Light"/>
                <a:sym typeface="Helvetica Neue Light"/>
              </a:rPr>
              <a:t>Since 2000, clothing production has doubled from 100 to 200 billion units a year, while clothing utilization has decreased by 36%. </a:t>
            </a:r>
            <a:endParaRPr sz="3000" dirty="0">
              <a:solidFill>
                <a:schemeClr val="dk1"/>
              </a:solidFill>
              <a:latin typeface="Helvetica Neue Light"/>
              <a:ea typeface="Helvetica Neue Light"/>
              <a:cs typeface="Helvetica Neue Light"/>
              <a:sym typeface="Helvetica Neue Light"/>
            </a:endParaRPr>
          </a:p>
          <a:p>
            <a:pPr marL="0" lvl="0" indent="0" algn="l" rtl="0">
              <a:lnSpc>
                <a:spcPct val="130000"/>
              </a:lnSpc>
              <a:spcBef>
                <a:spcPts val="0"/>
              </a:spcBef>
              <a:spcAft>
                <a:spcPts val="0"/>
              </a:spcAft>
              <a:buNone/>
            </a:pPr>
            <a:endParaRPr sz="3000" dirty="0">
              <a:latin typeface="Helvetica Neue Light"/>
              <a:ea typeface="Helvetica Neue Light"/>
              <a:cs typeface="Helvetica Neue Light"/>
              <a:sym typeface="Helvetica Neue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357"/>
        <p:cNvGrpSpPr/>
        <p:nvPr/>
      </p:nvGrpSpPr>
      <p:grpSpPr>
        <a:xfrm>
          <a:off x="0" y="0"/>
          <a:ext cx="0" cy="0"/>
          <a:chOff x="0" y="0"/>
          <a:chExt cx="0" cy="0"/>
        </a:xfrm>
      </p:grpSpPr>
      <p:sp>
        <p:nvSpPr>
          <p:cNvPr id="358" name="Google Shape;358;p32"/>
          <p:cNvSpPr txBox="1"/>
          <p:nvPr/>
        </p:nvSpPr>
        <p:spPr>
          <a:xfrm>
            <a:off x="1028700" y="633505"/>
            <a:ext cx="6386400" cy="11082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7200" b="1">
                <a:latin typeface="Urbanist"/>
                <a:ea typeface="Urbanist"/>
                <a:cs typeface="Urbanist"/>
                <a:sym typeface="Urbanist"/>
              </a:rPr>
              <a:t>References</a:t>
            </a:r>
            <a:endParaRPr/>
          </a:p>
        </p:txBody>
      </p:sp>
      <p:sp>
        <p:nvSpPr>
          <p:cNvPr id="359" name="Google Shape;359;p32"/>
          <p:cNvSpPr txBox="1"/>
          <p:nvPr/>
        </p:nvSpPr>
        <p:spPr>
          <a:xfrm>
            <a:off x="762925" y="2043050"/>
            <a:ext cx="16857900" cy="6923400"/>
          </a:xfrm>
          <a:prstGeom prst="rect">
            <a:avLst/>
          </a:prstGeom>
          <a:noFill/>
          <a:ln>
            <a:noFill/>
          </a:ln>
        </p:spPr>
        <p:txBody>
          <a:bodyPr spcFirstLastPara="1" wrap="square" lIns="91425" tIns="91425" rIns="91425" bIns="91425" anchor="t" anchorCtr="0">
            <a:spAutoFit/>
          </a:bodyPr>
          <a:lstStyle/>
          <a:p>
            <a:pPr marL="355600" marR="0" lvl="0" indent="0" algn="l" rtl="0">
              <a:lnSpc>
                <a:spcPct val="115000"/>
              </a:lnSpc>
              <a:spcBef>
                <a:spcPts val="1200"/>
              </a:spcBef>
              <a:spcAft>
                <a:spcPts val="0"/>
              </a:spcAft>
              <a:buNone/>
            </a:pPr>
            <a:r>
              <a:rPr lang="en-US" sz="1800">
                <a:solidFill>
                  <a:schemeClr val="dk1"/>
                </a:solidFill>
                <a:latin typeface="Helvetica Neue Light"/>
                <a:ea typeface="Helvetica Neue Light"/>
                <a:cs typeface="Helvetica Neue Light"/>
                <a:sym typeface="Helvetica Neue Light"/>
              </a:rPr>
              <a:t>Hachiba. (2021). About Us. Công Ty cổ phần DỆT may 29/3. Retrieved April 3, 2023, from https://hachiba.com.vn/?view=en </a:t>
            </a:r>
            <a:endParaRPr sz="1800">
              <a:solidFill>
                <a:schemeClr val="dk1"/>
              </a:solidFill>
              <a:latin typeface="Helvetica Neue Light"/>
              <a:ea typeface="Helvetica Neue Light"/>
              <a:cs typeface="Helvetica Neue Light"/>
              <a:sym typeface="Helvetica Neue Light"/>
            </a:endParaRPr>
          </a:p>
          <a:p>
            <a:pPr marL="355600" marR="0" lvl="0" indent="0" algn="l" rtl="0">
              <a:lnSpc>
                <a:spcPct val="115000"/>
              </a:lnSpc>
              <a:spcBef>
                <a:spcPts val="1200"/>
              </a:spcBef>
              <a:spcAft>
                <a:spcPts val="0"/>
              </a:spcAft>
              <a:buNone/>
            </a:pPr>
            <a:r>
              <a:rPr lang="en-US" sz="1800">
                <a:solidFill>
                  <a:schemeClr val="dk1"/>
                </a:solidFill>
                <a:latin typeface="Helvetica Neue Light"/>
                <a:ea typeface="Helvetica Neue Light"/>
                <a:cs typeface="Helvetica Neue Light"/>
                <a:sym typeface="Helvetica Neue Light"/>
              </a:rPr>
              <a:t>ICMA. (2022, June 28). The principles announce key publications and resources in support of Market Transparency and Development. ICMA- International Capital Market Association. Retrieved April 3, 2023, from https://www.icmagroup.org/News/news-in-brief/the-principles-announce-key-publications-and-resources-in-support-of-market-transparency-and-development/ </a:t>
            </a:r>
            <a:endParaRPr sz="1800">
              <a:solidFill>
                <a:schemeClr val="dk1"/>
              </a:solidFill>
              <a:latin typeface="Helvetica Neue Light"/>
              <a:ea typeface="Helvetica Neue Light"/>
              <a:cs typeface="Helvetica Neue Light"/>
              <a:sym typeface="Helvetica Neue Light"/>
            </a:endParaRPr>
          </a:p>
          <a:p>
            <a:pPr marL="355600" marR="0" lvl="0" indent="0" algn="l" rtl="0">
              <a:lnSpc>
                <a:spcPct val="115000"/>
              </a:lnSpc>
              <a:spcBef>
                <a:spcPts val="1200"/>
              </a:spcBef>
              <a:spcAft>
                <a:spcPts val="0"/>
              </a:spcAft>
              <a:buNone/>
            </a:pPr>
            <a:r>
              <a:rPr lang="en-US" sz="1800">
                <a:solidFill>
                  <a:schemeClr val="dk1"/>
                </a:solidFill>
                <a:latin typeface="Helvetica Neue Light"/>
                <a:ea typeface="Helvetica Neue Light"/>
                <a:cs typeface="Helvetica Neue Light"/>
                <a:sym typeface="Helvetica Neue Light"/>
              </a:rPr>
              <a:t>Kinetik Holdings Inc. (2022, May 16). </a:t>
            </a:r>
            <a:r>
              <a:rPr lang="en-US" sz="1800" i="1">
                <a:solidFill>
                  <a:schemeClr val="dk1"/>
                </a:solidFill>
                <a:latin typeface="Helvetica Neue Light"/>
                <a:ea typeface="Helvetica Neue Light"/>
                <a:cs typeface="Helvetica Neue Light"/>
                <a:sym typeface="Helvetica Neue Light"/>
              </a:rPr>
              <a:t>Sustainability-Linked Financing Framework</a:t>
            </a:r>
            <a:r>
              <a:rPr lang="en-US" sz="1800">
                <a:solidFill>
                  <a:schemeClr val="dk1"/>
                </a:solidFill>
                <a:latin typeface="Helvetica Neue Light"/>
                <a:ea typeface="Helvetica Neue Light"/>
                <a:cs typeface="Helvetica Neue Light"/>
                <a:sym typeface="Helvetica Neue Light"/>
              </a:rPr>
              <a:t>. Kinetik. Retrieved April 3, 2023, from https://www.kinetik.com/wp-content/uploads/2022/06/Kinetik-Sustainability-Linked-Financing-Framework-FINAL.pdf </a:t>
            </a:r>
            <a:endParaRPr sz="1800">
              <a:solidFill>
                <a:schemeClr val="dk1"/>
              </a:solidFill>
              <a:latin typeface="Helvetica Neue Light"/>
              <a:ea typeface="Helvetica Neue Light"/>
              <a:cs typeface="Helvetica Neue Light"/>
              <a:sym typeface="Helvetica Neue Light"/>
            </a:endParaRPr>
          </a:p>
          <a:p>
            <a:pPr marL="355600" marR="0" lvl="0" indent="0" algn="l" rtl="0">
              <a:lnSpc>
                <a:spcPct val="115000"/>
              </a:lnSpc>
              <a:spcBef>
                <a:spcPts val="1200"/>
              </a:spcBef>
              <a:spcAft>
                <a:spcPts val="0"/>
              </a:spcAft>
              <a:buNone/>
            </a:pPr>
            <a:r>
              <a:rPr lang="en-US" sz="1800">
                <a:solidFill>
                  <a:schemeClr val="dk1"/>
                </a:solidFill>
                <a:latin typeface="Helvetica Neue Light"/>
                <a:ea typeface="Helvetica Neue Light"/>
                <a:cs typeface="Helvetica Neue Light"/>
                <a:sym typeface="Helvetica Neue Light"/>
              </a:rPr>
              <a:t>Loan Market Association. (2018, March 21). Green loan principles (GLP). Green Loan Principles " ICMA. Retrieved April 3, 2023, from www.icmagroup.org/assets/documents/Regulatory/Green-Bonds/LMA_Green_Loan_Principles_Booklet-220318.pdf</a:t>
            </a:r>
            <a:endParaRPr sz="1800">
              <a:solidFill>
                <a:schemeClr val="dk1"/>
              </a:solidFill>
              <a:latin typeface="Helvetica Neue Light"/>
              <a:ea typeface="Helvetica Neue Light"/>
              <a:cs typeface="Helvetica Neue Light"/>
              <a:sym typeface="Helvetica Neue Light"/>
            </a:endParaRPr>
          </a:p>
          <a:p>
            <a:pPr marL="355600" marR="0" lvl="0" indent="0" algn="l" rtl="0">
              <a:lnSpc>
                <a:spcPct val="115000"/>
              </a:lnSpc>
              <a:spcBef>
                <a:spcPts val="1200"/>
              </a:spcBef>
              <a:spcAft>
                <a:spcPts val="0"/>
              </a:spcAft>
              <a:buNone/>
            </a:pPr>
            <a:r>
              <a:rPr lang="en-US" sz="1800">
                <a:solidFill>
                  <a:schemeClr val="dk1"/>
                </a:solidFill>
                <a:latin typeface="Helvetica Neue Light"/>
                <a:ea typeface="Helvetica Neue Light"/>
                <a:cs typeface="Helvetica Neue Light"/>
                <a:sym typeface="Helvetica Neue Light"/>
              </a:rPr>
              <a:t>Loan Market Association. (2023, March 27). Guidance on green loan principles (GLP). LSTA. Retrieved April 3, 2023, from https://www.lsta.org/content/guidance-on-green-loan-principles-glp/ </a:t>
            </a:r>
            <a:endParaRPr sz="1800">
              <a:solidFill>
                <a:schemeClr val="dk1"/>
              </a:solidFill>
              <a:latin typeface="Helvetica Neue Light"/>
              <a:ea typeface="Helvetica Neue Light"/>
              <a:cs typeface="Helvetica Neue Light"/>
              <a:sym typeface="Helvetica Neue Light"/>
            </a:endParaRPr>
          </a:p>
          <a:p>
            <a:pPr marL="355600" marR="0" lvl="0" indent="0" algn="l" rtl="0">
              <a:lnSpc>
                <a:spcPct val="115000"/>
              </a:lnSpc>
              <a:spcBef>
                <a:spcPts val="1200"/>
              </a:spcBef>
              <a:spcAft>
                <a:spcPts val="0"/>
              </a:spcAft>
              <a:buNone/>
            </a:pPr>
            <a:r>
              <a:rPr lang="en-US" sz="1800">
                <a:solidFill>
                  <a:schemeClr val="dk1"/>
                </a:solidFill>
                <a:latin typeface="Helvetica Neue Light"/>
                <a:ea typeface="Helvetica Neue Light"/>
                <a:cs typeface="Helvetica Neue Light"/>
                <a:sym typeface="Helvetica Neue Light"/>
              </a:rPr>
              <a:t>Thai Son S.P Co., Ltd. (2020, February 19). Sustainability. Thai Son S.P Sewing Factory in Vietnam. Retrieved April 3, 2023, from https://www.thaisonspgarment.com/sustainable-garments-factory-in-vietnam.html </a:t>
            </a:r>
            <a:endParaRPr sz="1800">
              <a:solidFill>
                <a:schemeClr val="dk1"/>
              </a:solidFill>
              <a:latin typeface="Helvetica Neue Light"/>
              <a:ea typeface="Helvetica Neue Light"/>
              <a:cs typeface="Helvetica Neue Light"/>
              <a:sym typeface="Helvetica Neue Light"/>
            </a:endParaRPr>
          </a:p>
          <a:p>
            <a:pPr marL="355600" marR="0" lvl="0" indent="0" algn="l" rtl="0">
              <a:lnSpc>
                <a:spcPct val="115000"/>
              </a:lnSpc>
              <a:spcBef>
                <a:spcPts val="1200"/>
              </a:spcBef>
              <a:spcAft>
                <a:spcPts val="0"/>
              </a:spcAft>
              <a:buNone/>
            </a:pPr>
            <a:r>
              <a:rPr lang="en-US" sz="1800">
                <a:solidFill>
                  <a:schemeClr val="dk1"/>
                </a:solidFill>
                <a:latin typeface="Helvetica Neue Light"/>
                <a:ea typeface="Helvetica Neue Light"/>
                <a:cs typeface="Helvetica Neue Light"/>
                <a:sym typeface="Helvetica Neue Light"/>
              </a:rPr>
              <a:t>Thygesen Textile Vietnam. (2022, October 3). Sustainability. Thygesen Textile Vietnam. Retrieved April 3, 2023, from </a:t>
            </a:r>
            <a:r>
              <a:rPr lang="en-US" sz="1800" u="sng">
                <a:solidFill>
                  <a:schemeClr val="hlink"/>
                </a:solidFill>
                <a:latin typeface="Helvetica Neue Light"/>
                <a:ea typeface="Helvetica Neue Light"/>
                <a:cs typeface="Helvetica Neue Light"/>
                <a:sym typeface="Helvetica Neue Light"/>
                <a:hlinkClick r:id="rId3"/>
              </a:rPr>
              <a:t>https://thygesen.com.vn/sustainability</a:t>
            </a:r>
            <a:endParaRPr sz="1800">
              <a:solidFill>
                <a:schemeClr val="dk1"/>
              </a:solidFill>
              <a:latin typeface="Helvetica Neue Light"/>
              <a:ea typeface="Helvetica Neue Light"/>
              <a:cs typeface="Helvetica Neue Light"/>
              <a:sym typeface="Helvetica Neue Light"/>
            </a:endParaRPr>
          </a:p>
          <a:p>
            <a:pPr marL="355600" marR="0" lvl="0" indent="0" algn="l" rtl="0">
              <a:lnSpc>
                <a:spcPct val="115000"/>
              </a:lnSpc>
              <a:spcBef>
                <a:spcPts val="1200"/>
              </a:spcBef>
              <a:spcAft>
                <a:spcPts val="0"/>
              </a:spcAft>
              <a:buNone/>
            </a:pPr>
            <a:r>
              <a:rPr lang="en-US" sz="1800">
                <a:solidFill>
                  <a:schemeClr val="dk1"/>
                </a:solidFill>
                <a:latin typeface="Helvetica Neue Light"/>
                <a:ea typeface="Helvetica Neue Light"/>
                <a:cs typeface="Helvetica Neue Light"/>
                <a:sym typeface="Helvetica Neue Light"/>
              </a:rPr>
              <a:t>Research. Ioncell. (2021, November 11). Retrieved April 3, 2023, from http://ioncell.fi/research/  </a:t>
            </a:r>
            <a:endParaRPr sz="1800">
              <a:solidFill>
                <a:schemeClr val="dk1"/>
              </a:solidFill>
              <a:latin typeface="Helvetica Neue Light"/>
              <a:ea typeface="Helvetica Neue Light"/>
              <a:cs typeface="Helvetica Neue Light"/>
              <a:sym typeface="Helvetica Neue Light"/>
            </a:endParaRPr>
          </a:p>
          <a:p>
            <a:pPr marL="355600" marR="0" lvl="0" indent="0" algn="l" rtl="0">
              <a:lnSpc>
                <a:spcPct val="115000"/>
              </a:lnSpc>
              <a:spcBef>
                <a:spcPts val="1200"/>
              </a:spcBef>
              <a:spcAft>
                <a:spcPts val="0"/>
              </a:spcAft>
              <a:buNone/>
            </a:pPr>
            <a:endParaRPr sz="2000">
              <a:solidFill>
                <a:schemeClr val="dk1"/>
              </a:solidFill>
              <a:latin typeface="Helvetica Neue Light"/>
              <a:ea typeface="Helvetica Neue Light"/>
              <a:cs typeface="Helvetica Neue Light"/>
              <a:sym typeface="Helvetica Neue Light"/>
            </a:endParaRPr>
          </a:p>
          <a:p>
            <a:pPr marL="0" marR="0" lvl="0" indent="0" algn="l" rtl="0">
              <a:lnSpc>
                <a:spcPct val="100000"/>
              </a:lnSpc>
              <a:spcBef>
                <a:spcPts val="1200"/>
              </a:spcBef>
              <a:spcAft>
                <a:spcPts val="0"/>
              </a:spcAft>
              <a:buNone/>
            </a:pPr>
            <a:endParaRPr sz="35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363"/>
        <p:cNvGrpSpPr/>
        <p:nvPr/>
      </p:nvGrpSpPr>
      <p:grpSpPr>
        <a:xfrm>
          <a:off x="0" y="0"/>
          <a:ext cx="0" cy="0"/>
          <a:chOff x="0" y="0"/>
          <a:chExt cx="0" cy="0"/>
        </a:xfrm>
      </p:grpSpPr>
      <p:sp>
        <p:nvSpPr>
          <p:cNvPr id="364" name="Google Shape;364;p33"/>
          <p:cNvSpPr txBox="1"/>
          <p:nvPr/>
        </p:nvSpPr>
        <p:spPr>
          <a:xfrm>
            <a:off x="5179625" y="4589400"/>
            <a:ext cx="73476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b="1">
                <a:latin typeface="Urbanist"/>
                <a:ea typeface="Urbanist"/>
                <a:cs typeface="Urbanist"/>
                <a:sym typeface="Urbanist"/>
              </a:rPr>
              <a:t>Appendix</a:t>
            </a:r>
            <a:endParaRPr b="1">
              <a:latin typeface="Urbanist"/>
              <a:ea typeface="Urbanist"/>
              <a:cs typeface="Urbanist"/>
              <a:sym typeface="Urbani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368"/>
        <p:cNvGrpSpPr/>
        <p:nvPr/>
      </p:nvGrpSpPr>
      <p:grpSpPr>
        <a:xfrm>
          <a:off x="0" y="0"/>
          <a:ext cx="0" cy="0"/>
          <a:chOff x="0" y="0"/>
          <a:chExt cx="0" cy="0"/>
        </a:xfrm>
      </p:grpSpPr>
      <p:sp>
        <p:nvSpPr>
          <p:cNvPr id="369" name="Google Shape;369;p34"/>
          <p:cNvSpPr txBox="1"/>
          <p:nvPr/>
        </p:nvSpPr>
        <p:spPr>
          <a:xfrm>
            <a:off x="762925" y="790300"/>
            <a:ext cx="133257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Manmade Cellulosics - Lyocell</a:t>
            </a:r>
            <a:endParaRPr b="1">
              <a:latin typeface="Urbanist"/>
              <a:ea typeface="Urbanist"/>
              <a:cs typeface="Urbanist"/>
              <a:sym typeface="Urbanist"/>
            </a:endParaRPr>
          </a:p>
        </p:txBody>
      </p:sp>
      <p:sp>
        <p:nvSpPr>
          <p:cNvPr id="370" name="Google Shape;370;p34"/>
          <p:cNvSpPr txBox="1"/>
          <p:nvPr/>
        </p:nvSpPr>
        <p:spPr>
          <a:xfrm>
            <a:off x="139675" y="8930975"/>
            <a:ext cx="17862600" cy="124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rgbClr val="3D3D3D"/>
                </a:solidFill>
                <a:latin typeface="Helvetica Neue Light"/>
                <a:ea typeface="Helvetica Neue Light"/>
                <a:cs typeface="Helvetica Neue Light"/>
                <a:sym typeface="Helvetica Neue Light"/>
              </a:rPr>
              <a:t>1..https://www.globenewswire.com/en/news-release/2021/07/12/2260931/28124/en/Outlook-on-the-Lyocell-Fiber-Global-Market-to-2029-Featuring-Lenzing-Aditya-Birla-and-Smartfiber-Among-Others.html#:~:text=In%20terms%20of%20growth%2C%20North,volume%20for%20Lyocell%20fiber%20products.</a:t>
            </a:r>
            <a:endParaRPr sz="17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sp>
        <p:nvSpPr>
          <p:cNvPr id="371" name="Google Shape;371;p34"/>
          <p:cNvSpPr txBox="1"/>
          <p:nvPr/>
        </p:nvSpPr>
        <p:spPr>
          <a:xfrm>
            <a:off x="506550" y="2744850"/>
            <a:ext cx="17619300" cy="6110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Lyocell is a rayon fabric. It's made of cellulose fiber, which is formed by dissolving pulp and then spinning it dry jet-wet. This process was first developed in 1972 by American Enka, a rayon fiber manufacturer. However, the fabric was created for the first time in 1980s by Courtaulds Fibers, a fabric manufacturer. Unlike viscose rayon, lyocell rayon does not include hazardous carbon disulfide, which is damaging to both employees and the environment. The fabric is used in a wide range of industries, including the fashion, the fabric industry, the medical industry, the pulp industry and the paper industry. Lyocell fiber is so versatile, that it can act as a substitute for cotton, silk, cotton blends, and even nylon in the production of sportswear, shirts, bed linens, denim, t-shirts, pants, and towels. It is airy, absorbent, long-lasting, soft breathable fabric.</a:t>
            </a:r>
            <a:r>
              <a:rPr lang="en-US" sz="2800">
                <a:solidFill>
                  <a:srgbClr val="3D3D3D"/>
                </a:solidFill>
                <a:latin typeface="Helvetica Neue Light"/>
                <a:ea typeface="Helvetica Neue Light"/>
                <a:cs typeface="Helvetica Neue Light"/>
                <a:sym typeface="Helvetica Neue Light"/>
              </a:rPr>
              <a:t>1</a:t>
            </a:r>
            <a:endParaRPr sz="17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375"/>
        <p:cNvGrpSpPr/>
        <p:nvPr/>
      </p:nvGrpSpPr>
      <p:grpSpPr>
        <a:xfrm>
          <a:off x="0" y="0"/>
          <a:ext cx="0" cy="0"/>
          <a:chOff x="0" y="0"/>
          <a:chExt cx="0" cy="0"/>
        </a:xfrm>
      </p:grpSpPr>
      <p:sp>
        <p:nvSpPr>
          <p:cNvPr id="376" name="Google Shape;376;p35"/>
          <p:cNvSpPr txBox="1"/>
          <p:nvPr/>
        </p:nvSpPr>
        <p:spPr>
          <a:xfrm>
            <a:off x="762925" y="790300"/>
            <a:ext cx="133257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Outlook on Lyocell</a:t>
            </a:r>
            <a:endParaRPr b="1">
              <a:latin typeface="Urbanist"/>
              <a:ea typeface="Urbanist"/>
              <a:cs typeface="Urbanist"/>
              <a:sym typeface="Urbanist"/>
            </a:endParaRPr>
          </a:p>
        </p:txBody>
      </p:sp>
      <p:sp>
        <p:nvSpPr>
          <p:cNvPr id="377" name="Google Shape;377;p35"/>
          <p:cNvSpPr txBox="1"/>
          <p:nvPr/>
        </p:nvSpPr>
        <p:spPr>
          <a:xfrm>
            <a:off x="506550" y="2744850"/>
            <a:ext cx="8130900" cy="39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Production of manmade cellulosic fibers (MMCFs) including lyocell (Ioncell), modal, acetate, and cupo increased from 6.5 million tonnes in 2020 to 7.2 million tonnes in 2021, representing  a 6% of the global textile production.</a:t>
            </a:r>
            <a:r>
              <a:rPr lang="en-US" sz="2400">
                <a:solidFill>
                  <a:srgbClr val="3D3D3D"/>
                </a:solidFill>
                <a:latin typeface="Helvetica Neue Light"/>
                <a:ea typeface="Helvetica Neue Light"/>
                <a:cs typeface="Helvetica Neue Light"/>
                <a:sym typeface="Helvetica Neue Light"/>
              </a:rPr>
              <a:t>1</a:t>
            </a:r>
            <a:endParaRPr sz="24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sp>
        <p:nvSpPr>
          <p:cNvPr id="378" name="Google Shape;378;p35"/>
          <p:cNvSpPr txBox="1"/>
          <p:nvPr/>
        </p:nvSpPr>
        <p:spPr>
          <a:xfrm>
            <a:off x="9694325" y="2744850"/>
            <a:ext cx="81309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In 2019, the Lyocell Fiber Market was estimated to be worth over USD 970 million, and it is expected to rise at a compound annual growth rate over 7% for the forecasted period. The rise is mostly attributable to the increasing demand for sustainable fabrics.</a:t>
            </a:r>
            <a:r>
              <a:rPr lang="en-US" sz="2800">
                <a:solidFill>
                  <a:srgbClr val="3D3D3D"/>
                </a:solidFill>
                <a:latin typeface="Helvetica Neue Light"/>
                <a:ea typeface="Helvetica Neue Light"/>
                <a:cs typeface="Helvetica Neue Light"/>
                <a:sym typeface="Helvetica Neue Light"/>
              </a:rPr>
              <a:t>2</a:t>
            </a:r>
            <a:endParaRPr sz="28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sp>
        <p:nvSpPr>
          <p:cNvPr id="379" name="Google Shape;379;p35"/>
          <p:cNvSpPr txBox="1"/>
          <p:nvPr/>
        </p:nvSpPr>
        <p:spPr>
          <a:xfrm>
            <a:off x="139675" y="8930975"/>
            <a:ext cx="17685600" cy="150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rgbClr val="3D3D3D"/>
                </a:solidFill>
                <a:latin typeface="Helvetica Neue Light"/>
                <a:ea typeface="Helvetica Neue Light"/>
                <a:cs typeface="Helvetica Neue Light"/>
                <a:sym typeface="Helvetica Neue Light"/>
              </a:rPr>
              <a:t>1.https://textileexchange.org/app/uploads/2022/10/Textile-Exchange_PFMR_2022.pdf</a:t>
            </a:r>
            <a:endParaRPr sz="17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1700">
                <a:solidFill>
                  <a:srgbClr val="3D3D3D"/>
                </a:solidFill>
                <a:latin typeface="Helvetica Neue Light"/>
                <a:ea typeface="Helvetica Neue Light"/>
                <a:cs typeface="Helvetica Neue Light"/>
                <a:sym typeface="Helvetica Neue Light"/>
              </a:rPr>
              <a:t>2.https://www.globenewswire.com/en/news-release/2021/07/12/2260931/28124/en/Outlook-on-the-Lyocell-Fiber-Global-Market-to-2029-Featuring-Lenzing-Aditya-Birla-and-Smartfiber-Among-Others.html#:~:text=In%20terms%20of%20growth%2C%20North,volume%20for%20Lyocell%20fiber%20products.</a:t>
            </a:r>
            <a:endParaRPr sz="17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383"/>
        <p:cNvGrpSpPr/>
        <p:nvPr/>
      </p:nvGrpSpPr>
      <p:grpSpPr>
        <a:xfrm>
          <a:off x="0" y="0"/>
          <a:ext cx="0" cy="0"/>
          <a:chOff x="0" y="0"/>
          <a:chExt cx="0" cy="0"/>
        </a:xfrm>
      </p:grpSpPr>
      <p:sp>
        <p:nvSpPr>
          <p:cNvPr id="384" name="Google Shape;384;p36"/>
          <p:cNvSpPr txBox="1"/>
          <p:nvPr/>
        </p:nvSpPr>
        <p:spPr>
          <a:xfrm>
            <a:off x="762925" y="409300"/>
            <a:ext cx="133257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Other rMMCF</a:t>
            </a:r>
            <a:endParaRPr b="1">
              <a:latin typeface="Urbanist"/>
              <a:ea typeface="Urbanist"/>
              <a:cs typeface="Urbanist"/>
              <a:sym typeface="Urbanist"/>
            </a:endParaRPr>
          </a:p>
        </p:txBody>
      </p:sp>
      <p:sp>
        <p:nvSpPr>
          <p:cNvPr id="385" name="Google Shape;385;p36"/>
          <p:cNvSpPr txBox="1"/>
          <p:nvPr/>
        </p:nvSpPr>
        <p:spPr>
          <a:xfrm>
            <a:off x="506550" y="1525650"/>
            <a:ext cx="8130900" cy="934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3500">
                <a:solidFill>
                  <a:srgbClr val="3D3D3D"/>
                </a:solidFill>
                <a:latin typeface="Helvetica Neue Light"/>
                <a:ea typeface="Helvetica Neue Light"/>
                <a:cs typeface="Helvetica Neue Light"/>
                <a:sym typeface="Helvetica Neue Light"/>
              </a:rPr>
              <a:t>Asia Pacific Rayon (APR) is pilot testing the production of viscose made from recycled pre-and post-consumer textiles.</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Renewcell’s Circulose®, launched in 2019, is a branded dissolving pulp made from 100% cellulosic textile waste such as cotton and viscose, reusing the process chemicals</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r>
              <a:rPr lang="en-US" sz="3500">
                <a:solidFill>
                  <a:srgbClr val="3D3D3D"/>
                </a:solidFill>
                <a:latin typeface="Helvetica Neue Light"/>
                <a:ea typeface="Helvetica Neue Light"/>
                <a:cs typeface="Helvetica Neue Light"/>
                <a:sym typeface="Helvetica Neue Light"/>
              </a:rPr>
              <a:t>Birla’s Liva Reviva is a new viscose fiber made with up to 20% pre-consumer cottonplus a small amount of postconsumer waste (up to 5%), certified under the Recycled Claim Standard (RCS).</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sp>
        <p:nvSpPr>
          <p:cNvPr id="386" name="Google Shape;386;p36"/>
          <p:cNvSpPr txBox="1"/>
          <p:nvPr/>
        </p:nvSpPr>
        <p:spPr>
          <a:xfrm>
            <a:off x="9769275" y="1525650"/>
            <a:ext cx="8130900" cy="772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Evrnu is a US-based startup working on the commercialization of nuCycl™, an MMCF made from discarded clothing and textile waste. </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SaxCell has developed a pulp made from post-consumer cotton textiles. SaxCell aims to create the first industrial scale production unit in 2022. </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Södra’s OneMore® is RCS-certified dissolving pulp, currently produced with 20% post-consumer cotton</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sp>
        <p:nvSpPr>
          <p:cNvPr id="387" name="Google Shape;387;p36"/>
          <p:cNvSpPr txBox="1"/>
          <p:nvPr/>
        </p:nvSpPr>
        <p:spPr>
          <a:xfrm>
            <a:off x="9769275" y="8880475"/>
            <a:ext cx="7824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3D3D3D"/>
                </a:solidFill>
                <a:latin typeface="Helvetica Neue Light"/>
                <a:ea typeface="Helvetica Neue Light"/>
                <a:cs typeface="Helvetica Neue Light"/>
                <a:sym typeface="Helvetica Neue Light"/>
              </a:rPr>
              <a:t>textileexchange.org/app/uploads/2022/10/Textile-Exchange_PFMR_2022.pdf</a:t>
            </a:r>
            <a:endParaRPr sz="18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391"/>
        <p:cNvGrpSpPr/>
        <p:nvPr/>
      </p:nvGrpSpPr>
      <p:grpSpPr>
        <a:xfrm>
          <a:off x="0" y="0"/>
          <a:ext cx="0" cy="0"/>
          <a:chOff x="0" y="0"/>
          <a:chExt cx="0" cy="0"/>
        </a:xfrm>
      </p:grpSpPr>
      <p:sp>
        <p:nvSpPr>
          <p:cNvPr id="392" name="Google Shape;392;p37"/>
          <p:cNvSpPr txBox="1"/>
          <p:nvPr/>
        </p:nvSpPr>
        <p:spPr>
          <a:xfrm>
            <a:off x="762925" y="790300"/>
            <a:ext cx="133257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Why Vietnam?</a:t>
            </a:r>
            <a:endParaRPr b="1">
              <a:latin typeface="Urbanist"/>
              <a:ea typeface="Urbanist"/>
              <a:cs typeface="Urbanist"/>
              <a:sym typeface="Urbanist"/>
            </a:endParaRPr>
          </a:p>
        </p:txBody>
      </p:sp>
      <p:sp>
        <p:nvSpPr>
          <p:cNvPr id="393" name="Google Shape;393;p37"/>
          <p:cNvSpPr txBox="1"/>
          <p:nvPr/>
        </p:nvSpPr>
        <p:spPr>
          <a:xfrm>
            <a:off x="602400" y="1990350"/>
            <a:ext cx="17685600" cy="9120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3500">
                <a:solidFill>
                  <a:srgbClr val="3D3D3D"/>
                </a:solidFill>
                <a:latin typeface="Helvetica Neue Light"/>
                <a:ea typeface="Helvetica Neue Light"/>
                <a:cs typeface="Helvetica Neue Light"/>
                <a:sym typeface="Helvetica Neue Light"/>
              </a:rPr>
              <a:t>Exported $39 billion in clothing, 3 million people employed, supply 6.4% of the world’s apparel exports. Clothing Manufacturing is a core pillar of their modern economy.</a:t>
            </a:r>
            <a:endParaRPr sz="350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1200"/>
              </a:spcBef>
              <a:spcAft>
                <a:spcPts val="0"/>
              </a:spcAft>
              <a:buNone/>
            </a:pPr>
            <a:endParaRPr sz="350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The country is the 4th largest clothing manufacturer in the world. Vietnam is the second largest garment exporter in the world. Their main export market is the USA, amounting to $16 billion U.S. dollars. The industry employs around 12% of the industrial workforce and nearly 5% of the country’s total labor force, contributing 16% of the total GDP.</a:t>
            </a:r>
            <a:endParaRPr sz="350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Vietnam has numerous multilateral free trade agreements, such as the Comprehensive and Progressive Agreement for Trans-Pacific Partnership (CPTPP), Vietnam-EU FTA (EVFTA), and Regional Comprehensive Economic Partnership (RCEP) (latter two signed in 2020).</a:t>
            </a:r>
            <a:endParaRPr sz="350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Vietnam is highly dependent on imports of raw materials such as cotton, fiber, yarn, textiles, and garments for clothing production as domestic supply has not been sufficient recently.</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38"/>
          <p:cNvPicPr preferRelativeResize="0"/>
          <p:nvPr/>
        </p:nvPicPr>
        <p:blipFill rotWithShape="1">
          <a:blip r:embed="rId3">
            <a:alphaModFix/>
          </a:blip>
          <a:srcRect l="36944" t="64531"/>
          <a:stretch/>
        </p:blipFill>
        <p:spPr>
          <a:xfrm>
            <a:off x="0" y="0"/>
            <a:ext cx="18288003" cy="10286996"/>
          </a:xfrm>
          <a:prstGeom prst="rect">
            <a:avLst/>
          </a:prstGeom>
          <a:noFill/>
          <a:ln>
            <a:noFill/>
          </a:ln>
        </p:spPr>
      </p:pic>
      <p:sp>
        <p:nvSpPr>
          <p:cNvPr id="399" name="Google Shape;399;p38"/>
          <p:cNvSpPr txBox="1"/>
          <p:nvPr/>
        </p:nvSpPr>
        <p:spPr>
          <a:xfrm>
            <a:off x="791300" y="668300"/>
            <a:ext cx="171861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Investment Details</a:t>
            </a:r>
            <a:endParaRPr b="1">
              <a:latin typeface="Urbanist"/>
              <a:ea typeface="Urbanist"/>
              <a:cs typeface="Urbanist"/>
              <a:sym typeface="Urbanist"/>
            </a:endParaRPr>
          </a:p>
        </p:txBody>
      </p:sp>
      <p:sp>
        <p:nvSpPr>
          <p:cNvPr id="400" name="Google Shape;400;p38"/>
          <p:cNvSpPr txBox="1"/>
          <p:nvPr/>
        </p:nvSpPr>
        <p:spPr>
          <a:xfrm>
            <a:off x="506550" y="2028100"/>
            <a:ext cx="8130900" cy="826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We will deploy 30M USD in equity with a warrant with an interest rate of 8%. On year 4 the warrant will convert to 47% of ownership with a mandatory buyback on year 10. For the terminal value we are estimating a 70M EBITDA with a 10x market multiple with our 47% ownership. Expected return of 29%</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We will deploy 70M USD in Green Loans with an interest of 9% to clothing manufacturers to invest in green projects that will let them hit the KPIs and avoid paying the extra premium of 50 bps. Expected return of 4%</a:t>
            </a:r>
            <a:endParaRPr sz="3500">
              <a:solidFill>
                <a:srgbClr val="3D3D3D"/>
              </a:solidFill>
              <a:latin typeface="Helvetica Neue Light"/>
              <a:ea typeface="Helvetica Neue Light"/>
              <a:cs typeface="Helvetica Neue Light"/>
              <a:sym typeface="Helvetica Neue Light"/>
            </a:endParaRPr>
          </a:p>
        </p:txBody>
      </p:sp>
      <p:sp>
        <p:nvSpPr>
          <p:cNvPr id="401" name="Google Shape;401;p38"/>
          <p:cNvSpPr txBox="1"/>
          <p:nvPr/>
        </p:nvSpPr>
        <p:spPr>
          <a:xfrm>
            <a:off x="9184850" y="2028100"/>
            <a:ext cx="8130900" cy="772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Blended expected return of 14% after costs.</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We will secure master service agreements between Ioncell and the clothing manufacturers to incentivize the adoption of the environmental friendly fibers with a brokerage fixed fee of 50k USD each 5 years, and  master service agreements between clothing brands and clothing manufacturers to purchase garments made with Ioncell with a brokerage fixed fee of 50k USD each 5 years. </a:t>
            </a:r>
            <a:endParaRPr sz="35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405"/>
        <p:cNvGrpSpPr/>
        <p:nvPr/>
      </p:nvGrpSpPr>
      <p:grpSpPr>
        <a:xfrm>
          <a:off x="0" y="0"/>
          <a:ext cx="0" cy="0"/>
          <a:chOff x="0" y="0"/>
          <a:chExt cx="0" cy="0"/>
        </a:xfrm>
      </p:grpSpPr>
      <p:pic>
        <p:nvPicPr>
          <p:cNvPr id="408" name="Google Shape;408;p39"/>
          <p:cNvPicPr preferRelativeResize="0"/>
          <p:nvPr/>
        </p:nvPicPr>
        <p:blipFill>
          <a:blip r:embed="rId3">
            <a:alphaModFix/>
          </a:blip>
          <a:stretch>
            <a:fillRect/>
          </a:stretch>
        </p:blipFill>
        <p:spPr>
          <a:xfrm>
            <a:off x="1028700" y="1817900"/>
            <a:ext cx="15603824" cy="8228175"/>
          </a:xfrm>
          <a:prstGeom prst="rect">
            <a:avLst/>
          </a:prstGeom>
          <a:noFill/>
          <a:ln>
            <a:noFill/>
          </a:ln>
        </p:spPr>
      </p:pic>
      <p:sp>
        <p:nvSpPr>
          <p:cNvPr id="406" name="Google Shape;406;p39"/>
          <p:cNvSpPr txBox="1"/>
          <p:nvPr/>
        </p:nvSpPr>
        <p:spPr>
          <a:xfrm>
            <a:off x="1028700" y="0"/>
            <a:ext cx="6386400" cy="11082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7200" b="1" dirty="0">
                <a:latin typeface="Urbanist"/>
                <a:ea typeface="Urbanist"/>
                <a:cs typeface="Urbanist"/>
                <a:sym typeface="Urbanist"/>
              </a:rPr>
              <a:t>Revenue Detail</a:t>
            </a:r>
            <a:endParaRPr dirty="0"/>
          </a:p>
        </p:txBody>
      </p:sp>
      <p:sp>
        <p:nvSpPr>
          <p:cNvPr id="407" name="Google Shape;407;p39"/>
          <p:cNvSpPr txBox="1"/>
          <p:nvPr/>
        </p:nvSpPr>
        <p:spPr>
          <a:xfrm>
            <a:off x="13791100" y="9563700"/>
            <a:ext cx="3959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rgbClr val="3D3D3D"/>
                </a:solidFill>
                <a:latin typeface="Helvetica Neue Light"/>
                <a:ea typeface="Helvetica Neue Light"/>
                <a:cs typeface="Helvetica Neue Light"/>
                <a:sym typeface="Helvetica Neue Light"/>
              </a:rPr>
              <a:t>Amounts in M USD</a:t>
            </a:r>
            <a:endParaRPr sz="28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412"/>
        <p:cNvGrpSpPr/>
        <p:nvPr/>
      </p:nvGrpSpPr>
      <p:grpSpPr>
        <a:xfrm>
          <a:off x="0" y="0"/>
          <a:ext cx="0" cy="0"/>
          <a:chOff x="0" y="0"/>
          <a:chExt cx="0" cy="0"/>
        </a:xfrm>
      </p:grpSpPr>
      <p:pic>
        <p:nvPicPr>
          <p:cNvPr id="413" name="Google Shape;413;p40"/>
          <p:cNvPicPr preferRelativeResize="0"/>
          <p:nvPr/>
        </p:nvPicPr>
        <p:blipFill>
          <a:blip r:embed="rId3">
            <a:alphaModFix/>
          </a:blip>
          <a:stretch>
            <a:fillRect/>
          </a:stretch>
        </p:blipFill>
        <p:spPr>
          <a:xfrm>
            <a:off x="1199525" y="1418576"/>
            <a:ext cx="15888926" cy="8560624"/>
          </a:xfrm>
          <a:prstGeom prst="rect">
            <a:avLst/>
          </a:prstGeom>
          <a:noFill/>
          <a:ln>
            <a:noFill/>
          </a:ln>
        </p:spPr>
      </p:pic>
      <p:sp>
        <p:nvSpPr>
          <p:cNvPr id="414" name="Google Shape;414;p40"/>
          <p:cNvSpPr txBox="1"/>
          <p:nvPr/>
        </p:nvSpPr>
        <p:spPr>
          <a:xfrm>
            <a:off x="1199525" y="0"/>
            <a:ext cx="8783100" cy="11082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7200" b="1" dirty="0">
                <a:latin typeface="Urbanist"/>
                <a:ea typeface="Urbanist"/>
                <a:cs typeface="Urbanist"/>
                <a:sym typeface="Urbanist"/>
              </a:rPr>
              <a:t>Financial Model</a:t>
            </a:r>
            <a:endParaRPr dirty="0"/>
          </a:p>
        </p:txBody>
      </p:sp>
      <p:sp>
        <p:nvSpPr>
          <p:cNvPr id="415" name="Google Shape;415;p40"/>
          <p:cNvSpPr txBox="1"/>
          <p:nvPr/>
        </p:nvSpPr>
        <p:spPr>
          <a:xfrm>
            <a:off x="13759725" y="9671400"/>
            <a:ext cx="384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rgbClr val="3D3D3D"/>
                </a:solidFill>
                <a:latin typeface="Helvetica Neue Light"/>
                <a:ea typeface="Helvetica Neue Light"/>
                <a:cs typeface="Helvetica Neue Light"/>
                <a:sym typeface="Helvetica Neue Light"/>
              </a:rPr>
              <a:t>Amounts in M USD</a:t>
            </a:r>
            <a:endParaRPr sz="28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419"/>
        <p:cNvGrpSpPr/>
        <p:nvPr/>
      </p:nvGrpSpPr>
      <p:grpSpPr>
        <a:xfrm>
          <a:off x="0" y="0"/>
          <a:ext cx="0" cy="0"/>
          <a:chOff x="0" y="0"/>
          <a:chExt cx="0" cy="0"/>
        </a:xfrm>
      </p:grpSpPr>
      <p:sp>
        <p:nvSpPr>
          <p:cNvPr id="420" name="Google Shape;420;p41"/>
          <p:cNvSpPr txBox="1"/>
          <p:nvPr/>
        </p:nvSpPr>
        <p:spPr>
          <a:xfrm>
            <a:off x="762925" y="790300"/>
            <a:ext cx="133257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Apparel Impact Institute</a:t>
            </a:r>
            <a:endParaRPr b="1">
              <a:latin typeface="Urbanist"/>
              <a:ea typeface="Urbanist"/>
              <a:cs typeface="Urbanist"/>
              <a:sym typeface="Urbanist"/>
            </a:endParaRPr>
          </a:p>
        </p:txBody>
      </p:sp>
      <p:sp>
        <p:nvSpPr>
          <p:cNvPr id="421" name="Google Shape;421;p41"/>
          <p:cNvSpPr txBox="1"/>
          <p:nvPr/>
        </p:nvSpPr>
        <p:spPr>
          <a:xfrm>
            <a:off x="762925" y="2730150"/>
            <a:ext cx="4335300" cy="6110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AII works to identify, fund, scale, and measure the apparel and footwear industry’s proven environmental impact solutions. Their focus areas are energy, water, and chemistry.</a:t>
            </a:r>
            <a:endParaRPr sz="350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sp>
        <p:nvSpPr>
          <p:cNvPr id="422" name="Google Shape;422;p41"/>
          <p:cNvSpPr txBox="1"/>
          <p:nvPr/>
        </p:nvSpPr>
        <p:spPr>
          <a:xfrm>
            <a:off x="762925" y="8840850"/>
            <a:ext cx="5390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https://apparelimpact.org/</a:t>
            </a:r>
            <a:endParaRPr sz="3500">
              <a:solidFill>
                <a:srgbClr val="3D3D3D"/>
              </a:solidFill>
              <a:latin typeface="Helvetica Neue Light"/>
              <a:ea typeface="Helvetica Neue Light"/>
              <a:cs typeface="Helvetica Neue Light"/>
              <a:sym typeface="Helvetica Neue Light"/>
            </a:endParaRPr>
          </a:p>
        </p:txBody>
      </p:sp>
      <p:pic>
        <p:nvPicPr>
          <p:cNvPr id="423" name="Google Shape;423;p41"/>
          <p:cNvPicPr preferRelativeResize="0"/>
          <p:nvPr/>
        </p:nvPicPr>
        <p:blipFill>
          <a:blip r:embed="rId3">
            <a:alphaModFix/>
          </a:blip>
          <a:stretch>
            <a:fillRect/>
          </a:stretch>
        </p:blipFill>
        <p:spPr>
          <a:xfrm>
            <a:off x="5949000" y="3434505"/>
            <a:ext cx="11732751" cy="470198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pSp>
        <p:nvGrpSpPr>
          <p:cNvPr id="103" name="Google Shape;103;p15"/>
          <p:cNvGrpSpPr/>
          <p:nvPr/>
        </p:nvGrpSpPr>
        <p:grpSpPr>
          <a:xfrm>
            <a:off x="-6181571" y="-570675"/>
            <a:ext cx="24469571" cy="16325742"/>
            <a:chOff x="-6181571" y="-560300"/>
            <a:chExt cx="24469571" cy="16325742"/>
          </a:xfrm>
        </p:grpSpPr>
        <p:pic>
          <p:nvPicPr>
            <p:cNvPr id="104" name="Google Shape;104;p15"/>
            <p:cNvPicPr preferRelativeResize="0"/>
            <p:nvPr/>
          </p:nvPicPr>
          <p:blipFill rotWithShape="1">
            <a:blip r:embed="rId3">
              <a:alphaModFix amt="58999"/>
            </a:blip>
            <a:srcRect l="36946" t="4586" b="59945"/>
            <a:stretch/>
          </p:blipFill>
          <p:spPr>
            <a:xfrm>
              <a:off x="0" y="0"/>
              <a:ext cx="18288000" cy="10287000"/>
            </a:xfrm>
            <a:prstGeom prst="rect">
              <a:avLst/>
            </a:prstGeom>
            <a:noFill/>
            <a:ln>
              <a:noFill/>
            </a:ln>
          </p:spPr>
        </p:pic>
        <p:pic>
          <p:nvPicPr>
            <p:cNvPr id="105" name="Google Shape;105;p15"/>
            <p:cNvPicPr preferRelativeResize="0"/>
            <p:nvPr/>
          </p:nvPicPr>
          <p:blipFill rotWithShape="1">
            <a:blip r:embed="rId4">
              <a:alphaModFix amt="30000"/>
            </a:blip>
            <a:srcRect/>
            <a:stretch/>
          </p:blipFill>
          <p:spPr>
            <a:xfrm rot="9007576">
              <a:off x="-3718518" y="1240391"/>
              <a:ext cx="10624840" cy="12724359"/>
            </a:xfrm>
            <a:prstGeom prst="rect">
              <a:avLst/>
            </a:prstGeom>
            <a:noFill/>
            <a:ln>
              <a:noFill/>
            </a:ln>
          </p:spPr>
        </p:pic>
      </p:grpSp>
      <p:sp>
        <p:nvSpPr>
          <p:cNvPr id="106" name="Google Shape;106;p15"/>
          <p:cNvSpPr txBox="1"/>
          <p:nvPr/>
        </p:nvSpPr>
        <p:spPr>
          <a:xfrm>
            <a:off x="2800350" y="905738"/>
            <a:ext cx="35433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dirty="0">
                <a:latin typeface="Urbanist"/>
                <a:ea typeface="Urbanist"/>
                <a:cs typeface="Urbanist"/>
                <a:sym typeface="Urbanist"/>
              </a:rPr>
              <a:t>Problem</a:t>
            </a:r>
            <a:endParaRPr b="1" dirty="0">
              <a:latin typeface="Urbanist"/>
              <a:ea typeface="Urbanist"/>
              <a:cs typeface="Urbanist"/>
              <a:sym typeface="Urbanist"/>
            </a:endParaRPr>
          </a:p>
        </p:txBody>
      </p:sp>
      <p:sp>
        <p:nvSpPr>
          <p:cNvPr id="107" name="Google Shape;107;p15"/>
          <p:cNvSpPr txBox="1"/>
          <p:nvPr/>
        </p:nvSpPr>
        <p:spPr>
          <a:xfrm>
            <a:off x="1518525" y="3509456"/>
            <a:ext cx="8115300" cy="2154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endParaRPr>
              <a:latin typeface="Helvetica Neue Light"/>
              <a:ea typeface="Helvetica Neue Light"/>
              <a:cs typeface="Helvetica Neue Light"/>
              <a:sym typeface="Helvetica Neue Light"/>
            </a:endParaRPr>
          </a:p>
        </p:txBody>
      </p:sp>
      <p:sp>
        <p:nvSpPr>
          <p:cNvPr id="108" name="Google Shape;108;p15"/>
          <p:cNvSpPr txBox="1"/>
          <p:nvPr/>
        </p:nvSpPr>
        <p:spPr>
          <a:xfrm>
            <a:off x="2751550" y="2358275"/>
            <a:ext cx="61962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a:latin typeface="Helvetica Neue Light"/>
                <a:ea typeface="Helvetica Neue Light"/>
                <a:cs typeface="Helvetica Neue Light"/>
                <a:sym typeface="Helvetica Neue Light"/>
              </a:rPr>
              <a:t>Apparel production is responsible for 10% of global </a:t>
            </a:r>
            <a:r>
              <a:rPr lang="en-US" sz="3500" b="1">
                <a:latin typeface="Helvetica Neue"/>
                <a:ea typeface="Helvetica Neue"/>
                <a:cs typeface="Helvetica Neue"/>
                <a:sym typeface="Helvetica Neue"/>
              </a:rPr>
              <a:t>carbon emissions</a:t>
            </a:r>
            <a:r>
              <a:rPr lang="en-US" sz="3500">
                <a:latin typeface="Helvetica Neue Light"/>
                <a:ea typeface="Helvetica Neue Light"/>
                <a:cs typeface="Helvetica Neue Light"/>
                <a:sym typeface="Helvetica Neue Light"/>
              </a:rPr>
              <a:t> and 92 million tons of </a:t>
            </a:r>
            <a:r>
              <a:rPr lang="en-US" sz="3500" b="1">
                <a:latin typeface="Helvetica Neue"/>
                <a:ea typeface="Helvetica Neue"/>
                <a:cs typeface="Helvetica Neue"/>
                <a:sym typeface="Helvetica Neue"/>
              </a:rPr>
              <a:t>global</a:t>
            </a:r>
            <a:r>
              <a:rPr lang="en-US" sz="3500">
                <a:latin typeface="Helvetica Neue Light"/>
                <a:ea typeface="Helvetica Neue Light"/>
                <a:cs typeface="Helvetica Neue Light"/>
                <a:sym typeface="Helvetica Neue Light"/>
              </a:rPr>
              <a:t> </a:t>
            </a:r>
            <a:r>
              <a:rPr lang="en-US" sz="3500" b="1">
                <a:latin typeface="Helvetica Neue"/>
                <a:ea typeface="Helvetica Neue"/>
                <a:cs typeface="Helvetica Neue"/>
                <a:sym typeface="Helvetica Neue"/>
              </a:rPr>
              <a:t>waste</a:t>
            </a:r>
            <a:r>
              <a:rPr lang="en-US" sz="3500">
                <a:latin typeface="Helvetica Neue Light"/>
                <a:ea typeface="Helvetica Neue Light"/>
                <a:cs typeface="Helvetica Neue Light"/>
                <a:sym typeface="Helvetica Neue Light"/>
              </a:rPr>
              <a:t> </a:t>
            </a:r>
            <a:endParaRPr sz="3500">
              <a:latin typeface="Helvetica Neue Light"/>
              <a:ea typeface="Helvetica Neue Light"/>
              <a:cs typeface="Helvetica Neue Light"/>
              <a:sym typeface="Helvetica Neue Light"/>
            </a:endParaRPr>
          </a:p>
        </p:txBody>
      </p:sp>
      <p:sp>
        <p:nvSpPr>
          <p:cNvPr id="109" name="Google Shape;109;p15"/>
          <p:cNvSpPr txBox="1"/>
          <p:nvPr/>
        </p:nvSpPr>
        <p:spPr>
          <a:xfrm>
            <a:off x="10800000" y="2358275"/>
            <a:ext cx="6339300" cy="834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a:latin typeface="Helvetica Neue Light"/>
                <a:ea typeface="Helvetica Neue Light"/>
                <a:cs typeface="Helvetica Neue Light"/>
                <a:sym typeface="Helvetica Neue Light"/>
              </a:rPr>
              <a:t>As </a:t>
            </a:r>
            <a:r>
              <a:rPr lang="en-US" sz="3500" b="1">
                <a:latin typeface="Helvetica Neue"/>
                <a:ea typeface="Helvetica Neue"/>
                <a:cs typeface="Helvetica Neue"/>
                <a:sym typeface="Helvetica Neue"/>
              </a:rPr>
              <a:t>consumers</a:t>
            </a:r>
            <a:r>
              <a:rPr lang="en-US" sz="3500">
                <a:latin typeface="Helvetica Neue Light"/>
                <a:ea typeface="Helvetica Neue Light"/>
                <a:cs typeface="Helvetica Neue Light"/>
                <a:sym typeface="Helvetica Neue Light"/>
              </a:rPr>
              <a:t> become more aware of these issues, they are increasingly seeking out clothing that is made in a more responsible and sustainable manner. </a:t>
            </a:r>
            <a:endParaRPr sz="3500">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a:latin typeface="Helvetica Neue Light"/>
                <a:ea typeface="Helvetica Neue Light"/>
                <a:cs typeface="Helvetica Neue Light"/>
                <a:sym typeface="Helvetica Neue Light"/>
              </a:rPr>
              <a:t>As </a:t>
            </a:r>
            <a:r>
              <a:rPr lang="en-US" sz="3500" b="1">
                <a:latin typeface="Helvetica Neue"/>
                <a:ea typeface="Helvetica Neue"/>
                <a:cs typeface="Helvetica Neue"/>
                <a:sym typeface="Helvetica Neue"/>
              </a:rPr>
              <a:t>companies</a:t>
            </a:r>
            <a:r>
              <a:rPr lang="en-US" sz="3500">
                <a:latin typeface="Helvetica Neue Light"/>
                <a:ea typeface="Helvetica Neue Light"/>
                <a:cs typeface="Helvetica Neue Light"/>
                <a:sym typeface="Helvetica Neue Light"/>
              </a:rPr>
              <a:t> strive to reduce their environmental impact, many are investing in more sustainable and environmentally-friendly supply chains. </a:t>
            </a:r>
            <a:endParaRPr sz="3500">
              <a:latin typeface="Helvetica Neue Light"/>
              <a:ea typeface="Helvetica Neue Light"/>
              <a:cs typeface="Helvetica Neue Light"/>
              <a:sym typeface="Helvetica Neue Light"/>
            </a:endParaRPr>
          </a:p>
          <a:p>
            <a:pPr marL="0" lvl="0" indent="0" algn="l" rtl="0">
              <a:spcBef>
                <a:spcPts val="0"/>
              </a:spcBef>
              <a:spcAft>
                <a:spcPts val="0"/>
              </a:spcAft>
              <a:buNone/>
            </a:pPr>
            <a:endParaRPr sz="2500">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endParaRPr sz="2500">
              <a:latin typeface="Helvetica Neue Light"/>
              <a:ea typeface="Helvetica Neue Light"/>
              <a:cs typeface="Helvetica Neue Light"/>
              <a:sym typeface="Helvetica Neue Light"/>
            </a:endParaRPr>
          </a:p>
          <a:p>
            <a:pPr marL="0" lvl="0" indent="0" algn="l" rtl="0">
              <a:spcBef>
                <a:spcPts val="0"/>
              </a:spcBef>
              <a:spcAft>
                <a:spcPts val="0"/>
              </a:spcAft>
              <a:buNone/>
            </a:pPr>
            <a:endParaRPr sz="2500">
              <a:latin typeface="Helvetica Neue Light"/>
              <a:ea typeface="Helvetica Neue Light"/>
              <a:cs typeface="Helvetica Neue Light"/>
              <a:sym typeface="Helvetica Neue Light"/>
            </a:endParaRPr>
          </a:p>
        </p:txBody>
      </p:sp>
      <p:sp>
        <p:nvSpPr>
          <p:cNvPr id="110" name="Google Shape;110;p15"/>
          <p:cNvSpPr txBox="1"/>
          <p:nvPr/>
        </p:nvSpPr>
        <p:spPr>
          <a:xfrm>
            <a:off x="10723800" y="813350"/>
            <a:ext cx="6196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200" b="1">
                <a:solidFill>
                  <a:schemeClr val="dk1"/>
                </a:solidFill>
                <a:latin typeface="Urbanist"/>
                <a:ea typeface="Urbanist"/>
                <a:cs typeface="Urbanist"/>
                <a:sym typeface="Urbanist"/>
              </a:rPr>
              <a:t>Opportunity</a:t>
            </a:r>
            <a:endParaRPr/>
          </a:p>
        </p:txBody>
      </p:sp>
      <p:pic>
        <p:nvPicPr>
          <p:cNvPr id="111" name="Google Shape;111;p15"/>
          <p:cNvPicPr preferRelativeResize="0"/>
          <p:nvPr/>
        </p:nvPicPr>
        <p:blipFill rotWithShape="1">
          <a:blip r:embed="rId5">
            <a:alphaModFix/>
          </a:blip>
          <a:srcRect/>
          <a:stretch/>
        </p:blipFill>
        <p:spPr>
          <a:xfrm>
            <a:off x="1518525" y="5477078"/>
            <a:ext cx="852754" cy="910708"/>
          </a:xfrm>
          <a:prstGeom prst="rect">
            <a:avLst/>
          </a:prstGeom>
          <a:noFill/>
          <a:ln>
            <a:noFill/>
          </a:ln>
        </p:spPr>
      </p:pic>
      <p:sp>
        <p:nvSpPr>
          <p:cNvPr id="112" name="Google Shape;112;p15"/>
          <p:cNvSpPr txBox="1"/>
          <p:nvPr/>
        </p:nvSpPr>
        <p:spPr>
          <a:xfrm>
            <a:off x="2722575" y="5301382"/>
            <a:ext cx="5293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a:solidFill>
                  <a:schemeClr val="dk1"/>
                </a:solidFill>
                <a:latin typeface="Helvetica Neue Light"/>
                <a:ea typeface="Helvetica Neue Light"/>
                <a:cs typeface="Helvetica Neue Light"/>
                <a:sym typeface="Helvetica Neue Light"/>
              </a:rPr>
              <a:t>85% of textiles go to </a:t>
            </a:r>
            <a:r>
              <a:rPr lang="en-US" sz="3500" b="1">
                <a:solidFill>
                  <a:schemeClr val="dk1"/>
                </a:solidFill>
                <a:latin typeface="Helvetica Neue"/>
                <a:ea typeface="Helvetica Neue"/>
                <a:cs typeface="Helvetica Neue"/>
                <a:sym typeface="Helvetica Neue"/>
              </a:rPr>
              <a:t>waste</a:t>
            </a:r>
            <a:r>
              <a:rPr lang="en-US" sz="3500">
                <a:solidFill>
                  <a:schemeClr val="dk1"/>
                </a:solidFill>
                <a:latin typeface="Helvetica Neue Light"/>
                <a:ea typeface="Helvetica Neue Light"/>
                <a:cs typeface="Helvetica Neue Light"/>
                <a:sym typeface="Helvetica Neue Light"/>
              </a:rPr>
              <a:t> annually</a:t>
            </a:r>
            <a:endParaRPr sz="3500">
              <a:latin typeface="Helvetica Neue Light"/>
              <a:ea typeface="Helvetica Neue Light"/>
              <a:cs typeface="Helvetica Neue Light"/>
              <a:sym typeface="Helvetica Neue Light"/>
            </a:endParaRPr>
          </a:p>
        </p:txBody>
      </p:sp>
      <p:pic>
        <p:nvPicPr>
          <p:cNvPr id="113" name="Google Shape;113;p15"/>
          <p:cNvPicPr preferRelativeResize="0"/>
          <p:nvPr/>
        </p:nvPicPr>
        <p:blipFill rotWithShape="1">
          <a:blip r:embed="rId6">
            <a:alphaModFix/>
          </a:blip>
          <a:srcRect/>
          <a:stretch/>
        </p:blipFill>
        <p:spPr>
          <a:xfrm>
            <a:off x="1489543" y="7576331"/>
            <a:ext cx="910707" cy="910707"/>
          </a:xfrm>
          <a:prstGeom prst="rect">
            <a:avLst/>
          </a:prstGeom>
          <a:noFill/>
          <a:ln>
            <a:noFill/>
          </a:ln>
        </p:spPr>
      </p:pic>
      <p:sp>
        <p:nvSpPr>
          <p:cNvPr id="114" name="Google Shape;114;p15"/>
          <p:cNvSpPr txBox="1"/>
          <p:nvPr/>
        </p:nvSpPr>
        <p:spPr>
          <a:xfrm>
            <a:off x="2694688" y="7166888"/>
            <a:ext cx="59673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a:solidFill>
                  <a:schemeClr val="dk1"/>
                </a:solidFill>
                <a:latin typeface="Helvetica Neue Light"/>
                <a:ea typeface="Helvetica Neue Light"/>
                <a:cs typeface="Helvetica Neue Light"/>
                <a:sym typeface="Helvetica Neue Light"/>
              </a:rPr>
              <a:t>When washed, 60% of materials contribute to </a:t>
            </a:r>
            <a:r>
              <a:rPr lang="en-US" sz="3500" b="1">
                <a:solidFill>
                  <a:schemeClr val="dk1"/>
                </a:solidFill>
                <a:latin typeface="Helvetica Neue"/>
                <a:ea typeface="Helvetica Neue"/>
                <a:cs typeface="Helvetica Neue"/>
                <a:sym typeface="Helvetica Neue"/>
              </a:rPr>
              <a:t>microplastics</a:t>
            </a:r>
            <a:r>
              <a:rPr lang="en-US" sz="3500">
                <a:solidFill>
                  <a:schemeClr val="dk1"/>
                </a:solidFill>
                <a:latin typeface="Helvetica Neue Light"/>
                <a:ea typeface="Helvetica Neue Light"/>
                <a:cs typeface="Helvetica Neue Light"/>
                <a:sym typeface="Helvetica Neue Light"/>
              </a:rPr>
              <a:t> in the ocean </a:t>
            </a:r>
            <a:endParaRPr sz="3500">
              <a:latin typeface="Helvetica Neue Light"/>
              <a:ea typeface="Helvetica Neue Light"/>
              <a:cs typeface="Helvetica Neue Light"/>
              <a:sym typeface="Helvetica Neue Light"/>
            </a:endParaRPr>
          </a:p>
        </p:txBody>
      </p:sp>
      <p:pic>
        <p:nvPicPr>
          <p:cNvPr id="115" name="Google Shape;115;p15"/>
          <p:cNvPicPr preferRelativeResize="0"/>
          <p:nvPr/>
        </p:nvPicPr>
        <p:blipFill rotWithShape="1">
          <a:blip r:embed="rId7">
            <a:alphaModFix/>
          </a:blip>
          <a:srcRect/>
          <a:stretch/>
        </p:blipFill>
        <p:spPr>
          <a:xfrm>
            <a:off x="1489543" y="2928329"/>
            <a:ext cx="910707" cy="688827"/>
          </a:xfrm>
          <a:prstGeom prst="rect">
            <a:avLst/>
          </a:prstGeom>
          <a:noFill/>
          <a:ln>
            <a:noFill/>
          </a:ln>
        </p:spPr>
      </p:pic>
      <p:pic>
        <p:nvPicPr>
          <p:cNvPr id="116" name="Google Shape;116;p15"/>
          <p:cNvPicPr preferRelativeResize="0"/>
          <p:nvPr/>
        </p:nvPicPr>
        <p:blipFill rotWithShape="1">
          <a:blip r:embed="rId8">
            <a:alphaModFix/>
          </a:blip>
          <a:srcRect/>
          <a:stretch/>
        </p:blipFill>
        <p:spPr>
          <a:xfrm>
            <a:off x="9915647" y="6529625"/>
            <a:ext cx="576230" cy="910708"/>
          </a:xfrm>
          <a:prstGeom prst="rect">
            <a:avLst/>
          </a:prstGeom>
          <a:noFill/>
          <a:ln>
            <a:noFill/>
          </a:ln>
        </p:spPr>
      </p:pic>
      <p:pic>
        <p:nvPicPr>
          <p:cNvPr id="117" name="Google Shape;117;p15"/>
          <p:cNvPicPr preferRelativeResize="0"/>
          <p:nvPr/>
        </p:nvPicPr>
        <p:blipFill rotWithShape="1">
          <a:blip r:embed="rId9">
            <a:alphaModFix/>
          </a:blip>
          <a:srcRect/>
          <a:stretch/>
        </p:blipFill>
        <p:spPr>
          <a:xfrm>
            <a:off x="9581170" y="2928329"/>
            <a:ext cx="910707" cy="91070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427"/>
        <p:cNvGrpSpPr/>
        <p:nvPr/>
      </p:nvGrpSpPr>
      <p:grpSpPr>
        <a:xfrm>
          <a:off x="0" y="0"/>
          <a:ext cx="0" cy="0"/>
          <a:chOff x="0" y="0"/>
          <a:chExt cx="0" cy="0"/>
        </a:xfrm>
      </p:grpSpPr>
      <p:sp>
        <p:nvSpPr>
          <p:cNvPr id="428" name="Google Shape;428;p42"/>
          <p:cNvSpPr txBox="1"/>
          <p:nvPr/>
        </p:nvSpPr>
        <p:spPr>
          <a:xfrm>
            <a:off x="762925" y="790300"/>
            <a:ext cx="133257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Apparel Impact Institute</a:t>
            </a:r>
            <a:endParaRPr b="1">
              <a:latin typeface="Urbanist"/>
              <a:ea typeface="Urbanist"/>
              <a:cs typeface="Urbanist"/>
              <a:sym typeface="Urbanist"/>
            </a:endParaRPr>
          </a:p>
        </p:txBody>
      </p:sp>
      <p:sp>
        <p:nvSpPr>
          <p:cNvPr id="429" name="Google Shape;429;p42"/>
          <p:cNvSpPr txBox="1"/>
          <p:nvPr/>
        </p:nvSpPr>
        <p:spPr>
          <a:xfrm>
            <a:off x="762925" y="8855550"/>
            <a:ext cx="53904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3500">
                <a:solidFill>
                  <a:srgbClr val="3D3D3D"/>
                </a:solidFill>
                <a:latin typeface="Helvetica Neue Light"/>
                <a:ea typeface="Helvetica Neue Light"/>
                <a:cs typeface="Helvetica Neue Light"/>
                <a:sym typeface="Helvetica Neue Light"/>
              </a:rPr>
              <a:t>https://apparelimpact.org/</a:t>
            </a:r>
            <a:endParaRPr sz="3500">
              <a:solidFill>
                <a:srgbClr val="3D3D3D"/>
              </a:solidFill>
              <a:latin typeface="Helvetica Neue Light"/>
              <a:ea typeface="Helvetica Neue Light"/>
              <a:cs typeface="Helvetica Neue Light"/>
              <a:sym typeface="Helvetica Neue Light"/>
            </a:endParaRPr>
          </a:p>
        </p:txBody>
      </p:sp>
      <p:pic>
        <p:nvPicPr>
          <p:cNvPr id="430" name="Google Shape;430;p42"/>
          <p:cNvPicPr preferRelativeResize="0"/>
          <p:nvPr/>
        </p:nvPicPr>
        <p:blipFill>
          <a:blip r:embed="rId3">
            <a:alphaModFix/>
          </a:blip>
          <a:stretch>
            <a:fillRect/>
          </a:stretch>
        </p:blipFill>
        <p:spPr>
          <a:xfrm>
            <a:off x="762925" y="2560125"/>
            <a:ext cx="10232474" cy="5633800"/>
          </a:xfrm>
          <a:prstGeom prst="rect">
            <a:avLst/>
          </a:prstGeom>
          <a:noFill/>
          <a:ln>
            <a:noFill/>
          </a:ln>
        </p:spPr>
      </p:pic>
      <p:pic>
        <p:nvPicPr>
          <p:cNvPr id="431" name="Google Shape;431;p42"/>
          <p:cNvPicPr preferRelativeResize="0"/>
          <p:nvPr/>
        </p:nvPicPr>
        <p:blipFill>
          <a:blip r:embed="rId4">
            <a:alphaModFix/>
          </a:blip>
          <a:stretch>
            <a:fillRect/>
          </a:stretch>
        </p:blipFill>
        <p:spPr>
          <a:xfrm>
            <a:off x="11957150" y="626975"/>
            <a:ext cx="5390400" cy="90330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435"/>
        <p:cNvGrpSpPr/>
        <p:nvPr/>
      </p:nvGrpSpPr>
      <p:grpSpPr>
        <a:xfrm>
          <a:off x="0" y="0"/>
          <a:ext cx="0" cy="0"/>
          <a:chOff x="0" y="0"/>
          <a:chExt cx="0" cy="0"/>
        </a:xfrm>
      </p:grpSpPr>
      <p:sp>
        <p:nvSpPr>
          <p:cNvPr id="436" name="Google Shape;436;p43"/>
          <p:cNvSpPr txBox="1"/>
          <p:nvPr/>
        </p:nvSpPr>
        <p:spPr>
          <a:xfrm>
            <a:off x="762925" y="790300"/>
            <a:ext cx="144597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Environmental Impact of Clothing</a:t>
            </a:r>
            <a:endParaRPr b="1">
              <a:latin typeface="Urbanist"/>
              <a:ea typeface="Urbanist"/>
              <a:cs typeface="Urbanist"/>
              <a:sym typeface="Urbanist"/>
            </a:endParaRPr>
          </a:p>
        </p:txBody>
      </p:sp>
      <p:sp>
        <p:nvSpPr>
          <p:cNvPr id="437" name="Google Shape;437;p43"/>
          <p:cNvSpPr txBox="1"/>
          <p:nvPr/>
        </p:nvSpPr>
        <p:spPr>
          <a:xfrm>
            <a:off x="2476350" y="9024900"/>
            <a:ext cx="13335300" cy="80018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dirty="0">
                <a:solidFill>
                  <a:srgbClr val="3D3D3D"/>
                </a:solidFill>
                <a:latin typeface="Helvetica Neue Light"/>
                <a:ea typeface="Helvetica Neue Light"/>
                <a:cs typeface="Helvetica Neue Light"/>
                <a:sym typeface="Helvetica Neue Light"/>
              </a:rPr>
              <a:t>mistrafuturefashion.com/wp-content/uploads/2015/06/Environmental-assessment-of-Swedish-fashion-consumption-LCA.pdf</a:t>
            </a:r>
            <a:endParaRPr sz="2000" dirty="0">
              <a:solidFill>
                <a:srgbClr val="3D3D3D"/>
              </a:solidFill>
              <a:latin typeface="Helvetica Neue Light"/>
              <a:ea typeface="Helvetica Neue Light"/>
              <a:cs typeface="Helvetica Neue Light"/>
              <a:sym typeface="Helvetica Neue Light"/>
            </a:endParaRPr>
          </a:p>
        </p:txBody>
      </p:sp>
      <p:pic>
        <p:nvPicPr>
          <p:cNvPr id="438" name="Google Shape;438;p43"/>
          <p:cNvPicPr preferRelativeResize="0"/>
          <p:nvPr/>
        </p:nvPicPr>
        <p:blipFill>
          <a:blip r:embed="rId3">
            <a:alphaModFix/>
          </a:blip>
          <a:stretch>
            <a:fillRect/>
          </a:stretch>
        </p:blipFill>
        <p:spPr>
          <a:xfrm>
            <a:off x="1164250" y="2430720"/>
            <a:ext cx="7782900" cy="6120030"/>
          </a:xfrm>
          <a:prstGeom prst="rect">
            <a:avLst/>
          </a:prstGeom>
          <a:noFill/>
          <a:ln>
            <a:noFill/>
          </a:ln>
        </p:spPr>
      </p:pic>
      <p:pic>
        <p:nvPicPr>
          <p:cNvPr id="439" name="Google Shape;439;p43"/>
          <p:cNvPicPr preferRelativeResize="0"/>
          <p:nvPr/>
        </p:nvPicPr>
        <p:blipFill>
          <a:blip r:embed="rId4">
            <a:alphaModFix/>
          </a:blip>
          <a:stretch>
            <a:fillRect/>
          </a:stretch>
        </p:blipFill>
        <p:spPr>
          <a:xfrm>
            <a:off x="9376350" y="3035038"/>
            <a:ext cx="8347375" cy="4911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443"/>
        <p:cNvGrpSpPr/>
        <p:nvPr/>
      </p:nvGrpSpPr>
      <p:grpSpPr>
        <a:xfrm>
          <a:off x="0" y="0"/>
          <a:ext cx="0" cy="0"/>
          <a:chOff x="0" y="0"/>
          <a:chExt cx="0" cy="0"/>
        </a:xfrm>
      </p:grpSpPr>
      <p:sp>
        <p:nvSpPr>
          <p:cNvPr id="444" name="Google Shape;444;p44"/>
          <p:cNvSpPr txBox="1"/>
          <p:nvPr/>
        </p:nvSpPr>
        <p:spPr>
          <a:xfrm>
            <a:off x="762925" y="790300"/>
            <a:ext cx="144597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Environmental Impact of Clothing</a:t>
            </a:r>
            <a:endParaRPr b="1">
              <a:latin typeface="Urbanist"/>
              <a:ea typeface="Urbanist"/>
              <a:cs typeface="Urbanist"/>
              <a:sym typeface="Urbanist"/>
            </a:endParaRPr>
          </a:p>
        </p:txBody>
      </p:sp>
      <p:sp>
        <p:nvSpPr>
          <p:cNvPr id="445" name="Google Shape;445;p44"/>
          <p:cNvSpPr txBox="1"/>
          <p:nvPr/>
        </p:nvSpPr>
        <p:spPr>
          <a:xfrm>
            <a:off x="2476350" y="9024900"/>
            <a:ext cx="133353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400" dirty="0">
                <a:solidFill>
                  <a:srgbClr val="3D3D3D"/>
                </a:solidFill>
                <a:latin typeface="Helvetica Neue Light"/>
                <a:ea typeface="Helvetica Neue Light"/>
                <a:cs typeface="Helvetica Neue Light"/>
                <a:sym typeface="Helvetica Neue Light"/>
              </a:rPr>
              <a:t>mistrafuturefashion.com/wp-content/uploads/2015/06/Environmental-assessment-of-Swedish-fashion-consumption-LCA.pdf</a:t>
            </a:r>
            <a:endParaRPr sz="2400" dirty="0">
              <a:solidFill>
                <a:srgbClr val="3D3D3D"/>
              </a:solidFill>
              <a:latin typeface="Helvetica Neue Light"/>
              <a:ea typeface="Helvetica Neue Light"/>
              <a:cs typeface="Helvetica Neue Light"/>
              <a:sym typeface="Helvetica Neue Light"/>
            </a:endParaRPr>
          </a:p>
        </p:txBody>
      </p:sp>
      <p:pic>
        <p:nvPicPr>
          <p:cNvPr id="446" name="Google Shape;446;p44"/>
          <p:cNvPicPr preferRelativeResize="0"/>
          <p:nvPr/>
        </p:nvPicPr>
        <p:blipFill rotWithShape="1">
          <a:blip r:embed="rId3">
            <a:alphaModFix/>
          </a:blip>
          <a:srcRect l="8542"/>
          <a:stretch/>
        </p:blipFill>
        <p:spPr>
          <a:xfrm>
            <a:off x="421350" y="2956975"/>
            <a:ext cx="8590425" cy="5009475"/>
          </a:xfrm>
          <a:prstGeom prst="rect">
            <a:avLst/>
          </a:prstGeom>
          <a:noFill/>
          <a:ln>
            <a:noFill/>
          </a:ln>
        </p:spPr>
      </p:pic>
      <p:pic>
        <p:nvPicPr>
          <p:cNvPr id="447" name="Google Shape;447;p44"/>
          <p:cNvPicPr preferRelativeResize="0"/>
          <p:nvPr/>
        </p:nvPicPr>
        <p:blipFill>
          <a:blip r:embed="rId4">
            <a:alphaModFix/>
          </a:blip>
          <a:stretch>
            <a:fillRect/>
          </a:stretch>
        </p:blipFill>
        <p:spPr>
          <a:xfrm>
            <a:off x="9392775" y="2450900"/>
            <a:ext cx="8590425" cy="6333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451"/>
        <p:cNvGrpSpPr/>
        <p:nvPr/>
      </p:nvGrpSpPr>
      <p:grpSpPr>
        <a:xfrm>
          <a:off x="0" y="0"/>
          <a:ext cx="0" cy="0"/>
          <a:chOff x="0" y="0"/>
          <a:chExt cx="0" cy="0"/>
        </a:xfrm>
      </p:grpSpPr>
      <p:sp>
        <p:nvSpPr>
          <p:cNvPr id="452" name="Google Shape;452;p45"/>
          <p:cNvSpPr txBox="1"/>
          <p:nvPr/>
        </p:nvSpPr>
        <p:spPr>
          <a:xfrm>
            <a:off x="762924" y="790300"/>
            <a:ext cx="17525075"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Font typeface="Arial"/>
              <a:buNone/>
            </a:pPr>
            <a:r>
              <a:rPr lang="en-US" sz="7200" b="1" dirty="0">
                <a:latin typeface="Urbanist"/>
                <a:ea typeface="Urbanist"/>
                <a:cs typeface="Urbanist"/>
                <a:sym typeface="Urbanist"/>
              </a:rPr>
              <a:t>Green clauses included in loan documents</a:t>
            </a:r>
            <a:endParaRPr sz="7200" b="1" dirty="0">
              <a:latin typeface="Urbanist"/>
              <a:ea typeface="Urbanist"/>
              <a:cs typeface="Urbanist"/>
              <a:sym typeface="Urbanist"/>
            </a:endParaRPr>
          </a:p>
        </p:txBody>
      </p:sp>
      <p:sp>
        <p:nvSpPr>
          <p:cNvPr id="453" name="Google Shape;453;p45"/>
          <p:cNvSpPr txBox="1"/>
          <p:nvPr/>
        </p:nvSpPr>
        <p:spPr>
          <a:xfrm>
            <a:off x="762924" y="2308400"/>
            <a:ext cx="16646400" cy="68479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dirty="0">
                <a:solidFill>
                  <a:srgbClr val="3D3D3D"/>
                </a:solidFill>
                <a:latin typeface="Helvetica Neue Light"/>
                <a:ea typeface="Helvetica Neue Light"/>
                <a:cs typeface="Helvetica Neue Light"/>
                <a:sym typeface="Helvetica Neue Light"/>
              </a:rPr>
              <a:t>• Purpose/use of proceeds provisions – Eligible green project categories</a:t>
            </a:r>
            <a:endParaRPr sz="35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dirty="0">
                <a:solidFill>
                  <a:srgbClr val="3D3D3D"/>
                </a:solidFill>
                <a:latin typeface="Helvetica Neue Light"/>
                <a:ea typeface="Helvetica Neue Light"/>
                <a:cs typeface="Helvetica Neue Light"/>
                <a:sym typeface="Helvetica Neue Light"/>
              </a:rPr>
              <a:t>• Information undertakings/covenants </a:t>
            </a:r>
            <a:endParaRPr sz="35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dirty="0">
                <a:solidFill>
                  <a:srgbClr val="3D3D3D"/>
                </a:solidFill>
                <a:latin typeface="Helvetica Neue Light"/>
                <a:ea typeface="Helvetica Neue Light"/>
                <a:cs typeface="Helvetica Neue Light"/>
                <a:sym typeface="Helvetica Neue Light"/>
              </a:rPr>
              <a:t>• Representations – The borrower should be under an obligation to represent the accuracy of any reporting. </a:t>
            </a:r>
            <a:endParaRPr sz="35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dirty="0">
                <a:solidFill>
                  <a:srgbClr val="3D3D3D"/>
                </a:solidFill>
                <a:latin typeface="Helvetica Neue Light"/>
                <a:ea typeface="Helvetica Neue Light"/>
                <a:cs typeface="Helvetica Neue Light"/>
                <a:sym typeface="Helvetica Neue Light"/>
              </a:rPr>
              <a:t>• Disclosure – Include an express consent from the borrower for lenders to disclose the existence and the details of any green/ESG transaction for both internal reporting and external disclosure purposes. </a:t>
            </a:r>
            <a:endParaRPr sz="35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dirty="0">
                <a:solidFill>
                  <a:srgbClr val="3D3D3D"/>
                </a:solidFill>
                <a:latin typeface="Helvetica Neue Light"/>
                <a:ea typeface="Helvetica Neue Light"/>
                <a:cs typeface="Helvetica Neue Light"/>
                <a:sym typeface="Helvetica Neue Light"/>
              </a:rPr>
              <a:t>• Conditions precedent</a:t>
            </a:r>
            <a:endParaRPr sz="35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dirty="0">
                <a:solidFill>
                  <a:srgbClr val="3D3D3D"/>
                </a:solidFill>
                <a:latin typeface="Helvetica Neue Light"/>
                <a:ea typeface="Helvetica Neue Light"/>
                <a:cs typeface="Helvetica Neue Light"/>
                <a:sym typeface="Helvetica Neue Light"/>
              </a:rPr>
              <a:t>• No communication</a:t>
            </a:r>
            <a:endParaRPr sz="35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dirty="0">
                <a:solidFill>
                  <a:srgbClr val="3D3D3D"/>
                </a:solidFill>
                <a:latin typeface="Helvetica Neue Light"/>
                <a:ea typeface="Helvetica Neue Light"/>
                <a:cs typeface="Helvetica Neue Light"/>
                <a:sym typeface="Helvetica Neue Light"/>
              </a:rPr>
              <a:t>• Green Loan Coordinator </a:t>
            </a:r>
            <a:endParaRPr sz="35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500" dirty="0">
                <a:solidFill>
                  <a:srgbClr val="3D3D3D"/>
                </a:solidFill>
                <a:latin typeface="Helvetica Neue Light"/>
                <a:ea typeface="Helvetica Neue Light"/>
                <a:cs typeface="Helvetica Neue Light"/>
                <a:sym typeface="Helvetica Neue Light"/>
              </a:rPr>
              <a:t>• Declassification</a:t>
            </a:r>
            <a:endParaRPr sz="35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20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2000" dirty="0">
                <a:solidFill>
                  <a:srgbClr val="3D3D3D"/>
                </a:solidFill>
                <a:latin typeface="Helvetica Neue Light"/>
                <a:ea typeface="Helvetica Neue Light"/>
                <a:cs typeface="Helvetica Neue Light"/>
                <a:sym typeface="Helvetica Neue Light"/>
              </a:rPr>
              <a:t>GLP_Guidance_23_February_2023-v.2.pdf </a:t>
            </a:r>
            <a:endParaRPr sz="2000" dirty="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463"/>
        <p:cNvGrpSpPr/>
        <p:nvPr/>
      </p:nvGrpSpPr>
      <p:grpSpPr>
        <a:xfrm>
          <a:off x="0" y="0"/>
          <a:ext cx="0" cy="0"/>
          <a:chOff x="0" y="0"/>
          <a:chExt cx="0" cy="0"/>
        </a:xfrm>
      </p:grpSpPr>
      <p:sp>
        <p:nvSpPr>
          <p:cNvPr id="464" name="Google Shape;464;p47"/>
          <p:cNvSpPr txBox="1"/>
          <p:nvPr/>
        </p:nvSpPr>
        <p:spPr>
          <a:xfrm>
            <a:off x="762925" y="790300"/>
            <a:ext cx="133257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Calculations for SDG Impact</a:t>
            </a:r>
            <a:endParaRPr b="1">
              <a:latin typeface="Urbanist"/>
              <a:ea typeface="Urbanist"/>
              <a:cs typeface="Urbanist"/>
              <a:sym typeface="Urbanist"/>
            </a:endParaRPr>
          </a:p>
        </p:txBody>
      </p:sp>
      <p:sp>
        <p:nvSpPr>
          <p:cNvPr id="465" name="Google Shape;465;p47"/>
          <p:cNvSpPr txBox="1"/>
          <p:nvPr/>
        </p:nvSpPr>
        <p:spPr>
          <a:xfrm>
            <a:off x="506550" y="2211450"/>
            <a:ext cx="17619300" cy="417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3200">
                <a:solidFill>
                  <a:schemeClr val="dk1"/>
                </a:solidFill>
                <a:latin typeface="Helvetica Neue Light"/>
                <a:ea typeface="Helvetica Neue Light"/>
                <a:cs typeface="Helvetica Neue Light"/>
                <a:sym typeface="Helvetica Neue Light"/>
              </a:rPr>
              <a:t>10 kg of CO</a:t>
            </a:r>
            <a:r>
              <a:rPr lang="en-US" sz="3200" baseline="-25000">
                <a:solidFill>
                  <a:schemeClr val="dk1"/>
                </a:solidFill>
                <a:latin typeface="Helvetica Neue Light"/>
                <a:ea typeface="Helvetica Neue Light"/>
                <a:cs typeface="Helvetica Neue Light"/>
                <a:sym typeface="Helvetica Neue Light"/>
              </a:rPr>
              <a:t>2</a:t>
            </a:r>
            <a:r>
              <a:rPr lang="en-US" sz="3200">
                <a:solidFill>
                  <a:schemeClr val="dk1"/>
                </a:solidFill>
                <a:latin typeface="Helvetica Neue Light"/>
                <a:ea typeface="Helvetica Neue Light"/>
                <a:cs typeface="Helvetica Neue Light"/>
                <a:sym typeface="Helvetica Neue Light"/>
              </a:rPr>
              <a:t> emissions per garment- Ioncell would reduce it to 5 kg of CO</a:t>
            </a:r>
            <a:r>
              <a:rPr lang="en-US" sz="3200" baseline="-25000">
                <a:solidFill>
                  <a:schemeClr val="dk1"/>
                </a:solidFill>
                <a:latin typeface="Helvetica Neue Light"/>
                <a:ea typeface="Helvetica Neue Light"/>
                <a:cs typeface="Helvetica Neue Light"/>
                <a:sym typeface="Helvetica Neue Light"/>
              </a:rPr>
              <a:t>2</a:t>
            </a:r>
            <a:endParaRPr sz="3200" baseline="-25000">
              <a:solidFill>
                <a:schemeClr val="dk1"/>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r>
              <a:rPr lang="en-US" sz="3200">
                <a:solidFill>
                  <a:schemeClr val="dk1"/>
                </a:solidFill>
                <a:latin typeface="Helvetica Neue Light"/>
                <a:ea typeface="Helvetica Neue Light"/>
                <a:cs typeface="Helvetica Neue Light"/>
                <a:sym typeface="Helvetica Neue Light"/>
              </a:rPr>
              <a:t>2 tons of garment= approximately 1800 kg of garment</a:t>
            </a:r>
            <a:endParaRPr sz="3200">
              <a:solidFill>
                <a:schemeClr val="dk1"/>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200">
                <a:solidFill>
                  <a:schemeClr val="dk1"/>
                </a:solidFill>
                <a:latin typeface="Helvetica Neue Light"/>
                <a:ea typeface="Helvetica Neue Light"/>
                <a:cs typeface="Helvetica Neue Light"/>
                <a:sym typeface="Helvetica Neue Light"/>
              </a:rPr>
              <a:t>Weight of 1 piece of garment= 1 kg on average</a:t>
            </a:r>
            <a:endParaRPr sz="3200">
              <a:solidFill>
                <a:schemeClr val="dk1"/>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200">
                <a:solidFill>
                  <a:schemeClr val="dk1"/>
                </a:solidFill>
                <a:latin typeface="Helvetica Neue Light"/>
                <a:ea typeface="Helvetica Neue Light"/>
                <a:cs typeface="Helvetica Neue Light"/>
                <a:sym typeface="Helvetica Neue Light"/>
              </a:rPr>
              <a:t>1,800 garments- 18,000 kg of CO</a:t>
            </a:r>
            <a:r>
              <a:rPr lang="en-US" sz="3200" baseline="-25000">
                <a:solidFill>
                  <a:schemeClr val="dk1"/>
                </a:solidFill>
                <a:latin typeface="Helvetica Neue Light"/>
                <a:ea typeface="Helvetica Neue Light"/>
                <a:cs typeface="Helvetica Neue Light"/>
                <a:sym typeface="Helvetica Neue Light"/>
              </a:rPr>
              <a:t>2</a:t>
            </a:r>
            <a:r>
              <a:rPr lang="en-US" sz="3200">
                <a:solidFill>
                  <a:schemeClr val="dk1"/>
                </a:solidFill>
                <a:latin typeface="Helvetica Neue Light"/>
                <a:ea typeface="Helvetica Neue Light"/>
                <a:cs typeface="Helvetica Neue Light"/>
                <a:sym typeface="Helvetica Neue Light"/>
              </a:rPr>
              <a:t> → *50%= 9,000 kg of CO</a:t>
            </a:r>
            <a:r>
              <a:rPr lang="en-US" sz="3200" baseline="-25000">
                <a:solidFill>
                  <a:schemeClr val="dk1"/>
                </a:solidFill>
                <a:latin typeface="Helvetica Neue Light"/>
                <a:ea typeface="Helvetica Neue Light"/>
                <a:cs typeface="Helvetica Neue Light"/>
                <a:sym typeface="Helvetica Neue Light"/>
              </a:rPr>
              <a:t>2</a:t>
            </a:r>
            <a:r>
              <a:rPr lang="en-US" sz="3200">
                <a:solidFill>
                  <a:schemeClr val="dk1"/>
                </a:solidFill>
                <a:latin typeface="Helvetica Neue Light"/>
                <a:ea typeface="Helvetica Neue Light"/>
                <a:cs typeface="Helvetica Neue Light"/>
                <a:sym typeface="Helvetica Neue Light"/>
              </a:rPr>
              <a:t> avoided</a:t>
            </a:r>
            <a:endParaRPr sz="3200">
              <a:solidFill>
                <a:schemeClr val="dk1"/>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endParaRPr sz="3200">
              <a:solidFill>
                <a:schemeClr val="dk1"/>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r>
              <a:rPr lang="en-US" sz="3200">
                <a:solidFill>
                  <a:schemeClr val="dk1"/>
                </a:solidFill>
                <a:latin typeface="Helvetica Neue Light"/>
                <a:ea typeface="Helvetica Neue Light"/>
                <a:cs typeface="Helvetica Neue Light"/>
                <a:sym typeface="Helvetica Neue Light"/>
              </a:rPr>
              <a:t>200 tons of garment= 181,500 kg of garment= 181,500 garments=  1,815,000 kg of co2 = 907,500 kg of CO</a:t>
            </a:r>
            <a:r>
              <a:rPr lang="en-US" sz="3200" baseline="-25000">
                <a:solidFill>
                  <a:schemeClr val="dk1"/>
                </a:solidFill>
                <a:latin typeface="Helvetica Neue Light"/>
                <a:ea typeface="Helvetica Neue Light"/>
                <a:cs typeface="Helvetica Neue Light"/>
                <a:sym typeface="Helvetica Neue Light"/>
              </a:rPr>
              <a:t>2</a:t>
            </a:r>
            <a:r>
              <a:rPr lang="en-US" sz="3200">
                <a:solidFill>
                  <a:schemeClr val="dk1"/>
                </a:solidFill>
                <a:latin typeface="Helvetica Neue Light"/>
                <a:ea typeface="Helvetica Neue Light"/>
                <a:cs typeface="Helvetica Neue Light"/>
                <a:sym typeface="Helvetica Neue Light"/>
              </a:rPr>
              <a:t> avoided</a:t>
            </a:r>
            <a:endParaRPr sz="3200">
              <a:solidFill>
                <a:schemeClr val="dk1"/>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469"/>
        <p:cNvGrpSpPr/>
        <p:nvPr/>
      </p:nvGrpSpPr>
      <p:grpSpPr>
        <a:xfrm>
          <a:off x="0" y="0"/>
          <a:ext cx="0" cy="0"/>
          <a:chOff x="0" y="0"/>
          <a:chExt cx="0" cy="0"/>
        </a:xfrm>
      </p:grpSpPr>
      <p:sp>
        <p:nvSpPr>
          <p:cNvPr id="470" name="Google Shape;470;p48"/>
          <p:cNvSpPr txBox="1"/>
          <p:nvPr/>
        </p:nvSpPr>
        <p:spPr>
          <a:xfrm>
            <a:off x="762925" y="790300"/>
            <a:ext cx="169509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Calculations for US Brand Impact</a:t>
            </a:r>
            <a:endParaRPr b="1">
              <a:latin typeface="Urbanist"/>
              <a:ea typeface="Urbanist"/>
              <a:cs typeface="Urbanist"/>
              <a:sym typeface="Urbanist"/>
            </a:endParaRPr>
          </a:p>
        </p:txBody>
      </p:sp>
      <p:sp>
        <p:nvSpPr>
          <p:cNvPr id="471" name="Google Shape;471;p48"/>
          <p:cNvSpPr txBox="1"/>
          <p:nvPr/>
        </p:nvSpPr>
        <p:spPr>
          <a:xfrm>
            <a:off x="506550" y="2211450"/>
            <a:ext cx="176193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graphicFrame>
        <p:nvGraphicFramePr>
          <p:cNvPr id="472" name="Google Shape;472;p48"/>
          <p:cNvGraphicFramePr/>
          <p:nvPr/>
        </p:nvGraphicFramePr>
        <p:xfrm>
          <a:off x="2724150" y="2211450"/>
          <a:ext cx="12093225" cy="7791000"/>
        </p:xfrm>
        <a:graphic>
          <a:graphicData uri="http://schemas.openxmlformats.org/drawingml/2006/table">
            <a:tbl>
              <a:tblPr>
                <a:noFill/>
                <a:tableStyleId>{1B4CEC58-E753-4FE9-A6F7-97356A8FBDE0}</a:tableStyleId>
              </a:tblPr>
              <a:tblGrid>
                <a:gridCol w="8748275">
                  <a:extLst>
                    <a:ext uri="{9D8B030D-6E8A-4147-A177-3AD203B41FA5}">
                      <a16:colId xmlns:a16="http://schemas.microsoft.com/office/drawing/2014/main" val="20000"/>
                    </a:ext>
                  </a:extLst>
                </a:gridCol>
                <a:gridCol w="1672475">
                  <a:extLst>
                    <a:ext uri="{9D8B030D-6E8A-4147-A177-3AD203B41FA5}">
                      <a16:colId xmlns:a16="http://schemas.microsoft.com/office/drawing/2014/main" val="20001"/>
                    </a:ext>
                  </a:extLst>
                </a:gridCol>
                <a:gridCol w="1672475">
                  <a:extLst>
                    <a:ext uri="{9D8B030D-6E8A-4147-A177-3AD203B41FA5}">
                      <a16:colId xmlns:a16="http://schemas.microsoft.com/office/drawing/2014/main" val="20002"/>
                    </a:ext>
                  </a:extLst>
                </a:gridCol>
              </a:tblGrid>
              <a:tr h="649250">
                <a:tc>
                  <a:txBody>
                    <a:bodyPr/>
                    <a:lstStyle/>
                    <a:p>
                      <a:pPr marL="0" lvl="0" indent="0" algn="l" rtl="0">
                        <a:spcBef>
                          <a:spcPts val="0"/>
                        </a:spcBef>
                        <a:spcAft>
                          <a:spcPts val="0"/>
                        </a:spcAft>
                        <a:buNone/>
                      </a:pPr>
                      <a:r>
                        <a:rPr lang="en-US" sz="2400">
                          <a:latin typeface="Helvetica Neue"/>
                          <a:ea typeface="Helvetica Neue"/>
                          <a:cs typeface="Helvetica Neue"/>
                          <a:sym typeface="Helvetica Neue"/>
                        </a:rPr>
                        <a:t>Total tons of CO</a:t>
                      </a:r>
                      <a:r>
                        <a:rPr lang="en-US" sz="2400">
                          <a:solidFill>
                            <a:srgbClr val="3D3D3D"/>
                          </a:solidFill>
                          <a:latin typeface="Helvetica Neue"/>
                          <a:ea typeface="Helvetica Neue"/>
                          <a:cs typeface="Helvetica Neue"/>
                          <a:sym typeface="Helvetica Neue"/>
                        </a:rPr>
                        <a:t>₂</a:t>
                      </a:r>
                      <a:r>
                        <a:rPr lang="en-US" sz="2400">
                          <a:latin typeface="Helvetica Neue"/>
                          <a:ea typeface="Helvetica Neue"/>
                          <a:cs typeface="Helvetica Neue"/>
                          <a:sym typeface="Helvetica Neue"/>
                        </a:rPr>
                        <a:t>e (2021)</a:t>
                      </a:r>
                      <a:endParaRPr sz="2400">
                        <a:latin typeface="Helvetica Neue"/>
                        <a:ea typeface="Helvetica Neue"/>
                        <a:cs typeface="Helvetica Neue"/>
                        <a:sym typeface="Helvetica Neue"/>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Helvetica Neue"/>
                          <a:ea typeface="Helvetica Neue"/>
                          <a:cs typeface="Helvetica Neue"/>
                          <a:sym typeface="Helvetica Neue"/>
                        </a:rPr>
                        <a:t>224,565</a:t>
                      </a:r>
                      <a:endParaRPr sz="2400">
                        <a:latin typeface="Helvetica Neue"/>
                        <a:ea typeface="Helvetica Neue"/>
                        <a:cs typeface="Helvetica Neue"/>
                        <a:sym typeface="Helvetica Neue"/>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Helvetica Neue"/>
                          <a:ea typeface="Helvetica Neue"/>
                          <a:cs typeface="Helvetica Neue"/>
                          <a:sym typeface="Helvetica Neue"/>
                        </a:rPr>
                        <a:t>32,027</a:t>
                      </a:r>
                      <a:endParaRPr sz="2400">
                        <a:latin typeface="Helvetica Neue"/>
                        <a:ea typeface="Helvetica Neue"/>
                        <a:cs typeface="Helvetica Neue"/>
                        <a:sym typeface="Helvetica Neue"/>
                      </a:endParaRPr>
                    </a:p>
                  </a:txBody>
                  <a:tcPr marL="9525" marR="9525" marT="9525" marB="91425" anchor="b"/>
                </a:tc>
                <a:extLst>
                  <a:ext uri="{0D108BD9-81ED-4DB2-BD59-A6C34878D82A}">
                    <a16:rowId xmlns:a16="http://schemas.microsoft.com/office/drawing/2014/main" val="10000"/>
                  </a:ext>
                </a:extLst>
              </a:tr>
              <a:tr h="649250">
                <a:tc>
                  <a:txBody>
                    <a:bodyPr/>
                    <a:lstStyle/>
                    <a:p>
                      <a:pPr marL="0" lvl="0" indent="0" algn="l" rtl="0">
                        <a:spcBef>
                          <a:spcPts val="0"/>
                        </a:spcBef>
                        <a:spcAft>
                          <a:spcPts val="0"/>
                        </a:spcAft>
                        <a:buNone/>
                      </a:pPr>
                      <a:r>
                        <a:rPr lang="en-US" sz="2400">
                          <a:latin typeface="Helvetica Neue"/>
                          <a:ea typeface="Helvetica Neue"/>
                          <a:cs typeface="Helvetica Neue"/>
                          <a:sym typeface="Helvetica Neue"/>
                        </a:rPr>
                        <a:t>% of CO2e from material manufacturing</a:t>
                      </a:r>
                      <a:endParaRPr sz="2400">
                        <a:latin typeface="Helvetica Neue"/>
                        <a:ea typeface="Helvetica Neue"/>
                        <a:cs typeface="Helvetica Neue"/>
                        <a:sym typeface="Helvetica Neue"/>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Helvetica Neue"/>
                          <a:ea typeface="Helvetica Neue"/>
                          <a:cs typeface="Helvetica Neue"/>
                          <a:sym typeface="Helvetica Neue"/>
                        </a:rPr>
                        <a:t>84%</a:t>
                      </a:r>
                      <a:endParaRPr sz="2400">
                        <a:latin typeface="Helvetica Neue"/>
                        <a:ea typeface="Helvetica Neue"/>
                        <a:cs typeface="Helvetica Neue"/>
                        <a:sym typeface="Helvetica Neue"/>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Helvetica Neue"/>
                          <a:ea typeface="Helvetica Neue"/>
                          <a:cs typeface="Helvetica Neue"/>
                          <a:sym typeface="Helvetica Neue"/>
                        </a:rPr>
                        <a:t>65%</a:t>
                      </a:r>
                      <a:endParaRPr sz="2400">
                        <a:latin typeface="Helvetica Neue"/>
                        <a:ea typeface="Helvetica Neue"/>
                        <a:cs typeface="Helvetica Neue"/>
                        <a:sym typeface="Helvetica Neue"/>
                      </a:endParaRPr>
                    </a:p>
                  </a:txBody>
                  <a:tcPr marL="9525" marR="9525" marT="9525" marB="91425" anchor="b"/>
                </a:tc>
                <a:extLst>
                  <a:ext uri="{0D108BD9-81ED-4DB2-BD59-A6C34878D82A}">
                    <a16:rowId xmlns:a16="http://schemas.microsoft.com/office/drawing/2014/main" val="10001"/>
                  </a:ext>
                </a:extLst>
              </a:tr>
              <a:tr h="649250">
                <a:tc>
                  <a:txBody>
                    <a:bodyPr/>
                    <a:lstStyle/>
                    <a:p>
                      <a:pPr marL="0" lvl="0" indent="0" algn="l" rtl="0">
                        <a:spcBef>
                          <a:spcPts val="0"/>
                        </a:spcBef>
                        <a:spcAft>
                          <a:spcPts val="0"/>
                        </a:spcAft>
                        <a:buNone/>
                      </a:pPr>
                      <a:r>
                        <a:rPr lang="en-US" sz="2400">
                          <a:latin typeface="Calibri"/>
                          <a:ea typeface="Calibri"/>
                          <a:cs typeface="Calibri"/>
                          <a:sym typeface="Calibri"/>
                        </a:rPr>
                        <a:t>Tons from material manufacturing</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188634.6</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20817.55</a:t>
                      </a:r>
                      <a:endParaRPr sz="2400">
                        <a:latin typeface="Calibri"/>
                        <a:ea typeface="Calibri"/>
                        <a:cs typeface="Calibri"/>
                        <a:sym typeface="Calibri"/>
                      </a:endParaRPr>
                    </a:p>
                  </a:txBody>
                  <a:tcPr marL="9525" marR="9525" marT="9525" marB="91425" anchor="b"/>
                </a:tc>
                <a:extLst>
                  <a:ext uri="{0D108BD9-81ED-4DB2-BD59-A6C34878D82A}">
                    <a16:rowId xmlns:a16="http://schemas.microsoft.com/office/drawing/2014/main" val="10002"/>
                  </a:ext>
                </a:extLst>
              </a:tr>
              <a:tr h="649250">
                <a:tc>
                  <a:txBody>
                    <a:bodyPr/>
                    <a:lstStyle/>
                    <a:p>
                      <a:pPr marL="0" lvl="0" indent="0" algn="l" rtl="0">
                        <a:spcBef>
                          <a:spcPts val="0"/>
                        </a:spcBef>
                        <a:spcAft>
                          <a:spcPts val="0"/>
                        </a:spcAft>
                        <a:buNone/>
                      </a:pPr>
                      <a:r>
                        <a:rPr lang="en-US" sz="2400">
                          <a:latin typeface="Calibri"/>
                          <a:ea typeface="Calibri"/>
                          <a:cs typeface="Calibri"/>
                          <a:sym typeface="Calibri"/>
                        </a:rPr>
                        <a:t>Tons of material from SRF green loan companies</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94317.3</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10408.775</a:t>
                      </a:r>
                      <a:endParaRPr sz="2400">
                        <a:latin typeface="Calibri"/>
                        <a:ea typeface="Calibri"/>
                        <a:cs typeface="Calibri"/>
                        <a:sym typeface="Calibri"/>
                      </a:endParaRPr>
                    </a:p>
                  </a:txBody>
                  <a:tcPr marL="9525" marR="9525" marT="9525" marB="91425" anchor="b"/>
                </a:tc>
                <a:extLst>
                  <a:ext uri="{0D108BD9-81ED-4DB2-BD59-A6C34878D82A}">
                    <a16:rowId xmlns:a16="http://schemas.microsoft.com/office/drawing/2014/main" val="10003"/>
                  </a:ext>
                </a:extLst>
              </a:tr>
              <a:tr h="649250">
                <a:tc>
                  <a:txBody>
                    <a:bodyPr/>
                    <a:lstStyle/>
                    <a:p>
                      <a:pPr marL="0" lvl="0" indent="0" algn="l" rtl="0">
                        <a:spcBef>
                          <a:spcPts val="0"/>
                        </a:spcBef>
                        <a:spcAft>
                          <a:spcPts val="0"/>
                        </a:spcAft>
                        <a:buNone/>
                      </a:pPr>
                      <a:r>
                        <a:rPr lang="en-US" sz="2400">
                          <a:latin typeface="Calibri"/>
                          <a:ea typeface="Calibri"/>
                          <a:cs typeface="Calibri"/>
                          <a:sym typeface="Calibri"/>
                        </a:rPr>
                        <a:t>% of Ioncell in total manufacturing production</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10%</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Helvetica Neue"/>
                          <a:ea typeface="Helvetica Neue"/>
                          <a:cs typeface="Helvetica Neue"/>
                          <a:sym typeface="Helvetica Neue"/>
                        </a:rPr>
                        <a:t>10%</a:t>
                      </a:r>
                      <a:endParaRPr sz="2400">
                        <a:latin typeface="Helvetica Neue"/>
                        <a:ea typeface="Helvetica Neue"/>
                        <a:cs typeface="Helvetica Neue"/>
                        <a:sym typeface="Helvetica Neue"/>
                      </a:endParaRPr>
                    </a:p>
                  </a:txBody>
                  <a:tcPr marL="9525" marR="9525" marT="9525" marB="91425" anchor="b"/>
                </a:tc>
                <a:extLst>
                  <a:ext uri="{0D108BD9-81ED-4DB2-BD59-A6C34878D82A}">
                    <a16:rowId xmlns:a16="http://schemas.microsoft.com/office/drawing/2014/main" val="10004"/>
                  </a:ext>
                </a:extLst>
              </a:tr>
              <a:tr h="649250">
                <a:tc>
                  <a:txBody>
                    <a:bodyPr/>
                    <a:lstStyle/>
                    <a:p>
                      <a:pPr marL="0" lvl="0" indent="0" algn="l" rtl="0">
                        <a:spcBef>
                          <a:spcPts val="0"/>
                        </a:spcBef>
                        <a:spcAft>
                          <a:spcPts val="0"/>
                        </a:spcAft>
                        <a:buNone/>
                      </a:pPr>
                      <a:r>
                        <a:rPr lang="en-US" sz="2400">
                          <a:latin typeface="Calibri"/>
                          <a:ea typeface="Calibri"/>
                          <a:cs typeface="Calibri"/>
                          <a:sym typeface="Calibri"/>
                        </a:rPr>
                        <a:t>% of emissions avioded by Ioncell vs. Conventional fabric</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50%</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Helvetica Neue"/>
                          <a:ea typeface="Helvetica Neue"/>
                          <a:cs typeface="Helvetica Neue"/>
                          <a:sym typeface="Helvetica Neue"/>
                        </a:rPr>
                        <a:t>50%</a:t>
                      </a:r>
                      <a:endParaRPr sz="2400">
                        <a:latin typeface="Helvetica Neue"/>
                        <a:ea typeface="Helvetica Neue"/>
                        <a:cs typeface="Helvetica Neue"/>
                        <a:sym typeface="Helvetica Neue"/>
                      </a:endParaRPr>
                    </a:p>
                  </a:txBody>
                  <a:tcPr marL="9525" marR="9525" marT="9525" marB="91425" anchor="b"/>
                </a:tc>
                <a:extLst>
                  <a:ext uri="{0D108BD9-81ED-4DB2-BD59-A6C34878D82A}">
                    <a16:rowId xmlns:a16="http://schemas.microsoft.com/office/drawing/2014/main" val="10005"/>
                  </a:ext>
                </a:extLst>
              </a:tr>
              <a:tr h="649250">
                <a:tc>
                  <a:txBody>
                    <a:bodyPr/>
                    <a:lstStyle/>
                    <a:p>
                      <a:pPr marL="0" lvl="0" indent="0" algn="l" rtl="0">
                        <a:spcBef>
                          <a:spcPts val="0"/>
                        </a:spcBef>
                        <a:spcAft>
                          <a:spcPts val="0"/>
                        </a:spcAft>
                        <a:buNone/>
                      </a:pPr>
                      <a:r>
                        <a:rPr lang="en-US" sz="2400">
                          <a:latin typeface="Helvetica Neue"/>
                          <a:ea typeface="Helvetica Neue"/>
                          <a:cs typeface="Helvetica Neue"/>
                          <a:sym typeface="Helvetica Neue"/>
                        </a:rPr>
                        <a:t>Estimated CO2 reduction from incorporating Ioncell </a:t>
                      </a:r>
                      <a:endParaRPr sz="2400">
                        <a:latin typeface="Helvetica Neue"/>
                        <a:ea typeface="Helvetica Neue"/>
                        <a:cs typeface="Helvetica Neue"/>
                        <a:sym typeface="Helvetica Neue"/>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4715.865</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520.43875</a:t>
                      </a:r>
                      <a:endParaRPr sz="2400">
                        <a:latin typeface="Calibri"/>
                        <a:ea typeface="Calibri"/>
                        <a:cs typeface="Calibri"/>
                        <a:sym typeface="Calibri"/>
                      </a:endParaRPr>
                    </a:p>
                  </a:txBody>
                  <a:tcPr marL="9525" marR="9525" marT="9525" marB="91425" anchor="b"/>
                </a:tc>
                <a:extLst>
                  <a:ext uri="{0D108BD9-81ED-4DB2-BD59-A6C34878D82A}">
                    <a16:rowId xmlns:a16="http://schemas.microsoft.com/office/drawing/2014/main" val="10006"/>
                  </a:ext>
                </a:extLst>
              </a:tr>
              <a:tr h="649250">
                <a:tc>
                  <a:txBody>
                    <a:bodyPr/>
                    <a:lstStyle/>
                    <a:p>
                      <a:pPr marL="0" lvl="0" indent="0" algn="l" rtl="0">
                        <a:spcBef>
                          <a:spcPts val="0"/>
                        </a:spcBef>
                        <a:spcAft>
                          <a:spcPts val="0"/>
                        </a:spcAft>
                        <a:buNone/>
                      </a:pPr>
                      <a:r>
                        <a:rPr lang="en-US" sz="2400">
                          <a:latin typeface="Helvetica Neue"/>
                          <a:ea typeface="Helvetica Neue"/>
                          <a:cs typeface="Helvetica Neue"/>
                          <a:sym typeface="Helvetica Neue"/>
                        </a:rPr>
                        <a:t>% from trim &amp; garment manufacturing</a:t>
                      </a:r>
                      <a:endParaRPr sz="2400">
                        <a:latin typeface="Helvetica Neue"/>
                        <a:ea typeface="Helvetica Neue"/>
                        <a:cs typeface="Helvetica Neue"/>
                        <a:sym typeface="Helvetica Neue"/>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Helvetica Neue"/>
                          <a:ea typeface="Helvetica Neue"/>
                          <a:cs typeface="Helvetica Neue"/>
                          <a:sym typeface="Helvetica Neue"/>
                        </a:rPr>
                        <a:t>9.50%</a:t>
                      </a:r>
                      <a:endParaRPr sz="2400">
                        <a:latin typeface="Helvetica Neue"/>
                        <a:ea typeface="Helvetica Neue"/>
                        <a:cs typeface="Helvetica Neue"/>
                        <a:sym typeface="Helvetica Neue"/>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25%</a:t>
                      </a:r>
                      <a:endParaRPr sz="2400">
                        <a:latin typeface="Calibri"/>
                        <a:ea typeface="Calibri"/>
                        <a:cs typeface="Calibri"/>
                        <a:sym typeface="Calibri"/>
                      </a:endParaRPr>
                    </a:p>
                  </a:txBody>
                  <a:tcPr marL="9525" marR="9525" marT="9525" marB="91425" anchor="b"/>
                </a:tc>
                <a:extLst>
                  <a:ext uri="{0D108BD9-81ED-4DB2-BD59-A6C34878D82A}">
                    <a16:rowId xmlns:a16="http://schemas.microsoft.com/office/drawing/2014/main" val="10007"/>
                  </a:ext>
                </a:extLst>
              </a:tr>
              <a:tr h="649250">
                <a:tc>
                  <a:txBody>
                    <a:bodyPr/>
                    <a:lstStyle/>
                    <a:p>
                      <a:pPr marL="0" lvl="0" indent="0" algn="l" rtl="0">
                        <a:spcBef>
                          <a:spcPts val="0"/>
                        </a:spcBef>
                        <a:spcAft>
                          <a:spcPts val="0"/>
                        </a:spcAft>
                        <a:buNone/>
                      </a:pPr>
                      <a:r>
                        <a:rPr lang="en-US" sz="2400">
                          <a:latin typeface="Calibri"/>
                          <a:ea typeface="Calibri"/>
                          <a:cs typeface="Calibri"/>
                          <a:sym typeface="Calibri"/>
                        </a:rPr>
                        <a:t>Tons from trim &amp; garment manufacturing</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21333.675</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8006.75</a:t>
                      </a:r>
                      <a:endParaRPr sz="2400">
                        <a:latin typeface="Calibri"/>
                        <a:ea typeface="Calibri"/>
                        <a:cs typeface="Calibri"/>
                        <a:sym typeface="Calibri"/>
                      </a:endParaRPr>
                    </a:p>
                  </a:txBody>
                  <a:tcPr marL="9525" marR="9525" marT="9525" marB="91425" anchor="b"/>
                </a:tc>
                <a:extLst>
                  <a:ext uri="{0D108BD9-81ED-4DB2-BD59-A6C34878D82A}">
                    <a16:rowId xmlns:a16="http://schemas.microsoft.com/office/drawing/2014/main" val="10008"/>
                  </a:ext>
                </a:extLst>
              </a:tr>
              <a:tr h="649250">
                <a:tc>
                  <a:txBody>
                    <a:bodyPr/>
                    <a:lstStyle/>
                    <a:p>
                      <a:pPr marL="0" lvl="0" indent="0" algn="l" rtl="0">
                        <a:spcBef>
                          <a:spcPts val="0"/>
                        </a:spcBef>
                        <a:spcAft>
                          <a:spcPts val="0"/>
                        </a:spcAft>
                        <a:buNone/>
                      </a:pPr>
                      <a:r>
                        <a:rPr lang="en-US" sz="2400">
                          <a:latin typeface="Calibri"/>
                          <a:ea typeface="Calibri"/>
                          <a:cs typeface="Calibri"/>
                          <a:sym typeface="Calibri"/>
                        </a:rPr>
                        <a:t>% CO2 reductions from green loan companies</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10%</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10%</a:t>
                      </a:r>
                      <a:endParaRPr sz="2400">
                        <a:latin typeface="Calibri"/>
                        <a:ea typeface="Calibri"/>
                        <a:cs typeface="Calibri"/>
                        <a:sym typeface="Calibri"/>
                      </a:endParaRPr>
                    </a:p>
                  </a:txBody>
                  <a:tcPr marL="9525" marR="9525" marT="9525" marB="91425" anchor="b"/>
                </a:tc>
                <a:extLst>
                  <a:ext uri="{0D108BD9-81ED-4DB2-BD59-A6C34878D82A}">
                    <a16:rowId xmlns:a16="http://schemas.microsoft.com/office/drawing/2014/main" val="10009"/>
                  </a:ext>
                </a:extLst>
              </a:tr>
              <a:tr h="649250">
                <a:tc>
                  <a:txBody>
                    <a:bodyPr/>
                    <a:lstStyle/>
                    <a:p>
                      <a:pPr marL="0" lvl="0" indent="0" algn="l" rtl="0">
                        <a:spcBef>
                          <a:spcPts val="0"/>
                        </a:spcBef>
                        <a:spcAft>
                          <a:spcPts val="0"/>
                        </a:spcAft>
                        <a:buNone/>
                      </a:pPr>
                      <a:r>
                        <a:rPr lang="en-US" sz="2400">
                          <a:latin typeface="Helvetica Neue"/>
                          <a:ea typeface="Helvetica Neue"/>
                          <a:cs typeface="Helvetica Neue"/>
                          <a:sym typeface="Helvetica Neue"/>
                        </a:rPr>
                        <a:t>Estimated CO2 reduction from green loans</a:t>
                      </a:r>
                      <a:endParaRPr sz="2400">
                        <a:latin typeface="Helvetica Neue"/>
                        <a:ea typeface="Helvetica Neue"/>
                        <a:cs typeface="Helvetica Neue"/>
                        <a:sym typeface="Helvetica Neue"/>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2133.3675</a:t>
                      </a:r>
                      <a:endParaRPr sz="2400">
                        <a:latin typeface="Calibri"/>
                        <a:ea typeface="Calibri"/>
                        <a:cs typeface="Calibri"/>
                        <a:sym typeface="Calibri"/>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Calibri"/>
                          <a:ea typeface="Calibri"/>
                          <a:cs typeface="Calibri"/>
                          <a:sym typeface="Calibri"/>
                        </a:rPr>
                        <a:t>800.675</a:t>
                      </a:r>
                      <a:endParaRPr sz="2400">
                        <a:latin typeface="Calibri"/>
                        <a:ea typeface="Calibri"/>
                        <a:cs typeface="Calibri"/>
                        <a:sym typeface="Calibri"/>
                      </a:endParaRPr>
                    </a:p>
                  </a:txBody>
                  <a:tcPr marL="9525" marR="9525" marT="9525" marB="91425" anchor="b"/>
                </a:tc>
                <a:extLst>
                  <a:ext uri="{0D108BD9-81ED-4DB2-BD59-A6C34878D82A}">
                    <a16:rowId xmlns:a16="http://schemas.microsoft.com/office/drawing/2014/main" val="10010"/>
                  </a:ext>
                </a:extLst>
              </a:tr>
              <a:tr h="649250">
                <a:tc>
                  <a:txBody>
                    <a:bodyPr/>
                    <a:lstStyle/>
                    <a:p>
                      <a:pPr marL="0" lvl="0" indent="0" algn="l" rtl="0">
                        <a:spcBef>
                          <a:spcPts val="0"/>
                        </a:spcBef>
                        <a:spcAft>
                          <a:spcPts val="0"/>
                        </a:spcAft>
                        <a:buNone/>
                      </a:pPr>
                      <a:r>
                        <a:rPr lang="en-US" sz="2400">
                          <a:latin typeface="Helvetica Neue"/>
                          <a:ea typeface="Helvetica Neue"/>
                          <a:cs typeface="Helvetica Neue"/>
                          <a:sym typeface="Helvetica Neue"/>
                        </a:rPr>
                        <a:t>Total % reduction</a:t>
                      </a:r>
                      <a:endParaRPr sz="2400">
                        <a:latin typeface="Helvetica Neue"/>
                        <a:ea typeface="Helvetica Neue"/>
                        <a:cs typeface="Helvetica Neue"/>
                        <a:sym typeface="Helvetica Neue"/>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Helvetica Neue"/>
                          <a:ea typeface="Helvetica Neue"/>
                          <a:cs typeface="Helvetica Neue"/>
                          <a:sym typeface="Helvetica Neue"/>
                        </a:rPr>
                        <a:t>3.05%</a:t>
                      </a:r>
                      <a:endParaRPr sz="2400">
                        <a:latin typeface="Helvetica Neue"/>
                        <a:ea typeface="Helvetica Neue"/>
                        <a:cs typeface="Helvetica Neue"/>
                        <a:sym typeface="Helvetica Neue"/>
                      </a:endParaRPr>
                    </a:p>
                  </a:txBody>
                  <a:tcPr marL="9525" marR="9525" marT="9525" marB="91425" anchor="b"/>
                </a:tc>
                <a:tc>
                  <a:txBody>
                    <a:bodyPr/>
                    <a:lstStyle/>
                    <a:p>
                      <a:pPr marL="0" lvl="0" indent="0" algn="r" rtl="0">
                        <a:lnSpc>
                          <a:spcPct val="115000"/>
                        </a:lnSpc>
                        <a:spcBef>
                          <a:spcPts val="0"/>
                        </a:spcBef>
                        <a:spcAft>
                          <a:spcPts val="0"/>
                        </a:spcAft>
                        <a:buNone/>
                      </a:pPr>
                      <a:r>
                        <a:rPr lang="en-US" sz="2400">
                          <a:latin typeface="Helvetica Neue"/>
                          <a:ea typeface="Helvetica Neue"/>
                          <a:cs typeface="Helvetica Neue"/>
                          <a:sym typeface="Helvetica Neue"/>
                        </a:rPr>
                        <a:t>4.13%</a:t>
                      </a:r>
                      <a:endParaRPr sz="2400">
                        <a:latin typeface="Helvetica Neue"/>
                        <a:ea typeface="Helvetica Neue"/>
                        <a:cs typeface="Helvetica Neue"/>
                        <a:sym typeface="Helvetica Neue"/>
                      </a:endParaRPr>
                    </a:p>
                  </a:txBody>
                  <a:tcPr marL="9525" marR="9525" marT="9525" marB="91425" anchor="b"/>
                </a:tc>
                <a:extLst>
                  <a:ext uri="{0D108BD9-81ED-4DB2-BD59-A6C34878D82A}">
                    <a16:rowId xmlns:a16="http://schemas.microsoft.com/office/drawing/2014/main" val="1001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121"/>
        <p:cNvGrpSpPr/>
        <p:nvPr/>
      </p:nvGrpSpPr>
      <p:grpSpPr>
        <a:xfrm>
          <a:off x="0" y="0"/>
          <a:ext cx="0" cy="0"/>
          <a:chOff x="0" y="0"/>
          <a:chExt cx="0" cy="0"/>
        </a:xfrm>
      </p:grpSpPr>
      <p:grpSp>
        <p:nvGrpSpPr>
          <p:cNvPr id="122" name="Google Shape;122;p16"/>
          <p:cNvGrpSpPr/>
          <p:nvPr/>
        </p:nvGrpSpPr>
        <p:grpSpPr>
          <a:xfrm>
            <a:off x="-7088587" y="-1569706"/>
            <a:ext cx="34533349" cy="18503594"/>
            <a:chOff x="-7160776" y="-1615034"/>
            <a:chExt cx="34533349" cy="18503594"/>
          </a:xfrm>
        </p:grpSpPr>
        <p:pic>
          <p:nvPicPr>
            <p:cNvPr id="123" name="Google Shape;123;p16"/>
            <p:cNvPicPr preferRelativeResize="0"/>
            <p:nvPr/>
          </p:nvPicPr>
          <p:blipFill rotWithShape="1">
            <a:blip r:embed="rId3">
              <a:alphaModFix amt="42000"/>
            </a:blip>
            <a:srcRect/>
            <a:stretch/>
          </p:blipFill>
          <p:spPr>
            <a:xfrm>
              <a:off x="-7160776" y="1538136"/>
              <a:ext cx="15350424" cy="15350424"/>
            </a:xfrm>
            <a:prstGeom prst="rect">
              <a:avLst/>
            </a:prstGeom>
            <a:noFill/>
            <a:ln>
              <a:noFill/>
            </a:ln>
          </p:spPr>
        </p:pic>
        <p:pic>
          <p:nvPicPr>
            <p:cNvPr id="124" name="Google Shape;124;p16"/>
            <p:cNvPicPr preferRelativeResize="0"/>
            <p:nvPr/>
          </p:nvPicPr>
          <p:blipFill rotWithShape="1">
            <a:blip r:embed="rId4">
              <a:alphaModFix amt="42000"/>
            </a:blip>
            <a:srcRect/>
            <a:stretch/>
          </p:blipFill>
          <p:spPr>
            <a:xfrm rot="437564">
              <a:off x="12315158" y="-774065"/>
              <a:ext cx="14184278" cy="14660752"/>
            </a:xfrm>
            <a:prstGeom prst="rect">
              <a:avLst/>
            </a:prstGeom>
            <a:noFill/>
            <a:ln>
              <a:noFill/>
            </a:ln>
          </p:spPr>
        </p:pic>
      </p:grpSp>
      <p:sp>
        <p:nvSpPr>
          <p:cNvPr id="125" name="Google Shape;125;p16"/>
          <p:cNvSpPr txBox="1"/>
          <p:nvPr/>
        </p:nvSpPr>
        <p:spPr>
          <a:xfrm>
            <a:off x="762924" y="790300"/>
            <a:ext cx="7426723" cy="3324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dirty="0">
                <a:latin typeface="Urbanist"/>
                <a:ea typeface="Urbanist"/>
                <a:cs typeface="Urbanist"/>
                <a:sym typeface="Urbanist"/>
              </a:rPr>
              <a:t>Solution: Investment Thesis &amp; Diagram</a:t>
            </a:r>
            <a:endParaRPr b="1" dirty="0">
              <a:latin typeface="Urbanist"/>
              <a:ea typeface="Urbanist"/>
              <a:cs typeface="Urbanist"/>
              <a:sym typeface="Urbanist"/>
            </a:endParaRPr>
          </a:p>
        </p:txBody>
      </p:sp>
      <p:pic>
        <p:nvPicPr>
          <p:cNvPr id="126" name="Google Shape;126;p16"/>
          <p:cNvPicPr preferRelativeResize="0"/>
          <p:nvPr/>
        </p:nvPicPr>
        <p:blipFill rotWithShape="1">
          <a:blip r:embed="rId5">
            <a:alphaModFix/>
          </a:blip>
          <a:srcRect/>
          <a:stretch/>
        </p:blipFill>
        <p:spPr>
          <a:xfrm>
            <a:off x="13250218" y="1727763"/>
            <a:ext cx="715320" cy="910708"/>
          </a:xfrm>
          <a:prstGeom prst="rect">
            <a:avLst/>
          </a:prstGeom>
          <a:noFill/>
          <a:ln>
            <a:noFill/>
          </a:ln>
        </p:spPr>
      </p:pic>
      <p:pic>
        <p:nvPicPr>
          <p:cNvPr id="127" name="Google Shape;127;p16"/>
          <p:cNvPicPr preferRelativeResize="0"/>
          <p:nvPr/>
        </p:nvPicPr>
        <p:blipFill rotWithShape="1">
          <a:blip r:embed="rId6">
            <a:alphaModFix/>
          </a:blip>
          <a:srcRect/>
          <a:stretch/>
        </p:blipFill>
        <p:spPr>
          <a:xfrm>
            <a:off x="11140319" y="6460014"/>
            <a:ext cx="576230" cy="910707"/>
          </a:xfrm>
          <a:prstGeom prst="rect">
            <a:avLst/>
          </a:prstGeom>
          <a:noFill/>
          <a:ln>
            <a:noFill/>
          </a:ln>
        </p:spPr>
      </p:pic>
      <p:pic>
        <p:nvPicPr>
          <p:cNvPr id="128" name="Google Shape;128;p16"/>
          <p:cNvPicPr preferRelativeResize="0"/>
          <p:nvPr/>
        </p:nvPicPr>
        <p:blipFill rotWithShape="1">
          <a:blip r:embed="rId6">
            <a:alphaModFix/>
          </a:blip>
          <a:srcRect/>
          <a:stretch/>
        </p:blipFill>
        <p:spPr>
          <a:xfrm>
            <a:off x="13308879" y="6460014"/>
            <a:ext cx="576230" cy="910707"/>
          </a:xfrm>
          <a:prstGeom prst="rect">
            <a:avLst/>
          </a:prstGeom>
          <a:noFill/>
          <a:ln>
            <a:noFill/>
          </a:ln>
        </p:spPr>
      </p:pic>
      <p:pic>
        <p:nvPicPr>
          <p:cNvPr id="129" name="Google Shape;129;p16"/>
          <p:cNvPicPr preferRelativeResize="0"/>
          <p:nvPr/>
        </p:nvPicPr>
        <p:blipFill rotWithShape="1">
          <a:blip r:embed="rId6">
            <a:alphaModFix/>
          </a:blip>
          <a:srcRect/>
          <a:stretch/>
        </p:blipFill>
        <p:spPr>
          <a:xfrm>
            <a:off x="15499207" y="6460014"/>
            <a:ext cx="576230" cy="910707"/>
          </a:xfrm>
          <a:prstGeom prst="rect">
            <a:avLst/>
          </a:prstGeom>
          <a:noFill/>
          <a:ln>
            <a:noFill/>
          </a:ln>
        </p:spPr>
      </p:pic>
      <p:sp>
        <p:nvSpPr>
          <p:cNvPr id="130" name="Google Shape;130;p16"/>
          <p:cNvSpPr txBox="1"/>
          <p:nvPr/>
        </p:nvSpPr>
        <p:spPr>
          <a:xfrm>
            <a:off x="13178494" y="2863813"/>
            <a:ext cx="8370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latin typeface="Helvetica Neue"/>
                <a:ea typeface="Helvetica Neue"/>
                <a:cs typeface="Helvetica Neue"/>
                <a:sym typeface="Helvetica Neue"/>
              </a:rPr>
              <a:t>SPV</a:t>
            </a:r>
            <a:endParaRPr sz="2500" b="1">
              <a:latin typeface="Helvetica Neue"/>
              <a:ea typeface="Helvetica Neue"/>
              <a:cs typeface="Helvetica Neue"/>
              <a:sym typeface="Helvetica Neue"/>
            </a:endParaRPr>
          </a:p>
        </p:txBody>
      </p:sp>
      <p:sp>
        <p:nvSpPr>
          <p:cNvPr id="131" name="Google Shape;131;p16"/>
          <p:cNvSpPr txBox="1"/>
          <p:nvPr/>
        </p:nvSpPr>
        <p:spPr>
          <a:xfrm>
            <a:off x="10273425" y="7604913"/>
            <a:ext cx="2310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latin typeface="Helvetica Neue Light"/>
                <a:ea typeface="Helvetica Neue Light"/>
                <a:cs typeface="Helvetica Neue Light"/>
                <a:sym typeface="Helvetica Neue Light"/>
              </a:rPr>
              <a:t>Textile Production</a:t>
            </a:r>
            <a:endParaRPr sz="2500">
              <a:latin typeface="Helvetica Neue Light"/>
              <a:ea typeface="Helvetica Neue Light"/>
              <a:cs typeface="Helvetica Neue Light"/>
              <a:sym typeface="Helvetica Neue Light"/>
            </a:endParaRPr>
          </a:p>
        </p:txBody>
      </p:sp>
      <p:sp>
        <p:nvSpPr>
          <p:cNvPr id="132" name="Google Shape;132;p16"/>
          <p:cNvSpPr txBox="1"/>
          <p:nvPr/>
        </p:nvSpPr>
        <p:spPr>
          <a:xfrm>
            <a:off x="12441994" y="7604913"/>
            <a:ext cx="2310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latin typeface="Helvetica Neue Light"/>
                <a:ea typeface="Helvetica Neue Light"/>
                <a:cs typeface="Helvetica Neue Light"/>
                <a:sym typeface="Helvetica Neue Light"/>
              </a:rPr>
              <a:t>Apparel Manufacturers</a:t>
            </a:r>
            <a:endParaRPr sz="2500">
              <a:latin typeface="Helvetica Neue Light"/>
              <a:ea typeface="Helvetica Neue Light"/>
              <a:cs typeface="Helvetica Neue Light"/>
              <a:sym typeface="Helvetica Neue Light"/>
            </a:endParaRPr>
          </a:p>
        </p:txBody>
      </p:sp>
      <p:sp>
        <p:nvSpPr>
          <p:cNvPr id="133" name="Google Shape;133;p16"/>
          <p:cNvSpPr txBox="1"/>
          <p:nvPr/>
        </p:nvSpPr>
        <p:spPr>
          <a:xfrm>
            <a:off x="14632313" y="7604913"/>
            <a:ext cx="2310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latin typeface="Helvetica Neue Light"/>
                <a:ea typeface="Helvetica Neue Light"/>
                <a:cs typeface="Helvetica Neue Light"/>
                <a:sym typeface="Helvetica Neue Light"/>
              </a:rPr>
              <a:t>Brand Partnerships</a:t>
            </a:r>
            <a:endParaRPr sz="2500">
              <a:latin typeface="Helvetica Neue Light"/>
              <a:ea typeface="Helvetica Neue Light"/>
              <a:cs typeface="Helvetica Neue Light"/>
              <a:sym typeface="Helvetica Neue Light"/>
            </a:endParaRPr>
          </a:p>
        </p:txBody>
      </p:sp>
      <p:pic>
        <p:nvPicPr>
          <p:cNvPr id="134" name="Google Shape;134;p16"/>
          <p:cNvPicPr preferRelativeResize="0"/>
          <p:nvPr/>
        </p:nvPicPr>
        <p:blipFill rotWithShape="1">
          <a:blip r:embed="rId7">
            <a:alphaModFix/>
          </a:blip>
          <a:srcRect/>
          <a:stretch/>
        </p:blipFill>
        <p:spPr>
          <a:xfrm>
            <a:off x="10971419" y="5274463"/>
            <a:ext cx="914032" cy="910708"/>
          </a:xfrm>
          <a:prstGeom prst="rect">
            <a:avLst/>
          </a:prstGeom>
          <a:noFill/>
          <a:ln>
            <a:noFill/>
          </a:ln>
        </p:spPr>
      </p:pic>
      <p:pic>
        <p:nvPicPr>
          <p:cNvPr id="135" name="Google Shape;135;p16"/>
          <p:cNvPicPr preferRelativeResize="0"/>
          <p:nvPr/>
        </p:nvPicPr>
        <p:blipFill rotWithShape="1">
          <a:blip r:embed="rId7">
            <a:alphaModFix/>
          </a:blip>
          <a:srcRect/>
          <a:stretch/>
        </p:blipFill>
        <p:spPr>
          <a:xfrm>
            <a:off x="13139978" y="5165451"/>
            <a:ext cx="914032" cy="910708"/>
          </a:xfrm>
          <a:prstGeom prst="rect">
            <a:avLst/>
          </a:prstGeom>
          <a:noFill/>
          <a:ln>
            <a:noFill/>
          </a:ln>
        </p:spPr>
      </p:pic>
      <p:pic>
        <p:nvPicPr>
          <p:cNvPr id="136" name="Google Shape;136;p16"/>
          <p:cNvPicPr preferRelativeResize="0"/>
          <p:nvPr/>
        </p:nvPicPr>
        <p:blipFill rotWithShape="1">
          <a:blip r:embed="rId7">
            <a:alphaModFix/>
          </a:blip>
          <a:srcRect/>
          <a:stretch/>
        </p:blipFill>
        <p:spPr>
          <a:xfrm>
            <a:off x="15330307" y="5274463"/>
            <a:ext cx="914032" cy="910708"/>
          </a:xfrm>
          <a:prstGeom prst="rect">
            <a:avLst/>
          </a:prstGeom>
          <a:noFill/>
          <a:ln>
            <a:noFill/>
          </a:ln>
        </p:spPr>
      </p:pic>
      <p:sp>
        <p:nvSpPr>
          <p:cNvPr id="137" name="Google Shape;137;p16"/>
          <p:cNvSpPr txBox="1"/>
          <p:nvPr/>
        </p:nvSpPr>
        <p:spPr>
          <a:xfrm>
            <a:off x="9970425" y="4085363"/>
            <a:ext cx="2916000" cy="954300"/>
          </a:xfrm>
          <a:prstGeom prst="rect">
            <a:avLst/>
          </a:prstGeom>
          <a:no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US" sz="2500">
                <a:latin typeface="Helvetica Neue Light"/>
                <a:ea typeface="Helvetica Neue Light"/>
                <a:cs typeface="Helvetica Neue Light"/>
                <a:sym typeface="Helvetica Neue Light"/>
              </a:rPr>
              <a:t>Loan + Equity Warrant</a:t>
            </a:r>
            <a:endParaRPr sz="2500">
              <a:latin typeface="Helvetica Neue Light"/>
              <a:ea typeface="Helvetica Neue Light"/>
              <a:cs typeface="Helvetica Neue Light"/>
              <a:sym typeface="Helvetica Neue Light"/>
            </a:endParaRPr>
          </a:p>
        </p:txBody>
      </p:sp>
      <p:sp>
        <p:nvSpPr>
          <p:cNvPr id="138" name="Google Shape;138;p16"/>
          <p:cNvSpPr txBox="1"/>
          <p:nvPr/>
        </p:nvSpPr>
        <p:spPr>
          <a:xfrm>
            <a:off x="12441994" y="4148288"/>
            <a:ext cx="2310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latin typeface="Helvetica Neue Light"/>
                <a:ea typeface="Helvetica Neue Light"/>
                <a:cs typeface="Helvetica Neue Light"/>
                <a:sym typeface="Helvetica Neue Light"/>
              </a:rPr>
              <a:t>Green </a:t>
            </a:r>
            <a:endParaRPr sz="2500">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2500">
                <a:latin typeface="Helvetica Neue Light"/>
                <a:ea typeface="Helvetica Neue Light"/>
                <a:cs typeface="Helvetica Neue Light"/>
                <a:sym typeface="Helvetica Neue Light"/>
              </a:rPr>
              <a:t>Loan</a:t>
            </a:r>
            <a:endParaRPr sz="2500">
              <a:latin typeface="Helvetica Neue Light"/>
              <a:ea typeface="Helvetica Neue Light"/>
              <a:cs typeface="Helvetica Neue Light"/>
              <a:sym typeface="Helvetica Neue Light"/>
            </a:endParaRPr>
          </a:p>
        </p:txBody>
      </p:sp>
      <p:sp>
        <p:nvSpPr>
          <p:cNvPr id="139" name="Google Shape;139;p16"/>
          <p:cNvSpPr txBox="1"/>
          <p:nvPr/>
        </p:nvSpPr>
        <p:spPr>
          <a:xfrm>
            <a:off x="14632313" y="4085363"/>
            <a:ext cx="23100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latin typeface="Helvetica Neue Light"/>
                <a:ea typeface="Helvetica Neue Light"/>
                <a:cs typeface="Helvetica Neue Light"/>
                <a:sym typeface="Helvetica Neue Light"/>
              </a:rPr>
              <a:t>Contracts</a:t>
            </a:r>
            <a:endParaRPr sz="2500">
              <a:latin typeface="Helvetica Neue Light"/>
              <a:ea typeface="Helvetica Neue Light"/>
              <a:cs typeface="Helvetica Neue Light"/>
              <a:sym typeface="Helvetica Neue Light"/>
            </a:endParaRPr>
          </a:p>
        </p:txBody>
      </p:sp>
      <p:cxnSp>
        <p:nvCxnSpPr>
          <p:cNvPr id="140" name="Google Shape;140;p16"/>
          <p:cNvCxnSpPr>
            <a:stCxn id="130" idx="2"/>
            <a:endCxn id="137" idx="0"/>
          </p:cNvCxnSpPr>
          <p:nvPr/>
        </p:nvCxnSpPr>
        <p:spPr>
          <a:xfrm flipH="1">
            <a:off x="11428294" y="3433213"/>
            <a:ext cx="2168700" cy="652200"/>
          </a:xfrm>
          <a:prstGeom prst="straightConnector1">
            <a:avLst/>
          </a:prstGeom>
          <a:noFill/>
          <a:ln w="9525" cap="flat" cmpd="sng">
            <a:solidFill>
              <a:schemeClr val="dk1"/>
            </a:solidFill>
            <a:prstDash val="solid"/>
            <a:round/>
            <a:headEnd type="none" w="med" len="med"/>
            <a:tailEnd type="none" w="med" len="med"/>
          </a:ln>
        </p:spPr>
      </p:cxnSp>
      <p:cxnSp>
        <p:nvCxnSpPr>
          <p:cNvPr id="141" name="Google Shape;141;p16"/>
          <p:cNvCxnSpPr>
            <a:stCxn id="130" idx="2"/>
            <a:endCxn id="139" idx="0"/>
          </p:cNvCxnSpPr>
          <p:nvPr/>
        </p:nvCxnSpPr>
        <p:spPr>
          <a:xfrm>
            <a:off x="13596994" y="3433213"/>
            <a:ext cx="2190300" cy="652200"/>
          </a:xfrm>
          <a:prstGeom prst="straightConnector1">
            <a:avLst/>
          </a:prstGeom>
          <a:noFill/>
          <a:ln w="9525" cap="flat" cmpd="sng">
            <a:solidFill>
              <a:schemeClr val="dk1"/>
            </a:solidFill>
            <a:prstDash val="solid"/>
            <a:round/>
            <a:headEnd type="none" w="med" len="med"/>
            <a:tailEnd type="none" w="med" len="med"/>
          </a:ln>
        </p:spPr>
      </p:cxnSp>
      <p:cxnSp>
        <p:nvCxnSpPr>
          <p:cNvPr id="142" name="Google Shape;142;p16"/>
          <p:cNvCxnSpPr>
            <a:stCxn id="130" idx="2"/>
            <a:endCxn id="138" idx="0"/>
          </p:cNvCxnSpPr>
          <p:nvPr/>
        </p:nvCxnSpPr>
        <p:spPr>
          <a:xfrm>
            <a:off x="13596994" y="3433213"/>
            <a:ext cx="0" cy="715200"/>
          </a:xfrm>
          <a:prstGeom prst="straightConnector1">
            <a:avLst/>
          </a:prstGeom>
          <a:noFill/>
          <a:ln w="9525" cap="flat" cmpd="sng">
            <a:solidFill>
              <a:schemeClr val="dk1"/>
            </a:solidFill>
            <a:prstDash val="solid"/>
            <a:round/>
            <a:headEnd type="none" w="med" len="med"/>
            <a:tailEnd type="none" w="med" len="med"/>
          </a:ln>
        </p:spPr>
      </p:cxnSp>
      <p:sp>
        <p:nvSpPr>
          <p:cNvPr id="143" name="Google Shape;143;p16"/>
          <p:cNvSpPr txBox="1"/>
          <p:nvPr/>
        </p:nvSpPr>
        <p:spPr>
          <a:xfrm>
            <a:off x="961200" y="4408675"/>
            <a:ext cx="81309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dirty="0">
                <a:solidFill>
                  <a:srgbClr val="3D3D3D"/>
                </a:solidFill>
                <a:latin typeface="Helvetica Neue Light"/>
                <a:ea typeface="Helvetica Neue Light"/>
                <a:cs typeface="Helvetica Neue Light"/>
                <a:sym typeface="Helvetica Neue Light"/>
              </a:rPr>
              <a:t>Accelerating the adoption of green standards across the apparel industry supply chain by financing innovation and implementation of sustainable practices in textile and clothing manufacturing businesses, ultimately leading to higher accessibility to sustainable clothing for the average consumer.</a:t>
            </a:r>
            <a:endParaRPr sz="3500" dirty="0">
              <a:latin typeface="Helvetica Neue Light"/>
              <a:ea typeface="Helvetica Neue Light"/>
              <a:cs typeface="Helvetica Neue Light"/>
              <a:sym typeface="Helvetica Neue Light"/>
            </a:endParaRPr>
          </a:p>
        </p:txBody>
      </p:sp>
      <p:cxnSp>
        <p:nvCxnSpPr>
          <p:cNvPr id="144" name="Google Shape;144;p16"/>
          <p:cNvCxnSpPr>
            <a:stCxn id="127" idx="3"/>
            <a:endCxn id="128" idx="1"/>
          </p:cNvCxnSpPr>
          <p:nvPr/>
        </p:nvCxnSpPr>
        <p:spPr>
          <a:xfrm>
            <a:off x="11716549" y="6915367"/>
            <a:ext cx="1592400" cy="0"/>
          </a:xfrm>
          <a:prstGeom prst="straightConnector1">
            <a:avLst/>
          </a:prstGeom>
          <a:noFill/>
          <a:ln w="9525" cap="flat" cmpd="sng">
            <a:solidFill>
              <a:schemeClr val="dk2"/>
            </a:solidFill>
            <a:prstDash val="solid"/>
            <a:round/>
            <a:headEnd type="none" w="med" len="med"/>
            <a:tailEnd type="triangle" w="med" len="med"/>
          </a:ln>
        </p:spPr>
      </p:cxnSp>
      <p:cxnSp>
        <p:nvCxnSpPr>
          <p:cNvPr id="145" name="Google Shape;145;p16"/>
          <p:cNvCxnSpPr>
            <a:stCxn id="128" idx="3"/>
            <a:endCxn id="129" idx="1"/>
          </p:cNvCxnSpPr>
          <p:nvPr/>
        </p:nvCxnSpPr>
        <p:spPr>
          <a:xfrm>
            <a:off x="13885109" y="6915367"/>
            <a:ext cx="1614000" cy="0"/>
          </a:xfrm>
          <a:prstGeom prst="straightConnector1">
            <a:avLst/>
          </a:prstGeom>
          <a:noFill/>
          <a:ln w="9525" cap="flat" cmpd="sng">
            <a:solidFill>
              <a:schemeClr val="dk2"/>
            </a:solidFill>
            <a:prstDash val="solid"/>
            <a:round/>
            <a:headEnd type="none" w="med" len="med"/>
            <a:tailEnd type="triangle" w="med" len="med"/>
          </a:ln>
        </p:spPr>
      </p:cxnSp>
      <p:sp>
        <p:nvSpPr>
          <p:cNvPr id="146" name="Google Shape;146;p16"/>
          <p:cNvSpPr/>
          <p:nvPr/>
        </p:nvSpPr>
        <p:spPr>
          <a:xfrm>
            <a:off x="12055663" y="6630675"/>
            <a:ext cx="914100" cy="569400"/>
          </a:xfrm>
          <a:prstGeom prst="ellipse">
            <a:avLst/>
          </a:prstGeom>
          <a:solidFill>
            <a:schemeClr val="lt1"/>
          </a:solidFill>
          <a:ln w="9525" cap="flat" cmpd="sng">
            <a:solidFill>
              <a:srgbClr val="3D3D3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latin typeface="Helvetica Neue"/>
                <a:ea typeface="Helvetica Neue"/>
                <a:cs typeface="Helvetica Neue"/>
                <a:sym typeface="Helvetica Neue"/>
              </a:rPr>
              <a:t>MSA</a:t>
            </a:r>
            <a:endParaRPr b="1">
              <a:latin typeface="Helvetica Neue"/>
              <a:ea typeface="Helvetica Neue"/>
              <a:cs typeface="Helvetica Neue"/>
              <a:sym typeface="Helvetica Neue"/>
            </a:endParaRPr>
          </a:p>
        </p:txBody>
      </p:sp>
      <p:sp>
        <p:nvSpPr>
          <p:cNvPr id="147" name="Google Shape;147;p16"/>
          <p:cNvSpPr/>
          <p:nvPr/>
        </p:nvSpPr>
        <p:spPr>
          <a:xfrm>
            <a:off x="14235088" y="6630675"/>
            <a:ext cx="914100" cy="569400"/>
          </a:xfrm>
          <a:prstGeom prst="ellipse">
            <a:avLst/>
          </a:prstGeom>
          <a:solidFill>
            <a:schemeClr val="lt1"/>
          </a:solidFill>
          <a:ln w="9525" cap="flat" cmpd="sng">
            <a:solidFill>
              <a:srgbClr val="3D3D3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b="1">
                <a:latin typeface="Helvetica Neue"/>
                <a:ea typeface="Helvetica Neue"/>
                <a:cs typeface="Helvetica Neue"/>
                <a:sym typeface="Helvetica Neue"/>
              </a:rPr>
              <a:t>MSA</a:t>
            </a:r>
            <a:endParaRPr b="1">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151"/>
        <p:cNvGrpSpPr/>
        <p:nvPr/>
      </p:nvGrpSpPr>
      <p:grpSpPr>
        <a:xfrm>
          <a:off x="0" y="0"/>
          <a:ext cx="0" cy="0"/>
          <a:chOff x="0" y="0"/>
          <a:chExt cx="0" cy="0"/>
        </a:xfrm>
      </p:grpSpPr>
      <p:grpSp>
        <p:nvGrpSpPr>
          <p:cNvPr id="152" name="Google Shape;152;p17"/>
          <p:cNvGrpSpPr/>
          <p:nvPr/>
        </p:nvGrpSpPr>
        <p:grpSpPr>
          <a:xfrm>
            <a:off x="-7160776" y="-1615034"/>
            <a:ext cx="34533348" cy="18503594"/>
            <a:chOff x="-7160776" y="-1615034"/>
            <a:chExt cx="34533348" cy="18503594"/>
          </a:xfrm>
        </p:grpSpPr>
        <p:pic>
          <p:nvPicPr>
            <p:cNvPr id="153" name="Google Shape;153;p17"/>
            <p:cNvPicPr preferRelativeResize="0"/>
            <p:nvPr/>
          </p:nvPicPr>
          <p:blipFill rotWithShape="1">
            <a:blip r:embed="rId3">
              <a:alphaModFix amt="36000"/>
            </a:blip>
            <a:srcRect/>
            <a:stretch/>
          </p:blipFill>
          <p:spPr>
            <a:xfrm>
              <a:off x="-7160776" y="1538136"/>
              <a:ext cx="15350424" cy="15350424"/>
            </a:xfrm>
            <a:prstGeom prst="rect">
              <a:avLst/>
            </a:prstGeom>
            <a:noFill/>
            <a:ln>
              <a:noFill/>
            </a:ln>
          </p:spPr>
        </p:pic>
        <p:pic>
          <p:nvPicPr>
            <p:cNvPr id="154" name="Google Shape;154;p17"/>
            <p:cNvPicPr preferRelativeResize="0"/>
            <p:nvPr/>
          </p:nvPicPr>
          <p:blipFill rotWithShape="1">
            <a:blip r:embed="rId4">
              <a:alphaModFix amt="36000"/>
            </a:blip>
            <a:srcRect/>
            <a:stretch/>
          </p:blipFill>
          <p:spPr>
            <a:xfrm rot="437564">
              <a:off x="12315158" y="-774065"/>
              <a:ext cx="14184276" cy="14660750"/>
            </a:xfrm>
            <a:prstGeom prst="rect">
              <a:avLst/>
            </a:prstGeom>
            <a:noFill/>
            <a:ln>
              <a:noFill/>
            </a:ln>
          </p:spPr>
        </p:pic>
      </p:grpSp>
      <p:sp>
        <p:nvSpPr>
          <p:cNvPr id="155" name="Google Shape;155;p17"/>
          <p:cNvSpPr txBox="1"/>
          <p:nvPr/>
        </p:nvSpPr>
        <p:spPr>
          <a:xfrm>
            <a:off x="762924" y="790300"/>
            <a:ext cx="16988025"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Solution: Special Purpose Vehicle </a:t>
            </a:r>
            <a:endParaRPr b="1">
              <a:latin typeface="Urbanist"/>
              <a:ea typeface="Urbanist"/>
              <a:cs typeface="Urbanist"/>
              <a:sym typeface="Urbanist"/>
            </a:endParaRPr>
          </a:p>
        </p:txBody>
      </p:sp>
      <p:sp>
        <p:nvSpPr>
          <p:cNvPr id="156" name="Google Shape;156;p17"/>
          <p:cNvSpPr/>
          <p:nvPr/>
        </p:nvSpPr>
        <p:spPr>
          <a:xfrm>
            <a:off x="762925" y="5815413"/>
            <a:ext cx="5328616" cy="3557328"/>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a:off x="6587038" y="5815413"/>
            <a:ext cx="5328616" cy="3557328"/>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12411150" y="5815413"/>
            <a:ext cx="5328616" cy="3557328"/>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763238" y="2402213"/>
            <a:ext cx="16976216" cy="2909508"/>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txBox="1"/>
          <p:nvPr/>
        </p:nvSpPr>
        <p:spPr>
          <a:xfrm>
            <a:off x="1068550" y="2705700"/>
            <a:ext cx="163656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dk1"/>
                </a:solidFill>
                <a:latin typeface="Helvetica Neue Light"/>
                <a:ea typeface="Helvetica Neue Light"/>
                <a:cs typeface="Helvetica Neue Light"/>
                <a:sym typeface="Helvetica Neue Light"/>
              </a:rPr>
              <a:t>The </a:t>
            </a:r>
            <a:r>
              <a:rPr lang="en-US" sz="3300" b="1">
                <a:solidFill>
                  <a:schemeClr val="dk1"/>
                </a:solidFill>
                <a:latin typeface="Helvetica Neue"/>
                <a:ea typeface="Helvetica Neue"/>
                <a:cs typeface="Helvetica Neue"/>
                <a:sym typeface="Helvetica Neue"/>
              </a:rPr>
              <a:t>Sustainable Runaway Fund</a:t>
            </a:r>
            <a:r>
              <a:rPr lang="en-US" sz="3300">
                <a:solidFill>
                  <a:schemeClr val="dk1"/>
                </a:solidFill>
                <a:latin typeface="Helvetica Neue Light"/>
                <a:ea typeface="Helvetica Neue Light"/>
                <a:cs typeface="Helvetica Neue Light"/>
                <a:sym typeface="Helvetica Neue Light"/>
              </a:rPr>
              <a:t> is a </a:t>
            </a:r>
            <a:r>
              <a:rPr lang="en-US" sz="3300" u="sng">
                <a:solidFill>
                  <a:schemeClr val="dk1"/>
                </a:solidFill>
                <a:latin typeface="Helvetica Neue Light"/>
                <a:ea typeface="Helvetica Neue Light"/>
                <a:cs typeface="Helvetica Neue Light"/>
                <a:sym typeface="Helvetica Neue Light"/>
              </a:rPr>
              <a:t>Special Purpose Vehicle</a:t>
            </a:r>
            <a:r>
              <a:rPr lang="en-US" sz="3300">
                <a:solidFill>
                  <a:schemeClr val="dk1"/>
                </a:solidFill>
                <a:latin typeface="Helvetica Neue Light"/>
                <a:ea typeface="Helvetica Neue Light"/>
                <a:cs typeface="Helvetica Neue Light"/>
                <a:sym typeface="Helvetica Neue Light"/>
              </a:rPr>
              <a:t> that aims to address the multiple environmental issues stemming from textile producers, apparel manufacturers, and fashion brands. The goal is to </a:t>
            </a:r>
            <a:r>
              <a:rPr lang="en-US" sz="3300" b="1">
                <a:solidFill>
                  <a:schemeClr val="dk1"/>
                </a:solidFill>
                <a:latin typeface="Helvetica Neue"/>
                <a:ea typeface="Helvetica Neue"/>
                <a:cs typeface="Helvetica Neue"/>
                <a:sym typeface="Helvetica Neue"/>
              </a:rPr>
              <a:t>support technological growth</a:t>
            </a:r>
            <a:r>
              <a:rPr lang="en-US" sz="3300">
                <a:solidFill>
                  <a:schemeClr val="dk1"/>
                </a:solidFill>
                <a:latin typeface="Helvetica Neue Light"/>
                <a:ea typeface="Helvetica Neue Light"/>
                <a:cs typeface="Helvetica Neue Light"/>
                <a:sym typeface="Helvetica Neue Light"/>
              </a:rPr>
              <a:t> at sustainable textile producers and </a:t>
            </a:r>
            <a:r>
              <a:rPr lang="en-US" sz="3300" b="1">
                <a:solidFill>
                  <a:schemeClr val="dk1"/>
                </a:solidFill>
                <a:latin typeface="Helvetica Neue"/>
                <a:ea typeface="Helvetica Neue"/>
                <a:cs typeface="Helvetica Neue"/>
                <a:sym typeface="Helvetica Neue"/>
              </a:rPr>
              <a:t>reduce environmental harm</a:t>
            </a:r>
            <a:r>
              <a:rPr lang="en-US" sz="3300">
                <a:solidFill>
                  <a:schemeClr val="dk1"/>
                </a:solidFill>
                <a:latin typeface="Helvetica Neue Light"/>
                <a:ea typeface="Helvetica Neue Light"/>
                <a:cs typeface="Helvetica Neue Light"/>
                <a:sym typeface="Helvetica Neue Light"/>
              </a:rPr>
              <a:t> during the apparel manufacturing process.</a:t>
            </a:r>
            <a:endParaRPr sz="3300">
              <a:solidFill>
                <a:schemeClr val="dk1"/>
              </a:solidFill>
              <a:latin typeface="Helvetica Neue Light"/>
              <a:ea typeface="Helvetica Neue Light"/>
              <a:cs typeface="Helvetica Neue Light"/>
              <a:sym typeface="Helvetica Neue Light"/>
            </a:endParaRPr>
          </a:p>
        </p:txBody>
      </p:sp>
      <p:sp>
        <p:nvSpPr>
          <p:cNvPr id="161" name="Google Shape;161;p17"/>
          <p:cNvSpPr txBox="1"/>
          <p:nvPr/>
        </p:nvSpPr>
        <p:spPr>
          <a:xfrm>
            <a:off x="762950" y="6037350"/>
            <a:ext cx="5328600" cy="2698800"/>
          </a:xfrm>
          <a:prstGeom prst="rect">
            <a:avLst/>
          </a:prstGeom>
          <a:no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US" sz="3000" b="1">
                <a:solidFill>
                  <a:schemeClr val="dk1"/>
                </a:solidFill>
                <a:latin typeface="Helvetica Neue"/>
                <a:ea typeface="Helvetica Neue"/>
                <a:cs typeface="Helvetica Neue"/>
                <a:sym typeface="Helvetica Neue"/>
              </a:rPr>
              <a:t>Textile Production </a:t>
            </a:r>
            <a:endParaRPr sz="3000">
              <a:solidFill>
                <a:schemeClr val="dk1"/>
              </a:solidFill>
              <a:latin typeface="Helvetica Neue Light"/>
              <a:ea typeface="Helvetica Neue Light"/>
              <a:cs typeface="Helvetica Neue Light"/>
              <a:sym typeface="Helvetica Neue Light"/>
            </a:endParaRPr>
          </a:p>
          <a:p>
            <a:pPr marL="0" lvl="0" indent="0" algn="ctr" rtl="0">
              <a:spcBef>
                <a:spcPts val="1000"/>
              </a:spcBef>
              <a:spcAft>
                <a:spcPts val="0"/>
              </a:spcAft>
              <a:buNone/>
            </a:pPr>
            <a:r>
              <a:rPr lang="en-US" sz="3000" u="sng">
                <a:solidFill>
                  <a:schemeClr val="dk1"/>
                </a:solidFill>
                <a:latin typeface="Helvetica Neue Light"/>
                <a:ea typeface="Helvetica Neue Light"/>
                <a:cs typeface="Helvetica Neue Light"/>
                <a:sym typeface="Helvetica Neue Light"/>
              </a:rPr>
              <a:t>Loans</a:t>
            </a:r>
            <a:r>
              <a:rPr lang="en-US" sz="3000">
                <a:solidFill>
                  <a:schemeClr val="dk1"/>
                </a:solidFill>
                <a:latin typeface="Helvetica Neue Light"/>
                <a:ea typeface="Helvetica Neue Light"/>
                <a:cs typeface="Helvetica Neue Light"/>
                <a:sym typeface="Helvetica Neue Light"/>
              </a:rPr>
              <a:t> and </a:t>
            </a:r>
            <a:r>
              <a:rPr lang="en-US" sz="3000" u="sng">
                <a:solidFill>
                  <a:schemeClr val="dk1"/>
                </a:solidFill>
                <a:latin typeface="Helvetica Neue Light"/>
                <a:ea typeface="Helvetica Neue Light"/>
                <a:cs typeface="Helvetica Neue Light"/>
                <a:sym typeface="Helvetica Neue Light"/>
              </a:rPr>
              <a:t>Equity Warrant</a:t>
            </a:r>
            <a:r>
              <a:rPr lang="en-US" sz="3000">
                <a:solidFill>
                  <a:schemeClr val="dk1"/>
                </a:solidFill>
                <a:latin typeface="Helvetica Neue Light"/>
                <a:ea typeface="Helvetica Neue Light"/>
                <a:cs typeface="Helvetica Neue Light"/>
                <a:sym typeface="Helvetica Neue Light"/>
              </a:rPr>
              <a:t> for </a:t>
            </a:r>
            <a:r>
              <a:rPr lang="en-US" sz="3000" b="1">
                <a:solidFill>
                  <a:schemeClr val="dk1"/>
                </a:solidFill>
                <a:latin typeface="Helvetica Neue"/>
                <a:ea typeface="Helvetica Neue"/>
                <a:cs typeface="Helvetica Neue"/>
                <a:sym typeface="Helvetica Neue"/>
              </a:rPr>
              <a:t>Ioncell </a:t>
            </a:r>
            <a:r>
              <a:rPr lang="en-US" sz="3000">
                <a:solidFill>
                  <a:schemeClr val="dk1"/>
                </a:solidFill>
                <a:latin typeface="Helvetica Neue Light"/>
                <a:ea typeface="Helvetica Neue Light"/>
                <a:cs typeface="Helvetica Neue Light"/>
                <a:sym typeface="Helvetica Neue Light"/>
              </a:rPr>
              <a:t>to expedite technological growth.</a:t>
            </a:r>
            <a:endParaRPr sz="3000">
              <a:solidFill>
                <a:schemeClr val="dk1"/>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500">
              <a:solidFill>
                <a:schemeClr val="dk1"/>
              </a:solidFill>
              <a:latin typeface="Helvetica Neue Light"/>
              <a:ea typeface="Helvetica Neue Light"/>
              <a:cs typeface="Helvetica Neue Light"/>
              <a:sym typeface="Helvetica Neue Light"/>
            </a:endParaRPr>
          </a:p>
        </p:txBody>
      </p:sp>
      <p:sp>
        <p:nvSpPr>
          <p:cNvPr id="162" name="Google Shape;162;p17"/>
          <p:cNvSpPr txBox="1"/>
          <p:nvPr/>
        </p:nvSpPr>
        <p:spPr>
          <a:xfrm>
            <a:off x="6592650" y="6037350"/>
            <a:ext cx="5328600" cy="3160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1000"/>
              </a:spcBef>
              <a:spcAft>
                <a:spcPts val="0"/>
              </a:spcAft>
              <a:buNone/>
            </a:pPr>
            <a:r>
              <a:rPr lang="en-US" sz="3000" b="1">
                <a:solidFill>
                  <a:schemeClr val="dk1"/>
                </a:solidFill>
                <a:latin typeface="Helvetica Neue"/>
                <a:ea typeface="Helvetica Neue"/>
                <a:cs typeface="Helvetica Neue"/>
                <a:sym typeface="Helvetica Neue"/>
              </a:rPr>
              <a:t>Apparel Manufacturers </a:t>
            </a:r>
            <a:endParaRPr sz="3000" b="1">
              <a:solidFill>
                <a:schemeClr val="dk1"/>
              </a:solidFill>
              <a:latin typeface="Helvetica Neue"/>
              <a:ea typeface="Helvetica Neue"/>
              <a:cs typeface="Helvetica Neue"/>
              <a:sym typeface="Helvetica Neue"/>
            </a:endParaRPr>
          </a:p>
          <a:p>
            <a:pPr marL="0" marR="0" lvl="0" indent="0" algn="ctr" rtl="0">
              <a:lnSpc>
                <a:spcPct val="100000"/>
              </a:lnSpc>
              <a:spcBef>
                <a:spcPts val="1000"/>
              </a:spcBef>
              <a:spcAft>
                <a:spcPts val="0"/>
              </a:spcAft>
              <a:buNone/>
            </a:pPr>
            <a:r>
              <a:rPr lang="en-US" sz="3000">
                <a:solidFill>
                  <a:schemeClr val="dk1"/>
                </a:solidFill>
                <a:latin typeface="Helvetica Neue Light"/>
                <a:ea typeface="Helvetica Neue Light"/>
                <a:cs typeface="Helvetica Neue Light"/>
                <a:sym typeface="Helvetica Neue Light"/>
              </a:rPr>
              <a:t>Offer</a:t>
            </a:r>
            <a:r>
              <a:rPr lang="en-US" sz="3000" b="1">
                <a:solidFill>
                  <a:schemeClr val="dk1"/>
                </a:solidFill>
                <a:latin typeface="Helvetica Neue"/>
                <a:ea typeface="Helvetica Neue"/>
                <a:cs typeface="Helvetica Neue"/>
                <a:sym typeface="Helvetica Neue"/>
              </a:rPr>
              <a:t> </a:t>
            </a:r>
            <a:r>
              <a:rPr lang="en-US" sz="3000" u="sng">
                <a:solidFill>
                  <a:schemeClr val="dk1"/>
                </a:solidFill>
                <a:latin typeface="Helvetica Neue Light"/>
                <a:ea typeface="Helvetica Neue Light"/>
                <a:cs typeface="Helvetica Neue Light"/>
                <a:sym typeface="Helvetica Neue Light"/>
              </a:rPr>
              <a:t>green loans</a:t>
            </a:r>
            <a:r>
              <a:rPr lang="en-US" sz="3000">
                <a:solidFill>
                  <a:schemeClr val="dk1"/>
                </a:solidFill>
                <a:latin typeface="Helvetica Neue Light"/>
                <a:ea typeface="Helvetica Neue Light"/>
                <a:cs typeface="Helvetica Neue Light"/>
                <a:sym typeface="Helvetica Neue Light"/>
              </a:rPr>
              <a:t> to apparel manufacturers in Vietnam to hit </a:t>
            </a:r>
            <a:r>
              <a:rPr lang="en-US" sz="3000" b="1">
                <a:solidFill>
                  <a:schemeClr val="dk1"/>
                </a:solidFill>
                <a:latin typeface="Helvetica Neue"/>
                <a:ea typeface="Helvetica Neue"/>
                <a:cs typeface="Helvetica Neue"/>
                <a:sym typeface="Helvetica Neue"/>
              </a:rPr>
              <a:t>sustainability KPIs</a:t>
            </a:r>
            <a:r>
              <a:rPr lang="en-US" sz="3000">
                <a:solidFill>
                  <a:schemeClr val="dk1"/>
                </a:solidFill>
                <a:latin typeface="Helvetica Neue Light"/>
                <a:ea typeface="Helvetica Neue Light"/>
                <a:cs typeface="Helvetica Neue Light"/>
                <a:sym typeface="Helvetica Neue Light"/>
              </a:rPr>
              <a:t>. </a:t>
            </a:r>
            <a:endParaRPr sz="3000">
              <a:solidFill>
                <a:schemeClr val="dk1"/>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endParaRPr sz="3000">
              <a:solidFill>
                <a:schemeClr val="dk1"/>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endParaRPr sz="3500">
              <a:solidFill>
                <a:schemeClr val="dk1"/>
              </a:solidFill>
              <a:latin typeface="Helvetica Neue Light"/>
              <a:ea typeface="Helvetica Neue Light"/>
              <a:cs typeface="Helvetica Neue Light"/>
              <a:sym typeface="Helvetica Neue Light"/>
            </a:endParaRPr>
          </a:p>
        </p:txBody>
      </p:sp>
      <p:sp>
        <p:nvSpPr>
          <p:cNvPr id="163" name="Google Shape;163;p17"/>
          <p:cNvSpPr txBox="1"/>
          <p:nvPr/>
        </p:nvSpPr>
        <p:spPr>
          <a:xfrm>
            <a:off x="12422350" y="6037350"/>
            <a:ext cx="5328600" cy="3083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chemeClr val="dk1"/>
                </a:solidFill>
                <a:latin typeface="Helvetica Neue"/>
                <a:ea typeface="Helvetica Neue"/>
                <a:cs typeface="Helvetica Neue"/>
                <a:sym typeface="Helvetica Neue"/>
              </a:rPr>
              <a:t>USA Brands</a:t>
            </a:r>
            <a:endParaRPr sz="3000" b="1">
              <a:solidFill>
                <a:schemeClr val="dk1"/>
              </a:solidFill>
              <a:latin typeface="Helvetica Neue"/>
              <a:ea typeface="Helvetica Neue"/>
              <a:cs typeface="Helvetica Neue"/>
              <a:sym typeface="Helvetica Neue"/>
            </a:endParaRPr>
          </a:p>
          <a:p>
            <a:pPr marL="0" lvl="0" indent="0" algn="ctr" rtl="0">
              <a:spcBef>
                <a:spcPts val="1000"/>
              </a:spcBef>
              <a:spcAft>
                <a:spcPts val="0"/>
              </a:spcAft>
              <a:buNone/>
            </a:pPr>
            <a:r>
              <a:rPr lang="en-US" sz="3000">
                <a:solidFill>
                  <a:schemeClr val="dk1"/>
                </a:solidFill>
                <a:latin typeface="Helvetica Neue Light"/>
                <a:ea typeface="Helvetica Neue Light"/>
                <a:cs typeface="Helvetica Neue Light"/>
                <a:sym typeface="Helvetica Neue Light"/>
              </a:rPr>
              <a:t>Gather </a:t>
            </a:r>
            <a:r>
              <a:rPr lang="en-US" sz="3000" u="sng">
                <a:solidFill>
                  <a:schemeClr val="dk1"/>
                </a:solidFill>
                <a:latin typeface="Helvetica Neue Light"/>
                <a:ea typeface="Helvetica Neue Light"/>
                <a:cs typeface="Helvetica Neue Light"/>
                <a:sym typeface="Helvetica Neue Light"/>
              </a:rPr>
              <a:t>investors</a:t>
            </a:r>
            <a:r>
              <a:rPr lang="en-US" sz="3000">
                <a:solidFill>
                  <a:schemeClr val="dk1"/>
                </a:solidFill>
                <a:latin typeface="Helvetica Neue Light"/>
                <a:ea typeface="Helvetica Neue Light"/>
                <a:cs typeface="Helvetica Neue Light"/>
                <a:sym typeface="Helvetica Neue Light"/>
              </a:rPr>
              <a:t> from USA apparel brands with </a:t>
            </a:r>
            <a:r>
              <a:rPr lang="en-US" sz="3000" b="1">
                <a:solidFill>
                  <a:schemeClr val="dk1"/>
                </a:solidFill>
                <a:latin typeface="Helvetica Neue"/>
                <a:ea typeface="Helvetica Neue"/>
                <a:cs typeface="Helvetica Neue"/>
                <a:sym typeface="Helvetica Neue"/>
              </a:rPr>
              <a:t>sustainability goals</a:t>
            </a:r>
            <a:r>
              <a:rPr lang="en-US" sz="3000">
                <a:solidFill>
                  <a:schemeClr val="dk1"/>
                </a:solidFill>
                <a:latin typeface="Helvetica Neue Light"/>
                <a:ea typeface="Helvetica Neue Light"/>
                <a:cs typeface="Helvetica Neue Light"/>
                <a:sym typeface="Helvetica Neue Light"/>
              </a:rPr>
              <a:t> that the Sustainable Runway Fund can help achieve.</a:t>
            </a:r>
            <a:endParaRPr sz="3000">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0E0"/>
        </a:solidFill>
        <a:effectLst/>
      </p:bgPr>
    </p:bg>
    <p:spTree>
      <p:nvGrpSpPr>
        <p:cNvPr id="1" name="Shape 167"/>
        <p:cNvGrpSpPr/>
        <p:nvPr/>
      </p:nvGrpSpPr>
      <p:grpSpPr>
        <a:xfrm>
          <a:off x="0" y="0"/>
          <a:ext cx="0" cy="0"/>
          <a:chOff x="0" y="0"/>
          <a:chExt cx="0" cy="0"/>
        </a:xfrm>
      </p:grpSpPr>
      <p:pic>
        <p:nvPicPr>
          <p:cNvPr id="168" name="Google Shape;168;p18"/>
          <p:cNvPicPr preferRelativeResize="0"/>
          <p:nvPr/>
        </p:nvPicPr>
        <p:blipFill rotWithShape="1">
          <a:blip r:embed="rId3">
            <a:alphaModFix/>
          </a:blip>
          <a:srcRect/>
          <a:stretch/>
        </p:blipFill>
        <p:spPr>
          <a:xfrm>
            <a:off x="-3076792" y="3699120"/>
            <a:ext cx="13938055" cy="13938055"/>
          </a:xfrm>
          <a:prstGeom prst="rect">
            <a:avLst/>
          </a:prstGeom>
          <a:noFill/>
          <a:ln>
            <a:noFill/>
          </a:ln>
        </p:spPr>
      </p:pic>
      <p:sp>
        <p:nvSpPr>
          <p:cNvPr id="169" name="Google Shape;169;p18"/>
          <p:cNvSpPr txBox="1"/>
          <p:nvPr/>
        </p:nvSpPr>
        <p:spPr>
          <a:xfrm>
            <a:off x="762925" y="790300"/>
            <a:ext cx="166198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dirty="0">
                <a:latin typeface="Urbanist"/>
                <a:ea typeface="Urbanist"/>
                <a:cs typeface="Urbanist"/>
                <a:sym typeface="Urbanist"/>
              </a:rPr>
              <a:t>Solution: Process for Pilot</a:t>
            </a:r>
            <a:endParaRPr b="1" dirty="0">
              <a:latin typeface="Urbanist"/>
              <a:ea typeface="Urbanist"/>
              <a:cs typeface="Urbanist"/>
              <a:sym typeface="Urbanist"/>
            </a:endParaRPr>
          </a:p>
        </p:txBody>
      </p:sp>
      <p:sp>
        <p:nvSpPr>
          <p:cNvPr id="170" name="Google Shape;170;p18"/>
          <p:cNvSpPr/>
          <p:nvPr/>
        </p:nvSpPr>
        <p:spPr>
          <a:xfrm>
            <a:off x="762925" y="2622758"/>
            <a:ext cx="5328616" cy="6978273"/>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p:nvPr/>
        </p:nvSpPr>
        <p:spPr>
          <a:xfrm>
            <a:off x="6408525" y="2622758"/>
            <a:ext cx="5328616" cy="6978273"/>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p:nvPr/>
        </p:nvSpPr>
        <p:spPr>
          <a:xfrm>
            <a:off x="12054125" y="2622758"/>
            <a:ext cx="5328616" cy="6978273"/>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rgbClr val="FFFFFF">
              <a:alpha val="29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8"/>
          <p:cNvSpPr txBox="1"/>
          <p:nvPr/>
        </p:nvSpPr>
        <p:spPr>
          <a:xfrm>
            <a:off x="762950" y="3883400"/>
            <a:ext cx="5328600" cy="518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solidFill>
                  <a:schemeClr val="dk1"/>
                </a:solidFill>
                <a:latin typeface="Helvetica Neue"/>
                <a:ea typeface="Helvetica Neue"/>
                <a:cs typeface="Helvetica Neue"/>
                <a:sym typeface="Helvetica Neue"/>
              </a:rPr>
              <a:t>Solution</a:t>
            </a:r>
            <a:endParaRPr sz="2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2500">
                <a:solidFill>
                  <a:schemeClr val="dk1"/>
                </a:solidFill>
                <a:latin typeface="Helvetica Neue Light"/>
                <a:ea typeface="Helvetica Neue Light"/>
                <a:cs typeface="Helvetica Neue Light"/>
                <a:sym typeface="Helvetica Neue Light"/>
              </a:rPr>
              <a:t>Loans &amp; Equity Warrant for Ioncell</a:t>
            </a:r>
            <a:endParaRPr sz="25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None/>
            </a:pPr>
            <a:endParaRPr sz="25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Clr>
                <a:schemeClr val="dk1"/>
              </a:buClr>
              <a:buSzPts val="1100"/>
              <a:buFont typeface="Arial"/>
              <a:buNone/>
            </a:pPr>
            <a:r>
              <a:rPr lang="en-US" sz="2500" b="1">
                <a:solidFill>
                  <a:schemeClr val="dk1"/>
                </a:solidFill>
                <a:latin typeface="Helvetica Neue"/>
                <a:ea typeface="Helvetica Neue"/>
                <a:cs typeface="Helvetica Neue"/>
                <a:sym typeface="Helvetica Neue"/>
              </a:rPr>
              <a:t>Details</a:t>
            </a:r>
            <a:endParaRPr sz="2500" b="1">
              <a:solidFill>
                <a:schemeClr val="dk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US" sz="2500">
                <a:solidFill>
                  <a:schemeClr val="dk1"/>
                </a:solidFill>
                <a:latin typeface="Helvetica Neue Light"/>
                <a:ea typeface="Helvetica Neue Light"/>
                <a:cs typeface="Helvetica Neue Light"/>
                <a:sym typeface="Helvetica Neue Light"/>
              </a:rPr>
              <a:t>Loans provided will need to be used for technological growth</a:t>
            </a:r>
            <a:endParaRPr sz="2500">
              <a:solidFill>
                <a:schemeClr val="dk1"/>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endParaRPr sz="25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Clr>
                <a:schemeClr val="dk1"/>
              </a:buClr>
              <a:buSzPts val="1100"/>
              <a:buFont typeface="Arial"/>
              <a:buNone/>
            </a:pPr>
            <a:r>
              <a:rPr lang="en-US" sz="2500" b="1">
                <a:solidFill>
                  <a:schemeClr val="dk1"/>
                </a:solidFill>
                <a:latin typeface="Helvetica Neue"/>
                <a:ea typeface="Helvetica Neue"/>
                <a:cs typeface="Helvetica Neue"/>
                <a:sym typeface="Helvetica Neue"/>
              </a:rPr>
              <a:t>Incentives</a:t>
            </a:r>
            <a:endParaRPr sz="2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2500">
                <a:solidFill>
                  <a:schemeClr val="dk1"/>
                </a:solidFill>
                <a:latin typeface="Helvetica Neue Light"/>
                <a:ea typeface="Helvetica Neue Light"/>
                <a:cs typeface="Helvetica Neue Light"/>
                <a:sym typeface="Helvetica Neue Light"/>
              </a:rPr>
              <a:t>Ioncell is raising capital for technological growth, brands that partner with Sustainable Runway Fund during this stage will have early access to this innovative textile. </a:t>
            </a:r>
            <a:endParaRPr sz="3500">
              <a:solidFill>
                <a:schemeClr val="dk1"/>
              </a:solidFill>
              <a:latin typeface="Helvetica Neue Light"/>
              <a:ea typeface="Helvetica Neue Light"/>
              <a:cs typeface="Helvetica Neue Light"/>
              <a:sym typeface="Helvetica Neue Light"/>
            </a:endParaRPr>
          </a:p>
        </p:txBody>
      </p:sp>
      <p:pic>
        <p:nvPicPr>
          <p:cNvPr id="174" name="Google Shape;174;p18"/>
          <p:cNvPicPr preferRelativeResize="0"/>
          <p:nvPr/>
        </p:nvPicPr>
        <p:blipFill rotWithShape="1">
          <a:blip r:embed="rId4">
            <a:alphaModFix/>
          </a:blip>
          <a:srcRect/>
          <a:stretch/>
        </p:blipFill>
        <p:spPr>
          <a:xfrm>
            <a:off x="3139119" y="2050901"/>
            <a:ext cx="576230" cy="910708"/>
          </a:xfrm>
          <a:prstGeom prst="rect">
            <a:avLst/>
          </a:prstGeom>
          <a:noFill/>
          <a:ln>
            <a:noFill/>
          </a:ln>
        </p:spPr>
      </p:pic>
      <p:sp>
        <p:nvSpPr>
          <p:cNvPr id="175" name="Google Shape;175;p18"/>
          <p:cNvSpPr txBox="1"/>
          <p:nvPr/>
        </p:nvSpPr>
        <p:spPr>
          <a:xfrm>
            <a:off x="1422488" y="3042588"/>
            <a:ext cx="4009500" cy="53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500" b="1">
                <a:latin typeface="Urbanist"/>
                <a:ea typeface="Urbanist"/>
                <a:cs typeface="Urbanist"/>
                <a:sym typeface="Urbanist"/>
              </a:rPr>
              <a:t>Textile Production</a:t>
            </a:r>
            <a:endParaRPr sz="3500" b="1">
              <a:latin typeface="Urbanist"/>
              <a:ea typeface="Urbanist"/>
              <a:cs typeface="Urbanist"/>
              <a:sym typeface="Urbanist"/>
            </a:endParaRPr>
          </a:p>
        </p:txBody>
      </p:sp>
      <p:pic>
        <p:nvPicPr>
          <p:cNvPr id="176" name="Google Shape;176;p18"/>
          <p:cNvPicPr preferRelativeResize="0"/>
          <p:nvPr/>
        </p:nvPicPr>
        <p:blipFill rotWithShape="1">
          <a:blip r:embed="rId4">
            <a:alphaModFix/>
          </a:blip>
          <a:srcRect/>
          <a:stretch/>
        </p:blipFill>
        <p:spPr>
          <a:xfrm>
            <a:off x="8784719" y="2131901"/>
            <a:ext cx="576230" cy="910708"/>
          </a:xfrm>
          <a:prstGeom prst="rect">
            <a:avLst/>
          </a:prstGeom>
          <a:noFill/>
          <a:ln>
            <a:noFill/>
          </a:ln>
        </p:spPr>
      </p:pic>
      <p:sp>
        <p:nvSpPr>
          <p:cNvPr id="177" name="Google Shape;177;p18"/>
          <p:cNvSpPr txBox="1"/>
          <p:nvPr/>
        </p:nvSpPr>
        <p:spPr>
          <a:xfrm>
            <a:off x="6673900" y="3101450"/>
            <a:ext cx="4861200" cy="53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500" b="1">
                <a:latin typeface="Urbanist"/>
                <a:ea typeface="Urbanist"/>
                <a:cs typeface="Urbanist"/>
                <a:sym typeface="Urbanist"/>
              </a:rPr>
              <a:t>Apparel Manufacturers</a:t>
            </a:r>
            <a:endParaRPr sz="3500" b="1">
              <a:latin typeface="Urbanist"/>
              <a:ea typeface="Urbanist"/>
              <a:cs typeface="Urbanist"/>
              <a:sym typeface="Urbanist"/>
            </a:endParaRPr>
          </a:p>
        </p:txBody>
      </p:sp>
      <p:sp>
        <p:nvSpPr>
          <p:cNvPr id="178" name="Google Shape;178;p18"/>
          <p:cNvSpPr txBox="1"/>
          <p:nvPr/>
        </p:nvSpPr>
        <p:spPr>
          <a:xfrm>
            <a:off x="6479700" y="3883400"/>
            <a:ext cx="5328600" cy="4802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solidFill>
                  <a:schemeClr val="dk1"/>
                </a:solidFill>
                <a:latin typeface="Helvetica Neue"/>
                <a:ea typeface="Helvetica Neue"/>
                <a:cs typeface="Helvetica Neue"/>
                <a:sym typeface="Helvetica Neue"/>
              </a:rPr>
              <a:t>Solution</a:t>
            </a:r>
            <a:endParaRPr sz="2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2500">
                <a:solidFill>
                  <a:schemeClr val="dk1"/>
                </a:solidFill>
                <a:latin typeface="Helvetica Neue Light"/>
                <a:ea typeface="Helvetica Neue Light"/>
                <a:cs typeface="Helvetica Neue Light"/>
                <a:sym typeface="Helvetica Neue Light"/>
              </a:rPr>
              <a:t>Green Loans to foster innovation in the production of apparel</a:t>
            </a:r>
            <a:endParaRPr sz="25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None/>
            </a:pPr>
            <a:endParaRPr sz="25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2500" b="1">
                <a:solidFill>
                  <a:schemeClr val="dk1"/>
                </a:solidFill>
                <a:latin typeface="Helvetica Neue"/>
                <a:ea typeface="Helvetica Neue"/>
                <a:cs typeface="Helvetica Neue"/>
                <a:sym typeface="Helvetica Neue"/>
              </a:rPr>
              <a:t>Details + KPIs</a:t>
            </a:r>
            <a:endParaRPr sz="2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2500">
                <a:solidFill>
                  <a:schemeClr val="dk1"/>
                </a:solidFill>
                <a:latin typeface="Helvetica Neue Light"/>
                <a:ea typeface="Helvetica Neue Light"/>
                <a:cs typeface="Helvetica Neue Light"/>
                <a:sym typeface="Helvetica Neue Light"/>
              </a:rPr>
              <a:t>Manufacturers will have KPIs to choose from and they must meet them annually</a:t>
            </a:r>
            <a:endParaRPr sz="2500">
              <a:solidFill>
                <a:schemeClr val="dk1"/>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25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2500" b="1">
                <a:solidFill>
                  <a:schemeClr val="dk1"/>
                </a:solidFill>
                <a:latin typeface="Helvetica Neue"/>
                <a:ea typeface="Helvetica Neue"/>
                <a:cs typeface="Helvetica Neue"/>
                <a:sym typeface="Helvetica Neue"/>
              </a:rPr>
              <a:t>Incentives</a:t>
            </a:r>
            <a:endParaRPr sz="2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2500">
                <a:solidFill>
                  <a:schemeClr val="dk1"/>
                </a:solidFill>
                <a:latin typeface="Helvetica Neue Light"/>
                <a:ea typeface="Helvetica Neue Light"/>
                <a:cs typeface="Helvetica Neue Light"/>
                <a:sym typeface="Helvetica Neue Light"/>
              </a:rPr>
              <a:t>Makes them more attractive to brands that have sustainability goals</a:t>
            </a:r>
            <a:endParaRPr sz="3500">
              <a:solidFill>
                <a:schemeClr val="dk1"/>
              </a:solidFill>
              <a:latin typeface="Helvetica Neue Light"/>
              <a:ea typeface="Helvetica Neue Light"/>
              <a:cs typeface="Helvetica Neue Light"/>
              <a:sym typeface="Helvetica Neue Light"/>
            </a:endParaRPr>
          </a:p>
        </p:txBody>
      </p:sp>
      <p:pic>
        <p:nvPicPr>
          <p:cNvPr id="179" name="Google Shape;179;p18"/>
          <p:cNvPicPr preferRelativeResize="0"/>
          <p:nvPr/>
        </p:nvPicPr>
        <p:blipFill rotWithShape="1">
          <a:blip r:embed="rId4">
            <a:alphaModFix/>
          </a:blip>
          <a:srcRect/>
          <a:stretch/>
        </p:blipFill>
        <p:spPr>
          <a:xfrm>
            <a:off x="14359144" y="2131901"/>
            <a:ext cx="576230" cy="910708"/>
          </a:xfrm>
          <a:prstGeom prst="rect">
            <a:avLst/>
          </a:prstGeom>
          <a:noFill/>
          <a:ln>
            <a:noFill/>
          </a:ln>
        </p:spPr>
      </p:pic>
      <p:sp>
        <p:nvSpPr>
          <p:cNvPr id="180" name="Google Shape;180;p18"/>
          <p:cNvSpPr txBox="1"/>
          <p:nvPr/>
        </p:nvSpPr>
        <p:spPr>
          <a:xfrm>
            <a:off x="12248325" y="3101450"/>
            <a:ext cx="4861200" cy="53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500" b="1">
                <a:latin typeface="Urbanist"/>
                <a:ea typeface="Urbanist"/>
                <a:cs typeface="Urbanist"/>
                <a:sym typeface="Urbanist"/>
              </a:rPr>
              <a:t>Brands</a:t>
            </a:r>
            <a:endParaRPr sz="3500" b="1">
              <a:latin typeface="Urbanist"/>
              <a:ea typeface="Urbanist"/>
              <a:cs typeface="Urbanist"/>
              <a:sym typeface="Urbanist"/>
            </a:endParaRPr>
          </a:p>
        </p:txBody>
      </p:sp>
      <p:sp>
        <p:nvSpPr>
          <p:cNvPr id="181" name="Google Shape;181;p18"/>
          <p:cNvSpPr txBox="1"/>
          <p:nvPr/>
        </p:nvSpPr>
        <p:spPr>
          <a:xfrm>
            <a:off x="12054125" y="3883400"/>
            <a:ext cx="5328600" cy="557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solidFill>
                  <a:schemeClr val="dk1"/>
                </a:solidFill>
                <a:latin typeface="Helvetica Neue"/>
                <a:ea typeface="Helvetica Neue"/>
                <a:cs typeface="Helvetica Neue"/>
                <a:sym typeface="Helvetica Neue"/>
              </a:rPr>
              <a:t>Solution</a:t>
            </a:r>
            <a:endParaRPr sz="2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2500">
                <a:solidFill>
                  <a:schemeClr val="dk1"/>
                </a:solidFill>
                <a:latin typeface="Helvetica Neue Light"/>
                <a:ea typeface="Helvetica Neue Light"/>
                <a:cs typeface="Helvetica Neue Light"/>
                <a:sym typeface="Helvetica Neue Light"/>
              </a:rPr>
              <a:t>Brands can hit annual sustainability goals by purchasing from sustainable manufacturers</a:t>
            </a:r>
            <a:endParaRPr sz="25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None/>
            </a:pPr>
            <a:endParaRPr sz="25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2500" b="1">
                <a:solidFill>
                  <a:schemeClr val="dk1"/>
                </a:solidFill>
                <a:latin typeface="Helvetica Neue"/>
                <a:ea typeface="Helvetica Neue"/>
                <a:cs typeface="Helvetica Neue"/>
                <a:sym typeface="Helvetica Neue"/>
              </a:rPr>
              <a:t>Details + KPIs</a:t>
            </a:r>
            <a:endParaRPr sz="2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2500">
                <a:solidFill>
                  <a:schemeClr val="dk1"/>
                </a:solidFill>
                <a:latin typeface="Helvetica Neue Light"/>
                <a:ea typeface="Helvetica Neue Light"/>
                <a:cs typeface="Helvetica Neue Light"/>
                <a:sym typeface="Helvetica Neue Light"/>
              </a:rPr>
              <a:t>Zara, Uniqlo, Muji, Patagonia, H&amp;M, Reformation, J.Crew, Calvin Klein</a:t>
            </a:r>
            <a:endParaRPr sz="2500">
              <a:solidFill>
                <a:schemeClr val="dk1"/>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2500">
              <a:solidFill>
                <a:schemeClr val="dk1"/>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2500" b="1">
                <a:solidFill>
                  <a:schemeClr val="dk1"/>
                </a:solidFill>
                <a:latin typeface="Helvetica Neue"/>
                <a:ea typeface="Helvetica Neue"/>
                <a:cs typeface="Helvetica Neue"/>
                <a:sym typeface="Helvetica Neue"/>
              </a:rPr>
              <a:t>Incentives</a:t>
            </a:r>
            <a:endParaRPr sz="2500" b="1">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US" sz="2500">
                <a:solidFill>
                  <a:schemeClr val="dk1"/>
                </a:solidFill>
                <a:latin typeface="Helvetica Neue Light"/>
                <a:ea typeface="Helvetica Neue Light"/>
                <a:cs typeface="Helvetica Neue Light"/>
                <a:sym typeface="Helvetica Neue Light"/>
              </a:rPr>
              <a:t>Working with sustainable textile producers and/or apparel manufacturers will count towards their sustainability goals</a:t>
            </a:r>
            <a:endParaRPr sz="3500">
              <a:solidFill>
                <a:schemeClr val="dk1"/>
              </a:solidFill>
              <a:latin typeface="Helvetica Neue Light"/>
              <a:ea typeface="Helvetica Neue Light"/>
              <a:cs typeface="Helvetica Neue Light"/>
              <a:sym typeface="Helvetica Neue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185"/>
        <p:cNvGrpSpPr/>
        <p:nvPr/>
      </p:nvGrpSpPr>
      <p:grpSpPr>
        <a:xfrm>
          <a:off x="0" y="0"/>
          <a:ext cx="0" cy="0"/>
          <a:chOff x="0" y="0"/>
          <a:chExt cx="0" cy="0"/>
        </a:xfrm>
      </p:grpSpPr>
      <p:pic>
        <p:nvPicPr>
          <p:cNvPr id="186" name="Google Shape;186;p19"/>
          <p:cNvPicPr preferRelativeResize="0"/>
          <p:nvPr/>
        </p:nvPicPr>
        <p:blipFill rotWithShape="1">
          <a:blip r:embed="rId3">
            <a:alphaModFix amt="47000"/>
          </a:blip>
          <a:srcRect/>
          <a:stretch/>
        </p:blipFill>
        <p:spPr>
          <a:xfrm>
            <a:off x="7716471" y="652331"/>
            <a:ext cx="15350424" cy="15350424"/>
          </a:xfrm>
          <a:prstGeom prst="rect">
            <a:avLst/>
          </a:prstGeom>
          <a:noFill/>
          <a:ln>
            <a:noFill/>
          </a:ln>
        </p:spPr>
      </p:pic>
      <p:pic>
        <p:nvPicPr>
          <p:cNvPr id="187" name="Google Shape;187;p19"/>
          <p:cNvPicPr preferRelativeResize="0"/>
          <p:nvPr/>
        </p:nvPicPr>
        <p:blipFill rotWithShape="1">
          <a:blip r:embed="rId4">
            <a:alphaModFix amt="27000"/>
          </a:blip>
          <a:srcRect/>
          <a:stretch/>
        </p:blipFill>
        <p:spPr>
          <a:xfrm rot="-184428">
            <a:off x="-2732809" y="-5109368"/>
            <a:ext cx="12276134" cy="12276134"/>
          </a:xfrm>
          <a:prstGeom prst="rect">
            <a:avLst/>
          </a:prstGeom>
          <a:noFill/>
          <a:ln>
            <a:noFill/>
          </a:ln>
        </p:spPr>
      </p:pic>
      <p:sp>
        <p:nvSpPr>
          <p:cNvPr id="188" name="Google Shape;188;p19"/>
          <p:cNvSpPr txBox="1"/>
          <p:nvPr/>
        </p:nvSpPr>
        <p:spPr>
          <a:xfrm>
            <a:off x="762925" y="790300"/>
            <a:ext cx="14505428"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dirty="0">
                <a:latin typeface="Urbanist"/>
                <a:ea typeface="Urbanist"/>
                <a:cs typeface="Urbanist"/>
                <a:sym typeface="Urbanist"/>
              </a:rPr>
              <a:t>Why </a:t>
            </a:r>
            <a:r>
              <a:rPr lang="en-US" sz="7200" b="1" dirty="0" err="1">
                <a:latin typeface="Urbanist"/>
                <a:ea typeface="Urbanist"/>
                <a:cs typeface="Urbanist"/>
                <a:sym typeface="Urbanist"/>
              </a:rPr>
              <a:t>Ioncell</a:t>
            </a:r>
            <a:r>
              <a:rPr lang="en-US" sz="7200" b="1" dirty="0">
                <a:latin typeface="Urbanist"/>
                <a:ea typeface="Urbanist"/>
                <a:cs typeface="Urbanist"/>
                <a:sym typeface="Urbanist"/>
              </a:rPr>
              <a:t>?</a:t>
            </a:r>
            <a:endParaRPr b="1" dirty="0">
              <a:latin typeface="Urbanist"/>
              <a:ea typeface="Urbanist"/>
              <a:cs typeface="Urbanist"/>
              <a:sym typeface="Urbanist"/>
            </a:endParaRPr>
          </a:p>
        </p:txBody>
      </p:sp>
      <p:sp>
        <p:nvSpPr>
          <p:cNvPr id="189" name="Google Shape;189;p19"/>
          <p:cNvSpPr txBox="1"/>
          <p:nvPr/>
        </p:nvSpPr>
        <p:spPr>
          <a:xfrm>
            <a:off x="762925" y="2119250"/>
            <a:ext cx="16896000" cy="753151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500" dirty="0" err="1">
                <a:solidFill>
                  <a:srgbClr val="3D3D3D"/>
                </a:solidFill>
                <a:latin typeface="Helvetica Neue Light"/>
                <a:ea typeface="Helvetica Neue Light"/>
                <a:cs typeface="Helvetica Neue Light"/>
                <a:sym typeface="Helvetica Neue Light"/>
              </a:rPr>
              <a:t>Ioncell</a:t>
            </a:r>
            <a:r>
              <a:rPr lang="en-US" sz="3500" dirty="0">
                <a:solidFill>
                  <a:srgbClr val="3D3D3D"/>
                </a:solidFill>
                <a:latin typeface="Helvetica Neue Light"/>
                <a:ea typeface="Helvetica Neue Light"/>
                <a:cs typeface="Helvetica Neue Light"/>
                <a:sym typeface="Helvetica Neue Light"/>
              </a:rPr>
              <a:t> is a </a:t>
            </a:r>
            <a:r>
              <a:rPr lang="en-US" sz="3500" b="1" dirty="0">
                <a:solidFill>
                  <a:srgbClr val="3D3D3D"/>
                </a:solidFill>
                <a:latin typeface="Helvetica Neue"/>
                <a:ea typeface="Helvetica Neue"/>
                <a:cs typeface="Helvetica Neue"/>
                <a:sym typeface="Helvetica Neue"/>
              </a:rPr>
              <a:t>“Recycled” manmade cellulosic fiber</a:t>
            </a:r>
            <a:r>
              <a:rPr lang="en-US" sz="3500" dirty="0">
                <a:solidFill>
                  <a:srgbClr val="3D3D3D"/>
                </a:solidFill>
                <a:latin typeface="Helvetica Neue Light"/>
                <a:ea typeface="Helvetica Neue Light"/>
                <a:cs typeface="Helvetica Neue Light"/>
                <a:sym typeface="Helvetica Neue Light"/>
              </a:rPr>
              <a:t> that offers an environmentally friendly alternative to water-intensive production. It is the strongest cellulosic fiber in the world and is an </a:t>
            </a:r>
            <a:r>
              <a:rPr lang="en-US" sz="3500" b="1" dirty="0">
                <a:solidFill>
                  <a:srgbClr val="3D3D3D"/>
                </a:solidFill>
                <a:latin typeface="Helvetica Neue"/>
                <a:ea typeface="Helvetica Neue"/>
                <a:cs typeface="Helvetica Neue"/>
                <a:sym typeface="Helvetica Neue"/>
              </a:rPr>
              <a:t>alternative to cotton</a:t>
            </a:r>
            <a:r>
              <a:rPr lang="en-US" sz="3500" dirty="0">
                <a:solidFill>
                  <a:srgbClr val="3D3D3D"/>
                </a:solidFill>
                <a:latin typeface="Helvetica Neue Light"/>
                <a:ea typeface="Helvetica Neue Light"/>
                <a:cs typeface="Helvetica Neue Light"/>
                <a:sym typeface="Helvetica Neue Light"/>
              </a:rPr>
              <a:t>, </a:t>
            </a:r>
            <a:r>
              <a:rPr lang="en-US" sz="3500" b="1" dirty="0">
                <a:solidFill>
                  <a:srgbClr val="3D3D3D"/>
                </a:solidFill>
                <a:latin typeface="Helvetica Neue"/>
                <a:ea typeface="Helvetica Neue"/>
                <a:cs typeface="Helvetica Neue"/>
                <a:sym typeface="Helvetica Neue"/>
              </a:rPr>
              <a:t>viscose</a:t>
            </a:r>
            <a:r>
              <a:rPr lang="en-US" sz="3500" dirty="0">
                <a:solidFill>
                  <a:srgbClr val="3D3D3D"/>
                </a:solidFill>
                <a:latin typeface="Helvetica Neue Light"/>
                <a:ea typeface="Helvetica Neue Light"/>
                <a:cs typeface="Helvetica Neue Light"/>
                <a:sym typeface="Helvetica Neue Light"/>
              </a:rPr>
              <a:t> and </a:t>
            </a:r>
            <a:r>
              <a:rPr lang="en-US" sz="3500" b="1" dirty="0">
                <a:solidFill>
                  <a:srgbClr val="3D3D3D"/>
                </a:solidFill>
                <a:latin typeface="Helvetica Neue"/>
                <a:ea typeface="Helvetica Neue"/>
                <a:cs typeface="Helvetica Neue"/>
                <a:sym typeface="Helvetica Neue"/>
              </a:rPr>
              <a:t>polyester</a:t>
            </a:r>
            <a:r>
              <a:rPr lang="en-US" sz="3500" dirty="0">
                <a:solidFill>
                  <a:srgbClr val="3D3D3D"/>
                </a:solidFill>
                <a:latin typeface="Helvetica Neue Light"/>
                <a:ea typeface="Helvetica Neue Light"/>
                <a:cs typeface="Helvetica Neue Light"/>
                <a:sym typeface="Helvetica Neue Light"/>
              </a:rPr>
              <a:t>.</a:t>
            </a:r>
            <a:endParaRPr sz="3500" dirty="0">
              <a:solidFill>
                <a:srgbClr val="3D3D3D"/>
              </a:solidFill>
              <a:latin typeface="Helvetica Neue Light"/>
              <a:ea typeface="Helvetica Neue Light"/>
              <a:cs typeface="Helvetica Neue Light"/>
              <a:sym typeface="Helvetica Neue Light"/>
            </a:endParaRPr>
          </a:p>
          <a:p>
            <a:pPr marL="2286000" lvl="0" indent="0" algn="l" rtl="0">
              <a:lnSpc>
                <a:spcPct val="200000"/>
              </a:lnSpc>
              <a:spcBef>
                <a:spcPts val="1000"/>
              </a:spcBef>
              <a:spcAft>
                <a:spcPts val="0"/>
              </a:spcAft>
              <a:buNone/>
            </a:pPr>
            <a:r>
              <a:rPr lang="en-US" sz="3500" dirty="0">
                <a:solidFill>
                  <a:srgbClr val="3D3D3D"/>
                </a:solidFill>
                <a:latin typeface="Helvetica Neue Light"/>
                <a:ea typeface="Helvetica Neue Light"/>
                <a:cs typeface="Helvetica Neue Light"/>
                <a:sym typeface="Helvetica Neue Light"/>
              </a:rPr>
              <a:t>100% from textile waste, 2X stronger than original virgin fibers</a:t>
            </a:r>
            <a:endParaRPr sz="3500" dirty="0">
              <a:solidFill>
                <a:srgbClr val="3D3D3D"/>
              </a:solidFill>
              <a:latin typeface="Helvetica Neue Light"/>
              <a:ea typeface="Helvetica Neue Light"/>
              <a:cs typeface="Helvetica Neue Light"/>
              <a:sym typeface="Helvetica Neue Light"/>
            </a:endParaRPr>
          </a:p>
          <a:p>
            <a:pPr marL="2286000" marR="0" lvl="0" indent="0" algn="l" rtl="0">
              <a:lnSpc>
                <a:spcPct val="200000"/>
              </a:lnSpc>
              <a:spcBef>
                <a:spcPts val="1000"/>
              </a:spcBef>
              <a:spcAft>
                <a:spcPts val="0"/>
              </a:spcAft>
              <a:buNone/>
            </a:pPr>
            <a:r>
              <a:rPr lang="en-US" sz="3500" dirty="0">
                <a:solidFill>
                  <a:srgbClr val="3D3D3D"/>
                </a:solidFill>
                <a:latin typeface="Helvetica Neue Light"/>
                <a:ea typeface="Helvetica Neue Light"/>
                <a:cs typeface="Helvetica Neue Light"/>
                <a:sym typeface="Helvetica Neue Light"/>
              </a:rPr>
              <a:t>100% recyclable and biodegradable</a:t>
            </a:r>
            <a:endParaRPr sz="3500" dirty="0">
              <a:solidFill>
                <a:srgbClr val="3D3D3D"/>
              </a:solidFill>
              <a:latin typeface="Helvetica Neue Light"/>
              <a:ea typeface="Helvetica Neue Light"/>
              <a:cs typeface="Helvetica Neue Light"/>
              <a:sym typeface="Helvetica Neue Light"/>
            </a:endParaRPr>
          </a:p>
          <a:p>
            <a:pPr marL="2286000" marR="0" lvl="0" indent="0" algn="l" rtl="0">
              <a:lnSpc>
                <a:spcPct val="200000"/>
              </a:lnSpc>
              <a:spcBef>
                <a:spcPts val="1000"/>
              </a:spcBef>
              <a:spcAft>
                <a:spcPts val="0"/>
              </a:spcAft>
              <a:buNone/>
            </a:pPr>
            <a:r>
              <a:rPr lang="en-US" sz="3500" dirty="0">
                <a:solidFill>
                  <a:srgbClr val="3D3D3D"/>
                </a:solidFill>
                <a:latin typeface="Helvetica Neue Light"/>
                <a:ea typeface="Helvetica Neue Light"/>
                <a:cs typeface="Helvetica Neue Light"/>
                <a:sym typeface="Helvetica Neue Light"/>
              </a:rPr>
              <a:t>No land use, minimal water use, no harmful chemicals</a:t>
            </a:r>
            <a:endParaRPr sz="3500" dirty="0">
              <a:solidFill>
                <a:srgbClr val="3D3D3D"/>
              </a:solidFill>
              <a:latin typeface="Helvetica Neue Light"/>
              <a:ea typeface="Helvetica Neue Light"/>
              <a:cs typeface="Helvetica Neue Light"/>
              <a:sym typeface="Helvetica Neue Light"/>
            </a:endParaRPr>
          </a:p>
          <a:p>
            <a:pPr marL="2286000" lvl="0" indent="0" algn="l" rtl="0">
              <a:lnSpc>
                <a:spcPct val="200000"/>
              </a:lnSpc>
              <a:spcBef>
                <a:spcPts val="1000"/>
              </a:spcBef>
              <a:spcAft>
                <a:spcPts val="0"/>
              </a:spcAft>
              <a:buNone/>
            </a:pPr>
            <a:r>
              <a:rPr lang="en-US" sz="3500" dirty="0">
                <a:solidFill>
                  <a:srgbClr val="3D3D3D"/>
                </a:solidFill>
                <a:latin typeface="Helvetica Neue Light"/>
                <a:ea typeface="Helvetica Neue Light"/>
                <a:cs typeface="Helvetica Neue Light"/>
                <a:sym typeface="Helvetica Neue Light"/>
              </a:rPr>
              <a:t>50% less CO</a:t>
            </a:r>
            <a:r>
              <a:rPr lang="en-US" sz="3500" baseline="-25000" dirty="0">
                <a:solidFill>
                  <a:srgbClr val="3D3D3D"/>
                </a:solidFill>
                <a:latin typeface="Helvetica Neue Light"/>
                <a:ea typeface="Helvetica Neue Light"/>
                <a:cs typeface="Helvetica Neue Light"/>
                <a:sym typeface="Helvetica Neue Light"/>
              </a:rPr>
              <a:t>2 </a:t>
            </a:r>
            <a:r>
              <a:rPr lang="en-US" sz="3500" dirty="0">
                <a:solidFill>
                  <a:srgbClr val="3D3D3D"/>
                </a:solidFill>
                <a:latin typeface="Helvetica Neue Light"/>
                <a:ea typeface="Helvetica Neue Light"/>
                <a:cs typeface="Helvetica Neue Light"/>
                <a:sym typeface="Helvetica Neue Light"/>
              </a:rPr>
              <a:t>emissions vs. conventional fibers like cotton</a:t>
            </a:r>
            <a:endParaRPr sz="3500" dirty="0">
              <a:solidFill>
                <a:srgbClr val="3D3D3D"/>
              </a:solidFill>
              <a:latin typeface="Helvetica Neue Light"/>
              <a:ea typeface="Helvetica Neue Light"/>
              <a:cs typeface="Helvetica Neue Light"/>
              <a:sym typeface="Helvetica Neue Light"/>
            </a:endParaRPr>
          </a:p>
          <a:p>
            <a:pPr marL="0" lvl="0" indent="0" algn="l" rtl="0">
              <a:spcBef>
                <a:spcPts val="1000"/>
              </a:spcBef>
              <a:spcAft>
                <a:spcPts val="0"/>
              </a:spcAft>
              <a:buNone/>
            </a:pPr>
            <a:endParaRPr sz="3500" dirty="0">
              <a:solidFill>
                <a:srgbClr val="3D3D3D"/>
              </a:solidFill>
              <a:latin typeface="Helvetica Neue Light"/>
              <a:ea typeface="Helvetica Neue Light"/>
              <a:cs typeface="Helvetica Neue Light"/>
              <a:sym typeface="Helvetica Neue Light"/>
            </a:endParaRPr>
          </a:p>
        </p:txBody>
      </p:sp>
      <p:sp>
        <p:nvSpPr>
          <p:cNvPr id="190" name="Google Shape;190;p19"/>
          <p:cNvSpPr txBox="1"/>
          <p:nvPr/>
        </p:nvSpPr>
        <p:spPr>
          <a:xfrm>
            <a:off x="11708375" y="7636950"/>
            <a:ext cx="58008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pic>
        <p:nvPicPr>
          <p:cNvPr id="191" name="Google Shape;191;p19"/>
          <p:cNvPicPr preferRelativeResize="0"/>
          <p:nvPr/>
        </p:nvPicPr>
        <p:blipFill rotWithShape="1">
          <a:blip r:embed="rId5">
            <a:alphaModFix/>
          </a:blip>
          <a:srcRect/>
          <a:stretch/>
        </p:blipFill>
        <p:spPr>
          <a:xfrm>
            <a:off x="1975499" y="4322249"/>
            <a:ext cx="783106" cy="723300"/>
          </a:xfrm>
          <a:prstGeom prst="rect">
            <a:avLst/>
          </a:prstGeom>
          <a:noFill/>
          <a:ln>
            <a:noFill/>
          </a:ln>
        </p:spPr>
      </p:pic>
      <p:pic>
        <p:nvPicPr>
          <p:cNvPr id="192" name="Google Shape;192;p19"/>
          <p:cNvPicPr preferRelativeResize="0"/>
          <p:nvPr/>
        </p:nvPicPr>
        <p:blipFill rotWithShape="1">
          <a:blip r:embed="rId5">
            <a:alphaModFix/>
          </a:blip>
          <a:srcRect/>
          <a:stretch/>
        </p:blipFill>
        <p:spPr>
          <a:xfrm>
            <a:off x="1975499" y="5523359"/>
            <a:ext cx="783106" cy="723300"/>
          </a:xfrm>
          <a:prstGeom prst="rect">
            <a:avLst/>
          </a:prstGeom>
          <a:noFill/>
          <a:ln>
            <a:noFill/>
          </a:ln>
        </p:spPr>
      </p:pic>
      <p:pic>
        <p:nvPicPr>
          <p:cNvPr id="193" name="Google Shape;193;p19"/>
          <p:cNvPicPr preferRelativeResize="0"/>
          <p:nvPr/>
        </p:nvPicPr>
        <p:blipFill rotWithShape="1">
          <a:blip r:embed="rId5">
            <a:alphaModFix/>
          </a:blip>
          <a:srcRect/>
          <a:stretch/>
        </p:blipFill>
        <p:spPr>
          <a:xfrm>
            <a:off x="1975499" y="6758187"/>
            <a:ext cx="783106" cy="723300"/>
          </a:xfrm>
          <a:prstGeom prst="rect">
            <a:avLst/>
          </a:prstGeom>
          <a:noFill/>
          <a:ln>
            <a:noFill/>
          </a:ln>
        </p:spPr>
      </p:pic>
      <p:pic>
        <p:nvPicPr>
          <p:cNvPr id="194" name="Google Shape;194;p19"/>
          <p:cNvPicPr preferRelativeResize="0"/>
          <p:nvPr/>
        </p:nvPicPr>
        <p:blipFill rotWithShape="1">
          <a:blip r:embed="rId5">
            <a:alphaModFix/>
          </a:blip>
          <a:srcRect/>
          <a:stretch/>
        </p:blipFill>
        <p:spPr>
          <a:xfrm>
            <a:off x="1975499" y="7965893"/>
            <a:ext cx="783106" cy="723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Shape 198"/>
        <p:cNvGrpSpPr/>
        <p:nvPr/>
      </p:nvGrpSpPr>
      <p:grpSpPr>
        <a:xfrm>
          <a:off x="0" y="0"/>
          <a:ext cx="0" cy="0"/>
          <a:chOff x="0" y="0"/>
          <a:chExt cx="0" cy="0"/>
        </a:xfrm>
      </p:grpSpPr>
      <p:sp>
        <p:nvSpPr>
          <p:cNvPr id="199" name="Google Shape;199;p20"/>
          <p:cNvSpPr/>
          <p:nvPr/>
        </p:nvSpPr>
        <p:spPr>
          <a:xfrm>
            <a:off x="791300" y="2433225"/>
            <a:ext cx="7546181" cy="7341961"/>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 name="Google Shape;200;p20"/>
          <p:cNvPicPr preferRelativeResize="0"/>
          <p:nvPr/>
        </p:nvPicPr>
        <p:blipFill rotWithShape="1">
          <a:blip r:embed="rId3">
            <a:alphaModFix amt="42000"/>
          </a:blip>
          <a:srcRect/>
          <a:stretch/>
        </p:blipFill>
        <p:spPr>
          <a:xfrm rot="1509195">
            <a:off x="-5813943" y="-2972466"/>
            <a:ext cx="11627886" cy="13925612"/>
          </a:xfrm>
          <a:prstGeom prst="rect">
            <a:avLst/>
          </a:prstGeom>
          <a:noFill/>
          <a:ln>
            <a:noFill/>
          </a:ln>
        </p:spPr>
      </p:pic>
      <p:pic>
        <p:nvPicPr>
          <p:cNvPr id="201" name="Google Shape;201;p20"/>
          <p:cNvPicPr preferRelativeResize="0"/>
          <p:nvPr/>
        </p:nvPicPr>
        <p:blipFill rotWithShape="1">
          <a:blip r:embed="rId4">
            <a:alphaModFix/>
          </a:blip>
          <a:srcRect/>
          <a:stretch/>
        </p:blipFill>
        <p:spPr>
          <a:xfrm>
            <a:off x="10395014" y="1208919"/>
            <a:ext cx="15350424" cy="15350424"/>
          </a:xfrm>
          <a:prstGeom prst="rect">
            <a:avLst/>
          </a:prstGeom>
          <a:noFill/>
          <a:ln>
            <a:noFill/>
          </a:ln>
        </p:spPr>
      </p:pic>
      <p:sp>
        <p:nvSpPr>
          <p:cNvPr id="202" name="Google Shape;202;p20"/>
          <p:cNvSpPr txBox="1"/>
          <p:nvPr/>
        </p:nvSpPr>
        <p:spPr>
          <a:xfrm>
            <a:off x="791300" y="668300"/>
            <a:ext cx="171861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Green Loans for Apparel Manufacturing</a:t>
            </a:r>
            <a:endParaRPr b="1">
              <a:latin typeface="Urbanist"/>
              <a:ea typeface="Urbanist"/>
              <a:cs typeface="Urbanist"/>
              <a:sym typeface="Urbanist"/>
            </a:endParaRPr>
          </a:p>
        </p:txBody>
      </p:sp>
      <p:sp>
        <p:nvSpPr>
          <p:cNvPr id="203" name="Google Shape;203;p20"/>
          <p:cNvSpPr txBox="1"/>
          <p:nvPr/>
        </p:nvSpPr>
        <p:spPr>
          <a:xfrm>
            <a:off x="1030925" y="2738075"/>
            <a:ext cx="7191300" cy="678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dirty="0">
                <a:solidFill>
                  <a:srgbClr val="3D3D3D"/>
                </a:solidFill>
                <a:latin typeface="Helvetica Neue Light"/>
                <a:ea typeface="Helvetica Neue Light"/>
                <a:cs typeface="Helvetica Neue Light"/>
                <a:sym typeface="Helvetica Neue Light"/>
              </a:rPr>
              <a:t>Green loans must align with the four core components of the </a:t>
            </a:r>
            <a:endParaRPr sz="33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US" sz="3300" b="1" dirty="0">
                <a:solidFill>
                  <a:srgbClr val="3D3D3D"/>
                </a:solidFill>
                <a:latin typeface="Helvetica Neue"/>
                <a:ea typeface="Helvetica Neue"/>
                <a:cs typeface="Helvetica Neue"/>
                <a:sym typeface="Helvetica Neue"/>
              </a:rPr>
              <a:t>Green Loan Principles</a:t>
            </a:r>
            <a:r>
              <a:rPr lang="en-US" sz="3300" dirty="0">
                <a:solidFill>
                  <a:srgbClr val="3D3D3D"/>
                </a:solidFill>
                <a:latin typeface="Helvetica Neue Light"/>
                <a:ea typeface="Helvetica Neue Light"/>
                <a:cs typeface="Helvetica Neue Light"/>
                <a:sym typeface="Helvetica Neue Light"/>
              </a:rPr>
              <a:t> (GLP): </a:t>
            </a:r>
            <a:endParaRPr sz="33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300" dirty="0">
              <a:solidFill>
                <a:srgbClr val="3D3D3D"/>
              </a:solidFill>
              <a:latin typeface="Helvetica Neue Light"/>
              <a:ea typeface="Helvetica Neue Light"/>
              <a:cs typeface="Helvetica Neue Light"/>
              <a:sym typeface="Helvetica Neue Light"/>
            </a:endParaRPr>
          </a:p>
          <a:p>
            <a:pPr marL="914400" lvl="0" indent="-438150" algn="l" rtl="0">
              <a:spcBef>
                <a:spcPts val="0"/>
              </a:spcBef>
              <a:spcAft>
                <a:spcPts val="0"/>
              </a:spcAft>
              <a:buClr>
                <a:srgbClr val="3D3D3D"/>
              </a:buClr>
              <a:buSzPts val="3300"/>
              <a:buFont typeface="Helvetica Neue Light"/>
              <a:buAutoNum type="arabicPeriod"/>
            </a:pPr>
            <a:r>
              <a:rPr lang="en-US" sz="3300" dirty="0">
                <a:solidFill>
                  <a:srgbClr val="3D3D3D"/>
                </a:solidFill>
                <a:latin typeface="Helvetica Neue Light"/>
                <a:ea typeface="Helvetica Neue Light"/>
                <a:cs typeface="Helvetica Neue Light"/>
                <a:sym typeface="Helvetica Neue Light"/>
              </a:rPr>
              <a:t>Use of proceeds </a:t>
            </a:r>
            <a:endParaRPr sz="3300" dirty="0">
              <a:solidFill>
                <a:srgbClr val="3D3D3D"/>
              </a:solidFill>
              <a:latin typeface="Helvetica Neue Light"/>
              <a:ea typeface="Helvetica Neue Light"/>
              <a:cs typeface="Helvetica Neue Light"/>
              <a:sym typeface="Helvetica Neue Light"/>
            </a:endParaRPr>
          </a:p>
          <a:p>
            <a:pPr marL="914400" lvl="0" indent="-438150" algn="l" rtl="0">
              <a:spcBef>
                <a:spcPts val="0"/>
              </a:spcBef>
              <a:spcAft>
                <a:spcPts val="0"/>
              </a:spcAft>
              <a:buClr>
                <a:srgbClr val="3D3D3D"/>
              </a:buClr>
              <a:buSzPts val="3300"/>
              <a:buFont typeface="Helvetica Neue Light"/>
              <a:buAutoNum type="arabicPeriod"/>
            </a:pPr>
            <a:r>
              <a:rPr lang="en-US" sz="3300" dirty="0">
                <a:solidFill>
                  <a:srgbClr val="3D3D3D"/>
                </a:solidFill>
                <a:latin typeface="Helvetica Neue Light"/>
                <a:ea typeface="Helvetica Neue Light"/>
                <a:cs typeface="Helvetica Neue Light"/>
                <a:sym typeface="Helvetica Neue Light"/>
              </a:rPr>
              <a:t>Process for project evaluation and selection</a:t>
            </a:r>
            <a:endParaRPr sz="3300" dirty="0">
              <a:solidFill>
                <a:srgbClr val="3D3D3D"/>
              </a:solidFill>
              <a:latin typeface="Helvetica Neue Light"/>
              <a:ea typeface="Helvetica Neue Light"/>
              <a:cs typeface="Helvetica Neue Light"/>
              <a:sym typeface="Helvetica Neue Light"/>
            </a:endParaRPr>
          </a:p>
          <a:p>
            <a:pPr marL="914400" lvl="0" indent="-438150" algn="l" rtl="0">
              <a:spcBef>
                <a:spcPts val="0"/>
              </a:spcBef>
              <a:spcAft>
                <a:spcPts val="0"/>
              </a:spcAft>
              <a:buClr>
                <a:srgbClr val="3D3D3D"/>
              </a:buClr>
              <a:buSzPts val="3300"/>
              <a:buFont typeface="Helvetica Neue Light"/>
              <a:buAutoNum type="arabicPeriod"/>
            </a:pPr>
            <a:r>
              <a:rPr lang="en-US" sz="3300" dirty="0">
                <a:solidFill>
                  <a:srgbClr val="3D3D3D"/>
                </a:solidFill>
                <a:latin typeface="Helvetica Neue Light"/>
                <a:ea typeface="Helvetica Neue Light"/>
                <a:cs typeface="Helvetica Neue Light"/>
                <a:sym typeface="Helvetica Neue Light"/>
              </a:rPr>
              <a:t>Management of proceeds</a:t>
            </a:r>
            <a:endParaRPr sz="3300" dirty="0">
              <a:solidFill>
                <a:srgbClr val="3D3D3D"/>
              </a:solidFill>
              <a:latin typeface="Helvetica Neue Light"/>
              <a:ea typeface="Helvetica Neue Light"/>
              <a:cs typeface="Helvetica Neue Light"/>
              <a:sym typeface="Helvetica Neue Light"/>
            </a:endParaRPr>
          </a:p>
          <a:p>
            <a:pPr marL="914400" lvl="0" indent="-438150" algn="l" rtl="0">
              <a:spcBef>
                <a:spcPts val="0"/>
              </a:spcBef>
              <a:spcAft>
                <a:spcPts val="0"/>
              </a:spcAft>
              <a:buClr>
                <a:srgbClr val="3D3D3D"/>
              </a:buClr>
              <a:buSzPts val="3300"/>
              <a:buFont typeface="Helvetica Neue Light"/>
              <a:buAutoNum type="arabicPeriod"/>
            </a:pPr>
            <a:r>
              <a:rPr lang="en-US" sz="3300" dirty="0">
                <a:solidFill>
                  <a:srgbClr val="3D3D3D"/>
                </a:solidFill>
                <a:latin typeface="Helvetica Neue Light"/>
                <a:ea typeface="Helvetica Neue Light"/>
                <a:cs typeface="Helvetica Neue Light"/>
                <a:sym typeface="Helvetica Neue Light"/>
              </a:rPr>
              <a:t>Reporting</a:t>
            </a:r>
            <a:endParaRPr sz="3300" dirty="0">
              <a:solidFill>
                <a:srgbClr val="3D3D3D"/>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3300" dirty="0">
              <a:solidFill>
                <a:srgbClr val="3D3D3D"/>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US" sz="3300" b="1" dirty="0">
                <a:solidFill>
                  <a:srgbClr val="3D3D3D"/>
                </a:solidFill>
                <a:latin typeface="Helvetica Neue"/>
                <a:ea typeface="Helvetica Neue"/>
                <a:cs typeface="Helvetica Neue"/>
                <a:sym typeface="Helvetica Neue"/>
              </a:rPr>
              <a:t>SRF Green Loans are subject to the incorporation of </a:t>
            </a:r>
            <a:r>
              <a:rPr lang="en-US" sz="3300" b="1" dirty="0" err="1">
                <a:solidFill>
                  <a:srgbClr val="3D3D3D"/>
                </a:solidFill>
                <a:latin typeface="Helvetica Neue"/>
                <a:ea typeface="Helvetica Neue"/>
                <a:cs typeface="Helvetica Neue"/>
                <a:sym typeface="Helvetica Neue"/>
              </a:rPr>
              <a:t>Ioncell</a:t>
            </a:r>
            <a:r>
              <a:rPr lang="en-US" sz="3300" b="1" dirty="0">
                <a:solidFill>
                  <a:srgbClr val="3D3D3D"/>
                </a:solidFill>
                <a:latin typeface="Helvetica Neue"/>
                <a:ea typeface="Helvetica Neue"/>
                <a:cs typeface="Helvetica Neue"/>
                <a:sym typeface="Helvetica Neue"/>
              </a:rPr>
              <a:t> to 10% of apparel manufacturing</a:t>
            </a:r>
            <a:endParaRPr sz="3300" b="1" dirty="0">
              <a:solidFill>
                <a:srgbClr val="3D3D3D"/>
              </a:solidFill>
              <a:latin typeface="Helvetica Neue"/>
              <a:ea typeface="Helvetica Neue"/>
              <a:cs typeface="Helvetica Neue"/>
              <a:sym typeface="Helvetica Neue"/>
            </a:endParaRPr>
          </a:p>
        </p:txBody>
      </p:sp>
      <p:sp>
        <p:nvSpPr>
          <p:cNvPr id="204" name="Google Shape;204;p20"/>
          <p:cNvSpPr txBox="1"/>
          <p:nvPr/>
        </p:nvSpPr>
        <p:spPr>
          <a:xfrm>
            <a:off x="8792575" y="2409175"/>
            <a:ext cx="8882700" cy="768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3500" b="1">
                <a:solidFill>
                  <a:srgbClr val="3D3D3D"/>
                </a:solidFill>
                <a:latin typeface="Helvetica Neue"/>
                <a:ea typeface="Helvetica Neue"/>
                <a:cs typeface="Helvetica Neue"/>
                <a:sym typeface="Helvetica Neue"/>
              </a:rPr>
              <a:t>SRF Green Projects include:</a:t>
            </a:r>
            <a:endParaRPr sz="3500" b="1">
              <a:solidFill>
                <a:srgbClr val="3D3D3D"/>
              </a:solidFill>
              <a:latin typeface="Helvetica Neue"/>
              <a:ea typeface="Helvetica Neue"/>
              <a:cs typeface="Helvetica Neue"/>
              <a:sym typeface="Helvetica Neue"/>
            </a:endParaRPr>
          </a:p>
          <a:p>
            <a:pPr marL="0" marR="0" lvl="0" indent="0" algn="l" rtl="0">
              <a:lnSpc>
                <a:spcPct val="100000"/>
              </a:lnSpc>
              <a:spcBef>
                <a:spcPts val="1000"/>
              </a:spcBef>
              <a:spcAft>
                <a:spcPts val="0"/>
              </a:spcAft>
              <a:buNone/>
            </a:pPr>
            <a:endParaRPr sz="2100" b="1">
              <a:solidFill>
                <a:srgbClr val="3D3D3D"/>
              </a:solidFill>
              <a:latin typeface="Helvetica Neue"/>
              <a:ea typeface="Helvetica Neue"/>
              <a:cs typeface="Helvetica Neue"/>
              <a:sym typeface="Helvetica Neue"/>
            </a:endParaRPr>
          </a:p>
          <a:p>
            <a:pPr marL="914400" marR="0" lvl="0" indent="0" algn="l" rtl="0">
              <a:lnSpc>
                <a:spcPct val="115000"/>
              </a:lnSpc>
              <a:spcBef>
                <a:spcPts val="1000"/>
              </a:spcBef>
              <a:spcAft>
                <a:spcPts val="0"/>
              </a:spcAft>
              <a:buNone/>
            </a:pPr>
            <a:r>
              <a:rPr lang="en-US" sz="3300" u="sng">
                <a:solidFill>
                  <a:srgbClr val="3D3D3D"/>
                </a:solidFill>
                <a:latin typeface="Helvetica Neue Light"/>
                <a:ea typeface="Helvetica Neue Light"/>
                <a:cs typeface="Helvetica Neue Light"/>
                <a:sym typeface="Helvetica Neue Light"/>
              </a:rPr>
              <a:t>Renewable energy</a:t>
            </a:r>
            <a:r>
              <a:rPr lang="en-US" sz="3300">
                <a:solidFill>
                  <a:srgbClr val="3D3D3D"/>
                </a:solidFill>
                <a:latin typeface="Helvetica Neue Light"/>
                <a:ea typeface="Helvetica Neue Light"/>
                <a:cs typeface="Helvetica Neue Light"/>
                <a:sym typeface="Helvetica Neue Light"/>
              </a:rPr>
              <a:t> - including production, transmission.</a:t>
            </a:r>
            <a:endParaRPr sz="3300">
              <a:solidFill>
                <a:srgbClr val="3D3D3D"/>
              </a:solidFill>
              <a:latin typeface="Helvetica Neue Light"/>
              <a:ea typeface="Helvetica Neue Light"/>
              <a:cs typeface="Helvetica Neue Light"/>
              <a:sym typeface="Helvetica Neue Light"/>
            </a:endParaRPr>
          </a:p>
          <a:p>
            <a:pPr marL="1371600" marR="0" lvl="0" indent="0" algn="l" rtl="0">
              <a:lnSpc>
                <a:spcPct val="115000"/>
              </a:lnSpc>
              <a:spcBef>
                <a:spcPts val="0"/>
              </a:spcBef>
              <a:spcAft>
                <a:spcPts val="0"/>
              </a:spcAft>
              <a:buNone/>
            </a:pPr>
            <a:endParaRPr sz="3300">
              <a:solidFill>
                <a:srgbClr val="3D3D3D"/>
              </a:solidFill>
              <a:latin typeface="Helvetica Neue Light"/>
              <a:ea typeface="Helvetica Neue Light"/>
              <a:cs typeface="Helvetica Neue Light"/>
              <a:sym typeface="Helvetica Neue Light"/>
            </a:endParaRPr>
          </a:p>
          <a:p>
            <a:pPr marL="914400" marR="0" lvl="0" indent="0" algn="l" rtl="0">
              <a:lnSpc>
                <a:spcPct val="115000"/>
              </a:lnSpc>
              <a:spcBef>
                <a:spcPts val="0"/>
              </a:spcBef>
              <a:spcAft>
                <a:spcPts val="0"/>
              </a:spcAft>
              <a:buNone/>
            </a:pPr>
            <a:r>
              <a:rPr lang="en-US" sz="3300" u="sng">
                <a:solidFill>
                  <a:srgbClr val="3D3D3D"/>
                </a:solidFill>
                <a:latin typeface="Helvetica Neue Light"/>
                <a:ea typeface="Helvetica Neue Light"/>
                <a:cs typeface="Helvetica Neue Light"/>
                <a:sym typeface="Helvetica Neue Light"/>
              </a:rPr>
              <a:t>Energy efficiency</a:t>
            </a:r>
            <a:r>
              <a:rPr lang="en-US" sz="3300">
                <a:solidFill>
                  <a:srgbClr val="3D3D3D"/>
                </a:solidFill>
                <a:latin typeface="Helvetica Neue Light"/>
                <a:ea typeface="Helvetica Neue Light"/>
                <a:cs typeface="Helvetica Neue Light"/>
                <a:sym typeface="Helvetica Neue Light"/>
              </a:rPr>
              <a:t> – refurbished buildings, energy storage, heating, smart grids</a:t>
            </a:r>
            <a:endParaRPr sz="3300">
              <a:solidFill>
                <a:srgbClr val="3D3D3D"/>
              </a:solidFill>
              <a:latin typeface="Helvetica Neue Light"/>
              <a:ea typeface="Helvetica Neue Light"/>
              <a:cs typeface="Helvetica Neue Light"/>
              <a:sym typeface="Helvetica Neue Light"/>
            </a:endParaRPr>
          </a:p>
          <a:p>
            <a:pPr marL="1371600" marR="0" lvl="0" indent="0" algn="l" rtl="0">
              <a:lnSpc>
                <a:spcPct val="115000"/>
              </a:lnSpc>
              <a:spcBef>
                <a:spcPts val="0"/>
              </a:spcBef>
              <a:spcAft>
                <a:spcPts val="0"/>
              </a:spcAft>
              <a:buNone/>
            </a:pPr>
            <a:endParaRPr sz="3300">
              <a:solidFill>
                <a:srgbClr val="3D3D3D"/>
              </a:solidFill>
              <a:latin typeface="Helvetica Neue Light"/>
              <a:ea typeface="Helvetica Neue Light"/>
              <a:cs typeface="Helvetica Neue Light"/>
              <a:sym typeface="Helvetica Neue Light"/>
            </a:endParaRPr>
          </a:p>
          <a:p>
            <a:pPr marL="914400" marR="0" lvl="0" indent="0" algn="l" rtl="0">
              <a:lnSpc>
                <a:spcPct val="115000"/>
              </a:lnSpc>
              <a:spcBef>
                <a:spcPts val="0"/>
              </a:spcBef>
              <a:spcAft>
                <a:spcPts val="0"/>
              </a:spcAft>
              <a:buNone/>
            </a:pPr>
            <a:r>
              <a:rPr lang="en-US" sz="3300" u="sng">
                <a:solidFill>
                  <a:srgbClr val="3D3D3D"/>
                </a:solidFill>
                <a:latin typeface="Helvetica Neue Light"/>
                <a:ea typeface="Helvetica Neue Light"/>
                <a:cs typeface="Helvetica Neue Light"/>
                <a:sym typeface="Helvetica Neue Light"/>
              </a:rPr>
              <a:t>Pollution prevention and control</a:t>
            </a:r>
            <a:r>
              <a:rPr lang="en-US" sz="3300">
                <a:solidFill>
                  <a:srgbClr val="3D3D3D"/>
                </a:solidFill>
                <a:latin typeface="Helvetica Neue Light"/>
                <a:ea typeface="Helvetica Neue Light"/>
                <a:cs typeface="Helvetica Neue Light"/>
                <a:sym typeface="Helvetica Neue Light"/>
              </a:rPr>
              <a:t> – including waste-water treatment, reduction of air emissions, greenhouse gas control, waste prevention and recycling </a:t>
            </a:r>
            <a:endParaRPr sz="3300">
              <a:solidFill>
                <a:srgbClr val="3D3D3D"/>
              </a:solidFill>
              <a:latin typeface="Helvetica Neue Light"/>
              <a:ea typeface="Helvetica Neue Light"/>
              <a:cs typeface="Helvetica Neue Light"/>
              <a:sym typeface="Helvetica Neue Light"/>
            </a:endParaRPr>
          </a:p>
          <a:p>
            <a:pPr marL="457200" lvl="0" indent="0" algn="l" rtl="0">
              <a:spcBef>
                <a:spcPts val="0"/>
              </a:spcBef>
              <a:spcAft>
                <a:spcPts val="0"/>
              </a:spcAft>
              <a:buNone/>
            </a:pPr>
            <a:endParaRPr sz="3500">
              <a:solidFill>
                <a:srgbClr val="3D3D3D"/>
              </a:solidFill>
              <a:latin typeface="Helvetica Neue Light"/>
              <a:ea typeface="Helvetica Neue Light"/>
              <a:cs typeface="Helvetica Neue Light"/>
              <a:sym typeface="Helvetica Neue Light"/>
            </a:endParaRPr>
          </a:p>
        </p:txBody>
      </p:sp>
      <p:pic>
        <p:nvPicPr>
          <p:cNvPr id="205" name="Google Shape;205;p20"/>
          <p:cNvPicPr preferRelativeResize="0"/>
          <p:nvPr/>
        </p:nvPicPr>
        <p:blipFill rotWithShape="1">
          <a:blip r:embed="rId5">
            <a:alphaModFix/>
          </a:blip>
          <a:srcRect/>
          <a:stretch/>
        </p:blipFill>
        <p:spPr>
          <a:xfrm>
            <a:off x="8971192" y="3701850"/>
            <a:ext cx="516093" cy="497900"/>
          </a:xfrm>
          <a:prstGeom prst="rect">
            <a:avLst/>
          </a:prstGeom>
          <a:noFill/>
          <a:ln>
            <a:noFill/>
          </a:ln>
        </p:spPr>
      </p:pic>
      <p:pic>
        <p:nvPicPr>
          <p:cNvPr id="206" name="Google Shape;206;p20"/>
          <p:cNvPicPr preferRelativeResize="0"/>
          <p:nvPr/>
        </p:nvPicPr>
        <p:blipFill rotWithShape="1">
          <a:blip r:embed="rId5">
            <a:alphaModFix/>
          </a:blip>
          <a:srcRect/>
          <a:stretch/>
        </p:blipFill>
        <p:spPr>
          <a:xfrm>
            <a:off x="8989953" y="5372000"/>
            <a:ext cx="516093" cy="497900"/>
          </a:xfrm>
          <a:prstGeom prst="rect">
            <a:avLst/>
          </a:prstGeom>
          <a:noFill/>
          <a:ln>
            <a:noFill/>
          </a:ln>
        </p:spPr>
      </p:pic>
      <p:pic>
        <p:nvPicPr>
          <p:cNvPr id="207" name="Google Shape;207;p20"/>
          <p:cNvPicPr preferRelativeResize="0"/>
          <p:nvPr/>
        </p:nvPicPr>
        <p:blipFill rotWithShape="1">
          <a:blip r:embed="rId5">
            <a:alphaModFix/>
          </a:blip>
          <a:srcRect/>
          <a:stretch/>
        </p:blipFill>
        <p:spPr>
          <a:xfrm>
            <a:off x="8989953" y="7138525"/>
            <a:ext cx="516093" cy="497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2F4"/>
        </a:solidFill>
        <a:effectLst/>
      </p:bgPr>
    </p:bg>
    <p:spTree>
      <p:nvGrpSpPr>
        <p:cNvPr id="1" name="Shape 211"/>
        <p:cNvGrpSpPr/>
        <p:nvPr/>
      </p:nvGrpSpPr>
      <p:grpSpPr>
        <a:xfrm>
          <a:off x="0" y="0"/>
          <a:ext cx="0" cy="0"/>
          <a:chOff x="0" y="0"/>
          <a:chExt cx="0" cy="0"/>
        </a:xfrm>
      </p:grpSpPr>
      <p:sp>
        <p:nvSpPr>
          <p:cNvPr id="212" name="Google Shape;212;p21"/>
          <p:cNvSpPr/>
          <p:nvPr/>
        </p:nvSpPr>
        <p:spPr>
          <a:xfrm>
            <a:off x="798900" y="2340925"/>
            <a:ext cx="8095190" cy="7341961"/>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 name="Google Shape;213;p21"/>
          <p:cNvPicPr preferRelativeResize="0"/>
          <p:nvPr/>
        </p:nvPicPr>
        <p:blipFill rotWithShape="1">
          <a:blip r:embed="rId3">
            <a:alphaModFix/>
          </a:blip>
          <a:srcRect/>
          <a:stretch/>
        </p:blipFill>
        <p:spPr>
          <a:xfrm>
            <a:off x="9485078" y="-6461455"/>
            <a:ext cx="13938055" cy="13938055"/>
          </a:xfrm>
          <a:prstGeom prst="rect">
            <a:avLst/>
          </a:prstGeom>
          <a:noFill/>
          <a:ln>
            <a:noFill/>
          </a:ln>
        </p:spPr>
      </p:pic>
      <p:pic>
        <p:nvPicPr>
          <p:cNvPr id="214" name="Google Shape;214;p21"/>
          <p:cNvPicPr preferRelativeResize="0"/>
          <p:nvPr/>
        </p:nvPicPr>
        <p:blipFill rotWithShape="1">
          <a:blip r:embed="rId4">
            <a:alphaModFix amt="36000"/>
          </a:blip>
          <a:srcRect/>
          <a:stretch/>
        </p:blipFill>
        <p:spPr>
          <a:xfrm rot="1265746">
            <a:off x="-5121185" y="2831654"/>
            <a:ext cx="17658977" cy="14436213"/>
          </a:xfrm>
          <a:prstGeom prst="rect">
            <a:avLst/>
          </a:prstGeom>
          <a:noFill/>
          <a:ln>
            <a:noFill/>
          </a:ln>
        </p:spPr>
      </p:pic>
      <p:sp>
        <p:nvSpPr>
          <p:cNvPr id="215" name="Google Shape;215;p21"/>
          <p:cNvSpPr txBox="1"/>
          <p:nvPr/>
        </p:nvSpPr>
        <p:spPr>
          <a:xfrm>
            <a:off x="791300" y="668300"/>
            <a:ext cx="171861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200" b="1">
                <a:latin typeface="Urbanist"/>
                <a:ea typeface="Urbanist"/>
                <a:cs typeface="Urbanist"/>
                <a:sym typeface="Urbanist"/>
              </a:rPr>
              <a:t>Green Loans: KPIs</a:t>
            </a:r>
            <a:endParaRPr b="1">
              <a:latin typeface="Urbanist"/>
              <a:ea typeface="Urbanist"/>
              <a:cs typeface="Urbanist"/>
              <a:sym typeface="Urbanist"/>
            </a:endParaRPr>
          </a:p>
        </p:txBody>
      </p:sp>
      <p:sp>
        <p:nvSpPr>
          <p:cNvPr id="216" name="Google Shape;216;p21"/>
          <p:cNvSpPr txBox="1"/>
          <p:nvPr/>
        </p:nvSpPr>
        <p:spPr>
          <a:xfrm>
            <a:off x="1038150" y="3810500"/>
            <a:ext cx="7616700" cy="4756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2700" dirty="0">
                <a:solidFill>
                  <a:srgbClr val="3D3D3D"/>
                </a:solidFill>
                <a:latin typeface="Helvetica Neue Light"/>
                <a:ea typeface="Helvetica Neue Light"/>
                <a:cs typeface="Helvetica Neue Light"/>
                <a:sym typeface="Helvetica Neue Light"/>
              </a:rPr>
              <a:t>Scope 1 and 2 GHG emissions (intensity and absolute) (tCO</a:t>
            </a:r>
            <a:r>
              <a:rPr lang="en-US" sz="2700" baseline="-25000" dirty="0">
                <a:solidFill>
                  <a:srgbClr val="3D3D3D"/>
                </a:solidFill>
                <a:latin typeface="Helvetica Neue Light"/>
                <a:ea typeface="Helvetica Neue Light"/>
                <a:cs typeface="Helvetica Neue Light"/>
                <a:sym typeface="Helvetica Neue Light"/>
              </a:rPr>
              <a:t>2</a:t>
            </a:r>
            <a:r>
              <a:rPr lang="en-US" sz="2700" dirty="0">
                <a:solidFill>
                  <a:srgbClr val="3D3D3D"/>
                </a:solidFill>
                <a:latin typeface="Helvetica Neue Light"/>
                <a:ea typeface="Helvetica Neue Light"/>
                <a:cs typeface="Helvetica Neue Light"/>
                <a:sym typeface="Helvetica Neue Light"/>
              </a:rPr>
              <a:t>, kgCO</a:t>
            </a:r>
            <a:r>
              <a:rPr lang="en-US" sz="2700" baseline="-25000" dirty="0">
                <a:solidFill>
                  <a:srgbClr val="3D3D3D"/>
                </a:solidFill>
                <a:latin typeface="Helvetica Neue Light"/>
                <a:ea typeface="Helvetica Neue Light"/>
                <a:cs typeface="Helvetica Neue Light"/>
                <a:sym typeface="Helvetica Neue Light"/>
              </a:rPr>
              <a:t>2</a:t>
            </a:r>
            <a:r>
              <a:rPr lang="en-US" sz="2700" dirty="0">
                <a:solidFill>
                  <a:srgbClr val="3D3D3D"/>
                </a:solidFill>
                <a:latin typeface="Helvetica Neue Light"/>
                <a:ea typeface="Helvetica Neue Light"/>
                <a:cs typeface="Helvetica Neue Light"/>
                <a:sym typeface="Helvetica Neue Light"/>
              </a:rPr>
              <a:t>e/t or # of products)</a:t>
            </a:r>
            <a:endParaRPr sz="2700" dirty="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endParaRPr sz="2700" dirty="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r>
              <a:rPr lang="en-US" sz="2700" dirty="0">
                <a:solidFill>
                  <a:srgbClr val="3D3D3D"/>
                </a:solidFill>
                <a:latin typeface="Helvetica Neue Light"/>
                <a:ea typeface="Helvetica Neue Light"/>
                <a:cs typeface="Helvetica Neue Light"/>
                <a:sym typeface="Helvetica Neue Light"/>
              </a:rPr>
              <a:t>Proportion of renewable energy consumption vs. total energy consumption</a:t>
            </a:r>
            <a:endParaRPr sz="2700" dirty="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endParaRPr sz="2700" dirty="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r>
              <a:rPr lang="en-US" sz="2700" dirty="0">
                <a:solidFill>
                  <a:srgbClr val="3D3D3D"/>
                </a:solidFill>
                <a:latin typeface="Helvetica Neue Light"/>
                <a:ea typeface="Helvetica Neue Light"/>
                <a:cs typeface="Helvetica Neue Light"/>
                <a:sym typeface="Helvetica Neue Light"/>
              </a:rPr>
              <a:t>Volume of fresh water withdrawn/consumed</a:t>
            </a:r>
            <a:endParaRPr sz="2700" dirty="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endParaRPr sz="2700" dirty="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r>
              <a:rPr lang="en-US" sz="2700" dirty="0">
                <a:solidFill>
                  <a:srgbClr val="3D3D3D"/>
                </a:solidFill>
                <a:latin typeface="Helvetica Neue Light"/>
                <a:ea typeface="Helvetica Neue Light"/>
                <a:cs typeface="Helvetica Neue Light"/>
                <a:sym typeface="Helvetica Neue Light"/>
              </a:rPr>
              <a:t>Proportion of reused/recovered water</a:t>
            </a:r>
            <a:endParaRPr sz="2700" dirty="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endParaRPr sz="2700" dirty="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r>
              <a:rPr lang="en-US" sz="2700" dirty="0">
                <a:solidFill>
                  <a:srgbClr val="3D3D3D"/>
                </a:solidFill>
                <a:latin typeface="Helvetica Neue Light"/>
                <a:ea typeface="Helvetica Neue Light"/>
                <a:cs typeface="Helvetica Neue Light"/>
                <a:sym typeface="Helvetica Neue Light"/>
              </a:rPr>
              <a:t>Weight of waste to landfill</a:t>
            </a:r>
            <a:endParaRPr sz="2700" dirty="0">
              <a:solidFill>
                <a:srgbClr val="3D3D3D"/>
              </a:solidFill>
              <a:latin typeface="Helvetica Neue Light"/>
              <a:ea typeface="Helvetica Neue Light"/>
              <a:cs typeface="Helvetica Neue Light"/>
              <a:sym typeface="Helvetica Neue Light"/>
            </a:endParaRPr>
          </a:p>
        </p:txBody>
      </p:sp>
      <p:sp>
        <p:nvSpPr>
          <p:cNvPr id="217" name="Google Shape;217;p21"/>
          <p:cNvSpPr/>
          <p:nvPr/>
        </p:nvSpPr>
        <p:spPr>
          <a:xfrm>
            <a:off x="9394535" y="2340925"/>
            <a:ext cx="8095190" cy="7341961"/>
          </a:xfrm>
          <a:custGeom>
            <a:avLst/>
            <a:gdLst/>
            <a:ahLst/>
            <a:cxnLst/>
            <a:rect l="l" t="t" r="r" b="b"/>
            <a:pathLst>
              <a:path w="4305952" h="4546106" extrusionOk="0">
                <a:moveTo>
                  <a:pt x="4181491" y="4546106"/>
                </a:moveTo>
                <a:lnTo>
                  <a:pt x="124460" y="4546106"/>
                </a:lnTo>
                <a:cubicBezTo>
                  <a:pt x="55880" y="4546106"/>
                  <a:pt x="0" y="4490226"/>
                  <a:pt x="0" y="4421646"/>
                </a:cubicBezTo>
                <a:lnTo>
                  <a:pt x="0" y="124460"/>
                </a:lnTo>
                <a:cubicBezTo>
                  <a:pt x="0" y="55880"/>
                  <a:pt x="55880" y="0"/>
                  <a:pt x="124460" y="0"/>
                </a:cubicBezTo>
                <a:lnTo>
                  <a:pt x="4181492" y="0"/>
                </a:lnTo>
                <a:cubicBezTo>
                  <a:pt x="4250072" y="0"/>
                  <a:pt x="4305952" y="55880"/>
                  <a:pt x="4305952" y="124460"/>
                </a:cubicBezTo>
                <a:lnTo>
                  <a:pt x="4305952" y="4421646"/>
                </a:lnTo>
                <a:cubicBezTo>
                  <a:pt x="4305952" y="4490226"/>
                  <a:pt x="4250072" y="4546106"/>
                  <a:pt x="4181492" y="45461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1"/>
          <p:cNvSpPr txBox="1"/>
          <p:nvPr/>
        </p:nvSpPr>
        <p:spPr>
          <a:xfrm>
            <a:off x="9376675" y="3810500"/>
            <a:ext cx="8130900" cy="517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US" sz="2700">
                <a:solidFill>
                  <a:srgbClr val="3D3D3D"/>
                </a:solidFill>
                <a:latin typeface="Helvetica Neue Light"/>
                <a:ea typeface="Helvetica Neue Light"/>
                <a:cs typeface="Helvetica Neue Light"/>
                <a:sym typeface="Helvetica Neue Light"/>
              </a:rPr>
              <a:t>Proportion of raw materials third-party certified to an environmental and/or social sustainability standard</a:t>
            </a:r>
            <a:endParaRPr sz="270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endParaRPr sz="270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r>
              <a:rPr lang="en-US" sz="2700">
                <a:solidFill>
                  <a:srgbClr val="3D3D3D"/>
                </a:solidFill>
                <a:latin typeface="Helvetica Neue Light"/>
                <a:ea typeface="Helvetica Neue Light"/>
                <a:cs typeface="Helvetica Neue Light"/>
                <a:sym typeface="Helvetica Neue Light"/>
              </a:rPr>
              <a:t>% of reduction on weight of packaging</a:t>
            </a:r>
            <a:endParaRPr sz="270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endParaRPr sz="270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r>
              <a:rPr lang="en-US" sz="2700">
                <a:solidFill>
                  <a:srgbClr val="3D3D3D"/>
                </a:solidFill>
                <a:latin typeface="Helvetica Neue Light"/>
                <a:ea typeface="Helvetica Neue Light"/>
                <a:cs typeface="Helvetica Neue Light"/>
                <a:sym typeface="Helvetica Neue Light"/>
              </a:rPr>
              <a:t>% PCR plastic used in all plastic packaging of consumer goods</a:t>
            </a:r>
            <a:endParaRPr sz="270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endParaRPr sz="270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r>
              <a:rPr lang="en-US" sz="2700">
                <a:solidFill>
                  <a:srgbClr val="3D3D3D"/>
                </a:solidFill>
                <a:latin typeface="Helvetica Neue Light"/>
                <a:ea typeface="Helvetica Neue Light"/>
                <a:cs typeface="Helvetica Neue Light"/>
                <a:sym typeface="Helvetica Neue Light"/>
              </a:rPr>
              <a:t>Purification and treatment of contaminated water</a:t>
            </a:r>
            <a:endParaRPr sz="270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endParaRPr sz="2700">
              <a:solidFill>
                <a:srgbClr val="3D3D3D"/>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None/>
            </a:pPr>
            <a:r>
              <a:rPr lang="en-US" sz="2700">
                <a:solidFill>
                  <a:srgbClr val="3D3D3D"/>
                </a:solidFill>
                <a:latin typeface="Helvetica Neue Light"/>
                <a:ea typeface="Helvetica Neue Light"/>
                <a:cs typeface="Helvetica Neue Light"/>
                <a:sym typeface="Helvetica Neue Light"/>
              </a:rPr>
              <a:t>Quantity of pollutants (and/or annual average concentrations) in water discharged to water</a:t>
            </a:r>
            <a:endParaRPr sz="2700">
              <a:solidFill>
                <a:srgbClr val="3D3D3D"/>
              </a:solidFill>
              <a:latin typeface="Helvetica Neue Light"/>
              <a:ea typeface="Helvetica Neue Light"/>
              <a:cs typeface="Helvetica Neue Light"/>
              <a:sym typeface="Helvetica Neue Light"/>
            </a:endParaRPr>
          </a:p>
        </p:txBody>
      </p:sp>
      <p:sp>
        <p:nvSpPr>
          <p:cNvPr id="219" name="Google Shape;219;p21"/>
          <p:cNvSpPr txBox="1"/>
          <p:nvPr/>
        </p:nvSpPr>
        <p:spPr>
          <a:xfrm>
            <a:off x="3703350" y="3039575"/>
            <a:ext cx="2286300" cy="53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500" b="1">
                <a:latin typeface="Urbanist"/>
                <a:ea typeface="Urbanist"/>
                <a:cs typeface="Urbanist"/>
                <a:sym typeface="Urbanist"/>
              </a:rPr>
              <a:t>Core KPIs</a:t>
            </a:r>
            <a:endParaRPr sz="3500" b="1">
              <a:latin typeface="Urbanist"/>
              <a:ea typeface="Urbanist"/>
              <a:cs typeface="Urbanist"/>
              <a:sym typeface="Urbanist"/>
            </a:endParaRPr>
          </a:p>
        </p:txBody>
      </p:sp>
      <p:sp>
        <p:nvSpPr>
          <p:cNvPr id="220" name="Google Shape;220;p21"/>
          <p:cNvSpPr txBox="1"/>
          <p:nvPr/>
        </p:nvSpPr>
        <p:spPr>
          <a:xfrm>
            <a:off x="11587075" y="3039575"/>
            <a:ext cx="3710100" cy="53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500" b="1">
                <a:latin typeface="Urbanist"/>
                <a:ea typeface="Urbanist"/>
                <a:cs typeface="Urbanist"/>
                <a:sym typeface="Urbanist"/>
              </a:rPr>
              <a:t>Secondary KPIs</a:t>
            </a:r>
            <a:endParaRPr sz="3500" b="1">
              <a:latin typeface="Urbanist"/>
              <a:ea typeface="Urbanist"/>
              <a:cs typeface="Urbanist"/>
              <a:sym typeface="Urbanist"/>
            </a:endParaRPr>
          </a:p>
        </p:txBody>
      </p:sp>
      <p:pic>
        <p:nvPicPr>
          <p:cNvPr id="221" name="Google Shape;221;p21"/>
          <p:cNvPicPr preferRelativeResize="0"/>
          <p:nvPr/>
        </p:nvPicPr>
        <p:blipFill rotWithShape="1">
          <a:blip r:embed="rId5">
            <a:alphaModFix/>
          </a:blip>
          <a:srcRect/>
          <a:stretch/>
        </p:blipFill>
        <p:spPr>
          <a:xfrm>
            <a:off x="501275" y="2012276"/>
            <a:ext cx="692150" cy="851100"/>
          </a:xfrm>
          <a:prstGeom prst="rect">
            <a:avLst/>
          </a:prstGeom>
          <a:noFill/>
          <a:ln>
            <a:noFill/>
          </a:ln>
        </p:spPr>
      </p:pic>
      <p:pic>
        <p:nvPicPr>
          <p:cNvPr id="222" name="Google Shape;222;p21"/>
          <p:cNvPicPr preferRelativeResize="0"/>
          <p:nvPr/>
        </p:nvPicPr>
        <p:blipFill rotWithShape="1">
          <a:blip r:embed="rId5">
            <a:alphaModFix/>
          </a:blip>
          <a:srcRect/>
          <a:stretch/>
        </p:blipFill>
        <p:spPr>
          <a:xfrm>
            <a:off x="9169150" y="2012276"/>
            <a:ext cx="692150" cy="8511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843386B9424E4FB44078EC9AD13AAE" ma:contentTypeVersion="15" ma:contentTypeDescription="Create a new document." ma:contentTypeScope="" ma:versionID="f422b44c9c857db67e52b1c836a22bf2">
  <xsd:schema xmlns:xsd="http://www.w3.org/2001/XMLSchema" xmlns:xs="http://www.w3.org/2001/XMLSchema" xmlns:p="http://schemas.microsoft.com/office/2006/metadata/properties" xmlns:ns2="45fd474d-58af-4e8f-9644-a9bfa14a2398" xmlns:ns3="8d65939d-4280-4828-ae68-c2a92523a701" targetNamespace="http://schemas.microsoft.com/office/2006/metadata/properties" ma:root="true" ma:fieldsID="d4fe80de6f9397906856060afa6043e4" ns2:_="" ns3:_="">
    <xsd:import namespace="45fd474d-58af-4e8f-9644-a9bfa14a2398"/>
    <xsd:import namespace="8d65939d-4280-4828-ae68-c2a92523a70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d474d-58af-4e8f-9644-a9bfa14a23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6e11c37-de4a-446a-8c9f-33c52873bc88}" ma:internalName="TaxCatchAll" ma:showField="CatchAllData" ma:web="45fd474d-58af-4e8f-9644-a9bfa14a23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d65939d-4280-4828-ae68-c2a92523a7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2d55d72-5afa-45f9-90b6-e0708aeee9a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65939d-4280-4828-ae68-c2a92523a701">
      <Terms xmlns="http://schemas.microsoft.com/office/infopath/2007/PartnerControls"/>
    </lcf76f155ced4ddcb4097134ff3c332f>
    <TaxCatchAll xmlns="45fd474d-58af-4e8f-9644-a9bfa14a2398" xsi:nil="true"/>
  </documentManagement>
</p:properties>
</file>

<file path=customXml/itemProps1.xml><?xml version="1.0" encoding="utf-8"?>
<ds:datastoreItem xmlns:ds="http://schemas.openxmlformats.org/officeDocument/2006/customXml" ds:itemID="{2BBD82EF-4938-4DDE-93C2-7FAA5B364D9E}"/>
</file>

<file path=customXml/itemProps2.xml><?xml version="1.0" encoding="utf-8"?>
<ds:datastoreItem xmlns:ds="http://schemas.openxmlformats.org/officeDocument/2006/customXml" ds:itemID="{1E674B4B-337F-44F8-8E7D-CE8B91F55C31}"/>
</file>

<file path=customXml/itemProps3.xml><?xml version="1.0" encoding="utf-8"?>
<ds:datastoreItem xmlns:ds="http://schemas.openxmlformats.org/officeDocument/2006/customXml" ds:itemID="{2BCEE268-1906-48DD-BEE7-291ABB0D2ADC}"/>
</file>

<file path=docProps/app.xml><?xml version="1.0" encoding="utf-8"?>
<Properties xmlns="http://schemas.openxmlformats.org/officeDocument/2006/extended-properties" xmlns:vt="http://schemas.openxmlformats.org/officeDocument/2006/docPropsVTypes">
  <TotalTime>26</TotalTime>
  <Words>3589</Words>
  <Application>Microsoft Office PowerPoint</Application>
  <PresentationFormat>Custom</PresentationFormat>
  <Paragraphs>420</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Urbanist</vt:lpstr>
      <vt:lpstr>Calibri</vt:lpstr>
      <vt:lpstr>Helvetica Neue Light</vt:lpstr>
      <vt:lpstr>Helvetica Neue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 AGV</dc:creator>
  <cp:lastModifiedBy>Sophia Sun</cp:lastModifiedBy>
  <cp:revision>7</cp:revision>
  <dcterms:modified xsi:type="dcterms:W3CDTF">2023-04-10T11:26:32Z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0x01010015843386B9424E4FB44078EC9AD13AAE</vt:lpwstr>
  </property>
</Properties>
</file>