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92" r:id="rId3"/>
    <p:sldId id="265" r:id="rId4"/>
    <p:sldId id="304" r:id="rId5"/>
    <p:sldId id="306" r:id="rId6"/>
    <p:sldId id="307" r:id="rId7"/>
    <p:sldId id="308" r:id="rId8"/>
    <p:sldId id="309" r:id="rId9"/>
    <p:sldId id="297" r:id="rId10"/>
    <p:sldId id="310" r:id="rId11"/>
    <p:sldId id="277" r:id="rId12"/>
    <p:sldId id="279" r:id="rId13"/>
    <p:sldId id="278" r:id="rId14"/>
    <p:sldId id="315" r:id="rId15"/>
    <p:sldId id="313" r:id="rId16"/>
    <p:sldId id="300" r:id="rId17"/>
    <p:sldId id="273" r:id="rId18"/>
    <p:sldId id="312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2" autoAdjust="0"/>
  </p:normalViewPr>
  <p:slideViewPr>
    <p:cSldViewPr snapToGrid="0" snapToObjects="1">
      <p:cViewPr>
        <p:scale>
          <a:sx n="60" d="100"/>
          <a:sy n="60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D0A81-2EB4-4C76-877C-A795AC93F7CA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E7AF47-7672-483C-9816-26B4B8020C84}">
      <dgm:prSet phldrT="[Text]" custT="1"/>
      <dgm:spPr/>
      <dgm:t>
        <a:bodyPr/>
        <a:lstStyle/>
        <a:p>
          <a:r>
            <a:rPr lang="en-US" sz="2000" dirty="0" smtClean="0">
              <a:latin typeface="Arial" pitchFamily="34" charset="0"/>
              <a:cs typeface="Arial" pitchFamily="34" charset="0"/>
            </a:rPr>
            <a:t>FOF Monitoring Effort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683EE9F3-C380-4979-B2D4-8CACFDE62F8C}" type="parTrans" cxnId="{795FC004-D428-4B26-B450-3242E49B6DF2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FB8AA037-FC72-4D41-9BD9-3942521800E7}" type="sibTrans" cxnId="{795FC004-D428-4B26-B450-3242E49B6DF2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851066E3-A9D1-4BFF-9D7D-3E8FF3E01239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Portfolio risk review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3C82A417-C10B-42D4-9F9B-66EAADB9060E}" type="parTrans" cxnId="{674A4110-8F15-4001-8FFF-C85928F47189}">
      <dgm:prSet custT="1"/>
      <dgm:spPr/>
      <dgm:t>
        <a:bodyPr/>
        <a:lstStyle/>
        <a:p>
          <a:endParaRPr lang="en-US" sz="800">
            <a:latin typeface="Arial" pitchFamily="34" charset="0"/>
            <a:cs typeface="Arial" pitchFamily="34" charset="0"/>
          </a:endParaRPr>
        </a:p>
      </dgm:t>
    </dgm:pt>
    <dgm:pt modelId="{5B7E0291-087E-4434-AB2D-A79D700C650D}" type="sibTrans" cxnId="{674A4110-8F15-4001-8FFF-C85928F47189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F4DD89B7-421D-45D2-8C51-D65F9E71B37A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Macro, political monitoring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34B9303F-135C-45FD-917B-9DC78E59F814}" type="parTrans" cxnId="{EA14527E-1254-46B4-9E1B-E7E96DCCC1C0}">
      <dgm:prSet custT="1"/>
      <dgm:spPr/>
      <dgm:t>
        <a:bodyPr/>
        <a:lstStyle/>
        <a:p>
          <a:endParaRPr lang="en-US" sz="800">
            <a:latin typeface="Arial" pitchFamily="34" charset="0"/>
            <a:cs typeface="Arial" pitchFamily="34" charset="0"/>
          </a:endParaRPr>
        </a:p>
      </dgm:t>
    </dgm:pt>
    <dgm:pt modelId="{E9ABD543-343D-4395-981E-59CC6D1F4E21}" type="sibTrans" cxnId="{EA14527E-1254-46B4-9E1B-E7E96DCCC1C0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4DE6EB5C-C7A6-45BD-9269-B07E680FBC6E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Manager performance review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38FF714D-CE39-4B31-A6B4-4949BD943FF6}" type="parTrans" cxnId="{ECF8F9F2-B976-4D19-9D66-AFD78E121003}">
      <dgm:prSet custT="1"/>
      <dgm:spPr/>
      <dgm:t>
        <a:bodyPr/>
        <a:lstStyle/>
        <a:p>
          <a:endParaRPr lang="en-US" sz="800">
            <a:latin typeface="Arial" pitchFamily="34" charset="0"/>
            <a:cs typeface="Arial" pitchFamily="34" charset="0"/>
          </a:endParaRPr>
        </a:p>
      </dgm:t>
    </dgm:pt>
    <dgm:pt modelId="{F4A84171-5763-4DBD-98FB-C4D009443113}" type="sibTrans" cxnId="{ECF8F9F2-B976-4D19-9D66-AFD78E121003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4DBFA4C0-DFCF-4C5D-8C2C-F40243F9B7C1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On-the-ground network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7B14674E-47C9-468D-AEBA-CED3EBCBF9A4}" type="parTrans" cxnId="{AE4CE8FA-1FE3-4422-A763-DA7C79A91074}">
      <dgm:prSet custT="1"/>
      <dgm:spPr/>
      <dgm:t>
        <a:bodyPr/>
        <a:lstStyle/>
        <a:p>
          <a:endParaRPr lang="en-US" sz="800">
            <a:latin typeface="Arial" pitchFamily="34" charset="0"/>
            <a:cs typeface="Arial" pitchFamily="34" charset="0"/>
          </a:endParaRPr>
        </a:p>
      </dgm:t>
    </dgm:pt>
    <dgm:pt modelId="{D0934782-26F4-4008-815D-CA19A99EB298}" type="sibTrans" cxnId="{AE4CE8FA-1FE3-4422-A763-DA7C79A91074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E19320CF-172C-40C6-BF3E-4C9BA520B704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UNEP SRI, IFC Perf. </a:t>
          </a:r>
          <a:r>
            <a:rPr lang="en-US" sz="1200" dirty="0" err="1" smtClean="0">
              <a:latin typeface="Arial" pitchFamily="34" charset="0"/>
              <a:cs typeface="Arial" pitchFamily="34" charset="0"/>
            </a:rPr>
            <a:t>Stds</a:t>
          </a:r>
          <a:r>
            <a:rPr lang="en-US" sz="1200" dirty="0" smtClean="0">
              <a:latin typeface="Arial" pitchFamily="34" charset="0"/>
              <a:cs typeface="Arial" pitchFamily="34" charset="0"/>
            </a:rPr>
            <a:t>. review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C4A54DEE-6EAE-425A-998B-FC80600A71F0}" type="parTrans" cxnId="{BBC0088E-9EAC-40B8-AE67-F2BD311E2188}">
      <dgm:prSet custT="1"/>
      <dgm:spPr/>
      <dgm:t>
        <a:bodyPr/>
        <a:lstStyle/>
        <a:p>
          <a:endParaRPr lang="en-US" sz="800">
            <a:latin typeface="Arial" pitchFamily="34" charset="0"/>
            <a:cs typeface="Arial" pitchFamily="34" charset="0"/>
          </a:endParaRPr>
        </a:p>
      </dgm:t>
    </dgm:pt>
    <dgm:pt modelId="{B0F2D09E-2E76-4556-B04F-A1AC45CE2BFC}" type="sibTrans" cxnId="{BBC0088E-9EAC-40B8-AE67-F2BD311E2188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D4B309AE-5B69-4C70-A9BB-6EEEB918EFA3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Field visits, regular dialogue with managers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5DDCF5F0-7090-43A2-91FB-F9CDA2343D8D}" type="parTrans" cxnId="{274CC3A5-07A9-4012-95A4-28077ED711CA}">
      <dgm:prSet custT="1"/>
      <dgm:spPr/>
      <dgm:t>
        <a:bodyPr/>
        <a:lstStyle/>
        <a:p>
          <a:endParaRPr lang="en-US" sz="800">
            <a:latin typeface="Arial" pitchFamily="34" charset="0"/>
            <a:cs typeface="Arial" pitchFamily="34" charset="0"/>
          </a:endParaRPr>
        </a:p>
      </dgm:t>
    </dgm:pt>
    <dgm:pt modelId="{80C32F5E-E3B2-4EC6-84FC-936CD65D6B6C}" type="sibTrans" cxnId="{274CC3A5-07A9-4012-95A4-28077ED711CA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B3677BBB-EDE7-4DA7-B436-8DBDE5C82DA0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Periodic GIIRS fund impact rating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A2FD9C1D-E4C2-4068-BC7B-0639E600A139}" type="parTrans" cxnId="{0B84882D-878C-4086-A409-7DB59D51AF26}">
      <dgm:prSet custT="1"/>
      <dgm:spPr/>
      <dgm:t>
        <a:bodyPr/>
        <a:lstStyle/>
        <a:p>
          <a:endParaRPr lang="en-US" sz="800">
            <a:latin typeface="Arial" pitchFamily="34" charset="0"/>
            <a:cs typeface="Arial" pitchFamily="34" charset="0"/>
          </a:endParaRPr>
        </a:p>
      </dgm:t>
    </dgm:pt>
    <dgm:pt modelId="{EC7E1765-3DD6-491D-964C-467445EC8192}" type="sibTrans" cxnId="{0B84882D-878C-4086-A409-7DB59D51AF26}">
      <dgm:prSet/>
      <dgm:spPr/>
      <dgm:t>
        <a:bodyPr/>
        <a:lstStyle/>
        <a:p>
          <a:endParaRPr lang="en-US" sz="2800">
            <a:latin typeface="Arial" pitchFamily="34" charset="0"/>
            <a:cs typeface="Arial" pitchFamily="34" charset="0"/>
          </a:endParaRPr>
        </a:p>
      </dgm:t>
    </dgm:pt>
    <dgm:pt modelId="{A7553618-9CFB-4250-A35E-9E7615F4CE16}" type="pres">
      <dgm:prSet presAssocID="{FA3D0A81-2EB4-4C76-877C-A795AC93F7C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3D0326-319C-49CF-94EF-8272AC98E840}" type="pres">
      <dgm:prSet presAssocID="{FAE7AF47-7672-483C-9816-26B4B8020C84}" presName="centerShape" presStyleLbl="node0" presStyleIdx="0" presStyleCnt="1" custScaleX="150246" custScaleY="82323"/>
      <dgm:spPr/>
      <dgm:t>
        <a:bodyPr/>
        <a:lstStyle/>
        <a:p>
          <a:endParaRPr lang="en-US"/>
        </a:p>
      </dgm:t>
    </dgm:pt>
    <dgm:pt modelId="{624F5C64-E4CC-440D-BA38-FAC021CDBF53}" type="pres">
      <dgm:prSet presAssocID="{3C82A417-C10B-42D4-9F9B-66EAADB9060E}" presName="Name9" presStyleLbl="parChTrans1D2" presStyleIdx="0" presStyleCnt="7" custScaleX="2000000" custScaleY="82322"/>
      <dgm:spPr/>
      <dgm:t>
        <a:bodyPr/>
        <a:lstStyle/>
        <a:p>
          <a:endParaRPr lang="en-US"/>
        </a:p>
      </dgm:t>
    </dgm:pt>
    <dgm:pt modelId="{434460A5-57F2-4468-B12E-6CB946C283CD}" type="pres">
      <dgm:prSet presAssocID="{3C82A417-C10B-42D4-9F9B-66EAADB9060E}" presName="connTx" presStyleLbl="parChTrans1D2" presStyleIdx="0" presStyleCnt="7"/>
      <dgm:spPr/>
      <dgm:t>
        <a:bodyPr/>
        <a:lstStyle/>
        <a:p>
          <a:endParaRPr lang="en-US"/>
        </a:p>
      </dgm:t>
    </dgm:pt>
    <dgm:pt modelId="{FFD850EA-83CA-40AF-B47C-EAA6AB4E11A1}" type="pres">
      <dgm:prSet presAssocID="{851066E3-A9D1-4BFF-9D7D-3E8FF3E01239}" presName="node" presStyleLbl="node1" presStyleIdx="0" presStyleCnt="7" custScaleX="114609" custScaleY="82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9C51E-3508-4E79-BCD4-0C1C48EA19BB}" type="pres">
      <dgm:prSet presAssocID="{34B9303F-135C-45FD-917B-9DC78E59F814}" presName="Name9" presStyleLbl="parChTrans1D2" presStyleIdx="1" presStyleCnt="7" custScaleX="2000000" custScaleY="82322"/>
      <dgm:spPr/>
      <dgm:t>
        <a:bodyPr/>
        <a:lstStyle/>
        <a:p>
          <a:endParaRPr lang="en-US"/>
        </a:p>
      </dgm:t>
    </dgm:pt>
    <dgm:pt modelId="{F5DB29DF-FFF6-41E6-B057-61BBD0BF63C6}" type="pres">
      <dgm:prSet presAssocID="{34B9303F-135C-45FD-917B-9DC78E59F814}" presName="connTx" presStyleLbl="parChTrans1D2" presStyleIdx="1" presStyleCnt="7"/>
      <dgm:spPr/>
      <dgm:t>
        <a:bodyPr/>
        <a:lstStyle/>
        <a:p>
          <a:endParaRPr lang="en-US"/>
        </a:p>
      </dgm:t>
    </dgm:pt>
    <dgm:pt modelId="{1CD245AC-6626-40D4-8E2A-09F401D37EFE}" type="pres">
      <dgm:prSet presAssocID="{F4DD89B7-421D-45D2-8C51-D65F9E71B37A}" presName="node" presStyleLbl="node1" presStyleIdx="1" presStyleCnt="7" custScaleX="114609" custScaleY="82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6F6AC-65F4-4205-B86F-9B59BD510D61}" type="pres">
      <dgm:prSet presAssocID="{38FF714D-CE39-4B31-A6B4-4949BD943FF6}" presName="Name9" presStyleLbl="parChTrans1D2" presStyleIdx="2" presStyleCnt="7" custScaleX="2000000" custScaleY="82322"/>
      <dgm:spPr/>
      <dgm:t>
        <a:bodyPr/>
        <a:lstStyle/>
        <a:p>
          <a:endParaRPr lang="en-US"/>
        </a:p>
      </dgm:t>
    </dgm:pt>
    <dgm:pt modelId="{CF7313A7-D4B2-4A76-AE8C-C7B23CBC4CB4}" type="pres">
      <dgm:prSet presAssocID="{38FF714D-CE39-4B31-A6B4-4949BD943FF6}" presName="connTx" presStyleLbl="parChTrans1D2" presStyleIdx="2" presStyleCnt="7"/>
      <dgm:spPr/>
      <dgm:t>
        <a:bodyPr/>
        <a:lstStyle/>
        <a:p>
          <a:endParaRPr lang="en-US"/>
        </a:p>
      </dgm:t>
    </dgm:pt>
    <dgm:pt modelId="{FB6FCA50-66FF-40D2-B378-169E62A0719A}" type="pres">
      <dgm:prSet presAssocID="{4DE6EB5C-C7A6-45BD-9269-B07E680FBC6E}" presName="node" presStyleLbl="node1" presStyleIdx="2" presStyleCnt="7" custScaleX="114609" custScaleY="82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F9F44-F3FA-4C86-8850-419A98C9714C}" type="pres">
      <dgm:prSet presAssocID="{C4A54DEE-6EAE-425A-998B-FC80600A71F0}" presName="Name9" presStyleLbl="parChTrans1D2" presStyleIdx="3" presStyleCnt="7" custScaleX="2000000" custScaleY="82322"/>
      <dgm:spPr/>
      <dgm:t>
        <a:bodyPr/>
        <a:lstStyle/>
        <a:p>
          <a:endParaRPr lang="en-US"/>
        </a:p>
      </dgm:t>
    </dgm:pt>
    <dgm:pt modelId="{E60D3864-2B58-4B1C-8C53-1630F82255EF}" type="pres">
      <dgm:prSet presAssocID="{C4A54DEE-6EAE-425A-998B-FC80600A71F0}" presName="connTx" presStyleLbl="parChTrans1D2" presStyleIdx="3" presStyleCnt="7"/>
      <dgm:spPr/>
      <dgm:t>
        <a:bodyPr/>
        <a:lstStyle/>
        <a:p>
          <a:endParaRPr lang="en-US"/>
        </a:p>
      </dgm:t>
    </dgm:pt>
    <dgm:pt modelId="{C83DC7F9-799C-481A-B3BF-DA715D7D2D2E}" type="pres">
      <dgm:prSet presAssocID="{E19320CF-172C-40C6-BF3E-4C9BA520B704}" presName="node" presStyleLbl="node1" presStyleIdx="3" presStyleCnt="7" custScaleX="114609" custScaleY="82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D6E7E-E859-4B32-AA5B-52CC076A0FEF}" type="pres">
      <dgm:prSet presAssocID="{7B14674E-47C9-468D-AEBA-CED3EBCBF9A4}" presName="Name9" presStyleLbl="parChTrans1D2" presStyleIdx="4" presStyleCnt="7" custScaleX="2000000" custScaleY="82322"/>
      <dgm:spPr/>
      <dgm:t>
        <a:bodyPr/>
        <a:lstStyle/>
        <a:p>
          <a:endParaRPr lang="en-US"/>
        </a:p>
      </dgm:t>
    </dgm:pt>
    <dgm:pt modelId="{8EE6073D-6554-4A5E-9DE3-83B9376C44AB}" type="pres">
      <dgm:prSet presAssocID="{7B14674E-47C9-468D-AEBA-CED3EBCBF9A4}" presName="connTx" presStyleLbl="parChTrans1D2" presStyleIdx="4" presStyleCnt="7"/>
      <dgm:spPr/>
      <dgm:t>
        <a:bodyPr/>
        <a:lstStyle/>
        <a:p>
          <a:endParaRPr lang="en-US"/>
        </a:p>
      </dgm:t>
    </dgm:pt>
    <dgm:pt modelId="{9B70901F-99A8-4C6E-AEA1-E54BC8736319}" type="pres">
      <dgm:prSet presAssocID="{4DBFA4C0-DFCF-4C5D-8C2C-F40243F9B7C1}" presName="node" presStyleLbl="node1" presStyleIdx="4" presStyleCnt="7" custScaleX="114609" custScaleY="82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B9A63-7A27-4178-87C0-74EC3F377380}" type="pres">
      <dgm:prSet presAssocID="{5DDCF5F0-7090-43A2-91FB-F9CDA2343D8D}" presName="Name9" presStyleLbl="parChTrans1D2" presStyleIdx="5" presStyleCnt="7" custScaleX="2000000" custScaleY="82322"/>
      <dgm:spPr/>
      <dgm:t>
        <a:bodyPr/>
        <a:lstStyle/>
        <a:p>
          <a:endParaRPr lang="en-US"/>
        </a:p>
      </dgm:t>
    </dgm:pt>
    <dgm:pt modelId="{21594788-2DAC-4924-9F63-A22AC2CEA9F5}" type="pres">
      <dgm:prSet presAssocID="{5DDCF5F0-7090-43A2-91FB-F9CDA2343D8D}" presName="connTx" presStyleLbl="parChTrans1D2" presStyleIdx="5" presStyleCnt="7"/>
      <dgm:spPr/>
      <dgm:t>
        <a:bodyPr/>
        <a:lstStyle/>
        <a:p>
          <a:endParaRPr lang="en-US"/>
        </a:p>
      </dgm:t>
    </dgm:pt>
    <dgm:pt modelId="{8BA38C4E-2975-44CA-B637-43DDA5B43B8F}" type="pres">
      <dgm:prSet presAssocID="{D4B309AE-5B69-4C70-A9BB-6EEEB918EFA3}" presName="node" presStyleLbl="node1" presStyleIdx="5" presStyleCnt="7" custScaleX="114609" custScaleY="82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E84E7-5EE5-4D01-BF8B-750E249F33B7}" type="pres">
      <dgm:prSet presAssocID="{A2FD9C1D-E4C2-4068-BC7B-0639E600A139}" presName="Name9" presStyleLbl="parChTrans1D2" presStyleIdx="6" presStyleCnt="7" custScaleX="2000000" custScaleY="82322"/>
      <dgm:spPr/>
      <dgm:t>
        <a:bodyPr/>
        <a:lstStyle/>
        <a:p>
          <a:endParaRPr lang="en-US"/>
        </a:p>
      </dgm:t>
    </dgm:pt>
    <dgm:pt modelId="{0FE2B9E5-7DDF-4166-942D-0E3A3F2E561A}" type="pres">
      <dgm:prSet presAssocID="{A2FD9C1D-E4C2-4068-BC7B-0639E600A139}" presName="connTx" presStyleLbl="parChTrans1D2" presStyleIdx="6" presStyleCnt="7"/>
      <dgm:spPr/>
      <dgm:t>
        <a:bodyPr/>
        <a:lstStyle/>
        <a:p>
          <a:endParaRPr lang="en-US"/>
        </a:p>
      </dgm:t>
    </dgm:pt>
    <dgm:pt modelId="{D50A46F6-73F1-43AA-AC2B-D634B56220D2}" type="pres">
      <dgm:prSet presAssocID="{B3677BBB-EDE7-4DA7-B436-8DBDE5C82DA0}" presName="node" presStyleLbl="node1" presStyleIdx="6" presStyleCnt="7" custScaleX="114609" custScaleY="82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5CD2D9-C579-470A-A4B1-41AFB1C1D260}" type="presOf" srcId="{34B9303F-135C-45FD-917B-9DC78E59F814}" destId="{F5DB29DF-FFF6-41E6-B057-61BBD0BF63C6}" srcOrd="1" destOrd="0" presId="urn:microsoft.com/office/officeart/2005/8/layout/radial1"/>
    <dgm:cxn modelId="{4AFAEC4D-EDA8-4AFD-82D6-03F7BC1DA50C}" type="presOf" srcId="{D4B309AE-5B69-4C70-A9BB-6EEEB918EFA3}" destId="{8BA38C4E-2975-44CA-B637-43DDA5B43B8F}" srcOrd="0" destOrd="0" presId="urn:microsoft.com/office/officeart/2005/8/layout/radial1"/>
    <dgm:cxn modelId="{ADF40F18-1C61-4DD8-A711-8B0A0E9571FE}" type="presOf" srcId="{F4DD89B7-421D-45D2-8C51-D65F9E71B37A}" destId="{1CD245AC-6626-40D4-8E2A-09F401D37EFE}" srcOrd="0" destOrd="0" presId="urn:microsoft.com/office/officeart/2005/8/layout/radial1"/>
    <dgm:cxn modelId="{71520CD9-F3F1-45DB-9AC7-C54A9769ACE0}" type="presOf" srcId="{C4A54DEE-6EAE-425A-998B-FC80600A71F0}" destId="{9FFF9F44-F3FA-4C86-8850-419A98C9714C}" srcOrd="0" destOrd="0" presId="urn:microsoft.com/office/officeart/2005/8/layout/radial1"/>
    <dgm:cxn modelId="{3925EF10-311D-460D-AC28-648435DDD7E2}" type="presOf" srcId="{A2FD9C1D-E4C2-4068-BC7B-0639E600A139}" destId="{BB5E84E7-5EE5-4D01-BF8B-750E249F33B7}" srcOrd="0" destOrd="0" presId="urn:microsoft.com/office/officeart/2005/8/layout/radial1"/>
    <dgm:cxn modelId="{62A9785E-18A3-46FB-A914-16FE9A8452F5}" type="presOf" srcId="{4DE6EB5C-C7A6-45BD-9269-B07E680FBC6E}" destId="{FB6FCA50-66FF-40D2-B378-169E62A0719A}" srcOrd="0" destOrd="0" presId="urn:microsoft.com/office/officeart/2005/8/layout/radial1"/>
    <dgm:cxn modelId="{795FC004-D428-4B26-B450-3242E49B6DF2}" srcId="{FA3D0A81-2EB4-4C76-877C-A795AC93F7CA}" destId="{FAE7AF47-7672-483C-9816-26B4B8020C84}" srcOrd="0" destOrd="0" parTransId="{683EE9F3-C380-4979-B2D4-8CACFDE62F8C}" sibTransId="{FB8AA037-FC72-4D41-9BD9-3942521800E7}"/>
    <dgm:cxn modelId="{A822C675-45D8-412F-BAFD-339B6637A4FE}" type="presOf" srcId="{FAE7AF47-7672-483C-9816-26B4B8020C84}" destId="{2F3D0326-319C-49CF-94EF-8272AC98E840}" srcOrd="0" destOrd="0" presId="urn:microsoft.com/office/officeart/2005/8/layout/radial1"/>
    <dgm:cxn modelId="{34122F70-3014-4382-8629-0F1B5D408E34}" type="presOf" srcId="{A2FD9C1D-E4C2-4068-BC7B-0639E600A139}" destId="{0FE2B9E5-7DDF-4166-942D-0E3A3F2E561A}" srcOrd="1" destOrd="0" presId="urn:microsoft.com/office/officeart/2005/8/layout/radial1"/>
    <dgm:cxn modelId="{8837914A-DA00-4B8D-AFBB-C63501D00FC5}" type="presOf" srcId="{5DDCF5F0-7090-43A2-91FB-F9CDA2343D8D}" destId="{FE5B9A63-7A27-4178-87C0-74EC3F377380}" srcOrd="0" destOrd="0" presId="urn:microsoft.com/office/officeart/2005/8/layout/radial1"/>
    <dgm:cxn modelId="{922214B2-A106-449D-8F5B-17D0E1B7AFB0}" type="presOf" srcId="{7B14674E-47C9-468D-AEBA-CED3EBCBF9A4}" destId="{8EE6073D-6554-4A5E-9DE3-83B9376C44AB}" srcOrd="1" destOrd="0" presId="urn:microsoft.com/office/officeart/2005/8/layout/radial1"/>
    <dgm:cxn modelId="{139F2ABD-93FA-4EBD-A1C9-2496F1FCA757}" type="presOf" srcId="{7B14674E-47C9-468D-AEBA-CED3EBCBF9A4}" destId="{B55D6E7E-E859-4B32-AA5B-52CC076A0FEF}" srcOrd="0" destOrd="0" presId="urn:microsoft.com/office/officeart/2005/8/layout/radial1"/>
    <dgm:cxn modelId="{507BAEF4-4971-4241-83E2-B42CE070258E}" type="presOf" srcId="{851066E3-A9D1-4BFF-9D7D-3E8FF3E01239}" destId="{FFD850EA-83CA-40AF-B47C-EAA6AB4E11A1}" srcOrd="0" destOrd="0" presId="urn:microsoft.com/office/officeart/2005/8/layout/radial1"/>
    <dgm:cxn modelId="{AE4CE8FA-1FE3-4422-A763-DA7C79A91074}" srcId="{FAE7AF47-7672-483C-9816-26B4B8020C84}" destId="{4DBFA4C0-DFCF-4C5D-8C2C-F40243F9B7C1}" srcOrd="4" destOrd="0" parTransId="{7B14674E-47C9-468D-AEBA-CED3EBCBF9A4}" sibTransId="{D0934782-26F4-4008-815D-CA19A99EB298}"/>
    <dgm:cxn modelId="{588A6994-E415-4442-9A41-97BEB73D6610}" type="presOf" srcId="{E19320CF-172C-40C6-BF3E-4C9BA520B704}" destId="{C83DC7F9-799C-481A-B3BF-DA715D7D2D2E}" srcOrd="0" destOrd="0" presId="urn:microsoft.com/office/officeart/2005/8/layout/radial1"/>
    <dgm:cxn modelId="{A489A696-C082-4D00-AA78-ECD84B25679C}" type="presOf" srcId="{34B9303F-135C-45FD-917B-9DC78E59F814}" destId="{D339C51E-3508-4E79-BCD4-0C1C48EA19BB}" srcOrd="0" destOrd="0" presId="urn:microsoft.com/office/officeart/2005/8/layout/radial1"/>
    <dgm:cxn modelId="{EA14527E-1254-46B4-9E1B-E7E96DCCC1C0}" srcId="{FAE7AF47-7672-483C-9816-26B4B8020C84}" destId="{F4DD89B7-421D-45D2-8C51-D65F9E71B37A}" srcOrd="1" destOrd="0" parTransId="{34B9303F-135C-45FD-917B-9DC78E59F814}" sibTransId="{E9ABD543-343D-4395-981E-59CC6D1F4E21}"/>
    <dgm:cxn modelId="{ECF8F9F2-B976-4D19-9D66-AFD78E121003}" srcId="{FAE7AF47-7672-483C-9816-26B4B8020C84}" destId="{4DE6EB5C-C7A6-45BD-9269-B07E680FBC6E}" srcOrd="2" destOrd="0" parTransId="{38FF714D-CE39-4B31-A6B4-4949BD943FF6}" sibTransId="{F4A84171-5763-4DBD-98FB-C4D009443113}"/>
    <dgm:cxn modelId="{57778113-BADD-47FF-951A-B58704FC3738}" type="presOf" srcId="{B3677BBB-EDE7-4DA7-B436-8DBDE5C82DA0}" destId="{D50A46F6-73F1-43AA-AC2B-D634B56220D2}" srcOrd="0" destOrd="0" presId="urn:microsoft.com/office/officeart/2005/8/layout/radial1"/>
    <dgm:cxn modelId="{274CC3A5-07A9-4012-95A4-28077ED711CA}" srcId="{FAE7AF47-7672-483C-9816-26B4B8020C84}" destId="{D4B309AE-5B69-4C70-A9BB-6EEEB918EFA3}" srcOrd="5" destOrd="0" parTransId="{5DDCF5F0-7090-43A2-91FB-F9CDA2343D8D}" sibTransId="{80C32F5E-E3B2-4EC6-84FC-936CD65D6B6C}"/>
    <dgm:cxn modelId="{0AFB2942-D817-4C2C-953B-A2029333EC05}" type="presOf" srcId="{3C82A417-C10B-42D4-9F9B-66EAADB9060E}" destId="{624F5C64-E4CC-440D-BA38-FAC021CDBF53}" srcOrd="0" destOrd="0" presId="urn:microsoft.com/office/officeart/2005/8/layout/radial1"/>
    <dgm:cxn modelId="{43977B8A-E144-4570-994D-AB20BD5FEA29}" type="presOf" srcId="{3C82A417-C10B-42D4-9F9B-66EAADB9060E}" destId="{434460A5-57F2-4468-B12E-6CB946C283CD}" srcOrd="1" destOrd="0" presId="urn:microsoft.com/office/officeart/2005/8/layout/radial1"/>
    <dgm:cxn modelId="{0B84882D-878C-4086-A409-7DB59D51AF26}" srcId="{FAE7AF47-7672-483C-9816-26B4B8020C84}" destId="{B3677BBB-EDE7-4DA7-B436-8DBDE5C82DA0}" srcOrd="6" destOrd="0" parTransId="{A2FD9C1D-E4C2-4068-BC7B-0639E600A139}" sibTransId="{EC7E1765-3DD6-491D-964C-467445EC8192}"/>
    <dgm:cxn modelId="{E732CA22-2896-4303-A188-A41BB15A10E5}" type="presOf" srcId="{38FF714D-CE39-4B31-A6B4-4949BD943FF6}" destId="{4A26F6AC-65F4-4205-B86F-9B59BD510D61}" srcOrd="0" destOrd="0" presId="urn:microsoft.com/office/officeart/2005/8/layout/radial1"/>
    <dgm:cxn modelId="{0FDD6A84-3688-429E-A6CC-2EFE66CBE585}" type="presOf" srcId="{FA3D0A81-2EB4-4C76-877C-A795AC93F7CA}" destId="{A7553618-9CFB-4250-A35E-9E7615F4CE16}" srcOrd="0" destOrd="0" presId="urn:microsoft.com/office/officeart/2005/8/layout/radial1"/>
    <dgm:cxn modelId="{470F5100-919A-4D23-B29A-E77709F7FA0A}" type="presOf" srcId="{5DDCF5F0-7090-43A2-91FB-F9CDA2343D8D}" destId="{21594788-2DAC-4924-9F63-A22AC2CEA9F5}" srcOrd="1" destOrd="0" presId="urn:microsoft.com/office/officeart/2005/8/layout/radial1"/>
    <dgm:cxn modelId="{BBC0088E-9EAC-40B8-AE67-F2BD311E2188}" srcId="{FAE7AF47-7672-483C-9816-26B4B8020C84}" destId="{E19320CF-172C-40C6-BF3E-4C9BA520B704}" srcOrd="3" destOrd="0" parTransId="{C4A54DEE-6EAE-425A-998B-FC80600A71F0}" sibTransId="{B0F2D09E-2E76-4556-B04F-A1AC45CE2BFC}"/>
    <dgm:cxn modelId="{2DEA21DB-C18B-4955-A17D-749821E5187D}" type="presOf" srcId="{38FF714D-CE39-4B31-A6B4-4949BD943FF6}" destId="{CF7313A7-D4B2-4A76-AE8C-C7B23CBC4CB4}" srcOrd="1" destOrd="0" presId="urn:microsoft.com/office/officeart/2005/8/layout/radial1"/>
    <dgm:cxn modelId="{AD5170A1-1A8C-4959-BA74-82989D3C9FD0}" type="presOf" srcId="{C4A54DEE-6EAE-425A-998B-FC80600A71F0}" destId="{E60D3864-2B58-4B1C-8C53-1630F82255EF}" srcOrd="1" destOrd="0" presId="urn:microsoft.com/office/officeart/2005/8/layout/radial1"/>
    <dgm:cxn modelId="{674A4110-8F15-4001-8FFF-C85928F47189}" srcId="{FAE7AF47-7672-483C-9816-26B4B8020C84}" destId="{851066E3-A9D1-4BFF-9D7D-3E8FF3E01239}" srcOrd="0" destOrd="0" parTransId="{3C82A417-C10B-42D4-9F9B-66EAADB9060E}" sibTransId="{5B7E0291-087E-4434-AB2D-A79D700C650D}"/>
    <dgm:cxn modelId="{C00ED183-F6A7-4170-832D-51B15A058A74}" type="presOf" srcId="{4DBFA4C0-DFCF-4C5D-8C2C-F40243F9B7C1}" destId="{9B70901F-99A8-4C6E-AEA1-E54BC8736319}" srcOrd="0" destOrd="0" presId="urn:microsoft.com/office/officeart/2005/8/layout/radial1"/>
    <dgm:cxn modelId="{CDB5E16B-27F3-4ECA-8F87-217C2209F36E}" type="presParOf" srcId="{A7553618-9CFB-4250-A35E-9E7615F4CE16}" destId="{2F3D0326-319C-49CF-94EF-8272AC98E840}" srcOrd="0" destOrd="0" presId="urn:microsoft.com/office/officeart/2005/8/layout/radial1"/>
    <dgm:cxn modelId="{615AA451-DCA9-49CD-BE0A-E7E40D60C83F}" type="presParOf" srcId="{A7553618-9CFB-4250-A35E-9E7615F4CE16}" destId="{624F5C64-E4CC-440D-BA38-FAC021CDBF53}" srcOrd="1" destOrd="0" presId="urn:microsoft.com/office/officeart/2005/8/layout/radial1"/>
    <dgm:cxn modelId="{9DE523A3-891A-42AC-AB62-2D3D7829E275}" type="presParOf" srcId="{624F5C64-E4CC-440D-BA38-FAC021CDBF53}" destId="{434460A5-57F2-4468-B12E-6CB946C283CD}" srcOrd="0" destOrd="0" presId="urn:microsoft.com/office/officeart/2005/8/layout/radial1"/>
    <dgm:cxn modelId="{6AD27BE4-BBC1-4FF7-9960-DEA11E39AEC7}" type="presParOf" srcId="{A7553618-9CFB-4250-A35E-9E7615F4CE16}" destId="{FFD850EA-83CA-40AF-B47C-EAA6AB4E11A1}" srcOrd="2" destOrd="0" presId="urn:microsoft.com/office/officeart/2005/8/layout/radial1"/>
    <dgm:cxn modelId="{4BAD0215-2457-4CE1-AF68-8A9BB6E0911A}" type="presParOf" srcId="{A7553618-9CFB-4250-A35E-9E7615F4CE16}" destId="{D339C51E-3508-4E79-BCD4-0C1C48EA19BB}" srcOrd="3" destOrd="0" presId="urn:microsoft.com/office/officeart/2005/8/layout/radial1"/>
    <dgm:cxn modelId="{343B2464-0BCC-464B-B2C1-0BB08BCB328A}" type="presParOf" srcId="{D339C51E-3508-4E79-BCD4-0C1C48EA19BB}" destId="{F5DB29DF-FFF6-41E6-B057-61BBD0BF63C6}" srcOrd="0" destOrd="0" presId="urn:microsoft.com/office/officeart/2005/8/layout/radial1"/>
    <dgm:cxn modelId="{08F9F052-59F1-4F37-A295-A61DB5905F38}" type="presParOf" srcId="{A7553618-9CFB-4250-A35E-9E7615F4CE16}" destId="{1CD245AC-6626-40D4-8E2A-09F401D37EFE}" srcOrd="4" destOrd="0" presId="urn:microsoft.com/office/officeart/2005/8/layout/radial1"/>
    <dgm:cxn modelId="{ACCE0F86-449A-4315-9E88-C15684F51EC9}" type="presParOf" srcId="{A7553618-9CFB-4250-A35E-9E7615F4CE16}" destId="{4A26F6AC-65F4-4205-B86F-9B59BD510D61}" srcOrd="5" destOrd="0" presId="urn:microsoft.com/office/officeart/2005/8/layout/radial1"/>
    <dgm:cxn modelId="{51B3289F-E22C-4E1F-A76F-36DC80CF2389}" type="presParOf" srcId="{4A26F6AC-65F4-4205-B86F-9B59BD510D61}" destId="{CF7313A7-D4B2-4A76-AE8C-C7B23CBC4CB4}" srcOrd="0" destOrd="0" presId="urn:microsoft.com/office/officeart/2005/8/layout/radial1"/>
    <dgm:cxn modelId="{631E2AEA-7AD8-45E7-BC52-009DB4DB465A}" type="presParOf" srcId="{A7553618-9CFB-4250-A35E-9E7615F4CE16}" destId="{FB6FCA50-66FF-40D2-B378-169E62A0719A}" srcOrd="6" destOrd="0" presId="urn:microsoft.com/office/officeart/2005/8/layout/radial1"/>
    <dgm:cxn modelId="{E6655F53-C438-44F1-AC6A-7328D359ACAA}" type="presParOf" srcId="{A7553618-9CFB-4250-A35E-9E7615F4CE16}" destId="{9FFF9F44-F3FA-4C86-8850-419A98C9714C}" srcOrd="7" destOrd="0" presId="urn:microsoft.com/office/officeart/2005/8/layout/radial1"/>
    <dgm:cxn modelId="{7FF1E6FC-9F2D-4971-A131-D9B7DF5E9CB8}" type="presParOf" srcId="{9FFF9F44-F3FA-4C86-8850-419A98C9714C}" destId="{E60D3864-2B58-4B1C-8C53-1630F82255EF}" srcOrd="0" destOrd="0" presId="urn:microsoft.com/office/officeart/2005/8/layout/radial1"/>
    <dgm:cxn modelId="{12990C77-BD78-436D-82F0-C7552D2B64C6}" type="presParOf" srcId="{A7553618-9CFB-4250-A35E-9E7615F4CE16}" destId="{C83DC7F9-799C-481A-B3BF-DA715D7D2D2E}" srcOrd="8" destOrd="0" presId="urn:microsoft.com/office/officeart/2005/8/layout/radial1"/>
    <dgm:cxn modelId="{7E08E8F1-2720-412E-BF0B-9196BF99A186}" type="presParOf" srcId="{A7553618-9CFB-4250-A35E-9E7615F4CE16}" destId="{B55D6E7E-E859-4B32-AA5B-52CC076A0FEF}" srcOrd="9" destOrd="0" presId="urn:microsoft.com/office/officeart/2005/8/layout/radial1"/>
    <dgm:cxn modelId="{F88F1398-CC4F-4A71-83D8-32A8CF7F8AF9}" type="presParOf" srcId="{B55D6E7E-E859-4B32-AA5B-52CC076A0FEF}" destId="{8EE6073D-6554-4A5E-9DE3-83B9376C44AB}" srcOrd="0" destOrd="0" presId="urn:microsoft.com/office/officeart/2005/8/layout/radial1"/>
    <dgm:cxn modelId="{72BA09A6-2A78-4EED-ABB8-EEF21F274E6A}" type="presParOf" srcId="{A7553618-9CFB-4250-A35E-9E7615F4CE16}" destId="{9B70901F-99A8-4C6E-AEA1-E54BC8736319}" srcOrd="10" destOrd="0" presId="urn:microsoft.com/office/officeart/2005/8/layout/radial1"/>
    <dgm:cxn modelId="{FE3E9794-3B91-43E2-AE79-65AA427008D6}" type="presParOf" srcId="{A7553618-9CFB-4250-A35E-9E7615F4CE16}" destId="{FE5B9A63-7A27-4178-87C0-74EC3F377380}" srcOrd="11" destOrd="0" presId="urn:microsoft.com/office/officeart/2005/8/layout/radial1"/>
    <dgm:cxn modelId="{ADB9B08E-1E46-4CEE-8381-D713297B9957}" type="presParOf" srcId="{FE5B9A63-7A27-4178-87C0-74EC3F377380}" destId="{21594788-2DAC-4924-9F63-A22AC2CEA9F5}" srcOrd="0" destOrd="0" presId="urn:microsoft.com/office/officeart/2005/8/layout/radial1"/>
    <dgm:cxn modelId="{1B7DE97A-4385-4117-91DA-D219A9A8BCF0}" type="presParOf" srcId="{A7553618-9CFB-4250-A35E-9E7615F4CE16}" destId="{8BA38C4E-2975-44CA-B637-43DDA5B43B8F}" srcOrd="12" destOrd="0" presId="urn:microsoft.com/office/officeart/2005/8/layout/radial1"/>
    <dgm:cxn modelId="{7076BCAA-316B-47F8-B85D-EF620A4581BE}" type="presParOf" srcId="{A7553618-9CFB-4250-A35E-9E7615F4CE16}" destId="{BB5E84E7-5EE5-4D01-BF8B-750E249F33B7}" srcOrd="13" destOrd="0" presId="urn:microsoft.com/office/officeart/2005/8/layout/radial1"/>
    <dgm:cxn modelId="{3AD7897B-ADA8-4A1E-8B1F-21500F31B360}" type="presParOf" srcId="{BB5E84E7-5EE5-4D01-BF8B-750E249F33B7}" destId="{0FE2B9E5-7DDF-4166-942D-0E3A3F2E561A}" srcOrd="0" destOrd="0" presId="urn:microsoft.com/office/officeart/2005/8/layout/radial1"/>
    <dgm:cxn modelId="{270B4046-C521-47BF-97DE-DDDD75E07261}" type="presParOf" srcId="{A7553618-9CFB-4250-A35E-9E7615F4CE16}" destId="{D50A46F6-73F1-43AA-AC2B-D634B56220D2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D0326-319C-49CF-94EF-8272AC98E840}">
      <dsp:nvSpPr>
        <dsp:cNvPr id="0" name=""/>
        <dsp:cNvSpPr/>
      </dsp:nvSpPr>
      <dsp:spPr>
        <a:xfrm>
          <a:off x="2373289" y="1845048"/>
          <a:ext cx="1726961" cy="9462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FOF Monitoring Effort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626197" y="1983621"/>
        <a:ext cx="1221145" cy="669092"/>
      </dsp:txXfrm>
    </dsp:sp>
    <dsp:sp modelId="{624F5C64-E4CC-440D-BA38-FAC021CDBF53}">
      <dsp:nvSpPr>
        <dsp:cNvPr id="0" name=""/>
        <dsp:cNvSpPr/>
      </dsp:nvSpPr>
      <dsp:spPr>
        <a:xfrm rot="16200000">
          <a:off x="2847229" y="1436096"/>
          <a:ext cx="779080" cy="38823"/>
        </a:xfrm>
        <a:custGeom>
          <a:avLst/>
          <a:gdLst/>
          <a:ahLst/>
          <a:cxnLst/>
          <a:rect l="0" t="0" r="0" b="0"/>
          <a:pathLst>
            <a:path>
              <a:moveTo>
                <a:pt x="0" y="19411"/>
              </a:moveTo>
              <a:lnTo>
                <a:pt x="779080" y="19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Arial" pitchFamily="34" charset="0"/>
            <a:cs typeface="Arial" pitchFamily="34" charset="0"/>
          </a:endParaRPr>
        </a:p>
      </dsp:txBody>
      <dsp:txXfrm>
        <a:off x="2847229" y="1439473"/>
        <a:ext cx="779080" cy="32067"/>
      </dsp:txXfrm>
    </dsp:sp>
    <dsp:sp modelId="{FFD850EA-83CA-40AF-B47C-EAA6AB4E11A1}">
      <dsp:nvSpPr>
        <dsp:cNvPr id="0" name=""/>
        <dsp:cNvSpPr/>
      </dsp:nvSpPr>
      <dsp:spPr>
        <a:xfrm>
          <a:off x="2578099" y="119728"/>
          <a:ext cx="1317341" cy="9462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Portfolio risk review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2771019" y="258301"/>
        <a:ext cx="931501" cy="669092"/>
      </dsp:txXfrm>
    </dsp:sp>
    <dsp:sp modelId="{D339C51E-3508-4E79-BCD4-0C1C48EA19BB}">
      <dsp:nvSpPr>
        <dsp:cNvPr id="0" name=""/>
        <dsp:cNvSpPr/>
      </dsp:nvSpPr>
      <dsp:spPr>
        <a:xfrm rot="19285714">
          <a:off x="3667273" y="1741693"/>
          <a:ext cx="536061" cy="38823"/>
        </a:xfrm>
        <a:custGeom>
          <a:avLst/>
          <a:gdLst/>
          <a:ahLst/>
          <a:cxnLst/>
          <a:rect l="0" t="0" r="0" b="0"/>
          <a:pathLst>
            <a:path>
              <a:moveTo>
                <a:pt x="0" y="19411"/>
              </a:moveTo>
              <a:lnTo>
                <a:pt x="536061" y="19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Arial" pitchFamily="34" charset="0"/>
            <a:cs typeface="Arial" pitchFamily="34" charset="0"/>
          </a:endParaRPr>
        </a:p>
      </dsp:txBody>
      <dsp:txXfrm>
        <a:off x="3667273" y="1750072"/>
        <a:ext cx="536061" cy="22064"/>
      </dsp:txXfrm>
    </dsp:sp>
    <dsp:sp modelId="{1CD245AC-6626-40D4-8E2A-09F401D37EFE}">
      <dsp:nvSpPr>
        <dsp:cNvPr id="0" name=""/>
        <dsp:cNvSpPr/>
      </dsp:nvSpPr>
      <dsp:spPr>
        <a:xfrm>
          <a:off x="3927008" y="769329"/>
          <a:ext cx="1317341" cy="9462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Macro, political monitoring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4119928" y="907902"/>
        <a:ext cx="931501" cy="669092"/>
      </dsp:txXfrm>
    </dsp:sp>
    <dsp:sp modelId="{4A26F6AC-65F4-4205-B86F-9B59BD510D61}">
      <dsp:nvSpPr>
        <dsp:cNvPr id="0" name=""/>
        <dsp:cNvSpPr/>
      </dsp:nvSpPr>
      <dsp:spPr>
        <a:xfrm rot="771429">
          <a:off x="4030550" y="2510042"/>
          <a:ext cx="263847" cy="38823"/>
        </a:xfrm>
        <a:custGeom>
          <a:avLst/>
          <a:gdLst/>
          <a:ahLst/>
          <a:cxnLst/>
          <a:rect l="0" t="0" r="0" b="0"/>
          <a:pathLst>
            <a:path>
              <a:moveTo>
                <a:pt x="0" y="19411"/>
              </a:moveTo>
              <a:lnTo>
                <a:pt x="263847" y="19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Arial" pitchFamily="34" charset="0"/>
            <a:cs typeface="Arial" pitchFamily="34" charset="0"/>
          </a:endParaRPr>
        </a:p>
      </dsp:txBody>
      <dsp:txXfrm>
        <a:off x="4030550" y="2524023"/>
        <a:ext cx="263847" cy="10860"/>
      </dsp:txXfrm>
    </dsp:sp>
    <dsp:sp modelId="{FB6FCA50-66FF-40D2-B378-169E62A0719A}">
      <dsp:nvSpPr>
        <dsp:cNvPr id="0" name=""/>
        <dsp:cNvSpPr/>
      </dsp:nvSpPr>
      <dsp:spPr>
        <a:xfrm>
          <a:off x="4260161" y="2228967"/>
          <a:ext cx="1317341" cy="9462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Manager performance review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4453081" y="2367540"/>
        <a:ext cx="931501" cy="669092"/>
      </dsp:txXfrm>
    </dsp:sp>
    <dsp:sp modelId="{9FFF9F44-F3FA-4C86-8850-419A98C9714C}">
      <dsp:nvSpPr>
        <dsp:cNvPr id="0" name=""/>
        <dsp:cNvSpPr/>
      </dsp:nvSpPr>
      <dsp:spPr>
        <a:xfrm rot="3857143">
          <a:off x="3252901" y="3081154"/>
          <a:ext cx="721304" cy="38823"/>
        </a:xfrm>
        <a:custGeom>
          <a:avLst/>
          <a:gdLst/>
          <a:ahLst/>
          <a:cxnLst/>
          <a:rect l="0" t="0" r="0" b="0"/>
          <a:pathLst>
            <a:path>
              <a:moveTo>
                <a:pt x="0" y="19411"/>
              </a:moveTo>
              <a:lnTo>
                <a:pt x="721304" y="19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Arial" pitchFamily="34" charset="0"/>
            <a:cs typeface="Arial" pitchFamily="34" charset="0"/>
          </a:endParaRPr>
        </a:p>
      </dsp:txBody>
      <dsp:txXfrm>
        <a:off x="3252901" y="3085721"/>
        <a:ext cx="721304" cy="29689"/>
      </dsp:txXfrm>
    </dsp:sp>
    <dsp:sp modelId="{C83DC7F9-799C-481A-B3BF-DA715D7D2D2E}">
      <dsp:nvSpPr>
        <dsp:cNvPr id="0" name=""/>
        <dsp:cNvSpPr/>
      </dsp:nvSpPr>
      <dsp:spPr>
        <a:xfrm>
          <a:off x="3326687" y="3399507"/>
          <a:ext cx="1317341" cy="9462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UNEP SRI, IFC Perf. </a:t>
          </a:r>
          <a:r>
            <a:rPr lang="en-US" sz="1200" kern="1200" dirty="0" err="1" smtClean="0">
              <a:latin typeface="Arial" pitchFamily="34" charset="0"/>
              <a:cs typeface="Arial" pitchFamily="34" charset="0"/>
            </a:rPr>
            <a:t>Stds</a:t>
          </a:r>
          <a:r>
            <a:rPr lang="en-US" sz="1200" kern="1200" dirty="0" smtClean="0">
              <a:latin typeface="Arial" pitchFamily="34" charset="0"/>
              <a:cs typeface="Arial" pitchFamily="34" charset="0"/>
            </a:rPr>
            <a:t>. review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3519607" y="3538080"/>
        <a:ext cx="931501" cy="669092"/>
      </dsp:txXfrm>
    </dsp:sp>
    <dsp:sp modelId="{B55D6E7E-E859-4B32-AA5B-52CC076A0FEF}">
      <dsp:nvSpPr>
        <dsp:cNvPr id="0" name=""/>
        <dsp:cNvSpPr/>
      </dsp:nvSpPr>
      <dsp:spPr>
        <a:xfrm rot="6942857">
          <a:off x="2499334" y="3081154"/>
          <a:ext cx="721304" cy="38823"/>
        </a:xfrm>
        <a:custGeom>
          <a:avLst/>
          <a:gdLst/>
          <a:ahLst/>
          <a:cxnLst/>
          <a:rect l="0" t="0" r="0" b="0"/>
          <a:pathLst>
            <a:path>
              <a:moveTo>
                <a:pt x="0" y="19411"/>
              </a:moveTo>
              <a:lnTo>
                <a:pt x="721304" y="19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Arial" pitchFamily="34" charset="0"/>
            <a:cs typeface="Arial" pitchFamily="34" charset="0"/>
          </a:endParaRPr>
        </a:p>
      </dsp:txBody>
      <dsp:txXfrm rot="10800000">
        <a:off x="2499334" y="3085721"/>
        <a:ext cx="721304" cy="29689"/>
      </dsp:txXfrm>
    </dsp:sp>
    <dsp:sp modelId="{9B70901F-99A8-4C6E-AEA1-E54BC8736319}">
      <dsp:nvSpPr>
        <dsp:cNvPr id="0" name=""/>
        <dsp:cNvSpPr/>
      </dsp:nvSpPr>
      <dsp:spPr>
        <a:xfrm>
          <a:off x="1829511" y="3399507"/>
          <a:ext cx="1317341" cy="9462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On-the-ground network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2022431" y="3538080"/>
        <a:ext cx="931501" cy="669092"/>
      </dsp:txXfrm>
    </dsp:sp>
    <dsp:sp modelId="{FE5B9A63-7A27-4178-87C0-74EC3F377380}">
      <dsp:nvSpPr>
        <dsp:cNvPr id="0" name=""/>
        <dsp:cNvSpPr/>
      </dsp:nvSpPr>
      <dsp:spPr>
        <a:xfrm rot="10028571">
          <a:off x="2179141" y="2510042"/>
          <a:ext cx="263847" cy="38823"/>
        </a:xfrm>
        <a:custGeom>
          <a:avLst/>
          <a:gdLst/>
          <a:ahLst/>
          <a:cxnLst/>
          <a:rect l="0" t="0" r="0" b="0"/>
          <a:pathLst>
            <a:path>
              <a:moveTo>
                <a:pt x="0" y="19411"/>
              </a:moveTo>
              <a:lnTo>
                <a:pt x="263847" y="19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Arial" pitchFamily="34" charset="0"/>
            <a:cs typeface="Arial" pitchFamily="34" charset="0"/>
          </a:endParaRPr>
        </a:p>
      </dsp:txBody>
      <dsp:txXfrm rot="10800000">
        <a:off x="2179141" y="2524023"/>
        <a:ext cx="263847" cy="10860"/>
      </dsp:txXfrm>
    </dsp:sp>
    <dsp:sp modelId="{8BA38C4E-2975-44CA-B637-43DDA5B43B8F}">
      <dsp:nvSpPr>
        <dsp:cNvPr id="0" name=""/>
        <dsp:cNvSpPr/>
      </dsp:nvSpPr>
      <dsp:spPr>
        <a:xfrm>
          <a:off x="896037" y="2228967"/>
          <a:ext cx="1317341" cy="9462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Field visits, regular dialogue with managers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1088957" y="2367540"/>
        <a:ext cx="931501" cy="669092"/>
      </dsp:txXfrm>
    </dsp:sp>
    <dsp:sp modelId="{BB5E84E7-5EE5-4D01-BF8B-750E249F33B7}">
      <dsp:nvSpPr>
        <dsp:cNvPr id="0" name=""/>
        <dsp:cNvSpPr/>
      </dsp:nvSpPr>
      <dsp:spPr>
        <a:xfrm rot="13114286">
          <a:off x="2270205" y="1741693"/>
          <a:ext cx="536061" cy="38823"/>
        </a:xfrm>
        <a:custGeom>
          <a:avLst/>
          <a:gdLst/>
          <a:ahLst/>
          <a:cxnLst/>
          <a:rect l="0" t="0" r="0" b="0"/>
          <a:pathLst>
            <a:path>
              <a:moveTo>
                <a:pt x="0" y="19411"/>
              </a:moveTo>
              <a:lnTo>
                <a:pt x="536061" y="194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Arial" pitchFamily="34" charset="0"/>
            <a:cs typeface="Arial" pitchFamily="34" charset="0"/>
          </a:endParaRPr>
        </a:p>
      </dsp:txBody>
      <dsp:txXfrm rot="10800000">
        <a:off x="2270205" y="1750072"/>
        <a:ext cx="536061" cy="22064"/>
      </dsp:txXfrm>
    </dsp:sp>
    <dsp:sp modelId="{D50A46F6-73F1-43AA-AC2B-D634B56220D2}">
      <dsp:nvSpPr>
        <dsp:cNvPr id="0" name=""/>
        <dsp:cNvSpPr/>
      </dsp:nvSpPr>
      <dsp:spPr>
        <a:xfrm>
          <a:off x="1229190" y="769329"/>
          <a:ext cx="1317341" cy="9462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Periodic GIIRS fund impact rating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1422110" y="907902"/>
        <a:ext cx="931501" cy="669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D4FAF-F5E6-4827-9005-029EF83E2C09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37EA8-3B47-4D75-8A88-4AD215AC22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1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McKinsey &amp; Company, International Finance Corporation.  Two Trillion and Counting. 2010.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Tom Gibson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95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95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95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95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37EA8-3B47-4D75-8A88-4AD215AC22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4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5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5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2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0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2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9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7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25DC2-C83D-C045-8121-314EE55BB3ED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7295E-3FA5-B54B-9A75-9142A30E9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9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1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African Small and Medium Enterprises 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Fund of Funds</a:t>
            </a:r>
            <a:endParaRPr lang="en-US" sz="3600" b="1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7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086875"/>
              </p:ext>
            </p:extLst>
          </p:nvPr>
        </p:nvGraphicFramePr>
        <p:xfrm>
          <a:off x="231438" y="2150408"/>
          <a:ext cx="8599091" cy="3837028"/>
        </p:xfrm>
        <a:graphic>
          <a:graphicData uri="http://schemas.openxmlformats.org/drawingml/2006/table">
            <a:tbl>
              <a:tblPr/>
              <a:tblGrid>
                <a:gridCol w="1712595"/>
                <a:gridCol w="740027"/>
                <a:gridCol w="681263"/>
                <a:gridCol w="681263"/>
                <a:gridCol w="681263"/>
                <a:gridCol w="681263"/>
                <a:gridCol w="681263"/>
                <a:gridCol w="681263"/>
                <a:gridCol w="681264"/>
                <a:gridCol w="830511"/>
                <a:gridCol w="79049"/>
                <a:gridCol w="468067"/>
              </a:tblGrid>
              <a:tr h="272764"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Yr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Yr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Yr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Yr 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Comments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Sales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5,184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6,221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Assume 20% y-o-y growth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Royalty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Percent in the 5-10% range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Royalty ($)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Total equals $1500 target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Principle pmts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Four year payback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Interest pmt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Six percent interest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Net Sales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2,290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2,518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3,097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3,788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4,615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5,848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Remainder for expenses, 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76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Equity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S/H Loan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amt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IRR on Shareholder Loan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5%  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Inv. Equity Stake (%)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Interest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IRR on Royalty Payments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Inv. Equity Stake ($)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Blended IRR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Required multiple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Desired exit amt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/>
                <a:cs typeface="Arial"/>
              </a:rPr>
              <a:t>Financing Example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979" y="1212680"/>
            <a:ext cx="8661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 companies:   poultry, juice concentrate, website design, high-tension wire,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 cement, auto parts, apparel, transportation services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27615" y="4601307"/>
            <a:ext cx="2802914" cy="859693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1069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188"/>
            <a:ext cx="8579338" cy="37556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u="sng" dirty="0" smtClean="0">
                <a:latin typeface="Arial"/>
                <a:cs typeface="Arial"/>
              </a:rPr>
              <a:t>Sub-Saharan Africa is a high-risk region </a:t>
            </a:r>
          </a:p>
          <a:p>
            <a:r>
              <a:rPr lang="en-US" sz="2000" dirty="0" smtClean="0">
                <a:latin typeface="Arial"/>
                <a:cs typeface="Arial"/>
              </a:rPr>
              <a:t>Volatile country and local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politics </a:t>
            </a:r>
          </a:p>
          <a:p>
            <a:r>
              <a:rPr lang="en-US" sz="2000" dirty="0" smtClean="0">
                <a:latin typeface="Arial"/>
                <a:cs typeface="Arial"/>
              </a:rPr>
              <a:t>High sovereign risk</a:t>
            </a:r>
          </a:p>
          <a:p>
            <a:r>
              <a:rPr lang="en-US" sz="2000" dirty="0" smtClean="0">
                <a:latin typeface="Arial"/>
                <a:cs typeface="Arial"/>
              </a:rPr>
              <a:t>Economic and business regulations need improvement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Judicial systems unfavorable (contract law, legal rights of shareholders)</a:t>
            </a:r>
          </a:p>
          <a:p>
            <a:pPr marL="0" indent="0">
              <a:buNone/>
            </a:pPr>
            <a:endParaRPr lang="en-US" sz="10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000" u="sng" dirty="0" smtClean="0">
                <a:latin typeface="Arial"/>
                <a:cs typeface="Arial"/>
              </a:rPr>
              <a:t>SMEs are a high-risk asset class</a:t>
            </a:r>
          </a:p>
          <a:p>
            <a:r>
              <a:rPr lang="en-US" sz="2000" dirty="0" smtClean="0">
                <a:latin typeface="Arial"/>
                <a:cs typeface="Arial"/>
              </a:rPr>
              <a:t>Fund Investees typically need technical assistance, capacity building expertise</a:t>
            </a:r>
          </a:p>
          <a:p>
            <a:r>
              <a:rPr lang="en-US" sz="2000" dirty="0" smtClean="0">
                <a:latin typeface="Arial"/>
                <a:cs typeface="Arial"/>
              </a:rPr>
              <a:t>Little additional institutional support</a:t>
            </a:r>
          </a:p>
          <a:p>
            <a:r>
              <a:rPr lang="en-US" sz="2000" dirty="0" smtClean="0">
                <a:latin typeface="Arial"/>
                <a:cs typeface="Arial"/>
              </a:rPr>
              <a:t>No data is available: private equity, low information context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Risks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110" y="5293272"/>
            <a:ext cx="407604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FOF diversifies across geographies, industries, market capitalization, and fund managers.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477" y="5290856"/>
            <a:ext cx="223112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Most risks are idiosyncratic.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96" y="1064524"/>
            <a:ext cx="9038804" cy="423081"/>
          </a:xfrm>
        </p:spPr>
        <p:txBody>
          <a:bodyPr>
            <a:normAutofit fontScale="62500" lnSpcReduction="20000"/>
          </a:bodyPr>
          <a:lstStyle/>
          <a:p>
            <a:pPr marL="1588" indent="-1588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African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SME Fund of Funds limits the number of underlying funds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Strategy Focus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829" y="1628513"/>
            <a:ext cx="4248722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Permits intensive monitoring approach: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A smaller number of underlying funds allows FOF to closely monitor performance of specific investment strategies, strategy development, changes in risk tolerance, social objectives, ESG issue adherence, etc.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Preserves best-of-the-best </a:t>
            </a:r>
          </a:p>
          <a:p>
            <a:pPr marL="231775" indent="-231775"/>
            <a:r>
              <a:rPr lang="en-US" sz="1900" b="1" dirty="0" smtClean="0">
                <a:latin typeface="Arial" pitchFamily="34" charset="0"/>
                <a:cs typeface="Arial" pitchFamily="34" charset="0"/>
              </a:rPr>
              <a:t>	SME deal flow: </a:t>
            </a:r>
          </a:p>
          <a:p>
            <a:pPr marL="231775" indent="-231775"/>
            <a:r>
              <a:rPr lang="en-US" sz="1900" dirty="0" smtClean="0">
                <a:latin typeface="Arial" pitchFamily="34" charset="0"/>
                <a:cs typeface="Arial" pitchFamily="34" charset="0"/>
              </a:rPr>
              <a:t>	Underlying funds should not overlap geographies and sectors, identifying only the best, un-tapped investments within their investment strategy.</a:t>
            </a:r>
            <a:endParaRPr lang="en-US" sz="1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527710" y="1543050"/>
          <a:ext cx="6473540" cy="446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99302" cy="4525963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/>
                <a:cs typeface="Arial"/>
              </a:rPr>
              <a:t>Jobs growth (increased, stable incomes) </a:t>
            </a:r>
          </a:p>
          <a:p>
            <a:r>
              <a:rPr lang="en-US" sz="2600" dirty="0" smtClean="0">
                <a:latin typeface="Arial"/>
                <a:cs typeface="Arial"/>
              </a:rPr>
              <a:t>Educate management on best business practices</a:t>
            </a:r>
          </a:p>
          <a:p>
            <a:r>
              <a:rPr lang="en-US" sz="2600" dirty="0" smtClean="0">
                <a:latin typeface="Arial"/>
                <a:cs typeface="Arial"/>
              </a:rPr>
              <a:t>Encourage African-to-African trade and export</a:t>
            </a:r>
          </a:p>
          <a:p>
            <a:pPr lvl="0"/>
            <a:r>
              <a:rPr lang="en-US" sz="2600" dirty="0" smtClean="0">
                <a:latin typeface="Arial"/>
                <a:cs typeface="Arial"/>
              </a:rPr>
              <a:t>Economic multiplication effects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47566" y="1597620"/>
            <a:ext cx="409930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600" dirty="0" smtClean="0">
                <a:latin typeface="Arial"/>
                <a:cs typeface="Arial"/>
              </a:rPr>
              <a:t>Formalize economies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600" dirty="0" smtClean="0">
                <a:latin typeface="Arial"/>
                <a:cs typeface="Arial"/>
              </a:rPr>
              <a:t>Economic diversification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Institutional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 and governmental reform pressure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600" baseline="0" dirty="0" smtClean="0">
                <a:latin typeface="Arial"/>
                <a:cs typeface="Arial"/>
              </a:rPr>
              <a:t>Tax</a:t>
            </a:r>
            <a:r>
              <a:rPr lang="en-US" sz="2600" dirty="0" smtClean="0">
                <a:latin typeface="Arial"/>
                <a:cs typeface="Arial"/>
              </a:rPr>
              <a:t> payments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600" dirty="0" smtClean="0">
                <a:latin typeface="Arial"/>
                <a:cs typeface="Arial"/>
              </a:rPr>
              <a:t>Demonstration effects to future SME funding, FDI inflows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The Impact in Impact Investing</a:t>
            </a:r>
            <a:endParaRPr lang="en-US" sz="36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Untitled.png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2484" y="1286023"/>
            <a:ext cx="3500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SME fund size </a:t>
            </a:r>
            <a:r>
              <a:rPr lang="en-US" sz="2000" b="1" dirty="0" smtClean="0">
                <a:latin typeface="Arial"/>
                <a:cs typeface="Arial"/>
              </a:rPr>
              <a:t>too small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8933" y="1295792"/>
            <a:ext cx="3523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/>
                <a:cs typeface="Arial"/>
              </a:rPr>
              <a:t>Fund of funds </a:t>
            </a:r>
            <a:r>
              <a:rPr lang="en-US" sz="2000" dirty="0">
                <a:latin typeface="Arial"/>
                <a:cs typeface="Arial"/>
              </a:rPr>
              <a:t>model scales and shares investment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4827" y="2127978"/>
            <a:ext cx="3492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SME funds currently risky</a:t>
            </a:r>
          </a:p>
          <a:p>
            <a:r>
              <a:rPr lang="en-US" sz="2000" dirty="0">
                <a:latin typeface="Arial"/>
                <a:cs typeface="Arial"/>
              </a:rPr>
              <a:t>d</a:t>
            </a:r>
            <a:r>
              <a:rPr lang="en-US" sz="2000" dirty="0" smtClean="0">
                <a:latin typeface="Arial"/>
                <a:cs typeface="Arial"/>
              </a:rPr>
              <a:t>ue to high </a:t>
            </a:r>
            <a:r>
              <a:rPr lang="en-US" sz="2000" b="1" dirty="0" smtClean="0">
                <a:latin typeface="Arial"/>
                <a:cs typeface="Arial"/>
              </a:rPr>
              <a:t>equity exposure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892" y="2108393"/>
            <a:ext cx="37872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Target SME funds that minimize equity exposure through </a:t>
            </a:r>
            <a:r>
              <a:rPr lang="en-US" sz="2000" b="1" dirty="0">
                <a:latin typeface="Arial"/>
                <a:cs typeface="Arial"/>
              </a:rPr>
              <a:t>shareholder loans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2484" y="3191302"/>
            <a:ext cx="2351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Private equity is an </a:t>
            </a:r>
          </a:p>
          <a:p>
            <a:r>
              <a:rPr lang="en-US" sz="2000" b="1" dirty="0" smtClean="0">
                <a:latin typeface="Arial"/>
                <a:cs typeface="Arial"/>
              </a:rPr>
              <a:t>illiquid market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2414" y="3204501"/>
            <a:ext cx="3757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Royalty </a:t>
            </a:r>
            <a:r>
              <a:rPr lang="en-US" sz="2000" dirty="0" smtClean="0">
                <a:latin typeface="Arial"/>
                <a:cs typeface="Arial"/>
              </a:rPr>
              <a:t>feature builds </a:t>
            </a:r>
            <a:r>
              <a:rPr lang="en-US" sz="2000" dirty="0">
                <a:latin typeface="Arial"/>
                <a:cs typeface="Arial"/>
              </a:rPr>
              <a:t>in liquidity event, </a:t>
            </a:r>
            <a:r>
              <a:rPr lang="en-US" sz="2000" b="1" dirty="0">
                <a:latin typeface="Arial"/>
                <a:cs typeface="Arial"/>
              </a:rPr>
              <a:t>MBO exit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2484" y="3982766"/>
            <a:ext cx="360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Geo-political risks </a:t>
            </a:r>
          </a:p>
          <a:p>
            <a:r>
              <a:rPr lang="en-US" sz="2000" dirty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an be devastating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67636" y="3992535"/>
            <a:ext cx="3504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latin typeface="Arial"/>
                <a:cs typeface="Arial"/>
              </a:rPr>
              <a:t>FOF diversifies </a:t>
            </a:r>
            <a:r>
              <a:rPr lang="en-US" sz="2000" dirty="0">
                <a:latin typeface="Arial"/>
                <a:cs typeface="Arial"/>
              </a:rPr>
              <a:t>across </a:t>
            </a:r>
            <a:r>
              <a:rPr lang="en-US" sz="2000" dirty="0" smtClean="0">
                <a:latin typeface="Arial"/>
                <a:cs typeface="Arial"/>
              </a:rPr>
              <a:t>countries</a:t>
            </a:r>
            <a:r>
              <a:rPr lang="en-US" sz="2000" dirty="0">
                <a:latin typeface="Arial"/>
                <a:cs typeface="Arial"/>
              </a:rPr>
              <a:t>, industries, fund managers, and </a:t>
            </a:r>
            <a:r>
              <a:rPr lang="en-US" sz="2000" dirty="0" smtClean="0">
                <a:latin typeface="Arial"/>
                <a:cs typeface="Arial"/>
              </a:rPr>
              <a:t>market caps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147079" y="1470100"/>
            <a:ext cx="563200" cy="1704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159453" y="2280663"/>
            <a:ext cx="563200" cy="1704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159453" y="3369214"/>
            <a:ext cx="563200" cy="1704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167475" y="4123499"/>
            <a:ext cx="563200" cy="1704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32847" y="2051640"/>
            <a:ext cx="735530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Solutions and Benefits</a:t>
            </a:r>
            <a:endParaRPr lang="en-US" sz="3600" dirty="0">
              <a:latin typeface="Arial"/>
              <a:cs typeface="Arial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24827" y="1200966"/>
            <a:ext cx="735530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52484" y="3147496"/>
            <a:ext cx="735530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52484" y="3931280"/>
            <a:ext cx="735530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16806" y="4965148"/>
            <a:ext cx="6519885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Additional benefits</a:t>
            </a:r>
          </a:p>
          <a:p>
            <a:pPr marL="171450" indent="-17145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Low correlation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traditional investment options</a:t>
            </a:r>
          </a:p>
          <a:p>
            <a:pPr marL="171450" indent="-17145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Additional equity exposure in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high growth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region</a:t>
            </a:r>
          </a:p>
          <a:p>
            <a:pPr marL="171450" indent="-17145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Create wealth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investors and African communities</a:t>
            </a:r>
          </a:p>
        </p:txBody>
      </p:sp>
    </p:spTree>
    <p:extLst>
      <p:ext uri="{BB962C8B-B14F-4D97-AF65-F5344CB8AC3E}">
        <p14:creationId xmlns:p14="http://schemas.microsoft.com/office/powerpoint/2010/main" val="30290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797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28091" y="2019863"/>
            <a:ext cx="1832470" cy="21154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5386" y="2538478"/>
            <a:ext cx="188494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Inst. Investors,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IFIs, DFIs,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Dev. Agencies,</a:t>
            </a:r>
          </a:p>
          <a:p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Regl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Natl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Dev. Bank,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Corporations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6430363" y="4367267"/>
            <a:ext cx="1830198" cy="5319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010" y="4492414"/>
            <a:ext cx="2007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Foundations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4282" y="2022135"/>
            <a:ext cx="1731054" cy="2916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8720" y="2527102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African SME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Fund of Funds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60561" y="2538478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Equity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60561" y="4495800"/>
            <a:ext cx="883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Grant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5459110" y="2538478"/>
            <a:ext cx="832515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35663" y="2188548"/>
            <a:ext cx="780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Proceeds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06324" y="3404875"/>
            <a:ext cx="947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Equity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472758" y="3722899"/>
            <a:ext cx="832515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461382" y="4574302"/>
            <a:ext cx="832515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33471" y="4128836"/>
            <a:ext cx="7809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Proceeds</a:t>
            </a: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for TA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51583" y="4607099"/>
            <a:ext cx="11675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Social Value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502326" y="4871603"/>
            <a:ext cx="832515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86826" y="3031478"/>
            <a:ext cx="1731054" cy="19094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0800000">
            <a:off x="2540695" y="3940215"/>
            <a:ext cx="832515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517248" y="3590285"/>
            <a:ext cx="780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Proceeds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41164" y="4407449"/>
            <a:ext cx="947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Equity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544626" y="4715741"/>
            <a:ext cx="832515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89098" y="2033371"/>
            <a:ext cx="1731054" cy="712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>
            <a:off x="2527047" y="2328709"/>
            <a:ext cx="832515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99136" y="2047019"/>
            <a:ext cx="8402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Mgmt fees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99136" y="2376290"/>
            <a:ext cx="7576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Mgmt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567991" y="2626010"/>
            <a:ext cx="832515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2746" y="2083902"/>
            <a:ext cx="1386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African SME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FOF Managers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8666" y="3082478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EASMEF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290" y="342595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MCAG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7290" y="3821742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SAGE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5914" y="4165214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AIF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11834" y="4508686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HOT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686826" y="3412302"/>
            <a:ext cx="173105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89098" y="3810366"/>
            <a:ext cx="173105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91370" y="4194782"/>
            <a:ext cx="173105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79994" y="4538254"/>
            <a:ext cx="173105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FOF Structure and Flow</a:t>
            </a:r>
            <a:endParaRPr lang="en-US" sz="36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20965"/>
              </p:ext>
            </p:extLst>
          </p:nvPr>
        </p:nvGraphicFramePr>
        <p:xfrm>
          <a:off x="178235" y="1095186"/>
          <a:ext cx="8686800" cy="4754604"/>
        </p:xfrm>
        <a:graphic>
          <a:graphicData uri="http://schemas.openxmlformats.org/drawingml/2006/table">
            <a:tbl>
              <a:tblPr/>
              <a:tblGrid>
                <a:gridCol w="829155"/>
                <a:gridCol w="929898"/>
                <a:gridCol w="960895"/>
                <a:gridCol w="1824840"/>
                <a:gridCol w="1396093"/>
                <a:gridCol w="1144813"/>
                <a:gridCol w="1006020"/>
                <a:gridCol w="595086"/>
              </a:tblGrid>
              <a:tr h="461054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Allocation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Target </a:t>
                      </a:r>
                      <a:r>
                        <a:rPr lang="en-U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Investment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Fund </a:t>
                      </a: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Name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Profile, reasoning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Industry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Geography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SME Investee Profile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Target returns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41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$50mm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East Africa SME Fund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Serve growing middle class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Agribusiness, Energy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East Africa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3+ year track record, 1-5mm </a:t>
                      </a: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rev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12-15%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236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$150mm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Mid Cap Africa Growth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Weathered global financial crisis better than most, current equity values depressed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Manufacturing, Retail, CPG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Southern Africa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5+ year track record, 5-10mm </a:t>
                      </a: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rev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12-18%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777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30%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$150mm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South Africa Growth Equity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Calibri"/>
                          <a:cs typeface="Times New Roman"/>
                        </a:rPr>
                        <a:t>High growth gazelles, high job creation, capturing entrepreneurial talent in lower-risk countries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Technology, Consulting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South Africa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1+ year track record, some seed funding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12-15%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191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25%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$125mm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Africa Infrastructure Fund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Small scale infrastructure developments, improve trade and quality of life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Industrial Infrastructure, Construction Materials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Western and Southern Africa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3+ year track record</a:t>
                      </a: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8-10%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627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5%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$25mm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Healthcare Opportunity Trust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Fast-growing industry, increasingly private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Healthcare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East Africa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1+ year track records, 1-5mm rev</a:t>
                      </a: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5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8-12%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/>
                <a:cs typeface="Arial"/>
              </a:rPr>
              <a:t>African SME FOF Illustrative Portfolio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ntitled.png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831097"/>
              </p:ext>
            </p:extLst>
          </p:nvPr>
        </p:nvGraphicFramePr>
        <p:xfrm>
          <a:off x="133349" y="1240691"/>
          <a:ext cx="8686802" cy="3096846"/>
        </p:xfrm>
        <a:graphic>
          <a:graphicData uri="http://schemas.openxmlformats.org/drawingml/2006/table">
            <a:tbl>
              <a:tblPr/>
              <a:tblGrid>
                <a:gridCol w="1342618"/>
                <a:gridCol w="683923"/>
                <a:gridCol w="740029"/>
                <a:gridCol w="740029"/>
                <a:gridCol w="740029"/>
                <a:gridCol w="740029"/>
                <a:gridCol w="740029"/>
                <a:gridCol w="740029"/>
                <a:gridCol w="740029"/>
                <a:gridCol w="740029"/>
                <a:gridCol w="740029"/>
              </a:tblGrid>
              <a:tr h="51614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Year 1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Year 2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Year 3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Year 4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Year 5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Year 6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Year 7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Year 8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Year 9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Year 10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Dividends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$1.7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$5.3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$9.4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$14.1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$19.6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$24.2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$26.1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$24.5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$17.9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$9.3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Revenues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$- 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$- 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$- 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$- 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$- 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$40.59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$131.51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$247.24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$270.72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$156.42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Fund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Mgmt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Fees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$(10.0)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$(10.0)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$(10.0)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$(10.0)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$(10.0)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$(10.0)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$(10.0)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$(10.0)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$(10.0)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$(10.0)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Capital Calls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$(50.0)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$(100.0)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$(100.0)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$(100.0)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$(100.0)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$(50.0)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$- 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$- 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$- 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$- 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Net Cash Flow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$(58.3)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$(104.8)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$(100.6)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$(95.9)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$(90.4)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$4.7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$147.6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$261.8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$278.6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$155.7 </a:t>
                      </a:r>
                    </a:p>
                  </a:txBody>
                  <a:tcPr marL="10786" marR="10786" marT="10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723838"/>
              </p:ext>
            </p:extLst>
          </p:nvPr>
        </p:nvGraphicFramePr>
        <p:xfrm>
          <a:off x="4972050" y="4549470"/>
          <a:ext cx="3352800" cy="678180"/>
        </p:xfrm>
        <a:graphic>
          <a:graphicData uri="http://schemas.openxmlformats.org/drawingml/2006/table">
            <a:tbl>
              <a:tblPr/>
              <a:tblGrid>
                <a:gridCol w="2705100"/>
                <a:gridCol w="6477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IRR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: 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12.38%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Cash-on-cash: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1.80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Duration (years):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5.52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/>
                <a:cs typeface="Arial"/>
              </a:rPr>
              <a:t>FOF </a:t>
            </a:r>
            <a:r>
              <a:rPr lang="en-US" sz="3600" dirty="0" smtClean="0">
                <a:latin typeface="Arial"/>
                <a:cs typeface="Arial"/>
              </a:rPr>
              <a:t>Financials</a:t>
            </a:r>
            <a:endParaRPr lang="en-US" sz="3600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473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1845"/>
            <a:ext cx="8229600" cy="54316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Opportunities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Institutional investors need impact investing options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Funds targeting SMEs can’t close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Too small for institutional investors (~$50mm)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Not diversified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Difficult fund manager selection process</a:t>
            </a:r>
          </a:p>
          <a:p>
            <a:pPr>
              <a:buNone/>
            </a:pPr>
            <a:endParaRPr lang="en-US" sz="24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Proposal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Propose a Fund of Funds comprised of a diverse set of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5-7 SME-focused funds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with a target IRR of 12-15%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over 10-year fund life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Market Opportunity</a:t>
            </a:r>
            <a:endParaRPr lang="en-US" sz="3600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200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0" y="1440792"/>
            <a:ext cx="5660331" cy="4313285"/>
          </a:xfrm>
        </p:spPr>
        <p:txBody>
          <a:bodyPr>
            <a:normAutofit/>
          </a:bodyPr>
          <a:lstStyle/>
          <a:p>
            <a:pPr fontAlgn="t"/>
            <a:r>
              <a:rPr lang="en-US" sz="2000" u="sng" dirty="0" smtClean="0">
                <a:latin typeface="Arial"/>
                <a:cs typeface="Arial"/>
              </a:rPr>
              <a:t>Financial elite </a:t>
            </a:r>
          </a:p>
          <a:p>
            <a:pPr lvl="1" fontAlgn="t"/>
            <a:r>
              <a:rPr lang="en-US" sz="1700" dirty="0" smtClean="0">
                <a:latin typeface="Arial"/>
                <a:cs typeface="Arial"/>
              </a:rPr>
              <a:t>Large corps. with low job creation </a:t>
            </a:r>
          </a:p>
          <a:p>
            <a:pPr lvl="1" fontAlgn="t"/>
            <a:r>
              <a:rPr lang="en-US" sz="1700" dirty="0" smtClean="0">
                <a:latin typeface="Arial"/>
                <a:cs typeface="Arial"/>
              </a:rPr>
              <a:t>Risk exposure to the rest of the global economy</a:t>
            </a:r>
            <a:endParaRPr lang="en-US" sz="1700" dirty="0">
              <a:latin typeface="Arial"/>
              <a:cs typeface="Arial"/>
            </a:endParaRPr>
          </a:p>
          <a:p>
            <a:pPr fontAlgn="t"/>
            <a:endParaRPr lang="en-US" sz="800" dirty="0" smtClean="0">
              <a:latin typeface="Arial"/>
              <a:cs typeface="Arial"/>
            </a:endParaRPr>
          </a:p>
          <a:p>
            <a:pPr fontAlgn="t"/>
            <a:r>
              <a:rPr lang="en-US" sz="2000" u="sng" dirty="0" smtClean="0">
                <a:latin typeface="Arial"/>
                <a:cs typeface="Arial"/>
              </a:rPr>
              <a:t>Small middle class</a:t>
            </a:r>
          </a:p>
          <a:p>
            <a:pPr lvl="1" fontAlgn="t"/>
            <a:r>
              <a:rPr lang="en-US" sz="1700" dirty="0" smtClean="0">
                <a:latin typeface="Arial"/>
                <a:cs typeface="Arial"/>
              </a:rPr>
              <a:t>Private sector SMEs a major untapped source of job growth</a:t>
            </a:r>
          </a:p>
          <a:p>
            <a:pPr lvl="1" fontAlgn="t"/>
            <a:r>
              <a:rPr lang="en-US" sz="1700" dirty="0" smtClean="0">
                <a:latin typeface="Arial"/>
                <a:cs typeface="Arial"/>
              </a:rPr>
              <a:t>Estimated $160B financing gap (McKinsey)</a:t>
            </a:r>
          </a:p>
          <a:p>
            <a:pPr lvl="1" fontAlgn="t"/>
            <a:r>
              <a:rPr lang="en-US" sz="1700" dirty="0" smtClean="0">
                <a:latin typeface="Arial"/>
                <a:cs typeface="Arial"/>
              </a:rPr>
              <a:t>No collateral or access to liquid private equity</a:t>
            </a:r>
          </a:p>
          <a:p>
            <a:pPr fontAlgn="t"/>
            <a:endParaRPr lang="en-US" sz="800" dirty="0" smtClean="0">
              <a:latin typeface="Arial"/>
              <a:cs typeface="Arial"/>
            </a:endParaRPr>
          </a:p>
          <a:p>
            <a:pPr fontAlgn="t"/>
            <a:r>
              <a:rPr lang="en-US" sz="2000" u="sng" dirty="0" smtClean="0">
                <a:latin typeface="Arial"/>
                <a:cs typeface="Arial"/>
              </a:rPr>
              <a:t>Micro-entrepreneurs</a:t>
            </a:r>
          </a:p>
          <a:p>
            <a:pPr lvl="1" fontAlgn="t"/>
            <a:r>
              <a:rPr lang="en-US" sz="1700" dirty="0" smtClean="0">
                <a:latin typeface="Arial"/>
                <a:cs typeface="Arial"/>
              </a:rPr>
              <a:t>Low-profit, not scalable</a:t>
            </a:r>
          </a:p>
          <a:p>
            <a:pPr lvl="1" fontAlgn="t"/>
            <a:r>
              <a:rPr lang="en-US" sz="1700" dirty="0" smtClean="0">
                <a:latin typeface="Arial"/>
                <a:cs typeface="Arial"/>
              </a:rPr>
              <a:t>Not every ME wants to be one</a:t>
            </a:r>
          </a:p>
          <a:p>
            <a:pPr lvl="1" fontAlgn="t"/>
            <a:r>
              <a:rPr lang="en-US" sz="1700" dirty="0" smtClean="0">
                <a:latin typeface="Arial"/>
                <a:cs typeface="Arial"/>
              </a:rPr>
              <a:t>Served by microfinance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5445457" y="1596784"/>
            <a:ext cx="3439236" cy="380772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069540" y="1883387"/>
            <a:ext cx="204717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67092" y="2390635"/>
            <a:ext cx="584589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09966" y="1337467"/>
            <a:ext cx="15176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>
                <a:latin typeface="Arial"/>
                <a:cs typeface="Arial"/>
              </a:rPr>
              <a:t>Financial elite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0887" y="1990695"/>
            <a:ext cx="138413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>
                <a:latin typeface="Arial"/>
                <a:cs typeface="Arial"/>
              </a:rPr>
              <a:t>Middle class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51641" y="4449166"/>
            <a:ext cx="22280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Arial"/>
                <a:cs typeface="Arial"/>
              </a:rPr>
              <a:t>Micro-entrepreneurs, poor, extreme poor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Why SMEs in Sub-Saharan Africa (SSA)?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7018" y="5910385"/>
            <a:ext cx="5396367" cy="54707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Development hypothesis: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grow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middle class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ntitled.png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Investment Opportunity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1719384" y="1299304"/>
            <a:ext cx="547077" cy="418123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5400000">
            <a:off x="4552459" y="3194536"/>
            <a:ext cx="547077" cy="511907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14079" y="5929922"/>
            <a:ext cx="278505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Arial"/>
                <a:cs typeface="Arial"/>
              </a:rPr>
              <a:t>Expansion Performance</a:t>
            </a:r>
            <a:endParaRPr lang="en-US" sz="19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32540" y="3446699"/>
            <a:ext cx="278481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latin typeface="Arial"/>
                <a:cs typeface="Arial"/>
              </a:rPr>
              <a:t>Recession Performance</a:t>
            </a:r>
            <a:endParaRPr lang="en-US" sz="19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8054" y="5881420"/>
            <a:ext cx="60779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/>
                <a:cs typeface="Arial"/>
              </a:rPr>
              <a:t>Weak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1402176" y="5334340"/>
            <a:ext cx="60779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/>
                <a:cs typeface="Arial"/>
              </a:rPr>
              <a:t>Weak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39150" y="5915902"/>
            <a:ext cx="6758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/>
                <a:cs typeface="Arial"/>
              </a:rPr>
              <a:t>Strong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1350586" y="1778114"/>
            <a:ext cx="6758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/>
                <a:cs typeface="Arial"/>
              </a:rPr>
              <a:t>Strong</a:t>
            </a:r>
            <a:endParaRPr lang="en-US" sz="1300" dirty="0">
              <a:latin typeface="Arial"/>
              <a:cs typeface="Arial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461" y="1299303"/>
            <a:ext cx="5119076" cy="418123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/>
          <p:cNvSpPr/>
          <p:nvPr/>
        </p:nvSpPr>
        <p:spPr>
          <a:xfrm rot="19587610">
            <a:off x="3782108" y="2678673"/>
            <a:ext cx="2153391" cy="1043371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/>
          <p:cNvSpPr/>
          <p:nvPr/>
        </p:nvSpPr>
        <p:spPr>
          <a:xfrm>
            <a:off x="5038752" y="2898111"/>
            <a:ext cx="195385" cy="195385"/>
          </a:xfrm>
          <a:prstGeom prst="diamond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amond 26"/>
          <p:cNvSpPr/>
          <p:nvPr/>
        </p:nvSpPr>
        <p:spPr>
          <a:xfrm>
            <a:off x="3438768" y="2373649"/>
            <a:ext cx="195385" cy="195385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/>
          <p:cNvSpPr/>
          <p:nvPr/>
        </p:nvSpPr>
        <p:spPr>
          <a:xfrm>
            <a:off x="2605850" y="1789722"/>
            <a:ext cx="195385" cy="195385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/>
          <p:nvPr/>
        </p:nvSpPr>
        <p:spPr>
          <a:xfrm>
            <a:off x="5447323" y="3796321"/>
            <a:ext cx="195385" cy="195385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/>
          <p:nvPr/>
        </p:nvSpPr>
        <p:spPr>
          <a:xfrm>
            <a:off x="7017306" y="4890791"/>
            <a:ext cx="195385" cy="195385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2266461" y="1582612"/>
            <a:ext cx="5119076" cy="360379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74258" y="1479265"/>
            <a:ext cx="132128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/>
                <a:cs typeface="Arial"/>
              </a:rPr>
              <a:t>US Gov. Bonds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20793" y="2519228"/>
            <a:ext cx="11391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/>
                <a:cs typeface="Arial"/>
              </a:rPr>
              <a:t>Highly Rated</a:t>
            </a:r>
          </a:p>
          <a:p>
            <a:r>
              <a:rPr lang="en-US" sz="1300" dirty="0" smtClean="0">
                <a:latin typeface="Arial"/>
                <a:cs typeface="Arial"/>
              </a:rPr>
              <a:t>Corp. Bonds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87783" y="4012005"/>
            <a:ext cx="1111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/>
                <a:cs typeface="Arial"/>
              </a:rPr>
              <a:t>High Yield </a:t>
            </a:r>
          </a:p>
          <a:p>
            <a:r>
              <a:rPr lang="en-US" sz="1300" dirty="0" smtClean="0">
                <a:latin typeface="Arial"/>
                <a:cs typeface="Arial"/>
              </a:rPr>
              <a:t>Corp. Bonds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79444" y="4852061"/>
            <a:ext cx="77776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/>
                <a:cs typeface="Arial"/>
              </a:rPr>
              <a:t>Equities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34137" y="2745154"/>
            <a:ext cx="13798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Arial"/>
                <a:cs typeface="Arial"/>
              </a:rPr>
              <a:t>African SME PE</a:t>
            </a:r>
          </a:p>
          <a:p>
            <a:r>
              <a:rPr lang="en-US" sz="1300" dirty="0" smtClean="0">
                <a:latin typeface="Arial"/>
                <a:cs typeface="Arial"/>
              </a:rPr>
              <a:t>Fund of Funds</a:t>
            </a:r>
            <a:endParaRPr lang="en-US" sz="1300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28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Fund Manager Selection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649" y="1067456"/>
            <a:ext cx="4438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Qualitative Assessment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Best-in-class defined by “African competency” – not “VC mindset”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649" y="3067050"/>
            <a:ext cx="4210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Quantitative Performance Metrics: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FOF looks for “preferred” performance characteristics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649" y="4582180"/>
            <a:ext cx="4438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Portfolio Fit: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Fund’s strategy and risk/return must fit within existing portfolio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6301" y="1067456"/>
            <a:ext cx="4076699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African experience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Business, financial models rooted in African realities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Length and breadth of experience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UNEP PRI, IFC Perf. Std. understanding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Cultural know-how including techniques to reduce risk and promote ethics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6301" y="3067050"/>
            <a:ext cx="4076699" cy="1354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Return history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Length of track record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Asset class experience – SME scaling, mid cap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Management  controls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6301" y="4615874"/>
            <a:ext cx="4076699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Maintain SME-focus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Preference to S/H loan/equity with royalty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feature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Little geographic or sector overlap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Uncorrelated industries less susceptible to corruption / regional risk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7649" y="6248400"/>
            <a:ext cx="6819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E.g., SEAF was co-founded by a lawyer and an aid worker with degrees in French literature – no prior investment experience.</a:t>
            </a:r>
            <a:endParaRPr lang="en-US" sz="1600" i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427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Fund Manager Due Diligence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375232"/>
            <a:ext cx="3185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Due Diligence Process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5750" y="1406010"/>
            <a:ext cx="407669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600" dirty="0" smtClean="0">
                <a:latin typeface="Arial" pitchFamily="34" charset="0"/>
                <a:cs typeface="Arial" pitchFamily="34" charset="0"/>
              </a:rPr>
              <a:t>1. Initial interest in strategy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95749" y="2080399"/>
            <a:ext cx="407669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600" dirty="0" smtClean="0">
                <a:latin typeface="Arial" pitchFamily="34" charset="0"/>
                <a:cs typeface="Arial" pitchFamily="34" charset="0"/>
              </a:rPr>
              <a:t>2. Analyze fund (or company) track record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49" y="2754788"/>
            <a:ext cx="407669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600" dirty="0" smtClean="0">
                <a:latin typeface="Arial" pitchFamily="34" charset="0"/>
                <a:cs typeface="Arial" pitchFamily="34" charset="0"/>
              </a:rPr>
              <a:t>3. Full documentation review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95749" y="3429177"/>
            <a:ext cx="407669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600" dirty="0" smtClean="0">
                <a:latin typeface="Arial" pitchFamily="34" charset="0"/>
                <a:cs typeface="Arial" pitchFamily="34" charset="0"/>
              </a:rPr>
              <a:t>4. In-depth manager review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95749" y="4103566"/>
            <a:ext cx="407669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600" dirty="0" smtClean="0">
                <a:latin typeface="Arial" pitchFamily="34" charset="0"/>
                <a:cs typeface="Arial" pitchFamily="34" charset="0"/>
              </a:rPr>
              <a:t>5. Manager due diligence write-up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95750" y="4777956"/>
            <a:ext cx="407669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600" dirty="0" smtClean="0">
                <a:latin typeface="Arial" pitchFamily="34" charset="0"/>
                <a:cs typeface="Arial" pitchFamily="34" charset="0"/>
              </a:rPr>
              <a:t>6. Investment committee approval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6699" y="4017325"/>
            <a:ext cx="366053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Arial" pitchFamily="34" charset="0"/>
                <a:cs typeface="Arial" pitchFamily="34" charset="0"/>
              </a:rPr>
              <a:t>In-depth manager review is focused on six critical areas: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Reputation and character 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Investment process and risk management 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Administrative and internal controls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Reporting and transparency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Industry and country knowledge 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Social value orientation</a:t>
            </a:r>
            <a:endParaRPr lang="en-US" sz="17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Elbow Connector 20"/>
          <p:cNvCxnSpPr>
            <a:stCxn id="14" idx="1"/>
            <a:endCxn id="19" idx="0"/>
          </p:cNvCxnSpPr>
          <p:nvPr/>
        </p:nvCxnSpPr>
        <p:spPr>
          <a:xfrm rot="10800000" flipV="1">
            <a:off x="2096965" y="3598453"/>
            <a:ext cx="1998784" cy="418871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54278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Fund of Funds Structure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1216924"/>
            <a:ext cx="7105651" cy="356023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Proposal: US$500mm FOF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Target return: 12-15%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FOF life: 10 years (with 2-year extension option)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Number of funds: 5-7 (open or closed-end) (each fund makes 25-35 investments)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FOF management fee: 0.25% (taken out of fund’s management fee)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Target fund portfolio investment size: $500k - $5mm in SMEs with $2-$10mm annual revenue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No fund more than 30% of total allocation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042848" y="3665856"/>
            <a:ext cx="4101152" cy="4897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199" y="5050692"/>
            <a:ext cx="1721339" cy="10648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Institutional Investors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1509" y="5050692"/>
            <a:ext cx="1721339" cy="10648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Fund of Funds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7813" y="5050692"/>
            <a:ext cx="1721339" cy="10648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SME Funds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2388086" y="5426807"/>
            <a:ext cx="717064" cy="2686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0800000">
            <a:off x="5273442" y="5426807"/>
            <a:ext cx="670158" cy="2867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7669" y="5650371"/>
            <a:ext cx="754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Equity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3433" y="5674789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Equity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43904" y="1189569"/>
            <a:ext cx="3200382" cy="6014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Arial" pitchFamily="34" charset="0"/>
                <a:cs typeface="Arial" pitchFamily="34" charset="0"/>
              </a:rPr>
              <a:t>Target return: 12-15%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573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Target Fund Deal Structure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20077" y="1216924"/>
            <a:ext cx="8518769" cy="5152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200" u="sng" dirty="0" smtClean="0">
                <a:latin typeface="Arial" pitchFamily="34" charset="0"/>
                <a:cs typeface="Arial" pitchFamily="34" charset="0"/>
              </a:rPr>
              <a:t>FOF prefers funds that:</a:t>
            </a:r>
          </a:p>
          <a:p>
            <a:pPr marL="341313" indent="-34131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provide 3-6 year financing to SMEs for working capital or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capex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1313" indent="-34131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provide technical assistance to Investees</a:t>
            </a:r>
          </a:p>
          <a:p>
            <a:pPr marL="341313" indent="-34131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provide for tag-along and claw-back rights to ensure </a:t>
            </a:r>
            <a:r>
              <a:rPr lang="en-US" sz="2200" i="1" dirty="0" err="1" smtClean="0">
                <a:latin typeface="Arial" pitchFamily="34" charset="0"/>
                <a:cs typeface="Arial" pitchFamily="34" charset="0"/>
              </a:rPr>
              <a:t>pari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 smtClean="0">
                <a:latin typeface="Arial" pitchFamily="34" charset="0"/>
                <a:cs typeface="Arial" pitchFamily="34" charset="0"/>
              </a:rPr>
              <a:t>passu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gains in case of non-MBO exit.  </a:t>
            </a:r>
          </a:p>
          <a:p>
            <a:pPr marL="341313" indent="-34131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provide for co-investment rights to FOF Investors</a:t>
            </a:r>
          </a:p>
          <a:p>
            <a:pPr marL="341313" indent="-34131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provide follow-on loans to Investees</a:t>
            </a:r>
          </a:p>
          <a:p>
            <a:pPr marL="341313" indent="-34131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make investments of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$500k - $5mm in SMEs with $2-$10mm annual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revenue</a:t>
            </a:r>
          </a:p>
          <a:p>
            <a:pPr marL="341313" indent="-341313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minimize equity exposure risk through shareholder loans 	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 revenue-based royalty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feature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042848" y="3665856"/>
            <a:ext cx="4101152" cy="4897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640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2"/>
          <a:stretch/>
        </p:blipFill>
        <p:spPr>
          <a:xfrm>
            <a:off x="3795547" y="2745154"/>
            <a:ext cx="5407067" cy="41226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6412"/>
            <a:ext cx="7315201" cy="5311538"/>
          </a:xfrm>
        </p:spPr>
        <p:txBody>
          <a:bodyPr>
            <a:normAutofit fontScale="92500" lnSpcReduction="20000"/>
          </a:bodyPr>
          <a:lstStyle/>
          <a:p>
            <a:pPr fontAlgn="t">
              <a:buNone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Goal</a:t>
            </a:r>
          </a:p>
          <a:p>
            <a:pPr fontAlgn="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Decrease risk and return gap</a:t>
            </a:r>
          </a:p>
          <a:p>
            <a:pPr lvl="1" fontAlgn="t"/>
            <a:r>
              <a:rPr lang="en-US" sz="2000" dirty="0" smtClean="0">
                <a:latin typeface="Arial" pitchFamily="34" charset="0"/>
                <a:cs typeface="Arial" pitchFamily="34" charset="0"/>
              </a:rPr>
              <a:t>Perceived risk of 40-50% with expected returns of 0-5%</a:t>
            </a:r>
          </a:p>
          <a:p>
            <a:pPr lvl="1" fontAlgn="t"/>
            <a:r>
              <a:rPr lang="en-US" sz="2000" dirty="0" smtClean="0">
                <a:latin typeface="Arial" pitchFamily="34" charset="0"/>
                <a:cs typeface="Arial" pitchFamily="34" charset="0"/>
              </a:rPr>
              <a:t>FOF aims for 12-15% return on estimated 20-30% risk</a:t>
            </a:r>
          </a:p>
          <a:p>
            <a:pPr fontAlgn="t">
              <a:buNone/>
            </a:pPr>
            <a:endParaRPr lang="en-US" sz="2400" u="sng" dirty="0" smtClean="0">
              <a:latin typeface="Arial" pitchFamily="34" charset="0"/>
              <a:cs typeface="Arial" pitchFamily="34" charset="0"/>
            </a:endParaRPr>
          </a:p>
          <a:p>
            <a:pPr fontAlgn="t">
              <a:buNone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Financing Model Parameters</a:t>
            </a:r>
          </a:p>
          <a:p>
            <a:pPr fontAlgn="t"/>
            <a:r>
              <a:rPr lang="en-US" sz="2400" dirty="0" smtClean="0">
                <a:latin typeface="Arial" pitchFamily="34" charset="0"/>
                <a:cs typeface="Arial" pitchFamily="34" charset="0"/>
              </a:rPr>
              <a:t>Equity value around 2X sales</a:t>
            </a:r>
          </a:p>
          <a:p>
            <a:pPr fontAlgn="t"/>
            <a:r>
              <a:rPr lang="en-US" sz="2400" dirty="0" smtClean="0">
                <a:latin typeface="Arial" pitchFamily="34" charset="0"/>
                <a:cs typeface="Arial" pitchFamily="34" charset="0"/>
              </a:rPr>
              <a:t>Invest in small amounts of equity, 10-20%</a:t>
            </a:r>
          </a:p>
          <a:p>
            <a:pPr fontAlgn="t"/>
            <a:r>
              <a:rPr lang="en-US" sz="2400" dirty="0" smtClean="0">
                <a:latin typeface="Arial" pitchFamily="34" charset="0"/>
                <a:cs typeface="Arial" pitchFamily="34" charset="0"/>
              </a:rPr>
              <a:t>Provide shareholder loans at 4-8% interest</a:t>
            </a:r>
          </a:p>
          <a:p>
            <a:pPr fontAlgn="t"/>
            <a:r>
              <a:rPr lang="en-US" sz="2400" dirty="0" smtClean="0">
                <a:latin typeface="Arial" pitchFamily="34" charset="0"/>
                <a:cs typeface="Arial" pitchFamily="34" charset="0"/>
              </a:rPr>
              <a:t>Determine exit multiple, usually 3X</a:t>
            </a:r>
          </a:p>
          <a:p>
            <a:pPr fontAlgn="t"/>
            <a:r>
              <a:rPr lang="en-US" sz="2400" dirty="0" smtClean="0">
                <a:latin typeface="Arial" pitchFamily="34" charset="0"/>
                <a:cs typeface="Arial" pitchFamily="34" charset="0"/>
              </a:rPr>
              <a:t>Receive MBO payments through royalties on sales, 5-10%, greater of actual or forecasted</a:t>
            </a:r>
          </a:p>
          <a:p>
            <a:pPr fontAlgn="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fontAlgn="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Increased predictability does not leave out high upside expectations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8538"/>
          </a:xfrm>
          <a:prstGeom prst="rect">
            <a:avLst/>
          </a:prstGeom>
          <a:gradFill>
            <a:gsLst>
              <a:gs pos="77000">
                <a:schemeClr val="tx1"/>
              </a:gs>
              <a:gs pos="100000">
                <a:srgbClr val="800000"/>
              </a:gs>
            </a:gsLst>
            <a:lin ang="156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Preferred Financing </a:t>
            </a:r>
            <a:r>
              <a:rPr lang="en-US" sz="3600" dirty="0">
                <a:latin typeface="Arial"/>
                <a:cs typeface="Arial"/>
              </a:rPr>
              <a:t>Model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1622</Words>
  <Application>Microsoft Office PowerPoint</Application>
  <PresentationFormat>On-screen Show (4:3)</PresentationFormat>
  <Paragraphs>416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African Small and Medium Enterprises  Fund of Funds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BPP</cp:lastModifiedBy>
  <cp:revision>133</cp:revision>
  <dcterms:created xsi:type="dcterms:W3CDTF">2011-03-30T18:59:33Z</dcterms:created>
  <dcterms:modified xsi:type="dcterms:W3CDTF">2011-04-05T20:20:32Z</dcterms:modified>
</cp:coreProperties>
</file>