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4.xml" ContentType="application/vnd.openxmlformats-officedocument.presentationml.notesSlide+xml"/>
  <Override PartName="/ppt/tags/tag5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8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2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326" r:id="rId2"/>
    <p:sldId id="267" r:id="rId3"/>
    <p:sldId id="509" r:id="rId4"/>
    <p:sldId id="331" r:id="rId5"/>
    <p:sldId id="507" r:id="rId6"/>
    <p:sldId id="542" r:id="rId7"/>
    <p:sldId id="492" r:id="rId8"/>
    <p:sldId id="483" r:id="rId9"/>
    <p:sldId id="493" r:id="rId10"/>
    <p:sldId id="505" r:id="rId11"/>
    <p:sldId id="524" r:id="rId12"/>
    <p:sldId id="525" r:id="rId13"/>
    <p:sldId id="513" r:id="rId14"/>
    <p:sldId id="482" r:id="rId15"/>
    <p:sldId id="534" r:id="rId16"/>
    <p:sldId id="535" r:id="rId17"/>
    <p:sldId id="536" r:id="rId18"/>
    <p:sldId id="537" r:id="rId19"/>
    <p:sldId id="541" r:id="rId20"/>
    <p:sldId id="539" r:id="rId21"/>
    <p:sldId id="540" r:id="rId22"/>
    <p:sldId id="329" r:id="rId23"/>
    <p:sldId id="508" r:id="rId24"/>
    <p:sldId id="530" r:id="rId25"/>
    <p:sldId id="528" r:id="rId26"/>
    <p:sldId id="491" r:id="rId27"/>
    <p:sldId id="522" r:id="rId28"/>
    <p:sldId id="523" r:id="rId29"/>
    <p:sldId id="473" r:id="rId30"/>
    <p:sldId id="503" r:id="rId31"/>
    <p:sldId id="526" r:id="rId32"/>
    <p:sldId id="531" r:id="rId33"/>
    <p:sldId id="532" r:id="rId34"/>
    <p:sldId id="514" r:id="rId35"/>
    <p:sldId id="501" r:id="rId36"/>
    <p:sldId id="484" r:id="rId37"/>
    <p:sldId id="519" r:id="rId38"/>
    <p:sldId id="511" r:id="rId39"/>
    <p:sldId id="485" r:id="rId40"/>
    <p:sldId id="495" r:id="rId41"/>
    <p:sldId id="520" r:id="rId42"/>
    <p:sldId id="496" r:id="rId43"/>
    <p:sldId id="515" r:id="rId44"/>
    <p:sldId id="474" r:id="rId45"/>
  </p:sldIdLst>
  <p:sldSz cx="12841288" cy="7223125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F6F"/>
    <a:srgbClr val="969696"/>
    <a:srgbClr val="009051"/>
    <a:srgbClr val="00582C"/>
    <a:srgbClr val="006C3E"/>
    <a:srgbClr val="005430"/>
    <a:srgbClr val="B2B2B2"/>
    <a:srgbClr val="C2C2C2"/>
    <a:srgbClr val="FF99CC"/>
    <a:srgbClr val="009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4054" autoAdjust="0"/>
  </p:normalViewPr>
  <p:slideViewPr>
    <p:cSldViewPr snapToGrid="0">
      <p:cViewPr varScale="1">
        <p:scale>
          <a:sx n="85" d="100"/>
          <a:sy n="85" d="100"/>
        </p:scale>
        <p:origin x="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IIMA\Competitions\Kellog%20Morgan\Presentation\Kellogg%20Morgan%20Challenge%20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IIMA\Competitions\Kellog%20Morgan\Presentation\Kellogg%20Morgan%20Challenge%20v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Year-wise</a:t>
            </a:r>
            <a:r>
              <a:rPr lang="en-IN" baseline="0"/>
              <a:t> b</a:t>
            </a:r>
            <a:r>
              <a:rPr lang="en-IN"/>
              <a:t>reakup of revenue</a:t>
            </a:r>
            <a:r>
              <a:rPr lang="en-IN" baseline="0"/>
              <a:t> </a:t>
            </a:r>
            <a:endParaRPr lang="en-I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'Proposal Data'!$D$56</c:f>
              <c:strCache>
                <c:ptCount val="1"/>
                <c:pt idx="0">
                  <c:v>Expenses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cat>
            <c:strLit>
              <c:ptCount val="1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'Proposal Data'!$E$56:$X$56</c:f>
              <c:numCache>
                <c:formatCode>#,##0</c:formatCode>
                <c:ptCount val="10"/>
                <c:pt idx="0">
                  <c:v>89749.67212179894</c:v>
                </c:pt>
                <c:pt idx="1">
                  <c:v>72843.18868677647</c:v>
                </c:pt>
                <c:pt idx="2">
                  <c:v>77188.454193103098</c:v>
                </c:pt>
                <c:pt idx="3">
                  <c:v>82954.077785431058</c:v>
                </c:pt>
                <c:pt idx="4">
                  <c:v>89610.570988189167</c:v>
                </c:pt>
                <c:pt idx="5">
                  <c:v>97295.585635576994</c:v>
                </c:pt>
                <c:pt idx="6">
                  <c:v>106168.04269841814</c:v>
                </c:pt>
                <c:pt idx="7">
                  <c:v>116411.4186637089</c:v>
                </c:pt>
                <c:pt idx="8">
                  <c:v>128237.53970584291</c:v>
                </c:pt>
                <c:pt idx="9">
                  <c:v>141890.96211043934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4824-44DD-BFA9-E38A643952EC}"/>
            </c:ext>
          </c:extLst>
        </c:ser>
        <c:ser>
          <c:idx val="1"/>
          <c:order val="1"/>
          <c:tx>
            <c:strRef>
              <c:f>'Proposal Data'!$D$57</c:f>
              <c:strCache>
                <c:ptCount val="1"/>
                <c:pt idx="0">
                  <c:v>Farmer Income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Lit>
              <c:ptCount val="1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'Proposal Data'!$E$57:$X$57</c:f>
              <c:numCache>
                <c:formatCode>#,##0</c:formatCode>
                <c:ptCount val="10"/>
                <c:pt idx="0">
                  <c:v>0</c:v>
                </c:pt>
                <c:pt idx="1">
                  <c:v>114307.39436619719</c:v>
                </c:pt>
                <c:pt idx="2">
                  <c:v>169257.04365199301</c:v>
                </c:pt>
                <c:pt idx="3">
                  <c:v>181899.76871040993</c:v>
                </c:pt>
                <c:pt idx="4">
                  <c:v>196495.97189087336</c:v>
                </c:pt>
                <c:pt idx="5">
                  <c:v>213347.49292775078</c:v>
                </c:pt>
                <c:pt idx="6">
                  <c:v>232802.81002256984</c:v>
                </c:pt>
                <c:pt idx="7">
                  <c:v>255264.24614051075</c:v>
                </c:pt>
                <c:pt idx="8">
                  <c:v>281196.28878065321</c:v>
                </c:pt>
                <c:pt idx="9">
                  <c:v>311135.19526727073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4824-44DD-BFA9-E38A643952EC}"/>
            </c:ext>
          </c:extLst>
        </c:ser>
        <c:ser>
          <c:idx val="2"/>
          <c:order val="2"/>
          <c:tx>
            <c:strRef>
              <c:f>'Proposal Data'!$D$58</c:f>
              <c:strCache>
                <c:ptCount val="1"/>
                <c:pt idx="0">
                  <c:v>Investor Returns</c:v>
                </c:pt>
              </c:strCache>
            </c:strRef>
          </c:tx>
          <c:spPr>
            <a:solidFill>
              <a:srgbClr val="009051"/>
            </a:solidFill>
            <a:ln>
              <a:noFill/>
            </a:ln>
            <a:effectLst/>
            <a:sp3d/>
          </c:spPr>
          <c:invertIfNegative val="0"/>
          <c:cat>
            <c:strLit>
              <c:ptCount val="1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'Proposal Data'!$E$58:$X$58</c:f>
              <c:numCache>
                <c:formatCode>#,##0</c:formatCode>
                <c:ptCount val="10"/>
                <c:pt idx="0">
                  <c:v>0</c:v>
                </c:pt>
                <c:pt idx="1">
                  <c:v>123943.661971831</c:v>
                </c:pt>
                <c:pt idx="2">
                  <c:v>123943.661971831</c:v>
                </c:pt>
                <c:pt idx="3">
                  <c:v>123943.661971831</c:v>
                </c:pt>
                <c:pt idx="4">
                  <c:v>123943.661971831</c:v>
                </c:pt>
                <c:pt idx="5">
                  <c:v>123943.661971831</c:v>
                </c:pt>
                <c:pt idx="6">
                  <c:v>123943.661971831</c:v>
                </c:pt>
                <c:pt idx="7">
                  <c:v>123943.661971831</c:v>
                </c:pt>
                <c:pt idx="8">
                  <c:v>123943.661971831</c:v>
                </c:pt>
                <c:pt idx="9">
                  <c:v>123943.661971831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824-44DD-BFA9-E38A643952EC}"/>
            </c:ext>
          </c:extLst>
        </c:ser>
        <c:ser>
          <c:idx val="3"/>
          <c:order val="3"/>
          <c:tx>
            <c:strRef>
              <c:f>'Proposal Data'!$D$59</c:f>
              <c:strCache>
                <c:ptCount val="1"/>
                <c:pt idx="0">
                  <c:v>Business Surplus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Lit>
              <c:ptCount val="10"/>
              <c:pt idx="0">
                <c:v>1</c:v>
              </c:pt>
              <c:pt idx="1">
                <c:v>2</c:v>
              </c:pt>
              <c:pt idx="2">
                <c:v>3</c:v>
              </c:pt>
              <c:pt idx="3">
                <c:v>4</c:v>
              </c:pt>
              <c:pt idx="4">
                <c:v>5</c:v>
              </c:pt>
              <c:pt idx="5">
                <c:v>6</c:v>
              </c:pt>
              <c:pt idx="6">
                <c:v>7</c:v>
              </c:pt>
              <c:pt idx="7">
                <c:v>8</c:v>
              </c:pt>
              <c:pt idx="8">
                <c:v>9</c:v>
              </c:pt>
              <c:pt idx="9">
                <c:v>10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'Proposal Data'!$E$59:$X$59</c:f>
              <c:numCache>
                <c:formatCode>#,##0</c:formatCode>
                <c:ptCount val="10"/>
                <c:pt idx="0">
                  <c:v>-59641.899982893308</c:v>
                </c:pt>
                <c:pt idx="1">
                  <c:v>1.2830017285395255E-2</c:v>
                </c:pt>
                <c:pt idx="2">
                  <c:v>38347.457576305409</c:v>
                </c:pt>
                <c:pt idx="3">
                  <c:v>50469.860045347879</c:v>
                </c:pt>
                <c:pt idx="4">
                  <c:v>64465.343507649312</c:v>
                </c:pt>
                <c:pt idx="5">
                  <c:v>80623.325214968325</c:v>
                </c:pt>
                <c:pt idx="6">
                  <c:v>99277.941438646099</c:v>
                </c:pt>
                <c:pt idx="7">
                  <c:v>120814.95718455853</c:v>
                </c:pt>
                <c:pt idx="8">
                  <c:v>145679.74355582384</c:v>
                </c:pt>
                <c:pt idx="9">
                  <c:v>174386.48772979301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4824-44DD-BFA9-E38A64395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5139423"/>
        <c:axId val="1007702399"/>
        <c:axId val="0"/>
        <c:extLst/>
      </c:bar3DChart>
      <c:catAx>
        <c:axId val="6151394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(in 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7702399"/>
        <c:crosses val="autoZero"/>
        <c:auto val="1"/>
        <c:lblAlgn val="ctr"/>
        <c:lblOffset val="100"/>
        <c:noMultiLvlLbl val="0"/>
      </c:catAx>
      <c:valAx>
        <c:axId val="1007702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in US Thousands Dollars</a:t>
                </a:r>
                <a:r>
                  <a:rPr lang="en-IN" baseline="0"/>
                  <a:t> </a:t>
                </a:r>
              </a:p>
              <a:p>
                <a:pPr>
                  <a:defRPr/>
                </a:pPr>
                <a:r>
                  <a:rPr lang="en-IN" baseline="0"/>
                  <a:t>(for Pilot Phase)</a:t>
                </a:r>
                <a:endParaRPr lang="en-I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139423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IRR sensitivity with change</a:t>
            </a:r>
            <a:r>
              <a:rPr lang="en-IN" baseline="0"/>
              <a:t> in land acquisition price</a:t>
            </a:r>
            <a:endParaRPr lang="en-I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1"/>
          <c:order val="0"/>
          <c:tx>
            <c:v>$10,000/acre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'Assumptions and results'!$E$37:$W$37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'Assumptions and results'!$E$39:$W$39</c:f>
              <c:numCache>
                <c:formatCode>0%</c:formatCode>
                <c:ptCount val="19"/>
                <c:pt idx="0">
                  <c:v>3.8460866360061893E-2</c:v>
                </c:pt>
                <c:pt idx="1">
                  <c:v>9.8794427052571729E-2</c:v>
                </c:pt>
                <c:pt idx="2">
                  <c:v>0.13270988486212171</c:v>
                </c:pt>
                <c:pt idx="3">
                  <c:v>0.15534228963938296</c:v>
                </c:pt>
                <c:pt idx="4">
                  <c:v>0.17202438061003361</c:v>
                </c:pt>
                <c:pt idx="5">
                  <c:v>0.18511416831664146</c:v>
                </c:pt>
                <c:pt idx="6">
                  <c:v>0.19581786148510089</c:v>
                </c:pt>
                <c:pt idx="7">
                  <c:v>0.20482061313321903</c:v>
                </c:pt>
                <c:pt idx="8">
                  <c:v>0.21254455056418625</c:v>
                </c:pt>
                <c:pt idx="9">
                  <c:v>0.2192675269854138</c:v>
                </c:pt>
                <c:pt idx="10">
                  <c:v>0.22518277980621443</c:v>
                </c:pt>
                <c:pt idx="11">
                  <c:v>0.23043102198038329</c:v>
                </c:pt>
                <c:pt idx="12">
                  <c:v>0.2351186957788502</c:v>
                </c:pt>
                <c:pt idx="13">
                  <c:v>0.23932886369147605</c:v>
                </c:pt>
                <c:pt idx="14">
                  <c:v>0.24312798941160846</c:v>
                </c:pt>
                <c:pt idx="15">
                  <c:v>0.24657032906833448</c:v>
                </c:pt>
                <c:pt idx="16">
                  <c:v>0.24970088160866027</c:v>
                </c:pt>
                <c:pt idx="17">
                  <c:v>0.25255744088820004</c:v>
                </c:pt>
                <c:pt idx="18">
                  <c:v>0.25517206960600264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C16-4B15-B04A-6E7D04131EA8}"/>
            </c:ext>
          </c:extLst>
        </c:ser>
        <c:ser>
          <c:idx val="0"/>
          <c:order val="1"/>
          <c:tx>
            <c:v>$12,000/acre</c:v>
          </c:tx>
          <c:spPr>
            <a:ln w="1905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'Assumptions and results'!$E$37:$W$37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'Assumptions and results'!$E$41:$W$41</c:f>
              <c:numCache>
                <c:formatCode>0%</c:formatCode>
                <c:ptCount val="19"/>
                <c:pt idx="0">
                  <c:v>3.3548276352295556E-2</c:v>
                </c:pt>
                <c:pt idx="1">
                  <c:v>8.223900690483392E-2</c:v>
                </c:pt>
                <c:pt idx="2">
                  <c:v>0.10928317522446311</c:v>
                </c:pt>
                <c:pt idx="3">
                  <c:v>0.12723764819066957</c:v>
                </c:pt>
                <c:pt idx="4">
                  <c:v>0.14047748318682868</c:v>
                </c:pt>
                <c:pt idx="5">
                  <c:v>0.15092021147254625</c:v>
                </c:pt>
                <c:pt idx="6">
                  <c:v>0.15953648907188994</c:v>
                </c:pt>
                <c:pt idx="7">
                  <c:v>0.16686985231469981</c:v>
                </c:pt>
                <c:pt idx="8">
                  <c:v>0.17324892276652165</c:v>
                </c:pt>
                <c:pt idx="9">
                  <c:v>0.17888512689417974</c:v>
                </c:pt>
                <c:pt idx="10">
                  <c:v>0.18392188333609755</c:v>
                </c:pt>
                <c:pt idx="11">
                  <c:v>0.18846110248575115</c:v>
                </c:pt>
                <c:pt idx="12">
                  <c:v>0.19257824424294306</c:v>
                </c:pt>
                <c:pt idx="13">
                  <c:v>0.19633124924424922</c:v>
                </c:pt>
                <c:pt idx="14">
                  <c:v>0.19976602894675927</c:v>
                </c:pt>
                <c:pt idx="15">
                  <c:v>0.20291994684854425</c:v>
                </c:pt>
                <c:pt idx="16">
                  <c:v>0.20582408933803115</c:v>
                </c:pt>
                <c:pt idx="17">
                  <c:v>0.20850478770002118</c:v>
                </c:pt>
                <c:pt idx="18">
                  <c:v>0.21098466603374527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C16-4B15-B04A-6E7D04131EA8}"/>
            </c:ext>
          </c:extLst>
        </c:ser>
        <c:ser>
          <c:idx val="1"/>
          <c:order val="2"/>
          <c:tx>
            <c:v>$14,000/acre (Base Case)</c:v>
          </c:tx>
          <c:spPr>
            <a:ln w="19050" cap="rnd">
              <a:solidFill>
                <a:srgbClr val="009051"/>
              </a:solidFill>
              <a:round/>
            </a:ln>
            <a:effectLst/>
          </c:spPr>
          <c:marker>
            <c:symbol val="none"/>
          </c:marker>
          <c:xVal>
            <c:numRef>
              <c:f>'Assumptions and results'!$E$37:$W$37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'Assumptions and results'!$E$43:$W$43</c:f>
              <c:numCache>
                <c:formatCode>0%</c:formatCode>
                <c:ptCount val="19"/>
                <c:pt idx="0">
                  <c:v>2.9894614667729399E-2</c:v>
                </c:pt>
                <c:pt idx="1">
                  <c:v>7.0142223301732406E-2</c:v>
                </c:pt>
                <c:pt idx="2">
                  <c:v>9.2219675003709131E-2</c:v>
                </c:pt>
                <c:pt idx="3">
                  <c:v>0.10675921781863666</c:v>
                </c:pt>
                <c:pt idx="4">
                  <c:v>0.11743900931614253</c:v>
                </c:pt>
                <c:pt idx="5">
                  <c:v>0.12586409770697043</c:v>
                </c:pt>
                <c:pt idx="6">
                  <c:v>0.13284330040920772</c:v>
                </c:pt>
                <c:pt idx="7">
                  <c:v>0.13882647049669722</c:v>
                </c:pt>
                <c:pt idx="8">
                  <c:v>0.14408264545627619</c:v>
                </c:pt>
                <c:pt idx="9">
                  <c:v>0.14878210737220637</c:v>
                </c:pt>
                <c:pt idx="10">
                  <c:v>0.1530378035722923</c:v>
                </c:pt>
                <c:pt idx="11">
                  <c:v>0.15692777856805046</c:v>
                </c:pt>
                <c:pt idx="12">
                  <c:v>0.16050801050892555</c:v>
                </c:pt>
                <c:pt idx="13">
                  <c:v>0.16382008330660075</c:v>
                </c:pt>
                <c:pt idx="14">
                  <c:v>0.16689593301965616</c:v>
                </c:pt>
                <c:pt idx="15">
                  <c:v>0.16976086597299472</c:v>
                </c:pt>
                <c:pt idx="16">
                  <c:v>0.17243552080713748</c:v>
                </c:pt>
                <c:pt idx="17">
                  <c:v>0.17493716745065208</c:v>
                </c:pt>
                <c:pt idx="18">
                  <c:v>0.17728058072680425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C16-4B15-B04A-6E7D04131EA8}"/>
            </c:ext>
          </c:extLst>
        </c:ser>
        <c:ser>
          <c:idx val="2"/>
          <c:order val="3"/>
          <c:tx>
            <c:v>$16,000/acre</c:v>
          </c:tx>
          <c:spPr>
            <a:ln w="1905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'Assumptions and results'!$E$37:$W$37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'Assumptions and results'!$E$45:$W$45</c:f>
              <c:numCache>
                <c:formatCode>0%</c:formatCode>
                <c:ptCount val="19"/>
                <c:pt idx="0">
                  <c:v>3.4971661247812966E-2</c:v>
                </c:pt>
                <c:pt idx="1">
                  <c:v>6.5651580006226992E-2</c:v>
                </c:pt>
                <c:pt idx="2">
                  <c:v>8.1359198444895517E-2</c:v>
                </c:pt>
                <c:pt idx="3">
                  <c:v>9.2104532897226019E-2</c:v>
                </c:pt>
                <c:pt idx="4">
                  <c:v>0.10069408613457546</c:v>
                </c:pt>
                <c:pt idx="5">
                  <c:v>0.10744114669044429</c:v>
                </c:pt>
                <c:pt idx="6">
                  <c:v>0.11302526352437885</c:v>
                </c:pt>
                <c:pt idx="7">
                  <c:v>0.11782394059446115</c:v>
                </c:pt>
                <c:pt idx="8">
                  <c:v>0.12206231411913142</c:v>
                </c:pt>
                <c:pt idx="9">
                  <c:v>0.1258820049316593</c:v>
                </c:pt>
                <c:pt idx="10">
                  <c:v>0.12937588523283122</c:v>
                </c:pt>
                <c:pt idx="11">
                  <c:v>0.13260695799017846</c:v>
                </c:pt>
                <c:pt idx="12">
                  <c:v>0.13561922224050255</c:v>
                </c:pt>
                <c:pt idx="13">
                  <c:v>0.13844422689915586</c:v>
                </c:pt>
                <c:pt idx="14">
                  <c:v>0.14110517709313858</c:v>
                </c:pt>
                <c:pt idx="15">
                  <c:v>0.14361958663665869</c:v>
                </c:pt>
                <c:pt idx="16">
                  <c:v>0.14600103295039907</c:v>
                </c:pt>
                <c:pt idx="17">
                  <c:v>0.14826033954757517</c:v>
                </c:pt>
                <c:pt idx="18">
                  <c:v>0.15040638345365615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C16-4B15-B04A-6E7D04131EA8}"/>
            </c:ext>
          </c:extLst>
        </c:ser>
        <c:ser>
          <c:idx val="3"/>
          <c:order val="4"/>
          <c:tx>
            <c:v>$18,000/acre</c:v>
          </c:tx>
          <c:spPr>
            <a:ln w="19050" cap="rnd">
              <a:solidFill>
                <a:schemeClr val="accent6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'Assumptions and results'!$E$37:$W$37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'Assumptions and results'!$E$47:$W$47</c:f>
              <c:numCache>
                <c:formatCode>0%</c:formatCode>
                <c:ptCount val="19"/>
                <c:pt idx="0">
                  <c:v>3.9293213149845838E-2</c:v>
                </c:pt>
                <c:pt idx="1">
                  <c:v>6.8622933987478915E-2</c:v>
                </c:pt>
                <c:pt idx="2">
                  <c:v>8.3622376099366555E-2</c:v>
                </c:pt>
                <c:pt idx="3">
                  <c:v>9.2731056293431521E-2</c:v>
                </c:pt>
                <c:pt idx="4">
                  <c:v>9.8849390580792715E-2</c:v>
                </c:pt>
                <c:pt idx="5">
                  <c:v>0.10324224703360778</c:v>
                </c:pt>
                <c:pt idx="6">
                  <c:v>0.10654931440449304</c:v>
                </c:pt>
                <c:pt idx="7">
                  <c:v>0.10912886557260786</c:v>
                </c:pt>
                <c:pt idx="8">
                  <c:v>0.11119717275994472</c:v>
                </c:pt>
                <c:pt idx="9">
                  <c:v>0.11289251556186823</c:v>
                </c:pt>
                <c:pt idx="10">
                  <c:v>0.11431391378917326</c:v>
                </c:pt>
                <c:pt idx="11">
                  <c:v>0.11675980836002024</c:v>
                </c:pt>
                <c:pt idx="12">
                  <c:v>0.11906916989471254</c:v>
                </c:pt>
                <c:pt idx="13">
                  <c:v>0.12126458722547777</c:v>
                </c:pt>
                <c:pt idx="14">
                  <c:v>0.12336217093698247</c:v>
                </c:pt>
                <c:pt idx="15">
                  <c:v>0.12537355199596484</c:v>
                </c:pt>
                <c:pt idx="16">
                  <c:v>0.12730722506880493</c:v>
                </c:pt>
                <c:pt idx="17">
                  <c:v>0.1291694732268453</c:v>
                </c:pt>
                <c:pt idx="18">
                  <c:v>0.13096501660587684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C16-4B15-B04A-6E7D04131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2006079"/>
        <c:axId val="1411413775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5"/>
                <c:tx>
                  <c:v>$20,000/acre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'Assumptions and results'!$E$37:$W$37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2</c:v>
                      </c:pt>
                      <c:pt idx="1">
                        <c:v>3</c:v>
                      </c:pt>
                      <c:pt idx="2">
                        <c:v>4</c:v>
                      </c:pt>
                      <c:pt idx="3">
                        <c:v>5</c:v>
                      </c:pt>
                      <c:pt idx="4">
                        <c:v>6</c:v>
                      </c:pt>
                      <c:pt idx="5">
                        <c:v>7</c:v>
                      </c:pt>
                      <c:pt idx="6">
                        <c:v>8</c:v>
                      </c:pt>
                      <c:pt idx="7">
                        <c:v>9</c:v>
                      </c:pt>
                      <c:pt idx="8">
                        <c:v>10</c:v>
                      </c:pt>
                      <c:pt idx="9">
                        <c:v>11</c:v>
                      </c:pt>
                      <c:pt idx="10">
                        <c:v>12</c:v>
                      </c:pt>
                      <c:pt idx="11">
                        <c:v>13</c:v>
                      </c:pt>
                      <c:pt idx="12">
                        <c:v>14</c:v>
                      </c:pt>
                      <c:pt idx="13">
                        <c:v>15</c:v>
                      </c:pt>
                      <c:pt idx="14">
                        <c:v>16</c:v>
                      </c:pt>
                      <c:pt idx="15">
                        <c:v>17</c:v>
                      </c:pt>
                      <c:pt idx="16">
                        <c:v>18</c:v>
                      </c:pt>
                      <c:pt idx="17">
                        <c:v>19</c:v>
                      </c:pt>
                      <c:pt idx="18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'Assumptions and results'!$E$49:$W$49</c15:sqref>
                        </c15:formulaRef>
                      </c:ext>
                    </c:extLst>
                    <c:numCache>
                      <c:formatCode>0%</c:formatCode>
                      <c:ptCount val="19"/>
                      <c:pt idx="0">
                        <c:v>4.2793017598716274E-2</c:v>
                      </c:pt>
                      <c:pt idx="1">
                        <c:v>7.102601328602702E-2</c:v>
                      </c:pt>
                      <c:pt idx="2">
                        <c:v>8.545147494976206E-2</c:v>
                      </c:pt>
                      <c:pt idx="3">
                        <c:v>9.4207346901635722E-2</c:v>
                      </c:pt>
                      <c:pt idx="4">
                        <c:v>0.10008691490006309</c:v>
                      </c:pt>
                      <c:pt idx="5">
                        <c:v>0.10430746323220268</c:v>
                      </c:pt>
                      <c:pt idx="6">
                        <c:v>0.10748433014681551</c:v>
                      </c:pt>
                      <c:pt idx="7">
                        <c:v>0.10996203701091105</c:v>
                      </c:pt>
                      <c:pt idx="8">
                        <c:v>0.11194850367967361</c:v>
                      </c:pt>
                      <c:pt idx="9">
                        <c:v>0.1135766439532641</c:v>
                      </c:pt>
                      <c:pt idx="10">
                        <c:v>0.11493538959930542</c:v>
                      </c:pt>
                      <c:pt idx="11">
                        <c:v>0.11608649250952323</c:v>
                      </c:pt>
                      <c:pt idx="12">
                        <c:v>0.11707417111497513</c:v>
                      </c:pt>
                      <c:pt idx="13">
                        <c:v>0.11793092080255867</c:v>
                      </c:pt>
                      <c:pt idx="14">
                        <c:v>0.11868115735973388</c:v>
                      </c:pt>
                      <c:pt idx="15">
                        <c:v>0.11934358112067527</c:v>
                      </c:pt>
                      <c:pt idx="16">
                        <c:v>0.119932756894145</c:v>
                      </c:pt>
                      <c:pt idx="17">
                        <c:v>0.12046019726275896</c:v>
                      </c:pt>
                      <c:pt idx="18">
                        <c:v>0.12093512231246055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5-8C16-4B15-B04A-6E7D04131EA8}"/>
                  </c:ext>
                </c:extLst>
              </c15:ser>
            </c15:filteredScatterSeries>
          </c:ext>
        </c:extLst>
      </c:scatterChart>
      <c:valAx>
        <c:axId val="1322006079"/>
        <c:scaling>
          <c:orientation val="minMax"/>
          <c:max val="20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(in 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413775"/>
        <c:crosses val="autoZero"/>
        <c:crossBetween val="midCat"/>
      </c:valAx>
      <c:valAx>
        <c:axId val="1411413775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0060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044289286232097E-3"/>
          <c:y val="0.85032333841521657"/>
          <c:w val="0.99451969977343579"/>
          <c:h val="0.12619811456791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BE368-E65B-4863-B044-D75428B8C261}" type="doc">
      <dgm:prSet loTypeId="urn:microsoft.com/office/officeart/2005/8/layout/pyramid2" loCatId="pyramid" qsTypeId="urn:microsoft.com/office/officeart/2005/8/quickstyle/simple1" qsCatId="simple" csTypeId="urn:microsoft.com/office/officeart/2005/8/colors/accent3_3" csCatId="accent3" phldr="1"/>
      <dgm:spPr/>
    </dgm:pt>
    <dgm:pt modelId="{44831781-A479-4391-92EE-2B2F213D894A}" type="pres">
      <dgm:prSet presAssocID="{989BE368-E65B-4863-B044-D75428B8C261}" presName="compositeShape" presStyleCnt="0">
        <dgm:presLayoutVars>
          <dgm:dir/>
          <dgm:resizeHandles/>
        </dgm:presLayoutVars>
      </dgm:prSet>
      <dgm:spPr/>
    </dgm:pt>
  </dgm:ptLst>
  <dgm:cxnLst>
    <dgm:cxn modelId="{4C31AB2B-D220-4901-9C30-C01B1532BDB8}" type="presOf" srcId="{989BE368-E65B-4863-B044-D75428B8C261}" destId="{44831781-A479-4391-92EE-2B2F213D894A}" srcOrd="0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0E5ED-6A7A-402B-A0E5-F6105C996D37}" type="datetimeFigureOut">
              <a:rPr lang="en-CA" smtClean="0"/>
              <a:t>2020-04-05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D039-42CF-41E9-801B-113655FE77B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5016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306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368E-7A76-4CCD-8330-6C644C1E8E3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91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impact</a:t>
            </a:r>
            <a:r>
              <a:rPr lang="en-US" baseline="0" dirty="0"/>
              <a:t> metrics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BB1E-A0A2-4D8A-AC71-627D44B80BA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7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8376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Specify</a:t>
            </a:r>
            <a:r>
              <a:rPr lang="en-US" baseline="0" dirty="0"/>
              <a:t> L1, L2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BB1E-A0A2-4D8A-AC71-627D44B80BA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82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368E-7A76-4CCD-8330-6C644C1E8E3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21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8296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5657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9838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2333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766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368E-7A76-4CCD-8330-6C644C1E8E3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3636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49363" y="225425"/>
            <a:ext cx="9304338" cy="5233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35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BB1E-A0A2-4D8A-AC71-627D44B80BA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605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38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3808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0926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7136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680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641C9-B4F9-41AD-BDE0-E4D48AF91C5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22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368E-7A76-4CCD-8330-6C644C1E8E3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7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238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612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259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368E-7A76-4CCD-8330-6C644C1E8E3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3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ED039-42CF-41E9-801B-113655FE77BB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734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728" y="3382296"/>
            <a:ext cx="4712254" cy="621106"/>
          </a:xfrm>
          <a:prstGeom prst="rect">
            <a:avLst/>
          </a:prstGeom>
        </p:spPr>
        <p:txBody>
          <a:bodyPr lIns="0" tIns="45720" rIns="0" bIns="45720" anchor="b" anchorCtr="0">
            <a:noAutofit/>
          </a:bodyPr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728" y="4229433"/>
            <a:ext cx="4712149" cy="56786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90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1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53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44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34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25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 descr="Horizontal_RED_LG_DIGITAL.emf"/>
          <p:cNvPicPr>
            <a:picLocks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864" y="6460864"/>
            <a:ext cx="3272551" cy="3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2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020B8A-BC3F-4E93-8C7A-DA62CA14EC68}"/>
              </a:ext>
            </a:extLst>
          </p:cNvPr>
          <p:cNvSpPr/>
          <p:nvPr userDrawn="1"/>
        </p:nvSpPr>
        <p:spPr>
          <a:xfrm>
            <a:off x="10712236" y="6893997"/>
            <a:ext cx="2048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051"/>
                </a:solidFill>
              </a:rPr>
              <a:t>LOCUS AGRICULTURE</a:t>
            </a:r>
          </a:p>
        </p:txBody>
      </p:sp>
    </p:spTree>
    <p:extLst>
      <p:ext uri="{BB962C8B-B14F-4D97-AF65-F5344CB8AC3E}">
        <p14:creationId xmlns:p14="http://schemas.microsoft.com/office/powerpoint/2010/main" val="52312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5"/>
          <p:cNvSpPr/>
          <p:nvPr/>
        </p:nvSpPr>
        <p:spPr>
          <a:xfrm>
            <a:off x="-21367" y="0"/>
            <a:ext cx="7244100" cy="7223125"/>
          </a:xfrm>
          <a:custGeom>
            <a:avLst/>
            <a:gdLst>
              <a:gd name="connsiteX0" fmla="*/ 0 w 6238240"/>
              <a:gd name="connsiteY0" fmla="*/ 7223125 h 7223125"/>
              <a:gd name="connsiteX1" fmla="*/ 804920 w 6238240"/>
              <a:gd name="connsiteY1" fmla="*/ 0 h 7223125"/>
              <a:gd name="connsiteX2" fmla="*/ 6238240 w 6238240"/>
              <a:gd name="connsiteY2" fmla="*/ 0 h 7223125"/>
              <a:gd name="connsiteX3" fmla="*/ 5433320 w 6238240"/>
              <a:gd name="connsiteY3" fmla="*/ 7223125 h 7223125"/>
              <a:gd name="connsiteX4" fmla="*/ 0 w 6238240"/>
              <a:gd name="connsiteY4" fmla="*/ 7223125 h 7223125"/>
              <a:gd name="connsiteX0" fmla="*/ 28200 w 6266440"/>
              <a:gd name="connsiteY0" fmla="*/ 7223125 h 7223125"/>
              <a:gd name="connsiteX1" fmla="*/ 0 w 6266440"/>
              <a:gd name="connsiteY1" fmla="*/ 10160 h 7223125"/>
              <a:gd name="connsiteX2" fmla="*/ 6266440 w 6266440"/>
              <a:gd name="connsiteY2" fmla="*/ 0 h 7223125"/>
              <a:gd name="connsiteX3" fmla="*/ 5461520 w 6266440"/>
              <a:gd name="connsiteY3" fmla="*/ 7223125 h 7223125"/>
              <a:gd name="connsiteX4" fmla="*/ 28200 w 6266440"/>
              <a:gd name="connsiteY4" fmla="*/ 7223125 h 7223125"/>
              <a:gd name="connsiteX0" fmla="*/ 28200 w 6266440"/>
              <a:gd name="connsiteY0" fmla="*/ 7223125 h 7223125"/>
              <a:gd name="connsiteX1" fmla="*/ 0 w 6266440"/>
              <a:gd name="connsiteY1" fmla="*/ 10160 h 7223125"/>
              <a:gd name="connsiteX2" fmla="*/ 6266440 w 6266440"/>
              <a:gd name="connsiteY2" fmla="*/ 0 h 7223125"/>
              <a:gd name="connsiteX3" fmla="*/ 5603721 w 6266440"/>
              <a:gd name="connsiteY3" fmla="*/ 7223125 h 7223125"/>
              <a:gd name="connsiteX4" fmla="*/ 28200 w 6266440"/>
              <a:gd name="connsiteY4" fmla="*/ 7223125 h 722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6440" h="7223125">
                <a:moveTo>
                  <a:pt x="28200" y="7223125"/>
                </a:moveTo>
                <a:lnTo>
                  <a:pt x="0" y="10160"/>
                </a:lnTo>
                <a:lnTo>
                  <a:pt x="6266440" y="0"/>
                </a:lnTo>
                <a:lnTo>
                  <a:pt x="5603721" y="7223125"/>
                </a:lnTo>
                <a:lnTo>
                  <a:pt x="28200" y="7223125"/>
                </a:lnTo>
                <a:close/>
              </a:path>
            </a:pathLst>
          </a:custGeom>
          <a:solidFill>
            <a:srgbClr val="CC0000">
              <a:alpha val="9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277" tIns="27277" rIns="27277" bIns="27277" rtlCol="0" anchor="ctr"/>
          <a:lstStyle/>
          <a:p>
            <a:pPr algn="ctr"/>
            <a:endParaRPr lang="en-US" sz="1364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728" y="1635689"/>
            <a:ext cx="4712254" cy="621106"/>
          </a:xfrm>
          <a:prstGeom prst="rect">
            <a:avLst/>
          </a:prstGeom>
        </p:spPr>
        <p:txBody>
          <a:bodyPr lIns="0" tIns="45720" rIns="0" bIns="45720" anchor="b" anchorCtr="0">
            <a:noAutofit/>
          </a:bodyPr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728" y="3327628"/>
            <a:ext cx="4712149" cy="56786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90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1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53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44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34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25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 descr="Horizontal_RED_LG_DIGITAL.emf"/>
          <p:cNvPicPr>
            <a:picLocks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5" y="6578781"/>
            <a:ext cx="2681555" cy="3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7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728" y="3493289"/>
            <a:ext cx="5477072" cy="621106"/>
          </a:xfrm>
          <a:prstGeom prst="rect">
            <a:avLst/>
          </a:prstGeom>
        </p:spPr>
        <p:txBody>
          <a:bodyPr lIns="0" tIns="45720" rIns="0" bIns="45720" anchor="b" anchorCtr="0">
            <a:no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728" y="4256428"/>
            <a:ext cx="5476950" cy="56786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>
              <a:buNone/>
              <a:defRPr sz="1600">
                <a:solidFill>
                  <a:schemeClr val="accent6"/>
                </a:solidFill>
              </a:defRPr>
            </a:lvl1pPr>
            <a:lvl2pPr marL="490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1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2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53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44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34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25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 descr="Horizontal_RED_LG_DIGITAL.emf"/>
          <p:cNvPicPr>
            <a:picLocks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5" y="6578781"/>
            <a:ext cx="2681555" cy="301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8" y="6241070"/>
            <a:ext cx="2389131" cy="3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izontal_RED_LG_DIGITAL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2519" y="3375312"/>
            <a:ext cx="4196250" cy="4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3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2C9CB-0B74-4706-BE86-17F7A72CC602}"/>
              </a:ext>
            </a:extLst>
          </p:cNvPr>
          <p:cNvSpPr/>
          <p:nvPr userDrawn="1"/>
        </p:nvSpPr>
        <p:spPr>
          <a:xfrm>
            <a:off x="10712236" y="6893997"/>
            <a:ext cx="2048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051"/>
                </a:solidFill>
              </a:rPr>
              <a:t>LOCUS AGRICULTURE</a:t>
            </a:r>
          </a:p>
        </p:txBody>
      </p:sp>
    </p:spTree>
    <p:extLst>
      <p:ext uri="{BB962C8B-B14F-4D97-AF65-F5344CB8AC3E}">
        <p14:creationId xmlns:p14="http://schemas.microsoft.com/office/powerpoint/2010/main" val="161023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har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96558" y="1464034"/>
            <a:ext cx="3800997" cy="536689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263428" indent="-263428" algn="l" defTabSz="952035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329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364492" y="1464034"/>
            <a:ext cx="3800997" cy="536689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263428" indent="-263428" algn="l" defTabSz="95203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329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96555" y="1233341"/>
            <a:ext cx="3800997" cy="428242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91440" anchor="b" anchorCtr="0">
            <a:normAutofit/>
          </a:bodyPr>
          <a:lstStyle>
            <a:lvl1pPr marL="0" indent="0" algn="ctr" rtl="0">
              <a:buNone/>
              <a:defRPr sz="1553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364491" y="1233341"/>
            <a:ext cx="3800997" cy="428242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91440" anchor="b" anchorCtr="0">
            <a:normAutofit/>
          </a:bodyPr>
          <a:lstStyle>
            <a:lvl1pPr marL="0" indent="0" algn="ctr" rtl="0">
              <a:buNone/>
              <a:defRPr sz="1553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430525" y="1464034"/>
            <a:ext cx="3800997" cy="536689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263428" indent="-263428" algn="l" defTabSz="952035" rtl="0" eaLnBrk="1" fontAlgn="base" latinLnBrk="0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altLang="zh-CN" sz="2329" kern="120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405847" y="1233341"/>
            <a:ext cx="3800997" cy="428242"/>
          </a:xfrm>
          <a:blipFill dpi="0" rotWithShape="1">
            <a:blip r:embed="rId3" cstate="print"/>
            <a:srcRect/>
            <a:tile tx="0" ty="0" sx="100000" sy="100000" flip="none" algn="b"/>
          </a:blipFill>
        </p:spPr>
        <p:txBody>
          <a:bodyPr lIns="0" tIns="0" rIns="0" bIns="91440" anchor="b" anchorCtr="0">
            <a:normAutofit/>
          </a:bodyPr>
          <a:lstStyle>
            <a:lvl1pPr marL="0" indent="0" algn="ctr" rtl="0">
              <a:buNone/>
              <a:defRPr sz="1553" b="1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26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96554" y="1361748"/>
            <a:ext cx="11850273" cy="536689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240063" indent="-240063" algn="l" defTabSz="867599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122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2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Slide Lay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56E1B-EF7E-4248-8514-47DA340A95BC}"/>
              </a:ext>
            </a:extLst>
          </p:cNvPr>
          <p:cNvSpPr/>
          <p:nvPr userDrawn="1"/>
        </p:nvSpPr>
        <p:spPr>
          <a:xfrm>
            <a:off x="10712236" y="6893997"/>
            <a:ext cx="2048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9051"/>
                </a:solidFill>
              </a:rPr>
              <a:t>LOCUS AGRICULTURE</a:t>
            </a:r>
          </a:p>
        </p:txBody>
      </p:sp>
    </p:spTree>
    <p:extLst>
      <p:ext uri="{BB962C8B-B14F-4D97-AF65-F5344CB8AC3E}">
        <p14:creationId xmlns:p14="http://schemas.microsoft.com/office/powerpoint/2010/main" val="26451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36498" y="56430"/>
            <a:ext cx="12189118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236497" y="1355586"/>
            <a:ext cx="12189600" cy="5366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Number"/>
          <p:cNvSpPr/>
          <p:nvPr/>
        </p:nvSpPr>
        <p:spPr>
          <a:xfrm>
            <a:off x="11959557" y="7004304"/>
            <a:ext cx="422386" cy="914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fld id="{BB69BBE8-4DB2-4642-B003-B220ACD5A2FD}" type="slidenum">
              <a:rPr lang="en-US" sz="1000" b="1" baseline="0" smtClean="0">
                <a:solidFill>
                  <a:srgbClr val="080808"/>
                </a:solidFill>
                <a:latin typeface="Verdana" pitchFamily="34" charset="0"/>
              </a:rPr>
              <a:pPr algn="ctr"/>
              <a:t>‹#›</a:t>
            </a:fld>
            <a:endParaRPr lang="fr-FR" sz="1000" b="1" dirty="0">
              <a:solidFill>
                <a:srgbClr val="080808"/>
              </a:solidFill>
            </a:endParaRPr>
          </a:p>
        </p:txBody>
      </p:sp>
      <p:pic>
        <p:nvPicPr>
          <p:cNvPr id="12" name="Bain logo" descr="Symbol RED_a_DIGITAL.em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421361" y="6961417"/>
            <a:ext cx="184157" cy="184157"/>
          </a:xfrm>
          <a:prstGeom prst="rect">
            <a:avLst/>
          </a:prstGeom>
        </p:spPr>
      </p:pic>
      <p:sp>
        <p:nvSpPr>
          <p:cNvPr id="2" name="OfficeCode"/>
          <p:cNvSpPr txBox="1"/>
          <p:nvPr userDrawn="1"/>
        </p:nvSpPr>
        <p:spPr>
          <a:xfrm>
            <a:off x="10608111" y="7011543"/>
            <a:ext cx="161904" cy="9233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CA" sz="600" dirty="0">
                <a:latin typeface="+mn-lt"/>
              </a:rPr>
              <a:t>TOR</a:t>
            </a:r>
          </a:p>
        </p:txBody>
      </p:sp>
      <p:sp>
        <p:nvSpPr>
          <p:cNvPr id="3" name="CreatedFooter"/>
          <p:cNvSpPr txBox="1"/>
          <p:nvPr userDrawn="1"/>
        </p:nvSpPr>
        <p:spPr>
          <a:xfrm>
            <a:off x="10922415" y="7011543"/>
            <a:ext cx="1106072" cy="9233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fr-FR" sz="600">
                <a:latin typeface="+mn-lt"/>
              </a:rPr>
              <a:t>Presentations 2.0 Templates</a:t>
            </a:r>
            <a:endParaRPr lang="en-CA" sz="600" dirty="0">
              <a:latin typeface="+mn-lt"/>
            </a:endParaRPr>
          </a:p>
        </p:txBody>
      </p:sp>
    </p:spTree>
    <p:custDataLst>
      <p:tags r:id="rId11"/>
    </p:custDataLst>
    <p:extLst>
      <p:ext uri="{BB962C8B-B14F-4D97-AF65-F5344CB8AC3E}">
        <p14:creationId xmlns:p14="http://schemas.microsoft.com/office/powerpoint/2010/main" val="19069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</p:sldLayoutIdLst>
  <p:txStyles>
    <p:titleStyle>
      <a:lvl1pPr algn="l" defTabSz="981334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463" marR="0" indent="-271463" algn="l" defTabSz="981075" rtl="0" eaLnBrk="1" fontAlgn="base" latinLnBrk="0" hangingPunct="1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ts val="2400"/>
        <a:buFont typeface="Verdana" pitchFamily="34" charset="0"/>
        <a:buChar char="•"/>
        <a:tabLst/>
        <a:defRPr kumimoji="0" lang="en-US" altLang="zh-CN" sz="1800" b="0" i="0" u="none" strike="noStrike" kern="1200" cap="none" spc="0" normalizeH="0" baseline="0" noProof="1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1pPr>
      <a:lvl2pPr marL="574675" marR="0" indent="-119063" algn="l" defTabSz="98107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Verdana"/>
        <a:buChar char="-"/>
        <a:tabLst/>
        <a:defRPr lang="en-CA" altLang="zh-CN" sz="1600" kern="1200" baseline="0" noProof="1">
          <a:solidFill>
            <a:schemeClr val="tx1"/>
          </a:solidFill>
          <a:latin typeface="+mn-lt"/>
          <a:ea typeface="+mn-ea"/>
          <a:cs typeface="+mn-cs"/>
        </a:defRPr>
      </a:lvl2pPr>
      <a:lvl3pPr marL="1052513" marR="0" indent="-287338" algn="l" defTabSz="98107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1"/>
        </a:buClr>
        <a:buSzPts val="2200"/>
        <a:buFont typeface="Marlett" pitchFamily="2" charset="2"/>
        <a:buChar char="8"/>
        <a:tabLst/>
        <a:defRPr lang="zh-CN" altLang="en-US" sz="1600" kern="1200" noProof="1">
          <a:solidFill>
            <a:schemeClr val="tx1"/>
          </a:solidFill>
          <a:latin typeface="+mn-lt"/>
          <a:ea typeface="+mn-ea"/>
          <a:cs typeface="+mn-cs"/>
        </a:defRPr>
      </a:lvl3pPr>
      <a:lvl4pPr marL="1453896" marR="0" indent="-210312" algn="l" defTabSz="98133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Verdana" pitchFamily="34" charset="0"/>
        <a:buChar char="-"/>
        <a:tabLst/>
        <a:defRPr lang="en-CA" altLang="zh-CN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08002" indent="-245334" algn="l" defTabSz="98133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698669" indent="-245334" algn="l" defTabSz="98133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89336" indent="-245334" algn="l" defTabSz="98133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80003" indent="-245334" algn="l" defTabSz="98133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670" indent="-245334" algn="l" defTabSz="98133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13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90667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1334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2001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2668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3335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4002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4669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5336" algn="l" defTabSz="9813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tags" Target="../tags/tag29.xml"/><Relationship Id="rId16" Type="http://schemas.openxmlformats.org/officeDocument/2006/relationships/image" Target="../media/image33.jpe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28.png"/><Relationship Id="rId5" Type="http://schemas.openxmlformats.org/officeDocument/2006/relationships/tags" Target="../tags/tag32.xml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tags" Target="../tags/tag31.xml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18" Type="http://schemas.openxmlformats.org/officeDocument/2006/relationships/slide" Target="slide42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slide" Target="slide4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40.xml"/><Relationship Id="rId1" Type="http://schemas.openxmlformats.org/officeDocument/2006/relationships/tags" Target="../tags/tag48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slide" Target="slide29.xml"/><Relationship Id="rId15" Type="http://schemas.openxmlformats.org/officeDocument/2006/relationships/slide" Target="slide39.xml"/><Relationship Id="rId10" Type="http://schemas.openxmlformats.org/officeDocument/2006/relationships/slide" Target="slide34.xml"/><Relationship Id="rId19" Type="http://schemas.openxmlformats.org/officeDocument/2006/relationships/slide" Target="slide43.xml"/><Relationship Id="rId4" Type="http://schemas.openxmlformats.org/officeDocument/2006/relationships/slide" Target="slide26.xml"/><Relationship Id="rId9" Type="http://schemas.openxmlformats.org/officeDocument/2006/relationships/slide" Target="slide33.xml"/><Relationship Id="rId14" Type="http://schemas.openxmlformats.org/officeDocument/2006/relationships/slide" Target="slide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18" Type="http://schemas.openxmlformats.org/officeDocument/2006/relationships/slide" Target="slide42.xml"/><Relationship Id="rId3" Type="http://schemas.openxmlformats.org/officeDocument/2006/relationships/slide" Target="slide25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slide" Target="slide4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40.xml"/><Relationship Id="rId1" Type="http://schemas.openxmlformats.org/officeDocument/2006/relationships/tags" Target="../tags/tag51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slide" Target="slide29.xml"/><Relationship Id="rId15" Type="http://schemas.openxmlformats.org/officeDocument/2006/relationships/slide" Target="slide39.xml"/><Relationship Id="rId10" Type="http://schemas.openxmlformats.org/officeDocument/2006/relationships/slide" Target="slide34.xml"/><Relationship Id="rId19" Type="http://schemas.openxmlformats.org/officeDocument/2006/relationships/slide" Target="slide43.xml"/><Relationship Id="rId4" Type="http://schemas.openxmlformats.org/officeDocument/2006/relationships/slide" Target="slide26.xml"/><Relationship Id="rId9" Type="http://schemas.openxmlformats.org/officeDocument/2006/relationships/slide" Target="slide33.xml"/><Relationship Id="rId14" Type="http://schemas.openxmlformats.org/officeDocument/2006/relationships/slide" Target="slide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tags" Target="../tags/tag60.xml"/><Relationship Id="rId7" Type="http://schemas.openxmlformats.org/officeDocument/2006/relationships/image" Target="../media/image22.tif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2.tiff"/><Relationship Id="rId4" Type="http://schemas.openxmlformats.org/officeDocument/2006/relationships/tags" Target="../tags/tag61.xml"/><Relationship Id="rId9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image" Target="../media/image55.tiff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54.tiff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53.tiff"/><Relationship Id="rId5" Type="http://schemas.openxmlformats.org/officeDocument/2006/relationships/tags" Target="../tags/tag66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65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5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59.tiff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58.tiff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conomictimes.indiatimes.com/news/economy/agriculture/half-of-rural-india-still-doesnt-own-agricultural-land-secc-2011/articleshow/48062767.cms?from=mdr" TargetMode="External"/><Relationship Id="rId13" Type="http://schemas.openxmlformats.org/officeDocument/2006/relationships/hyperlink" Target="https://in.reuters.com/article/us-money-investing-esg/your-money-family-offices-lead-the-way-on-impact-investing-idINKBN20417Q" TargetMode="External"/><Relationship Id="rId18" Type="http://schemas.openxmlformats.org/officeDocument/2006/relationships/hyperlink" Target="https://www.businesstoday.in/moneytoday/investment/investment-tip-on-setting-financial-goals/story/190972.html" TargetMode="External"/><Relationship Id="rId3" Type="http://schemas.openxmlformats.org/officeDocument/2006/relationships/hyperlink" Target="https://niti.gov.in/writereaddata/files/document_publication/DOUBLING%20FARMERS%20INCOME.pdf" TargetMode="External"/><Relationship Id="rId7" Type="http://schemas.openxmlformats.org/officeDocument/2006/relationships/hyperlink" Target="https://www.freeimages.com/photo/ricefield-1375627" TargetMode="External"/><Relationship Id="rId12" Type="http://schemas.openxmlformats.org/officeDocument/2006/relationships/hyperlink" Target="https://www.livemint.com/industry/agriculture/why-crop-insurance-needs-to-be-better-designed-1562741755465.html" TargetMode="External"/><Relationship Id="rId17" Type="http://schemas.openxmlformats.org/officeDocument/2006/relationships/hyperlink" Target="https://economictimes.indiatimes.com/industry/services/property-/-cstruction/reits-may-help-generate-14-return-annually-to-investors-anarock/articleshow/67526986.cms?from=mdr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www.forbes.com/sites/kjartanrist/2018/11/30/why-venture-capital-is-the-original-impact-investing/#1c6ae11353f3" TargetMode="External"/><Relationship Id="rId20" Type="http://schemas.openxmlformats.org/officeDocument/2006/relationships/hyperlink" Target="https://www.livemint.com/market/stock-market-news/India-bond-yields-fall-10-bps-as-government-sticks-to-borrowing-numbers-1158070144412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rstory.com/2016/07/harish-dhandev" TargetMode="External"/><Relationship Id="rId11" Type="http://schemas.openxmlformats.org/officeDocument/2006/relationships/hyperlink" Target="https://www.livemint.com/Politics/SOG43o5ypqO13j0QflaawM/The-land-challenge-underlying-Indias-farm-crisis.html" TargetMode="External"/><Relationship Id="rId5" Type="http://schemas.openxmlformats.org/officeDocument/2006/relationships/hyperlink" Target="https://economictimes.indiatimes.com/news/economy/agriculture/heres-a-happy-farm-story-from-a-small-jammu-village/high-demand/slideshow/65805772.cms" TargetMode="External"/><Relationship Id="rId15" Type="http://schemas.openxmlformats.org/officeDocument/2006/relationships/hyperlink" Target="https://blogs.cfainstitute.org/investor/2019/04/03/six-trends-in-college-and-university-endowments/" TargetMode="External"/><Relationship Id="rId10" Type="http://schemas.openxmlformats.org/officeDocument/2006/relationships/hyperlink" Target="http://drdpat.bih.nic.in/PA-Table-04-Bihar.htm" TargetMode="External"/><Relationship Id="rId19" Type="http://schemas.openxmlformats.org/officeDocument/2006/relationships/hyperlink" Target="https://www.bankbazaar.com/fixed-deposit-rate.html" TargetMode="External"/><Relationship Id="rId4" Type="http://schemas.openxmlformats.org/officeDocument/2006/relationships/hyperlink" Target="https://www.thebetterindia.com/120207/bhairwadi-vishwanath-bobade-1-acre-farming-beed-maharashtra/" TargetMode="External"/><Relationship Id="rId9" Type="http://schemas.openxmlformats.org/officeDocument/2006/relationships/hyperlink" Target="https://www.statista.com/statistics/1036898/india-leading-vegetable-producing-state/" TargetMode="External"/><Relationship Id="rId14" Type="http://schemas.openxmlformats.org/officeDocument/2006/relationships/hyperlink" Target="http://www3.weforum.org/docs/WEFUSA_FamilyOfficePrimer_Report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3.xml"/><Relationship Id="rId7" Type="http://schemas.openxmlformats.org/officeDocument/2006/relationships/image" Target="../media/image2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372" y="1144260"/>
            <a:ext cx="5329092" cy="558614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9051"/>
                </a:solidFill>
              </a:rPr>
              <a:t>LOCUS AGRICULTURE</a:t>
            </a:r>
          </a:p>
          <a:p>
            <a:pPr algn="ctr"/>
            <a:br>
              <a:rPr lang="en-IN" dirty="0"/>
            </a:br>
            <a:r>
              <a:rPr lang="en-IN" sz="1700" i="1" dirty="0"/>
              <a:t>Real assets fund to invest in arable land to help improve rural farmers’ quality of life by employing landless farmers and cultivating high margin cash crops through modern agricultural techniques</a:t>
            </a:r>
          </a:p>
          <a:p>
            <a:pPr algn="ctr"/>
            <a:endParaRPr lang="en-IN" sz="1500" b="1" dirty="0"/>
          </a:p>
          <a:p>
            <a:pPr algn="ctr"/>
            <a:endParaRPr lang="en-IN" sz="1500" b="1" dirty="0"/>
          </a:p>
          <a:p>
            <a:pPr algn="ctr"/>
            <a:endParaRPr lang="en-IN" sz="1500" b="1" dirty="0"/>
          </a:p>
          <a:p>
            <a:pPr algn="ctr"/>
            <a:endParaRPr lang="en-IN" sz="1500" b="1" dirty="0"/>
          </a:p>
          <a:p>
            <a:pPr algn="ctr"/>
            <a:r>
              <a:rPr lang="en-IN" sz="1600" b="1" dirty="0"/>
              <a:t>Indian Institute of Management, Ahmedabad</a:t>
            </a:r>
          </a:p>
          <a:p>
            <a:pPr algn="ctr"/>
            <a:r>
              <a:rPr lang="en-IN" sz="1600" b="1" dirty="0"/>
              <a:t>Bani Singh</a:t>
            </a:r>
            <a:br>
              <a:rPr lang="en-IN" sz="1600" b="1" dirty="0"/>
            </a:br>
            <a:r>
              <a:rPr lang="en-IN" sz="1600" b="1" dirty="0"/>
              <a:t>Eshwar Agarwal</a:t>
            </a:r>
            <a:br>
              <a:rPr lang="en-IN" sz="1600" b="1" dirty="0"/>
            </a:br>
            <a:r>
              <a:rPr lang="en-IN" sz="1600" b="1" dirty="0" err="1"/>
              <a:t>Khushbu</a:t>
            </a:r>
            <a:r>
              <a:rPr lang="en-IN" sz="1600" b="1" dirty="0"/>
              <a:t> Gupta</a:t>
            </a:r>
          </a:p>
          <a:p>
            <a:pPr algn="ctr"/>
            <a:r>
              <a:rPr lang="en-IN" sz="1600" b="1" dirty="0"/>
              <a:t>Sabyasachi Mishra</a:t>
            </a:r>
            <a:endParaRPr lang="en-US" sz="1600" b="1" dirty="0"/>
          </a:p>
          <a:p>
            <a:endParaRPr lang="en-US" sz="1400" dirty="0"/>
          </a:p>
        </p:txBody>
      </p:sp>
      <p:sp>
        <p:nvSpPr>
          <p:cNvPr id="7" name="BainBulletsConfiguration" hidden="1"/>
          <p:cNvSpPr txBox="1"/>
          <p:nvPr/>
        </p:nvSpPr>
        <p:spPr>
          <a:xfrm>
            <a:off x="12700" y="12700"/>
            <a:ext cx="8890000" cy="88092"/>
          </a:xfrm>
          <a:prstGeom prst="rect">
            <a:avLst/>
          </a:prstGeom>
          <a:noFill/>
        </p:spPr>
        <p:txBody>
          <a:bodyPr vert="horz" wrap="square" lIns="36000" tIns="36000" rIns="36000" bIns="36000" rtlCol="0">
            <a:spAutoFit/>
          </a:bodyPr>
          <a:lstStyle/>
          <a:p>
            <a:endParaRPr lang="en-US" sz="100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2AD6D-53A5-5B4E-8F06-A8A688713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" r="22135"/>
          <a:stretch/>
        </p:blipFill>
        <p:spPr>
          <a:xfrm>
            <a:off x="5958671" y="571453"/>
            <a:ext cx="6254656" cy="60788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24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inBulletsConfiguration" hidden="1"/>
          <p:cNvSpPr txBox="1"/>
          <p:nvPr/>
        </p:nvSpPr>
        <p:spPr>
          <a:xfrm>
            <a:off x="1711539" y="331826"/>
            <a:ext cx="8101687" cy="8118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r>
              <a:rPr lang="en-US" sz="100">
                <a:solidFill>
                  <a:srgbClr val="FFFFFF"/>
                </a:solidFill>
              </a:rPr>
              <a:t>8_84</a:t>
            </a: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8" name="Agenda"/>
          <p:cNvSpPr txBox="1"/>
          <p:nvPr>
            <p:custDataLst>
              <p:tags r:id="rId2"/>
            </p:custDataLst>
          </p:nvPr>
        </p:nvSpPr>
        <p:spPr>
          <a:xfrm>
            <a:off x="623888" y="1835289"/>
            <a:ext cx="11593512" cy="503171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PROBLEM STATEMENT</a:t>
            </a:r>
            <a:br>
              <a:rPr lang="en-US" sz="2400" b="1" dirty="0"/>
            </a:br>
            <a:r>
              <a:rPr lang="en-US" dirty="0"/>
              <a:t>Current problem plaguing the sector and scope of opportunities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SOLUTION AND INVESTMENT THESIS</a:t>
            </a:r>
            <a:br>
              <a:rPr lang="en-US" sz="2400" dirty="0"/>
            </a:br>
            <a:r>
              <a:rPr lang="en-US" sz="2000" dirty="0"/>
              <a:t>How we plan to solve the problem and create financial value at the same time</a:t>
            </a:r>
            <a:endParaRPr lang="en-US" sz="2000" b="1" dirty="0"/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IMPLEMENTATION ASPECTS</a:t>
            </a:r>
            <a:br>
              <a:rPr lang="en-US" sz="2400" dirty="0"/>
            </a:br>
            <a:r>
              <a:rPr lang="en-US" sz="2000" dirty="0"/>
              <a:t>Finer executional details contributing to the success of the project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IMPACT</a:t>
            </a:r>
            <a:br>
              <a:rPr lang="en-US" sz="2400" dirty="0"/>
            </a:br>
            <a:r>
              <a:rPr lang="en-US" sz="2000" dirty="0"/>
              <a:t>Benefits accrued to the society, farmers and the investors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APPENDIX</a:t>
            </a:r>
            <a:br>
              <a:rPr lang="en-US" sz="2400" dirty="0"/>
            </a:br>
            <a:r>
              <a:rPr lang="en-US" sz="2000" dirty="0"/>
              <a:t>Deep dive into specific aspects for further discussions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8" y="818079"/>
            <a:ext cx="12900483" cy="735299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73" y="903155"/>
            <a:ext cx="6826189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0CB7F0-DB6F-9C48-A07B-ABF1B0140FAE}"/>
              </a:ext>
            </a:extLst>
          </p:cNvPr>
          <p:cNvCxnSpPr/>
          <p:nvPr/>
        </p:nvCxnSpPr>
        <p:spPr>
          <a:xfrm>
            <a:off x="468296" y="3994536"/>
            <a:ext cx="0" cy="665757"/>
          </a:xfrm>
          <a:prstGeom prst="line">
            <a:avLst/>
          </a:prstGeom>
          <a:ln w="7620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5169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86FE10-F038-7C4E-BD7D-B4484244FB0C}"/>
              </a:ext>
            </a:extLst>
          </p:cNvPr>
          <p:cNvCxnSpPr/>
          <p:nvPr/>
        </p:nvCxnSpPr>
        <p:spPr>
          <a:xfrm>
            <a:off x="6506817" y="1152939"/>
            <a:ext cx="0" cy="5844209"/>
          </a:xfrm>
          <a:prstGeom prst="line">
            <a:avLst/>
          </a:prstGeom>
          <a:ln w="571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E700E69-E64A-4042-9B14-7AA9AFFE51B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8239" y="1507636"/>
            <a:ext cx="5309411" cy="39488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algn="ctr"/>
            <a:r>
              <a:rPr lang="en-US" sz="2000" b="1" cap="all" dirty="0">
                <a:solidFill>
                  <a:srgbClr val="009051"/>
                </a:solidFill>
              </a:rPr>
              <a:t>Details of the chosen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14719-D1A1-164D-81B5-22DF1435DAC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16617" y="1507636"/>
            <a:ext cx="5952461" cy="39488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algn="ctr"/>
            <a:r>
              <a:rPr lang="en-US" sz="2000" b="1" cap="all" dirty="0">
                <a:solidFill>
                  <a:srgbClr val="009051"/>
                </a:solidFill>
              </a:rPr>
              <a:t>Planned interventions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92826B-0FE0-CB42-A8BD-935A3AB4A6E7}"/>
              </a:ext>
            </a:extLst>
          </p:cNvPr>
          <p:cNvSpPr txBox="1">
            <a:spLocks/>
          </p:cNvSpPr>
          <p:nvPr/>
        </p:nvSpPr>
        <p:spPr bwMode="gray">
          <a:xfrm>
            <a:off x="64288" y="152364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Implementation Details of pilot in Bihar, India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BBF7AF-C720-5B47-BE69-82AC888AE049}"/>
              </a:ext>
            </a:extLst>
          </p:cNvPr>
          <p:cNvCxnSpPr/>
          <p:nvPr/>
        </p:nvCxnSpPr>
        <p:spPr>
          <a:xfrm>
            <a:off x="6506817" y="1152939"/>
            <a:ext cx="0" cy="5844209"/>
          </a:xfrm>
          <a:prstGeom prst="line">
            <a:avLst/>
          </a:prstGeom>
          <a:ln w="571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B9C4D88-C4C7-C741-ADBD-6553AE35CF94}"/>
              </a:ext>
            </a:extLst>
          </p:cNvPr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D6841-3923-0844-9C01-8561D5B13841}"/>
              </a:ext>
            </a:extLst>
          </p:cNvPr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545593-B787-1D4F-87D7-AB4E6E834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03627"/>
              </p:ext>
            </p:extLst>
          </p:nvPr>
        </p:nvGraphicFramePr>
        <p:xfrm>
          <a:off x="450572" y="1974983"/>
          <a:ext cx="5782363" cy="49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793">
                  <a:extLst>
                    <a:ext uri="{9D8B030D-6E8A-4147-A177-3AD203B41FA5}">
                      <a16:colId xmlns:a16="http://schemas.microsoft.com/office/drawing/2014/main" val="2161347950"/>
                    </a:ext>
                  </a:extLst>
                </a:gridCol>
                <a:gridCol w="4006570">
                  <a:extLst>
                    <a:ext uri="{9D8B030D-6E8A-4147-A177-3AD203B41FA5}">
                      <a16:colId xmlns:a16="http://schemas.microsoft.com/office/drawing/2014/main" val="2384165543"/>
                    </a:ext>
                  </a:extLst>
                </a:gridCol>
              </a:tblGrid>
              <a:tr h="32879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Fact Table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48790"/>
                  </a:ext>
                </a:extLst>
              </a:tr>
              <a:tr h="3287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Market Chosen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Bihar, India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5295095"/>
                  </a:ext>
                </a:extLst>
              </a:tr>
              <a:tr h="35433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Area Cultivated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7.946 million hectare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0075447"/>
                  </a:ext>
                </a:extLst>
              </a:tr>
              <a:tr h="3313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Landless Labor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426879"/>
                  </a:ext>
                </a:extLst>
              </a:tr>
              <a:tr h="5838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Current Crops Mix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Rice, Wheat, Maize, Vegetables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Bihar is 4th largest producer of vegetables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2888311"/>
                  </a:ext>
                </a:extLst>
              </a:tr>
              <a:tr h="304080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Problems in the Agricultural sector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prstClr val="black"/>
                          </a:solidFill>
                        </a:rPr>
                        <a:t>Low mechanization: </a:t>
                      </a:r>
                      <a:r>
                        <a:rPr lang="en-US" sz="1300" dirty="0">
                          <a:solidFill>
                            <a:prstClr val="black"/>
                          </a:solidFill>
                        </a:rPr>
                        <a:t>92.6% of land holdings small and fragmented; prevent economically viable mechanization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Low Yield: </a:t>
                      </a:r>
                      <a:r>
                        <a:rPr lang="en-US" sz="1300" b="0" dirty="0"/>
                        <a:t>28/37 districts in Bihar yield &lt;1500 kg/ha (Chinese average 7000 kg/ha)</a:t>
                      </a:r>
                    </a:p>
                    <a:p>
                      <a:pPr marL="285750" marR="0" lvl="0" indent="-285750" algn="l" defTabSz="9813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/>
                        <a:t>Information Asymmetry about High Return Crops: </a:t>
                      </a:r>
                      <a:r>
                        <a:rPr lang="en-US" sz="1300" b="0" dirty="0"/>
                        <a:t>Basic crops like rice/ wheat contribute 70% cropped area; Farmers unaware about high margin crops </a:t>
                      </a:r>
                    </a:p>
                    <a:p>
                      <a:pPr marL="285750" marR="0" lvl="0" indent="-285750" algn="l" defTabSz="9813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/>
                        <a:t>Poor Market Access: </a:t>
                      </a:r>
                      <a:r>
                        <a:rPr lang="en-US" sz="1300" b="0" dirty="0"/>
                        <a:t>Small farmers have limited scope of tying up with supply chain partners to command a premium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377290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6E1C0-A5E9-8E4E-AEE9-2F6DEBD4DC4B}"/>
              </a:ext>
            </a:extLst>
          </p:cNvPr>
          <p:cNvGrpSpPr/>
          <p:nvPr/>
        </p:nvGrpSpPr>
        <p:grpSpPr>
          <a:xfrm>
            <a:off x="6651428" y="1984543"/>
            <a:ext cx="6076008" cy="1088652"/>
            <a:chOff x="6651428" y="1984543"/>
            <a:chExt cx="6076008" cy="10886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3DC8F1-B0FD-494E-92C2-675550E4F624}"/>
                </a:ext>
              </a:extLst>
            </p:cNvPr>
            <p:cNvSpPr/>
            <p:nvPr/>
          </p:nvSpPr>
          <p:spPr>
            <a:xfrm>
              <a:off x="8811427" y="1984543"/>
              <a:ext cx="3916009" cy="1088652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50" dirty="0">
                  <a:solidFill>
                    <a:srgbClr val="000000"/>
                  </a:solidFill>
                </a:rPr>
                <a:t>Yield improvement through targeted interventions such as drip irrigation, rain water harvesting, better seeds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E9A824-F7A8-114F-B699-C76FCFEA5980}"/>
                </a:ext>
              </a:extLst>
            </p:cNvPr>
            <p:cNvSpPr/>
            <p:nvPr/>
          </p:nvSpPr>
          <p:spPr>
            <a:xfrm>
              <a:off x="6651428" y="1993195"/>
              <a:ext cx="2160000" cy="1080000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prstClr val="black"/>
                </a:buClr>
              </a:pPr>
              <a:r>
                <a:rPr lang="en-US" sz="1500" b="1" dirty="0">
                  <a:solidFill>
                    <a:schemeClr val="bg2"/>
                  </a:solidFill>
                </a:rPr>
                <a:t>Improvement of Yield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B1A782-0329-6A46-940B-52CE9074EFE5}"/>
              </a:ext>
            </a:extLst>
          </p:cNvPr>
          <p:cNvGrpSpPr/>
          <p:nvPr/>
        </p:nvGrpSpPr>
        <p:grpSpPr>
          <a:xfrm>
            <a:off x="6651428" y="4521387"/>
            <a:ext cx="6076008" cy="1088652"/>
            <a:chOff x="6651428" y="1984543"/>
            <a:chExt cx="6076008" cy="108865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42DED2-627E-CF49-90D7-11D7D667F739}"/>
                </a:ext>
              </a:extLst>
            </p:cNvPr>
            <p:cNvSpPr/>
            <p:nvPr/>
          </p:nvSpPr>
          <p:spPr>
            <a:xfrm>
              <a:off x="8811427" y="1984543"/>
              <a:ext cx="3916009" cy="1088652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50" dirty="0">
                  <a:solidFill>
                    <a:srgbClr val="000000"/>
                  </a:solidFill>
                </a:rPr>
                <a:t>Diversification to cash crops and organic produce will help farmers move towards higher return activities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9EAA76-11FB-EA44-A54C-D0B4D72BF727}"/>
                </a:ext>
              </a:extLst>
            </p:cNvPr>
            <p:cNvSpPr/>
            <p:nvPr/>
          </p:nvSpPr>
          <p:spPr>
            <a:xfrm>
              <a:off x="6651428" y="1993195"/>
              <a:ext cx="2160000" cy="1080000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prstClr val="black"/>
                </a:buClr>
              </a:pPr>
              <a:r>
                <a:rPr lang="en-US" sz="1500" b="1" dirty="0">
                  <a:solidFill>
                    <a:schemeClr val="bg2"/>
                  </a:solidFill>
                </a:rPr>
                <a:t>Diversified Crop Mix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BD4235-10C2-CD4D-A3F5-E3057578240B}"/>
              </a:ext>
            </a:extLst>
          </p:cNvPr>
          <p:cNvGrpSpPr/>
          <p:nvPr/>
        </p:nvGrpSpPr>
        <p:grpSpPr>
          <a:xfrm>
            <a:off x="6651428" y="5789809"/>
            <a:ext cx="6076008" cy="1088652"/>
            <a:chOff x="6651428" y="1984543"/>
            <a:chExt cx="6076008" cy="10886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856ABDE-BDEF-6844-9133-2AD5B02E5962}"/>
                </a:ext>
              </a:extLst>
            </p:cNvPr>
            <p:cNvSpPr/>
            <p:nvPr/>
          </p:nvSpPr>
          <p:spPr>
            <a:xfrm>
              <a:off x="8811427" y="1984543"/>
              <a:ext cx="3916009" cy="1088652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50" dirty="0">
                  <a:solidFill>
                    <a:srgbClr val="000000"/>
                  </a:solidFill>
                </a:rPr>
                <a:t>Partnering with 3</a:t>
              </a:r>
              <a:r>
                <a:rPr lang="en-US" sz="1550" baseline="30000" dirty="0">
                  <a:solidFill>
                    <a:srgbClr val="000000"/>
                  </a:solidFill>
                </a:rPr>
                <a:t>rd</a:t>
              </a:r>
              <a:r>
                <a:rPr lang="en-US" sz="1550" dirty="0">
                  <a:solidFill>
                    <a:srgbClr val="000000"/>
                  </a:solidFill>
                </a:rPr>
                <a:t> Parties across the supply-chain will induce efficiency and help command better price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08EE195-E3FF-DA4D-BF58-BC295299150F}"/>
                </a:ext>
              </a:extLst>
            </p:cNvPr>
            <p:cNvSpPr/>
            <p:nvPr/>
          </p:nvSpPr>
          <p:spPr>
            <a:xfrm>
              <a:off x="6651428" y="1993195"/>
              <a:ext cx="2160000" cy="1080000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prstClr val="black"/>
                </a:buClr>
              </a:pPr>
              <a:r>
                <a:rPr lang="en-US" sz="1500" b="1" dirty="0">
                  <a:solidFill>
                    <a:schemeClr val="bg2"/>
                  </a:solidFill>
                </a:rPr>
                <a:t>Partnering across Supply Chain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6323A-2AE7-E447-BB27-7A577F849A46}"/>
              </a:ext>
            </a:extLst>
          </p:cNvPr>
          <p:cNvGrpSpPr/>
          <p:nvPr/>
        </p:nvGrpSpPr>
        <p:grpSpPr>
          <a:xfrm>
            <a:off x="6651428" y="3252965"/>
            <a:ext cx="6076008" cy="1088652"/>
            <a:chOff x="6651428" y="1984543"/>
            <a:chExt cx="6076008" cy="108865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0686E04-09E2-EB4F-B880-F9FE66C8867B}"/>
                </a:ext>
              </a:extLst>
            </p:cNvPr>
            <p:cNvSpPr/>
            <p:nvPr/>
          </p:nvSpPr>
          <p:spPr>
            <a:xfrm>
              <a:off x="8811427" y="1984543"/>
              <a:ext cx="3916009" cy="1088652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50" dirty="0">
                  <a:solidFill>
                    <a:prstClr val="black"/>
                  </a:solidFill>
                </a:rPr>
                <a:t>Agricultural machinery, Green House farming can replace human labor and introduce economies of scale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5678D7-635E-E641-AA8C-C45E054BA599}"/>
                </a:ext>
              </a:extLst>
            </p:cNvPr>
            <p:cNvSpPr/>
            <p:nvPr/>
          </p:nvSpPr>
          <p:spPr>
            <a:xfrm>
              <a:off x="6651428" y="1993195"/>
              <a:ext cx="2160000" cy="1080000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>
                  <a:prstClr val="black"/>
                </a:buClr>
              </a:pPr>
              <a:r>
                <a:rPr lang="en-US" sz="1500" b="1" dirty="0">
                  <a:solidFill>
                    <a:schemeClr val="bg2"/>
                  </a:solidFill>
                </a:rPr>
                <a:t>Mechanization and New Agricultural 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20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We have identified several potential partners to help optimize operations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D281A0-D4FF-2242-9237-0A4337462FA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3956" y="1497365"/>
            <a:ext cx="5194815" cy="394884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lvl="0" algn="ctr">
              <a:spcBef>
                <a:spcPts val="3200"/>
              </a:spcBef>
              <a:buSzPct val="100000"/>
            </a:pPr>
            <a:r>
              <a:rPr lang="en-US" sz="2000" b="1" dirty="0">
                <a:solidFill>
                  <a:srgbClr val="009051"/>
                </a:solidFill>
              </a:rPr>
              <a:t>WHY PARTNER WITH US?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t="1829" r="8358" b="15464"/>
          <a:stretch/>
        </p:blipFill>
        <p:spPr>
          <a:xfrm>
            <a:off x="941156" y="4103930"/>
            <a:ext cx="743087" cy="734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7" y="5085470"/>
            <a:ext cx="839204" cy="7265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" t="18707" r="7092" b="34031"/>
          <a:stretch/>
        </p:blipFill>
        <p:spPr>
          <a:xfrm>
            <a:off x="756704" y="6103245"/>
            <a:ext cx="1117600" cy="609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7D281A0-D4FF-2242-9237-0A4337462F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009049" y="1497365"/>
            <a:ext cx="5186622" cy="394884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lvl="0" algn="ctr">
              <a:spcBef>
                <a:spcPts val="3200"/>
              </a:spcBef>
              <a:buSzPct val="100000"/>
            </a:pPr>
            <a:r>
              <a:rPr lang="en-US" sz="2000" b="1" dirty="0">
                <a:solidFill>
                  <a:srgbClr val="009051"/>
                </a:solidFill>
              </a:rPr>
              <a:t>POTENTIAL PARTNERS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30594" y="2103794"/>
            <a:ext cx="1929600" cy="756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2"/>
                </a:solidFill>
              </a:rPr>
              <a:t>Technology Partner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0594" y="4556279"/>
            <a:ext cx="1929600" cy="756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2"/>
                </a:solidFill>
              </a:rPr>
              <a:t>Supply Partner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280791" y="4556279"/>
            <a:ext cx="1929600" cy="756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2"/>
                </a:solidFill>
              </a:rPr>
              <a:t>Market Partner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80791" y="2103794"/>
            <a:ext cx="1929600" cy="756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2"/>
                </a:solidFill>
              </a:rPr>
              <a:t>Knowledge Partner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5" b="16902"/>
          <a:stretch/>
        </p:blipFill>
        <p:spPr>
          <a:xfrm>
            <a:off x="934209" y="2103794"/>
            <a:ext cx="756980" cy="627499"/>
          </a:xfrm>
          <a:prstGeom prst="rect">
            <a:avLst/>
          </a:prstGeom>
        </p:spPr>
      </p:pic>
      <p:pic>
        <p:nvPicPr>
          <p:cNvPr id="1026" name="Picture 2" descr="Mahindra Agri ties up with KeyGene for crop research - English mediu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4" r="2492" b="21486"/>
          <a:stretch/>
        </p:blipFill>
        <p:spPr bwMode="auto">
          <a:xfrm>
            <a:off x="7057464" y="3005222"/>
            <a:ext cx="2675860" cy="1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AR AIEEA Admission Form 2016, Notification icar.org.i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621" y="3005222"/>
            <a:ext cx="1580293" cy="140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injacart: Founder, Funding, Business Model, And Competitor - Whizsk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1" r="2320" b="11303"/>
          <a:stretch/>
        </p:blipFill>
        <p:spPr bwMode="auto">
          <a:xfrm>
            <a:off x="10379483" y="5528360"/>
            <a:ext cx="1830908" cy="103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research | Godrej Agrovet files papers with SEBI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1479"/>
          <a:stretch/>
        </p:blipFill>
        <p:spPr bwMode="auto">
          <a:xfrm>
            <a:off x="7009049" y="5457707"/>
            <a:ext cx="2772691" cy="104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" b="15588"/>
          <a:stretch/>
        </p:blipFill>
        <p:spPr>
          <a:xfrm>
            <a:off x="975359" y="3185947"/>
            <a:ext cx="674681" cy="59029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62133" y="2094529"/>
            <a:ext cx="3415723" cy="720000"/>
            <a:chOff x="2162133" y="2094529"/>
            <a:chExt cx="3415723" cy="720000"/>
          </a:xfrm>
        </p:grpSpPr>
        <p:sp>
          <p:nvSpPr>
            <p:cNvPr id="37" name="Agenda"/>
            <p:cNvSpPr txBox="1"/>
            <p:nvPr>
              <p:custDataLst>
                <p:tags r:id="rId7"/>
              </p:custDataLst>
            </p:nvPr>
          </p:nvSpPr>
          <p:spPr>
            <a:xfrm>
              <a:off x="2162133" y="2094529"/>
              <a:ext cx="3415723" cy="720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32808" tIns="32808" rIns="32808" bIns="32808" rtlCol="0" anchor="ctr">
              <a:spAutoFit/>
            </a:bodyPr>
            <a:lstStyle/>
            <a:p>
              <a:pPr lvl="0" algn="ctr">
                <a:spcBef>
                  <a:spcPts val="3200"/>
                </a:spcBef>
                <a:buSzPct val="100000"/>
              </a:pPr>
              <a:r>
                <a:rPr lang="en-US" sz="1750" dirty="0">
                  <a:solidFill>
                    <a:prstClr val="black"/>
                  </a:solidFill>
                </a:rPr>
                <a:t> Large scale of operations with diversified risk</a:t>
              </a:r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1894521" y="2362141"/>
              <a:ext cx="720000" cy="184776"/>
            </a:xfrm>
            <a:prstGeom prst="triangle">
              <a:avLst>
                <a:gd name="adj" fmla="val 52138"/>
              </a:avLst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95995" y="3150063"/>
            <a:ext cx="3348000" cy="720000"/>
            <a:chOff x="2195995" y="3150063"/>
            <a:chExt cx="3348000" cy="720000"/>
          </a:xfrm>
        </p:grpSpPr>
        <p:sp>
          <p:nvSpPr>
            <p:cNvPr id="41" name="Agenda"/>
            <p:cNvSpPr txBox="1"/>
            <p:nvPr>
              <p:custDataLst>
                <p:tags r:id="rId6"/>
              </p:custDataLst>
            </p:nvPr>
          </p:nvSpPr>
          <p:spPr>
            <a:xfrm>
              <a:off x="2195995" y="3150063"/>
              <a:ext cx="3348000" cy="720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32808" tIns="32808" rIns="32808" bIns="32808" rtlCol="0" anchor="ctr">
              <a:spAutoFit/>
            </a:bodyPr>
            <a:lstStyle/>
            <a:p>
              <a:pPr lvl="0" algn="ctr">
                <a:spcBef>
                  <a:spcPts val="3200"/>
                </a:spcBef>
                <a:buSzPct val="100000"/>
              </a:pPr>
              <a:r>
                <a:rPr lang="en-US" sz="1750" dirty="0">
                  <a:solidFill>
                    <a:prstClr val="black"/>
                  </a:solidFill>
                </a:rPr>
                <a:t>  Stable, long- term customer base</a:t>
              </a:r>
            </a:p>
          </p:txBody>
        </p:sp>
        <p:sp>
          <p:nvSpPr>
            <p:cNvPr id="44" name="Isosceles Triangle 43"/>
            <p:cNvSpPr/>
            <p:nvPr/>
          </p:nvSpPr>
          <p:spPr>
            <a:xfrm rot="5400000">
              <a:off x="1928383" y="3417675"/>
              <a:ext cx="720000" cy="184776"/>
            </a:xfrm>
            <a:prstGeom prst="triangle">
              <a:avLst>
                <a:gd name="adj" fmla="val 52138"/>
              </a:avLst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197833" y="4124680"/>
            <a:ext cx="3348000" cy="720000"/>
            <a:chOff x="2197833" y="4124680"/>
            <a:chExt cx="3348000" cy="720000"/>
          </a:xfrm>
        </p:grpSpPr>
        <p:sp>
          <p:nvSpPr>
            <p:cNvPr id="25" name="Agenda"/>
            <p:cNvSpPr txBox="1"/>
            <p:nvPr>
              <p:custDataLst>
                <p:tags r:id="rId5"/>
              </p:custDataLst>
            </p:nvPr>
          </p:nvSpPr>
          <p:spPr>
            <a:xfrm>
              <a:off x="2197833" y="4124680"/>
              <a:ext cx="3348000" cy="720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32808" tIns="32808" rIns="32808" bIns="32808" rtlCol="0" anchor="ctr">
              <a:spAutoFit/>
            </a:bodyPr>
            <a:lstStyle/>
            <a:p>
              <a:pPr lvl="0" algn="ctr">
                <a:spcBef>
                  <a:spcPts val="3200"/>
                </a:spcBef>
                <a:buSzPct val="100000"/>
              </a:pPr>
              <a:r>
                <a:rPr lang="en-US" sz="1750" dirty="0">
                  <a:solidFill>
                    <a:prstClr val="black"/>
                  </a:solidFill>
                </a:rPr>
                <a:t>Single vendor for high quality produce</a:t>
              </a:r>
            </a:p>
          </p:txBody>
        </p:sp>
        <p:sp>
          <p:nvSpPr>
            <p:cNvPr id="45" name="Isosceles Triangle 44"/>
            <p:cNvSpPr/>
            <p:nvPr/>
          </p:nvSpPr>
          <p:spPr>
            <a:xfrm rot="5400000">
              <a:off x="1930221" y="4392292"/>
              <a:ext cx="720000" cy="184776"/>
            </a:xfrm>
            <a:prstGeom prst="triangle">
              <a:avLst>
                <a:gd name="adj" fmla="val 52138"/>
              </a:avLst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197832" y="5119226"/>
            <a:ext cx="3348000" cy="720000"/>
            <a:chOff x="2197832" y="5119226"/>
            <a:chExt cx="3348000" cy="720000"/>
          </a:xfrm>
        </p:grpSpPr>
        <p:sp>
          <p:nvSpPr>
            <p:cNvPr id="29" name="Agenda"/>
            <p:cNvSpPr txBox="1"/>
            <p:nvPr>
              <p:custDataLst>
                <p:tags r:id="rId4"/>
              </p:custDataLst>
            </p:nvPr>
          </p:nvSpPr>
          <p:spPr>
            <a:xfrm>
              <a:off x="2197832" y="5119226"/>
              <a:ext cx="3348000" cy="720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32808" tIns="32808" rIns="32808" bIns="32808" rtlCol="0" anchor="ctr">
              <a:spAutoFit/>
            </a:bodyPr>
            <a:lstStyle/>
            <a:p>
              <a:pPr algn="ctr">
                <a:spcBef>
                  <a:spcPts val="3200"/>
                </a:spcBef>
                <a:buSzPct val="100000"/>
              </a:pPr>
              <a:r>
                <a:rPr lang="en-US" sz="1750" dirty="0">
                  <a:solidFill>
                    <a:prstClr val="black"/>
                  </a:solidFill>
                </a:rPr>
                <a:t> Variety of high quality crops, fruits and vegetables</a:t>
              </a:r>
            </a:p>
          </p:txBody>
        </p:sp>
        <p:sp>
          <p:nvSpPr>
            <p:cNvPr id="46" name="Isosceles Triangle 45"/>
            <p:cNvSpPr/>
            <p:nvPr/>
          </p:nvSpPr>
          <p:spPr>
            <a:xfrm rot="5400000">
              <a:off x="1929302" y="5387757"/>
              <a:ext cx="720000" cy="182938"/>
            </a:xfrm>
            <a:prstGeom prst="triangle">
              <a:avLst>
                <a:gd name="adj" fmla="val 52138"/>
              </a:avLst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97833" y="6060481"/>
            <a:ext cx="3348000" cy="720000"/>
            <a:chOff x="2197833" y="6060481"/>
            <a:chExt cx="3348000" cy="720000"/>
          </a:xfrm>
        </p:grpSpPr>
        <p:sp>
          <p:nvSpPr>
            <p:cNvPr id="32" name="Agenda"/>
            <p:cNvSpPr txBox="1"/>
            <p:nvPr>
              <p:custDataLst>
                <p:tags r:id="rId3"/>
              </p:custDataLst>
            </p:nvPr>
          </p:nvSpPr>
          <p:spPr>
            <a:xfrm>
              <a:off x="2197833" y="6060481"/>
              <a:ext cx="3348000" cy="720000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32808" tIns="32808" rIns="32808" bIns="32808" rtlCol="0" anchor="ctr">
              <a:spAutoFit/>
            </a:bodyPr>
            <a:lstStyle/>
            <a:p>
              <a:pPr lvl="0" algn="ctr">
                <a:spcBef>
                  <a:spcPts val="3200"/>
                </a:spcBef>
                <a:buSzPct val="100000"/>
              </a:pPr>
              <a:r>
                <a:rPr lang="en-US" sz="1750" dirty="0">
                  <a:solidFill>
                    <a:prstClr val="black"/>
                  </a:solidFill>
                </a:rPr>
                <a:t>Easier fleet management with a single pickup point</a:t>
              </a:r>
            </a:p>
          </p:txBody>
        </p:sp>
        <p:sp>
          <p:nvSpPr>
            <p:cNvPr id="47" name="Isosceles Triangle 46"/>
            <p:cNvSpPr/>
            <p:nvPr/>
          </p:nvSpPr>
          <p:spPr>
            <a:xfrm rot="5400000">
              <a:off x="1930221" y="6328093"/>
              <a:ext cx="720000" cy="184776"/>
            </a:xfrm>
            <a:prstGeom prst="triangle">
              <a:avLst>
                <a:gd name="adj" fmla="val 52138"/>
              </a:avLst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921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663440" y="4277580"/>
            <a:ext cx="7749054" cy="9037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spcBef>
                <a:spcPts val="3200"/>
              </a:spcBef>
              <a:buSzPct val="100000"/>
            </a:pPr>
            <a:r>
              <a:rPr lang="en-US" dirty="0"/>
              <a:t>The management will be responsible for finding another suitable investor as replacement. inability would result in selling a part of the land to allow exit.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WE have also developed strategies to mitigate major risks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264160" y="2452978"/>
            <a:ext cx="225552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2000" b="1" dirty="0"/>
              <a:t>Farming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64159" y="5003302"/>
            <a:ext cx="225552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2000" b="1" dirty="0"/>
              <a:t>Market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D281A0-D4FF-2242-9237-0A4337462FA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63440" y="1453860"/>
            <a:ext cx="7651777" cy="39488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lvl="0" algn="ctr">
              <a:spcBef>
                <a:spcPts val="3200"/>
              </a:spcBef>
              <a:buSzPct val="100000"/>
            </a:pPr>
            <a:r>
              <a:rPr lang="en-US" sz="2000" b="1" dirty="0">
                <a:solidFill>
                  <a:srgbClr val="009051"/>
                </a:solidFill>
              </a:rPr>
              <a:t>MITIGATION STRATEGY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281A0-D4FF-2242-9237-0A4337462F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9840" y="1453860"/>
            <a:ext cx="2895600" cy="39488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lvl="0" algn="ctr">
              <a:spcBef>
                <a:spcPts val="3200"/>
              </a:spcBef>
              <a:buSzPct val="100000"/>
            </a:pPr>
            <a:r>
              <a:rPr lang="en-US" sz="2000" b="1" dirty="0">
                <a:solidFill>
                  <a:srgbClr val="009051"/>
                </a:solidFill>
              </a:rPr>
              <a:t>RISK SCENARIO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78560" y="4285571"/>
            <a:ext cx="11136657" cy="0"/>
          </a:xfrm>
          <a:prstGeom prst="line">
            <a:avLst/>
          </a:prstGeom>
          <a:ln w="19050">
            <a:solidFill>
              <a:srgbClr val="C2C2C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97280" y="1787784"/>
            <a:ext cx="0" cy="4888577"/>
          </a:xfrm>
          <a:prstGeom prst="line">
            <a:avLst/>
          </a:prstGeom>
          <a:ln w="1905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00480" y="2758168"/>
            <a:ext cx="2854960" cy="626701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b="1" dirty="0"/>
              <a:t>Crop Failure due to Natural Calamity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3440" y="2756712"/>
            <a:ext cx="7749054" cy="62670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>
              <a:spcBef>
                <a:spcPts val="3200"/>
              </a:spcBef>
              <a:buSzPct val="100000"/>
            </a:pPr>
            <a:r>
              <a:rPr lang="en-US" dirty="0"/>
              <a:t>Government crop insurance allows us to maintain the farmer salaries in the event of a crop failure.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216459" y="2882775"/>
            <a:ext cx="388895" cy="374574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480" y="3565872"/>
            <a:ext cx="2854960" cy="626701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b="1" dirty="0"/>
              <a:t>Farmer union protests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63440" y="3566371"/>
            <a:ext cx="7749054" cy="62670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dirty="0"/>
              <a:t>The</a:t>
            </a:r>
            <a:r>
              <a:rPr lang="en-US" dirty="0"/>
              <a:t> community development contribution and better incentives are intended to keep such unrests at bay.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4216459" y="3692434"/>
            <a:ext cx="388895" cy="374574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0480" y="4373576"/>
            <a:ext cx="2854960" cy="626701"/>
          </a:xfrm>
          <a:prstGeom prst="rect">
            <a:avLst/>
          </a:prstGeom>
          <a:solidFill>
            <a:srgbClr val="009051">
              <a:alpha val="3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b="1" dirty="0"/>
              <a:t>Early exit by investors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216459" y="4542143"/>
            <a:ext cx="388895" cy="374574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480" y="5181280"/>
            <a:ext cx="2854960" cy="626701"/>
          </a:xfrm>
          <a:prstGeom prst="rect">
            <a:avLst/>
          </a:prstGeom>
          <a:solidFill>
            <a:srgbClr val="009051">
              <a:alpha val="3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b="1" dirty="0"/>
              <a:t>Variability in price of produce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63440" y="5186438"/>
            <a:ext cx="7749054" cy="62670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dirty="0"/>
              <a:t>Delivery contracts(futures) with big retailers like Reliance Fresh or </a:t>
            </a:r>
            <a:r>
              <a:rPr lang="en-IN" dirty="0" err="1"/>
              <a:t>BigBasket</a:t>
            </a:r>
            <a:r>
              <a:rPr lang="en-IN" dirty="0"/>
              <a:t> can fix a future selling price. 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4216459" y="5303896"/>
            <a:ext cx="388895" cy="374574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00480" y="5988984"/>
            <a:ext cx="2854960" cy="626701"/>
          </a:xfrm>
          <a:prstGeom prst="rect">
            <a:avLst/>
          </a:prstGeom>
          <a:solidFill>
            <a:srgbClr val="009051">
              <a:alpha val="3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b="1" dirty="0"/>
              <a:t>Low market demand of the produce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63440" y="5831411"/>
            <a:ext cx="7749054" cy="9037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dirty="0"/>
              <a:t>Tie-ups with cold storage units like </a:t>
            </a:r>
            <a:r>
              <a:rPr lang="en-IN" dirty="0" err="1"/>
              <a:t>Ecozen</a:t>
            </a:r>
            <a:r>
              <a:rPr lang="en-IN" dirty="0"/>
              <a:t> would allow us to store the produce in case the market partner is unable to provide immediate logistical support. 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4216459" y="6095974"/>
            <a:ext cx="388895" cy="374574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0480" y="1950464"/>
            <a:ext cx="2854960" cy="626701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b="1" dirty="0"/>
              <a:t>Equipment or Technology failure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63439" y="1811964"/>
            <a:ext cx="7749054" cy="9037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>
              <a:spcBef>
                <a:spcPts val="3200"/>
              </a:spcBef>
              <a:buSzPct val="100000"/>
            </a:pPr>
            <a:r>
              <a:rPr lang="en-US" dirty="0"/>
              <a:t>Equipment will be purchased only from suppliers with track record of similar scale operations. Warranties and insurance costs have been included in the operating expenses.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4216458" y="2076527"/>
            <a:ext cx="388895" cy="374574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236498" y="0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Timeline and execution roadmap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3466" y="1998812"/>
            <a:ext cx="341523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14816" y="2003625"/>
            <a:ext cx="341523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62104" y="1998812"/>
            <a:ext cx="341523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60134" y="1998812"/>
            <a:ext cx="341523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64123" y="1997369"/>
            <a:ext cx="322447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10208" y="1997370"/>
            <a:ext cx="426901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0997" y="1997371"/>
            <a:ext cx="384211" cy="226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09096" y="1997370"/>
            <a:ext cx="426901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415814" y="2002202"/>
            <a:ext cx="456794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6431" y="2407903"/>
            <a:ext cx="958470" cy="349702"/>
          </a:xfrm>
          <a:prstGeom prst="rect">
            <a:avLst/>
          </a:prstGeom>
          <a:solidFill>
            <a:srgbClr val="007040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900" dirty="0">
                <a:solidFill>
                  <a:schemeClr val="tx2"/>
                </a:solidFill>
              </a:rPr>
              <a:t>Team &amp; SPV creation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63552" y="2192355"/>
            <a:ext cx="10884665" cy="0"/>
          </a:xfrm>
          <a:prstGeom prst="straightConnector1">
            <a:avLst/>
          </a:prstGeom>
          <a:ln w="19050">
            <a:solidFill>
              <a:srgbClr val="0808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44902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59221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245135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173540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87859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802178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616497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30816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059454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873770" y="2060151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230129" y="2009855"/>
            <a:ext cx="456794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86431" y="2820851"/>
            <a:ext cx="958471" cy="349702"/>
          </a:xfrm>
          <a:prstGeom prst="rect">
            <a:avLst/>
          </a:prstGeom>
          <a:solidFill>
            <a:srgbClr val="007040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900" dirty="0">
                <a:solidFill>
                  <a:schemeClr val="tx2"/>
                </a:solidFill>
              </a:rPr>
              <a:t>Identification &amp; funding of land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187288" y="2411168"/>
            <a:ext cx="1299989" cy="1080000"/>
          </a:xfrm>
          <a:prstGeom prst="rect">
            <a:avLst/>
          </a:prstGeom>
          <a:solidFill>
            <a:srgbClr val="007040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 Formation &amp; Farming Operations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066174" y="3233799"/>
            <a:ext cx="10446917" cy="272758"/>
            <a:chOff x="1991866" y="3156236"/>
            <a:chExt cx="10446917" cy="272758"/>
          </a:xfrm>
          <a:solidFill>
            <a:srgbClr val="007040"/>
          </a:solidFill>
        </p:grpSpPr>
        <p:sp>
          <p:nvSpPr>
            <p:cNvPr id="57" name="TextBox 56"/>
            <p:cNvSpPr txBox="1"/>
            <p:nvPr/>
          </p:nvSpPr>
          <p:spPr>
            <a:xfrm>
              <a:off x="1991866" y="3156236"/>
              <a:ext cx="10234668" cy="272758"/>
            </a:xfrm>
            <a:prstGeom prst="rect">
              <a:avLst/>
            </a:prstGeom>
            <a:grp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300" dirty="0">
                  <a:solidFill>
                    <a:schemeClr val="tx2"/>
                  </a:solidFill>
                </a:rPr>
                <a:t>Farmer recruitment and training; transition to advanced agricultural techniques for production of commercial crops </a:t>
              </a:r>
            </a:p>
          </p:txBody>
        </p:sp>
        <p:sp>
          <p:nvSpPr>
            <p:cNvPr id="39" name="Isosceles Triangle 38"/>
            <p:cNvSpPr/>
            <p:nvPr/>
          </p:nvSpPr>
          <p:spPr>
            <a:xfrm rot="5400000">
              <a:off x="12203973" y="3178796"/>
              <a:ext cx="257369" cy="212250"/>
            </a:xfrm>
            <a:prstGeom prst="triangl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130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V="1">
            <a:off x="187288" y="3613533"/>
            <a:ext cx="12360929" cy="11016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2262595" y="2069330"/>
            <a:ext cx="0" cy="126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1805801" y="2009854"/>
            <a:ext cx="456794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000" b="1" dirty="0"/>
              <a:t>Y20</a:t>
            </a:r>
          </a:p>
        </p:txBody>
      </p:sp>
      <p:sp>
        <p:nvSpPr>
          <p:cNvPr id="71" name="TextBox 70"/>
          <p:cNvSpPr txBox="1">
            <a:spLocks noChangeAspect="1"/>
          </p:cNvSpPr>
          <p:nvPr/>
        </p:nvSpPr>
        <p:spPr>
          <a:xfrm>
            <a:off x="187288" y="3766931"/>
            <a:ext cx="1299989" cy="1152000"/>
          </a:xfrm>
          <a:prstGeom prst="rect">
            <a:avLst/>
          </a:prstGeom>
          <a:solidFill>
            <a:srgbClr val="009656">
              <a:alpha val="50196"/>
            </a:srgbClr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Returns and Exit Opportunities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568419" y="1134729"/>
            <a:ext cx="1004185" cy="716097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III Funding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37981" y="1135280"/>
            <a:ext cx="1393639" cy="716097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Project (100 acres)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982297" y="1134729"/>
            <a:ext cx="1004400" cy="716097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II Funding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359220" y="1134729"/>
            <a:ext cx="1004400" cy="716097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I Funding</a:t>
            </a:r>
          </a:p>
        </p:txBody>
      </p:sp>
      <p:sp>
        <p:nvSpPr>
          <p:cNvPr id="76" name="Rectangle 75"/>
          <p:cNvSpPr/>
          <p:nvPr/>
        </p:nvSpPr>
        <p:spPr>
          <a:xfrm>
            <a:off x="8245135" y="1133289"/>
            <a:ext cx="1004185" cy="716097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IV Funding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3988236" y="4087531"/>
            <a:ext cx="8578101" cy="272758"/>
            <a:chOff x="2915837" y="3156236"/>
            <a:chExt cx="9522945" cy="225315"/>
          </a:xfrm>
          <a:solidFill>
            <a:srgbClr val="009656">
              <a:alpha val="50196"/>
            </a:srgbClr>
          </a:solidFill>
        </p:grpSpPr>
        <p:sp>
          <p:nvSpPr>
            <p:cNvPr id="79" name="TextBox 78"/>
            <p:cNvSpPr txBox="1"/>
            <p:nvPr/>
          </p:nvSpPr>
          <p:spPr>
            <a:xfrm>
              <a:off x="2915837" y="3156236"/>
              <a:ext cx="9310697" cy="225315"/>
            </a:xfrm>
            <a:prstGeom prst="rect">
              <a:avLst/>
            </a:prstGeom>
            <a:grp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300" dirty="0" err="1">
                  <a:solidFill>
                    <a:schemeClr val="bg2"/>
                  </a:solidFill>
                </a:rPr>
                <a:t>Upto</a:t>
              </a:r>
              <a:r>
                <a:rPr lang="en-IN" sz="1300" dirty="0">
                  <a:solidFill>
                    <a:schemeClr val="bg2"/>
                  </a:solidFill>
                </a:rPr>
                <a:t> 9% dividend received by pilot round investors over the investment period</a:t>
              </a:r>
            </a:p>
          </p:txBody>
        </p:sp>
        <p:sp>
          <p:nvSpPr>
            <p:cNvPr id="80" name="Isosceles Triangle 79"/>
            <p:cNvSpPr/>
            <p:nvPr/>
          </p:nvSpPr>
          <p:spPr>
            <a:xfrm rot="5400000">
              <a:off x="12226356" y="3156414"/>
              <a:ext cx="212603" cy="212249"/>
            </a:xfrm>
            <a:prstGeom prst="triangl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13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156339" y="3769326"/>
            <a:ext cx="9391878" cy="272759"/>
            <a:chOff x="2012426" y="3156236"/>
            <a:chExt cx="10426356" cy="225315"/>
          </a:xfrm>
          <a:solidFill>
            <a:srgbClr val="009656">
              <a:alpha val="50196"/>
            </a:srgbClr>
          </a:solidFill>
        </p:grpSpPr>
        <p:sp>
          <p:nvSpPr>
            <p:cNvPr id="82" name="TextBox 81"/>
            <p:cNvSpPr txBox="1"/>
            <p:nvPr/>
          </p:nvSpPr>
          <p:spPr>
            <a:xfrm>
              <a:off x="2012426" y="3156236"/>
              <a:ext cx="10214108" cy="225315"/>
            </a:xfrm>
            <a:prstGeom prst="rect">
              <a:avLst/>
            </a:prstGeom>
            <a:grp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300" dirty="0">
                  <a:solidFill>
                    <a:schemeClr val="bg2"/>
                  </a:solidFill>
                </a:rPr>
                <a:t>Investment in index-linked bonds to purchase land for farmers and purchase of additional land with surplus</a:t>
              </a:r>
            </a:p>
          </p:txBody>
        </p:sp>
        <p:sp>
          <p:nvSpPr>
            <p:cNvPr id="83" name="Isosceles Triangle 82"/>
            <p:cNvSpPr/>
            <p:nvPr/>
          </p:nvSpPr>
          <p:spPr>
            <a:xfrm rot="5400000">
              <a:off x="12226356" y="3156414"/>
              <a:ext cx="212603" cy="212249"/>
            </a:xfrm>
            <a:prstGeom prst="triangl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13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803435" y="4405764"/>
            <a:ext cx="7745802" cy="272758"/>
            <a:chOff x="3839811" y="3156234"/>
            <a:chExt cx="8598971" cy="225314"/>
          </a:xfrm>
          <a:solidFill>
            <a:srgbClr val="009656">
              <a:alpha val="50196"/>
            </a:srgbClr>
          </a:solidFill>
        </p:grpSpPr>
        <p:sp>
          <p:nvSpPr>
            <p:cNvPr id="85" name="TextBox 84"/>
            <p:cNvSpPr txBox="1"/>
            <p:nvPr/>
          </p:nvSpPr>
          <p:spPr>
            <a:xfrm>
              <a:off x="3839811" y="3156234"/>
              <a:ext cx="8386724" cy="225314"/>
            </a:xfrm>
            <a:prstGeom prst="rect">
              <a:avLst/>
            </a:prstGeom>
            <a:grp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300" dirty="0">
                  <a:solidFill>
                    <a:schemeClr val="bg2"/>
                  </a:solidFill>
                </a:rPr>
                <a:t>Option for farmers to exit with the respective land accrued </a:t>
              </a:r>
            </a:p>
          </p:txBody>
        </p:sp>
        <p:sp>
          <p:nvSpPr>
            <p:cNvPr id="86" name="Isosceles Triangle 85"/>
            <p:cNvSpPr/>
            <p:nvPr/>
          </p:nvSpPr>
          <p:spPr>
            <a:xfrm rot="5400000">
              <a:off x="12226356" y="3156414"/>
              <a:ext cx="212603" cy="212249"/>
            </a:xfrm>
            <a:prstGeom prst="triangl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13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9873771" y="4723991"/>
            <a:ext cx="2674447" cy="257371"/>
            <a:chOff x="9404203" y="3156237"/>
            <a:chExt cx="3034579" cy="212603"/>
          </a:xfrm>
          <a:solidFill>
            <a:srgbClr val="009656">
              <a:alpha val="50196"/>
            </a:srgbClr>
          </a:solidFill>
        </p:grpSpPr>
        <p:sp>
          <p:nvSpPr>
            <p:cNvPr id="88" name="TextBox 87"/>
            <p:cNvSpPr txBox="1"/>
            <p:nvPr/>
          </p:nvSpPr>
          <p:spPr>
            <a:xfrm>
              <a:off x="9404203" y="3156238"/>
              <a:ext cx="2822331" cy="199889"/>
            </a:xfrm>
            <a:prstGeom prst="rect">
              <a:avLst/>
            </a:prstGeom>
            <a:grp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100" dirty="0">
                  <a:solidFill>
                    <a:schemeClr val="bg2"/>
                  </a:solidFill>
                </a:rPr>
                <a:t>Investor exit option every 5 years</a:t>
              </a:r>
            </a:p>
          </p:txBody>
        </p:sp>
        <p:sp>
          <p:nvSpPr>
            <p:cNvPr id="89" name="Isosceles Triangle 88"/>
            <p:cNvSpPr/>
            <p:nvPr/>
          </p:nvSpPr>
          <p:spPr>
            <a:xfrm rot="5400000">
              <a:off x="12226356" y="3156414"/>
              <a:ext cx="212603" cy="212249"/>
            </a:xfrm>
            <a:prstGeom prst="triangl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bg2"/>
                </a:solidFill>
              </a:endParaRPr>
            </a:p>
          </p:txBody>
        </p:sp>
      </p:grpSp>
      <p:cxnSp>
        <p:nvCxnSpPr>
          <p:cNvPr id="90" name="Straight Connector 89"/>
          <p:cNvCxnSpPr/>
          <p:nvPr/>
        </p:nvCxnSpPr>
        <p:spPr>
          <a:xfrm flipV="1">
            <a:off x="187288" y="5088286"/>
            <a:ext cx="12325803" cy="12524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87288" y="5319269"/>
            <a:ext cx="1299989" cy="1098000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 Engaged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586429" y="5281263"/>
            <a:ext cx="1772791" cy="11806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200" b="1" dirty="0"/>
              <a:t>Partners: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Suppliers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Distributors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 err="1"/>
              <a:t>Agri</a:t>
            </a:r>
            <a:r>
              <a:rPr lang="en-IN" sz="1200" dirty="0"/>
              <a:t>-tech companies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Institutional buyers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58452" y="5281263"/>
            <a:ext cx="2028117" cy="11806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200" b="1" dirty="0"/>
              <a:t>Investors: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Family Offices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Institutional investors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University endowments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/>
              <a:t>VCs, HNIs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309081C-53CC-4685-8C75-FE77A9C03FB9}"/>
              </a:ext>
            </a:extLst>
          </p:cNvPr>
          <p:cNvSpPr/>
          <p:nvPr/>
        </p:nvSpPr>
        <p:spPr>
          <a:xfrm>
            <a:off x="9871932" y="1133289"/>
            <a:ext cx="1004185" cy="716097"/>
          </a:xfrm>
          <a:prstGeom prst="rect">
            <a:avLst/>
          </a:prstGeom>
          <a:solidFill>
            <a:schemeClr val="bg1">
              <a:lumMod val="50000"/>
              <a:alpha val="5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V Funding</a:t>
            </a:r>
          </a:p>
        </p:txBody>
      </p:sp>
    </p:spTree>
    <p:extLst>
      <p:ext uri="{BB962C8B-B14F-4D97-AF65-F5344CB8AC3E}">
        <p14:creationId xmlns:p14="http://schemas.microsoft.com/office/powerpoint/2010/main" val="282791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inBulletsConfiguration" hidden="1"/>
          <p:cNvSpPr txBox="1"/>
          <p:nvPr/>
        </p:nvSpPr>
        <p:spPr>
          <a:xfrm>
            <a:off x="1711539" y="331826"/>
            <a:ext cx="8101687" cy="8118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r>
              <a:rPr lang="en-US" sz="100">
                <a:solidFill>
                  <a:srgbClr val="FFFFFF"/>
                </a:solidFill>
              </a:rPr>
              <a:t>8_84</a:t>
            </a: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8" name="Agenda"/>
          <p:cNvSpPr txBox="1"/>
          <p:nvPr>
            <p:custDataLst>
              <p:tags r:id="rId2"/>
            </p:custDataLst>
          </p:nvPr>
        </p:nvSpPr>
        <p:spPr>
          <a:xfrm>
            <a:off x="623888" y="1835289"/>
            <a:ext cx="11593512" cy="503171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PROBLEM STATEMENT</a:t>
            </a:r>
            <a:br>
              <a:rPr lang="en-US" sz="2400" b="1" dirty="0"/>
            </a:br>
            <a:r>
              <a:rPr lang="en-US" dirty="0"/>
              <a:t>Current problem plaguing the sector and scope of opportunities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SOLUTION AND INVESTMENT THESIS</a:t>
            </a:r>
            <a:br>
              <a:rPr lang="en-US" sz="2400" dirty="0"/>
            </a:br>
            <a:r>
              <a:rPr lang="en-US" sz="2000" dirty="0"/>
              <a:t>How we plan to solve the problem and create financial value at the same time</a:t>
            </a:r>
            <a:endParaRPr lang="en-US" sz="2000" b="1" dirty="0"/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IMPLEMENTATION ASPECTS</a:t>
            </a:r>
            <a:br>
              <a:rPr lang="en-US" sz="2400" dirty="0"/>
            </a:br>
            <a:r>
              <a:rPr lang="en-US" sz="2000" dirty="0"/>
              <a:t>Finer executional details contributing to the success of the project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IMPACT</a:t>
            </a:r>
            <a:br>
              <a:rPr lang="en-US" sz="2400" dirty="0"/>
            </a:br>
            <a:r>
              <a:rPr lang="en-US" sz="2000" dirty="0"/>
              <a:t>Benefits accrued to the society, farmers and the investors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APPENDIX</a:t>
            </a:r>
            <a:br>
              <a:rPr lang="en-US" sz="2400" dirty="0"/>
            </a:br>
            <a:r>
              <a:rPr lang="en-US" sz="2000" dirty="0"/>
              <a:t>Deep dive into specific aspects for further discussions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8" y="818079"/>
            <a:ext cx="12900483" cy="735299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73" y="903155"/>
            <a:ext cx="6826189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0CB7F0-DB6F-9C48-A07B-ABF1B0140FAE}"/>
              </a:ext>
            </a:extLst>
          </p:cNvPr>
          <p:cNvCxnSpPr/>
          <p:nvPr/>
        </p:nvCxnSpPr>
        <p:spPr>
          <a:xfrm>
            <a:off x="490330" y="5063176"/>
            <a:ext cx="0" cy="665757"/>
          </a:xfrm>
          <a:prstGeom prst="line">
            <a:avLst/>
          </a:prstGeom>
          <a:ln w="7620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979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"/>
    </mc:Choice>
    <mc:Fallback xmlns="">
      <p:transition spd="slow" advTm="615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r>
              <a:rPr lang="en-US" sz="100" dirty="0">
                <a:solidFill>
                  <a:srgbClr val="FFFFFF"/>
                </a:solidFill>
              </a:rPr>
              <a:t>27_84 28_84 31_84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8794" y="4507062"/>
            <a:ext cx="2808000" cy="1065113"/>
          </a:xfrm>
          <a:prstGeom prst="rect">
            <a:avLst/>
          </a:prstGeom>
          <a:noFill/>
        </p:spPr>
        <p:txBody>
          <a:bodyPr wrap="square" lIns="44365" rIns="44365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658" b="1" dirty="0">
                <a:solidFill>
                  <a:srgbClr val="009051"/>
                </a:solidFill>
              </a:rPr>
              <a:t>30%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689" y="5647592"/>
            <a:ext cx="4798210" cy="630044"/>
          </a:xfrm>
          <a:prstGeom prst="rect">
            <a:avLst/>
          </a:prstGeom>
          <a:noFill/>
        </p:spPr>
        <p:txBody>
          <a:bodyPr wrap="square" lIns="44365" rIns="44365" rtlCol="0">
            <a:spAutoFit/>
          </a:bodyPr>
          <a:lstStyle/>
          <a:p>
            <a:pPr algn="ctr"/>
            <a:r>
              <a:rPr lang="en-US" sz="1747" dirty="0"/>
              <a:t>Increase in land area under management in 10 years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265" y="2044081"/>
            <a:ext cx="3922005" cy="1065113"/>
          </a:xfrm>
          <a:prstGeom prst="rect">
            <a:avLst/>
          </a:prstGeom>
          <a:noFill/>
        </p:spPr>
        <p:txBody>
          <a:bodyPr wrap="square" lIns="44365" rIns="44365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658" b="1" dirty="0">
                <a:solidFill>
                  <a:srgbClr val="009051"/>
                </a:solidFill>
              </a:rPr>
              <a:t>~18%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689" y="3133515"/>
            <a:ext cx="4747073" cy="630044"/>
          </a:xfrm>
          <a:prstGeom prst="rect">
            <a:avLst/>
          </a:prstGeom>
          <a:noFill/>
        </p:spPr>
        <p:txBody>
          <a:bodyPr wrap="square" lIns="44365" rIns="44365" rtlCol="0">
            <a:spAutoFit/>
          </a:bodyPr>
          <a:lstStyle/>
          <a:p>
            <a:pPr algn="ctr"/>
            <a:r>
              <a:rPr lang="en-US" sz="1747" dirty="0"/>
              <a:t>Annualized investor return at a 20-year exit (base case)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526819" y="5651740"/>
            <a:ext cx="1017110" cy="1166408"/>
          </a:xfrm>
          <a:prstGeom prst="rightArrow">
            <a:avLst>
              <a:gd name="adj1" fmla="val 75688"/>
              <a:gd name="adj2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65" tIns="44365" rIns="44365" bIns="44365" rtlCol="0" anchor="ctr"/>
          <a:lstStyle/>
          <a:p>
            <a:pPr algn="ctr"/>
            <a:endParaRPr lang="en-US" sz="1941" dirty="0">
              <a:solidFill>
                <a:srgbClr val="000000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236498" y="29469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Locus offers competitive returns as well as tangible impact to investors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26819" y="1373314"/>
            <a:ext cx="6988411" cy="474472"/>
            <a:chOff x="5526819" y="1373314"/>
            <a:chExt cx="6988411" cy="47447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526819" y="1842187"/>
              <a:ext cx="6988411" cy="5599"/>
            </a:xfrm>
            <a:prstGeom prst="line">
              <a:avLst/>
            </a:prstGeom>
            <a:ln w="19050">
              <a:solidFill>
                <a:srgbClr val="0808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526819" y="1373314"/>
              <a:ext cx="6988411" cy="38048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2000" b="1" dirty="0"/>
                <a:t>Investor Value Proposition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526818" y="2007605"/>
            <a:ext cx="7109529" cy="633214"/>
            <a:chOff x="5526819" y="3685398"/>
            <a:chExt cx="7314469" cy="633214"/>
          </a:xfrm>
        </p:grpSpPr>
        <p:sp>
          <p:nvSpPr>
            <p:cNvPr id="34" name="Rectangle 33"/>
            <p:cNvSpPr/>
            <p:nvPr/>
          </p:nvSpPr>
          <p:spPr>
            <a:xfrm>
              <a:off x="5526819" y="3685398"/>
              <a:ext cx="7314469" cy="633214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365" tIns="44365" rIns="44365" bIns="44365" rtlCol="0" anchor="ctr"/>
            <a:lstStyle/>
            <a:p>
              <a:pPr algn="ctr"/>
              <a:endParaRPr lang="en-US" sz="1941" dirty="0">
                <a:solidFill>
                  <a:srgbClr val="FFFFFF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5526819" y="3825819"/>
              <a:ext cx="499408" cy="352372"/>
            </a:xfrm>
            <a:prstGeom prst="rightArrow">
              <a:avLst>
                <a:gd name="adj1" fmla="val 75688"/>
                <a:gd name="adj2" fmla="val 50000"/>
              </a:avLst>
            </a:prstGeom>
            <a:solidFill>
              <a:srgbClr val="FFFF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365" tIns="44365" rIns="44365" bIns="44365" rtlCol="0" anchor="ctr"/>
            <a:lstStyle/>
            <a:p>
              <a:pPr algn="ctr"/>
              <a:endParaRPr lang="en-US" sz="1941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>
              <p:custDataLst>
                <p:tags r:id="rId7"/>
              </p:custDataLst>
            </p:nvPr>
          </p:nvSpPr>
          <p:spPr>
            <a:xfrm>
              <a:off x="6026226" y="3828312"/>
              <a:ext cx="6815061" cy="338554"/>
            </a:xfrm>
            <a:prstGeom prst="rect">
              <a:avLst/>
            </a:prstGeom>
            <a:noFill/>
          </p:spPr>
          <p:txBody>
            <a:bodyPr vert="horz" wrap="square" lIns="44365" rIns="44365" rtlCol="0" anchor="ctr">
              <a:spAutoFit/>
            </a:bodyPr>
            <a:lstStyle/>
            <a:p>
              <a:pPr>
                <a:spcBef>
                  <a:spcPts val="932"/>
                </a:spcBef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Stable returns (capped at 9%) starting from Year 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26818" y="2855634"/>
            <a:ext cx="7147083" cy="633214"/>
            <a:chOff x="5526818" y="2920195"/>
            <a:chExt cx="7147083" cy="633214"/>
          </a:xfrm>
        </p:grpSpPr>
        <p:grpSp>
          <p:nvGrpSpPr>
            <p:cNvPr id="37" name="Group 36"/>
            <p:cNvGrpSpPr/>
            <p:nvPr/>
          </p:nvGrpSpPr>
          <p:grpSpPr>
            <a:xfrm>
              <a:off x="5526818" y="2920195"/>
              <a:ext cx="7109529" cy="633214"/>
              <a:chOff x="5526819" y="3685398"/>
              <a:chExt cx="7314469" cy="633214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526819" y="3685398"/>
                <a:ext cx="7314469" cy="633214"/>
              </a:xfrm>
              <a:prstGeom prst="rect">
                <a:avLst/>
              </a:prstGeom>
              <a:solidFill>
                <a:srgbClr val="009051">
                  <a:alpha val="74902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ight Arrow 38"/>
              <p:cNvSpPr/>
              <p:nvPr/>
            </p:nvSpPr>
            <p:spPr>
              <a:xfrm>
                <a:off x="5526819" y="3825819"/>
                <a:ext cx="499408" cy="352372"/>
              </a:xfrm>
              <a:prstGeom prst="rightArrow">
                <a:avLst>
                  <a:gd name="adj1" fmla="val 75688"/>
                  <a:gd name="adj2" fmla="val 50000"/>
                </a:avLst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TextBox 56"/>
            <p:cNvSpPr txBox="1"/>
            <p:nvPr>
              <p:custDataLst>
                <p:tags r:id="rId6"/>
              </p:custDataLst>
            </p:nvPr>
          </p:nvSpPr>
          <p:spPr>
            <a:xfrm>
              <a:off x="6049787" y="3074091"/>
              <a:ext cx="6624114" cy="338554"/>
            </a:xfrm>
            <a:prstGeom prst="rect">
              <a:avLst/>
            </a:prstGeom>
            <a:noFill/>
          </p:spPr>
          <p:txBody>
            <a:bodyPr vert="horz" wrap="square" lIns="44365" rIns="44365" rtlCol="0" anchor="ctr">
              <a:spAutoFit/>
            </a:bodyPr>
            <a:lstStyle/>
            <a:p>
              <a:pPr>
                <a:spcBef>
                  <a:spcPts val="932"/>
                </a:spcBef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Real asset backed investment leading to reduced risk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543481" y="3703663"/>
            <a:ext cx="7116007" cy="633214"/>
            <a:chOff x="5543481" y="3758642"/>
            <a:chExt cx="7116007" cy="633214"/>
          </a:xfrm>
        </p:grpSpPr>
        <p:grpSp>
          <p:nvGrpSpPr>
            <p:cNvPr id="41" name="Group 40"/>
            <p:cNvGrpSpPr/>
            <p:nvPr/>
          </p:nvGrpSpPr>
          <p:grpSpPr>
            <a:xfrm>
              <a:off x="5543481" y="3758642"/>
              <a:ext cx="7109529" cy="633214"/>
              <a:chOff x="5526819" y="3688374"/>
              <a:chExt cx="7314469" cy="633214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526819" y="3688374"/>
                <a:ext cx="7314469" cy="633214"/>
              </a:xfrm>
              <a:prstGeom prst="rect">
                <a:avLst/>
              </a:prstGeom>
              <a:solidFill>
                <a:srgbClr val="007040">
                  <a:alpha val="43922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ight Arrow 42"/>
              <p:cNvSpPr/>
              <p:nvPr/>
            </p:nvSpPr>
            <p:spPr>
              <a:xfrm>
                <a:off x="5526819" y="3825819"/>
                <a:ext cx="499408" cy="352372"/>
              </a:xfrm>
              <a:prstGeom prst="rightArrow">
                <a:avLst>
                  <a:gd name="adj1" fmla="val 75688"/>
                  <a:gd name="adj2" fmla="val 50000"/>
                </a:avLst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>
              <p:custDataLst>
                <p:tags r:id="rId5"/>
              </p:custDataLst>
            </p:nvPr>
          </p:nvSpPr>
          <p:spPr>
            <a:xfrm>
              <a:off x="6035374" y="3782862"/>
              <a:ext cx="6624114" cy="584775"/>
            </a:xfrm>
            <a:prstGeom prst="rect">
              <a:avLst/>
            </a:prstGeom>
            <a:noFill/>
          </p:spPr>
          <p:txBody>
            <a:bodyPr vert="horz" wrap="square" lIns="44365" rIns="44365" rtlCol="0" anchor="ctr">
              <a:spAutoFit/>
            </a:bodyPr>
            <a:lstStyle/>
            <a:p>
              <a:pPr>
                <a:spcBef>
                  <a:spcPts val="932"/>
                </a:spcBef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Higher returns due to combination of continuous revenues and land price appreciation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43481" y="4551692"/>
            <a:ext cx="7109529" cy="633214"/>
            <a:chOff x="5543481" y="4593754"/>
            <a:chExt cx="7109529" cy="633214"/>
          </a:xfrm>
        </p:grpSpPr>
        <p:grpSp>
          <p:nvGrpSpPr>
            <p:cNvPr id="45" name="Group 44"/>
            <p:cNvGrpSpPr/>
            <p:nvPr/>
          </p:nvGrpSpPr>
          <p:grpSpPr>
            <a:xfrm>
              <a:off x="5543481" y="4593754"/>
              <a:ext cx="7109529" cy="633214"/>
              <a:chOff x="5526819" y="3685398"/>
              <a:chExt cx="7314469" cy="633214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526819" y="3685398"/>
                <a:ext cx="7314469" cy="63321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3922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ight Arrow 46"/>
              <p:cNvSpPr/>
              <p:nvPr/>
            </p:nvSpPr>
            <p:spPr>
              <a:xfrm>
                <a:off x="5526819" y="3825819"/>
                <a:ext cx="499408" cy="352372"/>
              </a:xfrm>
              <a:prstGeom prst="rightArrow">
                <a:avLst>
                  <a:gd name="adj1" fmla="val 75688"/>
                  <a:gd name="adj2" fmla="val 50000"/>
                </a:avLst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" name="TextBox 59"/>
            <p:cNvSpPr txBox="1"/>
            <p:nvPr>
              <p:custDataLst>
                <p:tags r:id="rId4"/>
              </p:custDataLst>
            </p:nvPr>
          </p:nvSpPr>
          <p:spPr>
            <a:xfrm>
              <a:off x="6012232" y="4617974"/>
              <a:ext cx="6624114" cy="584775"/>
            </a:xfrm>
            <a:prstGeom prst="rect">
              <a:avLst/>
            </a:prstGeom>
            <a:noFill/>
          </p:spPr>
          <p:txBody>
            <a:bodyPr vert="horz" wrap="square" lIns="44365" rIns="44365" rtlCol="0" anchor="ctr">
              <a:spAutoFit/>
            </a:bodyPr>
            <a:lstStyle/>
            <a:p>
              <a:pPr>
                <a:spcBef>
                  <a:spcPts val="932"/>
                </a:spcBef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Promotion of positive public image by addressing several UN Sustainable Development Goals (SDGs)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33035" y="6247750"/>
            <a:ext cx="7130420" cy="633214"/>
            <a:chOff x="5543481" y="5426608"/>
            <a:chExt cx="7130420" cy="633214"/>
          </a:xfrm>
        </p:grpSpPr>
        <p:grpSp>
          <p:nvGrpSpPr>
            <p:cNvPr id="49" name="Group 48"/>
            <p:cNvGrpSpPr/>
            <p:nvPr/>
          </p:nvGrpSpPr>
          <p:grpSpPr>
            <a:xfrm>
              <a:off x="5543481" y="5426608"/>
              <a:ext cx="7109529" cy="633214"/>
              <a:chOff x="5526819" y="3685398"/>
              <a:chExt cx="7314469" cy="633214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526819" y="3685398"/>
                <a:ext cx="7314469" cy="633214"/>
              </a:xfrm>
              <a:prstGeom prst="rect">
                <a:avLst/>
              </a:prstGeom>
              <a:solidFill>
                <a:srgbClr val="0D0D0D">
                  <a:alpha val="60000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ight Arrow 50"/>
              <p:cNvSpPr/>
              <p:nvPr/>
            </p:nvSpPr>
            <p:spPr>
              <a:xfrm>
                <a:off x="5526819" y="3825819"/>
                <a:ext cx="499408" cy="352372"/>
              </a:xfrm>
              <a:prstGeom prst="rightArrow">
                <a:avLst>
                  <a:gd name="adj1" fmla="val 75688"/>
                  <a:gd name="adj2" fmla="val 50000"/>
                </a:avLst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1" name="TextBox 60"/>
            <p:cNvSpPr txBox="1"/>
            <p:nvPr>
              <p:custDataLst>
                <p:tags r:id="rId3"/>
              </p:custDataLst>
            </p:nvPr>
          </p:nvSpPr>
          <p:spPr>
            <a:xfrm>
              <a:off x="6049787" y="5450828"/>
              <a:ext cx="6624114" cy="584775"/>
            </a:xfrm>
            <a:prstGeom prst="rect">
              <a:avLst/>
            </a:prstGeom>
            <a:noFill/>
          </p:spPr>
          <p:txBody>
            <a:bodyPr vert="horz" wrap="square" lIns="44365" rIns="44365" rtlCol="0" anchor="ctr">
              <a:spAutoFit/>
            </a:bodyPr>
            <a:lstStyle/>
            <a:p>
              <a:pPr>
                <a:spcBef>
                  <a:spcPts val="932"/>
                </a:spcBef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Self feeding business model that uses surplus to buy land and expand, generating higher subsequent returns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529068" y="5399721"/>
            <a:ext cx="7130420" cy="633214"/>
            <a:chOff x="5543481" y="5426608"/>
            <a:chExt cx="7130420" cy="633214"/>
          </a:xfrm>
        </p:grpSpPr>
        <p:grpSp>
          <p:nvGrpSpPr>
            <p:cNvPr id="48" name="Group 47"/>
            <p:cNvGrpSpPr/>
            <p:nvPr/>
          </p:nvGrpSpPr>
          <p:grpSpPr>
            <a:xfrm>
              <a:off x="5543481" y="5426608"/>
              <a:ext cx="7109529" cy="633214"/>
              <a:chOff x="5526819" y="3685398"/>
              <a:chExt cx="7314469" cy="633214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5526819" y="3685398"/>
                <a:ext cx="7314469" cy="63321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43922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ight Arrow 53"/>
              <p:cNvSpPr/>
              <p:nvPr/>
            </p:nvSpPr>
            <p:spPr>
              <a:xfrm>
                <a:off x="5526819" y="3825819"/>
                <a:ext cx="499408" cy="352372"/>
              </a:xfrm>
              <a:prstGeom prst="rightArrow">
                <a:avLst>
                  <a:gd name="adj1" fmla="val 75688"/>
                  <a:gd name="adj2" fmla="val 50000"/>
                </a:avLst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65" tIns="44365" rIns="44365" bIns="44365" rtlCol="0" anchor="ctr"/>
              <a:lstStyle/>
              <a:p>
                <a:pPr algn="ctr"/>
                <a:endParaRPr lang="en-US" sz="194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>
              <p:custDataLst>
                <p:tags r:id="rId2"/>
              </p:custDataLst>
            </p:nvPr>
          </p:nvSpPr>
          <p:spPr>
            <a:xfrm>
              <a:off x="6049787" y="5450828"/>
              <a:ext cx="6624114" cy="584775"/>
            </a:xfrm>
            <a:prstGeom prst="rect">
              <a:avLst/>
            </a:prstGeom>
            <a:noFill/>
          </p:spPr>
          <p:txBody>
            <a:bodyPr vert="horz" wrap="square" lIns="44365" rIns="44365" rtlCol="0" anchor="ctr">
              <a:spAutoFit/>
            </a:bodyPr>
            <a:lstStyle/>
            <a:p>
              <a:pPr>
                <a:spcBef>
                  <a:spcPts val="932"/>
                </a:spcBef>
                <a:buSzPct val="100000"/>
              </a:pPr>
              <a:r>
                <a:rPr lang="en-US" sz="1600" b="1" dirty="0">
                  <a:solidFill>
                    <a:schemeClr val="tx2"/>
                  </a:solidFill>
                </a:rPr>
                <a:t>Tangible and quantifiable social/financial impact metrics (e.g. # of farmers impacted, increase in farmer income)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40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7"/>
    </mc:Choice>
    <mc:Fallback xmlns="">
      <p:transition spd="slow" advTm="4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672" y="266096"/>
            <a:ext cx="12604616" cy="87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Farmers will receive high income and land ownership along with other benefits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4566" y="2033930"/>
            <a:ext cx="2897436" cy="1065113"/>
          </a:xfrm>
          <a:prstGeom prst="rect">
            <a:avLst/>
          </a:prstGeom>
          <a:noFill/>
        </p:spPr>
        <p:txBody>
          <a:bodyPr wrap="square" lIns="44365" rIns="44365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658" b="1" dirty="0">
                <a:solidFill>
                  <a:srgbClr val="009051"/>
                </a:solidFill>
              </a:rPr>
              <a:t>100%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74845" y="4290173"/>
            <a:ext cx="4019489" cy="2526281"/>
            <a:chOff x="4432702" y="4317719"/>
            <a:chExt cx="4019489" cy="2526281"/>
          </a:xfrm>
        </p:grpSpPr>
        <p:sp>
          <p:nvSpPr>
            <p:cNvPr id="18" name="Rectangle 17"/>
            <p:cNvSpPr/>
            <p:nvPr/>
          </p:nvSpPr>
          <p:spPr>
            <a:xfrm>
              <a:off x="4432702" y="4317719"/>
              <a:ext cx="4019489" cy="2526281"/>
            </a:xfrm>
            <a:prstGeom prst="rect">
              <a:avLst/>
            </a:prstGeom>
            <a:solidFill>
              <a:schemeClr val="accent5">
                <a:lumMod val="75000"/>
                <a:alpha val="69804"/>
              </a:schemeClr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729" tIns="44365" rIns="88729" bIns="133094" rtlCol="0" anchor="b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Community Development</a:t>
              </a:r>
            </a:p>
            <a:p>
              <a:pPr algn="ctr"/>
              <a:endParaRPr lang="en-US" sz="1600" b="1" dirty="0">
                <a:solidFill>
                  <a:schemeClr val="bg2"/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2"/>
                  </a:solidFill>
                  <a:latin typeface="Verdana" panose="020B0604030504040204" pitchFamily="34" charset="0"/>
                </a:rPr>
                <a:t>Initiatives like housing, sanitation, education and clean water availability for the partners and their families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  <p:grpSp>
          <p:nvGrpSpPr>
            <p:cNvPr id="29" name="Group 28"/>
            <p:cNvGrpSpPr/>
            <p:nvPr>
              <p:custDataLst>
                <p:tags r:id="rId2"/>
              </p:custDataLst>
            </p:nvPr>
          </p:nvGrpSpPr>
          <p:grpSpPr>
            <a:xfrm>
              <a:off x="6059278" y="4559624"/>
              <a:ext cx="765096" cy="667596"/>
              <a:chOff x="-5972176" y="-479425"/>
              <a:chExt cx="5707063" cy="5554663"/>
            </a:xfrm>
            <a:solidFill>
              <a:schemeClr val="bg2"/>
            </a:solidFill>
          </p:grpSpPr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-3965575" y="736600"/>
                <a:ext cx="1704975" cy="3449638"/>
              </a:xfrm>
              <a:custGeom>
                <a:avLst/>
                <a:gdLst>
                  <a:gd name="T0" fmla="*/ 379 w 455"/>
                  <a:gd name="T1" fmla="*/ 920 h 920"/>
                  <a:gd name="T2" fmla="*/ 274 w 455"/>
                  <a:gd name="T3" fmla="*/ 920 h 920"/>
                  <a:gd name="T4" fmla="*/ 234 w 455"/>
                  <a:gd name="T5" fmla="*/ 657 h 920"/>
                  <a:gd name="T6" fmla="*/ 230 w 455"/>
                  <a:gd name="T7" fmla="*/ 657 h 920"/>
                  <a:gd name="T8" fmla="*/ 190 w 455"/>
                  <a:gd name="T9" fmla="*/ 919 h 920"/>
                  <a:gd name="T10" fmla="*/ 78 w 455"/>
                  <a:gd name="T11" fmla="*/ 919 h 920"/>
                  <a:gd name="T12" fmla="*/ 77 w 455"/>
                  <a:gd name="T13" fmla="*/ 904 h 920"/>
                  <a:gd name="T14" fmla="*/ 77 w 455"/>
                  <a:gd name="T15" fmla="*/ 502 h 920"/>
                  <a:gd name="T16" fmla="*/ 66 w 455"/>
                  <a:gd name="T17" fmla="*/ 481 h 920"/>
                  <a:gd name="T18" fmla="*/ 1 w 455"/>
                  <a:gd name="T19" fmla="*/ 361 h 920"/>
                  <a:gd name="T20" fmla="*/ 1 w 455"/>
                  <a:gd name="T21" fmla="*/ 147 h 920"/>
                  <a:gd name="T22" fmla="*/ 148 w 455"/>
                  <a:gd name="T23" fmla="*/ 0 h 920"/>
                  <a:gd name="T24" fmla="*/ 309 w 455"/>
                  <a:gd name="T25" fmla="*/ 0 h 920"/>
                  <a:gd name="T26" fmla="*/ 455 w 455"/>
                  <a:gd name="T27" fmla="*/ 144 h 920"/>
                  <a:gd name="T28" fmla="*/ 455 w 455"/>
                  <a:gd name="T29" fmla="*/ 364 h 920"/>
                  <a:gd name="T30" fmla="*/ 390 w 455"/>
                  <a:gd name="T31" fmla="*/ 480 h 920"/>
                  <a:gd name="T32" fmla="*/ 378 w 455"/>
                  <a:gd name="T33" fmla="*/ 502 h 920"/>
                  <a:gd name="T34" fmla="*/ 379 w 455"/>
                  <a:gd name="T35" fmla="*/ 903 h 920"/>
                  <a:gd name="T36" fmla="*/ 379 w 455"/>
                  <a:gd name="T37" fmla="*/ 920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5" h="920">
                    <a:moveTo>
                      <a:pt x="379" y="920"/>
                    </a:moveTo>
                    <a:cubicBezTo>
                      <a:pt x="342" y="920"/>
                      <a:pt x="309" y="920"/>
                      <a:pt x="274" y="920"/>
                    </a:cubicBezTo>
                    <a:cubicBezTo>
                      <a:pt x="261" y="832"/>
                      <a:pt x="247" y="744"/>
                      <a:pt x="234" y="657"/>
                    </a:cubicBezTo>
                    <a:cubicBezTo>
                      <a:pt x="233" y="657"/>
                      <a:pt x="232" y="657"/>
                      <a:pt x="230" y="657"/>
                    </a:cubicBezTo>
                    <a:cubicBezTo>
                      <a:pt x="217" y="744"/>
                      <a:pt x="204" y="831"/>
                      <a:pt x="190" y="919"/>
                    </a:cubicBezTo>
                    <a:cubicBezTo>
                      <a:pt x="153" y="919"/>
                      <a:pt x="116" y="919"/>
                      <a:pt x="78" y="919"/>
                    </a:cubicBezTo>
                    <a:cubicBezTo>
                      <a:pt x="77" y="915"/>
                      <a:pt x="77" y="909"/>
                      <a:pt x="77" y="904"/>
                    </a:cubicBezTo>
                    <a:cubicBezTo>
                      <a:pt x="77" y="770"/>
                      <a:pt x="77" y="636"/>
                      <a:pt x="77" y="502"/>
                    </a:cubicBezTo>
                    <a:cubicBezTo>
                      <a:pt x="77" y="492"/>
                      <a:pt x="75" y="486"/>
                      <a:pt x="66" y="481"/>
                    </a:cubicBezTo>
                    <a:cubicBezTo>
                      <a:pt x="23" y="453"/>
                      <a:pt x="1" y="412"/>
                      <a:pt x="1" y="361"/>
                    </a:cubicBezTo>
                    <a:cubicBezTo>
                      <a:pt x="0" y="290"/>
                      <a:pt x="0" y="218"/>
                      <a:pt x="1" y="147"/>
                    </a:cubicBezTo>
                    <a:cubicBezTo>
                      <a:pt x="1" y="60"/>
                      <a:pt x="61" y="0"/>
                      <a:pt x="148" y="0"/>
                    </a:cubicBezTo>
                    <a:cubicBezTo>
                      <a:pt x="202" y="0"/>
                      <a:pt x="255" y="0"/>
                      <a:pt x="309" y="0"/>
                    </a:cubicBezTo>
                    <a:cubicBezTo>
                      <a:pt x="393" y="0"/>
                      <a:pt x="454" y="59"/>
                      <a:pt x="455" y="144"/>
                    </a:cubicBezTo>
                    <a:cubicBezTo>
                      <a:pt x="455" y="217"/>
                      <a:pt x="455" y="291"/>
                      <a:pt x="455" y="364"/>
                    </a:cubicBezTo>
                    <a:cubicBezTo>
                      <a:pt x="454" y="414"/>
                      <a:pt x="431" y="453"/>
                      <a:pt x="390" y="480"/>
                    </a:cubicBezTo>
                    <a:cubicBezTo>
                      <a:pt x="381" y="486"/>
                      <a:pt x="378" y="492"/>
                      <a:pt x="378" y="502"/>
                    </a:cubicBezTo>
                    <a:cubicBezTo>
                      <a:pt x="379" y="636"/>
                      <a:pt x="379" y="769"/>
                      <a:pt x="379" y="903"/>
                    </a:cubicBezTo>
                    <a:cubicBezTo>
                      <a:pt x="379" y="908"/>
                      <a:pt x="379" y="913"/>
                      <a:pt x="379" y="9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-5972176" y="3673475"/>
                <a:ext cx="5707063" cy="1401763"/>
              </a:xfrm>
              <a:custGeom>
                <a:avLst/>
                <a:gdLst>
                  <a:gd name="T0" fmla="*/ 164 w 1522"/>
                  <a:gd name="T1" fmla="*/ 0 h 374"/>
                  <a:gd name="T2" fmla="*/ 176 w 1522"/>
                  <a:gd name="T3" fmla="*/ 102 h 374"/>
                  <a:gd name="T4" fmla="*/ 309 w 1522"/>
                  <a:gd name="T5" fmla="*/ 156 h 374"/>
                  <a:gd name="T6" fmla="*/ 634 w 1522"/>
                  <a:gd name="T7" fmla="*/ 201 h 374"/>
                  <a:gd name="T8" fmla="*/ 903 w 1522"/>
                  <a:gd name="T9" fmla="*/ 200 h 374"/>
                  <a:gd name="T10" fmla="*/ 1278 w 1522"/>
                  <a:gd name="T11" fmla="*/ 138 h 374"/>
                  <a:gd name="T12" fmla="*/ 1349 w 1522"/>
                  <a:gd name="T13" fmla="*/ 105 h 374"/>
                  <a:gd name="T14" fmla="*/ 1377 w 1522"/>
                  <a:gd name="T15" fmla="*/ 83 h 374"/>
                  <a:gd name="T16" fmla="*/ 1376 w 1522"/>
                  <a:gd name="T17" fmla="*/ 12 h 374"/>
                  <a:gd name="T18" fmla="*/ 1366 w 1522"/>
                  <a:gd name="T19" fmla="*/ 1 h 374"/>
                  <a:gd name="T20" fmla="*/ 1503 w 1522"/>
                  <a:gd name="T21" fmla="*/ 97 h 374"/>
                  <a:gd name="T22" fmla="*/ 1497 w 1522"/>
                  <a:gd name="T23" fmla="*/ 187 h 374"/>
                  <a:gd name="T24" fmla="*/ 1399 w 1522"/>
                  <a:gd name="T25" fmla="*/ 260 h 374"/>
                  <a:gd name="T26" fmla="*/ 1149 w 1522"/>
                  <a:gd name="T27" fmla="*/ 335 h 374"/>
                  <a:gd name="T28" fmla="*/ 645 w 1522"/>
                  <a:gd name="T29" fmla="*/ 365 h 374"/>
                  <a:gd name="T30" fmla="*/ 196 w 1522"/>
                  <a:gd name="T31" fmla="*/ 287 h 374"/>
                  <a:gd name="T32" fmla="*/ 64 w 1522"/>
                  <a:gd name="T33" fmla="*/ 219 h 374"/>
                  <a:gd name="T34" fmla="*/ 60 w 1522"/>
                  <a:gd name="T35" fmla="*/ 216 h 374"/>
                  <a:gd name="T36" fmla="*/ 58 w 1522"/>
                  <a:gd name="T37" fmla="*/ 59 h 374"/>
                  <a:gd name="T38" fmla="*/ 164 w 1522"/>
                  <a:gd name="T3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22" h="374">
                    <a:moveTo>
                      <a:pt x="164" y="0"/>
                    </a:moveTo>
                    <a:cubicBezTo>
                      <a:pt x="125" y="42"/>
                      <a:pt x="129" y="71"/>
                      <a:pt x="176" y="102"/>
                    </a:cubicBezTo>
                    <a:cubicBezTo>
                      <a:pt x="216" y="129"/>
                      <a:pt x="262" y="144"/>
                      <a:pt x="309" y="156"/>
                    </a:cubicBezTo>
                    <a:cubicBezTo>
                      <a:pt x="415" y="183"/>
                      <a:pt x="524" y="197"/>
                      <a:pt x="634" y="201"/>
                    </a:cubicBezTo>
                    <a:cubicBezTo>
                      <a:pt x="724" y="203"/>
                      <a:pt x="813" y="204"/>
                      <a:pt x="903" y="200"/>
                    </a:cubicBezTo>
                    <a:cubicBezTo>
                      <a:pt x="1030" y="195"/>
                      <a:pt x="1157" y="180"/>
                      <a:pt x="1278" y="138"/>
                    </a:cubicBezTo>
                    <a:cubicBezTo>
                      <a:pt x="1303" y="129"/>
                      <a:pt x="1326" y="117"/>
                      <a:pt x="1349" y="105"/>
                    </a:cubicBezTo>
                    <a:cubicBezTo>
                      <a:pt x="1359" y="100"/>
                      <a:pt x="1368" y="91"/>
                      <a:pt x="1377" y="83"/>
                    </a:cubicBezTo>
                    <a:cubicBezTo>
                      <a:pt x="1398" y="60"/>
                      <a:pt x="1398" y="35"/>
                      <a:pt x="1376" y="12"/>
                    </a:cubicBezTo>
                    <a:cubicBezTo>
                      <a:pt x="1373" y="9"/>
                      <a:pt x="1369" y="6"/>
                      <a:pt x="1366" y="1"/>
                    </a:cubicBezTo>
                    <a:cubicBezTo>
                      <a:pt x="1419" y="23"/>
                      <a:pt x="1471" y="46"/>
                      <a:pt x="1503" y="97"/>
                    </a:cubicBezTo>
                    <a:cubicBezTo>
                      <a:pt x="1522" y="128"/>
                      <a:pt x="1517" y="158"/>
                      <a:pt x="1497" y="187"/>
                    </a:cubicBezTo>
                    <a:cubicBezTo>
                      <a:pt x="1472" y="221"/>
                      <a:pt x="1436" y="242"/>
                      <a:pt x="1399" y="260"/>
                    </a:cubicBezTo>
                    <a:cubicBezTo>
                      <a:pt x="1320" y="298"/>
                      <a:pt x="1235" y="319"/>
                      <a:pt x="1149" y="335"/>
                    </a:cubicBezTo>
                    <a:cubicBezTo>
                      <a:pt x="982" y="366"/>
                      <a:pt x="814" y="374"/>
                      <a:pt x="645" y="365"/>
                    </a:cubicBezTo>
                    <a:cubicBezTo>
                      <a:pt x="492" y="357"/>
                      <a:pt x="341" y="338"/>
                      <a:pt x="196" y="287"/>
                    </a:cubicBezTo>
                    <a:cubicBezTo>
                      <a:pt x="149" y="271"/>
                      <a:pt x="103" y="250"/>
                      <a:pt x="64" y="219"/>
                    </a:cubicBezTo>
                    <a:cubicBezTo>
                      <a:pt x="62" y="218"/>
                      <a:pt x="61" y="217"/>
                      <a:pt x="60" y="216"/>
                    </a:cubicBezTo>
                    <a:cubicBezTo>
                      <a:pt x="1" y="166"/>
                      <a:pt x="0" y="110"/>
                      <a:pt x="58" y="59"/>
                    </a:cubicBezTo>
                    <a:cubicBezTo>
                      <a:pt x="84" y="37"/>
                      <a:pt x="132" y="10"/>
                      <a:pt x="1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  <p:sp>
            <p:nvSpPr>
              <p:cNvPr id="33" name="Freeform 9"/>
              <p:cNvSpPr>
                <a:spLocks/>
              </p:cNvSpPr>
              <p:nvPr/>
            </p:nvSpPr>
            <p:spPr bwMode="auto">
              <a:xfrm>
                <a:off x="-2238375" y="825500"/>
                <a:ext cx="1304925" cy="3170238"/>
              </a:xfrm>
              <a:custGeom>
                <a:avLst/>
                <a:gdLst>
                  <a:gd name="T0" fmla="*/ 133 w 348"/>
                  <a:gd name="T1" fmla="*/ 606 h 845"/>
                  <a:gd name="T2" fmla="*/ 96 w 348"/>
                  <a:gd name="T3" fmla="*/ 845 h 845"/>
                  <a:gd name="T4" fmla="*/ 1 w 348"/>
                  <a:gd name="T5" fmla="*/ 845 h 845"/>
                  <a:gd name="T6" fmla="*/ 0 w 348"/>
                  <a:gd name="T7" fmla="*/ 831 h 845"/>
                  <a:gd name="T8" fmla="*/ 1 w 348"/>
                  <a:gd name="T9" fmla="*/ 500 h 845"/>
                  <a:gd name="T10" fmla="*/ 9 w 348"/>
                  <a:gd name="T11" fmla="*/ 478 h 845"/>
                  <a:gd name="T12" fmla="*/ 63 w 348"/>
                  <a:gd name="T13" fmla="*/ 335 h 845"/>
                  <a:gd name="T14" fmla="*/ 63 w 348"/>
                  <a:gd name="T15" fmla="*/ 148 h 845"/>
                  <a:gd name="T16" fmla="*/ 29 w 348"/>
                  <a:gd name="T17" fmla="*/ 3 h 845"/>
                  <a:gd name="T18" fmla="*/ 58 w 348"/>
                  <a:gd name="T19" fmla="*/ 0 h 845"/>
                  <a:gd name="T20" fmla="*/ 220 w 348"/>
                  <a:gd name="T21" fmla="*/ 0 h 845"/>
                  <a:gd name="T22" fmla="*/ 347 w 348"/>
                  <a:gd name="T23" fmla="*/ 125 h 845"/>
                  <a:gd name="T24" fmla="*/ 347 w 348"/>
                  <a:gd name="T25" fmla="*/ 338 h 845"/>
                  <a:gd name="T26" fmla="*/ 290 w 348"/>
                  <a:gd name="T27" fmla="*/ 440 h 845"/>
                  <a:gd name="T28" fmla="*/ 278 w 348"/>
                  <a:gd name="T29" fmla="*/ 464 h 845"/>
                  <a:gd name="T30" fmla="*/ 278 w 348"/>
                  <a:gd name="T31" fmla="*/ 826 h 845"/>
                  <a:gd name="T32" fmla="*/ 278 w 348"/>
                  <a:gd name="T33" fmla="*/ 844 h 845"/>
                  <a:gd name="T34" fmla="*/ 173 w 348"/>
                  <a:gd name="T35" fmla="*/ 844 h 845"/>
                  <a:gd name="T36" fmla="*/ 137 w 348"/>
                  <a:gd name="T37" fmla="*/ 606 h 845"/>
                  <a:gd name="T38" fmla="*/ 133 w 348"/>
                  <a:gd name="T39" fmla="*/ 606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8" h="845">
                    <a:moveTo>
                      <a:pt x="133" y="606"/>
                    </a:moveTo>
                    <a:cubicBezTo>
                      <a:pt x="120" y="686"/>
                      <a:pt x="108" y="765"/>
                      <a:pt x="96" y="845"/>
                    </a:cubicBezTo>
                    <a:cubicBezTo>
                      <a:pt x="64" y="845"/>
                      <a:pt x="33" y="845"/>
                      <a:pt x="1" y="845"/>
                    </a:cubicBezTo>
                    <a:cubicBezTo>
                      <a:pt x="1" y="840"/>
                      <a:pt x="0" y="836"/>
                      <a:pt x="0" y="831"/>
                    </a:cubicBezTo>
                    <a:cubicBezTo>
                      <a:pt x="0" y="721"/>
                      <a:pt x="0" y="610"/>
                      <a:pt x="1" y="500"/>
                    </a:cubicBezTo>
                    <a:cubicBezTo>
                      <a:pt x="1" y="492"/>
                      <a:pt x="4" y="484"/>
                      <a:pt x="9" y="478"/>
                    </a:cubicBezTo>
                    <a:cubicBezTo>
                      <a:pt x="45" y="437"/>
                      <a:pt x="63" y="390"/>
                      <a:pt x="63" y="335"/>
                    </a:cubicBezTo>
                    <a:cubicBezTo>
                      <a:pt x="63" y="273"/>
                      <a:pt x="62" y="210"/>
                      <a:pt x="63" y="148"/>
                    </a:cubicBezTo>
                    <a:cubicBezTo>
                      <a:pt x="64" y="97"/>
                      <a:pt x="59" y="49"/>
                      <a:pt x="29" y="3"/>
                    </a:cubicBezTo>
                    <a:cubicBezTo>
                      <a:pt x="40" y="2"/>
                      <a:pt x="49" y="0"/>
                      <a:pt x="58" y="0"/>
                    </a:cubicBezTo>
                    <a:cubicBezTo>
                      <a:pt x="112" y="0"/>
                      <a:pt x="166" y="0"/>
                      <a:pt x="220" y="0"/>
                    </a:cubicBezTo>
                    <a:cubicBezTo>
                      <a:pt x="289" y="1"/>
                      <a:pt x="346" y="57"/>
                      <a:pt x="347" y="125"/>
                    </a:cubicBezTo>
                    <a:cubicBezTo>
                      <a:pt x="348" y="196"/>
                      <a:pt x="348" y="267"/>
                      <a:pt x="347" y="338"/>
                    </a:cubicBezTo>
                    <a:cubicBezTo>
                      <a:pt x="346" y="381"/>
                      <a:pt x="326" y="416"/>
                      <a:pt x="290" y="440"/>
                    </a:cubicBezTo>
                    <a:cubicBezTo>
                      <a:pt x="280" y="446"/>
                      <a:pt x="278" y="453"/>
                      <a:pt x="278" y="464"/>
                    </a:cubicBezTo>
                    <a:cubicBezTo>
                      <a:pt x="278" y="585"/>
                      <a:pt x="278" y="705"/>
                      <a:pt x="278" y="826"/>
                    </a:cubicBezTo>
                    <a:cubicBezTo>
                      <a:pt x="278" y="832"/>
                      <a:pt x="278" y="837"/>
                      <a:pt x="278" y="844"/>
                    </a:cubicBezTo>
                    <a:cubicBezTo>
                      <a:pt x="243" y="844"/>
                      <a:pt x="209" y="844"/>
                      <a:pt x="173" y="844"/>
                    </a:cubicBezTo>
                    <a:cubicBezTo>
                      <a:pt x="161" y="766"/>
                      <a:pt x="149" y="686"/>
                      <a:pt x="137" y="606"/>
                    </a:cubicBezTo>
                    <a:cubicBezTo>
                      <a:pt x="135" y="606"/>
                      <a:pt x="134" y="606"/>
                      <a:pt x="133" y="6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  <p:sp>
            <p:nvSpPr>
              <p:cNvPr id="34" name="Freeform 10"/>
              <p:cNvSpPr>
                <a:spLocks/>
              </p:cNvSpPr>
              <p:nvPr/>
            </p:nvSpPr>
            <p:spPr bwMode="auto">
              <a:xfrm>
                <a:off x="-5286375" y="825500"/>
                <a:ext cx="1304925" cy="3170238"/>
              </a:xfrm>
              <a:custGeom>
                <a:avLst/>
                <a:gdLst>
                  <a:gd name="T0" fmla="*/ 347 w 348"/>
                  <a:gd name="T1" fmla="*/ 845 h 845"/>
                  <a:gd name="T2" fmla="*/ 252 w 348"/>
                  <a:gd name="T3" fmla="*/ 845 h 845"/>
                  <a:gd name="T4" fmla="*/ 215 w 348"/>
                  <a:gd name="T5" fmla="*/ 604 h 845"/>
                  <a:gd name="T6" fmla="*/ 212 w 348"/>
                  <a:gd name="T7" fmla="*/ 604 h 845"/>
                  <a:gd name="T8" fmla="*/ 175 w 348"/>
                  <a:gd name="T9" fmla="*/ 845 h 845"/>
                  <a:gd name="T10" fmla="*/ 71 w 348"/>
                  <a:gd name="T11" fmla="*/ 845 h 845"/>
                  <a:gd name="T12" fmla="*/ 71 w 348"/>
                  <a:gd name="T13" fmla="*/ 741 h 845"/>
                  <a:gd name="T14" fmla="*/ 71 w 348"/>
                  <a:gd name="T15" fmla="*/ 464 h 845"/>
                  <a:gd name="T16" fmla="*/ 59 w 348"/>
                  <a:gd name="T17" fmla="*/ 441 h 845"/>
                  <a:gd name="T18" fmla="*/ 1 w 348"/>
                  <a:gd name="T19" fmla="*/ 330 h 845"/>
                  <a:gd name="T20" fmla="*/ 1 w 348"/>
                  <a:gd name="T21" fmla="*/ 137 h 845"/>
                  <a:gd name="T22" fmla="*/ 137 w 348"/>
                  <a:gd name="T23" fmla="*/ 0 h 845"/>
                  <a:gd name="T24" fmla="*/ 289 w 348"/>
                  <a:gd name="T25" fmla="*/ 0 h 845"/>
                  <a:gd name="T26" fmla="*/ 315 w 348"/>
                  <a:gd name="T27" fmla="*/ 3 h 845"/>
                  <a:gd name="T28" fmla="*/ 291 w 348"/>
                  <a:gd name="T29" fmla="*/ 72 h 845"/>
                  <a:gd name="T30" fmla="*/ 285 w 348"/>
                  <a:gd name="T31" fmla="*/ 127 h 845"/>
                  <a:gd name="T32" fmla="*/ 285 w 348"/>
                  <a:gd name="T33" fmla="*/ 330 h 845"/>
                  <a:gd name="T34" fmla="*/ 340 w 348"/>
                  <a:gd name="T35" fmla="*/ 479 h 845"/>
                  <a:gd name="T36" fmla="*/ 347 w 348"/>
                  <a:gd name="T37" fmla="*/ 495 h 845"/>
                  <a:gd name="T38" fmla="*/ 348 w 348"/>
                  <a:gd name="T39" fmla="*/ 837 h 845"/>
                  <a:gd name="T40" fmla="*/ 347 w 348"/>
                  <a:gd name="T41" fmla="*/ 845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8" h="845">
                    <a:moveTo>
                      <a:pt x="347" y="845"/>
                    </a:moveTo>
                    <a:cubicBezTo>
                      <a:pt x="315" y="845"/>
                      <a:pt x="284" y="845"/>
                      <a:pt x="252" y="845"/>
                    </a:cubicBezTo>
                    <a:cubicBezTo>
                      <a:pt x="240" y="765"/>
                      <a:pt x="228" y="684"/>
                      <a:pt x="215" y="604"/>
                    </a:cubicBezTo>
                    <a:cubicBezTo>
                      <a:pt x="214" y="604"/>
                      <a:pt x="213" y="604"/>
                      <a:pt x="212" y="604"/>
                    </a:cubicBezTo>
                    <a:cubicBezTo>
                      <a:pt x="200" y="684"/>
                      <a:pt x="187" y="764"/>
                      <a:pt x="175" y="845"/>
                    </a:cubicBezTo>
                    <a:cubicBezTo>
                      <a:pt x="140" y="845"/>
                      <a:pt x="107" y="845"/>
                      <a:pt x="71" y="845"/>
                    </a:cubicBezTo>
                    <a:cubicBezTo>
                      <a:pt x="71" y="810"/>
                      <a:pt x="71" y="775"/>
                      <a:pt x="71" y="741"/>
                    </a:cubicBezTo>
                    <a:cubicBezTo>
                      <a:pt x="71" y="649"/>
                      <a:pt x="71" y="556"/>
                      <a:pt x="71" y="464"/>
                    </a:cubicBezTo>
                    <a:cubicBezTo>
                      <a:pt x="71" y="453"/>
                      <a:pt x="68" y="447"/>
                      <a:pt x="59" y="441"/>
                    </a:cubicBezTo>
                    <a:cubicBezTo>
                      <a:pt x="20" y="414"/>
                      <a:pt x="1" y="377"/>
                      <a:pt x="1" y="330"/>
                    </a:cubicBezTo>
                    <a:cubicBezTo>
                      <a:pt x="0" y="266"/>
                      <a:pt x="0" y="201"/>
                      <a:pt x="1" y="137"/>
                    </a:cubicBezTo>
                    <a:cubicBezTo>
                      <a:pt x="1" y="56"/>
                      <a:pt x="56" y="0"/>
                      <a:pt x="137" y="0"/>
                    </a:cubicBezTo>
                    <a:cubicBezTo>
                      <a:pt x="188" y="0"/>
                      <a:pt x="238" y="0"/>
                      <a:pt x="289" y="0"/>
                    </a:cubicBezTo>
                    <a:cubicBezTo>
                      <a:pt x="298" y="0"/>
                      <a:pt x="307" y="2"/>
                      <a:pt x="315" y="3"/>
                    </a:cubicBezTo>
                    <a:cubicBezTo>
                      <a:pt x="307" y="27"/>
                      <a:pt x="297" y="49"/>
                      <a:pt x="291" y="72"/>
                    </a:cubicBezTo>
                    <a:cubicBezTo>
                      <a:pt x="286" y="90"/>
                      <a:pt x="285" y="109"/>
                      <a:pt x="285" y="127"/>
                    </a:cubicBezTo>
                    <a:cubicBezTo>
                      <a:pt x="285" y="195"/>
                      <a:pt x="285" y="262"/>
                      <a:pt x="285" y="330"/>
                    </a:cubicBezTo>
                    <a:cubicBezTo>
                      <a:pt x="285" y="387"/>
                      <a:pt x="302" y="437"/>
                      <a:pt x="340" y="479"/>
                    </a:cubicBezTo>
                    <a:cubicBezTo>
                      <a:pt x="344" y="483"/>
                      <a:pt x="347" y="490"/>
                      <a:pt x="347" y="495"/>
                    </a:cubicBezTo>
                    <a:cubicBezTo>
                      <a:pt x="348" y="609"/>
                      <a:pt x="348" y="723"/>
                      <a:pt x="348" y="837"/>
                    </a:cubicBezTo>
                    <a:cubicBezTo>
                      <a:pt x="348" y="839"/>
                      <a:pt x="347" y="841"/>
                      <a:pt x="347" y="8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-3654425" y="-479425"/>
                <a:ext cx="1112838" cy="1114425"/>
              </a:xfrm>
              <a:custGeom>
                <a:avLst/>
                <a:gdLst>
                  <a:gd name="T0" fmla="*/ 297 w 297"/>
                  <a:gd name="T1" fmla="*/ 149 h 297"/>
                  <a:gd name="T2" fmla="*/ 148 w 297"/>
                  <a:gd name="T3" fmla="*/ 296 h 297"/>
                  <a:gd name="T4" fmla="*/ 1 w 297"/>
                  <a:gd name="T5" fmla="*/ 148 h 297"/>
                  <a:gd name="T6" fmla="*/ 150 w 297"/>
                  <a:gd name="T7" fmla="*/ 0 h 297"/>
                  <a:gd name="T8" fmla="*/ 297 w 297"/>
                  <a:gd name="T9" fmla="*/ 149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297">
                    <a:moveTo>
                      <a:pt x="297" y="149"/>
                    </a:moveTo>
                    <a:cubicBezTo>
                      <a:pt x="296" y="231"/>
                      <a:pt x="230" y="297"/>
                      <a:pt x="148" y="296"/>
                    </a:cubicBezTo>
                    <a:cubicBezTo>
                      <a:pt x="67" y="296"/>
                      <a:pt x="0" y="230"/>
                      <a:pt x="1" y="148"/>
                    </a:cubicBezTo>
                    <a:cubicBezTo>
                      <a:pt x="1" y="67"/>
                      <a:pt x="68" y="0"/>
                      <a:pt x="150" y="0"/>
                    </a:cubicBezTo>
                    <a:cubicBezTo>
                      <a:pt x="231" y="0"/>
                      <a:pt x="297" y="67"/>
                      <a:pt x="297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-4994275" y="-287337"/>
                <a:ext cx="1020763" cy="1019175"/>
              </a:xfrm>
              <a:custGeom>
                <a:avLst/>
                <a:gdLst>
                  <a:gd name="T0" fmla="*/ 0 w 272"/>
                  <a:gd name="T1" fmla="*/ 136 h 272"/>
                  <a:gd name="T2" fmla="*/ 136 w 272"/>
                  <a:gd name="T3" fmla="*/ 0 h 272"/>
                  <a:gd name="T4" fmla="*/ 272 w 272"/>
                  <a:gd name="T5" fmla="*/ 137 h 272"/>
                  <a:gd name="T6" fmla="*/ 136 w 272"/>
                  <a:gd name="T7" fmla="*/ 272 h 272"/>
                  <a:gd name="T8" fmla="*/ 0 w 272"/>
                  <a:gd name="T9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72">
                    <a:moveTo>
                      <a:pt x="0" y="136"/>
                    </a:moveTo>
                    <a:cubicBezTo>
                      <a:pt x="0" y="60"/>
                      <a:pt x="60" y="0"/>
                      <a:pt x="136" y="0"/>
                    </a:cubicBezTo>
                    <a:cubicBezTo>
                      <a:pt x="211" y="0"/>
                      <a:pt x="272" y="62"/>
                      <a:pt x="272" y="137"/>
                    </a:cubicBezTo>
                    <a:cubicBezTo>
                      <a:pt x="271" y="211"/>
                      <a:pt x="210" y="272"/>
                      <a:pt x="136" y="272"/>
                    </a:cubicBezTo>
                    <a:cubicBezTo>
                      <a:pt x="61" y="272"/>
                      <a:pt x="0" y="211"/>
                      <a:pt x="0" y="1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-2241550" y="-287337"/>
                <a:ext cx="1019175" cy="1019175"/>
              </a:xfrm>
              <a:custGeom>
                <a:avLst/>
                <a:gdLst>
                  <a:gd name="T0" fmla="*/ 0 w 272"/>
                  <a:gd name="T1" fmla="*/ 135 h 272"/>
                  <a:gd name="T2" fmla="*/ 136 w 272"/>
                  <a:gd name="T3" fmla="*/ 0 h 272"/>
                  <a:gd name="T4" fmla="*/ 272 w 272"/>
                  <a:gd name="T5" fmla="*/ 138 h 272"/>
                  <a:gd name="T6" fmla="*/ 137 w 272"/>
                  <a:gd name="T7" fmla="*/ 272 h 272"/>
                  <a:gd name="T8" fmla="*/ 0 w 272"/>
                  <a:gd name="T9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72">
                    <a:moveTo>
                      <a:pt x="0" y="135"/>
                    </a:moveTo>
                    <a:cubicBezTo>
                      <a:pt x="0" y="60"/>
                      <a:pt x="61" y="0"/>
                      <a:pt x="136" y="0"/>
                    </a:cubicBezTo>
                    <a:cubicBezTo>
                      <a:pt x="212" y="0"/>
                      <a:pt x="272" y="61"/>
                      <a:pt x="272" y="138"/>
                    </a:cubicBezTo>
                    <a:cubicBezTo>
                      <a:pt x="271" y="212"/>
                      <a:pt x="210" y="272"/>
                      <a:pt x="137" y="272"/>
                    </a:cubicBezTo>
                    <a:cubicBezTo>
                      <a:pt x="60" y="272"/>
                      <a:pt x="0" y="211"/>
                      <a:pt x="0" y="1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8729" tIns="44365" rIns="88729" bIns="4436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47" dirty="0"/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8621789" y="1532996"/>
            <a:ext cx="4019489" cy="2526281"/>
            <a:chOff x="4399433" y="4290173"/>
            <a:chExt cx="4019489" cy="2526281"/>
          </a:xfrm>
        </p:grpSpPr>
        <p:sp>
          <p:nvSpPr>
            <p:cNvPr id="15" name="Rectangle 14"/>
            <p:cNvSpPr/>
            <p:nvPr/>
          </p:nvSpPr>
          <p:spPr>
            <a:xfrm>
              <a:off x="4399433" y="4290173"/>
              <a:ext cx="4019489" cy="2526281"/>
            </a:xfrm>
            <a:prstGeom prst="rect">
              <a:avLst/>
            </a:prstGeom>
            <a:solidFill>
              <a:srgbClr val="AAAAAA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729" tIns="44365" rIns="88729" bIns="133094" rtlCol="0" anchor="b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Training and Sustainability</a:t>
              </a:r>
            </a:p>
            <a:p>
              <a:pPr algn="ctr"/>
              <a:endParaRPr lang="en-US" sz="1600" b="1" dirty="0">
                <a:solidFill>
                  <a:srgbClr val="FFFFFF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FFFF"/>
                  </a:solidFill>
                </a:rPr>
                <a:t>Partners will be trained to produce high yield crops, which will help derive benefits from land ownership 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813" y="4644902"/>
              <a:ext cx="676727" cy="67672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406768" y="1538575"/>
            <a:ext cx="4019489" cy="2551365"/>
            <a:chOff x="8574847" y="4317719"/>
            <a:chExt cx="4019489" cy="2551365"/>
          </a:xfrm>
        </p:grpSpPr>
        <p:grpSp>
          <p:nvGrpSpPr>
            <p:cNvPr id="9" name="Group 8"/>
            <p:cNvGrpSpPr/>
            <p:nvPr/>
          </p:nvGrpSpPr>
          <p:grpSpPr>
            <a:xfrm>
              <a:off x="8574847" y="4317719"/>
              <a:ext cx="4019489" cy="2551365"/>
              <a:chOff x="8574847" y="4406927"/>
              <a:chExt cx="4019489" cy="255136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574847" y="6709272"/>
                <a:ext cx="4019489" cy="249020"/>
              </a:xfrm>
              <a:prstGeom prst="rect">
                <a:avLst/>
              </a:prstGeom>
              <a:solidFill>
                <a:srgbClr val="61B79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I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574847" y="4406927"/>
                <a:ext cx="4019489" cy="2324379"/>
              </a:xfrm>
              <a:prstGeom prst="rect">
                <a:avLst/>
              </a:prstGeom>
              <a:solidFill>
                <a:srgbClr val="61B79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8729" tIns="44365" rIns="88729" bIns="133094" rtlCol="0" anchor="b"/>
              <a:lstStyle/>
              <a:p>
                <a:pPr algn="ctr"/>
                <a:r>
                  <a:rPr lang="en-US" sz="1600" b="1" dirty="0">
                    <a:solidFill>
                      <a:srgbClr val="FFFFFF"/>
                    </a:solidFill>
                  </a:rPr>
                  <a:t>Income stability</a:t>
                </a:r>
              </a:p>
              <a:p>
                <a:pPr algn="ctr"/>
                <a:endParaRPr lang="en-US" sz="1600" b="1" dirty="0">
                  <a:solidFill>
                    <a:srgbClr val="FFFFFF"/>
                  </a:solidFill>
                </a:endParaRPr>
              </a:p>
              <a:p>
                <a:pPr algn="ctr"/>
                <a:r>
                  <a:rPr lang="en-US" sz="1600" dirty="0">
                    <a:solidFill>
                      <a:srgbClr val="FFFFFF"/>
                    </a:solidFill>
                  </a:rPr>
                  <a:t>Assured employment throughout the year and the steady flow of monthly income for the household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10389488" y="4582710"/>
              <a:ext cx="517017" cy="702156"/>
              <a:chOff x="10417800" y="4525064"/>
              <a:chExt cx="488705" cy="899683"/>
            </a:xfrm>
          </p:grpSpPr>
          <p:sp>
            <p:nvSpPr>
              <p:cNvPr id="39" name="Freeform 278"/>
              <p:cNvSpPr>
                <a:spLocks noChangeAspect="1"/>
              </p:cNvSpPr>
              <p:nvPr/>
            </p:nvSpPr>
            <p:spPr bwMode="gray">
              <a:xfrm>
                <a:off x="10417800" y="4618904"/>
                <a:ext cx="488705" cy="657663"/>
              </a:xfrm>
              <a:custGeom>
                <a:avLst/>
                <a:gdLst/>
                <a:ahLst/>
                <a:cxnLst>
                  <a:cxn ang="0">
                    <a:pos x="1434" y="457"/>
                  </a:cxn>
                  <a:cxn ang="0">
                    <a:pos x="1124" y="550"/>
                  </a:cxn>
                  <a:cxn ang="0">
                    <a:pos x="981" y="328"/>
                  </a:cxn>
                  <a:cxn ang="0">
                    <a:pos x="740" y="257"/>
                  </a:cxn>
                  <a:cxn ang="0">
                    <a:pos x="521" y="330"/>
                  </a:cxn>
                  <a:cxn ang="0">
                    <a:pos x="444" y="498"/>
                  </a:cxn>
                  <a:cxn ang="0">
                    <a:pos x="531" y="664"/>
                  </a:cxn>
                  <a:cxn ang="0">
                    <a:pos x="878" y="812"/>
                  </a:cxn>
                  <a:cxn ang="0">
                    <a:pos x="1220" y="952"/>
                  </a:cxn>
                  <a:cxn ang="0">
                    <a:pos x="1414" y="1131"/>
                  </a:cxn>
                  <a:cxn ang="0">
                    <a:pos x="1488" y="1390"/>
                  </a:cxn>
                  <a:cxn ang="0">
                    <a:pos x="1294" y="1796"/>
                  </a:cxn>
                  <a:cxn ang="0">
                    <a:pos x="749" y="1964"/>
                  </a:cxn>
                  <a:cxn ang="0">
                    <a:pos x="0" y="1434"/>
                  </a:cxn>
                  <a:cxn ang="0">
                    <a:pos x="324" y="1355"/>
                  </a:cxn>
                  <a:cxn ang="0">
                    <a:pos x="766" y="1708"/>
                  </a:cxn>
                  <a:cxn ang="0">
                    <a:pos x="1031" y="1629"/>
                  </a:cxn>
                  <a:cxn ang="0">
                    <a:pos x="1121" y="1434"/>
                  </a:cxn>
                  <a:cxn ang="0">
                    <a:pos x="1059" y="1276"/>
                  </a:cxn>
                  <a:cxn ang="0">
                    <a:pos x="748" y="1122"/>
                  </a:cxn>
                  <a:cxn ang="0">
                    <a:pos x="370" y="976"/>
                  </a:cxn>
                  <a:cxn ang="0">
                    <a:pos x="173" y="800"/>
                  </a:cxn>
                  <a:cxn ang="0">
                    <a:pos x="91" y="534"/>
                  </a:cxn>
                  <a:cxn ang="0">
                    <a:pos x="273" y="154"/>
                  </a:cxn>
                  <a:cxn ang="0">
                    <a:pos x="755" y="0"/>
                  </a:cxn>
                  <a:cxn ang="0">
                    <a:pos x="1434" y="457"/>
                  </a:cxn>
                </a:cxnLst>
                <a:rect l="0" t="0" r="r" b="b"/>
                <a:pathLst>
                  <a:path w="1488" h="1964">
                    <a:moveTo>
                      <a:pt x="1434" y="457"/>
                    </a:moveTo>
                    <a:cubicBezTo>
                      <a:pt x="1124" y="550"/>
                      <a:pt x="1124" y="550"/>
                      <a:pt x="1124" y="550"/>
                    </a:cubicBezTo>
                    <a:cubicBezTo>
                      <a:pt x="1088" y="450"/>
                      <a:pt x="1040" y="376"/>
                      <a:pt x="981" y="328"/>
                    </a:cubicBezTo>
                    <a:cubicBezTo>
                      <a:pt x="922" y="281"/>
                      <a:pt x="842" y="257"/>
                      <a:pt x="740" y="257"/>
                    </a:cubicBezTo>
                    <a:cubicBezTo>
                      <a:pt x="646" y="257"/>
                      <a:pt x="573" y="281"/>
                      <a:pt x="521" y="330"/>
                    </a:cubicBezTo>
                    <a:cubicBezTo>
                      <a:pt x="470" y="378"/>
                      <a:pt x="444" y="434"/>
                      <a:pt x="444" y="498"/>
                    </a:cubicBezTo>
                    <a:cubicBezTo>
                      <a:pt x="444" y="567"/>
                      <a:pt x="473" y="623"/>
                      <a:pt x="531" y="664"/>
                    </a:cubicBezTo>
                    <a:cubicBezTo>
                      <a:pt x="589" y="705"/>
                      <a:pt x="705" y="755"/>
                      <a:pt x="878" y="812"/>
                    </a:cubicBezTo>
                    <a:cubicBezTo>
                      <a:pt x="1026" y="861"/>
                      <a:pt x="1140" y="908"/>
                      <a:pt x="1220" y="952"/>
                    </a:cubicBezTo>
                    <a:cubicBezTo>
                      <a:pt x="1300" y="997"/>
                      <a:pt x="1364" y="1056"/>
                      <a:pt x="1414" y="1131"/>
                    </a:cubicBezTo>
                    <a:cubicBezTo>
                      <a:pt x="1463" y="1205"/>
                      <a:pt x="1488" y="1291"/>
                      <a:pt x="1488" y="1390"/>
                    </a:cubicBezTo>
                    <a:cubicBezTo>
                      <a:pt x="1488" y="1549"/>
                      <a:pt x="1423" y="1684"/>
                      <a:pt x="1294" y="1796"/>
                    </a:cubicBezTo>
                    <a:cubicBezTo>
                      <a:pt x="1164" y="1908"/>
                      <a:pt x="982" y="1964"/>
                      <a:pt x="749" y="1964"/>
                    </a:cubicBezTo>
                    <a:cubicBezTo>
                      <a:pt x="346" y="1964"/>
                      <a:pt x="96" y="1787"/>
                      <a:pt x="0" y="1434"/>
                    </a:cubicBezTo>
                    <a:cubicBezTo>
                      <a:pt x="324" y="1355"/>
                      <a:pt x="324" y="1355"/>
                      <a:pt x="324" y="1355"/>
                    </a:cubicBezTo>
                    <a:cubicBezTo>
                      <a:pt x="381" y="1590"/>
                      <a:pt x="528" y="1708"/>
                      <a:pt x="766" y="1708"/>
                    </a:cubicBezTo>
                    <a:cubicBezTo>
                      <a:pt x="882" y="1708"/>
                      <a:pt x="970" y="1681"/>
                      <a:pt x="1031" y="1629"/>
                    </a:cubicBezTo>
                    <a:cubicBezTo>
                      <a:pt x="1091" y="1576"/>
                      <a:pt x="1121" y="1511"/>
                      <a:pt x="1121" y="1434"/>
                    </a:cubicBezTo>
                    <a:cubicBezTo>
                      <a:pt x="1121" y="1377"/>
                      <a:pt x="1100" y="1325"/>
                      <a:pt x="1059" y="1276"/>
                    </a:cubicBezTo>
                    <a:cubicBezTo>
                      <a:pt x="1017" y="1228"/>
                      <a:pt x="914" y="1176"/>
                      <a:pt x="748" y="1122"/>
                    </a:cubicBezTo>
                    <a:cubicBezTo>
                      <a:pt x="574" y="1064"/>
                      <a:pt x="448" y="1016"/>
                      <a:pt x="370" y="976"/>
                    </a:cubicBezTo>
                    <a:cubicBezTo>
                      <a:pt x="293" y="936"/>
                      <a:pt x="227" y="877"/>
                      <a:pt x="173" y="800"/>
                    </a:cubicBezTo>
                    <a:cubicBezTo>
                      <a:pt x="118" y="722"/>
                      <a:pt x="91" y="633"/>
                      <a:pt x="91" y="534"/>
                    </a:cubicBezTo>
                    <a:cubicBezTo>
                      <a:pt x="91" y="384"/>
                      <a:pt x="152" y="257"/>
                      <a:pt x="273" y="154"/>
                    </a:cubicBezTo>
                    <a:cubicBezTo>
                      <a:pt x="394" y="51"/>
                      <a:pt x="554" y="0"/>
                      <a:pt x="755" y="0"/>
                    </a:cubicBezTo>
                    <a:cubicBezTo>
                      <a:pt x="1110" y="0"/>
                      <a:pt x="1336" y="152"/>
                      <a:pt x="1434" y="4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279"/>
              <p:cNvSpPr>
                <a:spLocks noChangeAspect="1"/>
              </p:cNvSpPr>
              <p:nvPr/>
            </p:nvSpPr>
            <p:spPr bwMode="gray">
              <a:xfrm>
                <a:off x="10608376" y="4525064"/>
                <a:ext cx="51443" cy="899683"/>
              </a:xfrm>
              <a:custGeom>
                <a:avLst/>
                <a:gdLst/>
                <a:ahLst/>
                <a:cxnLst>
                  <a:cxn ang="0">
                    <a:pos x="154" y="2624"/>
                  </a:cxn>
                  <a:cxn ang="0">
                    <a:pos x="118" y="2680"/>
                  </a:cxn>
                  <a:cxn ang="0">
                    <a:pos x="35" y="2680"/>
                  </a:cxn>
                  <a:cxn ang="0">
                    <a:pos x="0" y="2624"/>
                  </a:cxn>
                  <a:cxn ang="0">
                    <a:pos x="0" y="56"/>
                  </a:cxn>
                  <a:cxn ang="0">
                    <a:pos x="35" y="0"/>
                  </a:cxn>
                  <a:cxn ang="0">
                    <a:pos x="118" y="0"/>
                  </a:cxn>
                  <a:cxn ang="0">
                    <a:pos x="154" y="56"/>
                  </a:cxn>
                  <a:cxn ang="0">
                    <a:pos x="154" y="2624"/>
                  </a:cxn>
                </a:cxnLst>
                <a:rect l="0" t="0" r="r" b="b"/>
                <a:pathLst>
                  <a:path w="154" h="2680">
                    <a:moveTo>
                      <a:pt x="154" y="2624"/>
                    </a:moveTo>
                    <a:cubicBezTo>
                      <a:pt x="154" y="2655"/>
                      <a:pt x="138" y="2680"/>
                      <a:pt x="118" y="2680"/>
                    </a:cubicBezTo>
                    <a:cubicBezTo>
                      <a:pt x="35" y="2680"/>
                      <a:pt x="35" y="2680"/>
                      <a:pt x="35" y="2680"/>
                    </a:cubicBezTo>
                    <a:cubicBezTo>
                      <a:pt x="16" y="2680"/>
                      <a:pt x="0" y="2655"/>
                      <a:pt x="0" y="262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25"/>
                      <a:pt x="16" y="0"/>
                      <a:pt x="35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38" y="0"/>
                      <a:pt x="154" y="25"/>
                      <a:pt x="154" y="56"/>
                    </a:cubicBezTo>
                    <a:lnTo>
                      <a:pt x="154" y="26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280"/>
              <p:cNvSpPr>
                <a:spLocks noChangeAspect="1"/>
              </p:cNvSpPr>
              <p:nvPr/>
            </p:nvSpPr>
            <p:spPr bwMode="gray">
              <a:xfrm>
                <a:off x="10699717" y="4525064"/>
                <a:ext cx="51443" cy="899683"/>
              </a:xfrm>
              <a:custGeom>
                <a:avLst/>
                <a:gdLst/>
                <a:ahLst/>
                <a:cxnLst>
                  <a:cxn ang="0">
                    <a:pos x="155" y="2624"/>
                  </a:cxn>
                  <a:cxn ang="0">
                    <a:pos x="119" y="2680"/>
                  </a:cxn>
                  <a:cxn ang="0">
                    <a:pos x="36" y="2680"/>
                  </a:cxn>
                  <a:cxn ang="0">
                    <a:pos x="0" y="2624"/>
                  </a:cxn>
                  <a:cxn ang="0">
                    <a:pos x="0" y="56"/>
                  </a:cxn>
                  <a:cxn ang="0">
                    <a:pos x="36" y="0"/>
                  </a:cxn>
                  <a:cxn ang="0">
                    <a:pos x="119" y="0"/>
                  </a:cxn>
                  <a:cxn ang="0">
                    <a:pos x="155" y="56"/>
                  </a:cxn>
                  <a:cxn ang="0">
                    <a:pos x="155" y="2624"/>
                  </a:cxn>
                </a:cxnLst>
                <a:rect l="0" t="0" r="r" b="b"/>
                <a:pathLst>
                  <a:path w="155" h="2680">
                    <a:moveTo>
                      <a:pt x="155" y="2624"/>
                    </a:moveTo>
                    <a:cubicBezTo>
                      <a:pt x="155" y="2655"/>
                      <a:pt x="138" y="2680"/>
                      <a:pt x="119" y="2680"/>
                    </a:cubicBezTo>
                    <a:cubicBezTo>
                      <a:pt x="36" y="2680"/>
                      <a:pt x="36" y="2680"/>
                      <a:pt x="36" y="2680"/>
                    </a:cubicBezTo>
                    <a:cubicBezTo>
                      <a:pt x="16" y="2680"/>
                      <a:pt x="0" y="2655"/>
                      <a:pt x="0" y="262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25"/>
                      <a:pt x="16" y="0"/>
                      <a:pt x="36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38" y="0"/>
                      <a:pt x="155" y="25"/>
                      <a:pt x="155" y="56"/>
                    </a:cubicBezTo>
                    <a:lnTo>
                      <a:pt x="155" y="26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2" name="Rectangle 41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06767" y="4203920"/>
            <a:ext cx="4019489" cy="2581846"/>
            <a:chOff x="4406768" y="1497914"/>
            <a:chExt cx="4019489" cy="2581846"/>
          </a:xfrm>
        </p:grpSpPr>
        <p:sp>
          <p:nvSpPr>
            <p:cNvPr id="3" name="Rectangle 2"/>
            <p:cNvSpPr/>
            <p:nvPr/>
          </p:nvSpPr>
          <p:spPr>
            <a:xfrm>
              <a:off x="4406768" y="1553479"/>
              <a:ext cx="4019489" cy="2526281"/>
            </a:xfrm>
            <a:prstGeom prst="rect">
              <a:avLst/>
            </a:prstGeom>
            <a:solidFill>
              <a:srgbClr val="007932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729" tIns="44365" rIns="88729" bIns="133094" rtlCol="0" anchor="b"/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Land Ownership</a:t>
              </a:r>
            </a:p>
            <a:p>
              <a:pPr algn="ctr"/>
              <a:endParaRPr lang="en-US" sz="1600" b="1" dirty="0">
                <a:solidFill>
                  <a:srgbClr val="FFFFFF"/>
                </a:solidFill>
              </a:endParaRPr>
            </a:p>
            <a:p>
              <a:pPr algn="ctr"/>
              <a:r>
                <a:rPr lang="en-US" sz="1600" dirty="0">
                  <a:solidFill>
                    <a:srgbClr val="FFFFFF"/>
                  </a:solidFill>
                </a:rPr>
                <a:t>Partners turn from being landless to owning sufficient amount of land, to ensure self sustainability</a:t>
              </a:r>
            </a:p>
          </p:txBody>
        </p:sp>
        <p:pic>
          <p:nvPicPr>
            <p:cNvPr id="2050" name="Picture 2" descr="https://static.thenounproject.com/png/2121014-200.pn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032" y="1497914"/>
              <a:ext cx="1419933" cy="1419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55332" y="3238673"/>
            <a:ext cx="3855904" cy="7190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400" dirty="0">
                <a:cs typeface="Calibri" panose="020F0502020204030204" pitchFamily="34" charset="0"/>
              </a:rPr>
              <a:t>Increase in effective farmer income through combination of higher monthly salary and land ownership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7962" y="4397822"/>
            <a:ext cx="2897420" cy="1065113"/>
          </a:xfrm>
          <a:prstGeom prst="rect">
            <a:avLst/>
          </a:prstGeom>
          <a:noFill/>
        </p:spPr>
        <p:txBody>
          <a:bodyPr wrap="square" lIns="44365" rIns="44365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658" b="1" dirty="0">
                <a:solidFill>
                  <a:srgbClr val="009051"/>
                </a:solidFill>
              </a:rPr>
              <a:t>&gt;3000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5332" y="5535405"/>
            <a:ext cx="3855904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IN" sz="1400" dirty="0">
                <a:cs typeface="Calibri" panose="020F0502020204030204" pitchFamily="34" charset="0"/>
              </a:rPr>
              <a:t>Farmers impacted over 5 rounds of funding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6"/>
    </mc:Choice>
    <mc:Fallback xmlns="">
      <p:transition spd="slow" advTm="4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43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r>
              <a:rPr lang="en-US" sz="100" dirty="0">
                <a:solidFill>
                  <a:srgbClr val="FFFFFF"/>
                </a:solidFill>
              </a:rPr>
              <a:t>27_84 28_84 31_84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570887" y="5651740"/>
            <a:ext cx="1017110" cy="1166408"/>
          </a:xfrm>
          <a:prstGeom prst="rightArrow">
            <a:avLst>
              <a:gd name="adj1" fmla="val 75688"/>
              <a:gd name="adj2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65" tIns="44365" rIns="44365" bIns="44365" rtlCol="0" anchor="ctr"/>
          <a:lstStyle/>
          <a:p>
            <a:pPr algn="ctr"/>
            <a:endParaRPr lang="en-US" sz="1941" dirty="0">
              <a:solidFill>
                <a:srgbClr val="000000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236498" y="27124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several of the sustainable development goals</a:t>
            </a:r>
            <a:r>
              <a:rPr lang="en-US" sz="2400" b="1" dirty="0">
                <a:solidFill>
                  <a:srgbClr val="009051"/>
                </a:solidFill>
              </a:rPr>
              <a:t> </a:t>
            </a:r>
            <a:r>
              <a:rPr lang="en-US" sz="3300" b="1" dirty="0">
                <a:solidFill>
                  <a:srgbClr val="009051"/>
                </a:solidFill>
              </a:rPr>
              <a:t>Set by the un have also been addressed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95225" y="1810073"/>
            <a:ext cx="4768434" cy="4678873"/>
            <a:chOff x="229486" y="1150100"/>
            <a:chExt cx="5805888" cy="5721130"/>
          </a:xfrm>
        </p:grpSpPr>
        <p:pic>
          <p:nvPicPr>
            <p:cNvPr id="1030" name="Picture 6" descr="Image result for un sd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4" t="2750" r="18434" b="3669"/>
            <a:stretch/>
          </p:blipFill>
          <p:spPr bwMode="auto">
            <a:xfrm>
              <a:off x="229486" y="1150100"/>
              <a:ext cx="5805888" cy="572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42608" y="3191042"/>
              <a:ext cx="2379643" cy="1916935"/>
            </a:xfrm>
            <a:prstGeom prst="rect">
              <a:avLst/>
            </a:prstGeom>
            <a:solidFill>
              <a:schemeClr val="bg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Elbow Connector 11"/>
          <p:cNvCxnSpPr/>
          <p:nvPr/>
        </p:nvCxnSpPr>
        <p:spPr>
          <a:xfrm flipV="1">
            <a:off x="6582961" y="1516283"/>
            <a:ext cx="3574590" cy="433704"/>
          </a:xfrm>
          <a:prstGeom prst="bentConnector3">
            <a:avLst>
              <a:gd name="adj1" fmla="val -853"/>
            </a:avLst>
          </a:prstGeom>
          <a:ln w="19050">
            <a:solidFill>
              <a:srgbClr val="E63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80005" y="1549332"/>
            <a:ext cx="2289600" cy="303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#1: No Poverty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80005" y="1512353"/>
            <a:ext cx="2288563" cy="45719"/>
          </a:xfrm>
          <a:prstGeom prst="rect">
            <a:avLst/>
          </a:prstGeom>
          <a:solidFill>
            <a:srgbClr val="E6354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392318" y="2309879"/>
            <a:ext cx="3139808" cy="0"/>
          </a:xfrm>
          <a:prstGeom prst="line">
            <a:avLst/>
          </a:prstGeom>
          <a:ln w="19050">
            <a:solidFill>
              <a:srgbClr val="DCB1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075364" y="2302525"/>
            <a:ext cx="2544896" cy="46800"/>
          </a:xfrm>
          <a:prstGeom prst="rect">
            <a:avLst/>
          </a:prstGeom>
          <a:solidFill>
            <a:srgbClr val="DCB140"/>
          </a:solidFill>
          <a:ln w="19050">
            <a:solidFill>
              <a:srgbClr val="DCB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86380" y="2362722"/>
            <a:ext cx="2544897" cy="303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#2: Zero hunger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8359966" y="4216150"/>
            <a:ext cx="3139808" cy="0"/>
          </a:xfrm>
          <a:prstGeom prst="line">
            <a:avLst/>
          </a:prstGeom>
          <a:ln w="19050">
            <a:solidFill>
              <a:srgbClr val="EA4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9043012" y="4208796"/>
            <a:ext cx="2790000" cy="46800"/>
          </a:xfrm>
          <a:prstGeom prst="rect">
            <a:avLst/>
          </a:prstGeom>
          <a:solidFill>
            <a:srgbClr val="EA4F3B"/>
          </a:solidFill>
          <a:ln w="19050">
            <a:solidFill>
              <a:srgbClr val="EA4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43011" y="4268993"/>
            <a:ext cx="2789105" cy="303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4E4E4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#5: Gender Equality</a:t>
            </a:r>
          </a:p>
        </p:txBody>
      </p:sp>
      <p:cxnSp>
        <p:nvCxnSpPr>
          <p:cNvPr id="36" name="Elbow Connector 35"/>
          <p:cNvCxnSpPr/>
          <p:nvPr/>
        </p:nvCxnSpPr>
        <p:spPr>
          <a:xfrm>
            <a:off x="7056654" y="6235545"/>
            <a:ext cx="3100897" cy="187287"/>
          </a:xfrm>
          <a:prstGeom prst="bentConnector3">
            <a:avLst>
              <a:gd name="adj1" fmla="val -94"/>
            </a:avLst>
          </a:prstGeom>
          <a:ln w="19050">
            <a:solidFill>
              <a:srgbClr val="9E1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577770" y="6422832"/>
            <a:ext cx="5068800" cy="46800"/>
          </a:xfrm>
          <a:prstGeom prst="rect">
            <a:avLst/>
          </a:prstGeom>
          <a:solidFill>
            <a:srgbClr val="9E1C48"/>
          </a:solidFill>
          <a:ln w="19050">
            <a:solidFill>
              <a:srgbClr val="9E1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77769" y="6483029"/>
            <a:ext cx="5069598" cy="303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4E4E4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#8: Decent Work and Economic Growth</a:t>
            </a:r>
          </a:p>
        </p:txBody>
      </p:sp>
      <p:cxnSp>
        <p:nvCxnSpPr>
          <p:cNvPr id="50" name="Elbow Connector 49"/>
          <p:cNvCxnSpPr/>
          <p:nvPr/>
        </p:nvCxnSpPr>
        <p:spPr>
          <a:xfrm rot="10800000">
            <a:off x="2005071" y="1512353"/>
            <a:ext cx="3565817" cy="437634"/>
          </a:xfrm>
          <a:prstGeom prst="bentConnector3">
            <a:avLst>
              <a:gd name="adj1" fmla="val -978"/>
            </a:avLst>
          </a:prstGeom>
          <a:ln w="19050">
            <a:solidFill>
              <a:srgbClr val="0A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001332" y="1560768"/>
            <a:ext cx="2614736" cy="303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#17: Partnerships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001332" y="1512772"/>
            <a:ext cx="2613600" cy="45719"/>
          </a:xfrm>
          <a:prstGeom prst="rect">
            <a:avLst/>
          </a:prstGeom>
          <a:solidFill>
            <a:srgbClr val="0C4D6D"/>
          </a:solidFill>
          <a:ln w="19050">
            <a:solidFill>
              <a:srgbClr val="0A4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1165951" y="2731148"/>
            <a:ext cx="3139808" cy="0"/>
          </a:xfrm>
          <a:prstGeom prst="line">
            <a:avLst/>
          </a:prstGeom>
          <a:ln w="19050">
            <a:solidFill>
              <a:srgbClr val="63B4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967645" y="2723794"/>
            <a:ext cx="2544896" cy="46800"/>
          </a:xfrm>
          <a:prstGeom prst="rect">
            <a:avLst/>
          </a:prstGeom>
          <a:solidFill>
            <a:srgbClr val="63B44C"/>
          </a:solidFill>
          <a:ln w="19050">
            <a:solidFill>
              <a:srgbClr val="63B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78661" y="2772974"/>
            <a:ext cx="2544897" cy="3035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#15: Life on Land</a:t>
            </a:r>
          </a:p>
        </p:txBody>
      </p:sp>
      <p:cxnSp>
        <p:nvCxnSpPr>
          <p:cNvPr id="59" name="Elbow Connector 58"/>
          <p:cNvCxnSpPr/>
          <p:nvPr/>
        </p:nvCxnSpPr>
        <p:spPr>
          <a:xfrm rot="10800000" flipV="1">
            <a:off x="2555915" y="6235544"/>
            <a:ext cx="2633031" cy="187287"/>
          </a:xfrm>
          <a:prstGeom prst="bentConnector3">
            <a:avLst>
              <a:gd name="adj1" fmla="val 209"/>
            </a:avLst>
          </a:prstGeom>
          <a:ln w="19050">
            <a:solidFill>
              <a:srgbClr val="E42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967645" y="6426917"/>
            <a:ext cx="3542400" cy="46800"/>
          </a:xfrm>
          <a:prstGeom prst="rect">
            <a:avLst/>
          </a:prstGeom>
          <a:solidFill>
            <a:srgbClr val="E42372"/>
          </a:solidFill>
          <a:ln w="19050">
            <a:solidFill>
              <a:srgbClr val="E423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67645" y="6487114"/>
            <a:ext cx="3542779" cy="3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4E4E4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#10: Reduced Inequalities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822009" y="5023337"/>
            <a:ext cx="3139808" cy="0"/>
          </a:xfrm>
          <a:prstGeom prst="line">
            <a:avLst/>
          </a:prstGeom>
          <a:ln w="19050">
            <a:solidFill>
              <a:srgbClr val="C193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38109" y="5015983"/>
            <a:ext cx="3146400" cy="46800"/>
          </a:xfrm>
          <a:prstGeom prst="rect">
            <a:avLst/>
          </a:prstGeom>
          <a:solidFill>
            <a:srgbClr val="C1933B"/>
          </a:solidFill>
          <a:ln w="19050">
            <a:solidFill>
              <a:srgbClr val="C19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38109" y="5076180"/>
            <a:ext cx="3146565" cy="5343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4E4E4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#12: Responsible Consumption &amp; Production</a:t>
            </a:r>
          </a:p>
        </p:txBody>
      </p:sp>
    </p:spTree>
    <p:extLst>
      <p:ext uri="{BB962C8B-B14F-4D97-AF65-F5344CB8AC3E}">
        <p14:creationId xmlns:p14="http://schemas.microsoft.com/office/powerpoint/2010/main" val="24101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6"/>
    </mc:Choice>
    <mc:Fallback xmlns="">
      <p:transition spd="slow" advTm="1267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794D5C-E03D-CC4B-8947-C3F9285D4CCF}"/>
              </a:ext>
            </a:extLst>
          </p:cNvPr>
          <p:cNvSpPr txBox="1">
            <a:spLocks/>
          </p:cNvSpPr>
          <p:nvPr/>
        </p:nvSpPr>
        <p:spPr bwMode="gray">
          <a:xfrm>
            <a:off x="236498" y="9591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Appendix  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2ADA4253-DF2D-5F4B-B1E4-21389753DDD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6498" y="833757"/>
            <a:ext cx="11610980" cy="6021733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3" action="ppaction://hlinksldjump"/>
              </a:rPr>
              <a:t>Our Mentors</a:t>
            </a:r>
            <a:endParaRPr lang="en-US" dirty="0">
              <a:solidFill>
                <a:prstClr val="black"/>
              </a:solidFill>
              <a:hlinkClick r:id="rId4" action="ppaction://hlinksldjump"/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4" action="ppaction://hlinksldjump"/>
              </a:rPr>
              <a:t>Business Model Explanation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5" action="ppaction://hlinksldjump"/>
              </a:rPr>
              <a:t>Scope of Opportunity for Agriculture in India</a:t>
            </a: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5" action="ppaction://hlinksldjump"/>
              </a:rPr>
              <a:t>Selection of Farm Land and Farmer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6" action="ppaction://hlinksldjump"/>
              </a:rPr>
              <a:t>Target investors Proposition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7" action="ppaction://hlinksldjump"/>
              </a:rPr>
              <a:t>Share Classes in the Fund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8" action="ppaction://hlinksldjump"/>
              </a:rPr>
              <a:t>Priority of Cashflows in the </a:t>
            </a:r>
            <a:r>
              <a:rPr lang="en-US" u="sng" dirty="0">
                <a:solidFill>
                  <a:prstClr val="black"/>
                </a:solidFill>
              </a:rPr>
              <a:t>Fund</a:t>
            </a: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9" action="ppaction://hlinksldjump"/>
              </a:rPr>
              <a:t>Investor Return Benchmarking with the Market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0" action="ppaction://hlinksldjump"/>
              </a:rPr>
              <a:t>Legal / Political Framework Supporting Our Fund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1" action="ppaction://hlinksldjump"/>
              </a:rPr>
              <a:t>Government Policies in Alignment with the Fund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2" action="ppaction://hlinksldjump"/>
              </a:rPr>
              <a:t>Dig Deep on Achievement of Sustainable Development Goals 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3" action="ppaction://hlinksldjump"/>
              </a:rPr>
              <a:t>Scalability of the Fund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4" action="ppaction://hlinksldjump"/>
              </a:rPr>
              <a:t>Potential Market Partners: </a:t>
            </a:r>
            <a:r>
              <a:rPr lang="en-US" dirty="0" err="1">
                <a:solidFill>
                  <a:prstClr val="black"/>
                </a:solidFill>
                <a:hlinkClick r:id="rId14" action="ppaction://hlinksldjump"/>
              </a:rPr>
              <a:t>Ninjacart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5" action="ppaction://hlinksldjump"/>
              </a:rPr>
              <a:t>Potential Methods for Improving Farm Yields</a:t>
            </a: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5" action="ppaction://hlinksldjump"/>
              </a:rPr>
              <a:t>Excel Model Assumptions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6" action="ppaction://hlinksldjump"/>
              </a:rPr>
              <a:t>Excel Model for the Pilot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7" action="ppaction://hlinksldjump"/>
              </a:rPr>
              <a:t>Revenue Breakup for the Pilot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8" action="ppaction://hlinksldjump"/>
              </a:rPr>
              <a:t>Sensitivity of investor Return with Land Purchase Price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9" action="ppaction://hlinksldjump"/>
              </a:rPr>
              <a:t>Success Case Study of an Indian Farmer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9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inBulletsConfiguration" hidden="1"/>
          <p:cNvSpPr txBox="1"/>
          <p:nvPr/>
        </p:nvSpPr>
        <p:spPr>
          <a:xfrm>
            <a:off x="1711539" y="331826"/>
            <a:ext cx="8101687" cy="8118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r>
              <a:rPr lang="en-US" sz="100">
                <a:solidFill>
                  <a:srgbClr val="FFFFFF"/>
                </a:solidFill>
              </a:rPr>
              <a:t>8_84</a:t>
            </a: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8" name="Agenda"/>
          <p:cNvSpPr txBox="1"/>
          <p:nvPr>
            <p:custDataLst>
              <p:tags r:id="rId2"/>
            </p:custDataLst>
          </p:nvPr>
        </p:nvSpPr>
        <p:spPr>
          <a:xfrm>
            <a:off x="623888" y="1835289"/>
            <a:ext cx="11593512" cy="503171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PROBLEM STATEMENT</a:t>
            </a:r>
            <a:br>
              <a:rPr lang="en-US" sz="2400" b="1" dirty="0"/>
            </a:br>
            <a:r>
              <a:rPr lang="en-US" dirty="0"/>
              <a:t>Current problem plaguing the sector and scope of opportunities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SOLUTION AND INVESTMENT THESIS</a:t>
            </a:r>
            <a:br>
              <a:rPr lang="en-US" sz="2400" dirty="0"/>
            </a:br>
            <a:r>
              <a:rPr lang="en-US" sz="2000" dirty="0"/>
              <a:t>How we plan to solve the problem and create financial value at the same time</a:t>
            </a:r>
            <a:endParaRPr lang="en-US" sz="2000" b="1" dirty="0"/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IMPLEMENTATION ASPECTS</a:t>
            </a:r>
            <a:br>
              <a:rPr lang="en-US" sz="2400" dirty="0"/>
            </a:br>
            <a:r>
              <a:rPr lang="en-US" sz="2000" dirty="0"/>
              <a:t>Finer executional details contributing to the success of the project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IMPACT</a:t>
            </a:r>
            <a:br>
              <a:rPr lang="en-US" sz="2400" dirty="0"/>
            </a:br>
            <a:r>
              <a:rPr lang="en-US" sz="2000" dirty="0"/>
              <a:t>Benefits accrued to the society, farmers and the investors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APPENDIX</a:t>
            </a:r>
            <a:br>
              <a:rPr lang="en-US" sz="2400" dirty="0"/>
            </a:br>
            <a:r>
              <a:rPr lang="en-US" sz="2000" dirty="0"/>
              <a:t>Deep dive into specific aspects for further discussions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8" y="818079"/>
            <a:ext cx="12900483" cy="735299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73" y="903155"/>
            <a:ext cx="6826189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0CB7F0-DB6F-9C48-A07B-ABF1B0140FAE}"/>
              </a:ext>
            </a:extLst>
          </p:cNvPr>
          <p:cNvCxnSpPr/>
          <p:nvPr/>
        </p:nvCxnSpPr>
        <p:spPr>
          <a:xfrm>
            <a:off x="490330" y="1835231"/>
            <a:ext cx="0" cy="665757"/>
          </a:xfrm>
          <a:prstGeom prst="line">
            <a:avLst/>
          </a:prstGeom>
          <a:ln w="7620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7389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inBulletsConfiguration" hidden="1"/>
          <p:cNvSpPr txBox="1"/>
          <p:nvPr/>
        </p:nvSpPr>
        <p:spPr>
          <a:xfrm>
            <a:off x="1712293" y="12323"/>
            <a:ext cx="8626466" cy="107722"/>
          </a:xfrm>
          <a:prstGeom prst="rect">
            <a:avLst/>
          </a:prstGeom>
          <a:noFill/>
        </p:spPr>
        <p:txBody>
          <a:bodyPr vert="horz" wrap="square" lIns="44349" tIns="45703" rIns="44349" bIns="45703" rtlCol="0">
            <a:spAutoFit/>
          </a:bodyPr>
          <a:lstStyle/>
          <a:p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31632"/>
            <a:ext cx="12841288" cy="9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49" tIns="44349" rIns="44349" bIns="44349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236498" y="6657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THE LOCUS agriculture team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77825"/>
            <a:ext cx="12841288" cy="1146088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49" tIns="44349" rIns="44349" bIns="44349" rtlCol="0" anchor="ctr"/>
          <a:lstStyle/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9809" y="892538"/>
            <a:ext cx="1631641" cy="397329"/>
          </a:xfrm>
          <a:prstGeom prst="rect">
            <a:avLst/>
          </a:prstGeom>
          <a:solidFill>
            <a:schemeClr val="bg2">
              <a:alpha val="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43" tIns="44343" rIns="44343" bIns="44343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Bani Singh</a:t>
            </a:r>
          </a:p>
        </p:txBody>
      </p:sp>
      <p:pic>
        <p:nvPicPr>
          <p:cNvPr id="1030" name="Picture 6" descr="Image result for bain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43666"/>
          <a:stretch/>
        </p:blipFill>
        <p:spPr bwMode="auto">
          <a:xfrm>
            <a:off x="1165629" y="4591010"/>
            <a:ext cx="1080000" cy="4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t="7440" r="213" b="26202"/>
          <a:stretch/>
        </p:blipFill>
        <p:spPr>
          <a:xfrm>
            <a:off x="553630" y="1310711"/>
            <a:ext cx="2304000" cy="2304000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B3958E-E56C-4AAF-B0F9-CE5B09C71FBF}"/>
              </a:ext>
            </a:extLst>
          </p:cNvPr>
          <p:cNvSpPr txBox="1"/>
          <p:nvPr/>
        </p:nvSpPr>
        <p:spPr>
          <a:xfrm>
            <a:off x="610813" y="3716652"/>
            <a:ext cx="2189634" cy="50359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MBA, IIM Ahmedabad</a:t>
            </a:r>
          </a:p>
          <a:p>
            <a:pPr lvl="0" algn="ctr">
              <a:buSzPct val="100000"/>
            </a:pPr>
            <a:r>
              <a:rPr lang="en-US" sz="1400" dirty="0"/>
              <a:t>BBA, Delhi University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90514" y="892538"/>
            <a:ext cx="2428334" cy="397329"/>
          </a:xfrm>
          <a:prstGeom prst="rect">
            <a:avLst/>
          </a:prstGeom>
          <a:solidFill>
            <a:schemeClr val="bg2">
              <a:alpha val="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43" tIns="44343" rIns="44343" bIns="44343" rtlCol="0" anchor="ctr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Eshwar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Agarwal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6" t="-225" r="956" b="14264"/>
          <a:stretch/>
        </p:blipFill>
        <p:spPr>
          <a:xfrm>
            <a:off x="3852681" y="1310711"/>
            <a:ext cx="2304000" cy="2304000"/>
          </a:xfrm>
          <a:prstGeom prst="ellipse">
            <a:avLst/>
          </a:prstGeom>
        </p:spPr>
      </p:pic>
      <p:pic>
        <p:nvPicPr>
          <p:cNvPr id="1026" name="Picture 2" descr="Image result for mckinsey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9" b="21577"/>
          <a:stretch/>
        </p:blipFill>
        <p:spPr bwMode="auto">
          <a:xfrm>
            <a:off x="3658786" y="4607655"/>
            <a:ext cx="1080000" cy="4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bain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43666"/>
          <a:stretch/>
        </p:blipFill>
        <p:spPr bwMode="auto">
          <a:xfrm>
            <a:off x="5242503" y="4604137"/>
            <a:ext cx="1080000" cy="4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18D235-7E94-4EC2-AAC7-8F7A7A17B564}"/>
              </a:ext>
            </a:extLst>
          </p:cNvPr>
          <p:cNvSpPr txBox="1"/>
          <p:nvPr/>
        </p:nvSpPr>
        <p:spPr>
          <a:xfrm>
            <a:off x="3516301" y="3716652"/>
            <a:ext cx="2976760" cy="50359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MBA, IIM Ahmedabad</a:t>
            </a:r>
          </a:p>
          <a:p>
            <a:pPr lvl="0" algn="ctr">
              <a:buSzPct val="100000"/>
            </a:pPr>
            <a:r>
              <a:rPr lang="en-US" sz="1400" dirty="0"/>
              <a:t>B.Tech., Delhi Technological Uni.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55288" y="892538"/>
            <a:ext cx="2296888" cy="397329"/>
          </a:xfrm>
          <a:prstGeom prst="rect">
            <a:avLst/>
          </a:prstGeom>
          <a:solidFill>
            <a:schemeClr val="bg2">
              <a:alpha val="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43" tIns="44343" rIns="44343" bIns="44343" rtlCol="0" anchor="ctr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Khushbu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Gupta</a:t>
            </a:r>
          </a:p>
        </p:txBody>
      </p:sp>
      <p:pic>
        <p:nvPicPr>
          <p:cNvPr id="31" name="Picture 6" descr="Image result for bain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4" b="43666"/>
          <a:stretch/>
        </p:blipFill>
        <p:spPr bwMode="auto">
          <a:xfrm>
            <a:off x="7261515" y="4591010"/>
            <a:ext cx="1080000" cy="4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deutsche bank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330" y="4524650"/>
            <a:ext cx="1080000" cy="60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7" b="22558"/>
          <a:stretch/>
        </p:blipFill>
        <p:spPr>
          <a:xfrm>
            <a:off x="7151732" y="1310711"/>
            <a:ext cx="2304000" cy="2304000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FE30051-47C2-4954-ADFB-2DB9CF853D39}"/>
              </a:ext>
            </a:extLst>
          </p:cNvPr>
          <p:cNvSpPr txBox="1"/>
          <p:nvPr/>
        </p:nvSpPr>
        <p:spPr>
          <a:xfrm>
            <a:off x="7231944" y="3716652"/>
            <a:ext cx="2143576" cy="71903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MBA, IIM Ahmedabad</a:t>
            </a:r>
          </a:p>
          <a:p>
            <a:pPr lvl="0" algn="ctr">
              <a:buSzPct val="100000"/>
            </a:pPr>
            <a:r>
              <a:rPr lang="en-US" sz="1400" dirty="0"/>
              <a:t>B.Tech., IIT Delhi</a:t>
            </a:r>
          </a:p>
          <a:p>
            <a:pPr lvl="0" algn="ctr">
              <a:buSzPct val="100000"/>
            </a:pPr>
            <a:r>
              <a:rPr lang="en-US" sz="1400" dirty="0"/>
              <a:t>CFA Level 2 Qualified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964267" y="892538"/>
            <a:ext cx="2761758" cy="397329"/>
          </a:xfrm>
          <a:prstGeom prst="rect">
            <a:avLst/>
          </a:prstGeom>
          <a:solidFill>
            <a:schemeClr val="bg2">
              <a:alpha val="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43" tIns="44343" rIns="44343" bIns="44343" rtlCol="0" anchor="ctr">
            <a:spAutoFit/>
          </a:bodyPr>
          <a:lstStyle/>
          <a:p>
            <a:pPr algn="ctr"/>
            <a:r>
              <a:rPr lang="en-US" sz="2000" b="1" dirty="0" err="1">
                <a:solidFill>
                  <a:srgbClr val="6F6F6F"/>
                </a:solidFill>
              </a:rPr>
              <a:t>Sabyasachi</a:t>
            </a:r>
            <a:r>
              <a:rPr lang="en-US" sz="2000" b="1" dirty="0">
                <a:solidFill>
                  <a:srgbClr val="6F6F6F"/>
                </a:solidFill>
              </a:rPr>
              <a:t> Mishra</a:t>
            </a:r>
          </a:p>
        </p:txBody>
      </p:sp>
      <p:pic>
        <p:nvPicPr>
          <p:cNvPr id="1028" name="Picture 4" descr="Image result for bcg logo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9" b="26307"/>
          <a:stretch/>
        </p:blipFill>
        <p:spPr bwMode="auto">
          <a:xfrm>
            <a:off x="10258389" y="4580540"/>
            <a:ext cx="1080000" cy="4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exl log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17900" r="5431" b="17167"/>
          <a:stretch/>
        </p:blipFill>
        <p:spPr bwMode="auto">
          <a:xfrm>
            <a:off x="11490204" y="4516061"/>
            <a:ext cx="1080000" cy="62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6618" r="369" b="26626"/>
          <a:stretch/>
        </p:blipFill>
        <p:spPr>
          <a:xfrm>
            <a:off x="10193145" y="1310711"/>
            <a:ext cx="2304000" cy="2304000"/>
          </a:xfrm>
          <a:prstGeom prst="ellipse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F7877F-039E-46E2-B04E-FB7EF1C75F68}"/>
              </a:ext>
            </a:extLst>
          </p:cNvPr>
          <p:cNvSpPr txBox="1"/>
          <p:nvPr/>
        </p:nvSpPr>
        <p:spPr>
          <a:xfrm>
            <a:off x="10196044" y="3716652"/>
            <a:ext cx="2298203" cy="71903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MBA, IIM Ahmedabad</a:t>
            </a:r>
          </a:p>
          <a:p>
            <a:pPr lvl="0" algn="ctr">
              <a:buSzPct val="100000"/>
            </a:pPr>
            <a:r>
              <a:rPr lang="en-US" sz="1400" dirty="0"/>
              <a:t>B.Tech., IIT Kharagpur</a:t>
            </a:r>
          </a:p>
          <a:p>
            <a:pPr lvl="0" algn="ctr">
              <a:buSzPct val="100000"/>
            </a:pPr>
            <a:r>
              <a:rPr lang="en-US" sz="1400" dirty="0"/>
              <a:t>CFA Level 1 Qualified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9856E-507B-4826-B962-795E6191B24E}"/>
              </a:ext>
            </a:extLst>
          </p:cNvPr>
          <p:cNvSpPr txBox="1"/>
          <p:nvPr/>
        </p:nvSpPr>
        <p:spPr>
          <a:xfrm>
            <a:off x="553629" y="6393944"/>
            <a:ext cx="11940617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400" b="1" dirty="0"/>
              <a:t>Additional expertise required</a:t>
            </a:r>
            <a:r>
              <a:rPr lang="en-IN" sz="1400" dirty="0"/>
              <a:t>: </a:t>
            </a:r>
            <a:r>
              <a:rPr lang="en-US" sz="1400" dirty="0"/>
              <a:t>The Team will also seek external agronomy expertise, and legal advice specifically in reference to laws regarding tax treatment, agricultural law, and community reinvestment act investments. </a:t>
            </a:r>
            <a:endParaRPr lang="en-IN" sz="1400" dirty="0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16A2E5-2717-4789-BF0B-84EC0F1DC493}"/>
              </a:ext>
            </a:extLst>
          </p:cNvPr>
          <p:cNvSpPr txBox="1"/>
          <p:nvPr/>
        </p:nvSpPr>
        <p:spPr>
          <a:xfrm>
            <a:off x="553629" y="5374800"/>
            <a:ext cx="2189634" cy="71903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Experience in finance along with market research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BF5B18-3750-4F6E-94B3-6760AF9F6B53}"/>
              </a:ext>
            </a:extLst>
          </p:cNvPr>
          <p:cNvSpPr txBox="1"/>
          <p:nvPr/>
        </p:nvSpPr>
        <p:spPr>
          <a:xfrm>
            <a:off x="3459117" y="5374800"/>
            <a:ext cx="2976760" cy="50359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Experience in consumer banking along with SDGs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FCCE31-2732-4FBF-B2A5-89E62FFF636A}"/>
              </a:ext>
            </a:extLst>
          </p:cNvPr>
          <p:cNvSpPr txBox="1"/>
          <p:nvPr/>
        </p:nvSpPr>
        <p:spPr>
          <a:xfrm>
            <a:off x="7142284" y="5374800"/>
            <a:ext cx="2208529" cy="934478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Experience in structuring financial instruments &amp; valuation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1F8CD3-E284-4524-B90C-2A0F130ADC1A}"/>
              </a:ext>
            </a:extLst>
          </p:cNvPr>
          <p:cNvSpPr txBox="1"/>
          <p:nvPr/>
        </p:nvSpPr>
        <p:spPr>
          <a:xfrm>
            <a:off x="10138860" y="5374800"/>
            <a:ext cx="2298203" cy="71903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 algn="ctr">
              <a:buSzPct val="100000"/>
            </a:pPr>
            <a:r>
              <a:rPr lang="en-US" sz="1400" dirty="0"/>
              <a:t>Experience in data analytics and visualization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2488" y="666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3"/>
    </mc:Choice>
    <mc:Fallback xmlns="">
      <p:transition spd="slow" advTm="1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>
          <a:xfrm>
            <a:off x="0" y="0"/>
            <a:ext cx="12841288" cy="7249814"/>
          </a:xfrm>
          <a:prstGeom prst="rect">
            <a:avLst/>
          </a:prstGeom>
        </p:spPr>
      </p:pic>
      <p:sp>
        <p:nvSpPr>
          <p:cNvPr id="4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99751"/>
            <a:ext cx="12841287" cy="936625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933" tIns="34933" rIns="34933" bIns="34933" rtlCol="0" anchor="ctr"/>
          <a:lstStyle/>
          <a:p>
            <a:pPr marL="175618" algn="ctr">
              <a:spcBef>
                <a:spcPts val="2367"/>
              </a:spcBef>
              <a:buSzPct val="100000"/>
            </a:pPr>
            <a:r>
              <a:rPr lang="en-US" sz="1941" b="1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5AF39-2FE7-C74C-B60C-6B6A819D0C04}"/>
              </a:ext>
            </a:extLst>
          </p:cNvPr>
          <p:cNvSpPr txBox="1"/>
          <p:nvPr/>
        </p:nvSpPr>
        <p:spPr>
          <a:xfrm>
            <a:off x="0" y="0"/>
            <a:ext cx="6826189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Sustainable solutions for a sustainable existence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5.95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2488" y="6664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"/>
    </mc:Choice>
    <mc:Fallback xmlns="">
      <p:transition spd="slow" advTm="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841288" cy="57531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49100" y="6934200"/>
            <a:ext cx="992188" cy="288925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0083" y="4853214"/>
            <a:ext cx="3392013" cy="626701"/>
          </a:xfrm>
          <a:prstGeom prst="rect">
            <a:avLst/>
          </a:prstGeom>
          <a:noFill/>
        </p:spPr>
        <p:txBody>
          <a:bodyPr wrap="none" lIns="36000" tIns="36000" rIns="36000" bIns="36000" rtlCol="0">
            <a:prstTxWarp prst="textPlain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9" name="Oval 8"/>
          <p:cNvSpPr/>
          <p:nvPr/>
        </p:nvSpPr>
        <p:spPr>
          <a:xfrm>
            <a:off x="6981371" y="2583543"/>
            <a:ext cx="3744685" cy="3744685"/>
          </a:xfrm>
          <a:prstGeom prst="ellipse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012B3-96E1-0447-A557-DC3357E432F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905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164" y="3009070"/>
            <a:ext cx="2695747" cy="269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4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inBulletsConfiguration" hidden="1"/>
          <p:cNvSpPr txBox="1"/>
          <p:nvPr/>
        </p:nvSpPr>
        <p:spPr>
          <a:xfrm>
            <a:off x="1711539" y="331826"/>
            <a:ext cx="8101687" cy="8118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r>
              <a:rPr lang="en-US" sz="100">
                <a:solidFill>
                  <a:srgbClr val="FFFFFF"/>
                </a:solidFill>
              </a:rPr>
              <a:t>8_84</a:t>
            </a: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8" name="Agenda"/>
          <p:cNvSpPr txBox="1"/>
          <p:nvPr>
            <p:custDataLst>
              <p:tags r:id="rId2"/>
            </p:custDataLst>
          </p:nvPr>
        </p:nvSpPr>
        <p:spPr>
          <a:xfrm>
            <a:off x="623888" y="1835289"/>
            <a:ext cx="11593512" cy="503171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PROBLEM STATEMENT</a:t>
            </a:r>
            <a:br>
              <a:rPr lang="en-US" sz="2400" b="1" dirty="0"/>
            </a:br>
            <a:r>
              <a:rPr lang="en-US" dirty="0"/>
              <a:t>Current problem plaguing the sector and scope of opportunities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SOLUTION AND INVESTMENT THESIS</a:t>
            </a:r>
            <a:br>
              <a:rPr lang="en-US" sz="2400" dirty="0"/>
            </a:br>
            <a:r>
              <a:rPr lang="en-US" sz="2000" dirty="0"/>
              <a:t>How we plan to solve the problem and create financial value at the same time</a:t>
            </a:r>
            <a:endParaRPr lang="en-US" sz="2000" b="1" dirty="0"/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IMPLEMENTATION ASPECTS</a:t>
            </a:r>
            <a:br>
              <a:rPr lang="en-US" sz="2400" dirty="0"/>
            </a:br>
            <a:r>
              <a:rPr lang="en-US" sz="2000" dirty="0"/>
              <a:t>Finer executional details contributing to the success of the project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IMPACT</a:t>
            </a:r>
            <a:br>
              <a:rPr lang="en-US" sz="2400" dirty="0"/>
            </a:br>
            <a:r>
              <a:rPr lang="en-US" sz="2000" dirty="0"/>
              <a:t>Benefits accrued to the society, farmers and the investors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APPENDIX</a:t>
            </a:r>
            <a:br>
              <a:rPr lang="en-US" sz="2400" dirty="0"/>
            </a:br>
            <a:r>
              <a:rPr lang="en-US" sz="2000" dirty="0"/>
              <a:t>Deep dive into specific aspects for further discussions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8" y="818079"/>
            <a:ext cx="12900483" cy="735299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73" y="903155"/>
            <a:ext cx="6826189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0CB7F0-DB6F-9C48-A07B-ABF1B0140FAE}"/>
              </a:ext>
            </a:extLst>
          </p:cNvPr>
          <p:cNvCxnSpPr/>
          <p:nvPr/>
        </p:nvCxnSpPr>
        <p:spPr>
          <a:xfrm>
            <a:off x="490330" y="6131816"/>
            <a:ext cx="0" cy="665757"/>
          </a:xfrm>
          <a:prstGeom prst="line">
            <a:avLst/>
          </a:prstGeom>
          <a:ln w="7620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91011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794D5C-E03D-CC4B-8947-C3F9285D4CCF}"/>
              </a:ext>
            </a:extLst>
          </p:cNvPr>
          <p:cNvSpPr txBox="1">
            <a:spLocks/>
          </p:cNvSpPr>
          <p:nvPr/>
        </p:nvSpPr>
        <p:spPr bwMode="gray">
          <a:xfrm>
            <a:off x="236498" y="9591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Appendix  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2ADA4253-DF2D-5F4B-B1E4-21389753DDD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6498" y="833757"/>
            <a:ext cx="11610980" cy="6021733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3" action="ppaction://hlinksldjump"/>
              </a:rPr>
              <a:t>Our Mentors</a:t>
            </a:r>
            <a:endParaRPr lang="en-US" dirty="0">
              <a:solidFill>
                <a:prstClr val="black"/>
              </a:solidFill>
              <a:hlinkClick r:id="rId4" action="ppaction://hlinksldjump"/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4" action="ppaction://hlinksldjump"/>
              </a:rPr>
              <a:t>Business Model Explanation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5" action="ppaction://hlinksldjump"/>
              </a:rPr>
              <a:t>Scope of Opportunity for Agriculture in India</a:t>
            </a: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5" action="ppaction://hlinksldjump"/>
              </a:rPr>
              <a:t>Selection of Farm Land and Farmer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6" action="ppaction://hlinksldjump"/>
              </a:rPr>
              <a:t>Target investors Proposition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7" action="ppaction://hlinksldjump"/>
              </a:rPr>
              <a:t>Share Classes in the Fund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8" action="ppaction://hlinksldjump"/>
              </a:rPr>
              <a:t>Priority of Cashflows in the </a:t>
            </a:r>
            <a:r>
              <a:rPr lang="en-US" u="sng" dirty="0">
                <a:solidFill>
                  <a:prstClr val="black"/>
                </a:solidFill>
              </a:rPr>
              <a:t>Fund</a:t>
            </a: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9" action="ppaction://hlinksldjump"/>
              </a:rPr>
              <a:t>Investor Return Benchmarking with the Market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0" action="ppaction://hlinksldjump"/>
              </a:rPr>
              <a:t>Legal / Political Framework Supporting Our Fund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1" action="ppaction://hlinksldjump"/>
              </a:rPr>
              <a:t>Government Policies in Alignment with the Fund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2" action="ppaction://hlinksldjump"/>
              </a:rPr>
              <a:t>Dig Deep on Achievement of Sustainable Development Goals 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3" action="ppaction://hlinksldjump"/>
              </a:rPr>
              <a:t>Scalability of the Fund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4" action="ppaction://hlinksldjump"/>
              </a:rPr>
              <a:t>Potential Market Partners: </a:t>
            </a:r>
            <a:r>
              <a:rPr lang="en-US" dirty="0" err="1">
                <a:solidFill>
                  <a:prstClr val="black"/>
                </a:solidFill>
                <a:hlinkClick r:id="rId14" action="ppaction://hlinksldjump"/>
              </a:rPr>
              <a:t>Ninjacart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5" action="ppaction://hlinksldjump"/>
              </a:rPr>
              <a:t>Potential Methods for Improving Farm Yields</a:t>
            </a: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5" action="ppaction://hlinksldjump"/>
              </a:rPr>
              <a:t>Excel Model Assumptions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6" action="ppaction://hlinksldjump"/>
              </a:rPr>
              <a:t>Excel Model for the Pilot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7" action="ppaction://hlinksldjump"/>
              </a:rPr>
              <a:t>Revenue Breakup for the Pilot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8" action="ppaction://hlinksldjump"/>
              </a:rPr>
              <a:t>Sensitivity of investor Return with Land Purchase Price</a:t>
            </a:r>
            <a:endParaRPr lang="en-US" dirty="0">
              <a:solidFill>
                <a:prstClr val="black"/>
              </a:solidFill>
            </a:endParaRPr>
          </a:p>
          <a:p>
            <a:pPr marL="342900" lvl="0" indent="-342900">
              <a:spcBef>
                <a:spcPts val="300"/>
              </a:spcBef>
              <a:buSzPct val="100000"/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hlinkClick r:id="rId19" action="ppaction://hlinksldjump"/>
              </a:rPr>
              <a:t>Success Case Study of an Indian Farmer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Advisors and mentors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5CD68F-437F-4B85-A58D-4FA5B061B738}"/>
              </a:ext>
            </a:extLst>
          </p:cNvPr>
          <p:cNvGrpSpPr/>
          <p:nvPr/>
        </p:nvGrpSpPr>
        <p:grpSpPr>
          <a:xfrm>
            <a:off x="459517" y="1118113"/>
            <a:ext cx="5976001" cy="2678834"/>
            <a:chOff x="236494" y="1332266"/>
            <a:chExt cx="3884908" cy="26788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B14AFF-F649-4B94-AE84-00641E41ABB8}"/>
                </a:ext>
              </a:extLst>
            </p:cNvPr>
            <p:cNvSpPr/>
            <p:nvPr/>
          </p:nvSpPr>
          <p:spPr>
            <a:xfrm>
              <a:off x="236494" y="1851100"/>
              <a:ext cx="3884908" cy="2160000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Ana </a:t>
              </a:r>
              <a:r>
                <a:rPr lang="en-US" sz="1400" b="1" dirty="0" err="1">
                  <a:solidFill>
                    <a:srgbClr val="000000"/>
                  </a:solidFill>
                </a:rPr>
                <a:t>Raviña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</a:rPr>
                <a:t>- Manager, ISF Advisors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Raghav Chandra </a:t>
              </a:r>
              <a:r>
                <a:rPr lang="en-US" sz="1400" dirty="0">
                  <a:solidFill>
                    <a:srgbClr val="000000"/>
                  </a:solidFill>
                </a:rPr>
                <a:t>– Former Chief Secretary, Tribal Affairs Ministry, Government of  India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Aatish</a:t>
              </a:r>
              <a:r>
                <a:rPr lang="en-US" sz="1400" b="1" dirty="0">
                  <a:solidFill>
                    <a:srgbClr val="000000"/>
                  </a:solidFill>
                </a:rPr>
                <a:t> Pandit </a:t>
              </a:r>
              <a:r>
                <a:rPr lang="en-US" sz="1400" dirty="0">
                  <a:solidFill>
                    <a:srgbClr val="000000"/>
                  </a:solidFill>
                </a:rPr>
                <a:t>-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</a:rPr>
                <a:t>Associate, McKinsey &amp; Company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Ravi </a:t>
              </a:r>
              <a:r>
                <a:rPr lang="en-US" sz="1400" b="1" dirty="0" err="1">
                  <a:solidFill>
                    <a:srgbClr val="000000"/>
                  </a:solidFill>
                </a:rPr>
                <a:t>Saund</a:t>
              </a:r>
              <a:r>
                <a:rPr lang="en-US" sz="1400" b="1" dirty="0">
                  <a:solidFill>
                    <a:srgbClr val="000000"/>
                  </a:solidFill>
                </a:rPr>
                <a:t> – </a:t>
              </a:r>
              <a:r>
                <a:rPr lang="en-US" sz="1400" dirty="0">
                  <a:solidFill>
                    <a:srgbClr val="000000"/>
                  </a:solidFill>
                </a:rPr>
                <a:t>Founding Director, </a:t>
              </a:r>
              <a:r>
                <a:rPr lang="en-US" sz="1400" dirty="0" err="1">
                  <a:solidFill>
                    <a:srgbClr val="000000"/>
                  </a:solidFill>
                </a:rPr>
                <a:t>Emperium</a:t>
              </a:r>
              <a:r>
                <a:rPr lang="en-US" sz="1400" dirty="0">
                  <a:solidFill>
                    <a:srgbClr val="000000"/>
                  </a:solidFill>
                </a:rPr>
                <a:t> Realty Pvt. Ltd.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Amit Jain </a:t>
              </a:r>
              <a:r>
                <a:rPr lang="en-US" sz="1400" dirty="0">
                  <a:solidFill>
                    <a:srgbClr val="000000"/>
                  </a:solidFill>
                </a:rPr>
                <a:t>– Group CEO, EMAAR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3CBA8C-4C17-4A71-A758-A0882C055350}"/>
                </a:ext>
              </a:extLst>
            </p:cNvPr>
            <p:cNvSpPr/>
            <p:nvPr/>
          </p:nvSpPr>
          <p:spPr>
            <a:xfrm>
              <a:off x="236497" y="1332266"/>
              <a:ext cx="3884905" cy="518836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General Advisors and Mentors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DDB2F0-35B0-46BF-A65D-891542580059}"/>
              </a:ext>
            </a:extLst>
          </p:cNvPr>
          <p:cNvGrpSpPr/>
          <p:nvPr/>
        </p:nvGrpSpPr>
        <p:grpSpPr>
          <a:xfrm>
            <a:off x="6674776" y="1079701"/>
            <a:ext cx="5940000" cy="2678836"/>
            <a:chOff x="236495" y="1332266"/>
            <a:chExt cx="3861504" cy="267883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61CCE8-59B0-4133-81D8-ADB87770FAFC}"/>
                </a:ext>
              </a:extLst>
            </p:cNvPr>
            <p:cNvSpPr/>
            <p:nvPr/>
          </p:nvSpPr>
          <p:spPr>
            <a:xfrm>
              <a:off x="236495" y="1851102"/>
              <a:ext cx="3861504" cy="2160000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Anurag Kashyap </a:t>
              </a:r>
              <a:r>
                <a:rPr lang="en-US" sz="1400" dirty="0">
                  <a:solidFill>
                    <a:srgbClr val="000000"/>
                  </a:solidFill>
                </a:rPr>
                <a:t>– Landlord and MBA in Agriculture &amp; Food Management 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Amlan</a:t>
              </a:r>
              <a:r>
                <a:rPr lang="en-US" sz="1400" b="1" dirty="0">
                  <a:solidFill>
                    <a:srgbClr val="000000"/>
                  </a:solidFill>
                </a:rPr>
                <a:t> Patnaik - </a:t>
              </a:r>
              <a:r>
                <a:rPr lang="en-US" sz="1400" dirty="0">
                  <a:solidFill>
                    <a:srgbClr val="000000"/>
                  </a:solidFill>
                </a:rPr>
                <a:t>Founder, </a:t>
              </a:r>
              <a:r>
                <a:rPr lang="en-US" sz="1400" dirty="0" err="1">
                  <a:solidFill>
                    <a:srgbClr val="000000"/>
                  </a:solidFill>
                </a:rPr>
                <a:t>Nudgetech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Aastha</a:t>
              </a:r>
              <a:r>
                <a:rPr lang="en-US" sz="1400" b="1" dirty="0">
                  <a:solidFill>
                    <a:srgbClr val="000000"/>
                  </a:solidFill>
                </a:rPr>
                <a:t> Gulati- </a:t>
              </a:r>
              <a:r>
                <a:rPr lang="en-US" sz="1400" dirty="0">
                  <a:solidFill>
                    <a:srgbClr val="000000"/>
                  </a:solidFill>
                </a:rPr>
                <a:t>Author (Extreme Rainfall Events); </a:t>
              </a:r>
              <a:r>
                <a:rPr lang="en-US" sz="1400" dirty="0" err="1">
                  <a:solidFill>
                    <a:srgbClr val="000000"/>
                  </a:solidFill>
                </a:rPr>
                <a:t>Ph.D</a:t>
              </a:r>
              <a:r>
                <a:rPr lang="en-US" sz="1400" dirty="0">
                  <a:solidFill>
                    <a:srgbClr val="000000"/>
                  </a:solidFill>
                </a:rPr>
                <a:t> water resource management, TERI University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Kirti </a:t>
              </a:r>
              <a:r>
                <a:rPr lang="en-US" sz="1400" b="1" dirty="0" err="1">
                  <a:solidFill>
                    <a:srgbClr val="000000"/>
                  </a:solidFill>
                </a:rPr>
                <a:t>Naithani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</a:rPr>
                <a:t>– Director, ICL Fertilizers Limited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Allhadini</a:t>
              </a:r>
              <a:r>
                <a:rPr lang="en-US" sz="1400" b="1" dirty="0">
                  <a:solidFill>
                    <a:srgbClr val="000000"/>
                  </a:solidFill>
                </a:rPr>
                <a:t> Patnaik </a:t>
              </a:r>
              <a:r>
                <a:rPr lang="en-US" sz="1400" dirty="0">
                  <a:solidFill>
                    <a:srgbClr val="000000"/>
                  </a:solidFill>
                </a:rPr>
                <a:t>– Landlady, Bihar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4AACC2B-EA9A-4177-9BD4-868613D19DC2}"/>
                </a:ext>
              </a:extLst>
            </p:cNvPr>
            <p:cNvSpPr/>
            <p:nvPr/>
          </p:nvSpPr>
          <p:spPr>
            <a:xfrm>
              <a:off x="236497" y="1332266"/>
              <a:ext cx="3861500" cy="518836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Agricultural Advisors and Mentors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14DAA1-BB5C-479D-B217-8B774F52C031}"/>
              </a:ext>
            </a:extLst>
          </p:cNvPr>
          <p:cNvGrpSpPr/>
          <p:nvPr/>
        </p:nvGrpSpPr>
        <p:grpSpPr>
          <a:xfrm>
            <a:off x="477517" y="4034453"/>
            <a:ext cx="5940000" cy="2678836"/>
            <a:chOff x="236496" y="1332266"/>
            <a:chExt cx="3861505" cy="267883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90CD975-736E-4B51-A8D2-CC05A89FEF17}"/>
                </a:ext>
              </a:extLst>
            </p:cNvPr>
            <p:cNvSpPr/>
            <p:nvPr/>
          </p:nvSpPr>
          <p:spPr>
            <a:xfrm>
              <a:off x="236496" y="1851102"/>
              <a:ext cx="3861505" cy="2160000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1400" b="1" dirty="0">
                <a:solidFill>
                  <a:srgbClr val="000000"/>
                </a:solidFill>
              </a:endParaRP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Shantanu Gupta - </a:t>
              </a:r>
              <a:r>
                <a:rPr lang="en-US" sz="1400" dirty="0">
                  <a:solidFill>
                    <a:srgbClr val="000000"/>
                  </a:solidFill>
                </a:rPr>
                <a:t>CFO/Director, Global Business Services, IBM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chemeClr val="tx1"/>
                  </a:solidFill>
                </a:rPr>
                <a:t>Harshendu</a:t>
              </a:r>
              <a:r>
                <a:rPr lang="en-US" sz="1400" b="1" dirty="0">
                  <a:solidFill>
                    <a:schemeClr val="tx1"/>
                  </a:solidFill>
                </a:rPr>
                <a:t> </a:t>
              </a:r>
              <a:r>
                <a:rPr lang="en-US" sz="1400" b="1" dirty="0" err="1">
                  <a:solidFill>
                    <a:schemeClr val="tx1"/>
                  </a:solidFill>
                </a:rPr>
                <a:t>Bindal</a:t>
              </a:r>
              <a:r>
                <a:rPr lang="en-US" sz="1400" b="1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</a:rPr>
                <a:t>– Managing Director, </a:t>
              </a:r>
              <a:r>
                <a:rPr lang="en-IN" sz="1400" dirty="0">
                  <a:solidFill>
                    <a:schemeClr val="tx1"/>
                  </a:solidFill>
                </a:rPr>
                <a:t>Head of Digital Strategy and Wealth Management at Franklin Templeton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Sachit</a:t>
              </a:r>
              <a:r>
                <a:rPr lang="en-US" sz="1400" b="1" dirty="0">
                  <a:solidFill>
                    <a:srgbClr val="000000"/>
                  </a:solidFill>
                </a:rPr>
                <a:t> Sehgal </a:t>
              </a:r>
              <a:r>
                <a:rPr lang="en-US" sz="1400" dirty="0">
                  <a:solidFill>
                    <a:srgbClr val="000000"/>
                  </a:solidFill>
                </a:rPr>
                <a:t>- Senior Associate, PAG Asia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Akash Patel </a:t>
              </a:r>
              <a:r>
                <a:rPr lang="en-US" sz="1400" dirty="0">
                  <a:solidFill>
                    <a:srgbClr val="000000"/>
                  </a:solidFill>
                </a:rPr>
                <a:t>- Associate, </a:t>
              </a:r>
              <a:r>
                <a:rPr lang="en-US" sz="1400" dirty="0" err="1">
                  <a:solidFill>
                    <a:srgbClr val="000000"/>
                  </a:solidFill>
                </a:rPr>
                <a:t>AnaCap</a:t>
              </a:r>
              <a:r>
                <a:rPr lang="en-US" sz="1400" dirty="0">
                  <a:solidFill>
                    <a:srgbClr val="000000"/>
                  </a:solidFill>
                </a:rPr>
                <a:t> Financial Partners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Jainik</a:t>
              </a:r>
              <a:r>
                <a:rPr lang="en-US" sz="1400" b="1" dirty="0">
                  <a:solidFill>
                    <a:srgbClr val="000000"/>
                  </a:solidFill>
                </a:rPr>
                <a:t> Shah </a:t>
              </a:r>
              <a:r>
                <a:rPr lang="en-US" sz="1400" dirty="0">
                  <a:solidFill>
                    <a:srgbClr val="000000"/>
                  </a:solidFill>
                </a:rPr>
                <a:t>- Associate, IARC Pvt Ltd.</a:t>
              </a:r>
            </a:p>
            <a:p>
              <a:br>
                <a:rPr lang="en-IN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676DF90-76FD-4220-BAAD-99664E58E1D3}"/>
                </a:ext>
              </a:extLst>
            </p:cNvPr>
            <p:cNvSpPr/>
            <p:nvPr/>
          </p:nvSpPr>
          <p:spPr>
            <a:xfrm>
              <a:off x="236497" y="1332266"/>
              <a:ext cx="3861504" cy="518836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Financial Advisors and Mentors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C34A62-C3BE-4E8E-B43B-4C767ED2E1C2}"/>
              </a:ext>
            </a:extLst>
          </p:cNvPr>
          <p:cNvGrpSpPr/>
          <p:nvPr/>
        </p:nvGrpSpPr>
        <p:grpSpPr>
          <a:xfrm>
            <a:off x="6674773" y="4021201"/>
            <a:ext cx="5940000" cy="2678836"/>
            <a:chOff x="236495" y="1332266"/>
            <a:chExt cx="3861504" cy="267883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6C09BAE-D2E7-4699-99AC-B8FCB223649E}"/>
                </a:ext>
              </a:extLst>
            </p:cNvPr>
            <p:cNvSpPr/>
            <p:nvPr/>
          </p:nvSpPr>
          <p:spPr>
            <a:xfrm>
              <a:off x="236495" y="1851102"/>
              <a:ext cx="3861504" cy="2160000"/>
            </a:xfrm>
            <a:prstGeom prst="rect">
              <a:avLst/>
            </a:prstGeom>
            <a:solidFill>
              <a:srgbClr val="DDDDD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</a:rPr>
                <a:t>Gaurav </a:t>
              </a:r>
              <a:r>
                <a:rPr lang="en-US" sz="1400" b="1" dirty="0" err="1">
                  <a:solidFill>
                    <a:srgbClr val="000000"/>
                  </a:solidFill>
                </a:rPr>
                <a:t>Kejriwal</a:t>
              </a:r>
              <a:r>
                <a:rPr lang="en-US" sz="1400" b="1" dirty="0">
                  <a:solidFill>
                    <a:srgbClr val="000000"/>
                  </a:solidFill>
                </a:rPr>
                <a:t> – </a:t>
              </a:r>
              <a:r>
                <a:rPr lang="en-US" sz="1400" dirty="0">
                  <a:solidFill>
                    <a:srgbClr val="000000"/>
                  </a:solidFill>
                </a:rPr>
                <a:t>Advocate, Supreme Court of India</a:t>
              </a: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Navodit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</a:rPr>
                <a:t>Mehra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</a:rPr>
                <a:t>– Senior Vice President Legal, Sterlite Power</a:t>
              </a:r>
              <a:endParaRPr lang="en-US" sz="1400" b="1" dirty="0">
                <a:solidFill>
                  <a:srgbClr val="000000"/>
                </a:solidFill>
              </a:endParaRPr>
            </a:p>
            <a:p>
              <a:pPr marL="285750" indent="-1968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400" b="1" dirty="0" err="1">
                  <a:solidFill>
                    <a:srgbClr val="000000"/>
                  </a:solidFill>
                </a:rPr>
                <a:t>Arushi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</a:rPr>
                <a:t>Bindal</a:t>
              </a:r>
              <a:r>
                <a:rPr lang="en-US" sz="1400" b="1" dirty="0">
                  <a:solidFill>
                    <a:srgbClr val="000000"/>
                  </a:solidFill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</a:rPr>
                <a:t>– Lawyer, High Court Ahmedabad and Legal Associate, Vector Legal 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401DA8-E582-42DB-BC30-30C8BAE4C31F}"/>
                </a:ext>
              </a:extLst>
            </p:cNvPr>
            <p:cNvSpPr/>
            <p:nvPr/>
          </p:nvSpPr>
          <p:spPr>
            <a:xfrm>
              <a:off x="236497" y="1332266"/>
              <a:ext cx="3861502" cy="518836"/>
            </a:xfrm>
            <a:prstGeom prst="rect">
              <a:avLst/>
            </a:prstGeom>
            <a:solidFill>
              <a:srgbClr val="00905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Legal Advisors and Mentors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62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Locus Agriculture is the solution to provide land to farmers &amp; develop skills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1CD1F-3714-D040-91F8-D906BF7050E3}"/>
              </a:ext>
            </a:extLst>
          </p:cNvPr>
          <p:cNvSpPr/>
          <p:nvPr/>
        </p:nvSpPr>
        <p:spPr>
          <a:xfrm>
            <a:off x="1951104" y="1410325"/>
            <a:ext cx="3240000" cy="144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Locus Agriculture creates a </a:t>
            </a:r>
            <a:r>
              <a:rPr lang="en-US" sz="1600" b="1" dirty="0">
                <a:solidFill>
                  <a:schemeClr val="tx1"/>
                </a:solidFill>
              </a:rPr>
              <a:t>Special Purpose Vehicle (SPV) </a:t>
            </a:r>
            <a:r>
              <a:rPr lang="en-US" sz="1600" dirty="0">
                <a:solidFill>
                  <a:schemeClr val="tx1"/>
                </a:solidFill>
              </a:rPr>
              <a:t>which is funded by the investors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E91FB-AC4B-494E-854C-E89E4188B2A7}"/>
              </a:ext>
            </a:extLst>
          </p:cNvPr>
          <p:cNvSpPr/>
          <p:nvPr/>
        </p:nvSpPr>
        <p:spPr>
          <a:xfrm>
            <a:off x="5659288" y="1410325"/>
            <a:ext cx="3240000" cy="1440000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The funds are used by the SPV to acquire land, equipment and expertise required for production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979267-37CE-4A9C-97E6-348AF8469FB3}"/>
              </a:ext>
            </a:extLst>
          </p:cNvPr>
          <p:cNvSpPr/>
          <p:nvPr/>
        </p:nvSpPr>
        <p:spPr>
          <a:xfrm>
            <a:off x="9364790" y="1410325"/>
            <a:ext cx="3240000" cy="144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Farmers are hired and trained by the fund to use techniques for growing </a:t>
            </a:r>
            <a:r>
              <a:rPr lang="en-US" sz="1600" dirty="0">
                <a:solidFill>
                  <a:srgbClr val="000000"/>
                </a:solidFill>
              </a:rPr>
              <a:t>high yield crops (cash crops or organic farming)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C2F57B-7D52-4A12-90FB-0EFE585A1889}"/>
              </a:ext>
            </a:extLst>
          </p:cNvPr>
          <p:cNvSpPr/>
          <p:nvPr/>
        </p:nvSpPr>
        <p:spPr>
          <a:xfrm>
            <a:off x="7434982" y="3148424"/>
            <a:ext cx="2427869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Farmers </a:t>
            </a:r>
            <a:r>
              <a:rPr lang="en-US" sz="1600" dirty="0">
                <a:solidFill>
                  <a:srgbClr val="000000"/>
                </a:solidFill>
              </a:rPr>
              <a:t>incentivized by a fixed salary and investment in inflation linked bonds which is used to buy land for farmer at tenure end; Community development fund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2F7B04-74BF-40C8-BC7E-6C8ECB6A806C}"/>
              </a:ext>
            </a:extLst>
          </p:cNvPr>
          <p:cNvSpPr/>
          <p:nvPr/>
        </p:nvSpPr>
        <p:spPr>
          <a:xfrm>
            <a:off x="10176921" y="3148424"/>
            <a:ext cx="2427869" cy="2160000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SPV </a:t>
            </a:r>
            <a:r>
              <a:rPr lang="en-US" sz="1600" dirty="0">
                <a:solidFill>
                  <a:schemeClr val="tx1"/>
                </a:solidFill>
              </a:rPr>
              <a:t>receives a management fee;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Investors </a:t>
            </a:r>
            <a:r>
              <a:rPr lang="en-US" sz="1600" dirty="0">
                <a:solidFill>
                  <a:schemeClr val="tx1"/>
                </a:solidFill>
              </a:rPr>
              <a:t>get a fixed dividend;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Surplus </a:t>
            </a:r>
            <a:r>
              <a:rPr lang="en-US" sz="1600" dirty="0">
                <a:solidFill>
                  <a:schemeClr val="tx1"/>
                </a:solidFill>
              </a:rPr>
              <a:t>(if any) invested back in the business by acquiring more land and farmers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BA0CA37-89B7-4190-BFC0-FCF1864444A4}"/>
              </a:ext>
            </a:extLst>
          </p:cNvPr>
          <p:cNvSpPr/>
          <p:nvPr/>
        </p:nvSpPr>
        <p:spPr>
          <a:xfrm>
            <a:off x="4693043" y="3148424"/>
            <a:ext cx="2427869" cy="2160000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Distribution </a:t>
            </a:r>
            <a:r>
              <a:rPr lang="en-US" sz="1600" dirty="0">
                <a:solidFill>
                  <a:schemeClr val="tx1"/>
                </a:solidFill>
              </a:rPr>
              <a:t>through direct channels to ensure max margins (e.g. collaboration with e-commerce players)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BDE565-9EEF-4744-850D-3B30DCF960D0}"/>
              </a:ext>
            </a:extLst>
          </p:cNvPr>
          <p:cNvSpPr/>
          <p:nvPr/>
        </p:nvSpPr>
        <p:spPr>
          <a:xfrm>
            <a:off x="236498" y="1410325"/>
            <a:ext cx="1431432" cy="144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Setting up the Fund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18C1A9-7121-4AAE-8142-6DE59B7DB70D}"/>
              </a:ext>
            </a:extLst>
          </p:cNvPr>
          <p:cNvSpPr/>
          <p:nvPr/>
        </p:nvSpPr>
        <p:spPr>
          <a:xfrm>
            <a:off x="236498" y="3148424"/>
            <a:ext cx="1431432" cy="216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Ongoing Activities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F7121E-6D0F-486D-B061-6A3FE6DD3C72}"/>
              </a:ext>
            </a:extLst>
          </p:cNvPr>
          <p:cNvSpPr/>
          <p:nvPr/>
        </p:nvSpPr>
        <p:spPr>
          <a:xfrm>
            <a:off x="236498" y="5607716"/>
            <a:ext cx="1431432" cy="126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Exit for Partners and Investors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5E2FD6-FA39-4DAE-8751-D87D7C9B1592}"/>
              </a:ext>
            </a:extLst>
          </p:cNvPr>
          <p:cNvSpPr/>
          <p:nvPr/>
        </p:nvSpPr>
        <p:spPr>
          <a:xfrm>
            <a:off x="1951104" y="5607716"/>
            <a:ext cx="3240000" cy="12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Farmers </a:t>
            </a:r>
            <a:r>
              <a:rPr lang="en-US" sz="1600" dirty="0">
                <a:solidFill>
                  <a:schemeClr val="tx1"/>
                </a:solidFill>
              </a:rPr>
              <a:t>need to mandatorily stay for the pre-defined tenure and post that can exit at any time by taking the land allocated to them	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E2FFFA0-B13E-41F2-AD91-2A695CF5A8E7}"/>
              </a:ext>
            </a:extLst>
          </p:cNvPr>
          <p:cNvSpPr/>
          <p:nvPr/>
        </p:nvSpPr>
        <p:spPr>
          <a:xfrm>
            <a:off x="5659288" y="5607716"/>
            <a:ext cx="3240000" cy="1260000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Investors </a:t>
            </a:r>
            <a:r>
              <a:rPr lang="en-US" sz="1600" dirty="0">
                <a:solidFill>
                  <a:srgbClr val="000000"/>
                </a:solidFill>
              </a:rPr>
              <a:t>can exit at pre-defined tenures with equity gains or can choose to continue the investment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EA50D66-0632-4B50-99CC-427906E49788}"/>
              </a:ext>
            </a:extLst>
          </p:cNvPr>
          <p:cNvSpPr/>
          <p:nvPr/>
        </p:nvSpPr>
        <p:spPr>
          <a:xfrm>
            <a:off x="9364790" y="5607716"/>
            <a:ext cx="3240000" cy="12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SPV </a:t>
            </a:r>
            <a:r>
              <a:rPr lang="en-US" sz="1600" dirty="0">
                <a:solidFill>
                  <a:schemeClr val="tx1"/>
                </a:solidFill>
              </a:rPr>
              <a:t>gets a part of the equity gains at investor exit; Need to find in new investors when existing ones exit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B3EEF1-F8AA-49A8-A256-4EEE999040A2}"/>
              </a:ext>
            </a:extLst>
          </p:cNvPr>
          <p:cNvSpPr/>
          <p:nvPr/>
        </p:nvSpPr>
        <p:spPr>
          <a:xfrm>
            <a:off x="1951104" y="3148424"/>
            <a:ext cx="2427869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Production </a:t>
            </a:r>
            <a:r>
              <a:rPr lang="en-US" sz="1600" dirty="0">
                <a:solidFill>
                  <a:srgbClr val="000000"/>
                </a:solidFill>
              </a:rPr>
              <a:t>of high yield crops on the acquired land along with on-the-job training for the farmers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A0F5AF2-A9E3-4579-907C-CD9C689AA6C5}"/>
              </a:ext>
            </a:extLst>
          </p:cNvPr>
          <p:cNvCxnSpPr/>
          <p:nvPr/>
        </p:nvCxnSpPr>
        <p:spPr>
          <a:xfrm>
            <a:off x="5191104" y="2130325"/>
            <a:ext cx="468184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55913F9-32C8-4CDD-BE22-6D9818CAE40D}"/>
              </a:ext>
            </a:extLst>
          </p:cNvPr>
          <p:cNvCxnSpPr/>
          <p:nvPr/>
        </p:nvCxnSpPr>
        <p:spPr>
          <a:xfrm>
            <a:off x="8899288" y="2130325"/>
            <a:ext cx="465502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4CD362-8DFD-4500-B46E-DB96D0E5655F}"/>
              </a:ext>
            </a:extLst>
          </p:cNvPr>
          <p:cNvCxnSpPr>
            <a:cxnSpLocks/>
          </p:cNvCxnSpPr>
          <p:nvPr/>
        </p:nvCxnSpPr>
        <p:spPr>
          <a:xfrm>
            <a:off x="9862851" y="4228424"/>
            <a:ext cx="314070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82A95C1-C450-4B72-8B80-DACE4ED10DF8}"/>
              </a:ext>
            </a:extLst>
          </p:cNvPr>
          <p:cNvCxnSpPr>
            <a:cxnSpLocks/>
          </p:cNvCxnSpPr>
          <p:nvPr/>
        </p:nvCxnSpPr>
        <p:spPr>
          <a:xfrm>
            <a:off x="7120912" y="4228424"/>
            <a:ext cx="314070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5D4E963-54EA-4E66-9612-54ACE4564D87}"/>
              </a:ext>
            </a:extLst>
          </p:cNvPr>
          <p:cNvCxnSpPr>
            <a:cxnSpLocks/>
          </p:cNvCxnSpPr>
          <p:nvPr/>
        </p:nvCxnSpPr>
        <p:spPr>
          <a:xfrm>
            <a:off x="4378973" y="4228424"/>
            <a:ext cx="314070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DAFA2E3-B366-403C-9C0A-03422CA5D646}"/>
              </a:ext>
            </a:extLst>
          </p:cNvPr>
          <p:cNvCxnSpPr/>
          <p:nvPr/>
        </p:nvCxnSpPr>
        <p:spPr>
          <a:xfrm>
            <a:off x="5191104" y="6237716"/>
            <a:ext cx="468184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31E3FC2-2089-47F4-B246-11AC9FB44181}"/>
              </a:ext>
            </a:extLst>
          </p:cNvPr>
          <p:cNvCxnSpPr/>
          <p:nvPr/>
        </p:nvCxnSpPr>
        <p:spPr>
          <a:xfrm>
            <a:off x="8899288" y="6237716"/>
            <a:ext cx="465502" cy="0"/>
          </a:xfrm>
          <a:prstGeom prst="straightConnector1">
            <a:avLst/>
          </a:prstGeom>
          <a:ln w="57150">
            <a:solidFill>
              <a:srgbClr val="0090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45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6F41108-DE3C-A84A-BAE1-48F8591F8592}"/>
              </a:ext>
            </a:extLst>
          </p:cNvPr>
          <p:cNvSpPr/>
          <p:nvPr/>
        </p:nvSpPr>
        <p:spPr>
          <a:xfrm>
            <a:off x="8811425" y="3236038"/>
            <a:ext cx="3916009" cy="108865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B64FFFC-AC04-9A4D-97F4-4494DE4B8162}"/>
              </a:ext>
            </a:extLst>
          </p:cNvPr>
          <p:cNvSpPr/>
          <p:nvPr/>
        </p:nvSpPr>
        <p:spPr>
          <a:xfrm>
            <a:off x="8811426" y="5682623"/>
            <a:ext cx="3916009" cy="108865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2476BD-FA07-5843-96BC-A40E2F8B5271}"/>
              </a:ext>
            </a:extLst>
          </p:cNvPr>
          <p:cNvSpPr/>
          <p:nvPr/>
        </p:nvSpPr>
        <p:spPr>
          <a:xfrm>
            <a:off x="8811426" y="4453741"/>
            <a:ext cx="3916009" cy="108865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5081D8-CED6-8F4F-9B00-9AE1B222BE67}"/>
              </a:ext>
            </a:extLst>
          </p:cNvPr>
          <p:cNvSpPr/>
          <p:nvPr/>
        </p:nvSpPr>
        <p:spPr>
          <a:xfrm>
            <a:off x="8811427" y="1984543"/>
            <a:ext cx="3916009" cy="108865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56430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However, the scope of opportunity is large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C6FDEC1-FA3C-1641-94C9-B86D01BF74AE}"/>
              </a:ext>
            </a:extLst>
          </p:cNvPr>
          <p:cNvCxnSpPr/>
          <p:nvPr/>
        </p:nvCxnSpPr>
        <p:spPr>
          <a:xfrm>
            <a:off x="6506817" y="1152939"/>
            <a:ext cx="0" cy="5844209"/>
          </a:xfrm>
          <a:prstGeom prst="line">
            <a:avLst/>
          </a:prstGeom>
          <a:ln w="571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12AF7EA-0243-EA4D-80E2-FD25410B252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8239" y="1199859"/>
            <a:ext cx="5309411" cy="702661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algn="ctr"/>
            <a:r>
              <a:rPr lang="en-US" sz="2000" b="1" cap="all" dirty="0">
                <a:solidFill>
                  <a:srgbClr val="009051"/>
                </a:solidFill>
              </a:rPr>
              <a:t>research indicates multiple avenues of growth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75FAE65-3444-ED44-B454-827520914B8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16617" y="1199859"/>
            <a:ext cx="5952461" cy="702661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xy" algn="b"/>
          </a:blipFill>
        </p:spPr>
        <p:txBody>
          <a:bodyPr vert="horz" wrap="square" lIns="0" tIns="0" rIns="0" bIns="86265" rtlCol="0" anchor="b">
            <a:spAutoFit/>
          </a:bodyPr>
          <a:lstStyle/>
          <a:p>
            <a:pPr algn="ctr"/>
            <a:r>
              <a:rPr lang="en-US" sz="2000" b="1" cap="all" dirty="0">
                <a:solidFill>
                  <a:srgbClr val="009051"/>
                </a:solidFill>
              </a:rPr>
              <a:t>However, multiple factors inhibit their implementation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C65324A-D8BC-1F44-A810-2EC03744705F}"/>
              </a:ext>
            </a:extLst>
          </p:cNvPr>
          <p:cNvSpPr txBox="1"/>
          <p:nvPr/>
        </p:nvSpPr>
        <p:spPr>
          <a:xfrm>
            <a:off x="764499" y="6493567"/>
            <a:ext cx="5309411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i="1" dirty="0"/>
              <a:t>Research by </a:t>
            </a:r>
            <a:r>
              <a:rPr lang="en-US" sz="1400" i="1" dirty="0" err="1"/>
              <a:t>Niti</a:t>
            </a:r>
            <a:r>
              <a:rPr lang="en-US" sz="1400" i="1" dirty="0"/>
              <a:t> </a:t>
            </a:r>
            <a:r>
              <a:rPr lang="en-US" sz="1400" i="1" dirty="0" err="1"/>
              <a:t>Ayog</a:t>
            </a:r>
            <a:r>
              <a:rPr lang="en-US" sz="1400" i="1" dirty="0"/>
              <a:t> (Government of India) outlining the avenues for doubling farmers’ income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F81DA05-3CB7-2942-96C6-7BB7AB7F7A31}"/>
              </a:ext>
            </a:extLst>
          </p:cNvPr>
          <p:cNvGraphicFramePr>
            <a:graphicFrameLocks noGrp="1"/>
          </p:cNvGraphicFramePr>
          <p:nvPr/>
        </p:nvGraphicFramePr>
        <p:xfrm>
          <a:off x="449696" y="1955087"/>
          <a:ext cx="5912511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21">
                  <a:extLst>
                    <a:ext uri="{9D8B030D-6E8A-4147-A177-3AD203B41FA5}">
                      <a16:colId xmlns:a16="http://schemas.microsoft.com/office/drawing/2014/main" val="1821343872"/>
                    </a:ext>
                  </a:extLst>
                </a:gridCol>
                <a:gridCol w="2029085">
                  <a:extLst>
                    <a:ext uri="{9D8B030D-6E8A-4147-A177-3AD203B41FA5}">
                      <a16:colId xmlns:a16="http://schemas.microsoft.com/office/drawing/2014/main" val="2161347950"/>
                    </a:ext>
                  </a:extLst>
                </a:gridCol>
                <a:gridCol w="1484244">
                  <a:extLst>
                    <a:ext uri="{9D8B030D-6E8A-4147-A177-3AD203B41FA5}">
                      <a16:colId xmlns:a16="http://schemas.microsoft.com/office/drawing/2014/main" val="2384165543"/>
                    </a:ext>
                  </a:extLst>
                </a:gridCol>
                <a:gridCol w="1895061">
                  <a:extLst>
                    <a:ext uri="{9D8B030D-6E8A-4147-A177-3AD203B41FA5}">
                      <a16:colId xmlns:a16="http://schemas.microsoft.com/office/drawing/2014/main" val="994807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2"/>
                          </a:solidFill>
                        </a:rPr>
                        <a:t>S. No.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Source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Scope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</a:rPr>
                        <a:t>10 Year Contribution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748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Crop Productivity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5295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Life Stock Value Added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007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Improvement in Resource Use Efficiency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42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Crop Intensity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288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Crop Diversification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Area Increase by 3.13%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377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Better Price Realization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2493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Shift to non-farm-occupation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1.81%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2610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9980240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31D96E3A-5F91-8942-8F3C-E7417E39F22A}"/>
              </a:ext>
            </a:extLst>
          </p:cNvPr>
          <p:cNvSpPr/>
          <p:nvPr/>
        </p:nvSpPr>
        <p:spPr>
          <a:xfrm>
            <a:off x="6651428" y="1993195"/>
            <a:ext cx="2160000" cy="108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prstClr val="black"/>
              </a:buClr>
            </a:pPr>
            <a:r>
              <a:rPr lang="en-US" sz="1500" b="1" dirty="0">
                <a:solidFill>
                  <a:schemeClr val="bg2"/>
                </a:solidFill>
              </a:rPr>
              <a:t>POOR ECONOMIES OF SCALE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E2A6C6-A9D3-0A46-A0BD-94729CB883C6}"/>
              </a:ext>
            </a:extLst>
          </p:cNvPr>
          <p:cNvSpPr/>
          <p:nvPr/>
        </p:nvSpPr>
        <p:spPr>
          <a:xfrm>
            <a:off x="6651428" y="3222791"/>
            <a:ext cx="2160000" cy="108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prstClr val="black"/>
              </a:buClr>
            </a:pPr>
            <a:r>
              <a:rPr lang="en-US" sz="1500" b="1" dirty="0">
                <a:solidFill>
                  <a:schemeClr val="bg2"/>
                </a:solidFill>
              </a:rPr>
              <a:t>INFORMATION ASYMETERY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1B334D-E470-D047-ABFE-188DD8E2CC3C}"/>
              </a:ext>
            </a:extLst>
          </p:cNvPr>
          <p:cNvSpPr/>
          <p:nvPr/>
        </p:nvSpPr>
        <p:spPr>
          <a:xfrm>
            <a:off x="6651428" y="4452387"/>
            <a:ext cx="2160000" cy="108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prstClr val="black"/>
              </a:buClr>
            </a:pPr>
            <a:r>
              <a:rPr lang="en-US" sz="1500" b="1" dirty="0">
                <a:solidFill>
                  <a:schemeClr val="bg2"/>
                </a:solidFill>
              </a:rPr>
              <a:t>INCAPABILITY OF LARGE LAND OWNERS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3D328B-2AEF-8445-BB02-29A89B535AB9}"/>
              </a:ext>
            </a:extLst>
          </p:cNvPr>
          <p:cNvSpPr/>
          <p:nvPr/>
        </p:nvSpPr>
        <p:spPr>
          <a:xfrm>
            <a:off x="6651428" y="5681984"/>
            <a:ext cx="2160000" cy="10800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prstClr val="black"/>
              </a:buClr>
            </a:pPr>
            <a:r>
              <a:rPr lang="en-US" sz="1500" b="1" dirty="0">
                <a:solidFill>
                  <a:schemeClr val="bg2"/>
                </a:solidFill>
              </a:rPr>
              <a:t>RISK CONCENTERATION</a:t>
            </a:r>
          </a:p>
        </p:txBody>
      </p:sp>
      <p:sp>
        <p:nvSpPr>
          <p:cNvPr id="33" name="Source">
            <a:extLst>
              <a:ext uri="{FF2B5EF4-FFF2-40B4-BE49-F238E27FC236}">
                <a16:creationId xmlns:a16="http://schemas.microsoft.com/office/drawing/2014/main" id="{B6B72A7B-8FE2-E444-B3C1-DA8A66B6AADF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8811426" y="2154777"/>
            <a:ext cx="3857653" cy="78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96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Small land size (&lt;2 ha </a:t>
            </a:r>
            <a:r>
              <a:rPr lang="en-US" sz="1500" dirty="0" err="1">
                <a:solidFill>
                  <a:prstClr val="black"/>
                </a:solidFill>
                <a:latin typeface="Verdana"/>
              </a:rPr>
              <a:t>avg</a:t>
            </a:r>
            <a:r>
              <a:rPr lang="en-US" sz="1500" dirty="0">
                <a:solidFill>
                  <a:prstClr val="black"/>
                </a:solidFill>
                <a:latin typeface="Verdana"/>
              </a:rPr>
              <a:t> in 24/29 states) limits scope/ resources for diversification &amp; capacity building</a:t>
            </a:r>
          </a:p>
        </p:txBody>
      </p:sp>
      <p:sp>
        <p:nvSpPr>
          <p:cNvPr id="34" name="Source">
            <a:extLst>
              <a:ext uri="{FF2B5EF4-FFF2-40B4-BE49-F238E27FC236}">
                <a16:creationId xmlns:a16="http://schemas.microsoft.com/office/drawing/2014/main" id="{4762739A-8314-D349-B813-143084A0ED68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8811425" y="3286074"/>
            <a:ext cx="3916009" cy="101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50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Dissemination of information like new </a:t>
            </a:r>
            <a:r>
              <a:rPr lang="en-US" sz="1500" dirty="0" err="1">
                <a:solidFill>
                  <a:prstClr val="black"/>
                </a:solidFill>
                <a:latin typeface="Verdana"/>
              </a:rPr>
              <a:t>agri</a:t>
            </a:r>
            <a:r>
              <a:rPr lang="en-US" sz="1500" dirty="0">
                <a:solidFill>
                  <a:prstClr val="black"/>
                </a:solidFill>
                <a:latin typeface="Verdana"/>
              </a:rPr>
              <a:t> techniques, govt. schemes, weather &amp; market demands remain poor</a:t>
            </a:r>
          </a:p>
        </p:txBody>
      </p:sp>
      <p:sp>
        <p:nvSpPr>
          <p:cNvPr id="35" name="Source">
            <a:extLst>
              <a:ext uri="{FF2B5EF4-FFF2-40B4-BE49-F238E27FC236}">
                <a16:creationId xmlns:a16="http://schemas.microsoft.com/office/drawing/2014/main" id="{24778238-635A-5846-999B-4750833580E8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8811425" y="4509518"/>
            <a:ext cx="3916009" cy="101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96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Zamindars (large land owners) don’t have entrepreneurial capabilities, knowledge, will or resources often sustaining on rental</a:t>
            </a:r>
          </a:p>
        </p:txBody>
      </p:sp>
      <p:sp>
        <p:nvSpPr>
          <p:cNvPr id="36" name="Source">
            <a:extLst>
              <a:ext uri="{FF2B5EF4-FFF2-40B4-BE49-F238E27FC236}">
                <a16:creationId xmlns:a16="http://schemas.microsoft.com/office/drawing/2014/main" id="{A2DF22F4-7659-C742-ABB9-061EF9730351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8811425" y="5744841"/>
            <a:ext cx="3857653" cy="101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96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Currently risk (production, market, personal, financial and intuitional) are borne by farmers, limiting experimentation</a:t>
            </a:r>
          </a:p>
        </p:txBody>
      </p:sp>
    </p:spTree>
    <p:extLst>
      <p:ext uri="{BB962C8B-B14F-4D97-AF65-F5344CB8AC3E}">
        <p14:creationId xmlns:p14="http://schemas.microsoft.com/office/powerpoint/2010/main" val="8442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"/>
    </mc:Choice>
    <mc:Fallback xmlns="">
      <p:transition spd="slow" advTm="482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663DE7-EDE3-FA42-A802-1BEEB79B7815}"/>
              </a:ext>
            </a:extLst>
          </p:cNvPr>
          <p:cNvSpPr txBox="1">
            <a:spLocks/>
          </p:cNvSpPr>
          <p:nvPr/>
        </p:nvSpPr>
        <p:spPr bwMode="gray">
          <a:xfrm>
            <a:off x="236498" y="4374776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Currently, multiple factors inhibit their implementation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561F4A-6B47-FC42-A8E6-86D9C1B0812D}"/>
              </a:ext>
            </a:extLst>
          </p:cNvPr>
          <p:cNvSpPr/>
          <p:nvPr/>
        </p:nvSpPr>
        <p:spPr>
          <a:xfrm>
            <a:off x="1135637" y="1413581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1CD1F-3714-D040-91F8-D906BF7050E3}"/>
              </a:ext>
            </a:extLst>
          </p:cNvPr>
          <p:cNvSpPr/>
          <p:nvPr/>
        </p:nvSpPr>
        <p:spPr>
          <a:xfrm>
            <a:off x="1765696" y="1413581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01D732-6487-3B47-B2AA-E9E1F580BED1}"/>
              </a:ext>
            </a:extLst>
          </p:cNvPr>
          <p:cNvSpPr/>
          <p:nvPr/>
        </p:nvSpPr>
        <p:spPr>
          <a:xfrm>
            <a:off x="1237854" y="1509507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E91FB-AC4B-494E-854C-E89E4188B2A7}"/>
              </a:ext>
            </a:extLst>
          </p:cNvPr>
          <p:cNvSpPr/>
          <p:nvPr/>
        </p:nvSpPr>
        <p:spPr>
          <a:xfrm>
            <a:off x="5191760" y="1400329"/>
            <a:ext cx="6461760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1AE806-2C5E-1447-B8D4-8E005C9CC74A}"/>
              </a:ext>
            </a:extLst>
          </p:cNvPr>
          <p:cNvSpPr/>
          <p:nvPr/>
        </p:nvSpPr>
        <p:spPr>
          <a:xfrm>
            <a:off x="1135637" y="2769625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91A7F-CE76-044A-A062-BF708D1F492C}"/>
              </a:ext>
            </a:extLst>
          </p:cNvPr>
          <p:cNvSpPr/>
          <p:nvPr/>
        </p:nvSpPr>
        <p:spPr>
          <a:xfrm>
            <a:off x="1765696" y="2769625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ECBD678-9116-DC44-89E8-26A9107A3288}"/>
              </a:ext>
            </a:extLst>
          </p:cNvPr>
          <p:cNvSpPr/>
          <p:nvPr/>
        </p:nvSpPr>
        <p:spPr>
          <a:xfrm>
            <a:off x="1237854" y="2865552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B35F25-E209-1046-AC18-5CF05BC16974}"/>
              </a:ext>
            </a:extLst>
          </p:cNvPr>
          <p:cNvSpPr/>
          <p:nvPr/>
        </p:nvSpPr>
        <p:spPr>
          <a:xfrm>
            <a:off x="5191760" y="2769625"/>
            <a:ext cx="6461760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EEE776-8F15-A040-9DF0-160179341322}"/>
              </a:ext>
            </a:extLst>
          </p:cNvPr>
          <p:cNvSpPr/>
          <p:nvPr/>
        </p:nvSpPr>
        <p:spPr>
          <a:xfrm>
            <a:off x="1135637" y="4125670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4C2129-8E94-2540-AB88-2CF78D4B02FE}"/>
              </a:ext>
            </a:extLst>
          </p:cNvPr>
          <p:cNvSpPr/>
          <p:nvPr/>
        </p:nvSpPr>
        <p:spPr>
          <a:xfrm>
            <a:off x="1765696" y="4125670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05F061-E902-3E4F-A6FE-90B96C625963}"/>
              </a:ext>
            </a:extLst>
          </p:cNvPr>
          <p:cNvSpPr/>
          <p:nvPr/>
        </p:nvSpPr>
        <p:spPr>
          <a:xfrm>
            <a:off x="5191760" y="4125670"/>
            <a:ext cx="6461760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89B127B-95DB-754F-83B4-D8BAFC461000}"/>
              </a:ext>
            </a:extLst>
          </p:cNvPr>
          <p:cNvSpPr/>
          <p:nvPr/>
        </p:nvSpPr>
        <p:spPr>
          <a:xfrm>
            <a:off x="1135637" y="5481714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A38B1F-15A3-5742-BAB0-582DE5ACB4EE}"/>
              </a:ext>
            </a:extLst>
          </p:cNvPr>
          <p:cNvSpPr/>
          <p:nvPr/>
        </p:nvSpPr>
        <p:spPr>
          <a:xfrm>
            <a:off x="1765696" y="5481714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2278FD2-9D04-C94F-A69D-60297C18628B}"/>
              </a:ext>
            </a:extLst>
          </p:cNvPr>
          <p:cNvSpPr/>
          <p:nvPr/>
        </p:nvSpPr>
        <p:spPr>
          <a:xfrm>
            <a:off x="1237854" y="5577641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C4ADFE-5C6A-3542-82DE-89239851F0EE}"/>
              </a:ext>
            </a:extLst>
          </p:cNvPr>
          <p:cNvSpPr/>
          <p:nvPr/>
        </p:nvSpPr>
        <p:spPr>
          <a:xfrm>
            <a:off x="5191760" y="5481714"/>
            <a:ext cx="6461760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20" name="Source">
            <a:extLst>
              <a:ext uri="{FF2B5EF4-FFF2-40B4-BE49-F238E27FC236}">
                <a16:creationId xmlns:a16="http://schemas.microsoft.com/office/drawing/2014/main" id="{8F4CA15C-9178-E746-9499-211F4F4460BC}"/>
              </a:ext>
            </a:extLst>
          </p:cNvPr>
          <p:cNvSpPr>
            <a:spLocks noGrp="1"/>
          </p:cNvSpPr>
          <p:nvPr/>
        </p:nvSpPr>
        <p:spPr bwMode="auto">
          <a:xfrm>
            <a:off x="2497972" y="1722810"/>
            <a:ext cx="2500748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POOR ECONOMIES OF SCALE</a:t>
            </a:r>
          </a:p>
        </p:txBody>
      </p:sp>
      <p:sp>
        <p:nvSpPr>
          <p:cNvPr id="21" name="Source">
            <a:extLst>
              <a:ext uri="{FF2B5EF4-FFF2-40B4-BE49-F238E27FC236}">
                <a16:creationId xmlns:a16="http://schemas.microsoft.com/office/drawing/2014/main" id="{B70B9EBF-ACAD-CC47-A9E5-8B30A594FAC7}"/>
              </a:ext>
            </a:extLst>
          </p:cNvPr>
          <p:cNvSpPr>
            <a:spLocks noGrp="1"/>
          </p:cNvSpPr>
          <p:nvPr/>
        </p:nvSpPr>
        <p:spPr bwMode="auto">
          <a:xfrm>
            <a:off x="2497972" y="3078854"/>
            <a:ext cx="2368668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INFORMATION ASYMETERY</a:t>
            </a:r>
          </a:p>
        </p:txBody>
      </p:sp>
      <p:sp>
        <p:nvSpPr>
          <p:cNvPr id="22" name="Source">
            <a:extLst>
              <a:ext uri="{FF2B5EF4-FFF2-40B4-BE49-F238E27FC236}">
                <a16:creationId xmlns:a16="http://schemas.microsoft.com/office/drawing/2014/main" id="{C182FE58-8BB1-5C4F-8E7A-ECB09550F6AB}"/>
              </a:ext>
            </a:extLst>
          </p:cNvPr>
          <p:cNvSpPr>
            <a:spLocks noGrp="1"/>
          </p:cNvSpPr>
          <p:nvPr/>
        </p:nvSpPr>
        <p:spPr bwMode="auto">
          <a:xfrm>
            <a:off x="2555454" y="4296400"/>
            <a:ext cx="2311185" cy="91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INCAPABILITY OF LARGE LAND OWNERS</a:t>
            </a:r>
          </a:p>
        </p:txBody>
      </p:sp>
      <p:sp>
        <p:nvSpPr>
          <p:cNvPr id="23" name="Source">
            <a:extLst>
              <a:ext uri="{FF2B5EF4-FFF2-40B4-BE49-F238E27FC236}">
                <a16:creationId xmlns:a16="http://schemas.microsoft.com/office/drawing/2014/main" id="{C091EB4B-34AA-0F47-9735-2749EC77E538}"/>
              </a:ext>
            </a:extLst>
          </p:cNvPr>
          <p:cNvSpPr>
            <a:spLocks noGrp="1"/>
          </p:cNvSpPr>
          <p:nvPr/>
        </p:nvSpPr>
        <p:spPr bwMode="auto">
          <a:xfrm>
            <a:off x="2555454" y="5806432"/>
            <a:ext cx="2590386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RISK CONCENTERATION</a:t>
            </a:r>
          </a:p>
        </p:txBody>
      </p:sp>
      <p:sp>
        <p:nvSpPr>
          <p:cNvPr id="24" name="Source">
            <a:extLst>
              <a:ext uri="{FF2B5EF4-FFF2-40B4-BE49-F238E27FC236}">
                <a16:creationId xmlns:a16="http://schemas.microsoft.com/office/drawing/2014/main" id="{D7A99EF9-870F-0448-B3CB-3BC035C29145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5191761" y="1514077"/>
            <a:ext cx="6318922" cy="113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spcBef>
                <a:spcPts val="96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Small land size (&lt;2 ha </a:t>
            </a:r>
            <a:r>
              <a:rPr lang="en-US" sz="1500" dirty="0" err="1">
                <a:solidFill>
                  <a:prstClr val="black"/>
                </a:solidFill>
                <a:latin typeface="Verdana"/>
              </a:rPr>
              <a:t>avg</a:t>
            </a:r>
            <a:r>
              <a:rPr lang="en-US" sz="1500" dirty="0">
                <a:solidFill>
                  <a:prstClr val="black"/>
                </a:solidFill>
                <a:latin typeface="Verdana"/>
              </a:rPr>
              <a:t> in 24/29 states) limits scope/ resources for diversification &amp; capacity building</a:t>
            </a:r>
          </a:p>
          <a:p>
            <a:pPr algn="just">
              <a:spcBef>
                <a:spcPts val="96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Income growth for small farmers (&lt;.4 ha) has been 10-13% over 10 years (against 102% for large farmers)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A23C164-7508-784E-B13B-02E91099305E}"/>
              </a:ext>
            </a:extLst>
          </p:cNvPr>
          <p:cNvSpPr/>
          <p:nvPr/>
        </p:nvSpPr>
        <p:spPr>
          <a:xfrm>
            <a:off x="1244918" y="4204190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F7127-923A-2A4D-A75A-6D0E61FAC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509" y="1630159"/>
            <a:ext cx="800686" cy="8006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3A651BA-2140-4641-9F56-C70390FC4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631" y="2981534"/>
            <a:ext cx="840443" cy="8404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E91FF9-E7BF-9342-B50D-CE44DF7D9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005" y="4296400"/>
            <a:ext cx="853695" cy="8536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6CF5AC-3CC7-A94A-ADC5-B895633B1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2895" y="5704316"/>
            <a:ext cx="783915" cy="783915"/>
          </a:xfrm>
          <a:prstGeom prst="rect">
            <a:avLst/>
          </a:prstGeom>
        </p:spPr>
      </p:pic>
      <p:sp>
        <p:nvSpPr>
          <p:cNvPr id="32" name="Source">
            <a:extLst>
              <a:ext uri="{FF2B5EF4-FFF2-40B4-BE49-F238E27FC236}">
                <a16:creationId xmlns:a16="http://schemas.microsoft.com/office/drawing/2014/main" id="{F70C0761-F44D-F54A-AEE0-446613B538D2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5203890" y="2764939"/>
            <a:ext cx="6306793" cy="130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spcBef>
                <a:spcPts val="50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Dissemination of information such as new agricultural techniques, govt. schemes, weather trends &amp; market demands remain poor.</a:t>
            </a:r>
          </a:p>
          <a:p>
            <a:pPr algn="just">
              <a:spcBef>
                <a:spcPts val="50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Farmers are not able to command the premium prices paid by end consumers</a:t>
            </a:r>
          </a:p>
        </p:txBody>
      </p:sp>
      <p:sp>
        <p:nvSpPr>
          <p:cNvPr id="33" name="Source">
            <a:extLst>
              <a:ext uri="{FF2B5EF4-FFF2-40B4-BE49-F238E27FC236}">
                <a16:creationId xmlns:a16="http://schemas.microsoft.com/office/drawing/2014/main" id="{98DC3D05-6BA0-7542-B89B-B760A8BBE234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5203890" y="4222435"/>
            <a:ext cx="6306793" cy="113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spcBef>
                <a:spcPts val="96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Zamindars (large land owners) don’t have entrepreneurial capabilities, knowledge, will or resources</a:t>
            </a:r>
          </a:p>
          <a:p>
            <a:pPr algn="just">
              <a:spcBef>
                <a:spcPts val="96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They sustain on rental incomes extracted from landless farmers ploughing their fields</a:t>
            </a:r>
          </a:p>
        </p:txBody>
      </p:sp>
      <p:sp>
        <p:nvSpPr>
          <p:cNvPr id="35" name="Source">
            <a:extLst>
              <a:ext uri="{FF2B5EF4-FFF2-40B4-BE49-F238E27FC236}">
                <a16:creationId xmlns:a16="http://schemas.microsoft.com/office/drawing/2014/main" id="{18D725CE-9ABF-3740-9ABE-3E3A0DF8176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224430" y="5555147"/>
            <a:ext cx="6286254" cy="113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spcBef>
                <a:spcPts val="96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Currently all risk (production, market, personal, financial and intuitional) are borne by farmers, limiting experimentation. </a:t>
            </a:r>
          </a:p>
          <a:p>
            <a:pPr algn="just">
              <a:spcBef>
                <a:spcPts val="960"/>
              </a:spcBef>
              <a:spcAft>
                <a:spcPts val="0"/>
              </a:spcAft>
              <a:buClrTx/>
              <a:buSzPct val="100000"/>
            </a:pPr>
            <a:r>
              <a:rPr lang="en-US" sz="1500" dirty="0">
                <a:solidFill>
                  <a:prstClr val="black"/>
                </a:solidFill>
                <a:latin typeface="Verdana"/>
              </a:rPr>
              <a:t>Risk reducing insurance cover ~26% cultivated land with 66% farm households unaware &amp; 21% unsatisfied with terms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81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236498" y="56430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Selection of farm lands and farmer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BE2DC1-3EF8-AE45-A8E4-66FD82A6DF81}"/>
              </a:ext>
            </a:extLst>
          </p:cNvPr>
          <p:cNvCxnSpPr/>
          <p:nvPr/>
        </p:nvCxnSpPr>
        <p:spPr>
          <a:xfrm>
            <a:off x="0" y="3909394"/>
            <a:ext cx="12841288" cy="0"/>
          </a:xfrm>
          <a:prstGeom prst="line">
            <a:avLst/>
          </a:prstGeom>
          <a:ln w="571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CA27750D-309D-B842-A9E3-8BB8B97EABE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11039" y="4660261"/>
            <a:ext cx="3358282" cy="578876"/>
          </a:xfrm>
          <a:prstGeom prst="chevron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US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Experience in Farming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25E03FC-20F6-7D43-94DE-F7A9CC4B02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4294" y="4660261"/>
            <a:ext cx="3355340" cy="578876"/>
          </a:xfrm>
          <a:prstGeom prst="chevron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Willingness to Start </a:t>
            </a:r>
            <a:b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</a:b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&amp; Learn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0B8C242-2255-6347-A7EA-721593CD4CE4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726" y="4660261"/>
            <a:ext cx="3355340" cy="578876"/>
          </a:xfrm>
          <a:prstGeom prst="homePlate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Landless Labour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234179D-08DC-994E-B63A-D56533909311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54608" y="4664759"/>
            <a:ext cx="3355340" cy="578876"/>
          </a:xfrm>
          <a:prstGeom prst="chevron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Ensuring Diversity 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65CF50BF-32CA-8947-A063-6B19B138A7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11039" y="1646433"/>
            <a:ext cx="3358282" cy="578876"/>
          </a:xfrm>
          <a:prstGeom prst="chevron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US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Productivity Analysis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C6431B6B-F50F-534F-961A-1C28AE5AD6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34294" y="1646433"/>
            <a:ext cx="3355340" cy="578876"/>
          </a:xfrm>
          <a:prstGeom prst="chevron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Acquisition Costs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F6AD881-5B6E-F046-8F06-8C6F238DD9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726" y="1646433"/>
            <a:ext cx="3355340" cy="578876"/>
          </a:xfrm>
          <a:prstGeom prst="homePlate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Large Land Owners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BAC5E8E-2D30-BF4C-AACC-8BA44A0B1E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9454608" y="1650931"/>
            <a:ext cx="3355340" cy="578876"/>
          </a:xfrm>
          <a:prstGeom prst="chevron">
            <a:avLst/>
          </a:prstGeom>
          <a:solidFill>
            <a:srgbClr val="009051"/>
          </a:solidFill>
          <a:ln w="12700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wrap="none" lIns="103357" tIns="51679" rIns="103357" bIns="51679" anchor="ctr"/>
          <a:lstStyle/>
          <a:p>
            <a:pPr algn="ctr">
              <a:defRPr/>
            </a:pP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Legal/Operational </a:t>
            </a:r>
            <a:b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</a:br>
            <a:r>
              <a:rPr lang="en-CA" sz="1600" b="1" noProof="1">
                <a:solidFill>
                  <a:srgbClr val="FFFFFF"/>
                </a:solidFill>
                <a:latin typeface="+mj-lt"/>
                <a:cs typeface="Calibri" panose="020F0502020204030204" pitchFamily="34" charset="0"/>
              </a:rPr>
              <a:t>Barriers</a:t>
            </a:r>
            <a:endParaRPr lang="en-CA" sz="1400" b="1" noProof="1">
              <a:solidFill>
                <a:srgbClr val="FFFFFF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ED0BE0-E9F1-A24E-BFB7-F5A0EF8661F9}"/>
              </a:ext>
            </a:extLst>
          </p:cNvPr>
          <p:cNvSpPr txBox="1"/>
          <p:nvPr/>
        </p:nvSpPr>
        <p:spPr>
          <a:xfrm>
            <a:off x="5340624" y="1067809"/>
            <a:ext cx="194807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2000" b="1" u="sng" dirty="0">
                <a:solidFill>
                  <a:srgbClr val="009051"/>
                </a:solidFill>
              </a:rPr>
              <a:t>FARM LANDS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5D6316-B204-BB48-8823-F1CCA6C33032}"/>
              </a:ext>
            </a:extLst>
          </p:cNvPr>
          <p:cNvSpPr txBox="1"/>
          <p:nvPr/>
        </p:nvSpPr>
        <p:spPr>
          <a:xfrm>
            <a:off x="4846666" y="4056453"/>
            <a:ext cx="3008316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9051"/>
                </a:solidFill>
              </a:rPr>
              <a:t>FARMER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3C4B71-36D9-7F48-BAFE-4F43373B49FD}"/>
              </a:ext>
            </a:extLst>
          </p:cNvPr>
          <p:cNvSpPr txBox="1"/>
          <p:nvPr/>
        </p:nvSpPr>
        <p:spPr>
          <a:xfrm>
            <a:off x="117230" y="2319899"/>
            <a:ext cx="3120313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Identification of farmers cluster groups that control land &gt; 10 acres and willing to negotiate/sell the same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17D9B7-00F1-F448-B619-2BC891EB1379}"/>
              </a:ext>
            </a:extLst>
          </p:cNvPr>
          <p:cNvSpPr txBox="1"/>
          <p:nvPr/>
        </p:nvSpPr>
        <p:spPr>
          <a:xfrm>
            <a:off x="3330023" y="2319899"/>
            <a:ext cx="3120313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Analysis of soil, weather, connectivity, existing crops etc. to identify financially lucrative land for investment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43EB9-1299-F84E-AAD8-45D2F673D666}"/>
              </a:ext>
            </a:extLst>
          </p:cNvPr>
          <p:cNvSpPr txBox="1"/>
          <p:nvPr/>
        </p:nvSpPr>
        <p:spPr>
          <a:xfrm>
            <a:off x="6420644" y="2319899"/>
            <a:ext cx="3120313" cy="13038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Cost Benefit analysis to narrow down on farmland that can be acquired within the limitation of the fund returns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56B119-6DD8-A943-968D-644A38899537}"/>
              </a:ext>
            </a:extLst>
          </p:cNvPr>
          <p:cNvSpPr txBox="1"/>
          <p:nvPr/>
        </p:nvSpPr>
        <p:spPr>
          <a:xfrm>
            <a:off x="9603745" y="2319899"/>
            <a:ext cx="3120313" cy="13038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Ensuring the land to be acquired has no legal concerns or operational challenges such as third party occupation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52AA79-4CB5-1A4C-9813-C2DCB6CC98FF}"/>
              </a:ext>
            </a:extLst>
          </p:cNvPr>
          <p:cNvSpPr txBox="1"/>
          <p:nvPr/>
        </p:nvSpPr>
        <p:spPr>
          <a:xfrm>
            <a:off x="90726" y="5390693"/>
            <a:ext cx="3120313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Identification of landless labors near the area of land acquisition to minimize switching costs, if any.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602206-2312-B744-A992-1CAFEF17F3FC}"/>
              </a:ext>
            </a:extLst>
          </p:cNvPr>
          <p:cNvSpPr txBox="1"/>
          <p:nvPr/>
        </p:nvSpPr>
        <p:spPr>
          <a:xfrm>
            <a:off x="3303519" y="5390693"/>
            <a:ext cx="3120313" cy="13038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Selection of labor who have worked on third party farms for at least 5 years to well know the traditional techniques at least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58E43D-9606-C047-93D0-854088395F09}"/>
              </a:ext>
            </a:extLst>
          </p:cNvPr>
          <p:cNvSpPr txBox="1"/>
          <p:nvPr/>
        </p:nvSpPr>
        <p:spPr>
          <a:xfrm>
            <a:off x="6394140" y="5390693"/>
            <a:ext cx="3120313" cy="15500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One on one selection of farmer to ensure their willingness to learn and start immediately given the level of benefits (monetary or otherwise) to be accrued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1F5D07-CFDA-744E-A843-E0B29C402B29}"/>
              </a:ext>
            </a:extLst>
          </p:cNvPr>
          <p:cNvSpPr txBox="1"/>
          <p:nvPr/>
        </p:nvSpPr>
        <p:spPr>
          <a:xfrm>
            <a:off x="9577241" y="5390693"/>
            <a:ext cx="3120313" cy="15500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600" dirty="0"/>
              <a:t>Ensuring adequate diversity in farmer selection with women forming at least 25% of the total and 50% coming from historically disadvantaged groups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5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F11FDF-432A-4641-B5BA-A25B907FF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45" y="375762"/>
            <a:ext cx="6905340" cy="3588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A4B889-C726-0349-A8DD-C35940E5F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72" y="1449252"/>
            <a:ext cx="5807225" cy="2754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822448-5196-C34D-A82E-88314241C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13"/>
          <a:stretch/>
        </p:blipFill>
        <p:spPr>
          <a:xfrm>
            <a:off x="7992003" y="3682566"/>
            <a:ext cx="4761562" cy="802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8E4A1C-B03C-974F-A0E5-36AB019444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16452"/>
          <a:stretch/>
        </p:blipFill>
        <p:spPr>
          <a:xfrm>
            <a:off x="7930027" y="4442856"/>
            <a:ext cx="4804195" cy="1815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5A516-012A-C84E-9A71-AB4AF29FD3B1}"/>
              </a:ext>
            </a:extLst>
          </p:cNvPr>
          <p:cNvSpPr txBox="1">
            <a:spLocks/>
          </p:cNvSpPr>
          <p:nvPr/>
        </p:nvSpPr>
        <p:spPr>
          <a:xfrm>
            <a:off x="337261" y="520995"/>
            <a:ext cx="1800000" cy="1440000"/>
          </a:xfrm>
          <a:prstGeom prst="rect">
            <a:avLst/>
          </a:prstGeom>
          <a:solidFill>
            <a:srgbClr val="009656"/>
          </a:solidFill>
          <a:ln w="57150">
            <a:solidFill>
              <a:srgbClr val="009656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CA" sz="2000" b="1" dirty="0">
                <a:solidFill>
                  <a:schemeClr val="bg2"/>
                </a:solidFill>
              </a:rPr>
              <a:t>58%</a:t>
            </a:r>
            <a:br>
              <a:rPr lang="en-CA" sz="2000" b="1" dirty="0">
                <a:solidFill>
                  <a:schemeClr val="bg2"/>
                </a:solidFill>
              </a:rPr>
            </a:br>
            <a:r>
              <a:rPr lang="en-CA" dirty="0">
                <a:solidFill>
                  <a:schemeClr val="bg2"/>
                </a:solidFill>
              </a:rPr>
              <a:t>of </a:t>
            </a:r>
            <a:r>
              <a:rPr lang="en-US" dirty="0">
                <a:solidFill>
                  <a:schemeClr val="bg2"/>
                </a:solidFill>
              </a:rPr>
              <a:t>Indians employed in agriculture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endParaRPr lang="en-CA" sz="2000" b="1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3248F-7F79-054F-ABBF-2E552611C38F}"/>
              </a:ext>
            </a:extLst>
          </p:cNvPr>
          <p:cNvSpPr txBox="1">
            <a:spLocks/>
          </p:cNvSpPr>
          <p:nvPr/>
        </p:nvSpPr>
        <p:spPr>
          <a:xfrm>
            <a:off x="337261" y="2143434"/>
            <a:ext cx="1800000" cy="1440000"/>
          </a:xfrm>
          <a:prstGeom prst="rect">
            <a:avLst/>
          </a:prstGeom>
          <a:solidFill>
            <a:srgbClr val="009656"/>
          </a:solidFill>
          <a:ln w="57150">
            <a:solidFill>
              <a:srgbClr val="009656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CA" sz="2000" b="1" dirty="0">
                <a:solidFill>
                  <a:schemeClr val="bg2"/>
                </a:solidFill>
              </a:rPr>
              <a:t>47%</a:t>
            </a:r>
            <a:br>
              <a:rPr lang="en-CA" sz="2000" b="1" dirty="0">
                <a:solidFill>
                  <a:schemeClr val="bg2"/>
                </a:solidFill>
              </a:rPr>
            </a:br>
            <a:r>
              <a:rPr lang="en-CA" dirty="0">
                <a:solidFill>
                  <a:schemeClr val="bg2"/>
                </a:solidFill>
              </a:rPr>
              <a:t>of </a:t>
            </a:r>
            <a:r>
              <a:rPr lang="en-US" dirty="0">
                <a:solidFill>
                  <a:schemeClr val="bg2"/>
                </a:solidFill>
              </a:rPr>
              <a:t>farmers are landless in India</a:t>
            </a:r>
            <a:endParaRPr lang="en-CA" sz="2000" b="1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A9C4D-4C5F-3646-981A-B88CC1D626B3}"/>
              </a:ext>
            </a:extLst>
          </p:cNvPr>
          <p:cNvSpPr txBox="1">
            <a:spLocks/>
          </p:cNvSpPr>
          <p:nvPr/>
        </p:nvSpPr>
        <p:spPr>
          <a:xfrm>
            <a:off x="337261" y="3765873"/>
            <a:ext cx="1800000" cy="1440000"/>
          </a:xfrm>
          <a:prstGeom prst="rect">
            <a:avLst/>
          </a:prstGeom>
          <a:solidFill>
            <a:srgbClr val="009656"/>
          </a:solidFill>
          <a:ln w="57150">
            <a:solidFill>
              <a:srgbClr val="009656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CA" sz="2000" b="1" dirty="0">
                <a:solidFill>
                  <a:schemeClr val="bg2"/>
                </a:solidFill>
              </a:rPr>
              <a:t>50%</a:t>
            </a:r>
            <a:br>
              <a:rPr lang="en-CA" sz="2000" b="1" dirty="0">
                <a:solidFill>
                  <a:schemeClr val="bg2"/>
                </a:solidFill>
              </a:rPr>
            </a:br>
            <a:r>
              <a:rPr lang="en-CA" dirty="0">
                <a:solidFill>
                  <a:schemeClr val="bg2"/>
                </a:solidFill>
              </a:rPr>
              <a:t>of </a:t>
            </a:r>
            <a:r>
              <a:rPr lang="en-US" dirty="0">
                <a:solidFill>
                  <a:schemeClr val="bg2"/>
                </a:solidFill>
              </a:rPr>
              <a:t>farmer households under debt</a:t>
            </a:r>
            <a:endParaRPr lang="en-CA" sz="2000" b="1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A9C4D-4C5F-3646-981A-B88CC1D626B3}"/>
              </a:ext>
            </a:extLst>
          </p:cNvPr>
          <p:cNvSpPr txBox="1">
            <a:spLocks noChangeAspect="1"/>
          </p:cNvSpPr>
          <p:nvPr/>
        </p:nvSpPr>
        <p:spPr>
          <a:xfrm>
            <a:off x="337261" y="5388311"/>
            <a:ext cx="1800000" cy="1457698"/>
          </a:xfrm>
          <a:prstGeom prst="rect">
            <a:avLst/>
          </a:prstGeom>
          <a:solidFill>
            <a:srgbClr val="009656"/>
          </a:solidFill>
          <a:ln w="57150">
            <a:solidFill>
              <a:srgbClr val="009656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CA" b="1" dirty="0">
                <a:solidFill>
                  <a:schemeClr val="bg2"/>
                </a:solidFill>
              </a:rPr>
              <a:t>65%</a:t>
            </a:r>
            <a:br>
              <a:rPr lang="en-CA" dirty="0">
                <a:solidFill>
                  <a:schemeClr val="bg2"/>
                </a:solidFill>
              </a:rPr>
            </a:br>
            <a:r>
              <a:rPr lang="en-CA" dirty="0">
                <a:solidFill>
                  <a:schemeClr val="bg2"/>
                </a:solidFill>
              </a:rPr>
              <a:t>deficit in rice </a:t>
            </a:r>
            <a:r>
              <a:rPr lang="en-US" dirty="0">
                <a:solidFill>
                  <a:schemeClr val="bg2"/>
                </a:solidFill>
              </a:rPr>
              <a:t>yield compared to America</a:t>
            </a:r>
            <a:endParaRPr lang="en-CA" b="1" dirty="0">
              <a:solidFill>
                <a:schemeClr val="bg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AC09EB-CDF0-CC47-B1A3-44EEB9CAA9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69811"/>
          <a:stretch/>
        </p:blipFill>
        <p:spPr>
          <a:xfrm>
            <a:off x="2595471" y="4171407"/>
            <a:ext cx="4890855" cy="1017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0D9F2-75A1-124D-98AE-D6B48BFC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41" r="25295" b="45939"/>
          <a:stretch/>
        </p:blipFill>
        <p:spPr>
          <a:xfrm>
            <a:off x="8145329" y="1553472"/>
            <a:ext cx="4317088" cy="2012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7DB894-226D-ED44-B521-5DB768AF4C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610" b="87947"/>
          <a:stretch/>
        </p:blipFill>
        <p:spPr>
          <a:xfrm>
            <a:off x="6268560" y="6375372"/>
            <a:ext cx="6411853" cy="510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3D12B-4A1D-3B4B-9F98-18203058B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77" y="330019"/>
            <a:ext cx="4044358" cy="10098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3AC98D-A8A6-0043-A6F9-59E90E2AAD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680" y="4846549"/>
            <a:ext cx="3570464" cy="19994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E23113-14B6-A64A-B438-11999E166B6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505"/>
          <a:stretch/>
        </p:blipFill>
        <p:spPr>
          <a:xfrm>
            <a:off x="6140306" y="4846549"/>
            <a:ext cx="1851697" cy="15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6AEB-EBDF-0A4C-B71D-CB6FF3600A9A}"/>
              </a:ext>
            </a:extLst>
          </p:cNvPr>
          <p:cNvSpPr txBox="1">
            <a:spLocks/>
          </p:cNvSpPr>
          <p:nvPr/>
        </p:nvSpPr>
        <p:spPr bwMode="gray">
          <a:xfrm>
            <a:off x="236498" y="178479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Target Investors</a:t>
            </a:r>
            <a:endParaRPr lang="en-US" sz="2400" b="1" dirty="0">
              <a:solidFill>
                <a:srgbClr val="00905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CFE5DD-705E-DD4D-8B10-306D5493CD97}"/>
              </a:ext>
            </a:extLst>
          </p:cNvPr>
          <p:cNvCxnSpPr/>
          <p:nvPr/>
        </p:nvCxnSpPr>
        <p:spPr>
          <a:xfrm>
            <a:off x="462508" y="2702759"/>
            <a:ext cx="12168000" cy="0"/>
          </a:xfrm>
          <a:prstGeom prst="line">
            <a:avLst/>
          </a:prstGeom>
          <a:ln w="19050">
            <a:solidFill>
              <a:srgbClr val="009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00A577-1608-3244-968F-D23B242EC8F3}"/>
              </a:ext>
            </a:extLst>
          </p:cNvPr>
          <p:cNvGrpSpPr/>
          <p:nvPr/>
        </p:nvGrpSpPr>
        <p:grpSpPr>
          <a:xfrm>
            <a:off x="663169" y="1502828"/>
            <a:ext cx="12125245" cy="1057588"/>
            <a:chOff x="663169" y="1211281"/>
            <a:chExt cx="12151682" cy="10575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D07B1B-52F6-BA40-B9AA-A9B79004CA51}"/>
                </a:ext>
              </a:extLst>
            </p:cNvPr>
            <p:cNvGrpSpPr>
              <a:grpSpLocks/>
            </p:cNvGrpSpPr>
            <p:nvPr>
              <p:custDataLst>
                <p:tags r:id="rId7"/>
              </p:custDataLst>
            </p:nvPr>
          </p:nvGrpSpPr>
          <p:grpSpPr>
            <a:xfrm>
              <a:off x="663169" y="1222980"/>
              <a:ext cx="1072866" cy="992881"/>
              <a:chOff x="398969" y="2059422"/>
              <a:chExt cx="1378857" cy="1378857"/>
            </a:xfrm>
            <a:solidFill>
              <a:srgbClr val="009051"/>
            </a:solidFill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A05D295-E879-3149-AEEE-C9176A967CD3}"/>
                  </a:ext>
                </a:extLst>
              </p:cNvPr>
              <p:cNvSpPr/>
              <p:nvPr/>
            </p:nvSpPr>
            <p:spPr>
              <a:xfrm>
                <a:off x="398969" y="2059422"/>
                <a:ext cx="1378857" cy="1378857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9" tIns="45719" rIns="45719" bIns="45719"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132B98E-5E55-3541-805F-FD22EF88C264}"/>
                  </a:ext>
                </a:extLst>
              </p:cNvPr>
              <p:cNvSpPr/>
              <p:nvPr/>
            </p:nvSpPr>
            <p:spPr>
              <a:xfrm>
                <a:off x="582901" y="2243353"/>
                <a:ext cx="1010993" cy="1010993"/>
              </a:xfrm>
              <a:custGeom>
                <a:avLst/>
                <a:gdLst>
                  <a:gd name="connsiteX0" fmla="*/ 328118 w 714552"/>
                  <a:gd name="connsiteY0" fmla="*/ 655919 h 714551"/>
                  <a:gd name="connsiteX1" fmla="*/ 259850 w 714552"/>
                  <a:gd name="connsiteY1" fmla="*/ 673497 h 714551"/>
                  <a:gd name="connsiteX2" fmla="*/ 310612 w 714552"/>
                  <a:gd name="connsiteY2" fmla="*/ 685762 h 714551"/>
                  <a:gd name="connsiteX3" fmla="*/ 437172 w 714552"/>
                  <a:gd name="connsiteY3" fmla="*/ 679297 h 714551"/>
                  <a:gd name="connsiteX4" fmla="*/ 446149 w 714552"/>
                  <a:gd name="connsiteY4" fmla="*/ 676129 h 714551"/>
                  <a:gd name="connsiteX5" fmla="*/ 377337 w 714552"/>
                  <a:gd name="connsiteY5" fmla="*/ 671533 h 714551"/>
                  <a:gd name="connsiteX6" fmla="*/ 220072 w 714552"/>
                  <a:gd name="connsiteY6" fmla="*/ 602681 h 714551"/>
                  <a:gd name="connsiteX7" fmla="*/ 171570 w 714552"/>
                  <a:gd name="connsiteY7" fmla="*/ 630428 h 714551"/>
                  <a:gd name="connsiteX8" fmla="*/ 189111 w 714552"/>
                  <a:gd name="connsiteY8" fmla="*/ 643321 h 714551"/>
                  <a:gd name="connsiteX9" fmla="*/ 229960 w 714552"/>
                  <a:gd name="connsiteY9" fmla="*/ 662222 h 714551"/>
                  <a:gd name="connsiteX10" fmla="*/ 295577 w 714552"/>
                  <a:gd name="connsiteY10" fmla="*/ 645328 h 714551"/>
                  <a:gd name="connsiteX11" fmla="*/ 224981 w 714552"/>
                  <a:gd name="connsiteY11" fmla="*/ 606740 h 714551"/>
                  <a:gd name="connsiteX12" fmla="*/ 457428 w 714552"/>
                  <a:gd name="connsiteY12" fmla="*/ 594412 h 714551"/>
                  <a:gd name="connsiteX13" fmla="*/ 439487 w 714552"/>
                  <a:gd name="connsiteY13" fmla="*/ 606671 h 714551"/>
                  <a:gd name="connsiteX14" fmla="*/ 438432 w 714552"/>
                  <a:gd name="connsiteY14" fmla="*/ 611871 h 714551"/>
                  <a:gd name="connsiteX15" fmla="*/ 376114 w 714552"/>
                  <a:gd name="connsiteY15" fmla="*/ 652989 h 714551"/>
                  <a:gd name="connsiteX16" fmla="*/ 354792 w 714552"/>
                  <a:gd name="connsiteY16" fmla="*/ 648704 h 714551"/>
                  <a:gd name="connsiteX17" fmla="*/ 353229 w 714552"/>
                  <a:gd name="connsiteY17" fmla="*/ 649454 h 714551"/>
                  <a:gd name="connsiteX18" fmla="*/ 350275 w 714552"/>
                  <a:gd name="connsiteY18" fmla="*/ 650213 h 714551"/>
                  <a:gd name="connsiteX19" fmla="*/ 374823 w 714552"/>
                  <a:gd name="connsiteY19" fmla="*/ 658184 h 714551"/>
                  <a:gd name="connsiteX20" fmla="*/ 456843 w 714552"/>
                  <a:gd name="connsiteY20" fmla="*/ 667043 h 714551"/>
                  <a:gd name="connsiteX21" fmla="*/ 477710 w 714552"/>
                  <a:gd name="connsiteY21" fmla="*/ 664995 h 714551"/>
                  <a:gd name="connsiteX22" fmla="*/ 497638 w 714552"/>
                  <a:gd name="connsiteY22" fmla="*/ 657965 h 714551"/>
                  <a:gd name="connsiteX23" fmla="*/ 553716 w 714552"/>
                  <a:gd name="connsiteY23" fmla="*/ 624695 h 714551"/>
                  <a:gd name="connsiteX24" fmla="*/ 577663 w 714552"/>
                  <a:gd name="connsiteY24" fmla="*/ 603006 h 714551"/>
                  <a:gd name="connsiteX25" fmla="*/ 520293 w 714552"/>
                  <a:gd name="connsiteY25" fmla="*/ 603697 h 714551"/>
                  <a:gd name="connsiteX26" fmla="*/ 316201 w 714552"/>
                  <a:gd name="connsiteY26" fmla="*/ 538143 h 714551"/>
                  <a:gd name="connsiteX27" fmla="*/ 275347 w 714552"/>
                  <a:gd name="connsiteY27" fmla="*/ 571060 h 714551"/>
                  <a:gd name="connsiteX28" fmla="*/ 231948 w 714552"/>
                  <a:gd name="connsiteY28" fmla="*/ 595887 h 714551"/>
                  <a:gd name="connsiteX29" fmla="*/ 296358 w 714552"/>
                  <a:gd name="connsiteY29" fmla="*/ 632709 h 714551"/>
                  <a:gd name="connsiteX30" fmla="*/ 317690 w 714552"/>
                  <a:gd name="connsiteY30" fmla="*/ 639634 h 714551"/>
                  <a:gd name="connsiteX31" fmla="*/ 332204 w 714552"/>
                  <a:gd name="connsiteY31" fmla="*/ 635897 h 714551"/>
                  <a:gd name="connsiteX32" fmla="*/ 328290 w 714552"/>
                  <a:gd name="connsiteY32" fmla="*/ 633270 h 714551"/>
                  <a:gd name="connsiteX33" fmla="*/ 308481 w 714552"/>
                  <a:gd name="connsiteY33" fmla="*/ 585666 h 714551"/>
                  <a:gd name="connsiteX34" fmla="*/ 313796 w 714552"/>
                  <a:gd name="connsiteY34" fmla="*/ 559461 h 714551"/>
                  <a:gd name="connsiteX35" fmla="*/ 324802 w 714552"/>
                  <a:gd name="connsiteY35" fmla="*/ 543212 h 714551"/>
                  <a:gd name="connsiteX36" fmla="*/ 319552 w 714552"/>
                  <a:gd name="connsiteY36" fmla="*/ 540630 h 714551"/>
                  <a:gd name="connsiteX37" fmla="*/ 538682 w 714552"/>
                  <a:gd name="connsiteY37" fmla="*/ 526760 h 714551"/>
                  <a:gd name="connsiteX38" fmla="*/ 502253 w 714552"/>
                  <a:gd name="connsiteY38" fmla="*/ 563783 h 714551"/>
                  <a:gd name="connsiteX39" fmla="*/ 479974 w 714552"/>
                  <a:gd name="connsiteY39" fmla="*/ 579006 h 714551"/>
                  <a:gd name="connsiteX40" fmla="*/ 555317 w 714552"/>
                  <a:gd name="connsiteY40" fmla="*/ 582502 h 714551"/>
                  <a:gd name="connsiteX41" fmla="*/ 573402 w 714552"/>
                  <a:gd name="connsiteY41" fmla="*/ 580085 h 714551"/>
                  <a:gd name="connsiteX42" fmla="*/ 130738 w 714552"/>
                  <a:gd name="connsiteY42" fmla="*/ 516300 h 714551"/>
                  <a:gd name="connsiteX43" fmla="*/ 107672 w 714552"/>
                  <a:gd name="connsiteY43" fmla="*/ 573385 h 714551"/>
                  <a:gd name="connsiteX44" fmla="*/ 134967 w 714552"/>
                  <a:gd name="connsiteY44" fmla="*/ 603521 h 714551"/>
                  <a:gd name="connsiteX45" fmla="*/ 155115 w 714552"/>
                  <a:gd name="connsiteY45" fmla="*/ 618332 h 714551"/>
                  <a:gd name="connsiteX46" fmla="*/ 156019 w 714552"/>
                  <a:gd name="connsiteY46" fmla="*/ 617950 h 714551"/>
                  <a:gd name="connsiteX47" fmla="*/ 204793 w 714552"/>
                  <a:gd name="connsiteY47" fmla="*/ 590049 h 714551"/>
                  <a:gd name="connsiteX48" fmla="*/ 163347 w 714552"/>
                  <a:gd name="connsiteY48" fmla="*/ 555778 h 714551"/>
                  <a:gd name="connsiteX49" fmla="*/ 615643 w 714552"/>
                  <a:gd name="connsiteY49" fmla="*/ 493637 h 714551"/>
                  <a:gd name="connsiteX50" fmla="*/ 612283 w 714552"/>
                  <a:gd name="connsiteY50" fmla="*/ 495891 h 714551"/>
                  <a:gd name="connsiteX51" fmla="*/ 585957 w 714552"/>
                  <a:gd name="connsiteY51" fmla="*/ 501182 h 714551"/>
                  <a:gd name="connsiteX52" fmla="*/ 567500 w 714552"/>
                  <a:gd name="connsiteY52" fmla="*/ 497473 h 714551"/>
                  <a:gd name="connsiteX53" fmla="*/ 543971 w 714552"/>
                  <a:gd name="connsiteY53" fmla="*/ 521386 h 714551"/>
                  <a:gd name="connsiteX54" fmla="*/ 582269 w 714552"/>
                  <a:gd name="connsiteY54" fmla="*/ 578902 h 714551"/>
                  <a:gd name="connsiteX55" fmla="*/ 606394 w 714552"/>
                  <a:gd name="connsiteY55" fmla="*/ 575678 h 714551"/>
                  <a:gd name="connsiteX56" fmla="*/ 625800 w 714552"/>
                  <a:gd name="connsiteY56" fmla="*/ 549279 h 714551"/>
                  <a:gd name="connsiteX57" fmla="*/ 620151 w 714552"/>
                  <a:gd name="connsiteY57" fmla="*/ 508473 h 714551"/>
                  <a:gd name="connsiteX58" fmla="*/ 201629 w 714552"/>
                  <a:gd name="connsiteY58" fmla="*/ 438704 h 714551"/>
                  <a:gd name="connsiteX59" fmla="*/ 192533 w 714552"/>
                  <a:gd name="connsiteY59" fmla="*/ 452135 h 714551"/>
                  <a:gd name="connsiteX60" fmla="*/ 157185 w 714552"/>
                  <a:gd name="connsiteY60" fmla="*/ 466709 h 714551"/>
                  <a:gd name="connsiteX61" fmla="*/ 154581 w 714552"/>
                  <a:gd name="connsiteY61" fmla="*/ 466186 h 714551"/>
                  <a:gd name="connsiteX62" fmla="*/ 141593 w 714552"/>
                  <a:gd name="connsiteY62" fmla="*/ 489433 h 714551"/>
                  <a:gd name="connsiteX63" fmla="*/ 136775 w 714552"/>
                  <a:gd name="connsiteY63" fmla="*/ 501359 h 714551"/>
                  <a:gd name="connsiteX64" fmla="*/ 167148 w 714552"/>
                  <a:gd name="connsiteY64" fmla="*/ 540728 h 714551"/>
                  <a:gd name="connsiteX65" fmla="*/ 216087 w 714552"/>
                  <a:gd name="connsiteY65" fmla="*/ 583587 h 714551"/>
                  <a:gd name="connsiteX66" fmla="*/ 268827 w 714552"/>
                  <a:gd name="connsiteY66" fmla="*/ 553416 h 714551"/>
                  <a:gd name="connsiteX67" fmla="*/ 301409 w 714552"/>
                  <a:gd name="connsiteY67" fmla="*/ 527166 h 714551"/>
                  <a:gd name="connsiteX68" fmla="*/ 239295 w 714552"/>
                  <a:gd name="connsiteY68" fmla="*/ 481073 h 714551"/>
                  <a:gd name="connsiteX69" fmla="*/ 75148 w 714552"/>
                  <a:gd name="connsiteY69" fmla="*/ 424623 h 714551"/>
                  <a:gd name="connsiteX70" fmla="*/ 68128 w 714552"/>
                  <a:gd name="connsiteY70" fmla="*/ 517092 h 714551"/>
                  <a:gd name="connsiteX71" fmla="*/ 89856 w 714552"/>
                  <a:gd name="connsiteY71" fmla="*/ 553715 h 714551"/>
                  <a:gd name="connsiteX72" fmla="*/ 93201 w 714552"/>
                  <a:gd name="connsiteY72" fmla="*/ 557408 h 714551"/>
                  <a:gd name="connsiteX73" fmla="*/ 100678 w 714552"/>
                  <a:gd name="connsiteY73" fmla="*/ 537022 h 714551"/>
                  <a:gd name="connsiteX74" fmla="*/ 117560 w 714552"/>
                  <a:gd name="connsiteY74" fmla="*/ 500348 h 714551"/>
                  <a:gd name="connsiteX75" fmla="*/ 113149 w 714552"/>
                  <a:gd name="connsiteY75" fmla="*/ 495007 h 714551"/>
                  <a:gd name="connsiteX76" fmla="*/ 75692 w 714552"/>
                  <a:gd name="connsiteY76" fmla="*/ 426356 h 714551"/>
                  <a:gd name="connsiteX77" fmla="*/ 453263 w 714552"/>
                  <a:gd name="connsiteY77" fmla="*/ 411388 h 714551"/>
                  <a:gd name="connsiteX78" fmla="*/ 389873 w 714552"/>
                  <a:gd name="connsiteY78" fmla="*/ 478786 h 714551"/>
                  <a:gd name="connsiteX79" fmla="*/ 328297 w 714552"/>
                  <a:gd name="connsiteY79" fmla="*/ 528399 h 714551"/>
                  <a:gd name="connsiteX80" fmla="*/ 331685 w 714552"/>
                  <a:gd name="connsiteY80" fmla="*/ 530813 h 714551"/>
                  <a:gd name="connsiteX81" fmla="*/ 336204 w 714552"/>
                  <a:gd name="connsiteY81" fmla="*/ 532751 h 714551"/>
                  <a:gd name="connsiteX82" fmla="*/ 349788 w 714552"/>
                  <a:gd name="connsiteY82" fmla="*/ 523634 h 714551"/>
                  <a:gd name="connsiteX83" fmla="*/ 376114 w 714552"/>
                  <a:gd name="connsiteY83" fmla="*/ 518343 h 714551"/>
                  <a:gd name="connsiteX84" fmla="*/ 438432 w 714552"/>
                  <a:gd name="connsiteY84" fmla="*/ 559461 h 714551"/>
                  <a:gd name="connsiteX85" fmla="*/ 440604 w 714552"/>
                  <a:gd name="connsiteY85" fmla="*/ 570167 h 714551"/>
                  <a:gd name="connsiteX86" fmla="*/ 454963 w 714552"/>
                  <a:gd name="connsiteY86" fmla="*/ 573453 h 714551"/>
                  <a:gd name="connsiteX87" fmla="*/ 488068 w 714552"/>
                  <a:gd name="connsiteY87" fmla="*/ 550832 h 714551"/>
                  <a:gd name="connsiteX88" fmla="*/ 527959 w 714552"/>
                  <a:gd name="connsiteY88" fmla="*/ 510293 h 714551"/>
                  <a:gd name="connsiteX89" fmla="*/ 504045 w 714552"/>
                  <a:gd name="connsiteY89" fmla="*/ 473567 h 714551"/>
                  <a:gd name="connsiteX90" fmla="*/ 651346 w 714552"/>
                  <a:gd name="connsiteY90" fmla="*/ 349532 h 714551"/>
                  <a:gd name="connsiteX91" fmla="*/ 643454 w 714552"/>
                  <a:gd name="connsiteY91" fmla="*/ 380614 h 714551"/>
                  <a:gd name="connsiteX92" fmla="*/ 637207 w 714552"/>
                  <a:gd name="connsiteY92" fmla="*/ 391313 h 714551"/>
                  <a:gd name="connsiteX93" fmla="*/ 648275 w 714552"/>
                  <a:gd name="connsiteY93" fmla="*/ 407654 h 714551"/>
                  <a:gd name="connsiteX94" fmla="*/ 653590 w 714552"/>
                  <a:gd name="connsiteY94" fmla="*/ 433859 h 714551"/>
                  <a:gd name="connsiteX95" fmla="*/ 633781 w 714552"/>
                  <a:gd name="connsiteY95" fmla="*/ 481464 h 714551"/>
                  <a:gd name="connsiteX96" fmla="*/ 624550 w 714552"/>
                  <a:gd name="connsiteY96" fmla="*/ 487659 h 714551"/>
                  <a:gd name="connsiteX97" fmla="*/ 638611 w 714552"/>
                  <a:gd name="connsiteY97" fmla="*/ 531850 h 714551"/>
                  <a:gd name="connsiteX98" fmla="*/ 643322 w 714552"/>
                  <a:gd name="connsiteY98" fmla="*/ 525441 h 714551"/>
                  <a:gd name="connsiteX99" fmla="*/ 659115 w 714552"/>
                  <a:gd name="connsiteY99" fmla="*/ 491310 h 714551"/>
                  <a:gd name="connsiteX100" fmla="*/ 663936 w 714552"/>
                  <a:gd name="connsiteY100" fmla="*/ 445312 h 714551"/>
                  <a:gd name="connsiteX101" fmla="*/ 653947 w 714552"/>
                  <a:gd name="connsiteY101" fmla="*/ 356979 h 714551"/>
                  <a:gd name="connsiteX102" fmla="*/ 524331 w 714552"/>
                  <a:gd name="connsiteY102" fmla="*/ 319279 h 714551"/>
                  <a:gd name="connsiteX103" fmla="*/ 471043 w 714552"/>
                  <a:gd name="connsiteY103" fmla="*/ 392481 h 714551"/>
                  <a:gd name="connsiteX104" fmla="*/ 458035 w 714552"/>
                  <a:gd name="connsiteY104" fmla="*/ 406314 h 714551"/>
                  <a:gd name="connsiteX105" fmla="*/ 506980 w 714552"/>
                  <a:gd name="connsiteY105" fmla="*/ 465833 h 714551"/>
                  <a:gd name="connsiteX106" fmla="*/ 533103 w 714552"/>
                  <a:gd name="connsiteY106" fmla="*/ 505065 h 714551"/>
                  <a:gd name="connsiteX107" fmla="*/ 549090 w 714552"/>
                  <a:gd name="connsiteY107" fmla="*/ 488817 h 714551"/>
                  <a:gd name="connsiteX108" fmla="*/ 538133 w 714552"/>
                  <a:gd name="connsiteY108" fmla="*/ 481464 h 714551"/>
                  <a:gd name="connsiteX109" fmla="*/ 518324 w 714552"/>
                  <a:gd name="connsiteY109" fmla="*/ 433859 h 714551"/>
                  <a:gd name="connsiteX110" fmla="*/ 559631 w 714552"/>
                  <a:gd name="connsiteY110" fmla="*/ 371827 h 714551"/>
                  <a:gd name="connsiteX111" fmla="*/ 567027 w 714552"/>
                  <a:gd name="connsiteY111" fmla="*/ 370340 h 714551"/>
                  <a:gd name="connsiteX112" fmla="*/ 561361 w 714552"/>
                  <a:gd name="connsiteY112" fmla="*/ 358622 h 714551"/>
                  <a:gd name="connsiteX113" fmla="*/ 534247 w 714552"/>
                  <a:gd name="connsiteY113" fmla="*/ 319439 h 714551"/>
                  <a:gd name="connsiteX114" fmla="*/ 529686 w 714552"/>
                  <a:gd name="connsiteY114" fmla="*/ 320355 h 714551"/>
                  <a:gd name="connsiteX115" fmla="*/ 114964 w 714552"/>
                  <a:gd name="connsiteY115" fmla="*/ 291459 h 714551"/>
                  <a:gd name="connsiteX116" fmla="*/ 100667 w 714552"/>
                  <a:gd name="connsiteY116" fmla="*/ 319901 h 714551"/>
                  <a:gd name="connsiteX117" fmla="*/ 78819 w 714552"/>
                  <a:gd name="connsiteY117" fmla="*/ 391679 h 714551"/>
                  <a:gd name="connsiteX118" fmla="*/ 83230 w 714552"/>
                  <a:gd name="connsiteY118" fmla="*/ 407279 h 714551"/>
                  <a:gd name="connsiteX119" fmla="*/ 118903 w 714552"/>
                  <a:gd name="connsiteY119" fmla="*/ 478193 h 714551"/>
                  <a:gd name="connsiteX120" fmla="*/ 124449 w 714552"/>
                  <a:gd name="connsiteY120" fmla="*/ 485383 h 714551"/>
                  <a:gd name="connsiteX121" fmla="*/ 135525 w 714552"/>
                  <a:gd name="connsiteY121" fmla="*/ 461320 h 714551"/>
                  <a:gd name="connsiteX122" fmla="*/ 121838 w 714552"/>
                  <a:gd name="connsiteY122" fmla="*/ 452135 h 714551"/>
                  <a:gd name="connsiteX123" fmla="*/ 107196 w 714552"/>
                  <a:gd name="connsiteY123" fmla="*/ 416949 h 714551"/>
                  <a:gd name="connsiteX124" fmla="*/ 137727 w 714552"/>
                  <a:gd name="connsiteY124" fmla="*/ 371099 h 714551"/>
                  <a:gd name="connsiteX125" fmla="*/ 151152 w 714552"/>
                  <a:gd name="connsiteY125" fmla="*/ 368402 h 714551"/>
                  <a:gd name="connsiteX126" fmla="*/ 125200 w 714552"/>
                  <a:gd name="connsiteY126" fmla="*/ 323068 h 714551"/>
                  <a:gd name="connsiteX127" fmla="*/ 304082 w 714552"/>
                  <a:gd name="connsiteY127" fmla="*/ 255373 h 714551"/>
                  <a:gd name="connsiteX128" fmla="*/ 252096 w 714552"/>
                  <a:gd name="connsiteY128" fmla="*/ 313710 h 714551"/>
                  <a:gd name="connsiteX129" fmla="*/ 197735 w 714552"/>
                  <a:gd name="connsiteY129" fmla="*/ 389444 h 714551"/>
                  <a:gd name="connsiteX130" fmla="*/ 203246 w 714552"/>
                  <a:gd name="connsiteY130" fmla="*/ 397580 h 714551"/>
                  <a:gd name="connsiteX131" fmla="*/ 207174 w 714552"/>
                  <a:gd name="connsiteY131" fmla="*/ 416949 h 714551"/>
                  <a:gd name="connsiteX132" fmla="*/ 205611 w 714552"/>
                  <a:gd name="connsiteY132" fmla="*/ 424658 h 714551"/>
                  <a:gd name="connsiteX133" fmla="*/ 243671 w 714552"/>
                  <a:gd name="connsiteY133" fmla="*/ 468093 h 714551"/>
                  <a:gd name="connsiteX134" fmla="*/ 313217 w 714552"/>
                  <a:gd name="connsiteY134" fmla="*/ 517652 h 714551"/>
                  <a:gd name="connsiteX135" fmla="*/ 377623 w 714552"/>
                  <a:gd name="connsiteY135" fmla="*/ 465761 h 714551"/>
                  <a:gd name="connsiteX136" fmla="*/ 436779 w 714552"/>
                  <a:gd name="connsiteY136" fmla="*/ 404754 h 714551"/>
                  <a:gd name="connsiteX137" fmla="*/ 442266 w 714552"/>
                  <a:gd name="connsiteY137" fmla="*/ 397923 h 714551"/>
                  <a:gd name="connsiteX138" fmla="*/ 412554 w 714552"/>
                  <a:gd name="connsiteY138" fmla="*/ 361545 h 714551"/>
                  <a:gd name="connsiteX139" fmla="*/ 401880 w 714552"/>
                  <a:gd name="connsiteY139" fmla="*/ 350583 h 714551"/>
                  <a:gd name="connsiteX140" fmla="*/ 398709 w 714552"/>
                  <a:gd name="connsiteY140" fmla="*/ 358202 h 714551"/>
                  <a:gd name="connsiteX141" fmla="*/ 368613 w 714552"/>
                  <a:gd name="connsiteY141" fmla="*/ 370611 h 714551"/>
                  <a:gd name="connsiteX142" fmla="*/ 326051 w 714552"/>
                  <a:gd name="connsiteY142" fmla="*/ 328244 h 714551"/>
                  <a:gd name="connsiteX143" fmla="*/ 338518 w 714552"/>
                  <a:gd name="connsiteY143" fmla="*/ 298286 h 714551"/>
                  <a:gd name="connsiteX144" fmla="*/ 347393 w 714552"/>
                  <a:gd name="connsiteY144" fmla="*/ 294627 h 714551"/>
                  <a:gd name="connsiteX145" fmla="*/ 341132 w 714552"/>
                  <a:gd name="connsiteY145" fmla="*/ 288197 h 714551"/>
                  <a:gd name="connsiteX146" fmla="*/ 667370 w 714552"/>
                  <a:gd name="connsiteY146" fmla="*/ 243573 h 714551"/>
                  <a:gd name="connsiteX147" fmla="*/ 669797 w 714552"/>
                  <a:gd name="connsiteY147" fmla="*/ 276858 h 714551"/>
                  <a:gd name="connsiteX148" fmla="*/ 657009 w 714552"/>
                  <a:gd name="connsiteY148" fmla="*/ 327228 h 714551"/>
                  <a:gd name="connsiteX149" fmla="*/ 664540 w 714552"/>
                  <a:gd name="connsiteY149" fmla="*/ 347419 h 714551"/>
                  <a:gd name="connsiteX150" fmla="*/ 677292 w 714552"/>
                  <a:gd name="connsiteY150" fmla="*/ 435974 h 714551"/>
                  <a:gd name="connsiteX151" fmla="*/ 676990 w 714552"/>
                  <a:gd name="connsiteY151" fmla="*/ 440247 h 714551"/>
                  <a:gd name="connsiteX152" fmla="*/ 685763 w 714552"/>
                  <a:gd name="connsiteY152" fmla="*/ 403940 h 714551"/>
                  <a:gd name="connsiteX153" fmla="*/ 679297 w 714552"/>
                  <a:gd name="connsiteY153" fmla="*/ 277380 h 714551"/>
                  <a:gd name="connsiteX154" fmla="*/ 47768 w 714552"/>
                  <a:gd name="connsiteY154" fmla="*/ 239816 h 714551"/>
                  <a:gd name="connsiteX155" fmla="*/ 43849 w 714552"/>
                  <a:gd name="connsiteY155" fmla="*/ 248286 h 714551"/>
                  <a:gd name="connsiteX156" fmla="*/ 35255 w 714552"/>
                  <a:gd name="connsiteY156" fmla="*/ 437171 h 714551"/>
                  <a:gd name="connsiteX157" fmla="*/ 50922 w 714552"/>
                  <a:gd name="connsiteY157" fmla="*/ 481583 h 714551"/>
                  <a:gd name="connsiteX158" fmla="*/ 57677 w 714552"/>
                  <a:gd name="connsiteY158" fmla="*/ 392611 h 714551"/>
                  <a:gd name="connsiteX159" fmla="*/ 61334 w 714552"/>
                  <a:gd name="connsiteY159" fmla="*/ 380598 h 714551"/>
                  <a:gd name="connsiteX160" fmla="*/ 52281 w 714552"/>
                  <a:gd name="connsiteY160" fmla="*/ 351749 h 714551"/>
                  <a:gd name="connsiteX161" fmla="*/ 44222 w 714552"/>
                  <a:gd name="connsiteY161" fmla="*/ 273115 h 714551"/>
                  <a:gd name="connsiteX162" fmla="*/ 585900 w 714552"/>
                  <a:gd name="connsiteY162" fmla="*/ 211697 h 714551"/>
                  <a:gd name="connsiteX163" fmla="*/ 569482 w 714552"/>
                  <a:gd name="connsiteY163" fmla="*/ 241976 h 714551"/>
                  <a:gd name="connsiteX164" fmla="*/ 575747 w 714552"/>
                  <a:gd name="connsiteY164" fmla="*/ 251226 h 714551"/>
                  <a:gd name="connsiteX165" fmla="*/ 579675 w 714552"/>
                  <a:gd name="connsiteY165" fmla="*/ 270595 h 714551"/>
                  <a:gd name="connsiteX166" fmla="*/ 549144 w 714552"/>
                  <a:gd name="connsiteY166" fmla="*/ 316445 h 714551"/>
                  <a:gd name="connsiteX167" fmla="*/ 547889 w 714552"/>
                  <a:gd name="connsiteY167" fmla="*/ 316697 h 714551"/>
                  <a:gd name="connsiteX168" fmla="*/ 562398 w 714552"/>
                  <a:gd name="connsiteY168" fmla="*/ 336996 h 714551"/>
                  <a:gd name="connsiteX169" fmla="*/ 579134 w 714552"/>
                  <a:gd name="connsiteY169" fmla="*/ 367907 h 714551"/>
                  <a:gd name="connsiteX170" fmla="*/ 585957 w 714552"/>
                  <a:gd name="connsiteY170" fmla="*/ 366536 h 714551"/>
                  <a:gd name="connsiteX171" fmla="*/ 612283 w 714552"/>
                  <a:gd name="connsiteY171" fmla="*/ 371827 h 714551"/>
                  <a:gd name="connsiteX172" fmla="*/ 621509 w 714552"/>
                  <a:gd name="connsiteY172" fmla="*/ 378019 h 714551"/>
                  <a:gd name="connsiteX173" fmla="*/ 622202 w 714552"/>
                  <a:gd name="connsiteY173" fmla="*/ 376832 h 714551"/>
                  <a:gd name="connsiteX174" fmla="*/ 638486 w 714552"/>
                  <a:gd name="connsiteY174" fmla="*/ 312699 h 714551"/>
                  <a:gd name="connsiteX175" fmla="*/ 624308 w 714552"/>
                  <a:gd name="connsiteY175" fmla="*/ 272094 h 714551"/>
                  <a:gd name="connsiteX176" fmla="*/ 388134 w 714552"/>
                  <a:gd name="connsiteY176" fmla="*/ 179850 h 714551"/>
                  <a:gd name="connsiteX177" fmla="*/ 376939 w 714552"/>
                  <a:gd name="connsiteY177" fmla="*/ 187786 h 714551"/>
                  <a:gd name="connsiteX178" fmla="*/ 312720 w 714552"/>
                  <a:gd name="connsiteY178" fmla="*/ 245682 h 714551"/>
                  <a:gd name="connsiteX179" fmla="*/ 309775 w 714552"/>
                  <a:gd name="connsiteY179" fmla="*/ 248985 h 714551"/>
                  <a:gd name="connsiteX180" fmla="*/ 339714 w 714552"/>
                  <a:gd name="connsiteY180" fmla="*/ 275893 h 714551"/>
                  <a:gd name="connsiteX181" fmla="*/ 354878 w 714552"/>
                  <a:gd name="connsiteY181" fmla="*/ 291540 h 714551"/>
                  <a:gd name="connsiteX182" fmla="*/ 368613 w 714552"/>
                  <a:gd name="connsiteY182" fmla="*/ 285877 h 714551"/>
                  <a:gd name="connsiteX183" fmla="*/ 411175 w 714552"/>
                  <a:gd name="connsiteY183" fmla="*/ 328244 h 714551"/>
                  <a:gd name="connsiteX184" fmla="*/ 404950 w 714552"/>
                  <a:gd name="connsiteY184" fmla="*/ 343205 h 714551"/>
                  <a:gd name="connsiteX185" fmla="*/ 412779 w 714552"/>
                  <a:gd name="connsiteY185" fmla="*/ 351283 h 714551"/>
                  <a:gd name="connsiteX186" fmla="*/ 446647 w 714552"/>
                  <a:gd name="connsiteY186" fmla="*/ 392467 h 714551"/>
                  <a:gd name="connsiteX187" fmla="*/ 487912 w 714552"/>
                  <a:gd name="connsiteY187" fmla="*/ 341085 h 714551"/>
                  <a:gd name="connsiteX188" fmla="*/ 504608 w 714552"/>
                  <a:gd name="connsiteY188" fmla="*/ 312673 h 714551"/>
                  <a:gd name="connsiteX189" fmla="*/ 494339 w 714552"/>
                  <a:gd name="connsiteY189" fmla="*/ 305781 h 714551"/>
                  <a:gd name="connsiteX190" fmla="*/ 479697 w 714552"/>
                  <a:gd name="connsiteY190" fmla="*/ 270595 h 714551"/>
                  <a:gd name="connsiteX191" fmla="*/ 482182 w 714552"/>
                  <a:gd name="connsiteY191" fmla="*/ 258345 h 714551"/>
                  <a:gd name="connsiteX192" fmla="*/ 427474 w 714552"/>
                  <a:gd name="connsiteY192" fmla="*/ 204358 h 714551"/>
                  <a:gd name="connsiteX193" fmla="*/ 199223 w 714552"/>
                  <a:gd name="connsiteY193" fmla="*/ 171542 h 714551"/>
                  <a:gd name="connsiteX194" fmla="*/ 135497 w 714552"/>
                  <a:gd name="connsiteY194" fmla="*/ 250607 h 714551"/>
                  <a:gd name="connsiteX195" fmla="*/ 123377 w 714552"/>
                  <a:gd name="connsiteY195" fmla="*/ 274720 h 714551"/>
                  <a:gd name="connsiteX196" fmla="*/ 134248 w 714552"/>
                  <a:gd name="connsiteY196" fmla="*/ 312031 h 714551"/>
                  <a:gd name="connsiteX197" fmla="*/ 165241 w 714552"/>
                  <a:gd name="connsiteY197" fmla="*/ 368808 h 714551"/>
                  <a:gd name="connsiteX198" fmla="*/ 176643 w 714552"/>
                  <a:gd name="connsiteY198" fmla="*/ 371099 h 714551"/>
                  <a:gd name="connsiteX199" fmla="*/ 184928 w 714552"/>
                  <a:gd name="connsiteY199" fmla="*/ 376660 h 714551"/>
                  <a:gd name="connsiteX200" fmla="*/ 239979 w 714552"/>
                  <a:gd name="connsiteY200" fmla="*/ 299965 h 714551"/>
                  <a:gd name="connsiteX201" fmla="*/ 290467 w 714552"/>
                  <a:gd name="connsiteY201" fmla="*/ 243311 h 714551"/>
                  <a:gd name="connsiteX202" fmla="*/ 268528 w 714552"/>
                  <a:gd name="connsiteY202" fmla="*/ 223873 h 714551"/>
                  <a:gd name="connsiteX203" fmla="*/ 248270 w 714552"/>
                  <a:gd name="connsiteY203" fmla="*/ 208577 h 714551"/>
                  <a:gd name="connsiteX204" fmla="*/ 241838 w 714552"/>
                  <a:gd name="connsiteY204" fmla="*/ 207284 h 714551"/>
                  <a:gd name="connsiteX205" fmla="*/ 220340 w 714552"/>
                  <a:gd name="connsiteY205" fmla="*/ 192856 h 714551"/>
                  <a:gd name="connsiteX206" fmla="*/ 212897 w 714552"/>
                  <a:gd name="connsiteY206" fmla="*/ 181866 h 714551"/>
                  <a:gd name="connsiteX207" fmla="*/ 89292 w 714552"/>
                  <a:gd name="connsiteY207" fmla="*/ 164538 h 714551"/>
                  <a:gd name="connsiteX208" fmla="*/ 71230 w 714552"/>
                  <a:gd name="connsiteY208" fmla="*/ 189109 h 714551"/>
                  <a:gd name="connsiteX209" fmla="*/ 58082 w 714552"/>
                  <a:gd name="connsiteY209" fmla="*/ 217524 h 714551"/>
                  <a:gd name="connsiteX210" fmla="*/ 54597 w 714552"/>
                  <a:gd name="connsiteY210" fmla="*/ 248257 h 714551"/>
                  <a:gd name="connsiteX211" fmla="*/ 61377 w 714552"/>
                  <a:gd name="connsiteY211" fmla="*/ 329972 h 714551"/>
                  <a:gd name="connsiteX212" fmla="*/ 68776 w 714552"/>
                  <a:gd name="connsiteY212" fmla="*/ 356146 h 714551"/>
                  <a:gd name="connsiteX213" fmla="*/ 82317 w 714552"/>
                  <a:gd name="connsiteY213" fmla="*/ 311660 h 714551"/>
                  <a:gd name="connsiteX214" fmla="*/ 106151 w 714552"/>
                  <a:gd name="connsiteY214" fmla="*/ 264244 h 714551"/>
                  <a:gd name="connsiteX215" fmla="*/ 96528 w 714552"/>
                  <a:gd name="connsiteY215" fmla="*/ 234535 h 714551"/>
                  <a:gd name="connsiteX216" fmla="*/ 335438 w 714552"/>
                  <a:gd name="connsiteY216" fmla="*/ 147023 h 714551"/>
                  <a:gd name="connsiteX217" fmla="*/ 330482 w 714552"/>
                  <a:gd name="connsiteY217" fmla="*/ 171457 h 714551"/>
                  <a:gd name="connsiteX218" fmla="*/ 294490 w 714552"/>
                  <a:gd name="connsiteY218" fmla="*/ 207284 h 714551"/>
                  <a:gd name="connsiteX219" fmla="*/ 269065 w 714552"/>
                  <a:gd name="connsiteY219" fmla="*/ 212394 h 714551"/>
                  <a:gd name="connsiteX220" fmla="*/ 296247 w 714552"/>
                  <a:gd name="connsiteY220" fmla="*/ 236824 h 714551"/>
                  <a:gd name="connsiteX221" fmla="*/ 303795 w 714552"/>
                  <a:gd name="connsiteY221" fmla="*/ 228353 h 714551"/>
                  <a:gd name="connsiteX222" fmla="*/ 370075 w 714552"/>
                  <a:gd name="connsiteY222" fmla="*/ 168602 h 714551"/>
                  <a:gd name="connsiteX223" fmla="*/ 610571 w 714552"/>
                  <a:gd name="connsiteY223" fmla="*/ 145240 h 714551"/>
                  <a:gd name="connsiteX224" fmla="*/ 591321 w 714552"/>
                  <a:gd name="connsiteY224" fmla="*/ 197895 h 714551"/>
                  <a:gd name="connsiteX225" fmla="*/ 632549 w 714552"/>
                  <a:gd name="connsiteY225" fmla="*/ 261660 h 714551"/>
                  <a:gd name="connsiteX226" fmla="*/ 643791 w 714552"/>
                  <a:gd name="connsiteY226" fmla="*/ 291798 h 714551"/>
                  <a:gd name="connsiteX227" fmla="*/ 647227 w 714552"/>
                  <a:gd name="connsiteY227" fmla="*/ 278269 h 714551"/>
                  <a:gd name="connsiteX228" fmla="*/ 640623 w 714552"/>
                  <a:gd name="connsiteY228" fmla="*/ 187681 h 714551"/>
                  <a:gd name="connsiteX229" fmla="*/ 624696 w 714552"/>
                  <a:gd name="connsiteY229" fmla="*/ 160835 h 714551"/>
                  <a:gd name="connsiteX230" fmla="*/ 123273 w 714552"/>
                  <a:gd name="connsiteY230" fmla="*/ 123877 h 714551"/>
                  <a:gd name="connsiteX231" fmla="*/ 111030 w 714552"/>
                  <a:gd name="connsiteY231" fmla="*/ 134966 h 714551"/>
                  <a:gd name="connsiteX232" fmla="*/ 103045 w 714552"/>
                  <a:gd name="connsiteY232" fmla="*/ 145830 h 714551"/>
                  <a:gd name="connsiteX233" fmla="*/ 108418 w 714552"/>
                  <a:gd name="connsiteY233" fmla="*/ 223381 h 714551"/>
                  <a:gd name="connsiteX234" fmla="*/ 115123 w 714552"/>
                  <a:gd name="connsiteY234" fmla="*/ 246394 h 714551"/>
                  <a:gd name="connsiteX235" fmla="*/ 118983 w 714552"/>
                  <a:gd name="connsiteY235" fmla="*/ 238715 h 714551"/>
                  <a:gd name="connsiteX236" fmla="*/ 153408 w 714552"/>
                  <a:gd name="connsiteY236" fmla="*/ 189961 h 714551"/>
                  <a:gd name="connsiteX237" fmla="*/ 181108 w 714552"/>
                  <a:gd name="connsiteY237" fmla="*/ 159818 h 714551"/>
                  <a:gd name="connsiteX238" fmla="*/ 125841 w 714552"/>
                  <a:gd name="connsiteY238" fmla="*/ 125213 h 714551"/>
                  <a:gd name="connsiteX239" fmla="*/ 491029 w 714552"/>
                  <a:gd name="connsiteY239" fmla="*/ 116871 h 714551"/>
                  <a:gd name="connsiteX240" fmla="*/ 443339 w 714552"/>
                  <a:gd name="connsiteY240" fmla="*/ 140715 h 714551"/>
                  <a:gd name="connsiteX241" fmla="*/ 402963 w 714552"/>
                  <a:gd name="connsiteY241" fmla="*/ 169337 h 714551"/>
                  <a:gd name="connsiteX242" fmla="*/ 450243 w 714552"/>
                  <a:gd name="connsiteY242" fmla="*/ 204546 h 714551"/>
                  <a:gd name="connsiteX243" fmla="*/ 488338 w 714552"/>
                  <a:gd name="connsiteY243" fmla="*/ 244269 h 714551"/>
                  <a:gd name="connsiteX244" fmla="*/ 494339 w 714552"/>
                  <a:gd name="connsiteY244" fmla="*/ 235409 h 714551"/>
                  <a:gd name="connsiteX245" fmla="*/ 529686 w 714552"/>
                  <a:gd name="connsiteY245" fmla="*/ 220835 h 714551"/>
                  <a:gd name="connsiteX246" fmla="*/ 549144 w 714552"/>
                  <a:gd name="connsiteY246" fmla="*/ 224745 h 714551"/>
                  <a:gd name="connsiteX247" fmla="*/ 554261 w 714552"/>
                  <a:gd name="connsiteY247" fmla="*/ 228179 h 714551"/>
                  <a:gd name="connsiteX248" fmla="*/ 564930 w 714552"/>
                  <a:gd name="connsiteY248" fmla="*/ 210023 h 714551"/>
                  <a:gd name="connsiteX249" fmla="*/ 571873 w 714552"/>
                  <a:gd name="connsiteY249" fmla="*/ 191034 h 714551"/>
                  <a:gd name="connsiteX250" fmla="*/ 535575 w 714552"/>
                  <a:gd name="connsiteY250" fmla="*/ 152338 h 714551"/>
                  <a:gd name="connsiteX251" fmla="*/ 492030 w 714552"/>
                  <a:gd name="connsiteY251" fmla="*/ 117465 h 714551"/>
                  <a:gd name="connsiteX252" fmla="*/ 149397 w 714552"/>
                  <a:gd name="connsiteY252" fmla="*/ 100216 h 714551"/>
                  <a:gd name="connsiteX253" fmla="*/ 133681 w 714552"/>
                  <a:gd name="connsiteY253" fmla="*/ 114451 h 714551"/>
                  <a:gd name="connsiteX254" fmla="*/ 189461 w 714552"/>
                  <a:gd name="connsiteY254" fmla="*/ 150730 h 714551"/>
                  <a:gd name="connsiteX255" fmla="*/ 193017 w 714552"/>
                  <a:gd name="connsiteY255" fmla="*/ 146860 h 714551"/>
                  <a:gd name="connsiteX256" fmla="*/ 201456 w 714552"/>
                  <a:gd name="connsiteY256" fmla="*/ 140692 h 714551"/>
                  <a:gd name="connsiteX257" fmla="*/ 205846 w 714552"/>
                  <a:gd name="connsiteY257" fmla="*/ 119047 h 714551"/>
                  <a:gd name="connsiteX258" fmla="*/ 214270 w 714552"/>
                  <a:gd name="connsiteY258" fmla="*/ 106610 h 714551"/>
                  <a:gd name="connsiteX259" fmla="*/ 551006 w 714552"/>
                  <a:gd name="connsiteY259" fmla="*/ 90021 h 714551"/>
                  <a:gd name="connsiteX260" fmla="*/ 532814 w 714552"/>
                  <a:gd name="connsiteY260" fmla="*/ 95982 h 714551"/>
                  <a:gd name="connsiteX261" fmla="*/ 504524 w 714552"/>
                  <a:gd name="connsiteY261" fmla="*/ 110125 h 714551"/>
                  <a:gd name="connsiteX262" fmla="*/ 529575 w 714552"/>
                  <a:gd name="connsiteY262" fmla="*/ 128577 h 714551"/>
                  <a:gd name="connsiteX263" fmla="*/ 576789 w 714552"/>
                  <a:gd name="connsiteY263" fmla="*/ 177584 h 714551"/>
                  <a:gd name="connsiteX264" fmla="*/ 594929 w 714552"/>
                  <a:gd name="connsiteY264" fmla="*/ 127970 h 714551"/>
                  <a:gd name="connsiteX265" fmla="*/ 579586 w 714552"/>
                  <a:gd name="connsiteY265" fmla="*/ 111030 h 714551"/>
                  <a:gd name="connsiteX266" fmla="*/ 383383 w 714552"/>
                  <a:gd name="connsiteY266" fmla="*/ 66055 h 714551"/>
                  <a:gd name="connsiteX267" fmla="*/ 309627 w 714552"/>
                  <a:gd name="connsiteY267" fmla="*/ 93378 h 714551"/>
                  <a:gd name="connsiteX268" fmla="*/ 315988 w 714552"/>
                  <a:gd name="connsiteY268" fmla="*/ 97648 h 714551"/>
                  <a:gd name="connsiteX269" fmla="*/ 330482 w 714552"/>
                  <a:gd name="connsiteY269" fmla="*/ 119047 h 714551"/>
                  <a:gd name="connsiteX270" fmla="*/ 331969 w 714552"/>
                  <a:gd name="connsiteY270" fmla="*/ 126377 h 714551"/>
                  <a:gd name="connsiteX271" fmla="*/ 374074 w 714552"/>
                  <a:gd name="connsiteY271" fmla="*/ 147823 h 714551"/>
                  <a:gd name="connsiteX272" fmla="*/ 386244 w 714552"/>
                  <a:gd name="connsiteY272" fmla="*/ 156886 h 714551"/>
                  <a:gd name="connsiteX273" fmla="*/ 441299 w 714552"/>
                  <a:gd name="connsiteY273" fmla="*/ 117856 h 714551"/>
                  <a:gd name="connsiteX274" fmla="*/ 469184 w 714552"/>
                  <a:gd name="connsiteY274" fmla="*/ 103915 h 714551"/>
                  <a:gd name="connsiteX275" fmla="*/ 444756 w 714552"/>
                  <a:gd name="connsiteY275" fmla="*/ 89425 h 714551"/>
                  <a:gd name="connsiteX276" fmla="*/ 394511 w 714552"/>
                  <a:gd name="connsiteY276" fmla="*/ 68285 h 714551"/>
                  <a:gd name="connsiteX277" fmla="*/ 494347 w 714552"/>
                  <a:gd name="connsiteY277" fmla="*/ 56841 h 714551"/>
                  <a:gd name="connsiteX278" fmla="*/ 422186 w 714552"/>
                  <a:gd name="connsiteY278" fmla="*/ 60928 h 714551"/>
                  <a:gd name="connsiteX279" fmla="*/ 471636 w 714552"/>
                  <a:gd name="connsiteY279" fmla="*/ 85897 h 714551"/>
                  <a:gd name="connsiteX280" fmla="*/ 485214 w 714552"/>
                  <a:gd name="connsiteY280" fmla="*/ 95900 h 714551"/>
                  <a:gd name="connsiteX281" fmla="*/ 529133 w 714552"/>
                  <a:gd name="connsiteY281" fmla="*/ 73942 h 714551"/>
                  <a:gd name="connsiteX282" fmla="*/ 525442 w 714552"/>
                  <a:gd name="connsiteY282" fmla="*/ 71229 h 714551"/>
                  <a:gd name="connsiteX283" fmla="*/ 288153 w 714552"/>
                  <a:gd name="connsiteY283" fmla="*/ 46979 h 714551"/>
                  <a:gd name="connsiteX284" fmla="*/ 234166 w 714552"/>
                  <a:gd name="connsiteY284" fmla="*/ 50500 h 714551"/>
                  <a:gd name="connsiteX285" fmla="*/ 216915 w 714552"/>
                  <a:gd name="connsiteY285" fmla="*/ 56586 h 714551"/>
                  <a:gd name="connsiteX286" fmla="*/ 182785 w 714552"/>
                  <a:gd name="connsiteY286" fmla="*/ 76834 h 714551"/>
                  <a:gd name="connsiteX287" fmla="*/ 209134 w 714552"/>
                  <a:gd name="connsiteY287" fmla="*/ 80986 h 714551"/>
                  <a:gd name="connsiteX288" fmla="*/ 233927 w 714552"/>
                  <a:gd name="connsiteY288" fmla="*/ 88530 h 714551"/>
                  <a:gd name="connsiteX289" fmla="*/ 241838 w 714552"/>
                  <a:gd name="connsiteY289" fmla="*/ 83220 h 714551"/>
                  <a:gd name="connsiteX290" fmla="*/ 268164 w 714552"/>
                  <a:gd name="connsiteY290" fmla="*/ 77929 h 714551"/>
                  <a:gd name="connsiteX291" fmla="*/ 283200 w 714552"/>
                  <a:gd name="connsiteY291" fmla="*/ 80951 h 714551"/>
                  <a:gd name="connsiteX292" fmla="*/ 285081 w 714552"/>
                  <a:gd name="connsiteY292" fmla="*/ 79576 h 714551"/>
                  <a:gd name="connsiteX293" fmla="*/ 343270 w 714552"/>
                  <a:gd name="connsiteY293" fmla="*/ 58020 h 714551"/>
                  <a:gd name="connsiteX294" fmla="*/ 340351 w 714552"/>
                  <a:gd name="connsiteY294" fmla="*/ 25957 h 714551"/>
                  <a:gd name="connsiteX295" fmla="*/ 313464 w 714552"/>
                  <a:gd name="connsiteY295" fmla="*/ 29926 h 714551"/>
                  <a:gd name="connsiteX296" fmla="*/ 342538 w 714552"/>
                  <a:gd name="connsiteY296" fmla="*/ 33543 h 714551"/>
                  <a:gd name="connsiteX297" fmla="*/ 378845 w 714552"/>
                  <a:gd name="connsiteY297" fmla="*/ 44841 h 714551"/>
                  <a:gd name="connsiteX298" fmla="*/ 389757 w 714552"/>
                  <a:gd name="connsiteY298" fmla="*/ 40799 h 714551"/>
                  <a:gd name="connsiteX299" fmla="*/ 441514 w 714552"/>
                  <a:gd name="connsiteY299" fmla="*/ 37867 h 714551"/>
                  <a:gd name="connsiteX300" fmla="*/ 403941 w 714552"/>
                  <a:gd name="connsiteY300" fmla="*/ 28789 h 714551"/>
                  <a:gd name="connsiteX301" fmla="*/ 340351 w 714552"/>
                  <a:gd name="connsiteY301" fmla="*/ 25957 h 714551"/>
                  <a:gd name="connsiteX302" fmla="*/ 356186 w 714552"/>
                  <a:gd name="connsiteY302" fmla="*/ 2 h 714551"/>
                  <a:gd name="connsiteX303" fmla="*/ 596689 w 714552"/>
                  <a:gd name="connsiteY303" fmla="*/ 92086 h 714551"/>
                  <a:gd name="connsiteX304" fmla="*/ 616572 w 714552"/>
                  <a:gd name="connsiteY304" fmla="*/ 114039 h 714551"/>
                  <a:gd name="connsiteX305" fmla="*/ 620730 w 714552"/>
                  <a:gd name="connsiteY305" fmla="*/ 116955 h 714551"/>
                  <a:gd name="connsiteX306" fmla="*/ 620423 w 714552"/>
                  <a:gd name="connsiteY306" fmla="*/ 118290 h 714551"/>
                  <a:gd name="connsiteX307" fmla="*/ 645269 w 714552"/>
                  <a:gd name="connsiteY307" fmla="*/ 145724 h 714551"/>
                  <a:gd name="connsiteX308" fmla="*/ 658367 w 714552"/>
                  <a:gd name="connsiteY308" fmla="*/ 167801 h 714551"/>
                  <a:gd name="connsiteX309" fmla="*/ 660378 w 714552"/>
                  <a:gd name="connsiteY309" fmla="*/ 166925 h 714551"/>
                  <a:gd name="connsiteX310" fmla="*/ 662200 w 714552"/>
                  <a:gd name="connsiteY310" fmla="*/ 172636 h 714551"/>
                  <a:gd name="connsiteX311" fmla="*/ 662335 w 714552"/>
                  <a:gd name="connsiteY311" fmla="*/ 174488 h 714551"/>
                  <a:gd name="connsiteX312" fmla="*/ 681099 w 714552"/>
                  <a:gd name="connsiteY312" fmla="*/ 206115 h 714551"/>
                  <a:gd name="connsiteX313" fmla="*/ 694817 w 714552"/>
                  <a:gd name="connsiteY313" fmla="*/ 474650 h 714551"/>
                  <a:gd name="connsiteX314" fmla="*/ 670187 w 714552"/>
                  <a:gd name="connsiteY314" fmla="*/ 527879 h 714551"/>
                  <a:gd name="connsiteX315" fmla="*/ 669572 w 714552"/>
                  <a:gd name="connsiteY315" fmla="*/ 530550 h 714551"/>
                  <a:gd name="connsiteX316" fmla="*/ 668813 w 714552"/>
                  <a:gd name="connsiteY316" fmla="*/ 532071 h 714551"/>
                  <a:gd name="connsiteX317" fmla="*/ 666674 w 714552"/>
                  <a:gd name="connsiteY317" fmla="*/ 535472 h 714551"/>
                  <a:gd name="connsiteX318" fmla="*/ 665329 w 714552"/>
                  <a:gd name="connsiteY318" fmla="*/ 538379 h 714551"/>
                  <a:gd name="connsiteX319" fmla="*/ 661969 w 714552"/>
                  <a:gd name="connsiteY319" fmla="*/ 542950 h 714551"/>
                  <a:gd name="connsiteX320" fmla="*/ 650198 w 714552"/>
                  <a:gd name="connsiteY320" fmla="*/ 561656 h 714551"/>
                  <a:gd name="connsiteX321" fmla="*/ 645757 w 714552"/>
                  <a:gd name="connsiteY321" fmla="*/ 567383 h 714551"/>
                  <a:gd name="connsiteX322" fmla="*/ 646743 w 714552"/>
                  <a:gd name="connsiteY322" fmla="*/ 563662 h 714551"/>
                  <a:gd name="connsiteX323" fmla="*/ 643528 w 714552"/>
                  <a:gd name="connsiteY323" fmla="*/ 568036 h 714551"/>
                  <a:gd name="connsiteX324" fmla="*/ 643635 w 714552"/>
                  <a:gd name="connsiteY324" fmla="*/ 568822 h 714551"/>
                  <a:gd name="connsiteX325" fmla="*/ 644920 w 714552"/>
                  <a:gd name="connsiteY325" fmla="*/ 568464 h 714551"/>
                  <a:gd name="connsiteX326" fmla="*/ 628953 w 714552"/>
                  <a:gd name="connsiteY326" fmla="*/ 589050 h 714551"/>
                  <a:gd name="connsiteX327" fmla="*/ 625015 w 714552"/>
                  <a:gd name="connsiteY327" fmla="*/ 593221 h 714551"/>
                  <a:gd name="connsiteX328" fmla="*/ 622466 w 714552"/>
                  <a:gd name="connsiteY328" fmla="*/ 596688 h 714551"/>
                  <a:gd name="connsiteX329" fmla="*/ 602356 w 714552"/>
                  <a:gd name="connsiteY329" fmla="*/ 614903 h 714551"/>
                  <a:gd name="connsiteX330" fmla="*/ 603020 w 714552"/>
                  <a:gd name="connsiteY330" fmla="*/ 616094 h 714551"/>
                  <a:gd name="connsiteX331" fmla="*/ 596409 w 714552"/>
                  <a:gd name="connsiteY331" fmla="*/ 621868 h 714551"/>
                  <a:gd name="connsiteX332" fmla="*/ 595837 w 714552"/>
                  <a:gd name="connsiteY332" fmla="*/ 620806 h 714551"/>
                  <a:gd name="connsiteX333" fmla="*/ 568829 w 714552"/>
                  <a:gd name="connsiteY333" fmla="*/ 645269 h 714551"/>
                  <a:gd name="connsiteX334" fmla="*/ 551809 w 714552"/>
                  <a:gd name="connsiteY334" fmla="*/ 655367 h 714551"/>
                  <a:gd name="connsiteX335" fmla="*/ 554292 w 714552"/>
                  <a:gd name="connsiteY335" fmla="*/ 654736 h 714551"/>
                  <a:gd name="connsiteX336" fmla="*/ 551567 w 714552"/>
                  <a:gd name="connsiteY336" fmla="*/ 656691 h 714551"/>
                  <a:gd name="connsiteX337" fmla="*/ 521934 w 714552"/>
                  <a:gd name="connsiteY337" fmla="*/ 673931 h 714551"/>
                  <a:gd name="connsiteX338" fmla="*/ 515614 w 714552"/>
                  <a:gd name="connsiteY338" fmla="*/ 676839 h 714551"/>
                  <a:gd name="connsiteX339" fmla="*/ 508436 w 714552"/>
                  <a:gd name="connsiteY339" fmla="*/ 681098 h 714551"/>
                  <a:gd name="connsiteX340" fmla="*/ 117864 w 714552"/>
                  <a:gd name="connsiteY340" fmla="*/ 622466 h 714551"/>
                  <a:gd name="connsiteX341" fmla="*/ 87593 w 714552"/>
                  <a:gd name="connsiteY341" fmla="*/ 589044 h 714551"/>
                  <a:gd name="connsiteX342" fmla="*/ 81891 w 714552"/>
                  <a:gd name="connsiteY342" fmla="*/ 588244 h 714551"/>
                  <a:gd name="connsiteX343" fmla="*/ 83326 w 714552"/>
                  <a:gd name="connsiteY343" fmla="*/ 584333 h 714551"/>
                  <a:gd name="connsiteX344" fmla="*/ 69282 w 714552"/>
                  <a:gd name="connsiteY344" fmla="*/ 568828 h 714551"/>
                  <a:gd name="connsiteX345" fmla="*/ 49224 w 714552"/>
                  <a:gd name="connsiteY345" fmla="*/ 176173 h 714551"/>
                  <a:gd name="connsiteX346" fmla="*/ 61800 w 714552"/>
                  <a:gd name="connsiteY346" fmla="*/ 159064 h 714551"/>
                  <a:gd name="connsiteX347" fmla="*/ 63093 w 714552"/>
                  <a:gd name="connsiteY347" fmla="*/ 154269 h 714551"/>
                  <a:gd name="connsiteX348" fmla="*/ 64558 w 714552"/>
                  <a:gd name="connsiteY348" fmla="*/ 151941 h 714551"/>
                  <a:gd name="connsiteX349" fmla="*/ 68847 w 714552"/>
                  <a:gd name="connsiteY349" fmla="*/ 146412 h 714551"/>
                  <a:gd name="connsiteX350" fmla="*/ 67570 w 714552"/>
                  <a:gd name="connsiteY350" fmla="*/ 151215 h 714551"/>
                  <a:gd name="connsiteX351" fmla="*/ 88322 w 714552"/>
                  <a:gd name="connsiteY351" fmla="*/ 122985 h 714551"/>
                  <a:gd name="connsiteX352" fmla="*/ 88384 w 714552"/>
                  <a:gd name="connsiteY352" fmla="*/ 121815 h 714551"/>
                  <a:gd name="connsiteX353" fmla="*/ 91983 w 714552"/>
                  <a:gd name="connsiteY353" fmla="*/ 118005 h 714551"/>
                  <a:gd name="connsiteX354" fmla="*/ 92086 w 714552"/>
                  <a:gd name="connsiteY354" fmla="*/ 117863 h 714551"/>
                  <a:gd name="connsiteX355" fmla="*/ 92290 w 714552"/>
                  <a:gd name="connsiteY355" fmla="*/ 117679 h 714551"/>
                  <a:gd name="connsiteX356" fmla="*/ 98575 w 714552"/>
                  <a:gd name="connsiteY356" fmla="*/ 111021 h 714551"/>
                  <a:gd name="connsiteX357" fmla="*/ 98574 w 714552"/>
                  <a:gd name="connsiteY357" fmla="*/ 111021 h 714551"/>
                  <a:gd name="connsiteX358" fmla="*/ 109194 w 714552"/>
                  <a:gd name="connsiteY358" fmla="*/ 99775 h 714551"/>
                  <a:gd name="connsiteX359" fmla="*/ 110978 w 714552"/>
                  <a:gd name="connsiteY359" fmla="*/ 100753 h 714551"/>
                  <a:gd name="connsiteX360" fmla="*/ 114309 w 714552"/>
                  <a:gd name="connsiteY360" fmla="*/ 97735 h 714551"/>
                  <a:gd name="connsiteX361" fmla="*/ 111203 w 714552"/>
                  <a:gd name="connsiteY361" fmla="*/ 97969 h 714551"/>
                  <a:gd name="connsiteX362" fmla="*/ 135331 w 714552"/>
                  <a:gd name="connsiteY362" fmla="*/ 76894 h 714551"/>
                  <a:gd name="connsiteX363" fmla="*/ 141004 w 714552"/>
                  <a:gd name="connsiteY363" fmla="*/ 72824 h 714551"/>
                  <a:gd name="connsiteX364" fmla="*/ 141764 w 714552"/>
                  <a:gd name="connsiteY364" fmla="*/ 72869 h 714551"/>
                  <a:gd name="connsiteX365" fmla="*/ 145724 w 714552"/>
                  <a:gd name="connsiteY365" fmla="*/ 69282 h 714551"/>
                  <a:gd name="connsiteX366" fmla="*/ 165762 w 714552"/>
                  <a:gd name="connsiteY366" fmla="*/ 57395 h 714551"/>
                  <a:gd name="connsiteX367" fmla="*/ 160785 w 714552"/>
                  <a:gd name="connsiteY367" fmla="*/ 58633 h 714551"/>
                  <a:gd name="connsiteX368" fmla="*/ 163189 w 714552"/>
                  <a:gd name="connsiteY368" fmla="*/ 56907 h 714551"/>
                  <a:gd name="connsiteX369" fmla="*/ 190471 w 714552"/>
                  <a:gd name="connsiteY369" fmla="*/ 42735 h 714551"/>
                  <a:gd name="connsiteX370" fmla="*/ 206116 w 714552"/>
                  <a:gd name="connsiteY370" fmla="*/ 33453 h 714551"/>
                  <a:gd name="connsiteX371" fmla="*/ 213043 w 714552"/>
                  <a:gd name="connsiteY371" fmla="*/ 31009 h 714551"/>
                  <a:gd name="connsiteX372" fmla="*/ 224021 w 714552"/>
                  <a:gd name="connsiteY372" fmla="*/ 25307 h 714551"/>
                  <a:gd name="connsiteX373" fmla="*/ 225919 w 714552"/>
                  <a:gd name="connsiteY373" fmla="*/ 24646 h 714551"/>
                  <a:gd name="connsiteX374" fmla="*/ 231396 w 714552"/>
                  <a:gd name="connsiteY374" fmla="*/ 24535 h 714551"/>
                  <a:gd name="connsiteX375" fmla="*/ 271235 w 714552"/>
                  <a:gd name="connsiteY375" fmla="*/ 10481 h 714551"/>
                  <a:gd name="connsiteX376" fmla="*/ 356186 w 714552"/>
                  <a:gd name="connsiteY376" fmla="*/ 2 h 71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</a:cxnLst>
                <a:rect l="l" t="t" r="r" b="b"/>
                <a:pathLst>
                  <a:path w="714552" h="714551">
                    <a:moveTo>
                      <a:pt x="328118" y="655919"/>
                    </a:moveTo>
                    <a:lnTo>
                      <a:pt x="259850" y="673497"/>
                    </a:lnTo>
                    <a:lnTo>
                      <a:pt x="310612" y="685762"/>
                    </a:lnTo>
                    <a:cubicBezTo>
                      <a:pt x="352793" y="691715"/>
                      <a:pt x="395818" y="689517"/>
                      <a:pt x="437172" y="679297"/>
                    </a:cubicBezTo>
                    <a:lnTo>
                      <a:pt x="446149" y="676129"/>
                    </a:lnTo>
                    <a:lnTo>
                      <a:pt x="377337" y="671533"/>
                    </a:lnTo>
                    <a:close/>
                    <a:moveTo>
                      <a:pt x="220072" y="602681"/>
                    </a:moveTo>
                    <a:lnTo>
                      <a:pt x="171570" y="630428"/>
                    </a:lnTo>
                    <a:lnTo>
                      <a:pt x="189111" y="643321"/>
                    </a:lnTo>
                    <a:lnTo>
                      <a:pt x="229960" y="662222"/>
                    </a:lnTo>
                    <a:lnTo>
                      <a:pt x="295577" y="645328"/>
                    </a:lnTo>
                    <a:lnTo>
                      <a:pt x="224981" y="606740"/>
                    </a:lnTo>
                    <a:close/>
                    <a:moveTo>
                      <a:pt x="457428" y="594412"/>
                    </a:moveTo>
                    <a:lnTo>
                      <a:pt x="439487" y="606671"/>
                    </a:lnTo>
                    <a:lnTo>
                      <a:pt x="438432" y="611871"/>
                    </a:lnTo>
                    <a:cubicBezTo>
                      <a:pt x="428165" y="636034"/>
                      <a:pt x="404129" y="652989"/>
                      <a:pt x="376114" y="652989"/>
                    </a:cubicBezTo>
                    <a:lnTo>
                      <a:pt x="354792" y="648704"/>
                    </a:lnTo>
                    <a:lnTo>
                      <a:pt x="353229" y="649454"/>
                    </a:lnTo>
                    <a:lnTo>
                      <a:pt x="350275" y="650213"/>
                    </a:lnTo>
                    <a:lnTo>
                      <a:pt x="374823" y="658184"/>
                    </a:lnTo>
                    <a:cubicBezTo>
                      <a:pt x="402311" y="664064"/>
                      <a:pt x="429759" y="666944"/>
                      <a:pt x="456843" y="667043"/>
                    </a:cubicBezTo>
                    <a:lnTo>
                      <a:pt x="477710" y="664995"/>
                    </a:lnTo>
                    <a:lnTo>
                      <a:pt x="497638" y="657965"/>
                    </a:lnTo>
                    <a:cubicBezTo>
                      <a:pt x="517167" y="648859"/>
                      <a:pt x="535964" y="637764"/>
                      <a:pt x="553716" y="624695"/>
                    </a:cubicBezTo>
                    <a:lnTo>
                      <a:pt x="577663" y="603006"/>
                    </a:lnTo>
                    <a:lnTo>
                      <a:pt x="520293" y="603697"/>
                    </a:lnTo>
                    <a:close/>
                    <a:moveTo>
                      <a:pt x="316201" y="538143"/>
                    </a:moveTo>
                    <a:lnTo>
                      <a:pt x="275347" y="571060"/>
                    </a:lnTo>
                    <a:lnTo>
                      <a:pt x="231948" y="595887"/>
                    </a:lnTo>
                    <a:lnTo>
                      <a:pt x="296358" y="632709"/>
                    </a:lnTo>
                    <a:lnTo>
                      <a:pt x="317690" y="639634"/>
                    </a:lnTo>
                    <a:lnTo>
                      <a:pt x="332204" y="635897"/>
                    </a:lnTo>
                    <a:lnTo>
                      <a:pt x="328290" y="633270"/>
                    </a:lnTo>
                    <a:cubicBezTo>
                      <a:pt x="316051" y="621087"/>
                      <a:pt x="308481" y="604257"/>
                      <a:pt x="308481" y="585666"/>
                    </a:cubicBezTo>
                    <a:cubicBezTo>
                      <a:pt x="308481" y="576371"/>
                      <a:pt x="310374" y="567516"/>
                      <a:pt x="313796" y="559461"/>
                    </a:cubicBezTo>
                    <a:lnTo>
                      <a:pt x="324802" y="543212"/>
                    </a:lnTo>
                    <a:lnTo>
                      <a:pt x="319552" y="540630"/>
                    </a:lnTo>
                    <a:close/>
                    <a:moveTo>
                      <a:pt x="538682" y="526760"/>
                    </a:moveTo>
                    <a:lnTo>
                      <a:pt x="502253" y="563783"/>
                    </a:lnTo>
                    <a:lnTo>
                      <a:pt x="479974" y="579006"/>
                    </a:lnTo>
                    <a:lnTo>
                      <a:pt x="555317" y="582502"/>
                    </a:lnTo>
                    <a:lnTo>
                      <a:pt x="573402" y="580085"/>
                    </a:lnTo>
                    <a:close/>
                    <a:moveTo>
                      <a:pt x="130738" y="516300"/>
                    </a:moveTo>
                    <a:lnTo>
                      <a:pt x="107672" y="573385"/>
                    </a:lnTo>
                    <a:lnTo>
                      <a:pt x="134967" y="603521"/>
                    </a:lnTo>
                    <a:lnTo>
                      <a:pt x="155115" y="618332"/>
                    </a:lnTo>
                    <a:lnTo>
                      <a:pt x="156019" y="617950"/>
                    </a:lnTo>
                    <a:lnTo>
                      <a:pt x="204793" y="590049"/>
                    </a:lnTo>
                    <a:lnTo>
                      <a:pt x="163347" y="555778"/>
                    </a:lnTo>
                    <a:close/>
                    <a:moveTo>
                      <a:pt x="615643" y="493637"/>
                    </a:moveTo>
                    <a:lnTo>
                      <a:pt x="612283" y="495891"/>
                    </a:lnTo>
                    <a:cubicBezTo>
                      <a:pt x="604192" y="499298"/>
                      <a:pt x="595295" y="501182"/>
                      <a:pt x="585957" y="501182"/>
                    </a:cubicBezTo>
                    <a:lnTo>
                      <a:pt x="567500" y="497473"/>
                    </a:lnTo>
                    <a:lnTo>
                      <a:pt x="543971" y="521386"/>
                    </a:lnTo>
                    <a:lnTo>
                      <a:pt x="582269" y="578902"/>
                    </a:lnTo>
                    <a:lnTo>
                      <a:pt x="606394" y="575678"/>
                    </a:lnTo>
                    <a:lnTo>
                      <a:pt x="625800" y="549279"/>
                    </a:lnTo>
                    <a:lnTo>
                      <a:pt x="620151" y="508473"/>
                    </a:lnTo>
                    <a:close/>
                    <a:moveTo>
                      <a:pt x="201629" y="438704"/>
                    </a:moveTo>
                    <a:lnTo>
                      <a:pt x="192533" y="452135"/>
                    </a:lnTo>
                    <a:cubicBezTo>
                      <a:pt x="183487" y="461140"/>
                      <a:pt x="170989" y="466709"/>
                      <a:pt x="157185" y="466709"/>
                    </a:cubicBezTo>
                    <a:lnTo>
                      <a:pt x="154581" y="466186"/>
                    </a:lnTo>
                    <a:lnTo>
                      <a:pt x="141593" y="489433"/>
                    </a:lnTo>
                    <a:lnTo>
                      <a:pt x="136775" y="501359"/>
                    </a:lnTo>
                    <a:lnTo>
                      <a:pt x="167148" y="540728"/>
                    </a:lnTo>
                    <a:lnTo>
                      <a:pt x="216087" y="583587"/>
                    </a:lnTo>
                    <a:lnTo>
                      <a:pt x="268827" y="553416"/>
                    </a:lnTo>
                    <a:lnTo>
                      <a:pt x="301409" y="527166"/>
                    </a:lnTo>
                    <a:lnTo>
                      <a:pt x="239295" y="481073"/>
                    </a:lnTo>
                    <a:close/>
                    <a:moveTo>
                      <a:pt x="75148" y="424623"/>
                    </a:moveTo>
                    <a:lnTo>
                      <a:pt x="68128" y="517092"/>
                    </a:lnTo>
                    <a:lnTo>
                      <a:pt x="89856" y="553715"/>
                    </a:lnTo>
                    <a:lnTo>
                      <a:pt x="93201" y="557408"/>
                    </a:lnTo>
                    <a:lnTo>
                      <a:pt x="100678" y="537022"/>
                    </a:lnTo>
                    <a:lnTo>
                      <a:pt x="117560" y="500348"/>
                    </a:lnTo>
                    <a:lnTo>
                      <a:pt x="113149" y="495007"/>
                    </a:lnTo>
                    <a:cubicBezTo>
                      <a:pt x="98468" y="473330"/>
                      <a:pt x="85909" y="450339"/>
                      <a:pt x="75692" y="426356"/>
                    </a:cubicBezTo>
                    <a:close/>
                    <a:moveTo>
                      <a:pt x="453263" y="411388"/>
                    </a:moveTo>
                    <a:lnTo>
                      <a:pt x="389873" y="478786"/>
                    </a:lnTo>
                    <a:lnTo>
                      <a:pt x="328297" y="528399"/>
                    </a:lnTo>
                    <a:lnTo>
                      <a:pt x="331685" y="530813"/>
                    </a:lnTo>
                    <a:lnTo>
                      <a:pt x="336204" y="532751"/>
                    </a:lnTo>
                    <a:lnTo>
                      <a:pt x="349788" y="523634"/>
                    </a:lnTo>
                    <a:cubicBezTo>
                      <a:pt x="357880" y="520227"/>
                      <a:pt x="366776" y="518343"/>
                      <a:pt x="376114" y="518343"/>
                    </a:cubicBezTo>
                    <a:cubicBezTo>
                      <a:pt x="404129" y="518343"/>
                      <a:pt x="428165" y="535298"/>
                      <a:pt x="438432" y="559461"/>
                    </a:cubicBezTo>
                    <a:lnTo>
                      <a:pt x="440604" y="570167"/>
                    </a:lnTo>
                    <a:lnTo>
                      <a:pt x="454963" y="573453"/>
                    </a:lnTo>
                    <a:lnTo>
                      <a:pt x="488068" y="550832"/>
                    </a:lnTo>
                    <a:lnTo>
                      <a:pt x="527959" y="510293"/>
                    </a:lnTo>
                    <a:lnTo>
                      <a:pt x="504045" y="473567"/>
                    </a:lnTo>
                    <a:close/>
                    <a:moveTo>
                      <a:pt x="651346" y="349532"/>
                    </a:moveTo>
                    <a:lnTo>
                      <a:pt x="643454" y="380614"/>
                    </a:lnTo>
                    <a:lnTo>
                      <a:pt x="637207" y="391313"/>
                    </a:lnTo>
                    <a:lnTo>
                      <a:pt x="648275" y="407654"/>
                    </a:lnTo>
                    <a:cubicBezTo>
                      <a:pt x="651698" y="415709"/>
                      <a:pt x="653590" y="424564"/>
                      <a:pt x="653590" y="433859"/>
                    </a:cubicBezTo>
                    <a:cubicBezTo>
                      <a:pt x="653590" y="452450"/>
                      <a:pt x="646020" y="469280"/>
                      <a:pt x="633781" y="481464"/>
                    </a:cubicBezTo>
                    <a:lnTo>
                      <a:pt x="624550" y="487659"/>
                    </a:lnTo>
                    <a:lnTo>
                      <a:pt x="638611" y="531850"/>
                    </a:lnTo>
                    <a:lnTo>
                      <a:pt x="643322" y="525441"/>
                    </a:lnTo>
                    <a:lnTo>
                      <a:pt x="659115" y="491310"/>
                    </a:lnTo>
                    <a:lnTo>
                      <a:pt x="663936" y="445312"/>
                    </a:lnTo>
                    <a:cubicBezTo>
                      <a:pt x="663838" y="415662"/>
                      <a:pt x="660529" y="386032"/>
                      <a:pt x="653947" y="356979"/>
                    </a:cubicBezTo>
                    <a:close/>
                    <a:moveTo>
                      <a:pt x="524331" y="319279"/>
                    </a:moveTo>
                    <a:lnTo>
                      <a:pt x="471043" y="392481"/>
                    </a:lnTo>
                    <a:lnTo>
                      <a:pt x="458035" y="406314"/>
                    </a:lnTo>
                    <a:lnTo>
                      <a:pt x="506980" y="465833"/>
                    </a:lnTo>
                    <a:lnTo>
                      <a:pt x="533103" y="505065"/>
                    </a:lnTo>
                    <a:lnTo>
                      <a:pt x="549090" y="488817"/>
                    </a:lnTo>
                    <a:lnTo>
                      <a:pt x="538133" y="481464"/>
                    </a:lnTo>
                    <a:cubicBezTo>
                      <a:pt x="525894" y="469280"/>
                      <a:pt x="518324" y="452450"/>
                      <a:pt x="518324" y="433859"/>
                    </a:cubicBezTo>
                    <a:cubicBezTo>
                      <a:pt x="518324" y="405973"/>
                      <a:pt x="535357" y="382047"/>
                      <a:pt x="559631" y="371827"/>
                    </a:cubicBezTo>
                    <a:lnTo>
                      <a:pt x="567027" y="370340"/>
                    </a:lnTo>
                    <a:lnTo>
                      <a:pt x="561361" y="358622"/>
                    </a:lnTo>
                    <a:lnTo>
                      <a:pt x="534247" y="319439"/>
                    </a:lnTo>
                    <a:lnTo>
                      <a:pt x="529686" y="320355"/>
                    </a:lnTo>
                    <a:close/>
                    <a:moveTo>
                      <a:pt x="114964" y="291459"/>
                    </a:moveTo>
                    <a:lnTo>
                      <a:pt x="100667" y="319901"/>
                    </a:lnTo>
                    <a:lnTo>
                      <a:pt x="78819" y="391679"/>
                    </a:lnTo>
                    <a:lnTo>
                      <a:pt x="83230" y="407279"/>
                    </a:lnTo>
                    <a:cubicBezTo>
                      <a:pt x="92886" y="432094"/>
                      <a:pt x="104846" y="455841"/>
                      <a:pt x="118903" y="478193"/>
                    </a:cubicBezTo>
                    <a:lnTo>
                      <a:pt x="124449" y="485383"/>
                    </a:lnTo>
                    <a:lnTo>
                      <a:pt x="135525" y="461320"/>
                    </a:lnTo>
                    <a:lnTo>
                      <a:pt x="121838" y="452135"/>
                    </a:lnTo>
                    <a:cubicBezTo>
                      <a:pt x="112792" y="443130"/>
                      <a:pt x="107196" y="430690"/>
                      <a:pt x="107196" y="416949"/>
                    </a:cubicBezTo>
                    <a:cubicBezTo>
                      <a:pt x="107196" y="396338"/>
                      <a:pt x="119786" y="378653"/>
                      <a:pt x="137727" y="371099"/>
                    </a:cubicBezTo>
                    <a:lnTo>
                      <a:pt x="151152" y="368402"/>
                    </a:lnTo>
                    <a:lnTo>
                      <a:pt x="125200" y="323068"/>
                    </a:lnTo>
                    <a:close/>
                    <a:moveTo>
                      <a:pt x="304082" y="255373"/>
                    </a:moveTo>
                    <a:lnTo>
                      <a:pt x="252096" y="313710"/>
                    </a:lnTo>
                    <a:lnTo>
                      <a:pt x="197735" y="389444"/>
                    </a:lnTo>
                    <a:lnTo>
                      <a:pt x="203246" y="397580"/>
                    </a:lnTo>
                    <a:cubicBezTo>
                      <a:pt x="205775" y="403533"/>
                      <a:pt x="207174" y="410079"/>
                      <a:pt x="207174" y="416949"/>
                    </a:cubicBezTo>
                    <a:lnTo>
                      <a:pt x="205611" y="424658"/>
                    </a:lnTo>
                    <a:lnTo>
                      <a:pt x="243671" y="468093"/>
                    </a:lnTo>
                    <a:lnTo>
                      <a:pt x="313217" y="517652"/>
                    </a:lnTo>
                    <a:lnTo>
                      <a:pt x="377623" y="465761"/>
                    </a:lnTo>
                    <a:cubicBezTo>
                      <a:pt x="398646" y="445987"/>
                      <a:pt x="418382" y="425593"/>
                      <a:pt x="436779" y="404754"/>
                    </a:cubicBezTo>
                    <a:lnTo>
                      <a:pt x="442266" y="397923"/>
                    </a:lnTo>
                    <a:lnTo>
                      <a:pt x="412554" y="361545"/>
                    </a:lnTo>
                    <a:lnTo>
                      <a:pt x="401880" y="350583"/>
                    </a:lnTo>
                    <a:lnTo>
                      <a:pt x="398709" y="358202"/>
                    </a:lnTo>
                    <a:cubicBezTo>
                      <a:pt x="391007" y="365869"/>
                      <a:pt x="380366" y="370611"/>
                      <a:pt x="368613" y="370611"/>
                    </a:cubicBezTo>
                    <a:cubicBezTo>
                      <a:pt x="345107" y="370611"/>
                      <a:pt x="326051" y="351643"/>
                      <a:pt x="326051" y="328244"/>
                    </a:cubicBezTo>
                    <a:cubicBezTo>
                      <a:pt x="326051" y="316545"/>
                      <a:pt x="330815" y="305953"/>
                      <a:pt x="338518" y="298286"/>
                    </a:cubicBezTo>
                    <a:lnTo>
                      <a:pt x="347393" y="294627"/>
                    </a:lnTo>
                    <a:lnTo>
                      <a:pt x="341132" y="288197"/>
                    </a:lnTo>
                    <a:close/>
                    <a:moveTo>
                      <a:pt x="667370" y="243573"/>
                    </a:moveTo>
                    <a:lnTo>
                      <a:pt x="669797" y="276858"/>
                    </a:lnTo>
                    <a:lnTo>
                      <a:pt x="657009" y="327228"/>
                    </a:lnTo>
                    <a:lnTo>
                      <a:pt x="664540" y="347419"/>
                    </a:lnTo>
                    <a:cubicBezTo>
                      <a:pt x="671983" y="376655"/>
                      <a:pt x="676218" y="406357"/>
                      <a:pt x="677292" y="435974"/>
                    </a:cubicBezTo>
                    <a:lnTo>
                      <a:pt x="676990" y="440247"/>
                    </a:lnTo>
                    <a:lnTo>
                      <a:pt x="685763" y="403940"/>
                    </a:lnTo>
                    <a:cubicBezTo>
                      <a:pt x="691716" y="361759"/>
                      <a:pt x="689518" y="318734"/>
                      <a:pt x="679297" y="277380"/>
                    </a:cubicBezTo>
                    <a:close/>
                    <a:moveTo>
                      <a:pt x="47768" y="239816"/>
                    </a:moveTo>
                    <a:lnTo>
                      <a:pt x="43849" y="248286"/>
                    </a:lnTo>
                    <a:cubicBezTo>
                      <a:pt x="22645" y="309351"/>
                      <a:pt x="19924" y="375139"/>
                      <a:pt x="35255" y="437171"/>
                    </a:cubicBezTo>
                    <a:lnTo>
                      <a:pt x="50922" y="481583"/>
                    </a:lnTo>
                    <a:lnTo>
                      <a:pt x="57677" y="392611"/>
                    </a:lnTo>
                    <a:lnTo>
                      <a:pt x="61334" y="380598"/>
                    </a:lnTo>
                    <a:lnTo>
                      <a:pt x="52281" y="351749"/>
                    </a:lnTo>
                    <a:cubicBezTo>
                      <a:pt x="46964" y="326101"/>
                      <a:pt x="44205" y="299783"/>
                      <a:pt x="44222" y="273115"/>
                    </a:cubicBezTo>
                    <a:close/>
                    <a:moveTo>
                      <a:pt x="585900" y="211697"/>
                    </a:moveTo>
                    <a:lnTo>
                      <a:pt x="569482" y="241976"/>
                    </a:lnTo>
                    <a:lnTo>
                      <a:pt x="575747" y="251226"/>
                    </a:lnTo>
                    <a:cubicBezTo>
                      <a:pt x="578276" y="257179"/>
                      <a:pt x="579675" y="263725"/>
                      <a:pt x="579675" y="270595"/>
                    </a:cubicBezTo>
                    <a:cubicBezTo>
                      <a:pt x="579675" y="291207"/>
                      <a:pt x="567086" y="308891"/>
                      <a:pt x="549144" y="316445"/>
                    </a:cubicBezTo>
                    <a:lnTo>
                      <a:pt x="547889" y="316697"/>
                    </a:lnTo>
                    <a:lnTo>
                      <a:pt x="562398" y="336996"/>
                    </a:lnTo>
                    <a:lnTo>
                      <a:pt x="579134" y="367907"/>
                    </a:lnTo>
                    <a:lnTo>
                      <a:pt x="585957" y="366536"/>
                    </a:lnTo>
                    <a:cubicBezTo>
                      <a:pt x="595295" y="366536"/>
                      <a:pt x="604192" y="368420"/>
                      <a:pt x="612283" y="371827"/>
                    </a:cubicBezTo>
                    <a:lnTo>
                      <a:pt x="621509" y="378019"/>
                    </a:lnTo>
                    <a:lnTo>
                      <a:pt x="622202" y="376832"/>
                    </a:lnTo>
                    <a:lnTo>
                      <a:pt x="638486" y="312699"/>
                    </a:lnTo>
                    <a:lnTo>
                      <a:pt x="624308" y="272094"/>
                    </a:lnTo>
                    <a:close/>
                    <a:moveTo>
                      <a:pt x="388134" y="179850"/>
                    </a:moveTo>
                    <a:lnTo>
                      <a:pt x="376939" y="187786"/>
                    </a:lnTo>
                    <a:cubicBezTo>
                      <a:pt x="355091" y="205319"/>
                      <a:pt x="333606" y="224655"/>
                      <a:pt x="312720" y="245682"/>
                    </a:cubicBezTo>
                    <a:lnTo>
                      <a:pt x="309775" y="248985"/>
                    </a:lnTo>
                    <a:lnTo>
                      <a:pt x="339714" y="275893"/>
                    </a:lnTo>
                    <a:lnTo>
                      <a:pt x="354878" y="291540"/>
                    </a:lnTo>
                    <a:lnTo>
                      <a:pt x="368613" y="285877"/>
                    </a:lnTo>
                    <a:cubicBezTo>
                      <a:pt x="392119" y="285877"/>
                      <a:pt x="411175" y="304845"/>
                      <a:pt x="411175" y="328244"/>
                    </a:cubicBezTo>
                    <a:lnTo>
                      <a:pt x="404950" y="343205"/>
                    </a:lnTo>
                    <a:lnTo>
                      <a:pt x="412779" y="351283"/>
                    </a:lnTo>
                    <a:lnTo>
                      <a:pt x="446647" y="392467"/>
                    </a:lnTo>
                    <a:lnTo>
                      <a:pt x="487912" y="341085"/>
                    </a:lnTo>
                    <a:lnTo>
                      <a:pt x="504608" y="312673"/>
                    </a:lnTo>
                    <a:lnTo>
                      <a:pt x="494339" y="305781"/>
                    </a:lnTo>
                    <a:cubicBezTo>
                      <a:pt x="485292" y="296776"/>
                      <a:pt x="479697" y="284336"/>
                      <a:pt x="479697" y="270595"/>
                    </a:cubicBezTo>
                    <a:lnTo>
                      <a:pt x="482182" y="258345"/>
                    </a:lnTo>
                    <a:lnTo>
                      <a:pt x="427474" y="204358"/>
                    </a:lnTo>
                    <a:close/>
                    <a:moveTo>
                      <a:pt x="199223" y="171542"/>
                    </a:moveTo>
                    <a:lnTo>
                      <a:pt x="135497" y="250607"/>
                    </a:lnTo>
                    <a:lnTo>
                      <a:pt x="123377" y="274720"/>
                    </a:lnTo>
                    <a:lnTo>
                      <a:pt x="134248" y="312031"/>
                    </a:lnTo>
                    <a:lnTo>
                      <a:pt x="165241" y="368808"/>
                    </a:lnTo>
                    <a:lnTo>
                      <a:pt x="176643" y="371099"/>
                    </a:lnTo>
                    <a:lnTo>
                      <a:pt x="184928" y="376660"/>
                    </a:lnTo>
                    <a:lnTo>
                      <a:pt x="239979" y="299965"/>
                    </a:lnTo>
                    <a:lnTo>
                      <a:pt x="290467" y="243311"/>
                    </a:lnTo>
                    <a:lnTo>
                      <a:pt x="268528" y="223873"/>
                    </a:lnTo>
                    <a:lnTo>
                      <a:pt x="248270" y="208577"/>
                    </a:lnTo>
                    <a:lnTo>
                      <a:pt x="241838" y="207284"/>
                    </a:lnTo>
                    <a:cubicBezTo>
                      <a:pt x="233747" y="203878"/>
                      <a:pt x="226460" y="198948"/>
                      <a:pt x="220340" y="192856"/>
                    </a:cubicBezTo>
                    <a:lnTo>
                      <a:pt x="212897" y="181866"/>
                    </a:lnTo>
                    <a:close/>
                    <a:moveTo>
                      <a:pt x="89292" y="164538"/>
                    </a:moveTo>
                    <a:lnTo>
                      <a:pt x="71230" y="189109"/>
                    </a:lnTo>
                    <a:lnTo>
                      <a:pt x="58082" y="217524"/>
                    </a:lnTo>
                    <a:lnTo>
                      <a:pt x="54597" y="248257"/>
                    </a:lnTo>
                    <a:cubicBezTo>
                      <a:pt x="54207" y="276009"/>
                      <a:pt x="56536" y="303358"/>
                      <a:pt x="61377" y="329972"/>
                    </a:cubicBezTo>
                    <a:lnTo>
                      <a:pt x="68776" y="356146"/>
                    </a:lnTo>
                    <a:lnTo>
                      <a:pt x="82317" y="311660"/>
                    </a:lnTo>
                    <a:lnTo>
                      <a:pt x="106151" y="264244"/>
                    </a:lnTo>
                    <a:lnTo>
                      <a:pt x="96528" y="234535"/>
                    </a:lnTo>
                    <a:close/>
                    <a:moveTo>
                      <a:pt x="335438" y="147023"/>
                    </a:moveTo>
                    <a:lnTo>
                      <a:pt x="330482" y="171457"/>
                    </a:lnTo>
                    <a:cubicBezTo>
                      <a:pt x="323638" y="187566"/>
                      <a:pt x="310673" y="200471"/>
                      <a:pt x="294490" y="207284"/>
                    </a:cubicBezTo>
                    <a:lnTo>
                      <a:pt x="269065" y="212394"/>
                    </a:lnTo>
                    <a:lnTo>
                      <a:pt x="296247" y="236824"/>
                    </a:lnTo>
                    <a:lnTo>
                      <a:pt x="303795" y="228353"/>
                    </a:lnTo>
                    <a:lnTo>
                      <a:pt x="370075" y="168602"/>
                    </a:lnTo>
                    <a:close/>
                    <a:moveTo>
                      <a:pt x="610571" y="145240"/>
                    </a:moveTo>
                    <a:lnTo>
                      <a:pt x="591321" y="197895"/>
                    </a:lnTo>
                    <a:lnTo>
                      <a:pt x="632549" y="261660"/>
                    </a:lnTo>
                    <a:lnTo>
                      <a:pt x="643791" y="291798"/>
                    </a:lnTo>
                    <a:lnTo>
                      <a:pt x="647227" y="278269"/>
                    </a:lnTo>
                    <a:lnTo>
                      <a:pt x="640623" y="187681"/>
                    </a:lnTo>
                    <a:lnTo>
                      <a:pt x="624696" y="160835"/>
                    </a:lnTo>
                    <a:close/>
                    <a:moveTo>
                      <a:pt x="123273" y="123877"/>
                    </a:moveTo>
                    <a:lnTo>
                      <a:pt x="111030" y="134966"/>
                    </a:lnTo>
                    <a:lnTo>
                      <a:pt x="103045" y="145830"/>
                    </a:lnTo>
                    <a:lnTo>
                      <a:pt x="108418" y="223381"/>
                    </a:lnTo>
                    <a:lnTo>
                      <a:pt x="115123" y="246394"/>
                    </a:lnTo>
                    <a:lnTo>
                      <a:pt x="118983" y="238715"/>
                    </a:lnTo>
                    <a:cubicBezTo>
                      <a:pt x="129518" y="221576"/>
                      <a:pt x="141031" y="205298"/>
                      <a:pt x="153408" y="189961"/>
                    </a:cubicBezTo>
                    <a:lnTo>
                      <a:pt x="181108" y="159818"/>
                    </a:lnTo>
                    <a:lnTo>
                      <a:pt x="125841" y="125213"/>
                    </a:lnTo>
                    <a:close/>
                    <a:moveTo>
                      <a:pt x="491029" y="116871"/>
                    </a:moveTo>
                    <a:lnTo>
                      <a:pt x="443339" y="140715"/>
                    </a:lnTo>
                    <a:lnTo>
                      <a:pt x="402963" y="169337"/>
                    </a:lnTo>
                    <a:lnTo>
                      <a:pt x="450243" y="204546"/>
                    </a:lnTo>
                    <a:lnTo>
                      <a:pt x="488338" y="244269"/>
                    </a:lnTo>
                    <a:lnTo>
                      <a:pt x="494339" y="235409"/>
                    </a:lnTo>
                    <a:cubicBezTo>
                      <a:pt x="503385" y="226405"/>
                      <a:pt x="515882" y="220835"/>
                      <a:pt x="529686" y="220835"/>
                    </a:cubicBezTo>
                    <a:cubicBezTo>
                      <a:pt x="536588" y="220835"/>
                      <a:pt x="543164" y="222227"/>
                      <a:pt x="549144" y="224745"/>
                    </a:cubicBezTo>
                    <a:lnTo>
                      <a:pt x="554261" y="228179"/>
                    </a:lnTo>
                    <a:lnTo>
                      <a:pt x="564930" y="210023"/>
                    </a:lnTo>
                    <a:lnTo>
                      <a:pt x="571873" y="191034"/>
                    </a:lnTo>
                    <a:lnTo>
                      <a:pt x="535575" y="152338"/>
                    </a:lnTo>
                    <a:cubicBezTo>
                      <a:pt x="521766" y="139583"/>
                      <a:pt x="507209" y="127955"/>
                      <a:pt x="492030" y="117465"/>
                    </a:cubicBezTo>
                    <a:close/>
                    <a:moveTo>
                      <a:pt x="149397" y="100216"/>
                    </a:moveTo>
                    <a:lnTo>
                      <a:pt x="133681" y="114451"/>
                    </a:lnTo>
                    <a:lnTo>
                      <a:pt x="189461" y="150730"/>
                    </a:lnTo>
                    <a:lnTo>
                      <a:pt x="193017" y="146860"/>
                    </a:lnTo>
                    <a:lnTo>
                      <a:pt x="201456" y="140692"/>
                    </a:lnTo>
                    <a:lnTo>
                      <a:pt x="205846" y="119047"/>
                    </a:lnTo>
                    <a:lnTo>
                      <a:pt x="214270" y="106610"/>
                    </a:lnTo>
                    <a:close/>
                    <a:moveTo>
                      <a:pt x="551006" y="90021"/>
                    </a:moveTo>
                    <a:lnTo>
                      <a:pt x="532814" y="95982"/>
                    </a:lnTo>
                    <a:lnTo>
                      <a:pt x="504524" y="110125"/>
                    </a:lnTo>
                    <a:lnTo>
                      <a:pt x="529575" y="128577"/>
                    </a:lnTo>
                    <a:lnTo>
                      <a:pt x="576789" y="177584"/>
                    </a:lnTo>
                    <a:lnTo>
                      <a:pt x="594929" y="127970"/>
                    </a:lnTo>
                    <a:lnTo>
                      <a:pt x="579586" y="111030"/>
                    </a:lnTo>
                    <a:close/>
                    <a:moveTo>
                      <a:pt x="383383" y="66055"/>
                    </a:moveTo>
                    <a:lnTo>
                      <a:pt x="309627" y="93378"/>
                    </a:lnTo>
                    <a:lnTo>
                      <a:pt x="315988" y="97648"/>
                    </a:lnTo>
                    <a:cubicBezTo>
                      <a:pt x="322108" y="103739"/>
                      <a:pt x="327060" y="110993"/>
                      <a:pt x="330482" y="119047"/>
                    </a:cubicBezTo>
                    <a:lnTo>
                      <a:pt x="331969" y="126377"/>
                    </a:lnTo>
                    <a:lnTo>
                      <a:pt x="374074" y="147823"/>
                    </a:lnTo>
                    <a:lnTo>
                      <a:pt x="386244" y="156886"/>
                    </a:lnTo>
                    <a:lnTo>
                      <a:pt x="441299" y="117856"/>
                    </a:lnTo>
                    <a:lnTo>
                      <a:pt x="469184" y="103915"/>
                    </a:lnTo>
                    <a:lnTo>
                      <a:pt x="444756" y="89425"/>
                    </a:lnTo>
                    <a:cubicBezTo>
                      <a:pt x="428460" y="81224"/>
                      <a:pt x="411670" y="74174"/>
                      <a:pt x="394511" y="68285"/>
                    </a:cubicBezTo>
                    <a:close/>
                    <a:moveTo>
                      <a:pt x="494347" y="56841"/>
                    </a:moveTo>
                    <a:lnTo>
                      <a:pt x="422186" y="60928"/>
                    </a:lnTo>
                    <a:lnTo>
                      <a:pt x="471636" y="85897"/>
                    </a:lnTo>
                    <a:lnTo>
                      <a:pt x="485214" y="95900"/>
                    </a:lnTo>
                    <a:lnTo>
                      <a:pt x="529133" y="73942"/>
                    </a:lnTo>
                    <a:lnTo>
                      <a:pt x="525442" y="71229"/>
                    </a:lnTo>
                    <a:close/>
                    <a:moveTo>
                      <a:pt x="288153" y="46979"/>
                    </a:moveTo>
                    <a:lnTo>
                      <a:pt x="234166" y="50500"/>
                    </a:lnTo>
                    <a:lnTo>
                      <a:pt x="216915" y="56586"/>
                    </a:lnTo>
                    <a:lnTo>
                      <a:pt x="182785" y="76834"/>
                    </a:lnTo>
                    <a:lnTo>
                      <a:pt x="209134" y="80986"/>
                    </a:lnTo>
                    <a:lnTo>
                      <a:pt x="233927" y="88530"/>
                    </a:lnTo>
                    <a:lnTo>
                      <a:pt x="241838" y="83220"/>
                    </a:lnTo>
                    <a:cubicBezTo>
                      <a:pt x="249930" y="79813"/>
                      <a:pt x="258826" y="77929"/>
                      <a:pt x="268164" y="77929"/>
                    </a:cubicBezTo>
                    <a:lnTo>
                      <a:pt x="283200" y="80951"/>
                    </a:lnTo>
                    <a:lnTo>
                      <a:pt x="285081" y="79576"/>
                    </a:lnTo>
                    <a:lnTo>
                      <a:pt x="343270" y="58020"/>
                    </a:lnTo>
                    <a:close/>
                    <a:moveTo>
                      <a:pt x="340351" y="25957"/>
                    </a:moveTo>
                    <a:lnTo>
                      <a:pt x="313464" y="29926"/>
                    </a:lnTo>
                    <a:lnTo>
                      <a:pt x="342538" y="33543"/>
                    </a:lnTo>
                    <a:lnTo>
                      <a:pt x="378845" y="44841"/>
                    </a:lnTo>
                    <a:lnTo>
                      <a:pt x="389757" y="40799"/>
                    </a:lnTo>
                    <a:lnTo>
                      <a:pt x="441514" y="37867"/>
                    </a:lnTo>
                    <a:lnTo>
                      <a:pt x="403941" y="28789"/>
                    </a:lnTo>
                    <a:cubicBezTo>
                      <a:pt x="382850" y="25813"/>
                      <a:pt x="361548" y="24873"/>
                      <a:pt x="340351" y="25957"/>
                    </a:cubicBezTo>
                    <a:close/>
                    <a:moveTo>
                      <a:pt x="356186" y="2"/>
                    </a:moveTo>
                    <a:cubicBezTo>
                      <a:pt x="441923" y="-286"/>
                      <a:pt x="528035" y="30105"/>
                      <a:pt x="596689" y="92086"/>
                    </a:cubicBezTo>
                    <a:lnTo>
                      <a:pt x="616572" y="114039"/>
                    </a:lnTo>
                    <a:lnTo>
                      <a:pt x="620730" y="116955"/>
                    </a:lnTo>
                    <a:lnTo>
                      <a:pt x="620423" y="118290"/>
                    </a:lnTo>
                    <a:lnTo>
                      <a:pt x="645269" y="145724"/>
                    </a:lnTo>
                    <a:lnTo>
                      <a:pt x="658367" y="167801"/>
                    </a:lnTo>
                    <a:lnTo>
                      <a:pt x="660378" y="166925"/>
                    </a:lnTo>
                    <a:lnTo>
                      <a:pt x="662200" y="172636"/>
                    </a:lnTo>
                    <a:lnTo>
                      <a:pt x="662335" y="174488"/>
                    </a:lnTo>
                    <a:lnTo>
                      <a:pt x="681099" y="206115"/>
                    </a:lnTo>
                    <a:cubicBezTo>
                      <a:pt x="720323" y="290240"/>
                      <a:pt x="725264" y="386966"/>
                      <a:pt x="694817" y="474650"/>
                    </a:cubicBezTo>
                    <a:lnTo>
                      <a:pt x="670187" y="527879"/>
                    </a:lnTo>
                    <a:lnTo>
                      <a:pt x="669572" y="530550"/>
                    </a:lnTo>
                    <a:lnTo>
                      <a:pt x="668813" y="532071"/>
                    </a:lnTo>
                    <a:lnTo>
                      <a:pt x="666674" y="535472"/>
                    </a:lnTo>
                    <a:lnTo>
                      <a:pt x="665329" y="538379"/>
                    </a:lnTo>
                    <a:lnTo>
                      <a:pt x="661969" y="542950"/>
                    </a:lnTo>
                    <a:lnTo>
                      <a:pt x="650198" y="561656"/>
                    </a:lnTo>
                    <a:lnTo>
                      <a:pt x="645757" y="567383"/>
                    </a:lnTo>
                    <a:lnTo>
                      <a:pt x="646743" y="563662"/>
                    </a:lnTo>
                    <a:lnTo>
                      <a:pt x="643528" y="568036"/>
                    </a:lnTo>
                    <a:lnTo>
                      <a:pt x="643635" y="568822"/>
                    </a:lnTo>
                    <a:lnTo>
                      <a:pt x="644920" y="568464"/>
                    </a:lnTo>
                    <a:lnTo>
                      <a:pt x="628953" y="589050"/>
                    </a:lnTo>
                    <a:lnTo>
                      <a:pt x="625015" y="593221"/>
                    </a:lnTo>
                    <a:lnTo>
                      <a:pt x="622466" y="596688"/>
                    </a:lnTo>
                    <a:lnTo>
                      <a:pt x="602356" y="614903"/>
                    </a:lnTo>
                    <a:lnTo>
                      <a:pt x="603020" y="616094"/>
                    </a:lnTo>
                    <a:lnTo>
                      <a:pt x="596409" y="621868"/>
                    </a:lnTo>
                    <a:lnTo>
                      <a:pt x="595837" y="620806"/>
                    </a:lnTo>
                    <a:lnTo>
                      <a:pt x="568829" y="645269"/>
                    </a:lnTo>
                    <a:lnTo>
                      <a:pt x="551809" y="655367"/>
                    </a:lnTo>
                    <a:lnTo>
                      <a:pt x="554292" y="654736"/>
                    </a:lnTo>
                    <a:lnTo>
                      <a:pt x="551567" y="656691"/>
                    </a:lnTo>
                    <a:cubicBezTo>
                      <a:pt x="541974" y="662903"/>
                      <a:pt x="532084" y="668657"/>
                      <a:pt x="521934" y="673931"/>
                    </a:cubicBezTo>
                    <a:lnTo>
                      <a:pt x="515614" y="676839"/>
                    </a:lnTo>
                    <a:lnTo>
                      <a:pt x="508436" y="681098"/>
                    </a:lnTo>
                    <a:cubicBezTo>
                      <a:pt x="382250" y="739934"/>
                      <a:pt x="227709" y="721633"/>
                      <a:pt x="117864" y="622466"/>
                    </a:cubicBezTo>
                    <a:lnTo>
                      <a:pt x="87593" y="589044"/>
                    </a:lnTo>
                    <a:lnTo>
                      <a:pt x="81891" y="588244"/>
                    </a:lnTo>
                    <a:lnTo>
                      <a:pt x="83326" y="584333"/>
                    </a:lnTo>
                    <a:lnTo>
                      <a:pt x="69282" y="568828"/>
                    </a:lnTo>
                    <a:cubicBezTo>
                      <a:pt x="-15162" y="454121"/>
                      <a:pt x="-23092" y="298887"/>
                      <a:pt x="49224" y="176173"/>
                    </a:cubicBezTo>
                    <a:lnTo>
                      <a:pt x="61800" y="159064"/>
                    </a:lnTo>
                    <a:lnTo>
                      <a:pt x="63093" y="154269"/>
                    </a:lnTo>
                    <a:lnTo>
                      <a:pt x="64558" y="151941"/>
                    </a:lnTo>
                    <a:lnTo>
                      <a:pt x="68847" y="146412"/>
                    </a:lnTo>
                    <a:lnTo>
                      <a:pt x="67570" y="151215"/>
                    </a:lnTo>
                    <a:lnTo>
                      <a:pt x="88322" y="122985"/>
                    </a:lnTo>
                    <a:lnTo>
                      <a:pt x="88384" y="121815"/>
                    </a:lnTo>
                    <a:lnTo>
                      <a:pt x="91983" y="118005"/>
                    </a:lnTo>
                    <a:lnTo>
                      <a:pt x="92086" y="117863"/>
                    </a:lnTo>
                    <a:lnTo>
                      <a:pt x="92290" y="117679"/>
                    </a:lnTo>
                    <a:lnTo>
                      <a:pt x="98575" y="111021"/>
                    </a:lnTo>
                    <a:lnTo>
                      <a:pt x="98574" y="111021"/>
                    </a:lnTo>
                    <a:lnTo>
                      <a:pt x="109194" y="99775"/>
                    </a:lnTo>
                    <a:lnTo>
                      <a:pt x="110978" y="100753"/>
                    </a:lnTo>
                    <a:lnTo>
                      <a:pt x="114309" y="97735"/>
                    </a:lnTo>
                    <a:lnTo>
                      <a:pt x="111203" y="97969"/>
                    </a:lnTo>
                    <a:lnTo>
                      <a:pt x="135331" y="76894"/>
                    </a:lnTo>
                    <a:lnTo>
                      <a:pt x="141004" y="72824"/>
                    </a:lnTo>
                    <a:lnTo>
                      <a:pt x="141764" y="72869"/>
                    </a:lnTo>
                    <a:lnTo>
                      <a:pt x="145724" y="69282"/>
                    </a:lnTo>
                    <a:lnTo>
                      <a:pt x="165762" y="57395"/>
                    </a:lnTo>
                    <a:lnTo>
                      <a:pt x="160785" y="58633"/>
                    </a:lnTo>
                    <a:lnTo>
                      <a:pt x="163189" y="56907"/>
                    </a:lnTo>
                    <a:lnTo>
                      <a:pt x="190471" y="42735"/>
                    </a:lnTo>
                    <a:lnTo>
                      <a:pt x="206116" y="33453"/>
                    </a:lnTo>
                    <a:lnTo>
                      <a:pt x="213043" y="31009"/>
                    </a:lnTo>
                    <a:lnTo>
                      <a:pt x="224021" y="25307"/>
                    </a:lnTo>
                    <a:lnTo>
                      <a:pt x="225919" y="24646"/>
                    </a:lnTo>
                    <a:lnTo>
                      <a:pt x="231396" y="24535"/>
                    </a:lnTo>
                    <a:lnTo>
                      <a:pt x="271235" y="10481"/>
                    </a:lnTo>
                    <a:cubicBezTo>
                      <a:pt x="299070" y="3602"/>
                      <a:pt x="327607" y="97"/>
                      <a:pt x="356186" y="2"/>
                    </a:cubicBez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5719" tIns="45719" rIns="45719" bIns="45719" rtlCol="0" anchor="ctr">
                <a:noAutofit/>
              </a:bodyPr>
              <a:lstStyle/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96E6B8-0C3A-074B-9B2D-26F21ABC1121}"/>
                </a:ext>
              </a:extLst>
            </p:cNvPr>
            <p:cNvSpPr/>
            <p:nvPr/>
          </p:nvSpPr>
          <p:spPr>
            <a:xfrm>
              <a:off x="2051522" y="1269872"/>
              <a:ext cx="3262601" cy="83438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9547" tIns="31592" rIns="63182" bIns="31592" rtlCol="0" anchor="ctr" anchorCtr="0"/>
            <a:lstStyle/>
            <a:p>
              <a:r>
                <a:rPr lang="en-GB" sz="2300" b="1" dirty="0">
                  <a:solidFill>
                    <a:srgbClr val="009051"/>
                  </a:solidFill>
                </a:rPr>
                <a:t>Family Offices and HNIs</a:t>
              </a:r>
            </a:p>
          </p:txBody>
        </p:sp>
        <p:sp>
          <p:nvSpPr>
            <p:cNvPr id="5" name="KMA6C131B">
              <a:extLst>
                <a:ext uri="{FF2B5EF4-FFF2-40B4-BE49-F238E27FC236}">
                  <a16:creationId xmlns:a16="http://schemas.microsoft.com/office/drawing/2014/main" id="{1FD0D14B-3CC5-914E-9AFF-1FC38CB10149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314123" y="1211281"/>
              <a:ext cx="7500728" cy="10575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&gt;24% family offices in US allocate 17% on average to impact investment with greater flexibility for innovative financial instruments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Impact investing helps families across generations bond on values increasing chances of inter-generational wealth transfer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A55B86-DA0C-B442-983A-8EBB3E94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</a:blip>
            <a:stretch>
              <a:fillRect/>
            </a:stretch>
          </p:blipFill>
          <p:spPr>
            <a:xfrm>
              <a:off x="785974" y="1298020"/>
              <a:ext cx="834389" cy="834389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BE27EC6-FB36-1048-893F-B5D205CCA89A}"/>
              </a:ext>
            </a:extLst>
          </p:cNvPr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66D38A-6CFA-264E-8CE9-D65C0FD63543}"/>
              </a:ext>
            </a:extLst>
          </p:cNvPr>
          <p:cNvCxnSpPr/>
          <p:nvPr/>
        </p:nvCxnSpPr>
        <p:spPr>
          <a:xfrm>
            <a:off x="436071" y="4188999"/>
            <a:ext cx="12168000" cy="0"/>
          </a:xfrm>
          <a:prstGeom prst="line">
            <a:avLst/>
          </a:prstGeom>
          <a:ln w="19050">
            <a:solidFill>
              <a:srgbClr val="009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5077D69-2B6F-AC41-846B-DF558F8A75DB}"/>
              </a:ext>
            </a:extLst>
          </p:cNvPr>
          <p:cNvGrpSpPr/>
          <p:nvPr/>
        </p:nvGrpSpPr>
        <p:grpSpPr>
          <a:xfrm>
            <a:off x="636732" y="2958148"/>
            <a:ext cx="12021649" cy="1057588"/>
            <a:chOff x="636732" y="2843296"/>
            <a:chExt cx="12151682" cy="10575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DDB0DD-673F-2B43-ADF5-F277E6212C73}"/>
                </a:ext>
              </a:extLst>
            </p:cNvPr>
            <p:cNvGrpSpPr>
              <a:grpSpLocks/>
            </p:cNvGrpSpPr>
            <p:nvPr>
              <p:custDataLst>
                <p:tags r:id="rId5"/>
              </p:custDataLst>
            </p:nvPr>
          </p:nvGrpSpPr>
          <p:grpSpPr>
            <a:xfrm>
              <a:off x="636732" y="2854995"/>
              <a:ext cx="1072866" cy="992881"/>
              <a:chOff x="398969" y="2059422"/>
              <a:chExt cx="1378857" cy="1378857"/>
            </a:xfrm>
            <a:solidFill>
              <a:srgbClr val="009051"/>
            </a:solidFill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8D956C2-BE82-724E-B9F1-7F44A21284CB}"/>
                  </a:ext>
                </a:extLst>
              </p:cNvPr>
              <p:cNvSpPr/>
              <p:nvPr/>
            </p:nvSpPr>
            <p:spPr>
              <a:xfrm>
                <a:off x="398969" y="2059422"/>
                <a:ext cx="1378857" cy="1378857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9" tIns="45719" rIns="45719" bIns="45719"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DAD3BF05-ABE4-4246-A9FB-8D268E3AF385}"/>
                  </a:ext>
                </a:extLst>
              </p:cNvPr>
              <p:cNvSpPr/>
              <p:nvPr/>
            </p:nvSpPr>
            <p:spPr>
              <a:xfrm>
                <a:off x="582901" y="2243353"/>
                <a:ext cx="1010993" cy="1010993"/>
              </a:xfrm>
              <a:custGeom>
                <a:avLst/>
                <a:gdLst>
                  <a:gd name="connsiteX0" fmla="*/ 328118 w 714552"/>
                  <a:gd name="connsiteY0" fmla="*/ 655919 h 714551"/>
                  <a:gd name="connsiteX1" fmla="*/ 259850 w 714552"/>
                  <a:gd name="connsiteY1" fmla="*/ 673497 h 714551"/>
                  <a:gd name="connsiteX2" fmla="*/ 310612 w 714552"/>
                  <a:gd name="connsiteY2" fmla="*/ 685762 h 714551"/>
                  <a:gd name="connsiteX3" fmla="*/ 437172 w 714552"/>
                  <a:gd name="connsiteY3" fmla="*/ 679297 h 714551"/>
                  <a:gd name="connsiteX4" fmla="*/ 446149 w 714552"/>
                  <a:gd name="connsiteY4" fmla="*/ 676129 h 714551"/>
                  <a:gd name="connsiteX5" fmla="*/ 377337 w 714552"/>
                  <a:gd name="connsiteY5" fmla="*/ 671533 h 714551"/>
                  <a:gd name="connsiteX6" fmla="*/ 220072 w 714552"/>
                  <a:gd name="connsiteY6" fmla="*/ 602681 h 714551"/>
                  <a:gd name="connsiteX7" fmla="*/ 171570 w 714552"/>
                  <a:gd name="connsiteY7" fmla="*/ 630428 h 714551"/>
                  <a:gd name="connsiteX8" fmla="*/ 189111 w 714552"/>
                  <a:gd name="connsiteY8" fmla="*/ 643321 h 714551"/>
                  <a:gd name="connsiteX9" fmla="*/ 229960 w 714552"/>
                  <a:gd name="connsiteY9" fmla="*/ 662222 h 714551"/>
                  <a:gd name="connsiteX10" fmla="*/ 295577 w 714552"/>
                  <a:gd name="connsiteY10" fmla="*/ 645328 h 714551"/>
                  <a:gd name="connsiteX11" fmla="*/ 224981 w 714552"/>
                  <a:gd name="connsiteY11" fmla="*/ 606740 h 714551"/>
                  <a:gd name="connsiteX12" fmla="*/ 457428 w 714552"/>
                  <a:gd name="connsiteY12" fmla="*/ 594412 h 714551"/>
                  <a:gd name="connsiteX13" fmla="*/ 439487 w 714552"/>
                  <a:gd name="connsiteY13" fmla="*/ 606671 h 714551"/>
                  <a:gd name="connsiteX14" fmla="*/ 438432 w 714552"/>
                  <a:gd name="connsiteY14" fmla="*/ 611871 h 714551"/>
                  <a:gd name="connsiteX15" fmla="*/ 376114 w 714552"/>
                  <a:gd name="connsiteY15" fmla="*/ 652989 h 714551"/>
                  <a:gd name="connsiteX16" fmla="*/ 354792 w 714552"/>
                  <a:gd name="connsiteY16" fmla="*/ 648704 h 714551"/>
                  <a:gd name="connsiteX17" fmla="*/ 353229 w 714552"/>
                  <a:gd name="connsiteY17" fmla="*/ 649454 h 714551"/>
                  <a:gd name="connsiteX18" fmla="*/ 350275 w 714552"/>
                  <a:gd name="connsiteY18" fmla="*/ 650213 h 714551"/>
                  <a:gd name="connsiteX19" fmla="*/ 374823 w 714552"/>
                  <a:gd name="connsiteY19" fmla="*/ 658184 h 714551"/>
                  <a:gd name="connsiteX20" fmla="*/ 456843 w 714552"/>
                  <a:gd name="connsiteY20" fmla="*/ 667043 h 714551"/>
                  <a:gd name="connsiteX21" fmla="*/ 477710 w 714552"/>
                  <a:gd name="connsiteY21" fmla="*/ 664995 h 714551"/>
                  <a:gd name="connsiteX22" fmla="*/ 497638 w 714552"/>
                  <a:gd name="connsiteY22" fmla="*/ 657965 h 714551"/>
                  <a:gd name="connsiteX23" fmla="*/ 553716 w 714552"/>
                  <a:gd name="connsiteY23" fmla="*/ 624695 h 714551"/>
                  <a:gd name="connsiteX24" fmla="*/ 577663 w 714552"/>
                  <a:gd name="connsiteY24" fmla="*/ 603006 h 714551"/>
                  <a:gd name="connsiteX25" fmla="*/ 520293 w 714552"/>
                  <a:gd name="connsiteY25" fmla="*/ 603697 h 714551"/>
                  <a:gd name="connsiteX26" fmla="*/ 316201 w 714552"/>
                  <a:gd name="connsiteY26" fmla="*/ 538143 h 714551"/>
                  <a:gd name="connsiteX27" fmla="*/ 275347 w 714552"/>
                  <a:gd name="connsiteY27" fmla="*/ 571060 h 714551"/>
                  <a:gd name="connsiteX28" fmla="*/ 231948 w 714552"/>
                  <a:gd name="connsiteY28" fmla="*/ 595887 h 714551"/>
                  <a:gd name="connsiteX29" fmla="*/ 296358 w 714552"/>
                  <a:gd name="connsiteY29" fmla="*/ 632709 h 714551"/>
                  <a:gd name="connsiteX30" fmla="*/ 317690 w 714552"/>
                  <a:gd name="connsiteY30" fmla="*/ 639634 h 714551"/>
                  <a:gd name="connsiteX31" fmla="*/ 332204 w 714552"/>
                  <a:gd name="connsiteY31" fmla="*/ 635897 h 714551"/>
                  <a:gd name="connsiteX32" fmla="*/ 328290 w 714552"/>
                  <a:gd name="connsiteY32" fmla="*/ 633270 h 714551"/>
                  <a:gd name="connsiteX33" fmla="*/ 308481 w 714552"/>
                  <a:gd name="connsiteY33" fmla="*/ 585666 h 714551"/>
                  <a:gd name="connsiteX34" fmla="*/ 313796 w 714552"/>
                  <a:gd name="connsiteY34" fmla="*/ 559461 h 714551"/>
                  <a:gd name="connsiteX35" fmla="*/ 324802 w 714552"/>
                  <a:gd name="connsiteY35" fmla="*/ 543212 h 714551"/>
                  <a:gd name="connsiteX36" fmla="*/ 319552 w 714552"/>
                  <a:gd name="connsiteY36" fmla="*/ 540630 h 714551"/>
                  <a:gd name="connsiteX37" fmla="*/ 538682 w 714552"/>
                  <a:gd name="connsiteY37" fmla="*/ 526760 h 714551"/>
                  <a:gd name="connsiteX38" fmla="*/ 502253 w 714552"/>
                  <a:gd name="connsiteY38" fmla="*/ 563783 h 714551"/>
                  <a:gd name="connsiteX39" fmla="*/ 479974 w 714552"/>
                  <a:gd name="connsiteY39" fmla="*/ 579006 h 714551"/>
                  <a:gd name="connsiteX40" fmla="*/ 555317 w 714552"/>
                  <a:gd name="connsiteY40" fmla="*/ 582502 h 714551"/>
                  <a:gd name="connsiteX41" fmla="*/ 573402 w 714552"/>
                  <a:gd name="connsiteY41" fmla="*/ 580085 h 714551"/>
                  <a:gd name="connsiteX42" fmla="*/ 130738 w 714552"/>
                  <a:gd name="connsiteY42" fmla="*/ 516300 h 714551"/>
                  <a:gd name="connsiteX43" fmla="*/ 107672 w 714552"/>
                  <a:gd name="connsiteY43" fmla="*/ 573385 h 714551"/>
                  <a:gd name="connsiteX44" fmla="*/ 134967 w 714552"/>
                  <a:gd name="connsiteY44" fmla="*/ 603521 h 714551"/>
                  <a:gd name="connsiteX45" fmla="*/ 155115 w 714552"/>
                  <a:gd name="connsiteY45" fmla="*/ 618332 h 714551"/>
                  <a:gd name="connsiteX46" fmla="*/ 156019 w 714552"/>
                  <a:gd name="connsiteY46" fmla="*/ 617950 h 714551"/>
                  <a:gd name="connsiteX47" fmla="*/ 204793 w 714552"/>
                  <a:gd name="connsiteY47" fmla="*/ 590049 h 714551"/>
                  <a:gd name="connsiteX48" fmla="*/ 163347 w 714552"/>
                  <a:gd name="connsiteY48" fmla="*/ 555778 h 714551"/>
                  <a:gd name="connsiteX49" fmla="*/ 615643 w 714552"/>
                  <a:gd name="connsiteY49" fmla="*/ 493637 h 714551"/>
                  <a:gd name="connsiteX50" fmla="*/ 612283 w 714552"/>
                  <a:gd name="connsiteY50" fmla="*/ 495891 h 714551"/>
                  <a:gd name="connsiteX51" fmla="*/ 585957 w 714552"/>
                  <a:gd name="connsiteY51" fmla="*/ 501182 h 714551"/>
                  <a:gd name="connsiteX52" fmla="*/ 567500 w 714552"/>
                  <a:gd name="connsiteY52" fmla="*/ 497473 h 714551"/>
                  <a:gd name="connsiteX53" fmla="*/ 543971 w 714552"/>
                  <a:gd name="connsiteY53" fmla="*/ 521386 h 714551"/>
                  <a:gd name="connsiteX54" fmla="*/ 582269 w 714552"/>
                  <a:gd name="connsiteY54" fmla="*/ 578902 h 714551"/>
                  <a:gd name="connsiteX55" fmla="*/ 606394 w 714552"/>
                  <a:gd name="connsiteY55" fmla="*/ 575678 h 714551"/>
                  <a:gd name="connsiteX56" fmla="*/ 625800 w 714552"/>
                  <a:gd name="connsiteY56" fmla="*/ 549279 h 714551"/>
                  <a:gd name="connsiteX57" fmla="*/ 620151 w 714552"/>
                  <a:gd name="connsiteY57" fmla="*/ 508473 h 714551"/>
                  <a:gd name="connsiteX58" fmla="*/ 201629 w 714552"/>
                  <a:gd name="connsiteY58" fmla="*/ 438704 h 714551"/>
                  <a:gd name="connsiteX59" fmla="*/ 192533 w 714552"/>
                  <a:gd name="connsiteY59" fmla="*/ 452135 h 714551"/>
                  <a:gd name="connsiteX60" fmla="*/ 157185 w 714552"/>
                  <a:gd name="connsiteY60" fmla="*/ 466709 h 714551"/>
                  <a:gd name="connsiteX61" fmla="*/ 154581 w 714552"/>
                  <a:gd name="connsiteY61" fmla="*/ 466186 h 714551"/>
                  <a:gd name="connsiteX62" fmla="*/ 141593 w 714552"/>
                  <a:gd name="connsiteY62" fmla="*/ 489433 h 714551"/>
                  <a:gd name="connsiteX63" fmla="*/ 136775 w 714552"/>
                  <a:gd name="connsiteY63" fmla="*/ 501359 h 714551"/>
                  <a:gd name="connsiteX64" fmla="*/ 167148 w 714552"/>
                  <a:gd name="connsiteY64" fmla="*/ 540728 h 714551"/>
                  <a:gd name="connsiteX65" fmla="*/ 216087 w 714552"/>
                  <a:gd name="connsiteY65" fmla="*/ 583587 h 714551"/>
                  <a:gd name="connsiteX66" fmla="*/ 268827 w 714552"/>
                  <a:gd name="connsiteY66" fmla="*/ 553416 h 714551"/>
                  <a:gd name="connsiteX67" fmla="*/ 301409 w 714552"/>
                  <a:gd name="connsiteY67" fmla="*/ 527166 h 714551"/>
                  <a:gd name="connsiteX68" fmla="*/ 239295 w 714552"/>
                  <a:gd name="connsiteY68" fmla="*/ 481073 h 714551"/>
                  <a:gd name="connsiteX69" fmla="*/ 75148 w 714552"/>
                  <a:gd name="connsiteY69" fmla="*/ 424623 h 714551"/>
                  <a:gd name="connsiteX70" fmla="*/ 68128 w 714552"/>
                  <a:gd name="connsiteY70" fmla="*/ 517092 h 714551"/>
                  <a:gd name="connsiteX71" fmla="*/ 89856 w 714552"/>
                  <a:gd name="connsiteY71" fmla="*/ 553715 h 714551"/>
                  <a:gd name="connsiteX72" fmla="*/ 93201 w 714552"/>
                  <a:gd name="connsiteY72" fmla="*/ 557408 h 714551"/>
                  <a:gd name="connsiteX73" fmla="*/ 100678 w 714552"/>
                  <a:gd name="connsiteY73" fmla="*/ 537022 h 714551"/>
                  <a:gd name="connsiteX74" fmla="*/ 117560 w 714552"/>
                  <a:gd name="connsiteY74" fmla="*/ 500348 h 714551"/>
                  <a:gd name="connsiteX75" fmla="*/ 113149 w 714552"/>
                  <a:gd name="connsiteY75" fmla="*/ 495007 h 714551"/>
                  <a:gd name="connsiteX76" fmla="*/ 75692 w 714552"/>
                  <a:gd name="connsiteY76" fmla="*/ 426356 h 714551"/>
                  <a:gd name="connsiteX77" fmla="*/ 453263 w 714552"/>
                  <a:gd name="connsiteY77" fmla="*/ 411388 h 714551"/>
                  <a:gd name="connsiteX78" fmla="*/ 389873 w 714552"/>
                  <a:gd name="connsiteY78" fmla="*/ 478786 h 714551"/>
                  <a:gd name="connsiteX79" fmla="*/ 328297 w 714552"/>
                  <a:gd name="connsiteY79" fmla="*/ 528399 h 714551"/>
                  <a:gd name="connsiteX80" fmla="*/ 331685 w 714552"/>
                  <a:gd name="connsiteY80" fmla="*/ 530813 h 714551"/>
                  <a:gd name="connsiteX81" fmla="*/ 336204 w 714552"/>
                  <a:gd name="connsiteY81" fmla="*/ 532751 h 714551"/>
                  <a:gd name="connsiteX82" fmla="*/ 349788 w 714552"/>
                  <a:gd name="connsiteY82" fmla="*/ 523634 h 714551"/>
                  <a:gd name="connsiteX83" fmla="*/ 376114 w 714552"/>
                  <a:gd name="connsiteY83" fmla="*/ 518343 h 714551"/>
                  <a:gd name="connsiteX84" fmla="*/ 438432 w 714552"/>
                  <a:gd name="connsiteY84" fmla="*/ 559461 h 714551"/>
                  <a:gd name="connsiteX85" fmla="*/ 440604 w 714552"/>
                  <a:gd name="connsiteY85" fmla="*/ 570167 h 714551"/>
                  <a:gd name="connsiteX86" fmla="*/ 454963 w 714552"/>
                  <a:gd name="connsiteY86" fmla="*/ 573453 h 714551"/>
                  <a:gd name="connsiteX87" fmla="*/ 488068 w 714552"/>
                  <a:gd name="connsiteY87" fmla="*/ 550832 h 714551"/>
                  <a:gd name="connsiteX88" fmla="*/ 527959 w 714552"/>
                  <a:gd name="connsiteY88" fmla="*/ 510293 h 714551"/>
                  <a:gd name="connsiteX89" fmla="*/ 504045 w 714552"/>
                  <a:gd name="connsiteY89" fmla="*/ 473567 h 714551"/>
                  <a:gd name="connsiteX90" fmla="*/ 651346 w 714552"/>
                  <a:gd name="connsiteY90" fmla="*/ 349532 h 714551"/>
                  <a:gd name="connsiteX91" fmla="*/ 643454 w 714552"/>
                  <a:gd name="connsiteY91" fmla="*/ 380614 h 714551"/>
                  <a:gd name="connsiteX92" fmla="*/ 637207 w 714552"/>
                  <a:gd name="connsiteY92" fmla="*/ 391313 h 714551"/>
                  <a:gd name="connsiteX93" fmla="*/ 648275 w 714552"/>
                  <a:gd name="connsiteY93" fmla="*/ 407654 h 714551"/>
                  <a:gd name="connsiteX94" fmla="*/ 653590 w 714552"/>
                  <a:gd name="connsiteY94" fmla="*/ 433859 h 714551"/>
                  <a:gd name="connsiteX95" fmla="*/ 633781 w 714552"/>
                  <a:gd name="connsiteY95" fmla="*/ 481464 h 714551"/>
                  <a:gd name="connsiteX96" fmla="*/ 624550 w 714552"/>
                  <a:gd name="connsiteY96" fmla="*/ 487659 h 714551"/>
                  <a:gd name="connsiteX97" fmla="*/ 638611 w 714552"/>
                  <a:gd name="connsiteY97" fmla="*/ 531850 h 714551"/>
                  <a:gd name="connsiteX98" fmla="*/ 643322 w 714552"/>
                  <a:gd name="connsiteY98" fmla="*/ 525441 h 714551"/>
                  <a:gd name="connsiteX99" fmla="*/ 659115 w 714552"/>
                  <a:gd name="connsiteY99" fmla="*/ 491310 h 714551"/>
                  <a:gd name="connsiteX100" fmla="*/ 663936 w 714552"/>
                  <a:gd name="connsiteY100" fmla="*/ 445312 h 714551"/>
                  <a:gd name="connsiteX101" fmla="*/ 653947 w 714552"/>
                  <a:gd name="connsiteY101" fmla="*/ 356979 h 714551"/>
                  <a:gd name="connsiteX102" fmla="*/ 524331 w 714552"/>
                  <a:gd name="connsiteY102" fmla="*/ 319279 h 714551"/>
                  <a:gd name="connsiteX103" fmla="*/ 471043 w 714552"/>
                  <a:gd name="connsiteY103" fmla="*/ 392481 h 714551"/>
                  <a:gd name="connsiteX104" fmla="*/ 458035 w 714552"/>
                  <a:gd name="connsiteY104" fmla="*/ 406314 h 714551"/>
                  <a:gd name="connsiteX105" fmla="*/ 506980 w 714552"/>
                  <a:gd name="connsiteY105" fmla="*/ 465833 h 714551"/>
                  <a:gd name="connsiteX106" fmla="*/ 533103 w 714552"/>
                  <a:gd name="connsiteY106" fmla="*/ 505065 h 714551"/>
                  <a:gd name="connsiteX107" fmla="*/ 549090 w 714552"/>
                  <a:gd name="connsiteY107" fmla="*/ 488817 h 714551"/>
                  <a:gd name="connsiteX108" fmla="*/ 538133 w 714552"/>
                  <a:gd name="connsiteY108" fmla="*/ 481464 h 714551"/>
                  <a:gd name="connsiteX109" fmla="*/ 518324 w 714552"/>
                  <a:gd name="connsiteY109" fmla="*/ 433859 h 714551"/>
                  <a:gd name="connsiteX110" fmla="*/ 559631 w 714552"/>
                  <a:gd name="connsiteY110" fmla="*/ 371827 h 714551"/>
                  <a:gd name="connsiteX111" fmla="*/ 567027 w 714552"/>
                  <a:gd name="connsiteY111" fmla="*/ 370340 h 714551"/>
                  <a:gd name="connsiteX112" fmla="*/ 561361 w 714552"/>
                  <a:gd name="connsiteY112" fmla="*/ 358622 h 714551"/>
                  <a:gd name="connsiteX113" fmla="*/ 534247 w 714552"/>
                  <a:gd name="connsiteY113" fmla="*/ 319439 h 714551"/>
                  <a:gd name="connsiteX114" fmla="*/ 529686 w 714552"/>
                  <a:gd name="connsiteY114" fmla="*/ 320355 h 714551"/>
                  <a:gd name="connsiteX115" fmla="*/ 114964 w 714552"/>
                  <a:gd name="connsiteY115" fmla="*/ 291459 h 714551"/>
                  <a:gd name="connsiteX116" fmla="*/ 100667 w 714552"/>
                  <a:gd name="connsiteY116" fmla="*/ 319901 h 714551"/>
                  <a:gd name="connsiteX117" fmla="*/ 78819 w 714552"/>
                  <a:gd name="connsiteY117" fmla="*/ 391679 h 714551"/>
                  <a:gd name="connsiteX118" fmla="*/ 83230 w 714552"/>
                  <a:gd name="connsiteY118" fmla="*/ 407279 h 714551"/>
                  <a:gd name="connsiteX119" fmla="*/ 118903 w 714552"/>
                  <a:gd name="connsiteY119" fmla="*/ 478193 h 714551"/>
                  <a:gd name="connsiteX120" fmla="*/ 124449 w 714552"/>
                  <a:gd name="connsiteY120" fmla="*/ 485383 h 714551"/>
                  <a:gd name="connsiteX121" fmla="*/ 135525 w 714552"/>
                  <a:gd name="connsiteY121" fmla="*/ 461320 h 714551"/>
                  <a:gd name="connsiteX122" fmla="*/ 121838 w 714552"/>
                  <a:gd name="connsiteY122" fmla="*/ 452135 h 714551"/>
                  <a:gd name="connsiteX123" fmla="*/ 107196 w 714552"/>
                  <a:gd name="connsiteY123" fmla="*/ 416949 h 714551"/>
                  <a:gd name="connsiteX124" fmla="*/ 137727 w 714552"/>
                  <a:gd name="connsiteY124" fmla="*/ 371099 h 714551"/>
                  <a:gd name="connsiteX125" fmla="*/ 151152 w 714552"/>
                  <a:gd name="connsiteY125" fmla="*/ 368402 h 714551"/>
                  <a:gd name="connsiteX126" fmla="*/ 125200 w 714552"/>
                  <a:gd name="connsiteY126" fmla="*/ 323068 h 714551"/>
                  <a:gd name="connsiteX127" fmla="*/ 304082 w 714552"/>
                  <a:gd name="connsiteY127" fmla="*/ 255373 h 714551"/>
                  <a:gd name="connsiteX128" fmla="*/ 252096 w 714552"/>
                  <a:gd name="connsiteY128" fmla="*/ 313710 h 714551"/>
                  <a:gd name="connsiteX129" fmla="*/ 197735 w 714552"/>
                  <a:gd name="connsiteY129" fmla="*/ 389444 h 714551"/>
                  <a:gd name="connsiteX130" fmla="*/ 203246 w 714552"/>
                  <a:gd name="connsiteY130" fmla="*/ 397580 h 714551"/>
                  <a:gd name="connsiteX131" fmla="*/ 207174 w 714552"/>
                  <a:gd name="connsiteY131" fmla="*/ 416949 h 714551"/>
                  <a:gd name="connsiteX132" fmla="*/ 205611 w 714552"/>
                  <a:gd name="connsiteY132" fmla="*/ 424658 h 714551"/>
                  <a:gd name="connsiteX133" fmla="*/ 243671 w 714552"/>
                  <a:gd name="connsiteY133" fmla="*/ 468093 h 714551"/>
                  <a:gd name="connsiteX134" fmla="*/ 313217 w 714552"/>
                  <a:gd name="connsiteY134" fmla="*/ 517652 h 714551"/>
                  <a:gd name="connsiteX135" fmla="*/ 377623 w 714552"/>
                  <a:gd name="connsiteY135" fmla="*/ 465761 h 714551"/>
                  <a:gd name="connsiteX136" fmla="*/ 436779 w 714552"/>
                  <a:gd name="connsiteY136" fmla="*/ 404754 h 714551"/>
                  <a:gd name="connsiteX137" fmla="*/ 442266 w 714552"/>
                  <a:gd name="connsiteY137" fmla="*/ 397923 h 714551"/>
                  <a:gd name="connsiteX138" fmla="*/ 412554 w 714552"/>
                  <a:gd name="connsiteY138" fmla="*/ 361545 h 714551"/>
                  <a:gd name="connsiteX139" fmla="*/ 401880 w 714552"/>
                  <a:gd name="connsiteY139" fmla="*/ 350583 h 714551"/>
                  <a:gd name="connsiteX140" fmla="*/ 398709 w 714552"/>
                  <a:gd name="connsiteY140" fmla="*/ 358202 h 714551"/>
                  <a:gd name="connsiteX141" fmla="*/ 368613 w 714552"/>
                  <a:gd name="connsiteY141" fmla="*/ 370611 h 714551"/>
                  <a:gd name="connsiteX142" fmla="*/ 326051 w 714552"/>
                  <a:gd name="connsiteY142" fmla="*/ 328244 h 714551"/>
                  <a:gd name="connsiteX143" fmla="*/ 338518 w 714552"/>
                  <a:gd name="connsiteY143" fmla="*/ 298286 h 714551"/>
                  <a:gd name="connsiteX144" fmla="*/ 347393 w 714552"/>
                  <a:gd name="connsiteY144" fmla="*/ 294627 h 714551"/>
                  <a:gd name="connsiteX145" fmla="*/ 341132 w 714552"/>
                  <a:gd name="connsiteY145" fmla="*/ 288197 h 714551"/>
                  <a:gd name="connsiteX146" fmla="*/ 667370 w 714552"/>
                  <a:gd name="connsiteY146" fmla="*/ 243573 h 714551"/>
                  <a:gd name="connsiteX147" fmla="*/ 669797 w 714552"/>
                  <a:gd name="connsiteY147" fmla="*/ 276858 h 714551"/>
                  <a:gd name="connsiteX148" fmla="*/ 657009 w 714552"/>
                  <a:gd name="connsiteY148" fmla="*/ 327228 h 714551"/>
                  <a:gd name="connsiteX149" fmla="*/ 664540 w 714552"/>
                  <a:gd name="connsiteY149" fmla="*/ 347419 h 714551"/>
                  <a:gd name="connsiteX150" fmla="*/ 677292 w 714552"/>
                  <a:gd name="connsiteY150" fmla="*/ 435974 h 714551"/>
                  <a:gd name="connsiteX151" fmla="*/ 676990 w 714552"/>
                  <a:gd name="connsiteY151" fmla="*/ 440247 h 714551"/>
                  <a:gd name="connsiteX152" fmla="*/ 685763 w 714552"/>
                  <a:gd name="connsiteY152" fmla="*/ 403940 h 714551"/>
                  <a:gd name="connsiteX153" fmla="*/ 679297 w 714552"/>
                  <a:gd name="connsiteY153" fmla="*/ 277380 h 714551"/>
                  <a:gd name="connsiteX154" fmla="*/ 47768 w 714552"/>
                  <a:gd name="connsiteY154" fmla="*/ 239816 h 714551"/>
                  <a:gd name="connsiteX155" fmla="*/ 43849 w 714552"/>
                  <a:gd name="connsiteY155" fmla="*/ 248286 h 714551"/>
                  <a:gd name="connsiteX156" fmla="*/ 35255 w 714552"/>
                  <a:gd name="connsiteY156" fmla="*/ 437171 h 714551"/>
                  <a:gd name="connsiteX157" fmla="*/ 50922 w 714552"/>
                  <a:gd name="connsiteY157" fmla="*/ 481583 h 714551"/>
                  <a:gd name="connsiteX158" fmla="*/ 57677 w 714552"/>
                  <a:gd name="connsiteY158" fmla="*/ 392611 h 714551"/>
                  <a:gd name="connsiteX159" fmla="*/ 61334 w 714552"/>
                  <a:gd name="connsiteY159" fmla="*/ 380598 h 714551"/>
                  <a:gd name="connsiteX160" fmla="*/ 52281 w 714552"/>
                  <a:gd name="connsiteY160" fmla="*/ 351749 h 714551"/>
                  <a:gd name="connsiteX161" fmla="*/ 44222 w 714552"/>
                  <a:gd name="connsiteY161" fmla="*/ 273115 h 714551"/>
                  <a:gd name="connsiteX162" fmla="*/ 585900 w 714552"/>
                  <a:gd name="connsiteY162" fmla="*/ 211697 h 714551"/>
                  <a:gd name="connsiteX163" fmla="*/ 569482 w 714552"/>
                  <a:gd name="connsiteY163" fmla="*/ 241976 h 714551"/>
                  <a:gd name="connsiteX164" fmla="*/ 575747 w 714552"/>
                  <a:gd name="connsiteY164" fmla="*/ 251226 h 714551"/>
                  <a:gd name="connsiteX165" fmla="*/ 579675 w 714552"/>
                  <a:gd name="connsiteY165" fmla="*/ 270595 h 714551"/>
                  <a:gd name="connsiteX166" fmla="*/ 549144 w 714552"/>
                  <a:gd name="connsiteY166" fmla="*/ 316445 h 714551"/>
                  <a:gd name="connsiteX167" fmla="*/ 547889 w 714552"/>
                  <a:gd name="connsiteY167" fmla="*/ 316697 h 714551"/>
                  <a:gd name="connsiteX168" fmla="*/ 562398 w 714552"/>
                  <a:gd name="connsiteY168" fmla="*/ 336996 h 714551"/>
                  <a:gd name="connsiteX169" fmla="*/ 579134 w 714552"/>
                  <a:gd name="connsiteY169" fmla="*/ 367907 h 714551"/>
                  <a:gd name="connsiteX170" fmla="*/ 585957 w 714552"/>
                  <a:gd name="connsiteY170" fmla="*/ 366536 h 714551"/>
                  <a:gd name="connsiteX171" fmla="*/ 612283 w 714552"/>
                  <a:gd name="connsiteY171" fmla="*/ 371827 h 714551"/>
                  <a:gd name="connsiteX172" fmla="*/ 621509 w 714552"/>
                  <a:gd name="connsiteY172" fmla="*/ 378019 h 714551"/>
                  <a:gd name="connsiteX173" fmla="*/ 622202 w 714552"/>
                  <a:gd name="connsiteY173" fmla="*/ 376832 h 714551"/>
                  <a:gd name="connsiteX174" fmla="*/ 638486 w 714552"/>
                  <a:gd name="connsiteY174" fmla="*/ 312699 h 714551"/>
                  <a:gd name="connsiteX175" fmla="*/ 624308 w 714552"/>
                  <a:gd name="connsiteY175" fmla="*/ 272094 h 714551"/>
                  <a:gd name="connsiteX176" fmla="*/ 388134 w 714552"/>
                  <a:gd name="connsiteY176" fmla="*/ 179850 h 714551"/>
                  <a:gd name="connsiteX177" fmla="*/ 376939 w 714552"/>
                  <a:gd name="connsiteY177" fmla="*/ 187786 h 714551"/>
                  <a:gd name="connsiteX178" fmla="*/ 312720 w 714552"/>
                  <a:gd name="connsiteY178" fmla="*/ 245682 h 714551"/>
                  <a:gd name="connsiteX179" fmla="*/ 309775 w 714552"/>
                  <a:gd name="connsiteY179" fmla="*/ 248985 h 714551"/>
                  <a:gd name="connsiteX180" fmla="*/ 339714 w 714552"/>
                  <a:gd name="connsiteY180" fmla="*/ 275893 h 714551"/>
                  <a:gd name="connsiteX181" fmla="*/ 354878 w 714552"/>
                  <a:gd name="connsiteY181" fmla="*/ 291540 h 714551"/>
                  <a:gd name="connsiteX182" fmla="*/ 368613 w 714552"/>
                  <a:gd name="connsiteY182" fmla="*/ 285877 h 714551"/>
                  <a:gd name="connsiteX183" fmla="*/ 411175 w 714552"/>
                  <a:gd name="connsiteY183" fmla="*/ 328244 h 714551"/>
                  <a:gd name="connsiteX184" fmla="*/ 404950 w 714552"/>
                  <a:gd name="connsiteY184" fmla="*/ 343205 h 714551"/>
                  <a:gd name="connsiteX185" fmla="*/ 412779 w 714552"/>
                  <a:gd name="connsiteY185" fmla="*/ 351283 h 714551"/>
                  <a:gd name="connsiteX186" fmla="*/ 446647 w 714552"/>
                  <a:gd name="connsiteY186" fmla="*/ 392467 h 714551"/>
                  <a:gd name="connsiteX187" fmla="*/ 487912 w 714552"/>
                  <a:gd name="connsiteY187" fmla="*/ 341085 h 714551"/>
                  <a:gd name="connsiteX188" fmla="*/ 504608 w 714552"/>
                  <a:gd name="connsiteY188" fmla="*/ 312673 h 714551"/>
                  <a:gd name="connsiteX189" fmla="*/ 494339 w 714552"/>
                  <a:gd name="connsiteY189" fmla="*/ 305781 h 714551"/>
                  <a:gd name="connsiteX190" fmla="*/ 479697 w 714552"/>
                  <a:gd name="connsiteY190" fmla="*/ 270595 h 714551"/>
                  <a:gd name="connsiteX191" fmla="*/ 482182 w 714552"/>
                  <a:gd name="connsiteY191" fmla="*/ 258345 h 714551"/>
                  <a:gd name="connsiteX192" fmla="*/ 427474 w 714552"/>
                  <a:gd name="connsiteY192" fmla="*/ 204358 h 714551"/>
                  <a:gd name="connsiteX193" fmla="*/ 199223 w 714552"/>
                  <a:gd name="connsiteY193" fmla="*/ 171542 h 714551"/>
                  <a:gd name="connsiteX194" fmla="*/ 135497 w 714552"/>
                  <a:gd name="connsiteY194" fmla="*/ 250607 h 714551"/>
                  <a:gd name="connsiteX195" fmla="*/ 123377 w 714552"/>
                  <a:gd name="connsiteY195" fmla="*/ 274720 h 714551"/>
                  <a:gd name="connsiteX196" fmla="*/ 134248 w 714552"/>
                  <a:gd name="connsiteY196" fmla="*/ 312031 h 714551"/>
                  <a:gd name="connsiteX197" fmla="*/ 165241 w 714552"/>
                  <a:gd name="connsiteY197" fmla="*/ 368808 h 714551"/>
                  <a:gd name="connsiteX198" fmla="*/ 176643 w 714552"/>
                  <a:gd name="connsiteY198" fmla="*/ 371099 h 714551"/>
                  <a:gd name="connsiteX199" fmla="*/ 184928 w 714552"/>
                  <a:gd name="connsiteY199" fmla="*/ 376660 h 714551"/>
                  <a:gd name="connsiteX200" fmla="*/ 239979 w 714552"/>
                  <a:gd name="connsiteY200" fmla="*/ 299965 h 714551"/>
                  <a:gd name="connsiteX201" fmla="*/ 290467 w 714552"/>
                  <a:gd name="connsiteY201" fmla="*/ 243311 h 714551"/>
                  <a:gd name="connsiteX202" fmla="*/ 268528 w 714552"/>
                  <a:gd name="connsiteY202" fmla="*/ 223873 h 714551"/>
                  <a:gd name="connsiteX203" fmla="*/ 248270 w 714552"/>
                  <a:gd name="connsiteY203" fmla="*/ 208577 h 714551"/>
                  <a:gd name="connsiteX204" fmla="*/ 241838 w 714552"/>
                  <a:gd name="connsiteY204" fmla="*/ 207284 h 714551"/>
                  <a:gd name="connsiteX205" fmla="*/ 220340 w 714552"/>
                  <a:gd name="connsiteY205" fmla="*/ 192856 h 714551"/>
                  <a:gd name="connsiteX206" fmla="*/ 212897 w 714552"/>
                  <a:gd name="connsiteY206" fmla="*/ 181866 h 714551"/>
                  <a:gd name="connsiteX207" fmla="*/ 89292 w 714552"/>
                  <a:gd name="connsiteY207" fmla="*/ 164538 h 714551"/>
                  <a:gd name="connsiteX208" fmla="*/ 71230 w 714552"/>
                  <a:gd name="connsiteY208" fmla="*/ 189109 h 714551"/>
                  <a:gd name="connsiteX209" fmla="*/ 58082 w 714552"/>
                  <a:gd name="connsiteY209" fmla="*/ 217524 h 714551"/>
                  <a:gd name="connsiteX210" fmla="*/ 54597 w 714552"/>
                  <a:gd name="connsiteY210" fmla="*/ 248257 h 714551"/>
                  <a:gd name="connsiteX211" fmla="*/ 61377 w 714552"/>
                  <a:gd name="connsiteY211" fmla="*/ 329972 h 714551"/>
                  <a:gd name="connsiteX212" fmla="*/ 68776 w 714552"/>
                  <a:gd name="connsiteY212" fmla="*/ 356146 h 714551"/>
                  <a:gd name="connsiteX213" fmla="*/ 82317 w 714552"/>
                  <a:gd name="connsiteY213" fmla="*/ 311660 h 714551"/>
                  <a:gd name="connsiteX214" fmla="*/ 106151 w 714552"/>
                  <a:gd name="connsiteY214" fmla="*/ 264244 h 714551"/>
                  <a:gd name="connsiteX215" fmla="*/ 96528 w 714552"/>
                  <a:gd name="connsiteY215" fmla="*/ 234535 h 714551"/>
                  <a:gd name="connsiteX216" fmla="*/ 335438 w 714552"/>
                  <a:gd name="connsiteY216" fmla="*/ 147023 h 714551"/>
                  <a:gd name="connsiteX217" fmla="*/ 330482 w 714552"/>
                  <a:gd name="connsiteY217" fmla="*/ 171457 h 714551"/>
                  <a:gd name="connsiteX218" fmla="*/ 294490 w 714552"/>
                  <a:gd name="connsiteY218" fmla="*/ 207284 h 714551"/>
                  <a:gd name="connsiteX219" fmla="*/ 269065 w 714552"/>
                  <a:gd name="connsiteY219" fmla="*/ 212394 h 714551"/>
                  <a:gd name="connsiteX220" fmla="*/ 296247 w 714552"/>
                  <a:gd name="connsiteY220" fmla="*/ 236824 h 714551"/>
                  <a:gd name="connsiteX221" fmla="*/ 303795 w 714552"/>
                  <a:gd name="connsiteY221" fmla="*/ 228353 h 714551"/>
                  <a:gd name="connsiteX222" fmla="*/ 370075 w 714552"/>
                  <a:gd name="connsiteY222" fmla="*/ 168602 h 714551"/>
                  <a:gd name="connsiteX223" fmla="*/ 610571 w 714552"/>
                  <a:gd name="connsiteY223" fmla="*/ 145240 h 714551"/>
                  <a:gd name="connsiteX224" fmla="*/ 591321 w 714552"/>
                  <a:gd name="connsiteY224" fmla="*/ 197895 h 714551"/>
                  <a:gd name="connsiteX225" fmla="*/ 632549 w 714552"/>
                  <a:gd name="connsiteY225" fmla="*/ 261660 h 714551"/>
                  <a:gd name="connsiteX226" fmla="*/ 643791 w 714552"/>
                  <a:gd name="connsiteY226" fmla="*/ 291798 h 714551"/>
                  <a:gd name="connsiteX227" fmla="*/ 647227 w 714552"/>
                  <a:gd name="connsiteY227" fmla="*/ 278269 h 714551"/>
                  <a:gd name="connsiteX228" fmla="*/ 640623 w 714552"/>
                  <a:gd name="connsiteY228" fmla="*/ 187681 h 714551"/>
                  <a:gd name="connsiteX229" fmla="*/ 624696 w 714552"/>
                  <a:gd name="connsiteY229" fmla="*/ 160835 h 714551"/>
                  <a:gd name="connsiteX230" fmla="*/ 123273 w 714552"/>
                  <a:gd name="connsiteY230" fmla="*/ 123877 h 714551"/>
                  <a:gd name="connsiteX231" fmla="*/ 111030 w 714552"/>
                  <a:gd name="connsiteY231" fmla="*/ 134966 h 714551"/>
                  <a:gd name="connsiteX232" fmla="*/ 103045 w 714552"/>
                  <a:gd name="connsiteY232" fmla="*/ 145830 h 714551"/>
                  <a:gd name="connsiteX233" fmla="*/ 108418 w 714552"/>
                  <a:gd name="connsiteY233" fmla="*/ 223381 h 714551"/>
                  <a:gd name="connsiteX234" fmla="*/ 115123 w 714552"/>
                  <a:gd name="connsiteY234" fmla="*/ 246394 h 714551"/>
                  <a:gd name="connsiteX235" fmla="*/ 118983 w 714552"/>
                  <a:gd name="connsiteY235" fmla="*/ 238715 h 714551"/>
                  <a:gd name="connsiteX236" fmla="*/ 153408 w 714552"/>
                  <a:gd name="connsiteY236" fmla="*/ 189961 h 714551"/>
                  <a:gd name="connsiteX237" fmla="*/ 181108 w 714552"/>
                  <a:gd name="connsiteY237" fmla="*/ 159818 h 714551"/>
                  <a:gd name="connsiteX238" fmla="*/ 125841 w 714552"/>
                  <a:gd name="connsiteY238" fmla="*/ 125213 h 714551"/>
                  <a:gd name="connsiteX239" fmla="*/ 491029 w 714552"/>
                  <a:gd name="connsiteY239" fmla="*/ 116871 h 714551"/>
                  <a:gd name="connsiteX240" fmla="*/ 443339 w 714552"/>
                  <a:gd name="connsiteY240" fmla="*/ 140715 h 714551"/>
                  <a:gd name="connsiteX241" fmla="*/ 402963 w 714552"/>
                  <a:gd name="connsiteY241" fmla="*/ 169337 h 714551"/>
                  <a:gd name="connsiteX242" fmla="*/ 450243 w 714552"/>
                  <a:gd name="connsiteY242" fmla="*/ 204546 h 714551"/>
                  <a:gd name="connsiteX243" fmla="*/ 488338 w 714552"/>
                  <a:gd name="connsiteY243" fmla="*/ 244269 h 714551"/>
                  <a:gd name="connsiteX244" fmla="*/ 494339 w 714552"/>
                  <a:gd name="connsiteY244" fmla="*/ 235409 h 714551"/>
                  <a:gd name="connsiteX245" fmla="*/ 529686 w 714552"/>
                  <a:gd name="connsiteY245" fmla="*/ 220835 h 714551"/>
                  <a:gd name="connsiteX246" fmla="*/ 549144 w 714552"/>
                  <a:gd name="connsiteY246" fmla="*/ 224745 h 714551"/>
                  <a:gd name="connsiteX247" fmla="*/ 554261 w 714552"/>
                  <a:gd name="connsiteY247" fmla="*/ 228179 h 714551"/>
                  <a:gd name="connsiteX248" fmla="*/ 564930 w 714552"/>
                  <a:gd name="connsiteY248" fmla="*/ 210023 h 714551"/>
                  <a:gd name="connsiteX249" fmla="*/ 571873 w 714552"/>
                  <a:gd name="connsiteY249" fmla="*/ 191034 h 714551"/>
                  <a:gd name="connsiteX250" fmla="*/ 535575 w 714552"/>
                  <a:gd name="connsiteY250" fmla="*/ 152338 h 714551"/>
                  <a:gd name="connsiteX251" fmla="*/ 492030 w 714552"/>
                  <a:gd name="connsiteY251" fmla="*/ 117465 h 714551"/>
                  <a:gd name="connsiteX252" fmla="*/ 149397 w 714552"/>
                  <a:gd name="connsiteY252" fmla="*/ 100216 h 714551"/>
                  <a:gd name="connsiteX253" fmla="*/ 133681 w 714552"/>
                  <a:gd name="connsiteY253" fmla="*/ 114451 h 714551"/>
                  <a:gd name="connsiteX254" fmla="*/ 189461 w 714552"/>
                  <a:gd name="connsiteY254" fmla="*/ 150730 h 714551"/>
                  <a:gd name="connsiteX255" fmla="*/ 193017 w 714552"/>
                  <a:gd name="connsiteY255" fmla="*/ 146860 h 714551"/>
                  <a:gd name="connsiteX256" fmla="*/ 201456 w 714552"/>
                  <a:gd name="connsiteY256" fmla="*/ 140692 h 714551"/>
                  <a:gd name="connsiteX257" fmla="*/ 205846 w 714552"/>
                  <a:gd name="connsiteY257" fmla="*/ 119047 h 714551"/>
                  <a:gd name="connsiteX258" fmla="*/ 214270 w 714552"/>
                  <a:gd name="connsiteY258" fmla="*/ 106610 h 714551"/>
                  <a:gd name="connsiteX259" fmla="*/ 551006 w 714552"/>
                  <a:gd name="connsiteY259" fmla="*/ 90021 h 714551"/>
                  <a:gd name="connsiteX260" fmla="*/ 532814 w 714552"/>
                  <a:gd name="connsiteY260" fmla="*/ 95982 h 714551"/>
                  <a:gd name="connsiteX261" fmla="*/ 504524 w 714552"/>
                  <a:gd name="connsiteY261" fmla="*/ 110125 h 714551"/>
                  <a:gd name="connsiteX262" fmla="*/ 529575 w 714552"/>
                  <a:gd name="connsiteY262" fmla="*/ 128577 h 714551"/>
                  <a:gd name="connsiteX263" fmla="*/ 576789 w 714552"/>
                  <a:gd name="connsiteY263" fmla="*/ 177584 h 714551"/>
                  <a:gd name="connsiteX264" fmla="*/ 594929 w 714552"/>
                  <a:gd name="connsiteY264" fmla="*/ 127970 h 714551"/>
                  <a:gd name="connsiteX265" fmla="*/ 579586 w 714552"/>
                  <a:gd name="connsiteY265" fmla="*/ 111030 h 714551"/>
                  <a:gd name="connsiteX266" fmla="*/ 383383 w 714552"/>
                  <a:gd name="connsiteY266" fmla="*/ 66055 h 714551"/>
                  <a:gd name="connsiteX267" fmla="*/ 309627 w 714552"/>
                  <a:gd name="connsiteY267" fmla="*/ 93378 h 714551"/>
                  <a:gd name="connsiteX268" fmla="*/ 315988 w 714552"/>
                  <a:gd name="connsiteY268" fmla="*/ 97648 h 714551"/>
                  <a:gd name="connsiteX269" fmla="*/ 330482 w 714552"/>
                  <a:gd name="connsiteY269" fmla="*/ 119047 h 714551"/>
                  <a:gd name="connsiteX270" fmla="*/ 331969 w 714552"/>
                  <a:gd name="connsiteY270" fmla="*/ 126377 h 714551"/>
                  <a:gd name="connsiteX271" fmla="*/ 374074 w 714552"/>
                  <a:gd name="connsiteY271" fmla="*/ 147823 h 714551"/>
                  <a:gd name="connsiteX272" fmla="*/ 386244 w 714552"/>
                  <a:gd name="connsiteY272" fmla="*/ 156886 h 714551"/>
                  <a:gd name="connsiteX273" fmla="*/ 441299 w 714552"/>
                  <a:gd name="connsiteY273" fmla="*/ 117856 h 714551"/>
                  <a:gd name="connsiteX274" fmla="*/ 469184 w 714552"/>
                  <a:gd name="connsiteY274" fmla="*/ 103915 h 714551"/>
                  <a:gd name="connsiteX275" fmla="*/ 444756 w 714552"/>
                  <a:gd name="connsiteY275" fmla="*/ 89425 h 714551"/>
                  <a:gd name="connsiteX276" fmla="*/ 394511 w 714552"/>
                  <a:gd name="connsiteY276" fmla="*/ 68285 h 714551"/>
                  <a:gd name="connsiteX277" fmla="*/ 494347 w 714552"/>
                  <a:gd name="connsiteY277" fmla="*/ 56841 h 714551"/>
                  <a:gd name="connsiteX278" fmla="*/ 422186 w 714552"/>
                  <a:gd name="connsiteY278" fmla="*/ 60928 h 714551"/>
                  <a:gd name="connsiteX279" fmla="*/ 471636 w 714552"/>
                  <a:gd name="connsiteY279" fmla="*/ 85897 h 714551"/>
                  <a:gd name="connsiteX280" fmla="*/ 485214 w 714552"/>
                  <a:gd name="connsiteY280" fmla="*/ 95900 h 714551"/>
                  <a:gd name="connsiteX281" fmla="*/ 529133 w 714552"/>
                  <a:gd name="connsiteY281" fmla="*/ 73942 h 714551"/>
                  <a:gd name="connsiteX282" fmla="*/ 525442 w 714552"/>
                  <a:gd name="connsiteY282" fmla="*/ 71229 h 714551"/>
                  <a:gd name="connsiteX283" fmla="*/ 288153 w 714552"/>
                  <a:gd name="connsiteY283" fmla="*/ 46979 h 714551"/>
                  <a:gd name="connsiteX284" fmla="*/ 234166 w 714552"/>
                  <a:gd name="connsiteY284" fmla="*/ 50500 h 714551"/>
                  <a:gd name="connsiteX285" fmla="*/ 216915 w 714552"/>
                  <a:gd name="connsiteY285" fmla="*/ 56586 h 714551"/>
                  <a:gd name="connsiteX286" fmla="*/ 182785 w 714552"/>
                  <a:gd name="connsiteY286" fmla="*/ 76834 h 714551"/>
                  <a:gd name="connsiteX287" fmla="*/ 209134 w 714552"/>
                  <a:gd name="connsiteY287" fmla="*/ 80986 h 714551"/>
                  <a:gd name="connsiteX288" fmla="*/ 233927 w 714552"/>
                  <a:gd name="connsiteY288" fmla="*/ 88530 h 714551"/>
                  <a:gd name="connsiteX289" fmla="*/ 241838 w 714552"/>
                  <a:gd name="connsiteY289" fmla="*/ 83220 h 714551"/>
                  <a:gd name="connsiteX290" fmla="*/ 268164 w 714552"/>
                  <a:gd name="connsiteY290" fmla="*/ 77929 h 714551"/>
                  <a:gd name="connsiteX291" fmla="*/ 283200 w 714552"/>
                  <a:gd name="connsiteY291" fmla="*/ 80951 h 714551"/>
                  <a:gd name="connsiteX292" fmla="*/ 285081 w 714552"/>
                  <a:gd name="connsiteY292" fmla="*/ 79576 h 714551"/>
                  <a:gd name="connsiteX293" fmla="*/ 343270 w 714552"/>
                  <a:gd name="connsiteY293" fmla="*/ 58020 h 714551"/>
                  <a:gd name="connsiteX294" fmla="*/ 340351 w 714552"/>
                  <a:gd name="connsiteY294" fmla="*/ 25957 h 714551"/>
                  <a:gd name="connsiteX295" fmla="*/ 313464 w 714552"/>
                  <a:gd name="connsiteY295" fmla="*/ 29926 h 714551"/>
                  <a:gd name="connsiteX296" fmla="*/ 342538 w 714552"/>
                  <a:gd name="connsiteY296" fmla="*/ 33543 h 714551"/>
                  <a:gd name="connsiteX297" fmla="*/ 378845 w 714552"/>
                  <a:gd name="connsiteY297" fmla="*/ 44841 h 714551"/>
                  <a:gd name="connsiteX298" fmla="*/ 389757 w 714552"/>
                  <a:gd name="connsiteY298" fmla="*/ 40799 h 714551"/>
                  <a:gd name="connsiteX299" fmla="*/ 441514 w 714552"/>
                  <a:gd name="connsiteY299" fmla="*/ 37867 h 714551"/>
                  <a:gd name="connsiteX300" fmla="*/ 403941 w 714552"/>
                  <a:gd name="connsiteY300" fmla="*/ 28789 h 714551"/>
                  <a:gd name="connsiteX301" fmla="*/ 340351 w 714552"/>
                  <a:gd name="connsiteY301" fmla="*/ 25957 h 714551"/>
                  <a:gd name="connsiteX302" fmla="*/ 356186 w 714552"/>
                  <a:gd name="connsiteY302" fmla="*/ 2 h 714551"/>
                  <a:gd name="connsiteX303" fmla="*/ 596689 w 714552"/>
                  <a:gd name="connsiteY303" fmla="*/ 92086 h 714551"/>
                  <a:gd name="connsiteX304" fmla="*/ 616572 w 714552"/>
                  <a:gd name="connsiteY304" fmla="*/ 114039 h 714551"/>
                  <a:gd name="connsiteX305" fmla="*/ 620730 w 714552"/>
                  <a:gd name="connsiteY305" fmla="*/ 116955 h 714551"/>
                  <a:gd name="connsiteX306" fmla="*/ 620423 w 714552"/>
                  <a:gd name="connsiteY306" fmla="*/ 118290 h 714551"/>
                  <a:gd name="connsiteX307" fmla="*/ 645269 w 714552"/>
                  <a:gd name="connsiteY307" fmla="*/ 145724 h 714551"/>
                  <a:gd name="connsiteX308" fmla="*/ 658367 w 714552"/>
                  <a:gd name="connsiteY308" fmla="*/ 167801 h 714551"/>
                  <a:gd name="connsiteX309" fmla="*/ 660378 w 714552"/>
                  <a:gd name="connsiteY309" fmla="*/ 166925 h 714551"/>
                  <a:gd name="connsiteX310" fmla="*/ 662200 w 714552"/>
                  <a:gd name="connsiteY310" fmla="*/ 172636 h 714551"/>
                  <a:gd name="connsiteX311" fmla="*/ 662335 w 714552"/>
                  <a:gd name="connsiteY311" fmla="*/ 174488 h 714551"/>
                  <a:gd name="connsiteX312" fmla="*/ 681099 w 714552"/>
                  <a:gd name="connsiteY312" fmla="*/ 206115 h 714551"/>
                  <a:gd name="connsiteX313" fmla="*/ 694817 w 714552"/>
                  <a:gd name="connsiteY313" fmla="*/ 474650 h 714551"/>
                  <a:gd name="connsiteX314" fmla="*/ 670187 w 714552"/>
                  <a:gd name="connsiteY314" fmla="*/ 527879 h 714551"/>
                  <a:gd name="connsiteX315" fmla="*/ 669572 w 714552"/>
                  <a:gd name="connsiteY315" fmla="*/ 530550 h 714551"/>
                  <a:gd name="connsiteX316" fmla="*/ 668813 w 714552"/>
                  <a:gd name="connsiteY316" fmla="*/ 532071 h 714551"/>
                  <a:gd name="connsiteX317" fmla="*/ 666674 w 714552"/>
                  <a:gd name="connsiteY317" fmla="*/ 535472 h 714551"/>
                  <a:gd name="connsiteX318" fmla="*/ 665329 w 714552"/>
                  <a:gd name="connsiteY318" fmla="*/ 538379 h 714551"/>
                  <a:gd name="connsiteX319" fmla="*/ 661969 w 714552"/>
                  <a:gd name="connsiteY319" fmla="*/ 542950 h 714551"/>
                  <a:gd name="connsiteX320" fmla="*/ 650198 w 714552"/>
                  <a:gd name="connsiteY320" fmla="*/ 561656 h 714551"/>
                  <a:gd name="connsiteX321" fmla="*/ 645757 w 714552"/>
                  <a:gd name="connsiteY321" fmla="*/ 567383 h 714551"/>
                  <a:gd name="connsiteX322" fmla="*/ 646743 w 714552"/>
                  <a:gd name="connsiteY322" fmla="*/ 563662 h 714551"/>
                  <a:gd name="connsiteX323" fmla="*/ 643528 w 714552"/>
                  <a:gd name="connsiteY323" fmla="*/ 568036 h 714551"/>
                  <a:gd name="connsiteX324" fmla="*/ 643635 w 714552"/>
                  <a:gd name="connsiteY324" fmla="*/ 568822 h 714551"/>
                  <a:gd name="connsiteX325" fmla="*/ 644920 w 714552"/>
                  <a:gd name="connsiteY325" fmla="*/ 568464 h 714551"/>
                  <a:gd name="connsiteX326" fmla="*/ 628953 w 714552"/>
                  <a:gd name="connsiteY326" fmla="*/ 589050 h 714551"/>
                  <a:gd name="connsiteX327" fmla="*/ 625015 w 714552"/>
                  <a:gd name="connsiteY327" fmla="*/ 593221 h 714551"/>
                  <a:gd name="connsiteX328" fmla="*/ 622466 w 714552"/>
                  <a:gd name="connsiteY328" fmla="*/ 596688 h 714551"/>
                  <a:gd name="connsiteX329" fmla="*/ 602356 w 714552"/>
                  <a:gd name="connsiteY329" fmla="*/ 614903 h 714551"/>
                  <a:gd name="connsiteX330" fmla="*/ 603020 w 714552"/>
                  <a:gd name="connsiteY330" fmla="*/ 616094 h 714551"/>
                  <a:gd name="connsiteX331" fmla="*/ 596409 w 714552"/>
                  <a:gd name="connsiteY331" fmla="*/ 621868 h 714551"/>
                  <a:gd name="connsiteX332" fmla="*/ 595837 w 714552"/>
                  <a:gd name="connsiteY332" fmla="*/ 620806 h 714551"/>
                  <a:gd name="connsiteX333" fmla="*/ 568829 w 714552"/>
                  <a:gd name="connsiteY333" fmla="*/ 645269 h 714551"/>
                  <a:gd name="connsiteX334" fmla="*/ 551809 w 714552"/>
                  <a:gd name="connsiteY334" fmla="*/ 655367 h 714551"/>
                  <a:gd name="connsiteX335" fmla="*/ 554292 w 714552"/>
                  <a:gd name="connsiteY335" fmla="*/ 654736 h 714551"/>
                  <a:gd name="connsiteX336" fmla="*/ 551567 w 714552"/>
                  <a:gd name="connsiteY336" fmla="*/ 656691 h 714551"/>
                  <a:gd name="connsiteX337" fmla="*/ 521934 w 714552"/>
                  <a:gd name="connsiteY337" fmla="*/ 673931 h 714551"/>
                  <a:gd name="connsiteX338" fmla="*/ 515614 w 714552"/>
                  <a:gd name="connsiteY338" fmla="*/ 676839 h 714551"/>
                  <a:gd name="connsiteX339" fmla="*/ 508436 w 714552"/>
                  <a:gd name="connsiteY339" fmla="*/ 681098 h 714551"/>
                  <a:gd name="connsiteX340" fmla="*/ 117864 w 714552"/>
                  <a:gd name="connsiteY340" fmla="*/ 622466 h 714551"/>
                  <a:gd name="connsiteX341" fmla="*/ 87593 w 714552"/>
                  <a:gd name="connsiteY341" fmla="*/ 589044 h 714551"/>
                  <a:gd name="connsiteX342" fmla="*/ 81891 w 714552"/>
                  <a:gd name="connsiteY342" fmla="*/ 588244 h 714551"/>
                  <a:gd name="connsiteX343" fmla="*/ 83326 w 714552"/>
                  <a:gd name="connsiteY343" fmla="*/ 584333 h 714551"/>
                  <a:gd name="connsiteX344" fmla="*/ 69282 w 714552"/>
                  <a:gd name="connsiteY344" fmla="*/ 568828 h 714551"/>
                  <a:gd name="connsiteX345" fmla="*/ 49224 w 714552"/>
                  <a:gd name="connsiteY345" fmla="*/ 176173 h 714551"/>
                  <a:gd name="connsiteX346" fmla="*/ 61800 w 714552"/>
                  <a:gd name="connsiteY346" fmla="*/ 159064 h 714551"/>
                  <a:gd name="connsiteX347" fmla="*/ 63093 w 714552"/>
                  <a:gd name="connsiteY347" fmla="*/ 154269 h 714551"/>
                  <a:gd name="connsiteX348" fmla="*/ 64558 w 714552"/>
                  <a:gd name="connsiteY348" fmla="*/ 151941 h 714551"/>
                  <a:gd name="connsiteX349" fmla="*/ 68847 w 714552"/>
                  <a:gd name="connsiteY349" fmla="*/ 146412 h 714551"/>
                  <a:gd name="connsiteX350" fmla="*/ 67570 w 714552"/>
                  <a:gd name="connsiteY350" fmla="*/ 151215 h 714551"/>
                  <a:gd name="connsiteX351" fmla="*/ 88322 w 714552"/>
                  <a:gd name="connsiteY351" fmla="*/ 122985 h 714551"/>
                  <a:gd name="connsiteX352" fmla="*/ 88384 w 714552"/>
                  <a:gd name="connsiteY352" fmla="*/ 121815 h 714551"/>
                  <a:gd name="connsiteX353" fmla="*/ 91983 w 714552"/>
                  <a:gd name="connsiteY353" fmla="*/ 118005 h 714551"/>
                  <a:gd name="connsiteX354" fmla="*/ 92086 w 714552"/>
                  <a:gd name="connsiteY354" fmla="*/ 117863 h 714551"/>
                  <a:gd name="connsiteX355" fmla="*/ 92290 w 714552"/>
                  <a:gd name="connsiteY355" fmla="*/ 117679 h 714551"/>
                  <a:gd name="connsiteX356" fmla="*/ 98575 w 714552"/>
                  <a:gd name="connsiteY356" fmla="*/ 111021 h 714551"/>
                  <a:gd name="connsiteX357" fmla="*/ 98574 w 714552"/>
                  <a:gd name="connsiteY357" fmla="*/ 111021 h 714551"/>
                  <a:gd name="connsiteX358" fmla="*/ 109194 w 714552"/>
                  <a:gd name="connsiteY358" fmla="*/ 99775 h 714551"/>
                  <a:gd name="connsiteX359" fmla="*/ 110978 w 714552"/>
                  <a:gd name="connsiteY359" fmla="*/ 100753 h 714551"/>
                  <a:gd name="connsiteX360" fmla="*/ 114309 w 714552"/>
                  <a:gd name="connsiteY360" fmla="*/ 97735 h 714551"/>
                  <a:gd name="connsiteX361" fmla="*/ 111203 w 714552"/>
                  <a:gd name="connsiteY361" fmla="*/ 97969 h 714551"/>
                  <a:gd name="connsiteX362" fmla="*/ 135331 w 714552"/>
                  <a:gd name="connsiteY362" fmla="*/ 76894 h 714551"/>
                  <a:gd name="connsiteX363" fmla="*/ 141004 w 714552"/>
                  <a:gd name="connsiteY363" fmla="*/ 72824 h 714551"/>
                  <a:gd name="connsiteX364" fmla="*/ 141764 w 714552"/>
                  <a:gd name="connsiteY364" fmla="*/ 72869 h 714551"/>
                  <a:gd name="connsiteX365" fmla="*/ 145724 w 714552"/>
                  <a:gd name="connsiteY365" fmla="*/ 69282 h 714551"/>
                  <a:gd name="connsiteX366" fmla="*/ 165762 w 714552"/>
                  <a:gd name="connsiteY366" fmla="*/ 57395 h 714551"/>
                  <a:gd name="connsiteX367" fmla="*/ 160785 w 714552"/>
                  <a:gd name="connsiteY367" fmla="*/ 58633 h 714551"/>
                  <a:gd name="connsiteX368" fmla="*/ 163189 w 714552"/>
                  <a:gd name="connsiteY368" fmla="*/ 56907 h 714551"/>
                  <a:gd name="connsiteX369" fmla="*/ 190471 w 714552"/>
                  <a:gd name="connsiteY369" fmla="*/ 42735 h 714551"/>
                  <a:gd name="connsiteX370" fmla="*/ 206116 w 714552"/>
                  <a:gd name="connsiteY370" fmla="*/ 33453 h 714551"/>
                  <a:gd name="connsiteX371" fmla="*/ 213043 w 714552"/>
                  <a:gd name="connsiteY371" fmla="*/ 31009 h 714551"/>
                  <a:gd name="connsiteX372" fmla="*/ 224021 w 714552"/>
                  <a:gd name="connsiteY372" fmla="*/ 25307 h 714551"/>
                  <a:gd name="connsiteX373" fmla="*/ 225919 w 714552"/>
                  <a:gd name="connsiteY373" fmla="*/ 24646 h 714551"/>
                  <a:gd name="connsiteX374" fmla="*/ 231396 w 714552"/>
                  <a:gd name="connsiteY374" fmla="*/ 24535 h 714551"/>
                  <a:gd name="connsiteX375" fmla="*/ 271235 w 714552"/>
                  <a:gd name="connsiteY375" fmla="*/ 10481 h 714551"/>
                  <a:gd name="connsiteX376" fmla="*/ 356186 w 714552"/>
                  <a:gd name="connsiteY376" fmla="*/ 2 h 71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</a:cxnLst>
                <a:rect l="l" t="t" r="r" b="b"/>
                <a:pathLst>
                  <a:path w="714552" h="714551">
                    <a:moveTo>
                      <a:pt x="328118" y="655919"/>
                    </a:moveTo>
                    <a:lnTo>
                      <a:pt x="259850" y="673497"/>
                    </a:lnTo>
                    <a:lnTo>
                      <a:pt x="310612" y="685762"/>
                    </a:lnTo>
                    <a:cubicBezTo>
                      <a:pt x="352793" y="691715"/>
                      <a:pt x="395818" y="689517"/>
                      <a:pt x="437172" y="679297"/>
                    </a:cubicBezTo>
                    <a:lnTo>
                      <a:pt x="446149" y="676129"/>
                    </a:lnTo>
                    <a:lnTo>
                      <a:pt x="377337" y="671533"/>
                    </a:lnTo>
                    <a:close/>
                    <a:moveTo>
                      <a:pt x="220072" y="602681"/>
                    </a:moveTo>
                    <a:lnTo>
                      <a:pt x="171570" y="630428"/>
                    </a:lnTo>
                    <a:lnTo>
                      <a:pt x="189111" y="643321"/>
                    </a:lnTo>
                    <a:lnTo>
                      <a:pt x="229960" y="662222"/>
                    </a:lnTo>
                    <a:lnTo>
                      <a:pt x="295577" y="645328"/>
                    </a:lnTo>
                    <a:lnTo>
                      <a:pt x="224981" y="606740"/>
                    </a:lnTo>
                    <a:close/>
                    <a:moveTo>
                      <a:pt x="457428" y="594412"/>
                    </a:moveTo>
                    <a:lnTo>
                      <a:pt x="439487" y="606671"/>
                    </a:lnTo>
                    <a:lnTo>
                      <a:pt x="438432" y="611871"/>
                    </a:lnTo>
                    <a:cubicBezTo>
                      <a:pt x="428165" y="636034"/>
                      <a:pt x="404129" y="652989"/>
                      <a:pt x="376114" y="652989"/>
                    </a:cubicBezTo>
                    <a:lnTo>
                      <a:pt x="354792" y="648704"/>
                    </a:lnTo>
                    <a:lnTo>
                      <a:pt x="353229" y="649454"/>
                    </a:lnTo>
                    <a:lnTo>
                      <a:pt x="350275" y="650213"/>
                    </a:lnTo>
                    <a:lnTo>
                      <a:pt x="374823" y="658184"/>
                    </a:lnTo>
                    <a:cubicBezTo>
                      <a:pt x="402311" y="664064"/>
                      <a:pt x="429759" y="666944"/>
                      <a:pt x="456843" y="667043"/>
                    </a:cubicBezTo>
                    <a:lnTo>
                      <a:pt x="477710" y="664995"/>
                    </a:lnTo>
                    <a:lnTo>
                      <a:pt x="497638" y="657965"/>
                    </a:lnTo>
                    <a:cubicBezTo>
                      <a:pt x="517167" y="648859"/>
                      <a:pt x="535964" y="637764"/>
                      <a:pt x="553716" y="624695"/>
                    </a:cubicBezTo>
                    <a:lnTo>
                      <a:pt x="577663" y="603006"/>
                    </a:lnTo>
                    <a:lnTo>
                      <a:pt x="520293" y="603697"/>
                    </a:lnTo>
                    <a:close/>
                    <a:moveTo>
                      <a:pt x="316201" y="538143"/>
                    </a:moveTo>
                    <a:lnTo>
                      <a:pt x="275347" y="571060"/>
                    </a:lnTo>
                    <a:lnTo>
                      <a:pt x="231948" y="595887"/>
                    </a:lnTo>
                    <a:lnTo>
                      <a:pt x="296358" y="632709"/>
                    </a:lnTo>
                    <a:lnTo>
                      <a:pt x="317690" y="639634"/>
                    </a:lnTo>
                    <a:lnTo>
                      <a:pt x="332204" y="635897"/>
                    </a:lnTo>
                    <a:lnTo>
                      <a:pt x="328290" y="633270"/>
                    </a:lnTo>
                    <a:cubicBezTo>
                      <a:pt x="316051" y="621087"/>
                      <a:pt x="308481" y="604257"/>
                      <a:pt x="308481" y="585666"/>
                    </a:cubicBezTo>
                    <a:cubicBezTo>
                      <a:pt x="308481" y="576371"/>
                      <a:pt x="310374" y="567516"/>
                      <a:pt x="313796" y="559461"/>
                    </a:cubicBezTo>
                    <a:lnTo>
                      <a:pt x="324802" y="543212"/>
                    </a:lnTo>
                    <a:lnTo>
                      <a:pt x="319552" y="540630"/>
                    </a:lnTo>
                    <a:close/>
                    <a:moveTo>
                      <a:pt x="538682" y="526760"/>
                    </a:moveTo>
                    <a:lnTo>
                      <a:pt x="502253" y="563783"/>
                    </a:lnTo>
                    <a:lnTo>
                      <a:pt x="479974" y="579006"/>
                    </a:lnTo>
                    <a:lnTo>
                      <a:pt x="555317" y="582502"/>
                    </a:lnTo>
                    <a:lnTo>
                      <a:pt x="573402" y="580085"/>
                    </a:lnTo>
                    <a:close/>
                    <a:moveTo>
                      <a:pt x="130738" y="516300"/>
                    </a:moveTo>
                    <a:lnTo>
                      <a:pt x="107672" y="573385"/>
                    </a:lnTo>
                    <a:lnTo>
                      <a:pt x="134967" y="603521"/>
                    </a:lnTo>
                    <a:lnTo>
                      <a:pt x="155115" y="618332"/>
                    </a:lnTo>
                    <a:lnTo>
                      <a:pt x="156019" y="617950"/>
                    </a:lnTo>
                    <a:lnTo>
                      <a:pt x="204793" y="590049"/>
                    </a:lnTo>
                    <a:lnTo>
                      <a:pt x="163347" y="555778"/>
                    </a:lnTo>
                    <a:close/>
                    <a:moveTo>
                      <a:pt x="615643" y="493637"/>
                    </a:moveTo>
                    <a:lnTo>
                      <a:pt x="612283" y="495891"/>
                    </a:lnTo>
                    <a:cubicBezTo>
                      <a:pt x="604192" y="499298"/>
                      <a:pt x="595295" y="501182"/>
                      <a:pt x="585957" y="501182"/>
                    </a:cubicBezTo>
                    <a:lnTo>
                      <a:pt x="567500" y="497473"/>
                    </a:lnTo>
                    <a:lnTo>
                      <a:pt x="543971" y="521386"/>
                    </a:lnTo>
                    <a:lnTo>
                      <a:pt x="582269" y="578902"/>
                    </a:lnTo>
                    <a:lnTo>
                      <a:pt x="606394" y="575678"/>
                    </a:lnTo>
                    <a:lnTo>
                      <a:pt x="625800" y="549279"/>
                    </a:lnTo>
                    <a:lnTo>
                      <a:pt x="620151" y="508473"/>
                    </a:lnTo>
                    <a:close/>
                    <a:moveTo>
                      <a:pt x="201629" y="438704"/>
                    </a:moveTo>
                    <a:lnTo>
                      <a:pt x="192533" y="452135"/>
                    </a:lnTo>
                    <a:cubicBezTo>
                      <a:pt x="183487" y="461140"/>
                      <a:pt x="170989" y="466709"/>
                      <a:pt x="157185" y="466709"/>
                    </a:cubicBezTo>
                    <a:lnTo>
                      <a:pt x="154581" y="466186"/>
                    </a:lnTo>
                    <a:lnTo>
                      <a:pt x="141593" y="489433"/>
                    </a:lnTo>
                    <a:lnTo>
                      <a:pt x="136775" y="501359"/>
                    </a:lnTo>
                    <a:lnTo>
                      <a:pt x="167148" y="540728"/>
                    </a:lnTo>
                    <a:lnTo>
                      <a:pt x="216087" y="583587"/>
                    </a:lnTo>
                    <a:lnTo>
                      <a:pt x="268827" y="553416"/>
                    </a:lnTo>
                    <a:lnTo>
                      <a:pt x="301409" y="527166"/>
                    </a:lnTo>
                    <a:lnTo>
                      <a:pt x="239295" y="481073"/>
                    </a:lnTo>
                    <a:close/>
                    <a:moveTo>
                      <a:pt x="75148" y="424623"/>
                    </a:moveTo>
                    <a:lnTo>
                      <a:pt x="68128" y="517092"/>
                    </a:lnTo>
                    <a:lnTo>
                      <a:pt x="89856" y="553715"/>
                    </a:lnTo>
                    <a:lnTo>
                      <a:pt x="93201" y="557408"/>
                    </a:lnTo>
                    <a:lnTo>
                      <a:pt x="100678" y="537022"/>
                    </a:lnTo>
                    <a:lnTo>
                      <a:pt x="117560" y="500348"/>
                    </a:lnTo>
                    <a:lnTo>
                      <a:pt x="113149" y="495007"/>
                    </a:lnTo>
                    <a:cubicBezTo>
                      <a:pt x="98468" y="473330"/>
                      <a:pt x="85909" y="450339"/>
                      <a:pt x="75692" y="426356"/>
                    </a:cubicBezTo>
                    <a:close/>
                    <a:moveTo>
                      <a:pt x="453263" y="411388"/>
                    </a:moveTo>
                    <a:lnTo>
                      <a:pt x="389873" y="478786"/>
                    </a:lnTo>
                    <a:lnTo>
                      <a:pt x="328297" y="528399"/>
                    </a:lnTo>
                    <a:lnTo>
                      <a:pt x="331685" y="530813"/>
                    </a:lnTo>
                    <a:lnTo>
                      <a:pt x="336204" y="532751"/>
                    </a:lnTo>
                    <a:lnTo>
                      <a:pt x="349788" y="523634"/>
                    </a:lnTo>
                    <a:cubicBezTo>
                      <a:pt x="357880" y="520227"/>
                      <a:pt x="366776" y="518343"/>
                      <a:pt x="376114" y="518343"/>
                    </a:cubicBezTo>
                    <a:cubicBezTo>
                      <a:pt x="404129" y="518343"/>
                      <a:pt x="428165" y="535298"/>
                      <a:pt x="438432" y="559461"/>
                    </a:cubicBezTo>
                    <a:lnTo>
                      <a:pt x="440604" y="570167"/>
                    </a:lnTo>
                    <a:lnTo>
                      <a:pt x="454963" y="573453"/>
                    </a:lnTo>
                    <a:lnTo>
                      <a:pt x="488068" y="550832"/>
                    </a:lnTo>
                    <a:lnTo>
                      <a:pt x="527959" y="510293"/>
                    </a:lnTo>
                    <a:lnTo>
                      <a:pt x="504045" y="473567"/>
                    </a:lnTo>
                    <a:close/>
                    <a:moveTo>
                      <a:pt x="651346" y="349532"/>
                    </a:moveTo>
                    <a:lnTo>
                      <a:pt x="643454" y="380614"/>
                    </a:lnTo>
                    <a:lnTo>
                      <a:pt x="637207" y="391313"/>
                    </a:lnTo>
                    <a:lnTo>
                      <a:pt x="648275" y="407654"/>
                    </a:lnTo>
                    <a:cubicBezTo>
                      <a:pt x="651698" y="415709"/>
                      <a:pt x="653590" y="424564"/>
                      <a:pt x="653590" y="433859"/>
                    </a:cubicBezTo>
                    <a:cubicBezTo>
                      <a:pt x="653590" y="452450"/>
                      <a:pt x="646020" y="469280"/>
                      <a:pt x="633781" y="481464"/>
                    </a:cubicBezTo>
                    <a:lnTo>
                      <a:pt x="624550" y="487659"/>
                    </a:lnTo>
                    <a:lnTo>
                      <a:pt x="638611" y="531850"/>
                    </a:lnTo>
                    <a:lnTo>
                      <a:pt x="643322" y="525441"/>
                    </a:lnTo>
                    <a:lnTo>
                      <a:pt x="659115" y="491310"/>
                    </a:lnTo>
                    <a:lnTo>
                      <a:pt x="663936" y="445312"/>
                    </a:lnTo>
                    <a:cubicBezTo>
                      <a:pt x="663838" y="415662"/>
                      <a:pt x="660529" y="386032"/>
                      <a:pt x="653947" y="356979"/>
                    </a:cubicBezTo>
                    <a:close/>
                    <a:moveTo>
                      <a:pt x="524331" y="319279"/>
                    </a:moveTo>
                    <a:lnTo>
                      <a:pt x="471043" y="392481"/>
                    </a:lnTo>
                    <a:lnTo>
                      <a:pt x="458035" y="406314"/>
                    </a:lnTo>
                    <a:lnTo>
                      <a:pt x="506980" y="465833"/>
                    </a:lnTo>
                    <a:lnTo>
                      <a:pt x="533103" y="505065"/>
                    </a:lnTo>
                    <a:lnTo>
                      <a:pt x="549090" y="488817"/>
                    </a:lnTo>
                    <a:lnTo>
                      <a:pt x="538133" y="481464"/>
                    </a:lnTo>
                    <a:cubicBezTo>
                      <a:pt x="525894" y="469280"/>
                      <a:pt x="518324" y="452450"/>
                      <a:pt x="518324" y="433859"/>
                    </a:cubicBezTo>
                    <a:cubicBezTo>
                      <a:pt x="518324" y="405973"/>
                      <a:pt x="535357" y="382047"/>
                      <a:pt x="559631" y="371827"/>
                    </a:cubicBezTo>
                    <a:lnTo>
                      <a:pt x="567027" y="370340"/>
                    </a:lnTo>
                    <a:lnTo>
                      <a:pt x="561361" y="358622"/>
                    </a:lnTo>
                    <a:lnTo>
                      <a:pt x="534247" y="319439"/>
                    </a:lnTo>
                    <a:lnTo>
                      <a:pt x="529686" y="320355"/>
                    </a:lnTo>
                    <a:close/>
                    <a:moveTo>
                      <a:pt x="114964" y="291459"/>
                    </a:moveTo>
                    <a:lnTo>
                      <a:pt x="100667" y="319901"/>
                    </a:lnTo>
                    <a:lnTo>
                      <a:pt x="78819" y="391679"/>
                    </a:lnTo>
                    <a:lnTo>
                      <a:pt x="83230" y="407279"/>
                    </a:lnTo>
                    <a:cubicBezTo>
                      <a:pt x="92886" y="432094"/>
                      <a:pt x="104846" y="455841"/>
                      <a:pt x="118903" y="478193"/>
                    </a:cubicBezTo>
                    <a:lnTo>
                      <a:pt x="124449" y="485383"/>
                    </a:lnTo>
                    <a:lnTo>
                      <a:pt x="135525" y="461320"/>
                    </a:lnTo>
                    <a:lnTo>
                      <a:pt x="121838" y="452135"/>
                    </a:lnTo>
                    <a:cubicBezTo>
                      <a:pt x="112792" y="443130"/>
                      <a:pt x="107196" y="430690"/>
                      <a:pt x="107196" y="416949"/>
                    </a:cubicBezTo>
                    <a:cubicBezTo>
                      <a:pt x="107196" y="396338"/>
                      <a:pt x="119786" y="378653"/>
                      <a:pt x="137727" y="371099"/>
                    </a:cubicBezTo>
                    <a:lnTo>
                      <a:pt x="151152" y="368402"/>
                    </a:lnTo>
                    <a:lnTo>
                      <a:pt x="125200" y="323068"/>
                    </a:lnTo>
                    <a:close/>
                    <a:moveTo>
                      <a:pt x="304082" y="255373"/>
                    </a:moveTo>
                    <a:lnTo>
                      <a:pt x="252096" y="313710"/>
                    </a:lnTo>
                    <a:lnTo>
                      <a:pt x="197735" y="389444"/>
                    </a:lnTo>
                    <a:lnTo>
                      <a:pt x="203246" y="397580"/>
                    </a:lnTo>
                    <a:cubicBezTo>
                      <a:pt x="205775" y="403533"/>
                      <a:pt x="207174" y="410079"/>
                      <a:pt x="207174" y="416949"/>
                    </a:cubicBezTo>
                    <a:lnTo>
                      <a:pt x="205611" y="424658"/>
                    </a:lnTo>
                    <a:lnTo>
                      <a:pt x="243671" y="468093"/>
                    </a:lnTo>
                    <a:lnTo>
                      <a:pt x="313217" y="517652"/>
                    </a:lnTo>
                    <a:lnTo>
                      <a:pt x="377623" y="465761"/>
                    </a:lnTo>
                    <a:cubicBezTo>
                      <a:pt x="398646" y="445987"/>
                      <a:pt x="418382" y="425593"/>
                      <a:pt x="436779" y="404754"/>
                    </a:cubicBezTo>
                    <a:lnTo>
                      <a:pt x="442266" y="397923"/>
                    </a:lnTo>
                    <a:lnTo>
                      <a:pt x="412554" y="361545"/>
                    </a:lnTo>
                    <a:lnTo>
                      <a:pt x="401880" y="350583"/>
                    </a:lnTo>
                    <a:lnTo>
                      <a:pt x="398709" y="358202"/>
                    </a:lnTo>
                    <a:cubicBezTo>
                      <a:pt x="391007" y="365869"/>
                      <a:pt x="380366" y="370611"/>
                      <a:pt x="368613" y="370611"/>
                    </a:cubicBezTo>
                    <a:cubicBezTo>
                      <a:pt x="345107" y="370611"/>
                      <a:pt x="326051" y="351643"/>
                      <a:pt x="326051" y="328244"/>
                    </a:cubicBezTo>
                    <a:cubicBezTo>
                      <a:pt x="326051" y="316545"/>
                      <a:pt x="330815" y="305953"/>
                      <a:pt x="338518" y="298286"/>
                    </a:cubicBezTo>
                    <a:lnTo>
                      <a:pt x="347393" y="294627"/>
                    </a:lnTo>
                    <a:lnTo>
                      <a:pt x="341132" y="288197"/>
                    </a:lnTo>
                    <a:close/>
                    <a:moveTo>
                      <a:pt x="667370" y="243573"/>
                    </a:moveTo>
                    <a:lnTo>
                      <a:pt x="669797" y="276858"/>
                    </a:lnTo>
                    <a:lnTo>
                      <a:pt x="657009" y="327228"/>
                    </a:lnTo>
                    <a:lnTo>
                      <a:pt x="664540" y="347419"/>
                    </a:lnTo>
                    <a:cubicBezTo>
                      <a:pt x="671983" y="376655"/>
                      <a:pt x="676218" y="406357"/>
                      <a:pt x="677292" y="435974"/>
                    </a:cubicBezTo>
                    <a:lnTo>
                      <a:pt x="676990" y="440247"/>
                    </a:lnTo>
                    <a:lnTo>
                      <a:pt x="685763" y="403940"/>
                    </a:lnTo>
                    <a:cubicBezTo>
                      <a:pt x="691716" y="361759"/>
                      <a:pt x="689518" y="318734"/>
                      <a:pt x="679297" y="277380"/>
                    </a:cubicBezTo>
                    <a:close/>
                    <a:moveTo>
                      <a:pt x="47768" y="239816"/>
                    </a:moveTo>
                    <a:lnTo>
                      <a:pt x="43849" y="248286"/>
                    </a:lnTo>
                    <a:cubicBezTo>
                      <a:pt x="22645" y="309351"/>
                      <a:pt x="19924" y="375139"/>
                      <a:pt x="35255" y="437171"/>
                    </a:cubicBezTo>
                    <a:lnTo>
                      <a:pt x="50922" y="481583"/>
                    </a:lnTo>
                    <a:lnTo>
                      <a:pt x="57677" y="392611"/>
                    </a:lnTo>
                    <a:lnTo>
                      <a:pt x="61334" y="380598"/>
                    </a:lnTo>
                    <a:lnTo>
                      <a:pt x="52281" y="351749"/>
                    </a:lnTo>
                    <a:cubicBezTo>
                      <a:pt x="46964" y="326101"/>
                      <a:pt x="44205" y="299783"/>
                      <a:pt x="44222" y="273115"/>
                    </a:cubicBezTo>
                    <a:close/>
                    <a:moveTo>
                      <a:pt x="585900" y="211697"/>
                    </a:moveTo>
                    <a:lnTo>
                      <a:pt x="569482" y="241976"/>
                    </a:lnTo>
                    <a:lnTo>
                      <a:pt x="575747" y="251226"/>
                    </a:lnTo>
                    <a:cubicBezTo>
                      <a:pt x="578276" y="257179"/>
                      <a:pt x="579675" y="263725"/>
                      <a:pt x="579675" y="270595"/>
                    </a:cubicBezTo>
                    <a:cubicBezTo>
                      <a:pt x="579675" y="291207"/>
                      <a:pt x="567086" y="308891"/>
                      <a:pt x="549144" y="316445"/>
                    </a:cubicBezTo>
                    <a:lnTo>
                      <a:pt x="547889" y="316697"/>
                    </a:lnTo>
                    <a:lnTo>
                      <a:pt x="562398" y="336996"/>
                    </a:lnTo>
                    <a:lnTo>
                      <a:pt x="579134" y="367907"/>
                    </a:lnTo>
                    <a:lnTo>
                      <a:pt x="585957" y="366536"/>
                    </a:lnTo>
                    <a:cubicBezTo>
                      <a:pt x="595295" y="366536"/>
                      <a:pt x="604192" y="368420"/>
                      <a:pt x="612283" y="371827"/>
                    </a:cubicBezTo>
                    <a:lnTo>
                      <a:pt x="621509" y="378019"/>
                    </a:lnTo>
                    <a:lnTo>
                      <a:pt x="622202" y="376832"/>
                    </a:lnTo>
                    <a:lnTo>
                      <a:pt x="638486" y="312699"/>
                    </a:lnTo>
                    <a:lnTo>
                      <a:pt x="624308" y="272094"/>
                    </a:lnTo>
                    <a:close/>
                    <a:moveTo>
                      <a:pt x="388134" y="179850"/>
                    </a:moveTo>
                    <a:lnTo>
                      <a:pt x="376939" y="187786"/>
                    </a:lnTo>
                    <a:cubicBezTo>
                      <a:pt x="355091" y="205319"/>
                      <a:pt x="333606" y="224655"/>
                      <a:pt x="312720" y="245682"/>
                    </a:cubicBezTo>
                    <a:lnTo>
                      <a:pt x="309775" y="248985"/>
                    </a:lnTo>
                    <a:lnTo>
                      <a:pt x="339714" y="275893"/>
                    </a:lnTo>
                    <a:lnTo>
                      <a:pt x="354878" y="291540"/>
                    </a:lnTo>
                    <a:lnTo>
                      <a:pt x="368613" y="285877"/>
                    </a:lnTo>
                    <a:cubicBezTo>
                      <a:pt x="392119" y="285877"/>
                      <a:pt x="411175" y="304845"/>
                      <a:pt x="411175" y="328244"/>
                    </a:cubicBezTo>
                    <a:lnTo>
                      <a:pt x="404950" y="343205"/>
                    </a:lnTo>
                    <a:lnTo>
                      <a:pt x="412779" y="351283"/>
                    </a:lnTo>
                    <a:lnTo>
                      <a:pt x="446647" y="392467"/>
                    </a:lnTo>
                    <a:lnTo>
                      <a:pt x="487912" y="341085"/>
                    </a:lnTo>
                    <a:lnTo>
                      <a:pt x="504608" y="312673"/>
                    </a:lnTo>
                    <a:lnTo>
                      <a:pt x="494339" y="305781"/>
                    </a:lnTo>
                    <a:cubicBezTo>
                      <a:pt x="485292" y="296776"/>
                      <a:pt x="479697" y="284336"/>
                      <a:pt x="479697" y="270595"/>
                    </a:cubicBezTo>
                    <a:lnTo>
                      <a:pt x="482182" y="258345"/>
                    </a:lnTo>
                    <a:lnTo>
                      <a:pt x="427474" y="204358"/>
                    </a:lnTo>
                    <a:close/>
                    <a:moveTo>
                      <a:pt x="199223" y="171542"/>
                    </a:moveTo>
                    <a:lnTo>
                      <a:pt x="135497" y="250607"/>
                    </a:lnTo>
                    <a:lnTo>
                      <a:pt x="123377" y="274720"/>
                    </a:lnTo>
                    <a:lnTo>
                      <a:pt x="134248" y="312031"/>
                    </a:lnTo>
                    <a:lnTo>
                      <a:pt x="165241" y="368808"/>
                    </a:lnTo>
                    <a:lnTo>
                      <a:pt x="176643" y="371099"/>
                    </a:lnTo>
                    <a:lnTo>
                      <a:pt x="184928" y="376660"/>
                    </a:lnTo>
                    <a:lnTo>
                      <a:pt x="239979" y="299965"/>
                    </a:lnTo>
                    <a:lnTo>
                      <a:pt x="290467" y="243311"/>
                    </a:lnTo>
                    <a:lnTo>
                      <a:pt x="268528" y="223873"/>
                    </a:lnTo>
                    <a:lnTo>
                      <a:pt x="248270" y="208577"/>
                    </a:lnTo>
                    <a:lnTo>
                      <a:pt x="241838" y="207284"/>
                    </a:lnTo>
                    <a:cubicBezTo>
                      <a:pt x="233747" y="203878"/>
                      <a:pt x="226460" y="198948"/>
                      <a:pt x="220340" y="192856"/>
                    </a:cubicBezTo>
                    <a:lnTo>
                      <a:pt x="212897" y="181866"/>
                    </a:lnTo>
                    <a:close/>
                    <a:moveTo>
                      <a:pt x="89292" y="164538"/>
                    </a:moveTo>
                    <a:lnTo>
                      <a:pt x="71230" y="189109"/>
                    </a:lnTo>
                    <a:lnTo>
                      <a:pt x="58082" y="217524"/>
                    </a:lnTo>
                    <a:lnTo>
                      <a:pt x="54597" y="248257"/>
                    </a:lnTo>
                    <a:cubicBezTo>
                      <a:pt x="54207" y="276009"/>
                      <a:pt x="56536" y="303358"/>
                      <a:pt x="61377" y="329972"/>
                    </a:cubicBezTo>
                    <a:lnTo>
                      <a:pt x="68776" y="356146"/>
                    </a:lnTo>
                    <a:lnTo>
                      <a:pt x="82317" y="311660"/>
                    </a:lnTo>
                    <a:lnTo>
                      <a:pt x="106151" y="264244"/>
                    </a:lnTo>
                    <a:lnTo>
                      <a:pt x="96528" y="234535"/>
                    </a:lnTo>
                    <a:close/>
                    <a:moveTo>
                      <a:pt x="335438" y="147023"/>
                    </a:moveTo>
                    <a:lnTo>
                      <a:pt x="330482" y="171457"/>
                    </a:lnTo>
                    <a:cubicBezTo>
                      <a:pt x="323638" y="187566"/>
                      <a:pt x="310673" y="200471"/>
                      <a:pt x="294490" y="207284"/>
                    </a:cubicBezTo>
                    <a:lnTo>
                      <a:pt x="269065" y="212394"/>
                    </a:lnTo>
                    <a:lnTo>
                      <a:pt x="296247" y="236824"/>
                    </a:lnTo>
                    <a:lnTo>
                      <a:pt x="303795" y="228353"/>
                    </a:lnTo>
                    <a:lnTo>
                      <a:pt x="370075" y="168602"/>
                    </a:lnTo>
                    <a:close/>
                    <a:moveTo>
                      <a:pt x="610571" y="145240"/>
                    </a:moveTo>
                    <a:lnTo>
                      <a:pt x="591321" y="197895"/>
                    </a:lnTo>
                    <a:lnTo>
                      <a:pt x="632549" y="261660"/>
                    </a:lnTo>
                    <a:lnTo>
                      <a:pt x="643791" y="291798"/>
                    </a:lnTo>
                    <a:lnTo>
                      <a:pt x="647227" y="278269"/>
                    </a:lnTo>
                    <a:lnTo>
                      <a:pt x="640623" y="187681"/>
                    </a:lnTo>
                    <a:lnTo>
                      <a:pt x="624696" y="160835"/>
                    </a:lnTo>
                    <a:close/>
                    <a:moveTo>
                      <a:pt x="123273" y="123877"/>
                    </a:moveTo>
                    <a:lnTo>
                      <a:pt x="111030" y="134966"/>
                    </a:lnTo>
                    <a:lnTo>
                      <a:pt x="103045" y="145830"/>
                    </a:lnTo>
                    <a:lnTo>
                      <a:pt x="108418" y="223381"/>
                    </a:lnTo>
                    <a:lnTo>
                      <a:pt x="115123" y="246394"/>
                    </a:lnTo>
                    <a:lnTo>
                      <a:pt x="118983" y="238715"/>
                    </a:lnTo>
                    <a:cubicBezTo>
                      <a:pt x="129518" y="221576"/>
                      <a:pt x="141031" y="205298"/>
                      <a:pt x="153408" y="189961"/>
                    </a:cubicBezTo>
                    <a:lnTo>
                      <a:pt x="181108" y="159818"/>
                    </a:lnTo>
                    <a:lnTo>
                      <a:pt x="125841" y="125213"/>
                    </a:lnTo>
                    <a:close/>
                    <a:moveTo>
                      <a:pt x="491029" y="116871"/>
                    </a:moveTo>
                    <a:lnTo>
                      <a:pt x="443339" y="140715"/>
                    </a:lnTo>
                    <a:lnTo>
                      <a:pt x="402963" y="169337"/>
                    </a:lnTo>
                    <a:lnTo>
                      <a:pt x="450243" y="204546"/>
                    </a:lnTo>
                    <a:lnTo>
                      <a:pt x="488338" y="244269"/>
                    </a:lnTo>
                    <a:lnTo>
                      <a:pt x="494339" y="235409"/>
                    </a:lnTo>
                    <a:cubicBezTo>
                      <a:pt x="503385" y="226405"/>
                      <a:pt x="515882" y="220835"/>
                      <a:pt x="529686" y="220835"/>
                    </a:cubicBezTo>
                    <a:cubicBezTo>
                      <a:pt x="536588" y="220835"/>
                      <a:pt x="543164" y="222227"/>
                      <a:pt x="549144" y="224745"/>
                    </a:cubicBezTo>
                    <a:lnTo>
                      <a:pt x="554261" y="228179"/>
                    </a:lnTo>
                    <a:lnTo>
                      <a:pt x="564930" y="210023"/>
                    </a:lnTo>
                    <a:lnTo>
                      <a:pt x="571873" y="191034"/>
                    </a:lnTo>
                    <a:lnTo>
                      <a:pt x="535575" y="152338"/>
                    </a:lnTo>
                    <a:cubicBezTo>
                      <a:pt x="521766" y="139583"/>
                      <a:pt x="507209" y="127955"/>
                      <a:pt x="492030" y="117465"/>
                    </a:cubicBezTo>
                    <a:close/>
                    <a:moveTo>
                      <a:pt x="149397" y="100216"/>
                    </a:moveTo>
                    <a:lnTo>
                      <a:pt x="133681" y="114451"/>
                    </a:lnTo>
                    <a:lnTo>
                      <a:pt x="189461" y="150730"/>
                    </a:lnTo>
                    <a:lnTo>
                      <a:pt x="193017" y="146860"/>
                    </a:lnTo>
                    <a:lnTo>
                      <a:pt x="201456" y="140692"/>
                    </a:lnTo>
                    <a:lnTo>
                      <a:pt x="205846" y="119047"/>
                    </a:lnTo>
                    <a:lnTo>
                      <a:pt x="214270" y="106610"/>
                    </a:lnTo>
                    <a:close/>
                    <a:moveTo>
                      <a:pt x="551006" y="90021"/>
                    </a:moveTo>
                    <a:lnTo>
                      <a:pt x="532814" y="95982"/>
                    </a:lnTo>
                    <a:lnTo>
                      <a:pt x="504524" y="110125"/>
                    </a:lnTo>
                    <a:lnTo>
                      <a:pt x="529575" y="128577"/>
                    </a:lnTo>
                    <a:lnTo>
                      <a:pt x="576789" y="177584"/>
                    </a:lnTo>
                    <a:lnTo>
                      <a:pt x="594929" y="127970"/>
                    </a:lnTo>
                    <a:lnTo>
                      <a:pt x="579586" y="111030"/>
                    </a:lnTo>
                    <a:close/>
                    <a:moveTo>
                      <a:pt x="383383" y="66055"/>
                    </a:moveTo>
                    <a:lnTo>
                      <a:pt x="309627" y="93378"/>
                    </a:lnTo>
                    <a:lnTo>
                      <a:pt x="315988" y="97648"/>
                    </a:lnTo>
                    <a:cubicBezTo>
                      <a:pt x="322108" y="103739"/>
                      <a:pt x="327060" y="110993"/>
                      <a:pt x="330482" y="119047"/>
                    </a:cubicBezTo>
                    <a:lnTo>
                      <a:pt x="331969" y="126377"/>
                    </a:lnTo>
                    <a:lnTo>
                      <a:pt x="374074" y="147823"/>
                    </a:lnTo>
                    <a:lnTo>
                      <a:pt x="386244" y="156886"/>
                    </a:lnTo>
                    <a:lnTo>
                      <a:pt x="441299" y="117856"/>
                    </a:lnTo>
                    <a:lnTo>
                      <a:pt x="469184" y="103915"/>
                    </a:lnTo>
                    <a:lnTo>
                      <a:pt x="444756" y="89425"/>
                    </a:lnTo>
                    <a:cubicBezTo>
                      <a:pt x="428460" y="81224"/>
                      <a:pt x="411670" y="74174"/>
                      <a:pt x="394511" y="68285"/>
                    </a:cubicBezTo>
                    <a:close/>
                    <a:moveTo>
                      <a:pt x="494347" y="56841"/>
                    </a:moveTo>
                    <a:lnTo>
                      <a:pt x="422186" y="60928"/>
                    </a:lnTo>
                    <a:lnTo>
                      <a:pt x="471636" y="85897"/>
                    </a:lnTo>
                    <a:lnTo>
                      <a:pt x="485214" y="95900"/>
                    </a:lnTo>
                    <a:lnTo>
                      <a:pt x="529133" y="73942"/>
                    </a:lnTo>
                    <a:lnTo>
                      <a:pt x="525442" y="71229"/>
                    </a:lnTo>
                    <a:close/>
                    <a:moveTo>
                      <a:pt x="288153" y="46979"/>
                    </a:moveTo>
                    <a:lnTo>
                      <a:pt x="234166" y="50500"/>
                    </a:lnTo>
                    <a:lnTo>
                      <a:pt x="216915" y="56586"/>
                    </a:lnTo>
                    <a:lnTo>
                      <a:pt x="182785" y="76834"/>
                    </a:lnTo>
                    <a:lnTo>
                      <a:pt x="209134" y="80986"/>
                    </a:lnTo>
                    <a:lnTo>
                      <a:pt x="233927" y="88530"/>
                    </a:lnTo>
                    <a:lnTo>
                      <a:pt x="241838" y="83220"/>
                    </a:lnTo>
                    <a:cubicBezTo>
                      <a:pt x="249930" y="79813"/>
                      <a:pt x="258826" y="77929"/>
                      <a:pt x="268164" y="77929"/>
                    </a:cubicBezTo>
                    <a:lnTo>
                      <a:pt x="283200" y="80951"/>
                    </a:lnTo>
                    <a:lnTo>
                      <a:pt x="285081" y="79576"/>
                    </a:lnTo>
                    <a:lnTo>
                      <a:pt x="343270" y="58020"/>
                    </a:lnTo>
                    <a:close/>
                    <a:moveTo>
                      <a:pt x="340351" y="25957"/>
                    </a:moveTo>
                    <a:lnTo>
                      <a:pt x="313464" y="29926"/>
                    </a:lnTo>
                    <a:lnTo>
                      <a:pt x="342538" y="33543"/>
                    </a:lnTo>
                    <a:lnTo>
                      <a:pt x="378845" y="44841"/>
                    </a:lnTo>
                    <a:lnTo>
                      <a:pt x="389757" y="40799"/>
                    </a:lnTo>
                    <a:lnTo>
                      <a:pt x="441514" y="37867"/>
                    </a:lnTo>
                    <a:lnTo>
                      <a:pt x="403941" y="28789"/>
                    </a:lnTo>
                    <a:cubicBezTo>
                      <a:pt x="382850" y="25813"/>
                      <a:pt x="361548" y="24873"/>
                      <a:pt x="340351" y="25957"/>
                    </a:cubicBezTo>
                    <a:close/>
                    <a:moveTo>
                      <a:pt x="356186" y="2"/>
                    </a:moveTo>
                    <a:cubicBezTo>
                      <a:pt x="441923" y="-286"/>
                      <a:pt x="528035" y="30105"/>
                      <a:pt x="596689" y="92086"/>
                    </a:cubicBezTo>
                    <a:lnTo>
                      <a:pt x="616572" y="114039"/>
                    </a:lnTo>
                    <a:lnTo>
                      <a:pt x="620730" y="116955"/>
                    </a:lnTo>
                    <a:lnTo>
                      <a:pt x="620423" y="118290"/>
                    </a:lnTo>
                    <a:lnTo>
                      <a:pt x="645269" y="145724"/>
                    </a:lnTo>
                    <a:lnTo>
                      <a:pt x="658367" y="167801"/>
                    </a:lnTo>
                    <a:lnTo>
                      <a:pt x="660378" y="166925"/>
                    </a:lnTo>
                    <a:lnTo>
                      <a:pt x="662200" y="172636"/>
                    </a:lnTo>
                    <a:lnTo>
                      <a:pt x="662335" y="174488"/>
                    </a:lnTo>
                    <a:lnTo>
                      <a:pt x="681099" y="206115"/>
                    </a:lnTo>
                    <a:cubicBezTo>
                      <a:pt x="720323" y="290240"/>
                      <a:pt x="725264" y="386966"/>
                      <a:pt x="694817" y="474650"/>
                    </a:cubicBezTo>
                    <a:lnTo>
                      <a:pt x="670187" y="527879"/>
                    </a:lnTo>
                    <a:lnTo>
                      <a:pt x="669572" y="530550"/>
                    </a:lnTo>
                    <a:lnTo>
                      <a:pt x="668813" y="532071"/>
                    </a:lnTo>
                    <a:lnTo>
                      <a:pt x="666674" y="535472"/>
                    </a:lnTo>
                    <a:lnTo>
                      <a:pt x="665329" y="538379"/>
                    </a:lnTo>
                    <a:lnTo>
                      <a:pt x="661969" y="542950"/>
                    </a:lnTo>
                    <a:lnTo>
                      <a:pt x="650198" y="561656"/>
                    </a:lnTo>
                    <a:lnTo>
                      <a:pt x="645757" y="567383"/>
                    </a:lnTo>
                    <a:lnTo>
                      <a:pt x="646743" y="563662"/>
                    </a:lnTo>
                    <a:lnTo>
                      <a:pt x="643528" y="568036"/>
                    </a:lnTo>
                    <a:lnTo>
                      <a:pt x="643635" y="568822"/>
                    </a:lnTo>
                    <a:lnTo>
                      <a:pt x="644920" y="568464"/>
                    </a:lnTo>
                    <a:lnTo>
                      <a:pt x="628953" y="589050"/>
                    </a:lnTo>
                    <a:lnTo>
                      <a:pt x="625015" y="593221"/>
                    </a:lnTo>
                    <a:lnTo>
                      <a:pt x="622466" y="596688"/>
                    </a:lnTo>
                    <a:lnTo>
                      <a:pt x="602356" y="614903"/>
                    </a:lnTo>
                    <a:lnTo>
                      <a:pt x="603020" y="616094"/>
                    </a:lnTo>
                    <a:lnTo>
                      <a:pt x="596409" y="621868"/>
                    </a:lnTo>
                    <a:lnTo>
                      <a:pt x="595837" y="620806"/>
                    </a:lnTo>
                    <a:lnTo>
                      <a:pt x="568829" y="645269"/>
                    </a:lnTo>
                    <a:lnTo>
                      <a:pt x="551809" y="655367"/>
                    </a:lnTo>
                    <a:lnTo>
                      <a:pt x="554292" y="654736"/>
                    </a:lnTo>
                    <a:lnTo>
                      <a:pt x="551567" y="656691"/>
                    </a:lnTo>
                    <a:cubicBezTo>
                      <a:pt x="541974" y="662903"/>
                      <a:pt x="532084" y="668657"/>
                      <a:pt x="521934" y="673931"/>
                    </a:cubicBezTo>
                    <a:lnTo>
                      <a:pt x="515614" y="676839"/>
                    </a:lnTo>
                    <a:lnTo>
                      <a:pt x="508436" y="681098"/>
                    </a:lnTo>
                    <a:cubicBezTo>
                      <a:pt x="382250" y="739934"/>
                      <a:pt x="227709" y="721633"/>
                      <a:pt x="117864" y="622466"/>
                    </a:cubicBezTo>
                    <a:lnTo>
                      <a:pt x="87593" y="589044"/>
                    </a:lnTo>
                    <a:lnTo>
                      <a:pt x="81891" y="588244"/>
                    </a:lnTo>
                    <a:lnTo>
                      <a:pt x="83326" y="584333"/>
                    </a:lnTo>
                    <a:lnTo>
                      <a:pt x="69282" y="568828"/>
                    </a:lnTo>
                    <a:cubicBezTo>
                      <a:pt x="-15162" y="454121"/>
                      <a:pt x="-23092" y="298887"/>
                      <a:pt x="49224" y="176173"/>
                    </a:cubicBezTo>
                    <a:lnTo>
                      <a:pt x="61800" y="159064"/>
                    </a:lnTo>
                    <a:lnTo>
                      <a:pt x="63093" y="154269"/>
                    </a:lnTo>
                    <a:lnTo>
                      <a:pt x="64558" y="151941"/>
                    </a:lnTo>
                    <a:lnTo>
                      <a:pt x="68847" y="146412"/>
                    </a:lnTo>
                    <a:lnTo>
                      <a:pt x="67570" y="151215"/>
                    </a:lnTo>
                    <a:lnTo>
                      <a:pt x="88322" y="122985"/>
                    </a:lnTo>
                    <a:lnTo>
                      <a:pt x="88384" y="121815"/>
                    </a:lnTo>
                    <a:lnTo>
                      <a:pt x="91983" y="118005"/>
                    </a:lnTo>
                    <a:lnTo>
                      <a:pt x="92086" y="117863"/>
                    </a:lnTo>
                    <a:lnTo>
                      <a:pt x="92290" y="117679"/>
                    </a:lnTo>
                    <a:lnTo>
                      <a:pt x="98575" y="111021"/>
                    </a:lnTo>
                    <a:lnTo>
                      <a:pt x="98574" y="111021"/>
                    </a:lnTo>
                    <a:lnTo>
                      <a:pt x="109194" y="99775"/>
                    </a:lnTo>
                    <a:lnTo>
                      <a:pt x="110978" y="100753"/>
                    </a:lnTo>
                    <a:lnTo>
                      <a:pt x="114309" y="97735"/>
                    </a:lnTo>
                    <a:lnTo>
                      <a:pt x="111203" y="97969"/>
                    </a:lnTo>
                    <a:lnTo>
                      <a:pt x="135331" y="76894"/>
                    </a:lnTo>
                    <a:lnTo>
                      <a:pt x="141004" y="72824"/>
                    </a:lnTo>
                    <a:lnTo>
                      <a:pt x="141764" y="72869"/>
                    </a:lnTo>
                    <a:lnTo>
                      <a:pt x="145724" y="69282"/>
                    </a:lnTo>
                    <a:lnTo>
                      <a:pt x="165762" y="57395"/>
                    </a:lnTo>
                    <a:lnTo>
                      <a:pt x="160785" y="58633"/>
                    </a:lnTo>
                    <a:lnTo>
                      <a:pt x="163189" y="56907"/>
                    </a:lnTo>
                    <a:lnTo>
                      <a:pt x="190471" y="42735"/>
                    </a:lnTo>
                    <a:lnTo>
                      <a:pt x="206116" y="33453"/>
                    </a:lnTo>
                    <a:lnTo>
                      <a:pt x="213043" y="31009"/>
                    </a:lnTo>
                    <a:lnTo>
                      <a:pt x="224021" y="25307"/>
                    </a:lnTo>
                    <a:lnTo>
                      <a:pt x="225919" y="24646"/>
                    </a:lnTo>
                    <a:lnTo>
                      <a:pt x="231396" y="24535"/>
                    </a:lnTo>
                    <a:lnTo>
                      <a:pt x="271235" y="10481"/>
                    </a:lnTo>
                    <a:cubicBezTo>
                      <a:pt x="299070" y="3602"/>
                      <a:pt x="327607" y="97"/>
                      <a:pt x="356186" y="2"/>
                    </a:cubicBez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5719" tIns="45719" rIns="45719" bIns="45719" rtlCol="0" anchor="ctr">
                <a:noAutofit/>
              </a:bodyPr>
              <a:lstStyle/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AF3606-006F-F74D-B481-F8FD923807BD}"/>
                </a:ext>
              </a:extLst>
            </p:cNvPr>
            <p:cNvSpPr/>
            <p:nvPr/>
          </p:nvSpPr>
          <p:spPr>
            <a:xfrm>
              <a:off x="2025085" y="2901887"/>
              <a:ext cx="3262601" cy="83438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9547" tIns="31592" rIns="63182" bIns="31592" rtlCol="0" anchor="ctr" anchorCtr="0"/>
            <a:lstStyle/>
            <a:p>
              <a:r>
                <a:rPr lang="en-GB" sz="2300" b="1" dirty="0">
                  <a:solidFill>
                    <a:srgbClr val="009051"/>
                  </a:solidFill>
                </a:rPr>
                <a:t>University Endowment Fund</a:t>
              </a:r>
            </a:p>
          </p:txBody>
        </p:sp>
        <p:sp>
          <p:nvSpPr>
            <p:cNvPr id="17" name="KMA6C131B">
              <a:extLst>
                <a:ext uri="{FF2B5EF4-FFF2-40B4-BE49-F238E27FC236}">
                  <a16:creationId xmlns:a16="http://schemas.microsoft.com/office/drawing/2014/main" id="{3C962EA3-A7AD-4848-85C7-90FFC0592F1E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287686" y="2843296"/>
              <a:ext cx="7500728" cy="10575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&gt;25% colleges engage in some form of Socially Responsible Investing with 60% passing some form of ESG criterion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University Social Venture Funds have also been formed on campuses with the aim to invest in impact funds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23EF64F-96D8-BC47-94E9-5B05791EA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</a:blip>
            <a:stretch>
              <a:fillRect/>
            </a:stretch>
          </p:blipFill>
          <p:spPr>
            <a:xfrm>
              <a:off x="726438" y="2849114"/>
              <a:ext cx="893452" cy="89345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3B224F-E43A-EB41-BF21-918E345D2B21}"/>
              </a:ext>
            </a:extLst>
          </p:cNvPr>
          <p:cNvCxnSpPr/>
          <p:nvPr/>
        </p:nvCxnSpPr>
        <p:spPr>
          <a:xfrm>
            <a:off x="488945" y="5648736"/>
            <a:ext cx="12168000" cy="0"/>
          </a:xfrm>
          <a:prstGeom prst="line">
            <a:avLst/>
          </a:prstGeom>
          <a:ln w="19050">
            <a:solidFill>
              <a:srgbClr val="009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506681B-675F-C746-9BBF-281C83C142E3}"/>
              </a:ext>
            </a:extLst>
          </p:cNvPr>
          <p:cNvGrpSpPr/>
          <p:nvPr/>
        </p:nvGrpSpPr>
        <p:grpSpPr>
          <a:xfrm>
            <a:off x="689606" y="4413468"/>
            <a:ext cx="11968775" cy="1057588"/>
            <a:chOff x="689606" y="4475311"/>
            <a:chExt cx="12151682" cy="10575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19FDEB6-646F-1C49-89A6-3A74A2EAE851}"/>
                </a:ext>
              </a:extLst>
            </p:cNvPr>
            <p:cNvGrpSpPr>
              <a:grpSpLocks/>
            </p:cNvGrpSpPr>
            <p:nvPr>
              <p:custDataLst>
                <p:tags r:id="rId3"/>
              </p:custDataLst>
            </p:nvPr>
          </p:nvGrpSpPr>
          <p:grpSpPr>
            <a:xfrm>
              <a:off x="689606" y="4487010"/>
              <a:ext cx="1072866" cy="992881"/>
              <a:chOff x="398969" y="2059422"/>
              <a:chExt cx="1378857" cy="1378857"/>
            </a:xfrm>
            <a:solidFill>
              <a:srgbClr val="009051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278C366-3230-3E49-B933-74DFF380779C}"/>
                  </a:ext>
                </a:extLst>
              </p:cNvPr>
              <p:cNvSpPr/>
              <p:nvPr/>
            </p:nvSpPr>
            <p:spPr>
              <a:xfrm>
                <a:off x="398969" y="2059422"/>
                <a:ext cx="1378857" cy="1378857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9" tIns="45719" rIns="45719" bIns="45719"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A2F4A2F-0DEF-F44F-8752-390A24340C84}"/>
                  </a:ext>
                </a:extLst>
              </p:cNvPr>
              <p:cNvSpPr/>
              <p:nvPr/>
            </p:nvSpPr>
            <p:spPr>
              <a:xfrm>
                <a:off x="582901" y="2243353"/>
                <a:ext cx="1010993" cy="1010993"/>
              </a:xfrm>
              <a:custGeom>
                <a:avLst/>
                <a:gdLst>
                  <a:gd name="connsiteX0" fmla="*/ 328118 w 714552"/>
                  <a:gd name="connsiteY0" fmla="*/ 655919 h 714551"/>
                  <a:gd name="connsiteX1" fmla="*/ 259850 w 714552"/>
                  <a:gd name="connsiteY1" fmla="*/ 673497 h 714551"/>
                  <a:gd name="connsiteX2" fmla="*/ 310612 w 714552"/>
                  <a:gd name="connsiteY2" fmla="*/ 685762 h 714551"/>
                  <a:gd name="connsiteX3" fmla="*/ 437172 w 714552"/>
                  <a:gd name="connsiteY3" fmla="*/ 679297 h 714551"/>
                  <a:gd name="connsiteX4" fmla="*/ 446149 w 714552"/>
                  <a:gd name="connsiteY4" fmla="*/ 676129 h 714551"/>
                  <a:gd name="connsiteX5" fmla="*/ 377337 w 714552"/>
                  <a:gd name="connsiteY5" fmla="*/ 671533 h 714551"/>
                  <a:gd name="connsiteX6" fmla="*/ 220072 w 714552"/>
                  <a:gd name="connsiteY6" fmla="*/ 602681 h 714551"/>
                  <a:gd name="connsiteX7" fmla="*/ 171570 w 714552"/>
                  <a:gd name="connsiteY7" fmla="*/ 630428 h 714551"/>
                  <a:gd name="connsiteX8" fmla="*/ 189111 w 714552"/>
                  <a:gd name="connsiteY8" fmla="*/ 643321 h 714551"/>
                  <a:gd name="connsiteX9" fmla="*/ 229960 w 714552"/>
                  <a:gd name="connsiteY9" fmla="*/ 662222 h 714551"/>
                  <a:gd name="connsiteX10" fmla="*/ 295577 w 714552"/>
                  <a:gd name="connsiteY10" fmla="*/ 645328 h 714551"/>
                  <a:gd name="connsiteX11" fmla="*/ 224981 w 714552"/>
                  <a:gd name="connsiteY11" fmla="*/ 606740 h 714551"/>
                  <a:gd name="connsiteX12" fmla="*/ 457428 w 714552"/>
                  <a:gd name="connsiteY12" fmla="*/ 594412 h 714551"/>
                  <a:gd name="connsiteX13" fmla="*/ 439487 w 714552"/>
                  <a:gd name="connsiteY13" fmla="*/ 606671 h 714551"/>
                  <a:gd name="connsiteX14" fmla="*/ 438432 w 714552"/>
                  <a:gd name="connsiteY14" fmla="*/ 611871 h 714551"/>
                  <a:gd name="connsiteX15" fmla="*/ 376114 w 714552"/>
                  <a:gd name="connsiteY15" fmla="*/ 652989 h 714551"/>
                  <a:gd name="connsiteX16" fmla="*/ 354792 w 714552"/>
                  <a:gd name="connsiteY16" fmla="*/ 648704 h 714551"/>
                  <a:gd name="connsiteX17" fmla="*/ 353229 w 714552"/>
                  <a:gd name="connsiteY17" fmla="*/ 649454 h 714551"/>
                  <a:gd name="connsiteX18" fmla="*/ 350275 w 714552"/>
                  <a:gd name="connsiteY18" fmla="*/ 650213 h 714551"/>
                  <a:gd name="connsiteX19" fmla="*/ 374823 w 714552"/>
                  <a:gd name="connsiteY19" fmla="*/ 658184 h 714551"/>
                  <a:gd name="connsiteX20" fmla="*/ 456843 w 714552"/>
                  <a:gd name="connsiteY20" fmla="*/ 667043 h 714551"/>
                  <a:gd name="connsiteX21" fmla="*/ 477710 w 714552"/>
                  <a:gd name="connsiteY21" fmla="*/ 664995 h 714551"/>
                  <a:gd name="connsiteX22" fmla="*/ 497638 w 714552"/>
                  <a:gd name="connsiteY22" fmla="*/ 657965 h 714551"/>
                  <a:gd name="connsiteX23" fmla="*/ 553716 w 714552"/>
                  <a:gd name="connsiteY23" fmla="*/ 624695 h 714551"/>
                  <a:gd name="connsiteX24" fmla="*/ 577663 w 714552"/>
                  <a:gd name="connsiteY24" fmla="*/ 603006 h 714551"/>
                  <a:gd name="connsiteX25" fmla="*/ 520293 w 714552"/>
                  <a:gd name="connsiteY25" fmla="*/ 603697 h 714551"/>
                  <a:gd name="connsiteX26" fmla="*/ 316201 w 714552"/>
                  <a:gd name="connsiteY26" fmla="*/ 538143 h 714551"/>
                  <a:gd name="connsiteX27" fmla="*/ 275347 w 714552"/>
                  <a:gd name="connsiteY27" fmla="*/ 571060 h 714551"/>
                  <a:gd name="connsiteX28" fmla="*/ 231948 w 714552"/>
                  <a:gd name="connsiteY28" fmla="*/ 595887 h 714551"/>
                  <a:gd name="connsiteX29" fmla="*/ 296358 w 714552"/>
                  <a:gd name="connsiteY29" fmla="*/ 632709 h 714551"/>
                  <a:gd name="connsiteX30" fmla="*/ 317690 w 714552"/>
                  <a:gd name="connsiteY30" fmla="*/ 639634 h 714551"/>
                  <a:gd name="connsiteX31" fmla="*/ 332204 w 714552"/>
                  <a:gd name="connsiteY31" fmla="*/ 635897 h 714551"/>
                  <a:gd name="connsiteX32" fmla="*/ 328290 w 714552"/>
                  <a:gd name="connsiteY32" fmla="*/ 633270 h 714551"/>
                  <a:gd name="connsiteX33" fmla="*/ 308481 w 714552"/>
                  <a:gd name="connsiteY33" fmla="*/ 585666 h 714551"/>
                  <a:gd name="connsiteX34" fmla="*/ 313796 w 714552"/>
                  <a:gd name="connsiteY34" fmla="*/ 559461 h 714551"/>
                  <a:gd name="connsiteX35" fmla="*/ 324802 w 714552"/>
                  <a:gd name="connsiteY35" fmla="*/ 543212 h 714551"/>
                  <a:gd name="connsiteX36" fmla="*/ 319552 w 714552"/>
                  <a:gd name="connsiteY36" fmla="*/ 540630 h 714551"/>
                  <a:gd name="connsiteX37" fmla="*/ 538682 w 714552"/>
                  <a:gd name="connsiteY37" fmla="*/ 526760 h 714551"/>
                  <a:gd name="connsiteX38" fmla="*/ 502253 w 714552"/>
                  <a:gd name="connsiteY38" fmla="*/ 563783 h 714551"/>
                  <a:gd name="connsiteX39" fmla="*/ 479974 w 714552"/>
                  <a:gd name="connsiteY39" fmla="*/ 579006 h 714551"/>
                  <a:gd name="connsiteX40" fmla="*/ 555317 w 714552"/>
                  <a:gd name="connsiteY40" fmla="*/ 582502 h 714551"/>
                  <a:gd name="connsiteX41" fmla="*/ 573402 w 714552"/>
                  <a:gd name="connsiteY41" fmla="*/ 580085 h 714551"/>
                  <a:gd name="connsiteX42" fmla="*/ 130738 w 714552"/>
                  <a:gd name="connsiteY42" fmla="*/ 516300 h 714551"/>
                  <a:gd name="connsiteX43" fmla="*/ 107672 w 714552"/>
                  <a:gd name="connsiteY43" fmla="*/ 573385 h 714551"/>
                  <a:gd name="connsiteX44" fmla="*/ 134967 w 714552"/>
                  <a:gd name="connsiteY44" fmla="*/ 603521 h 714551"/>
                  <a:gd name="connsiteX45" fmla="*/ 155115 w 714552"/>
                  <a:gd name="connsiteY45" fmla="*/ 618332 h 714551"/>
                  <a:gd name="connsiteX46" fmla="*/ 156019 w 714552"/>
                  <a:gd name="connsiteY46" fmla="*/ 617950 h 714551"/>
                  <a:gd name="connsiteX47" fmla="*/ 204793 w 714552"/>
                  <a:gd name="connsiteY47" fmla="*/ 590049 h 714551"/>
                  <a:gd name="connsiteX48" fmla="*/ 163347 w 714552"/>
                  <a:gd name="connsiteY48" fmla="*/ 555778 h 714551"/>
                  <a:gd name="connsiteX49" fmla="*/ 615643 w 714552"/>
                  <a:gd name="connsiteY49" fmla="*/ 493637 h 714551"/>
                  <a:gd name="connsiteX50" fmla="*/ 612283 w 714552"/>
                  <a:gd name="connsiteY50" fmla="*/ 495891 h 714551"/>
                  <a:gd name="connsiteX51" fmla="*/ 585957 w 714552"/>
                  <a:gd name="connsiteY51" fmla="*/ 501182 h 714551"/>
                  <a:gd name="connsiteX52" fmla="*/ 567500 w 714552"/>
                  <a:gd name="connsiteY52" fmla="*/ 497473 h 714551"/>
                  <a:gd name="connsiteX53" fmla="*/ 543971 w 714552"/>
                  <a:gd name="connsiteY53" fmla="*/ 521386 h 714551"/>
                  <a:gd name="connsiteX54" fmla="*/ 582269 w 714552"/>
                  <a:gd name="connsiteY54" fmla="*/ 578902 h 714551"/>
                  <a:gd name="connsiteX55" fmla="*/ 606394 w 714552"/>
                  <a:gd name="connsiteY55" fmla="*/ 575678 h 714551"/>
                  <a:gd name="connsiteX56" fmla="*/ 625800 w 714552"/>
                  <a:gd name="connsiteY56" fmla="*/ 549279 h 714551"/>
                  <a:gd name="connsiteX57" fmla="*/ 620151 w 714552"/>
                  <a:gd name="connsiteY57" fmla="*/ 508473 h 714551"/>
                  <a:gd name="connsiteX58" fmla="*/ 201629 w 714552"/>
                  <a:gd name="connsiteY58" fmla="*/ 438704 h 714551"/>
                  <a:gd name="connsiteX59" fmla="*/ 192533 w 714552"/>
                  <a:gd name="connsiteY59" fmla="*/ 452135 h 714551"/>
                  <a:gd name="connsiteX60" fmla="*/ 157185 w 714552"/>
                  <a:gd name="connsiteY60" fmla="*/ 466709 h 714551"/>
                  <a:gd name="connsiteX61" fmla="*/ 154581 w 714552"/>
                  <a:gd name="connsiteY61" fmla="*/ 466186 h 714551"/>
                  <a:gd name="connsiteX62" fmla="*/ 141593 w 714552"/>
                  <a:gd name="connsiteY62" fmla="*/ 489433 h 714551"/>
                  <a:gd name="connsiteX63" fmla="*/ 136775 w 714552"/>
                  <a:gd name="connsiteY63" fmla="*/ 501359 h 714551"/>
                  <a:gd name="connsiteX64" fmla="*/ 167148 w 714552"/>
                  <a:gd name="connsiteY64" fmla="*/ 540728 h 714551"/>
                  <a:gd name="connsiteX65" fmla="*/ 216087 w 714552"/>
                  <a:gd name="connsiteY65" fmla="*/ 583587 h 714551"/>
                  <a:gd name="connsiteX66" fmla="*/ 268827 w 714552"/>
                  <a:gd name="connsiteY66" fmla="*/ 553416 h 714551"/>
                  <a:gd name="connsiteX67" fmla="*/ 301409 w 714552"/>
                  <a:gd name="connsiteY67" fmla="*/ 527166 h 714551"/>
                  <a:gd name="connsiteX68" fmla="*/ 239295 w 714552"/>
                  <a:gd name="connsiteY68" fmla="*/ 481073 h 714551"/>
                  <a:gd name="connsiteX69" fmla="*/ 75148 w 714552"/>
                  <a:gd name="connsiteY69" fmla="*/ 424623 h 714551"/>
                  <a:gd name="connsiteX70" fmla="*/ 68128 w 714552"/>
                  <a:gd name="connsiteY70" fmla="*/ 517092 h 714551"/>
                  <a:gd name="connsiteX71" fmla="*/ 89856 w 714552"/>
                  <a:gd name="connsiteY71" fmla="*/ 553715 h 714551"/>
                  <a:gd name="connsiteX72" fmla="*/ 93201 w 714552"/>
                  <a:gd name="connsiteY72" fmla="*/ 557408 h 714551"/>
                  <a:gd name="connsiteX73" fmla="*/ 100678 w 714552"/>
                  <a:gd name="connsiteY73" fmla="*/ 537022 h 714551"/>
                  <a:gd name="connsiteX74" fmla="*/ 117560 w 714552"/>
                  <a:gd name="connsiteY74" fmla="*/ 500348 h 714551"/>
                  <a:gd name="connsiteX75" fmla="*/ 113149 w 714552"/>
                  <a:gd name="connsiteY75" fmla="*/ 495007 h 714551"/>
                  <a:gd name="connsiteX76" fmla="*/ 75692 w 714552"/>
                  <a:gd name="connsiteY76" fmla="*/ 426356 h 714551"/>
                  <a:gd name="connsiteX77" fmla="*/ 453263 w 714552"/>
                  <a:gd name="connsiteY77" fmla="*/ 411388 h 714551"/>
                  <a:gd name="connsiteX78" fmla="*/ 389873 w 714552"/>
                  <a:gd name="connsiteY78" fmla="*/ 478786 h 714551"/>
                  <a:gd name="connsiteX79" fmla="*/ 328297 w 714552"/>
                  <a:gd name="connsiteY79" fmla="*/ 528399 h 714551"/>
                  <a:gd name="connsiteX80" fmla="*/ 331685 w 714552"/>
                  <a:gd name="connsiteY80" fmla="*/ 530813 h 714551"/>
                  <a:gd name="connsiteX81" fmla="*/ 336204 w 714552"/>
                  <a:gd name="connsiteY81" fmla="*/ 532751 h 714551"/>
                  <a:gd name="connsiteX82" fmla="*/ 349788 w 714552"/>
                  <a:gd name="connsiteY82" fmla="*/ 523634 h 714551"/>
                  <a:gd name="connsiteX83" fmla="*/ 376114 w 714552"/>
                  <a:gd name="connsiteY83" fmla="*/ 518343 h 714551"/>
                  <a:gd name="connsiteX84" fmla="*/ 438432 w 714552"/>
                  <a:gd name="connsiteY84" fmla="*/ 559461 h 714551"/>
                  <a:gd name="connsiteX85" fmla="*/ 440604 w 714552"/>
                  <a:gd name="connsiteY85" fmla="*/ 570167 h 714551"/>
                  <a:gd name="connsiteX86" fmla="*/ 454963 w 714552"/>
                  <a:gd name="connsiteY86" fmla="*/ 573453 h 714551"/>
                  <a:gd name="connsiteX87" fmla="*/ 488068 w 714552"/>
                  <a:gd name="connsiteY87" fmla="*/ 550832 h 714551"/>
                  <a:gd name="connsiteX88" fmla="*/ 527959 w 714552"/>
                  <a:gd name="connsiteY88" fmla="*/ 510293 h 714551"/>
                  <a:gd name="connsiteX89" fmla="*/ 504045 w 714552"/>
                  <a:gd name="connsiteY89" fmla="*/ 473567 h 714551"/>
                  <a:gd name="connsiteX90" fmla="*/ 651346 w 714552"/>
                  <a:gd name="connsiteY90" fmla="*/ 349532 h 714551"/>
                  <a:gd name="connsiteX91" fmla="*/ 643454 w 714552"/>
                  <a:gd name="connsiteY91" fmla="*/ 380614 h 714551"/>
                  <a:gd name="connsiteX92" fmla="*/ 637207 w 714552"/>
                  <a:gd name="connsiteY92" fmla="*/ 391313 h 714551"/>
                  <a:gd name="connsiteX93" fmla="*/ 648275 w 714552"/>
                  <a:gd name="connsiteY93" fmla="*/ 407654 h 714551"/>
                  <a:gd name="connsiteX94" fmla="*/ 653590 w 714552"/>
                  <a:gd name="connsiteY94" fmla="*/ 433859 h 714551"/>
                  <a:gd name="connsiteX95" fmla="*/ 633781 w 714552"/>
                  <a:gd name="connsiteY95" fmla="*/ 481464 h 714551"/>
                  <a:gd name="connsiteX96" fmla="*/ 624550 w 714552"/>
                  <a:gd name="connsiteY96" fmla="*/ 487659 h 714551"/>
                  <a:gd name="connsiteX97" fmla="*/ 638611 w 714552"/>
                  <a:gd name="connsiteY97" fmla="*/ 531850 h 714551"/>
                  <a:gd name="connsiteX98" fmla="*/ 643322 w 714552"/>
                  <a:gd name="connsiteY98" fmla="*/ 525441 h 714551"/>
                  <a:gd name="connsiteX99" fmla="*/ 659115 w 714552"/>
                  <a:gd name="connsiteY99" fmla="*/ 491310 h 714551"/>
                  <a:gd name="connsiteX100" fmla="*/ 663936 w 714552"/>
                  <a:gd name="connsiteY100" fmla="*/ 445312 h 714551"/>
                  <a:gd name="connsiteX101" fmla="*/ 653947 w 714552"/>
                  <a:gd name="connsiteY101" fmla="*/ 356979 h 714551"/>
                  <a:gd name="connsiteX102" fmla="*/ 524331 w 714552"/>
                  <a:gd name="connsiteY102" fmla="*/ 319279 h 714551"/>
                  <a:gd name="connsiteX103" fmla="*/ 471043 w 714552"/>
                  <a:gd name="connsiteY103" fmla="*/ 392481 h 714551"/>
                  <a:gd name="connsiteX104" fmla="*/ 458035 w 714552"/>
                  <a:gd name="connsiteY104" fmla="*/ 406314 h 714551"/>
                  <a:gd name="connsiteX105" fmla="*/ 506980 w 714552"/>
                  <a:gd name="connsiteY105" fmla="*/ 465833 h 714551"/>
                  <a:gd name="connsiteX106" fmla="*/ 533103 w 714552"/>
                  <a:gd name="connsiteY106" fmla="*/ 505065 h 714551"/>
                  <a:gd name="connsiteX107" fmla="*/ 549090 w 714552"/>
                  <a:gd name="connsiteY107" fmla="*/ 488817 h 714551"/>
                  <a:gd name="connsiteX108" fmla="*/ 538133 w 714552"/>
                  <a:gd name="connsiteY108" fmla="*/ 481464 h 714551"/>
                  <a:gd name="connsiteX109" fmla="*/ 518324 w 714552"/>
                  <a:gd name="connsiteY109" fmla="*/ 433859 h 714551"/>
                  <a:gd name="connsiteX110" fmla="*/ 559631 w 714552"/>
                  <a:gd name="connsiteY110" fmla="*/ 371827 h 714551"/>
                  <a:gd name="connsiteX111" fmla="*/ 567027 w 714552"/>
                  <a:gd name="connsiteY111" fmla="*/ 370340 h 714551"/>
                  <a:gd name="connsiteX112" fmla="*/ 561361 w 714552"/>
                  <a:gd name="connsiteY112" fmla="*/ 358622 h 714551"/>
                  <a:gd name="connsiteX113" fmla="*/ 534247 w 714552"/>
                  <a:gd name="connsiteY113" fmla="*/ 319439 h 714551"/>
                  <a:gd name="connsiteX114" fmla="*/ 529686 w 714552"/>
                  <a:gd name="connsiteY114" fmla="*/ 320355 h 714551"/>
                  <a:gd name="connsiteX115" fmla="*/ 114964 w 714552"/>
                  <a:gd name="connsiteY115" fmla="*/ 291459 h 714551"/>
                  <a:gd name="connsiteX116" fmla="*/ 100667 w 714552"/>
                  <a:gd name="connsiteY116" fmla="*/ 319901 h 714551"/>
                  <a:gd name="connsiteX117" fmla="*/ 78819 w 714552"/>
                  <a:gd name="connsiteY117" fmla="*/ 391679 h 714551"/>
                  <a:gd name="connsiteX118" fmla="*/ 83230 w 714552"/>
                  <a:gd name="connsiteY118" fmla="*/ 407279 h 714551"/>
                  <a:gd name="connsiteX119" fmla="*/ 118903 w 714552"/>
                  <a:gd name="connsiteY119" fmla="*/ 478193 h 714551"/>
                  <a:gd name="connsiteX120" fmla="*/ 124449 w 714552"/>
                  <a:gd name="connsiteY120" fmla="*/ 485383 h 714551"/>
                  <a:gd name="connsiteX121" fmla="*/ 135525 w 714552"/>
                  <a:gd name="connsiteY121" fmla="*/ 461320 h 714551"/>
                  <a:gd name="connsiteX122" fmla="*/ 121838 w 714552"/>
                  <a:gd name="connsiteY122" fmla="*/ 452135 h 714551"/>
                  <a:gd name="connsiteX123" fmla="*/ 107196 w 714552"/>
                  <a:gd name="connsiteY123" fmla="*/ 416949 h 714551"/>
                  <a:gd name="connsiteX124" fmla="*/ 137727 w 714552"/>
                  <a:gd name="connsiteY124" fmla="*/ 371099 h 714551"/>
                  <a:gd name="connsiteX125" fmla="*/ 151152 w 714552"/>
                  <a:gd name="connsiteY125" fmla="*/ 368402 h 714551"/>
                  <a:gd name="connsiteX126" fmla="*/ 125200 w 714552"/>
                  <a:gd name="connsiteY126" fmla="*/ 323068 h 714551"/>
                  <a:gd name="connsiteX127" fmla="*/ 304082 w 714552"/>
                  <a:gd name="connsiteY127" fmla="*/ 255373 h 714551"/>
                  <a:gd name="connsiteX128" fmla="*/ 252096 w 714552"/>
                  <a:gd name="connsiteY128" fmla="*/ 313710 h 714551"/>
                  <a:gd name="connsiteX129" fmla="*/ 197735 w 714552"/>
                  <a:gd name="connsiteY129" fmla="*/ 389444 h 714551"/>
                  <a:gd name="connsiteX130" fmla="*/ 203246 w 714552"/>
                  <a:gd name="connsiteY130" fmla="*/ 397580 h 714551"/>
                  <a:gd name="connsiteX131" fmla="*/ 207174 w 714552"/>
                  <a:gd name="connsiteY131" fmla="*/ 416949 h 714551"/>
                  <a:gd name="connsiteX132" fmla="*/ 205611 w 714552"/>
                  <a:gd name="connsiteY132" fmla="*/ 424658 h 714551"/>
                  <a:gd name="connsiteX133" fmla="*/ 243671 w 714552"/>
                  <a:gd name="connsiteY133" fmla="*/ 468093 h 714551"/>
                  <a:gd name="connsiteX134" fmla="*/ 313217 w 714552"/>
                  <a:gd name="connsiteY134" fmla="*/ 517652 h 714551"/>
                  <a:gd name="connsiteX135" fmla="*/ 377623 w 714552"/>
                  <a:gd name="connsiteY135" fmla="*/ 465761 h 714551"/>
                  <a:gd name="connsiteX136" fmla="*/ 436779 w 714552"/>
                  <a:gd name="connsiteY136" fmla="*/ 404754 h 714551"/>
                  <a:gd name="connsiteX137" fmla="*/ 442266 w 714552"/>
                  <a:gd name="connsiteY137" fmla="*/ 397923 h 714551"/>
                  <a:gd name="connsiteX138" fmla="*/ 412554 w 714552"/>
                  <a:gd name="connsiteY138" fmla="*/ 361545 h 714551"/>
                  <a:gd name="connsiteX139" fmla="*/ 401880 w 714552"/>
                  <a:gd name="connsiteY139" fmla="*/ 350583 h 714551"/>
                  <a:gd name="connsiteX140" fmla="*/ 398709 w 714552"/>
                  <a:gd name="connsiteY140" fmla="*/ 358202 h 714551"/>
                  <a:gd name="connsiteX141" fmla="*/ 368613 w 714552"/>
                  <a:gd name="connsiteY141" fmla="*/ 370611 h 714551"/>
                  <a:gd name="connsiteX142" fmla="*/ 326051 w 714552"/>
                  <a:gd name="connsiteY142" fmla="*/ 328244 h 714551"/>
                  <a:gd name="connsiteX143" fmla="*/ 338518 w 714552"/>
                  <a:gd name="connsiteY143" fmla="*/ 298286 h 714551"/>
                  <a:gd name="connsiteX144" fmla="*/ 347393 w 714552"/>
                  <a:gd name="connsiteY144" fmla="*/ 294627 h 714551"/>
                  <a:gd name="connsiteX145" fmla="*/ 341132 w 714552"/>
                  <a:gd name="connsiteY145" fmla="*/ 288197 h 714551"/>
                  <a:gd name="connsiteX146" fmla="*/ 667370 w 714552"/>
                  <a:gd name="connsiteY146" fmla="*/ 243573 h 714551"/>
                  <a:gd name="connsiteX147" fmla="*/ 669797 w 714552"/>
                  <a:gd name="connsiteY147" fmla="*/ 276858 h 714551"/>
                  <a:gd name="connsiteX148" fmla="*/ 657009 w 714552"/>
                  <a:gd name="connsiteY148" fmla="*/ 327228 h 714551"/>
                  <a:gd name="connsiteX149" fmla="*/ 664540 w 714552"/>
                  <a:gd name="connsiteY149" fmla="*/ 347419 h 714551"/>
                  <a:gd name="connsiteX150" fmla="*/ 677292 w 714552"/>
                  <a:gd name="connsiteY150" fmla="*/ 435974 h 714551"/>
                  <a:gd name="connsiteX151" fmla="*/ 676990 w 714552"/>
                  <a:gd name="connsiteY151" fmla="*/ 440247 h 714551"/>
                  <a:gd name="connsiteX152" fmla="*/ 685763 w 714552"/>
                  <a:gd name="connsiteY152" fmla="*/ 403940 h 714551"/>
                  <a:gd name="connsiteX153" fmla="*/ 679297 w 714552"/>
                  <a:gd name="connsiteY153" fmla="*/ 277380 h 714551"/>
                  <a:gd name="connsiteX154" fmla="*/ 47768 w 714552"/>
                  <a:gd name="connsiteY154" fmla="*/ 239816 h 714551"/>
                  <a:gd name="connsiteX155" fmla="*/ 43849 w 714552"/>
                  <a:gd name="connsiteY155" fmla="*/ 248286 h 714551"/>
                  <a:gd name="connsiteX156" fmla="*/ 35255 w 714552"/>
                  <a:gd name="connsiteY156" fmla="*/ 437171 h 714551"/>
                  <a:gd name="connsiteX157" fmla="*/ 50922 w 714552"/>
                  <a:gd name="connsiteY157" fmla="*/ 481583 h 714551"/>
                  <a:gd name="connsiteX158" fmla="*/ 57677 w 714552"/>
                  <a:gd name="connsiteY158" fmla="*/ 392611 h 714551"/>
                  <a:gd name="connsiteX159" fmla="*/ 61334 w 714552"/>
                  <a:gd name="connsiteY159" fmla="*/ 380598 h 714551"/>
                  <a:gd name="connsiteX160" fmla="*/ 52281 w 714552"/>
                  <a:gd name="connsiteY160" fmla="*/ 351749 h 714551"/>
                  <a:gd name="connsiteX161" fmla="*/ 44222 w 714552"/>
                  <a:gd name="connsiteY161" fmla="*/ 273115 h 714551"/>
                  <a:gd name="connsiteX162" fmla="*/ 585900 w 714552"/>
                  <a:gd name="connsiteY162" fmla="*/ 211697 h 714551"/>
                  <a:gd name="connsiteX163" fmla="*/ 569482 w 714552"/>
                  <a:gd name="connsiteY163" fmla="*/ 241976 h 714551"/>
                  <a:gd name="connsiteX164" fmla="*/ 575747 w 714552"/>
                  <a:gd name="connsiteY164" fmla="*/ 251226 h 714551"/>
                  <a:gd name="connsiteX165" fmla="*/ 579675 w 714552"/>
                  <a:gd name="connsiteY165" fmla="*/ 270595 h 714551"/>
                  <a:gd name="connsiteX166" fmla="*/ 549144 w 714552"/>
                  <a:gd name="connsiteY166" fmla="*/ 316445 h 714551"/>
                  <a:gd name="connsiteX167" fmla="*/ 547889 w 714552"/>
                  <a:gd name="connsiteY167" fmla="*/ 316697 h 714551"/>
                  <a:gd name="connsiteX168" fmla="*/ 562398 w 714552"/>
                  <a:gd name="connsiteY168" fmla="*/ 336996 h 714551"/>
                  <a:gd name="connsiteX169" fmla="*/ 579134 w 714552"/>
                  <a:gd name="connsiteY169" fmla="*/ 367907 h 714551"/>
                  <a:gd name="connsiteX170" fmla="*/ 585957 w 714552"/>
                  <a:gd name="connsiteY170" fmla="*/ 366536 h 714551"/>
                  <a:gd name="connsiteX171" fmla="*/ 612283 w 714552"/>
                  <a:gd name="connsiteY171" fmla="*/ 371827 h 714551"/>
                  <a:gd name="connsiteX172" fmla="*/ 621509 w 714552"/>
                  <a:gd name="connsiteY172" fmla="*/ 378019 h 714551"/>
                  <a:gd name="connsiteX173" fmla="*/ 622202 w 714552"/>
                  <a:gd name="connsiteY173" fmla="*/ 376832 h 714551"/>
                  <a:gd name="connsiteX174" fmla="*/ 638486 w 714552"/>
                  <a:gd name="connsiteY174" fmla="*/ 312699 h 714551"/>
                  <a:gd name="connsiteX175" fmla="*/ 624308 w 714552"/>
                  <a:gd name="connsiteY175" fmla="*/ 272094 h 714551"/>
                  <a:gd name="connsiteX176" fmla="*/ 388134 w 714552"/>
                  <a:gd name="connsiteY176" fmla="*/ 179850 h 714551"/>
                  <a:gd name="connsiteX177" fmla="*/ 376939 w 714552"/>
                  <a:gd name="connsiteY177" fmla="*/ 187786 h 714551"/>
                  <a:gd name="connsiteX178" fmla="*/ 312720 w 714552"/>
                  <a:gd name="connsiteY178" fmla="*/ 245682 h 714551"/>
                  <a:gd name="connsiteX179" fmla="*/ 309775 w 714552"/>
                  <a:gd name="connsiteY179" fmla="*/ 248985 h 714551"/>
                  <a:gd name="connsiteX180" fmla="*/ 339714 w 714552"/>
                  <a:gd name="connsiteY180" fmla="*/ 275893 h 714551"/>
                  <a:gd name="connsiteX181" fmla="*/ 354878 w 714552"/>
                  <a:gd name="connsiteY181" fmla="*/ 291540 h 714551"/>
                  <a:gd name="connsiteX182" fmla="*/ 368613 w 714552"/>
                  <a:gd name="connsiteY182" fmla="*/ 285877 h 714551"/>
                  <a:gd name="connsiteX183" fmla="*/ 411175 w 714552"/>
                  <a:gd name="connsiteY183" fmla="*/ 328244 h 714551"/>
                  <a:gd name="connsiteX184" fmla="*/ 404950 w 714552"/>
                  <a:gd name="connsiteY184" fmla="*/ 343205 h 714551"/>
                  <a:gd name="connsiteX185" fmla="*/ 412779 w 714552"/>
                  <a:gd name="connsiteY185" fmla="*/ 351283 h 714551"/>
                  <a:gd name="connsiteX186" fmla="*/ 446647 w 714552"/>
                  <a:gd name="connsiteY186" fmla="*/ 392467 h 714551"/>
                  <a:gd name="connsiteX187" fmla="*/ 487912 w 714552"/>
                  <a:gd name="connsiteY187" fmla="*/ 341085 h 714551"/>
                  <a:gd name="connsiteX188" fmla="*/ 504608 w 714552"/>
                  <a:gd name="connsiteY188" fmla="*/ 312673 h 714551"/>
                  <a:gd name="connsiteX189" fmla="*/ 494339 w 714552"/>
                  <a:gd name="connsiteY189" fmla="*/ 305781 h 714551"/>
                  <a:gd name="connsiteX190" fmla="*/ 479697 w 714552"/>
                  <a:gd name="connsiteY190" fmla="*/ 270595 h 714551"/>
                  <a:gd name="connsiteX191" fmla="*/ 482182 w 714552"/>
                  <a:gd name="connsiteY191" fmla="*/ 258345 h 714551"/>
                  <a:gd name="connsiteX192" fmla="*/ 427474 w 714552"/>
                  <a:gd name="connsiteY192" fmla="*/ 204358 h 714551"/>
                  <a:gd name="connsiteX193" fmla="*/ 199223 w 714552"/>
                  <a:gd name="connsiteY193" fmla="*/ 171542 h 714551"/>
                  <a:gd name="connsiteX194" fmla="*/ 135497 w 714552"/>
                  <a:gd name="connsiteY194" fmla="*/ 250607 h 714551"/>
                  <a:gd name="connsiteX195" fmla="*/ 123377 w 714552"/>
                  <a:gd name="connsiteY195" fmla="*/ 274720 h 714551"/>
                  <a:gd name="connsiteX196" fmla="*/ 134248 w 714552"/>
                  <a:gd name="connsiteY196" fmla="*/ 312031 h 714551"/>
                  <a:gd name="connsiteX197" fmla="*/ 165241 w 714552"/>
                  <a:gd name="connsiteY197" fmla="*/ 368808 h 714551"/>
                  <a:gd name="connsiteX198" fmla="*/ 176643 w 714552"/>
                  <a:gd name="connsiteY198" fmla="*/ 371099 h 714551"/>
                  <a:gd name="connsiteX199" fmla="*/ 184928 w 714552"/>
                  <a:gd name="connsiteY199" fmla="*/ 376660 h 714551"/>
                  <a:gd name="connsiteX200" fmla="*/ 239979 w 714552"/>
                  <a:gd name="connsiteY200" fmla="*/ 299965 h 714551"/>
                  <a:gd name="connsiteX201" fmla="*/ 290467 w 714552"/>
                  <a:gd name="connsiteY201" fmla="*/ 243311 h 714551"/>
                  <a:gd name="connsiteX202" fmla="*/ 268528 w 714552"/>
                  <a:gd name="connsiteY202" fmla="*/ 223873 h 714551"/>
                  <a:gd name="connsiteX203" fmla="*/ 248270 w 714552"/>
                  <a:gd name="connsiteY203" fmla="*/ 208577 h 714551"/>
                  <a:gd name="connsiteX204" fmla="*/ 241838 w 714552"/>
                  <a:gd name="connsiteY204" fmla="*/ 207284 h 714551"/>
                  <a:gd name="connsiteX205" fmla="*/ 220340 w 714552"/>
                  <a:gd name="connsiteY205" fmla="*/ 192856 h 714551"/>
                  <a:gd name="connsiteX206" fmla="*/ 212897 w 714552"/>
                  <a:gd name="connsiteY206" fmla="*/ 181866 h 714551"/>
                  <a:gd name="connsiteX207" fmla="*/ 89292 w 714552"/>
                  <a:gd name="connsiteY207" fmla="*/ 164538 h 714551"/>
                  <a:gd name="connsiteX208" fmla="*/ 71230 w 714552"/>
                  <a:gd name="connsiteY208" fmla="*/ 189109 h 714551"/>
                  <a:gd name="connsiteX209" fmla="*/ 58082 w 714552"/>
                  <a:gd name="connsiteY209" fmla="*/ 217524 h 714551"/>
                  <a:gd name="connsiteX210" fmla="*/ 54597 w 714552"/>
                  <a:gd name="connsiteY210" fmla="*/ 248257 h 714551"/>
                  <a:gd name="connsiteX211" fmla="*/ 61377 w 714552"/>
                  <a:gd name="connsiteY211" fmla="*/ 329972 h 714551"/>
                  <a:gd name="connsiteX212" fmla="*/ 68776 w 714552"/>
                  <a:gd name="connsiteY212" fmla="*/ 356146 h 714551"/>
                  <a:gd name="connsiteX213" fmla="*/ 82317 w 714552"/>
                  <a:gd name="connsiteY213" fmla="*/ 311660 h 714551"/>
                  <a:gd name="connsiteX214" fmla="*/ 106151 w 714552"/>
                  <a:gd name="connsiteY214" fmla="*/ 264244 h 714551"/>
                  <a:gd name="connsiteX215" fmla="*/ 96528 w 714552"/>
                  <a:gd name="connsiteY215" fmla="*/ 234535 h 714551"/>
                  <a:gd name="connsiteX216" fmla="*/ 335438 w 714552"/>
                  <a:gd name="connsiteY216" fmla="*/ 147023 h 714551"/>
                  <a:gd name="connsiteX217" fmla="*/ 330482 w 714552"/>
                  <a:gd name="connsiteY217" fmla="*/ 171457 h 714551"/>
                  <a:gd name="connsiteX218" fmla="*/ 294490 w 714552"/>
                  <a:gd name="connsiteY218" fmla="*/ 207284 h 714551"/>
                  <a:gd name="connsiteX219" fmla="*/ 269065 w 714552"/>
                  <a:gd name="connsiteY219" fmla="*/ 212394 h 714551"/>
                  <a:gd name="connsiteX220" fmla="*/ 296247 w 714552"/>
                  <a:gd name="connsiteY220" fmla="*/ 236824 h 714551"/>
                  <a:gd name="connsiteX221" fmla="*/ 303795 w 714552"/>
                  <a:gd name="connsiteY221" fmla="*/ 228353 h 714551"/>
                  <a:gd name="connsiteX222" fmla="*/ 370075 w 714552"/>
                  <a:gd name="connsiteY222" fmla="*/ 168602 h 714551"/>
                  <a:gd name="connsiteX223" fmla="*/ 610571 w 714552"/>
                  <a:gd name="connsiteY223" fmla="*/ 145240 h 714551"/>
                  <a:gd name="connsiteX224" fmla="*/ 591321 w 714552"/>
                  <a:gd name="connsiteY224" fmla="*/ 197895 h 714551"/>
                  <a:gd name="connsiteX225" fmla="*/ 632549 w 714552"/>
                  <a:gd name="connsiteY225" fmla="*/ 261660 h 714551"/>
                  <a:gd name="connsiteX226" fmla="*/ 643791 w 714552"/>
                  <a:gd name="connsiteY226" fmla="*/ 291798 h 714551"/>
                  <a:gd name="connsiteX227" fmla="*/ 647227 w 714552"/>
                  <a:gd name="connsiteY227" fmla="*/ 278269 h 714551"/>
                  <a:gd name="connsiteX228" fmla="*/ 640623 w 714552"/>
                  <a:gd name="connsiteY228" fmla="*/ 187681 h 714551"/>
                  <a:gd name="connsiteX229" fmla="*/ 624696 w 714552"/>
                  <a:gd name="connsiteY229" fmla="*/ 160835 h 714551"/>
                  <a:gd name="connsiteX230" fmla="*/ 123273 w 714552"/>
                  <a:gd name="connsiteY230" fmla="*/ 123877 h 714551"/>
                  <a:gd name="connsiteX231" fmla="*/ 111030 w 714552"/>
                  <a:gd name="connsiteY231" fmla="*/ 134966 h 714551"/>
                  <a:gd name="connsiteX232" fmla="*/ 103045 w 714552"/>
                  <a:gd name="connsiteY232" fmla="*/ 145830 h 714551"/>
                  <a:gd name="connsiteX233" fmla="*/ 108418 w 714552"/>
                  <a:gd name="connsiteY233" fmla="*/ 223381 h 714551"/>
                  <a:gd name="connsiteX234" fmla="*/ 115123 w 714552"/>
                  <a:gd name="connsiteY234" fmla="*/ 246394 h 714551"/>
                  <a:gd name="connsiteX235" fmla="*/ 118983 w 714552"/>
                  <a:gd name="connsiteY235" fmla="*/ 238715 h 714551"/>
                  <a:gd name="connsiteX236" fmla="*/ 153408 w 714552"/>
                  <a:gd name="connsiteY236" fmla="*/ 189961 h 714551"/>
                  <a:gd name="connsiteX237" fmla="*/ 181108 w 714552"/>
                  <a:gd name="connsiteY237" fmla="*/ 159818 h 714551"/>
                  <a:gd name="connsiteX238" fmla="*/ 125841 w 714552"/>
                  <a:gd name="connsiteY238" fmla="*/ 125213 h 714551"/>
                  <a:gd name="connsiteX239" fmla="*/ 491029 w 714552"/>
                  <a:gd name="connsiteY239" fmla="*/ 116871 h 714551"/>
                  <a:gd name="connsiteX240" fmla="*/ 443339 w 714552"/>
                  <a:gd name="connsiteY240" fmla="*/ 140715 h 714551"/>
                  <a:gd name="connsiteX241" fmla="*/ 402963 w 714552"/>
                  <a:gd name="connsiteY241" fmla="*/ 169337 h 714551"/>
                  <a:gd name="connsiteX242" fmla="*/ 450243 w 714552"/>
                  <a:gd name="connsiteY242" fmla="*/ 204546 h 714551"/>
                  <a:gd name="connsiteX243" fmla="*/ 488338 w 714552"/>
                  <a:gd name="connsiteY243" fmla="*/ 244269 h 714551"/>
                  <a:gd name="connsiteX244" fmla="*/ 494339 w 714552"/>
                  <a:gd name="connsiteY244" fmla="*/ 235409 h 714551"/>
                  <a:gd name="connsiteX245" fmla="*/ 529686 w 714552"/>
                  <a:gd name="connsiteY245" fmla="*/ 220835 h 714551"/>
                  <a:gd name="connsiteX246" fmla="*/ 549144 w 714552"/>
                  <a:gd name="connsiteY246" fmla="*/ 224745 h 714551"/>
                  <a:gd name="connsiteX247" fmla="*/ 554261 w 714552"/>
                  <a:gd name="connsiteY247" fmla="*/ 228179 h 714551"/>
                  <a:gd name="connsiteX248" fmla="*/ 564930 w 714552"/>
                  <a:gd name="connsiteY248" fmla="*/ 210023 h 714551"/>
                  <a:gd name="connsiteX249" fmla="*/ 571873 w 714552"/>
                  <a:gd name="connsiteY249" fmla="*/ 191034 h 714551"/>
                  <a:gd name="connsiteX250" fmla="*/ 535575 w 714552"/>
                  <a:gd name="connsiteY250" fmla="*/ 152338 h 714551"/>
                  <a:gd name="connsiteX251" fmla="*/ 492030 w 714552"/>
                  <a:gd name="connsiteY251" fmla="*/ 117465 h 714551"/>
                  <a:gd name="connsiteX252" fmla="*/ 149397 w 714552"/>
                  <a:gd name="connsiteY252" fmla="*/ 100216 h 714551"/>
                  <a:gd name="connsiteX253" fmla="*/ 133681 w 714552"/>
                  <a:gd name="connsiteY253" fmla="*/ 114451 h 714551"/>
                  <a:gd name="connsiteX254" fmla="*/ 189461 w 714552"/>
                  <a:gd name="connsiteY254" fmla="*/ 150730 h 714551"/>
                  <a:gd name="connsiteX255" fmla="*/ 193017 w 714552"/>
                  <a:gd name="connsiteY255" fmla="*/ 146860 h 714551"/>
                  <a:gd name="connsiteX256" fmla="*/ 201456 w 714552"/>
                  <a:gd name="connsiteY256" fmla="*/ 140692 h 714551"/>
                  <a:gd name="connsiteX257" fmla="*/ 205846 w 714552"/>
                  <a:gd name="connsiteY257" fmla="*/ 119047 h 714551"/>
                  <a:gd name="connsiteX258" fmla="*/ 214270 w 714552"/>
                  <a:gd name="connsiteY258" fmla="*/ 106610 h 714551"/>
                  <a:gd name="connsiteX259" fmla="*/ 551006 w 714552"/>
                  <a:gd name="connsiteY259" fmla="*/ 90021 h 714551"/>
                  <a:gd name="connsiteX260" fmla="*/ 532814 w 714552"/>
                  <a:gd name="connsiteY260" fmla="*/ 95982 h 714551"/>
                  <a:gd name="connsiteX261" fmla="*/ 504524 w 714552"/>
                  <a:gd name="connsiteY261" fmla="*/ 110125 h 714551"/>
                  <a:gd name="connsiteX262" fmla="*/ 529575 w 714552"/>
                  <a:gd name="connsiteY262" fmla="*/ 128577 h 714551"/>
                  <a:gd name="connsiteX263" fmla="*/ 576789 w 714552"/>
                  <a:gd name="connsiteY263" fmla="*/ 177584 h 714551"/>
                  <a:gd name="connsiteX264" fmla="*/ 594929 w 714552"/>
                  <a:gd name="connsiteY264" fmla="*/ 127970 h 714551"/>
                  <a:gd name="connsiteX265" fmla="*/ 579586 w 714552"/>
                  <a:gd name="connsiteY265" fmla="*/ 111030 h 714551"/>
                  <a:gd name="connsiteX266" fmla="*/ 383383 w 714552"/>
                  <a:gd name="connsiteY266" fmla="*/ 66055 h 714551"/>
                  <a:gd name="connsiteX267" fmla="*/ 309627 w 714552"/>
                  <a:gd name="connsiteY267" fmla="*/ 93378 h 714551"/>
                  <a:gd name="connsiteX268" fmla="*/ 315988 w 714552"/>
                  <a:gd name="connsiteY268" fmla="*/ 97648 h 714551"/>
                  <a:gd name="connsiteX269" fmla="*/ 330482 w 714552"/>
                  <a:gd name="connsiteY269" fmla="*/ 119047 h 714551"/>
                  <a:gd name="connsiteX270" fmla="*/ 331969 w 714552"/>
                  <a:gd name="connsiteY270" fmla="*/ 126377 h 714551"/>
                  <a:gd name="connsiteX271" fmla="*/ 374074 w 714552"/>
                  <a:gd name="connsiteY271" fmla="*/ 147823 h 714551"/>
                  <a:gd name="connsiteX272" fmla="*/ 386244 w 714552"/>
                  <a:gd name="connsiteY272" fmla="*/ 156886 h 714551"/>
                  <a:gd name="connsiteX273" fmla="*/ 441299 w 714552"/>
                  <a:gd name="connsiteY273" fmla="*/ 117856 h 714551"/>
                  <a:gd name="connsiteX274" fmla="*/ 469184 w 714552"/>
                  <a:gd name="connsiteY274" fmla="*/ 103915 h 714551"/>
                  <a:gd name="connsiteX275" fmla="*/ 444756 w 714552"/>
                  <a:gd name="connsiteY275" fmla="*/ 89425 h 714551"/>
                  <a:gd name="connsiteX276" fmla="*/ 394511 w 714552"/>
                  <a:gd name="connsiteY276" fmla="*/ 68285 h 714551"/>
                  <a:gd name="connsiteX277" fmla="*/ 494347 w 714552"/>
                  <a:gd name="connsiteY277" fmla="*/ 56841 h 714551"/>
                  <a:gd name="connsiteX278" fmla="*/ 422186 w 714552"/>
                  <a:gd name="connsiteY278" fmla="*/ 60928 h 714551"/>
                  <a:gd name="connsiteX279" fmla="*/ 471636 w 714552"/>
                  <a:gd name="connsiteY279" fmla="*/ 85897 h 714551"/>
                  <a:gd name="connsiteX280" fmla="*/ 485214 w 714552"/>
                  <a:gd name="connsiteY280" fmla="*/ 95900 h 714551"/>
                  <a:gd name="connsiteX281" fmla="*/ 529133 w 714552"/>
                  <a:gd name="connsiteY281" fmla="*/ 73942 h 714551"/>
                  <a:gd name="connsiteX282" fmla="*/ 525442 w 714552"/>
                  <a:gd name="connsiteY282" fmla="*/ 71229 h 714551"/>
                  <a:gd name="connsiteX283" fmla="*/ 288153 w 714552"/>
                  <a:gd name="connsiteY283" fmla="*/ 46979 h 714551"/>
                  <a:gd name="connsiteX284" fmla="*/ 234166 w 714552"/>
                  <a:gd name="connsiteY284" fmla="*/ 50500 h 714551"/>
                  <a:gd name="connsiteX285" fmla="*/ 216915 w 714552"/>
                  <a:gd name="connsiteY285" fmla="*/ 56586 h 714551"/>
                  <a:gd name="connsiteX286" fmla="*/ 182785 w 714552"/>
                  <a:gd name="connsiteY286" fmla="*/ 76834 h 714551"/>
                  <a:gd name="connsiteX287" fmla="*/ 209134 w 714552"/>
                  <a:gd name="connsiteY287" fmla="*/ 80986 h 714551"/>
                  <a:gd name="connsiteX288" fmla="*/ 233927 w 714552"/>
                  <a:gd name="connsiteY288" fmla="*/ 88530 h 714551"/>
                  <a:gd name="connsiteX289" fmla="*/ 241838 w 714552"/>
                  <a:gd name="connsiteY289" fmla="*/ 83220 h 714551"/>
                  <a:gd name="connsiteX290" fmla="*/ 268164 w 714552"/>
                  <a:gd name="connsiteY290" fmla="*/ 77929 h 714551"/>
                  <a:gd name="connsiteX291" fmla="*/ 283200 w 714552"/>
                  <a:gd name="connsiteY291" fmla="*/ 80951 h 714551"/>
                  <a:gd name="connsiteX292" fmla="*/ 285081 w 714552"/>
                  <a:gd name="connsiteY292" fmla="*/ 79576 h 714551"/>
                  <a:gd name="connsiteX293" fmla="*/ 343270 w 714552"/>
                  <a:gd name="connsiteY293" fmla="*/ 58020 h 714551"/>
                  <a:gd name="connsiteX294" fmla="*/ 340351 w 714552"/>
                  <a:gd name="connsiteY294" fmla="*/ 25957 h 714551"/>
                  <a:gd name="connsiteX295" fmla="*/ 313464 w 714552"/>
                  <a:gd name="connsiteY295" fmla="*/ 29926 h 714551"/>
                  <a:gd name="connsiteX296" fmla="*/ 342538 w 714552"/>
                  <a:gd name="connsiteY296" fmla="*/ 33543 h 714551"/>
                  <a:gd name="connsiteX297" fmla="*/ 378845 w 714552"/>
                  <a:gd name="connsiteY297" fmla="*/ 44841 h 714551"/>
                  <a:gd name="connsiteX298" fmla="*/ 389757 w 714552"/>
                  <a:gd name="connsiteY298" fmla="*/ 40799 h 714551"/>
                  <a:gd name="connsiteX299" fmla="*/ 441514 w 714552"/>
                  <a:gd name="connsiteY299" fmla="*/ 37867 h 714551"/>
                  <a:gd name="connsiteX300" fmla="*/ 403941 w 714552"/>
                  <a:gd name="connsiteY300" fmla="*/ 28789 h 714551"/>
                  <a:gd name="connsiteX301" fmla="*/ 340351 w 714552"/>
                  <a:gd name="connsiteY301" fmla="*/ 25957 h 714551"/>
                  <a:gd name="connsiteX302" fmla="*/ 356186 w 714552"/>
                  <a:gd name="connsiteY302" fmla="*/ 2 h 714551"/>
                  <a:gd name="connsiteX303" fmla="*/ 596689 w 714552"/>
                  <a:gd name="connsiteY303" fmla="*/ 92086 h 714551"/>
                  <a:gd name="connsiteX304" fmla="*/ 616572 w 714552"/>
                  <a:gd name="connsiteY304" fmla="*/ 114039 h 714551"/>
                  <a:gd name="connsiteX305" fmla="*/ 620730 w 714552"/>
                  <a:gd name="connsiteY305" fmla="*/ 116955 h 714551"/>
                  <a:gd name="connsiteX306" fmla="*/ 620423 w 714552"/>
                  <a:gd name="connsiteY306" fmla="*/ 118290 h 714551"/>
                  <a:gd name="connsiteX307" fmla="*/ 645269 w 714552"/>
                  <a:gd name="connsiteY307" fmla="*/ 145724 h 714551"/>
                  <a:gd name="connsiteX308" fmla="*/ 658367 w 714552"/>
                  <a:gd name="connsiteY308" fmla="*/ 167801 h 714551"/>
                  <a:gd name="connsiteX309" fmla="*/ 660378 w 714552"/>
                  <a:gd name="connsiteY309" fmla="*/ 166925 h 714551"/>
                  <a:gd name="connsiteX310" fmla="*/ 662200 w 714552"/>
                  <a:gd name="connsiteY310" fmla="*/ 172636 h 714551"/>
                  <a:gd name="connsiteX311" fmla="*/ 662335 w 714552"/>
                  <a:gd name="connsiteY311" fmla="*/ 174488 h 714551"/>
                  <a:gd name="connsiteX312" fmla="*/ 681099 w 714552"/>
                  <a:gd name="connsiteY312" fmla="*/ 206115 h 714551"/>
                  <a:gd name="connsiteX313" fmla="*/ 694817 w 714552"/>
                  <a:gd name="connsiteY313" fmla="*/ 474650 h 714551"/>
                  <a:gd name="connsiteX314" fmla="*/ 670187 w 714552"/>
                  <a:gd name="connsiteY314" fmla="*/ 527879 h 714551"/>
                  <a:gd name="connsiteX315" fmla="*/ 669572 w 714552"/>
                  <a:gd name="connsiteY315" fmla="*/ 530550 h 714551"/>
                  <a:gd name="connsiteX316" fmla="*/ 668813 w 714552"/>
                  <a:gd name="connsiteY316" fmla="*/ 532071 h 714551"/>
                  <a:gd name="connsiteX317" fmla="*/ 666674 w 714552"/>
                  <a:gd name="connsiteY317" fmla="*/ 535472 h 714551"/>
                  <a:gd name="connsiteX318" fmla="*/ 665329 w 714552"/>
                  <a:gd name="connsiteY318" fmla="*/ 538379 h 714551"/>
                  <a:gd name="connsiteX319" fmla="*/ 661969 w 714552"/>
                  <a:gd name="connsiteY319" fmla="*/ 542950 h 714551"/>
                  <a:gd name="connsiteX320" fmla="*/ 650198 w 714552"/>
                  <a:gd name="connsiteY320" fmla="*/ 561656 h 714551"/>
                  <a:gd name="connsiteX321" fmla="*/ 645757 w 714552"/>
                  <a:gd name="connsiteY321" fmla="*/ 567383 h 714551"/>
                  <a:gd name="connsiteX322" fmla="*/ 646743 w 714552"/>
                  <a:gd name="connsiteY322" fmla="*/ 563662 h 714551"/>
                  <a:gd name="connsiteX323" fmla="*/ 643528 w 714552"/>
                  <a:gd name="connsiteY323" fmla="*/ 568036 h 714551"/>
                  <a:gd name="connsiteX324" fmla="*/ 643635 w 714552"/>
                  <a:gd name="connsiteY324" fmla="*/ 568822 h 714551"/>
                  <a:gd name="connsiteX325" fmla="*/ 644920 w 714552"/>
                  <a:gd name="connsiteY325" fmla="*/ 568464 h 714551"/>
                  <a:gd name="connsiteX326" fmla="*/ 628953 w 714552"/>
                  <a:gd name="connsiteY326" fmla="*/ 589050 h 714551"/>
                  <a:gd name="connsiteX327" fmla="*/ 625015 w 714552"/>
                  <a:gd name="connsiteY327" fmla="*/ 593221 h 714551"/>
                  <a:gd name="connsiteX328" fmla="*/ 622466 w 714552"/>
                  <a:gd name="connsiteY328" fmla="*/ 596688 h 714551"/>
                  <a:gd name="connsiteX329" fmla="*/ 602356 w 714552"/>
                  <a:gd name="connsiteY329" fmla="*/ 614903 h 714551"/>
                  <a:gd name="connsiteX330" fmla="*/ 603020 w 714552"/>
                  <a:gd name="connsiteY330" fmla="*/ 616094 h 714551"/>
                  <a:gd name="connsiteX331" fmla="*/ 596409 w 714552"/>
                  <a:gd name="connsiteY331" fmla="*/ 621868 h 714551"/>
                  <a:gd name="connsiteX332" fmla="*/ 595837 w 714552"/>
                  <a:gd name="connsiteY332" fmla="*/ 620806 h 714551"/>
                  <a:gd name="connsiteX333" fmla="*/ 568829 w 714552"/>
                  <a:gd name="connsiteY333" fmla="*/ 645269 h 714551"/>
                  <a:gd name="connsiteX334" fmla="*/ 551809 w 714552"/>
                  <a:gd name="connsiteY334" fmla="*/ 655367 h 714551"/>
                  <a:gd name="connsiteX335" fmla="*/ 554292 w 714552"/>
                  <a:gd name="connsiteY335" fmla="*/ 654736 h 714551"/>
                  <a:gd name="connsiteX336" fmla="*/ 551567 w 714552"/>
                  <a:gd name="connsiteY336" fmla="*/ 656691 h 714551"/>
                  <a:gd name="connsiteX337" fmla="*/ 521934 w 714552"/>
                  <a:gd name="connsiteY337" fmla="*/ 673931 h 714551"/>
                  <a:gd name="connsiteX338" fmla="*/ 515614 w 714552"/>
                  <a:gd name="connsiteY338" fmla="*/ 676839 h 714551"/>
                  <a:gd name="connsiteX339" fmla="*/ 508436 w 714552"/>
                  <a:gd name="connsiteY339" fmla="*/ 681098 h 714551"/>
                  <a:gd name="connsiteX340" fmla="*/ 117864 w 714552"/>
                  <a:gd name="connsiteY340" fmla="*/ 622466 h 714551"/>
                  <a:gd name="connsiteX341" fmla="*/ 87593 w 714552"/>
                  <a:gd name="connsiteY341" fmla="*/ 589044 h 714551"/>
                  <a:gd name="connsiteX342" fmla="*/ 81891 w 714552"/>
                  <a:gd name="connsiteY342" fmla="*/ 588244 h 714551"/>
                  <a:gd name="connsiteX343" fmla="*/ 83326 w 714552"/>
                  <a:gd name="connsiteY343" fmla="*/ 584333 h 714551"/>
                  <a:gd name="connsiteX344" fmla="*/ 69282 w 714552"/>
                  <a:gd name="connsiteY344" fmla="*/ 568828 h 714551"/>
                  <a:gd name="connsiteX345" fmla="*/ 49224 w 714552"/>
                  <a:gd name="connsiteY345" fmla="*/ 176173 h 714551"/>
                  <a:gd name="connsiteX346" fmla="*/ 61800 w 714552"/>
                  <a:gd name="connsiteY346" fmla="*/ 159064 h 714551"/>
                  <a:gd name="connsiteX347" fmla="*/ 63093 w 714552"/>
                  <a:gd name="connsiteY347" fmla="*/ 154269 h 714551"/>
                  <a:gd name="connsiteX348" fmla="*/ 64558 w 714552"/>
                  <a:gd name="connsiteY348" fmla="*/ 151941 h 714551"/>
                  <a:gd name="connsiteX349" fmla="*/ 68847 w 714552"/>
                  <a:gd name="connsiteY349" fmla="*/ 146412 h 714551"/>
                  <a:gd name="connsiteX350" fmla="*/ 67570 w 714552"/>
                  <a:gd name="connsiteY350" fmla="*/ 151215 h 714551"/>
                  <a:gd name="connsiteX351" fmla="*/ 88322 w 714552"/>
                  <a:gd name="connsiteY351" fmla="*/ 122985 h 714551"/>
                  <a:gd name="connsiteX352" fmla="*/ 88384 w 714552"/>
                  <a:gd name="connsiteY352" fmla="*/ 121815 h 714551"/>
                  <a:gd name="connsiteX353" fmla="*/ 91983 w 714552"/>
                  <a:gd name="connsiteY353" fmla="*/ 118005 h 714551"/>
                  <a:gd name="connsiteX354" fmla="*/ 92086 w 714552"/>
                  <a:gd name="connsiteY354" fmla="*/ 117863 h 714551"/>
                  <a:gd name="connsiteX355" fmla="*/ 92290 w 714552"/>
                  <a:gd name="connsiteY355" fmla="*/ 117679 h 714551"/>
                  <a:gd name="connsiteX356" fmla="*/ 98575 w 714552"/>
                  <a:gd name="connsiteY356" fmla="*/ 111021 h 714551"/>
                  <a:gd name="connsiteX357" fmla="*/ 98574 w 714552"/>
                  <a:gd name="connsiteY357" fmla="*/ 111021 h 714551"/>
                  <a:gd name="connsiteX358" fmla="*/ 109194 w 714552"/>
                  <a:gd name="connsiteY358" fmla="*/ 99775 h 714551"/>
                  <a:gd name="connsiteX359" fmla="*/ 110978 w 714552"/>
                  <a:gd name="connsiteY359" fmla="*/ 100753 h 714551"/>
                  <a:gd name="connsiteX360" fmla="*/ 114309 w 714552"/>
                  <a:gd name="connsiteY360" fmla="*/ 97735 h 714551"/>
                  <a:gd name="connsiteX361" fmla="*/ 111203 w 714552"/>
                  <a:gd name="connsiteY361" fmla="*/ 97969 h 714551"/>
                  <a:gd name="connsiteX362" fmla="*/ 135331 w 714552"/>
                  <a:gd name="connsiteY362" fmla="*/ 76894 h 714551"/>
                  <a:gd name="connsiteX363" fmla="*/ 141004 w 714552"/>
                  <a:gd name="connsiteY363" fmla="*/ 72824 h 714551"/>
                  <a:gd name="connsiteX364" fmla="*/ 141764 w 714552"/>
                  <a:gd name="connsiteY364" fmla="*/ 72869 h 714551"/>
                  <a:gd name="connsiteX365" fmla="*/ 145724 w 714552"/>
                  <a:gd name="connsiteY365" fmla="*/ 69282 h 714551"/>
                  <a:gd name="connsiteX366" fmla="*/ 165762 w 714552"/>
                  <a:gd name="connsiteY366" fmla="*/ 57395 h 714551"/>
                  <a:gd name="connsiteX367" fmla="*/ 160785 w 714552"/>
                  <a:gd name="connsiteY367" fmla="*/ 58633 h 714551"/>
                  <a:gd name="connsiteX368" fmla="*/ 163189 w 714552"/>
                  <a:gd name="connsiteY368" fmla="*/ 56907 h 714551"/>
                  <a:gd name="connsiteX369" fmla="*/ 190471 w 714552"/>
                  <a:gd name="connsiteY369" fmla="*/ 42735 h 714551"/>
                  <a:gd name="connsiteX370" fmla="*/ 206116 w 714552"/>
                  <a:gd name="connsiteY370" fmla="*/ 33453 h 714551"/>
                  <a:gd name="connsiteX371" fmla="*/ 213043 w 714552"/>
                  <a:gd name="connsiteY371" fmla="*/ 31009 h 714551"/>
                  <a:gd name="connsiteX372" fmla="*/ 224021 w 714552"/>
                  <a:gd name="connsiteY372" fmla="*/ 25307 h 714551"/>
                  <a:gd name="connsiteX373" fmla="*/ 225919 w 714552"/>
                  <a:gd name="connsiteY373" fmla="*/ 24646 h 714551"/>
                  <a:gd name="connsiteX374" fmla="*/ 231396 w 714552"/>
                  <a:gd name="connsiteY374" fmla="*/ 24535 h 714551"/>
                  <a:gd name="connsiteX375" fmla="*/ 271235 w 714552"/>
                  <a:gd name="connsiteY375" fmla="*/ 10481 h 714551"/>
                  <a:gd name="connsiteX376" fmla="*/ 356186 w 714552"/>
                  <a:gd name="connsiteY376" fmla="*/ 2 h 71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</a:cxnLst>
                <a:rect l="l" t="t" r="r" b="b"/>
                <a:pathLst>
                  <a:path w="714552" h="714551">
                    <a:moveTo>
                      <a:pt x="328118" y="655919"/>
                    </a:moveTo>
                    <a:lnTo>
                      <a:pt x="259850" y="673497"/>
                    </a:lnTo>
                    <a:lnTo>
                      <a:pt x="310612" y="685762"/>
                    </a:lnTo>
                    <a:cubicBezTo>
                      <a:pt x="352793" y="691715"/>
                      <a:pt x="395818" y="689517"/>
                      <a:pt x="437172" y="679297"/>
                    </a:cubicBezTo>
                    <a:lnTo>
                      <a:pt x="446149" y="676129"/>
                    </a:lnTo>
                    <a:lnTo>
                      <a:pt x="377337" y="671533"/>
                    </a:lnTo>
                    <a:close/>
                    <a:moveTo>
                      <a:pt x="220072" y="602681"/>
                    </a:moveTo>
                    <a:lnTo>
                      <a:pt x="171570" y="630428"/>
                    </a:lnTo>
                    <a:lnTo>
                      <a:pt x="189111" y="643321"/>
                    </a:lnTo>
                    <a:lnTo>
                      <a:pt x="229960" y="662222"/>
                    </a:lnTo>
                    <a:lnTo>
                      <a:pt x="295577" y="645328"/>
                    </a:lnTo>
                    <a:lnTo>
                      <a:pt x="224981" y="606740"/>
                    </a:lnTo>
                    <a:close/>
                    <a:moveTo>
                      <a:pt x="457428" y="594412"/>
                    </a:moveTo>
                    <a:lnTo>
                      <a:pt x="439487" y="606671"/>
                    </a:lnTo>
                    <a:lnTo>
                      <a:pt x="438432" y="611871"/>
                    </a:lnTo>
                    <a:cubicBezTo>
                      <a:pt x="428165" y="636034"/>
                      <a:pt x="404129" y="652989"/>
                      <a:pt x="376114" y="652989"/>
                    </a:cubicBezTo>
                    <a:lnTo>
                      <a:pt x="354792" y="648704"/>
                    </a:lnTo>
                    <a:lnTo>
                      <a:pt x="353229" y="649454"/>
                    </a:lnTo>
                    <a:lnTo>
                      <a:pt x="350275" y="650213"/>
                    </a:lnTo>
                    <a:lnTo>
                      <a:pt x="374823" y="658184"/>
                    </a:lnTo>
                    <a:cubicBezTo>
                      <a:pt x="402311" y="664064"/>
                      <a:pt x="429759" y="666944"/>
                      <a:pt x="456843" y="667043"/>
                    </a:cubicBezTo>
                    <a:lnTo>
                      <a:pt x="477710" y="664995"/>
                    </a:lnTo>
                    <a:lnTo>
                      <a:pt x="497638" y="657965"/>
                    </a:lnTo>
                    <a:cubicBezTo>
                      <a:pt x="517167" y="648859"/>
                      <a:pt x="535964" y="637764"/>
                      <a:pt x="553716" y="624695"/>
                    </a:cubicBezTo>
                    <a:lnTo>
                      <a:pt x="577663" y="603006"/>
                    </a:lnTo>
                    <a:lnTo>
                      <a:pt x="520293" y="603697"/>
                    </a:lnTo>
                    <a:close/>
                    <a:moveTo>
                      <a:pt x="316201" y="538143"/>
                    </a:moveTo>
                    <a:lnTo>
                      <a:pt x="275347" y="571060"/>
                    </a:lnTo>
                    <a:lnTo>
                      <a:pt x="231948" y="595887"/>
                    </a:lnTo>
                    <a:lnTo>
                      <a:pt x="296358" y="632709"/>
                    </a:lnTo>
                    <a:lnTo>
                      <a:pt x="317690" y="639634"/>
                    </a:lnTo>
                    <a:lnTo>
                      <a:pt x="332204" y="635897"/>
                    </a:lnTo>
                    <a:lnTo>
                      <a:pt x="328290" y="633270"/>
                    </a:lnTo>
                    <a:cubicBezTo>
                      <a:pt x="316051" y="621087"/>
                      <a:pt x="308481" y="604257"/>
                      <a:pt x="308481" y="585666"/>
                    </a:cubicBezTo>
                    <a:cubicBezTo>
                      <a:pt x="308481" y="576371"/>
                      <a:pt x="310374" y="567516"/>
                      <a:pt x="313796" y="559461"/>
                    </a:cubicBezTo>
                    <a:lnTo>
                      <a:pt x="324802" y="543212"/>
                    </a:lnTo>
                    <a:lnTo>
                      <a:pt x="319552" y="540630"/>
                    </a:lnTo>
                    <a:close/>
                    <a:moveTo>
                      <a:pt x="538682" y="526760"/>
                    </a:moveTo>
                    <a:lnTo>
                      <a:pt x="502253" y="563783"/>
                    </a:lnTo>
                    <a:lnTo>
                      <a:pt x="479974" y="579006"/>
                    </a:lnTo>
                    <a:lnTo>
                      <a:pt x="555317" y="582502"/>
                    </a:lnTo>
                    <a:lnTo>
                      <a:pt x="573402" y="580085"/>
                    </a:lnTo>
                    <a:close/>
                    <a:moveTo>
                      <a:pt x="130738" y="516300"/>
                    </a:moveTo>
                    <a:lnTo>
                      <a:pt x="107672" y="573385"/>
                    </a:lnTo>
                    <a:lnTo>
                      <a:pt x="134967" y="603521"/>
                    </a:lnTo>
                    <a:lnTo>
                      <a:pt x="155115" y="618332"/>
                    </a:lnTo>
                    <a:lnTo>
                      <a:pt x="156019" y="617950"/>
                    </a:lnTo>
                    <a:lnTo>
                      <a:pt x="204793" y="590049"/>
                    </a:lnTo>
                    <a:lnTo>
                      <a:pt x="163347" y="555778"/>
                    </a:lnTo>
                    <a:close/>
                    <a:moveTo>
                      <a:pt x="615643" y="493637"/>
                    </a:moveTo>
                    <a:lnTo>
                      <a:pt x="612283" y="495891"/>
                    </a:lnTo>
                    <a:cubicBezTo>
                      <a:pt x="604192" y="499298"/>
                      <a:pt x="595295" y="501182"/>
                      <a:pt x="585957" y="501182"/>
                    </a:cubicBezTo>
                    <a:lnTo>
                      <a:pt x="567500" y="497473"/>
                    </a:lnTo>
                    <a:lnTo>
                      <a:pt x="543971" y="521386"/>
                    </a:lnTo>
                    <a:lnTo>
                      <a:pt x="582269" y="578902"/>
                    </a:lnTo>
                    <a:lnTo>
                      <a:pt x="606394" y="575678"/>
                    </a:lnTo>
                    <a:lnTo>
                      <a:pt x="625800" y="549279"/>
                    </a:lnTo>
                    <a:lnTo>
                      <a:pt x="620151" y="508473"/>
                    </a:lnTo>
                    <a:close/>
                    <a:moveTo>
                      <a:pt x="201629" y="438704"/>
                    </a:moveTo>
                    <a:lnTo>
                      <a:pt x="192533" y="452135"/>
                    </a:lnTo>
                    <a:cubicBezTo>
                      <a:pt x="183487" y="461140"/>
                      <a:pt x="170989" y="466709"/>
                      <a:pt x="157185" y="466709"/>
                    </a:cubicBezTo>
                    <a:lnTo>
                      <a:pt x="154581" y="466186"/>
                    </a:lnTo>
                    <a:lnTo>
                      <a:pt x="141593" y="489433"/>
                    </a:lnTo>
                    <a:lnTo>
                      <a:pt x="136775" y="501359"/>
                    </a:lnTo>
                    <a:lnTo>
                      <a:pt x="167148" y="540728"/>
                    </a:lnTo>
                    <a:lnTo>
                      <a:pt x="216087" y="583587"/>
                    </a:lnTo>
                    <a:lnTo>
                      <a:pt x="268827" y="553416"/>
                    </a:lnTo>
                    <a:lnTo>
                      <a:pt x="301409" y="527166"/>
                    </a:lnTo>
                    <a:lnTo>
                      <a:pt x="239295" y="481073"/>
                    </a:lnTo>
                    <a:close/>
                    <a:moveTo>
                      <a:pt x="75148" y="424623"/>
                    </a:moveTo>
                    <a:lnTo>
                      <a:pt x="68128" y="517092"/>
                    </a:lnTo>
                    <a:lnTo>
                      <a:pt x="89856" y="553715"/>
                    </a:lnTo>
                    <a:lnTo>
                      <a:pt x="93201" y="557408"/>
                    </a:lnTo>
                    <a:lnTo>
                      <a:pt x="100678" y="537022"/>
                    </a:lnTo>
                    <a:lnTo>
                      <a:pt x="117560" y="500348"/>
                    </a:lnTo>
                    <a:lnTo>
                      <a:pt x="113149" y="495007"/>
                    </a:lnTo>
                    <a:cubicBezTo>
                      <a:pt x="98468" y="473330"/>
                      <a:pt x="85909" y="450339"/>
                      <a:pt x="75692" y="426356"/>
                    </a:cubicBezTo>
                    <a:close/>
                    <a:moveTo>
                      <a:pt x="453263" y="411388"/>
                    </a:moveTo>
                    <a:lnTo>
                      <a:pt x="389873" y="478786"/>
                    </a:lnTo>
                    <a:lnTo>
                      <a:pt x="328297" y="528399"/>
                    </a:lnTo>
                    <a:lnTo>
                      <a:pt x="331685" y="530813"/>
                    </a:lnTo>
                    <a:lnTo>
                      <a:pt x="336204" y="532751"/>
                    </a:lnTo>
                    <a:lnTo>
                      <a:pt x="349788" y="523634"/>
                    </a:lnTo>
                    <a:cubicBezTo>
                      <a:pt x="357880" y="520227"/>
                      <a:pt x="366776" y="518343"/>
                      <a:pt x="376114" y="518343"/>
                    </a:cubicBezTo>
                    <a:cubicBezTo>
                      <a:pt x="404129" y="518343"/>
                      <a:pt x="428165" y="535298"/>
                      <a:pt x="438432" y="559461"/>
                    </a:cubicBezTo>
                    <a:lnTo>
                      <a:pt x="440604" y="570167"/>
                    </a:lnTo>
                    <a:lnTo>
                      <a:pt x="454963" y="573453"/>
                    </a:lnTo>
                    <a:lnTo>
                      <a:pt x="488068" y="550832"/>
                    </a:lnTo>
                    <a:lnTo>
                      <a:pt x="527959" y="510293"/>
                    </a:lnTo>
                    <a:lnTo>
                      <a:pt x="504045" y="473567"/>
                    </a:lnTo>
                    <a:close/>
                    <a:moveTo>
                      <a:pt x="651346" y="349532"/>
                    </a:moveTo>
                    <a:lnTo>
                      <a:pt x="643454" y="380614"/>
                    </a:lnTo>
                    <a:lnTo>
                      <a:pt x="637207" y="391313"/>
                    </a:lnTo>
                    <a:lnTo>
                      <a:pt x="648275" y="407654"/>
                    </a:lnTo>
                    <a:cubicBezTo>
                      <a:pt x="651698" y="415709"/>
                      <a:pt x="653590" y="424564"/>
                      <a:pt x="653590" y="433859"/>
                    </a:cubicBezTo>
                    <a:cubicBezTo>
                      <a:pt x="653590" y="452450"/>
                      <a:pt x="646020" y="469280"/>
                      <a:pt x="633781" y="481464"/>
                    </a:cubicBezTo>
                    <a:lnTo>
                      <a:pt x="624550" y="487659"/>
                    </a:lnTo>
                    <a:lnTo>
                      <a:pt x="638611" y="531850"/>
                    </a:lnTo>
                    <a:lnTo>
                      <a:pt x="643322" y="525441"/>
                    </a:lnTo>
                    <a:lnTo>
                      <a:pt x="659115" y="491310"/>
                    </a:lnTo>
                    <a:lnTo>
                      <a:pt x="663936" y="445312"/>
                    </a:lnTo>
                    <a:cubicBezTo>
                      <a:pt x="663838" y="415662"/>
                      <a:pt x="660529" y="386032"/>
                      <a:pt x="653947" y="356979"/>
                    </a:cubicBezTo>
                    <a:close/>
                    <a:moveTo>
                      <a:pt x="524331" y="319279"/>
                    </a:moveTo>
                    <a:lnTo>
                      <a:pt x="471043" y="392481"/>
                    </a:lnTo>
                    <a:lnTo>
                      <a:pt x="458035" y="406314"/>
                    </a:lnTo>
                    <a:lnTo>
                      <a:pt x="506980" y="465833"/>
                    </a:lnTo>
                    <a:lnTo>
                      <a:pt x="533103" y="505065"/>
                    </a:lnTo>
                    <a:lnTo>
                      <a:pt x="549090" y="488817"/>
                    </a:lnTo>
                    <a:lnTo>
                      <a:pt x="538133" y="481464"/>
                    </a:lnTo>
                    <a:cubicBezTo>
                      <a:pt x="525894" y="469280"/>
                      <a:pt x="518324" y="452450"/>
                      <a:pt x="518324" y="433859"/>
                    </a:cubicBezTo>
                    <a:cubicBezTo>
                      <a:pt x="518324" y="405973"/>
                      <a:pt x="535357" y="382047"/>
                      <a:pt x="559631" y="371827"/>
                    </a:cubicBezTo>
                    <a:lnTo>
                      <a:pt x="567027" y="370340"/>
                    </a:lnTo>
                    <a:lnTo>
                      <a:pt x="561361" y="358622"/>
                    </a:lnTo>
                    <a:lnTo>
                      <a:pt x="534247" y="319439"/>
                    </a:lnTo>
                    <a:lnTo>
                      <a:pt x="529686" y="320355"/>
                    </a:lnTo>
                    <a:close/>
                    <a:moveTo>
                      <a:pt x="114964" y="291459"/>
                    </a:moveTo>
                    <a:lnTo>
                      <a:pt x="100667" y="319901"/>
                    </a:lnTo>
                    <a:lnTo>
                      <a:pt x="78819" y="391679"/>
                    </a:lnTo>
                    <a:lnTo>
                      <a:pt x="83230" y="407279"/>
                    </a:lnTo>
                    <a:cubicBezTo>
                      <a:pt x="92886" y="432094"/>
                      <a:pt x="104846" y="455841"/>
                      <a:pt x="118903" y="478193"/>
                    </a:cubicBezTo>
                    <a:lnTo>
                      <a:pt x="124449" y="485383"/>
                    </a:lnTo>
                    <a:lnTo>
                      <a:pt x="135525" y="461320"/>
                    </a:lnTo>
                    <a:lnTo>
                      <a:pt x="121838" y="452135"/>
                    </a:lnTo>
                    <a:cubicBezTo>
                      <a:pt x="112792" y="443130"/>
                      <a:pt x="107196" y="430690"/>
                      <a:pt x="107196" y="416949"/>
                    </a:cubicBezTo>
                    <a:cubicBezTo>
                      <a:pt x="107196" y="396338"/>
                      <a:pt x="119786" y="378653"/>
                      <a:pt x="137727" y="371099"/>
                    </a:cubicBezTo>
                    <a:lnTo>
                      <a:pt x="151152" y="368402"/>
                    </a:lnTo>
                    <a:lnTo>
                      <a:pt x="125200" y="323068"/>
                    </a:lnTo>
                    <a:close/>
                    <a:moveTo>
                      <a:pt x="304082" y="255373"/>
                    </a:moveTo>
                    <a:lnTo>
                      <a:pt x="252096" y="313710"/>
                    </a:lnTo>
                    <a:lnTo>
                      <a:pt x="197735" y="389444"/>
                    </a:lnTo>
                    <a:lnTo>
                      <a:pt x="203246" y="397580"/>
                    </a:lnTo>
                    <a:cubicBezTo>
                      <a:pt x="205775" y="403533"/>
                      <a:pt x="207174" y="410079"/>
                      <a:pt x="207174" y="416949"/>
                    </a:cubicBezTo>
                    <a:lnTo>
                      <a:pt x="205611" y="424658"/>
                    </a:lnTo>
                    <a:lnTo>
                      <a:pt x="243671" y="468093"/>
                    </a:lnTo>
                    <a:lnTo>
                      <a:pt x="313217" y="517652"/>
                    </a:lnTo>
                    <a:lnTo>
                      <a:pt x="377623" y="465761"/>
                    </a:lnTo>
                    <a:cubicBezTo>
                      <a:pt x="398646" y="445987"/>
                      <a:pt x="418382" y="425593"/>
                      <a:pt x="436779" y="404754"/>
                    </a:cubicBezTo>
                    <a:lnTo>
                      <a:pt x="442266" y="397923"/>
                    </a:lnTo>
                    <a:lnTo>
                      <a:pt x="412554" y="361545"/>
                    </a:lnTo>
                    <a:lnTo>
                      <a:pt x="401880" y="350583"/>
                    </a:lnTo>
                    <a:lnTo>
                      <a:pt x="398709" y="358202"/>
                    </a:lnTo>
                    <a:cubicBezTo>
                      <a:pt x="391007" y="365869"/>
                      <a:pt x="380366" y="370611"/>
                      <a:pt x="368613" y="370611"/>
                    </a:cubicBezTo>
                    <a:cubicBezTo>
                      <a:pt x="345107" y="370611"/>
                      <a:pt x="326051" y="351643"/>
                      <a:pt x="326051" y="328244"/>
                    </a:cubicBezTo>
                    <a:cubicBezTo>
                      <a:pt x="326051" y="316545"/>
                      <a:pt x="330815" y="305953"/>
                      <a:pt x="338518" y="298286"/>
                    </a:cubicBezTo>
                    <a:lnTo>
                      <a:pt x="347393" y="294627"/>
                    </a:lnTo>
                    <a:lnTo>
                      <a:pt x="341132" y="288197"/>
                    </a:lnTo>
                    <a:close/>
                    <a:moveTo>
                      <a:pt x="667370" y="243573"/>
                    </a:moveTo>
                    <a:lnTo>
                      <a:pt x="669797" y="276858"/>
                    </a:lnTo>
                    <a:lnTo>
                      <a:pt x="657009" y="327228"/>
                    </a:lnTo>
                    <a:lnTo>
                      <a:pt x="664540" y="347419"/>
                    </a:lnTo>
                    <a:cubicBezTo>
                      <a:pt x="671983" y="376655"/>
                      <a:pt x="676218" y="406357"/>
                      <a:pt x="677292" y="435974"/>
                    </a:cubicBezTo>
                    <a:lnTo>
                      <a:pt x="676990" y="440247"/>
                    </a:lnTo>
                    <a:lnTo>
                      <a:pt x="685763" y="403940"/>
                    </a:lnTo>
                    <a:cubicBezTo>
                      <a:pt x="691716" y="361759"/>
                      <a:pt x="689518" y="318734"/>
                      <a:pt x="679297" y="277380"/>
                    </a:cubicBezTo>
                    <a:close/>
                    <a:moveTo>
                      <a:pt x="47768" y="239816"/>
                    </a:moveTo>
                    <a:lnTo>
                      <a:pt x="43849" y="248286"/>
                    </a:lnTo>
                    <a:cubicBezTo>
                      <a:pt x="22645" y="309351"/>
                      <a:pt x="19924" y="375139"/>
                      <a:pt x="35255" y="437171"/>
                    </a:cubicBezTo>
                    <a:lnTo>
                      <a:pt x="50922" y="481583"/>
                    </a:lnTo>
                    <a:lnTo>
                      <a:pt x="57677" y="392611"/>
                    </a:lnTo>
                    <a:lnTo>
                      <a:pt x="61334" y="380598"/>
                    </a:lnTo>
                    <a:lnTo>
                      <a:pt x="52281" y="351749"/>
                    </a:lnTo>
                    <a:cubicBezTo>
                      <a:pt x="46964" y="326101"/>
                      <a:pt x="44205" y="299783"/>
                      <a:pt x="44222" y="273115"/>
                    </a:cubicBezTo>
                    <a:close/>
                    <a:moveTo>
                      <a:pt x="585900" y="211697"/>
                    </a:moveTo>
                    <a:lnTo>
                      <a:pt x="569482" y="241976"/>
                    </a:lnTo>
                    <a:lnTo>
                      <a:pt x="575747" y="251226"/>
                    </a:lnTo>
                    <a:cubicBezTo>
                      <a:pt x="578276" y="257179"/>
                      <a:pt x="579675" y="263725"/>
                      <a:pt x="579675" y="270595"/>
                    </a:cubicBezTo>
                    <a:cubicBezTo>
                      <a:pt x="579675" y="291207"/>
                      <a:pt x="567086" y="308891"/>
                      <a:pt x="549144" y="316445"/>
                    </a:cubicBezTo>
                    <a:lnTo>
                      <a:pt x="547889" y="316697"/>
                    </a:lnTo>
                    <a:lnTo>
                      <a:pt x="562398" y="336996"/>
                    </a:lnTo>
                    <a:lnTo>
                      <a:pt x="579134" y="367907"/>
                    </a:lnTo>
                    <a:lnTo>
                      <a:pt x="585957" y="366536"/>
                    </a:lnTo>
                    <a:cubicBezTo>
                      <a:pt x="595295" y="366536"/>
                      <a:pt x="604192" y="368420"/>
                      <a:pt x="612283" y="371827"/>
                    </a:cubicBezTo>
                    <a:lnTo>
                      <a:pt x="621509" y="378019"/>
                    </a:lnTo>
                    <a:lnTo>
                      <a:pt x="622202" y="376832"/>
                    </a:lnTo>
                    <a:lnTo>
                      <a:pt x="638486" y="312699"/>
                    </a:lnTo>
                    <a:lnTo>
                      <a:pt x="624308" y="272094"/>
                    </a:lnTo>
                    <a:close/>
                    <a:moveTo>
                      <a:pt x="388134" y="179850"/>
                    </a:moveTo>
                    <a:lnTo>
                      <a:pt x="376939" y="187786"/>
                    </a:lnTo>
                    <a:cubicBezTo>
                      <a:pt x="355091" y="205319"/>
                      <a:pt x="333606" y="224655"/>
                      <a:pt x="312720" y="245682"/>
                    </a:cubicBezTo>
                    <a:lnTo>
                      <a:pt x="309775" y="248985"/>
                    </a:lnTo>
                    <a:lnTo>
                      <a:pt x="339714" y="275893"/>
                    </a:lnTo>
                    <a:lnTo>
                      <a:pt x="354878" y="291540"/>
                    </a:lnTo>
                    <a:lnTo>
                      <a:pt x="368613" y="285877"/>
                    </a:lnTo>
                    <a:cubicBezTo>
                      <a:pt x="392119" y="285877"/>
                      <a:pt x="411175" y="304845"/>
                      <a:pt x="411175" y="328244"/>
                    </a:cubicBezTo>
                    <a:lnTo>
                      <a:pt x="404950" y="343205"/>
                    </a:lnTo>
                    <a:lnTo>
                      <a:pt x="412779" y="351283"/>
                    </a:lnTo>
                    <a:lnTo>
                      <a:pt x="446647" y="392467"/>
                    </a:lnTo>
                    <a:lnTo>
                      <a:pt x="487912" y="341085"/>
                    </a:lnTo>
                    <a:lnTo>
                      <a:pt x="504608" y="312673"/>
                    </a:lnTo>
                    <a:lnTo>
                      <a:pt x="494339" y="305781"/>
                    </a:lnTo>
                    <a:cubicBezTo>
                      <a:pt x="485292" y="296776"/>
                      <a:pt x="479697" y="284336"/>
                      <a:pt x="479697" y="270595"/>
                    </a:cubicBezTo>
                    <a:lnTo>
                      <a:pt x="482182" y="258345"/>
                    </a:lnTo>
                    <a:lnTo>
                      <a:pt x="427474" y="204358"/>
                    </a:lnTo>
                    <a:close/>
                    <a:moveTo>
                      <a:pt x="199223" y="171542"/>
                    </a:moveTo>
                    <a:lnTo>
                      <a:pt x="135497" y="250607"/>
                    </a:lnTo>
                    <a:lnTo>
                      <a:pt x="123377" y="274720"/>
                    </a:lnTo>
                    <a:lnTo>
                      <a:pt x="134248" y="312031"/>
                    </a:lnTo>
                    <a:lnTo>
                      <a:pt x="165241" y="368808"/>
                    </a:lnTo>
                    <a:lnTo>
                      <a:pt x="176643" y="371099"/>
                    </a:lnTo>
                    <a:lnTo>
                      <a:pt x="184928" y="376660"/>
                    </a:lnTo>
                    <a:lnTo>
                      <a:pt x="239979" y="299965"/>
                    </a:lnTo>
                    <a:lnTo>
                      <a:pt x="290467" y="243311"/>
                    </a:lnTo>
                    <a:lnTo>
                      <a:pt x="268528" y="223873"/>
                    </a:lnTo>
                    <a:lnTo>
                      <a:pt x="248270" y="208577"/>
                    </a:lnTo>
                    <a:lnTo>
                      <a:pt x="241838" y="207284"/>
                    </a:lnTo>
                    <a:cubicBezTo>
                      <a:pt x="233747" y="203878"/>
                      <a:pt x="226460" y="198948"/>
                      <a:pt x="220340" y="192856"/>
                    </a:cubicBezTo>
                    <a:lnTo>
                      <a:pt x="212897" y="181866"/>
                    </a:lnTo>
                    <a:close/>
                    <a:moveTo>
                      <a:pt x="89292" y="164538"/>
                    </a:moveTo>
                    <a:lnTo>
                      <a:pt x="71230" y="189109"/>
                    </a:lnTo>
                    <a:lnTo>
                      <a:pt x="58082" y="217524"/>
                    </a:lnTo>
                    <a:lnTo>
                      <a:pt x="54597" y="248257"/>
                    </a:lnTo>
                    <a:cubicBezTo>
                      <a:pt x="54207" y="276009"/>
                      <a:pt x="56536" y="303358"/>
                      <a:pt x="61377" y="329972"/>
                    </a:cubicBezTo>
                    <a:lnTo>
                      <a:pt x="68776" y="356146"/>
                    </a:lnTo>
                    <a:lnTo>
                      <a:pt x="82317" y="311660"/>
                    </a:lnTo>
                    <a:lnTo>
                      <a:pt x="106151" y="264244"/>
                    </a:lnTo>
                    <a:lnTo>
                      <a:pt x="96528" y="234535"/>
                    </a:lnTo>
                    <a:close/>
                    <a:moveTo>
                      <a:pt x="335438" y="147023"/>
                    </a:moveTo>
                    <a:lnTo>
                      <a:pt x="330482" y="171457"/>
                    </a:lnTo>
                    <a:cubicBezTo>
                      <a:pt x="323638" y="187566"/>
                      <a:pt x="310673" y="200471"/>
                      <a:pt x="294490" y="207284"/>
                    </a:cubicBezTo>
                    <a:lnTo>
                      <a:pt x="269065" y="212394"/>
                    </a:lnTo>
                    <a:lnTo>
                      <a:pt x="296247" y="236824"/>
                    </a:lnTo>
                    <a:lnTo>
                      <a:pt x="303795" y="228353"/>
                    </a:lnTo>
                    <a:lnTo>
                      <a:pt x="370075" y="168602"/>
                    </a:lnTo>
                    <a:close/>
                    <a:moveTo>
                      <a:pt x="610571" y="145240"/>
                    </a:moveTo>
                    <a:lnTo>
                      <a:pt x="591321" y="197895"/>
                    </a:lnTo>
                    <a:lnTo>
                      <a:pt x="632549" y="261660"/>
                    </a:lnTo>
                    <a:lnTo>
                      <a:pt x="643791" y="291798"/>
                    </a:lnTo>
                    <a:lnTo>
                      <a:pt x="647227" y="278269"/>
                    </a:lnTo>
                    <a:lnTo>
                      <a:pt x="640623" y="187681"/>
                    </a:lnTo>
                    <a:lnTo>
                      <a:pt x="624696" y="160835"/>
                    </a:lnTo>
                    <a:close/>
                    <a:moveTo>
                      <a:pt x="123273" y="123877"/>
                    </a:moveTo>
                    <a:lnTo>
                      <a:pt x="111030" y="134966"/>
                    </a:lnTo>
                    <a:lnTo>
                      <a:pt x="103045" y="145830"/>
                    </a:lnTo>
                    <a:lnTo>
                      <a:pt x="108418" y="223381"/>
                    </a:lnTo>
                    <a:lnTo>
                      <a:pt x="115123" y="246394"/>
                    </a:lnTo>
                    <a:lnTo>
                      <a:pt x="118983" y="238715"/>
                    </a:lnTo>
                    <a:cubicBezTo>
                      <a:pt x="129518" y="221576"/>
                      <a:pt x="141031" y="205298"/>
                      <a:pt x="153408" y="189961"/>
                    </a:cubicBezTo>
                    <a:lnTo>
                      <a:pt x="181108" y="159818"/>
                    </a:lnTo>
                    <a:lnTo>
                      <a:pt x="125841" y="125213"/>
                    </a:lnTo>
                    <a:close/>
                    <a:moveTo>
                      <a:pt x="491029" y="116871"/>
                    </a:moveTo>
                    <a:lnTo>
                      <a:pt x="443339" y="140715"/>
                    </a:lnTo>
                    <a:lnTo>
                      <a:pt x="402963" y="169337"/>
                    </a:lnTo>
                    <a:lnTo>
                      <a:pt x="450243" y="204546"/>
                    </a:lnTo>
                    <a:lnTo>
                      <a:pt x="488338" y="244269"/>
                    </a:lnTo>
                    <a:lnTo>
                      <a:pt x="494339" y="235409"/>
                    </a:lnTo>
                    <a:cubicBezTo>
                      <a:pt x="503385" y="226405"/>
                      <a:pt x="515882" y="220835"/>
                      <a:pt x="529686" y="220835"/>
                    </a:cubicBezTo>
                    <a:cubicBezTo>
                      <a:pt x="536588" y="220835"/>
                      <a:pt x="543164" y="222227"/>
                      <a:pt x="549144" y="224745"/>
                    </a:cubicBezTo>
                    <a:lnTo>
                      <a:pt x="554261" y="228179"/>
                    </a:lnTo>
                    <a:lnTo>
                      <a:pt x="564930" y="210023"/>
                    </a:lnTo>
                    <a:lnTo>
                      <a:pt x="571873" y="191034"/>
                    </a:lnTo>
                    <a:lnTo>
                      <a:pt x="535575" y="152338"/>
                    </a:lnTo>
                    <a:cubicBezTo>
                      <a:pt x="521766" y="139583"/>
                      <a:pt x="507209" y="127955"/>
                      <a:pt x="492030" y="117465"/>
                    </a:cubicBezTo>
                    <a:close/>
                    <a:moveTo>
                      <a:pt x="149397" y="100216"/>
                    </a:moveTo>
                    <a:lnTo>
                      <a:pt x="133681" y="114451"/>
                    </a:lnTo>
                    <a:lnTo>
                      <a:pt x="189461" y="150730"/>
                    </a:lnTo>
                    <a:lnTo>
                      <a:pt x="193017" y="146860"/>
                    </a:lnTo>
                    <a:lnTo>
                      <a:pt x="201456" y="140692"/>
                    </a:lnTo>
                    <a:lnTo>
                      <a:pt x="205846" y="119047"/>
                    </a:lnTo>
                    <a:lnTo>
                      <a:pt x="214270" y="106610"/>
                    </a:lnTo>
                    <a:close/>
                    <a:moveTo>
                      <a:pt x="551006" y="90021"/>
                    </a:moveTo>
                    <a:lnTo>
                      <a:pt x="532814" y="95982"/>
                    </a:lnTo>
                    <a:lnTo>
                      <a:pt x="504524" y="110125"/>
                    </a:lnTo>
                    <a:lnTo>
                      <a:pt x="529575" y="128577"/>
                    </a:lnTo>
                    <a:lnTo>
                      <a:pt x="576789" y="177584"/>
                    </a:lnTo>
                    <a:lnTo>
                      <a:pt x="594929" y="127970"/>
                    </a:lnTo>
                    <a:lnTo>
                      <a:pt x="579586" y="111030"/>
                    </a:lnTo>
                    <a:close/>
                    <a:moveTo>
                      <a:pt x="383383" y="66055"/>
                    </a:moveTo>
                    <a:lnTo>
                      <a:pt x="309627" y="93378"/>
                    </a:lnTo>
                    <a:lnTo>
                      <a:pt x="315988" y="97648"/>
                    </a:lnTo>
                    <a:cubicBezTo>
                      <a:pt x="322108" y="103739"/>
                      <a:pt x="327060" y="110993"/>
                      <a:pt x="330482" y="119047"/>
                    </a:cubicBezTo>
                    <a:lnTo>
                      <a:pt x="331969" y="126377"/>
                    </a:lnTo>
                    <a:lnTo>
                      <a:pt x="374074" y="147823"/>
                    </a:lnTo>
                    <a:lnTo>
                      <a:pt x="386244" y="156886"/>
                    </a:lnTo>
                    <a:lnTo>
                      <a:pt x="441299" y="117856"/>
                    </a:lnTo>
                    <a:lnTo>
                      <a:pt x="469184" y="103915"/>
                    </a:lnTo>
                    <a:lnTo>
                      <a:pt x="444756" y="89425"/>
                    </a:lnTo>
                    <a:cubicBezTo>
                      <a:pt x="428460" y="81224"/>
                      <a:pt x="411670" y="74174"/>
                      <a:pt x="394511" y="68285"/>
                    </a:cubicBezTo>
                    <a:close/>
                    <a:moveTo>
                      <a:pt x="494347" y="56841"/>
                    </a:moveTo>
                    <a:lnTo>
                      <a:pt x="422186" y="60928"/>
                    </a:lnTo>
                    <a:lnTo>
                      <a:pt x="471636" y="85897"/>
                    </a:lnTo>
                    <a:lnTo>
                      <a:pt x="485214" y="95900"/>
                    </a:lnTo>
                    <a:lnTo>
                      <a:pt x="529133" y="73942"/>
                    </a:lnTo>
                    <a:lnTo>
                      <a:pt x="525442" y="71229"/>
                    </a:lnTo>
                    <a:close/>
                    <a:moveTo>
                      <a:pt x="288153" y="46979"/>
                    </a:moveTo>
                    <a:lnTo>
                      <a:pt x="234166" y="50500"/>
                    </a:lnTo>
                    <a:lnTo>
                      <a:pt x="216915" y="56586"/>
                    </a:lnTo>
                    <a:lnTo>
                      <a:pt x="182785" y="76834"/>
                    </a:lnTo>
                    <a:lnTo>
                      <a:pt x="209134" y="80986"/>
                    </a:lnTo>
                    <a:lnTo>
                      <a:pt x="233927" y="88530"/>
                    </a:lnTo>
                    <a:lnTo>
                      <a:pt x="241838" y="83220"/>
                    </a:lnTo>
                    <a:cubicBezTo>
                      <a:pt x="249930" y="79813"/>
                      <a:pt x="258826" y="77929"/>
                      <a:pt x="268164" y="77929"/>
                    </a:cubicBezTo>
                    <a:lnTo>
                      <a:pt x="283200" y="80951"/>
                    </a:lnTo>
                    <a:lnTo>
                      <a:pt x="285081" y="79576"/>
                    </a:lnTo>
                    <a:lnTo>
                      <a:pt x="343270" y="58020"/>
                    </a:lnTo>
                    <a:close/>
                    <a:moveTo>
                      <a:pt x="340351" y="25957"/>
                    </a:moveTo>
                    <a:lnTo>
                      <a:pt x="313464" y="29926"/>
                    </a:lnTo>
                    <a:lnTo>
                      <a:pt x="342538" y="33543"/>
                    </a:lnTo>
                    <a:lnTo>
                      <a:pt x="378845" y="44841"/>
                    </a:lnTo>
                    <a:lnTo>
                      <a:pt x="389757" y="40799"/>
                    </a:lnTo>
                    <a:lnTo>
                      <a:pt x="441514" y="37867"/>
                    </a:lnTo>
                    <a:lnTo>
                      <a:pt x="403941" y="28789"/>
                    </a:lnTo>
                    <a:cubicBezTo>
                      <a:pt x="382850" y="25813"/>
                      <a:pt x="361548" y="24873"/>
                      <a:pt x="340351" y="25957"/>
                    </a:cubicBezTo>
                    <a:close/>
                    <a:moveTo>
                      <a:pt x="356186" y="2"/>
                    </a:moveTo>
                    <a:cubicBezTo>
                      <a:pt x="441923" y="-286"/>
                      <a:pt x="528035" y="30105"/>
                      <a:pt x="596689" y="92086"/>
                    </a:cubicBezTo>
                    <a:lnTo>
                      <a:pt x="616572" y="114039"/>
                    </a:lnTo>
                    <a:lnTo>
                      <a:pt x="620730" y="116955"/>
                    </a:lnTo>
                    <a:lnTo>
                      <a:pt x="620423" y="118290"/>
                    </a:lnTo>
                    <a:lnTo>
                      <a:pt x="645269" y="145724"/>
                    </a:lnTo>
                    <a:lnTo>
                      <a:pt x="658367" y="167801"/>
                    </a:lnTo>
                    <a:lnTo>
                      <a:pt x="660378" y="166925"/>
                    </a:lnTo>
                    <a:lnTo>
                      <a:pt x="662200" y="172636"/>
                    </a:lnTo>
                    <a:lnTo>
                      <a:pt x="662335" y="174488"/>
                    </a:lnTo>
                    <a:lnTo>
                      <a:pt x="681099" y="206115"/>
                    </a:lnTo>
                    <a:cubicBezTo>
                      <a:pt x="720323" y="290240"/>
                      <a:pt x="725264" y="386966"/>
                      <a:pt x="694817" y="474650"/>
                    </a:cubicBezTo>
                    <a:lnTo>
                      <a:pt x="670187" y="527879"/>
                    </a:lnTo>
                    <a:lnTo>
                      <a:pt x="669572" y="530550"/>
                    </a:lnTo>
                    <a:lnTo>
                      <a:pt x="668813" y="532071"/>
                    </a:lnTo>
                    <a:lnTo>
                      <a:pt x="666674" y="535472"/>
                    </a:lnTo>
                    <a:lnTo>
                      <a:pt x="665329" y="538379"/>
                    </a:lnTo>
                    <a:lnTo>
                      <a:pt x="661969" y="542950"/>
                    </a:lnTo>
                    <a:lnTo>
                      <a:pt x="650198" y="561656"/>
                    </a:lnTo>
                    <a:lnTo>
                      <a:pt x="645757" y="567383"/>
                    </a:lnTo>
                    <a:lnTo>
                      <a:pt x="646743" y="563662"/>
                    </a:lnTo>
                    <a:lnTo>
                      <a:pt x="643528" y="568036"/>
                    </a:lnTo>
                    <a:lnTo>
                      <a:pt x="643635" y="568822"/>
                    </a:lnTo>
                    <a:lnTo>
                      <a:pt x="644920" y="568464"/>
                    </a:lnTo>
                    <a:lnTo>
                      <a:pt x="628953" y="589050"/>
                    </a:lnTo>
                    <a:lnTo>
                      <a:pt x="625015" y="593221"/>
                    </a:lnTo>
                    <a:lnTo>
                      <a:pt x="622466" y="596688"/>
                    </a:lnTo>
                    <a:lnTo>
                      <a:pt x="602356" y="614903"/>
                    </a:lnTo>
                    <a:lnTo>
                      <a:pt x="603020" y="616094"/>
                    </a:lnTo>
                    <a:lnTo>
                      <a:pt x="596409" y="621868"/>
                    </a:lnTo>
                    <a:lnTo>
                      <a:pt x="595837" y="620806"/>
                    </a:lnTo>
                    <a:lnTo>
                      <a:pt x="568829" y="645269"/>
                    </a:lnTo>
                    <a:lnTo>
                      <a:pt x="551809" y="655367"/>
                    </a:lnTo>
                    <a:lnTo>
                      <a:pt x="554292" y="654736"/>
                    </a:lnTo>
                    <a:lnTo>
                      <a:pt x="551567" y="656691"/>
                    </a:lnTo>
                    <a:cubicBezTo>
                      <a:pt x="541974" y="662903"/>
                      <a:pt x="532084" y="668657"/>
                      <a:pt x="521934" y="673931"/>
                    </a:cubicBezTo>
                    <a:lnTo>
                      <a:pt x="515614" y="676839"/>
                    </a:lnTo>
                    <a:lnTo>
                      <a:pt x="508436" y="681098"/>
                    </a:lnTo>
                    <a:cubicBezTo>
                      <a:pt x="382250" y="739934"/>
                      <a:pt x="227709" y="721633"/>
                      <a:pt x="117864" y="622466"/>
                    </a:cubicBezTo>
                    <a:lnTo>
                      <a:pt x="87593" y="589044"/>
                    </a:lnTo>
                    <a:lnTo>
                      <a:pt x="81891" y="588244"/>
                    </a:lnTo>
                    <a:lnTo>
                      <a:pt x="83326" y="584333"/>
                    </a:lnTo>
                    <a:lnTo>
                      <a:pt x="69282" y="568828"/>
                    </a:lnTo>
                    <a:cubicBezTo>
                      <a:pt x="-15162" y="454121"/>
                      <a:pt x="-23092" y="298887"/>
                      <a:pt x="49224" y="176173"/>
                    </a:cubicBezTo>
                    <a:lnTo>
                      <a:pt x="61800" y="159064"/>
                    </a:lnTo>
                    <a:lnTo>
                      <a:pt x="63093" y="154269"/>
                    </a:lnTo>
                    <a:lnTo>
                      <a:pt x="64558" y="151941"/>
                    </a:lnTo>
                    <a:lnTo>
                      <a:pt x="68847" y="146412"/>
                    </a:lnTo>
                    <a:lnTo>
                      <a:pt x="67570" y="151215"/>
                    </a:lnTo>
                    <a:lnTo>
                      <a:pt x="88322" y="122985"/>
                    </a:lnTo>
                    <a:lnTo>
                      <a:pt x="88384" y="121815"/>
                    </a:lnTo>
                    <a:lnTo>
                      <a:pt x="91983" y="118005"/>
                    </a:lnTo>
                    <a:lnTo>
                      <a:pt x="92086" y="117863"/>
                    </a:lnTo>
                    <a:lnTo>
                      <a:pt x="92290" y="117679"/>
                    </a:lnTo>
                    <a:lnTo>
                      <a:pt x="98575" y="111021"/>
                    </a:lnTo>
                    <a:lnTo>
                      <a:pt x="98574" y="111021"/>
                    </a:lnTo>
                    <a:lnTo>
                      <a:pt x="109194" y="99775"/>
                    </a:lnTo>
                    <a:lnTo>
                      <a:pt x="110978" y="100753"/>
                    </a:lnTo>
                    <a:lnTo>
                      <a:pt x="114309" y="97735"/>
                    </a:lnTo>
                    <a:lnTo>
                      <a:pt x="111203" y="97969"/>
                    </a:lnTo>
                    <a:lnTo>
                      <a:pt x="135331" y="76894"/>
                    </a:lnTo>
                    <a:lnTo>
                      <a:pt x="141004" y="72824"/>
                    </a:lnTo>
                    <a:lnTo>
                      <a:pt x="141764" y="72869"/>
                    </a:lnTo>
                    <a:lnTo>
                      <a:pt x="145724" y="69282"/>
                    </a:lnTo>
                    <a:lnTo>
                      <a:pt x="165762" y="57395"/>
                    </a:lnTo>
                    <a:lnTo>
                      <a:pt x="160785" y="58633"/>
                    </a:lnTo>
                    <a:lnTo>
                      <a:pt x="163189" y="56907"/>
                    </a:lnTo>
                    <a:lnTo>
                      <a:pt x="190471" y="42735"/>
                    </a:lnTo>
                    <a:lnTo>
                      <a:pt x="206116" y="33453"/>
                    </a:lnTo>
                    <a:lnTo>
                      <a:pt x="213043" y="31009"/>
                    </a:lnTo>
                    <a:lnTo>
                      <a:pt x="224021" y="25307"/>
                    </a:lnTo>
                    <a:lnTo>
                      <a:pt x="225919" y="24646"/>
                    </a:lnTo>
                    <a:lnTo>
                      <a:pt x="231396" y="24535"/>
                    </a:lnTo>
                    <a:lnTo>
                      <a:pt x="271235" y="10481"/>
                    </a:lnTo>
                    <a:cubicBezTo>
                      <a:pt x="299070" y="3602"/>
                      <a:pt x="327607" y="97"/>
                      <a:pt x="356186" y="2"/>
                    </a:cubicBez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5719" tIns="45719" rIns="45719" bIns="45719" rtlCol="0" anchor="ctr">
                <a:noAutofit/>
              </a:bodyPr>
              <a:lstStyle/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BF5157-461C-7441-84FC-541292AC1640}"/>
                </a:ext>
              </a:extLst>
            </p:cNvPr>
            <p:cNvSpPr/>
            <p:nvPr/>
          </p:nvSpPr>
          <p:spPr>
            <a:xfrm>
              <a:off x="2077959" y="4533902"/>
              <a:ext cx="3262601" cy="83438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9547" tIns="31592" rIns="63182" bIns="31592" rtlCol="0" anchor="ctr" anchorCtr="0"/>
            <a:lstStyle/>
            <a:p>
              <a:r>
                <a:rPr lang="en-GB" sz="2300" b="1" dirty="0">
                  <a:solidFill>
                    <a:srgbClr val="009051"/>
                  </a:solidFill>
                </a:rPr>
                <a:t>VCs, PEs &amp; other Fin Institutions</a:t>
              </a:r>
            </a:p>
          </p:txBody>
        </p:sp>
        <p:sp>
          <p:nvSpPr>
            <p:cNvPr id="31" name="KMA6C131B">
              <a:extLst>
                <a:ext uri="{FF2B5EF4-FFF2-40B4-BE49-F238E27FC236}">
                  <a16:creationId xmlns:a16="http://schemas.microsoft.com/office/drawing/2014/main" id="{1D681B38-0218-704F-A85B-6D6204AFC11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340560" y="4475311"/>
              <a:ext cx="7500728" cy="10575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FIs such as Bain Capital, UBS, TPG Growth and multiple VCs are investing in impact funds.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Millennials, more socially responsible that the previous generations, increasingly want the start/work for socially responsible firms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358ECE9-69FF-5C4D-81A8-084827BBB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</a:blip>
            <a:stretch>
              <a:fillRect/>
            </a:stretch>
          </p:blipFill>
          <p:spPr>
            <a:xfrm>
              <a:off x="825829" y="4620062"/>
              <a:ext cx="721173" cy="721173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E41729-3757-3E41-A95D-5AF00BB69F87}"/>
              </a:ext>
            </a:extLst>
          </p:cNvPr>
          <p:cNvCxnSpPr/>
          <p:nvPr/>
        </p:nvCxnSpPr>
        <p:spPr>
          <a:xfrm>
            <a:off x="0" y="7201237"/>
            <a:ext cx="12841288" cy="0"/>
          </a:xfrm>
          <a:prstGeom prst="line">
            <a:avLst/>
          </a:prstGeom>
          <a:ln w="571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F6ED78-6CE0-6343-965A-6E08627A3C57}"/>
              </a:ext>
            </a:extLst>
          </p:cNvPr>
          <p:cNvGrpSpPr/>
          <p:nvPr/>
        </p:nvGrpSpPr>
        <p:grpSpPr>
          <a:xfrm>
            <a:off x="-410817" y="5868788"/>
            <a:ext cx="13069198" cy="1097344"/>
            <a:chOff x="-410817" y="5868788"/>
            <a:chExt cx="13225668" cy="10973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6FB1CC3-1018-6E40-8F08-4ABD7767C0A4}"/>
                </a:ext>
              </a:extLst>
            </p:cNvPr>
            <p:cNvGrpSpPr>
              <a:grpSpLocks/>
            </p:cNvGrpSpPr>
            <p:nvPr>
              <p:custDataLst>
                <p:tags r:id="rId1"/>
              </p:custDataLst>
            </p:nvPr>
          </p:nvGrpSpPr>
          <p:grpSpPr>
            <a:xfrm>
              <a:off x="663169" y="5973251"/>
              <a:ext cx="1072866" cy="992881"/>
              <a:chOff x="398969" y="2059422"/>
              <a:chExt cx="1378857" cy="1378857"/>
            </a:xfrm>
            <a:solidFill>
              <a:srgbClr val="009051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F3BB48B-0717-7A40-95E7-1B0F5D38F8F6}"/>
                  </a:ext>
                </a:extLst>
              </p:cNvPr>
              <p:cNvSpPr/>
              <p:nvPr/>
            </p:nvSpPr>
            <p:spPr>
              <a:xfrm>
                <a:off x="398969" y="2059422"/>
                <a:ext cx="1378857" cy="1378857"/>
              </a:xfrm>
              <a:prstGeom prst="ellipse">
                <a:avLst/>
              </a:pr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19" tIns="45719" rIns="45719" bIns="45719" rtlCol="0" anchor="ctr"/>
              <a:lstStyle/>
              <a:p>
                <a:pPr algn="ctr"/>
                <a:endParaRPr 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B5F535E-DACA-2C42-B704-34B57331D750}"/>
                  </a:ext>
                </a:extLst>
              </p:cNvPr>
              <p:cNvSpPr/>
              <p:nvPr/>
            </p:nvSpPr>
            <p:spPr>
              <a:xfrm>
                <a:off x="582901" y="2243353"/>
                <a:ext cx="1010993" cy="1010993"/>
              </a:xfrm>
              <a:custGeom>
                <a:avLst/>
                <a:gdLst>
                  <a:gd name="connsiteX0" fmla="*/ 328118 w 714552"/>
                  <a:gd name="connsiteY0" fmla="*/ 655919 h 714551"/>
                  <a:gd name="connsiteX1" fmla="*/ 259850 w 714552"/>
                  <a:gd name="connsiteY1" fmla="*/ 673497 h 714551"/>
                  <a:gd name="connsiteX2" fmla="*/ 310612 w 714552"/>
                  <a:gd name="connsiteY2" fmla="*/ 685762 h 714551"/>
                  <a:gd name="connsiteX3" fmla="*/ 437172 w 714552"/>
                  <a:gd name="connsiteY3" fmla="*/ 679297 h 714551"/>
                  <a:gd name="connsiteX4" fmla="*/ 446149 w 714552"/>
                  <a:gd name="connsiteY4" fmla="*/ 676129 h 714551"/>
                  <a:gd name="connsiteX5" fmla="*/ 377337 w 714552"/>
                  <a:gd name="connsiteY5" fmla="*/ 671533 h 714551"/>
                  <a:gd name="connsiteX6" fmla="*/ 220072 w 714552"/>
                  <a:gd name="connsiteY6" fmla="*/ 602681 h 714551"/>
                  <a:gd name="connsiteX7" fmla="*/ 171570 w 714552"/>
                  <a:gd name="connsiteY7" fmla="*/ 630428 h 714551"/>
                  <a:gd name="connsiteX8" fmla="*/ 189111 w 714552"/>
                  <a:gd name="connsiteY8" fmla="*/ 643321 h 714551"/>
                  <a:gd name="connsiteX9" fmla="*/ 229960 w 714552"/>
                  <a:gd name="connsiteY9" fmla="*/ 662222 h 714551"/>
                  <a:gd name="connsiteX10" fmla="*/ 295577 w 714552"/>
                  <a:gd name="connsiteY10" fmla="*/ 645328 h 714551"/>
                  <a:gd name="connsiteX11" fmla="*/ 224981 w 714552"/>
                  <a:gd name="connsiteY11" fmla="*/ 606740 h 714551"/>
                  <a:gd name="connsiteX12" fmla="*/ 457428 w 714552"/>
                  <a:gd name="connsiteY12" fmla="*/ 594412 h 714551"/>
                  <a:gd name="connsiteX13" fmla="*/ 439487 w 714552"/>
                  <a:gd name="connsiteY13" fmla="*/ 606671 h 714551"/>
                  <a:gd name="connsiteX14" fmla="*/ 438432 w 714552"/>
                  <a:gd name="connsiteY14" fmla="*/ 611871 h 714551"/>
                  <a:gd name="connsiteX15" fmla="*/ 376114 w 714552"/>
                  <a:gd name="connsiteY15" fmla="*/ 652989 h 714551"/>
                  <a:gd name="connsiteX16" fmla="*/ 354792 w 714552"/>
                  <a:gd name="connsiteY16" fmla="*/ 648704 h 714551"/>
                  <a:gd name="connsiteX17" fmla="*/ 353229 w 714552"/>
                  <a:gd name="connsiteY17" fmla="*/ 649454 h 714551"/>
                  <a:gd name="connsiteX18" fmla="*/ 350275 w 714552"/>
                  <a:gd name="connsiteY18" fmla="*/ 650213 h 714551"/>
                  <a:gd name="connsiteX19" fmla="*/ 374823 w 714552"/>
                  <a:gd name="connsiteY19" fmla="*/ 658184 h 714551"/>
                  <a:gd name="connsiteX20" fmla="*/ 456843 w 714552"/>
                  <a:gd name="connsiteY20" fmla="*/ 667043 h 714551"/>
                  <a:gd name="connsiteX21" fmla="*/ 477710 w 714552"/>
                  <a:gd name="connsiteY21" fmla="*/ 664995 h 714551"/>
                  <a:gd name="connsiteX22" fmla="*/ 497638 w 714552"/>
                  <a:gd name="connsiteY22" fmla="*/ 657965 h 714551"/>
                  <a:gd name="connsiteX23" fmla="*/ 553716 w 714552"/>
                  <a:gd name="connsiteY23" fmla="*/ 624695 h 714551"/>
                  <a:gd name="connsiteX24" fmla="*/ 577663 w 714552"/>
                  <a:gd name="connsiteY24" fmla="*/ 603006 h 714551"/>
                  <a:gd name="connsiteX25" fmla="*/ 520293 w 714552"/>
                  <a:gd name="connsiteY25" fmla="*/ 603697 h 714551"/>
                  <a:gd name="connsiteX26" fmla="*/ 316201 w 714552"/>
                  <a:gd name="connsiteY26" fmla="*/ 538143 h 714551"/>
                  <a:gd name="connsiteX27" fmla="*/ 275347 w 714552"/>
                  <a:gd name="connsiteY27" fmla="*/ 571060 h 714551"/>
                  <a:gd name="connsiteX28" fmla="*/ 231948 w 714552"/>
                  <a:gd name="connsiteY28" fmla="*/ 595887 h 714551"/>
                  <a:gd name="connsiteX29" fmla="*/ 296358 w 714552"/>
                  <a:gd name="connsiteY29" fmla="*/ 632709 h 714551"/>
                  <a:gd name="connsiteX30" fmla="*/ 317690 w 714552"/>
                  <a:gd name="connsiteY30" fmla="*/ 639634 h 714551"/>
                  <a:gd name="connsiteX31" fmla="*/ 332204 w 714552"/>
                  <a:gd name="connsiteY31" fmla="*/ 635897 h 714551"/>
                  <a:gd name="connsiteX32" fmla="*/ 328290 w 714552"/>
                  <a:gd name="connsiteY32" fmla="*/ 633270 h 714551"/>
                  <a:gd name="connsiteX33" fmla="*/ 308481 w 714552"/>
                  <a:gd name="connsiteY33" fmla="*/ 585666 h 714551"/>
                  <a:gd name="connsiteX34" fmla="*/ 313796 w 714552"/>
                  <a:gd name="connsiteY34" fmla="*/ 559461 h 714551"/>
                  <a:gd name="connsiteX35" fmla="*/ 324802 w 714552"/>
                  <a:gd name="connsiteY35" fmla="*/ 543212 h 714551"/>
                  <a:gd name="connsiteX36" fmla="*/ 319552 w 714552"/>
                  <a:gd name="connsiteY36" fmla="*/ 540630 h 714551"/>
                  <a:gd name="connsiteX37" fmla="*/ 538682 w 714552"/>
                  <a:gd name="connsiteY37" fmla="*/ 526760 h 714551"/>
                  <a:gd name="connsiteX38" fmla="*/ 502253 w 714552"/>
                  <a:gd name="connsiteY38" fmla="*/ 563783 h 714551"/>
                  <a:gd name="connsiteX39" fmla="*/ 479974 w 714552"/>
                  <a:gd name="connsiteY39" fmla="*/ 579006 h 714551"/>
                  <a:gd name="connsiteX40" fmla="*/ 555317 w 714552"/>
                  <a:gd name="connsiteY40" fmla="*/ 582502 h 714551"/>
                  <a:gd name="connsiteX41" fmla="*/ 573402 w 714552"/>
                  <a:gd name="connsiteY41" fmla="*/ 580085 h 714551"/>
                  <a:gd name="connsiteX42" fmla="*/ 130738 w 714552"/>
                  <a:gd name="connsiteY42" fmla="*/ 516300 h 714551"/>
                  <a:gd name="connsiteX43" fmla="*/ 107672 w 714552"/>
                  <a:gd name="connsiteY43" fmla="*/ 573385 h 714551"/>
                  <a:gd name="connsiteX44" fmla="*/ 134967 w 714552"/>
                  <a:gd name="connsiteY44" fmla="*/ 603521 h 714551"/>
                  <a:gd name="connsiteX45" fmla="*/ 155115 w 714552"/>
                  <a:gd name="connsiteY45" fmla="*/ 618332 h 714551"/>
                  <a:gd name="connsiteX46" fmla="*/ 156019 w 714552"/>
                  <a:gd name="connsiteY46" fmla="*/ 617950 h 714551"/>
                  <a:gd name="connsiteX47" fmla="*/ 204793 w 714552"/>
                  <a:gd name="connsiteY47" fmla="*/ 590049 h 714551"/>
                  <a:gd name="connsiteX48" fmla="*/ 163347 w 714552"/>
                  <a:gd name="connsiteY48" fmla="*/ 555778 h 714551"/>
                  <a:gd name="connsiteX49" fmla="*/ 615643 w 714552"/>
                  <a:gd name="connsiteY49" fmla="*/ 493637 h 714551"/>
                  <a:gd name="connsiteX50" fmla="*/ 612283 w 714552"/>
                  <a:gd name="connsiteY50" fmla="*/ 495891 h 714551"/>
                  <a:gd name="connsiteX51" fmla="*/ 585957 w 714552"/>
                  <a:gd name="connsiteY51" fmla="*/ 501182 h 714551"/>
                  <a:gd name="connsiteX52" fmla="*/ 567500 w 714552"/>
                  <a:gd name="connsiteY52" fmla="*/ 497473 h 714551"/>
                  <a:gd name="connsiteX53" fmla="*/ 543971 w 714552"/>
                  <a:gd name="connsiteY53" fmla="*/ 521386 h 714551"/>
                  <a:gd name="connsiteX54" fmla="*/ 582269 w 714552"/>
                  <a:gd name="connsiteY54" fmla="*/ 578902 h 714551"/>
                  <a:gd name="connsiteX55" fmla="*/ 606394 w 714552"/>
                  <a:gd name="connsiteY55" fmla="*/ 575678 h 714551"/>
                  <a:gd name="connsiteX56" fmla="*/ 625800 w 714552"/>
                  <a:gd name="connsiteY56" fmla="*/ 549279 h 714551"/>
                  <a:gd name="connsiteX57" fmla="*/ 620151 w 714552"/>
                  <a:gd name="connsiteY57" fmla="*/ 508473 h 714551"/>
                  <a:gd name="connsiteX58" fmla="*/ 201629 w 714552"/>
                  <a:gd name="connsiteY58" fmla="*/ 438704 h 714551"/>
                  <a:gd name="connsiteX59" fmla="*/ 192533 w 714552"/>
                  <a:gd name="connsiteY59" fmla="*/ 452135 h 714551"/>
                  <a:gd name="connsiteX60" fmla="*/ 157185 w 714552"/>
                  <a:gd name="connsiteY60" fmla="*/ 466709 h 714551"/>
                  <a:gd name="connsiteX61" fmla="*/ 154581 w 714552"/>
                  <a:gd name="connsiteY61" fmla="*/ 466186 h 714551"/>
                  <a:gd name="connsiteX62" fmla="*/ 141593 w 714552"/>
                  <a:gd name="connsiteY62" fmla="*/ 489433 h 714551"/>
                  <a:gd name="connsiteX63" fmla="*/ 136775 w 714552"/>
                  <a:gd name="connsiteY63" fmla="*/ 501359 h 714551"/>
                  <a:gd name="connsiteX64" fmla="*/ 167148 w 714552"/>
                  <a:gd name="connsiteY64" fmla="*/ 540728 h 714551"/>
                  <a:gd name="connsiteX65" fmla="*/ 216087 w 714552"/>
                  <a:gd name="connsiteY65" fmla="*/ 583587 h 714551"/>
                  <a:gd name="connsiteX66" fmla="*/ 268827 w 714552"/>
                  <a:gd name="connsiteY66" fmla="*/ 553416 h 714551"/>
                  <a:gd name="connsiteX67" fmla="*/ 301409 w 714552"/>
                  <a:gd name="connsiteY67" fmla="*/ 527166 h 714551"/>
                  <a:gd name="connsiteX68" fmla="*/ 239295 w 714552"/>
                  <a:gd name="connsiteY68" fmla="*/ 481073 h 714551"/>
                  <a:gd name="connsiteX69" fmla="*/ 75148 w 714552"/>
                  <a:gd name="connsiteY69" fmla="*/ 424623 h 714551"/>
                  <a:gd name="connsiteX70" fmla="*/ 68128 w 714552"/>
                  <a:gd name="connsiteY70" fmla="*/ 517092 h 714551"/>
                  <a:gd name="connsiteX71" fmla="*/ 89856 w 714552"/>
                  <a:gd name="connsiteY71" fmla="*/ 553715 h 714551"/>
                  <a:gd name="connsiteX72" fmla="*/ 93201 w 714552"/>
                  <a:gd name="connsiteY72" fmla="*/ 557408 h 714551"/>
                  <a:gd name="connsiteX73" fmla="*/ 100678 w 714552"/>
                  <a:gd name="connsiteY73" fmla="*/ 537022 h 714551"/>
                  <a:gd name="connsiteX74" fmla="*/ 117560 w 714552"/>
                  <a:gd name="connsiteY74" fmla="*/ 500348 h 714551"/>
                  <a:gd name="connsiteX75" fmla="*/ 113149 w 714552"/>
                  <a:gd name="connsiteY75" fmla="*/ 495007 h 714551"/>
                  <a:gd name="connsiteX76" fmla="*/ 75692 w 714552"/>
                  <a:gd name="connsiteY76" fmla="*/ 426356 h 714551"/>
                  <a:gd name="connsiteX77" fmla="*/ 453263 w 714552"/>
                  <a:gd name="connsiteY77" fmla="*/ 411388 h 714551"/>
                  <a:gd name="connsiteX78" fmla="*/ 389873 w 714552"/>
                  <a:gd name="connsiteY78" fmla="*/ 478786 h 714551"/>
                  <a:gd name="connsiteX79" fmla="*/ 328297 w 714552"/>
                  <a:gd name="connsiteY79" fmla="*/ 528399 h 714551"/>
                  <a:gd name="connsiteX80" fmla="*/ 331685 w 714552"/>
                  <a:gd name="connsiteY80" fmla="*/ 530813 h 714551"/>
                  <a:gd name="connsiteX81" fmla="*/ 336204 w 714552"/>
                  <a:gd name="connsiteY81" fmla="*/ 532751 h 714551"/>
                  <a:gd name="connsiteX82" fmla="*/ 349788 w 714552"/>
                  <a:gd name="connsiteY82" fmla="*/ 523634 h 714551"/>
                  <a:gd name="connsiteX83" fmla="*/ 376114 w 714552"/>
                  <a:gd name="connsiteY83" fmla="*/ 518343 h 714551"/>
                  <a:gd name="connsiteX84" fmla="*/ 438432 w 714552"/>
                  <a:gd name="connsiteY84" fmla="*/ 559461 h 714551"/>
                  <a:gd name="connsiteX85" fmla="*/ 440604 w 714552"/>
                  <a:gd name="connsiteY85" fmla="*/ 570167 h 714551"/>
                  <a:gd name="connsiteX86" fmla="*/ 454963 w 714552"/>
                  <a:gd name="connsiteY86" fmla="*/ 573453 h 714551"/>
                  <a:gd name="connsiteX87" fmla="*/ 488068 w 714552"/>
                  <a:gd name="connsiteY87" fmla="*/ 550832 h 714551"/>
                  <a:gd name="connsiteX88" fmla="*/ 527959 w 714552"/>
                  <a:gd name="connsiteY88" fmla="*/ 510293 h 714551"/>
                  <a:gd name="connsiteX89" fmla="*/ 504045 w 714552"/>
                  <a:gd name="connsiteY89" fmla="*/ 473567 h 714551"/>
                  <a:gd name="connsiteX90" fmla="*/ 651346 w 714552"/>
                  <a:gd name="connsiteY90" fmla="*/ 349532 h 714551"/>
                  <a:gd name="connsiteX91" fmla="*/ 643454 w 714552"/>
                  <a:gd name="connsiteY91" fmla="*/ 380614 h 714551"/>
                  <a:gd name="connsiteX92" fmla="*/ 637207 w 714552"/>
                  <a:gd name="connsiteY92" fmla="*/ 391313 h 714551"/>
                  <a:gd name="connsiteX93" fmla="*/ 648275 w 714552"/>
                  <a:gd name="connsiteY93" fmla="*/ 407654 h 714551"/>
                  <a:gd name="connsiteX94" fmla="*/ 653590 w 714552"/>
                  <a:gd name="connsiteY94" fmla="*/ 433859 h 714551"/>
                  <a:gd name="connsiteX95" fmla="*/ 633781 w 714552"/>
                  <a:gd name="connsiteY95" fmla="*/ 481464 h 714551"/>
                  <a:gd name="connsiteX96" fmla="*/ 624550 w 714552"/>
                  <a:gd name="connsiteY96" fmla="*/ 487659 h 714551"/>
                  <a:gd name="connsiteX97" fmla="*/ 638611 w 714552"/>
                  <a:gd name="connsiteY97" fmla="*/ 531850 h 714551"/>
                  <a:gd name="connsiteX98" fmla="*/ 643322 w 714552"/>
                  <a:gd name="connsiteY98" fmla="*/ 525441 h 714551"/>
                  <a:gd name="connsiteX99" fmla="*/ 659115 w 714552"/>
                  <a:gd name="connsiteY99" fmla="*/ 491310 h 714551"/>
                  <a:gd name="connsiteX100" fmla="*/ 663936 w 714552"/>
                  <a:gd name="connsiteY100" fmla="*/ 445312 h 714551"/>
                  <a:gd name="connsiteX101" fmla="*/ 653947 w 714552"/>
                  <a:gd name="connsiteY101" fmla="*/ 356979 h 714551"/>
                  <a:gd name="connsiteX102" fmla="*/ 524331 w 714552"/>
                  <a:gd name="connsiteY102" fmla="*/ 319279 h 714551"/>
                  <a:gd name="connsiteX103" fmla="*/ 471043 w 714552"/>
                  <a:gd name="connsiteY103" fmla="*/ 392481 h 714551"/>
                  <a:gd name="connsiteX104" fmla="*/ 458035 w 714552"/>
                  <a:gd name="connsiteY104" fmla="*/ 406314 h 714551"/>
                  <a:gd name="connsiteX105" fmla="*/ 506980 w 714552"/>
                  <a:gd name="connsiteY105" fmla="*/ 465833 h 714551"/>
                  <a:gd name="connsiteX106" fmla="*/ 533103 w 714552"/>
                  <a:gd name="connsiteY106" fmla="*/ 505065 h 714551"/>
                  <a:gd name="connsiteX107" fmla="*/ 549090 w 714552"/>
                  <a:gd name="connsiteY107" fmla="*/ 488817 h 714551"/>
                  <a:gd name="connsiteX108" fmla="*/ 538133 w 714552"/>
                  <a:gd name="connsiteY108" fmla="*/ 481464 h 714551"/>
                  <a:gd name="connsiteX109" fmla="*/ 518324 w 714552"/>
                  <a:gd name="connsiteY109" fmla="*/ 433859 h 714551"/>
                  <a:gd name="connsiteX110" fmla="*/ 559631 w 714552"/>
                  <a:gd name="connsiteY110" fmla="*/ 371827 h 714551"/>
                  <a:gd name="connsiteX111" fmla="*/ 567027 w 714552"/>
                  <a:gd name="connsiteY111" fmla="*/ 370340 h 714551"/>
                  <a:gd name="connsiteX112" fmla="*/ 561361 w 714552"/>
                  <a:gd name="connsiteY112" fmla="*/ 358622 h 714551"/>
                  <a:gd name="connsiteX113" fmla="*/ 534247 w 714552"/>
                  <a:gd name="connsiteY113" fmla="*/ 319439 h 714551"/>
                  <a:gd name="connsiteX114" fmla="*/ 529686 w 714552"/>
                  <a:gd name="connsiteY114" fmla="*/ 320355 h 714551"/>
                  <a:gd name="connsiteX115" fmla="*/ 114964 w 714552"/>
                  <a:gd name="connsiteY115" fmla="*/ 291459 h 714551"/>
                  <a:gd name="connsiteX116" fmla="*/ 100667 w 714552"/>
                  <a:gd name="connsiteY116" fmla="*/ 319901 h 714551"/>
                  <a:gd name="connsiteX117" fmla="*/ 78819 w 714552"/>
                  <a:gd name="connsiteY117" fmla="*/ 391679 h 714551"/>
                  <a:gd name="connsiteX118" fmla="*/ 83230 w 714552"/>
                  <a:gd name="connsiteY118" fmla="*/ 407279 h 714551"/>
                  <a:gd name="connsiteX119" fmla="*/ 118903 w 714552"/>
                  <a:gd name="connsiteY119" fmla="*/ 478193 h 714551"/>
                  <a:gd name="connsiteX120" fmla="*/ 124449 w 714552"/>
                  <a:gd name="connsiteY120" fmla="*/ 485383 h 714551"/>
                  <a:gd name="connsiteX121" fmla="*/ 135525 w 714552"/>
                  <a:gd name="connsiteY121" fmla="*/ 461320 h 714551"/>
                  <a:gd name="connsiteX122" fmla="*/ 121838 w 714552"/>
                  <a:gd name="connsiteY122" fmla="*/ 452135 h 714551"/>
                  <a:gd name="connsiteX123" fmla="*/ 107196 w 714552"/>
                  <a:gd name="connsiteY123" fmla="*/ 416949 h 714551"/>
                  <a:gd name="connsiteX124" fmla="*/ 137727 w 714552"/>
                  <a:gd name="connsiteY124" fmla="*/ 371099 h 714551"/>
                  <a:gd name="connsiteX125" fmla="*/ 151152 w 714552"/>
                  <a:gd name="connsiteY125" fmla="*/ 368402 h 714551"/>
                  <a:gd name="connsiteX126" fmla="*/ 125200 w 714552"/>
                  <a:gd name="connsiteY126" fmla="*/ 323068 h 714551"/>
                  <a:gd name="connsiteX127" fmla="*/ 304082 w 714552"/>
                  <a:gd name="connsiteY127" fmla="*/ 255373 h 714551"/>
                  <a:gd name="connsiteX128" fmla="*/ 252096 w 714552"/>
                  <a:gd name="connsiteY128" fmla="*/ 313710 h 714551"/>
                  <a:gd name="connsiteX129" fmla="*/ 197735 w 714552"/>
                  <a:gd name="connsiteY129" fmla="*/ 389444 h 714551"/>
                  <a:gd name="connsiteX130" fmla="*/ 203246 w 714552"/>
                  <a:gd name="connsiteY130" fmla="*/ 397580 h 714551"/>
                  <a:gd name="connsiteX131" fmla="*/ 207174 w 714552"/>
                  <a:gd name="connsiteY131" fmla="*/ 416949 h 714551"/>
                  <a:gd name="connsiteX132" fmla="*/ 205611 w 714552"/>
                  <a:gd name="connsiteY132" fmla="*/ 424658 h 714551"/>
                  <a:gd name="connsiteX133" fmla="*/ 243671 w 714552"/>
                  <a:gd name="connsiteY133" fmla="*/ 468093 h 714551"/>
                  <a:gd name="connsiteX134" fmla="*/ 313217 w 714552"/>
                  <a:gd name="connsiteY134" fmla="*/ 517652 h 714551"/>
                  <a:gd name="connsiteX135" fmla="*/ 377623 w 714552"/>
                  <a:gd name="connsiteY135" fmla="*/ 465761 h 714551"/>
                  <a:gd name="connsiteX136" fmla="*/ 436779 w 714552"/>
                  <a:gd name="connsiteY136" fmla="*/ 404754 h 714551"/>
                  <a:gd name="connsiteX137" fmla="*/ 442266 w 714552"/>
                  <a:gd name="connsiteY137" fmla="*/ 397923 h 714551"/>
                  <a:gd name="connsiteX138" fmla="*/ 412554 w 714552"/>
                  <a:gd name="connsiteY138" fmla="*/ 361545 h 714551"/>
                  <a:gd name="connsiteX139" fmla="*/ 401880 w 714552"/>
                  <a:gd name="connsiteY139" fmla="*/ 350583 h 714551"/>
                  <a:gd name="connsiteX140" fmla="*/ 398709 w 714552"/>
                  <a:gd name="connsiteY140" fmla="*/ 358202 h 714551"/>
                  <a:gd name="connsiteX141" fmla="*/ 368613 w 714552"/>
                  <a:gd name="connsiteY141" fmla="*/ 370611 h 714551"/>
                  <a:gd name="connsiteX142" fmla="*/ 326051 w 714552"/>
                  <a:gd name="connsiteY142" fmla="*/ 328244 h 714551"/>
                  <a:gd name="connsiteX143" fmla="*/ 338518 w 714552"/>
                  <a:gd name="connsiteY143" fmla="*/ 298286 h 714551"/>
                  <a:gd name="connsiteX144" fmla="*/ 347393 w 714552"/>
                  <a:gd name="connsiteY144" fmla="*/ 294627 h 714551"/>
                  <a:gd name="connsiteX145" fmla="*/ 341132 w 714552"/>
                  <a:gd name="connsiteY145" fmla="*/ 288197 h 714551"/>
                  <a:gd name="connsiteX146" fmla="*/ 667370 w 714552"/>
                  <a:gd name="connsiteY146" fmla="*/ 243573 h 714551"/>
                  <a:gd name="connsiteX147" fmla="*/ 669797 w 714552"/>
                  <a:gd name="connsiteY147" fmla="*/ 276858 h 714551"/>
                  <a:gd name="connsiteX148" fmla="*/ 657009 w 714552"/>
                  <a:gd name="connsiteY148" fmla="*/ 327228 h 714551"/>
                  <a:gd name="connsiteX149" fmla="*/ 664540 w 714552"/>
                  <a:gd name="connsiteY149" fmla="*/ 347419 h 714551"/>
                  <a:gd name="connsiteX150" fmla="*/ 677292 w 714552"/>
                  <a:gd name="connsiteY150" fmla="*/ 435974 h 714551"/>
                  <a:gd name="connsiteX151" fmla="*/ 676990 w 714552"/>
                  <a:gd name="connsiteY151" fmla="*/ 440247 h 714551"/>
                  <a:gd name="connsiteX152" fmla="*/ 685763 w 714552"/>
                  <a:gd name="connsiteY152" fmla="*/ 403940 h 714551"/>
                  <a:gd name="connsiteX153" fmla="*/ 679297 w 714552"/>
                  <a:gd name="connsiteY153" fmla="*/ 277380 h 714551"/>
                  <a:gd name="connsiteX154" fmla="*/ 47768 w 714552"/>
                  <a:gd name="connsiteY154" fmla="*/ 239816 h 714551"/>
                  <a:gd name="connsiteX155" fmla="*/ 43849 w 714552"/>
                  <a:gd name="connsiteY155" fmla="*/ 248286 h 714551"/>
                  <a:gd name="connsiteX156" fmla="*/ 35255 w 714552"/>
                  <a:gd name="connsiteY156" fmla="*/ 437171 h 714551"/>
                  <a:gd name="connsiteX157" fmla="*/ 50922 w 714552"/>
                  <a:gd name="connsiteY157" fmla="*/ 481583 h 714551"/>
                  <a:gd name="connsiteX158" fmla="*/ 57677 w 714552"/>
                  <a:gd name="connsiteY158" fmla="*/ 392611 h 714551"/>
                  <a:gd name="connsiteX159" fmla="*/ 61334 w 714552"/>
                  <a:gd name="connsiteY159" fmla="*/ 380598 h 714551"/>
                  <a:gd name="connsiteX160" fmla="*/ 52281 w 714552"/>
                  <a:gd name="connsiteY160" fmla="*/ 351749 h 714551"/>
                  <a:gd name="connsiteX161" fmla="*/ 44222 w 714552"/>
                  <a:gd name="connsiteY161" fmla="*/ 273115 h 714551"/>
                  <a:gd name="connsiteX162" fmla="*/ 585900 w 714552"/>
                  <a:gd name="connsiteY162" fmla="*/ 211697 h 714551"/>
                  <a:gd name="connsiteX163" fmla="*/ 569482 w 714552"/>
                  <a:gd name="connsiteY163" fmla="*/ 241976 h 714551"/>
                  <a:gd name="connsiteX164" fmla="*/ 575747 w 714552"/>
                  <a:gd name="connsiteY164" fmla="*/ 251226 h 714551"/>
                  <a:gd name="connsiteX165" fmla="*/ 579675 w 714552"/>
                  <a:gd name="connsiteY165" fmla="*/ 270595 h 714551"/>
                  <a:gd name="connsiteX166" fmla="*/ 549144 w 714552"/>
                  <a:gd name="connsiteY166" fmla="*/ 316445 h 714551"/>
                  <a:gd name="connsiteX167" fmla="*/ 547889 w 714552"/>
                  <a:gd name="connsiteY167" fmla="*/ 316697 h 714551"/>
                  <a:gd name="connsiteX168" fmla="*/ 562398 w 714552"/>
                  <a:gd name="connsiteY168" fmla="*/ 336996 h 714551"/>
                  <a:gd name="connsiteX169" fmla="*/ 579134 w 714552"/>
                  <a:gd name="connsiteY169" fmla="*/ 367907 h 714551"/>
                  <a:gd name="connsiteX170" fmla="*/ 585957 w 714552"/>
                  <a:gd name="connsiteY170" fmla="*/ 366536 h 714551"/>
                  <a:gd name="connsiteX171" fmla="*/ 612283 w 714552"/>
                  <a:gd name="connsiteY171" fmla="*/ 371827 h 714551"/>
                  <a:gd name="connsiteX172" fmla="*/ 621509 w 714552"/>
                  <a:gd name="connsiteY172" fmla="*/ 378019 h 714551"/>
                  <a:gd name="connsiteX173" fmla="*/ 622202 w 714552"/>
                  <a:gd name="connsiteY173" fmla="*/ 376832 h 714551"/>
                  <a:gd name="connsiteX174" fmla="*/ 638486 w 714552"/>
                  <a:gd name="connsiteY174" fmla="*/ 312699 h 714551"/>
                  <a:gd name="connsiteX175" fmla="*/ 624308 w 714552"/>
                  <a:gd name="connsiteY175" fmla="*/ 272094 h 714551"/>
                  <a:gd name="connsiteX176" fmla="*/ 388134 w 714552"/>
                  <a:gd name="connsiteY176" fmla="*/ 179850 h 714551"/>
                  <a:gd name="connsiteX177" fmla="*/ 376939 w 714552"/>
                  <a:gd name="connsiteY177" fmla="*/ 187786 h 714551"/>
                  <a:gd name="connsiteX178" fmla="*/ 312720 w 714552"/>
                  <a:gd name="connsiteY178" fmla="*/ 245682 h 714551"/>
                  <a:gd name="connsiteX179" fmla="*/ 309775 w 714552"/>
                  <a:gd name="connsiteY179" fmla="*/ 248985 h 714551"/>
                  <a:gd name="connsiteX180" fmla="*/ 339714 w 714552"/>
                  <a:gd name="connsiteY180" fmla="*/ 275893 h 714551"/>
                  <a:gd name="connsiteX181" fmla="*/ 354878 w 714552"/>
                  <a:gd name="connsiteY181" fmla="*/ 291540 h 714551"/>
                  <a:gd name="connsiteX182" fmla="*/ 368613 w 714552"/>
                  <a:gd name="connsiteY182" fmla="*/ 285877 h 714551"/>
                  <a:gd name="connsiteX183" fmla="*/ 411175 w 714552"/>
                  <a:gd name="connsiteY183" fmla="*/ 328244 h 714551"/>
                  <a:gd name="connsiteX184" fmla="*/ 404950 w 714552"/>
                  <a:gd name="connsiteY184" fmla="*/ 343205 h 714551"/>
                  <a:gd name="connsiteX185" fmla="*/ 412779 w 714552"/>
                  <a:gd name="connsiteY185" fmla="*/ 351283 h 714551"/>
                  <a:gd name="connsiteX186" fmla="*/ 446647 w 714552"/>
                  <a:gd name="connsiteY186" fmla="*/ 392467 h 714551"/>
                  <a:gd name="connsiteX187" fmla="*/ 487912 w 714552"/>
                  <a:gd name="connsiteY187" fmla="*/ 341085 h 714551"/>
                  <a:gd name="connsiteX188" fmla="*/ 504608 w 714552"/>
                  <a:gd name="connsiteY188" fmla="*/ 312673 h 714551"/>
                  <a:gd name="connsiteX189" fmla="*/ 494339 w 714552"/>
                  <a:gd name="connsiteY189" fmla="*/ 305781 h 714551"/>
                  <a:gd name="connsiteX190" fmla="*/ 479697 w 714552"/>
                  <a:gd name="connsiteY190" fmla="*/ 270595 h 714551"/>
                  <a:gd name="connsiteX191" fmla="*/ 482182 w 714552"/>
                  <a:gd name="connsiteY191" fmla="*/ 258345 h 714551"/>
                  <a:gd name="connsiteX192" fmla="*/ 427474 w 714552"/>
                  <a:gd name="connsiteY192" fmla="*/ 204358 h 714551"/>
                  <a:gd name="connsiteX193" fmla="*/ 199223 w 714552"/>
                  <a:gd name="connsiteY193" fmla="*/ 171542 h 714551"/>
                  <a:gd name="connsiteX194" fmla="*/ 135497 w 714552"/>
                  <a:gd name="connsiteY194" fmla="*/ 250607 h 714551"/>
                  <a:gd name="connsiteX195" fmla="*/ 123377 w 714552"/>
                  <a:gd name="connsiteY195" fmla="*/ 274720 h 714551"/>
                  <a:gd name="connsiteX196" fmla="*/ 134248 w 714552"/>
                  <a:gd name="connsiteY196" fmla="*/ 312031 h 714551"/>
                  <a:gd name="connsiteX197" fmla="*/ 165241 w 714552"/>
                  <a:gd name="connsiteY197" fmla="*/ 368808 h 714551"/>
                  <a:gd name="connsiteX198" fmla="*/ 176643 w 714552"/>
                  <a:gd name="connsiteY198" fmla="*/ 371099 h 714551"/>
                  <a:gd name="connsiteX199" fmla="*/ 184928 w 714552"/>
                  <a:gd name="connsiteY199" fmla="*/ 376660 h 714551"/>
                  <a:gd name="connsiteX200" fmla="*/ 239979 w 714552"/>
                  <a:gd name="connsiteY200" fmla="*/ 299965 h 714551"/>
                  <a:gd name="connsiteX201" fmla="*/ 290467 w 714552"/>
                  <a:gd name="connsiteY201" fmla="*/ 243311 h 714551"/>
                  <a:gd name="connsiteX202" fmla="*/ 268528 w 714552"/>
                  <a:gd name="connsiteY202" fmla="*/ 223873 h 714551"/>
                  <a:gd name="connsiteX203" fmla="*/ 248270 w 714552"/>
                  <a:gd name="connsiteY203" fmla="*/ 208577 h 714551"/>
                  <a:gd name="connsiteX204" fmla="*/ 241838 w 714552"/>
                  <a:gd name="connsiteY204" fmla="*/ 207284 h 714551"/>
                  <a:gd name="connsiteX205" fmla="*/ 220340 w 714552"/>
                  <a:gd name="connsiteY205" fmla="*/ 192856 h 714551"/>
                  <a:gd name="connsiteX206" fmla="*/ 212897 w 714552"/>
                  <a:gd name="connsiteY206" fmla="*/ 181866 h 714551"/>
                  <a:gd name="connsiteX207" fmla="*/ 89292 w 714552"/>
                  <a:gd name="connsiteY207" fmla="*/ 164538 h 714551"/>
                  <a:gd name="connsiteX208" fmla="*/ 71230 w 714552"/>
                  <a:gd name="connsiteY208" fmla="*/ 189109 h 714551"/>
                  <a:gd name="connsiteX209" fmla="*/ 58082 w 714552"/>
                  <a:gd name="connsiteY209" fmla="*/ 217524 h 714551"/>
                  <a:gd name="connsiteX210" fmla="*/ 54597 w 714552"/>
                  <a:gd name="connsiteY210" fmla="*/ 248257 h 714551"/>
                  <a:gd name="connsiteX211" fmla="*/ 61377 w 714552"/>
                  <a:gd name="connsiteY211" fmla="*/ 329972 h 714551"/>
                  <a:gd name="connsiteX212" fmla="*/ 68776 w 714552"/>
                  <a:gd name="connsiteY212" fmla="*/ 356146 h 714551"/>
                  <a:gd name="connsiteX213" fmla="*/ 82317 w 714552"/>
                  <a:gd name="connsiteY213" fmla="*/ 311660 h 714551"/>
                  <a:gd name="connsiteX214" fmla="*/ 106151 w 714552"/>
                  <a:gd name="connsiteY214" fmla="*/ 264244 h 714551"/>
                  <a:gd name="connsiteX215" fmla="*/ 96528 w 714552"/>
                  <a:gd name="connsiteY215" fmla="*/ 234535 h 714551"/>
                  <a:gd name="connsiteX216" fmla="*/ 335438 w 714552"/>
                  <a:gd name="connsiteY216" fmla="*/ 147023 h 714551"/>
                  <a:gd name="connsiteX217" fmla="*/ 330482 w 714552"/>
                  <a:gd name="connsiteY217" fmla="*/ 171457 h 714551"/>
                  <a:gd name="connsiteX218" fmla="*/ 294490 w 714552"/>
                  <a:gd name="connsiteY218" fmla="*/ 207284 h 714551"/>
                  <a:gd name="connsiteX219" fmla="*/ 269065 w 714552"/>
                  <a:gd name="connsiteY219" fmla="*/ 212394 h 714551"/>
                  <a:gd name="connsiteX220" fmla="*/ 296247 w 714552"/>
                  <a:gd name="connsiteY220" fmla="*/ 236824 h 714551"/>
                  <a:gd name="connsiteX221" fmla="*/ 303795 w 714552"/>
                  <a:gd name="connsiteY221" fmla="*/ 228353 h 714551"/>
                  <a:gd name="connsiteX222" fmla="*/ 370075 w 714552"/>
                  <a:gd name="connsiteY222" fmla="*/ 168602 h 714551"/>
                  <a:gd name="connsiteX223" fmla="*/ 610571 w 714552"/>
                  <a:gd name="connsiteY223" fmla="*/ 145240 h 714551"/>
                  <a:gd name="connsiteX224" fmla="*/ 591321 w 714552"/>
                  <a:gd name="connsiteY224" fmla="*/ 197895 h 714551"/>
                  <a:gd name="connsiteX225" fmla="*/ 632549 w 714552"/>
                  <a:gd name="connsiteY225" fmla="*/ 261660 h 714551"/>
                  <a:gd name="connsiteX226" fmla="*/ 643791 w 714552"/>
                  <a:gd name="connsiteY226" fmla="*/ 291798 h 714551"/>
                  <a:gd name="connsiteX227" fmla="*/ 647227 w 714552"/>
                  <a:gd name="connsiteY227" fmla="*/ 278269 h 714551"/>
                  <a:gd name="connsiteX228" fmla="*/ 640623 w 714552"/>
                  <a:gd name="connsiteY228" fmla="*/ 187681 h 714551"/>
                  <a:gd name="connsiteX229" fmla="*/ 624696 w 714552"/>
                  <a:gd name="connsiteY229" fmla="*/ 160835 h 714551"/>
                  <a:gd name="connsiteX230" fmla="*/ 123273 w 714552"/>
                  <a:gd name="connsiteY230" fmla="*/ 123877 h 714551"/>
                  <a:gd name="connsiteX231" fmla="*/ 111030 w 714552"/>
                  <a:gd name="connsiteY231" fmla="*/ 134966 h 714551"/>
                  <a:gd name="connsiteX232" fmla="*/ 103045 w 714552"/>
                  <a:gd name="connsiteY232" fmla="*/ 145830 h 714551"/>
                  <a:gd name="connsiteX233" fmla="*/ 108418 w 714552"/>
                  <a:gd name="connsiteY233" fmla="*/ 223381 h 714551"/>
                  <a:gd name="connsiteX234" fmla="*/ 115123 w 714552"/>
                  <a:gd name="connsiteY234" fmla="*/ 246394 h 714551"/>
                  <a:gd name="connsiteX235" fmla="*/ 118983 w 714552"/>
                  <a:gd name="connsiteY235" fmla="*/ 238715 h 714551"/>
                  <a:gd name="connsiteX236" fmla="*/ 153408 w 714552"/>
                  <a:gd name="connsiteY236" fmla="*/ 189961 h 714551"/>
                  <a:gd name="connsiteX237" fmla="*/ 181108 w 714552"/>
                  <a:gd name="connsiteY237" fmla="*/ 159818 h 714551"/>
                  <a:gd name="connsiteX238" fmla="*/ 125841 w 714552"/>
                  <a:gd name="connsiteY238" fmla="*/ 125213 h 714551"/>
                  <a:gd name="connsiteX239" fmla="*/ 491029 w 714552"/>
                  <a:gd name="connsiteY239" fmla="*/ 116871 h 714551"/>
                  <a:gd name="connsiteX240" fmla="*/ 443339 w 714552"/>
                  <a:gd name="connsiteY240" fmla="*/ 140715 h 714551"/>
                  <a:gd name="connsiteX241" fmla="*/ 402963 w 714552"/>
                  <a:gd name="connsiteY241" fmla="*/ 169337 h 714551"/>
                  <a:gd name="connsiteX242" fmla="*/ 450243 w 714552"/>
                  <a:gd name="connsiteY242" fmla="*/ 204546 h 714551"/>
                  <a:gd name="connsiteX243" fmla="*/ 488338 w 714552"/>
                  <a:gd name="connsiteY243" fmla="*/ 244269 h 714551"/>
                  <a:gd name="connsiteX244" fmla="*/ 494339 w 714552"/>
                  <a:gd name="connsiteY244" fmla="*/ 235409 h 714551"/>
                  <a:gd name="connsiteX245" fmla="*/ 529686 w 714552"/>
                  <a:gd name="connsiteY245" fmla="*/ 220835 h 714551"/>
                  <a:gd name="connsiteX246" fmla="*/ 549144 w 714552"/>
                  <a:gd name="connsiteY246" fmla="*/ 224745 h 714551"/>
                  <a:gd name="connsiteX247" fmla="*/ 554261 w 714552"/>
                  <a:gd name="connsiteY247" fmla="*/ 228179 h 714551"/>
                  <a:gd name="connsiteX248" fmla="*/ 564930 w 714552"/>
                  <a:gd name="connsiteY248" fmla="*/ 210023 h 714551"/>
                  <a:gd name="connsiteX249" fmla="*/ 571873 w 714552"/>
                  <a:gd name="connsiteY249" fmla="*/ 191034 h 714551"/>
                  <a:gd name="connsiteX250" fmla="*/ 535575 w 714552"/>
                  <a:gd name="connsiteY250" fmla="*/ 152338 h 714551"/>
                  <a:gd name="connsiteX251" fmla="*/ 492030 w 714552"/>
                  <a:gd name="connsiteY251" fmla="*/ 117465 h 714551"/>
                  <a:gd name="connsiteX252" fmla="*/ 149397 w 714552"/>
                  <a:gd name="connsiteY252" fmla="*/ 100216 h 714551"/>
                  <a:gd name="connsiteX253" fmla="*/ 133681 w 714552"/>
                  <a:gd name="connsiteY253" fmla="*/ 114451 h 714551"/>
                  <a:gd name="connsiteX254" fmla="*/ 189461 w 714552"/>
                  <a:gd name="connsiteY254" fmla="*/ 150730 h 714551"/>
                  <a:gd name="connsiteX255" fmla="*/ 193017 w 714552"/>
                  <a:gd name="connsiteY255" fmla="*/ 146860 h 714551"/>
                  <a:gd name="connsiteX256" fmla="*/ 201456 w 714552"/>
                  <a:gd name="connsiteY256" fmla="*/ 140692 h 714551"/>
                  <a:gd name="connsiteX257" fmla="*/ 205846 w 714552"/>
                  <a:gd name="connsiteY257" fmla="*/ 119047 h 714551"/>
                  <a:gd name="connsiteX258" fmla="*/ 214270 w 714552"/>
                  <a:gd name="connsiteY258" fmla="*/ 106610 h 714551"/>
                  <a:gd name="connsiteX259" fmla="*/ 551006 w 714552"/>
                  <a:gd name="connsiteY259" fmla="*/ 90021 h 714551"/>
                  <a:gd name="connsiteX260" fmla="*/ 532814 w 714552"/>
                  <a:gd name="connsiteY260" fmla="*/ 95982 h 714551"/>
                  <a:gd name="connsiteX261" fmla="*/ 504524 w 714552"/>
                  <a:gd name="connsiteY261" fmla="*/ 110125 h 714551"/>
                  <a:gd name="connsiteX262" fmla="*/ 529575 w 714552"/>
                  <a:gd name="connsiteY262" fmla="*/ 128577 h 714551"/>
                  <a:gd name="connsiteX263" fmla="*/ 576789 w 714552"/>
                  <a:gd name="connsiteY263" fmla="*/ 177584 h 714551"/>
                  <a:gd name="connsiteX264" fmla="*/ 594929 w 714552"/>
                  <a:gd name="connsiteY264" fmla="*/ 127970 h 714551"/>
                  <a:gd name="connsiteX265" fmla="*/ 579586 w 714552"/>
                  <a:gd name="connsiteY265" fmla="*/ 111030 h 714551"/>
                  <a:gd name="connsiteX266" fmla="*/ 383383 w 714552"/>
                  <a:gd name="connsiteY266" fmla="*/ 66055 h 714551"/>
                  <a:gd name="connsiteX267" fmla="*/ 309627 w 714552"/>
                  <a:gd name="connsiteY267" fmla="*/ 93378 h 714551"/>
                  <a:gd name="connsiteX268" fmla="*/ 315988 w 714552"/>
                  <a:gd name="connsiteY268" fmla="*/ 97648 h 714551"/>
                  <a:gd name="connsiteX269" fmla="*/ 330482 w 714552"/>
                  <a:gd name="connsiteY269" fmla="*/ 119047 h 714551"/>
                  <a:gd name="connsiteX270" fmla="*/ 331969 w 714552"/>
                  <a:gd name="connsiteY270" fmla="*/ 126377 h 714551"/>
                  <a:gd name="connsiteX271" fmla="*/ 374074 w 714552"/>
                  <a:gd name="connsiteY271" fmla="*/ 147823 h 714551"/>
                  <a:gd name="connsiteX272" fmla="*/ 386244 w 714552"/>
                  <a:gd name="connsiteY272" fmla="*/ 156886 h 714551"/>
                  <a:gd name="connsiteX273" fmla="*/ 441299 w 714552"/>
                  <a:gd name="connsiteY273" fmla="*/ 117856 h 714551"/>
                  <a:gd name="connsiteX274" fmla="*/ 469184 w 714552"/>
                  <a:gd name="connsiteY274" fmla="*/ 103915 h 714551"/>
                  <a:gd name="connsiteX275" fmla="*/ 444756 w 714552"/>
                  <a:gd name="connsiteY275" fmla="*/ 89425 h 714551"/>
                  <a:gd name="connsiteX276" fmla="*/ 394511 w 714552"/>
                  <a:gd name="connsiteY276" fmla="*/ 68285 h 714551"/>
                  <a:gd name="connsiteX277" fmla="*/ 494347 w 714552"/>
                  <a:gd name="connsiteY277" fmla="*/ 56841 h 714551"/>
                  <a:gd name="connsiteX278" fmla="*/ 422186 w 714552"/>
                  <a:gd name="connsiteY278" fmla="*/ 60928 h 714551"/>
                  <a:gd name="connsiteX279" fmla="*/ 471636 w 714552"/>
                  <a:gd name="connsiteY279" fmla="*/ 85897 h 714551"/>
                  <a:gd name="connsiteX280" fmla="*/ 485214 w 714552"/>
                  <a:gd name="connsiteY280" fmla="*/ 95900 h 714551"/>
                  <a:gd name="connsiteX281" fmla="*/ 529133 w 714552"/>
                  <a:gd name="connsiteY281" fmla="*/ 73942 h 714551"/>
                  <a:gd name="connsiteX282" fmla="*/ 525442 w 714552"/>
                  <a:gd name="connsiteY282" fmla="*/ 71229 h 714551"/>
                  <a:gd name="connsiteX283" fmla="*/ 288153 w 714552"/>
                  <a:gd name="connsiteY283" fmla="*/ 46979 h 714551"/>
                  <a:gd name="connsiteX284" fmla="*/ 234166 w 714552"/>
                  <a:gd name="connsiteY284" fmla="*/ 50500 h 714551"/>
                  <a:gd name="connsiteX285" fmla="*/ 216915 w 714552"/>
                  <a:gd name="connsiteY285" fmla="*/ 56586 h 714551"/>
                  <a:gd name="connsiteX286" fmla="*/ 182785 w 714552"/>
                  <a:gd name="connsiteY286" fmla="*/ 76834 h 714551"/>
                  <a:gd name="connsiteX287" fmla="*/ 209134 w 714552"/>
                  <a:gd name="connsiteY287" fmla="*/ 80986 h 714551"/>
                  <a:gd name="connsiteX288" fmla="*/ 233927 w 714552"/>
                  <a:gd name="connsiteY288" fmla="*/ 88530 h 714551"/>
                  <a:gd name="connsiteX289" fmla="*/ 241838 w 714552"/>
                  <a:gd name="connsiteY289" fmla="*/ 83220 h 714551"/>
                  <a:gd name="connsiteX290" fmla="*/ 268164 w 714552"/>
                  <a:gd name="connsiteY290" fmla="*/ 77929 h 714551"/>
                  <a:gd name="connsiteX291" fmla="*/ 283200 w 714552"/>
                  <a:gd name="connsiteY291" fmla="*/ 80951 h 714551"/>
                  <a:gd name="connsiteX292" fmla="*/ 285081 w 714552"/>
                  <a:gd name="connsiteY292" fmla="*/ 79576 h 714551"/>
                  <a:gd name="connsiteX293" fmla="*/ 343270 w 714552"/>
                  <a:gd name="connsiteY293" fmla="*/ 58020 h 714551"/>
                  <a:gd name="connsiteX294" fmla="*/ 340351 w 714552"/>
                  <a:gd name="connsiteY294" fmla="*/ 25957 h 714551"/>
                  <a:gd name="connsiteX295" fmla="*/ 313464 w 714552"/>
                  <a:gd name="connsiteY295" fmla="*/ 29926 h 714551"/>
                  <a:gd name="connsiteX296" fmla="*/ 342538 w 714552"/>
                  <a:gd name="connsiteY296" fmla="*/ 33543 h 714551"/>
                  <a:gd name="connsiteX297" fmla="*/ 378845 w 714552"/>
                  <a:gd name="connsiteY297" fmla="*/ 44841 h 714551"/>
                  <a:gd name="connsiteX298" fmla="*/ 389757 w 714552"/>
                  <a:gd name="connsiteY298" fmla="*/ 40799 h 714551"/>
                  <a:gd name="connsiteX299" fmla="*/ 441514 w 714552"/>
                  <a:gd name="connsiteY299" fmla="*/ 37867 h 714551"/>
                  <a:gd name="connsiteX300" fmla="*/ 403941 w 714552"/>
                  <a:gd name="connsiteY300" fmla="*/ 28789 h 714551"/>
                  <a:gd name="connsiteX301" fmla="*/ 340351 w 714552"/>
                  <a:gd name="connsiteY301" fmla="*/ 25957 h 714551"/>
                  <a:gd name="connsiteX302" fmla="*/ 356186 w 714552"/>
                  <a:gd name="connsiteY302" fmla="*/ 2 h 714551"/>
                  <a:gd name="connsiteX303" fmla="*/ 596689 w 714552"/>
                  <a:gd name="connsiteY303" fmla="*/ 92086 h 714551"/>
                  <a:gd name="connsiteX304" fmla="*/ 616572 w 714552"/>
                  <a:gd name="connsiteY304" fmla="*/ 114039 h 714551"/>
                  <a:gd name="connsiteX305" fmla="*/ 620730 w 714552"/>
                  <a:gd name="connsiteY305" fmla="*/ 116955 h 714551"/>
                  <a:gd name="connsiteX306" fmla="*/ 620423 w 714552"/>
                  <a:gd name="connsiteY306" fmla="*/ 118290 h 714551"/>
                  <a:gd name="connsiteX307" fmla="*/ 645269 w 714552"/>
                  <a:gd name="connsiteY307" fmla="*/ 145724 h 714551"/>
                  <a:gd name="connsiteX308" fmla="*/ 658367 w 714552"/>
                  <a:gd name="connsiteY308" fmla="*/ 167801 h 714551"/>
                  <a:gd name="connsiteX309" fmla="*/ 660378 w 714552"/>
                  <a:gd name="connsiteY309" fmla="*/ 166925 h 714551"/>
                  <a:gd name="connsiteX310" fmla="*/ 662200 w 714552"/>
                  <a:gd name="connsiteY310" fmla="*/ 172636 h 714551"/>
                  <a:gd name="connsiteX311" fmla="*/ 662335 w 714552"/>
                  <a:gd name="connsiteY311" fmla="*/ 174488 h 714551"/>
                  <a:gd name="connsiteX312" fmla="*/ 681099 w 714552"/>
                  <a:gd name="connsiteY312" fmla="*/ 206115 h 714551"/>
                  <a:gd name="connsiteX313" fmla="*/ 694817 w 714552"/>
                  <a:gd name="connsiteY313" fmla="*/ 474650 h 714551"/>
                  <a:gd name="connsiteX314" fmla="*/ 670187 w 714552"/>
                  <a:gd name="connsiteY314" fmla="*/ 527879 h 714551"/>
                  <a:gd name="connsiteX315" fmla="*/ 669572 w 714552"/>
                  <a:gd name="connsiteY315" fmla="*/ 530550 h 714551"/>
                  <a:gd name="connsiteX316" fmla="*/ 668813 w 714552"/>
                  <a:gd name="connsiteY316" fmla="*/ 532071 h 714551"/>
                  <a:gd name="connsiteX317" fmla="*/ 666674 w 714552"/>
                  <a:gd name="connsiteY317" fmla="*/ 535472 h 714551"/>
                  <a:gd name="connsiteX318" fmla="*/ 665329 w 714552"/>
                  <a:gd name="connsiteY318" fmla="*/ 538379 h 714551"/>
                  <a:gd name="connsiteX319" fmla="*/ 661969 w 714552"/>
                  <a:gd name="connsiteY319" fmla="*/ 542950 h 714551"/>
                  <a:gd name="connsiteX320" fmla="*/ 650198 w 714552"/>
                  <a:gd name="connsiteY320" fmla="*/ 561656 h 714551"/>
                  <a:gd name="connsiteX321" fmla="*/ 645757 w 714552"/>
                  <a:gd name="connsiteY321" fmla="*/ 567383 h 714551"/>
                  <a:gd name="connsiteX322" fmla="*/ 646743 w 714552"/>
                  <a:gd name="connsiteY322" fmla="*/ 563662 h 714551"/>
                  <a:gd name="connsiteX323" fmla="*/ 643528 w 714552"/>
                  <a:gd name="connsiteY323" fmla="*/ 568036 h 714551"/>
                  <a:gd name="connsiteX324" fmla="*/ 643635 w 714552"/>
                  <a:gd name="connsiteY324" fmla="*/ 568822 h 714551"/>
                  <a:gd name="connsiteX325" fmla="*/ 644920 w 714552"/>
                  <a:gd name="connsiteY325" fmla="*/ 568464 h 714551"/>
                  <a:gd name="connsiteX326" fmla="*/ 628953 w 714552"/>
                  <a:gd name="connsiteY326" fmla="*/ 589050 h 714551"/>
                  <a:gd name="connsiteX327" fmla="*/ 625015 w 714552"/>
                  <a:gd name="connsiteY327" fmla="*/ 593221 h 714551"/>
                  <a:gd name="connsiteX328" fmla="*/ 622466 w 714552"/>
                  <a:gd name="connsiteY328" fmla="*/ 596688 h 714551"/>
                  <a:gd name="connsiteX329" fmla="*/ 602356 w 714552"/>
                  <a:gd name="connsiteY329" fmla="*/ 614903 h 714551"/>
                  <a:gd name="connsiteX330" fmla="*/ 603020 w 714552"/>
                  <a:gd name="connsiteY330" fmla="*/ 616094 h 714551"/>
                  <a:gd name="connsiteX331" fmla="*/ 596409 w 714552"/>
                  <a:gd name="connsiteY331" fmla="*/ 621868 h 714551"/>
                  <a:gd name="connsiteX332" fmla="*/ 595837 w 714552"/>
                  <a:gd name="connsiteY332" fmla="*/ 620806 h 714551"/>
                  <a:gd name="connsiteX333" fmla="*/ 568829 w 714552"/>
                  <a:gd name="connsiteY333" fmla="*/ 645269 h 714551"/>
                  <a:gd name="connsiteX334" fmla="*/ 551809 w 714552"/>
                  <a:gd name="connsiteY334" fmla="*/ 655367 h 714551"/>
                  <a:gd name="connsiteX335" fmla="*/ 554292 w 714552"/>
                  <a:gd name="connsiteY335" fmla="*/ 654736 h 714551"/>
                  <a:gd name="connsiteX336" fmla="*/ 551567 w 714552"/>
                  <a:gd name="connsiteY336" fmla="*/ 656691 h 714551"/>
                  <a:gd name="connsiteX337" fmla="*/ 521934 w 714552"/>
                  <a:gd name="connsiteY337" fmla="*/ 673931 h 714551"/>
                  <a:gd name="connsiteX338" fmla="*/ 515614 w 714552"/>
                  <a:gd name="connsiteY338" fmla="*/ 676839 h 714551"/>
                  <a:gd name="connsiteX339" fmla="*/ 508436 w 714552"/>
                  <a:gd name="connsiteY339" fmla="*/ 681098 h 714551"/>
                  <a:gd name="connsiteX340" fmla="*/ 117864 w 714552"/>
                  <a:gd name="connsiteY340" fmla="*/ 622466 h 714551"/>
                  <a:gd name="connsiteX341" fmla="*/ 87593 w 714552"/>
                  <a:gd name="connsiteY341" fmla="*/ 589044 h 714551"/>
                  <a:gd name="connsiteX342" fmla="*/ 81891 w 714552"/>
                  <a:gd name="connsiteY342" fmla="*/ 588244 h 714551"/>
                  <a:gd name="connsiteX343" fmla="*/ 83326 w 714552"/>
                  <a:gd name="connsiteY343" fmla="*/ 584333 h 714551"/>
                  <a:gd name="connsiteX344" fmla="*/ 69282 w 714552"/>
                  <a:gd name="connsiteY344" fmla="*/ 568828 h 714551"/>
                  <a:gd name="connsiteX345" fmla="*/ 49224 w 714552"/>
                  <a:gd name="connsiteY345" fmla="*/ 176173 h 714551"/>
                  <a:gd name="connsiteX346" fmla="*/ 61800 w 714552"/>
                  <a:gd name="connsiteY346" fmla="*/ 159064 h 714551"/>
                  <a:gd name="connsiteX347" fmla="*/ 63093 w 714552"/>
                  <a:gd name="connsiteY347" fmla="*/ 154269 h 714551"/>
                  <a:gd name="connsiteX348" fmla="*/ 64558 w 714552"/>
                  <a:gd name="connsiteY348" fmla="*/ 151941 h 714551"/>
                  <a:gd name="connsiteX349" fmla="*/ 68847 w 714552"/>
                  <a:gd name="connsiteY349" fmla="*/ 146412 h 714551"/>
                  <a:gd name="connsiteX350" fmla="*/ 67570 w 714552"/>
                  <a:gd name="connsiteY350" fmla="*/ 151215 h 714551"/>
                  <a:gd name="connsiteX351" fmla="*/ 88322 w 714552"/>
                  <a:gd name="connsiteY351" fmla="*/ 122985 h 714551"/>
                  <a:gd name="connsiteX352" fmla="*/ 88384 w 714552"/>
                  <a:gd name="connsiteY352" fmla="*/ 121815 h 714551"/>
                  <a:gd name="connsiteX353" fmla="*/ 91983 w 714552"/>
                  <a:gd name="connsiteY353" fmla="*/ 118005 h 714551"/>
                  <a:gd name="connsiteX354" fmla="*/ 92086 w 714552"/>
                  <a:gd name="connsiteY354" fmla="*/ 117863 h 714551"/>
                  <a:gd name="connsiteX355" fmla="*/ 92290 w 714552"/>
                  <a:gd name="connsiteY355" fmla="*/ 117679 h 714551"/>
                  <a:gd name="connsiteX356" fmla="*/ 98575 w 714552"/>
                  <a:gd name="connsiteY356" fmla="*/ 111021 h 714551"/>
                  <a:gd name="connsiteX357" fmla="*/ 98574 w 714552"/>
                  <a:gd name="connsiteY357" fmla="*/ 111021 h 714551"/>
                  <a:gd name="connsiteX358" fmla="*/ 109194 w 714552"/>
                  <a:gd name="connsiteY358" fmla="*/ 99775 h 714551"/>
                  <a:gd name="connsiteX359" fmla="*/ 110978 w 714552"/>
                  <a:gd name="connsiteY359" fmla="*/ 100753 h 714551"/>
                  <a:gd name="connsiteX360" fmla="*/ 114309 w 714552"/>
                  <a:gd name="connsiteY360" fmla="*/ 97735 h 714551"/>
                  <a:gd name="connsiteX361" fmla="*/ 111203 w 714552"/>
                  <a:gd name="connsiteY361" fmla="*/ 97969 h 714551"/>
                  <a:gd name="connsiteX362" fmla="*/ 135331 w 714552"/>
                  <a:gd name="connsiteY362" fmla="*/ 76894 h 714551"/>
                  <a:gd name="connsiteX363" fmla="*/ 141004 w 714552"/>
                  <a:gd name="connsiteY363" fmla="*/ 72824 h 714551"/>
                  <a:gd name="connsiteX364" fmla="*/ 141764 w 714552"/>
                  <a:gd name="connsiteY364" fmla="*/ 72869 h 714551"/>
                  <a:gd name="connsiteX365" fmla="*/ 145724 w 714552"/>
                  <a:gd name="connsiteY365" fmla="*/ 69282 h 714551"/>
                  <a:gd name="connsiteX366" fmla="*/ 165762 w 714552"/>
                  <a:gd name="connsiteY366" fmla="*/ 57395 h 714551"/>
                  <a:gd name="connsiteX367" fmla="*/ 160785 w 714552"/>
                  <a:gd name="connsiteY367" fmla="*/ 58633 h 714551"/>
                  <a:gd name="connsiteX368" fmla="*/ 163189 w 714552"/>
                  <a:gd name="connsiteY368" fmla="*/ 56907 h 714551"/>
                  <a:gd name="connsiteX369" fmla="*/ 190471 w 714552"/>
                  <a:gd name="connsiteY369" fmla="*/ 42735 h 714551"/>
                  <a:gd name="connsiteX370" fmla="*/ 206116 w 714552"/>
                  <a:gd name="connsiteY370" fmla="*/ 33453 h 714551"/>
                  <a:gd name="connsiteX371" fmla="*/ 213043 w 714552"/>
                  <a:gd name="connsiteY371" fmla="*/ 31009 h 714551"/>
                  <a:gd name="connsiteX372" fmla="*/ 224021 w 714552"/>
                  <a:gd name="connsiteY372" fmla="*/ 25307 h 714551"/>
                  <a:gd name="connsiteX373" fmla="*/ 225919 w 714552"/>
                  <a:gd name="connsiteY373" fmla="*/ 24646 h 714551"/>
                  <a:gd name="connsiteX374" fmla="*/ 231396 w 714552"/>
                  <a:gd name="connsiteY374" fmla="*/ 24535 h 714551"/>
                  <a:gd name="connsiteX375" fmla="*/ 271235 w 714552"/>
                  <a:gd name="connsiteY375" fmla="*/ 10481 h 714551"/>
                  <a:gd name="connsiteX376" fmla="*/ 356186 w 714552"/>
                  <a:gd name="connsiteY376" fmla="*/ 2 h 71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</a:cxnLst>
                <a:rect l="l" t="t" r="r" b="b"/>
                <a:pathLst>
                  <a:path w="714552" h="714551">
                    <a:moveTo>
                      <a:pt x="328118" y="655919"/>
                    </a:moveTo>
                    <a:lnTo>
                      <a:pt x="259850" y="673497"/>
                    </a:lnTo>
                    <a:lnTo>
                      <a:pt x="310612" y="685762"/>
                    </a:lnTo>
                    <a:cubicBezTo>
                      <a:pt x="352793" y="691715"/>
                      <a:pt x="395818" y="689517"/>
                      <a:pt x="437172" y="679297"/>
                    </a:cubicBezTo>
                    <a:lnTo>
                      <a:pt x="446149" y="676129"/>
                    </a:lnTo>
                    <a:lnTo>
                      <a:pt x="377337" y="671533"/>
                    </a:lnTo>
                    <a:close/>
                    <a:moveTo>
                      <a:pt x="220072" y="602681"/>
                    </a:moveTo>
                    <a:lnTo>
                      <a:pt x="171570" y="630428"/>
                    </a:lnTo>
                    <a:lnTo>
                      <a:pt x="189111" y="643321"/>
                    </a:lnTo>
                    <a:lnTo>
                      <a:pt x="229960" y="662222"/>
                    </a:lnTo>
                    <a:lnTo>
                      <a:pt x="295577" y="645328"/>
                    </a:lnTo>
                    <a:lnTo>
                      <a:pt x="224981" y="606740"/>
                    </a:lnTo>
                    <a:close/>
                    <a:moveTo>
                      <a:pt x="457428" y="594412"/>
                    </a:moveTo>
                    <a:lnTo>
                      <a:pt x="439487" y="606671"/>
                    </a:lnTo>
                    <a:lnTo>
                      <a:pt x="438432" y="611871"/>
                    </a:lnTo>
                    <a:cubicBezTo>
                      <a:pt x="428165" y="636034"/>
                      <a:pt x="404129" y="652989"/>
                      <a:pt x="376114" y="652989"/>
                    </a:cubicBezTo>
                    <a:lnTo>
                      <a:pt x="354792" y="648704"/>
                    </a:lnTo>
                    <a:lnTo>
                      <a:pt x="353229" y="649454"/>
                    </a:lnTo>
                    <a:lnTo>
                      <a:pt x="350275" y="650213"/>
                    </a:lnTo>
                    <a:lnTo>
                      <a:pt x="374823" y="658184"/>
                    </a:lnTo>
                    <a:cubicBezTo>
                      <a:pt x="402311" y="664064"/>
                      <a:pt x="429759" y="666944"/>
                      <a:pt x="456843" y="667043"/>
                    </a:cubicBezTo>
                    <a:lnTo>
                      <a:pt x="477710" y="664995"/>
                    </a:lnTo>
                    <a:lnTo>
                      <a:pt x="497638" y="657965"/>
                    </a:lnTo>
                    <a:cubicBezTo>
                      <a:pt x="517167" y="648859"/>
                      <a:pt x="535964" y="637764"/>
                      <a:pt x="553716" y="624695"/>
                    </a:cubicBezTo>
                    <a:lnTo>
                      <a:pt x="577663" y="603006"/>
                    </a:lnTo>
                    <a:lnTo>
                      <a:pt x="520293" y="603697"/>
                    </a:lnTo>
                    <a:close/>
                    <a:moveTo>
                      <a:pt x="316201" y="538143"/>
                    </a:moveTo>
                    <a:lnTo>
                      <a:pt x="275347" y="571060"/>
                    </a:lnTo>
                    <a:lnTo>
                      <a:pt x="231948" y="595887"/>
                    </a:lnTo>
                    <a:lnTo>
                      <a:pt x="296358" y="632709"/>
                    </a:lnTo>
                    <a:lnTo>
                      <a:pt x="317690" y="639634"/>
                    </a:lnTo>
                    <a:lnTo>
                      <a:pt x="332204" y="635897"/>
                    </a:lnTo>
                    <a:lnTo>
                      <a:pt x="328290" y="633270"/>
                    </a:lnTo>
                    <a:cubicBezTo>
                      <a:pt x="316051" y="621087"/>
                      <a:pt x="308481" y="604257"/>
                      <a:pt x="308481" y="585666"/>
                    </a:cubicBezTo>
                    <a:cubicBezTo>
                      <a:pt x="308481" y="576371"/>
                      <a:pt x="310374" y="567516"/>
                      <a:pt x="313796" y="559461"/>
                    </a:cubicBezTo>
                    <a:lnTo>
                      <a:pt x="324802" y="543212"/>
                    </a:lnTo>
                    <a:lnTo>
                      <a:pt x="319552" y="540630"/>
                    </a:lnTo>
                    <a:close/>
                    <a:moveTo>
                      <a:pt x="538682" y="526760"/>
                    </a:moveTo>
                    <a:lnTo>
                      <a:pt x="502253" y="563783"/>
                    </a:lnTo>
                    <a:lnTo>
                      <a:pt x="479974" y="579006"/>
                    </a:lnTo>
                    <a:lnTo>
                      <a:pt x="555317" y="582502"/>
                    </a:lnTo>
                    <a:lnTo>
                      <a:pt x="573402" y="580085"/>
                    </a:lnTo>
                    <a:close/>
                    <a:moveTo>
                      <a:pt x="130738" y="516300"/>
                    </a:moveTo>
                    <a:lnTo>
                      <a:pt x="107672" y="573385"/>
                    </a:lnTo>
                    <a:lnTo>
                      <a:pt x="134967" y="603521"/>
                    </a:lnTo>
                    <a:lnTo>
                      <a:pt x="155115" y="618332"/>
                    </a:lnTo>
                    <a:lnTo>
                      <a:pt x="156019" y="617950"/>
                    </a:lnTo>
                    <a:lnTo>
                      <a:pt x="204793" y="590049"/>
                    </a:lnTo>
                    <a:lnTo>
                      <a:pt x="163347" y="555778"/>
                    </a:lnTo>
                    <a:close/>
                    <a:moveTo>
                      <a:pt x="615643" y="493637"/>
                    </a:moveTo>
                    <a:lnTo>
                      <a:pt x="612283" y="495891"/>
                    </a:lnTo>
                    <a:cubicBezTo>
                      <a:pt x="604192" y="499298"/>
                      <a:pt x="595295" y="501182"/>
                      <a:pt x="585957" y="501182"/>
                    </a:cubicBezTo>
                    <a:lnTo>
                      <a:pt x="567500" y="497473"/>
                    </a:lnTo>
                    <a:lnTo>
                      <a:pt x="543971" y="521386"/>
                    </a:lnTo>
                    <a:lnTo>
                      <a:pt x="582269" y="578902"/>
                    </a:lnTo>
                    <a:lnTo>
                      <a:pt x="606394" y="575678"/>
                    </a:lnTo>
                    <a:lnTo>
                      <a:pt x="625800" y="549279"/>
                    </a:lnTo>
                    <a:lnTo>
                      <a:pt x="620151" y="508473"/>
                    </a:lnTo>
                    <a:close/>
                    <a:moveTo>
                      <a:pt x="201629" y="438704"/>
                    </a:moveTo>
                    <a:lnTo>
                      <a:pt x="192533" y="452135"/>
                    </a:lnTo>
                    <a:cubicBezTo>
                      <a:pt x="183487" y="461140"/>
                      <a:pt x="170989" y="466709"/>
                      <a:pt x="157185" y="466709"/>
                    </a:cubicBezTo>
                    <a:lnTo>
                      <a:pt x="154581" y="466186"/>
                    </a:lnTo>
                    <a:lnTo>
                      <a:pt x="141593" y="489433"/>
                    </a:lnTo>
                    <a:lnTo>
                      <a:pt x="136775" y="501359"/>
                    </a:lnTo>
                    <a:lnTo>
                      <a:pt x="167148" y="540728"/>
                    </a:lnTo>
                    <a:lnTo>
                      <a:pt x="216087" y="583587"/>
                    </a:lnTo>
                    <a:lnTo>
                      <a:pt x="268827" y="553416"/>
                    </a:lnTo>
                    <a:lnTo>
                      <a:pt x="301409" y="527166"/>
                    </a:lnTo>
                    <a:lnTo>
                      <a:pt x="239295" y="481073"/>
                    </a:lnTo>
                    <a:close/>
                    <a:moveTo>
                      <a:pt x="75148" y="424623"/>
                    </a:moveTo>
                    <a:lnTo>
                      <a:pt x="68128" y="517092"/>
                    </a:lnTo>
                    <a:lnTo>
                      <a:pt x="89856" y="553715"/>
                    </a:lnTo>
                    <a:lnTo>
                      <a:pt x="93201" y="557408"/>
                    </a:lnTo>
                    <a:lnTo>
                      <a:pt x="100678" y="537022"/>
                    </a:lnTo>
                    <a:lnTo>
                      <a:pt x="117560" y="500348"/>
                    </a:lnTo>
                    <a:lnTo>
                      <a:pt x="113149" y="495007"/>
                    </a:lnTo>
                    <a:cubicBezTo>
                      <a:pt x="98468" y="473330"/>
                      <a:pt x="85909" y="450339"/>
                      <a:pt x="75692" y="426356"/>
                    </a:cubicBezTo>
                    <a:close/>
                    <a:moveTo>
                      <a:pt x="453263" y="411388"/>
                    </a:moveTo>
                    <a:lnTo>
                      <a:pt x="389873" y="478786"/>
                    </a:lnTo>
                    <a:lnTo>
                      <a:pt x="328297" y="528399"/>
                    </a:lnTo>
                    <a:lnTo>
                      <a:pt x="331685" y="530813"/>
                    </a:lnTo>
                    <a:lnTo>
                      <a:pt x="336204" y="532751"/>
                    </a:lnTo>
                    <a:lnTo>
                      <a:pt x="349788" y="523634"/>
                    </a:lnTo>
                    <a:cubicBezTo>
                      <a:pt x="357880" y="520227"/>
                      <a:pt x="366776" y="518343"/>
                      <a:pt x="376114" y="518343"/>
                    </a:cubicBezTo>
                    <a:cubicBezTo>
                      <a:pt x="404129" y="518343"/>
                      <a:pt x="428165" y="535298"/>
                      <a:pt x="438432" y="559461"/>
                    </a:cubicBezTo>
                    <a:lnTo>
                      <a:pt x="440604" y="570167"/>
                    </a:lnTo>
                    <a:lnTo>
                      <a:pt x="454963" y="573453"/>
                    </a:lnTo>
                    <a:lnTo>
                      <a:pt x="488068" y="550832"/>
                    </a:lnTo>
                    <a:lnTo>
                      <a:pt x="527959" y="510293"/>
                    </a:lnTo>
                    <a:lnTo>
                      <a:pt x="504045" y="473567"/>
                    </a:lnTo>
                    <a:close/>
                    <a:moveTo>
                      <a:pt x="651346" y="349532"/>
                    </a:moveTo>
                    <a:lnTo>
                      <a:pt x="643454" y="380614"/>
                    </a:lnTo>
                    <a:lnTo>
                      <a:pt x="637207" y="391313"/>
                    </a:lnTo>
                    <a:lnTo>
                      <a:pt x="648275" y="407654"/>
                    </a:lnTo>
                    <a:cubicBezTo>
                      <a:pt x="651698" y="415709"/>
                      <a:pt x="653590" y="424564"/>
                      <a:pt x="653590" y="433859"/>
                    </a:cubicBezTo>
                    <a:cubicBezTo>
                      <a:pt x="653590" y="452450"/>
                      <a:pt x="646020" y="469280"/>
                      <a:pt x="633781" y="481464"/>
                    </a:cubicBezTo>
                    <a:lnTo>
                      <a:pt x="624550" y="487659"/>
                    </a:lnTo>
                    <a:lnTo>
                      <a:pt x="638611" y="531850"/>
                    </a:lnTo>
                    <a:lnTo>
                      <a:pt x="643322" y="525441"/>
                    </a:lnTo>
                    <a:lnTo>
                      <a:pt x="659115" y="491310"/>
                    </a:lnTo>
                    <a:lnTo>
                      <a:pt x="663936" y="445312"/>
                    </a:lnTo>
                    <a:cubicBezTo>
                      <a:pt x="663838" y="415662"/>
                      <a:pt x="660529" y="386032"/>
                      <a:pt x="653947" y="356979"/>
                    </a:cubicBezTo>
                    <a:close/>
                    <a:moveTo>
                      <a:pt x="524331" y="319279"/>
                    </a:moveTo>
                    <a:lnTo>
                      <a:pt x="471043" y="392481"/>
                    </a:lnTo>
                    <a:lnTo>
                      <a:pt x="458035" y="406314"/>
                    </a:lnTo>
                    <a:lnTo>
                      <a:pt x="506980" y="465833"/>
                    </a:lnTo>
                    <a:lnTo>
                      <a:pt x="533103" y="505065"/>
                    </a:lnTo>
                    <a:lnTo>
                      <a:pt x="549090" y="488817"/>
                    </a:lnTo>
                    <a:lnTo>
                      <a:pt x="538133" y="481464"/>
                    </a:lnTo>
                    <a:cubicBezTo>
                      <a:pt x="525894" y="469280"/>
                      <a:pt x="518324" y="452450"/>
                      <a:pt x="518324" y="433859"/>
                    </a:cubicBezTo>
                    <a:cubicBezTo>
                      <a:pt x="518324" y="405973"/>
                      <a:pt x="535357" y="382047"/>
                      <a:pt x="559631" y="371827"/>
                    </a:cubicBezTo>
                    <a:lnTo>
                      <a:pt x="567027" y="370340"/>
                    </a:lnTo>
                    <a:lnTo>
                      <a:pt x="561361" y="358622"/>
                    </a:lnTo>
                    <a:lnTo>
                      <a:pt x="534247" y="319439"/>
                    </a:lnTo>
                    <a:lnTo>
                      <a:pt x="529686" y="320355"/>
                    </a:lnTo>
                    <a:close/>
                    <a:moveTo>
                      <a:pt x="114964" y="291459"/>
                    </a:moveTo>
                    <a:lnTo>
                      <a:pt x="100667" y="319901"/>
                    </a:lnTo>
                    <a:lnTo>
                      <a:pt x="78819" y="391679"/>
                    </a:lnTo>
                    <a:lnTo>
                      <a:pt x="83230" y="407279"/>
                    </a:lnTo>
                    <a:cubicBezTo>
                      <a:pt x="92886" y="432094"/>
                      <a:pt x="104846" y="455841"/>
                      <a:pt x="118903" y="478193"/>
                    </a:cubicBezTo>
                    <a:lnTo>
                      <a:pt x="124449" y="485383"/>
                    </a:lnTo>
                    <a:lnTo>
                      <a:pt x="135525" y="461320"/>
                    </a:lnTo>
                    <a:lnTo>
                      <a:pt x="121838" y="452135"/>
                    </a:lnTo>
                    <a:cubicBezTo>
                      <a:pt x="112792" y="443130"/>
                      <a:pt x="107196" y="430690"/>
                      <a:pt x="107196" y="416949"/>
                    </a:cubicBezTo>
                    <a:cubicBezTo>
                      <a:pt x="107196" y="396338"/>
                      <a:pt x="119786" y="378653"/>
                      <a:pt x="137727" y="371099"/>
                    </a:cubicBezTo>
                    <a:lnTo>
                      <a:pt x="151152" y="368402"/>
                    </a:lnTo>
                    <a:lnTo>
                      <a:pt x="125200" y="323068"/>
                    </a:lnTo>
                    <a:close/>
                    <a:moveTo>
                      <a:pt x="304082" y="255373"/>
                    </a:moveTo>
                    <a:lnTo>
                      <a:pt x="252096" y="313710"/>
                    </a:lnTo>
                    <a:lnTo>
                      <a:pt x="197735" y="389444"/>
                    </a:lnTo>
                    <a:lnTo>
                      <a:pt x="203246" y="397580"/>
                    </a:lnTo>
                    <a:cubicBezTo>
                      <a:pt x="205775" y="403533"/>
                      <a:pt x="207174" y="410079"/>
                      <a:pt x="207174" y="416949"/>
                    </a:cubicBezTo>
                    <a:lnTo>
                      <a:pt x="205611" y="424658"/>
                    </a:lnTo>
                    <a:lnTo>
                      <a:pt x="243671" y="468093"/>
                    </a:lnTo>
                    <a:lnTo>
                      <a:pt x="313217" y="517652"/>
                    </a:lnTo>
                    <a:lnTo>
                      <a:pt x="377623" y="465761"/>
                    </a:lnTo>
                    <a:cubicBezTo>
                      <a:pt x="398646" y="445987"/>
                      <a:pt x="418382" y="425593"/>
                      <a:pt x="436779" y="404754"/>
                    </a:cubicBezTo>
                    <a:lnTo>
                      <a:pt x="442266" y="397923"/>
                    </a:lnTo>
                    <a:lnTo>
                      <a:pt x="412554" y="361545"/>
                    </a:lnTo>
                    <a:lnTo>
                      <a:pt x="401880" y="350583"/>
                    </a:lnTo>
                    <a:lnTo>
                      <a:pt x="398709" y="358202"/>
                    </a:lnTo>
                    <a:cubicBezTo>
                      <a:pt x="391007" y="365869"/>
                      <a:pt x="380366" y="370611"/>
                      <a:pt x="368613" y="370611"/>
                    </a:cubicBezTo>
                    <a:cubicBezTo>
                      <a:pt x="345107" y="370611"/>
                      <a:pt x="326051" y="351643"/>
                      <a:pt x="326051" y="328244"/>
                    </a:cubicBezTo>
                    <a:cubicBezTo>
                      <a:pt x="326051" y="316545"/>
                      <a:pt x="330815" y="305953"/>
                      <a:pt x="338518" y="298286"/>
                    </a:cubicBezTo>
                    <a:lnTo>
                      <a:pt x="347393" y="294627"/>
                    </a:lnTo>
                    <a:lnTo>
                      <a:pt x="341132" y="288197"/>
                    </a:lnTo>
                    <a:close/>
                    <a:moveTo>
                      <a:pt x="667370" y="243573"/>
                    </a:moveTo>
                    <a:lnTo>
                      <a:pt x="669797" y="276858"/>
                    </a:lnTo>
                    <a:lnTo>
                      <a:pt x="657009" y="327228"/>
                    </a:lnTo>
                    <a:lnTo>
                      <a:pt x="664540" y="347419"/>
                    </a:lnTo>
                    <a:cubicBezTo>
                      <a:pt x="671983" y="376655"/>
                      <a:pt x="676218" y="406357"/>
                      <a:pt x="677292" y="435974"/>
                    </a:cubicBezTo>
                    <a:lnTo>
                      <a:pt x="676990" y="440247"/>
                    </a:lnTo>
                    <a:lnTo>
                      <a:pt x="685763" y="403940"/>
                    </a:lnTo>
                    <a:cubicBezTo>
                      <a:pt x="691716" y="361759"/>
                      <a:pt x="689518" y="318734"/>
                      <a:pt x="679297" y="277380"/>
                    </a:cubicBezTo>
                    <a:close/>
                    <a:moveTo>
                      <a:pt x="47768" y="239816"/>
                    </a:moveTo>
                    <a:lnTo>
                      <a:pt x="43849" y="248286"/>
                    </a:lnTo>
                    <a:cubicBezTo>
                      <a:pt x="22645" y="309351"/>
                      <a:pt x="19924" y="375139"/>
                      <a:pt x="35255" y="437171"/>
                    </a:cubicBezTo>
                    <a:lnTo>
                      <a:pt x="50922" y="481583"/>
                    </a:lnTo>
                    <a:lnTo>
                      <a:pt x="57677" y="392611"/>
                    </a:lnTo>
                    <a:lnTo>
                      <a:pt x="61334" y="380598"/>
                    </a:lnTo>
                    <a:lnTo>
                      <a:pt x="52281" y="351749"/>
                    </a:lnTo>
                    <a:cubicBezTo>
                      <a:pt x="46964" y="326101"/>
                      <a:pt x="44205" y="299783"/>
                      <a:pt x="44222" y="273115"/>
                    </a:cubicBezTo>
                    <a:close/>
                    <a:moveTo>
                      <a:pt x="585900" y="211697"/>
                    </a:moveTo>
                    <a:lnTo>
                      <a:pt x="569482" y="241976"/>
                    </a:lnTo>
                    <a:lnTo>
                      <a:pt x="575747" y="251226"/>
                    </a:lnTo>
                    <a:cubicBezTo>
                      <a:pt x="578276" y="257179"/>
                      <a:pt x="579675" y="263725"/>
                      <a:pt x="579675" y="270595"/>
                    </a:cubicBezTo>
                    <a:cubicBezTo>
                      <a:pt x="579675" y="291207"/>
                      <a:pt x="567086" y="308891"/>
                      <a:pt x="549144" y="316445"/>
                    </a:cubicBezTo>
                    <a:lnTo>
                      <a:pt x="547889" y="316697"/>
                    </a:lnTo>
                    <a:lnTo>
                      <a:pt x="562398" y="336996"/>
                    </a:lnTo>
                    <a:lnTo>
                      <a:pt x="579134" y="367907"/>
                    </a:lnTo>
                    <a:lnTo>
                      <a:pt x="585957" y="366536"/>
                    </a:lnTo>
                    <a:cubicBezTo>
                      <a:pt x="595295" y="366536"/>
                      <a:pt x="604192" y="368420"/>
                      <a:pt x="612283" y="371827"/>
                    </a:cubicBezTo>
                    <a:lnTo>
                      <a:pt x="621509" y="378019"/>
                    </a:lnTo>
                    <a:lnTo>
                      <a:pt x="622202" y="376832"/>
                    </a:lnTo>
                    <a:lnTo>
                      <a:pt x="638486" y="312699"/>
                    </a:lnTo>
                    <a:lnTo>
                      <a:pt x="624308" y="272094"/>
                    </a:lnTo>
                    <a:close/>
                    <a:moveTo>
                      <a:pt x="388134" y="179850"/>
                    </a:moveTo>
                    <a:lnTo>
                      <a:pt x="376939" y="187786"/>
                    </a:lnTo>
                    <a:cubicBezTo>
                      <a:pt x="355091" y="205319"/>
                      <a:pt x="333606" y="224655"/>
                      <a:pt x="312720" y="245682"/>
                    </a:cubicBezTo>
                    <a:lnTo>
                      <a:pt x="309775" y="248985"/>
                    </a:lnTo>
                    <a:lnTo>
                      <a:pt x="339714" y="275893"/>
                    </a:lnTo>
                    <a:lnTo>
                      <a:pt x="354878" y="291540"/>
                    </a:lnTo>
                    <a:lnTo>
                      <a:pt x="368613" y="285877"/>
                    </a:lnTo>
                    <a:cubicBezTo>
                      <a:pt x="392119" y="285877"/>
                      <a:pt x="411175" y="304845"/>
                      <a:pt x="411175" y="328244"/>
                    </a:cubicBezTo>
                    <a:lnTo>
                      <a:pt x="404950" y="343205"/>
                    </a:lnTo>
                    <a:lnTo>
                      <a:pt x="412779" y="351283"/>
                    </a:lnTo>
                    <a:lnTo>
                      <a:pt x="446647" y="392467"/>
                    </a:lnTo>
                    <a:lnTo>
                      <a:pt x="487912" y="341085"/>
                    </a:lnTo>
                    <a:lnTo>
                      <a:pt x="504608" y="312673"/>
                    </a:lnTo>
                    <a:lnTo>
                      <a:pt x="494339" y="305781"/>
                    </a:lnTo>
                    <a:cubicBezTo>
                      <a:pt x="485292" y="296776"/>
                      <a:pt x="479697" y="284336"/>
                      <a:pt x="479697" y="270595"/>
                    </a:cubicBezTo>
                    <a:lnTo>
                      <a:pt x="482182" y="258345"/>
                    </a:lnTo>
                    <a:lnTo>
                      <a:pt x="427474" y="204358"/>
                    </a:lnTo>
                    <a:close/>
                    <a:moveTo>
                      <a:pt x="199223" y="171542"/>
                    </a:moveTo>
                    <a:lnTo>
                      <a:pt x="135497" y="250607"/>
                    </a:lnTo>
                    <a:lnTo>
                      <a:pt x="123377" y="274720"/>
                    </a:lnTo>
                    <a:lnTo>
                      <a:pt x="134248" y="312031"/>
                    </a:lnTo>
                    <a:lnTo>
                      <a:pt x="165241" y="368808"/>
                    </a:lnTo>
                    <a:lnTo>
                      <a:pt x="176643" y="371099"/>
                    </a:lnTo>
                    <a:lnTo>
                      <a:pt x="184928" y="376660"/>
                    </a:lnTo>
                    <a:lnTo>
                      <a:pt x="239979" y="299965"/>
                    </a:lnTo>
                    <a:lnTo>
                      <a:pt x="290467" y="243311"/>
                    </a:lnTo>
                    <a:lnTo>
                      <a:pt x="268528" y="223873"/>
                    </a:lnTo>
                    <a:lnTo>
                      <a:pt x="248270" y="208577"/>
                    </a:lnTo>
                    <a:lnTo>
                      <a:pt x="241838" y="207284"/>
                    </a:lnTo>
                    <a:cubicBezTo>
                      <a:pt x="233747" y="203878"/>
                      <a:pt x="226460" y="198948"/>
                      <a:pt x="220340" y="192856"/>
                    </a:cubicBezTo>
                    <a:lnTo>
                      <a:pt x="212897" y="181866"/>
                    </a:lnTo>
                    <a:close/>
                    <a:moveTo>
                      <a:pt x="89292" y="164538"/>
                    </a:moveTo>
                    <a:lnTo>
                      <a:pt x="71230" y="189109"/>
                    </a:lnTo>
                    <a:lnTo>
                      <a:pt x="58082" y="217524"/>
                    </a:lnTo>
                    <a:lnTo>
                      <a:pt x="54597" y="248257"/>
                    </a:lnTo>
                    <a:cubicBezTo>
                      <a:pt x="54207" y="276009"/>
                      <a:pt x="56536" y="303358"/>
                      <a:pt x="61377" y="329972"/>
                    </a:cubicBezTo>
                    <a:lnTo>
                      <a:pt x="68776" y="356146"/>
                    </a:lnTo>
                    <a:lnTo>
                      <a:pt x="82317" y="311660"/>
                    </a:lnTo>
                    <a:lnTo>
                      <a:pt x="106151" y="264244"/>
                    </a:lnTo>
                    <a:lnTo>
                      <a:pt x="96528" y="234535"/>
                    </a:lnTo>
                    <a:close/>
                    <a:moveTo>
                      <a:pt x="335438" y="147023"/>
                    </a:moveTo>
                    <a:lnTo>
                      <a:pt x="330482" y="171457"/>
                    </a:lnTo>
                    <a:cubicBezTo>
                      <a:pt x="323638" y="187566"/>
                      <a:pt x="310673" y="200471"/>
                      <a:pt x="294490" y="207284"/>
                    </a:cubicBezTo>
                    <a:lnTo>
                      <a:pt x="269065" y="212394"/>
                    </a:lnTo>
                    <a:lnTo>
                      <a:pt x="296247" y="236824"/>
                    </a:lnTo>
                    <a:lnTo>
                      <a:pt x="303795" y="228353"/>
                    </a:lnTo>
                    <a:lnTo>
                      <a:pt x="370075" y="168602"/>
                    </a:lnTo>
                    <a:close/>
                    <a:moveTo>
                      <a:pt x="610571" y="145240"/>
                    </a:moveTo>
                    <a:lnTo>
                      <a:pt x="591321" y="197895"/>
                    </a:lnTo>
                    <a:lnTo>
                      <a:pt x="632549" y="261660"/>
                    </a:lnTo>
                    <a:lnTo>
                      <a:pt x="643791" y="291798"/>
                    </a:lnTo>
                    <a:lnTo>
                      <a:pt x="647227" y="278269"/>
                    </a:lnTo>
                    <a:lnTo>
                      <a:pt x="640623" y="187681"/>
                    </a:lnTo>
                    <a:lnTo>
                      <a:pt x="624696" y="160835"/>
                    </a:lnTo>
                    <a:close/>
                    <a:moveTo>
                      <a:pt x="123273" y="123877"/>
                    </a:moveTo>
                    <a:lnTo>
                      <a:pt x="111030" y="134966"/>
                    </a:lnTo>
                    <a:lnTo>
                      <a:pt x="103045" y="145830"/>
                    </a:lnTo>
                    <a:lnTo>
                      <a:pt x="108418" y="223381"/>
                    </a:lnTo>
                    <a:lnTo>
                      <a:pt x="115123" y="246394"/>
                    </a:lnTo>
                    <a:lnTo>
                      <a:pt x="118983" y="238715"/>
                    </a:lnTo>
                    <a:cubicBezTo>
                      <a:pt x="129518" y="221576"/>
                      <a:pt x="141031" y="205298"/>
                      <a:pt x="153408" y="189961"/>
                    </a:cubicBezTo>
                    <a:lnTo>
                      <a:pt x="181108" y="159818"/>
                    </a:lnTo>
                    <a:lnTo>
                      <a:pt x="125841" y="125213"/>
                    </a:lnTo>
                    <a:close/>
                    <a:moveTo>
                      <a:pt x="491029" y="116871"/>
                    </a:moveTo>
                    <a:lnTo>
                      <a:pt x="443339" y="140715"/>
                    </a:lnTo>
                    <a:lnTo>
                      <a:pt x="402963" y="169337"/>
                    </a:lnTo>
                    <a:lnTo>
                      <a:pt x="450243" y="204546"/>
                    </a:lnTo>
                    <a:lnTo>
                      <a:pt x="488338" y="244269"/>
                    </a:lnTo>
                    <a:lnTo>
                      <a:pt x="494339" y="235409"/>
                    </a:lnTo>
                    <a:cubicBezTo>
                      <a:pt x="503385" y="226405"/>
                      <a:pt x="515882" y="220835"/>
                      <a:pt x="529686" y="220835"/>
                    </a:cubicBezTo>
                    <a:cubicBezTo>
                      <a:pt x="536588" y="220835"/>
                      <a:pt x="543164" y="222227"/>
                      <a:pt x="549144" y="224745"/>
                    </a:cubicBezTo>
                    <a:lnTo>
                      <a:pt x="554261" y="228179"/>
                    </a:lnTo>
                    <a:lnTo>
                      <a:pt x="564930" y="210023"/>
                    </a:lnTo>
                    <a:lnTo>
                      <a:pt x="571873" y="191034"/>
                    </a:lnTo>
                    <a:lnTo>
                      <a:pt x="535575" y="152338"/>
                    </a:lnTo>
                    <a:cubicBezTo>
                      <a:pt x="521766" y="139583"/>
                      <a:pt x="507209" y="127955"/>
                      <a:pt x="492030" y="117465"/>
                    </a:cubicBezTo>
                    <a:close/>
                    <a:moveTo>
                      <a:pt x="149397" y="100216"/>
                    </a:moveTo>
                    <a:lnTo>
                      <a:pt x="133681" y="114451"/>
                    </a:lnTo>
                    <a:lnTo>
                      <a:pt x="189461" y="150730"/>
                    </a:lnTo>
                    <a:lnTo>
                      <a:pt x="193017" y="146860"/>
                    </a:lnTo>
                    <a:lnTo>
                      <a:pt x="201456" y="140692"/>
                    </a:lnTo>
                    <a:lnTo>
                      <a:pt x="205846" y="119047"/>
                    </a:lnTo>
                    <a:lnTo>
                      <a:pt x="214270" y="106610"/>
                    </a:lnTo>
                    <a:close/>
                    <a:moveTo>
                      <a:pt x="551006" y="90021"/>
                    </a:moveTo>
                    <a:lnTo>
                      <a:pt x="532814" y="95982"/>
                    </a:lnTo>
                    <a:lnTo>
                      <a:pt x="504524" y="110125"/>
                    </a:lnTo>
                    <a:lnTo>
                      <a:pt x="529575" y="128577"/>
                    </a:lnTo>
                    <a:lnTo>
                      <a:pt x="576789" y="177584"/>
                    </a:lnTo>
                    <a:lnTo>
                      <a:pt x="594929" y="127970"/>
                    </a:lnTo>
                    <a:lnTo>
                      <a:pt x="579586" y="111030"/>
                    </a:lnTo>
                    <a:close/>
                    <a:moveTo>
                      <a:pt x="383383" y="66055"/>
                    </a:moveTo>
                    <a:lnTo>
                      <a:pt x="309627" y="93378"/>
                    </a:lnTo>
                    <a:lnTo>
                      <a:pt x="315988" y="97648"/>
                    </a:lnTo>
                    <a:cubicBezTo>
                      <a:pt x="322108" y="103739"/>
                      <a:pt x="327060" y="110993"/>
                      <a:pt x="330482" y="119047"/>
                    </a:cubicBezTo>
                    <a:lnTo>
                      <a:pt x="331969" y="126377"/>
                    </a:lnTo>
                    <a:lnTo>
                      <a:pt x="374074" y="147823"/>
                    </a:lnTo>
                    <a:lnTo>
                      <a:pt x="386244" y="156886"/>
                    </a:lnTo>
                    <a:lnTo>
                      <a:pt x="441299" y="117856"/>
                    </a:lnTo>
                    <a:lnTo>
                      <a:pt x="469184" y="103915"/>
                    </a:lnTo>
                    <a:lnTo>
                      <a:pt x="444756" y="89425"/>
                    </a:lnTo>
                    <a:cubicBezTo>
                      <a:pt x="428460" y="81224"/>
                      <a:pt x="411670" y="74174"/>
                      <a:pt x="394511" y="68285"/>
                    </a:cubicBezTo>
                    <a:close/>
                    <a:moveTo>
                      <a:pt x="494347" y="56841"/>
                    </a:moveTo>
                    <a:lnTo>
                      <a:pt x="422186" y="60928"/>
                    </a:lnTo>
                    <a:lnTo>
                      <a:pt x="471636" y="85897"/>
                    </a:lnTo>
                    <a:lnTo>
                      <a:pt x="485214" y="95900"/>
                    </a:lnTo>
                    <a:lnTo>
                      <a:pt x="529133" y="73942"/>
                    </a:lnTo>
                    <a:lnTo>
                      <a:pt x="525442" y="71229"/>
                    </a:lnTo>
                    <a:close/>
                    <a:moveTo>
                      <a:pt x="288153" y="46979"/>
                    </a:moveTo>
                    <a:lnTo>
                      <a:pt x="234166" y="50500"/>
                    </a:lnTo>
                    <a:lnTo>
                      <a:pt x="216915" y="56586"/>
                    </a:lnTo>
                    <a:lnTo>
                      <a:pt x="182785" y="76834"/>
                    </a:lnTo>
                    <a:lnTo>
                      <a:pt x="209134" y="80986"/>
                    </a:lnTo>
                    <a:lnTo>
                      <a:pt x="233927" y="88530"/>
                    </a:lnTo>
                    <a:lnTo>
                      <a:pt x="241838" y="83220"/>
                    </a:lnTo>
                    <a:cubicBezTo>
                      <a:pt x="249930" y="79813"/>
                      <a:pt x="258826" y="77929"/>
                      <a:pt x="268164" y="77929"/>
                    </a:cubicBezTo>
                    <a:lnTo>
                      <a:pt x="283200" y="80951"/>
                    </a:lnTo>
                    <a:lnTo>
                      <a:pt x="285081" y="79576"/>
                    </a:lnTo>
                    <a:lnTo>
                      <a:pt x="343270" y="58020"/>
                    </a:lnTo>
                    <a:close/>
                    <a:moveTo>
                      <a:pt x="340351" y="25957"/>
                    </a:moveTo>
                    <a:lnTo>
                      <a:pt x="313464" y="29926"/>
                    </a:lnTo>
                    <a:lnTo>
                      <a:pt x="342538" y="33543"/>
                    </a:lnTo>
                    <a:lnTo>
                      <a:pt x="378845" y="44841"/>
                    </a:lnTo>
                    <a:lnTo>
                      <a:pt x="389757" y="40799"/>
                    </a:lnTo>
                    <a:lnTo>
                      <a:pt x="441514" y="37867"/>
                    </a:lnTo>
                    <a:lnTo>
                      <a:pt x="403941" y="28789"/>
                    </a:lnTo>
                    <a:cubicBezTo>
                      <a:pt x="382850" y="25813"/>
                      <a:pt x="361548" y="24873"/>
                      <a:pt x="340351" y="25957"/>
                    </a:cubicBezTo>
                    <a:close/>
                    <a:moveTo>
                      <a:pt x="356186" y="2"/>
                    </a:moveTo>
                    <a:cubicBezTo>
                      <a:pt x="441923" y="-286"/>
                      <a:pt x="528035" y="30105"/>
                      <a:pt x="596689" y="92086"/>
                    </a:cubicBezTo>
                    <a:lnTo>
                      <a:pt x="616572" y="114039"/>
                    </a:lnTo>
                    <a:lnTo>
                      <a:pt x="620730" y="116955"/>
                    </a:lnTo>
                    <a:lnTo>
                      <a:pt x="620423" y="118290"/>
                    </a:lnTo>
                    <a:lnTo>
                      <a:pt x="645269" y="145724"/>
                    </a:lnTo>
                    <a:lnTo>
                      <a:pt x="658367" y="167801"/>
                    </a:lnTo>
                    <a:lnTo>
                      <a:pt x="660378" y="166925"/>
                    </a:lnTo>
                    <a:lnTo>
                      <a:pt x="662200" y="172636"/>
                    </a:lnTo>
                    <a:lnTo>
                      <a:pt x="662335" y="174488"/>
                    </a:lnTo>
                    <a:lnTo>
                      <a:pt x="681099" y="206115"/>
                    </a:lnTo>
                    <a:cubicBezTo>
                      <a:pt x="720323" y="290240"/>
                      <a:pt x="725264" y="386966"/>
                      <a:pt x="694817" y="474650"/>
                    </a:cubicBezTo>
                    <a:lnTo>
                      <a:pt x="670187" y="527879"/>
                    </a:lnTo>
                    <a:lnTo>
                      <a:pt x="669572" y="530550"/>
                    </a:lnTo>
                    <a:lnTo>
                      <a:pt x="668813" y="532071"/>
                    </a:lnTo>
                    <a:lnTo>
                      <a:pt x="666674" y="535472"/>
                    </a:lnTo>
                    <a:lnTo>
                      <a:pt x="665329" y="538379"/>
                    </a:lnTo>
                    <a:lnTo>
                      <a:pt x="661969" y="542950"/>
                    </a:lnTo>
                    <a:lnTo>
                      <a:pt x="650198" y="561656"/>
                    </a:lnTo>
                    <a:lnTo>
                      <a:pt x="645757" y="567383"/>
                    </a:lnTo>
                    <a:lnTo>
                      <a:pt x="646743" y="563662"/>
                    </a:lnTo>
                    <a:lnTo>
                      <a:pt x="643528" y="568036"/>
                    </a:lnTo>
                    <a:lnTo>
                      <a:pt x="643635" y="568822"/>
                    </a:lnTo>
                    <a:lnTo>
                      <a:pt x="644920" y="568464"/>
                    </a:lnTo>
                    <a:lnTo>
                      <a:pt x="628953" y="589050"/>
                    </a:lnTo>
                    <a:lnTo>
                      <a:pt x="625015" y="593221"/>
                    </a:lnTo>
                    <a:lnTo>
                      <a:pt x="622466" y="596688"/>
                    </a:lnTo>
                    <a:lnTo>
                      <a:pt x="602356" y="614903"/>
                    </a:lnTo>
                    <a:lnTo>
                      <a:pt x="603020" y="616094"/>
                    </a:lnTo>
                    <a:lnTo>
                      <a:pt x="596409" y="621868"/>
                    </a:lnTo>
                    <a:lnTo>
                      <a:pt x="595837" y="620806"/>
                    </a:lnTo>
                    <a:lnTo>
                      <a:pt x="568829" y="645269"/>
                    </a:lnTo>
                    <a:lnTo>
                      <a:pt x="551809" y="655367"/>
                    </a:lnTo>
                    <a:lnTo>
                      <a:pt x="554292" y="654736"/>
                    </a:lnTo>
                    <a:lnTo>
                      <a:pt x="551567" y="656691"/>
                    </a:lnTo>
                    <a:cubicBezTo>
                      <a:pt x="541974" y="662903"/>
                      <a:pt x="532084" y="668657"/>
                      <a:pt x="521934" y="673931"/>
                    </a:cubicBezTo>
                    <a:lnTo>
                      <a:pt x="515614" y="676839"/>
                    </a:lnTo>
                    <a:lnTo>
                      <a:pt x="508436" y="681098"/>
                    </a:lnTo>
                    <a:cubicBezTo>
                      <a:pt x="382250" y="739934"/>
                      <a:pt x="227709" y="721633"/>
                      <a:pt x="117864" y="622466"/>
                    </a:cubicBezTo>
                    <a:lnTo>
                      <a:pt x="87593" y="589044"/>
                    </a:lnTo>
                    <a:lnTo>
                      <a:pt x="81891" y="588244"/>
                    </a:lnTo>
                    <a:lnTo>
                      <a:pt x="83326" y="584333"/>
                    </a:lnTo>
                    <a:lnTo>
                      <a:pt x="69282" y="568828"/>
                    </a:lnTo>
                    <a:cubicBezTo>
                      <a:pt x="-15162" y="454121"/>
                      <a:pt x="-23092" y="298887"/>
                      <a:pt x="49224" y="176173"/>
                    </a:cubicBezTo>
                    <a:lnTo>
                      <a:pt x="61800" y="159064"/>
                    </a:lnTo>
                    <a:lnTo>
                      <a:pt x="63093" y="154269"/>
                    </a:lnTo>
                    <a:lnTo>
                      <a:pt x="64558" y="151941"/>
                    </a:lnTo>
                    <a:lnTo>
                      <a:pt x="68847" y="146412"/>
                    </a:lnTo>
                    <a:lnTo>
                      <a:pt x="67570" y="151215"/>
                    </a:lnTo>
                    <a:lnTo>
                      <a:pt x="88322" y="122985"/>
                    </a:lnTo>
                    <a:lnTo>
                      <a:pt x="88384" y="121815"/>
                    </a:lnTo>
                    <a:lnTo>
                      <a:pt x="91983" y="118005"/>
                    </a:lnTo>
                    <a:lnTo>
                      <a:pt x="92086" y="117863"/>
                    </a:lnTo>
                    <a:lnTo>
                      <a:pt x="92290" y="117679"/>
                    </a:lnTo>
                    <a:lnTo>
                      <a:pt x="98575" y="111021"/>
                    </a:lnTo>
                    <a:lnTo>
                      <a:pt x="98574" y="111021"/>
                    </a:lnTo>
                    <a:lnTo>
                      <a:pt x="109194" y="99775"/>
                    </a:lnTo>
                    <a:lnTo>
                      <a:pt x="110978" y="100753"/>
                    </a:lnTo>
                    <a:lnTo>
                      <a:pt x="114309" y="97735"/>
                    </a:lnTo>
                    <a:lnTo>
                      <a:pt x="111203" y="97969"/>
                    </a:lnTo>
                    <a:lnTo>
                      <a:pt x="135331" y="76894"/>
                    </a:lnTo>
                    <a:lnTo>
                      <a:pt x="141004" y="72824"/>
                    </a:lnTo>
                    <a:lnTo>
                      <a:pt x="141764" y="72869"/>
                    </a:lnTo>
                    <a:lnTo>
                      <a:pt x="145724" y="69282"/>
                    </a:lnTo>
                    <a:lnTo>
                      <a:pt x="165762" y="57395"/>
                    </a:lnTo>
                    <a:lnTo>
                      <a:pt x="160785" y="58633"/>
                    </a:lnTo>
                    <a:lnTo>
                      <a:pt x="163189" y="56907"/>
                    </a:lnTo>
                    <a:lnTo>
                      <a:pt x="190471" y="42735"/>
                    </a:lnTo>
                    <a:lnTo>
                      <a:pt x="206116" y="33453"/>
                    </a:lnTo>
                    <a:lnTo>
                      <a:pt x="213043" y="31009"/>
                    </a:lnTo>
                    <a:lnTo>
                      <a:pt x="224021" y="25307"/>
                    </a:lnTo>
                    <a:lnTo>
                      <a:pt x="225919" y="24646"/>
                    </a:lnTo>
                    <a:lnTo>
                      <a:pt x="231396" y="24535"/>
                    </a:lnTo>
                    <a:lnTo>
                      <a:pt x="271235" y="10481"/>
                    </a:lnTo>
                    <a:cubicBezTo>
                      <a:pt x="299070" y="3602"/>
                      <a:pt x="327607" y="97"/>
                      <a:pt x="356186" y="2"/>
                    </a:cubicBezTo>
                    <a:close/>
                  </a:path>
                </a:pathLst>
              </a:custGeom>
              <a:grp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5719" tIns="45719" rIns="45719" bIns="45719" rtlCol="0" anchor="ctr">
                <a:noAutofit/>
              </a:bodyPr>
              <a:lstStyle/>
              <a:p>
                <a:pPr algn="ctr"/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3C2845-F560-A641-8F49-3B8AEB46493E}"/>
                </a:ext>
              </a:extLst>
            </p:cNvPr>
            <p:cNvSpPr/>
            <p:nvPr/>
          </p:nvSpPr>
          <p:spPr>
            <a:xfrm>
              <a:off x="2051522" y="5967135"/>
              <a:ext cx="3262601" cy="83438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9547" tIns="31592" rIns="63182" bIns="31592" rtlCol="0" anchor="ctr" anchorCtr="0"/>
            <a:lstStyle/>
            <a:p>
              <a:r>
                <a:rPr lang="en-GB" sz="2300" b="1" dirty="0">
                  <a:solidFill>
                    <a:srgbClr val="009051"/>
                  </a:solidFill>
                </a:rPr>
                <a:t>Pension Funds</a:t>
              </a:r>
            </a:p>
          </p:txBody>
        </p:sp>
        <p:sp>
          <p:nvSpPr>
            <p:cNvPr id="38" name="KMA6C131B">
              <a:extLst>
                <a:ext uri="{FF2B5EF4-FFF2-40B4-BE49-F238E27FC236}">
                  <a16:creationId xmlns:a16="http://schemas.microsoft.com/office/drawing/2014/main" id="{37878C95-EB9F-F640-8394-337845B1054F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14123" y="5868788"/>
              <a:ext cx="7500728" cy="105758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Increasingly people want their pensions invested in socially conscious investment options, a challenge for traditionally cautious pension funds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They particularly look for scalable funds with good returns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0BADD90-B0ED-8646-914D-1A5360D21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 bright="70000" contrast="-70000"/>
            </a:blip>
            <a:stretch>
              <a:fillRect/>
            </a:stretch>
          </p:blipFill>
          <p:spPr>
            <a:xfrm>
              <a:off x="792166" y="6040181"/>
              <a:ext cx="827191" cy="827191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422411-C436-1A42-B942-AD402BEC8DC5}"/>
                </a:ext>
              </a:extLst>
            </p:cNvPr>
            <p:cNvSpPr txBox="1"/>
            <p:nvPr/>
          </p:nvSpPr>
          <p:spPr>
            <a:xfrm>
              <a:off x="-410817" y="5989983"/>
              <a:ext cx="72768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spAutoFit/>
            </a:bodyPr>
            <a:lstStyle/>
            <a:p>
              <a:endParaRPr lang="en-US" sz="20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55398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21470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the Fund has two share classes A &amp; B differing in periodic return and risks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8A0651E1-7D56-4C96-9892-1136CCB5657A}"/>
              </a:ext>
            </a:extLst>
          </p:cNvPr>
          <p:cNvGraphicFramePr>
            <a:graphicFrameLocks noGrp="1"/>
          </p:cNvGraphicFramePr>
          <p:nvPr/>
        </p:nvGraphicFramePr>
        <p:xfrm>
          <a:off x="236498" y="2395083"/>
          <a:ext cx="11811467" cy="366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867">
                  <a:extLst>
                    <a:ext uri="{9D8B030D-6E8A-4147-A177-3AD203B41FA5}">
                      <a16:colId xmlns:a16="http://schemas.microsoft.com/office/drawing/2014/main" val="2852859517"/>
                    </a:ext>
                  </a:extLst>
                </a:gridCol>
                <a:gridCol w="3580300">
                  <a:extLst>
                    <a:ext uri="{9D8B030D-6E8A-4147-A177-3AD203B41FA5}">
                      <a16:colId xmlns:a16="http://schemas.microsoft.com/office/drawing/2014/main" val="460117840"/>
                    </a:ext>
                  </a:extLst>
                </a:gridCol>
                <a:gridCol w="3580300">
                  <a:extLst>
                    <a:ext uri="{9D8B030D-6E8A-4147-A177-3AD203B41FA5}">
                      <a16:colId xmlns:a16="http://schemas.microsoft.com/office/drawing/2014/main" val="2779898545"/>
                    </a:ext>
                  </a:extLst>
                </a:gridCol>
              </a:tblGrid>
              <a:tr h="52865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2"/>
                          </a:solidFill>
                        </a:rPr>
                        <a:t>Parameter 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2"/>
                          </a:solidFill>
                        </a:rPr>
                        <a:t>Class A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chemeClr val="bg2"/>
                          </a:solidFill>
                        </a:rPr>
                        <a:t>Class B</a:t>
                      </a:r>
                    </a:p>
                  </a:txBody>
                  <a:tcPr anchor="ctr">
                    <a:solidFill>
                      <a:srgbClr val="009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517040"/>
                  </a:ext>
                </a:extLst>
              </a:tr>
              <a:tr h="433802">
                <a:tc>
                  <a:txBody>
                    <a:bodyPr/>
                    <a:lstStyle/>
                    <a:p>
                      <a:r>
                        <a:rPr lang="en-IN" dirty="0"/>
                        <a:t>Annual Periodic Return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Capped at 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Capped at 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7655734"/>
                  </a:ext>
                </a:extLst>
              </a:tr>
              <a:tr h="433802">
                <a:tc>
                  <a:txBody>
                    <a:bodyPr/>
                    <a:lstStyle/>
                    <a:p>
                      <a:r>
                        <a:rPr lang="en-IN" dirty="0"/>
                        <a:t>Equity Gains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40% share in equity gains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60% share in equity gains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942343"/>
                  </a:ext>
                </a:extLst>
              </a:tr>
              <a:tr h="1084506">
                <a:tc>
                  <a:txBody>
                    <a:bodyPr/>
                    <a:lstStyle/>
                    <a:p>
                      <a:pPr marL="0" marR="0" lvl="0" indent="0" algn="l" defTabSz="9813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Preference during Shortfall in a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Paid after farm expenses, farmer </a:t>
                      </a:r>
                      <a:r>
                        <a:rPr lang="en-US" dirty="0"/>
                        <a:t>salaries, debt obligations and management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Paid after farm expenses, farmer </a:t>
                      </a:r>
                      <a:r>
                        <a:rPr lang="en-US" dirty="0"/>
                        <a:t>salaries, debt obligations and management fee and </a:t>
                      </a:r>
                      <a:r>
                        <a:rPr lang="en-IN" dirty="0"/>
                        <a:t>Class A returns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39350"/>
                  </a:ext>
                </a:extLst>
              </a:tr>
              <a:tr h="1084506">
                <a:tc>
                  <a:txBody>
                    <a:bodyPr/>
                    <a:lstStyle/>
                    <a:p>
                      <a:r>
                        <a:rPr lang="en-IN" dirty="0"/>
                        <a:t>Preference during Bankruptcy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Preferred after debt obligations (if any)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Preferred after debt obligations (if any) and Class A obligations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877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4D187A4-C35E-40DD-A41E-A81DC9A94E07}"/>
              </a:ext>
            </a:extLst>
          </p:cNvPr>
          <p:cNvSpPr txBox="1"/>
          <p:nvPr/>
        </p:nvSpPr>
        <p:spPr>
          <a:xfrm flipH="1">
            <a:off x="236498" y="1776890"/>
            <a:ext cx="10481033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2000" dirty="0"/>
              <a:t>The fund will have equal number of Class A and Class B shares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95929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INVESTORS ARE Prioritized IN THE EVENT of A BANKRUPTCY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089DB4-C842-47B9-A304-D3E2BFBA8996}"/>
              </a:ext>
            </a:extLst>
          </p:cNvPr>
          <p:cNvGrpSpPr/>
          <p:nvPr/>
        </p:nvGrpSpPr>
        <p:grpSpPr>
          <a:xfrm>
            <a:off x="1515528" y="1831092"/>
            <a:ext cx="9854838" cy="711437"/>
            <a:chOff x="1515528" y="1831092"/>
            <a:chExt cx="9854838" cy="711437"/>
          </a:xfrm>
        </p:grpSpPr>
        <p:sp>
          <p:nvSpPr>
            <p:cNvPr id="8" name="Rectangle 7"/>
            <p:cNvSpPr/>
            <p:nvPr>
              <p:custDataLst>
                <p:tags r:id="rId8"/>
              </p:custDataLst>
            </p:nvPr>
          </p:nvSpPr>
          <p:spPr>
            <a:xfrm>
              <a:off x="1816791" y="1831092"/>
              <a:ext cx="9553575" cy="711437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3538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SALARIES, DEBT OBLIGATIONS AND EXPENSES</a:t>
              </a:r>
            </a:p>
          </p:txBody>
        </p:sp>
        <p:sp>
          <p:nvSpPr>
            <p:cNvPr id="9" name="Freeform 5"/>
            <p:cNvSpPr>
              <a:spLocks noChangeAspect="1"/>
            </p:cNvSpPr>
            <p:nvPr/>
          </p:nvSpPr>
          <p:spPr bwMode="auto">
            <a:xfrm>
              <a:off x="1515528" y="1831092"/>
              <a:ext cx="470906" cy="711437"/>
            </a:xfrm>
            <a:custGeom>
              <a:avLst/>
              <a:gdLst>
                <a:gd name="T0" fmla="*/ 255 w 255"/>
                <a:gd name="T1" fmla="*/ 383 h 383"/>
                <a:gd name="T2" fmla="*/ 0 w 255"/>
                <a:gd name="T3" fmla="*/ 383 h 383"/>
                <a:gd name="T4" fmla="*/ 0 w 255"/>
                <a:gd name="T5" fmla="*/ 317 h 383"/>
                <a:gd name="T6" fmla="*/ 81 w 255"/>
                <a:gd name="T7" fmla="*/ 317 h 383"/>
                <a:gd name="T8" fmla="*/ 81 w 255"/>
                <a:gd name="T9" fmla="*/ 115 h 383"/>
                <a:gd name="T10" fmla="*/ 0 w 255"/>
                <a:gd name="T11" fmla="*/ 115 h 383"/>
                <a:gd name="T12" fmla="*/ 0 w 255"/>
                <a:gd name="T13" fmla="*/ 52 h 383"/>
                <a:gd name="T14" fmla="*/ 36 w 255"/>
                <a:gd name="T15" fmla="*/ 50 h 383"/>
                <a:gd name="T16" fmla="*/ 64 w 255"/>
                <a:gd name="T17" fmla="*/ 43 h 383"/>
                <a:gd name="T18" fmla="*/ 84 w 255"/>
                <a:gd name="T19" fmla="*/ 26 h 383"/>
                <a:gd name="T20" fmla="*/ 92 w 255"/>
                <a:gd name="T21" fmla="*/ 0 h 383"/>
                <a:gd name="T22" fmla="*/ 176 w 255"/>
                <a:gd name="T23" fmla="*/ 0 h 383"/>
                <a:gd name="T24" fmla="*/ 176 w 255"/>
                <a:gd name="T25" fmla="*/ 317 h 383"/>
                <a:gd name="T26" fmla="*/ 255 w 255"/>
                <a:gd name="T27" fmla="*/ 317 h 383"/>
                <a:gd name="T28" fmla="*/ 255 w 255"/>
                <a:gd name="T29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" h="383">
                  <a:moveTo>
                    <a:pt x="255" y="383"/>
                  </a:moveTo>
                  <a:cubicBezTo>
                    <a:pt x="0" y="383"/>
                    <a:pt x="0" y="383"/>
                    <a:pt x="0" y="383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2" y="52"/>
                    <a:pt x="24" y="52"/>
                    <a:pt x="36" y="50"/>
                  </a:cubicBezTo>
                  <a:cubicBezTo>
                    <a:pt x="47" y="49"/>
                    <a:pt x="56" y="46"/>
                    <a:pt x="64" y="43"/>
                  </a:cubicBezTo>
                  <a:cubicBezTo>
                    <a:pt x="73" y="38"/>
                    <a:pt x="79" y="33"/>
                    <a:pt x="84" y="26"/>
                  </a:cubicBezTo>
                  <a:cubicBezTo>
                    <a:pt x="88" y="19"/>
                    <a:pt x="91" y="10"/>
                    <a:pt x="92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317"/>
                    <a:pt x="176" y="317"/>
                    <a:pt x="176" y="317"/>
                  </a:cubicBezTo>
                  <a:cubicBezTo>
                    <a:pt x="255" y="317"/>
                    <a:pt x="255" y="317"/>
                    <a:pt x="255" y="317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905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BF8C6E-F07B-40DE-A8C7-D5E7940D848B}"/>
              </a:ext>
            </a:extLst>
          </p:cNvPr>
          <p:cNvGrpSpPr/>
          <p:nvPr/>
        </p:nvGrpSpPr>
        <p:grpSpPr>
          <a:xfrm>
            <a:off x="1477944" y="2701286"/>
            <a:ext cx="9892422" cy="711437"/>
            <a:chOff x="1477944" y="2796529"/>
            <a:chExt cx="9892422" cy="711437"/>
          </a:xfrm>
        </p:grpSpPr>
        <p:sp>
          <p:nvSpPr>
            <p:cNvPr id="11" name="Rectangle 37"/>
            <p:cNvSpPr/>
            <p:nvPr>
              <p:custDataLst>
                <p:tags r:id="rId7"/>
              </p:custDataLst>
            </p:nvPr>
          </p:nvSpPr>
          <p:spPr>
            <a:xfrm>
              <a:off x="1764942" y="2796529"/>
              <a:ext cx="9605424" cy="711437"/>
            </a:xfrm>
            <a:custGeom>
              <a:avLst/>
              <a:gdLst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0 w 11758963"/>
                <a:gd name="connsiteY4" fmla="*/ 0 h 711437"/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0 w 11758963"/>
                <a:gd name="connsiteY4" fmla="*/ 224964 h 711437"/>
                <a:gd name="connsiteX5" fmla="*/ 0 w 11758963"/>
                <a:gd name="connsiteY5" fmla="*/ 0 h 711437"/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223837 w 11758963"/>
                <a:gd name="connsiteY4" fmla="*/ 234489 h 711437"/>
                <a:gd name="connsiteX5" fmla="*/ 0 w 11758963"/>
                <a:gd name="connsiteY5" fmla="*/ 0 h 711437"/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80962 w 11758963"/>
                <a:gd name="connsiteY4" fmla="*/ 529764 h 711437"/>
                <a:gd name="connsiteX5" fmla="*/ 223837 w 11758963"/>
                <a:gd name="connsiteY5" fmla="*/ 234489 h 711437"/>
                <a:gd name="connsiteX6" fmla="*/ 0 w 11758963"/>
                <a:gd name="connsiteY6" fmla="*/ 0 h 711437"/>
                <a:gd name="connsiteX0" fmla="*/ 42863 w 11801826"/>
                <a:gd name="connsiteY0" fmla="*/ 0 h 711437"/>
                <a:gd name="connsiteX1" fmla="*/ 11801826 w 11801826"/>
                <a:gd name="connsiteY1" fmla="*/ 0 h 711437"/>
                <a:gd name="connsiteX2" fmla="*/ 11801826 w 11801826"/>
                <a:gd name="connsiteY2" fmla="*/ 711437 h 711437"/>
                <a:gd name="connsiteX3" fmla="*/ 42863 w 11801826"/>
                <a:gd name="connsiteY3" fmla="*/ 711437 h 711437"/>
                <a:gd name="connsiteX4" fmla="*/ 0 w 11801826"/>
                <a:gd name="connsiteY4" fmla="*/ 558339 h 711437"/>
                <a:gd name="connsiteX5" fmla="*/ 266700 w 11801826"/>
                <a:gd name="connsiteY5" fmla="*/ 234489 h 711437"/>
                <a:gd name="connsiteX6" fmla="*/ 42863 w 11801826"/>
                <a:gd name="connsiteY6" fmla="*/ 0 h 7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1826" h="711437">
                  <a:moveTo>
                    <a:pt x="42863" y="0"/>
                  </a:moveTo>
                  <a:lnTo>
                    <a:pt x="11801826" y="0"/>
                  </a:lnTo>
                  <a:lnTo>
                    <a:pt x="11801826" y="711437"/>
                  </a:lnTo>
                  <a:lnTo>
                    <a:pt x="42863" y="711437"/>
                  </a:lnTo>
                  <a:lnTo>
                    <a:pt x="0" y="558339"/>
                  </a:lnTo>
                  <a:lnTo>
                    <a:pt x="266700" y="234489"/>
                  </a:lnTo>
                  <a:lnTo>
                    <a:pt x="4286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3538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Annual management fee</a:t>
              </a:r>
            </a:p>
          </p:txBody>
        </p:sp>
        <p:sp>
          <p:nvSpPr>
            <p:cNvPr id="12" name="Freeform 6"/>
            <p:cNvSpPr>
              <a:spLocks noChangeAspect="1"/>
            </p:cNvSpPr>
            <p:nvPr/>
          </p:nvSpPr>
          <p:spPr bwMode="auto">
            <a:xfrm>
              <a:off x="1477944" y="2796529"/>
              <a:ext cx="546075" cy="711437"/>
            </a:xfrm>
            <a:custGeom>
              <a:avLst/>
              <a:gdLst>
                <a:gd name="T0" fmla="*/ 300 w 300"/>
                <a:gd name="T1" fmla="*/ 389 h 389"/>
                <a:gd name="T2" fmla="*/ 0 w 300"/>
                <a:gd name="T3" fmla="*/ 389 h 389"/>
                <a:gd name="T4" fmla="*/ 0 w 300"/>
                <a:gd name="T5" fmla="*/ 326 h 389"/>
                <a:gd name="T6" fmla="*/ 69 w 300"/>
                <a:gd name="T7" fmla="*/ 273 h 389"/>
                <a:gd name="T8" fmla="*/ 124 w 300"/>
                <a:gd name="T9" fmla="*/ 225 h 389"/>
                <a:gd name="T10" fmla="*/ 168 w 300"/>
                <a:gd name="T11" fmla="*/ 173 h 389"/>
                <a:gd name="T12" fmla="*/ 182 w 300"/>
                <a:gd name="T13" fmla="*/ 129 h 389"/>
                <a:gd name="T14" fmla="*/ 165 w 300"/>
                <a:gd name="T15" fmla="*/ 88 h 389"/>
                <a:gd name="T16" fmla="*/ 116 w 300"/>
                <a:gd name="T17" fmla="*/ 74 h 389"/>
                <a:gd name="T18" fmla="*/ 67 w 300"/>
                <a:gd name="T19" fmla="*/ 84 h 389"/>
                <a:gd name="T20" fmla="*/ 18 w 300"/>
                <a:gd name="T21" fmla="*/ 109 h 389"/>
                <a:gd name="T22" fmla="*/ 10 w 300"/>
                <a:gd name="T23" fmla="*/ 109 h 389"/>
                <a:gd name="T24" fmla="*/ 10 w 300"/>
                <a:gd name="T25" fmla="*/ 24 h 389"/>
                <a:gd name="T26" fmla="*/ 64 w 300"/>
                <a:gd name="T27" fmla="*/ 8 h 389"/>
                <a:gd name="T28" fmla="*/ 135 w 300"/>
                <a:gd name="T29" fmla="*/ 0 h 389"/>
                <a:gd name="T30" fmla="*/ 245 w 300"/>
                <a:gd name="T31" fmla="*/ 30 h 389"/>
                <a:gd name="T32" fmla="*/ 282 w 300"/>
                <a:gd name="T33" fmla="*/ 115 h 389"/>
                <a:gd name="T34" fmla="*/ 264 w 300"/>
                <a:gd name="T35" fmla="*/ 184 h 389"/>
                <a:gd name="T36" fmla="*/ 209 w 300"/>
                <a:gd name="T37" fmla="*/ 251 h 389"/>
                <a:gd name="T38" fmla="*/ 162 w 300"/>
                <a:gd name="T39" fmla="*/ 291 h 389"/>
                <a:gd name="T40" fmla="*/ 128 w 300"/>
                <a:gd name="T41" fmla="*/ 316 h 389"/>
                <a:gd name="T42" fmla="*/ 300 w 300"/>
                <a:gd name="T43" fmla="*/ 316 h 389"/>
                <a:gd name="T44" fmla="*/ 300 w 300"/>
                <a:gd name="T45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0" h="389">
                  <a:moveTo>
                    <a:pt x="300" y="389"/>
                  </a:moveTo>
                  <a:cubicBezTo>
                    <a:pt x="0" y="389"/>
                    <a:pt x="0" y="389"/>
                    <a:pt x="0" y="389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23" y="310"/>
                    <a:pt x="46" y="292"/>
                    <a:pt x="69" y="273"/>
                  </a:cubicBezTo>
                  <a:cubicBezTo>
                    <a:pt x="92" y="255"/>
                    <a:pt x="110" y="239"/>
                    <a:pt x="124" y="225"/>
                  </a:cubicBezTo>
                  <a:cubicBezTo>
                    <a:pt x="145" y="205"/>
                    <a:pt x="160" y="188"/>
                    <a:pt x="168" y="173"/>
                  </a:cubicBezTo>
                  <a:cubicBezTo>
                    <a:pt x="177" y="158"/>
                    <a:pt x="182" y="143"/>
                    <a:pt x="182" y="129"/>
                  </a:cubicBezTo>
                  <a:cubicBezTo>
                    <a:pt x="182" y="111"/>
                    <a:pt x="176" y="98"/>
                    <a:pt x="165" y="88"/>
                  </a:cubicBezTo>
                  <a:cubicBezTo>
                    <a:pt x="154" y="79"/>
                    <a:pt x="137" y="74"/>
                    <a:pt x="116" y="74"/>
                  </a:cubicBezTo>
                  <a:cubicBezTo>
                    <a:pt x="101" y="74"/>
                    <a:pt x="84" y="77"/>
                    <a:pt x="67" y="84"/>
                  </a:cubicBezTo>
                  <a:cubicBezTo>
                    <a:pt x="49" y="90"/>
                    <a:pt x="33" y="99"/>
                    <a:pt x="18" y="109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2" y="18"/>
                    <a:pt x="40" y="13"/>
                    <a:pt x="64" y="8"/>
                  </a:cubicBezTo>
                  <a:cubicBezTo>
                    <a:pt x="88" y="2"/>
                    <a:pt x="111" y="0"/>
                    <a:pt x="135" y="0"/>
                  </a:cubicBezTo>
                  <a:cubicBezTo>
                    <a:pt x="183" y="0"/>
                    <a:pt x="220" y="10"/>
                    <a:pt x="245" y="30"/>
                  </a:cubicBezTo>
                  <a:cubicBezTo>
                    <a:pt x="270" y="50"/>
                    <a:pt x="282" y="78"/>
                    <a:pt x="282" y="115"/>
                  </a:cubicBezTo>
                  <a:cubicBezTo>
                    <a:pt x="282" y="139"/>
                    <a:pt x="276" y="162"/>
                    <a:pt x="264" y="184"/>
                  </a:cubicBezTo>
                  <a:cubicBezTo>
                    <a:pt x="252" y="206"/>
                    <a:pt x="234" y="228"/>
                    <a:pt x="209" y="251"/>
                  </a:cubicBezTo>
                  <a:cubicBezTo>
                    <a:pt x="193" y="266"/>
                    <a:pt x="178" y="279"/>
                    <a:pt x="162" y="291"/>
                  </a:cubicBezTo>
                  <a:cubicBezTo>
                    <a:pt x="146" y="303"/>
                    <a:pt x="135" y="311"/>
                    <a:pt x="128" y="316"/>
                  </a:cubicBezTo>
                  <a:cubicBezTo>
                    <a:pt x="300" y="316"/>
                    <a:pt x="300" y="316"/>
                    <a:pt x="300" y="316"/>
                  </a:cubicBezTo>
                  <a:lnTo>
                    <a:pt x="300" y="389"/>
                  </a:ln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E53CA-EA44-4755-B681-32FF26B3F638}"/>
              </a:ext>
            </a:extLst>
          </p:cNvPr>
          <p:cNvGrpSpPr/>
          <p:nvPr/>
        </p:nvGrpSpPr>
        <p:grpSpPr>
          <a:xfrm>
            <a:off x="1482501" y="3571480"/>
            <a:ext cx="9887865" cy="711437"/>
            <a:chOff x="1482501" y="3672758"/>
            <a:chExt cx="9887865" cy="711437"/>
          </a:xfrm>
        </p:grpSpPr>
        <p:sp>
          <p:nvSpPr>
            <p:cNvPr id="14" name="Rectangle 35"/>
            <p:cNvSpPr/>
            <p:nvPr>
              <p:custDataLst>
                <p:tags r:id="rId6"/>
              </p:custDataLst>
            </p:nvPr>
          </p:nvSpPr>
          <p:spPr>
            <a:xfrm>
              <a:off x="1816792" y="3672758"/>
              <a:ext cx="9553574" cy="711437"/>
            </a:xfrm>
            <a:custGeom>
              <a:avLst/>
              <a:gdLst>
                <a:gd name="connsiteX0" fmla="*/ 0 w 11651442"/>
                <a:gd name="connsiteY0" fmla="*/ 0 h 711437"/>
                <a:gd name="connsiteX1" fmla="*/ 11651442 w 11651442"/>
                <a:gd name="connsiteY1" fmla="*/ 0 h 711437"/>
                <a:gd name="connsiteX2" fmla="*/ 11651442 w 11651442"/>
                <a:gd name="connsiteY2" fmla="*/ 711437 h 711437"/>
                <a:gd name="connsiteX3" fmla="*/ 0 w 11651442"/>
                <a:gd name="connsiteY3" fmla="*/ 711437 h 711437"/>
                <a:gd name="connsiteX4" fmla="*/ 0 w 11651442"/>
                <a:gd name="connsiteY4" fmla="*/ 0 h 711437"/>
                <a:gd name="connsiteX0" fmla="*/ 3810 w 11655252"/>
                <a:gd name="connsiteY0" fmla="*/ 0 h 711437"/>
                <a:gd name="connsiteX1" fmla="*/ 11655252 w 11655252"/>
                <a:gd name="connsiteY1" fmla="*/ 0 h 711437"/>
                <a:gd name="connsiteX2" fmla="*/ 11655252 w 11655252"/>
                <a:gd name="connsiteY2" fmla="*/ 711437 h 711437"/>
                <a:gd name="connsiteX3" fmla="*/ 3810 w 11655252"/>
                <a:gd name="connsiteY3" fmla="*/ 711437 h 711437"/>
                <a:gd name="connsiteX4" fmla="*/ 0 w 11655252"/>
                <a:gd name="connsiteY4" fmla="*/ 178689 h 711437"/>
                <a:gd name="connsiteX5" fmla="*/ 3810 w 11655252"/>
                <a:gd name="connsiteY5" fmla="*/ 0 h 711437"/>
                <a:gd name="connsiteX0" fmla="*/ 3810 w 11655252"/>
                <a:gd name="connsiteY0" fmla="*/ 0 h 711437"/>
                <a:gd name="connsiteX1" fmla="*/ 11655252 w 11655252"/>
                <a:gd name="connsiteY1" fmla="*/ 0 h 711437"/>
                <a:gd name="connsiteX2" fmla="*/ 11655252 w 11655252"/>
                <a:gd name="connsiteY2" fmla="*/ 711437 h 711437"/>
                <a:gd name="connsiteX3" fmla="*/ 3810 w 11655252"/>
                <a:gd name="connsiteY3" fmla="*/ 711437 h 711437"/>
                <a:gd name="connsiteX4" fmla="*/ 4763 w 11655252"/>
                <a:gd name="connsiteY4" fmla="*/ 493014 h 711437"/>
                <a:gd name="connsiteX5" fmla="*/ 0 w 11655252"/>
                <a:gd name="connsiteY5" fmla="*/ 178689 h 711437"/>
                <a:gd name="connsiteX6" fmla="*/ 3810 w 11655252"/>
                <a:gd name="connsiteY6" fmla="*/ 0 h 711437"/>
                <a:gd name="connsiteX0" fmla="*/ 4347 w 11655789"/>
                <a:gd name="connsiteY0" fmla="*/ 0 h 711437"/>
                <a:gd name="connsiteX1" fmla="*/ 11655789 w 11655789"/>
                <a:gd name="connsiteY1" fmla="*/ 0 h 711437"/>
                <a:gd name="connsiteX2" fmla="*/ 11655789 w 11655789"/>
                <a:gd name="connsiteY2" fmla="*/ 711437 h 711437"/>
                <a:gd name="connsiteX3" fmla="*/ 4347 w 11655789"/>
                <a:gd name="connsiteY3" fmla="*/ 711437 h 711437"/>
                <a:gd name="connsiteX4" fmla="*/ 5300 w 11655789"/>
                <a:gd name="connsiteY4" fmla="*/ 493014 h 711437"/>
                <a:gd name="connsiteX5" fmla="*/ 537 w 11655789"/>
                <a:gd name="connsiteY5" fmla="*/ 321564 h 711437"/>
                <a:gd name="connsiteX6" fmla="*/ 537 w 11655789"/>
                <a:gd name="connsiteY6" fmla="*/ 178689 h 711437"/>
                <a:gd name="connsiteX7" fmla="*/ 4347 w 11655789"/>
                <a:gd name="connsiteY7" fmla="*/ 0 h 711437"/>
                <a:gd name="connsiteX0" fmla="*/ 3815 w 11655257"/>
                <a:gd name="connsiteY0" fmla="*/ 0 h 711437"/>
                <a:gd name="connsiteX1" fmla="*/ 11655257 w 11655257"/>
                <a:gd name="connsiteY1" fmla="*/ 0 h 711437"/>
                <a:gd name="connsiteX2" fmla="*/ 11655257 w 11655257"/>
                <a:gd name="connsiteY2" fmla="*/ 711437 h 711437"/>
                <a:gd name="connsiteX3" fmla="*/ 3815 w 11655257"/>
                <a:gd name="connsiteY3" fmla="*/ 711437 h 711437"/>
                <a:gd name="connsiteX4" fmla="*/ 4768 w 11655257"/>
                <a:gd name="connsiteY4" fmla="*/ 493014 h 711437"/>
                <a:gd name="connsiteX5" fmla="*/ 5 w 11655257"/>
                <a:gd name="connsiteY5" fmla="*/ 321564 h 711437"/>
                <a:gd name="connsiteX6" fmla="*/ 104780 w 11655257"/>
                <a:gd name="connsiteY6" fmla="*/ 202501 h 711437"/>
                <a:gd name="connsiteX7" fmla="*/ 3815 w 11655257"/>
                <a:gd name="connsiteY7" fmla="*/ 0 h 711437"/>
                <a:gd name="connsiteX0" fmla="*/ 3815 w 11655257"/>
                <a:gd name="connsiteY0" fmla="*/ 0 h 711437"/>
                <a:gd name="connsiteX1" fmla="*/ 11655257 w 11655257"/>
                <a:gd name="connsiteY1" fmla="*/ 0 h 711437"/>
                <a:gd name="connsiteX2" fmla="*/ 11655257 w 11655257"/>
                <a:gd name="connsiteY2" fmla="*/ 711437 h 711437"/>
                <a:gd name="connsiteX3" fmla="*/ 3815 w 11655257"/>
                <a:gd name="connsiteY3" fmla="*/ 711437 h 711437"/>
                <a:gd name="connsiteX4" fmla="*/ 80968 w 11655257"/>
                <a:gd name="connsiteY4" fmla="*/ 497776 h 711437"/>
                <a:gd name="connsiteX5" fmla="*/ 5 w 11655257"/>
                <a:gd name="connsiteY5" fmla="*/ 321564 h 711437"/>
                <a:gd name="connsiteX6" fmla="*/ 104780 w 11655257"/>
                <a:gd name="connsiteY6" fmla="*/ 202501 h 711437"/>
                <a:gd name="connsiteX7" fmla="*/ 3815 w 11655257"/>
                <a:gd name="connsiteY7" fmla="*/ 0 h 7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55257" h="711437">
                  <a:moveTo>
                    <a:pt x="3815" y="0"/>
                  </a:moveTo>
                  <a:lnTo>
                    <a:pt x="11655257" y="0"/>
                  </a:lnTo>
                  <a:lnTo>
                    <a:pt x="11655257" y="711437"/>
                  </a:lnTo>
                  <a:lnTo>
                    <a:pt x="3815" y="711437"/>
                  </a:lnTo>
                  <a:cubicBezTo>
                    <a:pt x="4133" y="638629"/>
                    <a:pt x="80650" y="570584"/>
                    <a:pt x="80968" y="497776"/>
                  </a:cubicBezTo>
                  <a:cubicBezTo>
                    <a:pt x="80333" y="432797"/>
                    <a:pt x="799" y="373951"/>
                    <a:pt x="5" y="321564"/>
                  </a:cubicBezTo>
                  <a:cubicBezTo>
                    <a:pt x="-789" y="269177"/>
                    <a:pt x="104145" y="256095"/>
                    <a:pt x="104780" y="202501"/>
                  </a:cubicBezTo>
                  <a:lnTo>
                    <a:pt x="3815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3538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investors – Share Class A</a:t>
              </a:r>
            </a:p>
          </p:txBody>
        </p:sp>
        <p:sp>
          <p:nvSpPr>
            <p:cNvPr id="15" name="Freeform 7"/>
            <p:cNvSpPr>
              <a:spLocks noChangeAspect="1"/>
            </p:cNvSpPr>
            <p:nvPr/>
          </p:nvSpPr>
          <p:spPr bwMode="auto">
            <a:xfrm>
              <a:off x="1482501" y="3672758"/>
              <a:ext cx="536961" cy="711437"/>
            </a:xfrm>
            <a:custGeom>
              <a:avLst/>
              <a:gdLst>
                <a:gd name="T0" fmla="*/ 274 w 302"/>
                <a:gd name="T1" fmla="*/ 211 h 398"/>
                <a:gd name="T2" fmla="*/ 294 w 302"/>
                <a:gd name="T3" fmla="*/ 236 h 398"/>
                <a:gd name="T4" fmla="*/ 302 w 302"/>
                <a:gd name="T5" fmla="*/ 275 h 398"/>
                <a:gd name="T6" fmla="*/ 291 w 302"/>
                <a:gd name="T7" fmla="*/ 325 h 398"/>
                <a:gd name="T8" fmla="*/ 258 w 302"/>
                <a:gd name="T9" fmla="*/ 365 h 398"/>
                <a:gd name="T10" fmla="*/ 208 w 302"/>
                <a:gd name="T11" fmla="*/ 390 h 398"/>
                <a:gd name="T12" fmla="*/ 137 w 302"/>
                <a:gd name="T13" fmla="*/ 398 h 398"/>
                <a:gd name="T14" fmla="*/ 56 w 302"/>
                <a:gd name="T15" fmla="*/ 391 h 398"/>
                <a:gd name="T16" fmla="*/ 0 w 302"/>
                <a:gd name="T17" fmla="*/ 374 h 398"/>
                <a:gd name="T18" fmla="*/ 0 w 302"/>
                <a:gd name="T19" fmla="*/ 290 h 398"/>
                <a:gd name="T20" fmla="*/ 10 w 302"/>
                <a:gd name="T21" fmla="*/ 290 h 398"/>
                <a:gd name="T22" fmla="*/ 63 w 302"/>
                <a:gd name="T23" fmla="*/ 313 h 398"/>
                <a:gd name="T24" fmla="*/ 119 w 302"/>
                <a:gd name="T25" fmla="*/ 323 h 398"/>
                <a:gd name="T26" fmla="*/ 151 w 302"/>
                <a:gd name="T27" fmla="*/ 321 h 398"/>
                <a:gd name="T28" fmla="*/ 181 w 302"/>
                <a:gd name="T29" fmla="*/ 310 h 398"/>
                <a:gd name="T30" fmla="*/ 196 w 302"/>
                <a:gd name="T31" fmla="*/ 295 h 398"/>
                <a:gd name="T32" fmla="*/ 202 w 302"/>
                <a:gd name="T33" fmla="*/ 268 h 398"/>
                <a:gd name="T34" fmla="*/ 194 w 302"/>
                <a:gd name="T35" fmla="*/ 242 h 398"/>
                <a:gd name="T36" fmla="*/ 174 w 302"/>
                <a:gd name="T37" fmla="*/ 229 h 398"/>
                <a:gd name="T38" fmla="*/ 143 w 302"/>
                <a:gd name="T39" fmla="*/ 225 h 398"/>
                <a:gd name="T40" fmla="*/ 111 w 302"/>
                <a:gd name="T41" fmla="*/ 225 h 398"/>
                <a:gd name="T42" fmla="*/ 90 w 302"/>
                <a:gd name="T43" fmla="*/ 225 h 398"/>
                <a:gd name="T44" fmla="*/ 90 w 302"/>
                <a:gd name="T45" fmla="*/ 156 h 398"/>
                <a:gd name="T46" fmla="*/ 111 w 302"/>
                <a:gd name="T47" fmla="*/ 156 h 398"/>
                <a:gd name="T48" fmla="*/ 147 w 302"/>
                <a:gd name="T49" fmla="*/ 155 h 398"/>
                <a:gd name="T50" fmla="*/ 173 w 302"/>
                <a:gd name="T51" fmla="*/ 149 h 398"/>
                <a:gd name="T52" fmla="*/ 190 w 302"/>
                <a:gd name="T53" fmla="*/ 136 h 398"/>
                <a:gd name="T54" fmla="*/ 196 w 302"/>
                <a:gd name="T55" fmla="*/ 112 h 398"/>
                <a:gd name="T56" fmla="*/ 190 w 302"/>
                <a:gd name="T57" fmla="*/ 94 h 398"/>
                <a:gd name="T58" fmla="*/ 175 w 302"/>
                <a:gd name="T59" fmla="*/ 83 h 398"/>
                <a:gd name="T60" fmla="*/ 151 w 302"/>
                <a:gd name="T61" fmla="*/ 76 h 398"/>
                <a:gd name="T62" fmla="*/ 128 w 302"/>
                <a:gd name="T63" fmla="*/ 75 h 398"/>
                <a:gd name="T64" fmla="*/ 75 w 302"/>
                <a:gd name="T65" fmla="*/ 83 h 398"/>
                <a:gd name="T66" fmla="*/ 21 w 302"/>
                <a:gd name="T67" fmla="*/ 107 h 398"/>
                <a:gd name="T68" fmla="*/ 11 w 302"/>
                <a:gd name="T69" fmla="*/ 107 h 398"/>
                <a:gd name="T70" fmla="*/ 11 w 302"/>
                <a:gd name="T71" fmla="*/ 24 h 398"/>
                <a:gd name="T72" fmla="*/ 68 w 302"/>
                <a:gd name="T73" fmla="*/ 8 h 398"/>
                <a:gd name="T74" fmla="*/ 142 w 302"/>
                <a:gd name="T75" fmla="*/ 0 h 398"/>
                <a:gd name="T76" fmla="*/ 205 w 302"/>
                <a:gd name="T77" fmla="*/ 7 h 398"/>
                <a:gd name="T78" fmla="*/ 250 w 302"/>
                <a:gd name="T79" fmla="*/ 23 h 398"/>
                <a:gd name="T80" fmla="*/ 282 w 302"/>
                <a:gd name="T81" fmla="*/ 54 h 398"/>
                <a:gd name="T82" fmla="*/ 292 w 302"/>
                <a:gd name="T83" fmla="*/ 96 h 398"/>
                <a:gd name="T84" fmla="*/ 272 w 302"/>
                <a:gd name="T85" fmla="*/ 153 h 398"/>
                <a:gd name="T86" fmla="*/ 220 w 302"/>
                <a:gd name="T87" fmla="*/ 185 h 398"/>
                <a:gd name="T88" fmla="*/ 220 w 302"/>
                <a:gd name="T89" fmla="*/ 188 h 398"/>
                <a:gd name="T90" fmla="*/ 248 w 302"/>
                <a:gd name="T91" fmla="*/ 196 h 398"/>
                <a:gd name="T92" fmla="*/ 274 w 302"/>
                <a:gd name="T93" fmla="*/ 211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2" h="398">
                  <a:moveTo>
                    <a:pt x="274" y="211"/>
                  </a:moveTo>
                  <a:cubicBezTo>
                    <a:pt x="283" y="218"/>
                    <a:pt x="289" y="227"/>
                    <a:pt x="294" y="236"/>
                  </a:cubicBezTo>
                  <a:cubicBezTo>
                    <a:pt x="299" y="246"/>
                    <a:pt x="302" y="259"/>
                    <a:pt x="302" y="275"/>
                  </a:cubicBezTo>
                  <a:cubicBezTo>
                    <a:pt x="302" y="293"/>
                    <a:pt x="298" y="309"/>
                    <a:pt x="291" y="325"/>
                  </a:cubicBezTo>
                  <a:cubicBezTo>
                    <a:pt x="284" y="341"/>
                    <a:pt x="273" y="354"/>
                    <a:pt x="258" y="365"/>
                  </a:cubicBezTo>
                  <a:cubicBezTo>
                    <a:pt x="244" y="376"/>
                    <a:pt x="227" y="384"/>
                    <a:pt x="208" y="390"/>
                  </a:cubicBezTo>
                  <a:cubicBezTo>
                    <a:pt x="188" y="395"/>
                    <a:pt x="165" y="398"/>
                    <a:pt x="137" y="398"/>
                  </a:cubicBezTo>
                  <a:cubicBezTo>
                    <a:pt x="105" y="398"/>
                    <a:pt x="78" y="396"/>
                    <a:pt x="56" y="391"/>
                  </a:cubicBezTo>
                  <a:cubicBezTo>
                    <a:pt x="33" y="386"/>
                    <a:pt x="14" y="380"/>
                    <a:pt x="0" y="374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10" y="290"/>
                    <a:pt x="10" y="290"/>
                    <a:pt x="10" y="290"/>
                  </a:cubicBezTo>
                  <a:cubicBezTo>
                    <a:pt x="25" y="299"/>
                    <a:pt x="43" y="307"/>
                    <a:pt x="63" y="313"/>
                  </a:cubicBezTo>
                  <a:cubicBezTo>
                    <a:pt x="83" y="320"/>
                    <a:pt x="102" y="323"/>
                    <a:pt x="119" y="323"/>
                  </a:cubicBezTo>
                  <a:cubicBezTo>
                    <a:pt x="129" y="323"/>
                    <a:pt x="140" y="322"/>
                    <a:pt x="151" y="321"/>
                  </a:cubicBezTo>
                  <a:cubicBezTo>
                    <a:pt x="163" y="319"/>
                    <a:pt x="173" y="316"/>
                    <a:pt x="181" y="310"/>
                  </a:cubicBezTo>
                  <a:cubicBezTo>
                    <a:pt x="187" y="306"/>
                    <a:pt x="192" y="301"/>
                    <a:pt x="196" y="295"/>
                  </a:cubicBezTo>
                  <a:cubicBezTo>
                    <a:pt x="200" y="288"/>
                    <a:pt x="202" y="280"/>
                    <a:pt x="202" y="268"/>
                  </a:cubicBezTo>
                  <a:cubicBezTo>
                    <a:pt x="202" y="257"/>
                    <a:pt x="199" y="249"/>
                    <a:pt x="194" y="242"/>
                  </a:cubicBezTo>
                  <a:cubicBezTo>
                    <a:pt x="189" y="236"/>
                    <a:pt x="182" y="232"/>
                    <a:pt x="174" y="229"/>
                  </a:cubicBezTo>
                  <a:cubicBezTo>
                    <a:pt x="165" y="227"/>
                    <a:pt x="155" y="225"/>
                    <a:pt x="143" y="225"/>
                  </a:cubicBezTo>
                  <a:cubicBezTo>
                    <a:pt x="132" y="225"/>
                    <a:pt x="121" y="225"/>
                    <a:pt x="111" y="225"/>
                  </a:cubicBezTo>
                  <a:cubicBezTo>
                    <a:pt x="90" y="225"/>
                    <a:pt x="90" y="225"/>
                    <a:pt x="90" y="225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25" y="156"/>
                    <a:pt x="136" y="156"/>
                    <a:pt x="147" y="155"/>
                  </a:cubicBezTo>
                  <a:cubicBezTo>
                    <a:pt x="157" y="154"/>
                    <a:pt x="166" y="152"/>
                    <a:pt x="173" y="149"/>
                  </a:cubicBezTo>
                  <a:cubicBezTo>
                    <a:pt x="180" y="146"/>
                    <a:pt x="186" y="142"/>
                    <a:pt x="190" y="136"/>
                  </a:cubicBezTo>
                  <a:cubicBezTo>
                    <a:pt x="194" y="131"/>
                    <a:pt x="196" y="123"/>
                    <a:pt x="196" y="112"/>
                  </a:cubicBezTo>
                  <a:cubicBezTo>
                    <a:pt x="196" y="105"/>
                    <a:pt x="194" y="99"/>
                    <a:pt x="190" y="94"/>
                  </a:cubicBezTo>
                  <a:cubicBezTo>
                    <a:pt x="186" y="89"/>
                    <a:pt x="181" y="85"/>
                    <a:pt x="175" y="83"/>
                  </a:cubicBezTo>
                  <a:cubicBezTo>
                    <a:pt x="168" y="80"/>
                    <a:pt x="160" y="78"/>
                    <a:pt x="151" y="76"/>
                  </a:cubicBezTo>
                  <a:cubicBezTo>
                    <a:pt x="142" y="75"/>
                    <a:pt x="134" y="75"/>
                    <a:pt x="128" y="75"/>
                  </a:cubicBezTo>
                  <a:cubicBezTo>
                    <a:pt x="112" y="75"/>
                    <a:pt x="94" y="78"/>
                    <a:pt x="75" y="83"/>
                  </a:cubicBezTo>
                  <a:cubicBezTo>
                    <a:pt x="57" y="89"/>
                    <a:pt x="38" y="97"/>
                    <a:pt x="2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5" y="19"/>
                    <a:pt x="44" y="13"/>
                    <a:pt x="68" y="8"/>
                  </a:cubicBezTo>
                  <a:cubicBezTo>
                    <a:pt x="93" y="3"/>
                    <a:pt x="117" y="0"/>
                    <a:pt x="142" y="0"/>
                  </a:cubicBezTo>
                  <a:cubicBezTo>
                    <a:pt x="166" y="0"/>
                    <a:pt x="187" y="2"/>
                    <a:pt x="205" y="7"/>
                  </a:cubicBezTo>
                  <a:cubicBezTo>
                    <a:pt x="223" y="11"/>
                    <a:pt x="238" y="16"/>
                    <a:pt x="250" y="23"/>
                  </a:cubicBezTo>
                  <a:cubicBezTo>
                    <a:pt x="264" y="32"/>
                    <a:pt x="275" y="42"/>
                    <a:pt x="282" y="54"/>
                  </a:cubicBezTo>
                  <a:cubicBezTo>
                    <a:pt x="288" y="66"/>
                    <a:pt x="292" y="80"/>
                    <a:pt x="292" y="96"/>
                  </a:cubicBezTo>
                  <a:cubicBezTo>
                    <a:pt x="292" y="117"/>
                    <a:pt x="285" y="136"/>
                    <a:pt x="272" y="153"/>
                  </a:cubicBezTo>
                  <a:cubicBezTo>
                    <a:pt x="259" y="170"/>
                    <a:pt x="241" y="180"/>
                    <a:pt x="220" y="185"/>
                  </a:cubicBezTo>
                  <a:cubicBezTo>
                    <a:pt x="220" y="188"/>
                    <a:pt x="220" y="188"/>
                    <a:pt x="220" y="188"/>
                  </a:cubicBezTo>
                  <a:cubicBezTo>
                    <a:pt x="229" y="190"/>
                    <a:pt x="238" y="192"/>
                    <a:pt x="248" y="196"/>
                  </a:cubicBezTo>
                  <a:cubicBezTo>
                    <a:pt x="257" y="199"/>
                    <a:pt x="266" y="204"/>
                    <a:pt x="274" y="211"/>
                  </a:cubicBez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905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87E21E-7918-48DF-B396-29B4CE38F1DC}"/>
              </a:ext>
            </a:extLst>
          </p:cNvPr>
          <p:cNvGrpSpPr/>
          <p:nvPr/>
        </p:nvGrpSpPr>
        <p:grpSpPr>
          <a:xfrm>
            <a:off x="1445243" y="4441674"/>
            <a:ext cx="9925123" cy="711438"/>
            <a:chOff x="1445243" y="4638194"/>
            <a:chExt cx="9925123" cy="711438"/>
          </a:xfrm>
        </p:grpSpPr>
        <p:sp>
          <p:nvSpPr>
            <p:cNvPr id="17" name="Rectangle 16"/>
            <p:cNvSpPr/>
            <p:nvPr>
              <p:custDataLst>
                <p:tags r:id="rId5"/>
              </p:custDataLst>
            </p:nvPr>
          </p:nvSpPr>
          <p:spPr>
            <a:xfrm>
              <a:off x="1816792" y="4638195"/>
              <a:ext cx="9553574" cy="711437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3538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investors – Share Class B</a:t>
              </a:r>
            </a:p>
          </p:txBody>
        </p:sp>
        <p:sp>
          <p:nvSpPr>
            <p:cNvPr id="18" name="Freeform 8"/>
            <p:cNvSpPr>
              <a:spLocks noChangeAspect="1" noEditPoints="1"/>
            </p:cNvSpPr>
            <p:nvPr/>
          </p:nvSpPr>
          <p:spPr bwMode="auto">
            <a:xfrm>
              <a:off x="1445243" y="4638194"/>
              <a:ext cx="611476" cy="711437"/>
            </a:xfrm>
            <a:custGeom>
              <a:avLst/>
              <a:gdLst>
                <a:gd name="T0" fmla="*/ 783 w 783"/>
                <a:gd name="T1" fmla="*/ 699 h 911"/>
                <a:gd name="T2" fmla="*/ 660 w 783"/>
                <a:gd name="T3" fmla="*/ 699 h 911"/>
                <a:gd name="T4" fmla="*/ 660 w 783"/>
                <a:gd name="T5" fmla="*/ 911 h 911"/>
                <a:gd name="T6" fmla="*/ 438 w 783"/>
                <a:gd name="T7" fmla="*/ 911 h 911"/>
                <a:gd name="T8" fmla="*/ 438 w 783"/>
                <a:gd name="T9" fmla="*/ 699 h 911"/>
                <a:gd name="T10" fmla="*/ 0 w 783"/>
                <a:gd name="T11" fmla="*/ 699 h 911"/>
                <a:gd name="T12" fmla="*/ 0 w 783"/>
                <a:gd name="T13" fmla="*/ 528 h 911"/>
                <a:gd name="T14" fmla="*/ 421 w 783"/>
                <a:gd name="T15" fmla="*/ 0 h 911"/>
                <a:gd name="T16" fmla="*/ 660 w 783"/>
                <a:gd name="T17" fmla="*/ 0 h 911"/>
                <a:gd name="T18" fmla="*/ 660 w 783"/>
                <a:gd name="T19" fmla="*/ 535 h 911"/>
                <a:gd name="T20" fmla="*/ 783 w 783"/>
                <a:gd name="T21" fmla="*/ 535 h 911"/>
                <a:gd name="T22" fmla="*/ 783 w 783"/>
                <a:gd name="T23" fmla="*/ 699 h 911"/>
                <a:gd name="T24" fmla="*/ 438 w 783"/>
                <a:gd name="T25" fmla="*/ 535 h 911"/>
                <a:gd name="T26" fmla="*/ 438 w 783"/>
                <a:gd name="T27" fmla="*/ 204 h 911"/>
                <a:gd name="T28" fmla="*/ 173 w 783"/>
                <a:gd name="T29" fmla="*/ 535 h 911"/>
                <a:gd name="T30" fmla="*/ 438 w 783"/>
                <a:gd name="T31" fmla="*/ 535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3" h="911">
                  <a:moveTo>
                    <a:pt x="783" y="699"/>
                  </a:moveTo>
                  <a:lnTo>
                    <a:pt x="660" y="699"/>
                  </a:lnTo>
                  <a:lnTo>
                    <a:pt x="660" y="911"/>
                  </a:lnTo>
                  <a:lnTo>
                    <a:pt x="438" y="911"/>
                  </a:lnTo>
                  <a:lnTo>
                    <a:pt x="438" y="699"/>
                  </a:lnTo>
                  <a:lnTo>
                    <a:pt x="0" y="699"/>
                  </a:lnTo>
                  <a:lnTo>
                    <a:pt x="0" y="528"/>
                  </a:lnTo>
                  <a:lnTo>
                    <a:pt x="421" y="0"/>
                  </a:lnTo>
                  <a:lnTo>
                    <a:pt x="660" y="0"/>
                  </a:lnTo>
                  <a:lnTo>
                    <a:pt x="660" y="535"/>
                  </a:lnTo>
                  <a:lnTo>
                    <a:pt x="783" y="535"/>
                  </a:lnTo>
                  <a:lnTo>
                    <a:pt x="783" y="699"/>
                  </a:lnTo>
                  <a:close/>
                  <a:moveTo>
                    <a:pt x="438" y="535"/>
                  </a:moveTo>
                  <a:lnTo>
                    <a:pt x="438" y="204"/>
                  </a:lnTo>
                  <a:lnTo>
                    <a:pt x="173" y="535"/>
                  </a:lnTo>
                  <a:lnTo>
                    <a:pt x="438" y="535"/>
                  </a:ln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75FD15-74F6-4B4B-849B-A337A58CBE4C}"/>
              </a:ext>
            </a:extLst>
          </p:cNvPr>
          <p:cNvGrpSpPr/>
          <p:nvPr/>
        </p:nvGrpSpPr>
        <p:grpSpPr>
          <a:xfrm>
            <a:off x="1547901" y="5311869"/>
            <a:ext cx="9822464" cy="711438"/>
            <a:chOff x="1547901" y="5603631"/>
            <a:chExt cx="9822464" cy="711438"/>
          </a:xfrm>
        </p:grpSpPr>
        <p:sp>
          <p:nvSpPr>
            <p:cNvPr id="20" name="Rectangle 45"/>
            <p:cNvSpPr/>
            <p:nvPr>
              <p:custDataLst>
                <p:tags r:id="rId4"/>
              </p:custDataLst>
            </p:nvPr>
          </p:nvSpPr>
          <p:spPr>
            <a:xfrm>
              <a:off x="1716432" y="5603632"/>
              <a:ext cx="9653933" cy="711437"/>
            </a:xfrm>
            <a:custGeom>
              <a:avLst/>
              <a:gdLst>
                <a:gd name="connsiteX0" fmla="*/ 0 w 11788806"/>
                <a:gd name="connsiteY0" fmla="*/ 0 h 711437"/>
                <a:gd name="connsiteX1" fmla="*/ 11788806 w 11788806"/>
                <a:gd name="connsiteY1" fmla="*/ 0 h 711437"/>
                <a:gd name="connsiteX2" fmla="*/ 11788806 w 11788806"/>
                <a:gd name="connsiteY2" fmla="*/ 711437 h 711437"/>
                <a:gd name="connsiteX3" fmla="*/ 0 w 11788806"/>
                <a:gd name="connsiteY3" fmla="*/ 711437 h 711437"/>
                <a:gd name="connsiteX4" fmla="*/ 0 w 11788806"/>
                <a:gd name="connsiteY4" fmla="*/ 0 h 711437"/>
                <a:gd name="connsiteX0" fmla="*/ 1906 w 11790712"/>
                <a:gd name="connsiteY0" fmla="*/ 0 h 711437"/>
                <a:gd name="connsiteX1" fmla="*/ 11790712 w 11790712"/>
                <a:gd name="connsiteY1" fmla="*/ 0 h 711437"/>
                <a:gd name="connsiteX2" fmla="*/ 11790712 w 11790712"/>
                <a:gd name="connsiteY2" fmla="*/ 711437 h 711437"/>
                <a:gd name="connsiteX3" fmla="*/ 1906 w 11790712"/>
                <a:gd name="connsiteY3" fmla="*/ 711437 h 711437"/>
                <a:gd name="connsiteX4" fmla="*/ 0 w 11790712"/>
                <a:gd name="connsiteY4" fmla="*/ 476665 h 711437"/>
                <a:gd name="connsiteX5" fmla="*/ 1906 w 11790712"/>
                <a:gd name="connsiteY5" fmla="*/ 0 h 711437"/>
                <a:gd name="connsiteX0" fmla="*/ 2 w 11788808"/>
                <a:gd name="connsiteY0" fmla="*/ 0 h 711437"/>
                <a:gd name="connsiteX1" fmla="*/ 11788808 w 11788808"/>
                <a:gd name="connsiteY1" fmla="*/ 0 h 711437"/>
                <a:gd name="connsiteX2" fmla="*/ 11788808 w 11788808"/>
                <a:gd name="connsiteY2" fmla="*/ 711437 h 711437"/>
                <a:gd name="connsiteX3" fmla="*/ 2 w 11788808"/>
                <a:gd name="connsiteY3" fmla="*/ 711437 h 711437"/>
                <a:gd name="connsiteX4" fmla="*/ 271146 w 11788808"/>
                <a:gd name="connsiteY4" fmla="*/ 492540 h 711437"/>
                <a:gd name="connsiteX5" fmla="*/ 2 w 11788808"/>
                <a:gd name="connsiteY5" fmla="*/ 0 h 711437"/>
                <a:gd name="connsiteX0" fmla="*/ 845257 w 12634063"/>
                <a:gd name="connsiteY0" fmla="*/ 0 h 711437"/>
                <a:gd name="connsiteX1" fmla="*/ 12634063 w 12634063"/>
                <a:gd name="connsiteY1" fmla="*/ 0 h 711437"/>
                <a:gd name="connsiteX2" fmla="*/ 12634063 w 12634063"/>
                <a:gd name="connsiteY2" fmla="*/ 711437 h 711437"/>
                <a:gd name="connsiteX3" fmla="*/ 845257 w 12634063"/>
                <a:gd name="connsiteY3" fmla="*/ 711437 h 711437"/>
                <a:gd name="connsiteX4" fmla="*/ 1116401 w 12634063"/>
                <a:gd name="connsiteY4" fmla="*/ 492540 h 711437"/>
                <a:gd name="connsiteX5" fmla="*/ 960826 w 12634063"/>
                <a:gd name="connsiteY5" fmla="*/ 219490 h 711437"/>
                <a:gd name="connsiteX6" fmla="*/ 845257 w 12634063"/>
                <a:gd name="connsiteY6" fmla="*/ 0 h 711437"/>
                <a:gd name="connsiteX0" fmla="*/ 845257 w 12634063"/>
                <a:gd name="connsiteY0" fmla="*/ 0 h 711437"/>
                <a:gd name="connsiteX1" fmla="*/ 12634063 w 12634063"/>
                <a:gd name="connsiteY1" fmla="*/ 0 h 711437"/>
                <a:gd name="connsiteX2" fmla="*/ 12634063 w 12634063"/>
                <a:gd name="connsiteY2" fmla="*/ 711437 h 711437"/>
                <a:gd name="connsiteX3" fmla="*/ 845257 w 12634063"/>
                <a:gd name="connsiteY3" fmla="*/ 711437 h 711437"/>
                <a:gd name="connsiteX4" fmla="*/ 1116401 w 12634063"/>
                <a:gd name="connsiteY4" fmla="*/ 492540 h 711437"/>
                <a:gd name="connsiteX5" fmla="*/ 960826 w 12634063"/>
                <a:gd name="connsiteY5" fmla="*/ 219490 h 711437"/>
                <a:gd name="connsiteX6" fmla="*/ 845257 w 12634063"/>
                <a:gd name="connsiteY6" fmla="*/ 0 h 711437"/>
                <a:gd name="connsiteX0" fmla="*/ 3208 w 11792014"/>
                <a:gd name="connsiteY0" fmla="*/ 0 h 711437"/>
                <a:gd name="connsiteX1" fmla="*/ 11792014 w 11792014"/>
                <a:gd name="connsiteY1" fmla="*/ 0 h 711437"/>
                <a:gd name="connsiteX2" fmla="*/ 11792014 w 11792014"/>
                <a:gd name="connsiteY2" fmla="*/ 711437 h 711437"/>
                <a:gd name="connsiteX3" fmla="*/ 3208 w 11792014"/>
                <a:gd name="connsiteY3" fmla="*/ 711437 h 711437"/>
                <a:gd name="connsiteX4" fmla="*/ 274352 w 11792014"/>
                <a:gd name="connsiteY4" fmla="*/ 492540 h 711437"/>
                <a:gd name="connsiteX5" fmla="*/ 118777 w 11792014"/>
                <a:gd name="connsiteY5" fmla="*/ 219490 h 711437"/>
                <a:gd name="connsiteX6" fmla="*/ 3208 w 11792014"/>
                <a:gd name="connsiteY6" fmla="*/ 0 h 711437"/>
                <a:gd name="connsiteX0" fmla="*/ 24969 w 11813775"/>
                <a:gd name="connsiteY0" fmla="*/ 0 h 711437"/>
                <a:gd name="connsiteX1" fmla="*/ 11813775 w 11813775"/>
                <a:gd name="connsiteY1" fmla="*/ 0 h 711437"/>
                <a:gd name="connsiteX2" fmla="*/ 11813775 w 11813775"/>
                <a:gd name="connsiteY2" fmla="*/ 711437 h 711437"/>
                <a:gd name="connsiteX3" fmla="*/ 24969 w 11813775"/>
                <a:gd name="connsiteY3" fmla="*/ 711437 h 711437"/>
                <a:gd name="connsiteX4" fmla="*/ 296113 w 11813775"/>
                <a:gd name="connsiteY4" fmla="*/ 492540 h 711437"/>
                <a:gd name="connsiteX5" fmla="*/ 26238 w 11813775"/>
                <a:gd name="connsiteY5" fmla="*/ 282990 h 711437"/>
                <a:gd name="connsiteX6" fmla="*/ 24969 w 11813775"/>
                <a:gd name="connsiteY6" fmla="*/ 0 h 711437"/>
                <a:gd name="connsiteX0" fmla="*/ 24969 w 11813775"/>
                <a:gd name="connsiteY0" fmla="*/ 0 h 711437"/>
                <a:gd name="connsiteX1" fmla="*/ 11813775 w 11813775"/>
                <a:gd name="connsiteY1" fmla="*/ 0 h 711437"/>
                <a:gd name="connsiteX2" fmla="*/ 11813775 w 11813775"/>
                <a:gd name="connsiteY2" fmla="*/ 711437 h 711437"/>
                <a:gd name="connsiteX3" fmla="*/ 24969 w 11813775"/>
                <a:gd name="connsiteY3" fmla="*/ 711437 h 711437"/>
                <a:gd name="connsiteX4" fmla="*/ 296113 w 11813775"/>
                <a:gd name="connsiteY4" fmla="*/ 492540 h 711437"/>
                <a:gd name="connsiteX5" fmla="*/ 26238 w 11813775"/>
                <a:gd name="connsiteY5" fmla="*/ 282990 h 711437"/>
                <a:gd name="connsiteX6" fmla="*/ 24969 w 11813775"/>
                <a:gd name="connsiteY6" fmla="*/ 0 h 7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3775" h="711437">
                  <a:moveTo>
                    <a:pt x="24969" y="0"/>
                  </a:moveTo>
                  <a:lnTo>
                    <a:pt x="11813775" y="0"/>
                  </a:lnTo>
                  <a:lnTo>
                    <a:pt x="11813775" y="711437"/>
                  </a:lnTo>
                  <a:lnTo>
                    <a:pt x="24969" y="711437"/>
                  </a:lnTo>
                  <a:cubicBezTo>
                    <a:pt x="24334" y="633180"/>
                    <a:pt x="296748" y="570797"/>
                    <a:pt x="296113" y="492540"/>
                  </a:cubicBezTo>
                  <a:cubicBezTo>
                    <a:pt x="315374" y="410549"/>
                    <a:pt x="61904" y="326980"/>
                    <a:pt x="26238" y="282990"/>
                  </a:cubicBezTo>
                  <a:cubicBezTo>
                    <a:pt x="-18953" y="200900"/>
                    <a:pt x="3480" y="265182"/>
                    <a:pt x="24969" y="0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3538" indent="82550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FARMER’S Land Development FUND </a:t>
              </a:r>
            </a:p>
          </p:txBody>
        </p:sp>
        <p:sp>
          <p:nvSpPr>
            <p:cNvPr id="21" name="Freeform 9"/>
            <p:cNvSpPr>
              <a:spLocks noChangeAspect="1"/>
            </p:cNvSpPr>
            <p:nvPr/>
          </p:nvSpPr>
          <p:spPr bwMode="auto">
            <a:xfrm>
              <a:off x="1547901" y="5603631"/>
              <a:ext cx="539525" cy="711437"/>
            </a:xfrm>
            <a:custGeom>
              <a:avLst/>
              <a:gdLst>
                <a:gd name="T0" fmla="*/ 297 w 297"/>
                <a:gd name="T1" fmla="*/ 253 h 390"/>
                <a:gd name="T2" fmla="*/ 286 w 297"/>
                <a:gd name="T3" fmla="*/ 308 h 390"/>
                <a:gd name="T4" fmla="*/ 253 w 297"/>
                <a:gd name="T5" fmla="*/ 352 h 390"/>
                <a:gd name="T6" fmla="*/ 199 w 297"/>
                <a:gd name="T7" fmla="*/ 381 h 390"/>
                <a:gd name="T8" fmla="*/ 129 w 297"/>
                <a:gd name="T9" fmla="*/ 390 h 390"/>
                <a:gd name="T10" fmla="*/ 51 w 297"/>
                <a:gd name="T11" fmla="*/ 383 h 390"/>
                <a:gd name="T12" fmla="*/ 0 w 297"/>
                <a:gd name="T13" fmla="*/ 367 h 390"/>
                <a:gd name="T14" fmla="*/ 0 w 297"/>
                <a:gd name="T15" fmla="*/ 283 h 390"/>
                <a:gd name="T16" fmla="*/ 11 w 297"/>
                <a:gd name="T17" fmla="*/ 283 h 390"/>
                <a:gd name="T18" fmla="*/ 61 w 297"/>
                <a:gd name="T19" fmla="*/ 306 h 390"/>
                <a:gd name="T20" fmla="*/ 114 w 297"/>
                <a:gd name="T21" fmla="*/ 315 h 390"/>
                <a:gd name="T22" fmla="*/ 150 w 297"/>
                <a:gd name="T23" fmla="*/ 311 h 390"/>
                <a:gd name="T24" fmla="*/ 179 w 297"/>
                <a:gd name="T25" fmla="*/ 298 h 390"/>
                <a:gd name="T26" fmla="*/ 193 w 297"/>
                <a:gd name="T27" fmla="*/ 282 h 390"/>
                <a:gd name="T28" fmla="*/ 197 w 297"/>
                <a:gd name="T29" fmla="*/ 256 h 390"/>
                <a:gd name="T30" fmla="*/ 191 w 297"/>
                <a:gd name="T31" fmla="*/ 233 h 390"/>
                <a:gd name="T32" fmla="*/ 176 w 297"/>
                <a:gd name="T33" fmla="*/ 218 h 390"/>
                <a:gd name="T34" fmla="*/ 142 w 297"/>
                <a:gd name="T35" fmla="*/ 207 h 390"/>
                <a:gd name="T36" fmla="*/ 107 w 297"/>
                <a:gd name="T37" fmla="*/ 204 h 390"/>
                <a:gd name="T38" fmla="*/ 62 w 297"/>
                <a:gd name="T39" fmla="*/ 208 h 390"/>
                <a:gd name="T40" fmla="*/ 25 w 297"/>
                <a:gd name="T41" fmla="*/ 216 h 390"/>
                <a:gd name="T42" fmla="*/ 14 w 297"/>
                <a:gd name="T43" fmla="*/ 216 h 390"/>
                <a:gd name="T44" fmla="*/ 14 w 297"/>
                <a:gd name="T45" fmla="*/ 0 h 390"/>
                <a:gd name="T46" fmla="*/ 286 w 297"/>
                <a:gd name="T47" fmla="*/ 0 h 390"/>
                <a:gd name="T48" fmla="*/ 286 w 297"/>
                <a:gd name="T49" fmla="*/ 73 h 390"/>
                <a:gd name="T50" fmla="*/ 107 w 297"/>
                <a:gd name="T51" fmla="*/ 73 h 390"/>
                <a:gd name="T52" fmla="*/ 107 w 297"/>
                <a:gd name="T53" fmla="*/ 136 h 390"/>
                <a:gd name="T54" fmla="*/ 127 w 297"/>
                <a:gd name="T55" fmla="*/ 135 h 390"/>
                <a:gd name="T56" fmla="*/ 148 w 297"/>
                <a:gd name="T57" fmla="*/ 134 h 390"/>
                <a:gd name="T58" fmla="*/ 205 w 297"/>
                <a:gd name="T59" fmla="*/ 140 h 390"/>
                <a:gd name="T60" fmla="*/ 247 w 297"/>
                <a:gd name="T61" fmla="*/ 157 h 390"/>
                <a:gd name="T62" fmla="*/ 284 w 297"/>
                <a:gd name="T63" fmla="*/ 195 h 390"/>
                <a:gd name="T64" fmla="*/ 297 w 297"/>
                <a:gd name="T65" fmla="*/ 253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390">
                  <a:moveTo>
                    <a:pt x="297" y="253"/>
                  </a:moveTo>
                  <a:cubicBezTo>
                    <a:pt x="297" y="273"/>
                    <a:pt x="293" y="291"/>
                    <a:pt x="286" y="308"/>
                  </a:cubicBezTo>
                  <a:cubicBezTo>
                    <a:pt x="278" y="325"/>
                    <a:pt x="268" y="340"/>
                    <a:pt x="253" y="352"/>
                  </a:cubicBezTo>
                  <a:cubicBezTo>
                    <a:pt x="238" y="365"/>
                    <a:pt x="219" y="375"/>
                    <a:pt x="199" y="381"/>
                  </a:cubicBezTo>
                  <a:cubicBezTo>
                    <a:pt x="179" y="387"/>
                    <a:pt x="155" y="390"/>
                    <a:pt x="129" y="390"/>
                  </a:cubicBezTo>
                  <a:cubicBezTo>
                    <a:pt x="98" y="390"/>
                    <a:pt x="73" y="388"/>
                    <a:pt x="51" y="383"/>
                  </a:cubicBezTo>
                  <a:cubicBezTo>
                    <a:pt x="30" y="378"/>
                    <a:pt x="13" y="373"/>
                    <a:pt x="0" y="367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3"/>
                    <a:pt x="11" y="283"/>
                    <a:pt x="11" y="283"/>
                  </a:cubicBezTo>
                  <a:cubicBezTo>
                    <a:pt x="26" y="292"/>
                    <a:pt x="43" y="300"/>
                    <a:pt x="61" y="306"/>
                  </a:cubicBezTo>
                  <a:cubicBezTo>
                    <a:pt x="79" y="312"/>
                    <a:pt x="97" y="315"/>
                    <a:pt x="114" y="315"/>
                  </a:cubicBezTo>
                  <a:cubicBezTo>
                    <a:pt x="125" y="315"/>
                    <a:pt x="137" y="314"/>
                    <a:pt x="150" y="311"/>
                  </a:cubicBezTo>
                  <a:cubicBezTo>
                    <a:pt x="162" y="309"/>
                    <a:pt x="172" y="304"/>
                    <a:pt x="179" y="298"/>
                  </a:cubicBezTo>
                  <a:cubicBezTo>
                    <a:pt x="185" y="293"/>
                    <a:pt x="190" y="287"/>
                    <a:pt x="193" y="282"/>
                  </a:cubicBezTo>
                  <a:cubicBezTo>
                    <a:pt x="196" y="276"/>
                    <a:pt x="197" y="268"/>
                    <a:pt x="197" y="256"/>
                  </a:cubicBezTo>
                  <a:cubicBezTo>
                    <a:pt x="197" y="247"/>
                    <a:pt x="195" y="240"/>
                    <a:pt x="191" y="233"/>
                  </a:cubicBezTo>
                  <a:cubicBezTo>
                    <a:pt x="187" y="227"/>
                    <a:pt x="182" y="222"/>
                    <a:pt x="176" y="218"/>
                  </a:cubicBezTo>
                  <a:cubicBezTo>
                    <a:pt x="166" y="212"/>
                    <a:pt x="155" y="209"/>
                    <a:pt x="142" y="207"/>
                  </a:cubicBezTo>
                  <a:cubicBezTo>
                    <a:pt x="129" y="205"/>
                    <a:pt x="117" y="204"/>
                    <a:pt x="107" y="204"/>
                  </a:cubicBezTo>
                  <a:cubicBezTo>
                    <a:pt x="91" y="204"/>
                    <a:pt x="77" y="205"/>
                    <a:pt x="62" y="208"/>
                  </a:cubicBezTo>
                  <a:cubicBezTo>
                    <a:pt x="48" y="211"/>
                    <a:pt x="36" y="213"/>
                    <a:pt x="25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73"/>
                    <a:pt x="286" y="73"/>
                    <a:pt x="286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12" y="135"/>
                    <a:pt x="119" y="135"/>
                    <a:pt x="127" y="135"/>
                  </a:cubicBezTo>
                  <a:cubicBezTo>
                    <a:pt x="135" y="135"/>
                    <a:pt x="142" y="134"/>
                    <a:pt x="148" y="134"/>
                  </a:cubicBezTo>
                  <a:cubicBezTo>
                    <a:pt x="169" y="134"/>
                    <a:pt x="188" y="136"/>
                    <a:pt x="205" y="140"/>
                  </a:cubicBezTo>
                  <a:cubicBezTo>
                    <a:pt x="221" y="145"/>
                    <a:pt x="235" y="150"/>
                    <a:pt x="247" y="157"/>
                  </a:cubicBezTo>
                  <a:cubicBezTo>
                    <a:pt x="263" y="167"/>
                    <a:pt x="275" y="179"/>
                    <a:pt x="284" y="195"/>
                  </a:cubicBezTo>
                  <a:cubicBezTo>
                    <a:pt x="293" y="210"/>
                    <a:pt x="297" y="230"/>
                    <a:pt x="297" y="253"/>
                  </a:cubicBez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Agenda"/>
          <p:cNvSpPr txBox="1"/>
          <p:nvPr>
            <p:custDataLst>
              <p:tags r:id="rId1"/>
            </p:custDataLst>
          </p:nvPr>
        </p:nvSpPr>
        <p:spPr>
          <a:xfrm>
            <a:off x="224232" y="1184787"/>
            <a:ext cx="12392824" cy="620255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 lvl="0" algn="ctr">
              <a:spcBef>
                <a:spcPts val="3200"/>
              </a:spcBef>
              <a:buSzPct val="100000"/>
            </a:pPr>
            <a:r>
              <a:rPr lang="en-US" b="1" dirty="0"/>
              <a:t>As the investment is asset backed through land holdings, a bankruptcy would not result in significant loss of capital.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0F52DF-7EAE-41E3-A569-37153186B8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445243" y="6182062"/>
            <a:ext cx="9950802" cy="714433"/>
            <a:chOff x="415543" y="5962650"/>
            <a:chExt cx="9950802" cy="714433"/>
          </a:xfrm>
        </p:grpSpPr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B8658801-9444-4598-9F74-A35F747E811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77851" y="5962650"/>
              <a:ext cx="9788494" cy="714433"/>
            </a:xfrm>
            <a:custGeom>
              <a:avLst/>
              <a:gdLst>
                <a:gd name="connsiteX0" fmla="*/ 0 w 11856504"/>
                <a:gd name="connsiteY0" fmla="*/ 0 h 711437"/>
                <a:gd name="connsiteX1" fmla="*/ 11856504 w 11856504"/>
                <a:gd name="connsiteY1" fmla="*/ 0 h 711437"/>
                <a:gd name="connsiteX2" fmla="*/ 11856504 w 11856504"/>
                <a:gd name="connsiteY2" fmla="*/ 711437 h 711437"/>
                <a:gd name="connsiteX3" fmla="*/ 0 w 11856504"/>
                <a:gd name="connsiteY3" fmla="*/ 711437 h 711437"/>
                <a:gd name="connsiteX4" fmla="*/ 0 w 11856504"/>
                <a:gd name="connsiteY4" fmla="*/ 0 h 711437"/>
                <a:gd name="connsiteX0" fmla="*/ 0 w 11856504"/>
                <a:gd name="connsiteY0" fmla="*/ 2996 h 714433"/>
                <a:gd name="connsiteX1" fmla="*/ 253999 w 11856504"/>
                <a:gd name="connsiteY1" fmla="*/ 0 h 714433"/>
                <a:gd name="connsiteX2" fmla="*/ 11856504 w 11856504"/>
                <a:gd name="connsiteY2" fmla="*/ 2996 h 714433"/>
                <a:gd name="connsiteX3" fmla="*/ 11856504 w 11856504"/>
                <a:gd name="connsiteY3" fmla="*/ 714433 h 714433"/>
                <a:gd name="connsiteX4" fmla="*/ 0 w 11856504"/>
                <a:gd name="connsiteY4" fmla="*/ 714433 h 714433"/>
                <a:gd name="connsiteX5" fmla="*/ 0 w 11856504"/>
                <a:gd name="connsiteY5" fmla="*/ 2996 h 714433"/>
                <a:gd name="connsiteX0" fmla="*/ 0 w 11856504"/>
                <a:gd name="connsiteY0" fmla="*/ 2996 h 714433"/>
                <a:gd name="connsiteX1" fmla="*/ 253999 w 11856504"/>
                <a:gd name="connsiteY1" fmla="*/ 0 h 714433"/>
                <a:gd name="connsiteX2" fmla="*/ 11856504 w 11856504"/>
                <a:gd name="connsiteY2" fmla="*/ 2996 h 714433"/>
                <a:gd name="connsiteX3" fmla="*/ 11856504 w 11856504"/>
                <a:gd name="connsiteY3" fmla="*/ 714433 h 714433"/>
                <a:gd name="connsiteX4" fmla="*/ 314324 w 11856504"/>
                <a:gd name="connsiteY4" fmla="*/ 714375 h 714433"/>
                <a:gd name="connsiteX5" fmla="*/ 0 w 11856504"/>
                <a:gd name="connsiteY5" fmla="*/ 714433 h 714433"/>
                <a:gd name="connsiteX6" fmla="*/ 0 w 11856504"/>
                <a:gd name="connsiteY6" fmla="*/ 2996 h 714433"/>
                <a:gd name="connsiteX0" fmla="*/ 0 w 11856504"/>
                <a:gd name="connsiteY0" fmla="*/ 2996 h 714433"/>
                <a:gd name="connsiteX1" fmla="*/ 253999 w 11856504"/>
                <a:gd name="connsiteY1" fmla="*/ 0 h 714433"/>
                <a:gd name="connsiteX2" fmla="*/ 11856504 w 11856504"/>
                <a:gd name="connsiteY2" fmla="*/ 2996 h 714433"/>
                <a:gd name="connsiteX3" fmla="*/ 11856504 w 11856504"/>
                <a:gd name="connsiteY3" fmla="*/ 714433 h 714433"/>
                <a:gd name="connsiteX4" fmla="*/ 314324 w 11856504"/>
                <a:gd name="connsiteY4" fmla="*/ 714375 h 714433"/>
                <a:gd name="connsiteX5" fmla="*/ 44450 w 11856504"/>
                <a:gd name="connsiteY5" fmla="*/ 631883 h 714433"/>
                <a:gd name="connsiteX6" fmla="*/ 0 w 11856504"/>
                <a:gd name="connsiteY6" fmla="*/ 2996 h 714433"/>
                <a:gd name="connsiteX0" fmla="*/ 3175 w 11812054"/>
                <a:gd name="connsiteY0" fmla="*/ 79196 h 714433"/>
                <a:gd name="connsiteX1" fmla="*/ 209549 w 11812054"/>
                <a:gd name="connsiteY1" fmla="*/ 0 h 714433"/>
                <a:gd name="connsiteX2" fmla="*/ 11812054 w 11812054"/>
                <a:gd name="connsiteY2" fmla="*/ 2996 h 714433"/>
                <a:gd name="connsiteX3" fmla="*/ 11812054 w 11812054"/>
                <a:gd name="connsiteY3" fmla="*/ 714433 h 714433"/>
                <a:gd name="connsiteX4" fmla="*/ 269874 w 11812054"/>
                <a:gd name="connsiteY4" fmla="*/ 714375 h 714433"/>
                <a:gd name="connsiteX5" fmla="*/ 0 w 11812054"/>
                <a:gd name="connsiteY5" fmla="*/ 631883 h 714433"/>
                <a:gd name="connsiteX6" fmla="*/ 3175 w 11812054"/>
                <a:gd name="connsiteY6" fmla="*/ 79196 h 71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2054" h="714433">
                  <a:moveTo>
                    <a:pt x="3175" y="79196"/>
                  </a:moveTo>
                  <a:lnTo>
                    <a:pt x="209549" y="0"/>
                  </a:lnTo>
                  <a:lnTo>
                    <a:pt x="11812054" y="2996"/>
                  </a:lnTo>
                  <a:lnTo>
                    <a:pt x="11812054" y="714433"/>
                  </a:lnTo>
                  <a:lnTo>
                    <a:pt x="269874" y="714375"/>
                  </a:lnTo>
                  <a:lnTo>
                    <a:pt x="0" y="631883"/>
                  </a:lnTo>
                  <a:cubicBezTo>
                    <a:pt x="1058" y="447654"/>
                    <a:pt x="2117" y="263425"/>
                    <a:pt x="3175" y="79196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534988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COMMUNITY DEVELOPMENT FUND</a:t>
              </a: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D995F047-F055-4C83-B9D5-F920A6A319C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5543" y="5965646"/>
              <a:ext cx="556186" cy="711437"/>
            </a:xfrm>
            <a:custGeom>
              <a:avLst/>
              <a:gdLst>
                <a:gd name="T0" fmla="*/ 312 w 312"/>
                <a:gd name="T1" fmla="*/ 259 h 397"/>
                <a:gd name="T2" fmla="*/ 302 w 312"/>
                <a:gd name="T3" fmla="*/ 315 h 397"/>
                <a:gd name="T4" fmla="*/ 271 w 312"/>
                <a:gd name="T5" fmla="*/ 358 h 397"/>
                <a:gd name="T6" fmla="*/ 223 w 312"/>
                <a:gd name="T7" fmla="*/ 387 h 397"/>
                <a:gd name="T8" fmla="*/ 159 w 312"/>
                <a:gd name="T9" fmla="*/ 397 h 397"/>
                <a:gd name="T10" fmla="*/ 96 w 312"/>
                <a:gd name="T11" fmla="*/ 388 h 397"/>
                <a:gd name="T12" fmla="*/ 48 w 312"/>
                <a:gd name="T13" fmla="*/ 359 h 397"/>
                <a:gd name="T14" fmla="*/ 12 w 312"/>
                <a:gd name="T15" fmla="*/ 302 h 397"/>
                <a:gd name="T16" fmla="*/ 0 w 312"/>
                <a:gd name="T17" fmla="*/ 219 h 397"/>
                <a:gd name="T18" fmla="*/ 11 w 312"/>
                <a:gd name="T19" fmla="*/ 130 h 397"/>
                <a:gd name="T20" fmla="*/ 49 w 312"/>
                <a:gd name="T21" fmla="*/ 61 h 397"/>
                <a:gd name="T22" fmla="*/ 114 w 312"/>
                <a:gd name="T23" fmla="*/ 16 h 397"/>
                <a:gd name="T24" fmla="*/ 210 w 312"/>
                <a:gd name="T25" fmla="*/ 0 h 397"/>
                <a:gd name="T26" fmla="*/ 251 w 312"/>
                <a:gd name="T27" fmla="*/ 3 h 397"/>
                <a:gd name="T28" fmla="*/ 280 w 312"/>
                <a:gd name="T29" fmla="*/ 6 h 397"/>
                <a:gd name="T30" fmla="*/ 280 w 312"/>
                <a:gd name="T31" fmla="*/ 82 h 397"/>
                <a:gd name="T32" fmla="*/ 270 w 312"/>
                <a:gd name="T33" fmla="*/ 82 h 397"/>
                <a:gd name="T34" fmla="*/ 247 w 312"/>
                <a:gd name="T35" fmla="*/ 74 h 397"/>
                <a:gd name="T36" fmla="*/ 209 w 312"/>
                <a:gd name="T37" fmla="*/ 70 h 397"/>
                <a:gd name="T38" fmla="*/ 132 w 312"/>
                <a:gd name="T39" fmla="*/ 94 h 397"/>
                <a:gd name="T40" fmla="*/ 99 w 312"/>
                <a:gd name="T41" fmla="*/ 161 h 397"/>
                <a:gd name="T42" fmla="*/ 141 w 312"/>
                <a:gd name="T43" fmla="*/ 142 h 397"/>
                <a:gd name="T44" fmla="*/ 188 w 312"/>
                <a:gd name="T45" fmla="*/ 135 h 397"/>
                <a:gd name="T46" fmla="*/ 230 w 312"/>
                <a:gd name="T47" fmla="*/ 140 h 397"/>
                <a:gd name="T48" fmla="*/ 265 w 312"/>
                <a:gd name="T49" fmla="*/ 156 h 397"/>
                <a:gd name="T50" fmla="*/ 300 w 312"/>
                <a:gd name="T51" fmla="*/ 196 h 397"/>
                <a:gd name="T52" fmla="*/ 312 w 312"/>
                <a:gd name="T53" fmla="*/ 259 h 397"/>
                <a:gd name="T54" fmla="*/ 196 w 312"/>
                <a:gd name="T55" fmla="*/ 317 h 397"/>
                <a:gd name="T56" fmla="*/ 208 w 312"/>
                <a:gd name="T57" fmla="*/ 296 h 397"/>
                <a:gd name="T58" fmla="*/ 213 w 312"/>
                <a:gd name="T59" fmla="*/ 264 h 397"/>
                <a:gd name="T60" fmla="*/ 208 w 312"/>
                <a:gd name="T61" fmla="*/ 233 h 397"/>
                <a:gd name="T62" fmla="*/ 193 w 312"/>
                <a:gd name="T63" fmla="*/ 214 h 397"/>
                <a:gd name="T64" fmla="*/ 171 w 312"/>
                <a:gd name="T65" fmla="*/ 204 h 397"/>
                <a:gd name="T66" fmla="*/ 145 w 312"/>
                <a:gd name="T67" fmla="*/ 202 h 397"/>
                <a:gd name="T68" fmla="*/ 121 w 312"/>
                <a:gd name="T69" fmla="*/ 204 h 397"/>
                <a:gd name="T70" fmla="*/ 99 w 312"/>
                <a:gd name="T71" fmla="*/ 210 h 397"/>
                <a:gd name="T72" fmla="*/ 99 w 312"/>
                <a:gd name="T73" fmla="*/ 219 h 397"/>
                <a:gd name="T74" fmla="*/ 98 w 312"/>
                <a:gd name="T75" fmla="*/ 234 h 397"/>
                <a:gd name="T76" fmla="*/ 105 w 312"/>
                <a:gd name="T77" fmla="*/ 286 h 397"/>
                <a:gd name="T78" fmla="*/ 121 w 312"/>
                <a:gd name="T79" fmla="*/ 317 h 397"/>
                <a:gd name="T80" fmla="*/ 138 w 312"/>
                <a:gd name="T81" fmla="*/ 329 h 397"/>
                <a:gd name="T82" fmla="*/ 159 w 312"/>
                <a:gd name="T83" fmla="*/ 332 h 397"/>
                <a:gd name="T84" fmla="*/ 178 w 312"/>
                <a:gd name="T85" fmla="*/ 329 h 397"/>
                <a:gd name="T86" fmla="*/ 196 w 312"/>
                <a:gd name="T87" fmla="*/ 31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2" h="397">
                  <a:moveTo>
                    <a:pt x="312" y="259"/>
                  </a:moveTo>
                  <a:cubicBezTo>
                    <a:pt x="312" y="279"/>
                    <a:pt x="309" y="297"/>
                    <a:pt x="302" y="315"/>
                  </a:cubicBezTo>
                  <a:cubicBezTo>
                    <a:pt x="294" y="332"/>
                    <a:pt x="284" y="347"/>
                    <a:pt x="271" y="358"/>
                  </a:cubicBezTo>
                  <a:cubicBezTo>
                    <a:pt x="257" y="371"/>
                    <a:pt x="241" y="381"/>
                    <a:pt x="223" y="387"/>
                  </a:cubicBezTo>
                  <a:cubicBezTo>
                    <a:pt x="205" y="394"/>
                    <a:pt x="184" y="397"/>
                    <a:pt x="159" y="397"/>
                  </a:cubicBezTo>
                  <a:cubicBezTo>
                    <a:pt x="136" y="397"/>
                    <a:pt x="115" y="394"/>
                    <a:pt x="96" y="388"/>
                  </a:cubicBezTo>
                  <a:cubicBezTo>
                    <a:pt x="77" y="382"/>
                    <a:pt x="61" y="372"/>
                    <a:pt x="48" y="359"/>
                  </a:cubicBezTo>
                  <a:cubicBezTo>
                    <a:pt x="32" y="345"/>
                    <a:pt x="20" y="326"/>
                    <a:pt x="12" y="302"/>
                  </a:cubicBezTo>
                  <a:cubicBezTo>
                    <a:pt x="4" y="279"/>
                    <a:pt x="0" y="251"/>
                    <a:pt x="0" y="219"/>
                  </a:cubicBezTo>
                  <a:cubicBezTo>
                    <a:pt x="0" y="185"/>
                    <a:pt x="4" y="156"/>
                    <a:pt x="11" y="130"/>
                  </a:cubicBezTo>
                  <a:cubicBezTo>
                    <a:pt x="19" y="104"/>
                    <a:pt x="32" y="81"/>
                    <a:pt x="49" y="61"/>
                  </a:cubicBezTo>
                  <a:cubicBezTo>
                    <a:pt x="66" y="41"/>
                    <a:pt x="88" y="27"/>
                    <a:pt x="114" y="16"/>
                  </a:cubicBezTo>
                  <a:cubicBezTo>
                    <a:pt x="141" y="5"/>
                    <a:pt x="173" y="0"/>
                    <a:pt x="210" y="0"/>
                  </a:cubicBezTo>
                  <a:cubicBezTo>
                    <a:pt x="222" y="0"/>
                    <a:pt x="236" y="1"/>
                    <a:pt x="251" y="3"/>
                  </a:cubicBezTo>
                  <a:cubicBezTo>
                    <a:pt x="266" y="4"/>
                    <a:pt x="276" y="6"/>
                    <a:pt x="280" y="6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70" y="82"/>
                    <a:pt x="270" y="82"/>
                    <a:pt x="270" y="82"/>
                  </a:cubicBezTo>
                  <a:cubicBezTo>
                    <a:pt x="266" y="79"/>
                    <a:pt x="258" y="77"/>
                    <a:pt x="247" y="74"/>
                  </a:cubicBezTo>
                  <a:cubicBezTo>
                    <a:pt x="236" y="71"/>
                    <a:pt x="223" y="70"/>
                    <a:pt x="209" y="70"/>
                  </a:cubicBezTo>
                  <a:cubicBezTo>
                    <a:pt x="176" y="70"/>
                    <a:pt x="151" y="78"/>
                    <a:pt x="132" y="94"/>
                  </a:cubicBezTo>
                  <a:cubicBezTo>
                    <a:pt x="114" y="110"/>
                    <a:pt x="103" y="132"/>
                    <a:pt x="99" y="161"/>
                  </a:cubicBezTo>
                  <a:cubicBezTo>
                    <a:pt x="112" y="153"/>
                    <a:pt x="126" y="147"/>
                    <a:pt x="141" y="142"/>
                  </a:cubicBezTo>
                  <a:cubicBezTo>
                    <a:pt x="156" y="137"/>
                    <a:pt x="171" y="135"/>
                    <a:pt x="188" y="135"/>
                  </a:cubicBezTo>
                  <a:cubicBezTo>
                    <a:pt x="203" y="135"/>
                    <a:pt x="217" y="136"/>
                    <a:pt x="230" y="140"/>
                  </a:cubicBezTo>
                  <a:cubicBezTo>
                    <a:pt x="243" y="143"/>
                    <a:pt x="254" y="149"/>
                    <a:pt x="265" y="156"/>
                  </a:cubicBezTo>
                  <a:cubicBezTo>
                    <a:pt x="280" y="166"/>
                    <a:pt x="291" y="180"/>
                    <a:pt x="300" y="196"/>
                  </a:cubicBezTo>
                  <a:cubicBezTo>
                    <a:pt x="308" y="213"/>
                    <a:pt x="312" y="234"/>
                    <a:pt x="312" y="259"/>
                  </a:cubicBezTo>
                  <a:close/>
                  <a:moveTo>
                    <a:pt x="196" y="317"/>
                  </a:moveTo>
                  <a:cubicBezTo>
                    <a:pt x="201" y="311"/>
                    <a:pt x="205" y="304"/>
                    <a:pt x="208" y="296"/>
                  </a:cubicBezTo>
                  <a:cubicBezTo>
                    <a:pt x="211" y="288"/>
                    <a:pt x="213" y="278"/>
                    <a:pt x="213" y="264"/>
                  </a:cubicBezTo>
                  <a:cubicBezTo>
                    <a:pt x="213" y="251"/>
                    <a:pt x="211" y="241"/>
                    <a:pt x="208" y="233"/>
                  </a:cubicBezTo>
                  <a:cubicBezTo>
                    <a:pt x="204" y="225"/>
                    <a:pt x="199" y="219"/>
                    <a:pt x="193" y="214"/>
                  </a:cubicBezTo>
                  <a:cubicBezTo>
                    <a:pt x="187" y="209"/>
                    <a:pt x="179" y="206"/>
                    <a:pt x="171" y="204"/>
                  </a:cubicBezTo>
                  <a:cubicBezTo>
                    <a:pt x="163" y="202"/>
                    <a:pt x="154" y="202"/>
                    <a:pt x="145" y="202"/>
                  </a:cubicBezTo>
                  <a:cubicBezTo>
                    <a:pt x="137" y="202"/>
                    <a:pt x="130" y="202"/>
                    <a:pt x="121" y="204"/>
                  </a:cubicBezTo>
                  <a:cubicBezTo>
                    <a:pt x="113" y="206"/>
                    <a:pt x="106" y="208"/>
                    <a:pt x="99" y="210"/>
                  </a:cubicBezTo>
                  <a:cubicBezTo>
                    <a:pt x="99" y="212"/>
                    <a:pt x="99" y="215"/>
                    <a:pt x="99" y="219"/>
                  </a:cubicBezTo>
                  <a:cubicBezTo>
                    <a:pt x="98" y="223"/>
                    <a:pt x="98" y="228"/>
                    <a:pt x="98" y="234"/>
                  </a:cubicBezTo>
                  <a:cubicBezTo>
                    <a:pt x="98" y="255"/>
                    <a:pt x="100" y="272"/>
                    <a:pt x="105" y="286"/>
                  </a:cubicBezTo>
                  <a:cubicBezTo>
                    <a:pt x="109" y="299"/>
                    <a:pt x="114" y="310"/>
                    <a:pt x="121" y="317"/>
                  </a:cubicBezTo>
                  <a:cubicBezTo>
                    <a:pt x="126" y="322"/>
                    <a:pt x="132" y="326"/>
                    <a:pt x="138" y="329"/>
                  </a:cubicBezTo>
                  <a:cubicBezTo>
                    <a:pt x="145" y="331"/>
                    <a:pt x="152" y="332"/>
                    <a:pt x="159" y="332"/>
                  </a:cubicBezTo>
                  <a:cubicBezTo>
                    <a:pt x="165" y="332"/>
                    <a:pt x="171" y="331"/>
                    <a:pt x="178" y="329"/>
                  </a:cubicBezTo>
                  <a:cubicBezTo>
                    <a:pt x="185" y="326"/>
                    <a:pt x="191" y="322"/>
                    <a:pt x="196" y="317"/>
                  </a:cubicBez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493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r>
              <a:rPr lang="en-US" sz="100" dirty="0">
                <a:solidFill>
                  <a:srgbClr val="FFFFFF"/>
                </a:solidFill>
              </a:rPr>
              <a:t>122_84 123_84 126_84 125_84 58_84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512486" y="78409"/>
            <a:ext cx="600206" cy="322244"/>
          </a:xfrm>
          <a:prstGeom prst="rect">
            <a:avLst/>
          </a:prstGeom>
          <a:noFill/>
        </p:spPr>
        <p:txBody>
          <a:bodyPr wrap="none" lIns="37644" tIns="37644" rIns="37644" bIns="37644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TEXT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340773" y="292991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investors will receive higher than average market returns 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936438" y="1485583"/>
            <a:ext cx="0" cy="504000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58468" y="1703351"/>
            <a:ext cx="2770743" cy="540000"/>
            <a:chOff x="958468" y="1703351"/>
            <a:chExt cx="2770743" cy="540000"/>
          </a:xfrm>
        </p:grpSpPr>
        <p:sp>
          <p:nvSpPr>
            <p:cNvPr id="5" name="Rectangle 4"/>
            <p:cNvSpPr/>
            <p:nvPr/>
          </p:nvSpPr>
          <p:spPr>
            <a:xfrm>
              <a:off x="958468" y="1703351"/>
              <a:ext cx="1850833" cy="5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rgbClr val="6F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400" b="1" dirty="0">
                  <a:solidFill>
                    <a:schemeClr val="bg2"/>
                  </a:solidFill>
                </a:rPr>
                <a:t>10 year Indian govt. bond yield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4977" y="1813889"/>
              <a:ext cx="80423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600" b="1" dirty="0"/>
                <a:t>6.4%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58468" y="2389380"/>
            <a:ext cx="3349128" cy="540000"/>
            <a:chOff x="958468" y="2342328"/>
            <a:chExt cx="3349128" cy="540000"/>
          </a:xfrm>
        </p:grpSpPr>
        <p:sp>
          <p:nvSpPr>
            <p:cNvPr id="49" name="Rectangle 48"/>
            <p:cNvSpPr/>
            <p:nvPr/>
          </p:nvSpPr>
          <p:spPr>
            <a:xfrm>
              <a:off x="958468" y="2342328"/>
              <a:ext cx="2412694" cy="54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400" b="1" dirty="0">
                  <a:solidFill>
                    <a:schemeClr val="bg2"/>
                  </a:solidFill>
                </a:rPr>
                <a:t>Average FD rate of Indian banks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03362" y="2452866"/>
              <a:ext cx="80423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600" b="1" dirty="0"/>
                <a:t>7%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8468" y="3075409"/>
            <a:ext cx="4032178" cy="547113"/>
            <a:chOff x="958468" y="3075409"/>
            <a:chExt cx="4032178" cy="547113"/>
          </a:xfrm>
        </p:grpSpPr>
        <p:sp>
          <p:nvSpPr>
            <p:cNvPr id="50" name="Rectangle 49"/>
            <p:cNvSpPr/>
            <p:nvPr/>
          </p:nvSpPr>
          <p:spPr>
            <a:xfrm>
              <a:off x="958468" y="3075409"/>
              <a:ext cx="2412695" cy="540000"/>
            </a:xfrm>
            <a:prstGeom prst="rect">
              <a:avLst/>
            </a:prstGeom>
            <a:solidFill>
              <a:srgbClr val="009051"/>
            </a:solidFill>
            <a:ln w="19050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400" b="1" dirty="0">
                  <a:solidFill>
                    <a:schemeClr val="bg2"/>
                  </a:solidFill>
                </a:rPr>
                <a:t>Locus investor’s annual average return 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60147" y="3082522"/>
              <a:ext cx="738129" cy="5400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1400" b="1" dirty="0">
                <a:solidFill>
                  <a:schemeClr val="bg2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50" idx="3"/>
              <a:endCxn id="52" idx="3"/>
            </p:cNvCxnSpPr>
            <p:nvPr/>
          </p:nvCxnSpPr>
          <p:spPr>
            <a:xfrm>
              <a:off x="3371163" y="3345409"/>
              <a:ext cx="727113" cy="7113"/>
            </a:xfrm>
            <a:prstGeom prst="straightConnector1">
              <a:avLst/>
            </a:prstGeom>
            <a:ln w="28575">
              <a:solidFill>
                <a:srgbClr val="00905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186412" y="3185947"/>
              <a:ext cx="80423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600" b="1" dirty="0"/>
                <a:t>8%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8468" y="4353913"/>
            <a:ext cx="7546552" cy="540000"/>
            <a:chOff x="958468" y="4353913"/>
            <a:chExt cx="7546552" cy="540000"/>
          </a:xfrm>
        </p:grpSpPr>
        <p:sp>
          <p:nvSpPr>
            <p:cNvPr id="71" name="Rectangle 70"/>
            <p:cNvSpPr/>
            <p:nvPr/>
          </p:nvSpPr>
          <p:spPr>
            <a:xfrm>
              <a:off x="958468" y="4353913"/>
              <a:ext cx="6720289" cy="54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rgbClr val="6F6F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400" b="1" dirty="0">
                  <a:solidFill>
                    <a:schemeClr val="bg2"/>
                  </a:solidFill>
                </a:rPr>
                <a:t>Average Indian annual Returns on Equity (long-term)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700786" y="4464451"/>
              <a:ext cx="80423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600" b="1" dirty="0"/>
                <a:t>15%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8467" y="5032226"/>
            <a:ext cx="7144436" cy="540000"/>
            <a:chOff x="958467" y="5081026"/>
            <a:chExt cx="7144436" cy="540000"/>
          </a:xfrm>
        </p:grpSpPr>
        <p:sp>
          <p:nvSpPr>
            <p:cNvPr id="72" name="Rectangle 71"/>
            <p:cNvSpPr/>
            <p:nvPr/>
          </p:nvSpPr>
          <p:spPr>
            <a:xfrm>
              <a:off x="958467" y="5081026"/>
              <a:ext cx="5938091" cy="54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rgbClr val="BFB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400" b="1" dirty="0">
                  <a:solidFill>
                    <a:schemeClr val="bg2"/>
                  </a:solidFill>
                </a:rPr>
                <a:t>Average (expected) annual return on Indian REITs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067311" y="5191564"/>
              <a:ext cx="1035592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600" b="1" dirty="0"/>
                <a:t>14%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58468" y="5717653"/>
            <a:ext cx="8372813" cy="543904"/>
            <a:chOff x="958468" y="5808139"/>
            <a:chExt cx="8372813" cy="543904"/>
          </a:xfrm>
        </p:grpSpPr>
        <p:sp>
          <p:nvSpPr>
            <p:cNvPr id="73" name="Rectangle 72"/>
            <p:cNvSpPr/>
            <p:nvPr/>
          </p:nvSpPr>
          <p:spPr>
            <a:xfrm>
              <a:off x="958468" y="5808139"/>
              <a:ext cx="6742318" cy="540000"/>
            </a:xfrm>
            <a:prstGeom prst="rect">
              <a:avLst/>
            </a:prstGeom>
            <a:solidFill>
              <a:srgbClr val="009051"/>
            </a:solidFill>
            <a:ln w="19050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IN" sz="1400" b="1" dirty="0">
                  <a:solidFill>
                    <a:schemeClr val="bg2"/>
                  </a:solidFill>
                </a:rPr>
                <a:t>Expected annualized ROE for Locus investors (over 20 years)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711797" y="5812043"/>
              <a:ext cx="782205" cy="540000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1400" b="1" dirty="0">
                <a:solidFill>
                  <a:schemeClr val="bg2"/>
                </a:solidFill>
              </a:endParaRPr>
            </a:p>
          </p:txBody>
        </p:sp>
        <p:cxnSp>
          <p:nvCxnSpPr>
            <p:cNvPr id="75" name="Straight Arrow Connector 74"/>
            <p:cNvCxnSpPr>
              <a:stCxn id="74" idx="1"/>
              <a:endCxn id="74" idx="3"/>
            </p:cNvCxnSpPr>
            <p:nvPr/>
          </p:nvCxnSpPr>
          <p:spPr>
            <a:xfrm>
              <a:off x="7711797" y="6082043"/>
              <a:ext cx="782205" cy="0"/>
            </a:xfrm>
            <a:prstGeom prst="straightConnector1">
              <a:avLst/>
            </a:prstGeom>
            <a:ln w="28575">
              <a:solidFill>
                <a:srgbClr val="00905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8527047" y="5918677"/>
              <a:ext cx="80423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IN" sz="1600" b="1" dirty="0"/>
                <a:t>16%</a:t>
              </a:r>
            </a:p>
          </p:txBody>
        </p:sp>
      </p:grpSp>
      <p:sp>
        <p:nvSpPr>
          <p:cNvPr id="83" name="Rectangle 82"/>
          <p:cNvSpPr/>
          <p:nvPr/>
        </p:nvSpPr>
        <p:spPr>
          <a:xfrm>
            <a:off x="0" y="7142860"/>
            <a:ext cx="12858000" cy="75600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endParaRPr lang="en-US" sz="3600" b="1" dirty="0">
              <a:solidFill>
                <a:schemeClr val="bg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09B358-8BD5-4C05-B78E-341CB2653583}"/>
              </a:ext>
            </a:extLst>
          </p:cNvPr>
          <p:cNvSpPr txBox="1"/>
          <p:nvPr/>
        </p:nvSpPr>
        <p:spPr>
          <a:xfrm flipH="1">
            <a:off x="114004" y="6907657"/>
            <a:ext cx="5390593" cy="21120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Numbers are based on average investor return for share Class A and B</a:t>
            </a:r>
          </a:p>
        </p:txBody>
      </p:sp>
    </p:spTree>
    <p:extLst>
      <p:ext uri="{BB962C8B-B14F-4D97-AF65-F5344CB8AC3E}">
        <p14:creationId xmlns:p14="http://schemas.microsoft.com/office/powerpoint/2010/main" val="842620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663DE7-EDE3-FA42-A802-1BEEB79B7815}"/>
              </a:ext>
            </a:extLst>
          </p:cNvPr>
          <p:cNvSpPr txBox="1">
            <a:spLocks/>
          </p:cNvSpPr>
          <p:nvPr/>
        </p:nvSpPr>
        <p:spPr bwMode="gray">
          <a:xfrm>
            <a:off x="236498" y="4374776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REGULATORY SUPPORT IN INDIA FOR AGRICULTURE</a:t>
            </a:r>
          </a:p>
        </p:txBody>
      </p:sp>
      <p:sp>
        <p:nvSpPr>
          <p:cNvPr id="7" name="Agenda"/>
          <p:cNvSpPr txBox="1"/>
          <p:nvPr>
            <p:custDataLst>
              <p:tags r:id="rId1"/>
            </p:custDataLst>
          </p:nvPr>
        </p:nvSpPr>
        <p:spPr>
          <a:xfrm>
            <a:off x="236498" y="1377898"/>
            <a:ext cx="12604789" cy="5339495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 lvl="0"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GOVERNMENT MEASURES TO IMPROVE SALABILITY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Agricultural income is tax free for any individual or firm.</a:t>
            </a: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Government offers crop insurance for any individual or firm engaged in farming activities.</a:t>
            </a: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Government has set up procurement centers offering fixed purchase prices for various crops.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INCENTIVES PROMOTING AGRICULTURAL &amp; RELATED ACTIVITIES</a:t>
            </a: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Government offers a INR 2 M grant for setting up horticulture plants.</a:t>
            </a:r>
          </a:p>
          <a:p>
            <a:pPr marL="28575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Prime Minister Employment Scheme offers a INR 1 M grant to start beekeeping.</a:t>
            </a:r>
          </a:p>
          <a:p>
            <a:pPr marL="28575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National Bee Board offers 35% subsidy for apiary set-up and development activities.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59936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63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72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DED8-65E9-BA41-B124-12FB85E2A979}"/>
              </a:ext>
            </a:extLst>
          </p:cNvPr>
          <p:cNvSpPr txBox="1">
            <a:spLocks/>
          </p:cNvSpPr>
          <p:nvPr/>
        </p:nvSpPr>
        <p:spPr bwMode="gray">
          <a:xfrm>
            <a:off x="236498" y="27124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Policies of Government of India and its alignment with the fund’s objectives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8FBA4-AABB-9F43-AAC8-A23E6F087BE2}"/>
              </a:ext>
            </a:extLst>
          </p:cNvPr>
          <p:cNvSpPr/>
          <p:nvPr/>
        </p:nvSpPr>
        <p:spPr>
          <a:xfrm>
            <a:off x="2051522" y="1646087"/>
            <a:ext cx="3890344" cy="8343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547" tIns="31592" rIns="63182" bIns="31592" rtlCol="0" anchor="ctr" anchorCtr="0"/>
          <a:lstStyle/>
          <a:p>
            <a:r>
              <a:rPr lang="en-GB" sz="2300" b="1" dirty="0">
                <a:solidFill>
                  <a:srgbClr val="009051"/>
                </a:solidFill>
              </a:rPr>
              <a:t>Doubling Farmer’s Income</a:t>
            </a:r>
          </a:p>
        </p:txBody>
      </p:sp>
      <p:sp>
        <p:nvSpPr>
          <p:cNvPr id="8" name="KMA6C131B">
            <a:extLst>
              <a:ext uri="{FF2B5EF4-FFF2-40B4-BE49-F238E27FC236}">
                <a16:creationId xmlns:a16="http://schemas.microsoft.com/office/drawing/2014/main" id="{26A7DACA-A98C-B241-B9BB-B822C000657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2527" y="1516081"/>
            <a:ext cx="6972323" cy="131919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government of India has targeted to double the farmer’s income by 2022 through initiatives such as improvement of crop productivity, improvement of livestock productivity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fund also aims to double farmer’s income over 10 years.</a:t>
            </a:r>
            <a:endParaRPr lang="en-IN" sz="1400" dirty="0"/>
          </a:p>
          <a:p>
            <a:r>
              <a:rPr lang="en-GB" sz="1700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33DE84-D00A-CC43-978E-A0815674E6FF}"/>
              </a:ext>
            </a:extLst>
          </p:cNvPr>
          <p:cNvSpPr/>
          <p:nvPr/>
        </p:nvSpPr>
        <p:spPr>
          <a:xfrm>
            <a:off x="2051523" y="3645304"/>
            <a:ext cx="3890342" cy="8343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547" tIns="31592" rIns="63182" bIns="31592" rtlCol="0" anchor="ctr" anchorCtr="0"/>
          <a:lstStyle/>
          <a:p>
            <a:r>
              <a:rPr lang="en-GB" sz="2300" b="1" dirty="0">
                <a:solidFill>
                  <a:srgbClr val="009051"/>
                </a:solidFill>
              </a:rPr>
              <a:t>PMFBY (Crop Insurance Scheme) </a:t>
            </a:r>
          </a:p>
        </p:txBody>
      </p:sp>
      <p:sp>
        <p:nvSpPr>
          <p:cNvPr id="14" name="KMA6C131B">
            <a:extLst>
              <a:ext uri="{FF2B5EF4-FFF2-40B4-BE49-F238E27FC236}">
                <a16:creationId xmlns:a16="http://schemas.microsoft.com/office/drawing/2014/main" id="{3AA55AF5-96D7-9248-8FB3-970E1BC4DDD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42527" y="3439796"/>
            <a:ext cx="6813020" cy="130380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scheme aims to reduce risks in farming by providing financial support in case of crop damage and encourage adoption of modern agricultural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Our fund aims to directly achieve above objectives by spreading risk over different entities apart from insuring crops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3EBCF7A-A7D4-7D45-BAD3-B2A3BD24C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7" y="1391217"/>
            <a:ext cx="1708936" cy="13403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87C1E3-F25C-0840-97BB-58ED4AE72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20" y="3246231"/>
            <a:ext cx="1510091" cy="151009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EFD3DD7-4970-CA4D-A89D-E5DF3C8B6F4E}"/>
              </a:ext>
            </a:extLst>
          </p:cNvPr>
          <p:cNvSpPr/>
          <p:nvPr/>
        </p:nvSpPr>
        <p:spPr>
          <a:xfrm>
            <a:off x="2051523" y="5644520"/>
            <a:ext cx="3890342" cy="8343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9547" tIns="31592" rIns="63182" bIns="31592" rtlCol="0" anchor="ctr" anchorCtr="0"/>
          <a:lstStyle/>
          <a:p>
            <a:r>
              <a:rPr lang="en-GB" sz="2300" b="1" dirty="0" err="1">
                <a:solidFill>
                  <a:srgbClr val="009051"/>
                </a:solidFill>
              </a:rPr>
              <a:t>eNAM</a:t>
            </a:r>
            <a:r>
              <a:rPr lang="en-GB" sz="2300" b="1" dirty="0">
                <a:solidFill>
                  <a:srgbClr val="009051"/>
                </a:solidFill>
              </a:rPr>
              <a:t> (National Agricultural Market)</a:t>
            </a:r>
          </a:p>
        </p:txBody>
      </p:sp>
      <p:sp>
        <p:nvSpPr>
          <p:cNvPr id="42" name="KMA6C131B">
            <a:extLst>
              <a:ext uri="{FF2B5EF4-FFF2-40B4-BE49-F238E27FC236}">
                <a16:creationId xmlns:a16="http://schemas.microsoft.com/office/drawing/2014/main" id="{B09E0E64-E92D-E946-BF6C-581E6DAA395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42527" y="5562404"/>
            <a:ext cx="681302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Online market place for agricultural commodities to ensure better price discovery and quick payment for the goods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fund also aims to arrange for the best price for the farm produce by directly selling it to retailers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C79B5C1-77F0-5442-98C8-7A6139DB82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5" y="5270995"/>
            <a:ext cx="2054121" cy="1540591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5CE1588-8F49-544B-8AF6-5E9D8DCB689A}"/>
              </a:ext>
            </a:extLst>
          </p:cNvPr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E9C271-AF49-F749-A844-C73AA0C6A553}"/>
              </a:ext>
            </a:extLst>
          </p:cNvPr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CFE5DD-705E-DD4D-8B10-306D5493CD97}"/>
              </a:ext>
            </a:extLst>
          </p:cNvPr>
          <p:cNvCxnSpPr/>
          <p:nvPr/>
        </p:nvCxnSpPr>
        <p:spPr>
          <a:xfrm>
            <a:off x="308270" y="2956150"/>
            <a:ext cx="12240000" cy="0"/>
          </a:xfrm>
          <a:prstGeom prst="line">
            <a:avLst/>
          </a:prstGeom>
          <a:ln w="19050">
            <a:solidFill>
              <a:srgbClr val="009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CFE5DD-705E-DD4D-8B10-306D5493CD97}"/>
              </a:ext>
            </a:extLst>
          </p:cNvPr>
          <p:cNvCxnSpPr/>
          <p:nvPr/>
        </p:nvCxnSpPr>
        <p:spPr>
          <a:xfrm>
            <a:off x="335920" y="5091586"/>
            <a:ext cx="12240000" cy="0"/>
          </a:xfrm>
          <a:prstGeom prst="line">
            <a:avLst/>
          </a:prstGeom>
          <a:ln w="19050">
            <a:solidFill>
              <a:srgbClr val="009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380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inBulletsConfiguration" hidden="1"/>
          <p:cNvSpPr txBox="1"/>
          <p:nvPr/>
        </p:nvSpPr>
        <p:spPr>
          <a:xfrm>
            <a:off x="1712288" y="12323"/>
            <a:ext cx="8626466" cy="107722"/>
          </a:xfrm>
          <a:prstGeom prst="rect">
            <a:avLst/>
          </a:prstGeom>
          <a:noFill/>
        </p:spPr>
        <p:txBody>
          <a:bodyPr vert="horz" wrap="square" lIns="44365" rIns="44365" rtlCol="0">
            <a:spAutoFit/>
          </a:bodyPr>
          <a:lstStyle/>
          <a:p>
            <a:r>
              <a:rPr lang="en-US" sz="100" dirty="0">
                <a:solidFill>
                  <a:srgbClr val="FFFFFF"/>
                </a:solidFill>
              </a:rPr>
              <a:t>27_84 28_84 31_84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526819" y="5651740"/>
            <a:ext cx="1017110" cy="1166408"/>
          </a:xfrm>
          <a:prstGeom prst="rightArrow">
            <a:avLst>
              <a:gd name="adj1" fmla="val 75688"/>
              <a:gd name="adj2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65" tIns="44365" rIns="44365" bIns="44365" rtlCol="0" anchor="ctr"/>
          <a:lstStyle/>
          <a:p>
            <a:pPr algn="ctr"/>
            <a:endParaRPr lang="en-US" sz="1941" dirty="0">
              <a:solidFill>
                <a:srgbClr val="000000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E555FDA-F4B6-2245-A92A-E847FDFB68C9}"/>
              </a:ext>
            </a:extLst>
          </p:cNvPr>
          <p:cNvSpPr txBox="1">
            <a:spLocks/>
          </p:cNvSpPr>
          <p:nvPr/>
        </p:nvSpPr>
        <p:spPr bwMode="gray">
          <a:xfrm>
            <a:off x="236498" y="271243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We also address several of the sustainable development goals</a:t>
            </a:r>
            <a:r>
              <a:rPr lang="en-US" sz="2400" b="1" dirty="0">
                <a:solidFill>
                  <a:srgbClr val="009051"/>
                </a:solidFill>
              </a:rPr>
              <a:t> </a:t>
            </a:r>
            <a:r>
              <a:rPr lang="en-US" sz="3300" b="1" dirty="0">
                <a:solidFill>
                  <a:srgbClr val="009051"/>
                </a:solidFill>
              </a:rPr>
              <a:t>Set by the un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aphicFrame>
        <p:nvGraphicFramePr>
          <p:cNvPr id="44" name="Diagram 43"/>
          <p:cNvGraphicFramePr/>
          <p:nvPr/>
        </p:nvGraphicFramePr>
        <p:xfrm>
          <a:off x="-371632" y="1110909"/>
          <a:ext cx="12280866" cy="570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236498" y="1897768"/>
            <a:ext cx="6999189" cy="1213922"/>
          </a:xfrm>
          <a:prstGeom prst="roundRect">
            <a:avLst/>
          </a:prstGeom>
          <a:solidFill>
            <a:schemeClr val="bg2">
              <a:alpha val="69804"/>
            </a:schemeClr>
          </a:solidFill>
          <a:ln w="1905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Decent work and economic growth:</a:t>
            </a:r>
            <a:r>
              <a:rPr lang="en-IN" sz="1400" dirty="0">
                <a:solidFill>
                  <a:schemeClr val="tx1"/>
                </a:solidFill>
              </a:rPr>
              <a:t> Farmers earn a better livelihood with higher wages, and are further empowered through land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No poverty:</a:t>
            </a:r>
            <a:r>
              <a:rPr lang="en-IN" sz="1400" dirty="0">
                <a:solidFill>
                  <a:schemeClr val="tx1"/>
                </a:solidFill>
              </a:rPr>
              <a:t> Provide higher incomes to farmer as well as provide training and a network that would allow them to earn more than they would on their own 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6499" y="3522752"/>
            <a:ext cx="8880997" cy="1466835"/>
          </a:xfrm>
          <a:prstGeom prst="roundRect">
            <a:avLst/>
          </a:prstGeom>
          <a:solidFill>
            <a:schemeClr val="bg2">
              <a:alpha val="69804"/>
            </a:schemeClr>
          </a:solidFill>
          <a:ln w="1905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Gender equality:</a:t>
            </a:r>
            <a:r>
              <a:rPr lang="en-IN" sz="1400" dirty="0">
                <a:solidFill>
                  <a:schemeClr val="tx1"/>
                </a:solidFill>
              </a:rPr>
              <a:t> Maintain 25% quota for female farmers to provide them a source of livelihood and promote their financial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Zero hunger:</a:t>
            </a:r>
            <a:r>
              <a:rPr lang="en-IN" sz="1400" dirty="0">
                <a:solidFill>
                  <a:schemeClr val="tx1"/>
                </a:solidFill>
              </a:rPr>
              <a:t> Procure inputs and provide training that help improve farmer productivity and yields, thereby contributing to global food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Reduced inequalities:</a:t>
            </a:r>
            <a:r>
              <a:rPr lang="en-IN" sz="1400" dirty="0">
                <a:solidFill>
                  <a:schemeClr val="tx1"/>
                </a:solidFill>
              </a:rPr>
              <a:t> Transfer land ownership from large landlord to small farmers to help them reap the benefits of future profits from the land</a:t>
            </a:r>
            <a:endParaRPr lang="en-IN" sz="1400" b="1" u="sng" dirty="0">
              <a:solidFill>
                <a:schemeClr val="tx1"/>
              </a:solidFill>
            </a:endParaRPr>
          </a:p>
          <a:p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36498" y="5400648"/>
            <a:ext cx="10073693" cy="1417499"/>
          </a:xfrm>
          <a:prstGeom prst="roundRect">
            <a:avLst/>
          </a:prstGeom>
          <a:solidFill>
            <a:schemeClr val="bg2">
              <a:alpha val="69804"/>
            </a:schemeClr>
          </a:solidFill>
          <a:ln w="19050"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Life on land:</a:t>
            </a:r>
            <a:r>
              <a:rPr lang="en-IN" sz="1400" dirty="0">
                <a:solidFill>
                  <a:schemeClr val="tx1"/>
                </a:solidFill>
              </a:rPr>
              <a:t> We train farmers to preserve the soil and promote agricultural practices that do not damage soil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Partnerships:</a:t>
            </a:r>
            <a:r>
              <a:rPr lang="en-IN" sz="1400" dirty="0">
                <a:solidFill>
                  <a:schemeClr val="tx1"/>
                </a:solidFill>
              </a:rPr>
              <a:t> Develop and maintain partnerships with players across the supply chain, in addition to institutional collaborations for promotion of best practises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u="sng" dirty="0">
                <a:solidFill>
                  <a:srgbClr val="009051"/>
                </a:solidFill>
              </a:rPr>
              <a:t>Good health and well-being:</a:t>
            </a:r>
            <a:r>
              <a:rPr lang="en-IN" sz="1400" dirty="0">
                <a:solidFill>
                  <a:schemeClr val="tx1"/>
                </a:solidFill>
              </a:rPr>
              <a:t> Investing in a community fund to build infrastructure for health, as well promoting overall well-being through increased prosperity in the community</a:t>
            </a:r>
            <a:endParaRPr lang="en-IN" sz="1400" b="1" u="sng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788DE-2154-5844-8FFB-443362A5AC24}"/>
              </a:ext>
            </a:extLst>
          </p:cNvPr>
          <p:cNvSpPr txBox="1"/>
          <p:nvPr/>
        </p:nvSpPr>
        <p:spPr>
          <a:xfrm>
            <a:off x="7297544" y="2314489"/>
            <a:ext cx="2475921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rgbClr val="009051"/>
                </a:solidFill>
              </a:rPr>
              <a:t>Level 1 Impact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4A602-C825-9A45-AB65-1F13DF6FAC8B}"/>
              </a:ext>
            </a:extLst>
          </p:cNvPr>
          <p:cNvSpPr txBox="1"/>
          <p:nvPr/>
        </p:nvSpPr>
        <p:spPr>
          <a:xfrm>
            <a:off x="9120807" y="4011822"/>
            <a:ext cx="2431775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rgbClr val="009051"/>
                </a:solidFill>
              </a:rPr>
              <a:t>Level 2 Impact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1C18D-D434-6041-A234-E129081D9BD4}"/>
              </a:ext>
            </a:extLst>
          </p:cNvPr>
          <p:cNvSpPr txBox="1"/>
          <p:nvPr/>
        </p:nvSpPr>
        <p:spPr>
          <a:xfrm>
            <a:off x="10336695" y="5881431"/>
            <a:ext cx="2398565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2000" b="1" dirty="0">
                <a:solidFill>
                  <a:srgbClr val="009051"/>
                </a:solidFill>
              </a:rPr>
              <a:t>Level 3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36294-F85B-8C4E-A8B3-D68778028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0191" y="1348491"/>
            <a:ext cx="2135768" cy="21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The model can be scaled in both domestic and international markets across products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159936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663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347907-FD98-4BA2-8FFF-739917E3390D}"/>
              </a:ext>
            </a:extLst>
          </p:cNvPr>
          <p:cNvSpPr txBox="1">
            <a:spLocks/>
          </p:cNvSpPr>
          <p:nvPr/>
        </p:nvSpPr>
        <p:spPr bwMode="gray">
          <a:xfrm>
            <a:off x="773106" y="3802817"/>
            <a:ext cx="7068379" cy="52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5BB2942-4C8D-4549-B079-F04C032C4496}"/>
              </a:ext>
            </a:extLst>
          </p:cNvPr>
          <p:cNvSpPr/>
          <p:nvPr/>
        </p:nvSpPr>
        <p:spPr>
          <a:xfrm>
            <a:off x="421961" y="1658906"/>
            <a:ext cx="1260117" cy="1349985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02BA5-7DE1-4CA4-9B37-FB4C032A52E4}"/>
              </a:ext>
            </a:extLst>
          </p:cNvPr>
          <p:cNvSpPr/>
          <p:nvPr/>
        </p:nvSpPr>
        <p:spPr>
          <a:xfrm>
            <a:off x="1052020" y="1658906"/>
            <a:ext cx="3233024" cy="1349985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0CDE925F-2E87-4DA5-8977-2F51B22AB18D}"/>
              </a:ext>
            </a:extLst>
          </p:cNvPr>
          <p:cNvSpPr/>
          <p:nvPr/>
        </p:nvSpPr>
        <p:spPr>
          <a:xfrm>
            <a:off x="524178" y="1754832"/>
            <a:ext cx="1068263" cy="11444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9C98F-605C-4CBC-AFE7-0B7FD2EEFFD5}"/>
              </a:ext>
            </a:extLst>
          </p:cNvPr>
          <p:cNvSpPr/>
          <p:nvPr/>
        </p:nvSpPr>
        <p:spPr>
          <a:xfrm>
            <a:off x="4478083" y="1658906"/>
            <a:ext cx="7710199" cy="1349985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India has 215mn acres of gross irrigated land, out of which ~65% is with landlords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Locus Agriculture is currently planning to expand only to 2500 acres, leaving a vast untapped market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531BAD6C-DA48-4CA8-8227-20B06D433CFD}"/>
              </a:ext>
            </a:extLst>
          </p:cNvPr>
          <p:cNvSpPr/>
          <p:nvPr/>
        </p:nvSpPr>
        <p:spPr>
          <a:xfrm>
            <a:off x="421961" y="3271424"/>
            <a:ext cx="1260117" cy="1349985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165135-84DE-422A-A399-81EDD83F46FF}"/>
              </a:ext>
            </a:extLst>
          </p:cNvPr>
          <p:cNvSpPr/>
          <p:nvPr/>
        </p:nvSpPr>
        <p:spPr>
          <a:xfrm>
            <a:off x="1052020" y="3271424"/>
            <a:ext cx="3233024" cy="1349985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8E4FC13A-5F36-4C31-8B8B-E8EECE06FBA3}"/>
              </a:ext>
            </a:extLst>
          </p:cNvPr>
          <p:cNvSpPr/>
          <p:nvPr/>
        </p:nvSpPr>
        <p:spPr>
          <a:xfrm>
            <a:off x="524178" y="3367351"/>
            <a:ext cx="1068263" cy="11444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C9F07-1581-4BDE-A208-C28F17C9286F}"/>
              </a:ext>
            </a:extLst>
          </p:cNvPr>
          <p:cNvSpPr/>
          <p:nvPr/>
        </p:nvSpPr>
        <p:spPr>
          <a:xfrm>
            <a:off x="4478083" y="3271424"/>
            <a:ext cx="7710199" cy="1349985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Other countries like Liberia and Somalia are highly dependent on 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model can be replicated across geographies with changes as per the country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61CABC85-B535-4464-8DD5-469C8C1B15AD}"/>
              </a:ext>
            </a:extLst>
          </p:cNvPr>
          <p:cNvSpPr/>
          <p:nvPr/>
        </p:nvSpPr>
        <p:spPr>
          <a:xfrm>
            <a:off x="421961" y="4939701"/>
            <a:ext cx="1260117" cy="1349985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9669A7-54BC-47BC-BB1C-A1B7A234695A}"/>
              </a:ext>
            </a:extLst>
          </p:cNvPr>
          <p:cNvSpPr/>
          <p:nvPr/>
        </p:nvSpPr>
        <p:spPr>
          <a:xfrm>
            <a:off x="1052020" y="4939701"/>
            <a:ext cx="3233024" cy="1349985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23" name="Source">
            <a:extLst>
              <a:ext uri="{FF2B5EF4-FFF2-40B4-BE49-F238E27FC236}">
                <a16:creationId xmlns:a16="http://schemas.microsoft.com/office/drawing/2014/main" id="{761A2374-E81B-4DE9-A8D5-EA8713CB3161}"/>
              </a:ext>
            </a:extLst>
          </p:cNvPr>
          <p:cNvSpPr>
            <a:spLocks noGrp="1"/>
          </p:cNvSpPr>
          <p:nvPr/>
        </p:nvSpPr>
        <p:spPr bwMode="auto">
          <a:xfrm>
            <a:off x="1784296" y="1968135"/>
            <a:ext cx="2500748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DOMESTIC EXPANSION</a:t>
            </a:r>
          </a:p>
        </p:txBody>
      </p:sp>
      <p:sp>
        <p:nvSpPr>
          <p:cNvPr id="24" name="Source">
            <a:extLst>
              <a:ext uri="{FF2B5EF4-FFF2-40B4-BE49-F238E27FC236}">
                <a16:creationId xmlns:a16="http://schemas.microsoft.com/office/drawing/2014/main" id="{D0C09073-602C-44D1-A5CA-845A0B1D5807}"/>
              </a:ext>
            </a:extLst>
          </p:cNvPr>
          <p:cNvSpPr>
            <a:spLocks noGrp="1"/>
          </p:cNvSpPr>
          <p:nvPr/>
        </p:nvSpPr>
        <p:spPr bwMode="auto">
          <a:xfrm>
            <a:off x="1784296" y="3580653"/>
            <a:ext cx="2368668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INTERNATIONAL SCALABILITY</a:t>
            </a:r>
          </a:p>
        </p:txBody>
      </p:sp>
      <p:sp>
        <p:nvSpPr>
          <p:cNvPr id="25" name="Source">
            <a:extLst>
              <a:ext uri="{FF2B5EF4-FFF2-40B4-BE49-F238E27FC236}">
                <a16:creationId xmlns:a16="http://schemas.microsoft.com/office/drawing/2014/main" id="{268A70A1-5EBF-48DA-BD85-A849C87B30FF}"/>
              </a:ext>
            </a:extLst>
          </p:cNvPr>
          <p:cNvSpPr>
            <a:spLocks noGrp="1"/>
          </p:cNvSpPr>
          <p:nvPr/>
        </p:nvSpPr>
        <p:spPr bwMode="auto">
          <a:xfrm>
            <a:off x="1841778" y="5248930"/>
            <a:ext cx="2311185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VARIETY EXPANSION</a:t>
            </a:r>
          </a:p>
        </p:txBody>
      </p:sp>
      <p:sp>
        <p:nvSpPr>
          <p:cNvPr id="30" name="Rounded Rectangle 27">
            <a:extLst>
              <a:ext uri="{FF2B5EF4-FFF2-40B4-BE49-F238E27FC236}">
                <a16:creationId xmlns:a16="http://schemas.microsoft.com/office/drawing/2014/main" id="{8B3FA152-9912-431D-8F5B-84FBA43274F7}"/>
              </a:ext>
            </a:extLst>
          </p:cNvPr>
          <p:cNvSpPr/>
          <p:nvPr/>
        </p:nvSpPr>
        <p:spPr>
          <a:xfrm>
            <a:off x="531242" y="5018221"/>
            <a:ext cx="1068263" cy="11444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D1DEAF-C0EE-4452-AF93-F82B6EA6DCEA}"/>
              </a:ext>
            </a:extLst>
          </p:cNvPr>
          <p:cNvSpPr/>
          <p:nvPr/>
        </p:nvSpPr>
        <p:spPr>
          <a:xfrm>
            <a:off x="4478083" y="4939701"/>
            <a:ext cx="7710199" cy="1349985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 large variety of cash crops like broccoli and organic farming across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Once successful, other avenues like fisheries can also be explored on the land not suitable for farming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0637E9-697E-42C9-9477-58B50825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9" y="1790343"/>
            <a:ext cx="1108939" cy="11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2323265-9395-4F26-ADAC-3087332C5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0" y="3481830"/>
            <a:ext cx="865817" cy="8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A46623F-FD61-4E96-9631-DAC1F11A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5" y="5124727"/>
            <a:ext cx="962754" cy="96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18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663DE7-EDE3-FA42-A802-1BEEB79B7815}"/>
              </a:ext>
            </a:extLst>
          </p:cNvPr>
          <p:cNvSpPr txBox="1">
            <a:spLocks/>
          </p:cNvSpPr>
          <p:nvPr/>
        </p:nvSpPr>
        <p:spPr bwMode="gray">
          <a:xfrm>
            <a:off x="236498" y="4374776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21470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Aggregation of FARMLAND and mechanization can improve the yield TWICE</a:t>
            </a:r>
          </a:p>
        </p:txBody>
      </p:sp>
      <p:sp>
        <p:nvSpPr>
          <p:cNvPr id="4" name="Agenda"/>
          <p:cNvSpPr txBox="1"/>
          <p:nvPr>
            <p:custDataLst>
              <p:tags r:id="rId1"/>
            </p:custDataLst>
          </p:nvPr>
        </p:nvSpPr>
        <p:spPr>
          <a:xfrm>
            <a:off x="236498" y="1630818"/>
            <a:ext cx="12604789" cy="5206125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 lvl="0"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HOW CAN YIELD BE IMPROVED?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Bihar enjoys around 1,205 mm of rainfall spread across 53 rainy days a year. Rainwater harvesting and drip irrigation together can improve water utilization and ensure availability throughout the year.</a:t>
            </a: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Introduction of precision agriculture can allow 3 crop seasons annually through rotation.</a:t>
            </a:r>
          </a:p>
          <a:p>
            <a:pPr marL="285750" lvl="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Agricultural machinery can replace human labor and introduce economies of scale.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HOW CAN WE ACCESS BETTER MARKETS?</a:t>
            </a:r>
          </a:p>
          <a:p>
            <a:pPr marL="28575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Ninjacart</a:t>
            </a:r>
            <a:r>
              <a:rPr lang="en-US" dirty="0">
                <a:solidFill>
                  <a:prstClr val="black"/>
                </a:solidFill>
              </a:rPr>
              <a:t> has established supply chains facilitating transfer of fresh produce. A partnership with them can allow us to sell directly in the organized markets.</a:t>
            </a:r>
          </a:p>
          <a:p>
            <a:pPr marL="285750" indent="-285750">
              <a:spcBef>
                <a:spcPts val="3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partnership will enable profitability analysis of various crops by understanding the demand patterns.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72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EXCEL MODEL for pilot - ASSUMPTIONS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038B96-C0C8-493B-8ADA-99475B90370C}"/>
              </a:ext>
            </a:extLst>
          </p:cNvPr>
          <p:cNvGraphicFramePr>
            <a:graphicFrameLocks noGrp="1"/>
          </p:cNvGraphicFramePr>
          <p:nvPr/>
        </p:nvGraphicFramePr>
        <p:xfrm>
          <a:off x="236498" y="1187079"/>
          <a:ext cx="11823537" cy="5461787"/>
        </p:xfrm>
        <a:graphic>
          <a:graphicData uri="http://schemas.openxmlformats.org/drawingml/2006/table">
            <a:tbl>
              <a:tblPr/>
              <a:tblGrid>
                <a:gridCol w="2100263">
                  <a:extLst>
                    <a:ext uri="{9D8B030D-6E8A-4147-A177-3AD203B41FA5}">
                      <a16:colId xmlns:a16="http://schemas.microsoft.com/office/drawing/2014/main" val="667992770"/>
                    </a:ext>
                  </a:extLst>
                </a:gridCol>
                <a:gridCol w="5026025">
                  <a:extLst>
                    <a:ext uri="{9D8B030D-6E8A-4147-A177-3AD203B41FA5}">
                      <a16:colId xmlns:a16="http://schemas.microsoft.com/office/drawing/2014/main" val="2636171073"/>
                    </a:ext>
                  </a:extLst>
                </a:gridCol>
                <a:gridCol w="1709718">
                  <a:extLst>
                    <a:ext uri="{9D8B030D-6E8A-4147-A177-3AD203B41FA5}">
                      <a16:colId xmlns:a16="http://schemas.microsoft.com/office/drawing/2014/main" val="1337876336"/>
                    </a:ext>
                  </a:extLst>
                </a:gridCol>
                <a:gridCol w="2987531">
                  <a:extLst>
                    <a:ext uri="{9D8B030D-6E8A-4147-A177-3AD203B41FA5}">
                      <a16:colId xmlns:a16="http://schemas.microsoft.com/office/drawing/2014/main" val="2616058646"/>
                    </a:ext>
                  </a:extLst>
                </a:gridCol>
              </a:tblGrid>
              <a:tr h="237469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Investment Assumptions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405271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 cost per acre (in 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Based on primary &amp; secondary research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582448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 bought (in acre)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Pilot fund size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6337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initial investment required - technology, equipment etc. (in 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140,845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10% of the land cost assumption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310311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investment required (in 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1,549,296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6F6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216383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930629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432635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Return Assumptions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40734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A investor return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Capped at 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 to previous slides for benchmark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513853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 B investor return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Capped at 9%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133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Refer to previous slides for benchmark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957877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52146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Forecast Assumptions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8135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Daily Salary for farmer (in $)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8890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Indian farmer’s average salary $4.2/day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297920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Selling and Distribution (as a % of revenue)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39170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Management Fee (as a value of land under management)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8890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Higher as hands-on management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15022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Community Development cost (as a value of land under management)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80397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Working Capital Funding Cost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181317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114545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Inflation Assumptions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endParaRPr lang="en-I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73529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 rate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Based on India’s 5y average CPI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394023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Revenue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Based on India’s 5y average CPI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773697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Based on India’s 5y average CPI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645496"/>
                  </a:ext>
                </a:extLst>
              </a:tr>
              <a:tr h="237469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Farmer Salary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81334" rtl="0" eaLnBrk="1" fontAlgn="b" latinLnBrk="0" hangingPunct="1"/>
                      <a:r>
                        <a:rPr lang="en-I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Based on India’s 5y average CPI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425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7159936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663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inBulletsConfiguration" hidden="1"/>
          <p:cNvSpPr txBox="1"/>
          <p:nvPr/>
        </p:nvSpPr>
        <p:spPr>
          <a:xfrm>
            <a:off x="1711539" y="331826"/>
            <a:ext cx="8101687" cy="8118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r>
              <a:rPr lang="en-US" sz="100">
                <a:solidFill>
                  <a:srgbClr val="FFFFFF"/>
                </a:solidFill>
              </a:rPr>
              <a:t>19_84 20_84 21_84 22_84 23_84 24_84</a:t>
            </a: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gray">
          <a:xfrm>
            <a:off x="236498" y="112185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Our FUND aims to address six major problems in the Agricultural sector</a:t>
            </a:r>
          </a:p>
        </p:txBody>
      </p:sp>
      <p:grpSp>
        <p:nvGrpSpPr>
          <p:cNvPr id="19" name="Group 18"/>
          <p:cNvGrpSpPr/>
          <p:nvPr>
            <p:custDataLst>
              <p:tags r:id="rId2"/>
            </p:custDataLst>
          </p:nvPr>
        </p:nvGrpSpPr>
        <p:grpSpPr>
          <a:xfrm>
            <a:off x="500823" y="1272274"/>
            <a:ext cx="11894377" cy="711437"/>
            <a:chOff x="500823" y="1138462"/>
            <a:chExt cx="11894377" cy="711437"/>
          </a:xfrm>
        </p:grpSpPr>
        <p:sp>
          <p:nvSpPr>
            <p:cNvPr id="35" name="Rectangle 34"/>
            <p:cNvSpPr/>
            <p:nvPr>
              <p:custDataLst>
                <p:tags r:id="rId13"/>
              </p:custDataLst>
            </p:nvPr>
          </p:nvSpPr>
          <p:spPr>
            <a:xfrm>
              <a:off x="809625" y="1138462"/>
              <a:ext cx="11585575" cy="711437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3538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LANDLESS Farmers / small land size</a:t>
              </a:r>
            </a:p>
            <a:p>
              <a:pPr marL="363538"/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47% of farmers plough the land not owned by them and survive on meager existence</a:t>
              </a:r>
            </a:p>
          </p:txBody>
        </p:sp>
        <p:sp>
          <p:nvSpPr>
            <p:cNvPr id="8" name="Freeform 5"/>
            <p:cNvSpPr>
              <a:spLocks noChangeAspect="1"/>
            </p:cNvSpPr>
            <p:nvPr/>
          </p:nvSpPr>
          <p:spPr bwMode="auto">
            <a:xfrm>
              <a:off x="500823" y="1138462"/>
              <a:ext cx="470906" cy="711437"/>
            </a:xfrm>
            <a:custGeom>
              <a:avLst/>
              <a:gdLst>
                <a:gd name="T0" fmla="*/ 255 w 255"/>
                <a:gd name="T1" fmla="*/ 383 h 383"/>
                <a:gd name="T2" fmla="*/ 0 w 255"/>
                <a:gd name="T3" fmla="*/ 383 h 383"/>
                <a:gd name="T4" fmla="*/ 0 w 255"/>
                <a:gd name="T5" fmla="*/ 317 h 383"/>
                <a:gd name="T6" fmla="*/ 81 w 255"/>
                <a:gd name="T7" fmla="*/ 317 h 383"/>
                <a:gd name="T8" fmla="*/ 81 w 255"/>
                <a:gd name="T9" fmla="*/ 115 h 383"/>
                <a:gd name="T10" fmla="*/ 0 w 255"/>
                <a:gd name="T11" fmla="*/ 115 h 383"/>
                <a:gd name="T12" fmla="*/ 0 w 255"/>
                <a:gd name="T13" fmla="*/ 52 h 383"/>
                <a:gd name="T14" fmla="*/ 36 w 255"/>
                <a:gd name="T15" fmla="*/ 50 h 383"/>
                <a:gd name="T16" fmla="*/ 64 w 255"/>
                <a:gd name="T17" fmla="*/ 43 h 383"/>
                <a:gd name="T18" fmla="*/ 84 w 255"/>
                <a:gd name="T19" fmla="*/ 26 h 383"/>
                <a:gd name="T20" fmla="*/ 92 w 255"/>
                <a:gd name="T21" fmla="*/ 0 h 383"/>
                <a:gd name="T22" fmla="*/ 176 w 255"/>
                <a:gd name="T23" fmla="*/ 0 h 383"/>
                <a:gd name="T24" fmla="*/ 176 w 255"/>
                <a:gd name="T25" fmla="*/ 317 h 383"/>
                <a:gd name="T26" fmla="*/ 255 w 255"/>
                <a:gd name="T27" fmla="*/ 317 h 383"/>
                <a:gd name="T28" fmla="*/ 255 w 255"/>
                <a:gd name="T29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" h="383">
                  <a:moveTo>
                    <a:pt x="255" y="383"/>
                  </a:moveTo>
                  <a:cubicBezTo>
                    <a:pt x="0" y="383"/>
                    <a:pt x="0" y="383"/>
                    <a:pt x="0" y="383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81" y="317"/>
                    <a:pt x="81" y="317"/>
                    <a:pt x="81" y="317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2" y="52"/>
                    <a:pt x="24" y="52"/>
                    <a:pt x="36" y="50"/>
                  </a:cubicBezTo>
                  <a:cubicBezTo>
                    <a:pt x="47" y="49"/>
                    <a:pt x="56" y="46"/>
                    <a:pt x="64" y="43"/>
                  </a:cubicBezTo>
                  <a:cubicBezTo>
                    <a:pt x="73" y="38"/>
                    <a:pt x="79" y="33"/>
                    <a:pt x="84" y="26"/>
                  </a:cubicBezTo>
                  <a:cubicBezTo>
                    <a:pt x="88" y="19"/>
                    <a:pt x="91" y="10"/>
                    <a:pt x="92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317"/>
                    <a:pt x="176" y="317"/>
                    <a:pt x="176" y="317"/>
                  </a:cubicBezTo>
                  <a:cubicBezTo>
                    <a:pt x="255" y="317"/>
                    <a:pt x="255" y="317"/>
                    <a:pt x="255" y="317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9051"/>
                </a:solidFill>
              </a:endParaRPr>
            </a:p>
          </p:txBody>
        </p:sp>
      </p:grpSp>
      <p:grpSp>
        <p:nvGrpSpPr>
          <p:cNvPr id="20" name="Group 19"/>
          <p:cNvGrpSpPr/>
          <p:nvPr>
            <p:custDataLst>
              <p:tags r:id="rId3"/>
            </p:custDataLst>
          </p:nvPr>
        </p:nvGrpSpPr>
        <p:grpSpPr>
          <a:xfrm>
            <a:off x="425654" y="2237711"/>
            <a:ext cx="11966722" cy="711437"/>
            <a:chOff x="425654" y="2103899"/>
            <a:chExt cx="11966722" cy="711437"/>
          </a:xfrm>
        </p:grpSpPr>
        <p:sp>
          <p:nvSpPr>
            <p:cNvPr id="38" name="Rectangle 37"/>
            <p:cNvSpPr/>
            <p:nvPr>
              <p:custDataLst>
                <p:tags r:id="rId12"/>
              </p:custDataLst>
            </p:nvPr>
          </p:nvSpPr>
          <p:spPr>
            <a:xfrm>
              <a:off x="590550" y="2103899"/>
              <a:ext cx="11801826" cy="711437"/>
            </a:xfrm>
            <a:custGeom>
              <a:avLst/>
              <a:gdLst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0 w 11758963"/>
                <a:gd name="connsiteY4" fmla="*/ 0 h 711437"/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0 w 11758963"/>
                <a:gd name="connsiteY4" fmla="*/ 224964 h 711437"/>
                <a:gd name="connsiteX5" fmla="*/ 0 w 11758963"/>
                <a:gd name="connsiteY5" fmla="*/ 0 h 711437"/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223837 w 11758963"/>
                <a:gd name="connsiteY4" fmla="*/ 234489 h 711437"/>
                <a:gd name="connsiteX5" fmla="*/ 0 w 11758963"/>
                <a:gd name="connsiteY5" fmla="*/ 0 h 711437"/>
                <a:gd name="connsiteX0" fmla="*/ 0 w 11758963"/>
                <a:gd name="connsiteY0" fmla="*/ 0 h 711437"/>
                <a:gd name="connsiteX1" fmla="*/ 11758963 w 11758963"/>
                <a:gd name="connsiteY1" fmla="*/ 0 h 711437"/>
                <a:gd name="connsiteX2" fmla="*/ 11758963 w 11758963"/>
                <a:gd name="connsiteY2" fmla="*/ 711437 h 711437"/>
                <a:gd name="connsiteX3" fmla="*/ 0 w 11758963"/>
                <a:gd name="connsiteY3" fmla="*/ 711437 h 711437"/>
                <a:gd name="connsiteX4" fmla="*/ 80962 w 11758963"/>
                <a:gd name="connsiteY4" fmla="*/ 529764 h 711437"/>
                <a:gd name="connsiteX5" fmla="*/ 223837 w 11758963"/>
                <a:gd name="connsiteY5" fmla="*/ 234489 h 711437"/>
                <a:gd name="connsiteX6" fmla="*/ 0 w 11758963"/>
                <a:gd name="connsiteY6" fmla="*/ 0 h 711437"/>
                <a:gd name="connsiteX0" fmla="*/ 42863 w 11801826"/>
                <a:gd name="connsiteY0" fmla="*/ 0 h 711437"/>
                <a:gd name="connsiteX1" fmla="*/ 11801826 w 11801826"/>
                <a:gd name="connsiteY1" fmla="*/ 0 h 711437"/>
                <a:gd name="connsiteX2" fmla="*/ 11801826 w 11801826"/>
                <a:gd name="connsiteY2" fmla="*/ 711437 h 711437"/>
                <a:gd name="connsiteX3" fmla="*/ 42863 w 11801826"/>
                <a:gd name="connsiteY3" fmla="*/ 711437 h 711437"/>
                <a:gd name="connsiteX4" fmla="*/ 0 w 11801826"/>
                <a:gd name="connsiteY4" fmla="*/ 558339 h 711437"/>
                <a:gd name="connsiteX5" fmla="*/ 266700 w 11801826"/>
                <a:gd name="connsiteY5" fmla="*/ 234489 h 711437"/>
                <a:gd name="connsiteX6" fmla="*/ 42863 w 11801826"/>
                <a:gd name="connsiteY6" fmla="*/ 0 h 7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01826" h="711437">
                  <a:moveTo>
                    <a:pt x="42863" y="0"/>
                  </a:moveTo>
                  <a:lnTo>
                    <a:pt x="11801826" y="0"/>
                  </a:lnTo>
                  <a:lnTo>
                    <a:pt x="11801826" y="711437"/>
                  </a:lnTo>
                  <a:lnTo>
                    <a:pt x="42863" y="711437"/>
                  </a:lnTo>
                  <a:lnTo>
                    <a:pt x="0" y="558339"/>
                  </a:lnTo>
                  <a:lnTo>
                    <a:pt x="266700" y="234489"/>
                  </a:lnTo>
                  <a:lnTo>
                    <a:pt x="42863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594000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POOR QUALITY OF INPUTS and low yields</a:t>
              </a:r>
            </a:p>
            <a:p>
              <a:pPr marL="594000"/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Usage of low yield seed variety, poor irrigation methods, unsuitable fertilizers still common </a:t>
              </a:r>
            </a:p>
          </p:txBody>
        </p:sp>
        <p:sp>
          <p:nvSpPr>
            <p:cNvPr id="9" name="Freeform 6"/>
            <p:cNvSpPr>
              <a:spLocks noChangeAspect="1"/>
            </p:cNvSpPr>
            <p:nvPr/>
          </p:nvSpPr>
          <p:spPr bwMode="auto">
            <a:xfrm>
              <a:off x="425654" y="2103899"/>
              <a:ext cx="546075" cy="711437"/>
            </a:xfrm>
            <a:custGeom>
              <a:avLst/>
              <a:gdLst>
                <a:gd name="T0" fmla="*/ 300 w 300"/>
                <a:gd name="T1" fmla="*/ 389 h 389"/>
                <a:gd name="T2" fmla="*/ 0 w 300"/>
                <a:gd name="T3" fmla="*/ 389 h 389"/>
                <a:gd name="T4" fmla="*/ 0 w 300"/>
                <a:gd name="T5" fmla="*/ 326 h 389"/>
                <a:gd name="T6" fmla="*/ 69 w 300"/>
                <a:gd name="T7" fmla="*/ 273 h 389"/>
                <a:gd name="T8" fmla="*/ 124 w 300"/>
                <a:gd name="T9" fmla="*/ 225 h 389"/>
                <a:gd name="T10" fmla="*/ 168 w 300"/>
                <a:gd name="T11" fmla="*/ 173 h 389"/>
                <a:gd name="T12" fmla="*/ 182 w 300"/>
                <a:gd name="T13" fmla="*/ 129 h 389"/>
                <a:gd name="T14" fmla="*/ 165 w 300"/>
                <a:gd name="T15" fmla="*/ 88 h 389"/>
                <a:gd name="T16" fmla="*/ 116 w 300"/>
                <a:gd name="T17" fmla="*/ 74 h 389"/>
                <a:gd name="T18" fmla="*/ 67 w 300"/>
                <a:gd name="T19" fmla="*/ 84 h 389"/>
                <a:gd name="T20" fmla="*/ 18 w 300"/>
                <a:gd name="T21" fmla="*/ 109 h 389"/>
                <a:gd name="T22" fmla="*/ 10 w 300"/>
                <a:gd name="T23" fmla="*/ 109 h 389"/>
                <a:gd name="T24" fmla="*/ 10 w 300"/>
                <a:gd name="T25" fmla="*/ 24 h 389"/>
                <a:gd name="T26" fmla="*/ 64 w 300"/>
                <a:gd name="T27" fmla="*/ 8 h 389"/>
                <a:gd name="T28" fmla="*/ 135 w 300"/>
                <a:gd name="T29" fmla="*/ 0 h 389"/>
                <a:gd name="T30" fmla="*/ 245 w 300"/>
                <a:gd name="T31" fmla="*/ 30 h 389"/>
                <a:gd name="T32" fmla="*/ 282 w 300"/>
                <a:gd name="T33" fmla="*/ 115 h 389"/>
                <a:gd name="T34" fmla="*/ 264 w 300"/>
                <a:gd name="T35" fmla="*/ 184 h 389"/>
                <a:gd name="T36" fmla="*/ 209 w 300"/>
                <a:gd name="T37" fmla="*/ 251 h 389"/>
                <a:gd name="T38" fmla="*/ 162 w 300"/>
                <a:gd name="T39" fmla="*/ 291 h 389"/>
                <a:gd name="T40" fmla="*/ 128 w 300"/>
                <a:gd name="T41" fmla="*/ 316 h 389"/>
                <a:gd name="T42" fmla="*/ 300 w 300"/>
                <a:gd name="T43" fmla="*/ 316 h 389"/>
                <a:gd name="T44" fmla="*/ 300 w 300"/>
                <a:gd name="T45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0" h="389">
                  <a:moveTo>
                    <a:pt x="300" y="389"/>
                  </a:moveTo>
                  <a:cubicBezTo>
                    <a:pt x="0" y="389"/>
                    <a:pt x="0" y="389"/>
                    <a:pt x="0" y="389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23" y="310"/>
                    <a:pt x="46" y="292"/>
                    <a:pt x="69" y="273"/>
                  </a:cubicBezTo>
                  <a:cubicBezTo>
                    <a:pt x="92" y="255"/>
                    <a:pt x="110" y="239"/>
                    <a:pt x="124" y="225"/>
                  </a:cubicBezTo>
                  <a:cubicBezTo>
                    <a:pt x="145" y="205"/>
                    <a:pt x="160" y="188"/>
                    <a:pt x="168" y="173"/>
                  </a:cubicBezTo>
                  <a:cubicBezTo>
                    <a:pt x="177" y="158"/>
                    <a:pt x="182" y="143"/>
                    <a:pt x="182" y="129"/>
                  </a:cubicBezTo>
                  <a:cubicBezTo>
                    <a:pt x="182" y="111"/>
                    <a:pt x="176" y="98"/>
                    <a:pt x="165" y="88"/>
                  </a:cubicBezTo>
                  <a:cubicBezTo>
                    <a:pt x="154" y="79"/>
                    <a:pt x="137" y="74"/>
                    <a:pt x="116" y="74"/>
                  </a:cubicBezTo>
                  <a:cubicBezTo>
                    <a:pt x="101" y="74"/>
                    <a:pt x="84" y="77"/>
                    <a:pt x="67" y="84"/>
                  </a:cubicBezTo>
                  <a:cubicBezTo>
                    <a:pt x="49" y="90"/>
                    <a:pt x="33" y="99"/>
                    <a:pt x="18" y="109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22" y="18"/>
                    <a:pt x="40" y="13"/>
                    <a:pt x="64" y="8"/>
                  </a:cubicBezTo>
                  <a:cubicBezTo>
                    <a:pt x="88" y="2"/>
                    <a:pt x="111" y="0"/>
                    <a:pt x="135" y="0"/>
                  </a:cubicBezTo>
                  <a:cubicBezTo>
                    <a:pt x="183" y="0"/>
                    <a:pt x="220" y="10"/>
                    <a:pt x="245" y="30"/>
                  </a:cubicBezTo>
                  <a:cubicBezTo>
                    <a:pt x="270" y="50"/>
                    <a:pt x="282" y="78"/>
                    <a:pt x="282" y="115"/>
                  </a:cubicBezTo>
                  <a:cubicBezTo>
                    <a:pt x="282" y="139"/>
                    <a:pt x="276" y="162"/>
                    <a:pt x="264" y="184"/>
                  </a:cubicBezTo>
                  <a:cubicBezTo>
                    <a:pt x="252" y="206"/>
                    <a:pt x="234" y="228"/>
                    <a:pt x="209" y="251"/>
                  </a:cubicBezTo>
                  <a:cubicBezTo>
                    <a:pt x="193" y="266"/>
                    <a:pt x="178" y="279"/>
                    <a:pt x="162" y="291"/>
                  </a:cubicBezTo>
                  <a:cubicBezTo>
                    <a:pt x="146" y="303"/>
                    <a:pt x="135" y="311"/>
                    <a:pt x="128" y="316"/>
                  </a:cubicBezTo>
                  <a:cubicBezTo>
                    <a:pt x="300" y="316"/>
                    <a:pt x="300" y="316"/>
                    <a:pt x="300" y="316"/>
                  </a:cubicBezTo>
                  <a:lnTo>
                    <a:pt x="300" y="389"/>
                  </a:ln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>
            <p:custDataLst>
              <p:tags r:id="rId4"/>
            </p:custDataLst>
          </p:nvPr>
        </p:nvGrpSpPr>
        <p:grpSpPr>
          <a:xfrm>
            <a:off x="434768" y="3203148"/>
            <a:ext cx="11963433" cy="711437"/>
            <a:chOff x="434768" y="3069336"/>
            <a:chExt cx="11963433" cy="711437"/>
          </a:xfrm>
        </p:grpSpPr>
        <p:sp>
          <p:nvSpPr>
            <p:cNvPr id="36" name="Rectangle 35"/>
            <p:cNvSpPr/>
            <p:nvPr>
              <p:custDataLst>
                <p:tags r:id="rId11"/>
              </p:custDataLst>
            </p:nvPr>
          </p:nvSpPr>
          <p:spPr>
            <a:xfrm>
              <a:off x="742944" y="3069336"/>
              <a:ext cx="11655257" cy="711437"/>
            </a:xfrm>
            <a:custGeom>
              <a:avLst/>
              <a:gdLst>
                <a:gd name="connsiteX0" fmla="*/ 0 w 11651442"/>
                <a:gd name="connsiteY0" fmla="*/ 0 h 711437"/>
                <a:gd name="connsiteX1" fmla="*/ 11651442 w 11651442"/>
                <a:gd name="connsiteY1" fmla="*/ 0 h 711437"/>
                <a:gd name="connsiteX2" fmla="*/ 11651442 w 11651442"/>
                <a:gd name="connsiteY2" fmla="*/ 711437 h 711437"/>
                <a:gd name="connsiteX3" fmla="*/ 0 w 11651442"/>
                <a:gd name="connsiteY3" fmla="*/ 711437 h 711437"/>
                <a:gd name="connsiteX4" fmla="*/ 0 w 11651442"/>
                <a:gd name="connsiteY4" fmla="*/ 0 h 711437"/>
                <a:gd name="connsiteX0" fmla="*/ 3810 w 11655252"/>
                <a:gd name="connsiteY0" fmla="*/ 0 h 711437"/>
                <a:gd name="connsiteX1" fmla="*/ 11655252 w 11655252"/>
                <a:gd name="connsiteY1" fmla="*/ 0 h 711437"/>
                <a:gd name="connsiteX2" fmla="*/ 11655252 w 11655252"/>
                <a:gd name="connsiteY2" fmla="*/ 711437 h 711437"/>
                <a:gd name="connsiteX3" fmla="*/ 3810 w 11655252"/>
                <a:gd name="connsiteY3" fmla="*/ 711437 h 711437"/>
                <a:gd name="connsiteX4" fmla="*/ 0 w 11655252"/>
                <a:gd name="connsiteY4" fmla="*/ 178689 h 711437"/>
                <a:gd name="connsiteX5" fmla="*/ 3810 w 11655252"/>
                <a:gd name="connsiteY5" fmla="*/ 0 h 711437"/>
                <a:gd name="connsiteX0" fmla="*/ 3810 w 11655252"/>
                <a:gd name="connsiteY0" fmla="*/ 0 h 711437"/>
                <a:gd name="connsiteX1" fmla="*/ 11655252 w 11655252"/>
                <a:gd name="connsiteY1" fmla="*/ 0 h 711437"/>
                <a:gd name="connsiteX2" fmla="*/ 11655252 w 11655252"/>
                <a:gd name="connsiteY2" fmla="*/ 711437 h 711437"/>
                <a:gd name="connsiteX3" fmla="*/ 3810 w 11655252"/>
                <a:gd name="connsiteY3" fmla="*/ 711437 h 711437"/>
                <a:gd name="connsiteX4" fmla="*/ 4763 w 11655252"/>
                <a:gd name="connsiteY4" fmla="*/ 493014 h 711437"/>
                <a:gd name="connsiteX5" fmla="*/ 0 w 11655252"/>
                <a:gd name="connsiteY5" fmla="*/ 178689 h 711437"/>
                <a:gd name="connsiteX6" fmla="*/ 3810 w 11655252"/>
                <a:gd name="connsiteY6" fmla="*/ 0 h 711437"/>
                <a:gd name="connsiteX0" fmla="*/ 4347 w 11655789"/>
                <a:gd name="connsiteY0" fmla="*/ 0 h 711437"/>
                <a:gd name="connsiteX1" fmla="*/ 11655789 w 11655789"/>
                <a:gd name="connsiteY1" fmla="*/ 0 h 711437"/>
                <a:gd name="connsiteX2" fmla="*/ 11655789 w 11655789"/>
                <a:gd name="connsiteY2" fmla="*/ 711437 h 711437"/>
                <a:gd name="connsiteX3" fmla="*/ 4347 w 11655789"/>
                <a:gd name="connsiteY3" fmla="*/ 711437 h 711437"/>
                <a:gd name="connsiteX4" fmla="*/ 5300 w 11655789"/>
                <a:gd name="connsiteY4" fmla="*/ 493014 h 711437"/>
                <a:gd name="connsiteX5" fmla="*/ 537 w 11655789"/>
                <a:gd name="connsiteY5" fmla="*/ 321564 h 711437"/>
                <a:gd name="connsiteX6" fmla="*/ 537 w 11655789"/>
                <a:gd name="connsiteY6" fmla="*/ 178689 h 711437"/>
                <a:gd name="connsiteX7" fmla="*/ 4347 w 11655789"/>
                <a:gd name="connsiteY7" fmla="*/ 0 h 711437"/>
                <a:gd name="connsiteX0" fmla="*/ 3815 w 11655257"/>
                <a:gd name="connsiteY0" fmla="*/ 0 h 711437"/>
                <a:gd name="connsiteX1" fmla="*/ 11655257 w 11655257"/>
                <a:gd name="connsiteY1" fmla="*/ 0 h 711437"/>
                <a:gd name="connsiteX2" fmla="*/ 11655257 w 11655257"/>
                <a:gd name="connsiteY2" fmla="*/ 711437 h 711437"/>
                <a:gd name="connsiteX3" fmla="*/ 3815 w 11655257"/>
                <a:gd name="connsiteY3" fmla="*/ 711437 h 711437"/>
                <a:gd name="connsiteX4" fmla="*/ 4768 w 11655257"/>
                <a:gd name="connsiteY4" fmla="*/ 493014 h 711437"/>
                <a:gd name="connsiteX5" fmla="*/ 5 w 11655257"/>
                <a:gd name="connsiteY5" fmla="*/ 321564 h 711437"/>
                <a:gd name="connsiteX6" fmla="*/ 104780 w 11655257"/>
                <a:gd name="connsiteY6" fmla="*/ 202501 h 711437"/>
                <a:gd name="connsiteX7" fmla="*/ 3815 w 11655257"/>
                <a:gd name="connsiteY7" fmla="*/ 0 h 711437"/>
                <a:gd name="connsiteX0" fmla="*/ 3815 w 11655257"/>
                <a:gd name="connsiteY0" fmla="*/ 0 h 711437"/>
                <a:gd name="connsiteX1" fmla="*/ 11655257 w 11655257"/>
                <a:gd name="connsiteY1" fmla="*/ 0 h 711437"/>
                <a:gd name="connsiteX2" fmla="*/ 11655257 w 11655257"/>
                <a:gd name="connsiteY2" fmla="*/ 711437 h 711437"/>
                <a:gd name="connsiteX3" fmla="*/ 3815 w 11655257"/>
                <a:gd name="connsiteY3" fmla="*/ 711437 h 711437"/>
                <a:gd name="connsiteX4" fmla="*/ 80968 w 11655257"/>
                <a:gd name="connsiteY4" fmla="*/ 497776 h 711437"/>
                <a:gd name="connsiteX5" fmla="*/ 5 w 11655257"/>
                <a:gd name="connsiteY5" fmla="*/ 321564 h 711437"/>
                <a:gd name="connsiteX6" fmla="*/ 104780 w 11655257"/>
                <a:gd name="connsiteY6" fmla="*/ 202501 h 711437"/>
                <a:gd name="connsiteX7" fmla="*/ 3815 w 11655257"/>
                <a:gd name="connsiteY7" fmla="*/ 0 h 7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55257" h="711437">
                  <a:moveTo>
                    <a:pt x="3815" y="0"/>
                  </a:moveTo>
                  <a:lnTo>
                    <a:pt x="11655257" y="0"/>
                  </a:lnTo>
                  <a:lnTo>
                    <a:pt x="11655257" y="711437"/>
                  </a:lnTo>
                  <a:lnTo>
                    <a:pt x="3815" y="711437"/>
                  </a:lnTo>
                  <a:cubicBezTo>
                    <a:pt x="4133" y="638629"/>
                    <a:pt x="80650" y="570584"/>
                    <a:pt x="80968" y="497776"/>
                  </a:cubicBezTo>
                  <a:cubicBezTo>
                    <a:pt x="80333" y="432797"/>
                    <a:pt x="799" y="373951"/>
                    <a:pt x="5" y="321564"/>
                  </a:cubicBezTo>
                  <a:cubicBezTo>
                    <a:pt x="-789" y="269177"/>
                    <a:pt x="104145" y="256095"/>
                    <a:pt x="104780" y="202501"/>
                  </a:cubicBezTo>
                  <a:lnTo>
                    <a:pt x="3815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432000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Archaic agricultural techniques</a:t>
              </a:r>
            </a:p>
            <a:p>
              <a:pPr marL="432000"/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Farmers yet to adopt modern agricultural practices like soil testing, green house farming </a:t>
              </a:r>
              <a:r>
                <a:rPr lang="en-US" sz="1600" dirty="0" err="1">
                  <a:solidFill>
                    <a:srgbClr val="000000"/>
                  </a:solidFill>
                  <a:latin typeface="Verdana" panose="020B0604030504040204" pitchFamily="34" charset="0"/>
                </a:rPr>
                <a:t>en</a:t>
              </a:r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 masse</a:t>
              </a:r>
            </a:p>
          </p:txBody>
        </p:sp>
        <p:sp>
          <p:nvSpPr>
            <p:cNvPr id="10" name="Freeform 7"/>
            <p:cNvSpPr>
              <a:spLocks noChangeAspect="1"/>
            </p:cNvSpPr>
            <p:nvPr/>
          </p:nvSpPr>
          <p:spPr bwMode="auto">
            <a:xfrm>
              <a:off x="434768" y="3069336"/>
              <a:ext cx="536961" cy="711437"/>
            </a:xfrm>
            <a:custGeom>
              <a:avLst/>
              <a:gdLst>
                <a:gd name="T0" fmla="*/ 274 w 302"/>
                <a:gd name="T1" fmla="*/ 211 h 398"/>
                <a:gd name="T2" fmla="*/ 294 w 302"/>
                <a:gd name="T3" fmla="*/ 236 h 398"/>
                <a:gd name="T4" fmla="*/ 302 w 302"/>
                <a:gd name="T5" fmla="*/ 275 h 398"/>
                <a:gd name="T6" fmla="*/ 291 w 302"/>
                <a:gd name="T7" fmla="*/ 325 h 398"/>
                <a:gd name="T8" fmla="*/ 258 w 302"/>
                <a:gd name="T9" fmla="*/ 365 h 398"/>
                <a:gd name="T10" fmla="*/ 208 w 302"/>
                <a:gd name="T11" fmla="*/ 390 h 398"/>
                <a:gd name="T12" fmla="*/ 137 w 302"/>
                <a:gd name="T13" fmla="*/ 398 h 398"/>
                <a:gd name="T14" fmla="*/ 56 w 302"/>
                <a:gd name="T15" fmla="*/ 391 h 398"/>
                <a:gd name="T16" fmla="*/ 0 w 302"/>
                <a:gd name="T17" fmla="*/ 374 h 398"/>
                <a:gd name="T18" fmla="*/ 0 w 302"/>
                <a:gd name="T19" fmla="*/ 290 h 398"/>
                <a:gd name="T20" fmla="*/ 10 w 302"/>
                <a:gd name="T21" fmla="*/ 290 h 398"/>
                <a:gd name="T22" fmla="*/ 63 w 302"/>
                <a:gd name="T23" fmla="*/ 313 h 398"/>
                <a:gd name="T24" fmla="*/ 119 w 302"/>
                <a:gd name="T25" fmla="*/ 323 h 398"/>
                <a:gd name="T26" fmla="*/ 151 w 302"/>
                <a:gd name="T27" fmla="*/ 321 h 398"/>
                <a:gd name="T28" fmla="*/ 181 w 302"/>
                <a:gd name="T29" fmla="*/ 310 h 398"/>
                <a:gd name="T30" fmla="*/ 196 w 302"/>
                <a:gd name="T31" fmla="*/ 295 h 398"/>
                <a:gd name="T32" fmla="*/ 202 w 302"/>
                <a:gd name="T33" fmla="*/ 268 h 398"/>
                <a:gd name="T34" fmla="*/ 194 w 302"/>
                <a:gd name="T35" fmla="*/ 242 h 398"/>
                <a:gd name="T36" fmla="*/ 174 w 302"/>
                <a:gd name="T37" fmla="*/ 229 h 398"/>
                <a:gd name="T38" fmla="*/ 143 w 302"/>
                <a:gd name="T39" fmla="*/ 225 h 398"/>
                <a:gd name="T40" fmla="*/ 111 w 302"/>
                <a:gd name="T41" fmla="*/ 225 h 398"/>
                <a:gd name="T42" fmla="*/ 90 w 302"/>
                <a:gd name="T43" fmla="*/ 225 h 398"/>
                <a:gd name="T44" fmla="*/ 90 w 302"/>
                <a:gd name="T45" fmla="*/ 156 h 398"/>
                <a:gd name="T46" fmla="*/ 111 w 302"/>
                <a:gd name="T47" fmla="*/ 156 h 398"/>
                <a:gd name="T48" fmla="*/ 147 w 302"/>
                <a:gd name="T49" fmla="*/ 155 h 398"/>
                <a:gd name="T50" fmla="*/ 173 w 302"/>
                <a:gd name="T51" fmla="*/ 149 h 398"/>
                <a:gd name="T52" fmla="*/ 190 w 302"/>
                <a:gd name="T53" fmla="*/ 136 h 398"/>
                <a:gd name="T54" fmla="*/ 196 w 302"/>
                <a:gd name="T55" fmla="*/ 112 h 398"/>
                <a:gd name="T56" fmla="*/ 190 w 302"/>
                <a:gd name="T57" fmla="*/ 94 h 398"/>
                <a:gd name="T58" fmla="*/ 175 w 302"/>
                <a:gd name="T59" fmla="*/ 83 h 398"/>
                <a:gd name="T60" fmla="*/ 151 w 302"/>
                <a:gd name="T61" fmla="*/ 76 h 398"/>
                <a:gd name="T62" fmla="*/ 128 w 302"/>
                <a:gd name="T63" fmla="*/ 75 h 398"/>
                <a:gd name="T64" fmla="*/ 75 w 302"/>
                <a:gd name="T65" fmla="*/ 83 h 398"/>
                <a:gd name="T66" fmla="*/ 21 w 302"/>
                <a:gd name="T67" fmla="*/ 107 h 398"/>
                <a:gd name="T68" fmla="*/ 11 w 302"/>
                <a:gd name="T69" fmla="*/ 107 h 398"/>
                <a:gd name="T70" fmla="*/ 11 w 302"/>
                <a:gd name="T71" fmla="*/ 24 h 398"/>
                <a:gd name="T72" fmla="*/ 68 w 302"/>
                <a:gd name="T73" fmla="*/ 8 h 398"/>
                <a:gd name="T74" fmla="*/ 142 w 302"/>
                <a:gd name="T75" fmla="*/ 0 h 398"/>
                <a:gd name="T76" fmla="*/ 205 w 302"/>
                <a:gd name="T77" fmla="*/ 7 h 398"/>
                <a:gd name="T78" fmla="*/ 250 w 302"/>
                <a:gd name="T79" fmla="*/ 23 h 398"/>
                <a:gd name="T80" fmla="*/ 282 w 302"/>
                <a:gd name="T81" fmla="*/ 54 h 398"/>
                <a:gd name="T82" fmla="*/ 292 w 302"/>
                <a:gd name="T83" fmla="*/ 96 h 398"/>
                <a:gd name="T84" fmla="*/ 272 w 302"/>
                <a:gd name="T85" fmla="*/ 153 h 398"/>
                <a:gd name="T86" fmla="*/ 220 w 302"/>
                <a:gd name="T87" fmla="*/ 185 h 398"/>
                <a:gd name="T88" fmla="*/ 220 w 302"/>
                <a:gd name="T89" fmla="*/ 188 h 398"/>
                <a:gd name="T90" fmla="*/ 248 w 302"/>
                <a:gd name="T91" fmla="*/ 196 h 398"/>
                <a:gd name="T92" fmla="*/ 274 w 302"/>
                <a:gd name="T93" fmla="*/ 211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2" h="398">
                  <a:moveTo>
                    <a:pt x="274" y="211"/>
                  </a:moveTo>
                  <a:cubicBezTo>
                    <a:pt x="283" y="218"/>
                    <a:pt x="289" y="227"/>
                    <a:pt x="294" y="236"/>
                  </a:cubicBezTo>
                  <a:cubicBezTo>
                    <a:pt x="299" y="246"/>
                    <a:pt x="302" y="259"/>
                    <a:pt x="302" y="275"/>
                  </a:cubicBezTo>
                  <a:cubicBezTo>
                    <a:pt x="302" y="293"/>
                    <a:pt x="298" y="309"/>
                    <a:pt x="291" y="325"/>
                  </a:cubicBezTo>
                  <a:cubicBezTo>
                    <a:pt x="284" y="341"/>
                    <a:pt x="273" y="354"/>
                    <a:pt x="258" y="365"/>
                  </a:cubicBezTo>
                  <a:cubicBezTo>
                    <a:pt x="244" y="376"/>
                    <a:pt x="227" y="384"/>
                    <a:pt x="208" y="390"/>
                  </a:cubicBezTo>
                  <a:cubicBezTo>
                    <a:pt x="188" y="395"/>
                    <a:pt x="165" y="398"/>
                    <a:pt x="137" y="398"/>
                  </a:cubicBezTo>
                  <a:cubicBezTo>
                    <a:pt x="105" y="398"/>
                    <a:pt x="78" y="396"/>
                    <a:pt x="56" y="391"/>
                  </a:cubicBezTo>
                  <a:cubicBezTo>
                    <a:pt x="33" y="386"/>
                    <a:pt x="14" y="380"/>
                    <a:pt x="0" y="374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10" y="290"/>
                    <a:pt x="10" y="290"/>
                    <a:pt x="10" y="290"/>
                  </a:cubicBezTo>
                  <a:cubicBezTo>
                    <a:pt x="25" y="299"/>
                    <a:pt x="43" y="307"/>
                    <a:pt x="63" y="313"/>
                  </a:cubicBezTo>
                  <a:cubicBezTo>
                    <a:pt x="83" y="320"/>
                    <a:pt x="102" y="323"/>
                    <a:pt x="119" y="323"/>
                  </a:cubicBezTo>
                  <a:cubicBezTo>
                    <a:pt x="129" y="323"/>
                    <a:pt x="140" y="322"/>
                    <a:pt x="151" y="321"/>
                  </a:cubicBezTo>
                  <a:cubicBezTo>
                    <a:pt x="163" y="319"/>
                    <a:pt x="173" y="316"/>
                    <a:pt x="181" y="310"/>
                  </a:cubicBezTo>
                  <a:cubicBezTo>
                    <a:pt x="187" y="306"/>
                    <a:pt x="192" y="301"/>
                    <a:pt x="196" y="295"/>
                  </a:cubicBezTo>
                  <a:cubicBezTo>
                    <a:pt x="200" y="288"/>
                    <a:pt x="202" y="280"/>
                    <a:pt x="202" y="268"/>
                  </a:cubicBezTo>
                  <a:cubicBezTo>
                    <a:pt x="202" y="257"/>
                    <a:pt x="199" y="249"/>
                    <a:pt x="194" y="242"/>
                  </a:cubicBezTo>
                  <a:cubicBezTo>
                    <a:pt x="189" y="236"/>
                    <a:pt x="182" y="232"/>
                    <a:pt x="174" y="229"/>
                  </a:cubicBezTo>
                  <a:cubicBezTo>
                    <a:pt x="165" y="227"/>
                    <a:pt x="155" y="225"/>
                    <a:pt x="143" y="225"/>
                  </a:cubicBezTo>
                  <a:cubicBezTo>
                    <a:pt x="132" y="225"/>
                    <a:pt x="121" y="225"/>
                    <a:pt x="111" y="225"/>
                  </a:cubicBezTo>
                  <a:cubicBezTo>
                    <a:pt x="90" y="225"/>
                    <a:pt x="90" y="225"/>
                    <a:pt x="90" y="225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25" y="156"/>
                    <a:pt x="136" y="156"/>
                    <a:pt x="147" y="155"/>
                  </a:cubicBezTo>
                  <a:cubicBezTo>
                    <a:pt x="157" y="154"/>
                    <a:pt x="166" y="152"/>
                    <a:pt x="173" y="149"/>
                  </a:cubicBezTo>
                  <a:cubicBezTo>
                    <a:pt x="180" y="146"/>
                    <a:pt x="186" y="142"/>
                    <a:pt x="190" y="136"/>
                  </a:cubicBezTo>
                  <a:cubicBezTo>
                    <a:pt x="194" y="131"/>
                    <a:pt x="196" y="123"/>
                    <a:pt x="196" y="112"/>
                  </a:cubicBezTo>
                  <a:cubicBezTo>
                    <a:pt x="196" y="105"/>
                    <a:pt x="194" y="99"/>
                    <a:pt x="190" y="94"/>
                  </a:cubicBezTo>
                  <a:cubicBezTo>
                    <a:pt x="186" y="89"/>
                    <a:pt x="181" y="85"/>
                    <a:pt x="175" y="83"/>
                  </a:cubicBezTo>
                  <a:cubicBezTo>
                    <a:pt x="168" y="80"/>
                    <a:pt x="160" y="78"/>
                    <a:pt x="151" y="76"/>
                  </a:cubicBezTo>
                  <a:cubicBezTo>
                    <a:pt x="142" y="75"/>
                    <a:pt x="134" y="75"/>
                    <a:pt x="128" y="75"/>
                  </a:cubicBezTo>
                  <a:cubicBezTo>
                    <a:pt x="112" y="75"/>
                    <a:pt x="94" y="78"/>
                    <a:pt x="75" y="83"/>
                  </a:cubicBezTo>
                  <a:cubicBezTo>
                    <a:pt x="57" y="89"/>
                    <a:pt x="38" y="97"/>
                    <a:pt x="2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5" y="19"/>
                    <a:pt x="44" y="13"/>
                    <a:pt x="68" y="8"/>
                  </a:cubicBezTo>
                  <a:cubicBezTo>
                    <a:pt x="93" y="3"/>
                    <a:pt x="117" y="0"/>
                    <a:pt x="142" y="0"/>
                  </a:cubicBezTo>
                  <a:cubicBezTo>
                    <a:pt x="166" y="0"/>
                    <a:pt x="187" y="2"/>
                    <a:pt x="205" y="7"/>
                  </a:cubicBezTo>
                  <a:cubicBezTo>
                    <a:pt x="223" y="11"/>
                    <a:pt x="238" y="16"/>
                    <a:pt x="250" y="23"/>
                  </a:cubicBezTo>
                  <a:cubicBezTo>
                    <a:pt x="264" y="32"/>
                    <a:pt x="275" y="42"/>
                    <a:pt x="282" y="54"/>
                  </a:cubicBezTo>
                  <a:cubicBezTo>
                    <a:pt x="288" y="66"/>
                    <a:pt x="292" y="80"/>
                    <a:pt x="292" y="96"/>
                  </a:cubicBezTo>
                  <a:cubicBezTo>
                    <a:pt x="292" y="117"/>
                    <a:pt x="285" y="136"/>
                    <a:pt x="272" y="153"/>
                  </a:cubicBezTo>
                  <a:cubicBezTo>
                    <a:pt x="259" y="170"/>
                    <a:pt x="241" y="180"/>
                    <a:pt x="220" y="185"/>
                  </a:cubicBezTo>
                  <a:cubicBezTo>
                    <a:pt x="220" y="188"/>
                    <a:pt x="220" y="188"/>
                    <a:pt x="220" y="188"/>
                  </a:cubicBezTo>
                  <a:cubicBezTo>
                    <a:pt x="229" y="190"/>
                    <a:pt x="238" y="192"/>
                    <a:pt x="248" y="196"/>
                  </a:cubicBezTo>
                  <a:cubicBezTo>
                    <a:pt x="257" y="199"/>
                    <a:pt x="266" y="204"/>
                    <a:pt x="274" y="211"/>
                  </a:cubicBez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9051"/>
                </a:solidFill>
              </a:endParaRPr>
            </a:p>
          </p:txBody>
        </p:sp>
      </p:grpSp>
      <p:grpSp>
        <p:nvGrpSpPr>
          <p:cNvPr id="22" name="Group 21"/>
          <p:cNvGrpSpPr/>
          <p:nvPr>
            <p:custDataLst>
              <p:tags r:id="rId5"/>
            </p:custDataLst>
          </p:nvPr>
        </p:nvGrpSpPr>
        <p:grpSpPr>
          <a:xfrm>
            <a:off x="360253" y="4168584"/>
            <a:ext cx="12034947" cy="711438"/>
            <a:chOff x="360253" y="4034772"/>
            <a:chExt cx="12034947" cy="711438"/>
          </a:xfrm>
        </p:grpSpPr>
        <p:sp>
          <p:nvSpPr>
            <p:cNvPr id="37" name="Rectangle 36"/>
            <p:cNvSpPr/>
            <p:nvPr>
              <p:custDataLst>
                <p:tags r:id="rId10"/>
              </p:custDataLst>
            </p:nvPr>
          </p:nvSpPr>
          <p:spPr>
            <a:xfrm>
              <a:off x="809625" y="4034773"/>
              <a:ext cx="11585575" cy="711437"/>
            </a:xfrm>
            <a:prstGeom prst="rect">
              <a:avLst/>
            </a:pr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361950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LOW margin crops</a:t>
              </a:r>
              <a:br>
                <a:rPr lang="en-US" sz="2400" b="1" cap="all" dirty="0">
                  <a:solidFill>
                    <a:srgbClr val="002060"/>
                  </a:solidFill>
                  <a:latin typeface="Verdana" panose="020B0604030504040204" pitchFamily="34" charset="0"/>
                </a:rPr>
              </a:br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Choice of crops remains traditional with low margins often dictated by local community trends</a:t>
              </a:r>
            </a:p>
          </p:txBody>
        </p:sp>
        <p:sp>
          <p:nvSpPr>
            <p:cNvPr id="11" name="Freeform 8"/>
            <p:cNvSpPr>
              <a:spLocks noChangeAspect="1" noEditPoints="1"/>
            </p:cNvSpPr>
            <p:nvPr/>
          </p:nvSpPr>
          <p:spPr bwMode="auto">
            <a:xfrm>
              <a:off x="360253" y="4034772"/>
              <a:ext cx="611476" cy="711437"/>
            </a:xfrm>
            <a:custGeom>
              <a:avLst/>
              <a:gdLst>
                <a:gd name="T0" fmla="*/ 783 w 783"/>
                <a:gd name="T1" fmla="*/ 699 h 911"/>
                <a:gd name="T2" fmla="*/ 660 w 783"/>
                <a:gd name="T3" fmla="*/ 699 h 911"/>
                <a:gd name="T4" fmla="*/ 660 w 783"/>
                <a:gd name="T5" fmla="*/ 911 h 911"/>
                <a:gd name="T6" fmla="*/ 438 w 783"/>
                <a:gd name="T7" fmla="*/ 911 h 911"/>
                <a:gd name="T8" fmla="*/ 438 w 783"/>
                <a:gd name="T9" fmla="*/ 699 h 911"/>
                <a:gd name="T10" fmla="*/ 0 w 783"/>
                <a:gd name="T11" fmla="*/ 699 h 911"/>
                <a:gd name="T12" fmla="*/ 0 w 783"/>
                <a:gd name="T13" fmla="*/ 528 h 911"/>
                <a:gd name="T14" fmla="*/ 421 w 783"/>
                <a:gd name="T15" fmla="*/ 0 h 911"/>
                <a:gd name="T16" fmla="*/ 660 w 783"/>
                <a:gd name="T17" fmla="*/ 0 h 911"/>
                <a:gd name="T18" fmla="*/ 660 w 783"/>
                <a:gd name="T19" fmla="*/ 535 h 911"/>
                <a:gd name="T20" fmla="*/ 783 w 783"/>
                <a:gd name="T21" fmla="*/ 535 h 911"/>
                <a:gd name="T22" fmla="*/ 783 w 783"/>
                <a:gd name="T23" fmla="*/ 699 h 911"/>
                <a:gd name="T24" fmla="*/ 438 w 783"/>
                <a:gd name="T25" fmla="*/ 535 h 911"/>
                <a:gd name="T26" fmla="*/ 438 w 783"/>
                <a:gd name="T27" fmla="*/ 204 h 911"/>
                <a:gd name="T28" fmla="*/ 173 w 783"/>
                <a:gd name="T29" fmla="*/ 535 h 911"/>
                <a:gd name="T30" fmla="*/ 438 w 783"/>
                <a:gd name="T31" fmla="*/ 535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3" h="911">
                  <a:moveTo>
                    <a:pt x="783" y="699"/>
                  </a:moveTo>
                  <a:lnTo>
                    <a:pt x="660" y="699"/>
                  </a:lnTo>
                  <a:lnTo>
                    <a:pt x="660" y="911"/>
                  </a:lnTo>
                  <a:lnTo>
                    <a:pt x="438" y="911"/>
                  </a:lnTo>
                  <a:lnTo>
                    <a:pt x="438" y="699"/>
                  </a:lnTo>
                  <a:lnTo>
                    <a:pt x="0" y="699"/>
                  </a:lnTo>
                  <a:lnTo>
                    <a:pt x="0" y="528"/>
                  </a:lnTo>
                  <a:lnTo>
                    <a:pt x="421" y="0"/>
                  </a:lnTo>
                  <a:lnTo>
                    <a:pt x="660" y="0"/>
                  </a:lnTo>
                  <a:lnTo>
                    <a:pt x="660" y="535"/>
                  </a:lnTo>
                  <a:lnTo>
                    <a:pt x="783" y="535"/>
                  </a:lnTo>
                  <a:lnTo>
                    <a:pt x="783" y="699"/>
                  </a:lnTo>
                  <a:close/>
                  <a:moveTo>
                    <a:pt x="438" y="535"/>
                  </a:moveTo>
                  <a:lnTo>
                    <a:pt x="438" y="204"/>
                  </a:lnTo>
                  <a:lnTo>
                    <a:pt x="173" y="535"/>
                  </a:lnTo>
                  <a:lnTo>
                    <a:pt x="438" y="535"/>
                  </a:ln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oup 22"/>
          <p:cNvGrpSpPr/>
          <p:nvPr>
            <p:custDataLst>
              <p:tags r:id="rId6"/>
            </p:custDataLst>
          </p:nvPr>
        </p:nvGrpSpPr>
        <p:grpSpPr>
          <a:xfrm>
            <a:off x="432204" y="5134021"/>
            <a:ext cx="11958582" cy="711438"/>
            <a:chOff x="432204" y="5000209"/>
            <a:chExt cx="11958582" cy="711438"/>
          </a:xfrm>
        </p:grpSpPr>
        <p:sp>
          <p:nvSpPr>
            <p:cNvPr id="46" name="Rectangle 45"/>
            <p:cNvSpPr/>
            <p:nvPr>
              <p:custDataLst>
                <p:tags r:id="rId9"/>
              </p:custDataLst>
            </p:nvPr>
          </p:nvSpPr>
          <p:spPr>
            <a:xfrm>
              <a:off x="577011" y="5000210"/>
              <a:ext cx="11813775" cy="711437"/>
            </a:xfrm>
            <a:custGeom>
              <a:avLst/>
              <a:gdLst>
                <a:gd name="connsiteX0" fmla="*/ 0 w 11788806"/>
                <a:gd name="connsiteY0" fmla="*/ 0 h 711437"/>
                <a:gd name="connsiteX1" fmla="*/ 11788806 w 11788806"/>
                <a:gd name="connsiteY1" fmla="*/ 0 h 711437"/>
                <a:gd name="connsiteX2" fmla="*/ 11788806 w 11788806"/>
                <a:gd name="connsiteY2" fmla="*/ 711437 h 711437"/>
                <a:gd name="connsiteX3" fmla="*/ 0 w 11788806"/>
                <a:gd name="connsiteY3" fmla="*/ 711437 h 711437"/>
                <a:gd name="connsiteX4" fmla="*/ 0 w 11788806"/>
                <a:gd name="connsiteY4" fmla="*/ 0 h 711437"/>
                <a:gd name="connsiteX0" fmla="*/ 1906 w 11790712"/>
                <a:gd name="connsiteY0" fmla="*/ 0 h 711437"/>
                <a:gd name="connsiteX1" fmla="*/ 11790712 w 11790712"/>
                <a:gd name="connsiteY1" fmla="*/ 0 h 711437"/>
                <a:gd name="connsiteX2" fmla="*/ 11790712 w 11790712"/>
                <a:gd name="connsiteY2" fmla="*/ 711437 h 711437"/>
                <a:gd name="connsiteX3" fmla="*/ 1906 w 11790712"/>
                <a:gd name="connsiteY3" fmla="*/ 711437 h 711437"/>
                <a:gd name="connsiteX4" fmla="*/ 0 w 11790712"/>
                <a:gd name="connsiteY4" fmla="*/ 476665 h 711437"/>
                <a:gd name="connsiteX5" fmla="*/ 1906 w 11790712"/>
                <a:gd name="connsiteY5" fmla="*/ 0 h 711437"/>
                <a:gd name="connsiteX0" fmla="*/ 2 w 11788808"/>
                <a:gd name="connsiteY0" fmla="*/ 0 h 711437"/>
                <a:gd name="connsiteX1" fmla="*/ 11788808 w 11788808"/>
                <a:gd name="connsiteY1" fmla="*/ 0 h 711437"/>
                <a:gd name="connsiteX2" fmla="*/ 11788808 w 11788808"/>
                <a:gd name="connsiteY2" fmla="*/ 711437 h 711437"/>
                <a:gd name="connsiteX3" fmla="*/ 2 w 11788808"/>
                <a:gd name="connsiteY3" fmla="*/ 711437 h 711437"/>
                <a:gd name="connsiteX4" fmla="*/ 271146 w 11788808"/>
                <a:gd name="connsiteY4" fmla="*/ 492540 h 711437"/>
                <a:gd name="connsiteX5" fmla="*/ 2 w 11788808"/>
                <a:gd name="connsiteY5" fmla="*/ 0 h 711437"/>
                <a:gd name="connsiteX0" fmla="*/ 845257 w 12634063"/>
                <a:gd name="connsiteY0" fmla="*/ 0 h 711437"/>
                <a:gd name="connsiteX1" fmla="*/ 12634063 w 12634063"/>
                <a:gd name="connsiteY1" fmla="*/ 0 h 711437"/>
                <a:gd name="connsiteX2" fmla="*/ 12634063 w 12634063"/>
                <a:gd name="connsiteY2" fmla="*/ 711437 h 711437"/>
                <a:gd name="connsiteX3" fmla="*/ 845257 w 12634063"/>
                <a:gd name="connsiteY3" fmla="*/ 711437 h 711437"/>
                <a:gd name="connsiteX4" fmla="*/ 1116401 w 12634063"/>
                <a:gd name="connsiteY4" fmla="*/ 492540 h 711437"/>
                <a:gd name="connsiteX5" fmla="*/ 960826 w 12634063"/>
                <a:gd name="connsiteY5" fmla="*/ 219490 h 711437"/>
                <a:gd name="connsiteX6" fmla="*/ 845257 w 12634063"/>
                <a:gd name="connsiteY6" fmla="*/ 0 h 711437"/>
                <a:gd name="connsiteX0" fmla="*/ 845257 w 12634063"/>
                <a:gd name="connsiteY0" fmla="*/ 0 h 711437"/>
                <a:gd name="connsiteX1" fmla="*/ 12634063 w 12634063"/>
                <a:gd name="connsiteY1" fmla="*/ 0 h 711437"/>
                <a:gd name="connsiteX2" fmla="*/ 12634063 w 12634063"/>
                <a:gd name="connsiteY2" fmla="*/ 711437 h 711437"/>
                <a:gd name="connsiteX3" fmla="*/ 845257 w 12634063"/>
                <a:gd name="connsiteY3" fmla="*/ 711437 h 711437"/>
                <a:gd name="connsiteX4" fmla="*/ 1116401 w 12634063"/>
                <a:gd name="connsiteY4" fmla="*/ 492540 h 711437"/>
                <a:gd name="connsiteX5" fmla="*/ 960826 w 12634063"/>
                <a:gd name="connsiteY5" fmla="*/ 219490 h 711437"/>
                <a:gd name="connsiteX6" fmla="*/ 845257 w 12634063"/>
                <a:gd name="connsiteY6" fmla="*/ 0 h 711437"/>
                <a:gd name="connsiteX0" fmla="*/ 3208 w 11792014"/>
                <a:gd name="connsiteY0" fmla="*/ 0 h 711437"/>
                <a:gd name="connsiteX1" fmla="*/ 11792014 w 11792014"/>
                <a:gd name="connsiteY1" fmla="*/ 0 h 711437"/>
                <a:gd name="connsiteX2" fmla="*/ 11792014 w 11792014"/>
                <a:gd name="connsiteY2" fmla="*/ 711437 h 711437"/>
                <a:gd name="connsiteX3" fmla="*/ 3208 w 11792014"/>
                <a:gd name="connsiteY3" fmla="*/ 711437 h 711437"/>
                <a:gd name="connsiteX4" fmla="*/ 274352 w 11792014"/>
                <a:gd name="connsiteY4" fmla="*/ 492540 h 711437"/>
                <a:gd name="connsiteX5" fmla="*/ 118777 w 11792014"/>
                <a:gd name="connsiteY5" fmla="*/ 219490 h 711437"/>
                <a:gd name="connsiteX6" fmla="*/ 3208 w 11792014"/>
                <a:gd name="connsiteY6" fmla="*/ 0 h 711437"/>
                <a:gd name="connsiteX0" fmla="*/ 24969 w 11813775"/>
                <a:gd name="connsiteY0" fmla="*/ 0 h 711437"/>
                <a:gd name="connsiteX1" fmla="*/ 11813775 w 11813775"/>
                <a:gd name="connsiteY1" fmla="*/ 0 h 711437"/>
                <a:gd name="connsiteX2" fmla="*/ 11813775 w 11813775"/>
                <a:gd name="connsiteY2" fmla="*/ 711437 h 711437"/>
                <a:gd name="connsiteX3" fmla="*/ 24969 w 11813775"/>
                <a:gd name="connsiteY3" fmla="*/ 711437 h 711437"/>
                <a:gd name="connsiteX4" fmla="*/ 296113 w 11813775"/>
                <a:gd name="connsiteY4" fmla="*/ 492540 h 711437"/>
                <a:gd name="connsiteX5" fmla="*/ 26238 w 11813775"/>
                <a:gd name="connsiteY5" fmla="*/ 282990 h 711437"/>
                <a:gd name="connsiteX6" fmla="*/ 24969 w 11813775"/>
                <a:gd name="connsiteY6" fmla="*/ 0 h 711437"/>
                <a:gd name="connsiteX0" fmla="*/ 24969 w 11813775"/>
                <a:gd name="connsiteY0" fmla="*/ 0 h 711437"/>
                <a:gd name="connsiteX1" fmla="*/ 11813775 w 11813775"/>
                <a:gd name="connsiteY1" fmla="*/ 0 h 711437"/>
                <a:gd name="connsiteX2" fmla="*/ 11813775 w 11813775"/>
                <a:gd name="connsiteY2" fmla="*/ 711437 h 711437"/>
                <a:gd name="connsiteX3" fmla="*/ 24969 w 11813775"/>
                <a:gd name="connsiteY3" fmla="*/ 711437 h 711437"/>
                <a:gd name="connsiteX4" fmla="*/ 296113 w 11813775"/>
                <a:gd name="connsiteY4" fmla="*/ 492540 h 711437"/>
                <a:gd name="connsiteX5" fmla="*/ 26238 w 11813775"/>
                <a:gd name="connsiteY5" fmla="*/ 282990 h 711437"/>
                <a:gd name="connsiteX6" fmla="*/ 24969 w 11813775"/>
                <a:gd name="connsiteY6" fmla="*/ 0 h 71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3775" h="711437">
                  <a:moveTo>
                    <a:pt x="24969" y="0"/>
                  </a:moveTo>
                  <a:lnTo>
                    <a:pt x="11813775" y="0"/>
                  </a:lnTo>
                  <a:lnTo>
                    <a:pt x="11813775" y="711437"/>
                  </a:lnTo>
                  <a:lnTo>
                    <a:pt x="24969" y="711437"/>
                  </a:lnTo>
                  <a:cubicBezTo>
                    <a:pt x="24334" y="633180"/>
                    <a:pt x="296748" y="570797"/>
                    <a:pt x="296113" y="492540"/>
                  </a:cubicBezTo>
                  <a:cubicBezTo>
                    <a:pt x="315374" y="410549"/>
                    <a:pt x="61904" y="326980"/>
                    <a:pt x="26238" y="282990"/>
                  </a:cubicBezTo>
                  <a:cubicBezTo>
                    <a:pt x="-18953" y="200900"/>
                    <a:pt x="3480" y="265182"/>
                    <a:pt x="24969" y="0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432000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  Indirect access to Consumer market</a:t>
              </a:r>
            </a:p>
            <a:p>
              <a:pPr marL="594000"/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 Multiple middlemen involved in supply chain leading to farmers getting a fraction of what consumers pay </a:t>
              </a:r>
            </a:p>
          </p:txBody>
        </p:sp>
        <p:sp>
          <p:nvSpPr>
            <p:cNvPr id="12" name="Freeform 9"/>
            <p:cNvSpPr>
              <a:spLocks noChangeAspect="1"/>
            </p:cNvSpPr>
            <p:nvPr/>
          </p:nvSpPr>
          <p:spPr bwMode="auto">
            <a:xfrm>
              <a:off x="432204" y="5000209"/>
              <a:ext cx="539525" cy="711437"/>
            </a:xfrm>
            <a:custGeom>
              <a:avLst/>
              <a:gdLst>
                <a:gd name="T0" fmla="*/ 297 w 297"/>
                <a:gd name="T1" fmla="*/ 253 h 390"/>
                <a:gd name="T2" fmla="*/ 286 w 297"/>
                <a:gd name="T3" fmla="*/ 308 h 390"/>
                <a:gd name="T4" fmla="*/ 253 w 297"/>
                <a:gd name="T5" fmla="*/ 352 h 390"/>
                <a:gd name="T6" fmla="*/ 199 w 297"/>
                <a:gd name="T7" fmla="*/ 381 h 390"/>
                <a:gd name="T8" fmla="*/ 129 w 297"/>
                <a:gd name="T9" fmla="*/ 390 h 390"/>
                <a:gd name="T10" fmla="*/ 51 w 297"/>
                <a:gd name="T11" fmla="*/ 383 h 390"/>
                <a:gd name="T12" fmla="*/ 0 w 297"/>
                <a:gd name="T13" fmla="*/ 367 h 390"/>
                <a:gd name="T14" fmla="*/ 0 w 297"/>
                <a:gd name="T15" fmla="*/ 283 h 390"/>
                <a:gd name="T16" fmla="*/ 11 w 297"/>
                <a:gd name="T17" fmla="*/ 283 h 390"/>
                <a:gd name="T18" fmla="*/ 61 w 297"/>
                <a:gd name="T19" fmla="*/ 306 h 390"/>
                <a:gd name="T20" fmla="*/ 114 w 297"/>
                <a:gd name="T21" fmla="*/ 315 h 390"/>
                <a:gd name="T22" fmla="*/ 150 w 297"/>
                <a:gd name="T23" fmla="*/ 311 h 390"/>
                <a:gd name="T24" fmla="*/ 179 w 297"/>
                <a:gd name="T25" fmla="*/ 298 h 390"/>
                <a:gd name="T26" fmla="*/ 193 w 297"/>
                <a:gd name="T27" fmla="*/ 282 h 390"/>
                <a:gd name="T28" fmla="*/ 197 w 297"/>
                <a:gd name="T29" fmla="*/ 256 h 390"/>
                <a:gd name="T30" fmla="*/ 191 w 297"/>
                <a:gd name="T31" fmla="*/ 233 h 390"/>
                <a:gd name="T32" fmla="*/ 176 w 297"/>
                <a:gd name="T33" fmla="*/ 218 h 390"/>
                <a:gd name="T34" fmla="*/ 142 w 297"/>
                <a:gd name="T35" fmla="*/ 207 h 390"/>
                <a:gd name="T36" fmla="*/ 107 w 297"/>
                <a:gd name="T37" fmla="*/ 204 h 390"/>
                <a:gd name="T38" fmla="*/ 62 w 297"/>
                <a:gd name="T39" fmla="*/ 208 h 390"/>
                <a:gd name="T40" fmla="*/ 25 w 297"/>
                <a:gd name="T41" fmla="*/ 216 h 390"/>
                <a:gd name="T42" fmla="*/ 14 w 297"/>
                <a:gd name="T43" fmla="*/ 216 h 390"/>
                <a:gd name="T44" fmla="*/ 14 w 297"/>
                <a:gd name="T45" fmla="*/ 0 h 390"/>
                <a:gd name="T46" fmla="*/ 286 w 297"/>
                <a:gd name="T47" fmla="*/ 0 h 390"/>
                <a:gd name="T48" fmla="*/ 286 w 297"/>
                <a:gd name="T49" fmla="*/ 73 h 390"/>
                <a:gd name="T50" fmla="*/ 107 w 297"/>
                <a:gd name="T51" fmla="*/ 73 h 390"/>
                <a:gd name="T52" fmla="*/ 107 w 297"/>
                <a:gd name="T53" fmla="*/ 136 h 390"/>
                <a:gd name="T54" fmla="*/ 127 w 297"/>
                <a:gd name="T55" fmla="*/ 135 h 390"/>
                <a:gd name="T56" fmla="*/ 148 w 297"/>
                <a:gd name="T57" fmla="*/ 134 h 390"/>
                <a:gd name="T58" fmla="*/ 205 w 297"/>
                <a:gd name="T59" fmla="*/ 140 h 390"/>
                <a:gd name="T60" fmla="*/ 247 w 297"/>
                <a:gd name="T61" fmla="*/ 157 h 390"/>
                <a:gd name="T62" fmla="*/ 284 w 297"/>
                <a:gd name="T63" fmla="*/ 195 h 390"/>
                <a:gd name="T64" fmla="*/ 297 w 297"/>
                <a:gd name="T65" fmla="*/ 253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390">
                  <a:moveTo>
                    <a:pt x="297" y="253"/>
                  </a:moveTo>
                  <a:cubicBezTo>
                    <a:pt x="297" y="273"/>
                    <a:pt x="293" y="291"/>
                    <a:pt x="286" y="308"/>
                  </a:cubicBezTo>
                  <a:cubicBezTo>
                    <a:pt x="278" y="325"/>
                    <a:pt x="268" y="340"/>
                    <a:pt x="253" y="352"/>
                  </a:cubicBezTo>
                  <a:cubicBezTo>
                    <a:pt x="238" y="365"/>
                    <a:pt x="219" y="375"/>
                    <a:pt x="199" y="381"/>
                  </a:cubicBezTo>
                  <a:cubicBezTo>
                    <a:pt x="179" y="387"/>
                    <a:pt x="155" y="390"/>
                    <a:pt x="129" y="390"/>
                  </a:cubicBezTo>
                  <a:cubicBezTo>
                    <a:pt x="98" y="390"/>
                    <a:pt x="73" y="388"/>
                    <a:pt x="51" y="383"/>
                  </a:cubicBezTo>
                  <a:cubicBezTo>
                    <a:pt x="30" y="378"/>
                    <a:pt x="13" y="373"/>
                    <a:pt x="0" y="367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3"/>
                    <a:pt x="11" y="283"/>
                    <a:pt x="11" y="283"/>
                  </a:cubicBezTo>
                  <a:cubicBezTo>
                    <a:pt x="26" y="292"/>
                    <a:pt x="43" y="300"/>
                    <a:pt x="61" y="306"/>
                  </a:cubicBezTo>
                  <a:cubicBezTo>
                    <a:pt x="79" y="312"/>
                    <a:pt x="97" y="315"/>
                    <a:pt x="114" y="315"/>
                  </a:cubicBezTo>
                  <a:cubicBezTo>
                    <a:pt x="125" y="315"/>
                    <a:pt x="137" y="314"/>
                    <a:pt x="150" y="311"/>
                  </a:cubicBezTo>
                  <a:cubicBezTo>
                    <a:pt x="162" y="309"/>
                    <a:pt x="172" y="304"/>
                    <a:pt x="179" y="298"/>
                  </a:cubicBezTo>
                  <a:cubicBezTo>
                    <a:pt x="185" y="293"/>
                    <a:pt x="190" y="287"/>
                    <a:pt x="193" y="282"/>
                  </a:cubicBezTo>
                  <a:cubicBezTo>
                    <a:pt x="196" y="276"/>
                    <a:pt x="197" y="268"/>
                    <a:pt x="197" y="256"/>
                  </a:cubicBezTo>
                  <a:cubicBezTo>
                    <a:pt x="197" y="247"/>
                    <a:pt x="195" y="240"/>
                    <a:pt x="191" y="233"/>
                  </a:cubicBezTo>
                  <a:cubicBezTo>
                    <a:pt x="187" y="227"/>
                    <a:pt x="182" y="222"/>
                    <a:pt x="176" y="218"/>
                  </a:cubicBezTo>
                  <a:cubicBezTo>
                    <a:pt x="166" y="212"/>
                    <a:pt x="155" y="209"/>
                    <a:pt x="142" y="207"/>
                  </a:cubicBezTo>
                  <a:cubicBezTo>
                    <a:pt x="129" y="205"/>
                    <a:pt x="117" y="204"/>
                    <a:pt x="107" y="204"/>
                  </a:cubicBezTo>
                  <a:cubicBezTo>
                    <a:pt x="91" y="204"/>
                    <a:pt x="77" y="205"/>
                    <a:pt x="62" y="208"/>
                  </a:cubicBezTo>
                  <a:cubicBezTo>
                    <a:pt x="48" y="211"/>
                    <a:pt x="36" y="213"/>
                    <a:pt x="25" y="216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86" y="73"/>
                    <a:pt x="286" y="73"/>
                    <a:pt x="286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107" y="136"/>
                    <a:pt x="107" y="136"/>
                    <a:pt x="107" y="136"/>
                  </a:cubicBezTo>
                  <a:cubicBezTo>
                    <a:pt x="112" y="135"/>
                    <a:pt x="119" y="135"/>
                    <a:pt x="127" y="135"/>
                  </a:cubicBezTo>
                  <a:cubicBezTo>
                    <a:pt x="135" y="135"/>
                    <a:pt x="142" y="134"/>
                    <a:pt x="148" y="134"/>
                  </a:cubicBezTo>
                  <a:cubicBezTo>
                    <a:pt x="169" y="134"/>
                    <a:pt x="188" y="136"/>
                    <a:pt x="205" y="140"/>
                  </a:cubicBezTo>
                  <a:cubicBezTo>
                    <a:pt x="221" y="145"/>
                    <a:pt x="235" y="150"/>
                    <a:pt x="247" y="157"/>
                  </a:cubicBezTo>
                  <a:cubicBezTo>
                    <a:pt x="263" y="167"/>
                    <a:pt x="275" y="179"/>
                    <a:pt x="284" y="195"/>
                  </a:cubicBezTo>
                  <a:cubicBezTo>
                    <a:pt x="293" y="210"/>
                    <a:pt x="297" y="230"/>
                    <a:pt x="297" y="253"/>
                  </a:cubicBez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>
            <p:custDataLst>
              <p:tags r:id="rId7"/>
            </p:custDataLst>
          </p:nvPr>
        </p:nvGrpSpPr>
        <p:grpSpPr>
          <a:xfrm>
            <a:off x="415543" y="6096462"/>
            <a:ext cx="11974362" cy="714433"/>
            <a:chOff x="415543" y="5962650"/>
            <a:chExt cx="11974362" cy="714433"/>
          </a:xfrm>
        </p:grpSpPr>
        <p:sp>
          <p:nvSpPr>
            <p:cNvPr id="48" name="Rectangle 47"/>
            <p:cNvSpPr/>
            <p:nvPr>
              <p:custDataLst>
                <p:tags r:id="rId8"/>
              </p:custDataLst>
            </p:nvPr>
          </p:nvSpPr>
          <p:spPr>
            <a:xfrm>
              <a:off x="577851" y="5962650"/>
              <a:ext cx="11812054" cy="714433"/>
            </a:xfrm>
            <a:custGeom>
              <a:avLst/>
              <a:gdLst>
                <a:gd name="connsiteX0" fmla="*/ 0 w 11856504"/>
                <a:gd name="connsiteY0" fmla="*/ 0 h 711437"/>
                <a:gd name="connsiteX1" fmla="*/ 11856504 w 11856504"/>
                <a:gd name="connsiteY1" fmla="*/ 0 h 711437"/>
                <a:gd name="connsiteX2" fmla="*/ 11856504 w 11856504"/>
                <a:gd name="connsiteY2" fmla="*/ 711437 h 711437"/>
                <a:gd name="connsiteX3" fmla="*/ 0 w 11856504"/>
                <a:gd name="connsiteY3" fmla="*/ 711437 h 711437"/>
                <a:gd name="connsiteX4" fmla="*/ 0 w 11856504"/>
                <a:gd name="connsiteY4" fmla="*/ 0 h 711437"/>
                <a:gd name="connsiteX0" fmla="*/ 0 w 11856504"/>
                <a:gd name="connsiteY0" fmla="*/ 2996 h 714433"/>
                <a:gd name="connsiteX1" fmla="*/ 253999 w 11856504"/>
                <a:gd name="connsiteY1" fmla="*/ 0 h 714433"/>
                <a:gd name="connsiteX2" fmla="*/ 11856504 w 11856504"/>
                <a:gd name="connsiteY2" fmla="*/ 2996 h 714433"/>
                <a:gd name="connsiteX3" fmla="*/ 11856504 w 11856504"/>
                <a:gd name="connsiteY3" fmla="*/ 714433 h 714433"/>
                <a:gd name="connsiteX4" fmla="*/ 0 w 11856504"/>
                <a:gd name="connsiteY4" fmla="*/ 714433 h 714433"/>
                <a:gd name="connsiteX5" fmla="*/ 0 w 11856504"/>
                <a:gd name="connsiteY5" fmla="*/ 2996 h 714433"/>
                <a:gd name="connsiteX0" fmla="*/ 0 w 11856504"/>
                <a:gd name="connsiteY0" fmla="*/ 2996 h 714433"/>
                <a:gd name="connsiteX1" fmla="*/ 253999 w 11856504"/>
                <a:gd name="connsiteY1" fmla="*/ 0 h 714433"/>
                <a:gd name="connsiteX2" fmla="*/ 11856504 w 11856504"/>
                <a:gd name="connsiteY2" fmla="*/ 2996 h 714433"/>
                <a:gd name="connsiteX3" fmla="*/ 11856504 w 11856504"/>
                <a:gd name="connsiteY3" fmla="*/ 714433 h 714433"/>
                <a:gd name="connsiteX4" fmla="*/ 314324 w 11856504"/>
                <a:gd name="connsiteY4" fmla="*/ 714375 h 714433"/>
                <a:gd name="connsiteX5" fmla="*/ 0 w 11856504"/>
                <a:gd name="connsiteY5" fmla="*/ 714433 h 714433"/>
                <a:gd name="connsiteX6" fmla="*/ 0 w 11856504"/>
                <a:gd name="connsiteY6" fmla="*/ 2996 h 714433"/>
                <a:gd name="connsiteX0" fmla="*/ 0 w 11856504"/>
                <a:gd name="connsiteY0" fmla="*/ 2996 h 714433"/>
                <a:gd name="connsiteX1" fmla="*/ 253999 w 11856504"/>
                <a:gd name="connsiteY1" fmla="*/ 0 h 714433"/>
                <a:gd name="connsiteX2" fmla="*/ 11856504 w 11856504"/>
                <a:gd name="connsiteY2" fmla="*/ 2996 h 714433"/>
                <a:gd name="connsiteX3" fmla="*/ 11856504 w 11856504"/>
                <a:gd name="connsiteY3" fmla="*/ 714433 h 714433"/>
                <a:gd name="connsiteX4" fmla="*/ 314324 w 11856504"/>
                <a:gd name="connsiteY4" fmla="*/ 714375 h 714433"/>
                <a:gd name="connsiteX5" fmla="*/ 44450 w 11856504"/>
                <a:gd name="connsiteY5" fmla="*/ 631883 h 714433"/>
                <a:gd name="connsiteX6" fmla="*/ 0 w 11856504"/>
                <a:gd name="connsiteY6" fmla="*/ 2996 h 714433"/>
                <a:gd name="connsiteX0" fmla="*/ 3175 w 11812054"/>
                <a:gd name="connsiteY0" fmla="*/ 79196 h 714433"/>
                <a:gd name="connsiteX1" fmla="*/ 209549 w 11812054"/>
                <a:gd name="connsiteY1" fmla="*/ 0 h 714433"/>
                <a:gd name="connsiteX2" fmla="*/ 11812054 w 11812054"/>
                <a:gd name="connsiteY2" fmla="*/ 2996 h 714433"/>
                <a:gd name="connsiteX3" fmla="*/ 11812054 w 11812054"/>
                <a:gd name="connsiteY3" fmla="*/ 714433 h 714433"/>
                <a:gd name="connsiteX4" fmla="*/ 269874 w 11812054"/>
                <a:gd name="connsiteY4" fmla="*/ 714375 h 714433"/>
                <a:gd name="connsiteX5" fmla="*/ 0 w 11812054"/>
                <a:gd name="connsiteY5" fmla="*/ 631883 h 714433"/>
                <a:gd name="connsiteX6" fmla="*/ 3175 w 11812054"/>
                <a:gd name="connsiteY6" fmla="*/ 79196 h 71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2054" h="714433">
                  <a:moveTo>
                    <a:pt x="3175" y="79196"/>
                  </a:moveTo>
                  <a:lnTo>
                    <a:pt x="209549" y="0"/>
                  </a:lnTo>
                  <a:lnTo>
                    <a:pt x="11812054" y="2996"/>
                  </a:lnTo>
                  <a:lnTo>
                    <a:pt x="11812054" y="714433"/>
                  </a:lnTo>
                  <a:lnTo>
                    <a:pt x="269874" y="714375"/>
                  </a:lnTo>
                  <a:lnTo>
                    <a:pt x="0" y="631883"/>
                  </a:lnTo>
                  <a:cubicBezTo>
                    <a:pt x="1058" y="447654"/>
                    <a:pt x="2117" y="263425"/>
                    <a:pt x="3175" y="79196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marL="594000"/>
              <a:r>
                <a:rPr lang="en-US" sz="2400" b="1" cap="all" dirty="0">
                  <a:solidFill>
                    <a:srgbClr val="009051"/>
                  </a:solidFill>
                  <a:latin typeface="Verdana" panose="020B0604030504040204" pitchFamily="34" charset="0"/>
                </a:rPr>
                <a:t>Poor risk management </a:t>
              </a:r>
            </a:p>
            <a:p>
              <a:pPr marL="594000"/>
              <a:r>
                <a:rPr lang="en-US" sz="1600" dirty="0">
                  <a:solidFill>
                    <a:srgbClr val="000000"/>
                  </a:solidFill>
                  <a:latin typeface="Verdana" panose="020B0604030504040204" pitchFamily="34" charset="0"/>
                </a:rPr>
                <a:t>Risk management remains poor with farmers dependent on natural forces for the success of their crops </a:t>
              </a:r>
            </a:p>
          </p:txBody>
        </p:sp>
        <p:sp>
          <p:nvSpPr>
            <p:cNvPr id="13" name="Freeform 10"/>
            <p:cNvSpPr>
              <a:spLocks noChangeAspect="1" noEditPoints="1"/>
            </p:cNvSpPr>
            <p:nvPr/>
          </p:nvSpPr>
          <p:spPr bwMode="auto">
            <a:xfrm>
              <a:off x="415543" y="5965646"/>
              <a:ext cx="556186" cy="711437"/>
            </a:xfrm>
            <a:custGeom>
              <a:avLst/>
              <a:gdLst>
                <a:gd name="T0" fmla="*/ 312 w 312"/>
                <a:gd name="T1" fmla="*/ 259 h 397"/>
                <a:gd name="T2" fmla="*/ 302 w 312"/>
                <a:gd name="T3" fmla="*/ 315 h 397"/>
                <a:gd name="T4" fmla="*/ 271 w 312"/>
                <a:gd name="T5" fmla="*/ 358 h 397"/>
                <a:gd name="T6" fmla="*/ 223 w 312"/>
                <a:gd name="T7" fmla="*/ 387 h 397"/>
                <a:gd name="T8" fmla="*/ 159 w 312"/>
                <a:gd name="T9" fmla="*/ 397 h 397"/>
                <a:gd name="T10" fmla="*/ 96 w 312"/>
                <a:gd name="T11" fmla="*/ 388 h 397"/>
                <a:gd name="T12" fmla="*/ 48 w 312"/>
                <a:gd name="T13" fmla="*/ 359 h 397"/>
                <a:gd name="T14" fmla="*/ 12 w 312"/>
                <a:gd name="T15" fmla="*/ 302 h 397"/>
                <a:gd name="T16" fmla="*/ 0 w 312"/>
                <a:gd name="T17" fmla="*/ 219 h 397"/>
                <a:gd name="T18" fmla="*/ 11 w 312"/>
                <a:gd name="T19" fmla="*/ 130 h 397"/>
                <a:gd name="T20" fmla="*/ 49 w 312"/>
                <a:gd name="T21" fmla="*/ 61 h 397"/>
                <a:gd name="T22" fmla="*/ 114 w 312"/>
                <a:gd name="T23" fmla="*/ 16 h 397"/>
                <a:gd name="T24" fmla="*/ 210 w 312"/>
                <a:gd name="T25" fmla="*/ 0 h 397"/>
                <a:gd name="T26" fmla="*/ 251 w 312"/>
                <a:gd name="T27" fmla="*/ 3 h 397"/>
                <a:gd name="T28" fmla="*/ 280 w 312"/>
                <a:gd name="T29" fmla="*/ 6 h 397"/>
                <a:gd name="T30" fmla="*/ 280 w 312"/>
                <a:gd name="T31" fmla="*/ 82 h 397"/>
                <a:gd name="T32" fmla="*/ 270 w 312"/>
                <a:gd name="T33" fmla="*/ 82 h 397"/>
                <a:gd name="T34" fmla="*/ 247 w 312"/>
                <a:gd name="T35" fmla="*/ 74 h 397"/>
                <a:gd name="T36" fmla="*/ 209 w 312"/>
                <a:gd name="T37" fmla="*/ 70 h 397"/>
                <a:gd name="T38" fmla="*/ 132 w 312"/>
                <a:gd name="T39" fmla="*/ 94 h 397"/>
                <a:gd name="T40" fmla="*/ 99 w 312"/>
                <a:gd name="T41" fmla="*/ 161 h 397"/>
                <a:gd name="T42" fmla="*/ 141 w 312"/>
                <a:gd name="T43" fmla="*/ 142 h 397"/>
                <a:gd name="T44" fmla="*/ 188 w 312"/>
                <a:gd name="T45" fmla="*/ 135 h 397"/>
                <a:gd name="T46" fmla="*/ 230 w 312"/>
                <a:gd name="T47" fmla="*/ 140 h 397"/>
                <a:gd name="T48" fmla="*/ 265 w 312"/>
                <a:gd name="T49" fmla="*/ 156 h 397"/>
                <a:gd name="T50" fmla="*/ 300 w 312"/>
                <a:gd name="T51" fmla="*/ 196 h 397"/>
                <a:gd name="T52" fmla="*/ 312 w 312"/>
                <a:gd name="T53" fmla="*/ 259 h 397"/>
                <a:gd name="T54" fmla="*/ 196 w 312"/>
                <a:gd name="T55" fmla="*/ 317 h 397"/>
                <a:gd name="T56" fmla="*/ 208 w 312"/>
                <a:gd name="T57" fmla="*/ 296 h 397"/>
                <a:gd name="T58" fmla="*/ 213 w 312"/>
                <a:gd name="T59" fmla="*/ 264 h 397"/>
                <a:gd name="T60" fmla="*/ 208 w 312"/>
                <a:gd name="T61" fmla="*/ 233 h 397"/>
                <a:gd name="T62" fmla="*/ 193 w 312"/>
                <a:gd name="T63" fmla="*/ 214 h 397"/>
                <a:gd name="T64" fmla="*/ 171 w 312"/>
                <a:gd name="T65" fmla="*/ 204 h 397"/>
                <a:gd name="T66" fmla="*/ 145 w 312"/>
                <a:gd name="T67" fmla="*/ 202 h 397"/>
                <a:gd name="T68" fmla="*/ 121 w 312"/>
                <a:gd name="T69" fmla="*/ 204 h 397"/>
                <a:gd name="T70" fmla="*/ 99 w 312"/>
                <a:gd name="T71" fmla="*/ 210 h 397"/>
                <a:gd name="T72" fmla="*/ 99 w 312"/>
                <a:gd name="T73" fmla="*/ 219 h 397"/>
                <a:gd name="T74" fmla="*/ 98 w 312"/>
                <a:gd name="T75" fmla="*/ 234 h 397"/>
                <a:gd name="T76" fmla="*/ 105 w 312"/>
                <a:gd name="T77" fmla="*/ 286 h 397"/>
                <a:gd name="T78" fmla="*/ 121 w 312"/>
                <a:gd name="T79" fmla="*/ 317 h 397"/>
                <a:gd name="T80" fmla="*/ 138 w 312"/>
                <a:gd name="T81" fmla="*/ 329 h 397"/>
                <a:gd name="T82" fmla="*/ 159 w 312"/>
                <a:gd name="T83" fmla="*/ 332 h 397"/>
                <a:gd name="T84" fmla="*/ 178 w 312"/>
                <a:gd name="T85" fmla="*/ 329 h 397"/>
                <a:gd name="T86" fmla="*/ 196 w 312"/>
                <a:gd name="T87" fmla="*/ 31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2" h="397">
                  <a:moveTo>
                    <a:pt x="312" y="259"/>
                  </a:moveTo>
                  <a:cubicBezTo>
                    <a:pt x="312" y="279"/>
                    <a:pt x="309" y="297"/>
                    <a:pt x="302" y="315"/>
                  </a:cubicBezTo>
                  <a:cubicBezTo>
                    <a:pt x="294" y="332"/>
                    <a:pt x="284" y="347"/>
                    <a:pt x="271" y="358"/>
                  </a:cubicBezTo>
                  <a:cubicBezTo>
                    <a:pt x="257" y="371"/>
                    <a:pt x="241" y="381"/>
                    <a:pt x="223" y="387"/>
                  </a:cubicBezTo>
                  <a:cubicBezTo>
                    <a:pt x="205" y="394"/>
                    <a:pt x="184" y="397"/>
                    <a:pt x="159" y="397"/>
                  </a:cubicBezTo>
                  <a:cubicBezTo>
                    <a:pt x="136" y="397"/>
                    <a:pt x="115" y="394"/>
                    <a:pt x="96" y="388"/>
                  </a:cubicBezTo>
                  <a:cubicBezTo>
                    <a:pt x="77" y="382"/>
                    <a:pt x="61" y="372"/>
                    <a:pt x="48" y="359"/>
                  </a:cubicBezTo>
                  <a:cubicBezTo>
                    <a:pt x="32" y="345"/>
                    <a:pt x="20" y="326"/>
                    <a:pt x="12" y="302"/>
                  </a:cubicBezTo>
                  <a:cubicBezTo>
                    <a:pt x="4" y="279"/>
                    <a:pt x="0" y="251"/>
                    <a:pt x="0" y="219"/>
                  </a:cubicBezTo>
                  <a:cubicBezTo>
                    <a:pt x="0" y="185"/>
                    <a:pt x="4" y="156"/>
                    <a:pt x="11" y="130"/>
                  </a:cubicBezTo>
                  <a:cubicBezTo>
                    <a:pt x="19" y="104"/>
                    <a:pt x="32" y="81"/>
                    <a:pt x="49" y="61"/>
                  </a:cubicBezTo>
                  <a:cubicBezTo>
                    <a:pt x="66" y="41"/>
                    <a:pt x="88" y="27"/>
                    <a:pt x="114" y="16"/>
                  </a:cubicBezTo>
                  <a:cubicBezTo>
                    <a:pt x="141" y="5"/>
                    <a:pt x="173" y="0"/>
                    <a:pt x="210" y="0"/>
                  </a:cubicBezTo>
                  <a:cubicBezTo>
                    <a:pt x="222" y="0"/>
                    <a:pt x="236" y="1"/>
                    <a:pt x="251" y="3"/>
                  </a:cubicBezTo>
                  <a:cubicBezTo>
                    <a:pt x="266" y="4"/>
                    <a:pt x="276" y="6"/>
                    <a:pt x="280" y="6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70" y="82"/>
                    <a:pt x="270" y="82"/>
                    <a:pt x="270" y="82"/>
                  </a:cubicBezTo>
                  <a:cubicBezTo>
                    <a:pt x="266" y="79"/>
                    <a:pt x="258" y="77"/>
                    <a:pt x="247" y="74"/>
                  </a:cubicBezTo>
                  <a:cubicBezTo>
                    <a:pt x="236" y="71"/>
                    <a:pt x="223" y="70"/>
                    <a:pt x="209" y="70"/>
                  </a:cubicBezTo>
                  <a:cubicBezTo>
                    <a:pt x="176" y="70"/>
                    <a:pt x="151" y="78"/>
                    <a:pt x="132" y="94"/>
                  </a:cubicBezTo>
                  <a:cubicBezTo>
                    <a:pt x="114" y="110"/>
                    <a:pt x="103" y="132"/>
                    <a:pt x="99" y="161"/>
                  </a:cubicBezTo>
                  <a:cubicBezTo>
                    <a:pt x="112" y="153"/>
                    <a:pt x="126" y="147"/>
                    <a:pt x="141" y="142"/>
                  </a:cubicBezTo>
                  <a:cubicBezTo>
                    <a:pt x="156" y="137"/>
                    <a:pt x="171" y="135"/>
                    <a:pt x="188" y="135"/>
                  </a:cubicBezTo>
                  <a:cubicBezTo>
                    <a:pt x="203" y="135"/>
                    <a:pt x="217" y="136"/>
                    <a:pt x="230" y="140"/>
                  </a:cubicBezTo>
                  <a:cubicBezTo>
                    <a:pt x="243" y="143"/>
                    <a:pt x="254" y="149"/>
                    <a:pt x="265" y="156"/>
                  </a:cubicBezTo>
                  <a:cubicBezTo>
                    <a:pt x="280" y="166"/>
                    <a:pt x="291" y="180"/>
                    <a:pt x="300" y="196"/>
                  </a:cubicBezTo>
                  <a:cubicBezTo>
                    <a:pt x="308" y="213"/>
                    <a:pt x="312" y="234"/>
                    <a:pt x="312" y="259"/>
                  </a:cubicBezTo>
                  <a:close/>
                  <a:moveTo>
                    <a:pt x="196" y="317"/>
                  </a:moveTo>
                  <a:cubicBezTo>
                    <a:pt x="201" y="311"/>
                    <a:pt x="205" y="304"/>
                    <a:pt x="208" y="296"/>
                  </a:cubicBezTo>
                  <a:cubicBezTo>
                    <a:pt x="211" y="288"/>
                    <a:pt x="213" y="278"/>
                    <a:pt x="213" y="264"/>
                  </a:cubicBezTo>
                  <a:cubicBezTo>
                    <a:pt x="213" y="251"/>
                    <a:pt x="211" y="241"/>
                    <a:pt x="208" y="233"/>
                  </a:cubicBezTo>
                  <a:cubicBezTo>
                    <a:pt x="204" y="225"/>
                    <a:pt x="199" y="219"/>
                    <a:pt x="193" y="214"/>
                  </a:cubicBezTo>
                  <a:cubicBezTo>
                    <a:pt x="187" y="209"/>
                    <a:pt x="179" y="206"/>
                    <a:pt x="171" y="204"/>
                  </a:cubicBezTo>
                  <a:cubicBezTo>
                    <a:pt x="163" y="202"/>
                    <a:pt x="154" y="202"/>
                    <a:pt x="145" y="202"/>
                  </a:cubicBezTo>
                  <a:cubicBezTo>
                    <a:pt x="137" y="202"/>
                    <a:pt x="130" y="202"/>
                    <a:pt x="121" y="204"/>
                  </a:cubicBezTo>
                  <a:cubicBezTo>
                    <a:pt x="113" y="206"/>
                    <a:pt x="106" y="208"/>
                    <a:pt x="99" y="210"/>
                  </a:cubicBezTo>
                  <a:cubicBezTo>
                    <a:pt x="99" y="212"/>
                    <a:pt x="99" y="215"/>
                    <a:pt x="99" y="219"/>
                  </a:cubicBezTo>
                  <a:cubicBezTo>
                    <a:pt x="98" y="223"/>
                    <a:pt x="98" y="228"/>
                    <a:pt x="98" y="234"/>
                  </a:cubicBezTo>
                  <a:cubicBezTo>
                    <a:pt x="98" y="255"/>
                    <a:pt x="100" y="272"/>
                    <a:pt x="105" y="286"/>
                  </a:cubicBezTo>
                  <a:cubicBezTo>
                    <a:pt x="109" y="299"/>
                    <a:pt x="114" y="310"/>
                    <a:pt x="121" y="317"/>
                  </a:cubicBezTo>
                  <a:cubicBezTo>
                    <a:pt x="126" y="322"/>
                    <a:pt x="132" y="326"/>
                    <a:pt x="138" y="329"/>
                  </a:cubicBezTo>
                  <a:cubicBezTo>
                    <a:pt x="145" y="331"/>
                    <a:pt x="152" y="332"/>
                    <a:pt x="159" y="332"/>
                  </a:cubicBezTo>
                  <a:cubicBezTo>
                    <a:pt x="165" y="332"/>
                    <a:pt x="171" y="331"/>
                    <a:pt x="178" y="329"/>
                  </a:cubicBezTo>
                  <a:cubicBezTo>
                    <a:pt x="185" y="326"/>
                    <a:pt x="191" y="322"/>
                    <a:pt x="196" y="317"/>
                  </a:cubicBezTo>
                  <a:close/>
                </a:path>
              </a:pathLst>
            </a:custGeom>
            <a:solidFill>
              <a:srgbClr val="009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00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EXCEL MODEL for pilot - Working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2625CF-9E01-4B58-94AD-8FAEB5C26F9E}"/>
              </a:ext>
            </a:extLst>
          </p:cNvPr>
          <p:cNvGraphicFramePr>
            <a:graphicFrameLocks noGrp="1"/>
          </p:cNvGraphicFramePr>
          <p:nvPr/>
        </p:nvGraphicFramePr>
        <p:xfrm>
          <a:off x="80383" y="1014760"/>
          <a:ext cx="12687769" cy="5616512"/>
        </p:xfrm>
        <a:graphic>
          <a:graphicData uri="http://schemas.openxmlformats.org/drawingml/2006/table">
            <a:tbl>
              <a:tblPr/>
              <a:tblGrid>
                <a:gridCol w="2323802">
                  <a:extLst>
                    <a:ext uri="{9D8B030D-6E8A-4147-A177-3AD203B41FA5}">
                      <a16:colId xmlns:a16="http://schemas.microsoft.com/office/drawing/2014/main" val="3433975759"/>
                    </a:ext>
                  </a:extLst>
                </a:gridCol>
                <a:gridCol w="960898">
                  <a:extLst>
                    <a:ext uri="{9D8B030D-6E8A-4147-A177-3AD203B41FA5}">
                      <a16:colId xmlns:a16="http://schemas.microsoft.com/office/drawing/2014/main" val="3422278671"/>
                    </a:ext>
                  </a:extLst>
                </a:gridCol>
                <a:gridCol w="1166805">
                  <a:extLst>
                    <a:ext uri="{9D8B030D-6E8A-4147-A177-3AD203B41FA5}">
                      <a16:colId xmlns:a16="http://schemas.microsoft.com/office/drawing/2014/main" val="3888510031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629394633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1711824683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4031012338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3739088263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1648450532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1014805351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1716299085"/>
                    </a:ext>
                  </a:extLst>
                </a:gridCol>
                <a:gridCol w="1029533">
                  <a:extLst>
                    <a:ext uri="{9D8B030D-6E8A-4147-A177-3AD203B41FA5}">
                      <a16:colId xmlns:a16="http://schemas.microsoft.com/office/drawing/2014/main" val="3344685689"/>
                    </a:ext>
                  </a:extLst>
                </a:gridCol>
              </a:tblGrid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Period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782736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Land rate (per acre)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14,085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14,789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15,528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16,305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17,120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17,976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18,875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19,818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20,809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21,850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26178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Land Available (in acre)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102.35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105.30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108.89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113.16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118.17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123.97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130.64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6776922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Revenue</a:t>
                      </a:r>
                      <a:r>
                        <a:rPr lang="en-IN" sz="1100" b="0" i="0" u="none" strike="noStrike" baseline="300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402,349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443,590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476,724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514,978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559,143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610,131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668,999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736,961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815,426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19812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Cost</a:t>
                      </a:r>
                      <a:r>
                        <a:rPr lang="en-IN" sz="1100" b="0" i="0" u="none" strike="noStrike" baseline="300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31,613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34,854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37,457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40,463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43,933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47,939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52,564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57,904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64,069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097449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541404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Farmer Salary</a:t>
                      </a:r>
                      <a:endParaRPr lang="en-IN" sz="1100" b="0" i="0" u="none" strike="noStrike" baseline="3000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96,127                                 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100,933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108,472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117,177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127,226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138,827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152,222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167,686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185,539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171452"/>
                  </a:ext>
                </a:extLst>
              </a:tr>
              <a:tr h="360119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Farmer investment Fund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0  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18,181                                 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62,113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66,752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72,109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78,293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85,432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93,675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103,191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114,178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9752"/>
                  </a:ext>
                </a:extLst>
              </a:tr>
              <a:tr h="360119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Investment Return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0  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123,944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567655"/>
                  </a:ext>
                </a:extLst>
              </a:tr>
              <a:tr h="360119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Selling and Distribution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9,580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10,059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11,090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11,918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12,874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13,979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15,253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16,725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18,424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20,386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389924"/>
                  </a:ext>
                </a:extLst>
              </a:tr>
              <a:tr h="360119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Management Fee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49,296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51,761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54,349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58,408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63,095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68,506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74,753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81,966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90,292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99,906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057681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Community Development Cost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6,211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6,675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7,211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7,829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8,543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9,367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10,319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11,418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24414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Working Capital Loan interest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766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11,024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11,750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12,628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13,641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14,811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16,162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17,721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19,521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21,600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684968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Surplus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-59,642                       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                                           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38,347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50,470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64,465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80,623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99,278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120,815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145,680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174,387</a:t>
                      </a:r>
                    </a:p>
                  </a:txBody>
                  <a:tcPr marL="0" marR="72000" marT="0" marB="0" anchor="ctr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876510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72000" marT="0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433361"/>
                  </a:ext>
                </a:extLst>
              </a:tr>
              <a:tr h="348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Total investor Return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11%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81334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72000" marT="0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38636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7159936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63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5DE2C-B599-452B-A9D8-4424CBE5EF54}"/>
              </a:ext>
            </a:extLst>
          </p:cNvPr>
          <p:cNvSpPr txBox="1"/>
          <p:nvPr/>
        </p:nvSpPr>
        <p:spPr>
          <a:xfrm flipH="1">
            <a:off x="236497" y="6720755"/>
            <a:ext cx="5390593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900" i="1" dirty="0"/>
              <a:t>All numbers are in USD</a:t>
            </a:r>
            <a:endParaRPr lang="en-IN" sz="9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Numbers are based on average investor return for share Class A and B</a:t>
            </a:r>
          </a:p>
        </p:txBody>
      </p:sp>
    </p:spTree>
    <p:extLst>
      <p:ext uri="{BB962C8B-B14F-4D97-AF65-F5344CB8AC3E}">
        <p14:creationId xmlns:p14="http://schemas.microsoft.com/office/powerpoint/2010/main" val="2886084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Yearly Break-up of Revenue received by the FUND for pilot phase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159936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663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46270C-BD93-482E-BD79-018C8E69FE19}"/>
              </a:ext>
            </a:extLst>
          </p:cNvPr>
          <p:cNvGraphicFramePr>
            <a:graphicFrameLocks/>
          </p:cNvGraphicFramePr>
          <p:nvPr/>
        </p:nvGraphicFramePr>
        <p:xfrm>
          <a:off x="372206" y="1674843"/>
          <a:ext cx="11882984" cy="4395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6564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10 year Investor return increases by 3PP if land acquisition price reduces by ~15%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67BE8C-B43C-41A4-9B7B-D02B0B883BB3}"/>
              </a:ext>
            </a:extLst>
          </p:cNvPr>
          <p:cNvSpPr/>
          <p:nvPr/>
        </p:nvSpPr>
        <p:spPr>
          <a:xfrm>
            <a:off x="236498" y="5824654"/>
            <a:ext cx="12330926" cy="985686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 decrease in Land Acquisition Price positively affects the investor returns. However, an increase in the Land Acquisition Price impacts the investor returns by a lesser magnitude.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285515" y="1525658"/>
          <a:ext cx="12181548" cy="404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149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E27EC6-FB36-1048-893F-B5D205CCA89A}"/>
              </a:ext>
            </a:extLst>
          </p:cNvPr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E41729-3757-3E41-A95D-5AF00BB69F87}"/>
              </a:ext>
            </a:extLst>
          </p:cNvPr>
          <p:cNvCxnSpPr/>
          <p:nvPr/>
        </p:nvCxnSpPr>
        <p:spPr>
          <a:xfrm>
            <a:off x="0" y="7201237"/>
            <a:ext cx="12841288" cy="0"/>
          </a:xfrm>
          <a:prstGeom prst="line">
            <a:avLst/>
          </a:prstGeom>
          <a:ln w="5715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20D6AEB-EBDF-0A4C-B71D-CB6FF3600A9A}"/>
              </a:ext>
            </a:extLst>
          </p:cNvPr>
          <p:cNvSpPr txBox="1">
            <a:spLocks/>
          </p:cNvSpPr>
          <p:nvPr/>
        </p:nvSpPr>
        <p:spPr bwMode="gray">
          <a:xfrm>
            <a:off x="236498" y="178479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Ramesh </a:t>
            </a:r>
            <a:r>
              <a:rPr lang="en-US" sz="3300" b="1" dirty="0" err="1">
                <a:solidFill>
                  <a:srgbClr val="009051"/>
                </a:solidFill>
              </a:rPr>
              <a:t>Verma</a:t>
            </a:r>
            <a:r>
              <a:rPr lang="en-US" sz="3300" b="1" dirty="0">
                <a:solidFill>
                  <a:srgbClr val="009051"/>
                </a:solidFill>
              </a:rPr>
              <a:t>: Success story of an Indian farmer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659" y="2599979"/>
            <a:ext cx="2214390" cy="991518"/>
          </a:xfrm>
          <a:prstGeom prst="rect">
            <a:avLst/>
          </a:prstGeom>
          <a:solidFill>
            <a:srgbClr val="009051">
              <a:alpha val="8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Situation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227" y="2599979"/>
            <a:ext cx="2049137" cy="991518"/>
          </a:xfrm>
          <a:prstGeom prst="rect">
            <a:avLst/>
          </a:prstGeom>
          <a:solidFill>
            <a:srgbClr val="009051">
              <a:alpha val="8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better returns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85543" y="2599979"/>
            <a:ext cx="2049137" cy="991518"/>
          </a:xfrm>
          <a:prstGeom prst="rect">
            <a:avLst/>
          </a:prstGeom>
          <a:solidFill>
            <a:srgbClr val="009051">
              <a:alpha val="8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exotic crops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0858" y="2599979"/>
            <a:ext cx="2049137" cy="991518"/>
          </a:xfrm>
          <a:prstGeom prst="rect">
            <a:avLst/>
          </a:prstGeom>
          <a:solidFill>
            <a:srgbClr val="009051">
              <a:alpha val="8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I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</a:p>
          <a:p>
            <a:pPr algn="ctr"/>
            <a:r>
              <a:rPr lang="en-I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0" y="1162963"/>
            <a:ext cx="1789867" cy="1388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 b="13761"/>
          <a:stretch/>
        </p:blipFill>
        <p:spPr>
          <a:xfrm>
            <a:off x="3943667" y="1218696"/>
            <a:ext cx="1399513" cy="124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" b="16238"/>
          <a:stretch/>
        </p:blipFill>
        <p:spPr>
          <a:xfrm>
            <a:off x="7102342" y="1213737"/>
            <a:ext cx="1545900" cy="1353194"/>
          </a:xfrm>
          <a:prstGeom prst="rect">
            <a:avLst/>
          </a:prstGeom>
        </p:spPr>
      </p:pic>
      <p:pic>
        <p:nvPicPr>
          <p:cNvPr id="1026" name="Picture 2" descr="https://static.thenounproject.com/png/3213858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926" y="1370755"/>
            <a:ext cx="1090668" cy="10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6777" y="3866920"/>
            <a:ext cx="2137272" cy="284269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Small farmer in Lucknow, with marginal landholding (0.5 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Earlier cultivated only crops like rice and wheat with his father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Returns barely enough to meet family expenses</a:t>
            </a:r>
          </a:p>
        </p:txBody>
      </p:sp>
      <p:sp>
        <p:nvSpPr>
          <p:cNvPr id="13" name="Isosceles Triangle 12"/>
          <p:cNvSpPr/>
          <p:nvPr/>
        </p:nvSpPr>
        <p:spPr>
          <a:xfrm rot="5400000">
            <a:off x="1173674" y="4599164"/>
            <a:ext cx="4245276" cy="467246"/>
          </a:xfrm>
          <a:prstGeom prst="triangle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9634" y="3803553"/>
            <a:ext cx="2137272" cy="307352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Visited the Indian Council of Agricultural Research  in Lucknow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Received broccoli seeds from the KVK (a farm science centre)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Attended their training programme about commercial crops</a:t>
            </a:r>
          </a:p>
        </p:txBody>
      </p:sp>
      <p:sp>
        <p:nvSpPr>
          <p:cNvPr id="16" name="Isosceles Triangle 15"/>
          <p:cNvSpPr/>
          <p:nvPr/>
        </p:nvSpPr>
        <p:spPr>
          <a:xfrm rot="5400000">
            <a:off x="4518264" y="4599164"/>
            <a:ext cx="4245276" cy="467246"/>
          </a:xfrm>
          <a:prstGeom prst="triangle">
            <a:avLst/>
          </a:prstGeom>
          <a:solidFill>
            <a:srgbClr val="00582C">
              <a:alpha val="5019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7629232" y="4599164"/>
            <a:ext cx="4245276" cy="467246"/>
          </a:xfrm>
          <a:prstGeom prst="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2858" y="3744188"/>
            <a:ext cx="2137272" cy="284269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Instead of low margin crops, shifted cultivation to exotic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Currently grows multiple vegetables such as parsley, red cabbage, broccoli, cherry tomato etc.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69624" y="3763632"/>
            <a:ext cx="2137272" cy="284269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Enjoys a net margin ~$4,500 per annum over an area of 0.5 ha (typical farmer household income is approx. $1000)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500" dirty="0"/>
              <a:t>Commendable cost to benefit ratio (1:11.75) for small land holding farmer</a:t>
            </a:r>
          </a:p>
        </p:txBody>
      </p:sp>
    </p:spTree>
    <p:extLst>
      <p:ext uri="{BB962C8B-B14F-4D97-AF65-F5344CB8AC3E}">
        <p14:creationId xmlns:p14="http://schemas.microsoft.com/office/powerpoint/2010/main" val="3630859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CE95-9040-BE44-8D55-EB202897A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b="1" dirty="0">
                <a:solidFill>
                  <a:srgbClr val="009656"/>
                </a:solidFill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F4EA67-BEDE-C140-9DE9-D0F523F7A54D}"/>
              </a:ext>
            </a:extLst>
          </p:cNvPr>
          <p:cNvSpPr txBox="1"/>
          <p:nvPr/>
        </p:nvSpPr>
        <p:spPr>
          <a:xfrm>
            <a:off x="410817" y="920640"/>
            <a:ext cx="11913705" cy="59974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N" sz="1100" dirty="0"/>
              <a:t>(2020). Retrieved 5 April 2020, from </a:t>
            </a:r>
            <a:r>
              <a:rPr lang="en-IN" sz="1100" dirty="0">
                <a:hlinkClick r:id="rId3"/>
              </a:rPr>
              <a:t>https://niti.gov.in/writereaddata/files/document_publication/DOUBLING%20FARMERS%20INCOME.pdf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Despite Droughts, This Maharashtra Farmer Is Earning Lakhs From 1 Acre!. (2020). Retrieved 5 April 2020, from </a:t>
            </a:r>
            <a:r>
              <a:rPr lang="en-IN" sz="1100" dirty="0">
                <a:hlinkClick r:id="rId4"/>
              </a:rPr>
              <a:t>https://www.thebetterindia.com/120207/bhairwadi-vishwanath-bobade-1-acre-farming-beed-maharashtra/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(2020). Here's a happy farm story from a small Jammu village - Lavender farmers of Jammu. Retrieved 5 April 2020, from </a:t>
            </a:r>
            <a:r>
              <a:rPr lang="en-IN" sz="1100" dirty="0">
                <a:hlinkClick r:id="rId5"/>
              </a:rPr>
              <a:t>https://economictimes.indiatimes.com/news/economy/agriculture/heres-a-happy-farm-story-from-a-small-jammu-village/high-demand/slideshow/65805772.cms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India, T. (2020). Harish </a:t>
            </a:r>
            <a:r>
              <a:rPr lang="en-IN" sz="1100" dirty="0" err="1"/>
              <a:t>Dhandev</a:t>
            </a:r>
            <a:r>
              <a:rPr lang="en-IN" sz="1100" dirty="0"/>
              <a:t> quit his govt job and cultivated aloe </a:t>
            </a:r>
            <a:r>
              <a:rPr lang="en-IN" sz="1100" dirty="0" err="1"/>
              <a:t>vera</a:t>
            </a:r>
            <a:r>
              <a:rPr lang="en-IN" sz="1100" dirty="0"/>
              <a:t> to become a </a:t>
            </a:r>
            <a:r>
              <a:rPr lang="en-IN" sz="1100" dirty="0" err="1"/>
              <a:t>crorepati</a:t>
            </a:r>
            <a:r>
              <a:rPr lang="en-IN" sz="1100" dirty="0"/>
              <a:t>. Retrieved 5 April 2020, from </a:t>
            </a:r>
            <a:r>
              <a:rPr lang="en-IN" sz="1100" dirty="0">
                <a:hlinkClick r:id="rId6"/>
              </a:rPr>
              <a:t>https://yourstory.com/2016/07/harish-dhandev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Free </a:t>
            </a:r>
            <a:r>
              <a:rPr lang="en-IN" sz="1100" dirty="0" err="1"/>
              <a:t>ricefield</a:t>
            </a:r>
            <a:r>
              <a:rPr lang="en-IN" sz="1100" dirty="0"/>
              <a:t> Stock Photo - </a:t>
            </a:r>
            <a:r>
              <a:rPr lang="en-IN" sz="1100" dirty="0" err="1"/>
              <a:t>FreeImages.com</a:t>
            </a:r>
            <a:r>
              <a:rPr lang="en-IN" sz="1100" dirty="0"/>
              <a:t>. (2020). Retrieved 5 April 2020, from </a:t>
            </a:r>
            <a:r>
              <a:rPr lang="en-IN" sz="1100" dirty="0">
                <a:hlinkClick r:id="rId7"/>
              </a:rPr>
              <a:t>https://www.freeimages.com/photo/ricefield-1375627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Half of rural India still doesn't own agricultural land: SECC 2011. (2020). Retrieved 5 April 2020, from </a:t>
            </a:r>
            <a:r>
              <a:rPr lang="en-IN" sz="1100" dirty="0">
                <a:hlinkClick r:id="rId8"/>
              </a:rPr>
              <a:t>https://economictimes.indiatimes.com/news/economy/agriculture/half-of-rural-india-still-doesnt-own-agricultural-land-secc-2011/articleshow/48062767.cms?from=mdr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India - leading vegetable producing state 2018 | Statista. (2020). Retrieved 5 April 2020, from </a:t>
            </a:r>
            <a:r>
              <a:rPr lang="en-IN" sz="1100" dirty="0">
                <a:hlinkClick r:id="rId9"/>
              </a:rPr>
              <a:t>https://www.statista.com/statistics/1036898/india-leading-vegetable-producing-state/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PA-Table-04-Bihar. (2020). Retrieved 5 April 2020, from </a:t>
            </a:r>
            <a:r>
              <a:rPr lang="en-IN" sz="1100" dirty="0">
                <a:hlinkClick r:id="rId10"/>
              </a:rPr>
              <a:t>http://drdpat.bih.nic.in/PA-Table-04-Bihar.htm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Padmanabhan, V. (2020). The land challenge underlying India’s farm crisis. Retrieved 5 April 2020, from </a:t>
            </a:r>
            <a:r>
              <a:rPr lang="en-IN" sz="1100" dirty="0">
                <a:hlinkClick r:id="rId11"/>
              </a:rPr>
              <a:t>https://www.livemint.com/Politics/SOG43o5ypqO13j0QflaawM/The-land-challenge-underlying-Indias-farm-crisis.html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Alexander, S. (2020). Crop insurance schemes need  better planning. Retrieved 5 April 2020, from </a:t>
            </a:r>
            <a:r>
              <a:rPr lang="en-IN" sz="1100" dirty="0">
                <a:hlinkClick r:id="rId12"/>
              </a:rPr>
              <a:t>https://www.livemint.com/industry/agriculture/why-crop-insurance-needs-to-be-better-designed-1562741755465.html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YOUR MONEY: Family offices lead the way on impact investing. (2020). Retrieved 5 April 2020, from </a:t>
            </a:r>
            <a:r>
              <a:rPr lang="en-IN" sz="1100" dirty="0">
                <a:hlinkClick r:id="rId13"/>
              </a:rPr>
              <a:t>https://in.reuters.com/article/us-money-investing-esg/your-money-family-offices-lead-the-way-on-impact-investing-idINKBN20417Q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(2020). Retrieved 5 April 2020, from </a:t>
            </a:r>
            <a:r>
              <a:rPr lang="en-IN" sz="1100" dirty="0">
                <a:hlinkClick r:id="rId14"/>
              </a:rPr>
              <a:t>http://www3.weforum.org/docs/WEFUSA_FamilyOfficePrimer_Report.pdf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Christopher K. </a:t>
            </a:r>
            <a:r>
              <a:rPr lang="en-IN" sz="1100" dirty="0" err="1"/>
              <a:t>Merker</a:t>
            </a:r>
            <a:r>
              <a:rPr lang="en-IN" sz="1100" dirty="0"/>
              <a:t>, C. (2020). Six Trends in College and University Endowments. Retrieved 5 April 2020, from </a:t>
            </a:r>
            <a:r>
              <a:rPr lang="en-IN" sz="1100" dirty="0">
                <a:hlinkClick r:id="rId15"/>
              </a:rPr>
              <a:t>https://blogs.cfainstitute.org/investor/2019/04/03/six-trends-in-college-and-university-endowments/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 err="1"/>
              <a:t>Rist</a:t>
            </a:r>
            <a:r>
              <a:rPr lang="en-IN" sz="1100" dirty="0"/>
              <a:t>, K. (2020). Why Venture Capital Is The Original Impact Investing. Retrieved 5 April 2020, from </a:t>
            </a:r>
            <a:r>
              <a:rPr lang="en-IN" sz="1100" dirty="0">
                <a:hlinkClick r:id="rId16"/>
              </a:rPr>
              <a:t>https://www.forbes.com/sites/kjartanrist/2018/11/30/why-venture-capital-is-the-original-impact-investing/#1c6ae11353f3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REITs may help generate 14% return annually to investors : </a:t>
            </a:r>
            <a:r>
              <a:rPr lang="en-IN" sz="1100" dirty="0" err="1"/>
              <a:t>Anarock</a:t>
            </a:r>
            <a:r>
              <a:rPr lang="en-IN" sz="1100" dirty="0"/>
              <a:t>. (2020). Retrieved 5 April 2020, from </a:t>
            </a:r>
            <a:r>
              <a:rPr lang="en-IN" sz="1100" dirty="0">
                <a:hlinkClick r:id="rId17"/>
              </a:rPr>
              <a:t>https://economictimes.Indiatimes.com/industry/services/property-/-cstruction/reits-may-help-generate-14-return-annually-to-investors-anarock/articleshow/67526986.cms?from=mdr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Investment tip: Realistic expectations help in setting financial goals. (2020). Retrieved 5 April 2020, from </a:t>
            </a:r>
            <a:r>
              <a:rPr lang="en-IN" sz="1100" dirty="0">
                <a:hlinkClick r:id="rId18"/>
              </a:rPr>
              <a:t>https://www.businesstoday.in/moneytoday/investment/investment-tip-on-setting-financial-goals/story/190972.html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Fixed Deposit Interest Rates: Best FD Rates of Top Banks in India 2020. (2020). Retrieved 5 April 2020, from </a:t>
            </a:r>
            <a:r>
              <a:rPr lang="en-IN" sz="1100" dirty="0">
                <a:hlinkClick r:id="rId19"/>
              </a:rPr>
              <a:t>https://www.bankbazaar.com/fixed-deposit-rate.html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 err="1"/>
              <a:t>Sonavane</a:t>
            </a:r>
            <a:r>
              <a:rPr lang="en-IN" sz="1100" dirty="0"/>
              <a:t>, R. (2020). India bond yields fall 10 bps as government sticks to borrowing numbers. Retrieved 5 April 2020, from </a:t>
            </a:r>
            <a:r>
              <a:rPr lang="en-IN" sz="1100" dirty="0">
                <a:hlinkClick r:id="rId20"/>
              </a:rPr>
              <a:t>https://www.livemint.com/market/stock-market-news/India-bond-yields-fall-10-bps-as-government-sticks-to-borrowing-numbers-11580701444121.html</a:t>
            </a:r>
            <a:endParaRPr lang="en-IN" sz="1100" dirty="0"/>
          </a:p>
          <a:p>
            <a:pPr marL="342900" indent="-342900">
              <a:buFont typeface="+mj-lt"/>
              <a:buAutoNum type="arabicPeriod"/>
            </a:pPr>
            <a:r>
              <a:rPr lang="en-IN" sz="1100" dirty="0"/>
              <a:t>Bihar. (2020). Retrieved 5 April 2020, from http://</a:t>
            </a:r>
            <a:r>
              <a:rPr lang="en-IN" sz="1100" dirty="0" err="1"/>
              <a:t>farmech.dac.gov.in</a:t>
            </a:r>
            <a:r>
              <a:rPr lang="en-IN" sz="1100" dirty="0"/>
              <a:t>/</a:t>
            </a:r>
            <a:r>
              <a:rPr lang="en-IN" sz="1100" dirty="0" err="1"/>
              <a:t>FarmerGuide</a:t>
            </a:r>
            <a:r>
              <a:rPr lang="en-IN" sz="1100" dirty="0"/>
              <a:t>/BI/index1.html</a:t>
            </a:r>
            <a:endParaRPr lang="en-US" sz="1100" dirty="0" err="1"/>
          </a:p>
        </p:txBody>
      </p:sp>
      <p:sp>
        <p:nvSpPr>
          <p:cNvPr id="4" name="Rectangle 3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8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inBulletsConfiguration" hidden="1"/>
          <p:cNvSpPr txBox="1"/>
          <p:nvPr/>
        </p:nvSpPr>
        <p:spPr>
          <a:xfrm>
            <a:off x="1711539" y="331826"/>
            <a:ext cx="8101687" cy="8118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r>
              <a:rPr lang="en-US" sz="100">
                <a:solidFill>
                  <a:srgbClr val="FFFFFF"/>
                </a:solidFill>
              </a:rPr>
              <a:t>8_84</a:t>
            </a:r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8" name="Agenda"/>
          <p:cNvSpPr txBox="1"/>
          <p:nvPr>
            <p:custDataLst>
              <p:tags r:id="rId2"/>
            </p:custDataLst>
          </p:nvPr>
        </p:nvSpPr>
        <p:spPr>
          <a:xfrm>
            <a:off x="623888" y="1835289"/>
            <a:ext cx="11593512" cy="5031719"/>
          </a:xfrm>
          <a:prstGeom prst="rect">
            <a:avLst/>
          </a:prstGeom>
          <a:noFill/>
        </p:spPr>
        <p:txBody>
          <a:bodyPr vert="horz" wrap="square" lIns="32808" tIns="32808" rIns="32808" bIns="32808" rtlCol="0">
            <a:spAutoFit/>
          </a:bodyPr>
          <a:lstStyle/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PROBLEM STATEMENT</a:t>
            </a:r>
            <a:br>
              <a:rPr lang="en-US" sz="2400" b="1" dirty="0"/>
            </a:br>
            <a:r>
              <a:rPr lang="en-US" dirty="0"/>
              <a:t>Current problem plaguing the sector and scope of opportunities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SOLUTION AND INVESTMENT THESIS</a:t>
            </a:r>
            <a:br>
              <a:rPr lang="en-US" sz="2400" dirty="0"/>
            </a:br>
            <a:r>
              <a:rPr lang="en-US" sz="2000" dirty="0"/>
              <a:t>How we plan to solve the problem and create financial value at the same time</a:t>
            </a:r>
            <a:endParaRPr lang="en-US" sz="2000" b="1" dirty="0"/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IMPLEMENTATION ASPECTS</a:t>
            </a:r>
            <a:br>
              <a:rPr lang="en-US" sz="2400" dirty="0"/>
            </a:br>
            <a:r>
              <a:rPr lang="en-US" sz="2000" dirty="0"/>
              <a:t>Finer executional details contributing to the success of the project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IMPACT</a:t>
            </a:r>
            <a:br>
              <a:rPr lang="en-US" sz="2400" dirty="0"/>
            </a:br>
            <a:r>
              <a:rPr lang="en-US" sz="2000" dirty="0"/>
              <a:t>Benefits accrued to the society, farmers and the investors</a:t>
            </a:r>
          </a:p>
          <a:p>
            <a:pPr>
              <a:spcBef>
                <a:spcPts val="3200"/>
              </a:spcBef>
              <a:buSzPct val="100000"/>
            </a:pPr>
            <a:r>
              <a:rPr lang="en-US" sz="2400" b="1" dirty="0">
                <a:solidFill>
                  <a:srgbClr val="009051"/>
                </a:solidFill>
              </a:rPr>
              <a:t>APPENDIX</a:t>
            </a:r>
            <a:br>
              <a:rPr lang="en-US" sz="2400" dirty="0"/>
            </a:br>
            <a:r>
              <a:rPr lang="en-US" sz="2000" dirty="0"/>
              <a:t>Deep dive into specific aspects for further discussions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8" y="818079"/>
            <a:ext cx="12900483" cy="735299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73" y="903155"/>
            <a:ext cx="6826189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0CB7F0-DB6F-9C48-A07B-ABF1B0140FAE}"/>
              </a:ext>
            </a:extLst>
          </p:cNvPr>
          <p:cNvCxnSpPr/>
          <p:nvPr/>
        </p:nvCxnSpPr>
        <p:spPr>
          <a:xfrm>
            <a:off x="490330" y="2925903"/>
            <a:ext cx="0" cy="665757"/>
          </a:xfrm>
          <a:prstGeom prst="line">
            <a:avLst/>
          </a:prstGeom>
          <a:ln w="76200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2342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2574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rgbClr val="009051"/>
                </a:solidFill>
              </a:rPr>
              <a:t>Our Solution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341A23-9FFE-41A7-A899-05F9B7C88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4" y="1598923"/>
            <a:ext cx="1167625" cy="11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4685D4-C90A-48E9-A867-2A1141391A76}"/>
              </a:ext>
            </a:extLst>
          </p:cNvPr>
          <p:cNvSpPr/>
          <p:nvPr/>
        </p:nvSpPr>
        <p:spPr>
          <a:xfrm>
            <a:off x="2719212" y="2885881"/>
            <a:ext cx="2160000" cy="36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Land procured from landlords 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Soil &amp; climate quality testing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Equipment &amp; technology purchase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EC47EE-0351-468C-9D40-4A6604B29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9462" r="6410" b="24072"/>
          <a:stretch/>
        </p:blipFill>
        <p:spPr bwMode="auto">
          <a:xfrm>
            <a:off x="3011307" y="1599535"/>
            <a:ext cx="1575810" cy="11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03CDD-8857-4EB9-AA2F-805B9D3F3BF2}"/>
              </a:ext>
            </a:extLst>
          </p:cNvPr>
          <p:cNvSpPr/>
          <p:nvPr/>
        </p:nvSpPr>
        <p:spPr>
          <a:xfrm>
            <a:off x="87816" y="2885881"/>
            <a:ext cx="2160000" cy="36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Locus Agriculture creates a Special Purpose Vehicle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SPV funded by investors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Pilot phase of $1.5mn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9530C-DA38-4B05-B1DD-B25493A23832}"/>
              </a:ext>
            </a:extLst>
          </p:cNvPr>
          <p:cNvSpPr/>
          <p:nvPr/>
        </p:nvSpPr>
        <p:spPr>
          <a:xfrm>
            <a:off x="5350608" y="2885881"/>
            <a:ext cx="2160000" cy="36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Landless farmers employed &amp; trained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Higher than market salaries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Creation of separate fund to purchase land for farmers at exit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ED4BFB4-FFBE-4950-80A0-6EC48BC24055}"/>
              </a:ext>
            </a:extLst>
          </p:cNvPr>
          <p:cNvSpPr/>
          <p:nvPr/>
        </p:nvSpPr>
        <p:spPr>
          <a:xfrm>
            <a:off x="4785934" y="1970862"/>
            <a:ext cx="747131" cy="423746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70F7-B3B9-45E1-B968-F4EC2BC3B032}"/>
              </a:ext>
            </a:extLst>
          </p:cNvPr>
          <p:cNvSpPr/>
          <p:nvPr/>
        </p:nvSpPr>
        <p:spPr>
          <a:xfrm>
            <a:off x="7893014" y="2885881"/>
            <a:ext cx="2321878" cy="36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High yield crops – cash crops and organic farming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Market access &amp; collaborations for direct distribution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Risk management and expenditure on  farmer community development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A697836-F267-45D5-9C97-C1D987908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8162"/>
          <a:stretch/>
        </p:blipFill>
        <p:spPr bwMode="auto">
          <a:xfrm>
            <a:off x="5724396" y="1599535"/>
            <a:ext cx="1392495" cy="11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A51A8956-EEB2-451B-B8E1-ECFB30581336}"/>
              </a:ext>
            </a:extLst>
          </p:cNvPr>
          <p:cNvSpPr/>
          <p:nvPr/>
        </p:nvSpPr>
        <p:spPr>
          <a:xfrm>
            <a:off x="7510608" y="1975819"/>
            <a:ext cx="747131" cy="423746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84A9A8-358A-47EA-991D-875186899B81}"/>
              </a:ext>
            </a:extLst>
          </p:cNvPr>
          <p:cNvSpPr/>
          <p:nvPr/>
        </p:nvSpPr>
        <p:spPr>
          <a:xfrm>
            <a:off x="10613401" y="2885881"/>
            <a:ext cx="2160000" cy="36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Investors receive a periodic return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Equity gains in accordance with land appreciation 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Multiple exit opportunities</a:t>
            </a: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730C4F0-7FB8-422C-BA63-8DFDE8959A8F}"/>
              </a:ext>
            </a:extLst>
          </p:cNvPr>
          <p:cNvSpPr/>
          <p:nvPr/>
        </p:nvSpPr>
        <p:spPr>
          <a:xfrm>
            <a:off x="9965538" y="1970862"/>
            <a:ext cx="747131" cy="423746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BB024D0-BA2A-4AD6-BA62-F732003C8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9422"/>
          <a:stretch/>
        </p:blipFill>
        <p:spPr bwMode="auto">
          <a:xfrm>
            <a:off x="8379536" y="1599535"/>
            <a:ext cx="1364936" cy="11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EF9CB34-7DAA-4A4E-BC7B-DD17DB6F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01" y="1599535"/>
            <a:ext cx="1166400" cy="11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2329CA-8197-C347-A935-1005D5D6C90C}"/>
              </a:ext>
            </a:extLst>
          </p:cNvPr>
          <p:cNvSpPr/>
          <p:nvPr/>
        </p:nvSpPr>
        <p:spPr>
          <a:xfrm>
            <a:off x="87816" y="1187079"/>
            <a:ext cx="2350584" cy="5428046"/>
          </a:xfrm>
          <a:prstGeom prst="rect">
            <a:avLst/>
          </a:prstGeom>
          <a:noFill/>
          <a:ln w="57150">
            <a:solidFill>
              <a:srgbClr val="0090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6855552-71A3-4928-AD46-249603A25AE4}"/>
              </a:ext>
            </a:extLst>
          </p:cNvPr>
          <p:cNvSpPr/>
          <p:nvPr/>
        </p:nvSpPr>
        <p:spPr>
          <a:xfrm>
            <a:off x="2072299" y="1970862"/>
            <a:ext cx="747131" cy="423746"/>
          </a:xfrm>
          <a:prstGeom prst="rightArrow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1"/>
    </mc:Choice>
    <mc:Fallback xmlns="">
      <p:transition spd="slow" advTm="1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1.61701E-6 0 L 0.1954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.19545 -2.85714E-6 L 0.40178 -0.002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2" nodeType="click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0.40512 -0.00264 L 0.60688 -0.00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3" nodeType="click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.60824 -0.00198 L 0.80467 -0.001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7" grpId="0"/>
      <p:bldP spid="21" grpId="0"/>
      <p:bldP spid="3" grpId="0" animBg="1"/>
      <p:bldP spid="3" grpId="1" animBg="1"/>
      <p:bldP spid="3" grpId="2" animBg="1"/>
      <p:bldP spid="3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REVENUES from the business are used for Six primary purposes 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1DD3773-4531-455B-A4A2-F75C3C562388}"/>
              </a:ext>
            </a:extLst>
          </p:cNvPr>
          <p:cNvSpPr/>
          <p:nvPr/>
        </p:nvSpPr>
        <p:spPr>
          <a:xfrm>
            <a:off x="4318138" y="1482105"/>
            <a:ext cx="4032072" cy="4320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Private investors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17823D-D67A-4F50-A8E4-86AD741CD112}"/>
              </a:ext>
            </a:extLst>
          </p:cNvPr>
          <p:cNvSpPr/>
          <p:nvPr/>
        </p:nvSpPr>
        <p:spPr>
          <a:xfrm>
            <a:off x="4318138" y="2100691"/>
            <a:ext cx="4032072" cy="431800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Special Purpose Vehicle (SPV)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15BB1C2-D2AC-4405-8B87-9FB4FF21CD14}"/>
              </a:ext>
            </a:extLst>
          </p:cNvPr>
          <p:cNvSpPr txBox="1"/>
          <p:nvPr/>
        </p:nvSpPr>
        <p:spPr>
          <a:xfrm>
            <a:off x="8783882" y="1780393"/>
            <a:ext cx="283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Equity Return at exit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(~6% for 10y, ~10% for 20y)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D172142-17F0-4ECA-ADA1-60EAD0817253}"/>
              </a:ext>
            </a:extLst>
          </p:cNvPr>
          <p:cNvSpPr txBox="1"/>
          <p:nvPr/>
        </p:nvSpPr>
        <p:spPr>
          <a:xfrm>
            <a:off x="509416" y="1812047"/>
            <a:ext cx="321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Total Fund Raised: Pilot: $1.6 Million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 Follow-on Tranches: $10 million each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CAB8673-D459-4182-BF5E-957C89E793BA}"/>
              </a:ext>
            </a:extLst>
          </p:cNvPr>
          <p:cNvSpPr/>
          <p:nvPr/>
        </p:nvSpPr>
        <p:spPr>
          <a:xfrm>
            <a:off x="2146610" y="2957778"/>
            <a:ext cx="3052227" cy="4320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Land Purchased from Landlords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85C0B8E-A997-4157-9565-AEC1B3F16E84}"/>
              </a:ext>
            </a:extLst>
          </p:cNvPr>
          <p:cNvSpPr/>
          <p:nvPr/>
        </p:nvSpPr>
        <p:spPr>
          <a:xfrm>
            <a:off x="7645761" y="2957778"/>
            <a:ext cx="3052227" cy="4320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Equipment and Capacity Building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C7D90BD-2303-4805-99C5-DE6CC54467AE}"/>
              </a:ext>
            </a:extLst>
          </p:cNvPr>
          <p:cNvSpPr/>
          <p:nvPr/>
        </p:nvSpPr>
        <p:spPr>
          <a:xfrm>
            <a:off x="3946574" y="3884082"/>
            <a:ext cx="4775200" cy="432000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Higher Revenues using Advanced Agricultural Techniques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344CD6B-F575-460F-9D24-E531F07F694A}"/>
              </a:ext>
            </a:extLst>
          </p:cNvPr>
          <p:cNvSpPr/>
          <p:nvPr/>
        </p:nvSpPr>
        <p:spPr>
          <a:xfrm>
            <a:off x="327693" y="4818634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Business Surplus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41F46AD-5028-4B70-AC64-6037FB164D96}"/>
              </a:ext>
            </a:extLst>
          </p:cNvPr>
          <p:cNvSpPr/>
          <p:nvPr/>
        </p:nvSpPr>
        <p:spPr>
          <a:xfrm>
            <a:off x="4478049" y="4818634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Farmer income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9B33B54-1C18-4B03-A825-C447B502DF28}"/>
              </a:ext>
            </a:extLst>
          </p:cNvPr>
          <p:cNvSpPr/>
          <p:nvPr/>
        </p:nvSpPr>
        <p:spPr>
          <a:xfrm>
            <a:off x="6553227" y="4818634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Management Fees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A547E7A-A94A-4CFA-B7A8-FD645A27F782}"/>
              </a:ext>
            </a:extLst>
          </p:cNvPr>
          <p:cNvSpPr/>
          <p:nvPr/>
        </p:nvSpPr>
        <p:spPr>
          <a:xfrm>
            <a:off x="8628405" y="4818634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1200" kern="0" dirty="0">
                <a:solidFill>
                  <a:prstClr val="white"/>
                </a:solidFill>
              </a:rPr>
              <a:t>Community Development Fund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9699C9B-B898-4B9E-9D52-F5E5B53D1358}"/>
              </a:ext>
            </a:extLst>
          </p:cNvPr>
          <p:cNvSpPr/>
          <p:nvPr/>
        </p:nvSpPr>
        <p:spPr>
          <a:xfrm>
            <a:off x="2402871" y="4818634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1200" kern="0" dirty="0">
                <a:solidFill>
                  <a:prstClr val="white"/>
                </a:solidFill>
              </a:rPr>
              <a:t>Farm Expenses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56ABE8B-40BA-4115-81D9-EED74F89C0EE}"/>
              </a:ext>
            </a:extLst>
          </p:cNvPr>
          <p:cNvSpPr/>
          <p:nvPr/>
        </p:nvSpPr>
        <p:spPr>
          <a:xfrm>
            <a:off x="10703583" y="4818634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prstClr val="white"/>
                </a:solidFill>
              </a:rPr>
              <a:t>In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vestor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Returns</a:t>
            </a:r>
          </a:p>
        </p:txBody>
      </p:sp>
      <p:cxnSp>
        <p:nvCxnSpPr>
          <p:cNvPr id="109" name="Elbow Connector 73">
            <a:extLst>
              <a:ext uri="{FF2B5EF4-FFF2-40B4-BE49-F238E27FC236}">
                <a16:creationId xmlns:a16="http://schemas.microsoft.com/office/drawing/2014/main" id="{A60CE566-DF7D-4553-A8ED-646A4B6C2EF0}"/>
              </a:ext>
            </a:extLst>
          </p:cNvPr>
          <p:cNvCxnSpPr>
            <a:cxnSpLocks/>
            <a:stCxn id="101" idx="1"/>
            <a:endCxn id="96" idx="1"/>
          </p:cNvCxnSpPr>
          <p:nvPr/>
        </p:nvCxnSpPr>
        <p:spPr>
          <a:xfrm rot="10800000" flipH="1">
            <a:off x="327692" y="3173778"/>
            <a:ext cx="1818917" cy="1860756"/>
          </a:xfrm>
          <a:prstGeom prst="bentConnector3">
            <a:avLst>
              <a:gd name="adj1" fmla="val -12568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3DA6D18C-64C5-4284-AEEC-1879B859E18C}"/>
              </a:ext>
            </a:extLst>
          </p:cNvPr>
          <p:cNvSpPr txBox="1"/>
          <p:nvPr/>
        </p:nvSpPr>
        <p:spPr>
          <a:xfrm rot="5400000">
            <a:off x="-590309" y="3765169"/>
            <a:ext cx="18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Reinvestment back into the Land Pool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8F05850-744D-4635-A1A7-D40C03D9D507}"/>
              </a:ext>
            </a:extLst>
          </p:cNvPr>
          <p:cNvSpPr/>
          <p:nvPr/>
        </p:nvSpPr>
        <p:spPr>
          <a:xfrm>
            <a:off x="8643482" y="5319089"/>
            <a:ext cx="1836000" cy="60140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Invested in development of amenities in the area</a:t>
            </a:r>
          </a:p>
        </p:txBody>
      </p:sp>
      <p:cxnSp>
        <p:nvCxnSpPr>
          <p:cNvPr id="124" name="Connector: Elbow 123">
            <a:extLst>
              <a:ext uri="{FF2B5EF4-FFF2-40B4-BE49-F238E27FC236}">
                <a16:creationId xmlns:a16="http://schemas.microsoft.com/office/drawing/2014/main" id="{7DC6543C-B8BB-40F4-AEBE-E1DE6B874DCC}"/>
              </a:ext>
            </a:extLst>
          </p:cNvPr>
          <p:cNvCxnSpPr>
            <a:cxnSpLocks/>
            <a:stCxn id="96" idx="2"/>
            <a:endCxn id="98" idx="0"/>
          </p:cNvCxnSpPr>
          <p:nvPr/>
        </p:nvCxnSpPr>
        <p:spPr>
          <a:xfrm rot="16200000" flipH="1">
            <a:off x="4756297" y="2306205"/>
            <a:ext cx="494304" cy="2661450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2C46DE4B-2868-4957-BEA3-C5C70BCCF455}"/>
              </a:ext>
            </a:extLst>
          </p:cNvPr>
          <p:cNvCxnSpPr>
            <a:cxnSpLocks/>
            <a:stCxn id="97" idx="2"/>
            <a:endCxn id="98" idx="0"/>
          </p:cNvCxnSpPr>
          <p:nvPr/>
        </p:nvCxnSpPr>
        <p:spPr>
          <a:xfrm rot="5400000">
            <a:off x="7505873" y="2218080"/>
            <a:ext cx="494304" cy="2837701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248B39D4-3603-447D-B149-107CA8B1351F}"/>
              </a:ext>
            </a:extLst>
          </p:cNvPr>
          <p:cNvCxnSpPr>
            <a:cxnSpLocks/>
            <a:stCxn id="91" idx="2"/>
            <a:endCxn id="96" idx="0"/>
          </p:cNvCxnSpPr>
          <p:nvPr/>
        </p:nvCxnSpPr>
        <p:spPr>
          <a:xfrm rot="5400000">
            <a:off x="4790806" y="1414409"/>
            <a:ext cx="425287" cy="2661450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A9322349-BDEB-48CF-A61D-CA321C4E7E7D}"/>
              </a:ext>
            </a:extLst>
          </p:cNvPr>
          <p:cNvCxnSpPr>
            <a:cxnSpLocks/>
            <a:stCxn id="91" idx="2"/>
            <a:endCxn id="97" idx="0"/>
          </p:cNvCxnSpPr>
          <p:nvPr/>
        </p:nvCxnSpPr>
        <p:spPr>
          <a:xfrm rot="16200000" flipH="1">
            <a:off x="7540381" y="1326283"/>
            <a:ext cx="425287" cy="2837701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F879B13-ADC7-44F5-B4EB-826C7D4A36DC}"/>
              </a:ext>
            </a:extLst>
          </p:cNvPr>
          <p:cNvSpPr txBox="1"/>
          <p:nvPr/>
        </p:nvSpPr>
        <p:spPr>
          <a:xfrm flipH="1">
            <a:off x="325389" y="6313714"/>
            <a:ext cx="3158027" cy="7652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Increased annually as per inflation</a:t>
            </a:r>
          </a:p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2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Assumption: Land prices will change as per inflation</a:t>
            </a:r>
          </a:p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3A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nnual investment as per the land price</a:t>
            </a:r>
          </a:p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4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Land Value Under Management</a:t>
            </a:r>
          </a:p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5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Invested Amount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6F84502-90A4-446D-B13B-C47B6E483DCB}"/>
              </a:ext>
            </a:extLst>
          </p:cNvPr>
          <p:cNvCxnSpPr>
            <a:cxnSpLocks/>
            <a:stCxn id="98" idx="2"/>
            <a:endCxn id="101" idx="0"/>
          </p:cNvCxnSpPr>
          <p:nvPr/>
        </p:nvCxnSpPr>
        <p:spPr>
          <a:xfrm rot="5400000">
            <a:off x="3538658" y="2023118"/>
            <a:ext cx="502552" cy="5088481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5126AEA-83E0-4B8B-A47A-F89351A350D8}"/>
              </a:ext>
            </a:extLst>
          </p:cNvPr>
          <p:cNvCxnSpPr>
            <a:cxnSpLocks/>
            <a:stCxn id="98" idx="2"/>
            <a:endCxn id="106" idx="0"/>
          </p:cNvCxnSpPr>
          <p:nvPr/>
        </p:nvCxnSpPr>
        <p:spPr>
          <a:xfrm rot="16200000" flipH="1">
            <a:off x="8726602" y="1923653"/>
            <a:ext cx="502552" cy="5287409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2673F73-CCA2-4704-B6FC-1A037017679B}"/>
              </a:ext>
            </a:extLst>
          </p:cNvPr>
          <p:cNvCxnSpPr>
            <a:cxnSpLocks/>
            <a:stCxn id="98" idx="2"/>
            <a:endCxn id="104" idx="0"/>
          </p:cNvCxnSpPr>
          <p:nvPr/>
        </p:nvCxnSpPr>
        <p:spPr>
          <a:xfrm rot="16200000" flipH="1">
            <a:off x="7689013" y="2961242"/>
            <a:ext cx="502552" cy="3212231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145555D-879F-4181-80C5-4701EC114E2F}"/>
              </a:ext>
            </a:extLst>
          </p:cNvPr>
          <p:cNvCxnSpPr>
            <a:cxnSpLocks/>
            <a:stCxn id="98" idx="2"/>
            <a:endCxn id="105" idx="0"/>
          </p:cNvCxnSpPr>
          <p:nvPr/>
        </p:nvCxnSpPr>
        <p:spPr>
          <a:xfrm rot="5400000">
            <a:off x="4576247" y="3060707"/>
            <a:ext cx="502552" cy="3013303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2E05B477-544E-40E3-9DC9-3685A52DC19E}"/>
              </a:ext>
            </a:extLst>
          </p:cNvPr>
          <p:cNvCxnSpPr>
            <a:cxnSpLocks/>
            <a:stCxn id="98" idx="2"/>
            <a:endCxn id="102" idx="0"/>
          </p:cNvCxnSpPr>
          <p:nvPr/>
        </p:nvCxnSpPr>
        <p:spPr>
          <a:xfrm rot="5400000">
            <a:off x="5613836" y="4098296"/>
            <a:ext cx="502552" cy="938125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7CD8EB7-5CA4-4310-A682-E801FA30AE03}"/>
              </a:ext>
            </a:extLst>
          </p:cNvPr>
          <p:cNvCxnSpPr>
            <a:cxnSpLocks/>
            <a:stCxn id="98" idx="2"/>
            <a:endCxn id="103" idx="0"/>
          </p:cNvCxnSpPr>
          <p:nvPr/>
        </p:nvCxnSpPr>
        <p:spPr>
          <a:xfrm rot="16200000" flipH="1">
            <a:off x="6651424" y="3998831"/>
            <a:ext cx="502552" cy="1137053"/>
          </a:xfrm>
          <a:prstGeom prst="bentConnector3">
            <a:avLst>
              <a:gd name="adj1" fmla="val 49920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4DC07633-B15B-4205-AA82-3EACD76E1CE0}"/>
              </a:ext>
            </a:extLst>
          </p:cNvPr>
          <p:cNvSpPr/>
          <p:nvPr/>
        </p:nvSpPr>
        <p:spPr>
          <a:xfrm>
            <a:off x="5522049" y="5707015"/>
            <a:ext cx="792000" cy="65143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Land Purchase Fund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ABB7FDF9-2FE4-401C-8125-5DAD4908041D}"/>
              </a:ext>
            </a:extLst>
          </p:cNvPr>
          <p:cNvSpPr/>
          <p:nvPr/>
        </p:nvSpPr>
        <p:spPr>
          <a:xfrm>
            <a:off x="4478049" y="5679564"/>
            <a:ext cx="792000" cy="651436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Salary</a:t>
            </a:r>
          </a:p>
        </p:txBody>
      </p: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E3D6511E-A76D-4E89-BD1E-710241102F59}"/>
              </a:ext>
            </a:extLst>
          </p:cNvPr>
          <p:cNvCxnSpPr>
            <a:cxnSpLocks/>
            <a:stCxn id="102" idx="2"/>
            <a:endCxn id="159" idx="0"/>
          </p:cNvCxnSpPr>
          <p:nvPr/>
        </p:nvCxnSpPr>
        <p:spPr>
          <a:xfrm rot="5400000">
            <a:off x="4920484" y="5203999"/>
            <a:ext cx="429130" cy="522000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61801CE9-4D95-4E17-9B75-227FEB4D9D75}"/>
              </a:ext>
            </a:extLst>
          </p:cNvPr>
          <p:cNvCxnSpPr>
            <a:cxnSpLocks/>
            <a:stCxn id="102" idx="2"/>
            <a:endCxn id="158" idx="0"/>
          </p:cNvCxnSpPr>
          <p:nvPr/>
        </p:nvCxnSpPr>
        <p:spPr>
          <a:xfrm rot="16200000" flipH="1">
            <a:off x="5428759" y="5217724"/>
            <a:ext cx="456581" cy="522000"/>
          </a:xfrm>
          <a:prstGeom prst="bentConnector3">
            <a:avLst>
              <a:gd name="adj1" fmla="val 47558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F94E5F74-D794-4E32-8BBF-893D08A48A59}"/>
              </a:ext>
            </a:extLst>
          </p:cNvPr>
          <p:cNvSpPr/>
          <p:nvPr/>
        </p:nvSpPr>
        <p:spPr>
          <a:xfrm>
            <a:off x="325389" y="5346210"/>
            <a:ext cx="1836000" cy="60140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Invested in development of amenities in the area</a:t>
            </a:r>
          </a:p>
        </p:txBody>
      </p:sp>
      <p:cxnSp>
        <p:nvCxnSpPr>
          <p:cNvPr id="162" name="Connector: Elbow 161">
            <a:extLst>
              <a:ext uri="{FF2B5EF4-FFF2-40B4-BE49-F238E27FC236}">
                <a16:creationId xmlns:a16="http://schemas.microsoft.com/office/drawing/2014/main" id="{2FA5B4B1-C09C-4272-9E8A-F0D7B4D6251C}"/>
              </a:ext>
            </a:extLst>
          </p:cNvPr>
          <p:cNvCxnSpPr>
            <a:cxnSpLocks/>
            <a:stCxn id="106" idx="3"/>
            <a:endCxn id="90" idx="3"/>
          </p:cNvCxnSpPr>
          <p:nvPr/>
        </p:nvCxnSpPr>
        <p:spPr>
          <a:xfrm flipH="1" flipV="1">
            <a:off x="8350210" y="1698105"/>
            <a:ext cx="4189373" cy="3336429"/>
          </a:xfrm>
          <a:prstGeom prst="bentConnector3">
            <a:avLst>
              <a:gd name="adj1" fmla="val -5457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AF442969-6968-4830-B850-EB1BE2BC0294}"/>
              </a:ext>
            </a:extLst>
          </p:cNvPr>
          <p:cNvCxnSpPr>
            <a:stCxn id="90" idx="1"/>
            <a:endCxn id="91" idx="1"/>
          </p:cNvCxnSpPr>
          <p:nvPr/>
        </p:nvCxnSpPr>
        <p:spPr>
          <a:xfrm rot="10800000" flipV="1">
            <a:off x="4318138" y="1698105"/>
            <a:ext cx="12700" cy="618486"/>
          </a:xfrm>
          <a:prstGeom prst="bentConnector3">
            <a:avLst>
              <a:gd name="adj1" fmla="val 3731701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4EC5877C-6B59-4106-B60F-65EDDF51F09A}"/>
              </a:ext>
            </a:extLst>
          </p:cNvPr>
          <p:cNvCxnSpPr>
            <a:cxnSpLocks/>
            <a:stCxn id="91" idx="3"/>
          </p:cNvCxnSpPr>
          <p:nvPr/>
        </p:nvCxnSpPr>
        <p:spPr>
          <a:xfrm flipV="1">
            <a:off x="8350210" y="1744299"/>
            <a:ext cx="384264" cy="572292"/>
          </a:xfrm>
          <a:prstGeom prst="bentConnector2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1D5C9C19-E1F9-480C-B87B-2F8E49AEC176}"/>
              </a:ext>
            </a:extLst>
          </p:cNvPr>
          <p:cNvSpPr txBox="1"/>
          <p:nvPr/>
        </p:nvSpPr>
        <p:spPr>
          <a:xfrm>
            <a:off x="10703583" y="5977058"/>
            <a:ext cx="1836000" cy="461665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Capped at 9% pa of IA</a:t>
            </a:r>
            <a:r>
              <a:rPr lang="en-US" baseline="30000" dirty="0"/>
              <a:t>5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7D27086A-3042-4887-856F-2BA94DB84E55}"/>
              </a:ext>
            </a:extLst>
          </p:cNvPr>
          <p:cNvSpPr txBox="1"/>
          <p:nvPr/>
        </p:nvSpPr>
        <p:spPr>
          <a:xfrm>
            <a:off x="8641969" y="5977058"/>
            <a:ext cx="1836000" cy="276999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0.4% of LVUM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F3ADBF8E-E2D9-490C-B776-33299D923D4D}"/>
              </a:ext>
            </a:extLst>
          </p:cNvPr>
          <p:cNvSpPr/>
          <p:nvPr/>
        </p:nvSpPr>
        <p:spPr>
          <a:xfrm>
            <a:off x="10703583" y="5324965"/>
            <a:ext cx="1836000" cy="60140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Periodic return to the investors on the funded amount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5BBC5E04-0469-4922-8774-9B1E06C17936}"/>
              </a:ext>
            </a:extLst>
          </p:cNvPr>
          <p:cNvSpPr txBox="1"/>
          <p:nvPr/>
        </p:nvSpPr>
        <p:spPr>
          <a:xfrm>
            <a:off x="4478049" y="6399668"/>
            <a:ext cx="792000" cy="461665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$9000 annual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597E1C72-5E24-4F2F-BA5D-232E82696B72}"/>
              </a:ext>
            </a:extLst>
          </p:cNvPr>
          <p:cNvSpPr/>
          <p:nvPr/>
        </p:nvSpPr>
        <p:spPr>
          <a:xfrm>
            <a:off x="6581868" y="5319089"/>
            <a:ext cx="1836000" cy="60140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Retained by the SPV for providing management 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22084421-E5BF-42CD-B4F0-EFA793B76B36}"/>
              </a:ext>
            </a:extLst>
          </p:cNvPr>
          <p:cNvSpPr txBox="1"/>
          <p:nvPr/>
        </p:nvSpPr>
        <p:spPr>
          <a:xfrm>
            <a:off x="6580355" y="5977058"/>
            <a:ext cx="1836000" cy="276999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3.5% of LVUM</a:t>
            </a:r>
            <a:r>
              <a:rPr lang="en-US" sz="1200" kern="0" baseline="30000" dirty="0">
                <a:solidFill>
                  <a:prstClr val="black"/>
                </a:solidFill>
              </a:rPr>
              <a:t>4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047E16C4-78B4-416E-B094-59069C265D7D}"/>
              </a:ext>
            </a:extLst>
          </p:cNvPr>
          <p:cNvSpPr txBox="1"/>
          <p:nvPr/>
        </p:nvSpPr>
        <p:spPr>
          <a:xfrm>
            <a:off x="5522049" y="6424685"/>
            <a:ext cx="792000" cy="461665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0.04 acre</a:t>
            </a:r>
            <a: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1C36F00F-8ED1-49E0-9568-EF701EEDF7EF}"/>
              </a:ext>
            </a:extLst>
          </p:cNvPr>
          <p:cNvSpPr/>
          <p:nvPr/>
        </p:nvSpPr>
        <p:spPr>
          <a:xfrm>
            <a:off x="2394895" y="5319089"/>
            <a:ext cx="1836000" cy="601402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COGS, distribution expenses etc.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08CC91C9-3E8E-4FA2-86BC-608C62F5ED3C}"/>
              </a:ext>
            </a:extLst>
          </p:cNvPr>
          <p:cNvSpPr txBox="1"/>
          <p:nvPr/>
        </p:nvSpPr>
        <p:spPr>
          <a:xfrm>
            <a:off x="2393382" y="5977058"/>
            <a:ext cx="1836000" cy="276999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10% of revenue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CE10421F-0CA4-408C-A2CA-67B545EEE211}"/>
              </a:ext>
            </a:extLst>
          </p:cNvPr>
          <p:cNvSpPr/>
          <p:nvPr/>
        </p:nvSpPr>
        <p:spPr>
          <a:xfrm>
            <a:off x="4478049" y="4818635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Farmer income</a:t>
            </a: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D0859F6C-110C-44DD-9776-990E0250A0A1}"/>
              </a:ext>
            </a:extLst>
          </p:cNvPr>
          <p:cNvSpPr/>
          <p:nvPr/>
        </p:nvSpPr>
        <p:spPr>
          <a:xfrm>
            <a:off x="5522049" y="5707016"/>
            <a:ext cx="792000" cy="65143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Land Purchase Fund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E8FC95D6-93A5-4794-9A9B-A188D5A56F8B}"/>
              </a:ext>
            </a:extLst>
          </p:cNvPr>
          <p:cNvSpPr/>
          <p:nvPr/>
        </p:nvSpPr>
        <p:spPr>
          <a:xfrm>
            <a:off x="4478049" y="5679565"/>
            <a:ext cx="792000" cy="651436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Salary</a:t>
            </a:r>
          </a:p>
        </p:txBody>
      </p:sp>
      <p:cxnSp>
        <p:nvCxnSpPr>
          <p:cNvPr id="349" name="Connector: Elbow 348">
            <a:extLst>
              <a:ext uri="{FF2B5EF4-FFF2-40B4-BE49-F238E27FC236}">
                <a16:creationId xmlns:a16="http://schemas.microsoft.com/office/drawing/2014/main" id="{FE8348BF-8A7C-4F94-B193-34B9B3FFD8BA}"/>
              </a:ext>
            </a:extLst>
          </p:cNvPr>
          <p:cNvCxnSpPr>
            <a:cxnSpLocks/>
            <a:stCxn id="345" idx="2"/>
            <a:endCxn id="348" idx="0"/>
          </p:cNvCxnSpPr>
          <p:nvPr/>
        </p:nvCxnSpPr>
        <p:spPr>
          <a:xfrm rot="5400000">
            <a:off x="4920484" y="5204000"/>
            <a:ext cx="429130" cy="522000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0" name="Connector: Elbow 349">
            <a:extLst>
              <a:ext uri="{FF2B5EF4-FFF2-40B4-BE49-F238E27FC236}">
                <a16:creationId xmlns:a16="http://schemas.microsoft.com/office/drawing/2014/main" id="{82836656-E528-455B-BE99-7FB060D1C5CD}"/>
              </a:ext>
            </a:extLst>
          </p:cNvPr>
          <p:cNvCxnSpPr>
            <a:cxnSpLocks/>
            <a:stCxn id="345" idx="2"/>
            <a:endCxn id="347" idx="0"/>
          </p:cNvCxnSpPr>
          <p:nvPr/>
        </p:nvCxnSpPr>
        <p:spPr>
          <a:xfrm rot="16200000" flipH="1">
            <a:off x="5428759" y="5217725"/>
            <a:ext cx="456581" cy="522000"/>
          </a:xfrm>
          <a:prstGeom prst="bentConnector3">
            <a:avLst>
              <a:gd name="adj1" fmla="val 47558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57" name="Rectangle 356">
            <a:extLst>
              <a:ext uri="{FF2B5EF4-FFF2-40B4-BE49-F238E27FC236}">
                <a16:creationId xmlns:a16="http://schemas.microsoft.com/office/drawing/2014/main" id="{7DB14652-282A-4FBB-9ACE-2368FD926145}"/>
              </a:ext>
            </a:extLst>
          </p:cNvPr>
          <p:cNvSpPr/>
          <p:nvPr/>
        </p:nvSpPr>
        <p:spPr>
          <a:xfrm>
            <a:off x="4478049" y="4818635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Farmer income</a:t>
            </a: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6F0D28C7-29DF-4220-9BFE-1D9EE3D86A03}"/>
              </a:ext>
            </a:extLst>
          </p:cNvPr>
          <p:cNvSpPr/>
          <p:nvPr/>
        </p:nvSpPr>
        <p:spPr>
          <a:xfrm>
            <a:off x="5522049" y="5707016"/>
            <a:ext cx="792000" cy="65143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Land Purchase Fund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5D299A65-14CC-46C7-B4F1-444584A9096A}"/>
              </a:ext>
            </a:extLst>
          </p:cNvPr>
          <p:cNvSpPr/>
          <p:nvPr/>
        </p:nvSpPr>
        <p:spPr>
          <a:xfrm>
            <a:off x="4478049" y="5679565"/>
            <a:ext cx="792000" cy="651436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Salary</a:t>
            </a:r>
          </a:p>
        </p:txBody>
      </p:sp>
      <p:cxnSp>
        <p:nvCxnSpPr>
          <p:cNvPr id="360" name="Connector: Elbow 359">
            <a:extLst>
              <a:ext uri="{FF2B5EF4-FFF2-40B4-BE49-F238E27FC236}">
                <a16:creationId xmlns:a16="http://schemas.microsoft.com/office/drawing/2014/main" id="{F46426CF-93CD-4CE5-A453-61D06377A6E3}"/>
              </a:ext>
            </a:extLst>
          </p:cNvPr>
          <p:cNvCxnSpPr>
            <a:cxnSpLocks/>
            <a:stCxn id="357" idx="2"/>
            <a:endCxn id="359" idx="0"/>
          </p:cNvCxnSpPr>
          <p:nvPr/>
        </p:nvCxnSpPr>
        <p:spPr>
          <a:xfrm rot="5400000">
            <a:off x="4920484" y="5204000"/>
            <a:ext cx="429130" cy="522000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4BFAE2EC-A7E9-446C-8380-B19386AD5071}"/>
              </a:ext>
            </a:extLst>
          </p:cNvPr>
          <p:cNvCxnSpPr>
            <a:cxnSpLocks/>
            <a:stCxn id="357" idx="2"/>
            <a:endCxn id="358" idx="0"/>
          </p:cNvCxnSpPr>
          <p:nvPr/>
        </p:nvCxnSpPr>
        <p:spPr>
          <a:xfrm rot="16200000" flipH="1">
            <a:off x="5428759" y="5217725"/>
            <a:ext cx="456581" cy="522000"/>
          </a:xfrm>
          <a:prstGeom prst="bentConnector3">
            <a:avLst>
              <a:gd name="adj1" fmla="val 47558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4" name="Rectangle 363">
            <a:extLst>
              <a:ext uri="{FF2B5EF4-FFF2-40B4-BE49-F238E27FC236}">
                <a16:creationId xmlns:a16="http://schemas.microsoft.com/office/drawing/2014/main" id="{2A720CDA-AFE2-4A3F-8D93-B2FC746248FF}"/>
              </a:ext>
            </a:extLst>
          </p:cNvPr>
          <p:cNvSpPr/>
          <p:nvPr/>
        </p:nvSpPr>
        <p:spPr>
          <a:xfrm>
            <a:off x="4478049" y="4818636"/>
            <a:ext cx="1836000" cy="431800"/>
          </a:xfrm>
          <a:prstGeom prst="rect">
            <a:avLst/>
          </a:prstGeom>
          <a:solidFill>
            <a:srgbClr val="009051"/>
          </a:solidFill>
          <a:ln w="12700" cap="flat" cmpd="sng" algn="ctr">
            <a:solidFill>
              <a:srgbClr val="00905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Farmer income</a:t>
            </a: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16770E1C-D536-4499-95D7-3DD40941F901}"/>
              </a:ext>
            </a:extLst>
          </p:cNvPr>
          <p:cNvSpPr/>
          <p:nvPr/>
        </p:nvSpPr>
        <p:spPr>
          <a:xfrm>
            <a:off x="5522049" y="5707017"/>
            <a:ext cx="792000" cy="65143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Land Purchase Fund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038FDBE4-4D97-48CC-B3E3-FFD25F9049FB}"/>
              </a:ext>
            </a:extLst>
          </p:cNvPr>
          <p:cNvSpPr/>
          <p:nvPr/>
        </p:nvSpPr>
        <p:spPr>
          <a:xfrm>
            <a:off x="4478049" y="5679566"/>
            <a:ext cx="792000" cy="651436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Salary</a:t>
            </a:r>
          </a:p>
        </p:txBody>
      </p:sp>
      <p:cxnSp>
        <p:nvCxnSpPr>
          <p:cNvPr id="368" name="Connector: Elbow 367">
            <a:extLst>
              <a:ext uri="{FF2B5EF4-FFF2-40B4-BE49-F238E27FC236}">
                <a16:creationId xmlns:a16="http://schemas.microsoft.com/office/drawing/2014/main" id="{9DFAC50E-9F77-4875-A84C-C58C086BFAF9}"/>
              </a:ext>
            </a:extLst>
          </p:cNvPr>
          <p:cNvCxnSpPr>
            <a:cxnSpLocks/>
            <a:stCxn id="364" idx="2"/>
            <a:endCxn id="367" idx="0"/>
          </p:cNvCxnSpPr>
          <p:nvPr/>
        </p:nvCxnSpPr>
        <p:spPr>
          <a:xfrm rot="5400000">
            <a:off x="4920484" y="5204001"/>
            <a:ext cx="429130" cy="522000"/>
          </a:xfrm>
          <a:prstGeom prst="bentConnector3">
            <a:avLst/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9" name="Connector: Elbow 368">
            <a:extLst>
              <a:ext uri="{FF2B5EF4-FFF2-40B4-BE49-F238E27FC236}">
                <a16:creationId xmlns:a16="http://schemas.microsoft.com/office/drawing/2014/main" id="{93077107-504C-4F01-A3AE-BD6CD40A1D78}"/>
              </a:ext>
            </a:extLst>
          </p:cNvPr>
          <p:cNvCxnSpPr>
            <a:cxnSpLocks/>
            <a:stCxn id="364" idx="2"/>
            <a:endCxn id="366" idx="0"/>
          </p:cNvCxnSpPr>
          <p:nvPr/>
        </p:nvCxnSpPr>
        <p:spPr>
          <a:xfrm rot="16200000" flipH="1">
            <a:off x="5428759" y="5217726"/>
            <a:ext cx="456581" cy="522000"/>
          </a:xfrm>
          <a:prstGeom prst="bentConnector3">
            <a:avLst>
              <a:gd name="adj1" fmla="val 47558"/>
            </a:avLst>
          </a:prstGeom>
          <a:noFill/>
          <a:ln w="2857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4" grpId="0"/>
      <p:bldP spid="95" grpId="0"/>
      <p:bldP spid="96" grpId="0" animBg="1"/>
      <p:bldP spid="97" grpId="0" animBg="1"/>
      <p:bldP spid="98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0" grpId="0"/>
      <p:bldP spid="111" grpId="0" animBg="1"/>
      <p:bldP spid="66" grpId="0"/>
      <p:bldP spid="158" grpId="0" animBg="1"/>
      <p:bldP spid="159" grpId="0" animBg="1"/>
      <p:bldP spid="161" grpId="0" animBg="1"/>
      <p:bldP spid="264" grpId="0" animBg="1"/>
      <p:bldP spid="265" grpId="0" animBg="1"/>
      <p:bldP spid="266" grpId="0" animBg="1"/>
      <p:bldP spid="280" grpId="0" animBg="1"/>
      <p:bldP spid="281" grpId="0" animBg="1"/>
      <p:bldP spid="282" grpId="0" animBg="1"/>
      <p:bldP spid="284" grpId="0" animBg="1"/>
      <p:bldP spid="285" grpId="0" animBg="1"/>
      <p:bldP spid="286" grpId="0" animBg="1"/>
      <p:bldP spid="345" grpId="0" animBg="1"/>
      <p:bldP spid="347" grpId="0" animBg="1"/>
      <p:bldP spid="348" grpId="0" animBg="1"/>
      <p:bldP spid="357" grpId="0" animBg="1"/>
      <p:bldP spid="358" grpId="0" animBg="1"/>
      <p:bldP spid="359" grpId="0" animBg="1"/>
      <p:bldP spid="364" grpId="0" animBg="1"/>
      <p:bldP spid="366" grpId="0" animBg="1"/>
      <p:bldP spid="3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with a market of $22bn in India, the fund aims for a 0.25% share across five tranches 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D55F8FE-367C-4350-A689-B27640BFB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699912"/>
              </p:ext>
            </p:extLst>
          </p:nvPr>
        </p:nvGraphicFramePr>
        <p:xfrm>
          <a:off x="4724135" y="1251951"/>
          <a:ext cx="7729612" cy="5510966"/>
        </p:xfrm>
        <a:graphic>
          <a:graphicData uri="http://schemas.openxmlformats.org/drawingml/2006/table">
            <a:tbl>
              <a:tblPr firstRow="1" firstCol="1" bandRow="1"/>
              <a:tblGrid>
                <a:gridCol w="3753036">
                  <a:extLst>
                    <a:ext uri="{9D8B030D-6E8A-4147-A177-3AD203B41FA5}">
                      <a16:colId xmlns:a16="http://schemas.microsoft.com/office/drawing/2014/main" val="3349395843"/>
                    </a:ext>
                  </a:extLst>
                </a:gridCol>
                <a:gridCol w="3976576">
                  <a:extLst>
                    <a:ext uri="{9D8B030D-6E8A-4147-A177-3AD203B41FA5}">
                      <a16:colId xmlns:a16="http://schemas.microsoft.com/office/drawing/2014/main" val="99308280"/>
                    </a:ext>
                  </a:extLst>
                </a:gridCol>
              </a:tblGrid>
              <a:tr h="409158">
                <a:tc gridSpan="2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kern="1200" dirty="0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Fund details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N" sz="3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8011" marR="128011" marT="177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135714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Target geography 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India &amp; other developing countries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85427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Asset class 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Preferred equity (periodic return + equity)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496355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Share class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50% Class A and 50% Class B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007566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Addressable market size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21.65 bn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289061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Pilot fund size 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$1.55 </a:t>
                      </a:r>
                      <a:r>
                        <a:rPr lang="en-IN" sz="1600" kern="1200" dirty="0" err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mn</a:t>
                      </a: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(100 acres land)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084990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Fund size in each round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$10 </a:t>
                      </a:r>
                      <a:r>
                        <a:rPr lang="en-IN" sz="1600" kern="1200" dirty="0" err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mn</a:t>
                      </a: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 (600 acres land)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445805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# of funding rounds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 rounds across 10 years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666704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Total fund size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$50 </a:t>
                      </a:r>
                      <a:r>
                        <a:rPr lang="en-IN" sz="1600" kern="1200" dirty="0" err="1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mn</a:t>
                      </a:r>
                      <a:endParaRPr lang="en-IN" sz="1600" kern="1200" dirty="0">
                        <a:solidFill>
                          <a:srgbClr val="000000"/>
                        </a:solidFill>
                        <a:latin typeface="Verdan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432099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Average land acquisition price</a:t>
                      </a:r>
                      <a:r>
                        <a:rPr lang="en-IN" sz="1600" kern="1200" baseline="300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$14,000 per acre in Year 0</a:t>
                      </a:r>
                      <a:r>
                        <a:rPr lang="en-IN" sz="1600" kern="1200" baseline="300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852571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Investment time horizon 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Minimum 10 years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751484"/>
                  </a:ext>
                </a:extLst>
              </a:tr>
              <a:tr h="46285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Land to each farmer at year end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0.04 acres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094711"/>
                  </a:ext>
                </a:extLst>
              </a:tr>
              <a:tr h="413349"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Assumed inflation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kern="120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5% (5y average of India’s CPI)</a:t>
                      </a:r>
                    </a:p>
                  </a:txBody>
                  <a:tcPr marL="128011" marR="128011" marT="177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458047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60534CD-EFF7-4FF9-A726-73E647C0AADB}"/>
              </a:ext>
            </a:extLst>
          </p:cNvPr>
          <p:cNvGrpSpPr/>
          <p:nvPr/>
        </p:nvGrpSpPr>
        <p:grpSpPr>
          <a:xfrm>
            <a:off x="68266" y="1656904"/>
            <a:ext cx="2292213" cy="2262538"/>
            <a:chOff x="964614" y="1429891"/>
            <a:chExt cx="2292213" cy="226253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01BC0D-9FBD-4288-8367-430230FEC316}"/>
                </a:ext>
              </a:extLst>
            </p:cNvPr>
            <p:cNvSpPr/>
            <p:nvPr/>
          </p:nvSpPr>
          <p:spPr>
            <a:xfrm>
              <a:off x="1390721" y="1429891"/>
              <a:ext cx="1440000" cy="1440000"/>
            </a:xfrm>
            <a:prstGeom prst="ellipse">
              <a:avLst/>
            </a:prstGeom>
            <a:solidFill>
              <a:schemeClr val="accent1"/>
            </a:solidFill>
            <a:ln w="187325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B55395-F5D4-4FF2-88EA-C50B56BD970A}"/>
                </a:ext>
              </a:extLst>
            </p:cNvPr>
            <p:cNvSpPr txBox="1"/>
            <p:nvPr/>
          </p:nvSpPr>
          <p:spPr>
            <a:xfrm>
              <a:off x="1364958" y="1805762"/>
              <a:ext cx="1491527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IN" sz="2000" dirty="0"/>
                <a:t>215mn acres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26139A-A1E0-46E4-A3C9-FE285AF06509}"/>
                </a:ext>
              </a:extLst>
            </p:cNvPr>
            <p:cNvSpPr/>
            <p:nvPr/>
          </p:nvSpPr>
          <p:spPr>
            <a:xfrm>
              <a:off x="964614" y="3049499"/>
              <a:ext cx="2292213" cy="642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Gross irrigated land in India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52380B-4D9D-4C7B-ADB5-AAA7EE4A888A}"/>
              </a:ext>
            </a:extLst>
          </p:cNvPr>
          <p:cNvGrpSpPr/>
          <p:nvPr/>
        </p:nvGrpSpPr>
        <p:grpSpPr>
          <a:xfrm>
            <a:off x="2386243" y="1651442"/>
            <a:ext cx="2292213" cy="2268000"/>
            <a:chOff x="5009417" y="1429891"/>
            <a:chExt cx="2292213" cy="226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0C7ED1-2F86-4ACF-80E6-EC3879CF0668}"/>
                </a:ext>
              </a:extLst>
            </p:cNvPr>
            <p:cNvSpPr/>
            <p:nvPr/>
          </p:nvSpPr>
          <p:spPr>
            <a:xfrm>
              <a:off x="5435523" y="1429891"/>
              <a:ext cx="1440000" cy="1440000"/>
            </a:xfrm>
            <a:prstGeom prst="ellipse">
              <a:avLst/>
            </a:prstGeom>
            <a:solidFill>
              <a:schemeClr val="accent1"/>
            </a:solidFill>
            <a:ln w="187325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B57C4D-8D03-4788-966A-55D4D0D482DE}"/>
                </a:ext>
              </a:extLst>
            </p:cNvPr>
            <p:cNvSpPr txBox="1"/>
            <p:nvPr/>
          </p:nvSpPr>
          <p:spPr>
            <a:xfrm>
              <a:off x="5409760" y="1805762"/>
              <a:ext cx="1491527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IN" sz="2000" dirty="0"/>
                <a:t>$22 </a:t>
              </a:r>
            </a:p>
            <a:p>
              <a:pPr algn="ctr"/>
              <a:r>
                <a:rPr lang="en-IN" sz="2000" dirty="0"/>
                <a:t>billion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E4D78E-C0BA-4620-A978-82037DD1E5A0}"/>
                </a:ext>
              </a:extLst>
            </p:cNvPr>
            <p:cNvSpPr/>
            <p:nvPr/>
          </p:nvSpPr>
          <p:spPr>
            <a:xfrm>
              <a:off x="5009417" y="3051560"/>
              <a:ext cx="22922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Addressable market size</a:t>
              </a:r>
              <a:r>
                <a:rPr lang="en-US" baseline="300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07F37D-168C-4182-A4E1-5EEBB5CC0012}"/>
              </a:ext>
            </a:extLst>
          </p:cNvPr>
          <p:cNvGrpSpPr/>
          <p:nvPr/>
        </p:nvGrpSpPr>
        <p:grpSpPr>
          <a:xfrm>
            <a:off x="1288125" y="4108186"/>
            <a:ext cx="2196236" cy="2497744"/>
            <a:chOff x="8873778" y="1484298"/>
            <a:chExt cx="2196236" cy="24977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BC35CE-6976-4684-8511-066A0300859C}"/>
                </a:ext>
              </a:extLst>
            </p:cNvPr>
            <p:cNvSpPr/>
            <p:nvPr/>
          </p:nvSpPr>
          <p:spPr>
            <a:xfrm>
              <a:off x="9299885" y="1484298"/>
              <a:ext cx="1440000" cy="1440000"/>
            </a:xfrm>
            <a:prstGeom prst="ellipse">
              <a:avLst/>
            </a:prstGeom>
            <a:solidFill>
              <a:schemeClr val="accent1"/>
            </a:solidFill>
            <a:ln w="187325">
              <a:solidFill>
                <a:srgbClr val="009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en-IN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411D8C-3E23-4E77-93C9-BC9E789CE906}"/>
                </a:ext>
              </a:extLst>
            </p:cNvPr>
            <p:cNvSpPr txBox="1"/>
            <p:nvPr/>
          </p:nvSpPr>
          <p:spPr>
            <a:xfrm>
              <a:off x="9274122" y="1860169"/>
              <a:ext cx="1491527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IN" sz="2000" dirty="0"/>
                <a:t>$50 </a:t>
              </a:r>
            </a:p>
            <a:p>
              <a:pPr algn="ctr"/>
              <a:r>
                <a:rPr lang="en-IN" sz="2000" dirty="0"/>
                <a:t>million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37254E-E0D9-468F-9FCA-5E363FA95730}"/>
                </a:ext>
              </a:extLst>
            </p:cNvPr>
            <p:cNvSpPr/>
            <p:nvPr/>
          </p:nvSpPr>
          <p:spPr>
            <a:xfrm>
              <a:off x="8873778" y="3058712"/>
              <a:ext cx="21962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Proposed investment in five tranches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66E9F68-C88F-42C2-BC25-FC75E522FAEC}"/>
              </a:ext>
            </a:extLst>
          </p:cNvPr>
          <p:cNvSpPr txBox="1"/>
          <p:nvPr/>
        </p:nvSpPr>
        <p:spPr>
          <a:xfrm flipH="1">
            <a:off x="0" y="6670802"/>
            <a:ext cx="5390593" cy="4882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Assuming 65% land with landlords and 1% of that as addressable market</a:t>
            </a:r>
          </a:p>
          <a:p>
            <a:r>
              <a:rPr lang="en-IN" sz="900" i="1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2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Based on primary interactions with experts in the field and secondary research</a:t>
            </a:r>
          </a:p>
          <a:p>
            <a:r>
              <a:rPr lang="en-IN" sz="900" i="1" baseline="30000">
                <a:solidFill>
                  <a:srgbClr val="000000"/>
                </a:solidFill>
                <a:latin typeface="Verdana" panose="020B0604030504040204" pitchFamily="34" charset="0"/>
              </a:rPr>
              <a:t>3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I</a:t>
            </a:r>
            <a:r>
              <a:rPr lang="en-IN" sz="900" i="1">
                <a:solidFill>
                  <a:srgbClr val="000000"/>
                </a:solidFill>
                <a:latin typeface="Verdana" panose="020B0604030504040204" pitchFamily="34" charset="0"/>
              </a:rPr>
              <a:t>ncreased </a:t>
            </a:r>
            <a:r>
              <a:rPr lang="en-IN" sz="900" i="1" dirty="0">
                <a:solidFill>
                  <a:srgbClr val="000000"/>
                </a:solidFill>
                <a:latin typeface="Verdana" panose="020B0604030504040204" pitchFamily="34" charset="0"/>
              </a:rPr>
              <a:t>along with inflation in subsequent years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8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663DE7-EDE3-FA42-A802-1BEEB79B7815}"/>
              </a:ext>
            </a:extLst>
          </p:cNvPr>
          <p:cNvSpPr txBox="1">
            <a:spLocks/>
          </p:cNvSpPr>
          <p:nvPr/>
        </p:nvSpPr>
        <p:spPr bwMode="gray">
          <a:xfrm>
            <a:off x="773106" y="3301018"/>
            <a:ext cx="7068379" cy="49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b="1" dirty="0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1C0A7-38E7-4248-A5DE-0D739461F8F3}"/>
              </a:ext>
            </a:extLst>
          </p:cNvPr>
          <p:cNvSpPr txBox="1">
            <a:spLocks/>
          </p:cNvSpPr>
          <p:nvPr/>
        </p:nvSpPr>
        <p:spPr bwMode="gray">
          <a:xfrm>
            <a:off x="236498" y="308222"/>
            <a:ext cx="12604790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l" defTabSz="981334" rtl="0" eaLnBrk="1" latinLnBrk="0" hangingPunct="1">
              <a:spcBef>
                <a:spcPct val="0"/>
              </a:spcBef>
              <a:buNone/>
              <a:defRPr sz="2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9051"/>
                </a:solidFill>
              </a:rPr>
              <a:t>innovativeness lies in INVESTOR security, long-term FARMER benefits &amp; SCALABILITY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A561F4A-6B47-FC42-A8E6-86D9C1B0812D}"/>
              </a:ext>
            </a:extLst>
          </p:cNvPr>
          <p:cNvSpPr/>
          <p:nvPr/>
        </p:nvSpPr>
        <p:spPr>
          <a:xfrm>
            <a:off x="421961" y="1413581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1CD1F-3714-D040-91F8-D906BF7050E3}"/>
              </a:ext>
            </a:extLst>
          </p:cNvPr>
          <p:cNvSpPr/>
          <p:nvPr/>
        </p:nvSpPr>
        <p:spPr>
          <a:xfrm>
            <a:off x="1052020" y="1413581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01D732-6487-3B47-B2AA-E9E1F580BED1}"/>
              </a:ext>
            </a:extLst>
          </p:cNvPr>
          <p:cNvSpPr/>
          <p:nvPr/>
        </p:nvSpPr>
        <p:spPr>
          <a:xfrm>
            <a:off x="524178" y="1509507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E91FB-AC4B-494E-854C-E89E4188B2A7}"/>
              </a:ext>
            </a:extLst>
          </p:cNvPr>
          <p:cNvSpPr/>
          <p:nvPr/>
        </p:nvSpPr>
        <p:spPr>
          <a:xfrm>
            <a:off x="4478083" y="1413581"/>
            <a:ext cx="7710199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Creates investor confidence and ensures returns even in unforeseen circumstances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1AE806-2C5E-1447-B8D4-8E005C9CC74A}"/>
              </a:ext>
            </a:extLst>
          </p:cNvPr>
          <p:cNvSpPr/>
          <p:nvPr/>
        </p:nvSpPr>
        <p:spPr>
          <a:xfrm>
            <a:off x="421961" y="2769625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91A7F-CE76-044A-A062-BF708D1F492C}"/>
              </a:ext>
            </a:extLst>
          </p:cNvPr>
          <p:cNvSpPr/>
          <p:nvPr/>
        </p:nvSpPr>
        <p:spPr>
          <a:xfrm>
            <a:off x="1052020" y="2769625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ECBD678-9116-DC44-89E8-26A9107A3288}"/>
              </a:ext>
            </a:extLst>
          </p:cNvPr>
          <p:cNvSpPr/>
          <p:nvPr/>
        </p:nvSpPr>
        <p:spPr>
          <a:xfrm>
            <a:off x="524178" y="2865552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B35F25-E209-1046-AC18-5CF05BC16974}"/>
              </a:ext>
            </a:extLst>
          </p:cNvPr>
          <p:cNvSpPr/>
          <p:nvPr/>
        </p:nvSpPr>
        <p:spPr>
          <a:xfrm>
            <a:off x="4478083" y="2769625"/>
            <a:ext cx="7710199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EEE776-8F15-A040-9DF0-160179341322}"/>
              </a:ext>
            </a:extLst>
          </p:cNvPr>
          <p:cNvSpPr/>
          <p:nvPr/>
        </p:nvSpPr>
        <p:spPr>
          <a:xfrm>
            <a:off x="421961" y="4125670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4C2129-8E94-2540-AB88-2CF78D4B02FE}"/>
              </a:ext>
            </a:extLst>
          </p:cNvPr>
          <p:cNvSpPr/>
          <p:nvPr/>
        </p:nvSpPr>
        <p:spPr>
          <a:xfrm>
            <a:off x="1052020" y="4125670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05F061-E902-3E4F-A6FE-90B96C625963}"/>
              </a:ext>
            </a:extLst>
          </p:cNvPr>
          <p:cNvSpPr/>
          <p:nvPr/>
        </p:nvSpPr>
        <p:spPr>
          <a:xfrm>
            <a:off x="4478083" y="4125670"/>
            <a:ext cx="7710199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89B127B-95DB-754F-83B4-D8BAFC461000}"/>
              </a:ext>
            </a:extLst>
          </p:cNvPr>
          <p:cNvSpPr/>
          <p:nvPr/>
        </p:nvSpPr>
        <p:spPr>
          <a:xfrm>
            <a:off x="421961" y="5481714"/>
            <a:ext cx="1260117" cy="1260117"/>
          </a:xfrm>
          <a:prstGeom prst="roundRect">
            <a:avLst>
              <a:gd name="adj" fmla="val 50000"/>
            </a:avLst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A38B1F-15A3-5742-BAB0-582DE5ACB4EE}"/>
              </a:ext>
            </a:extLst>
          </p:cNvPr>
          <p:cNvSpPr/>
          <p:nvPr/>
        </p:nvSpPr>
        <p:spPr>
          <a:xfrm>
            <a:off x="1052020" y="5481714"/>
            <a:ext cx="3233024" cy="1260117"/>
          </a:xfrm>
          <a:prstGeom prst="rect">
            <a:avLst/>
          </a:prstGeom>
          <a:solidFill>
            <a:srgbClr val="00905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FFFFFF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2278FD2-9D04-C94F-A69D-60297C18628B}"/>
              </a:ext>
            </a:extLst>
          </p:cNvPr>
          <p:cNvSpPr/>
          <p:nvPr/>
        </p:nvSpPr>
        <p:spPr>
          <a:xfrm>
            <a:off x="524178" y="5577641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C4ADFE-5C6A-3542-82DE-89239851F0EE}"/>
              </a:ext>
            </a:extLst>
          </p:cNvPr>
          <p:cNvSpPr/>
          <p:nvPr/>
        </p:nvSpPr>
        <p:spPr>
          <a:xfrm>
            <a:off x="4478083" y="5481714"/>
            <a:ext cx="7710199" cy="1260117"/>
          </a:xfrm>
          <a:prstGeom prst="rect">
            <a:avLst/>
          </a:prstGeom>
          <a:solidFill>
            <a:srgbClr val="DDDDD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sp>
        <p:nvSpPr>
          <p:cNvPr id="20" name="Source">
            <a:extLst>
              <a:ext uri="{FF2B5EF4-FFF2-40B4-BE49-F238E27FC236}">
                <a16:creationId xmlns:a16="http://schemas.microsoft.com/office/drawing/2014/main" id="{8F4CA15C-9178-E746-9499-211F4F4460BC}"/>
              </a:ext>
            </a:extLst>
          </p:cNvPr>
          <p:cNvSpPr>
            <a:spLocks noGrp="1"/>
          </p:cNvSpPr>
          <p:nvPr/>
        </p:nvSpPr>
        <p:spPr bwMode="auto">
          <a:xfrm>
            <a:off x="1784296" y="1722810"/>
            <a:ext cx="2500748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LAND BACKED SECURITY</a:t>
            </a:r>
          </a:p>
        </p:txBody>
      </p:sp>
      <p:sp>
        <p:nvSpPr>
          <p:cNvPr id="21" name="Source">
            <a:extLst>
              <a:ext uri="{FF2B5EF4-FFF2-40B4-BE49-F238E27FC236}">
                <a16:creationId xmlns:a16="http://schemas.microsoft.com/office/drawing/2014/main" id="{B70B9EBF-ACAD-CC47-A9E5-8B30A594FAC7}"/>
              </a:ext>
            </a:extLst>
          </p:cNvPr>
          <p:cNvSpPr>
            <a:spLocks noGrp="1"/>
          </p:cNvSpPr>
          <p:nvPr/>
        </p:nvSpPr>
        <p:spPr bwMode="auto">
          <a:xfrm>
            <a:off x="1784296" y="3078854"/>
            <a:ext cx="2368668" cy="64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ECONOMIES OF SCALE</a:t>
            </a:r>
          </a:p>
        </p:txBody>
      </p:sp>
      <p:sp>
        <p:nvSpPr>
          <p:cNvPr id="22" name="Source">
            <a:extLst>
              <a:ext uri="{FF2B5EF4-FFF2-40B4-BE49-F238E27FC236}">
                <a16:creationId xmlns:a16="http://schemas.microsoft.com/office/drawing/2014/main" id="{C182FE58-8BB1-5C4F-8E7A-ECB09550F6AB}"/>
              </a:ext>
            </a:extLst>
          </p:cNvPr>
          <p:cNvSpPr>
            <a:spLocks noGrp="1"/>
          </p:cNvSpPr>
          <p:nvPr/>
        </p:nvSpPr>
        <p:spPr bwMode="auto">
          <a:xfrm>
            <a:off x="1841778" y="4296400"/>
            <a:ext cx="2311185" cy="91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ctr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SUSTAINABLE IMPACT FOR FARMERS</a:t>
            </a:r>
          </a:p>
        </p:txBody>
      </p:sp>
      <p:sp>
        <p:nvSpPr>
          <p:cNvPr id="23" name="Source">
            <a:extLst>
              <a:ext uri="{FF2B5EF4-FFF2-40B4-BE49-F238E27FC236}">
                <a16:creationId xmlns:a16="http://schemas.microsoft.com/office/drawing/2014/main" id="{C091EB4B-34AA-0F47-9735-2749EC77E538}"/>
              </a:ext>
            </a:extLst>
          </p:cNvPr>
          <p:cNvSpPr>
            <a:spLocks noGrp="1"/>
          </p:cNvSpPr>
          <p:nvPr/>
        </p:nvSpPr>
        <p:spPr bwMode="auto">
          <a:xfrm>
            <a:off x="1784295" y="5636945"/>
            <a:ext cx="2590386" cy="91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>
                <a:prstClr val="black"/>
              </a:buClr>
              <a:buNone/>
            </a:pPr>
            <a:r>
              <a:rPr lang="en-US" b="1" dirty="0">
                <a:solidFill>
                  <a:schemeClr val="bg2"/>
                </a:solidFill>
                <a:latin typeface="Verdana"/>
              </a:rPr>
              <a:t>SCALABILITY ACROSS GEOGRAPHY</a:t>
            </a:r>
          </a:p>
        </p:txBody>
      </p:sp>
      <p:sp>
        <p:nvSpPr>
          <p:cNvPr id="25" name="Source">
            <a:extLst>
              <a:ext uri="{FF2B5EF4-FFF2-40B4-BE49-F238E27FC236}">
                <a16:creationId xmlns:a16="http://schemas.microsoft.com/office/drawing/2014/main" id="{5A450955-667F-084F-B3CE-560F21F28A47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auto">
          <a:xfrm>
            <a:off x="4394819" y="3044904"/>
            <a:ext cx="7793463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8890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The aggregator nature of platform enables economies of scale through better agricultural techniques</a:t>
            </a:r>
          </a:p>
        </p:txBody>
      </p:sp>
      <p:sp>
        <p:nvSpPr>
          <p:cNvPr id="26" name="Source">
            <a:extLst>
              <a:ext uri="{FF2B5EF4-FFF2-40B4-BE49-F238E27FC236}">
                <a16:creationId xmlns:a16="http://schemas.microsoft.com/office/drawing/2014/main" id="{495F378F-3901-9941-8E95-258B9BA8E70F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4479742" y="5774934"/>
            <a:ext cx="7708540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ts val="96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2000" dirty="0">
                <a:solidFill>
                  <a:prstClr val="black"/>
                </a:solidFill>
                <a:latin typeface="Verdana"/>
              </a:rPr>
              <a:t>Can be successfully replicated in countries with high dependence on agricultural activities</a:t>
            </a:r>
          </a:p>
        </p:txBody>
      </p:sp>
      <p:sp>
        <p:nvSpPr>
          <p:cNvPr id="27" name="Source">
            <a:extLst>
              <a:ext uri="{FF2B5EF4-FFF2-40B4-BE49-F238E27FC236}">
                <a16:creationId xmlns:a16="http://schemas.microsoft.com/office/drawing/2014/main" id="{7781CB72-1D9C-A045-9DAA-5465133D71B1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4478083" y="4400948"/>
            <a:ext cx="7718876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406" tIns="43406" rIns="43406" bIns="43406" numCol="1" anchor="t" anchorCtr="0" compatLnSpc="1">
            <a:prstTxWarp prst="textNoShape">
              <a:avLst/>
            </a:prstTxWarp>
            <a:spAutoFit/>
          </a:bodyPr>
          <a:lstStyle>
            <a:lvl1pPr marL="173736" indent="-173736" algn="l" defTabSz="9810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Font typeface="Verdana" pitchFamily="34" charset="0"/>
              <a:buChar char="•"/>
              <a:defRPr sz="18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48056" indent="-82296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2pPr>
            <a:lvl3pPr marL="813816" indent="-201168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Marlett" pitchFamily="2" charset="2"/>
              <a:buChar char="8"/>
              <a:defRPr sz="1600">
                <a:solidFill>
                  <a:schemeClr val="tx1"/>
                </a:solidFill>
                <a:latin typeface="Verdana" pitchFamily="34" charset="0"/>
              </a:defRPr>
            </a:lvl3pPr>
            <a:lvl4pPr marL="1084263" indent="-206375" algn="l" defTabSz="98107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1574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5pPr>
            <a:lvl6pPr marL="26146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6pPr>
            <a:lvl7pPr marL="30718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7pPr>
            <a:lvl8pPr marL="35290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8pPr>
            <a:lvl9pPr marL="3986213" indent="-339725" algn="l" defTabSz="9810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Font typeface="Marlett" pitchFamily="2" charset="2"/>
              <a:buChar char="8"/>
              <a:defRPr sz="23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ts val="96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2000" dirty="0">
                <a:solidFill>
                  <a:prstClr val="black"/>
                </a:solidFill>
                <a:latin typeface="Verdana"/>
              </a:rPr>
              <a:t>Providing land and training ensures that the Farmers can continue production of high-income crops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A23C164-7508-784E-B13B-02E91099305E}"/>
              </a:ext>
            </a:extLst>
          </p:cNvPr>
          <p:cNvSpPr/>
          <p:nvPr/>
        </p:nvSpPr>
        <p:spPr>
          <a:xfrm>
            <a:off x="531242" y="4204190"/>
            <a:ext cx="1068263" cy="106826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933" tIns="34933" rIns="34933" bIns="349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47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F7127-923A-2A4D-A75A-6D0E61FAC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30" y="5730820"/>
            <a:ext cx="800686" cy="8006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E91FF9-E7BF-9342-B50D-CE44DF7D9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29" y="4296400"/>
            <a:ext cx="853695" cy="8536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6ACD9E-1753-4C4C-83F9-3AC0642F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8" y="2775879"/>
            <a:ext cx="1168942" cy="11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8087B08-062E-49D7-A9D1-A29378E1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0" y="1622545"/>
            <a:ext cx="835466" cy="83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0" y="7148919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-1354"/>
            <a:ext cx="12841288" cy="74206"/>
          </a:xfrm>
          <a:prstGeom prst="rect">
            <a:avLst/>
          </a:prstGeom>
          <a:solidFill>
            <a:srgbClr val="00965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I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5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  <p:bldP spid="25" grpId="0"/>
      <p:bldP spid="26" grpId="0"/>
      <p:bldP spid="27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FORMATS" val="&lt;MekkoFormats&gt;&lt;NumberFormat DecimalSeparator=&quot;.&quot; ThousandSeparator=&quot;,&quot; NegativeNumberFormat=&quot;1&quot; /&gt;&lt;Font&gt;&lt;Output_Font_Name Default=&quot;Verdana&quot; UsePPTTheme=&quot;True&quot; /&gt;&lt;/Font&gt;&lt;/MekkoFormats&gt;"/>
  <p:tag name="OFFICE" val="Toront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7.4|5.3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8|9.8|1.2|2.1|2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HEADERBOX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116582537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LINESPACING" val="0"/>
  <p:tag name="BAINBULLETSACTIVAT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heme/theme1.xml><?xml version="1.0" encoding="utf-8"?>
<a:theme xmlns:a="http://schemas.openxmlformats.org/drawingml/2006/main" name="Bain A4">
  <a:themeElements>
    <a:clrScheme name="bain_latest">
      <a:dk1>
        <a:sysClr val="windowText" lastClr="000000"/>
      </a:dk1>
      <a:lt1>
        <a:srgbClr val="DDDDDD"/>
      </a:lt1>
      <a:dk2>
        <a:srgbClr val="FFFFFF"/>
      </a:dk2>
      <a:lt2>
        <a:srgbClr val="FFFFFF"/>
      </a:lt2>
      <a:accent1>
        <a:srgbClr val="DDDDDD"/>
      </a:accent1>
      <a:accent2>
        <a:srgbClr val="FFFFFF"/>
      </a:accent2>
      <a:accent3>
        <a:srgbClr val="CC0000"/>
      </a:accent3>
      <a:accent4>
        <a:srgbClr val="B2B2B2"/>
      </a:accent4>
      <a:accent5>
        <a:srgbClr val="777777"/>
      </a:accent5>
      <a:accent6>
        <a:srgbClr val="333333"/>
      </a:accent6>
      <a:hlink>
        <a:srgbClr val="000000"/>
      </a:hlink>
      <a:folHlink>
        <a:srgbClr val="CC0000"/>
      </a:folHlink>
    </a:clrScheme>
    <a:fontScheme name="1 - Letter CFR 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19050">
          <a:noFill/>
        </a:ln>
      </a:spPr>
      <a:bodyPr lIns="36000" tIns="36000" rIns="36000" bIns="36000" rtlCol="0" anchor="ctr"/>
      <a:lstStyle>
        <a:defPPr algn="ctr">
          <a:defRPr sz="20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8080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in PPT2_0 (16_9).potx" id="{15A265D9-2918-4491-B4B3-301455B5BC29}" vid="{5AF9815C-9C27-47B6-B1FC-E797D19101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Bain PPT2_0 (16_9)</Template>
  <TotalTime>13468</TotalTime>
  <Words>5850</Words>
  <Application>Microsoft Macintosh PowerPoint</Application>
  <PresentationFormat>Custom</PresentationFormat>
  <Paragraphs>886</Paragraphs>
  <Slides>44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Marlett</vt:lpstr>
      <vt:lpstr>Verdana</vt:lpstr>
      <vt:lpstr>Bain A4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>Bain &amp; Company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Pineault, David</dc:creator>
  <cp:lastModifiedBy>Eshwar Agarwal</cp:lastModifiedBy>
  <cp:revision>315</cp:revision>
  <dcterms:created xsi:type="dcterms:W3CDTF">2016-02-25T19:06:06Z</dcterms:created>
  <dcterms:modified xsi:type="dcterms:W3CDTF">2020-04-05T17:29:13Z</dcterms:modified>
</cp:coreProperties>
</file>