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dp" ContentType="image/vnd.ms-photo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60" r:id="rId4"/>
    <p:sldId id="261" r:id="rId5"/>
    <p:sldId id="272" r:id="rId6"/>
    <p:sldId id="262" r:id="rId7"/>
    <p:sldId id="273" r:id="rId8"/>
    <p:sldId id="259" r:id="rId9"/>
    <p:sldId id="263" r:id="rId10"/>
    <p:sldId id="266" r:id="rId11"/>
    <p:sldId id="267" r:id="rId12"/>
    <p:sldId id="268" r:id="rId13"/>
    <p:sldId id="269" r:id="rId14"/>
    <p:sldId id="270" r:id="rId15"/>
    <p:sldId id="271" r:id="rId16"/>
    <p:sldId id="274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653" autoAdjust="0"/>
  </p:normalViewPr>
  <p:slideViewPr>
    <p:cSldViewPr snapToGrid="0" snapToObjects="1">
      <p:cViewPr>
        <p:scale>
          <a:sx n="72" d="100"/>
          <a:sy n="72" d="100"/>
        </p:scale>
        <p:origin x="-2072" y="-4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Relationship Id="rId2" Type="http://schemas.microsoft.com/office/2007/relationships/hdphoto" Target="../media/hdphoto3.wdp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Relationship Id="rId2" Type="http://schemas.microsoft.com/office/2007/relationships/hdphoto" Target="../media/hdphoto3.wdp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D11AF5-D6D8-C949-BE70-70A0E0AB2E25}" type="doc">
      <dgm:prSet loTypeId="urn:microsoft.com/office/officeart/2008/layout/BendingPictureCaption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1B3B54-BB62-7D4E-BF62-9D2CF86043BB}">
      <dgm:prSet phldrT="[Text]" custT="1"/>
      <dgm:spPr>
        <a:solidFill>
          <a:srgbClr val="663366"/>
        </a:solidFill>
        <a:ln>
          <a:solidFill>
            <a:srgbClr val="330F42"/>
          </a:solidFill>
        </a:ln>
      </dgm:spPr>
      <dgm:t>
        <a:bodyPr/>
        <a:lstStyle/>
        <a:p>
          <a:r>
            <a:rPr lang="en-US" sz="1700" dirty="0" smtClean="0"/>
            <a:t>Ubiquitous access</a:t>
          </a:r>
          <a:endParaRPr lang="en-US" sz="1700" dirty="0"/>
        </a:p>
      </dgm:t>
    </dgm:pt>
    <dgm:pt modelId="{F08552C2-DB11-6A44-ABDE-5281737EEEDD}" type="parTrans" cxnId="{5E0276D7-CEE0-EF43-BE08-60BE80A2F758}">
      <dgm:prSet/>
      <dgm:spPr/>
      <dgm:t>
        <a:bodyPr/>
        <a:lstStyle/>
        <a:p>
          <a:endParaRPr lang="en-US"/>
        </a:p>
      </dgm:t>
    </dgm:pt>
    <dgm:pt modelId="{C6310580-16B7-0040-A370-A70D7C39C229}" type="sibTrans" cxnId="{5E0276D7-CEE0-EF43-BE08-60BE80A2F758}">
      <dgm:prSet/>
      <dgm:spPr/>
      <dgm:t>
        <a:bodyPr/>
        <a:lstStyle/>
        <a:p>
          <a:endParaRPr lang="en-US"/>
        </a:p>
      </dgm:t>
    </dgm:pt>
    <dgm:pt modelId="{81BF34A9-38F5-424C-A848-9F35EE157FB1}" type="pres">
      <dgm:prSet presAssocID="{FED11AF5-D6D8-C949-BE70-70A0E0AB2E25}" presName="diagram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A9EB5B69-0A67-DC41-B685-488137590DD9}" type="pres">
      <dgm:prSet presAssocID="{0B1B3B54-BB62-7D4E-BF62-9D2CF86043BB}" presName="composite" presStyleCnt="0"/>
      <dgm:spPr/>
    </dgm:pt>
    <dgm:pt modelId="{A862269F-47A6-CA46-A779-34444B8B28AF}" type="pres">
      <dgm:prSet presAssocID="{0B1B3B54-BB62-7D4E-BF62-9D2CF86043BB}" presName="Image" presStyleLbl="bgShp" presStyleIdx="0" presStyleCnt="1" custScaleX="47680" custScaleY="91296" custLinFactNeighborX="-13317"/>
      <dgm:spPr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</dgm:pt>
    <dgm:pt modelId="{B14C081A-E99F-4744-8979-F5311BD800CD}" type="pres">
      <dgm:prSet presAssocID="{0B1B3B54-BB62-7D4E-BF62-9D2CF86043BB}" presName="Parent" presStyleLbl="node0" presStyleIdx="0" presStyleCnt="1" custScaleX="101691" custScaleY="95187" custLinFactNeighborX="1157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A3CB119A-A2F5-2C44-85F7-773DC85697DE}" type="presOf" srcId="{0B1B3B54-BB62-7D4E-BF62-9D2CF86043BB}" destId="{B14C081A-E99F-4744-8979-F5311BD800CD}" srcOrd="0" destOrd="0" presId="urn:microsoft.com/office/officeart/2008/layout/BendingPictureCaption"/>
    <dgm:cxn modelId="{5E0276D7-CEE0-EF43-BE08-60BE80A2F758}" srcId="{FED11AF5-D6D8-C949-BE70-70A0E0AB2E25}" destId="{0B1B3B54-BB62-7D4E-BF62-9D2CF86043BB}" srcOrd="0" destOrd="0" parTransId="{F08552C2-DB11-6A44-ABDE-5281737EEEDD}" sibTransId="{C6310580-16B7-0040-A370-A70D7C39C229}"/>
    <dgm:cxn modelId="{C59098F9-52F5-DD48-8795-BA72E6800DAE}" type="presOf" srcId="{FED11AF5-D6D8-C949-BE70-70A0E0AB2E25}" destId="{81BF34A9-38F5-424C-A848-9F35EE157FB1}" srcOrd="0" destOrd="0" presId="urn:microsoft.com/office/officeart/2008/layout/BendingPictureCaption"/>
    <dgm:cxn modelId="{1659F6AA-B4D2-DA42-BDE0-8F94128680C0}" type="presParOf" srcId="{81BF34A9-38F5-424C-A848-9F35EE157FB1}" destId="{A9EB5B69-0A67-DC41-B685-488137590DD9}" srcOrd="0" destOrd="0" presId="urn:microsoft.com/office/officeart/2008/layout/BendingPictureCaption"/>
    <dgm:cxn modelId="{ADBD6CD1-F3FB-C544-88FB-13E93357415A}" type="presParOf" srcId="{A9EB5B69-0A67-DC41-B685-488137590DD9}" destId="{A862269F-47A6-CA46-A779-34444B8B28AF}" srcOrd="0" destOrd="0" presId="urn:microsoft.com/office/officeart/2008/layout/BendingPictureCaption"/>
    <dgm:cxn modelId="{B3C3EDC0-57E3-2C4E-B5A6-9906A0992BBC}" type="presParOf" srcId="{A9EB5B69-0A67-DC41-B685-488137590DD9}" destId="{B14C081A-E99F-4744-8979-F5311BD800CD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D11AF5-D6D8-C949-BE70-70A0E0AB2E25}" type="doc">
      <dgm:prSet loTypeId="urn:microsoft.com/office/officeart/2008/layout/BendingPictureCaption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1B3B54-BB62-7D4E-BF62-9D2CF86043BB}">
      <dgm:prSet phldrT="[Text]"/>
      <dgm:spPr>
        <a:solidFill>
          <a:srgbClr val="663366"/>
        </a:solidFill>
        <a:ln>
          <a:solidFill>
            <a:srgbClr val="330F42"/>
          </a:solidFill>
        </a:ln>
      </dgm:spPr>
      <dgm:t>
        <a:bodyPr/>
        <a:lstStyle/>
        <a:p>
          <a:r>
            <a:rPr lang="en-US" dirty="0" smtClean="0"/>
            <a:t>Low cost handsets</a:t>
          </a:r>
          <a:endParaRPr lang="en-US" dirty="0"/>
        </a:p>
      </dgm:t>
    </dgm:pt>
    <dgm:pt modelId="{F08552C2-DB11-6A44-ABDE-5281737EEEDD}" type="parTrans" cxnId="{5E0276D7-CEE0-EF43-BE08-60BE80A2F758}">
      <dgm:prSet/>
      <dgm:spPr/>
      <dgm:t>
        <a:bodyPr/>
        <a:lstStyle/>
        <a:p>
          <a:endParaRPr lang="en-US"/>
        </a:p>
      </dgm:t>
    </dgm:pt>
    <dgm:pt modelId="{C6310580-16B7-0040-A370-A70D7C39C229}" type="sibTrans" cxnId="{5E0276D7-CEE0-EF43-BE08-60BE80A2F758}">
      <dgm:prSet/>
      <dgm:spPr/>
      <dgm:t>
        <a:bodyPr/>
        <a:lstStyle/>
        <a:p>
          <a:endParaRPr lang="en-US"/>
        </a:p>
      </dgm:t>
    </dgm:pt>
    <dgm:pt modelId="{81BF34A9-38F5-424C-A848-9F35EE157FB1}" type="pres">
      <dgm:prSet presAssocID="{FED11AF5-D6D8-C949-BE70-70A0E0AB2E25}" presName="diagram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A9EB5B69-0A67-DC41-B685-488137590DD9}" type="pres">
      <dgm:prSet presAssocID="{0B1B3B54-BB62-7D4E-BF62-9D2CF86043BB}" presName="composite" presStyleCnt="0"/>
      <dgm:spPr/>
    </dgm:pt>
    <dgm:pt modelId="{A862269F-47A6-CA46-A779-34444B8B28AF}" type="pres">
      <dgm:prSet presAssocID="{0B1B3B54-BB62-7D4E-BF62-9D2CF86043BB}" presName="Image" presStyleLbl="bgShp" presStyleIdx="0" presStyleCnt="1" custScaleX="54720" custLinFactNeighborX="-1331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14C081A-E99F-4744-8979-F5311BD800CD}" type="pres">
      <dgm:prSet presAssocID="{0B1B3B54-BB62-7D4E-BF62-9D2CF86043BB}" presName="Parent" presStyleLbl="node0" presStyleIdx="0" presStyleCnt="1" custScaleX="100033" custScaleY="98106" custLinFactNeighborX="1323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2780751C-C680-234C-B242-063777A394AC}" type="presOf" srcId="{0B1B3B54-BB62-7D4E-BF62-9D2CF86043BB}" destId="{B14C081A-E99F-4744-8979-F5311BD800CD}" srcOrd="0" destOrd="0" presId="urn:microsoft.com/office/officeart/2008/layout/BendingPictureCaption"/>
    <dgm:cxn modelId="{5E0276D7-CEE0-EF43-BE08-60BE80A2F758}" srcId="{FED11AF5-D6D8-C949-BE70-70A0E0AB2E25}" destId="{0B1B3B54-BB62-7D4E-BF62-9D2CF86043BB}" srcOrd="0" destOrd="0" parTransId="{F08552C2-DB11-6A44-ABDE-5281737EEEDD}" sibTransId="{C6310580-16B7-0040-A370-A70D7C39C229}"/>
    <dgm:cxn modelId="{C196A5CC-BECD-6A40-9796-2BAF0271A18C}" type="presOf" srcId="{FED11AF5-D6D8-C949-BE70-70A0E0AB2E25}" destId="{81BF34A9-38F5-424C-A848-9F35EE157FB1}" srcOrd="0" destOrd="0" presId="urn:microsoft.com/office/officeart/2008/layout/BendingPictureCaption"/>
    <dgm:cxn modelId="{D2EE40DB-27F6-C840-A6EE-83212207FD36}" type="presParOf" srcId="{81BF34A9-38F5-424C-A848-9F35EE157FB1}" destId="{A9EB5B69-0A67-DC41-B685-488137590DD9}" srcOrd="0" destOrd="0" presId="urn:microsoft.com/office/officeart/2008/layout/BendingPictureCaption"/>
    <dgm:cxn modelId="{5AD2CD78-7F43-8A4E-AC68-C638E6D68F99}" type="presParOf" srcId="{A9EB5B69-0A67-DC41-B685-488137590DD9}" destId="{A862269F-47A6-CA46-A779-34444B8B28AF}" srcOrd="0" destOrd="0" presId="urn:microsoft.com/office/officeart/2008/layout/BendingPictureCaption"/>
    <dgm:cxn modelId="{FF457D7F-97AB-834C-A1CB-E90508E89B4A}" type="presParOf" srcId="{A9EB5B69-0A67-DC41-B685-488137590DD9}" destId="{B14C081A-E99F-4744-8979-F5311BD800CD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D3AEAD-A249-471F-897E-1B4866BD7F4D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104721-FE67-43EE-9060-2E558C54E78A}">
      <dgm:prSet phldrT="[Text]"/>
      <dgm:spPr/>
      <dgm:t>
        <a:bodyPr/>
        <a:lstStyle/>
        <a:p>
          <a:r>
            <a:rPr lang="en-US" dirty="0" smtClean="0"/>
            <a:t>Industry focus</a:t>
          </a:r>
          <a:endParaRPr lang="en-US" dirty="0"/>
        </a:p>
      </dgm:t>
    </dgm:pt>
    <dgm:pt modelId="{503D7BC4-44C0-4812-9CEF-DAE493138241}" type="parTrans" cxnId="{781BCC1A-A9E9-4B34-9531-56FC8501BDEC}">
      <dgm:prSet/>
      <dgm:spPr/>
      <dgm:t>
        <a:bodyPr/>
        <a:lstStyle/>
        <a:p>
          <a:endParaRPr lang="en-US"/>
        </a:p>
      </dgm:t>
    </dgm:pt>
    <dgm:pt modelId="{4390D831-1B43-4C72-8427-B3E25D759256}" type="sibTrans" cxnId="{781BCC1A-A9E9-4B34-9531-56FC8501BDEC}">
      <dgm:prSet/>
      <dgm:spPr/>
      <dgm:t>
        <a:bodyPr/>
        <a:lstStyle/>
        <a:p>
          <a:endParaRPr lang="en-US"/>
        </a:p>
      </dgm:t>
    </dgm:pt>
    <dgm:pt modelId="{8418B97F-5D41-4157-B4B1-62665C898272}">
      <dgm:prSet phldrT="[Text]"/>
      <dgm:spPr/>
      <dgm:t>
        <a:bodyPr/>
        <a:lstStyle/>
        <a:p>
          <a:r>
            <a:rPr lang="en-US" dirty="0" smtClean="0"/>
            <a:t>Geographic Focus</a:t>
          </a:r>
          <a:endParaRPr lang="en-US" dirty="0"/>
        </a:p>
      </dgm:t>
    </dgm:pt>
    <dgm:pt modelId="{48016EFD-A791-4C05-9F6F-3BD878A82D36}" type="parTrans" cxnId="{97F82CC9-40FC-456E-92CF-6F166324F657}">
      <dgm:prSet/>
      <dgm:spPr/>
      <dgm:t>
        <a:bodyPr/>
        <a:lstStyle/>
        <a:p>
          <a:endParaRPr lang="en-US"/>
        </a:p>
      </dgm:t>
    </dgm:pt>
    <dgm:pt modelId="{285871EA-8C35-465D-8F08-E7DBC2D8927C}" type="sibTrans" cxnId="{97F82CC9-40FC-456E-92CF-6F166324F657}">
      <dgm:prSet/>
      <dgm:spPr/>
      <dgm:t>
        <a:bodyPr/>
        <a:lstStyle/>
        <a:p>
          <a:endParaRPr lang="en-US"/>
        </a:p>
      </dgm:t>
    </dgm:pt>
    <dgm:pt modelId="{8CB5A322-35DB-415B-88D4-1C52A9A4545D}">
      <dgm:prSet phldrT="[Text]"/>
      <dgm:spPr/>
      <dgm:t>
        <a:bodyPr/>
        <a:lstStyle/>
        <a:p>
          <a:r>
            <a:rPr lang="en-US" dirty="0" smtClean="0"/>
            <a:t>Firm Focus</a:t>
          </a:r>
          <a:endParaRPr lang="en-US" dirty="0"/>
        </a:p>
      </dgm:t>
    </dgm:pt>
    <dgm:pt modelId="{ED98C2B9-F9D8-403A-9C8D-4A15E3AEFC8B}" type="parTrans" cxnId="{F4424232-449D-43A3-B7CD-CBB06D517E01}">
      <dgm:prSet/>
      <dgm:spPr/>
      <dgm:t>
        <a:bodyPr/>
        <a:lstStyle/>
        <a:p>
          <a:endParaRPr lang="en-US"/>
        </a:p>
      </dgm:t>
    </dgm:pt>
    <dgm:pt modelId="{60F1FA55-E4C8-401A-950D-8A6A2791CCEE}" type="sibTrans" cxnId="{F4424232-449D-43A3-B7CD-CBB06D517E01}">
      <dgm:prSet/>
      <dgm:spPr/>
      <dgm:t>
        <a:bodyPr/>
        <a:lstStyle/>
        <a:p>
          <a:endParaRPr lang="en-US"/>
        </a:p>
      </dgm:t>
    </dgm:pt>
    <dgm:pt modelId="{B7F22DBA-D1A9-4A77-8E8B-D66960ACE0D3}" type="pres">
      <dgm:prSet presAssocID="{85D3AEAD-A249-471F-897E-1B4866BD7F4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1E4F04-7E8C-407A-AA25-167B940243AE}" type="pres">
      <dgm:prSet presAssocID="{23104721-FE67-43EE-9060-2E558C54E78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6E9E45-C3E7-4A1E-BFCB-37592CAA5211}" type="pres">
      <dgm:prSet presAssocID="{4390D831-1B43-4C72-8427-B3E25D759256}" presName="sibTrans" presStyleLbl="sibTrans2D1" presStyleIdx="0" presStyleCnt="3"/>
      <dgm:spPr/>
      <dgm:t>
        <a:bodyPr/>
        <a:lstStyle/>
        <a:p>
          <a:endParaRPr lang="en-US"/>
        </a:p>
      </dgm:t>
    </dgm:pt>
    <dgm:pt modelId="{E47A335A-BC3F-4A31-9DFA-E596123BA710}" type="pres">
      <dgm:prSet presAssocID="{4390D831-1B43-4C72-8427-B3E25D759256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94C30B58-13C4-489F-9034-6028FAECE55A}" type="pres">
      <dgm:prSet presAssocID="{8418B97F-5D41-4157-B4B1-62665C89827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4BCAA8-B77F-45FF-8081-37A74970DE59}" type="pres">
      <dgm:prSet presAssocID="{285871EA-8C35-465D-8F08-E7DBC2D8927C}" presName="sibTrans" presStyleLbl="sibTrans2D1" presStyleIdx="1" presStyleCnt="3"/>
      <dgm:spPr/>
      <dgm:t>
        <a:bodyPr/>
        <a:lstStyle/>
        <a:p>
          <a:endParaRPr lang="en-US"/>
        </a:p>
      </dgm:t>
    </dgm:pt>
    <dgm:pt modelId="{3AD1EFCC-4B7D-4276-94A3-CAA2D2148D1F}" type="pres">
      <dgm:prSet presAssocID="{285871EA-8C35-465D-8F08-E7DBC2D8927C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938680B5-7445-474E-86D0-B52045B5FA6A}" type="pres">
      <dgm:prSet presAssocID="{8CB5A322-35DB-415B-88D4-1C52A9A4545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157F05-BE3E-4371-84A4-B94E878D3722}" type="pres">
      <dgm:prSet presAssocID="{60F1FA55-E4C8-401A-950D-8A6A2791CCEE}" presName="sibTrans" presStyleLbl="sibTrans2D1" presStyleIdx="2" presStyleCnt="3"/>
      <dgm:spPr/>
      <dgm:t>
        <a:bodyPr/>
        <a:lstStyle/>
        <a:p>
          <a:endParaRPr lang="en-US"/>
        </a:p>
      </dgm:t>
    </dgm:pt>
    <dgm:pt modelId="{997CFC21-51D4-4772-9954-5D4BF5A0965F}" type="pres">
      <dgm:prSet presAssocID="{60F1FA55-E4C8-401A-950D-8A6A2791CCEE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49902CBF-1765-3C48-A19F-D2BF59C12EFF}" type="presOf" srcId="{285871EA-8C35-465D-8F08-E7DBC2D8927C}" destId="{DA4BCAA8-B77F-45FF-8081-37A74970DE59}" srcOrd="0" destOrd="0" presId="urn:microsoft.com/office/officeart/2005/8/layout/cycle7"/>
    <dgm:cxn modelId="{3D6360AA-4A59-C141-A53A-DCAA383C0B34}" type="presOf" srcId="{85D3AEAD-A249-471F-897E-1B4866BD7F4D}" destId="{B7F22DBA-D1A9-4A77-8E8B-D66960ACE0D3}" srcOrd="0" destOrd="0" presId="urn:microsoft.com/office/officeart/2005/8/layout/cycle7"/>
    <dgm:cxn modelId="{E59B6B12-790E-F245-A9C6-140BE0F1006C}" type="presOf" srcId="{8418B97F-5D41-4157-B4B1-62665C898272}" destId="{94C30B58-13C4-489F-9034-6028FAECE55A}" srcOrd="0" destOrd="0" presId="urn:microsoft.com/office/officeart/2005/8/layout/cycle7"/>
    <dgm:cxn modelId="{0DA0807A-1ED9-B447-A0BD-56B74FACEE21}" type="presOf" srcId="{285871EA-8C35-465D-8F08-E7DBC2D8927C}" destId="{3AD1EFCC-4B7D-4276-94A3-CAA2D2148D1F}" srcOrd="1" destOrd="0" presId="urn:microsoft.com/office/officeart/2005/8/layout/cycle7"/>
    <dgm:cxn modelId="{311D5792-26D8-5646-8D49-4CFB7874CF01}" type="presOf" srcId="{4390D831-1B43-4C72-8427-B3E25D759256}" destId="{E47A335A-BC3F-4A31-9DFA-E596123BA710}" srcOrd="1" destOrd="0" presId="urn:microsoft.com/office/officeart/2005/8/layout/cycle7"/>
    <dgm:cxn modelId="{97F82CC9-40FC-456E-92CF-6F166324F657}" srcId="{85D3AEAD-A249-471F-897E-1B4866BD7F4D}" destId="{8418B97F-5D41-4157-B4B1-62665C898272}" srcOrd="1" destOrd="0" parTransId="{48016EFD-A791-4C05-9F6F-3BD878A82D36}" sibTransId="{285871EA-8C35-465D-8F08-E7DBC2D8927C}"/>
    <dgm:cxn modelId="{F4424232-449D-43A3-B7CD-CBB06D517E01}" srcId="{85D3AEAD-A249-471F-897E-1B4866BD7F4D}" destId="{8CB5A322-35DB-415B-88D4-1C52A9A4545D}" srcOrd="2" destOrd="0" parTransId="{ED98C2B9-F9D8-403A-9C8D-4A15E3AEFC8B}" sibTransId="{60F1FA55-E4C8-401A-950D-8A6A2791CCEE}"/>
    <dgm:cxn modelId="{781BCC1A-A9E9-4B34-9531-56FC8501BDEC}" srcId="{85D3AEAD-A249-471F-897E-1B4866BD7F4D}" destId="{23104721-FE67-43EE-9060-2E558C54E78A}" srcOrd="0" destOrd="0" parTransId="{503D7BC4-44C0-4812-9CEF-DAE493138241}" sibTransId="{4390D831-1B43-4C72-8427-B3E25D759256}"/>
    <dgm:cxn modelId="{9CA69CA5-F6FD-6749-9FFF-E784B14E702F}" type="presOf" srcId="{60F1FA55-E4C8-401A-950D-8A6A2791CCEE}" destId="{C1157F05-BE3E-4371-84A4-B94E878D3722}" srcOrd="0" destOrd="0" presId="urn:microsoft.com/office/officeart/2005/8/layout/cycle7"/>
    <dgm:cxn modelId="{C057CA30-4015-C640-B8D2-CC49EDB64142}" type="presOf" srcId="{23104721-FE67-43EE-9060-2E558C54E78A}" destId="{831E4F04-7E8C-407A-AA25-167B940243AE}" srcOrd="0" destOrd="0" presId="urn:microsoft.com/office/officeart/2005/8/layout/cycle7"/>
    <dgm:cxn modelId="{9A3297AD-0F31-2F47-B8B8-FC69BBDC7A4C}" type="presOf" srcId="{60F1FA55-E4C8-401A-950D-8A6A2791CCEE}" destId="{997CFC21-51D4-4772-9954-5D4BF5A0965F}" srcOrd="1" destOrd="0" presId="urn:microsoft.com/office/officeart/2005/8/layout/cycle7"/>
    <dgm:cxn modelId="{083A9E70-184E-8148-A6E0-3AF4DC2677A0}" type="presOf" srcId="{8CB5A322-35DB-415B-88D4-1C52A9A4545D}" destId="{938680B5-7445-474E-86D0-B52045B5FA6A}" srcOrd="0" destOrd="0" presId="urn:microsoft.com/office/officeart/2005/8/layout/cycle7"/>
    <dgm:cxn modelId="{A533E4DF-58B2-374B-B628-44BDF2CF6366}" type="presOf" srcId="{4390D831-1B43-4C72-8427-B3E25D759256}" destId="{406E9E45-C3E7-4A1E-BFCB-37592CAA5211}" srcOrd="0" destOrd="0" presId="urn:microsoft.com/office/officeart/2005/8/layout/cycle7"/>
    <dgm:cxn modelId="{F9B0AC99-2174-604B-8485-3731108A89E1}" type="presParOf" srcId="{B7F22DBA-D1A9-4A77-8E8B-D66960ACE0D3}" destId="{831E4F04-7E8C-407A-AA25-167B940243AE}" srcOrd="0" destOrd="0" presId="urn:microsoft.com/office/officeart/2005/8/layout/cycle7"/>
    <dgm:cxn modelId="{9F32E0E5-AC5C-2F41-B0B8-0CD398C8AA7C}" type="presParOf" srcId="{B7F22DBA-D1A9-4A77-8E8B-D66960ACE0D3}" destId="{406E9E45-C3E7-4A1E-BFCB-37592CAA5211}" srcOrd="1" destOrd="0" presId="urn:microsoft.com/office/officeart/2005/8/layout/cycle7"/>
    <dgm:cxn modelId="{3CDCD482-52A3-734B-92CE-0721F14BE4B8}" type="presParOf" srcId="{406E9E45-C3E7-4A1E-BFCB-37592CAA5211}" destId="{E47A335A-BC3F-4A31-9DFA-E596123BA710}" srcOrd="0" destOrd="0" presId="urn:microsoft.com/office/officeart/2005/8/layout/cycle7"/>
    <dgm:cxn modelId="{30591F7B-BE2E-9249-8556-20C0BE698751}" type="presParOf" srcId="{B7F22DBA-D1A9-4A77-8E8B-D66960ACE0D3}" destId="{94C30B58-13C4-489F-9034-6028FAECE55A}" srcOrd="2" destOrd="0" presId="urn:microsoft.com/office/officeart/2005/8/layout/cycle7"/>
    <dgm:cxn modelId="{3E2E0C4C-2701-D247-82E0-F1442A6ABAF7}" type="presParOf" srcId="{B7F22DBA-D1A9-4A77-8E8B-D66960ACE0D3}" destId="{DA4BCAA8-B77F-45FF-8081-37A74970DE59}" srcOrd="3" destOrd="0" presId="urn:microsoft.com/office/officeart/2005/8/layout/cycle7"/>
    <dgm:cxn modelId="{9D95E7E4-4592-6F48-8D04-927C30C6A54E}" type="presParOf" srcId="{DA4BCAA8-B77F-45FF-8081-37A74970DE59}" destId="{3AD1EFCC-4B7D-4276-94A3-CAA2D2148D1F}" srcOrd="0" destOrd="0" presId="urn:microsoft.com/office/officeart/2005/8/layout/cycle7"/>
    <dgm:cxn modelId="{B42BFD92-9743-0D44-8E05-AB2CD17D6D02}" type="presParOf" srcId="{B7F22DBA-D1A9-4A77-8E8B-D66960ACE0D3}" destId="{938680B5-7445-474E-86D0-B52045B5FA6A}" srcOrd="4" destOrd="0" presId="urn:microsoft.com/office/officeart/2005/8/layout/cycle7"/>
    <dgm:cxn modelId="{021EBB17-BF0A-A342-838E-9C4C14C9368F}" type="presParOf" srcId="{B7F22DBA-D1A9-4A77-8E8B-D66960ACE0D3}" destId="{C1157F05-BE3E-4371-84A4-B94E878D3722}" srcOrd="5" destOrd="0" presId="urn:microsoft.com/office/officeart/2005/8/layout/cycle7"/>
    <dgm:cxn modelId="{4EDC0884-BF97-C448-B60A-48731F29EE64}" type="presParOf" srcId="{C1157F05-BE3E-4371-84A4-B94E878D3722}" destId="{997CFC21-51D4-4772-9954-5D4BF5A0965F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FCA1443-FE31-471A-8B12-E5EA7929A595}" type="doc">
      <dgm:prSet loTypeId="urn:microsoft.com/office/officeart/2005/8/layout/cycle6" loCatId="relationship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09A2A9CD-21CC-45CE-84F0-3991B0B8FB8B}">
      <dgm:prSet phldrT="[Text]"/>
      <dgm:spPr/>
      <dgm:t>
        <a:bodyPr/>
        <a:lstStyle/>
        <a:p>
          <a:r>
            <a:rPr lang="en-US" dirty="0" smtClean="0"/>
            <a:t>Healthcare</a:t>
          </a:r>
          <a:endParaRPr lang="en-US" dirty="0"/>
        </a:p>
      </dgm:t>
    </dgm:pt>
    <dgm:pt modelId="{515992BC-F2E0-43D0-ACD3-2054600F6955}" type="parTrans" cxnId="{79457D71-4700-48FE-BAA2-C9BE8C6FA88F}">
      <dgm:prSet/>
      <dgm:spPr/>
      <dgm:t>
        <a:bodyPr/>
        <a:lstStyle/>
        <a:p>
          <a:endParaRPr lang="en-US"/>
        </a:p>
      </dgm:t>
    </dgm:pt>
    <dgm:pt modelId="{F9AE9346-3C38-4519-9668-FB70DAA3B267}" type="sibTrans" cxnId="{79457D71-4700-48FE-BAA2-C9BE8C6FA88F}">
      <dgm:prSet/>
      <dgm:spPr/>
      <dgm:t>
        <a:bodyPr/>
        <a:lstStyle/>
        <a:p>
          <a:endParaRPr lang="en-US"/>
        </a:p>
      </dgm:t>
    </dgm:pt>
    <dgm:pt modelId="{0E69AE70-9A0D-412B-97BB-BDE68EAF72AB}">
      <dgm:prSet phldrT="[Text]"/>
      <dgm:spPr/>
      <dgm:t>
        <a:bodyPr/>
        <a:lstStyle/>
        <a:p>
          <a:r>
            <a:rPr lang="en-US" dirty="0" smtClean="0"/>
            <a:t>Agriculture</a:t>
          </a:r>
          <a:endParaRPr lang="en-US" dirty="0"/>
        </a:p>
      </dgm:t>
    </dgm:pt>
    <dgm:pt modelId="{2C983658-90A4-46E8-B5DF-97D291B98D0D}" type="parTrans" cxnId="{5EE08FC5-55E9-4774-A08D-C9E0E50DAC94}">
      <dgm:prSet/>
      <dgm:spPr/>
      <dgm:t>
        <a:bodyPr/>
        <a:lstStyle/>
        <a:p>
          <a:endParaRPr lang="en-US"/>
        </a:p>
      </dgm:t>
    </dgm:pt>
    <dgm:pt modelId="{5292E184-DD93-4FF9-B44B-D2CD47923878}" type="sibTrans" cxnId="{5EE08FC5-55E9-4774-A08D-C9E0E50DAC94}">
      <dgm:prSet/>
      <dgm:spPr/>
      <dgm:t>
        <a:bodyPr/>
        <a:lstStyle/>
        <a:p>
          <a:endParaRPr lang="en-US"/>
        </a:p>
      </dgm:t>
    </dgm:pt>
    <dgm:pt modelId="{6A17E23B-09E4-417F-B77B-6DFD65135C40}">
      <dgm:prSet phldrT="[Text]"/>
      <dgm:spPr/>
      <dgm:t>
        <a:bodyPr/>
        <a:lstStyle/>
        <a:p>
          <a:r>
            <a:rPr lang="en-US" dirty="0" smtClean="0"/>
            <a:t>Education</a:t>
          </a:r>
          <a:endParaRPr lang="en-US" dirty="0"/>
        </a:p>
      </dgm:t>
    </dgm:pt>
    <dgm:pt modelId="{9776E9BF-B512-46DC-8C8F-FC744D64C1BD}" type="parTrans" cxnId="{98B4147C-9F73-4B3A-B41A-83951DC4D823}">
      <dgm:prSet/>
      <dgm:spPr/>
      <dgm:t>
        <a:bodyPr/>
        <a:lstStyle/>
        <a:p>
          <a:endParaRPr lang="en-US"/>
        </a:p>
      </dgm:t>
    </dgm:pt>
    <dgm:pt modelId="{3F888808-1E9F-4DDA-841B-65CD0297B0D0}" type="sibTrans" cxnId="{98B4147C-9F73-4B3A-B41A-83951DC4D823}">
      <dgm:prSet/>
      <dgm:spPr/>
      <dgm:t>
        <a:bodyPr/>
        <a:lstStyle/>
        <a:p>
          <a:endParaRPr lang="en-US"/>
        </a:p>
      </dgm:t>
    </dgm:pt>
    <dgm:pt modelId="{7C04A24B-F4E8-4CD6-99BC-024CB28D699C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dirty="0" smtClean="0"/>
            <a:t>Financial Services</a:t>
          </a:r>
          <a:endParaRPr lang="en-US" dirty="0"/>
        </a:p>
      </dgm:t>
    </dgm:pt>
    <dgm:pt modelId="{36C1CA43-D87E-4E09-BAC3-D1F225435F12}" type="parTrans" cxnId="{30CDC3D2-675F-4149-BF9F-322656AFA49F}">
      <dgm:prSet/>
      <dgm:spPr/>
      <dgm:t>
        <a:bodyPr/>
        <a:lstStyle/>
        <a:p>
          <a:endParaRPr lang="en-US"/>
        </a:p>
      </dgm:t>
    </dgm:pt>
    <dgm:pt modelId="{A027C0CD-F880-402D-83E5-A28EBCA67418}" type="sibTrans" cxnId="{30CDC3D2-675F-4149-BF9F-322656AFA49F}">
      <dgm:prSet/>
      <dgm:spPr/>
      <dgm:t>
        <a:bodyPr/>
        <a:lstStyle/>
        <a:p>
          <a:endParaRPr lang="en-US"/>
        </a:p>
      </dgm:t>
    </dgm:pt>
    <dgm:pt modelId="{ED8169A4-0907-4C94-91E4-83F7F835E152}" type="pres">
      <dgm:prSet presAssocID="{9FCA1443-FE31-471A-8B12-E5EA7929A59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7A8E03-ED4B-41D9-9A7C-7A2298D43A57}" type="pres">
      <dgm:prSet presAssocID="{09A2A9CD-21CC-45CE-84F0-3991B0B8FB8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1C1363-EDA6-4153-9913-7B1565830DA7}" type="pres">
      <dgm:prSet presAssocID="{09A2A9CD-21CC-45CE-84F0-3991B0B8FB8B}" presName="spNode" presStyleCnt="0"/>
      <dgm:spPr/>
      <dgm:t>
        <a:bodyPr/>
        <a:lstStyle/>
        <a:p>
          <a:endParaRPr lang="en-US"/>
        </a:p>
      </dgm:t>
    </dgm:pt>
    <dgm:pt modelId="{95A9CDF5-FEC4-4FF3-8B37-7B969A61696A}" type="pres">
      <dgm:prSet presAssocID="{F9AE9346-3C38-4519-9668-FB70DAA3B267}" presName="sibTrans" presStyleLbl="sibTrans1D1" presStyleIdx="0" presStyleCnt="4"/>
      <dgm:spPr/>
      <dgm:t>
        <a:bodyPr/>
        <a:lstStyle/>
        <a:p>
          <a:endParaRPr lang="en-US"/>
        </a:p>
      </dgm:t>
    </dgm:pt>
    <dgm:pt modelId="{FD5D0C27-318F-4BA3-A927-E66714ED4724}" type="pres">
      <dgm:prSet presAssocID="{0E69AE70-9A0D-412B-97BB-BDE68EAF72A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51E845-21A2-4952-A161-0752D11D189F}" type="pres">
      <dgm:prSet presAssocID="{0E69AE70-9A0D-412B-97BB-BDE68EAF72AB}" presName="spNode" presStyleCnt="0"/>
      <dgm:spPr/>
      <dgm:t>
        <a:bodyPr/>
        <a:lstStyle/>
        <a:p>
          <a:endParaRPr lang="en-US"/>
        </a:p>
      </dgm:t>
    </dgm:pt>
    <dgm:pt modelId="{CFDB4B86-A621-4BD6-AFEF-5AC2660CD1E9}" type="pres">
      <dgm:prSet presAssocID="{5292E184-DD93-4FF9-B44B-D2CD47923878}" presName="sibTrans" presStyleLbl="sibTrans1D1" presStyleIdx="1" presStyleCnt="4"/>
      <dgm:spPr/>
      <dgm:t>
        <a:bodyPr/>
        <a:lstStyle/>
        <a:p>
          <a:endParaRPr lang="en-US"/>
        </a:p>
      </dgm:t>
    </dgm:pt>
    <dgm:pt modelId="{020F9740-2E62-4FD3-BCA8-A5B3BEDE8778}" type="pres">
      <dgm:prSet presAssocID="{6A17E23B-09E4-417F-B77B-6DFD65135C4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529FDB-B2A1-471B-939D-03D4DA6C522F}" type="pres">
      <dgm:prSet presAssocID="{6A17E23B-09E4-417F-B77B-6DFD65135C40}" presName="spNode" presStyleCnt="0"/>
      <dgm:spPr/>
      <dgm:t>
        <a:bodyPr/>
        <a:lstStyle/>
        <a:p>
          <a:endParaRPr lang="en-US"/>
        </a:p>
      </dgm:t>
    </dgm:pt>
    <dgm:pt modelId="{8DC81D2E-3CD5-4716-887A-76C896FB4627}" type="pres">
      <dgm:prSet presAssocID="{3F888808-1E9F-4DDA-841B-65CD0297B0D0}" presName="sibTrans" presStyleLbl="sibTrans1D1" presStyleIdx="2" presStyleCnt="4"/>
      <dgm:spPr/>
      <dgm:t>
        <a:bodyPr/>
        <a:lstStyle/>
        <a:p>
          <a:endParaRPr lang="en-US"/>
        </a:p>
      </dgm:t>
    </dgm:pt>
    <dgm:pt modelId="{4BD56CA1-BBAB-48D3-AC91-81F258DED2ED}" type="pres">
      <dgm:prSet presAssocID="{7C04A24B-F4E8-4CD6-99BC-024CB28D699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03F09C-78E1-423D-98C0-06F08BBC23D5}" type="pres">
      <dgm:prSet presAssocID="{7C04A24B-F4E8-4CD6-99BC-024CB28D699C}" presName="spNode" presStyleCnt="0"/>
      <dgm:spPr/>
      <dgm:t>
        <a:bodyPr/>
        <a:lstStyle/>
        <a:p>
          <a:endParaRPr lang="en-US"/>
        </a:p>
      </dgm:t>
    </dgm:pt>
    <dgm:pt modelId="{BEC77B7C-3BA5-4B23-8660-3716667AC43C}" type="pres">
      <dgm:prSet presAssocID="{A027C0CD-F880-402D-83E5-A28EBCA67418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D826BABD-F7A4-614E-A806-9EAAD0D9C89C}" type="presOf" srcId="{0E69AE70-9A0D-412B-97BB-BDE68EAF72AB}" destId="{FD5D0C27-318F-4BA3-A927-E66714ED4724}" srcOrd="0" destOrd="0" presId="urn:microsoft.com/office/officeart/2005/8/layout/cycle6"/>
    <dgm:cxn modelId="{2B546C0F-5F04-5244-A384-39F35C5C445F}" type="presOf" srcId="{7C04A24B-F4E8-4CD6-99BC-024CB28D699C}" destId="{4BD56CA1-BBAB-48D3-AC91-81F258DED2ED}" srcOrd="0" destOrd="0" presId="urn:microsoft.com/office/officeart/2005/8/layout/cycle6"/>
    <dgm:cxn modelId="{F1250275-4078-C341-8AAF-0D46570B303C}" type="presOf" srcId="{3F888808-1E9F-4DDA-841B-65CD0297B0D0}" destId="{8DC81D2E-3CD5-4716-887A-76C896FB4627}" srcOrd="0" destOrd="0" presId="urn:microsoft.com/office/officeart/2005/8/layout/cycle6"/>
    <dgm:cxn modelId="{5EE08FC5-55E9-4774-A08D-C9E0E50DAC94}" srcId="{9FCA1443-FE31-471A-8B12-E5EA7929A595}" destId="{0E69AE70-9A0D-412B-97BB-BDE68EAF72AB}" srcOrd="1" destOrd="0" parTransId="{2C983658-90A4-46E8-B5DF-97D291B98D0D}" sibTransId="{5292E184-DD93-4FF9-B44B-D2CD47923878}"/>
    <dgm:cxn modelId="{9B873585-AE0E-6547-BEFE-8A2C601DE6BF}" type="presOf" srcId="{5292E184-DD93-4FF9-B44B-D2CD47923878}" destId="{CFDB4B86-A621-4BD6-AFEF-5AC2660CD1E9}" srcOrd="0" destOrd="0" presId="urn:microsoft.com/office/officeart/2005/8/layout/cycle6"/>
    <dgm:cxn modelId="{98B4147C-9F73-4B3A-B41A-83951DC4D823}" srcId="{9FCA1443-FE31-471A-8B12-E5EA7929A595}" destId="{6A17E23B-09E4-417F-B77B-6DFD65135C40}" srcOrd="2" destOrd="0" parTransId="{9776E9BF-B512-46DC-8C8F-FC744D64C1BD}" sibTransId="{3F888808-1E9F-4DDA-841B-65CD0297B0D0}"/>
    <dgm:cxn modelId="{0F38A5F5-5905-384B-B340-774D09C64238}" type="presOf" srcId="{9FCA1443-FE31-471A-8B12-E5EA7929A595}" destId="{ED8169A4-0907-4C94-91E4-83F7F835E152}" srcOrd="0" destOrd="0" presId="urn:microsoft.com/office/officeart/2005/8/layout/cycle6"/>
    <dgm:cxn modelId="{2390D8C9-9053-AF4B-B8DE-F0EA6E9287DD}" type="presOf" srcId="{A027C0CD-F880-402D-83E5-A28EBCA67418}" destId="{BEC77B7C-3BA5-4B23-8660-3716667AC43C}" srcOrd="0" destOrd="0" presId="urn:microsoft.com/office/officeart/2005/8/layout/cycle6"/>
    <dgm:cxn modelId="{ACE1B42D-8287-1C45-A87A-C6FE85401C37}" type="presOf" srcId="{6A17E23B-09E4-417F-B77B-6DFD65135C40}" destId="{020F9740-2E62-4FD3-BCA8-A5B3BEDE8778}" srcOrd="0" destOrd="0" presId="urn:microsoft.com/office/officeart/2005/8/layout/cycle6"/>
    <dgm:cxn modelId="{79457D71-4700-48FE-BAA2-C9BE8C6FA88F}" srcId="{9FCA1443-FE31-471A-8B12-E5EA7929A595}" destId="{09A2A9CD-21CC-45CE-84F0-3991B0B8FB8B}" srcOrd="0" destOrd="0" parTransId="{515992BC-F2E0-43D0-ACD3-2054600F6955}" sibTransId="{F9AE9346-3C38-4519-9668-FB70DAA3B267}"/>
    <dgm:cxn modelId="{1195333C-E053-7542-9A70-4816B62B3715}" type="presOf" srcId="{F9AE9346-3C38-4519-9668-FB70DAA3B267}" destId="{95A9CDF5-FEC4-4FF3-8B37-7B969A61696A}" srcOrd="0" destOrd="0" presId="urn:microsoft.com/office/officeart/2005/8/layout/cycle6"/>
    <dgm:cxn modelId="{56C7754E-271B-0048-8A13-8C918044AC88}" type="presOf" srcId="{09A2A9CD-21CC-45CE-84F0-3991B0B8FB8B}" destId="{877A8E03-ED4B-41D9-9A7C-7A2298D43A57}" srcOrd="0" destOrd="0" presId="urn:microsoft.com/office/officeart/2005/8/layout/cycle6"/>
    <dgm:cxn modelId="{30CDC3D2-675F-4149-BF9F-322656AFA49F}" srcId="{9FCA1443-FE31-471A-8B12-E5EA7929A595}" destId="{7C04A24B-F4E8-4CD6-99BC-024CB28D699C}" srcOrd="3" destOrd="0" parTransId="{36C1CA43-D87E-4E09-BAC3-D1F225435F12}" sibTransId="{A027C0CD-F880-402D-83E5-A28EBCA67418}"/>
    <dgm:cxn modelId="{9D4DBD1E-D0E0-4540-ACCE-41D9378CD5B6}" type="presParOf" srcId="{ED8169A4-0907-4C94-91E4-83F7F835E152}" destId="{877A8E03-ED4B-41D9-9A7C-7A2298D43A57}" srcOrd="0" destOrd="0" presId="urn:microsoft.com/office/officeart/2005/8/layout/cycle6"/>
    <dgm:cxn modelId="{E6D55714-014E-3D45-A24D-25C37A6A7195}" type="presParOf" srcId="{ED8169A4-0907-4C94-91E4-83F7F835E152}" destId="{E61C1363-EDA6-4153-9913-7B1565830DA7}" srcOrd="1" destOrd="0" presId="urn:microsoft.com/office/officeart/2005/8/layout/cycle6"/>
    <dgm:cxn modelId="{FCD29256-802F-5441-B967-5C7E8E8D263E}" type="presParOf" srcId="{ED8169A4-0907-4C94-91E4-83F7F835E152}" destId="{95A9CDF5-FEC4-4FF3-8B37-7B969A61696A}" srcOrd="2" destOrd="0" presId="urn:microsoft.com/office/officeart/2005/8/layout/cycle6"/>
    <dgm:cxn modelId="{28EA9F4F-BEC4-954F-A0D1-309B5F380D12}" type="presParOf" srcId="{ED8169A4-0907-4C94-91E4-83F7F835E152}" destId="{FD5D0C27-318F-4BA3-A927-E66714ED4724}" srcOrd="3" destOrd="0" presId="urn:microsoft.com/office/officeart/2005/8/layout/cycle6"/>
    <dgm:cxn modelId="{DBF37BE1-692A-144F-A6F9-9E70EA91737D}" type="presParOf" srcId="{ED8169A4-0907-4C94-91E4-83F7F835E152}" destId="{0351E845-21A2-4952-A161-0752D11D189F}" srcOrd="4" destOrd="0" presId="urn:microsoft.com/office/officeart/2005/8/layout/cycle6"/>
    <dgm:cxn modelId="{AE266D8E-EBC0-374A-AE6B-AA04E9B2A97D}" type="presParOf" srcId="{ED8169A4-0907-4C94-91E4-83F7F835E152}" destId="{CFDB4B86-A621-4BD6-AFEF-5AC2660CD1E9}" srcOrd="5" destOrd="0" presId="urn:microsoft.com/office/officeart/2005/8/layout/cycle6"/>
    <dgm:cxn modelId="{3539F0AD-9E72-B24B-911D-C06D7AD8740C}" type="presParOf" srcId="{ED8169A4-0907-4C94-91E4-83F7F835E152}" destId="{020F9740-2E62-4FD3-BCA8-A5B3BEDE8778}" srcOrd="6" destOrd="0" presId="urn:microsoft.com/office/officeart/2005/8/layout/cycle6"/>
    <dgm:cxn modelId="{F27797A2-9A46-254D-9A96-B4278361CEC2}" type="presParOf" srcId="{ED8169A4-0907-4C94-91E4-83F7F835E152}" destId="{8D529FDB-B2A1-471B-939D-03D4DA6C522F}" srcOrd="7" destOrd="0" presId="urn:microsoft.com/office/officeart/2005/8/layout/cycle6"/>
    <dgm:cxn modelId="{9AD0F945-108F-1E43-BFA3-C83B3B6ECE92}" type="presParOf" srcId="{ED8169A4-0907-4C94-91E4-83F7F835E152}" destId="{8DC81D2E-3CD5-4716-887A-76C896FB4627}" srcOrd="8" destOrd="0" presId="urn:microsoft.com/office/officeart/2005/8/layout/cycle6"/>
    <dgm:cxn modelId="{0427BFE7-189C-F547-9BA1-23F20F145F70}" type="presParOf" srcId="{ED8169A4-0907-4C94-91E4-83F7F835E152}" destId="{4BD56CA1-BBAB-48D3-AC91-81F258DED2ED}" srcOrd="9" destOrd="0" presId="urn:microsoft.com/office/officeart/2005/8/layout/cycle6"/>
    <dgm:cxn modelId="{5D551F1C-0620-5346-92EB-82A87FD3ECFC}" type="presParOf" srcId="{ED8169A4-0907-4C94-91E4-83F7F835E152}" destId="{E103F09C-78E1-423D-98C0-06F08BBC23D5}" srcOrd="10" destOrd="0" presId="urn:microsoft.com/office/officeart/2005/8/layout/cycle6"/>
    <dgm:cxn modelId="{5566BF27-13F0-4946-AB67-263C29585FB7}" type="presParOf" srcId="{ED8169A4-0907-4C94-91E4-83F7F835E152}" destId="{BEC77B7C-3BA5-4B23-8660-3716667AC43C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139953C-F36A-4EEC-B558-52814F70A9CD}" type="doc">
      <dgm:prSet loTypeId="urn:microsoft.com/office/officeart/2005/8/layout/cycle4#2" loCatId="relationship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A6B8857E-2E3B-4118-8CE5-72E1C07B0CB8}">
      <dgm:prSet phldrT="[Text]" custT="1"/>
      <dgm:spPr/>
      <dgm:t>
        <a:bodyPr/>
        <a:lstStyle/>
        <a:p>
          <a:endParaRPr lang="en-US" sz="1800" dirty="0"/>
        </a:p>
      </dgm:t>
    </dgm:pt>
    <dgm:pt modelId="{613BBC6A-527E-453C-9929-11C66E845F53}" type="parTrans" cxnId="{889CCE4F-EA61-4E1F-B974-7D5BED57391F}">
      <dgm:prSet/>
      <dgm:spPr/>
      <dgm:t>
        <a:bodyPr/>
        <a:lstStyle/>
        <a:p>
          <a:endParaRPr lang="en-US"/>
        </a:p>
      </dgm:t>
    </dgm:pt>
    <dgm:pt modelId="{C9778F2C-3580-4D99-8840-9A84EF25FEE2}" type="sibTrans" cxnId="{889CCE4F-EA61-4E1F-B974-7D5BED57391F}">
      <dgm:prSet/>
      <dgm:spPr/>
      <dgm:t>
        <a:bodyPr/>
        <a:lstStyle/>
        <a:p>
          <a:endParaRPr lang="en-US"/>
        </a:p>
      </dgm:t>
    </dgm:pt>
    <dgm:pt modelId="{DFFA49B9-4090-42C6-85B1-892E28D14C19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en-US" sz="1800" dirty="0"/>
        </a:p>
      </dgm:t>
    </dgm:pt>
    <dgm:pt modelId="{5444C86F-41E4-44C9-A39C-2FE15CDD4B70}" type="parTrans" cxnId="{168B65AA-B451-410B-BDCB-82E794AEA02F}">
      <dgm:prSet/>
      <dgm:spPr/>
      <dgm:t>
        <a:bodyPr/>
        <a:lstStyle/>
        <a:p>
          <a:endParaRPr lang="en-US"/>
        </a:p>
      </dgm:t>
    </dgm:pt>
    <dgm:pt modelId="{C320D7D3-97EB-46C7-BA65-3CDA272A52BB}" type="sibTrans" cxnId="{168B65AA-B451-410B-BDCB-82E794AEA02F}">
      <dgm:prSet/>
      <dgm:spPr/>
      <dgm:t>
        <a:bodyPr/>
        <a:lstStyle/>
        <a:p>
          <a:endParaRPr lang="en-US"/>
        </a:p>
      </dgm:t>
    </dgm:pt>
    <dgm:pt modelId="{D8888D0F-1B98-41B5-B78C-C5BF984A679D}">
      <dgm:prSet phldrT="[Text]" custT="1"/>
      <dgm:spPr/>
      <dgm:t>
        <a:bodyPr/>
        <a:lstStyle/>
        <a:p>
          <a:endParaRPr lang="en-US" sz="1800" dirty="0"/>
        </a:p>
      </dgm:t>
    </dgm:pt>
    <dgm:pt modelId="{7608204F-DAD1-4C77-8927-C95DC325A818}" type="sibTrans" cxnId="{93D4DAFC-D14C-4528-8411-0B2C4D5603EC}">
      <dgm:prSet/>
      <dgm:spPr/>
      <dgm:t>
        <a:bodyPr/>
        <a:lstStyle/>
        <a:p>
          <a:endParaRPr lang="en-US"/>
        </a:p>
      </dgm:t>
    </dgm:pt>
    <dgm:pt modelId="{BF7D68D2-E706-402E-824E-0D885463F7EA}" type="parTrans" cxnId="{93D4DAFC-D14C-4528-8411-0B2C4D5603EC}">
      <dgm:prSet/>
      <dgm:spPr/>
      <dgm:t>
        <a:bodyPr/>
        <a:lstStyle/>
        <a:p>
          <a:endParaRPr lang="en-US"/>
        </a:p>
      </dgm:t>
    </dgm:pt>
    <dgm:pt modelId="{E9F02EC7-6DA9-3349-AC91-0C9839BB7EE1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en-US" sz="1800" dirty="0"/>
        </a:p>
      </dgm:t>
    </dgm:pt>
    <dgm:pt modelId="{89D6A9CD-39C9-114D-981F-B35770CB4FE8}" type="parTrans" cxnId="{F95775CF-5297-8547-8E07-3128B2B73E8C}">
      <dgm:prSet/>
      <dgm:spPr/>
      <dgm:t>
        <a:bodyPr/>
        <a:lstStyle/>
        <a:p>
          <a:endParaRPr lang="en-US"/>
        </a:p>
      </dgm:t>
    </dgm:pt>
    <dgm:pt modelId="{446BD57F-6EF2-F642-BE62-9C0318FEAFFC}" type="sibTrans" cxnId="{F95775CF-5297-8547-8E07-3128B2B73E8C}">
      <dgm:prSet/>
      <dgm:spPr/>
      <dgm:t>
        <a:bodyPr/>
        <a:lstStyle/>
        <a:p>
          <a:endParaRPr lang="en-US"/>
        </a:p>
      </dgm:t>
    </dgm:pt>
    <dgm:pt modelId="{D4D9FC49-EABB-4C3A-9752-410B4A28F4E7}" type="pres">
      <dgm:prSet presAssocID="{6139953C-F36A-4EEC-B558-52814F70A9CD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943E5D-D8B1-404D-977C-76856700C110}" type="pres">
      <dgm:prSet presAssocID="{6139953C-F36A-4EEC-B558-52814F70A9CD}" presName="children" presStyleCnt="0"/>
      <dgm:spPr/>
      <dgm:t>
        <a:bodyPr/>
        <a:lstStyle/>
        <a:p>
          <a:endParaRPr lang="en-US"/>
        </a:p>
      </dgm:t>
    </dgm:pt>
    <dgm:pt modelId="{D5C90EB9-FF52-4ED7-ACBD-B8687E037F96}" type="pres">
      <dgm:prSet presAssocID="{6139953C-F36A-4EEC-B558-52814F70A9CD}" presName="childPlaceholder" presStyleCnt="0"/>
      <dgm:spPr/>
      <dgm:t>
        <a:bodyPr/>
        <a:lstStyle/>
        <a:p>
          <a:endParaRPr lang="en-US"/>
        </a:p>
      </dgm:t>
    </dgm:pt>
    <dgm:pt modelId="{4F0C8445-095E-46BE-A6AA-DFAC393DFCF1}" type="pres">
      <dgm:prSet presAssocID="{6139953C-F36A-4EEC-B558-52814F70A9CD}" presName="circle" presStyleCnt="0"/>
      <dgm:spPr/>
      <dgm:t>
        <a:bodyPr/>
        <a:lstStyle/>
        <a:p>
          <a:endParaRPr lang="en-US"/>
        </a:p>
      </dgm:t>
    </dgm:pt>
    <dgm:pt modelId="{8960787A-8F25-4B75-B9C8-63AF5B486CCE}" type="pres">
      <dgm:prSet presAssocID="{6139953C-F36A-4EEC-B558-52814F70A9CD}" presName="quadrant1" presStyleLbl="node1" presStyleIdx="0" presStyleCnt="4" custScaleX="114210" custScaleY="115126" custLinFactNeighborX="-6410" custLinFactNeighborY="-1201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930622-AD7C-48F3-B09C-9238B3ECA26D}" type="pres">
      <dgm:prSet presAssocID="{6139953C-F36A-4EEC-B558-52814F70A9CD}" presName="quadrant2" presStyleLbl="node1" presStyleIdx="1" presStyleCnt="4" custScaleX="114210" custScaleY="113508" custLinFactNeighborX="11754" custLinFactNeighborY="-1201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83146F-9DAA-412A-8749-5D01E7B4BCE1}" type="pres">
      <dgm:prSet presAssocID="{6139953C-F36A-4EEC-B558-52814F70A9CD}" presName="quadrant3" presStyleLbl="node1" presStyleIdx="2" presStyleCnt="4" custScaleX="114210" custScaleY="115480" custLinFactNeighborX="11753" custLinFactNeighborY="542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6F12D5-DCF1-4462-9F54-941EC818284D}" type="pres">
      <dgm:prSet presAssocID="{6139953C-F36A-4EEC-B558-52814F70A9CD}" presName="quadrant4" presStyleLbl="node1" presStyleIdx="3" presStyleCnt="4" custScaleX="114210" custScaleY="115479" custLinFactNeighborX="-6410" custLinFactNeighborY="542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2D012E-7C8F-466B-A98F-138E0F377D6B}" type="pres">
      <dgm:prSet presAssocID="{6139953C-F36A-4EEC-B558-52814F70A9CD}" presName="quadrantPlaceholder" presStyleCnt="0"/>
      <dgm:spPr/>
      <dgm:t>
        <a:bodyPr/>
        <a:lstStyle/>
        <a:p>
          <a:endParaRPr lang="en-US"/>
        </a:p>
      </dgm:t>
    </dgm:pt>
    <dgm:pt modelId="{934FD01D-4562-470A-BAFA-0AA4F1F2BC05}" type="pres">
      <dgm:prSet presAssocID="{6139953C-F36A-4EEC-B558-52814F70A9CD}" presName="center1" presStyleLbl="fgShp" presStyleIdx="0" presStyleCnt="2" custScaleX="146050" custScaleY="168509" custLinFactNeighborX="6190" custLinFactNeighborY="-32031"/>
      <dgm:spPr>
        <a:solidFill>
          <a:schemeClr val="bg2"/>
        </a:solidFill>
        <a:ln>
          <a:solidFill>
            <a:schemeClr val="bg2"/>
          </a:solidFill>
        </a:ln>
      </dgm:spPr>
      <dgm:t>
        <a:bodyPr/>
        <a:lstStyle/>
        <a:p>
          <a:endParaRPr lang="en-US"/>
        </a:p>
      </dgm:t>
    </dgm:pt>
    <dgm:pt modelId="{BE8AC6CB-EC68-4BC2-9338-958D6A216CBD}" type="pres">
      <dgm:prSet presAssocID="{6139953C-F36A-4EEC-B558-52814F70A9CD}" presName="center2" presStyleLbl="fgShp" presStyleIdx="1" presStyleCnt="2" custScaleX="145564" custScaleY="167347" custLinFactNeighborX="6433" custLinFactNeighborY="7117"/>
      <dgm:spPr>
        <a:solidFill>
          <a:srgbClr val="C3AFCC"/>
        </a:solidFill>
        <a:ln>
          <a:solidFill>
            <a:srgbClr val="C3AFCC"/>
          </a:solidFill>
        </a:ln>
      </dgm:spPr>
      <dgm:t>
        <a:bodyPr/>
        <a:lstStyle/>
        <a:p>
          <a:endParaRPr lang="en-US"/>
        </a:p>
      </dgm:t>
    </dgm:pt>
  </dgm:ptLst>
  <dgm:cxnLst>
    <dgm:cxn modelId="{93D4DAFC-D14C-4528-8411-0B2C4D5603EC}" srcId="{6139953C-F36A-4EEC-B558-52814F70A9CD}" destId="{D8888D0F-1B98-41B5-B78C-C5BF984A679D}" srcOrd="1" destOrd="0" parTransId="{BF7D68D2-E706-402E-824E-0D885463F7EA}" sibTransId="{7608204F-DAD1-4C77-8927-C95DC325A818}"/>
    <dgm:cxn modelId="{83342DA0-B276-6147-821A-09F11D61146A}" type="presOf" srcId="{6139953C-F36A-4EEC-B558-52814F70A9CD}" destId="{D4D9FC49-EABB-4C3A-9752-410B4A28F4E7}" srcOrd="0" destOrd="0" presId="urn:microsoft.com/office/officeart/2005/8/layout/cycle4#2"/>
    <dgm:cxn modelId="{168B65AA-B451-410B-BDCB-82E794AEA02F}" srcId="{6139953C-F36A-4EEC-B558-52814F70A9CD}" destId="{DFFA49B9-4090-42C6-85B1-892E28D14C19}" srcOrd="3" destOrd="0" parTransId="{5444C86F-41E4-44C9-A39C-2FE15CDD4B70}" sibTransId="{C320D7D3-97EB-46C7-BA65-3CDA272A52BB}"/>
    <dgm:cxn modelId="{F95775CF-5297-8547-8E07-3128B2B73E8C}" srcId="{6139953C-F36A-4EEC-B558-52814F70A9CD}" destId="{E9F02EC7-6DA9-3349-AC91-0C9839BB7EE1}" srcOrd="2" destOrd="0" parTransId="{89D6A9CD-39C9-114D-981F-B35770CB4FE8}" sibTransId="{446BD57F-6EF2-F642-BE62-9C0318FEAFFC}"/>
    <dgm:cxn modelId="{6BB5C94F-65A6-414F-972F-72242E4A344B}" type="presOf" srcId="{DFFA49B9-4090-42C6-85B1-892E28D14C19}" destId="{976F12D5-DCF1-4462-9F54-941EC818284D}" srcOrd="0" destOrd="0" presId="urn:microsoft.com/office/officeart/2005/8/layout/cycle4#2"/>
    <dgm:cxn modelId="{099A55A0-F20D-9145-867F-D4B98AD0AE8B}" type="presOf" srcId="{D8888D0F-1B98-41B5-B78C-C5BF984A679D}" destId="{9B930622-AD7C-48F3-B09C-9238B3ECA26D}" srcOrd="0" destOrd="0" presId="urn:microsoft.com/office/officeart/2005/8/layout/cycle4#2"/>
    <dgm:cxn modelId="{762383B7-FDE5-7245-AD9F-31EA3A4D7618}" type="presOf" srcId="{A6B8857E-2E3B-4118-8CE5-72E1C07B0CB8}" destId="{8960787A-8F25-4B75-B9C8-63AF5B486CCE}" srcOrd="0" destOrd="0" presId="urn:microsoft.com/office/officeart/2005/8/layout/cycle4#2"/>
    <dgm:cxn modelId="{889CCE4F-EA61-4E1F-B974-7D5BED57391F}" srcId="{6139953C-F36A-4EEC-B558-52814F70A9CD}" destId="{A6B8857E-2E3B-4118-8CE5-72E1C07B0CB8}" srcOrd="0" destOrd="0" parTransId="{613BBC6A-527E-453C-9929-11C66E845F53}" sibTransId="{C9778F2C-3580-4D99-8840-9A84EF25FEE2}"/>
    <dgm:cxn modelId="{A1EEE053-3649-AE4B-9FA4-A91340827F72}" type="presOf" srcId="{E9F02EC7-6DA9-3349-AC91-0C9839BB7EE1}" destId="{BF83146F-9DAA-412A-8749-5D01E7B4BCE1}" srcOrd="0" destOrd="0" presId="urn:microsoft.com/office/officeart/2005/8/layout/cycle4#2"/>
    <dgm:cxn modelId="{BA3F297C-2770-E24D-B65A-3032EBFBBDE5}" type="presParOf" srcId="{D4D9FC49-EABB-4C3A-9752-410B4A28F4E7}" destId="{79943E5D-D8B1-404D-977C-76856700C110}" srcOrd="0" destOrd="0" presId="urn:microsoft.com/office/officeart/2005/8/layout/cycle4#2"/>
    <dgm:cxn modelId="{CF3D089C-7968-6042-8F38-1851801CD6A2}" type="presParOf" srcId="{79943E5D-D8B1-404D-977C-76856700C110}" destId="{D5C90EB9-FF52-4ED7-ACBD-B8687E037F96}" srcOrd="0" destOrd="0" presId="urn:microsoft.com/office/officeart/2005/8/layout/cycle4#2"/>
    <dgm:cxn modelId="{5F68736E-AD01-CF40-AF30-C132F7822C15}" type="presParOf" srcId="{D4D9FC49-EABB-4C3A-9752-410B4A28F4E7}" destId="{4F0C8445-095E-46BE-A6AA-DFAC393DFCF1}" srcOrd="1" destOrd="0" presId="urn:microsoft.com/office/officeart/2005/8/layout/cycle4#2"/>
    <dgm:cxn modelId="{921A1040-7BB6-9A4A-A7A3-016D6F9B6763}" type="presParOf" srcId="{4F0C8445-095E-46BE-A6AA-DFAC393DFCF1}" destId="{8960787A-8F25-4B75-B9C8-63AF5B486CCE}" srcOrd="0" destOrd="0" presId="urn:microsoft.com/office/officeart/2005/8/layout/cycle4#2"/>
    <dgm:cxn modelId="{BD3B0293-D197-4F42-9956-2E5DC7927901}" type="presParOf" srcId="{4F0C8445-095E-46BE-A6AA-DFAC393DFCF1}" destId="{9B930622-AD7C-48F3-B09C-9238B3ECA26D}" srcOrd="1" destOrd="0" presId="urn:microsoft.com/office/officeart/2005/8/layout/cycle4#2"/>
    <dgm:cxn modelId="{E7CBD701-4D29-2E4A-9403-98DCCDB772FE}" type="presParOf" srcId="{4F0C8445-095E-46BE-A6AA-DFAC393DFCF1}" destId="{BF83146F-9DAA-412A-8749-5D01E7B4BCE1}" srcOrd="2" destOrd="0" presId="urn:microsoft.com/office/officeart/2005/8/layout/cycle4#2"/>
    <dgm:cxn modelId="{1A071F30-7B78-FB4D-B45F-EAF2C055BE3F}" type="presParOf" srcId="{4F0C8445-095E-46BE-A6AA-DFAC393DFCF1}" destId="{976F12D5-DCF1-4462-9F54-941EC818284D}" srcOrd="3" destOrd="0" presId="urn:microsoft.com/office/officeart/2005/8/layout/cycle4#2"/>
    <dgm:cxn modelId="{74A27498-F631-C048-960A-19A12FCCC9D0}" type="presParOf" srcId="{4F0C8445-095E-46BE-A6AA-DFAC393DFCF1}" destId="{9A2D012E-7C8F-466B-A98F-138E0F377D6B}" srcOrd="4" destOrd="0" presId="urn:microsoft.com/office/officeart/2005/8/layout/cycle4#2"/>
    <dgm:cxn modelId="{72E51AFC-4B63-E94E-B0AD-D1393F5B049D}" type="presParOf" srcId="{D4D9FC49-EABB-4C3A-9752-410B4A28F4E7}" destId="{934FD01D-4562-470A-BAFA-0AA4F1F2BC05}" srcOrd="2" destOrd="0" presId="urn:microsoft.com/office/officeart/2005/8/layout/cycle4#2"/>
    <dgm:cxn modelId="{38FC641B-544E-A142-9DAD-A0226B064E01}" type="presParOf" srcId="{D4D9FC49-EABB-4C3A-9752-410B4A28F4E7}" destId="{BE8AC6CB-EC68-4BC2-9338-958D6A216CBD}" srcOrd="3" destOrd="0" presId="urn:microsoft.com/office/officeart/2005/8/layout/cycle4#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62269F-47A6-CA46-A779-34444B8B28AF}">
      <dsp:nvSpPr>
        <dsp:cNvPr id="0" name=""/>
        <dsp:cNvSpPr/>
      </dsp:nvSpPr>
      <dsp:spPr>
        <a:xfrm>
          <a:off x="60056" y="530265"/>
          <a:ext cx="1046354" cy="1480595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4C081A-E99F-4744-8979-F5311BD800CD}">
      <dsp:nvSpPr>
        <dsp:cNvPr id="0" name=""/>
        <dsp:cNvSpPr/>
      </dsp:nvSpPr>
      <dsp:spPr>
        <a:xfrm>
          <a:off x="411598" y="1798321"/>
          <a:ext cx="1923013" cy="432574"/>
        </a:xfrm>
        <a:prstGeom prst="roundRect">
          <a:avLst/>
        </a:prstGeom>
        <a:solidFill>
          <a:srgbClr val="663366"/>
        </a:solidFill>
        <a:ln w="25400" cap="flat" cmpd="sng" algn="ctr">
          <a:solidFill>
            <a:srgbClr val="330F42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sz="1700" kern="1200" dirty="0" smtClean="0"/>
            <a:t>Ubiquitous access</a:t>
          </a:r>
          <a:endParaRPr lang="en-US" sz="1700" kern="1200" dirty="0"/>
        </a:p>
      </dsp:txBody>
      <dsp:txXfrm>
        <a:off x="432715" y="1819438"/>
        <a:ext cx="1880779" cy="3903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62269F-47A6-CA46-A779-34444B8B28AF}">
      <dsp:nvSpPr>
        <dsp:cNvPr id="0" name=""/>
        <dsp:cNvSpPr/>
      </dsp:nvSpPr>
      <dsp:spPr>
        <a:xfrm>
          <a:off x="0" y="491659"/>
          <a:ext cx="1200849" cy="1621753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4C081A-E99F-4744-8979-F5311BD800CD}">
      <dsp:nvSpPr>
        <dsp:cNvPr id="0" name=""/>
        <dsp:cNvSpPr/>
      </dsp:nvSpPr>
      <dsp:spPr>
        <a:xfrm>
          <a:off x="442952" y="1823662"/>
          <a:ext cx="1891659" cy="445840"/>
        </a:xfrm>
        <a:prstGeom prst="roundRect">
          <a:avLst/>
        </a:prstGeom>
        <a:solidFill>
          <a:srgbClr val="663366"/>
        </a:solidFill>
        <a:ln w="25400" cap="flat" cmpd="sng" algn="ctr">
          <a:solidFill>
            <a:srgbClr val="330F42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sz="1700" kern="1200" dirty="0" smtClean="0"/>
            <a:t>Low cost handsets</a:t>
          </a:r>
          <a:endParaRPr lang="en-US" sz="1700" kern="1200" dirty="0"/>
        </a:p>
      </dsp:txBody>
      <dsp:txXfrm>
        <a:off x="464716" y="1845426"/>
        <a:ext cx="1848131" cy="4023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1E4F04-7E8C-407A-AA25-167B940243AE}">
      <dsp:nvSpPr>
        <dsp:cNvPr id="0" name=""/>
        <dsp:cNvSpPr/>
      </dsp:nvSpPr>
      <dsp:spPr>
        <a:xfrm>
          <a:off x="1468346" y="365856"/>
          <a:ext cx="1776745" cy="8883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Industry focus</a:t>
          </a:r>
          <a:endParaRPr lang="en-US" sz="2300" kern="1200" dirty="0"/>
        </a:p>
      </dsp:txBody>
      <dsp:txXfrm>
        <a:off x="1494366" y="391876"/>
        <a:ext cx="1724705" cy="836332"/>
      </dsp:txXfrm>
    </dsp:sp>
    <dsp:sp modelId="{406E9E45-C3E7-4A1E-BFCB-37592CAA5211}">
      <dsp:nvSpPr>
        <dsp:cNvPr id="0" name=""/>
        <dsp:cNvSpPr/>
      </dsp:nvSpPr>
      <dsp:spPr>
        <a:xfrm rot="3600000">
          <a:off x="2626918" y="1926191"/>
          <a:ext cx="927935" cy="31093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2720197" y="1988377"/>
        <a:ext cx="741377" cy="186558"/>
      </dsp:txXfrm>
    </dsp:sp>
    <dsp:sp modelId="{94C30B58-13C4-489F-9034-6028FAECE55A}">
      <dsp:nvSpPr>
        <dsp:cNvPr id="0" name=""/>
        <dsp:cNvSpPr/>
      </dsp:nvSpPr>
      <dsp:spPr>
        <a:xfrm>
          <a:off x="2936679" y="2909083"/>
          <a:ext cx="1776745" cy="8883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Geographic Focus</a:t>
          </a:r>
          <a:endParaRPr lang="en-US" sz="2300" kern="1200" dirty="0"/>
        </a:p>
      </dsp:txBody>
      <dsp:txXfrm>
        <a:off x="2962699" y="2935103"/>
        <a:ext cx="1724705" cy="836332"/>
      </dsp:txXfrm>
    </dsp:sp>
    <dsp:sp modelId="{DA4BCAA8-B77F-45FF-8081-37A74970DE59}">
      <dsp:nvSpPr>
        <dsp:cNvPr id="0" name=""/>
        <dsp:cNvSpPr/>
      </dsp:nvSpPr>
      <dsp:spPr>
        <a:xfrm rot="10800000">
          <a:off x="1892751" y="3197804"/>
          <a:ext cx="927935" cy="31093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10800000">
        <a:off x="1986030" y="3259990"/>
        <a:ext cx="741377" cy="186558"/>
      </dsp:txXfrm>
    </dsp:sp>
    <dsp:sp modelId="{938680B5-7445-474E-86D0-B52045B5FA6A}">
      <dsp:nvSpPr>
        <dsp:cNvPr id="0" name=""/>
        <dsp:cNvSpPr/>
      </dsp:nvSpPr>
      <dsp:spPr>
        <a:xfrm>
          <a:off x="14" y="2909083"/>
          <a:ext cx="1776745" cy="8883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Firm Focus</a:t>
          </a:r>
          <a:endParaRPr lang="en-US" sz="2300" kern="1200" dirty="0"/>
        </a:p>
      </dsp:txBody>
      <dsp:txXfrm>
        <a:off x="26034" y="2935103"/>
        <a:ext cx="1724705" cy="836332"/>
      </dsp:txXfrm>
    </dsp:sp>
    <dsp:sp modelId="{C1157F05-BE3E-4371-84A4-B94E878D3722}">
      <dsp:nvSpPr>
        <dsp:cNvPr id="0" name=""/>
        <dsp:cNvSpPr/>
      </dsp:nvSpPr>
      <dsp:spPr>
        <a:xfrm rot="18000000">
          <a:off x="1158585" y="1926191"/>
          <a:ext cx="927935" cy="31093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1251864" y="1988377"/>
        <a:ext cx="741377" cy="1865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7A8E03-ED4B-41D9-9A7C-7A2298D43A57}">
      <dsp:nvSpPr>
        <dsp:cNvPr id="0" name=""/>
        <dsp:cNvSpPr/>
      </dsp:nvSpPr>
      <dsp:spPr>
        <a:xfrm>
          <a:off x="3499321" y="533"/>
          <a:ext cx="1688157" cy="1097302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Healthcare</a:t>
          </a:r>
          <a:endParaRPr lang="en-US" sz="2100" kern="1200" dirty="0"/>
        </a:p>
      </dsp:txBody>
      <dsp:txXfrm>
        <a:off x="3552887" y="54099"/>
        <a:ext cx="1581025" cy="990170"/>
      </dsp:txXfrm>
    </dsp:sp>
    <dsp:sp modelId="{95A9CDF5-FEC4-4FF3-8B37-7B969A61696A}">
      <dsp:nvSpPr>
        <dsp:cNvPr id="0" name=""/>
        <dsp:cNvSpPr/>
      </dsp:nvSpPr>
      <dsp:spPr>
        <a:xfrm>
          <a:off x="2530333" y="549185"/>
          <a:ext cx="3626132" cy="3626132"/>
        </a:xfrm>
        <a:custGeom>
          <a:avLst/>
          <a:gdLst/>
          <a:ahLst/>
          <a:cxnLst/>
          <a:rect l="0" t="0" r="0" b="0"/>
          <a:pathLst>
            <a:path>
              <a:moveTo>
                <a:pt x="2669308" y="214923"/>
              </a:moveTo>
              <a:arcTo wR="1813066" hR="1813066" stAng="17890873" swAng="2626151"/>
            </a:path>
          </a:pathLst>
        </a:custGeom>
        <a:noFill/>
        <a:ln w="12700" cap="flat" cmpd="sng" algn="ctr">
          <a:solidFill>
            <a:schemeClr val="accent1">
              <a:shade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5D0C27-318F-4BA3-A927-E66714ED4724}">
      <dsp:nvSpPr>
        <dsp:cNvPr id="0" name=""/>
        <dsp:cNvSpPr/>
      </dsp:nvSpPr>
      <dsp:spPr>
        <a:xfrm>
          <a:off x="5312387" y="1813600"/>
          <a:ext cx="1688157" cy="1097302"/>
        </a:xfrm>
        <a:prstGeom prst="roundRect">
          <a:avLst/>
        </a:prstGeom>
        <a:solidFill>
          <a:schemeClr val="accent1">
            <a:shade val="80000"/>
            <a:hueOff val="0"/>
            <a:satOff val="-8780"/>
            <a:lumOff val="121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Agriculture</a:t>
          </a:r>
          <a:endParaRPr lang="en-US" sz="2100" kern="1200" dirty="0"/>
        </a:p>
      </dsp:txBody>
      <dsp:txXfrm>
        <a:off x="5365953" y="1867166"/>
        <a:ext cx="1581025" cy="990170"/>
      </dsp:txXfrm>
    </dsp:sp>
    <dsp:sp modelId="{CFDB4B86-A621-4BD6-AFEF-5AC2660CD1E9}">
      <dsp:nvSpPr>
        <dsp:cNvPr id="0" name=""/>
        <dsp:cNvSpPr/>
      </dsp:nvSpPr>
      <dsp:spPr>
        <a:xfrm>
          <a:off x="2530333" y="549185"/>
          <a:ext cx="3626132" cy="3626132"/>
        </a:xfrm>
        <a:custGeom>
          <a:avLst/>
          <a:gdLst/>
          <a:ahLst/>
          <a:cxnLst/>
          <a:rect l="0" t="0" r="0" b="0"/>
          <a:pathLst>
            <a:path>
              <a:moveTo>
                <a:pt x="3536909" y="2374827"/>
              </a:moveTo>
              <a:arcTo wR="1813066" hR="1813066" stAng="1082976" swAng="2626151"/>
            </a:path>
          </a:pathLst>
        </a:custGeom>
        <a:noFill/>
        <a:ln w="12700" cap="flat" cmpd="sng" algn="ctr">
          <a:solidFill>
            <a:schemeClr val="accent1">
              <a:shade val="90000"/>
              <a:hueOff val="0"/>
              <a:satOff val="-8670"/>
              <a:lumOff val="115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0F9740-2E62-4FD3-BCA8-A5B3BEDE8778}">
      <dsp:nvSpPr>
        <dsp:cNvPr id="0" name=""/>
        <dsp:cNvSpPr/>
      </dsp:nvSpPr>
      <dsp:spPr>
        <a:xfrm>
          <a:off x="3499321" y="3626666"/>
          <a:ext cx="1688157" cy="1097302"/>
        </a:xfrm>
        <a:prstGeom prst="roundRect">
          <a:avLst/>
        </a:prstGeom>
        <a:solidFill>
          <a:schemeClr val="accent1">
            <a:shade val="80000"/>
            <a:hueOff val="0"/>
            <a:satOff val="-17561"/>
            <a:lumOff val="242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Education</a:t>
          </a:r>
          <a:endParaRPr lang="en-US" sz="2100" kern="1200" dirty="0"/>
        </a:p>
      </dsp:txBody>
      <dsp:txXfrm>
        <a:off x="3552887" y="3680232"/>
        <a:ext cx="1581025" cy="990170"/>
      </dsp:txXfrm>
    </dsp:sp>
    <dsp:sp modelId="{8DC81D2E-3CD5-4716-887A-76C896FB4627}">
      <dsp:nvSpPr>
        <dsp:cNvPr id="0" name=""/>
        <dsp:cNvSpPr/>
      </dsp:nvSpPr>
      <dsp:spPr>
        <a:xfrm>
          <a:off x="2530333" y="549185"/>
          <a:ext cx="3626132" cy="3626132"/>
        </a:xfrm>
        <a:custGeom>
          <a:avLst/>
          <a:gdLst/>
          <a:ahLst/>
          <a:cxnLst/>
          <a:rect l="0" t="0" r="0" b="0"/>
          <a:pathLst>
            <a:path>
              <a:moveTo>
                <a:pt x="956824" y="3411208"/>
              </a:moveTo>
              <a:arcTo wR="1813066" hR="1813066" stAng="7090873" swAng="2626151"/>
            </a:path>
          </a:pathLst>
        </a:custGeom>
        <a:noFill/>
        <a:ln w="12700" cap="flat" cmpd="sng" algn="ctr">
          <a:solidFill>
            <a:schemeClr val="accent1">
              <a:shade val="90000"/>
              <a:hueOff val="0"/>
              <a:satOff val="-17340"/>
              <a:lumOff val="2314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D56CA1-BBAB-48D3-AC91-81F258DED2ED}">
      <dsp:nvSpPr>
        <dsp:cNvPr id="0" name=""/>
        <dsp:cNvSpPr/>
      </dsp:nvSpPr>
      <dsp:spPr>
        <a:xfrm>
          <a:off x="1686254" y="1813600"/>
          <a:ext cx="1688157" cy="1097302"/>
        </a:xfrm>
        <a:prstGeom prst="round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Financial Services</a:t>
          </a:r>
          <a:endParaRPr lang="en-US" sz="2100" kern="1200" dirty="0"/>
        </a:p>
      </dsp:txBody>
      <dsp:txXfrm>
        <a:off x="1739820" y="1867166"/>
        <a:ext cx="1581025" cy="990170"/>
      </dsp:txXfrm>
    </dsp:sp>
    <dsp:sp modelId="{BEC77B7C-3BA5-4B23-8660-3716667AC43C}">
      <dsp:nvSpPr>
        <dsp:cNvPr id="0" name=""/>
        <dsp:cNvSpPr/>
      </dsp:nvSpPr>
      <dsp:spPr>
        <a:xfrm>
          <a:off x="2530333" y="549185"/>
          <a:ext cx="3626132" cy="3626132"/>
        </a:xfrm>
        <a:custGeom>
          <a:avLst/>
          <a:gdLst/>
          <a:ahLst/>
          <a:cxnLst/>
          <a:rect l="0" t="0" r="0" b="0"/>
          <a:pathLst>
            <a:path>
              <a:moveTo>
                <a:pt x="89223" y="1251305"/>
              </a:moveTo>
              <a:arcTo wR="1813066" hR="1813066" stAng="11882976" swAng="2626151"/>
            </a:path>
          </a:pathLst>
        </a:custGeom>
        <a:noFill/>
        <a:ln w="12700" cap="flat" cmpd="sng" algn="ctr">
          <a:solidFill>
            <a:schemeClr val="accent1">
              <a:shade val="90000"/>
              <a:hueOff val="0"/>
              <a:satOff val="-26010"/>
              <a:lumOff val="3471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60787A-8F25-4B75-B9C8-63AF5B486CCE}">
      <dsp:nvSpPr>
        <dsp:cNvPr id="0" name=""/>
        <dsp:cNvSpPr/>
      </dsp:nvSpPr>
      <dsp:spPr>
        <a:xfrm>
          <a:off x="2250770" y="-112056"/>
          <a:ext cx="1996237" cy="2012248"/>
        </a:xfrm>
        <a:prstGeom prst="pieWedge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2835454" y="477318"/>
        <a:ext cx="1411553" cy="1422874"/>
      </dsp:txXfrm>
    </dsp:sp>
    <dsp:sp modelId="{9B930622-AD7C-48F3-B09C-9238B3ECA26D}">
      <dsp:nvSpPr>
        <dsp:cNvPr id="0" name=""/>
        <dsp:cNvSpPr/>
      </dsp:nvSpPr>
      <dsp:spPr>
        <a:xfrm rot="5400000">
          <a:off x="4402986" y="-104050"/>
          <a:ext cx="1983967" cy="1996237"/>
        </a:xfrm>
        <a:prstGeom prst="pieWedge">
          <a:avLst/>
        </a:prstGeom>
        <a:solidFill>
          <a:schemeClr val="accent2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 rot="-5400000">
        <a:off x="4396851" y="483175"/>
        <a:ext cx="1411553" cy="1402877"/>
      </dsp:txXfrm>
    </dsp:sp>
    <dsp:sp modelId="{BF83146F-9DAA-412A-8749-5D01E7B4BCE1}">
      <dsp:nvSpPr>
        <dsp:cNvPr id="0" name=""/>
        <dsp:cNvSpPr/>
      </dsp:nvSpPr>
      <dsp:spPr>
        <a:xfrm rot="10800000">
          <a:off x="4396834" y="2018206"/>
          <a:ext cx="1996237" cy="2018435"/>
        </a:xfrm>
        <a:prstGeom prst="pieWedge">
          <a:avLst/>
        </a:prstGeom>
        <a:solidFill>
          <a:schemeClr val="accent2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US" sz="1800" kern="1200" dirty="0"/>
        </a:p>
      </dsp:txBody>
      <dsp:txXfrm rot="10800000">
        <a:off x="4396834" y="2018206"/>
        <a:ext cx="1411553" cy="1427249"/>
      </dsp:txXfrm>
    </dsp:sp>
    <dsp:sp modelId="{976F12D5-DCF1-4462-9F54-941EC818284D}">
      <dsp:nvSpPr>
        <dsp:cNvPr id="0" name=""/>
        <dsp:cNvSpPr/>
      </dsp:nvSpPr>
      <dsp:spPr>
        <a:xfrm rot="16200000">
          <a:off x="2239680" y="2029305"/>
          <a:ext cx="2018418" cy="1996237"/>
        </a:xfrm>
        <a:prstGeom prst="pieWedge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US" sz="1800" kern="1200" dirty="0"/>
        </a:p>
      </dsp:txBody>
      <dsp:txXfrm rot="5400000">
        <a:off x="2835455" y="2018215"/>
        <a:ext cx="1411553" cy="1427237"/>
      </dsp:txXfrm>
    </dsp:sp>
    <dsp:sp modelId="{934FD01D-4562-470A-BAFA-0AA4F1F2BC05}">
      <dsp:nvSpPr>
        <dsp:cNvPr id="0" name=""/>
        <dsp:cNvSpPr/>
      </dsp:nvSpPr>
      <dsp:spPr>
        <a:xfrm>
          <a:off x="3871892" y="1307181"/>
          <a:ext cx="881379" cy="884273"/>
        </a:xfrm>
        <a:prstGeom prst="circularArrow">
          <a:avLst/>
        </a:prstGeom>
        <a:solidFill>
          <a:schemeClr val="bg2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8AC6CB-EC68-4BC2-9338-958D6A216CBD}">
      <dsp:nvSpPr>
        <dsp:cNvPr id="0" name=""/>
        <dsp:cNvSpPr/>
      </dsp:nvSpPr>
      <dsp:spPr>
        <a:xfrm rot="10800000">
          <a:off x="3874825" y="1717496"/>
          <a:ext cx="878446" cy="878175"/>
        </a:xfrm>
        <a:prstGeom prst="circularArrow">
          <a:avLst/>
        </a:prstGeom>
        <a:solidFill>
          <a:srgbClr val="C3AFCC"/>
        </a:solidFill>
        <a:ln w="25400" cap="flat" cmpd="sng" algn="ctr">
          <a:solidFill>
            <a:srgbClr val="C3AF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4#2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A0EFE-B604-EB48-9DC2-70EA7A7290E4}" type="datetimeFigureOut">
              <a:rPr lang="en-US" smtClean="0"/>
              <a:t>4/5/11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B173E-0484-724F-AC28-CA09EFD1B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7914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3F96A9-9538-8741-BAB7-41EC6C539F7D}" type="datetimeFigureOut">
              <a:rPr lang="en-US" smtClean="0"/>
              <a:t>4/5/11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53824-4B89-7145-8DA1-0B41346D6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60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53824-4B89-7145-8DA1-0B41346D6943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691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53824-4B89-7145-8DA1-0B41346D69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073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53824-4B89-7145-8DA1-0B41346D69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605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19088" marR="0" lvl="0" indent="-319088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-106" charset="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6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53824-4B89-7145-8DA1-0B41346D694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905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53824-4B89-7145-8DA1-0B41346D694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846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53824-4B89-7145-8DA1-0B41346D694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56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53824-4B89-7145-8DA1-0B41346D694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126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53824-4B89-7145-8DA1-0B41346D694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301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F9A42-2FCF-1E4A-B4BC-98221D9FAE08}" type="datetime1">
              <a:rPr lang="en-US" smtClean="0"/>
              <a:t>4/5/11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510E6-5DEF-5544-9639-2F55495236EC}" type="datetime1">
              <a:rPr lang="en-US" smtClean="0"/>
              <a:t>4/5/11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B0191-63AA-A34C-99D1-7FC50CF71119}" type="datetime1">
              <a:rPr lang="en-US" smtClean="0"/>
              <a:t>4/5/11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8F24C-AB6D-D443-89AA-D130FDB9900F}" type="datetime1">
              <a:rPr lang="en-US" smtClean="0"/>
              <a:t>4/5/11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D9603-02FC-E94B-9F03-34BF797C0671}" type="datetime1">
              <a:rPr lang="en-US" smtClean="0"/>
              <a:t>4/5/11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770C9-FB19-1041-8D40-8A1FD224E1B7}" type="datetime1">
              <a:rPr lang="en-US" smtClean="0"/>
              <a:t>4/5/11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B9A41-BE3A-2647-854A-501A67097636}" type="datetime1">
              <a:rPr lang="en-US" smtClean="0"/>
              <a:t>4/5/11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11AA7-26CB-9C4B-8209-5C76527B734D}" type="datetime1">
              <a:rPr lang="en-US" smtClean="0"/>
              <a:t>4/5/11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05D1A-2817-1444-A60F-BB2AB691FC56}" type="datetime1">
              <a:rPr lang="en-US" smtClean="0"/>
              <a:t>4/5/11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9A3D0-C4F9-464E-AE3A-D5A3823660AA}" type="datetime1">
              <a:rPr lang="en-US" smtClean="0"/>
              <a:t>4/5/11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2B27-C612-574A-81D0-779CFD72675D}" type="datetime1">
              <a:rPr lang="en-US" smtClean="0"/>
              <a:t>4/5/11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5C19E-66F3-6C49-A31A-1E616DF61F6D}" type="datetime1">
              <a:rPr lang="en-US" smtClean="0"/>
              <a:t>4/5/11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BB866-27E4-7B42-8D27-B4F5862EE4A6}" type="datetime1">
              <a:rPr lang="en-US" smtClean="0"/>
              <a:t>4/5/11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3733A-201B-704F-B5A9-58B50016268A}" type="datetime1">
              <a:rPr lang="en-US" smtClean="0"/>
              <a:t>4/5/11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21E06-B70F-AF48-A3F0-BD4224C58C1D}" type="datetime1">
              <a:rPr lang="en-US" smtClean="0"/>
              <a:t>4/5/11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E18C-CE91-A94C-934C-04C85673BEE3}" type="datetime1">
              <a:rPr lang="en-US" smtClean="0"/>
              <a:t>4/5/11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9C7B6160-DB7E-554D-86D4-600E9E67BDCF}" type="datetime1">
              <a:rPr lang="en-US" smtClean="0"/>
              <a:t>4/5/11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9698" y="644239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accent1"/>
                </a:solidFill>
                <a:latin typeface="+mj-lt"/>
              </a:defRPr>
            </a:lvl1pPr>
          </a:lstStyle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microsoft.com/office/2007/relationships/hdphoto" Target="../media/hdphoto11.wdp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4" Type="http://schemas.openxmlformats.org/officeDocument/2006/relationships/image" Target="../media/image26.png"/><Relationship Id="rId5" Type="http://schemas.microsoft.com/office/2007/relationships/hdphoto" Target="../media/hdphoto14.wdp"/><Relationship Id="rId6" Type="http://schemas.openxmlformats.org/officeDocument/2006/relationships/image" Target="../media/image27.png"/><Relationship Id="rId7" Type="http://schemas.microsoft.com/office/2007/relationships/hdphoto" Target="../media/hdphoto15.wdp"/><Relationship Id="rId8" Type="http://schemas.openxmlformats.org/officeDocument/2006/relationships/image" Target="../media/image28.png"/><Relationship Id="rId9" Type="http://schemas.microsoft.com/office/2007/relationships/hdphoto" Target="../media/hdphoto16.wdp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1" Type="http://schemas.microsoft.com/office/2007/relationships/diagramDrawing" Target="../diagrams/drawing2.xml"/><Relationship Id="rId1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diagramData" Target="../diagrams/data2.xml"/><Relationship Id="rId8" Type="http://schemas.openxmlformats.org/officeDocument/2006/relationships/diagramLayout" Target="../diagrams/layout2.xml"/><Relationship Id="rId9" Type="http://schemas.openxmlformats.org/officeDocument/2006/relationships/diagramQuickStyle" Target="../diagrams/quickStyle2.xml"/><Relationship Id="rId10" Type="http://schemas.openxmlformats.org/officeDocument/2006/relationships/diagramColors" Target="../diagrams/colors2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png"/><Relationship Id="rId12" Type="http://schemas.microsoft.com/office/2007/relationships/hdphoto" Target="../media/hdphoto6.wdp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jpeg"/><Relationship Id="rId3" Type="http://schemas.microsoft.com/office/2007/relationships/hdphoto" Target="../media/hdphoto4.wdp"/><Relationship Id="rId4" Type="http://schemas.openxmlformats.org/officeDocument/2006/relationships/image" Target="../media/image10.png"/><Relationship Id="rId5" Type="http://schemas.microsoft.com/office/2007/relationships/hdphoto" Target="../media/hdphoto5.wdp"/><Relationship Id="rId6" Type="http://schemas.openxmlformats.org/officeDocument/2006/relationships/diagramData" Target="../diagrams/data3.xml"/><Relationship Id="rId7" Type="http://schemas.openxmlformats.org/officeDocument/2006/relationships/diagramLayout" Target="../diagrams/layout3.xml"/><Relationship Id="rId8" Type="http://schemas.openxmlformats.org/officeDocument/2006/relationships/diagramQuickStyle" Target="../diagrams/quickStyle3.xml"/><Relationship Id="rId9" Type="http://schemas.openxmlformats.org/officeDocument/2006/relationships/diagramColors" Target="../diagrams/colors3.xml"/><Relationship Id="rId10" Type="http://schemas.microsoft.com/office/2007/relationships/diagramDrawing" Target="../diagrams/drawing3.xml"/></Relationships>
</file>

<file path=ppt/slides/_rels/slide6.xml.rels><?xml version="1.0" encoding="UTF-8" standalone="yes"?>
<Relationships xmlns="http://schemas.openxmlformats.org/package/2006/relationships"><Relationship Id="rId11" Type="http://schemas.microsoft.com/office/2007/relationships/hdphoto" Target="../media/hdphoto8.wdp"/><Relationship Id="rId12" Type="http://schemas.openxmlformats.org/officeDocument/2006/relationships/image" Target="../media/image14.png"/><Relationship Id="rId13" Type="http://schemas.microsoft.com/office/2007/relationships/hdphoto" Target="../media/hdphoto9.wdp"/><Relationship Id="rId14" Type="http://schemas.openxmlformats.org/officeDocument/2006/relationships/image" Target="../media/image3.png"/><Relationship Id="rId15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8" Type="http://schemas.openxmlformats.org/officeDocument/2006/relationships/image" Target="../media/image12.png"/><Relationship Id="rId9" Type="http://schemas.microsoft.com/office/2007/relationships/hdphoto" Target="../media/hdphoto7.wdp"/><Relationship Id="rId10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tags" Target="../tags/tag5.xml"/><Relationship Id="rId6" Type="http://schemas.openxmlformats.org/officeDocument/2006/relationships/tags" Target="../tags/tag6.xml"/><Relationship Id="rId7" Type="http://schemas.openxmlformats.org/officeDocument/2006/relationships/tags" Target="../tags/tag7.xml"/><Relationship Id="rId8" Type="http://schemas.openxmlformats.org/officeDocument/2006/relationships/tags" Target="../tags/tag8.xml"/><Relationship Id="rId9" Type="http://schemas.openxmlformats.org/officeDocument/2006/relationships/slideLayout" Target="../slideLayouts/slideLayout8.xml"/><Relationship Id="rId10" Type="http://schemas.openxmlformats.org/officeDocument/2006/relationships/image" Target="../media/image3.png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6.png"/><Relationship Id="rId5" Type="http://schemas.microsoft.com/office/2007/relationships/hdphoto" Target="../media/hdphoto10.wdp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0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diagramData" Target="../diagrams/data5.xml"/><Relationship Id="rId5" Type="http://schemas.openxmlformats.org/officeDocument/2006/relationships/diagramLayout" Target="../diagrams/layout5.xml"/><Relationship Id="rId6" Type="http://schemas.openxmlformats.org/officeDocument/2006/relationships/diagramQuickStyle" Target="../diagrams/quickStyle5.xml"/><Relationship Id="rId7" Type="http://schemas.openxmlformats.org/officeDocument/2006/relationships/diagramColors" Target="../diagrams/colors5.xml"/><Relationship Id="rId8" Type="http://schemas.microsoft.com/office/2007/relationships/diagramDrawing" Target="../diagrams/drawing5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M2M Partners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Team A5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7000"/>
                    </a14:imgEffect>
                    <a14:imgEffect>
                      <a14:brightnessContrast contrast="2000"/>
                    </a14:imgEffect>
                  </a14:imgLayer>
                </a14:imgProps>
              </a:ext>
            </a:extLst>
          </a:blip>
          <a:srcRect t="11528" b="11528"/>
          <a:stretch>
            <a:fillRect/>
          </a:stretch>
        </p:blipFill>
        <p:spPr>
          <a:xfrm>
            <a:off x="284162" y="443754"/>
            <a:ext cx="8574087" cy="4370293"/>
          </a:xfrm>
          <a:prstGeom prst="rect">
            <a:avLst/>
          </a:prstGeom>
        </p:spPr>
      </p:pic>
      <p:pic>
        <p:nvPicPr>
          <p:cNvPr id="9" name="Picture 8" descr="logom2mwhite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731" y="443754"/>
            <a:ext cx="2163233" cy="116143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>
                <a:solidFill>
                  <a:schemeClr val="bg1"/>
                </a:solidFill>
              </a:rPr>
              <a:t>0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847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Investment terms</a:t>
            </a:r>
            <a:endParaRPr lang="en-US" dirty="0"/>
          </a:p>
        </p:txBody>
      </p:sp>
      <p:pic>
        <p:nvPicPr>
          <p:cNvPr id="4" name="Picture 3" descr="logom2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815" y="6146796"/>
            <a:ext cx="1202435" cy="645582"/>
          </a:xfrm>
          <a:prstGeom prst="rect">
            <a:avLst/>
          </a:prstGeom>
        </p:spPr>
      </p:pic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5519905"/>
              </p:ext>
            </p:extLst>
          </p:nvPr>
        </p:nvGraphicFramePr>
        <p:xfrm>
          <a:off x="284164" y="1892324"/>
          <a:ext cx="8574086" cy="416334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058754"/>
                <a:gridCol w="5515332"/>
              </a:tblGrid>
              <a:tr h="47926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Instruments</a:t>
                      </a:r>
                      <a:endParaRPr lang="en-US" sz="2000" b="0" dirty="0">
                        <a:solidFill>
                          <a:srgbClr val="FFFFFF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Convertible debt, equity,</a:t>
                      </a:r>
                      <a:r>
                        <a:rPr lang="en-US" sz="2000" baseline="0" dirty="0" smtClean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 warrants</a:t>
                      </a:r>
                      <a:endParaRPr lang="en-US" sz="2000" b="0" dirty="0">
                        <a:solidFill>
                          <a:srgbClr val="FFFFFF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60205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Century Gothic"/>
                          <a:cs typeface="Century Gothic"/>
                        </a:rPr>
                        <a:t>Size of investment</a:t>
                      </a:r>
                      <a:endParaRPr lang="en-US" sz="1800" b="1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Seed capital:</a:t>
                      </a:r>
                      <a:r>
                        <a:rPr lang="en-US" sz="1800" baseline="0" dirty="0" smtClean="0">
                          <a:latin typeface="Century Gothic"/>
                          <a:cs typeface="Century Gothic"/>
                        </a:rPr>
                        <a:t> $50,000 - $100,000</a:t>
                      </a:r>
                    </a:p>
                    <a:p>
                      <a:pPr algn="ctr"/>
                      <a:r>
                        <a:rPr lang="en-US" sz="1800" baseline="0" dirty="0" smtClean="0">
                          <a:latin typeface="Century Gothic"/>
                          <a:cs typeface="Century Gothic"/>
                        </a:rPr>
                        <a:t>Growth capital: $300,000-$2,500,000</a:t>
                      </a:r>
                      <a:endParaRPr lang="en-US" sz="18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</a:tr>
              <a:tr h="55478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Century Gothic"/>
                          <a:cs typeface="Century Gothic"/>
                        </a:rPr>
                        <a:t>Financial</a:t>
                      </a:r>
                      <a:r>
                        <a:rPr lang="en-US" sz="1800" b="1" baseline="0" dirty="0" smtClean="0">
                          <a:latin typeface="Century Gothic"/>
                          <a:cs typeface="Century Gothic"/>
                        </a:rPr>
                        <a:t> Returns</a:t>
                      </a:r>
                      <a:endParaRPr lang="en-US" sz="1800" b="1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Minimum 2x invested</a:t>
                      </a:r>
                      <a:r>
                        <a:rPr lang="en-US" sz="1800" baseline="0" dirty="0" smtClean="0">
                          <a:latin typeface="Century Gothic"/>
                          <a:cs typeface="Century Gothic"/>
                        </a:rPr>
                        <a:t> capital</a:t>
                      </a:r>
                      <a:endParaRPr lang="en-US" sz="1800" dirty="0">
                        <a:solidFill>
                          <a:schemeClr val="tx1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</a:tr>
              <a:tr h="34029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Century Gothic"/>
                          <a:cs typeface="Century Gothic"/>
                        </a:rPr>
                        <a:t>Social Returns</a:t>
                      </a:r>
                      <a:endParaRPr lang="en-US" sz="1800" b="1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latin typeface="Century Gothic"/>
                          <a:cs typeface="Century Gothic"/>
                        </a:rPr>
                        <a:t>Agreed upon social metrics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</a:tr>
              <a:tr h="60205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Century Gothic"/>
                          <a:cs typeface="Century Gothic"/>
                        </a:rPr>
                        <a:t>Liquidation preference</a:t>
                      </a:r>
                      <a:endParaRPr lang="en-US" sz="1800" b="1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latin typeface="Century Gothic"/>
                          <a:cs typeface="Century Gothic"/>
                        </a:rPr>
                        <a:t>1x liquidation preference</a:t>
                      </a:r>
                    </a:p>
                  </a:txBody>
                  <a:tcPr anchor="ctr"/>
                </a:tc>
              </a:tr>
              <a:tr h="104792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Century Gothic"/>
                          <a:cs typeface="Century Gothic"/>
                        </a:rPr>
                        <a:t>Investor Rights</a:t>
                      </a:r>
                      <a:endParaRPr lang="en-US" sz="1800" b="1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latin typeface="Century Gothic"/>
                          <a:cs typeface="Century Gothic"/>
                        </a:rPr>
                        <a:t>Participating preferred or simple preferred, broad-based anti-dilution provision, right of first offer and refusal</a:t>
                      </a:r>
                    </a:p>
                  </a:txBody>
                  <a:tcPr anchor="ctr"/>
                </a:tc>
              </a:tr>
              <a:tr h="47347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Century Gothic"/>
                          <a:cs typeface="Century Gothic"/>
                        </a:rPr>
                        <a:t>Exit timeframe</a:t>
                      </a:r>
                      <a:endParaRPr lang="en-US" sz="1800" b="1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5-7</a:t>
                      </a:r>
                      <a:r>
                        <a:rPr lang="en-US" sz="1800" baseline="0" dirty="0" smtClean="0">
                          <a:latin typeface="Century Gothic"/>
                          <a:cs typeface="Century Gothic"/>
                        </a:rPr>
                        <a:t> years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070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10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dirty="0">
                <a:cs typeface="Calibri"/>
              </a:rPr>
              <a:t>Measured during due diligence and throughout lifetime of </a:t>
            </a:r>
            <a:r>
              <a:rPr lang="en-US" dirty="0" smtClean="0">
                <a:cs typeface="Calibri"/>
              </a:rPr>
              <a:t>investment</a:t>
            </a:r>
            <a:endParaRPr lang="en-US" sz="1800" dirty="0">
              <a:latin typeface="Calibri"/>
              <a:cs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 smtClean="0"/>
              <a:t>Social returns</a:t>
            </a:r>
            <a:endParaRPr lang="en-US" dirty="0"/>
          </a:p>
        </p:txBody>
      </p:sp>
      <p:pic>
        <p:nvPicPr>
          <p:cNvPr id="4" name="Picture 3" descr="logom2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815" y="6146796"/>
            <a:ext cx="1202435" cy="645582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/>
        </p:nvSpPr>
        <p:spPr>
          <a:xfrm>
            <a:off x="723230" y="2334597"/>
            <a:ext cx="8205581" cy="42136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4025" indent="-454025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475" indent="-346075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9725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39925" indent="-3317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000" dirty="0" smtClean="0">
                <a:cs typeface="Calibri"/>
              </a:rPr>
              <a:t>Country-level social indicators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000" dirty="0" smtClean="0">
                <a:cs typeface="Calibri"/>
              </a:rPr>
              <a:t>Company’s stated focus on wealth creation and increase in access to basic services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000" dirty="0" smtClean="0">
                <a:cs typeface="Calibri"/>
              </a:rPr>
              <a:t>Penetration and retention rates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>
                <a:cs typeface="Calibri"/>
              </a:rPr>
              <a:t>Key measurement tools (applied in conjunction with in-country partners)</a:t>
            </a:r>
          </a:p>
          <a:p>
            <a:pPr lvl="1">
              <a:spcBef>
                <a:spcPts val="0"/>
              </a:spcBef>
              <a:buClr>
                <a:schemeClr val="accent1"/>
              </a:buClr>
            </a:pPr>
            <a:r>
              <a:rPr lang="en-US" sz="1800" dirty="0" smtClean="0">
                <a:cs typeface="Calibri"/>
              </a:rPr>
              <a:t>Social Return on Investment (SROI)</a:t>
            </a:r>
          </a:p>
          <a:p>
            <a:pPr lvl="1">
              <a:spcBef>
                <a:spcPts val="0"/>
              </a:spcBef>
              <a:buClr>
                <a:schemeClr val="accent1"/>
              </a:buClr>
            </a:pPr>
            <a:r>
              <a:rPr lang="en-US" sz="1800" dirty="0" smtClean="0">
                <a:cs typeface="Calibri"/>
              </a:rPr>
              <a:t>Customer- targeting tools such as Progress out of Poverty Index (PPI)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</a:pPr>
            <a:r>
              <a:rPr lang="en-US" sz="1800" dirty="0" smtClean="0">
                <a:cs typeface="Calibri"/>
              </a:rPr>
              <a:t>Health improvement &amp; educational attainment indicators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>
                <a:cs typeface="Calibri"/>
              </a:rPr>
              <a:t>Corporate Social Responsibility adherence</a:t>
            </a:r>
          </a:p>
          <a:p>
            <a:pPr lvl="1">
              <a:buNone/>
            </a:pPr>
            <a:endParaRPr lang="en-US" sz="1800" dirty="0" smtClean="0">
              <a:latin typeface="Calibri"/>
              <a:cs typeface="Calibri"/>
            </a:endParaRPr>
          </a:p>
          <a:p>
            <a:pPr lvl="1"/>
            <a:endParaRPr lang="en-US" sz="1800" dirty="0" smtClean="0">
              <a:latin typeface="Calibri"/>
              <a:cs typeface="Calibri"/>
            </a:endParaRPr>
          </a:p>
          <a:p>
            <a:endParaRPr lang="en-US" sz="1800" dirty="0" smtClean="0">
              <a:latin typeface="Calibri"/>
              <a:cs typeface="Calibri"/>
            </a:endParaRPr>
          </a:p>
          <a:p>
            <a:endParaRPr lang="en-US"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0632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Risk mitigation strategy</a:t>
            </a:r>
            <a:endParaRPr lang="en-US" dirty="0"/>
          </a:p>
        </p:txBody>
      </p:sp>
      <p:pic>
        <p:nvPicPr>
          <p:cNvPr id="4" name="Picture 3" descr="logom2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815" y="6146796"/>
            <a:ext cx="1202435" cy="645582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595178"/>
              </p:ext>
            </p:extLst>
          </p:nvPr>
        </p:nvGraphicFramePr>
        <p:xfrm>
          <a:off x="284162" y="2035718"/>
          <a:ext cx="8574088" cy="386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6835"/>
                <a:gridCol w="5347253"/>
              </a:tblGrid>
              <a:tr h="48514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Century Gothic"/>
                          <a:cs typeface="Century Gothic"/>
                        </a:rPr>
                        <a:t>Risks</a:t>
                      </a:r>
                      <a:endParaRPr lang="en-US" sz="190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Century Gothic"/>
                          <a:cs typeface="Century Gothic"/>
                        </a:rPr>
                        <a:t>Mitigating Factors</a:t>
                      </a:r>
                      <a:endParaRPr lang="en-US" sz="190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</a:tr>
              <a:tr h="4851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Political</a:t>
                      </a:r>
                      <a:r>
                        <a:rPr lang="en-US" sz="1800" baseline="0" dirty="0" smtClean="0">
                          <a:latin typeface="Century Gothic"/>
                          <a:cs typeface="Century Gothic"/>
                        </a:rPr>
                        <a:t> Risks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latin typeface="Century Gothic"/>
                          <a:cs typeface="Century Gothic"/>
                        </a:rPr>
                        <a:t>Geographic Diversification, d</a:t>
                      </a:r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eep in-country</a:t>
                      </a:r>
                      <a:r>
                        <a:rPr lang="en-US" sz="1800" baseline="0" dirty="0" smtClean="0">
                          <a:latin typeface="Century Gothic"/>
                          <a:cs typeface="Century Gothic"/>
                        </a:rPr>
                        <a:t> knowledge, local partners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</a:tr>
              <a:tr h="4851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Financial</a:t>
                      </a:r>
                      <a:r>
                        <a:rPr lang="en-US" sz="1800" baseline="0" dirty="0" smtClean="0">
                          <a:latin typeface="Century Gothic"/>
                          <a:cs typeface="Century Gothic"/>
                        </a:rPr>
                        <a:t> &amp; Currency Risks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Syndicated investments, currency swaps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</a:tr>
              <a:tr h="4851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Execution Risks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latin typeface="Century Gothic"/>
                          <a:cs typeface="Century Gothic"/>
                        </a:rPr>
                        <a:t>Tranched</a:t>
                      </a:r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 investments</a:t>
                      </a:r>
                      <a:r>
                        <a:rPr lang="en-US" sz="1800" baseline="0" dirty="0" smtClean="0">
                          <a:latin typeface="Century Gothic"/>
                          <a:cs typeface="Century Gothic"/>
                        </a:rPr>
                        <a:t> based on  financial &amp; social milestones, board seat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</a:tr>
              <a:tr h="4851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Product Risks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Minimal</a:t>
                      </a:r>
                      <a:r>
                        <a:rPr lang="en-US" sz="1800" baseline="0" dirty="0" smtClean="0">
                          <a:latin typeface="Century Gothic"/>
                          <a:cs typeface="Century Gothic"/>
                        </a:rPr>
                        <a:t> viable product requirement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</a:tr>
              <a:tr h="4851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Market Risks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On-site due diligence and local partnerships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</a:tr>
              <a:tr h="4851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Exit Risks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Investor</a:t>
                      </a:r>
                      <a:r>
                        <a:rPr lang="en-US" sz="1800" baseline="0" dirty="0" smtClean="0">
                          <a:latin typeface="Century Gothic"/>
                          <a:cs typeface="Century Gothic"/>
                        </a:rPr>
                        <a:t> rights , scenario planning, established multiples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64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7200" b="3600"/>
          <a:stretch>
            <a:fillRect/>
          </a:stretch>
        </p:blipFill>
        <p:spPr>
          <a:xfrm>
            <a:off x="4374656" y="1339244"/>
            <a:ext cx="2157365" cy="1676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42788" y="406150"/>
            <a:ext cx="8574088" cy="968375"/>
          </a:xfrm>
          <a:noFill/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accent2"/>
                </a:solidFill>
              </a:rPr>
              <a:t>Illustrative investment example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5" name="Picture 4" descr="logom2m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815" y="6146796"/>
            <a:ext cx="1202435" cy="64558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12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5415" y="1552421"/>
            <a:ext cx="3639795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0" marR="0" indent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chemeClr val="accent1"/>
                </a:solidFill>
                <a:latin typeface="+mj-lt"/>
              </a:rPr>
              <a:t>Company Overview</a:t>
            </a:r>
          </a:p>
          <a:p>
            <a:pPr marL="120650" marR="0" indent="0" algn="ctr">
              <a:spcBef>
                <a:spcPts val="0"/>
              </a:spcBef>
              <a:spcAft>
                <a:spcPts val="0"/>
              </a:spcAft>
            </a:pPr>
            <a:endParaRPr lang="en-US" sz="500" b="1" dirty="0" smtClean="0">
              <a:solidFill>
                <a:schemeClr val="accent1"/>
              </a:solidFill>
              <a:latin typeface="+mj-lt"/>
            </a:endParaRPr>
          </a:p>
          <a:p>
            <a:pPr marL="120650" marR="0" indent="0" algn="ctr">
              <a:spcBef>
                <a:spcPts val="0"/>
              </a:spcBef>
              <a:spcAft>
                <a:spcPts val="0"/>
              </a:spcAft>
            </a:pPr>
            <a:r>
              <a:rPr lang="en-US" sz="1400" b="1" dirty="0" err="1" smtClean="0">
                <a:latin typeface="+mj-lt"/>
              </a:rPr>
              <a:t>Kopo</a:t>
            </a:r>
            <a:r>
              <a:rPr lang="en-US" sz="1400" b="1" dirty="0" smtClean="0">
                <a:latin typeface="+mj-lt"/>
              </a:rPr>
              <a:t> </a:t>
            </a:r>
            <a:r>
              <a:rPr lang="en-US" sz="1400" b="1" dirty="0" err="1">
                <a:latin typeface="+mj-lt"/>
              </a:rPr>
              <a:t>Kopo</a:t>
            </a:r>
            <a:r>
              <a:rPr lang="en-US" sz="1400" b="1" dirty="0">
                <a:latin typeface="+mj-lt"/>
              </a:rPr>
              <a:t> </a:t>
            </a:r>
            <a:r>
              <a:rPr lang="en-US" sz="1400" dirty="0">
                <a:latin typeface="+mj-lt"/>
              </a:rPr>
              <a:t>allows SMEs in emerging markets to leverage mobile money as a payment channel by providing a low-cost software-as-a-service solution</a:t>
            </a:r>
            <a:endParaRPr lang="en-US" sz="1400" dirty="0">
              <a:latin typeface="+mj-lt"/>
              <a:ea typeface="Calibri"/>
              <a:cs typeface="Times New Roman"/>
            </a:endParaRPr>
          </a:p>
        </p:txBody>
      </p:sp>
      <p:sp>
        <p:nvSpPr>
          <p:cNvPr id="9" name="Double Brace 8"/>
          <p:cNvSpPr/>
          <p:nvPr/>
        </p:nvSpPr>
        <p:spPr>
          <a:xfrm>
            <a:off x="379575" y="1499499"/>
            <a:ext cx="3924521" cy="1375066"/>
          </a:xfrm>
          <a:prstGeom prst="brace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446460" y="2698155"/>
            <a:ext cx="741891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0" marR="0" indent="0" algn="r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chemeClr val="accent1"/>
                </a:solidFill>
                <a:latin typeface="+mj-lt"/>
              </a:rPr>
              <a:t>Investment highlights</a:t>
            </a:r>
          </a:p>
          <a:p>
            <a:pPr marL="120650" marR="0" indent="0" algn="r">
              <a:spcBef>
                <a:spcPts val="0"/>
              </a:spcBef>
              <a:spcAft>
                <a:spcPts val="0"/>
              </a:spcAft>
            </a:pPr>
            <a:endParaRPr lang="en-US" sz="500" b="1" dirty="0" smtClean="0">
              <a:solidFill>
                <a:schemeClr val="accent1"/>
              </a:solidFill>
              <a:latin typeface="+mj-lt"/>
            </a:endParaRPr>
          </a:p>
          <a:p>
            <a:pPr marL="120650" marR="0" indent="0" algn="r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rgbClr val="663366"/>
                </a:solidFill>
                <a:latin typeface="+mj-lt"/>
              </a:rPr>
              <a:t> &gt; </a:t>
            </a:r>
            <a:r>
              <a:rPr lang="en-US" sz="1400" dirty="0" smtClean="0">
                <a:latin typeface="+mj-lt"/>
              </a:rPr>
              <a:t>Simple </a:t>
            </a:r>
            <a:r>
              <a:rPr lang="en-US" sz="1400" dirty="0">
                <a:latin typeface="+mj-lt"/>
              </a:rPr>
              <a:t>value proposition</a:t>
            </a:r>
          </a:p>
          <a:p>
            <a:pPr marL="120650" marR="0" indent="0" algn="r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663366"/>
                </a:solidFill>
              </a:rPr>
              <a:t> &gt; </a:t>
            </a:r>
            <a:r>
              <a:rPr lang="en-US" sz="1400" dirty="0" smtClean="0">
                <a:latin typeface="+mj-lt"/>
              </a:rPr>
              <a:t>Clear </a:t>
            </a:r>
            <a:r>
              <a:rPr lang="en-US" sz="1400" dirty="0">
                <a:latin typeface="+mj-lt"/>
              </a:rPr>
              <a:t>social impact (also opportunities in health, education, agriculture)</a:t>
            </a:r>
          </a:p>
          <a:p>
            <a:pPr marL="120650" marR="0" indent="0" algn="r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663366"/>
                </a:solidFill>
              </a:rPr>
              <a:t> &gt; </a:t>
            </a:r>
            <a:r>
              <a:rPr lang="en-US" sz="1400" dirty="0" smtClean="0">
                <a:latin typeface="+mj-lt"/>
              </a:rPr>
              <a:t>Scalable </a:t>
            </a:r>
            <a:r>
              <a:rPr lang="en-US" sz="1400" dirty="0">
                <a:latin typeface="+mj-lt"/>
              </a:rPr>
              <a:t>revenue model (software licensing and ongoing fees)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275074" y="3687246"/>
            <a:ext cx="8541802" cy="3012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/>
                <a:ea typeface="Arial Unicode MS" pitchFamily="2"/>
                <a:cs typeface="Arial Unicode MS" pitchFamily="2"/>
              </a:defRPr>
            </a:defPPr>
            <a:lvl1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/>
                <a:ea typeface="Arial Unicode MS" pitchFamily="2"/>
                <a:cs typeface="Arial Unicode MS" pitchFamily="2"/>
              </a:defRPr>
            </a:lvl1pPr>
            <a:lvl2pPr marL="86400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/>
                <a:ea typeface="Arial Unicode MS" pitchFamily="2"/>
                <a:cs typeface="Arial Unicode MS" pitchFamily="2"/>
              </a:defRPr>
            </a:lvl2pPr>
            <a:lvl3pPr marL="1295999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/>
                <a:ea typeface="Arial Unicode MS" pitchFamily="2"/>
                <a:cs typeface="Arial Unicode MS" pitchFamily="2"/>
              </a:defRPr>
            </a:lvl3pPr>
            <a:lvl4pPr marL="172800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/>
                <a:ea typeface="Arial Unicode MS" pitchFamily="2"/>
                <a:cs typeface="Arial Unicode MS" pitchFamily="2"/>
              </a:defRPr>
            </a:lvl4pPr>
            <a:lvl5pPr marL="216000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/>
                <a:ea typeface="Arial Unicode MS" pitchFamily="2"/>
                <a:cs typeface="Arial Unicode MS" pitchFamily="2"/>
              </a:defRPr>
            </a:lvl5pPr>
            <a:lvl6pPr marL="259200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/>
                <a:ea typeface="Arial Unicode MS" pitchFamily="2"/>
                <a:cs typeface="Arial Unicode MS" pitchFamily="2"/>
              </a:defRPr>
            </a:lvl6pPr>
            <a:lvl7pPr marL="302400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/>
                <a:ea typeface="Arial Unicode MS" pitchFamily="2"/>
                <a:cs typeface="Arial Unicode MS" pitchFamily="2"/>
              </a:defRPr>
            </a:lvl7pPr>
            <a:lvl8pPr marL="345600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/>
                <a:ea typeface="Arial Unicode MS" pitchFamily="2"/>
                <a:cs typeface="Arial Unicode MS" pitchFamily="2"/>
              </a:defRPr>
            </a:lvl8pPr>
            <a:lvl9pPr marL="3887999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Calibri"/>
                <a:ea typeface="Arial Unicode MS" pitchFamily="2"/>
                <a:cs typeface="Arial Unicode MS" pitchFamily="2"/>
              </a:defRPr>
            </a:lvl9pPr>
          </a:lstStyle>
          <a:p>
            <a:pPr marL="0" indent="0" eaLnBrk="0">
              <a:spcBef>
                <a:spcPts val="200"/>
              </a:spcBef>
              <a:spcAft>
                <a:spcPts val="200"/>
              </a:spcAft>
              <a:buClr>
                <a:schemeClr val="accent2"/>
              </a:buClr>
              <a:buNone/>
            </a:pPr>
            <a:r>
              <a:rPr lang="en-US" sz="1600" b="1" dirty="0" smtClean="0">
                <a:solidFill>
                  <a:srgbClr val="663366"/>
                </a:solidFill>
                <a:latin typeface="+mj-lt"/>
                <a:cs typeface="Tw Cen MT"/>
              </a:rPr>
              <a:t>Investment Terms</a:t>
            </a:r>
          </a:p>
          <a:p>
            <a:pPr marL="342900" indent="-342900" eaLnBrk="0">
              <a:spcAft>
                <a:spcPts val="0"/>
              </a:spcAft>
              <a:buClr>
                <a:schemeClr val="accent2"/>
              </a:buClr>
              <a:buSzPct val="120000"/>
              <a:buFont typeface="Arial"/>
              <a:buChar char="•"/>
            </a:pPr>
            <a:r>
              <a:rPr lang="en-US" sz="1400" dirty="0" smtClean="0">
                <a:latin typeface="+mj-lt"/>
                <a:cs typeface="Tw Cen MT"/>
              </a:rPr>
              <a:t>Lead investor in $1.1M Series A Round</a:t>
            </a:r>
          </a:p>
          <a:p>
            <a:pPr marL="342900" indent="-342900" eaLnBrk="0">
              <a:spcAft>
                <a:spcPts val="0"/>
              </a:spcAft>
              <a:buClr>
                <a:schemeClr val="accent2"/>
              </a:buClr>
              <a:buSzPct val="120000"/>
              <a:buFont typeface="Arial"/>
              <a:buChar char="•"/>
            </a:pPr>
            <a:r>
              <a:rPr lang="en-US" sz="1400" dirty="0">
                <a:latin typeface="+mj-lt"/>
                <a:cs typeface="Tw Cen MT"/>
              </a:rPr>
              <a:t>35.4% </a:t>
            </a:r>
            <a:r>
              <a:rPr lang="en-US" sz="1400" dirty="0" smtClean="0">
                <a:latin typeface="+mj-lt"/>
                <a:cs typeface="Tw Cen MT"/>
              </a:rPr>
              <a:t>ownership </a:t>
            </a:r>
            <a:r>
              <a:rPr lang="en-US" sz="1400" dirty="0">
                <a:latin typeface="+mj-lt"/>
                <a:cs typeface="Tw Cen MT"/>
              </a:rPr>
              <a:t>on a fully diluted </a:t>
            </a:r>
            <a:r>
              <a:rPr lang="en-US" sz="1400" dirty="0" smtClean="0">
                <a:latin typeface="+mj-lt"/>
                <a:cs typeface="Tw Cen MT"/>
              </a:rPr>
              <a:t>basis based on pre-money valuation of $2 million</a:t>
            </a:r>
          </a:p>
          <a:p>
            <a:pPr marL="342900" indent="-342900" eaLnBrk="0">
              <a:spcAft>
                <a:spcPts val="0"/>
              </a:spcAft>
              <a:buClr>
                <a:schemeClr val="accent2"/>
              </a:buClr>
              <a:buSzPct val="120000"/>
              <a:buFont typeface="Arial"/>
              <a:buChar char="•"/>
            </a:pPr>
            <a:r>
              <a:rPr lang="en-US" sz="1400" dirty="0" smtClean="0">
                <a:latin typeface="+mj-lt"/>
                <a:cs typeface="Tw Cen MT"/>
              </a:rPr>
              <a:t>Downside protection terms such as broad-based anti-dilution clause, 1x liquidation preferences, right of first offer, right of first refusal, etc.</a:t>
            </a:r>
          </a:p>
          <a:p>
            <a:pPr marL="342900" indent="-342900" eaLnBrk="0">
              <a:spcAft>
                <a:spcPts val="0"/>
              </a:spcAft>
              <a:buClr>
                <a:schemeClr val="accent2"/>
              </a:buClr>
              <a:buSzPct val="120000"/>
              <a:buFont typeface="Arial"/>
              <a:buChar char="•"/>
            </a:pPr>
            <a:r>
              <a:rPr lang="en-US" sz="1400" dirty="0" err="1" smtClean="0">
                <a:latin typeface="+mj-lt"/>
                <a:cs typeface="Tw Cen MT"/>
              </a:rPr>
              <a:t>Tranched</a:t>
            </a:r>
            <a:r>
              <a:rPr lang="en-US" sz="1400" dirty="0" smtClean="0">
                <a:latin typeface="+mj-lt"/>
                <a:cs typeface="Tw Cen MT"/>
              </a:rPr>
              <a:t> investments based on milestones such as sales targets and key management hires</a:t>
            </a:r>
          </a:p>
          <a:p>
            <a:pPr marL="0" indent="0" eaLnBrk="0">
              <a:spcBef>
                <a:spcPts val="200"/>
              </a:spcBef>
              <a:spcAft>
                <a:spcPts val="200"/>
              </a:spcAft>
              <a:buClr>
                <a:schemeClr val="accent2"/>
              </a:buClr>
              <a:buNone/>
            </a:pPr>
            <a:endParaRPr lang="en-US" sz="600" b="1" dirty="0" smtClean="0">
              <a:latin typeface="+mj-lt"/>
              <a:cs typeface="Tw Cen MT"/>
            </a:endParaRPr>
          </a:p>
          <a:p>
            <a:pPr marL="0" indent="0" eaLnBrk="0">
              <a:spcBef>
                <a:spcPts val="200"/>
              </a:spcBef>
              <a:spcAft>
                <a:spcPts val="200"/>
              </a:spcAft>
              <a:buClr>
                <a:schemeClr val="accent2"/>
              </a:buClr>
              <a:buNone/>
            </a:pPr>
            <a:r>
              <a:rPr lang="en-US" sz="1600" b="1" dirty="0" smtClean="0">
                <a:solidFill>
                  <a:srgbClr val="663366"/>
                </a:solidFill>
                <a:latin typeface="+mj-lt"/>
                <a:cs typeface="Tw Cen MT"/>
              </a:rPr>
              <a:t>Expected </a:t>
            </a:r>
            <a:r>
              <a:rPr lang="en-US" sz="1600" b="1" dirty="0">
                <a:solidFill>
                  <a:srgbClr val="663366"/>
                </a:solidFill>
                <a:latin typeface="+mj-lt"/>
                <a:cs typeface="Tw Cen MT"/>
              </a:rPr>
              <a:t>Returns</a:t>
            </a:r>
          </a:p>
          <a:p>
            <a:pPr marL="342900" indent="-342900" eaLnBrk="0">
              <a:spcAft>
                <a:spcPts val="0"/>
              </a:spcAft>
              <a:buClr>
                <a:schemeClr val="accent2"/>
              </a:buClr>
              <a:buSzPct val="120000"/>
              <a:buFont typeface="Arial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+mj-lt"/>
                <a:cs typeface="Tw Cen MT"/>
              </a:rPr>
              <a:t>Financial</a:t>
            </a:r>
            <a:r>
              <a:rPr lang="en-US" sz="1400" dirty="0">
                <a:solidFill>
                  <a:schemeClr val="tx1"/>
                </a:solidFill>
                <a:latin typeface="+mj-lt"/>
                <a:cs typeface="Tw Cen MT"/>
              </a:rPr>
              <a:t>: </a:t>
            </a:r>
            <a:r>
              <a:rPr lang="en-US" sz="1400" dirty="0" smtClean="0">
                <a:solidFill>
                  <a:schemeClr val="tx1"/>
                </a:solidFill>
                <a:latin typeface="+mj-lt"/>
                <a:cs typeface="Tw Cen MT"/>
              </a:rPr>
              <a:t>$4.5M </a:t>
            </a:r>
            <a:r>
              <a:rPr lang="en-US" sz="1400" dirty="0">
                <a:solidFill>
                  <a:schemeClr val="tx1"/>
                </a:solidFill>
                <a:latin typeface="+mj-lt"/>
                <a:cs typeface="Tw Cen MT"/>
              </a:rPr>
              <a:t>in sales in 5 years</a:t>
            </a:r>
            <a:r>
              <a:rPr lang="en-US" sz="1400" dirty="0" smtClean="0">
                <a:solidFill>
                  <a:schemeClr val="tx1"/>
                </a:solidFill>
                <a:latin typeface="+mj-lt"/>
                <a:cs typeface="Tw Cen MT"/>
              </a:rPr>
              <a:t>, exit (private placement) at 2X earnings for a 30% IRR</a:t>
            </a:r>
            <a:endParaRPr lang="en-US" sz="1400" dirty="0">
              <a:solidFill>
                <a:schemeClr val="tx1"/>
              </a:solidFill>
              <a:latin typeface="+mj-lt"/>
              <a:cs typeface="Tw Cen MT"/>
            </a:endParaRPr>
          </a:p>
          <a:p>
            <a:pPr marL="342900" indent="-342900" eaLnBrk="0">
              <a:spcAft>
                <a:spcPts val="0"/>
              </a:spcAft>
              <a:buClr>
                <a:schemeClr val="accent2"/>
              </a:buClr>
              <a:buSzPct val="120000"/>
              <a:buFont typeface="Arial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+mj-lt"/>
                <a:cs typeface="Tw Cen MT"/>
              </a:rPr>
              <a:t>Social</a:t>
            </a:r>
            <a:r>
              <a:rPr lang="en-US" sz="1400" dirty="0">
                <a:solidFill>
                  <a:schemeClr val="tx1"/>
                </a:solidFill>
                <a:latin typeface="+mj-lt"/>
                <a:cs typeface="Tw Cen MT"/>
              </a:rPr>
              <a:t>: Increased access for </a:t>
            </a:r>
            <a:r>
              <a:rPr lang="en-US" sz="1400" dirty="0" smtClean="0">
                <a:solidFill>
                  <a:schemeClr val="tx1"/>
                </a:solidFill>
                <a:latin typeface="+mj-lt"/>
                <a:cs typeface="Tw Cen MT"/>
              </a:rPr>
              <a:t>500,000+ microfinance clients; saving ~2 million client hours per year, reducing transaction time and allowing entrepreneurs to keep their business open longer</a:t>
            </a:r>
            <a:endParaRPr lang="en-US" sz="1400" dirty="0">
              <a:solidFill>
                <a:schemeClr val="tx1"/>
              </a:solidFill>
              <a:latin typeface="+mj-lt"/>
              <a:cs typeface="Tw Cen MT"/>
            </a:endParaRPr>
          </a:p>
          <a:p>
            <a:pPr marL="342900" indent="-342900" eaLnBrk="0">
              <a:spcBef>
                <a:spcPts val="200"/>
              </a:spcBef>
              <a:spcAft>
                <a:spcPts val="200"/>
              </a:spcAft>
              <a:buClr>
                <a:schemeClr val="accent2"/>
              </a:buClr>
              <a:buFont typeface="Wingdings" charset="2"/>
              <a:buChar char=""/>
            </a:pPr>
            <a:endParaRPr lang="en-US" sz="1400" dirty="0">
              <a:solidFill>
                <a:schemeClr val="tx1"/>
              </a:solidFill>
              <a:latin typeface="+mj-lt"/>
              <a:cs typeface="Tw Cen MT"/>
            </a:endParaRPr>
          </a:p>
          <a:p>
            <a:pPr marL="342900" indent="-342900" eaLnBrk="0">
              <a:spcBef>
                <a:spcPts val="200"/>
              </a:spcBef>
              <a:spcAft>
                <a:spcPts val="200"/>
              </a:spcAft>
              <a:buClr>
                <a:schemeClr val="accent2"/>
              </a:buClr>
              <a:buFont typeface="Wingdings" charset="2"/>
              <a:buChar char=""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2244889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Why invest with us? 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70186" y="2116691"/>
            <a:ext cx="7888064" cy="4537397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400" dirty="0" smtClean="0">
                <a:solidFill>
                  <a:schemeClr val="accent2"/>
                </a:solidFill>
              </a:rPr>
              <a:t>M2M is appropriate for investors seeking financial and social returns.</a:t>
            </a:r>
          </a:p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400" dirty="0" smtClean="0">
                <a:solidFill>
                  <a:schemeClr val="accent2"/>
                </a:solidFill>
              </a:rPr>
              <a:t>Other advantages include:</a:t>
            </a:r>
          </a:p>
          <a:p>
            <a:pPr>
              <a:spcBef>
                <a:spcPts val="1400"/>
              </a:spcBef>
              <a:spcAft>
                <a:spcPts val="1200"/>
              </a:spcAft>
            </a:pPr>
            <a:r>
              <a:rPr lang="en-US" sz="3100" dirty="0"/>
              <a:t>Emphasis on equity ownership </a:t>
            </a:r>
          </a:p>
          <a:p>
            <a:pPr>
              <a:spcBef>
                <a:spcPts val="1400"/>
              </a:spcBef>
              <a:spcAft>
                <a:spcPts val="1200"/>
              </a:spcAft>
            </a:pPr>
            <a:r>
              <a:rPr lang="en-US" sz="3100" dirty="0"/>
              <a:t>Faster potential exit timeframe vs. other social investments</a:t>
            </a:r>
          </a:p>
          <a:p>
            <a:pPr>
              <a:spcBef>
                <a:spcPts val="1400"/>
              </a:spcBef>
              <a:spcAft>
                <a:spcPts val="1200"/>
              </a:spcAft>
            </a:pPr>
            <a:r>
              <a:rPr lang="en-US" sz="3100" dirty="0"/>
              <a:t>Exploitation of significant market inefficiencies</a:t>
            </a:r>
            <a:endParaRPr lang="en-US" sz="3100" dirty="0">
              <a:solidFill>
                <a:srgbClr val="FF0000"/>
              </a:solidFill>
            </a:endParaRPr>
          </a:p>
          <a:p>
            <a:pPr>
              <a:spcBef>
                <a:spcPts val="1400"/>
              </a:spcBef>
              <a:spcAft>
                <a:spcPts val="1200"/>
              </a:spcAft>
            </a:pPr>
            <a:r>
              <a:rPr lang="en-US" sz="3100" dirty="0"/>
              <a:t>Counter-cyclicality</a:t>
            </a:r>
          </a:p>
          <a:p>
            <a:pPr>
              <a:spcBef>
                <a:spcPts val="1400"/>
              </a:spcBef>
              <a:spcAft>
                <a:spcPts val="1200"/>
              </a:spcAft>
            </a:pPr>
            <a:r>
              <a:rPr lang="en-US" sz="3100" dirty="0"/>
              <a:t>Diversification of your portfolio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13</a:t>
            </a:fld>
            <a:endParaRPr lang="en-US"/>
          </a:p>
        </p:txBody>
      </p:sp>
      <p:pic>
        <p:nvPicPr>
          <p:cNvPr id="8" name="Picture 7" descr="logom2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815" y="6146796"/>
            <a:ext cx="1202435" cy="64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772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1679" y="1448829"/>
            <a:ext cx="6977802" cy="4933635"/>
          </a:xfrm>
          <a:prstGeom prst="rect">
            <a:avLst/>
          </a:prstGeom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317510" y="780887"/>
            <a:ext cx="8223220" cy="9678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330F42"/>
                </a:solidFill>
              </a:rPr>
              <a:t>Thank you!</a:t>
            </a:r>
            <a:endParaRPr lang="en-US" dirty="0">
              <a:solidFill>
                <a:srgbClr val="330F4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14</a:t>
            </a:fld>
            <a:endParaRPr lang="en-US"/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7761479" y="780887"/>
            <a:ext cx="1076029" cy="9678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Q&amp;A</a:t>
            </a:r>
            <a:endParaRPr lang="en-US" sz="2800" dirty="0"/>
          </a:p>
        </p:txBody>
      </p:sp>
      <p:pic>
        <p:nvPicPr>
          <p:cNvPr id="9" name="Picture 8" descr="logom2mwhit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487" y="5786300"/>
            <a:ext cx="1143248" cy="61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140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15</a:t>
            </a:fld>
            <a:endParaRPr 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90060" y="1391837"/>
            <a:ext cx="7754284" cy="484094"/>
          </a:xfrm>
        </p:spPr>
        <p:txBody>
          <a:bodyPr>
            <a:noAutofit/>
          </a:bodyPr>
          <a:lstStyle/>
          <a:p>
            <a:r>
              <a:rPr lang="en-US" sz="2800" dirty="0">
                <a:latin typeface="+mj-lt"/>
              </a:rPr>
              <a:t>M2M Partners – Our Team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89193" y="338882"/>
            <a:ext cx="7810967" cy="108823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Appendix A</a:t>
            </a:r>
            <a:endParaRPr lang="en-US" sz="3600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0" y="5317093"/>
            <a:ext cx="907143" cy="1139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200" y="3564492"/>
            <a:ext cx="914400" cy="1139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54" y="3564493"/>
            <a:ext cx="914400" cy="1139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200" y="5317091"/>
            <a:ext cx="914400" cy="1139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Content Placeholder 2"/>
          <p:cNvSpPr txBox="1">
            <a:spLocks/>
          </p:cNvSpPr>
          <p:nvPr/>
        </p:nvSpPr>
        <p:spPr>
          <a:xfrm>
            <a:off x="228600" y="2134579"/>
            <a:ext cx="8538351" cy="17288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chemeClr val="accent2"/>
                </a:solidFill>
                <a:latin typeface="+mj-lt"/>
              </a:rPr>
              <a:t>We look for growth stage companies that deliver a double bottom line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chemeClr val="accent2"/>
                </a:solidFill>
                <a:latin typeface="+mj-lt"/>
              </a:rPr>
              <a:t>Active fund working closely with entrepreneurs to add direct value to the business model.  To that end we offer extensive support: financial, legal, policy, and technical; and the benefit of a vast network of partners within our domain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chemeClr val="accent2"/>
                </a:solidFill>
                <a:latin typeface="+mj-lt"/>
              </a:rPr>
              <a:t>Deep knowledge of emerging markets, social investment, mobile technology, and financial services</a:t>
            </a:r>
            <a:endParaRPr lang="en-US" sz="14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51954" y="3640692"/>
            <a:ext cx="296784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1"/>
                </a:solidFill>
              </a:rPr>
              <a:t>Stacey Tsai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Investment banking (Bear Sterns)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Former diplomat, U.S. State Dept.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Experience in venture investments and clean tech (Better Place)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Deep knowledge of East and Southeast Asia business landscape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5715276" y="3641735"/>
            <a:ext cx="299552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663366"/>
                </a:solidFill>
              </a:rPr>
              <a:t>Lauren Miller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Microfinance rating analyst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International banking (JPMorgan)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Social impact methodology expertise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Experience in LAC, Africa, N. America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1551954" y="5243730"/>
            <a:ext cx="296784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663366"/>
                </a:solidFill>
              </a:rPr>
              <a:t>Daniel Kahn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Focus on innovative financial services: Kiva, World Bank, Innovations for Poverty Action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Mobile advertising (Google)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Latin America and Africa experience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5715276" y="5243730"/>
            <a:ext cx="299552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rgbClr val="663366"/>
                </a:solidFill>
              </a:rPr>
              <a:t>Amee</a:t>
            </a:r>
            <a:r>
              <a:rPr lang="en-US" sz="1400" b="1" dirty="0" smtClean="0">
                <a:solidFill>
                  <a:srgbClr val="663366"/>
                </a:solidFill>
              </a:rPr>
              <a:t> Patel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/>
              <a:t>Principal </a:t>
            </a:r>
            <a:r>
              <a:rPr lang="en-US" sz="1200" dirty="0" smtClean="0"/>
              <a:t>Manager </a:t>
            </a:r>
            <a:r>
              <a:rPr lang="en-US" sz="1200" dirty="0"/>
              <a:t>Strategy &amp; New </a:t>
            </a:r>
            <a:r>
              <a:rPr lang="en-US" sz="1200" dirty="0" smtClean="0"/>
              <a:t>Initiatives, SKS Microfinance India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Multi-sector consulting experience (McKinsey &amp; Company)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International food and agriculture policy experience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776543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16</a:t>
            </a:fld>
            <a:endParaRPr 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90060" y="1391837"/>
            <a:ext cx="7754284" cy="484094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+mj-lt"/>
              </a:rPr>
              <a:t>Potential </a:t>
            </a:r>
            <a:r>
              <a:rPr lang="en-US" sz="2800" dirty="0">
                <a:latin typeface="+mj-lt"/>
              </a:rPr>
              <a:t>targets (pipeline)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89193" y="338882"/>
            <a:ext cx="7810967" cy="108823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Appendix B</a:t>
            </a:r>
            <a:endParaRPr lang="en-US" sz="36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0" y="2146338"/>
            <a:ext cx="1447800" cy="821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643" y="2237521"/>
            <a:ext cx="1384011" cy="638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7938" y="2328308"/>
            <a:ext cx="1362807" cy="457200"/>
          </a:xfrm>
          <a:prstGeom prst="rect">
            <a:avLst/>
          </a:prstGeom>
        </p:spPr>
      </p:pic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101" y="4403654"/>
            <a:ext cx="1524000" cy="533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952" y="4455615"/>
            <a:ext cx="1059657" cy="570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433519" y="3013451"/>
            <a:ext cx="2514600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050" dirty="0" smtClean="0"/>
              <a:t>Mobile healthcare company based in Bangladesh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050" dirty="0"/>
              <a:t>P</a:t>
            </a:r>
            <a:r>
              <a:rPr lang="en-US" sz="1050" dirty="0" smtClean="0"/>
              <a:t>artnership with </a:t>
            </a:r>
            <a:r>
              <a:rPr lang="en-US" sz="1050" dirty="0" err="1" smtClean="0"/>
              <a:t>GrameenPhone</a:t>
            </a:r>
            <a:endParaRPr lang="en-US" sz="105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050" dirty="0" smtClean="0"/>
              <a:t>Over 7 million consults served via “</a:t>
            </a:r>
            <a:r>
              <a:rPr lang="en-US" sz="1050" dirty="0" err="1" smtClean="0"/>
              <a:t>Healthline</a:t>
            </a:r>
            <a:r>
              <a:rPr lang="en-US" sz="1050" dirty="0" smtClean="0"/>
              <a:t>” call-a-doctor service, lowering the cost for effective treatment and monitoring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197744" y="3013451"/>
            <a:ext cx="2514600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050" dirty="0" smtClean="0"/>
              <a:t>Mobile health company with modules in screening,</a:t>
            </a:r>
            <a:r>
              <a:rPr lang="en-US" sz="1050" dirty="0"/>
              <a:t> primary care,</a:t>
            </a:r>
            <a:r>
              <a:rPr lang="en-US" sz="1050" dirty="0" smtClean="0"/>
              <a:t> </a:t>
            </a:r>
            <a:r>
              <a:rPr lang="en-US" sz="1050" dirty="0" err="1" smtClean="0"/>
              <a:t>tele</a:t>
            </a:r>
            <a:r>
              <a:rPr lang="en-US" sz="1050" dirty="0" smtClean="0"/>
              <a:t>-medicine, patient management, billing, etc.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050" dirty="0" smtClean="0"/>
              <a:t>Seeking funding to expand on active projects in Philippines, India</a:t>
            </a:r>
            <a:r>
              <a:rPr lang="en-US" sz="1050" dirty="0"/>
              <a:t>, Bangladesh, Egypt</a:t>
            </a:r>
            <a:r>
              <a:rPr lang="en-US" sz="1050" dirty="0" smtClean="0"/>
              <a:t>, etc.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289320" y="3013451"/>
            <a:ext cx="25146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050" dirty="0" smtClean="0"/>
              <a:t>Independent mobile money service solution, focused on payroll administration for agricultural firms and multi-laterals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050" dirty="0" smtClean="0"/>
              <a:t>Processed $15.5 million in transaction volume in 2010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09719" y="5105400"/>
            <a:ext cx="2514600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050" dirty="0" smtClean="0"/>
              <a:t>Leading online learning platform available over all mobile phones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050" dirty="0" smtClean="0"/>
              <a:t>Proven impact: cell phone games improved literacy of students in rural India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050" dirty="0" smtClean="0"/>
              <a:t>Flexible business model (free, </a:t>
            </a:r>
            <a:r>
              <a:rPr lang="en-US" sz="1050" dirty="0" err="1" smtClean="0"/>
              <a:t>freemium</a:t>
            </a:r>
            <a:r>
              <a:rPr lang="en-US" sz="1050" dirty="0" smtClean="0"/>
              <a:t>, ad-supported)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203384" y="5105400"/>
            <a:ext cx="2514600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050" dirty="0" smtClean="0"/>
              <a:t>Provides payment, shared phone, and virtual phone services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050" dirty="0" smtClean="0"/>
              <a:t>Targets bottom billion for health and agriculture solutions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050" dirty="0" smtClean="0"/>
              <a:t>Protected IP and multiple existing revenue streams (pay for service, consulting, etc.)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277320" y="5105400"/>
            <a:ext cx="2514600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050" dirty="0" err="1" smtClean="0"/>
              <a:t>Frogtek</a:t>
            </a:r>
            <a:r>
              <a:rPr lang="en-US" sz="1050" dirty="0" smtClean="0"/>
              <a:t> is a leader in mobile small business solutions targeting independent shop owners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050" dirty="0" smtClean="0"/>
              <a:t>Currently piloting in Mexico and Colombia, with products for both shop owners and large CPGs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050" dirty="0" smtClean="0"/>
              <a:t>Point-of-sale applications allows micro-retailers to better manage inventory and increase profits</a:t>
            </a:r>
          </a:p>
        </p:txBody>
      </p:sp>
      <p:pic>
        <p:nvPicPr>
          <p:cNvPr id="38" name="Picture 1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320" y="4466481"/>
            <a:ext cx="1808176" cy="407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7849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3" y="610226"/>
            <a:ext cx="8574087" cy="967840"/>
          </a:xfrm>
        </p:spPr>
        <p:txBody>
          <a:bodyPr/>
          <a:lstStyle/>
          <a:p>
            <a:pPr algn="l"/>
            <a:r>
              <a:rPr lang="en-US" dirty="0" smtClean="0"/>
              <a:t>Our mission</a:t>
            </a:r>
            <a:endParaRPr lang="en-US" dirty="0"/>
          </a:p>
        </p:txBody>
      </p:sp>
      <p:pic>
        <p:nvPicPr>
          <p:cNvPr id="4" name="Picture 3" descr="logom2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815" y="6146796"/>
            <a:ext cx="1202435" cy="645582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1060312" y="2498135"/>
            <a:ext cx="4002294" cy="3129394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2300" dirty="0" smtClean="0"/>
              <a:t>Provide </a:t>
            </a:r>
            <a:r>
              <a:rPr lang="en-US" sz="2300" b="1" dirty="0" smtClean="0"/>
              <a:t>financial</a:t>
            </a:r>
            <a:r>
              <a:rPr lang="en-US" sz="2300" dirty="0" smtClean="0"/>
              <a:t> and </a:t>
            </a:r>
            <a:r>
              <a:rPr lang="en-US" sz="2300" b="1" dirty="0" smtClean="0"/>
              <a:t>social returns</a:t>
            </a:r>
            <a:r>
              <a:rPr lang="en-US" sz="2300" dirty="0" smtClean="0"/>
              <a:t> to our investors by supporting businesses that </a:t>
            </a:r>
            <a:r>
              <a:rPr lang="en-US" sz="2300" b="1" dirty="0" smtClean="0"/>
              <a:t>leverage mobile technology </a:t>
            </a:r>
            <a:r>
              <a:rPr lang="en-US" sz="2300" dirty="0" smtClean="0"/>
              <a:t>to extend basic services to </a:t>
            </a:r>
            <a:r>
              <a:rPr lang="en-US" sz="2300" b="1" dirty="0" smtClean="0"/>
              <a:t>Bottom of the Pyramid customers</a:t>
            </a:r>
            <a:r>
              <a:rPr lang="en-US" sz="2300" dirty="0" smtClean="0"/>
              <a:t> in emerging markets.</a:t>
            </a:r>
            <a:endParaRPr lang="en-US" sz="23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62606" y="2475103"/>
            <a:ext cx="3795643" cy="3170067"/>
          </a:xfrm>
          <a:prstGeom prst="rect">
            <a:avLst/>
          </a:prstGeom>
        </p:spPr>
      </p:pic>
      <p:sp>
        <p:nvSpPr>
          <p:cNvPr id="7" name="Left Brace 6"/>
          <p:cNvSpPr/>
          <p:nvPr/>
        </p:nvSpPr>
        <p:spPr>
          <a:xfrm>
            <a:off x="442920" y="2475103"/>
            <a:ext cx="617391" cy="3170067"/>
          </a:xfrm>
          <a:prstGeom prst="leftBrace">
            <a:avLst>
              <a:gd name="adj1" fmla="val 62619"/>
              <a:gd name="adj2" fmla="val 50000"/>
            </a:avLst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697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5774" y="2950971"/>
            <a:ext cx="4466666" cy="3288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84163" y="610226"/>
            <a:ext cx="8574087" cy="967840"/>
          </a:xfrm>
        </p:spPr>
        <p:txBody>
          <a:bodyPr/>
          <a:lstStyle/>
          <a:p>
            <a:pPr algn="l"/>
            <a:r>
              <a:rPr lang="en-US" dirty="0" smtClean="0"/>
              <a:t>The market</a:t>
            </a:r>
            <a:endParaRPr lang="en-US" dirty="0"/>
          </a:p>
        </p:txBody>
      </p:sp>
      <p:pic>
        <p:nvPicPr>
          <p:cNvPr id="19" name="Picture 2"/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7" r="5735"/>
          <a:stretch/>
        </p:blipFill>
        <p:spPr bwMode="auto">
          <a:xfrm>
            <a:off x="158758" y="2968613"/>
            <a:ext cx="4462853" cy="3419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 descr="logom2m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815" y="6146796"/>
            <a:ext cx="1202435" cy="645582"/>
          </a:xfrm>
          <a:prstGeom prst="rect">
            <a:avLst/>
          </a:prstGeom>
        </p:spPr>
      </p:pic>
      <p:sp>
        <p:nvSpPr>
          <p:cNvPr id="24" name="Text Placeholder 9"/>
          <p:cNvSpPr txBox="1">
            <a:spLocks/>
          </p:cNvSpPr>
          <p:nvPr/>
        </p:nvSpPr>
        <p:spPr bwMode="auto">
          <a:xfrm>
            <a:off x="300564" y="2819425"/>
            <a:ext cx="4215210" cy="43547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defRPr sz="2000" b="1" kern="1200">
                <a:solidFill>
                  <a:srgbClr val="FFFFFF"/>
                </a:solidFill>
                <a:latin typeface="+mn-lt"/>
                <a:ea typeface="ＭＳ Ｐゴシック" pitchFamily="-106" charset="-128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-106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ＭＳ Ｐゴシック" pitchFamily="-106" charset="-128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-106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ＭＳ Ｐゴシック" pitchFamily="-106" charset="-128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-106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pitchFamily="-106" charset="-128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-106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pitchFamily="-106" charset="-128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DD8047"/>
              </a:buClr>
              <a:buSzPct val="60000"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ＭＳ Ｐゴシック" pitchFamily="-106" charset="-128"/>
                <a:cs typeface="Century Gothic"/>
              </a:rPr>
              <a:t>Unique Mobile Owners by Segment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ＭＳ Ｐゴシック" pitchFamily="-106" charset="-128"/>
              <a:cs typeface="Century Gothic"/>
            </a:endParaRPr>
          </a:p>
        </p:txBody>
      </p:sp>
      <p:sp>
        <p:nvSpPr>
          <p:cNvPr id="25" name="Text Placeholder 11"/>
          <p:cNvSpPr txBox="1">
            <a:spLocks/>
          </p:cNvSpPr>
          <p:nvPr/>
        </p:nvSpPr>
        <p:spPr bwMode="auto">
          <a:xfrm>
            <a:off x="4674531" y="2823453"/>
            <a:ext cx="4166790" cy="431445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defRPr sz="2000" b="1" kern="1200">
                <a:solidFill>
                  <a:srgbClr val="FFFFFF"/>
                </a:solidFill>
                <a:latin typeface="+mn-lt"/>
                <a:ea typeface="ＭＳ Ｐゴシック" pitchFamily="-106" charset="-128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-106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ＭＳ Ｐゴシック" pitchFamily="-106" charset="-128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-106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ＭＳ Ｐゴシック" pitchFamily="-106" charset="-128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-106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pitchFamily="-106" charset="-128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-106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pitchFamily="-106" charset="-128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DD8047"/>
              </a:buClr>
              <a:buSzPct val="60000"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ＭＳ Ｐゴシック" pitchFamily="-106" charset="-128"/>
                <a:cs typeface="Century Gothic"/>
              </a:rPr>
              <a:t>Consumer Spending as a % of Total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ＭＳ Ｐゴシック" pitchFamily="-106" charset="-128"/>
              <a:cs typeface="Century Gothic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38672" y="1735664"/>
            <a:ext cx="807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+mn-lt"/>
              </a:rPr>
              <a:t>Mobile platform-based applications present a compelling investment opportunity </a:t>
            </a:r>
            <a:endParaRPr lang="en-US" sz="2400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1553" y="6229774"/>
            <a:ext cx="1675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Sources: CGAP, Wireless Intelligence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4586331" y="6243490"/>
            <a:ext cx="1958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JP Morgan Chase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31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84163" y="611708"/>
            <a:ext cx="8574087" cy="967840"/>
          </a:xfrm>
        </p:spPr>
        <p:txBody>
          <a:bodyPr/>
          <a:lstStyle/>
          <a:p>
            <a:pPr algn="l"/>
            <a:r>
              <a:rPr lang="en-US" dirty="0" smtClean="0"/>
              <a:t>Unique business opportunities</a:t>
            </a:r>
            <a:endParaRPr lang="en-US" dirty="0"/>
          </a:p>
        </p:txBody>
      </p:sp>
      <p:sp>
        <p:nvSpPr>
          <p:cNvPr id="27" name="Freeform 26"/>
          <p:cNvSpPr/>
          <p:nvPr/>
        </p:nvSpPr>
        <p:spPr>
          <a:xfrm>
            <a:off x="284163" y="3700103"/>
            <a:ext cx="756249" cy="776841"/>
          </a:xfrm>
          <a:custGeom>
            <a:avLst/>
            <a:gdLst>
              <a:gd name="connsiteX0" fmla="*/ 82770 w 624441"/>
              <a:gd name="connsiteY0" fmla="*/ 238786 h 624441"/>
              <a:gd name="connsiteX1" fmla="*/ 238786 w 624441"/>
              <a:gd name="connsiteY1" fmla="*/ 238786 h 624441"/>
              <a:gd name="connsiteX2" fmla="*/ 238786 w 624441"/>
              <a:gd name="connsiteY2" fmla="*/ 82770 h 624441"/>
              <a:gd name="connsiteX3" fmla="*/ 385655 w 624441"/>
              <a:gd name="connsiteY3" fmla="*/ 82770 h 624441"/>
              <a:gd name="connsiteX4" fmla="*/ 385655 w 624441"/>
              <a:gd name="connsiteY4" fmla="*/ 238786 h 624441"/>
              <a:gd name="connsiteX5" fmla="*/ 541671 w 624441"/>
              <a:gd name="connsiteY5" fmla="*/ 238786 h 624441"/>
              <a:gd name="connsiteX6" fmla="*/ 541671 w 624441"/>
              <a:gd name="connsiteY6" fmla="*/ 385655 h 624441"/>
              <a:gd name="connsiteX7" fmla="*/ 385655 w 624441"/>
              <a:gd name="connsiteY7" fmla="*/ 385655 h 624441"/>
              <a:gd name="connsiteX8" fmla="*/ 385655 w 624441"/>
              <a:gd name="connsiteY8" fmla="*/ 541671 h 624441"/>
              <a:gd name="connsiteX9" fmla="*/ 238786 w 624441"/>
              <a:gd name="connsiteY9" fmla="*/ 541671 h 624441"/>
              <a:gd name="connsiteX10" fmla="*/ 238786 w 624441"/>
              <a:gd name="connsiteY10" fmla="*/ 385655 h 624441"/>
              <a:gd name="connsiteX11" fmla="*/ 82770 w 624441"/>
              <a:gd name="connsiteY11" fmla="*/ 385655 h 624441"/>
              <a:gd name="connsiteX12" fmla="*/ 82770 w 624441"/>
              <a:gd name="connsiteY12" fmla="*/ 238786 h 624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24441" h="624441">
                <a:moveTo>
                  <a:pt x="82770" y="238786"/>
                </a:moveTo>
                <a:lnTo>
                  <a:pt x="238786" y="238786"/>
                </a:lnTo>
                <a:lnTo>
                  <a:pt x="238786" y="82770"/>
                </a:lnTo>
                <a:lnTo>
                  <a:pt x="385655" y="82770"/>
                </a:lnTo>
                <a:lnTo>
                  <a:pt x="385655" y="238786"/>
                </a:lnTo>
                <a:lnTo>
                  <a:pt x="541671" y="238786"/>
                </a:lnTo>
                <a:lnTo>
                  <a:pt x="541671" y="385655"/>
                </a:lnTo>
                <a:lnTo>
                  <a:pt x="385655" y="385655"/>
                </a:lnTo>
                <a:lnTo>
                  <a:pt x="385655" y="541671"/>
                </a:lnTo>
                <a:lnTo>
                  <a:pt x="238786" y="541671"/>
                </a:lnTo>
                <a:lnTo>
                  <a:pt x="238786" y="385655"/>
                </a:lnTo>
                <a:lnTo>
                  <a:pt x="82770" y="385655"/>
                </a:lnTo>
                <a:lnTo>
                  <a:pt x="82770" y="238786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2770" tIns="238786" rIns="82770" bIns="238786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000" kern="1200"/>
          </a:p>
        </p:txBody>
      </p:sp>
      <p:sp>
        <p:nvSpPr>
          <p:cNvPr id="30" name="Equal 29"/>
          <p:cNvSpPr/>
          <p:nvPr/>
        </p:nvSpPr>
        <p:spPr>
          <a:xfrm rot="21597699">
            <a:off x="3152402" y="3772102"/>
            <a:ext cx="777725" cy="776649"/>
          </a:xfrm>
          <a:prstGeom prst="mathEqual">
            <a:avLst/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211376" rIns="253708" bIns="21137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/>
          </a:p>
        </p:txBody>
      </p:sp>
      <p:sp>
        <p:nvSpPr>
          <p:cNvPr id="31" name="Freeform 30"/>
          <p:cNvSpPr/>
          <p:nvPr/>
        </p:nvSpPr>
        <p:spPr>
          <a:xfrm>
            <a:off x="5992636" y="1973963"/>
            <a:ext cx="2160000" cy="2160000"/>
          </a:xfrm>
          <a:custGeom>
            <a:avLst/>
            <a:gdLst>
              <a:gd name="connsiteX0" fmla="*/ 0 w 2153245"/>
              <a:gd name="connsiteY0" fmla="*/ 1076623 h 2153245"/>
              <a:gd name="connsiteX1" fmla="*/ 1076623 w 2153245"/>
              <a:gd name="connsiteY1" fmla="*/ 0 h 2153245"/>
              <a:gd name="connsiteX2" fmla="*/ 2153246 w 2153245"/>
              <a:gd name="connsiteY2" fmla="*/ 1076623 h 2153245"/>
              <a:gd name="connsiteX3" fmla="*/ 1076623 w 2153245"/>
              <a:gd name="connsiteY3" fmla="*/ 2153246 h 2153245"/>
              <a:gd name="connsiteX4" fmla="*/ 0 w 2153245"/>
              <a:gd name="connsiteY4" fmla="*/ 1076623 h 2153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3245" h="2153245">
                <a:moveTo>
                  <a:pt x="0" y="1076623"/>
                </a:moveTo>
                <a:cubicBezTo>
                  <a:pt x="0" y="482021"/>
                  <a:pt x="482021" y="0"/>
                  <a:pt x="1076623" y="0"/>
                </a:cubicBezTo>
                <a:cubicBezTo>
                  <a:pt x="1671225" y="0"/>
                  <a:pt x="2153246" y="482021"/>
                  <a:pt x="2153246" y="1076623"/>
                </a:cubicBezTo>
                <a:cubicBezTo>
                  <a:pt x="2153246" y="1671225"/>
                  <a:pt x="1671225" y="2153246"/>
                  <a:pt x="1076623" y="2153246"/>
                </a:cubicBezTo>
                <a:cubicBezTo>
                  <a:pt x="482021" y="2153246"/>
                  <a:pt x="0" y="1671225"/>
                  <a:pt x="0" y="1076623"/>
                </a:cubicBezTo>
                <a:close/>
              </a:path>
            </a:pathLst>
          </a:custGeom>
          <a:solidFill>
            <a:schemeClr val="accent4">
              <a:alpha val="82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0" vert="horz" wrap="square" lIns="361055" tIns="361055" rIns="361055" bIns="361055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/>
              <a:t>Social</a:t>
            </a:r>
          </a:p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smtClean="0"/>
              <a:t>Impact</a:t>
            </a:r>
            <a:endParaRPr lang="en-US" sz="2800" kern="1200" dirty="0"/>
          </a:p>
        </p:txBody>
      </p:sp>
      <p:sp>
        <p:nvSpPr>
          <p:cNvPr id="32" name="Freeform 31"/>
          <p:cNvSpPr/>
          <p:nvPr/>
        </p:nvSpPr>
        <p:spPr>
          <a:xfrm>
            <a:off x="4113373" y="2007181"/>
            <a:ext cx="2145789" cy="2153245"/>
          </a:xfrm>
          <a:custGeom>
            <a:avLst/>
            <a:gdLst>
              <a:gd name="connsiteX0" fmla="*/ 0 w 2153245"/>
              <a:gd name="connsiteY0" fmla="*/ 1076623 h 2153245"/>
              <a:gd name="connsiteX1" fmla="*/ 1076623 w 2153245"/>
              <a:gd name="connsiteY1" fmla="*/ 0 h 2153245"/>
              <a:gd name="connsiteX2" fmla="*/ 2153246 w 2153245"/>
              <a:gd name="connsiteY2" fmla="*/ 1076623 h 2153245"/>
              <a:gd name="connsiteX3" fmla="*/ 1076623 w 2153245"/>
              <a:gd name="connsiteY3" fmla="*/ 2153246 h 2153245"/>
              <a:gd name="connsiteX4" fmla="*/ 0 w 2153245"/>
              <a:gd name="connsiteY4" fmla="*/ 1076623 h 2153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3245" h="2153245">
                <a:moveTo>
                  <a:pt x="0" y="1076623"/>
                </a:moveTo>
                <a:cubicBezTo>
                  <a:pt x="0" y="482021"/>
                  <a:pt x="482021" y="0"/>
                  <a:pt x="1076623" y="0"/>
                </a:cubicBezTo>
                <a:cubicBezTo>
                  <a:pt x="1671225" y="0"/>
                  <a:pt x="2153246" y="482021"/>
                  <a:pt x="2153246" y="1076623"/>
                </a:cubicBezTo>
                <a:cubicBezTo>
                  <a:pt x="2153246" y="1671225"/>
                  <a:pt x="1671225" y="2153246"/>
                  <a:pt x="1076623" y="2153246"/>
                </a:cubicBezTo>
                <a:cubicBezTo>
                  <a:pt x="482021" y="2153246"/>
                  <a:pt x="0" y="1671225"/>
                  <a:pt x="0" y="1076623"/>
                </a:cubicBezTo>
                <a:close/>
              </a:path>
            </a:pathLst>
          </a:custGeom>
          <a:solidFill>
            <a:schemeClr val="accent2">
              <a:alpha val="73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0" vert="horz" wrap="square" lIns="361055" tIns="361055" rIns="361055" bIns="361055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/>
              <a:t>Business</a:t>
            </a:r>
          </a:p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smtClean="0"/>
              <a:t>Case</a:t>
            </a:r>
            <a:endParaRPr lang="en-US" sz="2800" kern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3000568" y="4683589"/>
            <a:ext cx="280938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500" dirty="0" smtClean="0">
                <a:latin typeface="Century Gothic"/>
                <a:cs typeface="Century Gothic"/>
              </a:rPr>
              <a:t>High client volume</a:t>
            </a:r>
          </a:p>
          <a:p>
            <a:pPr algn="r">
              <a:spcAft>
                <a:spcPts val="600"/>
              </a:spcAft>
            </a:pPr>
            <a:r>
              <a:rPr lang="en-US" sz="1500" dirty="0" smtClean="0">
                <a:latin typeface="Century Gothic"/>
                <a:cs typeface="Century Gothic"/>
              </a:rPr>
              <a:t>Scalability</a:t>
            </a:r>
          </a:p>
          <a:p>
            <a:pPr algn="r">
              <a:spcAft>
                <a:spcPts val="600"/>
              </a:spcAft>
            </a:pPr>
            <a:r>
              <a:rPr lang="en-US" sz="1500" dirty="0" smtClean="0">
                <a:latin typeface="Century Gothic"/>
                <a:cs typeface="Century Gothic"/>
              </a:rPr>
              <a:t>Small but growing disposable income</a:t>
            </a:r>
            <a:endParaRPr lang="en-US" sz="1500" dirty="0">
              <a:latin typeface="Century Gothic"/>
              <a:cs typeface="Century Gothic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67060" y="4386665"/>
            <a:ext cx="27299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500" dirty="0" smtClean="0">
                <a:latin typeface="Century Gothic"/>
                <a:cs typeface="Century Gothic"/>
              </a:rPr>
              <a:t>Improved </a:t>
            </a:r>
            <a:r>
              <a:rPr lang="en-US" sz="1500" dirty="0">
                <a:latin typeface="Century Gothic"/>
                <a:cs typeface="Century Gothic"/>
              </a:rPr>
              <a:t>health </a:t>
            </a:r>
            <a:r>
              <a:rPr lang="en-US" sz="1500" dirty="0" smtClean="0">
                <a:latin typeface="Century Gothic"/>
                <a:cs typeface="Century Gothic"/>
              </a:rPr>
              <a:t>conditions</a:t>
            </a:r>
            <a:endParaRPr lang="en-US" sz="1500" dirty="0">
              <a:latin typeface="Century Gothic"/>
              <a:cs typeface="Century Gothic"/>
            </a:endParaRPr>
          </a:p>
          <a:p>
            <a:pPr>
              <a:spcAft>
                <a:spcPts val="600"/>
              </a:spcAft>
            </a:pPr>
            <a:r>
              <a:rPr lang="en-US" sz="1500" dirty="0" smtClean="0">
                <a:latin typeface="Century Gothic"/>
                <a:cs typeface="Century Gothic"/>
              </a:rPr>
              <a:t>More affordable education services</a:t>
            </a:r>
          </a:p>
          <a:p>
            <a:pPr>
              <a:spcAft>
                <a:spcPts val="600"/>
              </a:spcAft>
            </a:pPr>
            <a:r>
              <a:rPr lang="en-US" sz="1500" dirty="0" smtClean="0">
                <a:latin typeface="Century Gothic"/>
                <a:cs typeface="Century Gothic"/>
              </a:rPr>
              <a:t>Increased agricultural yields</a:t>
            </a:r>
          </a:p>
          <a:p>
            <a:pPr>
              <a:spcAft>
                <a:spcPts val="600"/>
              </a:spcAft>
            </a:pPr>
            <a:r>
              <a:rPr lang="en-US" sz="1500" dirty="0" smtClean="0">
                <a:latin typeface="Century Gothic"/>
                <a:cs typeface="Century Gothic"/>
              </a:rPr>
              <a:t>Increased access to financial services</a:t>
            </a:r>
          </a:p>
        </p:txBody>
      </p:sp>
      <p:graphicFrame>
        <p:nvGraphicFramePr>
          <p:cNvPr id="41" name="Diagram 40"/>
          <p:cNvGraphicFramePr/>
          <p:nvPr>
            <p:extLst>
              <p:ext uri="{D42A27DB-BD31-4B8C-83A1-F6EECF244321}">
                <p14:modId xmlns:p14="http://schemas.microsoft.com/office/powerpoint/2010/main" val="2667428319"/>
              </p:ext>
            </p:extLst>
          </p:nvPr>
        </p:nvGraphicFramePr>
        <p:xfrm>
          <a:off x="738017" y="4054909"/>
          <a:ext cx="2334612" cy="2761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2" name="Diagram 41"/>
          <p:cNvGraphicFramePr/>
          <p:nvPr>
            <p:extLst>
              <p:ext uri="{D42A27DB-BD31-4B8C-83A1-F6EECF244321}">
                <p14:modId xmlns:p14="http://schemas.microsoft.com/office/powerpoint/2010/main" val="2468504236"/>
              </p:ext>
            </p:extLst>
          </p:nvPr>
        </p:nvGraphicFramePr>
        <p:xfrm>
          <a:off x="723911" y="1608130"/>
          <a:ext cx="2334612" cy="2761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4" name="Picture 43" descr="logom2m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815" y="6146796"/>
            <a:ext cx="1202435" cy="645582"/>
          </a:xfrm>
          <a:prstGeom prst="rect">
            <a:avLst/>
          </a:prstGeom>
        </p:spPr>
      </p:pic>
      <p:sp>
        <p:nvSpPr>
          <p:cNvPr id="45" name="Right Brace 44"/>
          <p:cNvSpPr/>
          <p:nvPr/>
        </p:nvSpPr>
        <p:spPr>
          <a:xfrm>
            <a:off x="5794276" y="4714949"/>
            <a:ext cx="252000" cy="1189680"/>
          </a:xfrm>
          <a:prstGeom prst="rightBrace">
            <a:avLst>
              <a:gd name="adj1" fmla="val 54166"/>
              <a:gd name="adj2" fmla="val 50000"/>
            </a:avLst>
          </a:prstGeom>
          <a:ln w="3810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ight Brace 45"/>
          <p:cNvSpPr/>
          <p:nvPr/>
        </p:nvSpPr>
        <p:spPr>
          <a:xfrm flipH="1">
            <a:off x="6181664" y="4443988"/>
            <a:ext cx="255228" cy="1727470"/>
          </a:xfrm>
          <a:prstGeom prst="rightBrace">
            <a:avLst>
              <a:gd name="adj1" fmla="val 54166"/>
              <a:gd name="adj2" fmla="val 50000"/>
            </a:avLst>
          </a:prstGeom>
          <a:ln w="38100" cmpd="sng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11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1863" y="4992448"/>
            <a:ext cx="1339462" cy="1491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442876"/>
          </a:xfrm>
        </p:spPr>
        <p:txBody>
          <a:bodyPr>
            <a:noAutofit/>
          </a:bodyPr>
          <a:lstStyle/>
          <a:p>
            <a:pPr algn="l"/>
            <a:r>
              <a:rPr lang="en-US" dirty="0" smtClean="0"/>
              <a:t>Our fund addresses this untapped market</a:t>
            </a:r>
            <a:endParaRPr lang="en-US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862" y="4081797"/>
            <a:ext cx="152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2737738348"/>
              </p:ext>
            </p:extLst>
          </p:nvPr>
        </p:nvGraphicFramePr>
        <p:xfrm>
          <a:off x="2425941" y="2038093"/>
          <a:ext cx="4713439" cy="4163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757260" y="2382048"/>
            <a:ext cx="293948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400" dirty="0" smtClean="0">
                <a:latin typeface="Century Gothic"/>
                <a:cs typeface="Century Gothic"/>
              </a:rPr>
              <a:t>Early stage mobile-based technology companies in 4 key areas: Education, Health, Agriculture, and Finance</a:t>
            </a:r>
            <a:endParaRPr lang="en-US" sz="1400" dirty="0">
              <a:latin typeface="Century Gothic"/>
              <a:cs typeface="Century Gothic"/>
            </a:endParaRPr>
          </a:p>
          <a:p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37073" y="5939796"/>
            <a:ext cx="3560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400" dirty="0">
                <a:latin typeface="Century Gothic"/>
                <a:cs typeface="Century Gothic"/>
              </a:rPr>
              <a:t>BRIC and “Next 11</a:t>
            </a:r>
            <a:r>
              <a:rPr lang="en-US" sz="1400" dirty="0" smtClean="0">
                <a:latin typeface="Century Gothic"/>
                <a:cs typeface="Century Gothic"/>
              </a:rPr>
              <a:t>”</a:t>
            </a:r>
            <a:endParaRPr lang="en-US" sz="1400" dirty="0">
              <a:latin typeface="Century Gothic"/>
              <a:cs typeface="Century Gothic"/>
            </a:endParaRPr>
          </a:p>
          <a:p>
            <a:pPr lvl="1"/>
            <a:r>
              <a:rPr lang="en-US" sz="1400" dirty="0" smtClean="0">
                <a:latin typeface="Century Gothic"/>
                <a:cs typeface="Century Gothic"/>
              </a:rPr>
              <a:t>Initial focus on 2-3 countries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0088" y="3523173"/>
            <a:ext cx="2667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r"/>
            <a:r>
              <a:rPr lang="en-US" sz="1400" dirty="0" smtClean="0">
                <a:latin typeface="+mj-lt"/>
              </a:rPr>
              <a:t>Serves </a:t>
            </a:r>
            <a:r>
              <a:rPr lang="en-US" sz="1400" dirty="0" err="1" smtClean="0">
                <a:latin typeface="+mj-lt"/>
              </a:rPr>
              <a:t>BoP</a:t>
            </a:r>
            <a:r>
              <a:rPr lang="en-US" sz="1400" dirty="0" smtClean="0">
                <a:latin typeface="+mj-lt"/>
              </a:rPr>
              <a:t> customers via a clear </a:t>
            </a:r>
            <a:r>
              <a:rPr lang="en-US" sz="1400" dirty="0">
                <a:latin typeface="+mj-lt"/>
              </a:rPr>
              <a:t>business model with proof of concept and scalable </a:t>
            </a:r>
            <a:r>
              <a:rPr lang="en-US" sz="1400" dirty="0" smtClean="0">
                <a:latin typeface="+mj-lt"/>
              </a:rPr>
              <a:t>model. </a:t>
            </a:r>
          </a:p>
          <a:p>
            <a:pPr marL="0" lvl="1" algn="r"/>
            <a:r>
              <a:rPr lang="en-US" sz="1400" dirty="0" smtClean="0">
                <a:latin typeface="+mj-lt"/>
              </a:rPr>
              <a:t>Plans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to reach financial sustainability within 4 years.</a:t>
            </a:r>
            <a:endParaRPr lang="en-US" sz="1400" dirty="0">
              <a:latin typeface="+mj-lt"/>
            </a:endParaRPr>
          </a:p>
          <a:p>
            <a:pPr marL="0" lvl="1" algn="r"/>
            <a:endParaRPr lang="en-US" sz="1400" dirty="0">
              <a:latin typeface="+mj-lt"/>
            </a:endParaRPr>
          </a:p>
          <a:p>
            <a:pPr algn="r"/>
            <a:endParaRPr lang="en-US" dirty="0">
              <a:latin typeface="+mj-lt"/>
            </a:endParaRPr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45" r="22841"/>
          <a:stretch/>
        </p:blipFill>
        <p:spPr bwMode="auto">
          <a:xfrm>
            <a:off x="3020568" y="2293843"/>
            <a:ext cx="740664" cy="115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4</a:t>
            </a:fld>
            <a:endParaRPr lang="en-US"/>
          </a:p>
        </p:txBody>
      </p:sp>
      <p:pic>
        <p:nvPicPr>
          <p:cNvPr id="25" name="Picture 24" descr="logom2m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815" y="6146796"/>
            <a:ext cx="1202435" cy="64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038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4163" y="611708"/>
            <a:ext cx="8574087" cy="967840"/>
          </a:xfrm>
        </p:spPr>
        <p:txBody>
          <a:bodyPr/>
          <a:lstStyle/>
          <a:p>
            <a:pPr algn="l"/>
            <a:r>
              <a:rPr lang="en-US" dirty="0" smtClean="0"/>
              <a:t>Ability to transform markets</a:t>
            </a:r>
            <a:endParaRPr lang="en-US" dirty="0"/>
          </a:p>
        </p:txBody>
      </p:sp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0079378"/>
              </p:ext>
            </p:extLst>
          </p:nvPr>
        </p:nvGraphicFramePr>
        <p:xfrm>
          <a:off x="139708" y="1923415"/>
          <a:ext cx="8686800" cy="4724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95" y="4034922"/>
            <a:ext cx="1246909" cy="623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604" y="3028950"/>
            <a:ext cx="1646862" cy="760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132" y="4858532"/>
            <a:ext cx="1223605" cy="658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 descr="logom2m.pn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815" y="6146796"/>
            <a:ext cx="1202435" cy="64558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115" y="4034922"/>
            <a:ext cx="147637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1163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Investment process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6</a:t>
            </a:fld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3048000" y="1752600"/>
            <a:ext cx="5036938" cy="4541003"/>
          </a:xfrm>
          <a:prstGeom prst="rightArrow">
            <a:avLst>
              <a:gd name="adj1" fmla="val 75000"/>
              <a:gd name="adj2" fmla="val 50000"/>
            </a:avLst>
          </a:prstGeom>
          <a:noFill/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Right Arrow 4"/>
          <p:cNvSpPr/>
          <p:nvPr/>
        </p:nvSpPr>
        <p:spPr>
          <a:xfrm>
            <a:off x="2614080" y="1823164"/>
            <a:ext cx="6244170" cy="34057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t" anchorCtr="0">
            <a:noAutofit/>
          </a:bodyPr>
          <a:lstStyle/>
          <a:p>
            <a:pPr marL="0" lvl="1" algn="l" defTabSz="11557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bg2"/>
              </a:buClr>
            </a:pPr>
            <a:endParaRPr lang="en-US" sz="1000" dirty="0" smtClean="0">
              <a:latin typeface="+mj-lt"/>
            </a:endParaRPr>
          </a:p>
          <a:p>
            <a:pPr marL="228600" lvl="1" indent="-228600" algn="l" defTabSz="11557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bg2"/>
              </a:buClr>
              <a:buChar char="••"/>
            </a:pPr>
            <a:r>
              <a:rPr lang="en-US" dirty="0" smtClean="0">
                <a:latin typeface="+mj-lt"/>
              </a:rPr>
              <a:t>Work with field-based partners (e.g., </a:t>
            </a:r>
            <a:r>
              <a:rPr lang="en-US" dirty="0" err="1" smtClean="0">
                <a:latin typeface="+mj-lt"/>
              </a:rPr>
              <a:t>TechnoServe</a:t>
            </a:r>
            <a:r>
              <a:rPr lang="en-US" dirty="0" smtClean="0">
                <a:latin typeface="+mj-lt"/>
              </a:rPr>
              <a:t>)</a:t>
            </a:r>
          </a:p>
          <a:p>
            <a:pPr marL="228600" lvl="1" indent="-228600" algn="l" defTabSz="11557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bg2"/>
              </a:buClr>
              <a:buChar char="••"/>
            </a:pPr>
            <a:r>
              <a:rPr lang="en-US" dirty="0" smtClean="0">
                <a:latin typeface="+mj-lt"/>
              </a:rPr>
              <a:t>Leverage regional angel investor networks</a:t>
            </a:r>
          </a:p>
          <a:p>
            <a:pPr marL="0" lvl="1" algn="l" defTabSz="11557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1"/>
              </a:buClr>
            </a:pPr>
            <a:endParaRPr lang="en-US" sz="2000" dirty="0" smtClean="0">
              <a:latin typeface="+mj-lt"/>
            </a:endParaRPr>
          </a:p>
          <a:p>
            <a:pPr marL="228600" lvl="1" indent="-228600" algn="l" defTabSz="11557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tx2">
                  <a:lumMod val="75000"/>
                  <a:lumOff val="25000"/>
                </a:schemeClr>
              </a:buClr>
              <a:buChar char="••"/>
            </a:pPr>
            <a:r>
              <a:rPr lang="en-US" kern="1200" spc="-90" dirty="0" smtClean="0">
                <a:latin typeface="+mj-lt"/>
              </a:rPr>
              <a:t>Conduct desk analysis based on initial discussions with entrepreneur and thorough analysis following in-country </a:t>
            </a:r>
            <a:r>
              <a:rPr lang="en-US" spc="-90" dirty="0" smtClean="0">
                <a:latin typeface="+mj-lt"/>
              </a:rPr>
              <a:t>visit</a:t>
            </a:r>
          </a:p>
          <a:p>
            <a:pPr marL="228600" lvl="1" indent="-228600" defTabSz="1155700">
              <a:lnSpc>
                <a:spcPct val="90000"/>
              </a:lnSpc>
              <a:spcAft>
                <a:spcPct val="15000"/>
              </a:spcAft>
              <a:buClr>
                <a:schemeClr val="tx2">
                  <a:lumMod val="75000"/>
                  <a:lumOff val="25000"/>
                </a:schemeClr>
              </a:buClr>
              <a:buChar char="••"/>
            </a:pPr>
            <a:r>
              <a:rPr lang="en-US" dirty="0" smtClean="0">
                <a:latin typeface="+mj-lt"/>
              </a:rPr>
              <a:t>Elements of d</a:t>
            </a:r>
            <a:r>
              <a:rPr lang="en-US" kern="1200" dirty="0" smtClean="0">
                <a:latin typeface="+mj-lt"/>
              </a:rPr>
              <a:t>iligence </a:t>
            </a:r>
            <a:r>
              <a:rPr lang="en-US" dirty="0" smtClean="0">
                <a:latin typeface="+mj-lt"/>
              </a:rPr>
              <a:t>checklist include financial projections, social impact, management experience, and competitive &amp; regulatory environment</a:t>
            </a:r>
          </a:p>
          <a:p>
            <a:pPr marL="228600" lvl="1" indent="-228600" algn="l" defTabSz="11557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1"/>
              </a:buClr>
            </a:pPr>
            <a:endParaRPr lang="en-US" dirty="0" smtClean="0">
              <a:latin typeface="+mj-lt"/>
            </a:endParaRPr>
          </a:p>
          <a:p>
            <a:pPr marL="228600" lvl="1" indent="-228600" algn="l" defTabSz="11557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bg2">
                  <a:lumMod val="75000"/>
                </a:schemeClr>
              </a:buClr>
              <a:buChar char="••"/>
            </a:pPr>
            <a:r>
              <a:rPr lang="en-US" dirty="0" smtClean="0">
                <a:latin typeface="+mj-lt"/>
              </a:rPr>
              <a:t>Provide capacity building support to investees</a:t>
            </a:r>
          </a:p>
          <a:p>
            <a:pPr marL="228600" lvl="1" indent="-228600" algn="l" defTabSz="11557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bg2">
                  <a:lumMod val="75000"/>
                </a:schemeClr>
              </a:buClr>
              <a:buChar char="••"/>
            </a:pPr>
            <a:r>
              <a:rPr lang="en-US" dirty="0" smtClean="0">
                <a:latin typeface="+mj-lt"/>
              </a:rPr>
              <a:t>Track financial and social metrics</a:t>
            </a:r>
          </a:p>
          <a:p>
            <a:pPr marL="228600" lvl="1" indent="-228600" algn="l" defTabSz="11557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chemeClr val="accent1"/>
              </a:buClr>
            </a:pPr>
            <a:endParaRPr lang="en-US" sz="1600" dirty="0" smtClean="0">
              <a:latin typeface="+mj-lt"/>
            </a:endParaRPr>
          </a:p>
          <a:p>
            <a:pPr marL="228600" lvl="1" indent="-228600" defTabSz="1155700">
              <a:lnSpc>
                <a:spcPct val="90000"/>
              </a:lnSpc>
              <a:spcAft>
                <a:spcPct val="15000"/>
              </a:spcAft>
              <a:buClr>
                <a:schemeClr val="accent1"/>
              </a:buClr>
              <a:buChar char="••"/>
            </a:pPr>
            <a:r>
              <a:rPr lang="en-US" spc="-50" dirty="0" smtClean="0">
                <a:latin typeface="+mj-lt"/>
              </a:rPr>
              <a:t>Use traditional exit strategies (IPOs, acquisitions) if possible</a:t>
            </a:r>
          </a:p>
          <a:p>
            <a:pPr marL="228600" lvl="1" indent="-228600" defTabSz="1155700">
              <a:lnSpc>
                <a:spcPct val="90000"/>
              </a:lnSpc>
              <a:spcAft>
                <a:spcPct val="15000"/>
              </a:spcAft>
              <a:buClr>
                <a:schemeClr val="accent1"/>
              </a:buClr>
              <a:buChar char="••"/>
            </a:pPr>
            <a:r>
              <a:rPr lang="en-US" dirty="0" smtClean="0">
                <a:latin typeface="+mj-lt"/>
              </a:rPr>
              <a:t>Consider other innovative exit strategies such as royalty-based returns if liquidation is not an option</a:t>
            </a:r>
          </a:p>
        </p:txBody>
      </p:sp>
      <p:sp>
        <p:nvSpPr>
          <p:cNvPr id="25" name="Freeform 6"/>
          <p:cNvSpPr>
            <a:spLocks/>
          </p:cNvSpPr>
          <p:nvPr>
            <p:custDataLst>
              <p:tags r:id="rId1"/>
            </p:custDataLst>
          </p:nvPr>
        </p:nvSpPr>
        <p:spPr bwMode="blackWhite">
          <a:xfrm rot="5400000">
            <a:off x="768192" y="1377414"/>
            <a:ext cx="1206816" cy="213359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42" y="0"/>
              </a:cxn>
              <a:cxn ang="0">
                <a:pos x="1246" y="288"/>
              </a:cxn>
              <a:cxn ang="0">
                <a:pos x="1142" y="576"/>
              </a:cxn>
              <a:cxn ang="0">
                <a:pos x="0" y="576"/>
              </a:cxn>
              <a:cxn ang="0">
                <a:pos x="0" y="288"/>
              </a:cxn>
              <a:cxn ang="0">
                <a:pos x="0" y="0"/>
              </a:cxn>
            </a:cxnLst>
            <a:rect l="0" t="0" r="r" b="b"/>
            <a:pathLst>
              <a:path w="1246" h="576">
                <a:moveTo>
                  <a:pt x="0" y="0"/>
                </a:moveTo>
                <a:lnTo>
                  <a:pt x="1142" y="0"/>
                </a:lnTo>
                <a:lnTo>
                  <a:pt x="1246" y="288"/>
                </a:lnTo>
                <a:lnTo>
                  <a:pt x="1142" y="576"/>
                </a:lnTo>
                <a:lnTo>
                  <a:pt x="0" y="576"/>
                </a:lnTo>
                <a:lnTo>
                  <a:pt x="0" y="28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720" tIns="0" rIns="45720" bIns="0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Rectangle 7"/>
          <p:cNvSpPr>
            <a:spLocks noChangeArrowheads="1"/>
          </p:cNvSpPr>
          <p:nvPr>
            <p:custDataLst>
              <p:tags r:id="rId2"/>
            </p:custDataLst>
          </p:nvPr>
        </p:nvSpPr>
        <p:spPr bwMode="blackWhite">
          <a:xfrm rot="5400000">
            <a:off x="844682" y="1452336"/>
            <a:ext cx="1075093" cy="1837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vert270" lIns="45720" tIns="0" rIns="45720" bIns="0" anchor="ctr">
            <a:prstTxWarp prst="textNoShape">
              <a:avLst/>
            </a:prstTxWarp>
          </a:bodyPr>
          <a:lstStyle/>
          <a:p>
            <a:pPr algn="ctr" defTabSz="895350">
              <a:buSzPct val="120000"/>
            </a:pPr>
            <a:r>
              <a:rPr lang="en-US" sz="2400" dirty="0" smtClean="0">
                <a:solidFill>
                  <a:schemeClr val="bg1"/>
                </a:solidFill>
                <a:cs typeface="Tw Cen MT"/>
              </a:rPr>
              <a:t>Sourcing</a:t>
            </a:r>
            <a:endParaRPr lang="en-US" sz="2400" dirty="0">
              <a:solidFill>
                <a:schemeClr val="bg1"/>
              </a:solidFill>
              <a:cs typeface="Tw Cen MT"/>
            </a:endParaRPr>
          </a:p>
        </p:txBody>
      </p:sp>
      <p:sp>
        <p:nvSpPr>
          <p:cNvPr id="27" name="Freeform 9"/>
          <p:cNvSpPr>
            <a:spLocks/>
          </p:cNvSpPr>
          <p:nvPr>
            <p:custDataLst>
              <p:tags r:id="rId3"/>
            </p:custDataLst>
          </p:nvPr>
        </p:nvSpPr>
        <p:spPr bwMode="blackWhite">
          <a:xfrm rot="5400000">
            <a:off x="767707" y="2551454"/>
            <a:ext cx="1207785" cy="213359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43" y="0"/>
              </a:cxn>
              <a:cxn ang="0">
                <a:pos x="1247" y="288"/>
              </a:cxn>
              <a:cxn ang="0">
                <a:pos x="1143" y="576"/>
              </a:cxn>
              <a:cxn ang="0">
                <a:pos x="0" y="576"/>
              </a:cxn>
              <a:cxn ang="0">
                <a:pos x="104" y="288"/>
              </a:cxn>
              <a:cxn ang="0">
                <a:pos x="0" y="0"/>
              </a:cxn>
            </a:cxnLst>
            <a:rect l="0" t="0" r="r" b="b"/>
            <a:pathLst>
              <a:path w="1247" h="576">
                <a:moveTo>
                  <a:pt x="0" y="0"/>
                </a:moveTo>
                <a:lnTo>
                  <a:pt x="1143" y="0"/>
                </a:lnTo>
                <a:lnTo>
                  <a:pt x="1247" y="288"/>
                </a:lnTo>
                <a:lnTo>
                  <a:pt x="1143" y="576"/>
                </a:lnTo>
                <a:lnTo>
                  <a:pt x="0" y="576"/>
                </a:lnTo>
                <a:lnTo>
                  <a:pt x="104" y="28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720" tIns="0" rIns="45720" bIns="0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Rectangle 10"/>
          <p:cNvSpPr>
            <a:spLocks noChangeArrowheads="1"/>
          </p:cNvSpPr>
          <p:nvPr>
            <p:custDataLst>
              <p:tags r:id="rId4"/>
            </p:custDataLst>
          </p:nvPr>
        </p:nvSpPr>
        <p:spPr bwMode="blackWhite">
          <a:xfrm rot="5400000">
            <a:off x="894078" y="2680320"/>
            <a:ext cx="976301" cy="1837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vert270" lIns="45720" tIns="0" rIns="45720" bIns="0" anchor="ctr">
            <a:prstTxWarp prst="textNoShape">
              <a:avLst/>
            </a:prstTxWarp>
          </a:bodyPr>
          <a:lstStyle/>
          <a:p>
            <a:pPr algn="ctr" defTabSz="895350">
              <a:buSzPct val="120000"/>
            </a:pPr>
            <a:r>
              <a:rPr lang="en-US" sz="2400" dirty="0" smtClean="0">
                <a:solidFill>
                  <a:schemeClr val="bg1"/>
                </a:solidFill>
                <a:cs typeface="Tw Cen MT"/>
              </a:rPr>
              <a:t>Due diligence</a:t>
            </a:r>
            <a:endParaRPr lang="en-US" sz="2400" dirty="0">
              <a:solidFill>
                <a:schemeClr val="bg1"/>
              </a:solidFill>
              <a:cs typeface="Tw Cen MT"/>
            </a:endParaRPr>
          </a:p>
        </p:txBody>
      </p:sp>
      <p:sp>
        <p:nvSpPr>
          <p:cNvPr id="29" name="Freeform 13"/>
          <p:cNvSpPr>
            <a:spLocks/>
          </p:cNvSpPr>
          <p:nvPr>
            <p:custDataLst>
              <p:tags r:id="rId5"/>
            </p:custDataLst>
          </p:nvPr>
        </p:nvSpPr>
        <p:spPr bwMode="blackWhite">
          <a:xfrm rot="5400000">
            <a:off x="767708" y="3730835"/>
            <a:ext cx="1207784" cy="213359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43" y="0"/>
              </a:cxn>
              <a:cxn ang="0">
                <a:pos x="1247" y="288"/>
              </a:cxn>
              <a:cxn ang="0">
                <a:pos x="1143" y="576"/>
              </a:cxn>
              <a:cxn ang="0">
                <a:pos x="0" y="576"/>
              </a:cxn>
              <a:cxn ang="0">
                <a:pos x="104" y="288"/>
              </a:cxn>
              <a:cxn ang="0">
                <a:pos x="0" y="0"/>
              </a:cxn>
            </a:cxnLst>
            <a:rect l="0" t="0" r="r" b="b"/>
            <a:pathLst>
              <a:path w="1247" h="576">
                <a:moveTo>
                  <a:pt x="0" y="0"/>
                </a:moveTo>
                <a:lnTo>
                  <a:pt x="1143" y="0"/>
                </a:lnTo>
                <a:lnTo>
                  <a:pt x="1247" y="288"/>
                </a:lnTo>
                <a:lnTo>
                  <a:pt x="1143" y="576"/>
                </a:lnTo>
                <a:lnTo>
                  <a:pt x="0" y="576"/>
                </a:lnTo>
                <a:lnTo>
                  <a:pt x="104" y="28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720" tIns="0" rIns="45720" bIns="0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" name="Rectangle 14"/>
          <p:cNvSpPr>
            <a:spLocks noChangeArrowheads="1"/>
          </p:cNvSpPr>
          <p:nvPr>
            <p:custDataLst>
              <p:tags r:id="rId6"/>
            </p:custDataLst>
          </p:nvPr>
        </p:nvSpPr>
        <p:spPr bwMode="blackWhite">
          <a:xfrm rot="5400000">
            <a:off x="876438" y="3894982"/>
            <a:ext cx="976300" cy="1837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vert270" lIns="45720" tIns="0" rIns="45720" bIns="0" anchor="ctr">
            <a:prstTxWarp prst="textNoShape">
              <a:avLst/>
            </a:prstTxWarp>
          </a:bodyPr>
          <a:lstStyle/>
          <a:p>
            <a:pPr algn="ctr" defTabSz="895350">
              <a:buSzPct val="120000"/>
            </a:pPr>
            <a:r>
              <a:rPr lang="en-US" sz="2400" dirty="0" smtClean="0">
                <a:solidFill>
                  <a:schemeClr val="bg1"/>
                </a:solidFill>
                <a:cs typeface="Tw Cen MT"/>
              </a:rPr>
              <a:t>Value-add support</a:t>
            </a:r>
            <a:endParaRPr lang="en-US" sz="2400" dirty="0">
              <a:solidFill>
                <a:schemeClr val="bg1"/>
              </a:solidFill>
              <a:cs typeface="Tw Cen MT"/>
            </a:endParaRPr>
          </a:p>
        </p:txBody>
      </p:sp>
      <p:sp>
        <p:nvSpPr>
          <p:cNvPr id="31" name="Freeform 16"/>
          <p:cNvSpPr>
            <a:spLocks/>
          </p:cNvSpPr>
          <p:nvPr>
            <p:custDataLst>
              <p:tags r:id="rId7"/>
            </p:custDataLst>
          </p:nvPr>
        </p:nvSpPr>
        <p:spPr bwMode="blackWhite">
          <a:xfrm rot="5400000">
            <a:off x="768192" y="4912638"/>
            <a:ext cx="1206816" cy="213359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42" y="0"/>
              </a:cxn>
              <a:cxn ang="0">
                <a:pos x="1246" y="288"/>
              </a:cxn>
              <a:cxn ang="0">
                <a:pos x="1142" y="576"/>
              </a:cxn>
              <a:cxn ang="0">
                <a:pos x="0" y="576"/>
              </a:cxn>
              <a:cxn ang="0">
                <a:pos x="104" y="288"/>
              </a:cxn>
              <a:cxn ang="0">
                <a:pos x="0" y="0"/>
              </a:cxn>
            </a:cxnLst>
            <a:rect l="0" t="0" r="r" b="b"/>
            <a:pathLst>
              <a:path w="1246" h="576">
                <a:moveTo>
                  <a:pt x="0" y="0"/>
                </a:moveTo>
                <a:lnTo>
                  <a:pt x="1142" y="0"/>
                </a:lnTo>
                <a:lnTo>
                  <a:pt x="1246" y="288"/>
                </a:lnTo>
                <a:lnTo>
                  <a:pt x="1142" y="576"/>
                </a:lnTo>
                <a:lnTo>
                  <a:pt x="0" y="576"/>
                </a:lnTo>
                <a:lnTo>
                  <a:pt x="104" y="28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45720" tIns="0" rIns="45720" bIns="0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" name="Rectangle 17"/>
          <p:cNvSpPr>
            <a:spLocks noChangeArrowheads="1"/>
          </p:cNvSpPr>
          <p:nvPr>
            <p:custDataLst>
              <p:tags r:id="rId8"/>
            </p:custDataLst>
          </p:nvPr>
        </p:nvSpPr>
        <p:spPr bwMode="blackWhite">
          <a:xfrm rot="5400000">
            <a:off x="876922" y="5059144"/>
            <a:ext cx="975332" cy="1837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vert270" lIns="45720" tIns="0" rIns="45720" bIns="0" anchor="ctr">
            <a:prstTxWarp prst="textNoShape">
              <a:avLst/>
            </a:prstTxWarp>
          </a:bodyPr>
          <a:lstStyle/>
          <a:p>
            <a:pPr algn="ctr" defTabSz="895350">
              <a:buSzPct val="120000"/>
            </a:pPr>
            <a:r>
              <a:rPr lang="en-US" sz="2400" dirty="0" smtClean="0">
                <a:solidFill>
                  <a:schemeClr val="bg1"/>
                </a:solidFill>
                <a:cs typeface="Tw Cen MT"/>
              </a:rPr>
              <a:t>Exit</a:t>
            </a:r>
            <a:endParaRPr lang="en-US" sz="2400" dirty="0">
              <a:solidFill>
                <a:schemeClr val="bg1"/>
              </a:solidFill>
              <a:cs typeface="Tw Cen MT"/>
            </a:endParaRPr>
          </a:p>
        </p:txBody>
      </p:sp>
      <p:pic>
        <p:nvPicPr>
          <p:cNvPr id="34" name="Picture 33" descr="logom2m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815" y="6146796"/>
            <a:ext cx="1202435" cy="64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357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ubtitle 34"/>
          <p:cNvSpPr>
            <a:spLocks noGrp="1"/>
          </p:cNvSpPr>
          <p:nvPr>
            <p:ph type="subTitle" idx="1"/>
          </p:nvPr>
        </p:nvSpPr>
        <p:spPr>
          <a:xfrm>
            <a:off x="453744" y="1532965"/>
            <a:ext cx="7754284" cy="484094"/>
          </a:xfrm>
        </p:spPr>
        <p:txBody>
          <a:bodyPr/>
          <a:lstStyle/>
          <a:p>
            <a:r>
              <a:rPr lang="en-US" dirty="0">
                <a:latin typeface="Century Gothic"/>
                <a:cs typeface="Century Gothic"/>
              </a:rPr>
              <a:t>Factors </a:t>
            </a:r>
            <a:r>
              <a:rPr lang="en-US" dirty="0" smtClean="0">
                <a:latin typeface="Century Gothic"/>
                <a:cs typeface="Century Gothic"/>
              </a:rPr>
              <a:t>used </a:t>
            </a:r>
            <a:r>
              <a:rPr lang="en-US" dirty="0">
                <a:latin typeface="Century Gothic"/>
                <a:cs typeface="Century Gothic"/>
              </a:rPr>
              <a:t>to </a:t>
            </a:r>
            <a:r>
              <a:rPr lang="en-US" dirty="0" smtClean="0">
                <a:latin typeface="Century Gothic"/>
                <a:cs typeface="Century Gothic"/>
              </a:rPr>
              <a:t>distinguish </a:t>
            </a:r>
            <a:r>
              <a:rPr lang="en-US" dirty="0">
                <a:latin typeface="Century Gothic"/>
                <a:cs typeface="Century Gothic"/>
              </a:rPr>
              <a:t>a</a:t>
            </a:r>
            <a:r>
              <a:rPr lang="en-US" dirty="0" smtClean="0">
                <a:latin typeface="Century Gothic"/>
                <a:cs typeface="Century Gothic"/>
              </a:rPr>
              <a:t>mong </a:t>
            </a:r>
            <a:r>
              <a:rPr lang="en-US" dirty="0">
                <a:latin typeface="Century Gothic"/>
                <a:cs typeface="Century Gothic"/>
              </a:rPr>
              <a:t>p</a:t>
            </a:r>
            <a:r>
              <a:rPr lang="en-US" dirty="0" smtClean="0">
                <a:latin typeface="Century Gothic"/>
                <a:cs typeface="Century Gothic"/>
              </a:rPr>
              <a:t>otential </a:t>
            </a:r>
            <a:r>
              <a:rPr lang="en-US" dirty="0">
                <a:latin typeface="Century Gothic"/>
                <a:cs typeface="Century Gothic"/>
              </a:rPr>
              <a:t>i</a:t>
            </a:r>
            <a:r>
              <a:rPr lang="en-US" dirty="0" smtClean="0">
                <a:latin typeface="Century Gothic"/>
                <a:cs typeface="Century Gothic"/>
              </a:rPr>
              <a:t>nvestments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Criteria for evaluation</a:t>
            </a:r>
            <a:endParaRPr lang="en-US" dirty="0"/>
          </a:p>
        </p:txBody>
      </p:sp>
      <p:pic>
        <p:nvPicPr>
          <p:cNvPr id="14" name="Picture 13" descr="logom2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815" y="6146796"/>
            <a:ext cx="1202435" cy="645582"/>
          </a:xfrm>
          <a:prstGeom prst="rect">
            <a:avLst/>
          </a:prstGeom>
        </p:spPr>
      </p:pic>
      <p:sp>
        <p:nvSpPr>
          <p:cNvPr id="16" name="Text Placeholder 3"/>
          <p:cNvSpPr txBox="1">
            <a:spLocks/>
          </p:cNvSpPr>
          <p:nvPr/>
        </p:nvSpPr>
        <p:spPr>
          <a:xfrm>
            <a:off x="224094" y="2145510"/>
            <a:ext cx="2143553" cy="631554"/>
          </a:xfrm>
          <a:prstGeom prst="rect">
            <a:avLst/>
          </a:prstGeom>
        </p:spPr>
        <p:txBody>
          <a:bodyPr/>
          <a:lstStyle>
            <a:lvl1pPr marL="454025" indent="-454025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475" indent="-346075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9725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39925" indent="-3317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Management Team</a:t>
            </a:r>
            <a:endParaRPr lang="en-US" sz="2000" dirty="0"/>
          </a:p>
        </p:txBody>
      </p:sp>
      <p:sp>
        <p:nvSpPr>
          <p:cNvPr id="19" name="Text Placeholder 3"/>
          <p:cNvSpPr txBox="1">
            <a:spLocks/>
          </p:cNvSpPr>
          <p:nvPr/>
        </p:nvSpPr>
        <p:spPr>
          <a:xfrm>
            <a:off x="2486179" y="2128577"/>
            <a:ext cx="2309754" cy="919414"/>
          </a:xfrm>
          <a:prstGeom prst="rect">
            <a:avLst/>
          </a:prstGeom>
        </p:spPr>
        <p:txBody>
          <a:bodyPr/>
          <a:lstStyle>
            <a:lvl1pPr marL="454025" indent="-454025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475" indent="-346075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9725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39925" indent="-3317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Product and Business</a:t>
            </a:r>
            <a:endParaRPr lang="en-US" sz="2000" dirty="0"/>
          </a:p>
        </p:txBody>
      </p:sp>
      <p:sp>
        <p:nvSpPr>
          <p:cNvPr id="20" name="Text Placeholder 3"/>
          <p:cNvSpPr txBox="1">
            <a:spLocks/>
          </p:cNvSpPr>
          <p:nvPr/>
        </p:nvSpPr>
        <p:spPr>
          <a:xfrm>
            <a:off x="4795933" y="2128577"/>
            <a:ext cx="2013872" cy="268426"/>
          </a:xfrm>
          <a:prstGeom prst="rect">
            <a:avLst/>
          </a:prstGeom>
        </p:spPr>
        <p:txBody>
          <a:bodyPr/>
          <a:lstStyle>
            <a:lvl1pPr marL="454025" indent="-454025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475" indent="-346075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9725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39925" indent="-3317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Market  Size</a:t>
            </a:r>
            <a:endParaRPr lang="en-US" sz="2000" dirty="0"/>
          </a:p>
        </p:txBody>
      </p:sp>
      <p:sp>
        <p:nvSpPr>
          <p:cNvPr id="21" name="Text Placeholder 3"/>
          <p:cNvSpPr txBox="1">
            <a:spLocks/>
          </p:cNvSpPr>
          <p:nvPr/>
        </p:nvSpPr>
        <p:spPr>
          <a:xfrm>
            <a:off x="6819978" y="2128577"/>
            <a:ext cx="2021961" cy="268426"/>
          </a:xfrm>
          <a:prstGeom prst="rect">
            <a:avLst/>
          </a:prstGeom>
        </p:spPr>
        <p:txBody>
          <a:bodyPr/>
          <a:lstStyle>
            <a:lvl1pPr marL="454025" indent="-454025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475" indent="-346075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9725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39925" indent="-3317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Exit Potential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279802" y="3918208"/>
            <a:ext cx="2271021" cy="2114876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pPr marL="161011" indent="-161011" fontAlgn="base">
              <a:spcBef>
                <a:spcPts val="343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Century Gothic"/>
                <a:ea typeface="ＭＳ Ｐゴシック" pitchFamily="-106" charset="-128"/>
                <a:cs typeface="Century Gothic"/>
              </a:rPr>
              <a:t>Is the management team personally dedicated to this venture?</a:t>
            </a:r>
          </a:p>
          <a:p>
            <a:pPr marL="161011" indent="-161011" fontAlgn="base">
              <a:spcBef>
                <a:spcPts val="343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Century Gothic"/>
                <a:ea typeface="ＭＳ Ｐゴシック" pitchFamily="-106" charset="-128"/>
                <a:cs typeface="Century Gothic"/>
              </a:rPr>
              <a:t>Can they execute? Is the team complete with the relevant tech and business skills?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604028" y="3939984"/>
            <a:ext cx="2028009" cy="1943419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pPr marL="161011" indent="-161011" fontAlgn="base">
              <a:spcBef>
                <a:spcPts val="343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Century Gothic"/>
                <a:ea typeface="ＭＳ Ｐゴシック" pitchFamily="-106" charset="-128"/>
                <a:cs typeface="Century Gothic"/>
              </a:rPr>
              <a:t>Does the product serve a clear need?</a:t>
            </a:r>
          </a:p>
          <a:p>
            <a:pPr marL="161011" indent="-161011" fontAlgn="base">
              <a:spcBef>
                <a:spcPts val="343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Century Gothic"/>
                <a:ea typeface="ＭＳ Ｐゴシック" pitchFamily="-106" charset="-128"/>
                <a:cs typeface="Century Gothic"/>
              </a:rPr>
              <a:t>Is there a viable business model (do revenues exceed costs)?</a:t>
            </a:r>
          </a:p>
          <a:p>
            <a:pPr marL="161011" indent="-161011" fontAlgn="base">
              <a:spcBef>
                <a:spcPts val="343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1400" dirty="0" smtClean="0">
              <a:solidFill>
                <a:prstClr val="black"/>
              </a:solidFill>
              <a:latin typeface="Century Gothic"/>
              <a:ea typeface="ＭＳ Ｐゴシック" pitchFamily="-106" charset="-128"/>
              <a:cs typeface="Century Gothic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02204" y="3939984"/>
            <a:ext cx="2117774" cy="1468546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pPr marL="161011" indent="-161011" fontAlgn="base">
              <a:spcBef>
                <a:spcPts val="343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Century Gothic"/>
                <a:ea typeface="ＭＳ Ｐゴシック" pitchFamily="-106" charset="-128"/>
                <a:cs typeface="Century Gothic"/>
              </a:rPr>
              <a:t>How large and growing is the potential market?</a:t>
            </a:r>
          </a:p>
          <a:p>
            <a:pPr marL="161011" indent="-161011" fontAlgn="base">
              <a:spcBef>
                <a:spcPts val="343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Century Gothic"/>
                <a:ea typeface="ＭＳ Ｐゴシック" pitchFamily="-106" charset="-128"/>
                <a:cs typeface="Century Gothic"/>
              </a:rPr>
              <a:t>What proportion of this market can the company capture?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9144" y="3939984"/>
            <a:ext cx="2045320" cy="2114876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pPr marL="161011" indent="-161011" fontAlgn="base">
              <a:spcBef>
                <a:spcPts val="343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Century Gothic"/>
                <a:ea typeface="ＭＳ Ｐゴシック" pitchFamily="-106" charset="-128"/>
                <a:cs typeface="Century Gothic"/>
              </a:rPr>
              <a:t>How many years until we can reasonably make an exit?</a:t>
            </a:r>
          </a:p>
          <a:p>
            <a:pPr marL="161011" indent="-161011" fontAlgn="base">
              <a:spcBef>
                <a:spcPts val="343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Century Gothic"/>
                <a:ea typeface="ＭＳ Ｐゴシック" pitchFamily="-106" charset="-128"/>
                <a:cs typeface="Century Gothic"/>
              </a:rPr>
              <a:t>Does a reasonable exit meet our target IRR in multiple scenarios?</a:t>
            </a:r>
          </a:p>
        </p:txBody>
      </p:sp>
      <p:pic>
        <p:nvPicPr>
          <p:cNvPr id="26" name="Picture 25" descr="BSM 2 (shake hands BSF)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169677" y="2985870"/>
            <a:ext cx="606434" cy="783197"/>
          </a:xfrm>
          <a:prstGeom prst="rect">
            <a:avLst/>
          </a:prstGeom>
        </p:spPr>
      </p:pic>
      <p:pic>
        <p:nvPicPr>
          <p:cNvPr id="27" name="Picture 26" descr="Gear wheel.pn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622842" y="2947884"/>
            <a:ext cx="494874" cy="493731"/>
          </a:xfrm>
          <a:prstGeom prst="rect">
            <a:avLst/>
          </a:prstGeom>
        </p:spPr>
      </p:pic>
      <p:pic>
        <p:nvPicPr>
          <p:cNvPr id="28" name="Picture 27" descr="Gear wheel.png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925094" y="3017667"/>
            <a:ext cx="802631" cy="800779"/>
          </a:xfrm>
          <a:prstGeom prst="rect">
            <a:avLst/>
          </a:prstGeom>
        </p:spPr>
      </p:pic>
      <p:pic>
        <p:nvPicPr>
          <p:cNvPr id="29" name="Picture 28" descr="Bills_bound together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26049" y="3311137"/>
            <a:ext cx="1045004" cy="359739"/>
          </a:xfrm>
          <a:prstGeom prst="rect">
            <a:avLst/>
          </a:prstGeom>
        </p:spPr>
      </p:pic>
      <p:pic>
        <p:nvPicPr>
          <p:cNvPr id="30" name="Picture 29" descr="Bills_bound together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35374" y="3129700"/>
            <a:ext cx="1045004" cy="35973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456436" y="5870909"/>
            <a:ext cx="3353369" cy="778228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entury Gothic"/>
                <a:ea typeface="ＭＳ Ｐゴシック" pitchFamily="-106" charset="-128"/>
                <a:cs typeface="Century Gothic"/>
              </a:rPr>
              <a:t>All investments must also meet minimum threshold for achieving social impact</a:t>
            </a:r>
          </a:p>
        </p:txBody>
      </p:sp>
      <p:pic>
        <p:nvPicPr>
          <p:cNvPr id="33" name="Picture 32" descr="Hurdle_arrow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795423" y="5845718"/>
            <a:ext cx="578147" cy="643710"/>
          </a:xfrm>
          <a:prstGeom prst="rect">
            <a:avLst/>
          </a:prstGeom>
        </p:spPr>
      </p:pic>
      <p:pic>
        <p:nvPicPr>
          <p:cNvPr id="34" name="Picture 33" descr="AU (8 MD).png"/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42666" y="3121560"/>
            <a:ext cx="1287386" cy="54126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7</a:t>
            </a:fld>
            <a:endParaRPr lang="en-US"/>
          </a:p>
        </p:txBody>
      </p:sp>
      <p:sp>
        <p:nvSpPr>
          <p:cNvPr id="4" name="Double Brace 3"/>
          <p:cNvSpPr/>
          <p:nvPr/>
        </p:nvSpPr>
        <p:spPr>
          <a:xfrm>
            <a:off x="2438207" y="5835750"/>
            <a:ext cx="4300177" cy="838701"/>
          </a:xfrm>
          <a:prstGeom prst="bracePair">
            <a:avLst>
              <a:gd name="adj" fmla="val 16747"/>
            </a:avLst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059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472420" y="1420921"/>
            <a:ext cx="7754284" cy="484094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Century Gothic"/>
                <a:cs typeface="Century Gothic"/>
              </a:rPr>
              <a:t>Our solutions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55985" y="500750"/>
            <a:ext cx="7810967" cy="108823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Their challenges</a:t>
            </a:r>
            <a:endParaRPr lang="en-US" sz="4000" dirty="0"/>
          </a:p>
        </p:txBody>
      </p:sp>
      <p:pic>
        <p:nvPicPr>
          <p:cNvPr id="10" name="Picture 9" descr="logom2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815" y="6146796"/>
            <a:ext cx="1202435" cy="645582"/>
          </a:xfrm>
          <a:prstGeom prst="rect">
            <a:avLst/>
          </a:prstGeom>
        </p:spPr>
      </p:pic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594305783"/>
              </p:ext>
            </p:extLst>
          </p:nvPr>
        </p:nvGraphicFramePr>
        <p:xfrm>
          <a:off x="177064" y="2464959"/>
          <a:ext cx="8550454" cy="4036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938048" y="3511050"/>
            <a:ext cx="1232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FFFFFF"/>
                </a:solidFill>
              </a:rPr>
              <a:t>Capital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46578" y="3218633"/>
            <a:ext cx="1547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Industry expertise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68245" y="4771576"/>
            <a:ext cx="17495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Business / Government relations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57918" y="4761895"/>
            <a:ext cx="1547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FFFFFF"/>
                </a:solidFill>
              </a:rPr>
              <a:t>Capacity building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73731" y="2641611"/>
            <a:ext cx="320981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Century Gothic"/>
                <a:cs typeface="Century Gothic"/>
              </a:rPr>
              <a:t> International </a:t>
            </a:r>
            <a:r>
              <a:rPr lang="en-US" sz="1600" dirty="0">
                <a:latin typeface="Century Gothic"/>
                <a:cs typeface="Century Gothic"/>
              </a:rPr>
              <a:t>contacts </a:t>
            </a:r>
            <a:r>
              <a:rPr lang="en-US" sz="1600" dirty="0" smtClean="0">
                <a:latin typeface="Century Gothic"/>
                <a:cs typeface="Century Gothic"/>
              </a:rPr>
              <a:t>and shared experience         </a:t>
            </a:r>
            <a:r>
              <a:rPr lang="en-US" sz="1600" dirty="0" smtClean="0">
                <a:solidFill>
                  <a:schemeClr val="bg1"/>
                </a:solidFill>
                <a:latin typeface="Century Gothic"/>
                <a:cs typeface="Century Gothic"/>
              </a:rPr>
              <a:t>.</a:t>
            </a:r>
            <a:endParaRPr lang="en-US" sz="16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93646" y="3393473"/>
            <a:ext cx="253987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Century Gothic"/>
                <a:cs typeface="Century Gothic"/>
              </a:rPr>
              <a:t>Local partnerships with mobile </a:t>
            </a:r>
            <a:r>
              <a:rPr lang="en-US" sz="1600" dirty="0" smtClean="0">
                <a:latin typeface="Century Gothic"/>
                <a:cs typeface="Century Gothic"/>
              </a:rPr>
              <a:t>operators      </a:t>
            </a:r>
            <a:r>
              <a:rPr lang="en-US" sz="1600" dirty="0" smtClean="0">
                <a:solidFill>
                  <a:srgbClr val="FFFFFF"/>
                </a:solidFill>
                <a:latin typeface="Century Gothic"/>
                <a:cs typeface="Century Gothic"/>
              </a:rPr>
              <a:t>. </a:t>
            </a:r>
            <a:endParaRPr lang="en-US" sz="1600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27321" y="4828982"/>
            <a:ext cx="189255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/>
                <a:cs typeface="Century Gothic"/>
              </a:rPr>
              <a:t> </a:t>
            </a:r>
            <a:r>
              <a:rPr lang="en-US" sz="1600" dirty="0" smtClean="0">
                <a:latin typeface="Century Gothic"/>
                <a:cs typeface="Century Gothic"/>
              </a:rPr>
              <a:t> Experienced M2M team</a:t>
            </a:r>
            <a:endParaRPr lang="en-US" sz="1600" dirty="0">
              <a:latin typeface="Century Gothic"/>
              <a:cs typeface="Century Gothic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21467" y="5617962"/>
            <a:ext cx="32098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entury Gothic"/>
                <a:cs typeface="Century Gothic"/>
              </a:rPr>
              <a:t>Host country partners</a:t>
            </a:r>
            <a:endParaRPr lang="en-US" sz="1600" dirty="0">
              <a:latin typeface="Century Gothic"/>
              <a:cs typeface="Century Gothic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008" y="5817060"/>
            <a:ext cx="320981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Century Gothic"/>
                <a:cs typeface="Century Gothic"/>
              </a:rPr>
              <a:t>Guidance on </a:t>
            </a:r>
            <a:r>
              <a:rPr lang="en-US" sz="1600" dirty="0" smtClean="0">
                <a:latin typeface="Century Gothic"/>
                <a:cs typeface="Century Gothic"/>
              </a:rPr>
              <a:t>corporate   </a:t>
            </a:r>
            <a:r>
              <a:rPr lang="en-US" sz="1600" dirty="0" smtClean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r>
              <a:rPr lang="en-US" sz="1600" dirty="0" smtClean="0">
                <a:latin typeface="Century Gothic"/>
                <a:cs typeface="Century Gothic"/>
              </a:rPr>
              <a:t> </a:t>
            </a:r>
            <a:r>
              <a:rPr lang="en-US" sz="1600" dirty="0">
                <a:latin typeface="Century Gothic"/>
                <a:cs typeface="Century Gothic"/>
              </a:rPr>
              <a:t>structure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23012" y="5121370"/>
            <a:ext cx="236626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Century Gothic"/>
                <a:cs typeface="Century Gothic"/>
              </a:rPr>
              <a:t>Network of mobile </a:t>
            </a:r>
            <a:r>
              <a:rPr lang="en-US" sz="1600" dirty="0" smtClean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r>
              <a:rPr lang="en-US" sz="1600" dirty="0" smtClean="0">
                <a:latin typeface="Century Gothic"/>
                <a:cs typeface="Century Gothic"/>
              </a:rPr>
              <a:t> entrepreneurs</a:t>
            </a:r>
            <a:endParaRPr lang="en-US" sz="1600" dirty="0">
              <a:latin typeface="Century Gothic"/>
              <a:cs typeface="Century Gothic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5394" y="4676995"/>
            <a:ext cx="2102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entury Gothic"/>
                <a:cs typeface="Century Gothic"/>
              </a:rPr>
              <a:t>Advisory services</a:t>
            </a:r>
            <a:endParaRPr lang="en-US" sz="1600" dirty="0">
              <a:latin typeface="Century Gothic"/>
              <a:cs typeface="Century Gothic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02408" y="2641611"/>
            <a:ext cx="32098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entury Gothic"/>
                <a:cs typeface="Century Gothic"/>
              </a:rPr>
              <a:t>Convertible debt</a:t>
            </a:r>
            <a:endParaRPr lang="en-US" sz="1600" dirty="0">
              <a:latin typeface="Century Gothic"/>
              <a:cs typeface="Century Gothic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44579" y="3057110"/>
            <a:ext cx="32098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entury Gothic"/>
                <a:cs typeface="Century Gothic"/>
              </a:rPr>
              <a:t>Growth equity</a:t>
            </a:r>
            <a:endParaRPr lang="en-US" sz="1600" dirty="0">
              <a:latin typeface="Century Gothic"/>
              <a:cs typeface="Century Gothic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8</a:t>
            </a:fld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77399" y="3493409"/>
            <a:ext cx="32098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entury Gothic"/>
                <a:cs typeface="Century Gothic"/>
              </a:rPr>
              <a:t>Fund size: $50 M</a:t>
            </a:r>
            <a:endParaRPr lang="en-US" sz="1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44901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heme/theme1.xml><?xml version="1.0" encoding="utf-8"?>
<a:theme xmlns:a="http://schemas.openxmlformats.org/drawingml/2006/main" name="Spectrum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286</TotalTime>
  <Words>1361</Words>
  <Application>Microsoft Macintosh PowerPoint</Application>
  <PresentationFormat>On-screen Show (4:3)</PresentationFormat>
  <Paragraphs>223</Paragraphs>
  <Slides>17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Spectrum</vt:lpstr>
      <vt:lpstr>M2M Partners</vt:lpstr>
      <vt:lpstr>Our mission</vt:lpstr>
      <vt:lpstr>The market</vt:lpstr>
      <vt:lpstr>Unique business opportunities</vt:lpstr>
      <vt:lpstr>Our fund addresses this untapped market</vt:lpstr>
      <vt:lpstr>Ability to transform markets</vt:lpstr>
      <vt:lpstr>Investment process</vt:lpstr>
      <vt:lpstr>Criteria for evaluation</vt:lpstr>
      <vt:lpstr>Their challenges</vt:lpstr>
      <vt:lpstr>Investment terms</vt:lpstr>
      <vt:lpstr>Social returns</vt:lpstr>
      <vt:lpstr>Risk mitigation strategy</vt:lpstr>
      <vt:lpstr>Illustrative investment example</vt:lpstr>
      <vt:lpstr>Why invest with us? </vt:lpstr>
      <vt:lpstr>PowerPoint Presentation</vt:lpstr>
      <vt:lpstr>Appendix A</vt:lpstr>
      <vt:lpstr>Appendix B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M2M Partners</dc:title>
  <dc:creator>Sarah Fathallah</dc:creator>
  <cp:lastModifiedBy>Daniel Kahn</cp:lastModifiedBy>
  <cp:revision>50</cp:revision>
  <dcterms:created xsi:type="dcterms:W3CDTF">2011-04-05T08:08:16Z</dcterms:created>
  <dcterms:modified xsi:type="dcterms:W3CDTF">2011-04-05T21:20:35Z</dcterms:modified>
</cp:coreProperties>
</file>