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7" r:id="rId8"/>
    <p:sldId id="318" r:id="rId9"/>
    <p:sldId id="319" r:id="rId10"/>
    <p:sldId id="322" r:id="rId11"/>
    <p:sldId id="325" r:id="rId12"/>
    <p:sldId id="320" r:id="rId13"/>
    <p:sldId id="323" r:id="rId14"/>
    <p:sldId id="324" r:id="rId15"/>
    <p:sldId id="344" r:id="rId16"/>
    <p:sldId id="345" r:id="rId17"/>
    <p:sldId id="346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m Fay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9" autoAdjust="0"/>
    <p:restoredTop sz="88331" autoAdjust="0"/>
  </p:normalViewPr>
  <p:slideViewPr>
    <p:cSldViewPr snapToGrid="0" snapToObjects="1">
      <p:cViewPr>
        <p:scale>
          <a:sx n="50" d="100"/>
          <a:sy n="50" d="100"/>
        </p:scale>
        <p:origin x="-234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6"/>
    </p:cViewPr>
  </p:sorterViewPr>
  <p:notesViewPr>
    <p:cSldViewPr snapToGrid="0" snapToObjects="1">
      <p:cViewPr varScale="1">
        <p:scale>
          <a:sx n="47" d="100"/>
          <a:sy n="47" d="100"/>
        </p:scale>
        <p:origin x="-212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:Dropbox:Impact%20investing%20Comptn:Deliverables:graphs2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F497D"/>
                </a:solidFill>
              </a:defRPr>
            </a:pPr>
            <a:r>
              <a:rPr lang="en-US" sz="1200" dirty="0">
                <a:solidFill>
                  <a:srgbClr val="1F497D"/>
                </a:solidFill>
              </a:rPr>
              <a:t>85% of Maternal Mortality </a:t>
            </a:r>
            <a:r>
              <a:rPr lang="en-US" sz="1200" dirty="0" smtClean="0">
                <a:solidFill>
                  <a:srgbClr val="1F497D"/>
                </a:solidFill>
              </a:rPr>
              <a:t>is</a:t>
            </a:r>
            <a:r>
              <a:rPr lang="en-US" sz="1200" baseline="0" dirty="0" smtClean="0">
                <a:solidFill>
                  <a:srgbClr val="1F497D"/>
                </a:solidFill>
              </a:rPr>
              <a:t> Preventable</a:t>
            </a:r>
            <a:endParaRPr lang="en-US" sz="1200" dirty="0">
              <a:solidFill>
                <a:srgbClr val="1F497D"/>
              </a:solidFill>
            </a:endParaRPr>
          </a:p>
        </c:rich>
      </c:tx>
      <c:layout>
        <c:manualLayout>
          <c:xMode val="edge"/>
          <c:yMode val="edge"/>
          <c:x val="0.158013117782712"/>
          <c:y val="0.067189758448629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85% of Maternal Mortality is Preventable</c:v>
                </c:pt>
              </c:strCache>
            </c:strRef>
          </c:tx>
          <c:spPr>
            <a:solidFill>
              <a:srgbClr val="FF6600"/>
            </a:solidFill>
          </c:spPr>
          <c:dPt>
            <c:idx val="0"/>
            <c:bubble3D val="0"/>
            <c:explosion val="12"/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Preventable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F497D"/>
                </a:solidFill>
              </a:defRPr>
            </a:pPr>
            <a:r>
              <a:rPr lang="en-US" sz="1200" dirty="0">
                <a:solidFill>
                  <a:srgbClr val="1F497D"/>
                </a:solidFill>
              </a:rPr>
              <a:t>90% of Infant Mortality is Preventable</a:t>
            </a:r>
          </a:p>
        </c:rich>
      </c:tx>
      <c:layout>
        <c:manualLayout>
          <c:xMode val="edge"/>
          <c:yMode val="edge"/>
          <c:x val="0.152909035751724"/>
          <c:y val="0.058483508020821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90% of Infant Mortality is Preventable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rgbClr val="FF6600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Preventable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'Single Index'!$A$3</c:f>
              <c:strCache>
                <c:ptCount val="1"/>
                <c:pt idx="0">
                  <c:v>Swiss Re Global Cat Bond Total Return Index (2003-2011)</c:v>
                </c:pt>
              </c:strCache>
            </c:strRef>
          </c:cat>
          <c:val>
            <c:numRef>
              <c:f>'Single Index'!$A$4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1"/>
          <c:order val="1"/>
          <c:spPr>
            <a:solidFill>
              <a:srgbClr val="FF6600"/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cat>
            <c:strRef>
              <c:f>'Single Index'!$A$3</c:f>
              <c:strCache>
                <c:ptCount val="1"/>
                <c:pt idx="0">
                  <c:v>Swiss Re Global Cat Bond Total Return Index (2003-2011)</c:v>
                </c:pt>
              </c:strCache>
            </c:strRef>
          </c:cat>
          <c:val>
            <c:numRef>
              <c:f>'Single Index'!$A$5</c:f>
              <c:numCache>
                <c:formatCode>General</c:formatCode>
                <c:ptCount val="1"/>
                <c:pt idx="0">
                  <c:v>15.7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'Single Index'!$A$3</c:f>
              <c:strCache>
                <c:ptCount val="1"/>
                <c:pt idx="0">
                  <c:v>Swiss Re Global Cat Bond Total Return Index (2003-2011)</c:v>
                </c:pt>
              </c:strCache>
            </c:strRef>
          </c:cat>
          <c:val>
            <c:numRef>
              <c:f>'Single Index'!$A$6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0131144"/>
        <c:axId val="810134392"/>
      </c:barChart>
      <c:catAx>
        <c:axId val="8101311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1F497D"/>
            </a:solidFill>
          </a:ln>
        </c:spPr>
        <c:txPr>
          <a:bodyPr/>
          <a:lstStyle/>
          <a:p>
            <a:pPr>
              <a:defRPr>
                <a:solidFill>
                  <a:srgbClr val="17375E"/>
                </a:solidFill>
              </a:defRPr>
            </a:pPr>
            <a:endParaRPr lang="en-US"/>
          </a:p>
        </c:txPr>
        <c:crossAx val="810134392"/>
        <c:crosses val="autoZero"/>
        <c:auto val="1"/>
        <c:lblAlgn val="ctr"/>
        <c:lblOffset val="100"/>
        <c:noMultiLvlLbl val="0"/>
      </c:catAx>
      <c:valAx>
        <c:axId val="81013439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4F81BD"/>
                </a:solidFill>
              </a:defRPr>
            </a:pPr>
            <a:endParaRPr lang="en-US"/>
          </a:p>
        </c:txPr>
        <c:crossAx val="810131144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7C437-E20C-5744-A28F-CBC2BBDC93C2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987ED-6C5B-3E46-A5AF-C88AFC26B41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</a:rPr>
            <a:t>Lack of Capital</a:t>
          </a:r>
          <a:endParaRPr lang="en-US" sz="1800" dirty="0">
            <a:solidFill>
              <a:srgbClr val="1F497D"/>
            </a:solidFill>
          </a:endParaRPr>
        </a:p>
      </dgm:t>
    </dgm:pt>
    <dgm:pt modelId="{1CC35594-C988-8A4D-9658-A450093D576D}" type="parTrans" cxnId="{EEB429DC-3E33-1842-8967-7DB09ED21A62}">
      <dgm:prSet/>
      <dgm:spPr/>
      <dgm:t>
        <a:bodyPr/>
        <a:lstStyle/>
        <a:p>
          <a:endParaRPr lang="en-US"/>
        </a:p>
      </dgm:t>
    </dgm:pt>
    <dgm:pt modelId="{EB6FC86B-DE0C-044D-BEF1-4FF5E55D7246}" type="sibTrans" cxnId="{EEB429DC-3E33-1842-8967-7DB09ED21A62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515171CB-F416-984C-953B-CCFA9084048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</a:rPr>
            <a:t>Inability to Scale</a:t>
          </a:r>
          <a:endParaRPr lang="en-US" sz="1800" dirty="0">
            <a:solidFill>
              <a:srgbClr val="1F497D"/>
            </a:solidFill>
          </a:endParaRPr>
        </a:p>
      </dgm:t>
    </dgm:pt>
    <dgm:pt modelId="{3E65CC23-494A-4847-BFCA-CFD2D0BA8B6D}" type="parTrans" cxnId="{1A8F043C-6858-ED47-A784-47F72CDEC9E8}">
      <dgm:prSet/>
      <dgm:spPr/>
      <dgm:t>
        <a:bodyPr/>
        <a:lstStyle/>
        <a:p>
          <a:endParaRPr lang="en-US"/>
        </a:p>
      </dgm:t>
    </dgm:pt>
    <dgm:pt modelId="{277BCBCF-D92A-E94A-BA64-3030AF0D0C2F}" type="sibTrans" cxnId="{1A8F043C-6858-ED47-A784-47F72CDEC9E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1B98D880-176F-A84A-9914-B8256AE5970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</a:rPr>
            <a:t>Risk of Small Pools</a:t>
          </a:r>
          <a:endParaRPr lang="en-US" sz="1800" dirty="0">
            <a:solidFill>
              <a:srgbClr val="1F497D"/>
            </a:solidFill>
          </a:endParaRPr>
        </a:p>
      </dgm:t>
    </dgm:pt>
    <dgm:pt modelId="{08E73716-2A89-8F44-AE63-A474BA6A4FDF}" type="parTrans" cxnId="{153FC89B-3B3A-884A-AC28-F1357EB9E54C}">
      <dgm:prSet/>
      <dgm:spPr/>
      <dgm:t>
        <a:bodyPr/>
        <a:lstStyle/>
        <a:p>
          <a:endParaRPr lang="en-US"/>
        </a:p>
      </dgm:t>
    </dgm:pt>
    <dgm:pt modelId="{673C46D0-50FB-F142-9EF8-B6D0166EEDAF}" type="sibTrans" cxnId="{153FC89B-3B3A-884A-AC28-F1357EB9E54C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B895B7AF-0F39-E641-B795-792C9DBBBE3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</a:rPr>
            <a:t>Insolvency Risk</a:t>
          </a:r>
          <a:endParaRPr lang="en-US" sz="1800" dirty="0">
            <a:solidFill>
              <a:srgbClr val="1F497D"/>
            </a:solidFill>
          </a:endParaRPr>
        </a:p>
      </dgm:t>
    </dgm:pt>
    <dgm:pt modelId="{4F7B0D7C-FA3E-4B40-B5F3-4075601F2698}" type="parTrans" cxnId="{DB799746-87FF-854A-9C83-1F3F0833DD3B}">
      <dgm:prSet/>
      <dgm:spPr/>
      <dgm:t>
        <a:bodyPr/>
        <a:lstStyle/>
        <a:p>
          <a:endParaRPr lang="en-US"/>
        </a:p>
      </dgm:t>
    </dgm:pt>
    <dgm:pt modelId="{4D93E510-9F31-B34C-913D-86810262BFC6}" type="sibTrans" cxnId="{DB799746-87FF-854A-9C83-1F3F0833DD3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8054D24C-5501-CE41-A42F-C5B0287A6132}" type="pres">
      <dgm:prSet presAssocID="{D337C437-E20C-5744-A28F-CBC2BBDC93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758E5-ECCE-4F46-A7B1-60927ADB1719}" type="pres">
      <dgm:prSet presAssocID="{4C7987ED-6C5B-3E46-A5AF-C88AFC26B410}" presName="dummy" presStyleCnt="0"/>
      <dgm:spPr/>
      <dgm:t>
        <a:bodyPr/>
        <a:lstStyle/>
        <a:p>
          <a:endParaRPr lang="en-US"/>
        </a:p>
      </dgm:t>
    </dgm:pt>
    <dgm:pt modelId="{BEFF8BE3-32E7-124C-A720-28666881FEEF}" type="pres">
      <dgm:prSet presAssocID="{4C7987ED-6C5B-3E46-A5AF-C88AFC26B41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1DB9B-F457-5646-838D-B9C2F7C4438E}" type="pres">
      <dgm:prSet presAssocID="{EB6FC86B-DE0C-044D-BEF1-4FF5E55D7246}" presName="sibTrans" presStyleLbl="node1" presStyleIdx="0" presStyleCnt="4"/>
      <dgm:spPr/>
      <dgm:t>
        <a:bodyPr/>
        <a:lstStyle/>
        <a:p>
          <a:endParaRPr lang="en-US"/>
        </a:p>
      </dgm:t>
    </dgm:pt>
    <dgm:pt modelId="{C71FB47E-2098-DD4B-AF8A-BAEEB8854862}" type="pres">
      <dgm:prSet presAssocID="{515171CB-F416-984C-953B-CCFA9084048F}" presName="dummy" presStyleCnt="0"/>
      <dgm:spPr/>
      <dgm:t>
        <a:bodyPr/>
        <a:lstStyle/>
        <a:p>
          <a:endParaRPr lang="en-US"/>
        </a:p>
      </dgm:t>
    </dgm:pt>
    <dgm:pt modelId="{C66E8BED-699A-A34E-8442-484C9E56DF2F}" type="pres">
      <dgm:prSet presAssocID="{515171CB-F416-984C-953B-CCFA9084048F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8C8D5-0DF0-7B4C-872E-518A05E1520E}" type="pres">
      <dgm:prSet presAssocID="{277BCBCF-D92A-E94A-BA64-3030AF0D0C2F}" presName="sibTrans" presStyleLbl="node1" presStyleIdx="1" presStyleCnt="4"/>
      <dgm:spPr/>
      <dgm:t>
        <a:bodyPr/>
        <a:lstStyle/>
        <a:p>
          <a:endParaRPr lang="en-US"/>
        </a:p>
      </dgm:t>
    </dgm:pt>
    <dgm:pt modelId="{734F2FBC-4946-5242-B220-5C4E4B21F689}" type="pres">
      <dgm:prSet presAssocID="{1B98D880-176F-A84A-9914-B8256AE5970C}" presName="dummy" presStyleCnt="0"/>
      <dgm:spPr/>
      <dgm:t>
        <a:bodyPr/>
        <a:lstStyle/>
        <a:p>
          <a:endParaRPr lang="en-US"/>
        </a:p>
      </dgm:t>
    </dgm:pt>
    <dgm:pt modelId="{8F351289-DC69-E247-808A-BF6B169D4520}" type="pres">
      <dgm:prSet presAssocID="{1B98D880-176F-A84A-9914-B8256AE5970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E61B6-526E-E543-A059-D8596616AB02}" type="pres">
      <dgm:prSet presAssocID="{673C46D0-50FB-F142-9EF8-B6D0166EEDAF}" presName="sibTrans" presStyleLbl="node1" presStyleIdx="2" presStyleCnt="4"/>
      <dgm:spPr/>
      <dgm:t>
        <a:bodyPr/>
        <a:lstStyle/>
        <a:p>
          <a:endParaRPr lang="en-US"/>
        </a:p>
      </dgm:t>
    </dgm:pt>
    <dgm:pt modelId="{DBFAFC3A-09CA-8249-9036-B4E71E0CB71C}" type="pres">
      <dgm:prSet presAssocID="{B895B7AF-0F39-E641-B795-792C9DBBBE37}" presName="dummy" presStyleCnt="0"/>
      <dgm:spPr/>
      <dgm:t>
        <a:bodyPr/>
        <a:lstStyle/>
        <a:p>
          <a:endParaRPr lang="en-US"/>
        </a:p>
      </dgm:t>
    </dgm:pt>
    <dgm:pt modelId="{6B57CD36-B25C-FD45-9605-0F646FEE0D5C}" type="pres">
      <dgm:prSet presAssocID="{B895B7AF-0F39-E641-B795-792C9DBBBE37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5FEEC-3AEB-524D-9740-2A6B4FAFD78B}" type="pres">
      <dgm:prSet presAssocID="{4D93E510-9F31-B34C-913D-86810262BFC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175F673-37E4-1644-ABF9-EFF353C633C6}" type="presOf" srcId="{EB6FC86B-DE0C-044D-BEF1-4FF5E55D7246}" destId="{D3E1DB9B-F457-5646-838D-B9C2F7C4438E}" srcOrd="0" destOrd="0" presId="urn:microsoft.com/office/officeart/2005/8/layout/cycle1"/>
    <dgm:cxn modelId="{3439FAC1-C32F-9448-9A8B-6AEE240223D6}" type="presOf" srcId="{4C7987ED-6C5B-3E46-A5AF-C88AFC26B410}" destId="{BEFF8BE3-32E7-124C-A720-28666881FEEF}" srcOrd="0" destOrd="0" presId="urn:microsoft.com/office/officeart/2005/8/layout/cycle1"/>
    <dgm:cxn modelId="{DA114C24-5338-2C4E-AFE6-B4764FAC1285}" type="presOf" srcId="{4D93E510-9F31-B34C-913D-86810262BFC6}" destId="{7685FEEC-3AEB-524D-9740-2A6B4FAFD78B}" srcOrd="0" destOrd="0" presId="urn:microsoft.com/office/officeart/2005/8/layout/cycle1"/>
    <dgm:cxn modelId="{B223B09F-2741-8142-B1C0-BDFC6317553D}" type="presOf" srcId="{1B98D880-176F-A84A-9914-B8256AE5970C}" destId="{8F351289-DC69-E247-808A-BF6B169D4520}" srcOrd="0" destOrd="0" presId="urn:microsoft.com/office/officeart/2005/8/layout/cycle1"/>
    <dgm:cxn modelId="{DB799746-87FF-854A-9C83-1F3F0833DD3B}" srcId="{D337C437-E20C-5744-A28F-CBC2BBDC93C2}" destId="{B895B7AF-0F39-E641-B795-792C9DBBBE37}" srcOrd="3" destOrd="0" parTransId="{4F7B0D7C-FA3E-4B40-B5F3-4075601F2698}" sibTransId="{4D93E510-9F31-B34C-913D-86810262BFC6}"/>
    <dgm:cxn modelId="{1A8F043C-6858-ED47-A784-47F72CDEC9E8}" srcId="{D337C437-E20C-5744-A28F-CBC2BBDC93C2}" destId="{515171CB-F416-984C-953B-CCFA9084048F}" srcOrd="1" destOrd="0" parTransId="{3E65CC23-494A-4847-BFCA-CFD2D0BA8B6D}" sibTransId="{277BCBCF-D92A-E94A-BA64-3030AF0D0C2F}"/>
    <dgm:cxn modelId="{153FC89B-3B3A-884A-AC28-F1357EB9E54C}" srcId="{D337C437-E20C-5744-A28F-CBC2BBDC93C2}" destId="{1B98D880-176F-A84A-9914-B8256AE5970C}" srcOrd="2" destOrd="0" parTransId="{08E73716-2A89-8F44-AE63-A474BA6A4FDF}" sibTransId="{673C46D0-50FB-F142-9EF8-B6D0166EEDAF}"/>
    <dgm:cxn modelId="{05F53EAE-58E7-8B4F-A243-1062A3E071F9}" type="presOf" srcId="{673C46D0-50FB-F142-9EF8-B6D0166EEDAF}" destId="{FC8E61B6-526E-E543-A059-D8596616AB02}" srcOrd="0" destOrd="0" presId="urn:microsoft.com/office/officeart/2005/8/layout/cycle1"/>
    <dgm:cxn modelId="{A708BB36-1C81-E647-B520-E70CFB87E1C8}" type="presOf" srcId="{B895B7AF-0F39-E641-B795-792C9DBBBE37}" destId="{6B57CD36-B25C-FD45-9605-0F646FEE0D5C}" srcOrd="0" destOrd="0" presId="urn:microsoft.com/office/officeart/2005/8/layout/cycle1"/>
    <dgm:cxn modelId="{32ACBA9C-87D3-0741-B35C-399809329450}" type="presOf" srcId="{D337C437-E20C-5744-A28F-CBC2BBDC93C2}" destId="{8054D24C-5501-CE41-A42F-C5B0287A6132}" srcOrd="0" destOrd="0" presId="urn:microsoft.com/office/officeart/2005/8/layout/cycle1"/>
    <dgm:cxn modelId="{EEB429DC-3E33-1842-8967-7DB09ED21A62}" srcId="{D337C437-E20C-5744-A28F-CBC2BBDC93C2}" destId="{4C7987ED-6C5B-3E46-A5AF-C88AFC26B410}" srcOrd="0" destOrd="0" parTransId="{1CC35594-C988-8A4D-9658-A450093D576D}" sibTransId="{EB6FC86B-DE0C-044D-BEF1-4FF5E55D7246}"/>
    <dgm:cxn modelId="{1C247FEB-D8F8-1C4C-8ED6-AE10B87FE90A}" type="presOf" srcId="{515171CB-F416-984C-953B-CCFA9084048F}" destId="{C66E8BED-699A-A34E-8442-484C9E56DF2F}" srcOrd="0" destOrd="0" presId="urn:microsoft.com/office/officeart/2005/8/layout/cycle1"/>
    <dgm:cxn modelId="{C39D9546-0791-8D4D-BC32-269AB941E293}" type="presOf" srcId="{277BCBCF-D92A-E94A-BA64-3030AF0D0C2F}" destId="{B028C8D5-0DF0-7B4C-872E-518A05E1520E}" srcOrd="0" destOrd="0" presId="urn:microsoft.com/office/officeart/2005/8/layout/cycle1"/>
    <dgm:cxn modelId="{B5E3B72A-BD85-9848-949F-68427DFA6C25}" type="presParOf" srcId="{8054D24C-5501-CE41-A42F-C5B0287A6132}" destId="{CDB758E5-ECCE-4F46-A7B1-60927ADB1719}" srcOrd="0" destOrd="0" presId="urn:microsoft.com/office/officeart/2005/8/layout/cycle1"/>
    <dgm:cxn modelId="{E212B355-6F1A-C845-B15C-F28700868487}" type="presParOf" srcId="{8054D24C-5501-CE41-A42F-C5B0287A6132}" destId="{BEFF8BE3-32E7-124C-A720-28666881FEEF}" srcOrd="1" destOrd="0" presId="urn:microsoft.com/office/officeart/2005/8/layout/cycle1"/>
    <dgm:cxn modelId="{AA5ACA76-7A8B-B742-8050-D68C2C97A947}" type="presParOf" srcId="{8054D24C-5501-CE41-A42F-C5B0287A6132}" destId="{D3E1DB9B-F457-5646-838D-B9C2F7C4438E}" srcOrd="2" destOrd="0" presId="urn:microsoft.com/office/officeart/2005/8/layout/cycle1"/>
    <dgm:cxn modelId="{9C202136-6CF9-404B-9B49-26DF17C928F1}" type="presParOf" srcId="{8054D24C-5501-CE41-A42F-C5B0287A6132}" destId="{C71FB47E-2098-DD4B-AF8A-BAEEB8854862}" srcOrd="3" destOrd="0" presId="urn:microsoft.com/office/officeart/2005/8/layout/cycle1"/>
    <dgm:cxn modelId="{81228BD0-3838-FD4A-8726-3729E3E3997D}" type="presParOf" srcId="{8054D24C-5501-CE41-A42F-C5B0287A6132}" destId="{C66E8BED-699A-A34E-8442-484C9E56DF2F}" srcOrd="4" destOrd="0" presId="urn:microsoft.com/office/officeart/2005/8/layout/cycle1"/>
    <dgm:cxn modelId="{7E439ABE-343B-E943-B9C8-154C9E756CDF}" type="presParOf" srcId="{8054D24C-5501-CE41-A42F-C5B0287A6132}" destId="{B028C8D5-0DF0-7B4C-872E-518A05E1520E}" srcOrd="5" destOrd="0" presId="urn:microsoft.com/office/officeart/2005/8/layout/cycle1"/>
    <dgm:cxn modelId="{FB5ADC83-54B7-CF4E-A4F4-3F8FF6EFD8F6}" type="presParOf" srcId="{8054D24C-5501-CE41-A42F-C5B0287A6132}" destId="{734F2FBC-4946-5242-B220-5C4E4B21F689}" srcOrd="6" destOrd="0" presId="urn:microsoft.com/office/officeart/2005/8/layout/cycle1"/>
    <dgm:cxn modelId="{4CE7F0F9-F724-8046-A660-561D891970D5}" type="presParOf" srcId="{8054D24C-5501-CE41-A42F-C5B0287A6132}" destId="{8F351289-DC69-E247-808A-BF6B169D4520}" srcOrd="7" destOrd="0" presId="urn:microsoft.com/office/officeart/2005/8/layout/cycle1"/>
    <dgm:cxn modelId="{D7C70BEE-9E0C-694E-95E1-3021993A7BDE}" type="presParOf" srcId="{8054D24C-5501-CE41-A42F-C5B0287A6132}" destId="{FC8E61B6-526E-E543-A059-D8596616AB02}" srcOrd="8" destOrd="0" presId="urn:microsoft.com/office/officeart/2005/8/layout/cycle1"/>
    <dgm:cxn modelId="{5C1E4921-63C4-2E45-A0A6-F015EA3ACA6F}" type="presParOf" srcId="{8054D24C-5501-CE41-A42F-C5B0287A6132}" destId="{DBFAFC3A-09CA-8249-9036-B4E71E0CB71C}" srcOrd="9" destOrd="0" presId="urn:microsoft.com/office/officeart/2005/8/layout/cycle1"/>
    <dgm:cxn modelId="{A7719F0C-BA01-184C-A205-CE94170ECFEF}" type="presParOf" srcId="{8054D24C-5501-CE41-A42F-C5B0287A6132}" destId="{6B57CD36-B25C-FD45-9605-0F646FEE0D5C}" srcOrd="10" destOrd="0" presId="urn:microsoft.com/office/officeart/2005/8/layout/cycle1"/>
    <dgm:cxn modelId="{11A57479-6527-CE43-9716-FBE63209944E}" type="presParOf" srcId="{8054D24C-5501-CE41-A42F-C5B0287A6132}" destId="{7685FEEC-3AEB-524D-9740-2A6B4FAFD78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A305F-4C76-D247-839E-9E812BE8FC0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714F8442-9F94-A540-9E96-CD16DB41B81F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Reinsurance</a:t>
          </a:r>
          <a:endParaRPr lang="en-US" sz="1800" dirty="0"/>
        </a:p>
      </dgm:t>
    </dgm:pt>
    <dgm:pt modelId="{03199F60-AB5C-E54E-A39A-C783F688B03D}" type="parTrans" cxnId="{11F73F1D-8DF0-094C-9B10-57A6C71ABF11}">
      <dgm:prSet/>
      <dgm:spPr/>
      <dgm:t>
        <a:bodyPr/>
        <a:lstStyle/>
        <a:p>
          <a:endParaRPr lang="en-US" sz="1400"/>
        </a:p>
      </dgm:t>
    </dgm:pt>
    <dgm:pt modelId="{3F5A3FB7-AA37-434F-B642-7F89022108B8}" type="sibTrans" cxnId="{11F73F1D-8DF0-094C-9B10-57A6C71ABF11}">
      <dgm:prSet/>
      <dgm:spPr/>
      <dgm:t>
        <a:bodyPr/>
        <a:lstStyle/>
        <a:p>
          <a:endParaRPr lang="en-US" sz="1400"/>
        </a:p>
      </dgm:t>
    </dgm:pt>
    <dgm:pt modelId="{0802CD99-16DF-3A47-9679-EC85B46C0D6F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Insurance</a:t>
          </a:r>
          <a:endParaRPr lang="en-US" sz="1800" dirty="0"/>
        </a:p>
      </dgm:t>
    </dgm:pt>
    <dgm:pt modelId="{8DF5B5B2-AC9C-5F43-98B6-0A833F79C58C}" type="parTrans" cxnId="{0A5E0A60-F392-DC4C-B6E0-8F8FB4832B7A}">
      <dgm:prSet/>
      <dgm:spPr/>
      <dgm:t>
        <a:bodyPr/>
        <a:lstStyle/>
        <a:p>
          <a:endParaRPr lang="en-US" sz="1400"/>
        </a:p>
      </dgm:t>
    </dgm:pt>
    <dgm:pt modelId="{6DAC851A-05B4-A742-9D2A-03A20C3428F5}" type="sibTrans" cxnId="{0A5E0A60-F392-DC4C-B6E0-8F8FB4832B7A}">
      <dgm:prSet/>
      <dgm:spPr/>
      <dgm:t>
        <a:bodyPr/>
        <a:lstStyle/>
        <a:p>
          <a:endParaRPr lang="en-US" sz="1400"/>
        </a:p>
      </dgm:t>
    </dgm:pt>
    <dgm:pt modelId="{5539B345-115B-B14E-9101-03F0DD23166A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Agent</a:t>
          </a:r>
          <a:endParaRPr lang="en-US" sz="1800" dirty="0"/>
        </a:p>
      </dgm:t>
    </dgm:pt>
    <dgm:pt modelId="{941FBB88-402A-0040-982D-9C7859628A8E}" type="parTrans" cxnId="{94F5D75E-FC7F-9142-B6BE-0CF77A8C8BAB}">
      <dgm:prSet/>
      <dgm:spPr/>
      <dgm:t>
        <a:bodyPr/>
        <a:lstStyle/>
        <a:p>
          <a:endParaRPr lang="en-US" sz="1400"/>
        </a:p>
      </dgm:t>
    </dgm:pt>
    <dgm:pt modelId="{27A77EC0-CCB0-6849-A6E1-B702F754D6DF}" type="sibTrans" cxnId="{94F5D75E-FC7F-9142-B6BE-0CF77A8C8BAB}">
      <dgm:prSet/>
      <dgm:spPr/>
      <dgm:t>
        <a:bodyPr/>
        <a:lstStyle/>
        <a:p>
          <a:endParaRPr lang="en-US" sz="1400"/>
        </a:p>
      </dgm:t>
    </dgm:pt>
    <dgm:pt modelId="{1C43F923-CA05-9D4D-A5BE-49B657AC673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Policy Holder</a:t>
          </a:r>
          <a:endParaRPr lang="en-US" sz="1800" dirty="0"/>
        </a:p>
      </dgm:t>
    </dgm:pt>
    <dgm:pt modelId="{A61FF1AF-4D4A-F84A-8BC1-623FB562F66E}" type="parTrans" cxnId="{7B14CF9E-0A3A-1143-A3B9-0CCACE0182B8}">
      <dgm:prSet/>
      <dgm:spPr/>
      <dgm:t>
        <a:bodyPr/>
        <a:lstStyle/>
        <a:p>
          <a:endParaRPr lang="en-US" sz="1400"/>
        </a:p>
      </dgm:t>
    </dgm:pt>
    <dgm:pt modelId="{C20F513E-D421-6A4D-B6AD-D597B4DF9E0E}" type="sibTrans" cxnId="{7B14CF9E-0A3A-1143-A3B9-0CCACE0182B8}">
      <dgm:prSet/>
      <dgm:spPr/>
      <dgm:t>
        <a:bodyPr/>
        <a:lstStyle/>
        <a:p>
          <a:endParaRPr lang="en-US" sz="1400"/>
        </a:p>
      </dgm:t>
    </dgm:pt>
    <dgm:pt modelId="{1C63567E-4A12-ED4A-B80B-E8F69D749C1E}" type="pres">
      <dgm:prSet presAssocID="{6F2A305F-4C76-D247-839E-9E812BE8FC06}" presName="Name0" presStyleCnt="0">
        <dgm:presLayoutVars>
          <dgm:dir/>
          <dgm:animLvl val="lvl"/>
          <dgm:resizeHandles val="exact"/>
        </dgm:presLayoutVars>
      </dgm:prSet>
      <dgm:spPr/>
    </dgm:pt>
    <dgm:pt modelId="{59B631F0-325A-D643-9112-FC9B0B83EC28}" type="pres">
      <dgm:prSet presAssocID="{714F8442-9F94-A540-9E96-CD16DB41B81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9FF7D-5361-0E4D-A0D5-FD1E20FCF258}" type="pres">
      <dgm:prSet presAssocID="{3F5A3FB7-AA37-434F-B642-7F89022108B8}" presName="parTxOnlySpace" presStyleCnt="0"/>
      <dgm:spPr/>
    </dgm:pt>
    <dgm:pt modelId="{ECBFEE52-F984-FF44-81A3-1ED929E61DC0}" type="pres">
      <dgm:prSet presAssocID="{0802CD99-16DF-3A47-9679-EC85B46C0D6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42F09-FDFA-064A-BCC0-B956277E6D35}" type="pres">
      <dgm:prSet presAssocID="{6DAC851A-05B4-A742-9D2A-03A20C3428F5}" presName="parTxOnlySpace" presStyleCnt="0"/>
      <dgm:spPr/>
    </dgm:pt>
    <dgm:pt modelId="{8287FDC6-CD60-C14E-90BE-08D9480EA9EC}" type="pres">
      <dgm:prSet presAssocID="{5539B345-115B-B14E-9101-03F0DD23166A}" presName="parTxOnly" presStyleLbl="node1" presStyleIdx="2" presStyleCnt="4" custLinFactNeighborX="-48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48FE6-F900-434F-8727-2FD32BDA4725}" type="pres">
      <dgm:prSet presAssocID="{27A77EC0-CCB0-6849-A6E1-B702F754D6DF}" presName="parTxOnlySpace" presStyleCnt="0"/>
      <dgm:spPr/>
    </dgm:pt>
    <dgm:pt modelId="{15D41ED5-AA50-F543-A016-DC6BBA735A9A}" type="pres">
      <dgm:prSet presAssocID="{1C43F923-CA05-9D4D-A5BE-49B657AC6736}" presName="parTxOnly" presStyleLbl="node1" presStyleIdx="3" presStyleCnt="4" custLinFactNeighborX="-48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C7A53-5183-0E43-9186-FFD1507CF375}" type="presOf" srcId="{6F2A305F-4C76-D247-839E-9E812BE8FC06}" destId="{1C63567E-4A12-ED4A-B80B-E8F69D749C1E}" srcOrd="0" destOrd="0" presId="urn:microsoft.com/office/officeart/2005/8/layout/chevron1"/>
    <dgm:cxn modelId="{E89B3FF4-11D5-3341-86E0-1436C37009FF}" type="presOf" srcId="{5539B345-115B-B14E-9101-03F0DD23166A}" destId="{8287FDC6-CD60-C14E-90BE-08D9480EA9EC}" srcOrd="0" destOrd="0" presId="urn:microsoft.com/office/officeart/2005/8/layout/chevron1"/>
    <dgm:cxn modelId="{94F5D75E-FC7F-9142-B6BE-0CF77A8C8BAB}" srcId="{6F2A305F-4C76-D247-839E-9E812BE8FC06}" destId="{5539B345-115B-B14E-9101-03F0DD23166A}" srcOrd="2" destOrd="0" parTransId="{941FBB88-402A-0040-982D-9C7859628A8E}" sibTransId="{27A77EC0-CCB0-6849-A6E1-B702F754D6DF}"/>
    <dgm:cxn modelId="{CAB9E2C2-375A-7041-B9D4-9AF0B04D0DB7}" type="presOf" srcId="{714F8442-9F94-A540-9E96-CD16DB41B81F}" destId="{59B631F0-325A-D643-9112-FC9B0B83EC28}" srcOrd="0" destOrd="0" presId="urn:microsoft.com/office/officeart/2005/8/layout/chevron1"/>
    <dgm:cxn modelId="{02A8BF5E-901C-2C46-A54D-8F602DFDA263}" type="presOf" srcId="{0802CD99-16DF-3A47-9679-EC85B46C0D6F}" destId="{ECBFEE52-F984-FF44-81A3-1ED929E61DC0}" srcOrd="0" destOrd="0" presId="urn:microsoft.com/office/officeart/2005/8/layout/chevron1"/>
    <dgm:cxn modelId="{0A5E0A60-F392-DC4C-B6E0-8F8FB4832B7A}" srcId="{6F2A305F-4C76-D247-839E-9E812BE8FC06}" destId="{0802CD99-16DF-3A47-9679-EC85B46C0D6F}" srcOrd="1" destOrd="0" parTransId="{8DF5B5B2-AC9C-5F43-98B6-0A833F79C58C}" sibTransId="{6DAC851A-05B4-A742-9D2A-03A20C3428F5}"/>
    <dgm:cxn modelId="{11F73F1D-8DF0-094C-9B10-57A6C71ABF11}" srcId="{6F2A305F-4C76-D247-839E-9E812BE8FC06}" destId="{714F8442-9F94-A540-9E96-CD16DB41B81F}" srcOrd="0" destOrd="0" parTransId="{03199F60-AB5C-E54E-A39A-C783F688B03D}" sibTransId="{3F5A3FB7-AA37-434F-B642-7F89022108B8}"/>
    <dgm:cxn modelId="{7B14CF9E-0A3A-1143-A3B9-0CCACE0182B8}" srcId="{6F2A305F-4C76-D247-839E-9E812BE8FC06}" destId="{1C43F923-CA05-9D4D-A5BE-49B657AC6736}" srcOrd="3" destOrd="0" parTransId="{A61FF1AF-4D4A-F84A-8BC1-623FB562F66E}" sibTransId="{C20F513E-D421-6A4D-B6AD-D597B4DF9E0E}"/>
    <dgm:cxn modelId="{58E63B59-6934-804C-AE65-3BFAF06F4C8A}" type="presOf" srcId="{1C43F923-CA05-9D4D-A5BE-49B657AC6736}" destId="{15D41ED5-AA50-F543-A016-DC6BBA735A9A}" srcOrd="0" destOrd="0" presId="urn:microsoft.com/office/officeart/2005/8/layout/chevron1"/>
    <dgm:cxn modelId="{86492BDE-9404-7A4A-AA62-DBD2400C4010}" type="presParOf" srcId="{1C63567E-4A12-ED4A-B80B-E8F69D749C1E}" destId="{59B631F0-325A-D643-9112-FC9B0B83EC28}" srcOrd="0" destOrd="0" presId="urn:microsoft.com/office/officeart/2005/8/layout/chevron1"/>
    <dgm:cxn modelId="{6BDE0535-15E5-2348-9707-A4C9AA871FD4}" type="presParOf" srcId="{1C63567E-4A12-ED4A-B80B-E8F69D749C1E}" destId="{49D9FF7D-5361-0E4D-A0D5-FD1E20FCF258}" srcOrd="1" destOrd="0" presId="urn:microsoft.com/office/officeart/2005/8/layout/chevron1"/>
    <dgm:cxn modelId="{A3F406D8-8173-BA4B-8B96-AF621E99206D}" type="presParOf" srcId="{1C63567E-4A12-ED4A-B80B-E8F69D749C1E}" destId="{ECBFEE52-F984-FF44-81A3-1ED929E61DC0}" srcOrd="2" destOrd="0" presId="urn:microsoft.com/office/officeart/2005/8/layout/chevron1"/>
    <dgm:cxn modelId="{B2E18938-7483-984D-A92F-61AAC3CE3922}" type="presParOf" srcId="{1C63567E-4A12-ED4A-B80B-E8F69D749C1E}" destId="{4F442F09-FDFA-064A-BCC0-B956277E6D35}" srcOrd="3" destOrd="0" presId="urn:microsoft.com/office/officeart/2005/8/layout/chevron1"/>
    <dgm:cxn modelId="{6E4D0F9B-002F-994B-A463-9472D8EE4B44}" type="presParOf" srcId="{1C63567E-4A12-ED4A-B80B-E8F69D749C1E}" destId="{8287FDC6-CD60-C14E-90BE-08D9480EA9EC}" srcOrd="4" destOrd="0" presId="urn:microsoft.com/office/officeart/2005/8/layout/chevron1"/>
    <dgm:cxn modelId="{D2F38199-EC7E-4C47-90F3-80E74C791B7A}" type="presParOf" srcId="{1C63567E-4A12-ED4A-B80B-E8F69D749C1E}" destId="{20048FE6-F900-434F-8727-2FD32BDA4725}" srcOrd="5" destOrd="0" presId="urn:microsoft.com/office/officeart/2005/8/layout/chevron1"/>
    <dgm:cxn modelId="{F3C178DD-0118-8046-BD7F-5A768B0CB256}" type="presParOf" srcId="{1C63567E-4A12-ED4A-B80B-E8F69D749C1E}" destId="{15D41ED5-AA50-F543-A016-DC6BBA735A9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85CB3-B2FC-084D-968D-E57ADFE56E49}" type="doc">
      <dgm:prSet loTypeId="urn:microsoft.com/office/officeart/2008/layout/Accented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B0715-AE75-FA48-B1E4-67ADA901A02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  <a:latin typeface="Calibri"/>
              <a:cs typeface="Calibri"/>
            </a:rPr>
            <a:t>Aggregate 60% Combined Ratio</a:t>
          </a:r>
          <a:endParaRPr lang="en-US" sz="1800" dirty="0">
            <a:solidFill>
              <a:srgbClr val="1F497D"/>
            </a:solidFill>
            <a:latin typeface="Calibri"/>
            <a:cs typeface="Calibri"/>
          </a:endParaRPr>
        </a:p>
      </dgm:t>
    </dgm:pt>
    <dgm:pt modelId="{4B2F5000-01D4-4A46-AD32-045454C7863D}" type="parTrans" cxnId="{F8FFCAB2-A08D-9E42-A4BD-FD2EACCE7A3B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38204C75-A363-4941-B934-205A1F501195}" type="sibTrans" cxnId="{F8FFCAB2-A08D-9E42-A4BD-FD2EACCE7A3B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7BF47549-FCF1-4B43-81E9-566361CBF4D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  <a:latin typeface="Calibri"/>
              <a:cs typeface="Calibri"/>
            </a:rPr>
            <a:t>350,000 policies</a:t>
          </a:r>
          <a:endParaRPr lang="en-US" sz="1800" dirty="0">
            <a:solidFill>
              <a:srgbClr val="1F497D"/>
            </a:solidFill>
            <a:latin typeface="Calibri"/>
            <a:cs typeface="Calibri"/>
          </a:endParaRPr>
        </a:p>
      </dgm:t>
    </dgm:pt>
    <dgm:pt modelId="{350E6E4F-AC93-A340-849D-550E9254DF26}" type="parTrans" cxnId="{4DE0AF27-4E90-4543-AE90-554439A96586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BF86C25B-A431-B746-8DB5-29B8A1856507}" type="sibTrans" cxnId="{4DE0AF27-4E90-4543-AE90-554439A96586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8B64B275-C5AA-7F4E-8F0E-3A9C10F2736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1F497D"/>
              </a:solidFill>
              <a:latin typeface="Calibri"/>
              <a:cs typeface="Calibri"/>
            </a:rPr>
            <a:t>Maximum 20% exposure in each state</a:t>
          </a:r>
          <a:endParaRPr lang="en-US" sz="1800" dirty="0">
            <a:solidFill>
              <a:srgbClr val="1F497D"/>
            </a:solidFill>
            <a:latin typeface="Calibri"/>
            <a:cs typeface="Calibri"/>
          </a:endParaRPr>
        </a:p>
      </dgm:t>
    </dgm:pt>
    <dgm:pt modelId="{3A377D78-7681-6848-862E-219233F61381}" type="parTrans" cxnId="{74B9DA7C-2297-4547-B669-FBB8DC064666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56A598F6-911D-4A4D-B057-E2D5E2E3B35B}" type="sibTrans" cxnId="{74B9DA7C-2297-4547-B669-FBB8DC064666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997D66E2-F52A-734E-B76E-D8A7965396B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/>
              </a:solidFill>
              <a:latin typeface="Calibri"/>
              <a:cs typeface="Calibri"/>
            </a:rPr>
            <a:t>Total Sums Assured $116,000,000</a:t>
          </a:r>
          <a:endParaRPr lang="en-US" sz="1800" dirty="0">
            <a:solidFill>
              <a:schemeClr val="bg2"/>
            </a:solidFill>
            <a:latin typeface="Calibri"/>
            <a:cs typeface="Calibri"/>
          </a:endParaRPr>
        </a:p>
      </dgm:t>
    </dgm:pt>
    <dgm:pt modelId="{6A34499E-E7B9-B44F-A8FF-D314F64A7A1E}" type="parTrans" cxnId="{084E260F-6665-154F-BCBF-6C2CDB9BC064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F60EFD95-0495-0D43-8EAB-177204D857E3}" type="sibTrans" cxnId="{084E260F-6665-154F-BCBF-6C2CDB9BC064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916BCF87-84C9-4347-8171-27919587C19F}">
      <dgm:prSet phldrT="[Text]" custT="1"/>
      <dgm:spPr/>
      <dgm:t>
        <a:bodyPr/>
        <a:lstStyle/>
        <a:p>
          <a:pPr algn="ctr"/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t>30 MHIPs</a:t>
          </a:r>
          <a:endParaRPr lang="en-US" sz="2400" dirty="0">
            <a:solidFill>
              <a:schemeClr val="accent6">
                <a:lumMod val="75000"/>
              </a:schemeClr>
            </a:solidFill>
            <a:latin typeface="Calibri"/>
            <a:cs typeface="Calibri"/>
          </a:endParaRPr>
        </a:p>
      </dgm:t>
    </dgm:pt>
    <dgm:pt modelId="{55DABA84-3E6D-2B46-BD80-630A1DCAC250}" type="parTrans" cxnId="{E0568099-DC94-3040-AA75-9C603CBC502E}">
      <dgm:prSet/>
      <dgm:spPr/>
      <dgm:t>
        <a:bodyPr/>
        <a:lstStyle/>
        <a:p>
          <a:endParaRPr lang="en-US" sz="1500">
            <a:solidFill>
              <a:srgbClr val="4F81BD"/>
            </a:solidFill>
            <a:latin typeface="Calibri"/>
            <a:cs typeface="Calibri"/>
          </a:endParaRPr>
        </a:p>
      </dgm:t>
    </dgm:pt>
    <dgm:pt modelId="{CC43A332-586A-C243-9779-8C163FC5CF27}" type="sibTrans" cxnId="{E0568099-DC94-3040-AA75-9C603CBC502E}">
      <dgm:prSet/>
      <dgm:spPr>
        <a:noFill/>
      </dgm:spPr>
      <dgm:t>
        <a:bodyPr/>
        <a:lstStyle/>
        <a:p>
          <a:endParaRPr lang="en-US" sz="1500">
            <a:solidFill>
              <a:srgbClr val="1F497D"/>
            </a:solidFill>
            <a:latin typeface="Calibri"/>
            <a:cs typeface="Calibri"/>
          </a:endParaRPr>
        </a:p>
      </dgm:t>
    </dgm:pt>
    <dgm:pt modelId="{CB6267FC-289A-114F-8BE0-1132DCAA049E}" type="pres">
      <dgm:prSet presAssocID="{D6885CB3-B2FC-084D-968D-E57ADFE56E4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52EBDEC-9A04-7840-B593-7B381B08A379}" type="pres">
      <dgm:prSet presAssocID="{CC43A332-586A-C243-9779-8C163FC5CF27}" presName="picture_1" presStyleLbl="bgImgPlace1" presStyleIdx="0" presStyleCnt="1" custScaleX="51370" custScaleY="76936"/>
      <dgm:spPr/>
      <dgm:t>
        <a:bodyPr/>
        <a:lstStyle/>
        <a:p>
          <a:endParaRPr lang="en-US"/>
        </a:p>
      </dgm:t>
    </dgm:pt>
    <dgm:pt modelId="{520D2A47-06B1-E541-873D-9D8A285ACC9D}" type="pres">
      <dgm:prSet presAssocID="{916BCF87-84C9-4347-8171-27919587C19F}" presName="text_1" presStyleLbl="node1" presStyleIdx="0" presStyleCnt="0" custScaleX="45920" custScaleY="45756" custLinFactNeighborX="18738" custLinFactNeighborY="-4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70063-78D0-994D-8641-F01A390672C0}" type="pres">
      <dgm:prSet presAssocID="{D6885CB3-B2FC-084D-968D-E57ADFE56E49}" presName="linV" presStyleCnt="0"/>
      <dgm:spPr/>
    </dgm:pt>
    <dgm:pt modelId="{B1FCBA31-16D6-0C42-8BF4-BA47D3E3569F}" type="pres">
      <dgm:prSet presAssocID="{235B0715-AE75-FA48-B1E4-67ADA901A026}" presName="pair" presStyleCnt="0"/>
      <dgm:spPr/>
    </dgm:pt>
    <dgm:pt modelId="{F35F01C0-1F36-754A-9D2D-5E14844CBE48}" type="pres">
      <dgm:prSet presAssocID="{235B0715-AE75-FA48-B1E4-67ADA901A026}" presName="spaceH" presStyleLbl="node1" presStyleIdx="0" presStyleCnt="0"/>
      <dgm:spPr/>
    </dgm:pt>
    <dgm:pt modelId="{EA9B42C1-0ADA-434F-B10A-B87F798FA519}" type="pres">
      <dgm:prSet presAssocID="{235B0715-AE75-FA48-B1E4-67ADA901A026}" presName="desPictures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02D43AE-C32D-0A44-9D41-6EFAD5E7AA74}" type="pres">
      <dgm:prSet presAssocID="{235B0715-AE75-FA48-B1E4-67ADA901A026}" presName="desTextWrapper" presStyleCnt="0"/>
      <dgm:spPr/>
    </dgm:pt>
    <dgm:pt modelId="{EA1573A2-DFED-324F-9464-249880BB8291}" type="pres">
      <dgm:prSet presAssocID="{235B0715-AE75-FA48-B1E4-67ADA901A026}" presName="desText" presStyleLbl="revTx" presStyleIdx="0" presStyleCnt="4" custScaleX="255693" custLinFactNeighborX="1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C3C99-D2EF-024F-AAC5-C2A70E666CA6}" type="pres">
      <dgm:prSet presAssocID="{38204C75-A363-4941-B934-205A1F501195}" presName="spaceV" presStyleCnt="0"/>
      <dgm:spPr/>
    </dgm:pt>
    <dgm:pt modelId="{496C9841-2579-5A4F-8649-8960D1A3AC79}" type="pres">
      <dgm:prSet presAssocID="{7BF47549-FCF1-4B43-81E9-566361CBF4DF}" presName="pair" presStyleCnt="0"/>
      <dgm:spPr/>
    </dgm:pt>
    <dgm:pt modelId="{36C20F45-DDD1-8B49-9D73-96E3C4FE39B1}" type="pres">
      <dgm:prSet presAssocID="{7BF47549-FCF1-4B43-81E9-566361CBF4DF}" presName="spaceH" presStyleLbl="node1" presStyleIdx="0" presStyleCnt="0"/>
      <dgm:spPr/>
    </dgm:pt>
    <dgm:pt modelId="{0F483ADB-9945-FF49-B4D4-3BC46FC98959}" type="pres">
      <dgm:prSet presAssocID="{7BF47549-FCF1-4B43-81E9-566361CBF4DF}" presName="desPictures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DF596E4-3932-DA4A-81FF-6290A2E53611}" type="pres">
      <dgm:prSet presAssocID="{7BF47549-FCF1-4B43-81E9-566361CBF4DF}" presName="desTextWrapper" presStyleCnt="0"/>
      <dgm:spPr/>
    </dgm:pt>
    <dgm:pt modelId="{199CDB3B-7E85-2B4A-8CDA-CB4263D77943}" type="pres">
      <dgm:prSet presAssocID="{7BF47549-FCF1-4B43-81E9-566361CBF4DF}" presName="desText" presStyleLbl="revTx" presStyleIdx="1" presStyleCnt="4" custScaleX="151304" custLinFactNeighborX="14732" custLinFactNeighborY="-6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6EB13-4DED-2A4A-85C6-559671A55FCC}" type="pres">
      <dgm:prSet presAssocID="{BF86C25B-A431-B746-8DB5-29B8A1856507}" presName="spaceV" presStyleCnt="0"/>
      <dgm:spPr/>
    </dgm:pt>
    <dgm:pt modelId="{A436483B-6CF6-1A41-8D28-3E20B3CADF9A}" type="pres">
      <dgm:prSet presAssocID="{8B64B275-C5AA-7F4E-8F0E-3A9C10F27360}" presName="pair" presStyleCnt="0"/>
      <dgm:spPr/>
    </dgm:pt>
    <dgm:pt modelId="{F169D361-6255-0746-A799-B3F12E207673}" type="pres">
      <dgm:prSet presAssocID="{8B64B275-C5AA-7F4E-8F0E-3A9C10F27360}" presName="spaceH" presStyleLbl="node1" presStyleIdx="0" presStyleCnt="0"/>
      <dgm:spPr/>
    </dgm:pt>
    <dgm:pt modelId="{C4427C14-A832-A448-93C6-31D5B20CDD73}" type="pres">
      <dgm:prSet presAssocID="{8B64B275-C5AA-7F4E-8F0E-3A9C10F27360}" presName="desPictures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887A1CC-8FE2-AA48-ADFD-2B2102D640F3}" type="pres">
      <dgm:prSet presAssocID="{8B64B275-C5AA-7F4E-8F0E-3A9C10F27360}" presName="desTextWrapper" presStyleCnt="0"/>
      <dgm:spPr/>
    </dgm:pt>
    <dgm:pt modelId="{E298307C-04CF-6643-ADB1-674872B795C6}" type="pres">
      <dgm:prSet presAssocID="{8B64B275-C5AA-7F4E-8F0E-3A9C10F27360}" presName="desText" presStyleLbl="revTx" presStyleIdx="2" presStyleCnt="4" custScaleX="251904" custLinFactNeighborX="14691" custLinFactNeighborY="-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C3C7A-769E-6644-ABE9-FD06DE60D783}" type="pres">
      <dgm:prSet presAssocID="{56A598F6-911D-4A4D-B057-E2D5E2E3B35B}" presName="spaceV" presStyleCnt="0"/>
      <dgm:spPr/>
    </dgm:pt>
    <dgm:pt modelId="{95DD88B8-70AE-E540-9F67-CC3E23525C5F}" type="pres">
      <dgm:prSet presAssocID="{997D66E2-F52A-734E-B76E-D8A7965396B7}" presName="pair" presStyleCnt="0"/>
      <dgm:spPr/>
    </dgm:pt>
    <dgm:pt modelId="{25B52A89-9095-0A4F-8368-F89957EE7DED}" type="pres">
      <dgm:prSet presAssocID="{997D66E2-F52A-734E-B76E-D8A7965396B7}" presName="spaceH" presStyleLbl="node1" presStyleIdx="0" presStyleCnt="0"/>
      <dgm:spPr/>
    </dgm:pt>
    <dgm:pt modelId="{BAE8EAAA-FD73-614C-88AE-ED2700E7F61A}" type="pres">
      <dgm:prSet presAssocID="{997D66E2-F52A-734E-B76E-D8A7965396B7}" presName="desPictures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20216C3E-416E-4047-8A6E-1CF4D0EC08AD}" type="pres">
      <dgm:prSet presAssocID="{997D66E2-F52A-734E-B76E-D8A7965396B7}" presName="desTextWrapper" presStyleCnt="0"/>
      <dgm:spPr/>
    </dgm:pt>
    <dgm:pt modelId="{39B99B40-85B2-714B-B46A-C0E7D5AA063C}" type="pres">
      <dgm:prSet presAssocID="{997D66E2-F52A-734E-B76E-D8A7965396B7}" presName="desText" presStyleLbl="revTx" presStyleIdx="3" presStyleCnt="4" custScaleX="209236" custLinFactNeighborX="1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1B5B0-D606-2A4D-BB27-F7478D333F55}" type="pres">
      <dgm:prSet presAssocID="{D6885CB3-B2FC-084D-968D-E57ADFE56E49}" presName="maxNode" presStyleCnt="0"/>
      <dgm:spPr/>
    </dgm:pt>
    <dgm:pt modelId="{6BF4AEE2-706C-AC48-9E3F-C3722EB82BAB}" type="pres">
      <dgm:prSet presAssocID="{D6885CB3-B2FC-084D-968D-E57ADFE56E49}" presName="Name33" presStyleCnt="0"/>
      <dgm:spPr/>
    </dgm:pt>
  </dgm:ptLst>
  <dgm:cxnLst>
    <dgm:cxn modelId="{0F7D3C58-B1F6-9A44-BF38-CEFBF6ECAB1F}" type="presOf" srcId="{8B64B275-C5AA-7F4E-8F0E-3A9C10F27360}" destId="{E298307C-04CF-6643-ADB1-674872B795C6}" srcOrd="0" destOrd="0" presId="urn:microsoft.com/office/officeart/2008/layout/AccentedPicture"/>
    <dgm:cxn modelId="{1C7D2D4C-8433-F747-8652-F26D9CFBABC4}" type="presOf" srcId="{916BCF87-84C9-4347-8171-27919587C19F}" destId="{520D2A47-06B1-E541-873D-9D8A285ACC9D}" srcOrd="0" destOrd="0" presId="urn:microsoft.com/office/officeart/2008/layout/AccentedPicture"/>
    <dgm:cxn modelId="{4DE0AF27-4E90-4543-AE90-554439A96586}" srcId="{D6885CB3-B2FC-084D-968D-E57ADFE56E49}" destId="{7BF47549-FCF1-4B43-81E9-566361CBF4DF}" srcOrd="2" destOrd="0" parTransId="{350E6E4F-AC93-A340-849D-550E9254DF26}" sibTransId="{BF86C25B-A431-B746-8DB5-29B8A1856507}"/>
    <dgm:cxn modelId="{F8FFCAB2-A08D-9E42-A4BD-FD2EACCE7A3B}" srcId="{D6885CB3-B2FC-084D-968D-E57ADFE56E49}" destId="{235B0715-AE75-FA48-B1E4-67ADA901A026}" srcOrd="1" destOrd="0" parTransId="{4B2F5000-01D4-4A46-AD32-045454C7863D}" sibTransId="{38204C75-A363-4941-B934-205A1F501195}"/>
    <dgm:cxn modelId="{084E260F-6665-154F-BCBF-6C2CDB9BC064}" srcId="{D6885CB3-B2FC-084D-968D-E57ADFE56E49}" destId="{997D66E2-F52A-734E-B76E-D8A7965396B7}" srcOrd="4" destOrd="0" parTransId="{6A34499E-E7B9-B44F-A8FF-D314F64A7A1E}" sibTransId="{F60EFD95-0495-0D43-8EAB-177204D857E3}"/>
    <dgm:cxn modelId="{74B9DA7C-2297-4547-B669-FBB8DC064666}" srcId="{D6885CB3-B2FC-084D-968D-E57ADFE56E49}" destId="{8B64B275-C5AA-7F4E-8F0E-3A9C10F27360}" srcOrd="3" destOrd="0" parTransId="{3A377D78-7681-6848-862E-219233F61381}" sibTransId="{56A598F6-911D-4A4D-B057-E2D5E2E3B35B}"/>
    <dgm:cxn modelId="{A70B68E9-4BCE-2542-A906-8C4A86659E9D}" type="presOf" srcId="{235B0715-AE75-FA48-B1E4-67ADA901A026}" destId="{EA1573A2-DFED-324F-9464-249880BB8291}" srcOrd="0" destOrd="0" presId="urn:microsoft.com/office/officeart/2008/layout/AccentedPicture"/>
    <dgm:cxn modelId="{540EBC45-5179-C048-B7CE-A765471CE656}" type="presOf" srcId="{7BF47549-FCF1-4B43-81E9-566361CBF4DF}" destId="{199CDB3B-7E85-2B4A-8CDA-CB4263D77943}" srcOrd="0" destOrd="0" presId="urn:microsoft.com/office/officeart/2008/layout/AccentedPicture"/>
    <dgm:cxn modelId="{B87CC979-7AB7-8647-8AAF-CC659922B2AA}" type="presOf" srcId="{D6885CB3-B2FC-084D-968D-E57ADFE56E49}" destId="{CB6267FC-289A-114F-8BE0-1132DCAA049E}" srcOrd="0" destOrd="0" presId="urn:microsoft.com/office/officeart/2008/layout/AccentedPicture"/>
    <dgm:cxn modelId="{D927D717-AF24-D241-A8AE-27717A056702}" type="presOf" srcId="{997D66E2-F52A-734E-B76E-D8A7965396B7}" destId="{39B99B40-85B2-714B-B46A-C0E7D5AA063C}" srcOrd="0" destOrd="0" presId="urn:microsoft.com/office/officeart/2008/layout/AccentedPicture"/>
    <dgm:cxn modelId="{19F3715F-13B4-2E4B-A89A-855014480BE7}" type="presOf" srcId="{CC43A332-586A-C243-9779-8C163FC5CF27}" destId="{E52EBDEC-9A04-7840-B593-7B381B08A379}" srcOrd="0" destOrd="0" presId="urn:microsoft.com/office/officeart/2008/layout/AccentedPicture"/>
    <dgm:cxn modelId="{E0568099-DC94-3040-AA75-9C603CBC502E}" srcId="{D6885CB3-B2FC-084D-968D-E57ADFE56E49}" destId="{916BCF87-84C9-4347-8171-27919587C19F}" srcOrd="0" destOrd="0" parTransId="{55DABA84-3E6D-2B46-BD80-630A1DCAC250}" sibTransId="{CC43A332-586A-C243-9779-8C163FC5CF27}"/>
    <dgm:cxn modelId="{08582115-F9D2-0D40-9D05-DDCFA081DC17}" type="presParOf" srcId="{CB6267FC-289A-114F-8BE0-1132DCAA049E}" destId="{E52EBDEC-9A04-7840-B593-7B381B08A379}" srcOrd="0" destOrd="0" presId="urn:microsoft.com/office/officeart/2008/layout/AccentedPicture"/>
    <dgm:cxn modelId="{EEAD052E-DD42-1B49-A1D8-68BE44644E09}" type="presParOf" srcId="{CB6267FC-289A-114F-8BE0-1132DCAA049E}" destId="{520D2A47-06B1-E541-873D-9D8A285ACC9D}" srcOrd="1" destOrd="0" presId="urn:microsoft.com/office/officeart/2008/layout/AccentedPicture"/>
    <dgm:cxn modelId="{5F7A8F66-C7B8-CE46-BCE2-3CCBBBC406E5}" type="presParOf" srcId="{CB6267FC-289A-114F-8BE0-1132DCAA049E}" destId="{EC670063-78D0-994D-8641-F01A390672C0}" srcOrd="2" destOrd="0" presId="urn:microsoft.com/office/officeart/2008/layout/AccentedPicture"/>
    <dgm:cxn modelId="{6CD745E6-809A-3A42-9CEE-5277FEAC6777}" type="presParOf" srcId="{EC670063-78D0-994D-8641-F01A390672C0}" destId="{B1FCBA31-16D6-0C42-8BF4-BA47D3E3569F}" srcOrd="0" destOrd="0" presId="urn:microsoft.com/office/officeart/2008/layout/AccentedPicture"/>
    <dgm:cxn modelId="{CC41732E-393F-6147-BDF4-C26AB34B9CCE}" type="presParOf" srcId="{B1FCBA31-16D6-0C42-8BF4-BA47D3E3569F}" destId="{F35F01C0-1F36-754A-9D2D-5E14844CBE48}" srcOrd="0" destOrd="0" presId="urn:microsoft.com/office/officeart/2008/layout/AccentedPicture"/>
    <dgm:cxn modelId="{D8403B0E-6F89-C842-8A10-16881D1CEB05}" type="presParOf" srcId="{B1FCBA31-16D6-0C42-8BF4-BA47D3E3569F}" destId="{EA9B42C1-0ADA-434F-B10A-B87F798FA519}" srcOrd="1" destOrd="0" presId="urn:microsoft.com/office/officeart/2008/layout/AccentedPicture"/>
    <dgm:cxn modelId="{422F6BF0-9641-7D4F-9E7C-9D1533133CF7}" type="presParOf" srcId="{B1FCBA31-16D6-0C42-8BF4-BA47D3E3569F}" destId="{B02D43AE-C32D-0A44-9D41-6EFAD5E7AA74}" srcOrd="2" destOrd="0" presId="urn:microsoft.com/office/officeart/2008/layout/AccentedPicture"/>
    <dgm:cxn modelId="{D3255640-CAA0-054B-AE82-7A0DF63CA196}" type="presParOf" srcId="{B02D43AE-C32D-0A44-9D41-6EFAD5E7AA74}" destId="{EA1573A2-DFED-324F-9464-249880BB8291}" srcOrd="0" destOrd="0" presId="urn:microsoft.com/office/officeart/2008/layout/AccentedPicture"/>
    <dgm:cxn modelId="{1E8CDF98-AEAC-134E-9132-C5854A94EBB6}" type="presParOf" srcId="{EC670063-78D0-994D-8641-F01A390672C0}" destId="{F06C3C99-D2EF-024F-AAC5-C2A70E666CA6}" srcOrd="1" destOrd="0" presId="urn:microsoft.com/office/officeart/2008/layout/AccentedPicture"/>
    <dgm:cxn modelId="{890B6FAF-7894-284C-9939-14BF6881A16F}" type="presParOf" srcId="{EC670063-78D0-994D-8641-F01A390672C0}" destId="{496C9841-2579-5A4F-8649-8960D1A3AC79}" srcOrd="2" destOrd="0" presId="urn:microsoft.com/office/officeart/2008/layout/AccentedPicture"/>
    <dgm:cxn modelId="{04029BB8-CB25-2A4C-BFF3-771C90DE825A}" type="presParOf" srcId="{496C9841-2579-5A4F-8649-8960D1A3AC79}" destId="{36C20F45-DDD1-8B49-9D73-96E3C4FE39B1}" srcOrd="0" destOrd="0" presId="urn:microsoft.com/office/officeart/2008/layout/AccentedPicture"/>
    <dgm:cxn modelId="{9DA5EA0E-01D0-2C43-A569-1D9A925647A3}" type="presParOf" srcId="{496C9841-2579-5A4F-8649-8960D1A3AC79}" destId="{0F483ADB-9945-FF49-B4D4-3BC46FC98959}" srcOrd="1" destOrd="0" presId="urn:microsoft.com/office/officeart/2008/layout/AccentedPicture"/>
    <dgm:cxn modelId="{7D964C99-6DFC-C742-B264-EE5370B15A3D}" type="presParOf" srcId="{496C9841-2579-5A4F-8649-8960D1A3AC79}" destId="{CDF596E4-3932-DA4A-81FF-6290A2E53611}" srcOrd="2" destOrd="0" presId="urn:microsoft.com/office/officeart/2008/layout/AccentedPicture"/>
    <dgm:cxn modelId="{DC73D74B-ABE2-1C43-A505-F23A7CBE6451}" type="presParOf" srcId="{CDF596E4-3932-DA4A-81FF-6290A2E53611}" destId="{199CDB3B-7E85-2B4A-8CDA-CB4263D77943}" srcOrd="0" destOrd="0" presId="urn:microsoft.com/office/officeart/2008/layout/AccentedPicture"/>
    <dgm:cxn modelId="{66BE2775-8224-F745-BA3A-876BAA171953}" type="presParOf" srcId="{EC670063-78D0-994D-8641-F01A390672C0}" destId="{8FF6EB13-4DED-2A4A-85C6-559671A55FCC}" srcOrd="3" destOrd="0" presId="urn:microsoft.com/office/officeart/2008/layout/AccentedPicture"/>
    <dgm:cxn modelId="{5FB8B6A5-8F34-E243-BD1B-373EE24BCBB2}" type="presParOf" srcId="{EC670063-78D0-994D-8641-F01A390672C0}" destId="{A436483B-6CF6-1A41-8D28-3E20B3CADF9A}" srcOrd="4" destOrd="0" presId="urn:microsoft.com/office/officeart/2008/layout/AccentedPicture"/>
    <dgm:cxn modelId="{A07D888A-75A6-A34C-BCF6-7D5A92777792}" type="presParOf" srcId="{A436483B-6CF6-1A41-8D28-3E20B3CADF9A}" destId="{F169D361-6255-0746-A799-B3F12E207673}" srcOrd="0" destOrd="0" presId="urn:microsoft.com/office/officeart/2008/layout/AccentedPicture"/>
    <dgm:cxn modelId="{3624B1B0-5355-A54E-9325-2B97F87DD37D}" type="presParOf" srcId="{A436483B-6CF6-1A41-8D28-3E20B3CADF9A}" destId="{C4427C14-A832-A448-93C6-31D5B20CDD73}" srcOrd="1" destOrd="0" presId="urn:microsoft.com/office/officeart/2008/layout/AccentedPicture"/>
    <dgm:cxn modelId="{6D221894-982A-9942-B104-9958CE92DBC7}" type="presParOf" srcId="{A436483B-6CF6-1A41-8D28-3E20B3CADF9A}" destId="{7887A1CC-8FE2-AA48-ADFD-2B2102D640F3}" srcOrd="2" destOrd="0" presId="urn:microsoft.com/office/officeart/2008/layout/AccentedPicture"/>
    <dgm:cxn modelId="{2BA46F50-2D60-9C43-A006-05A92A26112C}" type="presParOf" srcId="{7887A1CC-8FE2-AA48-ADFD-2B2102D640F3}" destId="{E298307C-04CF-6643-ADB1-674872B795C6}" srcOrd="0" destOrd="0" presId="urn:microsoft.com/office/officeart/2008/layout/AccentedPicture"/>
    <dgm:cxn modelId="{F1E29360-D465-544E-AF35-ED7FE1056A56}" type="presParOf" srcId="{EC670063-78D0-994D-8641-F01A390672C0}" destId="{14CC3C7A-769E-6644-ABE9-FD06DE60D783}" srcOrd="5" destOrd="0" presId="urn:microsoft.com/office/officeart/2008/layout/AccentedPicture"/>
    <dgm:cxn modelId="{CB7F2E89-EF8F-6646-B73C-AB88A1D00120}" type="presParOf" srcId="{EC670063-78D0-994D-8641-F01A390672C0}" destId="{95DD88B8-70AE-E540-9F67-CC3E23525C5F}" srcOrd="6" destOrd="0" presId="urn:microsoft.com/office/officeart/2008/layout/AccentedPicture"/>
    <dgm:cxn modelId="{22DBBA03-DC36-B640-91FA-44A33FB3BCFF}" type="presParOf" srcId="{95DD88B8-70AE-E540-9F67-CC3E23525C5F}" destId="{25B52A89-9095-0A4F-8368-F89957EE7DED}" srcOrd="0" destOrd="0" presId="urn:microsoft.com/office/officeart/2008/layout/AccentedPicture"/>
    <dgm:cxn modelId="{01B12C9F-CB93-684B-A372-AEB386829DA7}" type="presParOf" srcId="{95DD88B8-70AE-E540-9F67-CC3E23525C5F}" destId="{BAE8EAAA-FD73-614C-88AE-ED2700E7F61A}" srcOrd="1" destOrd="0" presId="urn:microsoft.com/office/officeart/2008/layout/AccentedPicture"/>
    <dgm:cxn modelId="{2ECB53ED-78AB-454F-AC07-AB11238670BE}" type="presParOf" srcId="{95DD88B8-70AE-E540-9F67-CC3E23525C5F}" destId="{20216C3E-416E-4047-8A6E-1CF4D0EC08AD}" srcOrd="2" destOrd="0" presId="urn:microsoft.com/office/officeart/2008/layout/AccentedPicture"/>
    <dgm:cxn modelId="{4F4CB99D-738B-4B46-8B52-92C1BE665F05}" type="presParOf" srcId="{20216C3E-416E-4047-8A6E-1CF4D0EC08AD}" destId="{39B99B40-85B2-714B-B46A-C0E7D5AA063C}" srcOrd="0" destOrd="0" presId="urn:microsoft.com/office/officeart/2008/layout/AccentedPicture"/>
    <dgm:cxn modelId="{0FC1FEBE-4346-1B4A-AB71-2DBC88FB8147}" type="presParOf" srcId="{CB6267FC-289A-114F-8BE0-1132DCAA049E}" destId="{70B1B5B0-D606-2A4D-BB27-F7478D333F55}" srcOrd="3" destOrd="0" presId="urn:microsoft.com/office/officeart/2008/layout/AccentedPicture"/>
    <dgm:cxn modelId="{1EE542C7-E9D1-7245-94C7-64F48C76C040}" type="presParOf" srcId="{70B1B5B0-D606-2A4D-BB27-F7478D333F55}" destId="{6BF4AEE2-706C-AC48-9E3F-C3722EB82BA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30720-FAD9-794D-9982-9E3AAAB817F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90BDAB-8543-E440-BC90-EC69DEE04537}" type="pres">
      <dgm:prSet presAssocID="{A0030720-FAD9-794D-9982-9E3AAAB817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69B5AC4-7A20-084E-BB5A-ADD3C3ABF621}" type="presOf" srcId="{A0030720-FAD9-794D-9982-9E3AAAB817FA}" destId="{F490BDAB-8543-E440-BC90-EC69DEE0453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F21EC2-E81D-304A-BE73-B4E320147EFB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57D44FC2-2276-EB4C-B3A4-A205EC67FCB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1500" dirty="0" smtClean="0"/>
            <a:t>Identification</a:t>
          </a:r>
          <a:endParaRPr lang="en-US" sz="1500" dirty="0"/>
        </a:p>
      </dgm:t>
    </dgm:pt>
    <dgm:pt modelId="{1EA1D9EB-8E32-1C45-A24B-864EC6DA787E}" type="parTrans" cxnId="{F7E2B723-90C0-7545-B33D-0ABE0C0C0CA4}">
      <dgm:prSet/>
      <dgm:spPr/>
      <dgm:t>
        <a:bodyPr/>
        <a:lstStyle/>
        <a:p>
          <a:endParaRPr lang="en-US" sz="1500"/>
        </a:p>
      </dgm:t>
    </dgm:pt>
    <dgm:pt modelId="{222EB83F-E676-344C-BD0B-0A109D3CDB2D}" type="sibTrans" cxnId="{F7E2B723-90C0-7545-B33D-0ABE0C0C0CA4}">
      <dgm:prSet/>
      <dgm:spPr/>
      <dgm:t>
        <a:bodyPr/>
        <a:lstStyle/>
        <a:p>
          <a:endParaRPr lang="en-US" sz="1500"/>
        </a:p>
      </dgm:t>
    </dgm:pt>
    <dgm:pt modelId="{151B4A58-ACAC-F041-AF93-18C0FC97226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1500" dirty="0" smtClean="0"/>
            <a:t>Screening</a:t>
          </a:r>
          <a:endParaRPr lang="en-US" sz="1500" dirty="0"/>
        </a:p>
      </dgm:t>
    </dgm:pt>
    <dgm:pt modelId="{4CC46901-797D-3E45-86EC-A2D82A7C0243}" type="parTrans" cxnId="{B1423336-EC53-E14D-A19F-CC04644B46CA}">
      <dgm:prSet/>
      <dgm:spPr/>
      <dgm:t>
        <a:bodyPr/>
        <a:lstStyle/>
        <a:p>
          <a:endParaRPr lang="en-US" sz="1500"/>
        </a:p>
      </dgm:t>
    </dgm:pt>
    <dgm:pt modelId="{90D39A7B-67B3-A747-8C8B-E40EEE7B4E5E}" type="sibTrans" cxnId="{B1423336-EC53-E14D-A19F-CC04644B46CA}">
      <dgm:prSet/>
      <dgm:spPr/>
      <dgm:t>
        <a:bodyPr/>
        <a:lstStyle/>
        <a:p>
          <a:endParaRPr lang="en-US" sz="1500"/>
        </a:p>
      </dgm:t>
    </dgm:pt>
    <dgm:pt modelId="{A2AB5A80-4311-E247-8534-D8E2BFA1730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1500" dirty="0" smtClean="0"/>
            <a:t>Due Diligence</a:t>
          </a:r>
          <a:endParaRPr lang="en-US" sz="1500" dirty="0"/>
        </a:p>
      </dgm:t>
    </dgm:pt>
    <dgm:pt modelId="{1521C8C7-C292-6441-BCDA-228B16783EED}" type="parTrans" cxnId="{245A6C23-9CBA-BB4A-BCC5-6EEC5C30A902}">
      <dgm:prSet/>
      <dgm:spPr/>
      <dgm:t>
        <a:bodyPr/>
        <a:lstStyle/>
        <a:p>
          <a:endParaRPr lang="en-US" sz="1500"/>
        </a:p>
      </dgm:t>
    </dgm:pt>
    <dgm:pt modelId="{E55403F2-5531-7F46-AE5C-38CC62001B61}" type="sibTrans" cxnId="{245A6C23-9CBA-BB4A-BCC5-6EEC5C30A902}">
      <dgm:prSet/>
      <dgm:spPr/>
      <dgm:t>
        <a:bodyPr/>
        <a:lstStyle/>
        <a:p>
          <a:endParaRPr lang="en-US" sz="1500"/>
        </a:p>
      </dgm:t>
    </dgm:pt>
    <dgm:pt modelId="{7838FE97-CA63-D149-9844-394193BF2D30}" type="pres">
      <dgm:prSet presAssocID="{B9F21EC2-E81D-304A-BE73-B4E320147EFB}" presName="Name0" presStyleCnt="0">
        <dgm:presLayoutVars>
          <dgm:dir/>
          <dgm:animLvl val="lvl"/>
          <dgm:resizeHandles val="exact"/>
        </dgm:presLayoutVars>
      </dgm:prSet>
      <dgm:spPr/>
    </dgm:pt>
    <dgm:pt modelId="{DF8C63DF-6BA2-7943-BDA4-415485468685}" type="pres">
      <dgm:prSet presAssocID="{57D44FC2-2276-EB4C-B3A4-A205EC67FCB6}" presName="parTxOnly" presStyleLbl="node1" presStyleIdx="0" presStyleCnt="3" custScaleX="114741" custLinFactNeighborX="-1799" custLinFactNeighborY="-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6D7C8-07AD-C94D-BE67-DF3B0D13588B}" type="pres">
      <dgm:prSet presAssocID="{222EB83F-E676-344C-BD0B-0A109D3CDB2D}" presName="parTxOnlySpace" presStyleCnt="0"/>
      <dgm:spPr/>
    </dgm:pt>
    <dgm:pt modelId="{C9E17B7F-241F-194F-9F67-27E83E830D5A}" type="pres">
      <dgm:prSet presAssocID="{151B4A58-ACAC-F041-AF93-18C0FC9722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E820-ACC7-8A46-A92D-7F0D816D0362}" type="pres">
      <dgm:prSet presAssocID="{90D39A7B-67B3-A747-8C8B-E40EEE7B4E5E}" presName="parTxOnlySpace" presStyleCnt="0"/>
      <dgm:spPr/>
    </dgm:pt>
    <dgm:pt modelId="{726D2557-999A-A14C-BAD3-A974D60AB935}" type="pres">
      <dgm:prSet presAssocID="{A2AB5A80-4311-E247-8534-D8E2BFA1730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A6C23-9CBA-BB4A-BCC5-6EEC5C30A902}" srcId="{B9F21EC2-E81D-304A-BE73-B4E320147EFB}" destId="{A2AB5A80-4311-E247-8534-D8E2BFA17307}" srcOrd="2" destOrd="0" parTransId="{1521C8C7-C292-6441-BCDA-228B16783EED}" sibTransId="{E55403F2-5531-7F46-AE5C-38CC62001B61}"/>
    <dgm:cxn modelId="{B1423336-EC53-E14D-A19F-CC04644B46CA}" srcId="{B9F21EC2-E81D-304A-BE73-B4E320147EFB}" destId="{151B4A58-ACAC-F041-AF93-18C0FC97226C}" srcOrd="1" destOrd="0" parTransId="{4CC46901-797D-3E45-86EC-A2D82A7C0243}" sibTransId="{90D39A7B-67B3-A747-8C8B-E40EEE7B4E5E}"/>
    <dgm:cxn modelId="{BD6E6681-6569-1A43-A027-DBCAD311E9E3}" type="presOf" srcId="{57D44FC2-2276-EB4C-B3A4-A205EC67FCB6}" destId="{DF8C63DF-6BA2-7943-BDA4-415485468685}" srcOrd="0" destOrd="0" presId="urn:microsoft.com/office/officeart/2005/8/layout/chevron1"/>
    <dgm:cxn modelId="{775F9B5A-9357-894B-8961-3BA0D20A85D5}" type="presOf" srcId="{A2AB5A80-4311-E247-8534-D8E2BFA17307}" destId="{726D2557-999A-A14C-BAD3-A974D60AB935}" srcOrd="0" destOrd="0" presId="urn:microsoft.com/office/officeart/2005/8/layout/chevron1"/>
    <dgm:cxn modelId="{6634BF21-9B1C-FE49-B0AB-3C160E5E0C5E}" type="presOf" srcId="{B9F21EC2-E81D-304A-BE73-B4E320147EFB}" destId="{7838FE97-CA63-D149-9844-394193BF2D30}" srcOrd="0" destOrd="0" presId="urn:microsoft.com/office/officeart/2005/8/layout/chevron1"/>
    <dgm:cxn modelId="{62057CAD-5451-BC4C-9551-F8FAD1656CC6}" type="presOf" srcId="{151B4A58-ACAC-F041-AF93-18C0FC97226C}" destId="{C9E17B7F-241F-194F-9F67-27E83E830D5A}" srcOrd="0" destOrd="0" presId="urn:microsoft.com/office/officeart/2005/8/layout/chevron1"/>
    <dgm:cxn modelId="{F7E2B723-90C0-7545-B33D-0ABE0C0C0CA4}" srcId="{B9F21EC2-E81D-304A-BE73-B4E320147EFB}" destId="{57D44FC2-2276-EB4C-B3A4-A205EC67FCB6}" srcOrd="0" destOrd="0" parTransId="{1EA1D9EB-8E32-1C45-A24B-864EC6DA787E}" sibTransId="{222EB83F-E676-344C-BD0B-0A109D3CDB2D}"/>
    <dgm:cxn modelId="{EE4BAA27-2E86-5E49-BB60-C65E6DDC35BB}" type="presParOf" srcId="{7838FE97-CA63-D149-9844-394193BF2D30}" destId="{DF8C63DF-6BA2-7943-BDA4-415485468685}" srcOrd="0" destOrd="0" presId="urn:microsoft.com/office/officeart/2005/8/layout/chevron1"/>
    <dgm:cxn modelId="{1C613370-8855-4B47-BCC5-E7C88E3B6436}" type="presParOf" srcId="{7838FE97-CA63-D149-9844-394193BF2D30}" destId="{2036D7C8-07AD-C94D-BE67-DF3B0D13588B}" srcOrd="1" destOrd="0" presId="urn:microsoft.com/office/officeart/2005/8/layout/chevron1"/>
    <dgm:cxn modelId="{06F3657B-E9C7-1243-A37F-11D7C69A5A84}" type="presParOf" srcId="{7838FE97-CA63-D149-9844-394193BF2D30}" destId="{C9E17B7F-241F-194F-9F67-27E83E830D5A}" srcOrd="2" destOrd="0" presId="urn:microsoft.com/office/officeart/2005/8/layout/chevron1"/>
    <dgm:cxn modelId="{B2114F47-CECD-B448-BC22-A3E88F91317E}" type="presParOf" srcId="{7838FE97-CA63-D149-9844-394193BF2D30}" destId="{C863E820-ACC7-8A46-A92D-7F0D816D0362}" srcOrd="3" destOrd="0" presId="urn:microsoft.com/office/officeart/2005/8/layout/chevron1"/>
    <dgm:cxn modelId="{BCD43D7B-02CC-A941-AF33-36B1BC29EFCA}" type="presParOf" srcId="{7838FE97-CA63-D149-9844-394193BF2D30}" destId="{726D2557-999A-A14C-BAD3-A974D60AB935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F21EC2-E81D-304A-BE73-B4E320147EFB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57D44FC2-2276-EB4C-B3A4-A205EC67FCB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1500" dirty="0" smtClean="0"/>
            <a:t>Underwriting Decision </a:t>
          </a:r>
          <a:endParaRPr lang="en-US" sz="1500" dirty="0"/>
        </a:p>
      </dgm:t>
    </dgm:pt>
    <dgm:pt modelId="{1EA1D9EB-8E32-1C45-A24B-864EC6DA787E}" type="parTrans" cxnId="{F7E2B723-90C0-7545-B33D-0ABE0C0C0CA4}">
      <dgm:prSet/>
      <dgm:spPr/>
      <dgm:t>
        <a:bodyPr/>
        <a:lstStyle/>
        <a:p>
          <a:endParaRPr lang="en-US" sz="1500"/>
        </a:p>
      </dgm:t>
    </dgm:pt>
    <dgm:pt modelId="{222EB83F-E676-344C-BD0B-0A109D3CDB2D}" type="sibTrans" cxnId="{F7E2B723-90C0-7545-B33D-0ABE0C0C0CA4}">
      <dgm:prSet/>
      <dgm:spPr/>
      <dgm:t>
        <a:bodyPr/>
        <a:lstStyle/>
        <a:p>
          <a:endParaRPr lang="en-US" sz="1500"/>
        </a:p>
      </dgm:t>
    </dgm:pt>
    <dgm:pt modelId="{151B4A58-ACAC-F041-AF93-18C0FC97226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1500" dirty="0" smtClean="0"/>
            <a:t>Monitoring</a:t>
          </a:r>
          <a:endParaRPr lang="en-US" sz="1500" dirty="0"/>
        </a:p>
      </dgm:t>
    </dgm:pt>
    <dgm:pt modelId="{4CC46901-797D-3E45-86EC-A2D82A7C0243}" type="parTrans" cxnId="{B1423336-EC53-E14D-A19F-CC04644B46CA}">
      <dgm:prSet/>
      <dgm:spPr/>
      <dgm:t>
        <a:bodyPr/>
        <a:lstStyle/>
        <a:p>
          <a:endParaRPr lang="en-US" sz="1500"/>
        </a:p>
      </dgm:t>
    </dgm:pt>
    <dgm:pt modelId="{90D39A7B-67B3-A747-8C8B-E40EEE7B4E5E}" type="sibTrans" cxnId="{B1423336-EC53-E14D-A19F-CC04644B46CA}">
      <dgm:prSet/>
      <dgm:spPr/>
      <dgm:t>
        <a:bodyPr/>
        <a:lstStyle/>
        <a:p>
          <a:endParaRPr lang="en-US" sz="1500"/>
        </a:p>
      </dgm:t>
    </dgm:pt>
    <dgm:pt modelId="{A2AB5A80-4311-E247-8534-D8E2BFA1730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1500" dirty="0" smtClean="0"/>
            <a:t>Reporting</a:t>
          </a:r>
          <a:endParaRPr lang="en-US" sz="1500" dirty="0"/>
        </a:p>
      </dgm:t>
    </dgm:pt>
    <dgm:pt modelId="{1521C8C7-C292-6441-BCDA-228B16783EED}" type="parTrans" cxnId="{245A6C23-9CBA-BB4A-BCC5-6EEC5C30A902}">
      <dgm:prSet/>
      <dgm:spPr/>
      <dgm:t>
        <a:bodyPr/>
        <a:lstStyle/>
        <a:p>
          <a:endParaRPr lang="en-US" sz="1500"/>
        </a:p>
      </dgm:t>
    </dgm:pt>
    <dgm:pt modelId="{E55403F2-5531-7F46-AE5C-38CC62001B61}" type="sibTrans" cxnId="{245A6C23-9CBA-BB4A-BCC5-6EEC5C30A902}">
      <dgm:prSet/>
      <dgm:spPr/>
      <dgm:t>
        <a:bodyPr/>
        <a:lstStyle/>
        <a:p>
          <a:endParaRPr lang="en-US" sz="1500"/>
        </a:p>
      </dgm:t>
    </dgm:pt>
    <dgm:pt modelId="{7838FE97-CA63-D149-9844-394193BF2D30}" type="pres">
      <dgm:prSet presAssocID="{B9F21EC2-E81D-304A-BE73-B4E320147EFB}" presName="Name0" presStyleCnt="0">
        <dgm:presLayoutVars>
          <dgm:dir/>
          <dgm:animLvl val="lvl"/>
          <dgm:resizeHandles val="exact"/>
        </dgm:presLayoutVars>
      </dgm:prSet>
      <dgm:spPr/>
    </dgm:pt>
    <dgm:pt modelId="{DF8C63DF-6BA2-7943-BDA4-415485468685}" type="pres">
      <dgm:prSet presAssocID="{57D44FC2-2276-EB4C-B3A4-A205EC67FCB6}" presName="parTxOnly" presStyleLbl="node1" presStyleIdx="0" presStyleCnt="3" custScaleX="114741" custLinFactNeighborX="-97767" custLinFactNeighborY="8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6D7C8-07AD-C94D-BE67-DF3B0D13588B}" type="pres">
      <dgm:prSet presAssocID="{222EB83F-E676-344C-BD0B-0A109D3CDB2D}" presName="parTxOnlySpace" presStyleCnt="0"/>
      <dgm:spPr/>
    </dgm:pt>
    <dgm:pt modelId="{C9E17B7F-241F-194F-9F67-27E83E830D5A}" type="pres">
      <dgm:prSet presAssocID="{151B4A58-ACAC-F041-AF93-18C0FC9722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E820-ACC7-8A46-A92D-7F0D816D0362}" type="pres">
      <dgm:prSet presAssocID="{90D39A7B-67B3-A747-8C8B-E40EEE7B4E5E}" presName="parTxOnlySpace" presStyleCnt="0"/>
      <dgm:spPr/>
    </dgm:pt>
    <dgm:pt modelId="{726D2557-999A-A14C-BAD3-A974D60AB935}" type="pres">
      <dgm:prSet presAssocID="{A2AB5A80-4311-E247-8534-D8E2BFA1730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00246-2010-814B-A38C-CF1140BC383B}" type="presOf" srcId="{57D44FC2-2276-EB4C-B3A4-A205EC67FCB6}" destId="{DF8C63DF-6BA2-7943-BDA4-415485468685}" srcOrd="0" destOrd="0" presId="urn:microsoft.com/office/officeart/2005/8/layout/chevron1"/>
    <dgm:cxn modelId="{245A6C23-9CBA-BB4A-BCC5-6EEC5C30A902}" srcId="{B9F21EC2-E81D-304A-BE73-B4E320147EFB}" destId="{A2AB5A80-4311-E247-8534-D8E2BFA17307}" srcOrd="2" destOrd="0" parTransId="{1521C8C7-C292-6441-BCDA-228B16783EED}" sibTransId="{E55403F2-5531-7F46-AE5C-38CC62001B61}"/>
    <dgm:cxn modelId="{B1423336-EC53-E14D-A19F-CC04644B46CA}" srcId="{B9F21EC2-E81D-304A-BE73-B4E320147EFB}" destId="{151B4A58-ACAC-F041-AF93-18C0FC97226C}" srcOrd="1" destOrd="0" parTransId="{4CC46901-797D-3E45-86EC-A2D82A7C0243}" sibTransId="{90D39A7B-67B3-A747-8C8B-E40EEE7B4E5E}"/>
    <dgm:cxn modelId="{BEE0F286-1C36-9045-B6D5-829BCFDBB21E}" type="presOf" srcId="{151B4A58-ACAC-F041-AF93-18C0FC97226C}" destId="{C9E17B7F-241F-194F-9F67-27E83E830D5A}" srcOrd="0" destOrd="0" presId="urn:microsoft.com/office/officeart/2005/8/layout/chevron1"/>
    <dgm:cxn modelId="{F7E2B723-90C0-7545-B33D-0ABE0C0C0CA4}" srcId="{B9F21EC2-E81D-304A-BE73-B4E320147EFB}" destId="{57D44FC2-2276-EB4C-B3A4-A205EC67FCB6}" srcOrd="0" destOrd="0" parTransId="{1EA1D9EB-8E32-1C45-A24B-864EC6DA787E}" sibTransId="{222EB83F-E676-344C-BD0B-0A109D3CDB2D}"/>
    <dgm:cxn modelId="{C69C305A-1AFE-B749-9073-6F78EC82A33D}" type="presOf" srcId="{A2AB5A80-4311-E247-8534-D8E2BFA17307}" destId="{726D2557-999A-A14C-BAD3-A974D60AB935}" srcOrd="0" destOrd="0" presId="urn:microsoft.com/office/officeart/2005/8/layout/chevron1"/>
    <dgm:cxn modelId="{89496D44-B2BE-5441-9EE4-AA792E34D5CB}" type="presOf" srcId="{B9F21EC2-E81D-304A-BE73-B4E320147EFB}" destId="{7838FE97-CA63-D149-9844-394193BF2D30}" srcOrd="0" destOrd="0" presId="urn:microsoft.com/office/officeart/2005/8/layout/chevron1"/>
    <dgm:cxn modelId="{6ACE8D33-D915-4449-BA09-BC9132F015F8}" type="presParOf" srcId="{7838FE97-CA63-D149-9844-394193BF2D30}" destId="{DF8C63DF-6BA2-7943-BDA4-415485468685}" srcOrd="0" destOrd="0" presId="urn:microsoft.com/office/officeart/2005/8/layout/chevron1"/>
    <dgm:cxn modelId="{048DECF1-B660-4C49-ADDF-A623AD124E41}" type="presParOf" srcId="{7838FE97-CA63-D149-9844-394193BF2D30}" destId="{2036D7C8-07AD-C94D-BE67-DF3B0D13588B}" srcOrd="1" destOrd="0" presId="urn:microsoft.com/office/officeart/2005/8/layout/chevron1"/>
    <dgm:cxn modelId="{DCCC648B-D630-534E-8FD0-DE1398E5B2F6}" type="presParOf" srcId="{7838FE97-CA63-D149-9844-394193BF2D30}" destId="{C9E17B7F-241F-194F-9F67-27E83E830D5A}" srcOrd="2" destOrd="0" presId="urn:microsoft.com/office/officeart/2005/8/layout/chevron1"/>
    <dgm:cxn modelId="{71B1D861-F289-E346-A3F3-6DDE5E8F29B3}" type="presParOf" srcId="{7838FE97-CA63-D149-9844-394193BF2D30}" destId="{C863E820-ACC7-8A46-A92D-7F0D816D0362}" srcOrd="3" destOrd="0" presId="urn:microsoft.com/office/officeart/2005/8/layout/chevron1"/>
    <dgm:cxn modelId="{FCB552A1-1B46-7548-8825-B69319C64CF0}" type="presParOf" srcId="{7838FE97-CA63-D149-9844-394193BF2D30}" destId="{726D2557-999A-A14C-BAD3-A974D60AB93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4289B5-8DBA-7843-8193-217DCFD8D5E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29BBF-53C3-E44C-AEA6-06CD2AEEE2BD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800" dirty="0" smtClean="0"/>
            <a:t>RE:ViVE</a:t>
          </a:r>
        </a:p>
        <a:p>
          <a:r>
            <a:rPr lang="en-US" sz="1800" dirty="0" smtClean="0"/>
            <a:t>iNDiA</a:t>
          </a:r>
          <a:endParaRPr lang="en-US" sz="1800" dirty="0"/>
        </a:p>
      </dgm:t>
    </dgm:pt>
    <dgm:pt modelId="{D2031D8A-0FE9-7042-A5A7-AC4C24ABC01E}" type="parTrans" cxnId="{B104A704-0362-2E4E-BF90-81577D384D0A}">
      <dgm:prSet/>
      <dgm:spPr/>
      <dgm:t>
        <a:bodyPr/>
        <a:lstStyle/>
        <a:p>
          <a:endParaRPr lang="en-US"/>
        </a:p>
      </dgm:t>
    </dgm:pt>
    <dgm:pt modelId="{59D318CD-80EB-AE49-B790-5FDFEB308F83}" type="sibTrans" cxnId="{B104A704-0362-2E4E-BF90-81577D384D0A}">
      <dgm:prSet/>
      <dgm:spPr/>
      <dgm:t>
        <a:bodyPr/>
        <a:lstStyle/>
        <a:p>
          <a:endParaRPr lang="en-US"/>
        </a:p>
      </dgm:t>
    </dgm:pt>
    <dgm:pt modelId="{BA967B9B-CA48-2E43-AC43-931EF6E50B1B}">
      <dgm:prSet phldrT="[Text]" custT="1"/>
      <dgm:spPr>
        <a:solidFill>
          <a:schemeClr val="tx1"/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marL="223838" indent="-168275"/>
          <a:r>
            <a:rPr lang="en-US" sz="1500" dirty="0" smtClean="0">
              <a:solidFill>
                <a:srgbClr val="17375E"/>
              </a:solidFill>
            </a:rPr>
            <a:t>Proving that insurance to Base of the Pyramid is a viable product</a:t>
          </a:r>
          <a:endParaRPr lang="en-US" sz="1500" dirty="0">
            <a:solidFill>
              <a:srgbClr val="17375E"/>
            </a:solidFill>
          </a:endParaRPr>
        </a:p>
      </dgm:t>
    </dgm:pt>
    <dgm:pt modelId="{AB08D6F5-8A2E-F541-92ED-91D1CF3B30CE}" type="parTrans" cxnId="{23211A52-23B4-2A4B-9353-1868A8FD12EE}">
      <dgm:prSet/>
      <dgm:spPr/>
      <dgm:t>
        <a:bodyPr/>
        <a:lstStyle/>
        <a:p>
          <a:endParaRPr lang="en-US"/>
        </a:p>
      </dgm:t>
    </dgm:pt>
    <dgm:pt modelId="{4F1B5412-10F4-8649-9E19-EF5D14CA9E31}" type="sibTrans" cxnId="{23211A52-23B4-2A4B-9353-1868A8FD12EE}">
      <dgm:prSet/>
      <dgm:spPr/>
      <dgm:t>
        <a:bodyPr/>
        <a:lstStyle/>
        <a:p>
          <a:endParaRPr lang="en-US"/>
        </a:p>
      </dgm:t>
    </dgm:pt>
    <dgm:pt modelId="{E7F0168D-613C-2845-AE3C-9756A442399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800" dirty="0" smtClean="0"/>
            <a:t>MHIP</a:t>
          </a:r>
          <a:endParaRPr lang="en-US" sz="1800" dirty="0"/>
        </a:p>
      </dgm:t>
    </dgm:pt>
    <dgm:pt modelId="{C4AB5760-0AB4-CB4B-806E-5D64F7CEFAA1}" type="parTrans" cxnId="{42691874-C96A-5248-A6CC-AD936AB90D26}">
      <dgm:prSet/>
      <dgm:spPr/>
      <dgm:t>
        <a:bodyPr/>
        <a:lstStyle/>
        <a:p>
          <a:endParaRPr lang="en-US"/>
        </a:p>
      </dgm:t>
    </dgm:pt>
    <dgm:pt modelId="{ED9DE852-5EF8-4A40-A27F-493ED595E792}" type="sibTrans" cxnId="{42691874-C96A-5248-A6CC-AD936AB90D26}">
      <dgm:prSet/>
      <dgm:spPr/>
      <dgm:t>
        <a:bodyPr/>
        <a:lstStyle/>
        <a:p>
          <a:endParaRPr lang="en-US"/>
        </a:p>
      </dgm:t>
    </dgm:pt>
    <dgm:pt modelId="{68DDD0BA-47D5-6E45-8E2F-F23F498B52C6}">
      <dgm:prSet phldrT="[Text]" custT="1"/>
      <dgm:spPr>
        <a:solidFill>
          <a:schemeClr val="tx1"/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marL="166688" indent="-111125"/>
          <a:r>
            <a:rPr lang="en-US" sz="1500" dirty="0" smtClean="0">
              <a:solidFill>
                <a:schemeClr val="bg2">
                  <a:lumMod val="75000"/>
                </a:schemeClr>
              </a:solidFill>
            </a:rPr>
            <a:t>Our objective is to pool MHIP risk so that they can provide more policies to </a:t>
          </a:r>
          <a:r>
            <a:rPr lang="en-US" sz="1500" dirty="0" err="1" smtClean="0">
              <a:solidFill>
                <a:schemeClr val="bg2">
                  <a:lumMod val="75000"/>
                </a:schemeClr>
              </a:solidFill>
            </a:rPr>
            <a:t>BoP</a:t>
          </a:r>
          <a:endParaRPr lang="en-US" sz="1500" dirty="0">
            <a:solidFill>
              <a:schemeClr val="bg2">
                <a:lumMod val="75000"/>
              </a:schemeClr>
            </a:solidFill>
          </a:endParaRPr>
        </a:p>
      </dgm:t>
    </dgm:pt>
    <dgm:pt modelId="{00710587-BB1A-DA4E-8D3F-6910061865FF}" type="parTrans" cxnId="{C94A06EE-3694-BB4A-B869-3E2021A4A10A}">
      <dgm:prSet/>
      <dgm:spPr/>
      <dgm:t>
        <a:bodyPr/>
        <a:lstStyle/>
        <a:p>
          <a:endParaRPr lang="en-US"/>
        </a:p>
      </dgm:t>
    </dgm:pt>
    <dgm:pt modelId="{DE5B9558-EFF3-CB40-ABE8-06B9431EB18C}" type="sibTrans" cxnId="{C94A06EE-3694-BB4A-B869-3E2021A4A10A}">
      <dgm:prSet/>
      <dgm:spPr/>
      <dgm:t>
        <a:bodyPr/>
        <a:lstStyle/>
        <a:p>
          <a:endParaRPr lang="en-US"/>
        </a:p>
      </dgm:t>
    </dgm:pt>
    <dgm:pt modelId="{3F95B091-238F-704E-9EC5-146AFA404B4C}">
      <dgm:prSet phldrT="[Text]" custT="1"/>
      <dgm:spPr>
        <a:solidFill>
          <a:schemeClr val="tx1"/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marL="166688" indent="-111125"/>
          <a:r>
            <a:rPr lang="en-US" sz="1500" b="1" dirty="0" smtClean="0">
              <a:solidFill>
                <a:schemeClr val="bg2">
                  <a:lumMod val="75000"/>
                </a:schemeClr>
              </a:solidFill>
            </a:rPr>
            <a:t>INDICATOR: </a:t>
          </a:r>
          <a:r>
            <a:rPr lang="en-US" sz="1500" b="0" dirty="0" smtClean="0">
              <a:solidFill>
                <a:schemeClr val="bg2">
                  <a:lumMod val="75000"/>
                </a:schemeClr>
              </a:solidFill>
            </a:rPr>
            <a:t>New policies sold</a:t>
          </a:r>
          <a:endParaRPr lang="en-US" sz="1500" b="0" dirty="0">
            <a:solidFill>
              <a:schemeClr val="bg2">
                <a:lumMod val="75000"/>
              </a:schemeClr>
            </a:solidFill>
          </a:endParaRPr>
        </a:p>
      </dgm:t>
    </dgm:pt>
    <dgm:pt modelId="{2947376D-725D-F54C-BEA2-5A87E32DCDBE}" type="parTrans" cxnId="{3A722AC0-A4DF-414D-9272-71B1F03B5A4D}">
      <dgm:prSet/>
      <dgm:spPr/>
      <dgm:t>
        <a:bodyPr/>
        <a:lstStyle/>
        <a:p>
          <a:endParaRPr lang="en-US"/>
        </a:p>
      </dgm:t>
    </dgm:pt>
    <dgm:pt modelId="{3F44F303-995E-1943-BAF2-95BB472F3E92}" type="sibTrans" cxnId="{3A722AC0-A4DF-414D-9272-71B1F03B5A4D}">
      <dgm:prSet/>
      <dgm:spPr/>
      <dgm:t>
        <a:bodyPr/>
        <a:lstStyle/>
        <a:p>
          <a:endParaRPr lang="en-US"/>
        </a:p>
      </dgm:t>
    </dgm:pt>
    <dgm:pt modelId="{AF4BE2DA-EC58-734A-BDE6-3B297D9306B0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800" dirty="0" smtClean="0"/>
            <a:t>Individual</a:t>
          </a:r>
          <a:endParaRPr lang="en-US" sz="1800" dirty="0"/>
        </a:p>
      </dgm:t>
    </dgm:pt>
    <dgm:pt modelId="{C1F84837-772F-3347-A17C-D51890C260E3}" type="parTrans" cxnId="{E3B8E519-AC7E-2349-807E-3B1509B19A99}">
      <dgm:prSet/>
      <dgm:spPr/>
      <dgm:t>
        <a:bodyPr/>
        <a:lstStyle/>
        <a:p>
          <a:endParaRPr lang="en-US"/>
        </a:p>
      </dgm:t>
    </dgm:pt>
    <dgm:pt modelId="{BBFB52C6-E3C2-314C-AB1A-A6C9E1BF0942}" type="sibTrans" cxnId="{E3B8E519-AC7E-2349-807E-3B1509B19A99}">
      <dgm:prSet/>
      <dgm:spPr/>
      <dgm:t>
        <a:bodyPr/>
        <a:lstStyle/>
        <a:p>
          <a:endParaRPr lang="en-US"/>
        </a:p>
      </dgm:t>
    </dgm:pt>
    <dgm:pt modelId="{0B338294-F784-1344-BCF4-EB3C830498C3}">
      <dgm:prSet phldrT="[Text]" custT="1"/>
      <dgm:spPr>
        <a:solidFill>
          <a:schemeClr val="tx1"/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marL="166688" indent="-111125"/>
          <a:r>
            <a:rPr lang="en-US" sz="1500" dirty="0" smtClean="0">
              <a:solidFill>
                <a:schemeClr val="bg2">
                  <a:lumMod val="75000"/>
                </a:schemeClr>
              </a:solidFill>
            </a:rPr>
            <a:t>Health insurance dampens health and financial shock</a:t>
          </a:r>
          <a:endParaRPr lang="en-US" sz="1500" dirty="0">
            <a:solidFill>
              <a:schemeClr val="bg2">
                <a:lumMod val="75000"/>
              </a:schemeClr>
            </a:solidFill>
          </a:endParaRPr>
        </a:p>
      </dgm:t>
    </dgm:pt>
    <dgm:pt modelId="{29FB9B5A-D7A8-7448-ACF7-02BD11DE2FA5}" type="parTrans" cxnId="{29A7B9A0-E439-3D4D-A8BB-67CB3F949B3F}">
      <dgm:prSet/>
      <dgm:spPr/>
      <dgm:t>
        <a:bodyPr/>
        <a:lstStyle/>
        <a:p>
          <a:endParaRPr lang="en-US"/>
        </a:p>
      </dgm:t>
    </dgm:pt>
    <dgm:pt modelId="{6E4D0A33-E83B-D943-9299-0AD43571AE24}" type="sibTrans" cxnId="{29A7B9A0-E439-3D4D-A8BB-67CB3F949B3F}">
      <dgm:prSet/>
      <dgm:spPr/>
      <dgm:t>
        <a:bodyPr/>
        <a:lstStyle/>
        <a:p>
          <a:endParaRPr lang="en-US"/>
        </a:p>
      </dgm:t>
    </dgm:pt>
    <dgm:pt modelId="{9DD71479-2D69-554F-AB91-D32EC3B73334}">
      <dgm:prSet phldrT="[Text]" custT="1"/>
      <dgm:spPr>
        <a:solidFill>
          <a:schemeClr val="tx1"/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marL="166688" indent="-111125"/>
          <a:r>
            <a:rPr lang="en-US" sz="1500" b="1" dirty="0" smtClean="0">
              <a:solidFill>
                <a:schemeClr val="bg2">
                  <a:lumMod val="75000"/>
                </a:schemeClr>
              </a:solidFill>
            </a:rPr>
            <a:t>INDICATORS</a:t>
          </a:r>
          <a:r>
            <a:rPr lang="en-US" sz="1500" dirty="0" smtClean="0">
              <a:solidFill>
                <a:schemeClr val="bg2">
                  <a:lumMod val="75000"/>
                </a:schemeClr>
              </a:solidFill>
            </a:rPr>
            <a:t>: Lives covered, number of claims, number of policy holders falling below poverty line, gender equality among claimants, percentage of claims authorized</a:t>
          </a:r>
          <a:endParaRPr lang="en-US" sz="1500" dirty="0">
            <a:solidFill>
              <a:schemeClr val="bg2">
                <a:lumMod val="75000"/>
              </a:schemeClr>
            </a:solidFill>
          </a:endParaRPr>
        </a:p>
      </dgm:t>
    </dgm:pt>
    <dgm:pt modelId="{21BB1647-9E64-C946-A2CF-70FC065B487D}" type="parTrans" cxnId="{9C92D577-79F2-C443-BCBD-8706A1BEA3E8}">
      <dgm:prSet/>
      <dgm:spPr/>
      <dgm:t>
        <a:bodyPr/>
        <a:lstStyle/>
        <a:p>
          <a:endParaRPr lang="en-US"/>
        </a:p>
      </dgm:t>
    </dgm:pt>
    <dgm:pt modelId="{C89073F6-6CFC-DA42-8F75-4E2A750E24C8}" type="sibTrans" cxnId="{9C92D577-79F2-C443-BCBD-8706A1BEA3E8}">
      <dgm:prSet/>
      <dgm:spPr/>
      <dgm:t>
        <a:bodyPr/>
        <a:lstStyle/>
        <a:p>
          <a:endParaRPr lang="en-US"/>
        </a:p>
      </dgm:t>
    </dgm:pt>
    <dgm:pt modelId="{4DBD8D0D-9873-E144-B7AE-D2B5271C1295}">
      <dgm:prSet phldrT="[Text]" custT="1"/>
      <dgm:spPr>
        <a:solidFill>
          <a:schemeClr val="tx1"/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marL="223838" indent="-168275"/>
          <a:r>
            <a:rPr lang="en-US" sz="1500" b="1" dirty="0" smtClean="0">
              <a:solidFill>
                <a:srgbClr val="17375E"/>
              </a:solidFill>
            </a:rPr>
            <a:t>INDICATORS: </a:t>
          </a:r>
          <a:r>
            <a:rPr lang="en-US" sz="1500" b="0" dirty="0" smtClean="0">
              <a:solidFill>
                <a:srgbClr val="17375E"/>
              </a:solidFill>
            </a:rPr>
            <a:t>loss ratio, combined ratio, returns in excess of commitments</a:t>
          </a:r>
          <a:endParaRPr lang="en-US" sz="1500" b="1" dirty="0">
            <a:solidFill>
              <a:srgbClr val="17375E"/>
            </a:solidFill>
          </a:endParaRPr>
        </a:p>
      </dgm:t>
    </dgm:pt>
    <dgm:pt modelId="{051B784A-C022-EF4F-990D-9BAA50D44A38}" type="parTrans" cxnId="{C1848C69-F546-4142-B41F-C727E9BFA452}">
      <dgm:prSet/>
      <dgm:spPr/>
      <dgm:t>
        <a:bodyPr/>
        <a:lstStyle/>
        <a:p>
          <a:endParaRPr lang="en-US"/>
        </a:p>
      </dgm:t>
    </dgm:pt>
    <dgm:pt modelId="{973A42F6-5596-2D49-96BD-3F16EA26876A}" type="sibTrans" cxnId="{C1848C69-F546-4142-B41F-C727E9BFA452}">
      <dgm:prSet/>
      <dgm:spPr/>
      <dgm:t>
        <a:bodyPr/>
        <a:lstStyle/>
        <a:p>
          <a:endParaRPr lang="en-US"/>
        </a:p>
      </dgm:t>
    </dgm:pt>
    <dgm:pt modelId="{4FDFC169-671E-8B45-B824-549B29A88799}" type="pres">
      <dgm:prSet presAssocID="{E24289B5-8DBA-7843-8193-217DCFD8D5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6FCE8-B408-9248-8F95-AF5213862AB3}" type="pres">
      <dgm:prSet presAssocID="{98629BBF-53C3-E44C-AEA6-06CD2AEEE2BD}" presName="linNode" presStyleCnt="0"/>
      <dgm:spPr/>
    </dgm:pt>
    <dgm:pt modelId="{723A697D-9D78-084A-9214-3F62612378A1}" type="pres">
      <dgm:prSet presAssocID="{98629BBF-53C3-E44C-AEA6-06CD2AEEE2BD}" presName="parentText" presStyleLbl="node1" presStyleIdx="0" presStyleCnt="3" custScaleX="53443" custLinFactNeighborX="-3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51D32-95F2-F349-90DF-53EB8432364F}" type="pres">
      <dgm:prSet presAssocID="{98629BBF-53C3-E44C-AEA6-06CD2AEEE2BD}" presName="descendantText" presStyleLbl="alignAccFollowNode1" presStyleIdx="0" presStyleCnt="3" custLinFactNeighborX="-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49990-108F-D843-9C6F-DB72B1DFE84D}" type="pres">
      <dgm:prSet presAssocID="{59D318CD-80EB-AE49-B790-5FDFEB308F83}" presName="sp" presStyleCnt="0"/>
      <dgm:spPr/>
    </dgm:pt>
    <dgm:pt modelId="{BBFFF42F-8990-BB4F-A699-2A6051DBD4F2}" type="pres">
      <dgm:prSet presAssocID="{E7F0168D-613C-2845-AE3C-9756A4423999}" presName="linNode" presStyleCnt="0"/>
      <dgm:spPr/>
    </dgm:pt>
    <dgm:pt modelId="{5BA6E1F1-F8C1-D441-80E1-8B20369A909F}" type="pres">
      <dgm:prSet presAssocID="{E7F0168D-613C-2845-AE3C-9756A4423999}" presName="parentText" presStyleLbl="node1" presStyleIdx="1" presStyleCnt="3" custScaleX="53443" custLinFactNeighborX="-3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A1F5E-B912-DF48-AE99-C9BA033F87F1}" type="pres">
      <dgm:prSet presAssocID="{E7F0168D-613C-2845-AE3C-9756A4423999}" presName="descendantText" presStyleLbl="alignAccFollowNode1" presStyleIdx="1" presStyleCnt="3" custLinFactNeighborX="-9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6C181-47AF-3043-A243-A9333639E659}" type="pres">
      <dgm:prSet presAssocID="{ED9DE852-5EF8-4A40-A27F-493ED595E792}" presName="sp" presStyleCnt="0"/>
      <dgm:spPr/>
    </dgm:pt>
    <dgm:pt modelId="{E97F0951-9D9F-9D48-9494-CBBBD50634A1}" type="pres">
      <dgm:prSet presAssocID="{AF4BE2DA-EC58-734A-BDE6-3B297D9306B0}" presName="linNode" presStyleCnt="0"/>
      <dgm:spPr/>
    </dgm:pt>
    <dgm:pt modelId="{314D8F00-CDBC-D147-A263-B002641B6F99}" type="pres">
      <dgm:prSet presAssocID="{AF4BE2DA-EC58-734A-BDE6-3B297D9306B0}" presName="parentText" presStyleLbl="node1" presStyleIdx="2" presStyleCnt="3" custScaleX="534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BDED2-7B83-D643-BEA3-E8A479592F8F}" type="pres">
      <dgm:prSet presAssocID="{AF4BE2DA-EC58-734A-BDE6-3B297D9306B0}" presName="descendantText" presStyleLbl="alignAccFollowNode1" presStyleIdx="2" presStyleCnt="3" custLinFactNeighborX="-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65671-6465-1941-9610-4C4C2E67C283}" type="presOf" srcId="{68DDD0BA-47D5-6E45-8E2F-F23F498B52C6}" destId="{471A1F5E-B912-DF48-AE99-C9BA033F87F1}" srcOrd="0" destOrd="0" presId="urn:microsoft.com/office/officeart/2005/8/layout/vList5"/>
    <dgm:cxn modelId="{72E8A9E5-4999-F64B-AF9F-4035743F8561}" type="presOf" srcId="{98629BBF-53C3-E44C-AEA6-06CD2AEEE2BD}" destId="{723A697D-9D78-084A-9214-3F62612378A1}" srcOrd="0" destOrd="0" presId="urn:microsoft.com/office/officeart/2005/8/layout/vList5"/>
    <dgm:cxn modelId="{23211A52-23B4-2A4B-9353-1868A8FD12EE}" srcId="{98629BBF-53C3-E44C-AEA6-06CD2AEEE2BD}" destId="{BA967B9B-CA48-2E43-AC43-931EF6E50B1B}" srcOrd="0" destOrd="0" parTransId="{AB08D6F5-8A2E-F541-92ED-91D1CF3B30CE}" sibTransId="{4F1B5412-10F4-8649-9E19-EF5D14CA9E31}"/>
    <dgm:cxn modelId="{B104A704-0362-2E4E-BF90-81577D384D0A}" srcId="{E24289B5-8DBA-7843-8193-217DCFD8D5E3}" destId="{98629BBF-53C3-E44C-AEA6-06CD2AEEE2BD}" srcOrd="0" destOrd="0" parTransId="{D2031D8A-0FE9-7042-A5A7-AC4C24ABC01E}" sibTransId="{59D318CD-80EB-AE49-B790-5FDFEB308F83}"/>
    <dgm:cxn modelId="{22297A9E-1D1E-354F-A742-7AEE04CE9B0B}" type="presOf" srcId="{4DBD8D0D-9873-E144-B7AE-D2B5271C1295}" destId="{E4551D32-95F2-F349-90DF-53EB8432364F}" srcOrd="0" destOrd="1" presId="urn:microsoft.com/office/officeart/2005/8/layout/vList5"/>
    <dgm:cxn modelId="{C1848C69-F546-4142-B41F-C727E9BFA452}" srcId="{98629BBF-53C3-E44C-AEA6-06CD2AEEE2BD}" destId="{4DBD8D0D-9873-E144-B7AE-D2B5271C1295}" srcOrd="1" destOrd="0" parTransId="{051B784A-C022-EF4F-990D-9BAA50D44A38}" sibTransId="{973A42F6-5596-2D49-96BD-3F16EA26876A}"/>
    <dgm:cxn modelId="{81C3F294-4D24-B74A-9326-38B6131EE071}" type="presOf" srcId="{BA967B9B-CA48-2E43-AC43-931EF6E50B1B}" destId="{E4551D32-95F2-F349-90DF-53EB8432364F}" srcOrd="0" destOrd="0" presId="urn:microsoft.com/office/officeart/2005/8/layout/vList5"/>
    <dgm:cxn modelId="{E3B8E519-AC7E-2349-807E-3B1509B19A99}" srcId="{E24289B5-8DBA-7843-8193-217DCFD8D5E3}" destId="{AF4BE2DA-EC58-734A-BDE6-3B297D9306B0}" srcOrd="2" destOrd="0" parTransId="{C1F84837-772F-3347-A17C-D51890C260E3}" sibTransId="{BBFB52C6-E3C2-314C-AB1A-A6C9E1BF0942}"/>
    <dgm:cxn modelId="{9C92D577-79F2-C443-BCBD-8706A1BEA3E8}" srcId="{AF4BE2DA-EC58-734A-BDE6-3B297D9306B0}" destId="{9DD71479-2D69-554F-AB91-D32EC3B73334}" srcOrd="1" destOrd="0" parTransId="{21BB1647-9E64-C946-A2CF-70FC065B487D}" sibTransId="{C89073F6-6CFC-DA42-8F75-4E2A750E24C8}"/>
    <dgm:cxn modelId="{FD63FD3E-5F19-6A4C-85BF-E501EC98EFDF}" type="presOf" srcId="{E7F0168D-613C-2845-AE3C-9756A4423999}" destId="{5BA6E1F1-F8C1-D441-80E1-8B20369A909F}" srcOrd="0" destOrd="0" presId="urn:microsoft.com/office/officeart/2005/8/layout/vList5"/>
    <dgm:cxn modelId="{EB480BC9-B877-4A48-A2C3-B78483970EEF}" type="presOf" srcId="{9DD71479-2D69-554F-AB91-D32EC3B73334}" destId="{AEDBDED2-7B83-D643-BEA3-E8A479592F8F}" srcOrd="0" destOrd="1" presId="urn:microsoft.com/office/officeart/2005/8/layout/vList5"/>
    <dgm:cxn modelId="{3C82B10F-A5E7-8348-BB35-C4EA21269F19}" type="presOf" srcId="{E24289B5-8DBA-7843-8193-217DCFD8D5E3}" destId="{4FDFC169-671E-8B45-B824-549B29A88799}" srcOrd="0" destOrd="0" presId="urn:microsoft.com/office/officeart/2005/8/layout/vList5"/>
    <dgm:cxn modelId="{42691874-C96A-5248-A6CC-AD936AB90D26}" srcId="{E24289B5-8DBA-7843-8193-217DCFD8D5E3}" destId="{E7F0168D-613C-2845-AE3C-9756A4423999}" srcOrd="1" destOrd="0" parTransId="{C4AB5760-0AB4-CB4B-806E-5D64F7CEFAA1}" sibTransId="{ED9DE852-5EF8-4A40-A27F-493ED595E792}"/>
    <dgm:cxn modelId="{EE685357-6B1C-734D-A20F-3F4D2AA04C91}" type="presOf" srcId="{AF4BE2DA-EC58-734A-BDE6-3B297D9306B0}" destId="{314D8F00-CDBC-D147-A263-B002641B6F99}" srcOrd="0" destOrd="0" presId="urn:microsoft.com/office/officeart/2005/8/layout/vList5"/>
    <dgm:cxn modelId="{C94A06EE-3694-BB4A-B869-3E2021A4A10A}" srcId="{E7F0168D-613C-2845-AE3C-9756A4423999}" destId="{68DDD0BA-47D5-6E45-8E2F-F23F498B52C6}" srcOrd="0" destOrd="0" parTransId="{00710587-BB1A-DA4E-8D3F-6910061865FF}" sibTransId="{DE5B9558-EFF3-CB40-ABE8-06B9431EB18C}"/>
    <dgm:cxn modelId="{29A7B9A0-E439-3D4D-A8BB-67CB3F949B3F}" srcId="{AF4BE2DA-EC58-734A-BDE6-3B297D9306B0}" destId="{0B338294-F784-1344-BCF4-EB3C830498C3}" srcOrd="0" destOrd="0" parTransId="{29FB9B5A-D7A8-7448-ACF7-02BD11DE2FA5}" sibTransId="{6E4D0A33-E83B-D943-9299-0AD43571AE24}"/>
    <dgm:cxn modelId="{11A03930-34B9-8C4A-A18B-794E4D38F46D}" type="presOf" srcId="{0B338294-F784-1344-BCF4-EB3C830498C3}" destId="{AEDBDED2-7B83-D643-BEA3-E8A479592F8F}" srcOrd="0" destOrd="0" presId="urn:microsoft.com/office/officeart/2005/8/layout/vList5"/>
    <dgm:cxn modelId="{1AD14774-F443-6046-85D6-3F45C8D063BD}" type="presOf" srcId="{3F95B091-238F-704E-9EC5-146AFA404B4C}" destId="{471A1F5E-B912-DF48-AE99-C9BA033F87F1}" srcOrd="0" destOrd="1" presId="urn:microsoft.com/office/officeart/2005/8/layout/vList5"/>
    <dgm:cxn modelId="{3A722AC0-A4DF-414D-9272-71B1F03B5A4D}" srcId="{E7F0168D-613C-2845-AE3C-9756A4423999}" destId="{3F95B091-238F-704E-9EC5-146AFA404B4C}" srcOrd="1" destOrd="0" parTransId="{2947376D-725D-F54C-BEA2-5A87E32DCDBE}" sibTransId="{3F44F303-995E-1943-BAF2-95BB472F3E92}"/>
    <dgm:cxn modelId="{51525CFE-73D2-4B46-B89E-CE7C52C758BA}" type="presParOf" srcId="{4FDFC169-671E-8B45-B824-549B29A88799}" destId="{69D6FCE8-B408-9248-8F95-AF5213862AB3}" srcOrd="0" destOrd="0" presId="urn:microsoft.com/office/officeart/2005/8/layout/vList5"/>
    <dgm:cxn modelId="{808E04C0-B06B-654A-8A90-C8E837E0670D}" type="presParOf" srcId="{69D6FCE8-B408-9248-8F95-AF5213862AB3}" destId="{723A697D-9D78-084A-9214-3F62612378A1}" srcOrd="0" destOrd="0" presId="urn:microsoft.com/office/officeart/2005/8/layout/vList5"/>
    <dgm:cxn modelId="{F12FDB25-1384-D44B-8A3C-ADE3894FBC82}" type="presParOf" srcId="{69D6FCE8-B408-9248-8F95-AF5213862AB3}" destId="{E4551D32-95F2-F349-90DF-53EB8432364F}" srcOrd="1" destOrd="0" presId="urn:microsoft.com/office/officeart/2005/8/layout/vList5"/>
    <dgm:cxn modelId="{8782ACB0-F441-3741-BAB8-B5B8F84A1AC1}" type="presParOf" srcId="{4FDFC169-671E-8B45-B824-549B29A88799}" destId="{49449990-108F-D843-9C6F-DB72B1DFE84D}" srcOrd="1" destOrd="0" presId="urn:microsoft.com/office/officeart/2005/8/layout/vList5"/>
    <dgm:cxn modelId="{522C4902-1154-3349-849F-08668409949E}" type="presParOf" srcId="{4FDFC169-671E-8B45-B824-549B29A88799}" destId="{BBFFF42F-8990-BB4F-A699-2A6051DBD4F2}" srcOrd="2" destOrd="0" presId="urn:microsoft.com/office/officeart/2005/8/layout/vList5"/>
    <dgm:cxn modelId="{A72E3A95-0A2B-DF42-B21F-0788A2B480F5}" type="presParOf" srcId="{BBFFF42F-8990-BB4F-A699-2A6051DBD4F2}" destId="{5BA6E1F1-F8C1-D441-80E1-8B20369A909F}" srcOrd="0" destOrd="0" presId="urn:microsoft.com/office/officeart/2005/8/layout/vList5"/>
    <dgm:cxn modelId="{14E0A5F2-AAD9-914A-B09D-27F8E915CC58}" type="presParOf" srcId="{BBFFF42F-8990-BB4F-A699-2A6051DBD4F2}" destId="{471A1F5E-B912-DF48-AE99-C9BA033F87F1}" srcOrd="1" destOrd="0" presId="urn:microsoft.com/office/officeart/2005/8/layout/vList5"/>
    <dgm:cxn modelId="{A8007416-E3B4-0F48-9F55-B5B1C763600F}" type="presParOf" srcId="{4FDFC169-671E-8B45-B824-549B29A88799}" destId="{CB16C181-47AF-3043-A243-A9333639E659}" srcOrd="3" destOrd="0" presId="urn:microsoft.com/office/officeart/2005/8/layout/vList5"/>
    <dgm:cxn modelId="{D45F544B-D359-E845-8121-0895B57A2427}" type="presParOf" srcId="{4FDFC169-671E-8B45-B824-549B29A88799}" destId="{E97F0951-9D9F-9D48-9494-CBBBD50634A1}" srcOrd="4" destOrd="0" presId="urn:microsoft.com/office/officeart/2005/8/layout/vList5"/>
    <dgm:cxn modelId="{E0DF97CD-53C3-4B40-AF95-ED60C39CE2C9}" type="presParOf" srcId="{E97F0951-9D9F-9D48-9494-CBBBD50634A1}" destId="{314D8F00-CDBC-D147-A263-B002641B6F99}" srcOrd="0" destOrd="0" presId="urn:microsoft.com/office/officeart/2005/8/layout/vList5"/>
    <dgm:cxn modelId="{FF245895-4C42-2540-A66D-1C1ECD0B37EB}" type="presParOf" srcId="{E97F0951-9D9F-9D48-9494-CBBBD50634A1}" destId="{AEDBDED2-7B83-D643-BEA3-E8A479592F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B1FF14-5082-0D4E-8FBC-80F921D94EA2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2B51C7-17BD-014D-A12C-8BCF03BE5CF3}">
      <dgm:prSet phldrT="[Text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dirty="0" smtClean="0"/>
            <a:t>Pioneering fund addressing a real gap in the growing Indian micro insurance market </a:t>
          </a:r>
          <a:endParaRPr lang="en-US" dirty="0"/>
        </a:p>
      </dgm:t>
    </dgm:pt>
    <dgm:pt modelId="{761A0630-22CB-1142-A72D-53D79340C666}" type="parTrans" cxnId="{5735F14C-39DE-564A-93B4-29D50B6D78A4}">
      <dgm:prSet/>
      <dgm:spPr/>
      <dgm:t>
        <a:bodyPr/>
        <a:lstStyle/>
        <a:p>
          <a:endParaRPr lang="en-US"/>
        </a:p>
      </dgm:t>
    </dgm:pt>
    <dgm:pt modelId="{082C7AC5-0B56-E24D-922E-55235206DF8A}" type="sibTrans" cxnId="{5735F14C-39DE-564A-93B4-29D50B6D78A4}">
      <dgm:prSet/>
      <dgm:spPr/>
      <dgm:t>
        <a:bodyPr/>
        <a:lstStyle/>
        <a:p>
          <a:endParaRPr lang="en-US"/>
        </a:p>
      </dgm:t>
    </dgm:pt>
    <dgm:pt modelId="{20DC4852-7882-9945-BE4B-455D6A9D032C}">
      <dgm:prSet phldrT="[Text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Unique fund structure draws together mission driven and traditional investors without compromising financial returns</a:t>
          </a:r>
          <a:endParaRPr lang="en-US" dirty="0">
            <a:solidFill>
              <a:srgbClr val="FFFFFF"/>
            </a:solidFill>
          </a:endParaRPr>
        </a:p>
      </dgm:t>
    </dgm:pt>
    <dgm:pt modelId="{F7511437-7F9C-1246-BEEA-3112837D6E5B}" type="parTrans" cxnId="{12CCECBC-D229-1246-9FB4-0F12804F1890}">
      <dgm:prSet/>
      <dgm:spPr/>
      <dgm:t>
        <a:bodyPr/>
        <a:lstStyle/>
        <a:p>
          <a:endParaRPr lang="en-US"/>
        </a:p>
      </dgm:t>
    </dgm:pt>
    <dgm:pt modelId="{1208018F-2391-6D42-A7A0-B5C6A35DA581}" type="sibTrans" cxnId="{12CCECBC-D229-1246-9FB4-0F12804F1890}">
      <dgm:prSet/>
      <dgm:spPr/>
      <dgm:t>
        <a:bodyPr/>
        <a:lstStyle/>
        <a:p>
          <a:endParaRPr lang="en-US"/>
        </a:p>
      </dgm:t>
    </dgm:pt>
    <dgm:pt modelId="{51651580-0882-F34E-81C9-075F4D5EEEBC}">
      <dgm:prSet phldrT="[Text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Deep domain knowledge and partnerships ensures effective deployment of capital to catalyze MHIP market</a:t>
          </a:r>
          <a:endParaRPr lang="en-US" dirty="0">
            <a:solidFill>
              <a:srgbClr val="FFFFFF"/>
            </a:solidFill>
          </a:endParaRPr>
        </a:p>
      </dgm:t>
    </dgm:pt>
    <dgm:pt modelId="{A2970914-3334-ED48-9361-52677C997DCD}" type="parTrans" cxnId="{0C49A462-B04C-E143-8257-E70825F97A51}">
      <dgm:prSet/>
      <dgm:spPr/>
      <dgm:t>
        <a:bodyPr/>
        <a:lstStyle/>
        <a:p>
          <a:endParaRPr lang="en-US"/>
        </a:p>
      </dgm:t>
    </dgm:pt>
    <dgm:pt modelId="{0ACEC271-A6EC-A743-A103-FEA8482B883E}" type="sibTrans" cxnId="{0C49A462-B04C-E143-8257-E70825F97A51}">
      <dgm:prSet/>
      <dgm:spPr/>
      <dgm:t>
        <a:bodyPr/>
        <a:lstStyle/>
        <a:p>
          <a:endParaRPr lang="en-US"/>
        </a:p>
      </dgm:t>
    </dgm:pt>
    <dgm:pt modelId="{15C1C478-C21D-D84D-BE3D-A056CE9B4ED7}">
      <dgm:prSet phldrT="[Text]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$15 million can cover 350,000 lives and prevent unnecessary deaths from day one</a:t>
          </a:r>
          <a:endParaRPr lang="en-US" dirty="0">
            <a:solidFill>
              <a:srgbClr val="FFFFFF"/>
            </a:solidFill>
          </a:endParaRPr>
        </a:p>
      </dgm:t>
    </dgm:pt>
    <dgm:pt modelId="{698EB14B-7F8B-804E-96CE-CDE01B8B0A7E}" type="parTrans" cxnId="{4F91F7A6-10F2-1B4F-B2B7-BAA7E426B868}">
      <dgm:prSet/>
      <dgm:spPr/>
      <dgm:t>
        <a:bodyPr/>
        <a:lstStyle/>
        <a:p>
          <a:endParaRPr lang="en-US"/>
        </a:p>
      </dgm:t>
    </dgm:pt>
    <dgm:pt modelId="{90664707-6C94-884C-9810-A8489FFBA1D6}" type="sibTrans" cxnId="{4F91F7A6-10F2-1B4F-B2B7-BAA7E426B868}">
      <dgm:prSet/>
      <dgm:spPr/>
      <dgm:t>
        <a:bodyPr/>
        <a:lstStyle/>
        <a:p>
          <a:endParaRPr lang="en-US"/>
        </a:p>
      </dgm:t>
    </dgm:pt>
    <dgm:pt modelId="{559B6F97-E28B-4046-9B8F-86E2EAF8098B}" type="pres">
      <dgm:prSet presAssocID="{53B1FF14-5082-0D4E-8FBC-80F921D94E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4A1EA-2A1C-7D4A-B690-762EDAA1C2CC}" type="pres">
      <dgm:prSet presAssocID="{A52B51C7-17BD-014D-A12C-8BCF03BE5CF3}" presName="comp" presStyleCnt="0"/>
      <dgm:spPr/>
    </dgm:pt>
    <dgm:pt modelId="{F490A2B5-D490-7340-8165-D59472BF6B70}" type="pres">
      <dgm:prSet presAssocID="{A52B51C7-17BD-014D-A12C-8BCF03BE5CF3}" presName="box" presStyleLbl="node1" presStyleIdx="0" presStyleCnt="4" custLinFactNeighborY="-1263"/>
      <dgm:spPr/>
      <dgm:t>
        <a:bodyPr/>
        <a:lstStyle/>
        <a:p>
          <a:endParaRPr lang="en-US"/>
        </a:p>
      </dgm:t>
    </dgm:pt>
    <dgm:pt modelId="{4891BCB0-5A6F-FA4A-831A-A8A2929574C9}" type="pres">
      <dgm:prSet presAssocID="{A52B51C7-17BD-014D-A12C-8BCF03BE5CF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B775E7D1-FEB6-9A47-8815-09C2823E84E2}" type="pres">
      <dgm:prSet presAssocID="{A52B51C7-17BD-014D-A12C-8BCF03BE5CF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0C875-A9B5-2E4B-A4D5-52FA4893E501}" type="pres">
      <dgm:prSet presAssocID="{082C7AC5-0B56-E24D-922E-55235206DF8A}" presName="spacer" presStyleCnt="0"/>
      <dgm:spPr/>
    </dgm:pt>
    <dgm:pt modelId="{7B069324-C1DB-F549-B5A0-8A9F02D20665}" type="pres">
      <dgm:prSet presAssocID="{20DC4852-7882-9945-BE4B-455D6A9D032C}" presName="comp" presStyleCnt="0"/>
      <dgm:spPr/>
    </dgm:pt>
    <dgm:pt modelId="{9875C7C3-2B8A-F442-9741-812092305475}" type="pres">
      <dgm:prSet presAssocID="{20DC4852-7882-9945-BE4B-455D6A9D032C}" presName="box" presStyleLbl="node1" presStyleIdx="1" presStyleCnt="4"/>
      <dgm:spPr/>
      <dgm:t>
        <a:bodyPr/>
        <a:lstStyle/>
        <a:p>
          <a:endParaRPr lang="en-US"/>
        </a:p>
      </dgm:t>
    </dgm:pt>
    <dgm:pt modelId="{2867F261-B30D-1749-BE3B-7463715805F4}" type="pres">
      <dgm:prSet presAssocID="{20DC4852-7882-9945-BE4B-455D6A9D032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</dgm:pt>
    <dgm:pt modelId="{9FC6D6C7-9CAB-6440-A8B3-FE5C641030AA}" type="pres">
      <dgm:prSet presAssocID="{20DC4852-7882-9945-BE4B-455D6A9D032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0AA26-51D4-3442-9847-1E55C20BA4E9}" type="pres">
      <dgm:prSet presAssocID="{1208018F-2391-6D42-A7A0-B5C6A35DA581}" presName="spacer" presStyleCnt="0"/>
      <dgm:spPr/>
    </dgm:pt>
    <dgm:pt modelId="{68EE9920-3304-A54C-BA39-6EC5ADABB7E8}" type="pres">
      <dgm:prSet presAssocID="{51651580-0882-F34E-81C9-075F4D5EEEBC}" presName="comp" presStyleCnt="0"/>
      <dgm:spPr/>
    </dgm:pt>
    <dgm:pt modelId="{5632502D-D756-4E46-AC37-F66CE6DF4E74}" type="pres">
      <dgm:prSet presAssocID="{51651580-0882-F34E-81C9-075F4D5EEEBC}" presName="box" presStyleLbl="node1" presStyleIdx="2" presStyleCnt="4"/>
      <dgm:spPr/>
      <dgm:t>
        <a:bodyPr/>
        <a:lstStyle/>
        <a:p>
          <a:endParaRPr lang="en-US"/>
        </a:p>
      </dgm:t>
    </dgm:pt>
    <dgm:pt modelId="{06DF4EA5-481C-0246-8064-765647421E61}" type="pres">
      <dgm:prSet presAssocID="{51651580-0882-F34E-81C9-075F4D5EEEB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n-US"/>
        </a:p>
      </dgm:t>
    </dgm:pt>
    <dgm:pt modelId="{F3408349-4631-664E-8A69-9AE774F6039E}" type="pres">
      <dgm:prSet presAssocID="{51651580-0882-F34E-81C9-075F4D5EEEB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0F2D0-39F4-EB4C-9ABD-EDB51EDBCE20}" type="pres">
      <dgm:prSet presAssocID="{0ACEC271-A6EC-A743-A103-FEA8482B883E}" presName="spacer" presStyleCnt="0"/>
      <dgm:spPr/>
    </dgm:pt>
    <dgm:pt modelId="{3638BE5D-3204-BF43-BF1B-215E8EA60519}" type="pres">
      <dgm:prSet presAssocID="{15C1C478-C21D-D84D-BE3D-A056CE9B4ED7}" presName="comp" presStyleCnt="0"/>
      <dgm:spPr/>
    </dgm:pt>
    <dgm:pt modelId="{E2FDA02C-C571-E445-BEB6-585CBA06E37A}" type="pres">
      <dgm:prSet presAssocID="{15C1C478-C21D-D84D-BE3D-A056CE9B4ED7}" presName="box" presStyleLbl="node1" presStyleIdx="3" presStyleCnt="4"/>
      <dgm:spPr/>
      <dgm:t>
        <a:bodyPr/>
        <a:lstStyle/>
        <a:p>
          <a:endParaRPr lang="en-US"/>
        </a:p>
      </dgm:t>
    </dgm:pt>
    <dgm:pt modelId="{4AFD8021-C277-B54A-8321-10D3860EC1CA}" type="pres">
      <dgm:prSet presAssocID="{15C1C478-C21D-D84D-BE3D-A056CE9B4ED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6600"/>
          </a:solidFill>
        </a:ln>
        <a:effectLst/>
      </dgm:spPr>
    </dgm:pt>
    <dgm:pt modelId="{26ACD854-2F41-0B48-ACD7-86AC31D7B0E6}" type="pres">
      <dgm:prSet presAssocID="{15C1C478-C21D-D84D-BE3D-A056CE9B4ED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0F7C9D-219F-4644-8BBE-B620FB7C6D90}" type="presOf" srcId="{15C1C478-C21D-D84D-BE3D-A056CE9B4ED7}" destId="{26ACD854-2F41-0B48-ACD7-86AC31D7B0E6}" srcOrd="1" destOrd="0" presId="urn:microsoft.com/office/officeart/2005/8/layout/vList4#1"/>
    <dgm:cxn modelId="{12CCECBC-D229-1246-9FB4-0F12804F1890}" srcId="{53B1FF14-5082-0D4E-8FBC-80F921D94EA2}" destId="{20DC4852-7882-9945-BE4B-455D6A9D032C}" srcOrd="1" destOrd="0" parTransId="{F7511437-7F9C-1246-BEEA-3112837D6E5B}" sibTransId="{1208018F-2391-6D42-A7A0-B5C6A35DA581}"/>
    <dgm:cxn modelId="{5C50916C-E7DF-5144-8A3C-89F7DC9B38D1}" type="presOf" srcId="{53B1FF14-5082-0D4E-8FBC-80F921D94EA2}" destId="{559B6F97-E28B-4046-9B8F-86E2EAF8098B}" srcOrd="0" destOrd="0" presId="urn:microsoft.com/office/officeart/2005/8/layout/vList4#1"/>
    <dgm:cxn modelId="{4F91F7A6-10F2-1B4F-B2B7-BAA7E426B868}" srcId="{53B1FF14-5082-0D4E-8FBC-80F921D94EA2}" destId="{15C1C478-C21D-D84D-BE3D-A056CE9B4ED7}" srcOrd="3" destOrd="0" parTransId="{698EB14B-7F8B-804E-96CE-CDE01B8B0A7E}" sibTransId="{90664707-6C94-884C-9810-A8489FFBA1D6}"/>
    <dgm:cxn modelId="{0C49A462-B04C-E143-8257-E70825F97A51}" srcId="{53B1FF14-5082-0D4E-8FBC-80F921D94EA2}" destId="{51651580-0882-F34E-81C9-075F4D5EEEBC}" srcOrd="2" destOrd="0" parTransId="{A2970914-3334-ED48-9361-52677C997DCD}" sibTransId="{0ACEC271-A6EC-A743-A103-FEA8482B883E}"/>
    <dgm:cxn modelId="{5735F14C-39DE-564A-93B4-29D50B6D78A4}" srcId="{53B1FF14-5082-0D4E-8FBC-80F921D94EA2}" destId="{A52B51C7-17BD-014D-A12C-8BCF03BE5CF3}" srcOrd="0" destOrd="0" parTransId="{761A0630-22CB-1142-A72D-53D79340C666}" sibTransId="{082C7AC5-0B56-E24D-922E-55235206DF8A}"/>
    <dgm:cxn modelId="{6ADBD5C5-EE3F-2D41-AE5A-04E22AD2B1FC}" type="presOf" srcId="{A52B51C7-17BD-014D-A12C-8BCF03BE5CF3}" destId="{F490A2B5-D490-7340-8165-D59472BF6B70}" srcOrd="0" destOrd="0" presId="urn:microsoft.com/office/officeart/2005/8/layout/vList4#1"/>
    <dgm:cxn modelId="{976990BC-9B0D-5D42-B8D0-1302AAA24A88}" type="presOf" srcId="{20DC4852-7882-9945-BE4B-455D6A9D032C}" destId="{9FC6D6C7-9CAB-6440-A8B3-FE5C641030AA}" srcOrd="1" destOrd="0" presId="urn:microsoft.com/office/officeart/2005/8/layout/vList4#1"/>
    <dgm:cxn modelId="{4D8BD6CE-67A0-7548-9609-BB5CEB666711}" type="presOf" srcId="{15C1C478-C21D-D84D-BE3D-A056CE9B4ED7}" destId="{E2FDA02C-C571-E445-BEB6-585CBA06E37A}" srcOrd="0" destOrd="0" presId="urn:microsoft.com/office/officeart/2005/8/layout/vList4#1"/>
    <dgm:cxn modelId="{5A51388E-A246-7742-92DF-DA0B73AFB34A}" type="presOf" srcId="{20DC4852-7882-9945-BE4B-455D6A9D032C}" destId="{9875C7C3-2B8A-F442-9741-812092305475}" srcOrd="0" destOrd="0" presId="urn:microsoft.com/office/officeart/2005/8/layout/vList4#1"/>
    <dgm:cxn modelId="{EB407778-7FD4-B243-9BA9-7B032B4640C0}" type="presOf" srcId="{A52B51C7-17BD-014D-A12C-8BCF03BE5CF3}" destId="{B775E7D1-FEB6-9A47-8815-09C2823E84E2}" srcOrd="1" destOrd="0" presId="urn:microsoft.com/office/officeart/2005/8/layout/vList4#1"/>
    <dgm:cxn modelId="{AA3834C1-A2F6-7E48-8027-70CBE71A3752}" type="presOf" srcId="{51651580-0882-F34E-81C9-075F4D5EEEBC}" destId="{F3408349-4631-664E-8A69-9AE774F6039E}" srcOrd="1" destOrd="0" presId="urn:microsoft.com/office/officeart/2005/8/layout/vList4#1"/>
    <dgm:cxn modelId="{8A96DC1D-6E26-C242-8360-250D11A0EB7C}" type="presOf" srcId="{51651580-0882-F34E-81C9-075F4D5EEEBC}" destId="{5632502D-D756-4E46-AC37-F66CE6DF4E74}" srcOrd="0" destOrd="0" presId="urn:microsoft.com/office/officeart/2005/8/layout/vList4#1"/>
    <dgm:cxn modelId="{A2326B5D-4531-3747-8706-DADCFACCE607}" type="presParOf" srcId="{559B6F97-E28B-4046-9B8F-86E2EAF8098B}" destId="{2054A1EA-2A1C-7D4A-B690-762EDAA1C2CC}" srcOrd="0" destOrd="0" presId="urn:microsoft.com/office/officeart/2005/8/layout/vList4#1"/>
    <dgm:cxn modelId="{8AF69AF3-2CE4-8C43-8769-A1F50B8CC413}" type="presParOf" srcId="{2054A1EA-2A1C-7D4A-B690-762EDAA1C2CC}" destId="{F490A2B5-D490-7340-8165-D59472BF6B70}" srcOrd="0" destOrd="0" presId="urn:microsoft.com/office/officeart/2005/8/layout/vList4#1"/>
    <dgm:cxn modelId="{60907A7D-69F7-B147-A6F3-566FBE80C958}" type="presParOf" srcId="{2054A1EA-2A1C-7D4A-B690-762EDAA1C2CC}" destId="{4891BCB0-5A6F-FA4A-831A-A8A2929574C9}" srcOrd="1" destOrd="0" presId="urn:microsoft.com/office/officeart/2005/8/layout/vList4#1"/>
    <dgm:cxn modelId="{088CBBEE-771B-B94E-AA73-C89A3551C9E3}" type="presParOf" srcId="{2054A1EA-2A1C-7D4A-B690-762EDAA1C2CC}" destId="{B775E7D1-FEB6-9A47-8815-09C2823E84E2}" srcOrd="2" destOrd="0" presId="urn:microsoft.com/office/officeart/2005/8/layout/vList4#1"/>
    <dgm:cxn modelId="{0D380A23-4A6A-F048-A817-E5AA484FAF65}" type="presParOf" srcId="{559B6F97-E28B-4046-9B8F-86E2EAF8098B}" destId="{B750C875-A9B5-2E4B-A4D5-52FA4893E501}" srcOrd="1" destOrd="0" presId="urn:microsoft.com/office/officeart/2005/8/layout/vList4#1"/>
    <dgm:cxn modelId="{4DEAE688-C80C-C04B-A618-68462D04A89B}" type="presParOf" srcId="{559B6F97-E28B-4046-9B8F-86E2EAF8098B}" destId="{7B069324-C1DB-F549-B5A0-8A9F02D20665}" srcOrd="2" destOrd="0" presId="urn:microsoft.com/office/officeart/2005/8/layout/vList4#1"/>
    <dgm:cxn modelId="{3E5A4C77-B090-7B47-B1AB-0DEB2166DEAC}" type="presParOf" srcId="{7B069324-C1DB-F549-B5A0-8A9F02D20665}" destId="{9875C7C3-2B8A-F442-9741-812092305475}" srcOrd="0" destOrd="0" presId="urn:microsoft.com/office/officeart/2005/8/layout/vList4#1"/>
    <dgm:cxn modelId="{8E797F5F-29FE-1543-B459-1D61D1E65A81}" type="presParOf" srcId="{7B069324-C1DB-F549-B5A0-8A9F02D20665}" destId="{2867F261-B30D-1749-BE3B-7463715805F4}" srcOrd="1" destOrd="0" presId="urn:microsoft.com/office/officeart/2005/8/layout/vList4#1"/>
    <dgm:cxn modelId="{E7E3AEF0-C495-A14E-9F4E-E618D555A399}" type="presParOf" srcId="{7B069324-C1DB-F549-B5A0-8A9F02D20665}" destId="{9FC6D6C7-9CAB-6440-A8B3-FE5C641030AA}" srcOrd="2" destOrd="0" presId="urn:microsoft.com/office/officeart/2005/8/layout/vList4#1"/>
    <dgm:cxn modelId="{B6997FA5-E709-AE42-9E6C-3DAE4F2DC728}" type="presParOf" srcId="{559B6F97-E28B-4046-9B8F-86E2EAF8098B}" destId="{E560AA26-51D4-3442-9847-1E55C20BA4E9}" srcOrd="3" destOrd="0" presId="urn:microsoft.com/office/officeart/2005/8/layout/vList4#1"/>
    <dgm:cxn modelId="{B6341B43-95A9-1041-99EC-B57D913A76DD}" type="presParOf" srcId="{559B6F97-E28B-4046-9B8F-86E2EAF8098B}" destId="{68EE9920-3304-A54C-BA39-6EC5ADABB7E8}" srcOrd="4" destOrd="0" presId="urn:microsoft.com/office/officeart/2005/8/layout/vList4#1"/>
    <dgm:cxn modelId="{3C0BF6A4-5F8A-464D-91C6-8A49C1E52996}" type="presParOf" srcId="{68EE9920-3304-A54C-BA39-6EC5ADABB7E8}" destId="{5632502D-D756-4E46-AC37-F66CE6DF4E74}" srcOrd="0" destOrd="0" presId="urn:microsoft.com/office/officeart/2005/8/layout/vList4#1"/>
    <dgm:cxn modelId="{41FF5345-EFA9-794A-867F-F09C6BD3DDD5}" type="presParOf" srcId="{68EE9920-3304-A54C-BA39-6EC5ADABB7E8}" destId="{06DF4EA5-481C-0246-8064-765647421E61}" srcOrd="1" destOrd="0" presId="urn:microsoft.com/office/officeart/2005/8/layout/vList4#1"/>
    <dgm:cxn modelId="{D3678E12-6608-E84C-A17E-EA82A88B1618}" type="presParOf" srcId="{68EE9920-3304-A54C-BA39-6EC5ADABB7E8}" destId="{F3408349-4631-664E-8A69-9AE774F6039E}" srcOrd="2" destOrd="0" presId="urn:microsoft.com/office/officeart/2005/8/layout/vList4#1"/>
    <dgm:cxn modelId="{9FFCB521-A380-3449-B510-7D626F8E3B27}" type="presParOf" srcId="{559B6F97-E28B-4046-9B8F-86E2EAF8098B}" destId="{9780F2D0-39F4-EB4C-9ABD-EDB51EDBCE20}" srcOrd="5" destOrd="0" presId="urn:microsoft.com/office/officeart/2005/8/layout/vList4#1"/>
    <dgm:cxn modelId="{92662AD8-8F8C-EF48-AB42-9EA538B3A150}" type="presParOf" srcId="{559B6F97-E28B-4046-9B8F-86E2EAF8098B}" destId="{3638BE5D-3204-BF43-BF1B-215E8EA60519}" srcOrd="6" destOrd="0" presId="urn:microsoft.com/office/officeart/2005/8/layout/vList4#1"/>
    <dgm:cxn modelId="{703DA7DE-DEC0-4147-93A6-735DAC61D709}" type="presParOf" srcId="{3638BE5D-3204-BF43-BF1B-215E8EA60519}" destId="{E2FDA02C-C571-E445-BEB6-585CBA06E37A}" srcOrd="0" destOrd="0" presId="urn:microsoft.com/office/officeart/2005/8/layout/vList4#1"/>
    <dgm:cxn modelId="{1B8E7325-41D7-5044-ADF8-8906D83E566E}" type="presParOf" srcId="{3638BE5D-3204-BF43-BF1B-215E8EA60519}" destId="{4AFD8021-C277-B54A-8321-10D3860EC1CA}" srcOrd="1" destOrd="0" presId="urn:microsoft.com/office/officeart/2005/8/layout/vList4#1"/>
    <dgm:cxn modelId="{6C54A1C9-9A82-3F4B-AE69-3DBC2B271773}" type="presParOf" srcId="{3638BE5D-3204-BF43-BF1B-215E8EA60519}" destId="{26ACD854-2F41-0B48-ACD7-86AC31D7B0E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F8BE3-32E7-124C-A720-28666881FEEF}">
      <dsp:nvSpPr>
        <dsp:cNvPr id="0" name=""/>
        <dsp:cNvSpPr/>
      </dsp:nvSpPr>
      <dsp:spPr>
        <a:xfrm>
          <a:off x="2840511" y="90609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</a:rPr>
            <a:t>Lack of Capital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2840511" y="90609"/>
        <a:ext cx="1437679" cy="1437679"/>
      </dsp:txXfrm>
    </dsp:sp>
    <dsp:sp modelId="{D3E1DB9B-F457-5646-838D-B9C2F7C4438E}">
      <dsp:nvSpPr>
        <dsp:cNvPr id="0" name=""/>
        <dsp:cNvSpPr/>
      </dsp:nvSpPr>
      <dsp:spPr>
        <a:xfrm>
          <a:off x="304142" y="-657"/>
          <a:ext cx="4065315" cy="4065315"/>
        </a:xfrm>
        <a:prstGeom prst="circularArrow">
          <a:avLst>
            <a:gd name="adj1" fmla="val 6896"/>
            <a:gd name="adj2" fmla="val 464877"/>
            <a:gd name="adj3" fmla="val 551413"/>
            <a:gd name="adj4" fmla="val 20583710"/>
            <a:gd name="adj5" fmla="val 8045"/>
          </a:avLst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C66E8BED-699A-A34E-8442-484C9E56DF2F}">
      <dsp:nvSpPr>
        <dsp:cNvPr id="0" name=""/>
        <dsp:cNvSpPr/>
      </dsp:nvSpPr>
      <dsp:spPr>
        <a:xfrm>
          <a:off x="2840511" y="2535711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</a:rPr>
            <a:t>Inability to Scale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2840511" y="2535711"/>
        <a:ext cx="1437679" cy="1437679"/>
      </dsp:txXfrm>
    </dsp:sp>
    <dsp:sp modelId="{B028C8D5-0DF0-7B4C-872E-518A05E1520E}">
      <dsp:nvSpPr>
        <dsp:cNvPr id="0" name=""/>
        <dsp:cNvSpPr/>
      </dsp:nvSpPr>
      <dsp:spPr>
        <a:xfrm>
          <a:off x="304142" y="-657"/>
          <a:ext cx="4065315" cy="4065315"/>
        </a:xfrm>
        <a:prstGeom prst="circularArrow">
          <a:avLst>
            <a:gd name="adj1" fmla="val 6896"/>
            <a:gd name="adj2" fmla="val 464877"/>
            <a:gd name="adj3" fmla="val 5951413"/>
            <a:gd name="adj4" fmla="val 4383710"/>
            <a:gd name="adj5" fmla="val 8045"/>
          </a:avLst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8F351289-DC69-E247-808A-BF6B169D4520}">
      <dsp:nvSpPr>
        <dsp:cNvPr id="0" name=""/>
        <dsp:cNvSpPr/>
      </dsp:nvSpPr>
      <dsp:spPr>
        <a:xfrm>
          <a:off x="395409" y="2535711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</a:rPr>
            <a:t>Risk of Small Pools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395409" y="2535711"/>
        <a:ext cx="1437679" cy="1437679"/>
      </dsp:txXfrm>
    </dsp:sp>
    <dsp:sp modelId="{FC8E61B6-526E-E543-A059-D8596616AB02}">
      <dsp:nvSpPr>
        <dsp:cNvPr id="0" name=""/>
        <dsp:cNvSpPr/>
      </dsp:nvSpPr>
      <dsp:spPr>
        <a:xfrm>
          <a:off x="304142" y="-657"/>
          <a:ext cx="4065315" cy="4065315"/>
        </a:xfrm>
        <a:prstGeom prst="circularArrow">
          <a:avLst>
            <a:gd name="adj1" fmla="val 6896"/>
            <a:gd name="adj2" fmla="val 464877"/>
            <a:gd name="adj3" fmla="val 11351413"/>
            <a:gd name="adj4" fmla="val 9783710"/>
            <a:gd name="adj5" fmla="val 8045"/>
          </a:avLst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6B57CD36-B25C-FD45-9605-0F646FEE0D5C}">
      <dsp:nvSpPr>
        <dsp:cNvPr id="0" name=""/>
        <dsp:cNvSpPr/>
      </dsp:nvSpPr>
      <dsp:spPr>
        <a:xfrm>
          <a:off x="395409" y="90609"/>
          <a:ext cx="1437679" cy="143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</a:rPr>
            <a:t>Insolvency Risk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395409" y="90609"/>
        <a:ext cx="1437679" cy="1437679"/>
      </dsp:txXfrm>
    </dsp:sp>
    <dsp:sp modelId="{7685FEEC-3AEB-524D-9740-2A6B4FAFD78B}">
      <dsp:nvSpPr>
        <dsp:cNvPr id="0" name=""/>
        <dsp:cNvSpPr/>
      </dsp:nvSpPr>
      <dsp:spPr>
        <a:xfrm>
          <a:off x="304142" y="-657"/>
          <a:ext cx="4065315" cy="4065315"/>
        </a:xfrm>
        <a:prstGeom prst="circularArrow">
          <a:avLst>
            <a:gd name="adj1" fmla="val 6896"/>
            <a:gd name="adj2" fmla="val 464877"/>
            <a:gd name="adj3" fmla="val 16751413"/>
            <a:gd name="adj4" fmla="val 15183710"/>
            <a:gd name="adj5" fmla="val 8045"/>
          </a:avLst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631F0-325A-D643-9112-FC9B0B83EC28}">
      <dsp:nvSpPr>
        <dsp:cNvPr id="0" name=""/>
        <dsp:cNvSpPr/>
      </dsp:nvSpPr>
      <dsp:spPr>
        <a:xfrm>
          <a:off x="4056" y="0"/>
          <a:ext cx="2361525" cy="42333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Reinsurance</a:t>
          </a:r>
          <a:endParaRPr lang="en-US" sz="1800" kern="1200" dirty="0"/>
        </a:p>
      </dsp:txBody>
      <dsp:txXfrm>
        <a:off x="215722" y="0"/>
        <a:ext cx="1938193" cy="423332"/>
      </dsp:txXfrm>
    </dsp:sp>
    <dsp:sp modelId="{ECBFEE52-F984-FF44-81A3-1ED929E61DC0}">
      <dsp:nvSpPr>
        <dsp:cNvPr id="0" name=""/>
        <dsp:cNvSpPr/>
      </dsp:nvSpPr>
      <dsp:spPr>
        <a:xfrm>
          <a:off x="2129429" y="0"/>
          <a:ext cx="2361525" cy="42333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Insurance</a:t>
          </a:r>
          <a:endParaRPr lang="en-US" sz="1800" kern="1200" dirty="0"/>
        </a:p>
      </dsp:txBody>
      <dsp:txXfrm>
        <a:off x="2341095" y="0"/>
        <a:ext cx="1938193" cy="423332"/>
      </dsp:txXfrm>
    </dsp:sp>
    <dsp:sp modelId="{8287FDC6-CD60-C14E-90BE-08D9480EA9EC}">
      <dsp:nvSpPr>
        <dsp:cNvPr id="0" name=""/>
        <dsp:cNvSpPr/>
      </dsp:nvSpPr>
      <dsp:spPr>
        <a:xfrm>
          <a:off x="4140311" y="0"/>
          <a:ext cx="2361525" cy="42333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Agent</a:t>
          </a:r>
          <a:endParaRPr lang="en-US" sz="1800" kern="1200" dirty="0"/>
        </a:p>
      </dsp:txBody>
      <dsp:txXfrm>
        <a:off x="4351977" y="0"/>
        <a:ext cx="1938193" cy="423332"/>
      </dsp:txXfrm>
    </dsp:sp>
    <dsp:sp modelId="{15D41ED5-AA50-F543-A016-DC6BBA735A9A}">
      <dsp:nvSpPr>
        <dsp:cNvPr id="0" name=""/>
        <dsp:cNvSpPr/>
      </dsp:nvSpPr>
      <dsp:spPr>
        <a:xfrm>
          <a:off x="6265684" y="0"/>
          <a:ext cx="2361525" cy="42333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Policy Holder</a:t>
          </a:r>
          <a:endParaRPr lang="en-US" sz="1800" kern="1200" dirty="0"/>
        </a:p>
      </dsp:txBody>
      <dsp:txXfrm>
        <a:off x="6477350" y="0"/>
        <a:ext cx="1938193" cy="423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EBDEC-9A04-7840-B593-7B381B08A379}">
      <dsp:nvSpPr>
        <dsp:cNvPr id="0" name=""/>
        <dsp:cNvSpPr/>
      </dsp:nvSpPr>
      <dsp:spPr>
        <a:xfrm>
          <a:off x="1826902" y="701046"/>
          <a:ext cx="1701665" cy="325070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D2A47-06B1-E541-873D-9D8A285ACC9D}">
      <dsp:nvSpPr>
        <dsp:cNvPr id="0" name=""/>
        <dsp:cNvSpPr/>
      </dsp:nvSpPr>
      <dsp:spPr>
        <a:xfrm>
          <a:off x="2321603" y="1398358"/>
          <a:ext cx="1171270" cy="1159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t>30 MHIPs</a:t>
          </a:r>
          <a:endParaRPr lang="en-US" sz="2400" kern="1200" dirty="0">
            <a:solidFill>
              <a:schemeClr val="accent6">
                <a:lumMod val="75000"/>
              </a:schemeClr>
            </a:solidFill>
            <a:latin typeface="Calibri"/>
            <a:cs typeface="Calibri"/>
          </a:endParaRPr>
        </a:p>
      </dsp:txBody>
      <dsp:txXfrm>
        <a:off x="2321603" y="1398358"/>
        <a:ext cx="1171270" cy="1159973"/>
      </dsp:txXfrm>
    </dsp:sp>
    <dsp:sp modelId="{EA9B42C1-0ADA-434F-B10A-B87F798FA519}">
      <dsp:nvSpPr>
        <dsp:cNvPr id="0" name=""/>
        <dsp:cNvSpPr/>
      </dsp:nvSpPr>
      <dsp:spPr>
        <a:xfrm>
          <a:off x="3822660" y="2533"/>
          <a:ext cx="1022716" cy="10227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573A2-DFED-324F-9464-249880BB8291}">
      <dsp:nvSpPr>
        <dsp:cNvPr id="0" name=""/>
        <dsp:cNvSpPr/>
      </dsp:nvSpPr>
      <dsp:spPr>
        <a:xfrm>
          <a:off x="5035912" y="2533"/>
          <a:ext cx="3866557" cy="102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  <a:latin typeface="Calibri"/>
              <a:cs typeface="Calibri"/>
            </a:rPr>
            <a:t>Aggregate 60% Combined Ratio</a:t>
          </a:r>
          <a:endParaRPr lang="en-US" sz="1800" kern="1200" dirty="0">
            <a:solidFill>
              <a:srgbClr val="1F497D"/>
            </a:solidFill>
            <a:latin typeface="Calibri"/>
            <a:cs typeface="Calibri"/>
          </a:endParaRPr>
        </a:p>
      </dsp:txBody>
      <dsp:txXfrm>
        <a:off x="5035912" y="2533"/>
        <a:ext cx="3866557" cy="1022716"/>
      </dsp:txXfrm>
    </dsp:sp>
    <dsp:sp modelId="{0F483ADB-9945-FF49-B4D4-3BC46FC98959}">
      <dsp:nvSpPr>
        <dsp:cNvPr id="0" name=""/>
        <dsp:cNvSpPr/>
      </dsp:nvSpPr>
      <dsp:spPr>
        <a:xfrm>
          <a:off x="3822660" y="1209338"/>
          <a:ext cx="1022716" cy="10227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CDB3B-7E85-2B4A-8CDA-CB4263D77943}">
      <dsp:nvSpPr>
        <dsp:cNvPr id="0" name=""/>
        <dsp:cNvSpPr/>
      </dsp:nvSpPr>
      <dsp:spPr>
        <a:xfrm>
          <a:off x="5068152" y="1143097"/>
          <a:ext cx="2288000" cy="102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  <a:latin typeface="Calibri"/>
              <a:cs typeface="Calibri"/>
            </a:rPr>
            <a:t>350,000 policies</a:t>
          </a:r>
          <a:endParaRPr lang="en-US" sz="1800" kern="1200" dirty="0">
            <a:solidFill>
              <a:srgbClr val="1F497D"/>
            </a:solidFill>
            <a:latin typeface="Calibri"/>
            <a:cs typeface="Calibri"/>
          </a:endParaRPr>
        </a:p>
      </dsp:txBody>
      <dsp:txXfrm>
        <a:off x="5068152" y="1143097"/>
        <a:ext cx="2288000" cy="1022716"/>
      </dsp:txXfrm>
    </dsp:sp>
    <dsp:sp modelId="{C4427C14-A832-A448-93C6-31D5B20CDD73}">
      <dsp:nvSpPr>
        <dsp:cNvPr id="0" name=""/>
        <dsp:cNvSpPr/>
      </dsp:nvSpPr>
      <dsp:spPr>
        <a:xfrm>
          <a:off x="3822660" y="2416143"/>
          <a:ext cx="1022716" cy="10227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8307C-04CF-6643-ADB1-674872B795C6}">
      <dsp:nvSpPr>
        <dsp:cNvPr id="0" name=""/>
        <dsp:cNvSpPr/>
      </dsp:nvSpPr>
      <dsp:spPr>
        <a:xfrm>
          <a:off x="5067532" y="2414548"/>
          <a:ext cx="3809261" cy="102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1F497D"/>
              </a:solidFill>
              <a:latin typeface="Calibri"/>
              <a:cs typeface="Calibri"/>
            </a:rPr>
            <a:t>Maximum 20% exposure in each state</a:t>
          </a:r>
          <a:endParaRPr lang="en-US" sz="1800" kern="1200" dirty="0">
            <a:solidFill>
              <a:srgbClr val="1F497D"/>
            </a:solidFill>
            <a:latin typeface="Calibri"/>
            <a:cs typeface="Calibri"/>
          </a:endParaRPr>
        </a:p>
      </dsp:txBody>
      <dsp:txXfrm>
        <a:off x="5067532" y="2414548"/>
        <a:ext cx="3809261" cy="1022716"/>
      </dsp:txXfrm>
    </dsp:sp>
    <dsp:sp modelId="{BAE8EAAA-FD73-614C-88AE-ED2700E7F61A}">
      <dsp:nvSpPr>
        <dsp:cNvPr id="0" name=""/>
        <dsp:cNvSpPr/>
      </dsp:nvSpPr>
      <dsp:spPr>
        <a:xfrm>
          <a:off x="3822660" y="3622948"/>
          <a:ext cx="1022716" cy="102271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99B40-85B2-714B-B46A-C0E7D5AA063C}">
      <dsp:nvSpPr>
        <dsp:cNvPr id="0" name=""/>
        <dsp:cNvSpPr/>
      </dsp:nvSpPr>
      <dsp:spPr>
        <a:xfrm>
          <a:off x="5065128" y="3622948"/>
          <a:ext cx="3164040" cy="102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  <a:latin typeface="Calibri"/>
              <a:cs typeface="Calibri"/>
            </a:rPr>
            <a:t>Total Sums Assured $116,000,000</a:t>
          </a:r>
          <a:endParaRPr lang="en-US" sz="1800" kern="1200" dirty="0">
            <a:solidFill>
              <a:schemeClr val="bg2"/>
            </a:solidFill>
            <a:latin typeface="Calibri"/>
            <a:cs typeface="Calibri"/>
          </a:endParaRPr>
        </a:p>
      </dsp:txBody>
      <dsp:txXfrm>
        <a:off x="5065128" y="3622948"/>
        <a:ext cx="3164040" cy="1022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63DF-6BA2-7943-BDA4-415485468685}">
      <dsp:nvSpPr>
        <dsp:cNvPr id="0" name=""/>
        <dsp:cNvSpPr/>
      </dsp:nvSpPr>
      <dsp:spPr>
        <a:xfrm>
          <a:off x="0" y="0"/>
          <a:ext cx="3239333" cy="759041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Identification</a:t>
          </a:r>
          <a:endParaRPr lang="en-US" sz="1500" kern="1200" dirty="0"/>
        </a:p>
      </dsp:txBody>
      <dsp:txXfrm>
        <a:off x="379521" y="0"/>
        <a:ext cx="2480292" cy="759041"/>
      </dsp:txXfrm>
    </dsp:sp>
    <dsp:sp modelId="{C9E17B7F-241F-194F-9F67-27E83E830D5A}">
      <dsp:nvSpPr>
        <dsp:cNvPr id="0" name=""/>
        <dsp:cNvSpPr/>
      </dsp:nvSpPr>
      <dsp:spPr>
        <a:xfrm>
          <a:off x="2962095" y="0"/>
          <a:ext cx="2823169" cy="759041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Screening</a:t>
          </a:r>
          <a:endParaRPr lang="en-US" sz="1500" kern="1200" dirty="0"/>
        </a:p>
      </dsp:txBody>
      <dsp:txXfrm>
        <a:off x="3341616" y="0"/>
        <a:ext cx="2064128" cy="759041"/>
      </dsp:txXfrm>
    </dsp:sp>
    <dsp:sp modelId="{726D2557-999A-A14C-BAD3-A974D60AB935}">
      <dsp:nvSpPr>
        <dsp:cNvPr id="0" name=""/>
        <dsp:cNvSpPr/>
      </dsp:nvSpPr>
      <dsp:spPr>
        <a:xfrm>
          <a:off x="5502948" y="0"/>
          <a:ext cx="2823169" cy="759041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Due Diligence</a:t>
          </a:r>
          <a:endParaRPr lang="en-US" sz="1500" kern="1200" dirty="0"/>
        </a:p>
      </dsp:txBody>
      <dsp:txXfrm>
        <a:off x="5882469" y="0"/>
        <a:ext cx="2064128" cy="759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63DF-6BA2-7943-BDA4-415485468685}">
      <dsp:nvSpPr>
        <dsp:cNvPr id="0" name=""/>
        <dsp:cNvSpPr/>
      </dsp:nvSpPr>
      <dsp:spPr>
        <a:xfrm>
          <a:off x="0" y="0"/>
          <a:ext cx="3331508" cy="70824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Underwriting Decision </a:t>
          </a:r>
          <a:endParaRPr lang="en-US" sz="1500" kern="1200" dirty="0"/>
        </a:p>
      </dsp:txBody>
      <dsp:txXfrm>
        <a:off x="354121" y="0"/>
        <a:ext cx="2623266" cy="708242"/>
      </dsp:txXfrm>
    </dsp:sp>
    <dsp:sp modelId="{C9E17B7F-241F-194F-9F67-27E83E830D5A}">
      <dsp:nvSpPr>
        <dsp:cNvPr id="0" name=""/>
        <dsp:cNvSpPr/>
      </dsp:nvSpPr>
      <dsp:spPr>
        <a:xfrm>
          <a:off x="3046382" y="0"/>
          <a:ext cx="2903503" cy="70824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Monitoring</a:t>
          </a:r>
          <a:endParaRPr lang="en-US" sz="1500" kern="1200" dirty="0"/>
        </a:p>
      </dsp:txBody>
      <dsp:txXfrm>
        <a:off x="3400503" y="0"/>
        <a:ext cx="2195261" cy="708242"/>
      </dsp:txXfrm>
    </dsp:sp>
    <dsp:sp modelId="{726D2557-999A-A14C-BAD3-A974D60AB935}">
      <dsp:nvSpPr>
        <dsp:cNvPr id="0" name=""/>
        <dsp:cNvSpPr/>
      </dsp:nvSpPr>
      <dsp:spPr>
        <a:xfrm>
          <a:off x="5659536" y="0"/>
          <a:ext cx="2903503" cy="70824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Reporting</a:t>
          </a:r>
          <a:endParaRPr lang="en-US" sz="1500" kern="1200" dirty="0"/>
        </a:p>
      </dsp:txBody>
      <dsp:txXfrm>
        <a:off x="6013657" y="0"/>
        <a:ext cx="2195261" cy="708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51D32-95F2-F349-90DF-53EB8432364F}">
      <dsp:nvSpPr>
        <dsp:cNvPr id="0" name=""/>
        <dsp:cNvSpPr/>
      </dsp:nvSpPr>
      <dsp:spPr>
        <a:xfrm rot="5400000">
          <a:off x="4509925" y="-2067990"/>
          <a:ext cx="1047750" cy="5449637"/>
        </a:xfrm>
        <a:prstGeom prst="round2SameRect">
          <a:avLst/>
        </a:prstGeom>
        <a:solidFill>
          <a:schemeClr val="tx1"/>
        </a:solidFill>
        <a:ln w="9525" cap="flat" cmpd="sng" algn="ctr">
          <a:solidFill>
            <a:srgbClr val="FF66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3838" lvl="1" indent="-1682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rgbClr val="17375E"/>
              </a:solidFill>
            </a:rPr>
            <a:t>Proving that insurance to Base of the Pyramid is a viable product</a:t>
          </a:r>
          <a:endParaRPr lang="en-US" sz="1500" kern="1200" dirty="0">
            <a:solidFill>
              <a:srgbClr val="17375E"/>
            </a:solidFill>
          </a:endParaRPr>
        </a:p>
        <a:p>
          <a:pPr marL="223838" lvl="1" indent="-1682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rgbClr val="17375E"/>
              </a:solidFill>
            </a:rPr>
            <a:t>INDICATORS: </a:t>
          </a:r>
          <a:r>
            <a:rPr lang="en-US" sz="1500" b="0" kern="1200" dirty="0" smtClean="0">
              <a:solidFill>
                <a:srgbClr val="17375E"/>
              </a:solidFill>
            </a:rPr>
            <a:t>loss ratio, combined ratio, returns in excess of commitments</a:t>
          </a:r>
          <a:endParaRPr lang="en-US" sz="1500" b="1" kern="1200" dirty="0">
            <a:solidFill>
              <a:srgbClr val="17375E"/>
            </a:solidFill>
          </a:endParaRPr>
        </a:p>
      </dsp:txBody>
      <dsp:txXfrm rot="-5400000">
        <a:off x="2308982" y="184100"/>
        <a:ext cx="5398490" cy="945456"/>
      </dsp:txXfrm>
    </dsp:sp>
    <dsp:sp modelId="{723A697D-9D78-084A-9214-3F62612378A1}">
      <dsp:nvSpPr>
        <dsp:cNvPr id="0" name=""/>
        <dsp:cNvSpPr/>
      </dsp:nvSpPr>
      <dsp:spPr>
        <a:xfrm>
          <a:off x="696145" y="1984"/>
          <a:ext cx="1638252" cy="1309687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RE:ViVE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iNDiA</a:t>
          </a:r>
          <a:endParaRPr lang="en-US" sz="1800" kern="1200" dirty="0"/>
        </a:p>
      </dsp:txBody>
      <dsp:txXfrm>
        <a:off x="760079" y="65918"/>
        <a:ext cx="1510384" cy="1181819"/>
      </dsp:txXfrm>
    </dsp:sp>
    <dsp:sp modelId="{471A1F5E-B912-DF48-AE99-C9BA033F87F1}">
      <dsp:nvSpPr>
        <dsp:cNvPr id="0" name=""/>
        <dsp:cNvSpPr/>
      </dsp:nvSpPr>
      <dsp:spPr>
        <a:xfrm rot="5400000">
          <a:off x="4524210" y="-692818"/>
          <a:ext cx="1047750" cy="5449637"/>
        </a:xfrm>
        <a:prstGeom prst="round2SameRect">
          <a:avLst/>
        </a:prstGeom>
        <a:solidFill>
          <a:schemeClr val="tx1"/>
        </a:solidFill>
        <a:ln w="9525" cap="flat" cmpd="sng" algn="ctr">
          <a:solidFill>
            <a:srgbClr val="FF66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66688" lvl="1" indent="-1111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Our objective is to pool MHIP risk so that they can provide more policies to </a:t>
          </a:r>
          <a:r>
            <a:rPr lang="en-US" sz="1500" kern="1200" dirty="0" err="1" smtClean="0">
              <a:solidFill>
                <a:schemeClr val="bg2">
                  <a:lumMod val="75000"/>
                </a:schemeClr>
              </a:solidFill>
            </a:rPr>
            <a:t>BoP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66688" lvl="1" indent="-1111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>
                  <a:lumMod val="75000"/>
                </a:schemeClr>
              </a:solidFill>
            </a:rPr>
            <a:t>INDICATOR: </a:t>
          </a:r>
          <a:r>
            <a:rPr lang="en-US" sz="1500" b="0" kern="1200" dirty="0" smtClean="0">
              <a:solidFill>
                <a:schemeClr val="bg2">
                  <a:lumMod val="75000"/>
                </a:schemeClr>
              </a:solidFill>
            </a:rPr>
            <a:t>New policies sold</a:t>
          </a:r>
          <a:endParaRPr lang="en-US" sz="1500" b="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2323267" y="1559272"/>
        <a:ext cx="5398490" cy="945456"/>
      </dsp:txXfrm>
    </dsp:sp>
    <dsp:sp modelId="{5BA6E1F1-F8C1-D441-80E1-8B20369A909F}">
      <dsp:nvSpPr>
        <dsp:cNvPr id="0" name=""/>
        <dsp:cNvSpPr/>
      </dsp:nvSpPr>
      <dsp:spPr>
        <a:xfrm>
          <a:off x="696145" y="1377156"/>
          <a:ext cx="1638252" cy="1309687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MHIP</a:t>
          </a:r>
          <a:endParaRPr lang="en-US" sz="1800" kern="1200" dirty="0"/>
        </a:p>
      </dsp:txBody>
      <dsp:txXfrm>
        <a:off x="760079" y="1441090"/>
        <a:ext cx="1510384" cy="1181819"/>
      </dsp:txXfrm>
    </dsp:sp>
    <dsp:sp modelId="{AEDBDED2-7B83-D643-BEA3-E8A479592F8F}">
      <dsp:nvSpPr>
        <dsp:cNvPr id="0" name=""/>
        <dsp:cNvSpPr/>
      </dsp:nvSpPr>
      <dsp:spPr>
        <a:xfrm rot="5400000">
          <a:off x="4509925" y="682353"/>
          <a:ext cx="1047750" cy="5449637"/>
        </a:xfrm>
        <a:prstGeom prst="round2SameRect">
          <a:avLst/>
        </a:prstGeom>
        <a:solidFill>
          <a:schemeClr val="tx1"/>
        </a:solidFill>
        <a:ln w="9525" cap="flat" cmpd="sng" algn="ctr">
          <a:solidFill>
            <a:srgbClr val="FF66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66688" lvl="1" indent="-1111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Health insurance dampens health and financial shock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  <a:p>
          <a:pPr marL="166688" lvl="1" indent="-11112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2">
                  <a:lumMod val="75000"/>
                </a:schemeClr>
              </a:solidFill>
            </a:rPr>
            <a:t>INDICATORS</a:t>
          </a:r>
          <a:r>
            <a:rPr lang="en-US" sz="1500" kern="1200" dirty="0" smtClean="0">
              <a:solidFill>
                <a:schemeClr val="bg2">
                  <a:lumMod val="75000"/>
                </a:schemeClr>
              </a:solidFill>
            </a:rPr>
            <a:t>: Lives covered, number of claims, number of policy holders falling below poverty line, gender equality among claimants, percentage of claims authorized</a:t>
          </a:r>
          <a:endParaRPr lang="en-US" sz="15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2308982" y="2934444"/>
        <a:ext cx="5398490" cy="945456"/>
      </dsp:txXfrm>
    </dsp:sp>
    <dsp:sp modelId="{314D8F00-CDBC-D147-A263-B002641B6F99}">
      <dsp:nvSpPr>
        <dsp:cNvPr id="0" name=""/>
        <dsp:cNvSpPr/>
      </dsp:nvSpPr>
      <dsp:spPr>
        <a:xfrm>
          <a:off x="713583" y="2752328"/>
          <a:ext cx="1638252" cy="1309687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Individual</a:t>
          </a:r>
          <a:endParaRPr lang="en-US" sz="1800" kern="1200" dirty="0"/>
        </a:p>
      </dsp:txBody>
      <dsp:txXfrm>
        <a:off x="777517" y="2816262"/>
        <a:ext cx="1510384" cy="1181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0A2B5-D490-7340-8165-D59472BF6B70}">
      <dsp:nvSpPr>
        <dsp:cNvPr id="0" name=""/>
        <dsp:cNvSpPr/>
      </dsp:nvSpPr>
      <dsp:spPr>
        <a:xfrm>
          <a:off x="0" y="0"/>
          <a:ext cx="6971116" cy="130573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Pioneering fund addressing a real gap in the growing Indian micro insurance market </a:t>
          </a:r>
          <a:endParaRPr lang="en-US" sz="2400" kern="1200" dirty="0"/>
        </a:p>
      </dsp:txBody>
      <dsp:txXfrm>
        <a:off x="1524796" y="0"/>
        <a:ext cx="5446319" cy="1305734"/>
      </dsp:txXfrm>
    </dsp:sp>
    <dsp:sp modelId="{4891BCB0-5A6F-FA4A-831A-A8A2929574C9}">
      <dsp:nvSpPr>
        <dsp:cNvPr id="0" name=""/>
        <dsp:cNvSpPr/>
      </dsp:nvSpPr>
      <dsp:spPr>
        <a:xfrm>
          <a:off x="130573" y="130573"/>
          <a:ext cx="1394223" cy="1044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75C7C3-2B8A-F442-9741-812092305475}">
      <dsp:nvSpPr>
        <dsp:cNvPr id="0" name=""/>
        <dsp:cNvSpPr/>
      </dsp:nvSpPr>
      <dsp:spPr>
        <a:xfrm>
          <a:off x="0" y="1436307"/>
          <a:ext cx="6971116" cy="130573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Unique fund structure draws together mission driven and traditional investors without compromising financial returns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1524796" y="1436307"/>
        <a:ext cx="5446319" cy="1305734"/>
      </dsp:txXfrm>
    </dsp:sp>
    <dsp:sp modelId="{2867F261-B30D-1749-BE3B-7463715805F4}">
      <dsp:nvSpPr>
        <dsp:cNvPr id="0" name=""/>
        <dsp:cNvSpPr/>
      </dsp:nvSpPr>
      <dsp:spPr>
        <a:xfrm>
          <a:off x="130573" y="1566881"/>
          <a:ext cx="1394223" cy="1044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32502D-D756-4E46-AC37-F66CE6DF4E74}">
      <dsp:nvSpPr>
        <dsp:cNvPr id="0" name=""/>
        <dsp:cNvSpPr/>
      </dsp:nvSpPr>
      <dsp:spPr>
        <a:xfrm>
          <a:off x="0" y="2872615"/>
          <a:ext cx="6971116" cy="130573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Deep domain knowledge and partnerships ensures effective deployment of capital to catalyze MHIP market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1524796" y="2872615"/>
        <a:ext cx="5446319" cy="1305734"/>
      </dsp:txXfrm>
    </dsp:sp>
    <dsp:sp modelId="{06DF4EA5-481C-0246-8064-765647421E61}">
      <dsp:nvSpPr>
        <dsp:cNvPr id="0" name=""/>
        <dsp:cNvSpPr/>
      </dsp:nvSpPr>
      <dsp:spPr>
        <a:xfrm>
          <a:off x="130573" y="3003188"/>
          <a:ext cx="1394223" cy="1044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FDA02C-C571-E445-BEB6-585CBA06E37A}">
      <dsp:nvSpPr>
        <dsp:cNvPr id="0" name=""/>
        <dsp:cNvSpPr/>
      </dsp:nvSpPr>
      <dsp:spPr>
        <a:xfrm>
          <a:off x="0" y="4308922"/>
          <a:ext cx="6971116" cy="1305734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$15 million can cover 350,000 lives and prevent unnecessary deaths from day one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1524796" y="4308922"/>
        <a:ext cx="5446319" cy="1305734"/>
      </dsp:txXfrm>
    </dsp:sp>
    <dsp:sp modelId="{4AFD8021-C277-B54A-8321-10D3860EC1CA}">
      <dsp:nvSpPr>
        <dsp:cNvPr id="0" name=""/>
        <dsp:cNvSpPr/>
      </dsp:nvSpPr>
      <dsp:spPr>
        <a:xfrm>
          <a:off x="130573" y="4439496"/>
          <a:ext cx="1394223" cy="1044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0.33295</cdr:x>
      <cdr:y>0.62062</cdr:y>
    </cdr:from>
    <cdr:to>
      <cdr:x>0.67159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5190" y="1492500"/>
          <a:ext cx="1215626" cy="912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solidFill>
                <a:srgbClr val="FFFFFF"/>
              </a:solidFill>
            </a:rPr>
            <a:t>1.6 million children per year</a:t>
          </a:r>
          <a:endParaRPr lang="en-US" sz="1200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0.04971</cdr:x>
      <cdr:y>0.33201</cdr:y>
    </cdr:from>
    <cdr:to>
      <cdr:x>0.95754</cdr:x>
      <cdr:y>0.33201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71194" y="1066785"/>
          <a:ext cx="677931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3F49-8606-D040-87FE-BAE0E9D07B8B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59BF-9E4E-684D-BC26-F9EB5A6E8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E6F90-C8AA-024A-8E01-D91F9E5D4A40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A2C98-D063-A140-9844-95C33B7249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A2C98-D063-A140-9844-95C33B7249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2CA6A-583C-2A42-A5AF-E20AB345DCB6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B4910-9CBB-7547-9B2D-7B22130E29A0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C8275E-6C06-5F4B-8DE0-53172CEC1227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01B6A-DF86-2246-9B38-AF117B7804F1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263BD-1DB1-0C48-A123-73B7B31DC69F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8013CF-7F5B-3447-98F2-E3A167C10151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FBDE1C-60C1-E846-AFA8-A6C0E3BB7E3C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EC0A1-CC38-004E-BFF6-147B1F2659ED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179219-EC58-DF45-99B9-F608ECFB5D68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425D-F705-CC48-9DFD-549483740E6C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B41866-2DDA-E64D-B34A-F046A6750FF0}" type="datetime1">
              <a:rPr lang="en-US" smtClean="0"/>
              <a:pPr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727E-089A-FC40-97B0-E95C8A3C9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3" Type="http://schemas.openxmlformats.org/officeDocument/2006/relationships/diagramData" Target="../diagrams/data6.xml"/><Relationship Id="rId14" Type="http://schemas.openxmlformats.org/officeDocument/2006/relationships/diagramLayout" Target="../diagrams/layout6.xml"/><Relationship Id="rId15" Type="http://schemas.openxmlformats.org/officeDocument/2006/relationships/diagramQuickStyle" Target="../diagrams/quickStyle6.xml"/><Relationship Id="rId16" Type="http://schemas.openxmlformats.org/officeDocument/2006/relationships/diagramColors" Target="../diagrams/colors6.xml"/><Relationship Id="rId17" Type="http://schemas.microsoft.com/office/2007/relationships/diagramDrawing" Target="../diagrams/drawing6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0"/>
            <a:ext cx="9144001" cy="299307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1198" y="1880984"/>
            <a:ext cx="6036563" cy="88482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Reinsurance Fund for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Micro Health Insurance in India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8" y="2993075"/>
            <a:ext cx="2209954" cy="13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19" y="2993075"/>
            <a:ext cx="2383161" cy="1396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012" y="2993075"/>
            <a:ext cx="2220571" cy="139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1749"/>
          <a:stretch/>
        </p:blipFill>
        <p:spPr>
          <a:xfrm>
            <a:off x="6773440" y="2993075"/>
            <a:ext cx="2370560" cy="139699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597346" y="52184"/>
            <a:ext cx="1964267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RE:ViVE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iNDiA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32659"/>
              </p:ext>
            </p:extLst>
          </p:nvPr>
        </p:nvGraphicFramePr>
        <p:xfrm>
          <a:off x="121830" y="4478006"/>
          <a:ext cx="8926344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172"/>
                <a:gridCol w="4463172"/>
              </a:tblGrid>
              <a:tr h="231589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$15,000,000 reinsurance fund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Target: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Micro Health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Insurance Providers (MHIPs)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Geography: India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Collateralized Insurance Obligation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Year Closed End Fund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Competitive Risk Adjusted Returns</a:t>
                      </a:r>
                    </a:p>
                    <a:p>
                      <a:pPr marL="285750" indent="-285750">
                        <a:buFont typeface="Arial"/>
                        <a:buNone/>
                      </a:pPr>
                      <a:endParaRPr lang="en-US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pPr marL="285750" indent="-285750">
                        <a:buFont typeface="Arial"/>
                        <a:buNone/>
                      </a:pPr>
                      <a:endParaRPr lang="en-US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/>
                        <a:buNone/>
                      </a:pPr>
                      <a:endParaRPr lang="en-US" baseline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906" y="43071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RE:ViVE iNDiA Fund Terms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7082"/>
              </p:ext>
            </p:extLst>
          </p:nvPr>
        </p:nvGraphicFramePr>
        <p:xfrm>
          <a:off x="355600" y="1371166"/>
          <a:ext cx="8474817" cy="5025701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20814"/>
                <a:gridCol w="2275415"/>
                <a:gridCol w="2275415"/>
                <a:gridCol w="2003173"/>
              </a:tblGrid>
              <a:tr h="291372">
                <a:tc>
                  <a:txBody>
                    <a:bodyPr/>
                    <a:lstStyle/>
                    <a:p>
                      <a:pPr algn="l" fontAlgn="b"/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/>
                        <a:t>Philanthropic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/>
                        <a:t>Junior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/>
                        <a:t>Senior</a:t>
                      </a:r>
                      <a:endParaRPr lang="en-US" sz="1800" b="0" i="0" u="none" strike="noStrike" dirty="0">
                        <a:latin typeface="+mn-lt"/>
                      </a:endParaRPr>
                    </a:p>
                  </a:txBody>
                  <a:tcPr marL="12700" marR="12700" marT="12700" marB="0" anchor="b"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Size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US</a:t>
                      </a:r>
                      <a:r>
                        <a:rPr lang="en-US" sz="1800" u="none" strike="no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$1,500,000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US $10,500,000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US $3,000,000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Currency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INR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INR</a:t>
                      </a:r>
                      <a:endParaRPr lang="en-US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USD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Maturity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 Year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 Year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 Year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Rate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Coupon Freq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Annual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Annual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Loss Priority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1st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2nd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3rd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Attachment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Exhaustion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solidFill>
                            <a:srgbClr val="FFFFFF"/>
                          </a:solidFill>
                        </a:rPr>
                        <a:t>Early Redemption</a:t>
                      </a:r>
                      <a:r>
                        <a:rPr lang="en-US" sz="1800" b="0" u="none" strike="noStrike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none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389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FFFFFF"/>
                          </a:solidFill>
                        </a:rPr>
                        <a:t>Fee Per Annum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</a:tr>
              <a:tr h="810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solidFill>
                            <a:srgbClr val="FFFFFF"/>
                          </a:solidFill>
                        </a:rPr>
                        <a:t>Incentive Fee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Excess reserves above</a:t>
                      </a:r>
                      <a:r>
                        <a:rPr lang="en-US" sz="1800" u="none" strike="no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102.5% can be withdrawn as incentive fee at manager’s discretion -  at maturity excess above 100% goes to manager as incentive fee 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>
                <a:solidFill>
                  <a:srgbClr val="17375E"/>
                </a:solidFill>
              </a:rPr>
              <a:pPr/>
              <a:t>10</a:t>
            </a:fld>
            <a:endParaRPr lang="en-US">
              <a:solidFill>
                <a:srgbClr val="17375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93876" y="1550351"/>
            <a:ext cx="2921000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Losses exceed exceed premiums leading to investor losses</a:t>
            </a:r>
          </a:p>
          <a:p>
            <a:pPr marL="111125" indent="-111125">
              <a:buFont typeface="Arial" pitchFamily="34" charset="0"/>
              <a:buChar char="•"/>
            </a:pPr>
            <a:endParaRPr lang="en-US" dirty="0" smtClean="0">
              <a:solidFill>
                <a:srgbClr val="17375E"/>
              </a:solidFill>
              <a:latin typeface="+mj-lt"/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Catastrophic event causes large scale insured losses</a:t>
            </a:r>
          </a:p>
          <a:p>
            <a:pPr marL="111125" indent="-111125">
              <a:buFont typeface="Arial" pitchFamily="34" charset="0"/>
              <a:buChar char="•"/>
            </a:pPr>
            <a:endParaRPr lang="en-US" u="none" dirty="0" smtClean="0">
              <a:solidFill>
                <a:srgbClr val="17375E"/>
              </a:solidFill>
              <a:latin typeface="+mj-lt"/>
            </a:endParaRPr>
          </a:p>
          <a:p>
            <a:pPr marL="111125" indent="-111125"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Currency exposure affects profitability</a:t>
            </a:r>
            <a:endParaRPr lang="en-US" u="none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116474" y="1500803"/>
            <a:ext cx="4570326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11125" indent="-1111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Conservative underwriting and robust MHIP selection criteria</a:t>
            </a:r>
          </a:p>
          <a:p>
            <a:pPr marL="111125" indent="-1111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Conservative solvency and reserve buffer pool</a:t>
            </a:r>
          </a:p>
          <a:p>
            <a:pPr marL="111125" indent="-1111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Strict concentration and diversification rules should limit large scale losses</a:t>
            </a:r>
          </a:p>
          <a:p>
            <a:pPr marL="111125" indent="-1111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Robust due diligence and on the ground presence with local partners reduces poor selection of MHIPs</a:t>
            </a:r>
          </a:p>
          <a:p>
            <a:pPr marL="111125" indent="-1111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Capacity building facility improves technical underwriting capacity</a:t>
            </a:r>
          </a:p>
          <a:p>
            <a:pPr marL="111125" indent="-111125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Currency hedges limit loss in conversion</a:t>
            </a:r>
          </a:p>
          <a:p>
            <a:pPr marL="111125" indent="-111125">
              <a:spcAft>
                <a:spcPts val="1200"/>
              </a:spcAft>
            </a:pPr>
            <a:r>
              <a:rPr lang="en-US" dirty="0" smtClean="0">
                <a:solidFill>
                  <a:srgbClr val="17375E"/>
                </a:solidFill>
                <a:latin typeface="+mj-lt"/>
              </a:rPr>
              <a:t> </a:t>
            </a:r>
          </a:p>
          <a:p>
            <a:pPr marL="111125" indent="-111125"/>
            <a:endParaRPr lang="en-US" dirty="0" smtClean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 bwMode="auto">
          <a:xfrm>
            <a:off x="1119272" y="1127795"/>
            <a:ext cx="2734742" cy="373007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4319673" y="1127795"/>
            <a:ext cx="4040556" cy="373007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Mitigating factors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093" y="17884"/>
            <a:ext cx="9076273" cy="65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Risk Management - Operating r</a:t>
            </a:r>
            <a:r>
              <a:rPr lang="en-US" sz="2400" noProof="0" dirty="0" err="1" smtClean="0">
                <a:latin typeface="+mj-lt"/>
                <a:ea typeface="+mj-ea"/>
                <a:cs typeface="+mj-cs"/>
              </a:rPr>
              <a:t>isks</a:t>
            </a:r>
            <a:r>
              <a:rPr lang="en-US" sz="2400" noProof="0" dirty="0" smtClean="0">
                <a:latin typeface="+mj-lt"/>
                <a:ea typeface="+mj-ea"/>
                <a:cs typeface="+mj-cs"/>
              </a:rPr>
              <a:t> identified and mitigating factors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8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29959" y="146586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noProof="0" dirty="0" smtClean="0">
                <a:latin typeface="Calibri"/>
                <a:ea typeface="+mj-ea"/>
                <a:cs typeface="Calibri"/>
              </a:rPr>
              <a:t>Re:ViVE iNDiA measures its own financial performance and its external impact on MHIPs and Individuals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30434018"/>
              </p:ext>
            </p:extLst>
          </p:nvPr>
        </p:nvGraphicFramePr>
        <p:xfrm>
          <a:off x="374942" y="1150079"/>
          <a:ext cx="85150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58378" y="5377662"/>
            <a:ext cx="7213600" cy="975469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charset="2"/>
              <a:buChar char="ü"/>
            </a:pPr>
            <a:endParaRPr lang="en-US" sz="1500" dirty="0" smtClean="0"/>
          </a:p>
          <a:p>
            <a:pPr marL="349250" indent="-293688" algn="ctr">
              <a:buFont typeface="Wingdings" charset="2"/>
              <a:buChar char="ü"/>
              <a:tabLst>
                <a:tab pos="404813" algn="l"/>
              </a:tabLst>
            </a:pPr>
            <a:r>
              <a:rPr lang="en-US" sz="1500" dirty="0" smtClean="0"/>
              <a:t>Specializes in MFI industry trends and social performance in India</a:t>
            </a:r>
          </a:p>
          <a:p>
            <a:pPr marL="349250" indent="-293688" algn="ctr">
              <a:buFont typeface="Wingdings" charset="2"/>
              <a:buChar char="ü"/>
              <a:tabLst>
                <a:tab pos="404813" algn="l"/>
              </a:tabLst>
            </a:pPr>
            <a:r>
              <a:rPr lang="en-US" sz="1500" dirty="0" smtClean="0"/>
              <a:t>Emphasis on building relationships, a great sourcing partner</a:t>
            </a:r>
          </a:p>
          <a:p>
            <a:pPr marL="349250" indent="-293688" algn="ctr">
              <a:buFont typeface="Wingdings" charset="2"/>
              <a:buChar char="ü"/>
              <a:tabLst>
                <a:tab pos="404813" algn="l"/>
              </a:tabLst>
            </a:pPr>
            <a:r>
              <a:rPr lang="en-US" sz="1500" dirty="0" smtClean="0"/>
              <a:t>Expertise in data collection and synthesis at the individual level </a:t>
            </a:r>
          </a:p>
          <a:p>
            <a:pPr algn="ctr">
              <a:buFont typeface="Wingdings" charset="2"/>
              <a:buChar char="ü"/>
            </a:pPr>
            <a:endParaRPr lang="en-US" sz="1500" dirty="0"/>
          </a:p>
        </p:txBody>
      </p:sp>
      <p:sp>
        <p:nvSpPr>
          <p:cNvPr id="18" name="Pentagon 17"/>
          <p:cNvSpPr/>
          <p:nvPr/>
        </p:nvSpPr>
        <p:spPr>
          <a:xfrm>
            <a:off x="286771" y="5377662"/>
            <a:ext cx="2248967" cy="975469"/>
          </a:xfrm>
          <a:prstGeom prst="homePlat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Partnership with</a:t>
            </a:r>
          </a:p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M-CRIL</a:t>
            </a:r>
          </a:p>
          <a:p>
            <a:pPr algn="ctr"/>
            <a:r>
              <a:rPr lang="en-US" sz="1400" b="1" dirty="0" smtClean="0">
                <a:solidFill>
                  <a:srgbClr val="E46C0A"/>
                </a:solidFill>
              </a:rPr>
              <a:t>Micro Credit Rating International Limited</a:t>
            </a:r>
            <a:endParaRPr lang="en-US" sz="1400" b="1" dirty="0">
              <a:solidFill>
                <a:srgbClr val="E46C0A"/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1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19699"/>
              </p:ext>
            </p:extLst>
          </p:nvPr>
        </p:nvGraphicFramePr>
        <p:xfrm>
          <a:off x="1" y="997718"/>
          <a:ext cx="9144000" cy="586028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93332"/>
                <a:gridCol w="1710267"/>
                <a:gridCol w="1761067"/>
                <a:gridCol w="2218266"/>
                <a:gridCol w="1761068"/>
              </a:tblGrid>
              <a:tr h="379367">
                <a:tc>
                  <a:txBody>
                    <a:bodyPr/>
                    <a:lstStyle/>
                    <a:p>
                      <a:pPr algn="ctr"/>
                      <a:endParaRPr lang="en-US" sz="1500" b="0" i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INSURANCE</a:t>
                      </a:r>
                      <a:endParaRPr lang="en-US" sz="15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HEALTHCARE INDIA</a:t>
                      </a:r>
                      <a:endParaRPr lang="en-US" sz="15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FINANCE</a:t>
                      </a:r>
                      <a:endParaRPr lang="en-US" sz="15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SOCIAL IMPACT</a:t>
                      </a:r>
                      <a:endParaRPr lang="en-US" sz="15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25672">
                <a:tc>
                  <a:txBody>
                    <a:bodyPr/>
                    <a:lstStyle/>
                    <a:p>
                      <a:pPr algn="l">
                        <a:buFont typeface="Wingdings" charset="2"/>
                        <a:buNone/>
                      </a:pPr>
                      <a:endParaRPr lang="en-US" sz="1200" b="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charset="2"/>
                        <a:buChar char="ü"/>
                      </a:pPr>
                      <a:endParaRPr lang="en-US" sz="1400" b="0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Wingdings" charset="2"/>
                        <a:buChar char="ü"/>
                      </a:pPr>
                      <a:r>
                        <a:rPr lang="en-US" sz="1400" baseline="0" dirty="0" smtClean="0"/>
                        <a:t>Acumen Fund – assessed gaps, opportunities, and returns for Healthcare Infra fund </a:t>
                      </a:r>
                      <a:endParaRPr lang="en-US" sz="1400" b="0" i="1" baseline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Community Credit Fund – Founder</a:t>
                      </a:r>
                    </a:p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Foundation – serve on Investment Committee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GBF – constructed impact metrics  for portfolio company</a:t>
                      </a:r>
                    </a:p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Brazil’s first social fund –Business Development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47443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Oppenheimer-built risk model to stress test and construct $1 billion catastrophe bond portfolio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US" sz="1400" kern="1200" baseline="0" dirty="0" smtClean="0"/>
                        <a:t>Oppenheimer– assessed risk on $50 billion fixed income investments, $50 million on currency and int. rate risk, and built models to price NAV of portfolios</a:t>
                      </a:r>
                      <a:endParaRPr lang="en-US" sz="1400" i="1" kern="120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1203900">
                <a:tc>
                  <a:txBody>
                    <a:bodyPr/>
                    <a:lstStyle/>
                    <a:p>
                      <a:pPr algn="l"/>
                      <a:endParaRPr lang="en-US" sz="1200" b="0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PwC – improved risk management for 5 South East Asian insurance co.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Native Indian - understanding of cultural, linguistic, and relationship building 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Early Stage V.C.– deal sourcing, portfolio management, and due diligence</a:t>
                      </a:r>
                      <a:endParaRPr lang="en-US" sz="1400" b="0" i="0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lvl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E+ CO – conducted industry analysis, due diligence, and capacity building for social fellows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03900"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endParaRPr lang="en-US" sz="1200" b="0" i="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Accenture – 6 yrs of developing pricing, channel, and underwriting systems 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PATH – market analysis for medical device that helps prevent maternal mortality</a:t>
                      </a:r>
                      <a:endParaRPr lang="en-US" sz="14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en-US" sz="14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Wello, COO, assessed  social return on investment</a:t>
                      </a:r>
                      <a:endParaRPr lang="en-US" sz="1400" b="0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" y="125257"/>
            <a:ext cx="8860376" cy="60912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An experienced management team with depth of experience in insurance, investing and social impact</a:t>
            </a:r>
            <a:endParaRPr lang="en-US" sz="2400" b="0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1" y="1460734"/>
            <a:ext cx="1195349" cy="1252894"/>
          </a:xfrm>
          <a:prstGeom prst="rect">
            <a:avLst/>
          </a:prstGeom>
        </p:spPr>
      </p:pic>
      <p:pic>
        <p:nvPicPr>
          <p:cNvPr id="17" name="Picture 3" descr="C:\Users\BUS-TradingFloorUser\Desktop\AMphoto2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18903"/>
          <a:stretch>
            <a:fillRect/>
          </a:stretch>
        </p:blipFill>
        <p:spPr bwMode="auto">
          <a:xfrm>
            <a:off x="322122" y="2974554"/>
            <a:ext cx="1195349" cy="13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31" y="5724741"/>
            <a:ext cx="1196540" cy="1089540"/>
          </a:xfrm>
          <a:prstGeom prst="rect">
            <a:avLst/>
          </a:prstGeom>
        </p:spPr>
      </p:pic>
      <p:pic>
        <p:nvPicPr>
          <p:cNvPr id="19" name="Picture 18" descr="AV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21" y="4501706"/>
            <a:ext cx="1195349" cy="1096272"/>
          </a:xfrm>
          <a:prstGeom prst="rect">
            <a:avLst/>
          </a:prstGeom>
        </p:spPr>
      </p:pic>
      <p:sp>
        <p:nvSpPr>
          <p:cNvPr id="2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926671" y="6449156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chemeClr val="bg2"/>
                </a:solidFill>
              </a:rPr>
              <a:pPr/>
              <a:t>13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776" y="41515"/>
            <a:ext cx="8860376" cy="60912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400" b="0" dirty="0" smtClean="0">
                <a:latin typeface="Calibri"/>
                <a:cs typeface="Calibri"/>
              </a:rPr>
              <a:t>Why should you invest in RE:ViVE iNDiA? </a:t>
            </a:r>
            <a:endParaRPr lang="en-US" sz="2400" b="0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08" y="1103526"/>
            <a:ext cx="8436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F497D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265701" y="1108091"/>
          <a:ext cx="6971116" cy="561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14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3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268" y="2556801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solidFill>
                  <a:srgbClr val="FF6600"/>
                </a:solidFill>
              </a:rPr>
              <a:t>THANK YOU</a:t>
            </a:r>
            <a:endParaRPr lang="en-US" sz="35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97346" y="3483246"/>
            <a:ext cx="1964267" cy="1828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RE:ViVE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iNDiA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093" y="-8576"/>
            <a:ext cx="9076273" cy="65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Appendix 1: Cash Flow Generation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38911"/>
              </p:ext>
            </p:extLst>
          </p:nvPr>
        </p:nvGraphicFramePr>
        <p:xfrm>
          <a:off x="939800" y="6620923"/>
          <a:ext cx="2926293" cy="165100"/>
        </p:xfrm>
        <a:graphic>
          <a:graphicData uri="http://schemas.openxmlformats.org/drawingml/2006/table">
            <a:tbl>
              <a:tblPr/>
              <a:tblGrid>
                <a:gridCol w="2926293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*assumed </a:t>
                      </a:r>
                      <a:r>
                        <a:rPr lang="en-US" sz="1000" b="0" i="0" u="none" strike="noStrike" dirty="0" smtClean="0">
                          <a:solidFill>
                            <a:srgbClr val="1F497D"/>
                          </a:solidFill>
                          <a:latin typeface="Verdana"/>
                        </a:rPr>
                        <a:t>Combined Operating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1F497D"/>
                          </a:solidFill>
                          <a:latin typeface="Verdana"/>
                        </a:rPr>
                        <a:t> Ratio </a:t>
                      </a:r>
                      <a:r>
                        <a:rPr lang="en-US" sz="1000" b="0" i="0" u="none" strike="noStrike" dirty="0" smtClean="0">
                          <a:solidFill>
                            <a:srgbClr val="1F497D"/>
                          </a:solidFill>
                          <a:latin typeface="Verdana"/>
                        </a:rPr>
                        <a:t>of </a:t>
                      </a:r>
                      <a:r>
                        <a:rPr lang="en-US" sz="10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39800" y="983731"/>
            <a:ext cx="604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Source of cash flows into financial structure (all figures in INR):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799" y="4331300"/>
            <a:ext cx="713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Solve for Junior tranche return using net return, tranches sizes and assumed returns of Senior and Philanthropic tranche: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3016"/>
              </p:ext>
            </p:extLst>
          </p:nvPr>
        </p:nvGraphicFramePr>
        <p:xfrm>
          <a:off x="1954145" y="5159875"/>
          <a:ext cx="5252421" cy="129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807"/>
                <a:gridCol w="1750807"/>
                <a:gridCol w="1750807"/>
              </a:tblGrid>
              <a:tr h="32475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% of Structure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Rate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Senior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3.00%</a:t>
                      </a:r>
                    </a:p>
                  </a:txBody>
                  <a:tcPr marL="12700" marR="12700" marT="12700" marB="0" anchor="b"/>
                </a:tc>
              </a:tr>
              <a:tr h="32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Junior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16.00%</a:t>
                      </a:r>
                    </a:p>
                  </a:txBody>
                  <a:tcPr marL="12700" marR="12700" marT="12700" marB="0" anchor="b"/>
                </a:tc>
              </a:tr>
              <a:tr h="32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Philanthropic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10%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0.00%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44366"/>
              </p:ext>
            </p:extLst>
          </p:nvPr>
        </p:nvGraphicFramePr>
        <p:xfrm>
          <a:off x="1954144" y="1450867"/>
          <a:ext cx="5252422" cy="27459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6211"/>
                <a:gridCol w="2626211"/>
              </a:tblGrid>
              <a:tr h="501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1F497D"/>
                          </a:solidFill>
                          <a:latin typeface="+mn-lt"/>
                        </a:rPr>
                        <a:t>Avg</a:t>
                      </a:r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 Policy Size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15,000</a:t>
                      </a:r>
                    </a:p>
                  </a:txBody>
                  <a:tcPr marL="12700" marR="12700" marT="12700" marB="0" anchor="b"/>
                </a:tc>
              </a:tr>
              <a:tr h="501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1F497D"/>
                          </a:solidFill>
                          <a:latin typeface="+mn-lt"/>
                        </a:rPr>
                        <a:t>Avg Premium / 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600</a:t>
                      </a:r>
                    </a:p>
                  </a:txBody>
                  <a:tcPr marL="12700" marR="12700" marT="12700" marB="0" anchor="b"/>
                </a:tc>
              </a:tr>
              <a:tr h="29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Reinsurance Policies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357,333</a:t>
                      </a:r>
                    </a:p>
                  </a:txBody>
                  <a:tcPr marL="12700" marR="12700" marT="12700" marB="0" anchor="b"/>
                </a:tc>
              </a:tr>
              <a:tr h="29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Premium / Year*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1F497D"/>
                          </a:solidFill>
                          <a:latin typeface="+mn-lt"/>
                        </a:rPr>
                        <a:t>85,760,000</a:t>
                      </a:r>
                    </a:p>
                  </a:txBody>
                  <a:tcPr marL="12700" marR="12700" marT="12700" marB="0" anchor="b"/>
                </a:tc>
              </a:tr>
              <a:tr h="29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1F497D"/>
                          </a:solidFill>
                          <a:latin typeface="+mn-lt"/>
                        </a:rPr>
                        <a:t>Capital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670,000,000</a:t>
                      </a:r>
                    </a:p>
                  </a:txBody>
                  <a:tcPr marL="12700" marR="12700" marT="12700" marB="0" anchor="b"/>
                </a:tc>
              </a:tr>
              <a:tr h="29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1F497D"/>
                          </a:solidFill>
                          <a:latin typeface="+mn-lt"/>
                        </a:rPr>
                        <a:t>Gross Return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12.80%</a:t>
                      </a:r>
                    </a:p>
                  </a:txBody>
                  <a:tcPr marL="12700" marR="12700" marT="12700" marB="0" anchor="b"/>
                </a:tc>
              </a:tr>
              <a:tr h="29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1F497D"/>
                          </a:solidFill>
                          <a:latin typeface="+mn-lt"/>
                        </a:rPr>
                        <a:t>Management Fee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1.00%</a:t>
                      </a:r>
                    </a:p>
                  </a:txBody>
                  <a:tcPr marL="12700" marR="12700" marT="12700" marB="0" anchor="b"/>
                </a:tc>
              </a:tr>
              <a:tr h="29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1F497D"/>
                          </a:solidFill>
                          <a:latin typeface="+mn-lt"/>
                        </a:rPr>
                        <a:t>Net Return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11.80%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4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093" y="-8576"/>
            <a:ext cx="9076273" cy="65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Appendix 2: Value Chain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Content Placeholder 3" descr="Picture 3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792" b="-16826"/>
          <a:stretch/>
        </p:blipFill>
        <p:spPr>
          <a:xfrm>
            <a:off x="-1" y="1479176"/>
            <a:ext cx="8967202" cy="4467412"/>
          </a:xfrm>
        </p:spPr>
      </p:pic>
    </p:spTree>
    <p:extLst>
      <p:ext uri="{BB962C8B-B14F-4D97-AF65-F5344CB8AC3E}">
        <p14:creationId xmlns:p14="http://schemas.microsoft.com/office/powerpoint/2010/main" val="261077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093" y="-8576"/>
            <a:ext cx="9076273" cy="654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Appendix 3: Value Chain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12533"/>
              </p:ext>
            </p:extLst>
          </p:nvPr>
        </p:nvGraphicFramePr>
        <p:xfrm>
          <a:off x="2820732" y="1439522"/>
          <a:ext cx="3501614" cy="406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807"/>
                <a:gridCol w="1750807"/>
              </a:tblGrid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Assets</a:t>
                      </a:r>
                      <a:endParaRPr lang="en-US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Catastrophe 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Bond Index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 Bonds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MSCI WORLD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S&amp;P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NASDAQ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Commodities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 Estate (US)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Cap 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Bonds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T-Bills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ctr"/>
                </a:tc>
              </a:tr>
              <a:tr h="324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 Bonds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1529" y="6156295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Returns based on total return data from 1/31/2002 to 2011</a:t>
            </a:r>
          </a:p>
          <a:p>
            <a:r>
              <a:rPr lang="en-US" sz="1000" dirty="0" smtClean="0">
                <a:solidFill>
                  <a:schemeClr val="bg2"/>
                </a:solidFill>
              </a:rPr>
              <a:t>Source: Bloomberg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6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8500533" cy="884829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cs typeface="Calibri"/>
              </a:rPr>
              <a:t>The Indian healthcare market presents an opportunity </a:t>
            </a:r>
            <a:r>
              <a:rPr lang="en-US" sz="2400" dirty="0">
                <a:cs typeface="Calibri"/>
              </a:rPr>
              <a:t>to achieve </a:t>
            </a:r>
            <a:r>
              <a:rPr lang="en-US" sz="2400" dirty="0" smtClean="0">
                <a:cs typeface="Calibri"/>
              </a:rPr>
              <a:t>social impact </a:t>
            </a:r>
            <a:r>
              <a:rPr lang="en-US" sz="2400" dirty="0">
                <a:cs typeface="Calibri"/>
              </a:rPr>
              <a:t>that benefits the most vulnerable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325257452"/>
              </p:ext>
            </p:extLst>
          </p:nvPr>
        </p:nvGraphicFramePr>
        <p:xfrm>
          <a:off x="78911" y="1183476"/>
          <a:ext cx="3728374" cy="239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89039" y="2658065"/>
            <a:ext cx="143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60,000 women per year</a:t>
            </a:r>
            <a:endParaRPr lang="en-US" sz="1200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2699181"/>
              </p:ext>
            </p:extLst>
          </p:nvPr>
        </p:nvGraphicFramePr>
        <p:xfrm>
          <a:off x="217556" y="3444461"/>
          <a:ext cx="3589729" cy="240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07285" y="1048012"/>
            <a:ext cx="53197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Many needless deaths due in part to low public healthcare spending and lack of access for the poorest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Public healthcare spending in India is less than 1% of GDP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Ranks 171 out of 175 countries </a:t>
            </a:r>
            <a:endParaRPr lang="en-US" dirty="0">
              <a:solidFill>
                <a:schemeClr val="bg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Results in high levels of ‘out of pocket’ spending and potential for financial shock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Willingness to pay for health insurance is estimated at 1.38% of annual household income or INR600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Less than 1% of the BoP market has health insurance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1840" y="6282267"/>
            <a:ext cx="7474698" cy="369332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841" y="6282267"/>
            <a:ext cx="747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gap in the market + willingness to pay + growth potential = market opportunity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7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884829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cs typeface="Calibri"/>
              </a:rPr>
              <a:t>Greater penetration of </a:t>
            </a:r>
            <a:r>
              <a:rPr lang="en-US" sz="2400" dirty="0" smtClean="0">
                <a:cs typeface="Calibri"/>
              </a:rPr>
              <a:t>micro health insurance </a:t>
            </a:r>
            <a:r>
              <a:rPr lang="en-US" sz="2400" dirty="0">
                <a:cs typeface="Calibri"/>
              </a:rPr>
              <a:t>can provide support in healthcare emergencies and reduce associated financial shock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48075718"/>
              </p:ext>
            </p:extLst>
          </p:nvPr>
        </p:nvGraphicFramePr>
        <p:xfrm>
          <a:off x="-118522" y="2370669"/>
          <a:ext cx="467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1473211" y="3581402"/>
            <a:ext cx="1456267" cy="140546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MHIP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133" y="1224910"/>
            <a:ext cx="83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dirty="0" smtClean="0">
                <a:solidFill>
                  <a:srgbClr val="1F497D"/>
                </a:solidFill>
              </a:rPr>
              <a:t>Micro Health Insurance Providers (MHIPs) are exposed to small pool risk, and lack reinsurance solutions that would free up capital to enable growth</a:t>
            </a:r>
            <a:endParaRPr lang="en-US" dirty="0" smtClean="0">
              <a:solidFill>
                <a:srgbClr val="1F497D"/>
              </a:solidFill>
              <a:sym typeface="Wingdings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327407" y="4072482"/>
            <a:ext cx="2709332" cy="491051"/>
          </a:xfrm>
          <a:prstGeom prst="triangle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5175208" y="2370669"/>
            <a:ext cx="3663676" cy="390264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66741" y="2336429"/>
            <a:ext cx="3801519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RE:ViVE iNDiA Fund will provide a reinsurance facility that will: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Free up capital enabling insurers to scale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 underwriting, product design and pricing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Dampen the impact of large claims and smooth income variation among the poor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educe insolvency </a:t>
            </a:r>
            <a:r>
              <a:rPr lang="en-US" dirty="0" smtClean="0"/>
              <a:t>risk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2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29959" y="186276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Reinsurance allows insurers to transfer risk thus limiting their loss exposure and freeing up capital to write more policies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8702" y="2003539"/>
            <a:ext cx="1642534" cy="113300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Policy Holder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79337" y="2003539"/>
            <a:ext cx="1642534" cy="292406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Insurer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151117" y="3458268"/>
            <a:ext cx="1054017" cy="592667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Claims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Document 20"/>
          <p:cNvSpPr/>
          <p:nvPr/>
        </p:nvSpPr>
        <p:spPr>
          <a:xfrm>
            <a:off x="7560455" y="2144399"/>
            <a:ext cx="914400" cy="612648"/>
          </a:xfrm>
          <a:prstGeom prst="flowChartDocumen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$100 policy</a:t>
            </a:r>
            <a:endParaRPr lang="en-US" sz="1200" dirty="0">
              <a:solidFill>
                <a:srgbClr val="1F497D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4292603" y="2205217"/>
            <a:ext cx="982125" cy="731179"/>
          </a:xfrm>
          <a:prstGeom prst="flowChartMagneticDisk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$100 Reserve</a:t>
            </a:r>
            <a:endParaRPr lang="en-US" sz="1200" dirty="0">
              <a:solidFill>
                <a:srgbClr val="1F497D"/>
              </a:solidFill>
            </a:endParaRPr>
          </a:p>
        </p:txBody>
      </p:sp>
      <p:sp>
        <p:nvSpPr>
          <p:cNvPr id="25" name="Document 24"/>
          <p:cNvSpPr/>
          <p:nvPr/>
        </p:nvSpPr>
        <p:spPr>
          <a:xfrm>
            <a:off x="4292603" y="4003207"/>
            <a:ext cx="982125" cy="748127"/>
          </a:xfrm>
          <a:prstGeom prst="flowChartDocumen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$100</a:t>
            </a:r>
          </a:p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reinsurance policy</a:t>
            </a:r>
            <a:endParaRPr lang="en-US" sz="1200" dirty="0">
              <a:solidFill>
                <a:srgbClr val="1F497D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6541" y="2003538"/>
            <a:ext cx="1642534" cy="292406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RE:ViVE Reinsurance Fund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Magnetic Disk 26"/>
          <p:cNvSpPr/>
          <p:nvPr/>
        </p:nvSpPr>
        <p:spPr>
          <a:xfrm>
            <a:off x="948278" y="2205217"/>
            <a:ext cx="982125" cy="731179"/>
          </a:xfrm>
          <a:prstGeom prst="flowChartMagneticDisk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$100 Reserve</a:t>
            </a:r>
            <a:endParaRPr lang="en-US" sz="1200" dirty="0">
              <a:solidFill>
                <a:srgbClr val="1F497D"/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80556492"/>
              </p:ext>
            </p:extLst>
          </p:nvPr>
        </p:nvGraphicFramePr>
        <p:xfrm>
          <a:off x="135478" y="1286931"/>
          <a:ext cx="8745758" cy="42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7230238" y="3840801"/>
            <a:ext cx="1642534" cy="113300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Policy Holder</a:t>
            </a:r>
          </a:p>
        </p:txBody>
      </p:sp>
      <p:sp>
        <p:nvSpPr>
          <p:cNvPr id="31" name="Document 30"/>
          <p:cNvSpPr/>
          <p:nvPr/>
        </p:nvSpPr>
        <p:spPr>
          <a:xfrm>
            <a:off x="7551991" y="3981661"/>
            <a:ext cx="914400" cy="612648"/>
          </a:xfrm>
          <a:prstGeom prst="flowChartDocument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$100 policy</a:t>
            </a:r>
            <a:endParaRPr lang="en-US" sz="1200" dirty="0">
              <a:solidFill>
                <a:srgbClr val="1F497D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172508"/>
              </p:ext>
            </p:extLst>
          </p:nvPr>
        </p:nvGraphicFramePr>
        <p:xfrm>
          <a:off x="558810" y="5019036"/>
          <a:ext cx="8203876" cy="1463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320"/>
                <a:gridCol w="1417166"/>
                <a:gridCol w="2168434"/>
                <a:gridCol w="1041531"/>
                <a:gridCol w="1664425"/>
              </a:tblGrid>
              <a:tr h="13766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Reinsurer’s risk is highly diversified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across a large pool with low claim variance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Insurer has larger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risk pool, lower exposure to large claims and better underwriting data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Up to double</a:t>
                      </a:r>
                      <a:r>
                        <a:rPr lang="en-US" baseline="0" dirty="0" smtClean="0">
                          <a:solidFill>
                            <a:srgbClr val="1F497D"/>
                          </a:solidFill>
                        </a:rPr>
                        <a:t> the number of lives covered</a:t>
                      </a:r>
                      <a:endParaRPr lang="en-US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Right Arrow 34"/>
          <p:cNvSpPr/>
          <p:nvPr/>
        </p:nvSpPr>
        <p:spPr>
          <a:xfrm flipH="1">
            <a:off x="5763171" y="2480201"/>
            <a:ext cx="1279204" cy="792847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Premium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789301" y="3610668"/>
            <a:ext cx="1054017" cy="592667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Claims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flipH="1">
            <a:off x="2401355" y="2632601"/>
            <a:ext cx="1279204" cy="792847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Premium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2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  <p:bldP spid="31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6304" y="-34504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ea typeface="+mj-ea"/>
                <a:cs typeface="Calibri"/>
              </a:rPr>
              <a:t>Investment </a:t>
            </a:r>
            <a:r>
              <a:rPr lang="en-US" sz="2400" dirty="0">
                <a:solidFill>
                  <a:srgbClr val="FFFFFF"/>
                </a:solidFill>
                <a:ea typeface="+mj-ea"/>
                <a:cs typeface="Calibri"/>
              </a:rPr>
              <a:t>strategy diversifies underwriting risk across large policy pool and manages portfolio composition to limit exposure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3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644183"/>
              </p:ext>
            </p:extLst>
          </p:nvPr>
        </p:nvGraphicFramePr>
        <p:xfrm>
          <a:off x="-1294347" y="1346203"/>
          <a:ext cx="9733387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63600" y="6197600"/>
            <a:ext cx="739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Underwriting criteria will be developed over time based on claims experience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409" y="53976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alibri"/>
                <a:ea typeface="+mj-ea"/>
                <a:cs typeface="Calibri"/>
              </a:rPr>
              <a:t>Profile of target MHIP - </a:t>
            </a:r>
            <a:r>
              <a:rPr lang="en-US" sz="2400" dirty="0" err="1" smtClean="0">
                <a:latin typeface="Calibri"/>
                <a:ea typeface="+mj-ea"/>
                <a:cs typeface="Calibri"/>
              </a:rPr>
              <a:t>Nidan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457200" y="1303867"/>
            <a:ext cx="4762500" cy="325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Target Customer: Market Vendors</a:t>
            </a:r>
          </a:p>
          <a:p>
            <a:endParaRPr lang="en-US" sz="18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Location: Bihar</a:t>
            </a:r>
          </a:p>
          <a:p>
            <a:endParaRPr lang="en-US" sz="18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Membership: 10,189</a:t>
            </a:r>
          </a:p>
          <a:p>
            <a:endParaRPr lang="en-US" sz="18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Loss Ratio: 43.5%</a:t>
            </a:r>
          </a:p>
          <a:p>
            <a:endParaRPr lang="en-US" sz="18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Eligibility: 18-55 yrs, no pre-existing conditions, no maternal coverage</a:t>
            </a:r>
          </a:p>
          <a:p>
            <a:endParaRPr lang="en-US" sz="1800" dirty="0" smtClean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bg2"/>
                </a:solidFill>
                <a:latin typeface="Calibri"/>
                <a:cs typeface="Calibri"/>
              </a:rPr>
              <a:t>Two Products:</a:t>
            </a:r>
          </a:p>
          <a:p>
            <a:endParaRPr 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8" name="Content Placeholder 14"/>
          <p:cNvPicPr>
            <a:picLocks noChangeAspect="1"/>
          </p:cNvPicPr>
          <p:nvPr/>
        </p:nvPicPr>
        <p:blipFill rotWithShape="1">
          <a:blip r:embed="rId3"/>
          <a:srcRect t="-53387" r="13193" b="-53387"/>
          <a:stretch/>
        </p:blipFill>
        <p:spPr>
          <a:xfrm>
            <a:off x="5435304" y="1128151"/>
            <a:ext cx="3505792" cy="396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41339" y="631547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accent1"/>
                </a:solidFill>
              </a:rPr>
              <a:t>All data from 2005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8200" y="2647863"/>
            <a:ext cx="1740492" cy="8526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15396"/>
              </p:ext>
            </p:extLst>
          </p:nvPr>
        </p:nvGraphicFramePr>
        <p:xfrm>
          <a:off x="457200" y="4759498"/>
          <a:ext cx="847149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831"/>
                <a:gridCol w="2823831"/>
                <a:gridCol w="2823831"/>
              </a:tblGrid>
              <a:tr h="324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Insurance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Policy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Plan 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Plan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B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47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Premium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latin typeface="Calibri"/>
                          <a:ea typeface="+mn-ea"/>
                          <a:cs typeface="Calibri"/>
                        </a:rPr>
                        <a:t>INR170</a:t>
                      </a:r>
                      <a:endParaRPr lang="en-US" sz="1800" kern="1200" dirty="0">
                        <a:solidFill>
                          <a:schemeClr val="bg2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INR350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247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Co-pay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  20%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  20%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2475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Sums Assured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   INR2,000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  <a:latin typeface="Calibri"/>
                          <a:cs typeface="Calibri"/>
                        </a:rPr>
                        <a:t>   INR6,000</a:t>
                      </a:r>
                      <a:endParaRPr lang="en-US" dirty="0">
                        <a:solidFill>
                          <a:schemeClr val="bg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9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29959" y="173046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alibri"/>
                <a:ea typeface="+mj-ea"/>
                <a:cs typeface="Calibri"/>
              </a:rPr>
              <a:t>RE:Vive adds value through our ability to identify the best MHIPs and apply rigorous underwriting principles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74143899"/>
              </p:ext>
            </p:extLst>
          </p:nvPr>
        </p:nvGraphicFramePr>
        <p:xfrm>
          <a:off x="762005" y="2631472"/>
          <a:ext cx="6096000" cy="41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49615" y="1964855"/>
            <a:ext cx="2709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3 </a:t>
            </a:r>
            <a:r>
              <a:rPr lang="en-US" sz="1500" dirty="0">
                <a:solidFill>
                  <a:srgbClr val="1F497D"/>
                </a:solidFill>
              </a:rPr>
              <a:t>years of audited financial </a:t>
            </a:r>
            <a:r>
              <a:rPr lang="en-US" sz="1500" dirty="0" smtClean="0">
                <a:solidFill>
                  <a:srgbClr val="1F497D"/>
                </a:solidFill>
              </a:rPr>
              <a:t>statements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Minimum </a:t>
            </a:r>
            <a:r>
              <a:rPr lang="en-US" sz="1500" dirty="0">
                <a:solidFill>
                  <a:srgbClr val="1F497D"/>
                </a:solidFill>
              </a:rPr>
              <a:t>2</a:t>
            </a:r>
            <a:r>
              <a:rPr lang="en-US" sz="1500" dirty="0" smtClean="0">
                <a:solidFill>
                  <a:srgbClr val="1F497D"/>
                </a:solidFill>
              </a:rPr>
              <a:t> </a:t>
            </a:r>
            <a:r>
              <a:rPr lang="en-US" sz="1500" dirty="0">
                <a:solidFill>
                  <a:srgbClr val="1F497D"/>
                </a:solidFill>
              </a:rPr>
              <a:t>years </a:t>
            </a:r>
            <a:r>
              <a:rPr lang="en-US" sz="1500" dirty="0" smtClean="0">
                <a:solidFill>
                  <a:srgbClr val="1F497D"/>
                </a:solidFill>
              </a:rPr>
              <a:t>profitability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Licensed by GOI </a:t>
            </a:r>
            <a:endParaRPr lang="en-US" sz="1500" dirty="0">
              <a:solidFill>
                <a:srgbClr val="1F497D"/>
              </a:solidFill>
            </a:endParaRP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Combined </a:t>
            </a:r>
            <a:r>
              <a:rPr lang="en-US" sz="1500" dirty="0">
                <a:solidFill>
                  <a:srgbClr val="1F497D"/>
                </a:solidFill>
              </a:rPr>
              <a:t>Operating Ratio (COR</a:t>
            </a:r>
            <a:r>
              <a:rPr lang="en-US" sz="1500" dirty="0" smtClean="0">
                <a:solidFill>
                  <a:srgbClr val="1F497D"/>
                </a:solidFill>
              </a:rPr>
              <a:t>) </a:t>
            </a:r>
            <a:r>
              <a:rPr lang="en-US" sz="1500" dirty="0">
                <a:solidFill>
                  <a:srgbClr val="1F497D"/>
                </a:solidFill>
              </a:rPr>
              <a:t>less than</a:t>
            </a:r>
            <a:r>
              <a:rPr lang="en-US" sz="1500" dirty="0" smtClean="0">
                <a:solidFill>
                  <a:srgbClr val="1F497D"/>
                </a:solidFill>
              </a:rPr>
              <a:t> 60%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5729" y="4748643"/>
            <a:ext cx="31496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763" indent="-174625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MHIP falls below minimum</a:t>
            </a:r>
          </a:p>
          <a:p>
            <a:pPr marL="258763" indent="-174625"/>
            <a:r>
              <a:rPr lang="en-US" sz="1500" dirty="0" smtClean="0">
                <a:solidFill>
                  <a:srgbClr val="1F497D"/>
                </a:solidFill>
              </a:rPr>
              <a:t>    screening criteria over time</a:t>
            </a:r>
          </a:p>
          <a:p>
            <a:pPr marL="258763" indent="-174625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Geographic exposure in any one area exceeds 20% of portfolio</a:t>
            </a:r>
          </a:p>
          <a:p>
            <a:pPr marL="258763" indent="-174625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Aggregate COR less than 60%</a:t>
            </a:r>
            <a:endParaRPr lang="en-US" sz="1500" dirty="0">
              <a:solidFill>
                <a:srgbClr val="1F497D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55533585"/>
              </p:ext>
            </p:extLst>
          </p:nvPr>
        </p:nvGraphicFramePr>
        <p:xfrm>
          <a:off x="355602" y="1205814"/>
          <a:ext cx="8331198" cy="75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1970978"/>
            <a:ext cx="22351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Sourcing via referral from local partners</a:t>
            </a:r>
          </a:p>
          <a:p>
            <a:pPr marL="185738" indent="-185738"/>
            <a:r>
              <a:rPr lang="en-US" sz="1500" dirty="0" smtClean="0">
                <a:solidFill>
                  <a:srgbClr val="1F497D"/>
                </a:solidFill>
              </a:rPr>
              <a:t>    (MIX India Hub, M-CRIL) 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 On the ground presence</a:t>
            </a:r>
            <a:endParaRPr lang="en-US" sz="1500" dirty="0">
              <a:solidFill>
                <a:srgbClr val="1F497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8933" y="1981788"/>
            <a:ext cx="3098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Strength of Management Team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Financial strength, liquidity and solvency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Corporate Governance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Underwriting policies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16531526"/>
              </p:ext>
            </p:extLst>
          </p:nvPr>
        </p:nvGraphicFramePr>
        <p:xfrm>
          <a:off x="355603" y="3982271"/>
          <a:ext cx="8568264" cy="70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1" y="4732855"/>
            <a:ext cx="2827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Quarterly and Annual Financial Reporting 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Impact Reporting based on IRIS standards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Use of 3</a:t>
            </a:r>
            <a:r>
              <a:rPr lang="en-US" sz="1500" baseline="30000" dirty="0" smtClean="0">
                <a:solidFill>
                  <a:srgbClr val="1F497D"/>
                </a:solidFill>
              </a:rPr>
              <a:t>rd</a:t>
            </a:r>
            <a:r>
              <a:rPr lang="en-US" sz="1500" dirty="0" smtClean="0">
                <a:solidFill>
                  <a:srgbClr val="1F497D"/>
                </a:solidFill>
              </a:rPr>
              <a:t> party rating agency - M-CRIL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1" y="4766724"/>
            <a:ext cx="26585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Committee approves all re-insurance policies 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Decisions made via supermajority</a:t>
            </a:r>
          </a:p>
          <a:p>
            <a:pPr marL="185738" indent="-185738">
              <a:buFont typeface="Wingdings" charset="2"/>
              <a:buChar char="ü"/>
            </a:pPr>
            <a:r>
              <a:rPr lang="en-US" sz="1500" dirty="0" smtClean="0">
                <a:solidFill>
                  <a:srgbClr val="1F497D"/>
                </a:solidFill>
              </a:rPr>
              <a:t>Members appointed based on actuarial and health sector expertise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9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29959" y="186276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RE:ViVE INDiA </a:t>
            </a:r>
            <a:r>
              <a:rPr lang="en-US" sz="2400" dirty="0"/>
              <a:t>is a $15,000,000 fund in 3 tranches that offers competitive, risk adjusted returns to institutional investors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18634"/>
              </p:ext>
            </p:extLst>
          </p:nvPr>
        </p:nvGraphicFramePr>
        <p:xfrm>
          <a:off x="400641" y="1397000"/>
          <a:ext cx="8429778" cy="459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727200"/>
                <a:gridCol w="931333"/>
                <a:gridCol w="1456267"/>
                <a:gridCol w="965200"/>
                <a:gridCol w="1921619"/>
              </a:tblGrid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Tranches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Size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Return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Example</a:t>
                      </a:r>
                      <a:r>
                        <a:rPr lang="en-US" b="0" baseline="0" dirty="0" smtClean="0">
                          <a:solidFill>
                            <a:srgbClr val="FFFFFF"/>
                          </a:solidFill>
                        </a:rPr>
                        <a:t> Investor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Priority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FFFF"/>
                          </a:solidFill>
                        </a:rPr>
                        <a:t>Value Proposition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2805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</a:rPr>
                        <a:t>PRI Investment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</a:rPr>
                        <a:t>20%</a:t>
                      </a:r>
                      <a:endParaRPr lang="en-US" sz="1400" b="1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$3,000,000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3%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Foundation</a:t>
                      </a:r>
                    </a:p>
                    <a:p>
                      <a:pPr algn="ctr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MacArthur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Low risk social investment that preserves capital and generates small return</a:t>
                      </a:r>
                    </a:p>
                  </a:txBody>
                  <a:tcPr marL="83077" marR="83077" marT="43200" marB="43200" anchor="ctr" anchorCtr="1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805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</a:rPr>
                        <a:t>Institutional Investment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</a:rPr>
                        <a:t>70%</a:t>
                      </a:r>
                      <a:endParaRPr lang="en-US" sz="1400" b="1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$10,500,000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(INR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denominated)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16%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Endowments, Hedge Funds, Pension Funds, Local Indian investors</a:t>
                      </a:r>
                    </a:p>
                  </a:txBody>
                  <a:tcPr marL="83077" marR="83077" marT="43200" marB="43200" anchor="ctr" anchorCtr="1" horzOverflow="overflow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Emerging markets exposure with high yield income returns that have low correlation to conventional securities</a:t>
                      </a:r>
                    </a:p>
                  </a:txBody>
                  <a:tcPr marL="83077" marR="83077" marT="43200" marB="43200" anchor="ctr" anchorCtr="1" horzOverflow="overflow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805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F497D"/>
                          </a:solidFill>
                        </a:rPr>
                        <a:t>Philanthropic</a:t>
                      </a:r>
                      <a:r>
                        <a:rPr lang="en-US" sz="1400" b="1" baseline="0" dirty="0" smtClean="0">
                          <a:solidFill>
                            <a:srgbClr val="1F497D"/>
                          </a:solidFill>
                        </a:rPr>
                        <a:t> Grant Capital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rgbClr val="1F497D"/>
                          </a:solidFill>
                        </a:rPr>
                        <a:t>10%</a:t>
                      </a:r>
                      <a:endParaRPr lang="en-US" sz="1400" b="1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$1,500,000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(INR</a:t>
                      </a:r>
                      <a:r>
                        <a:rPr lang="en-US" sz="1400" baseline="0" dirty="0" smtClean="0">
                          <a:solidFill>
                            <a:srgbClr val="1F497D"/>
                          </a:solidFill>
                        </a:rPr>
                        <a:t> denominated)</a:t>
                      </a:r>
                      <a:endParaRPr lang="en-US" sz="140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F497D"/>
                          </a:solidFill>
                        </a:rPr>
                        <a:t>0%</a:t>
                      </a:r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Gates Foundation, Individual Investors</a:t>
                      </a:r>
                    </a:p>
                  </a:txBody>
                  <a:tcPr marL="83077" marR="83077" marT="43200" marB="43200" anchor="ctr" anchorCtr="1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1F497D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Mission driven grant dollars to improve health outcomes in India</a:t>
                      </a:r>
                    </a:p>
                  </a:txBody>
                  <a:tcPr marL="83077" marR="83077" marT="43200" marB="43200" anchor="ctr" anchorCtr="1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Oval 327"/>
          <p:cNvSpPr>
            <a:spLocks noChangeArrowheads="1"/>
          </p:cNvSpPr>
          <p:nvPr/>
        </p:nvSpPr>
        <p:spPr bwMode="auto">
          <a:xfrm flipH="1">
            <a:off x="6197767" y="5102599"/>
            <a:ext cx="563317" cy="60795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23" name="Oval 63"/>
          <p:cNvSpPr>
            <a:spLocks noChangeArrowheads="1"/>
          </p:cNvSpPr>
          <p:nvPr/>
        </p:nvSpPr>
        <p:spPr bwMode="auto">
          <a:xfrm>
            <a:off x="6191843" y="3718081"/>
            <a:ext cx="569241" cy="62652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97767" y="2347465"/>
            <a:ext cx="535684" cy="607957"/>
            <a:chOff x="6554862" y="2339672"/>
            <a:chExt cx="535684" cy="607957"/>
          </a:xfrm>
        </p:grpSpPr>
        <p:sp>
          <p:nvSpPr>
            <p:cNvPr id="24" name="Oval 327"/>
            <p:cNvSpPr>
              <a:spLocks noChangeArrowheads="1"/>
            </p:cNvSpPr>
            <p:nvPr/>
          </p:nvSpPr>
          <p:spPr bwMode="auto">
            <a:xfrm flipH="1">
              <a:off x="6554862" y="2339672"/>
              <a:ext cx="535684" cy="60795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5" name="Arc 328"/>
            <p:cNvSpPr>
              <a:spLocks/>
            </p:cNvSpPr>
            <p:nvPr/>
          </p:nvSpPr>
          <p:spPr bwMode="auto">
            <a:xfrm flipH="1">
              <a:off x="6811883" y="2339672"/>
              <a:ext cx="278663" cy="311772"/>
            </a:xfrm>
            <a:custGeom>
              <a:avLst/>
              <a:gdLst>
                <a:gd name="T0" fmla="*/ 38 w 21600"/>
                <a:gd name="T1" fmla="*/ 158750 h 22083"/>
                <a:gd name="T2" fmla="*/ 161521 w 21600"/>
                <a:gd name="T3" fmla="*/ 0 h 22083"/>
                <a:gd name="T4" fmla="*/ 163512 w 21600"/>
                <a:gd name="T5" fmla="*/ 155263 h 220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3"/>
                <a:gd name="T11" fmla="*/ 21600 w 21600"/>
                <a:gd name="T12" fmla="*/ 22083 h 220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3" fill="none" extrusionOk="0">
                  <a:moveTo>
                    <a:pt x="5" y="22082"/>
                  </a:moveTo>
                  <a:cubicBezTo>
                    <a:pt x="1" y="21921"/>
                    <a:pt x="0" y="21759"/>
                    <a:pt x="0" y="21598"/>
                  </a:cubicBezTo>
                  <a:cubicBezTo>
                    <a:pt x="-1" y="9771"/>
                    <a:pt x="9511" y="143"/>
                    <a:pt x="21336" y="-1"/>
                  </a:cubicBezTo>
                </a:path>
                <a:path w="21600" h="22083" stroke="0" extrusionOk="0">
                  <a:moveTo>
                    <a:pt x="5" y="22082"/>
                  </a:moveTo>
                  <a:cubicBezTo>
                    <a:pt x="1" y="21921"/>
                    <a:pt x="0" y="21759"/>
                    <a:pt x="0" y="21598"/>
                  </a:cubicBezTo>
                  <a:cubicBezTo>
                    <a:pt x="-1" y="9771"/>
                    <a:pt x="9511" y="143"/>
                    <a:pt x="21336" y="-1"/>
                  </a:cubicBezTo>
                  <a:lnTo>
                    <a:pt x="21600" y="21598"/>
                  </a:lnTo>
                  <a:close/>
                </a:path>
              </a:pathLst>
            </a:custGeom>
            <a:solidFill>
              <a:srgbClr val="FF66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26" name="Group 74"/>
          <p:cNvGrpSpPr>
            <a:grpSpLocks/>
          </p:cNvGrpSpPr>
          <p:nvPr/>
        </p:nvGrpSpPr>
        <p:grpSpPr bwMode="auto">
          <a:xfrm>
            <a:off x="3058622" y="6030286"/>
            <a:ext cx="3443777" cy="665850"/>
            <a:chOff x="3075" y="3740"/>
            <a:chExt cx="1301" cy="249"/>
          </a:xfrm>
        </p:grpSpPr>
        <p:sp>
          <p:nvSpPr>
            <p:cNvPr id="27" name="Oval 75"/>
            <p:cNvSpPr>
              <a:spLocks noChangeArrowheads="1"/>
            </p:cNvSpPr>
            <p:nvPr/>
          </p:nvSpPr>
          <p:spPr bwMode="auto">
            <a:xfrm>
              <a:off x="3159" y="3774"/>
              <a:ext cx="157" cy="158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28" name="Text Box 76"/>
            <p:cNvSpPr txBox="1">
              <a:spLocks noChangeArrowheads="1"/>
            </p:cNvSpPr>
            <p:nvPr/>
          </p:nvSpPr>
          <p:spPr bwMode="auto">
            <a:xfrm>
              <a:off x="3323" y="3747"/>
              <a:ext cx="531" cy="24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Financial </a:t>
              </a:r>
            </a:p>
            <a:p>
              <a:pPr algn="l"/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goals</a:t>
              </a:r>
              <a:endParaRPr lang="en-US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auto">
            <a:xfrm>
              <a:off x="3757" y="3774"/>
              <a:ext cx="158" cy="15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rgbClr val="000000"/>
                  </a:solidFill>
                </a:ln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30" name="Text Box 78"/>
            <p:cNvSpPr txBox="1">
              <a:spLocks noChangeArrowheads="1"/>
            </p:cNvSpPr>
            <p:nvPr/>
          </p:nvSpPr>
          <p:spPr bwMode="auto">
            <a:xfrm>
              <a:off x="3913" y="3740"/>
              <a:ext cx="463" cy="24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Social</a:t>
              </a:r>
            </a:p>
            <a:p>
              <a:pPr algn="l"/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goals</a:t>
              </a:r>
              <a:endParaRPr lang="en-US" dirty="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>
              <a:off x="3075" y="3743"/>
              <a:ext cx="1181" cy="23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F497D"/>
                </a:solidFill>
                <a:latin typeface="+mj-lt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727E-089A-FC40-97B0-E95C8A3C9A36}" type="slidenum">
              <a:rPr lang="en-US" smtClean="0">
                <a:solidFill>
                  <a:schemeClr val="bg2"/>
                </a:solidFill>
              </a:rPr>
              <a:pPr/>
              <a:t>8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3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920"/>
            <a:ext cx="9144001" cy="8848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" y="903879"/>
            <a:ext cx="9144001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29959" y="93666"/>
            <a:ext cx="8860376" cy="60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Benchmarking RE:VIVE iNDiA against a comparable asset class 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D727E-089A-FC40-97B0-E95C8A3C9A36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37066" y="1309154"/>
            <a:ext cx="5046134" cy="533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7375E"/>
                </a:solidFill>
              </a:rPr>
              <a:t>Idiosyncratic nature of micro insurance risk makes it difficult to benchmark</a:t>
            </a:r>
          </a:p>
          <a:p>
            <a:endParaRPr lang="en-US" sz="1800" dirty="0" smtClean="0">
              <a:solidFill>
                <a:srgbClr val="17375E"/>
              </a:solidFill>
            </a:endParaRPr>
          </a:p>
          <a:p>
            <a:r>
              <a:rPr lang="en-US" sz="1800" dirty="0" smtClean="0">
                <a:solidFill>
                  <a:srgbClr val="17375E"/>
                </a:solidFill>
              </a:rPr>
              <a:t>Catastrophe bond risk represents best proxy benchmark due to: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>
                <a:solidFill>
                  <a:srgbClr val="17375E"/>
                </a:solidFill>
              </a:rPr>
              <a:t>Similar risk characteristics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>
                <a:solidFill>
                  <a:srgbClr val="17375E"/>
                </a:solidFill>
              </a:rPr>
              <a:t>Comparable low correlations with standard asset classes</a:t>
            </a:r>
          </a:p>
          <a:p>
            <a:endParaRPr lang="en-US" sz="1800" dirty="0" smtClean="0">
              <a:solidFill>
                <a:srgbClr val="17375E"/>
              </a:solidFill>
            </a:endParaRPr>
          </a:p>
          <a:p>
            <a:r>
              <a:rPr lang="en-US" sz="1800" dirty="0" smtClean="0">
                <a:solidFill>
                  <a:srgbClr val="17375E"/>
                </a:solidFill>
              </a:rPr>
              <a:t>Unsuitable benchmarks include: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>
                <a:solidFill>
                  <a:srgbClr val="17375E"/>
                </a:solidFill>
              </a:rPr>
              <a:t>High Yield &amp; Emerging Market indices: similar returns, but different risk profile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 smtClean="0">
                <a:solidFill>
                  <a:srgbClr val="17375E"/>
                </a:solidFill>
              </a:rPr>
              <a:t>Indian MFI: BoP focus but credit risk</a:t>
            </a:r>
          </a:p>
          <a:p>
            <a:pPr lvl="1"/>
            <a:endParaRPr lang="en-US" sz="18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48528"/>
              </p:ext>
            </p:extLst>
          </p:nvPr>
        </p:nvGraphicFramePr>
        <p:xfrm>
          <a:off x="5283200" y="1600200"/>
          <a:ext cx="3403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7789265" y="2130425"/>
            <a:ext cx="1184836" cy="4976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Target Returns – 13%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20" idx="2"/>
          </p:cNvCxnSpPr>
          <p:nvPr/>
        </p:nvCxnSpPr>
        <p:spPr>
          <a:xfrm flipH="1">
            <a:off x="7924800" y="2628106"/>
            <a:ext cx="456883" cy="470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8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5359</TotalTime>
  <Words>1607</Words>
  <Application>Microsoft Macintosh PowerPoint</Application>
  <PresentationFormat>On-screen Show (4:3)</PresentationFormat>
  <Paragraphs>374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experienced management team with depth of experience in insurance, investing and social impact</vt:lpstr>
      <vt:lpstr>Why should you invest in RE:ViVE iNDiA? </vt:lpstr>
      <vt:lpstr>THANK YOU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RE:VIVE INDIA</dc:title>
  <dc:subject/>
  <dc:creator/>
  <cp:keywords/>
  <dc:description/>
  <cp:lastModifiedBy>Colm Fay</cp:lastModifiedBy>
  <cp:revision>188</cp:revision>
  <cp:lastPrinted>2011-04-02T21:54:25Z</cp:lastPrinted>
  <dcterms:created xsi:type="dcterms:W3CDTF">2011-04-05T20:15:02Z</dcterms:created>
  <dcterms:modified xsi:type="dcterms:W3CDTF">2011-04-05T20:35:52Z</dcterms:modified>
  <cp:category/>
</cp:coreProperties>
</file>