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  <p:sldMasterId id="2147483660" r:id="rId3"/>
  </p:sldMasterIdLst>
  <p:notesMasterIdLst>
    <p:notesMasterId r:id="rId19"/>
  </p:notesMasterIdLst>
  <p:sldIdLst>
    <p:sldId id="274" r:id="rId4"/>
    <p:sldId id="297" r:id="rId5"/>
    <p:sldId id="298" r:id="rId6"/>
    <p:sldId id="290" r:id="rId7"/>
    <p:sldId id="292" r:id="rId8"/>
    <p:sldId id="285" r:id="rId9"/>
    <p:sldId id="295" r:id="rId10"/>
    <p:sldId id="261" r:id="rId11"/>
    <p:sldId id="272" r:id="rId12"/>
    <p:sldId id="293" r:id="rId13"/>
    <p:sldId id="286" r:id="rId14"/>
    <p:sldId id="291" r:id="rId15"/>
    <p:sldId id="299" r:id="rId16"/>
    <p:sldId id="287" r:id="rId17"/>
    <p:sldId id="301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FF40"/>
    <a:srgbClr val="C4E44B"/>
    <a:srgbClr val="33CC33"/>
    <a:srgbClr val="ADE444"/>
    <a:srgbClr val="81B434"/>
    <a:srgbClr val="879335"/>
    <a:srgbClr val="92BF2E"/>
    <a:srgbClr val="84DFE4"/>
    <a:srgbClr val="12A0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2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93C232-2E14-4EA7-99D7-3BCBFD43FCD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2618EE-D71E-4902-8B8E-9EBF760C5E08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600" b="1" dirty="0" smtClean="0">
              <a:latin typeface="Garamond" pitchFamily="18" charset="0"/>
              <a:cs typeface="Arial" pitchFamily="34" charset="0"/>
            </a:rPr>
            <a:t>Who? </a:t>
          </a:r>
          <a:endParaRPr lang="en-US" sz="1600" b="1" dirty="0">
            <a:latin typeface="Garamond" pitchFamily="18" charset="0"/>
            <a:cs typeface="Arial" pitchFamily="34" charset="0"/>
          </a:endParaRPr>
        </a:p>
      </dgm:t>
    </dgm:pt>
    <dgm:pt modelId="{F25A7D05-6F1E-4630-B50A-6EA000713E50}" type="parTrans" cxnId="{32EB315F-586D-4183-9376-54B4A89EEDF4}">
      <dgm:prSet/>
      <dgm:spPr/>
      <dgm:t>
        <a:bodyPr/>
        <a:lstStyle/>
        <a:p>
          <a:pPr>
            <a:lnSpc>
              <a:spcPct val="150000"/>
            </a:lnSpc>
          </a:pPr>
          <a:endParaRPr lang="en-US" sz="1600">
            <a:latin typeface="Garamond" pitchFamily="18" charset="0"/>
            <a:cs typeface="Arial" pitchFamily="34" charset="0"/>
          </a:endParaRPr>
        </a:p>
      </dgm:t>
    </dgm:pt>
    <dgm:pt modelId="{51B509C3-37BD-49F9-B262-4850A86D94E8}" type="sibTrans" cxnId="{32EB315F-586D-4183-9376-54B4A89EEDF4}">
      <dgm:prSet/>
      <dgm:spPr/>
      <dgm:t>
        <a:bodyPr/>
        <a:lstStyle/>
        <a:p>
          <a:pPr>
            <a:lnSpc>
              <a:spcPct val="150000"/>
            </a:lnSpc>
          </a:pPr>
          <a:endParaRPr lang="en-US" sz="1600">
            <a:latin typeface="Garamond" pitchFamily="18" charset="0"/>
            <a:cs typeface="Arial" pitchFamily="34" charset="0"/>
          </a:endParaRPr>
        </a:p>
      </dgm:t>
    </dgm:pt>
    <dgm:pt modelId="{9CA59B55-7C0C-403C-8E8D-74A4EF92698D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600" b="1" dirty="0" smtClean="0">
              <a:latin typeface="Garamond" pitchFamily="18" charset="0"/>
              <a:cs typeface="Arial" pitchFamily="34" charset="0"/>
            </a:rPr>
            <a:t>Current job description: </a:t>
          </a:r>
          <a:endParaRPr lang="en-US" sz="1600" b="1" dirty="0">
            <a:latin typeface="Garamond" pitchFamily="18" charset="0"/>
            <a:cs typeface="Arial" pitchFamily="34" charset="0"/>
          </a:endParaRPr>
        </a:p>
      </dgm:t>
    </dgm:pt>
    <dgm:pt modelId="{203B0929-EC0B-49AC-BE1A-FA89499A7F21}" type="parTrans" cxnId="{BD3B84EB-6689-4E50-B359-ABCD0234028D}">
      <dgm:prSet/>
      <dgm:spPr/>
      <dgm:t>
        <a:bodyPr/>
        <a:lstStyle/>
        <a:p>
          <a:pPr>
            <a:lnSpc>
              <a:spcPct val="150000"/>
            </a:lnSpc>
          </a:pPr>
          <a:endParaRPr lang="en-US" sz="1600">
            <a:latin typeface="Garamond" pitchFamily="18" charset="0"/>
            <a:cs typeface="Arial" pitchFamily="34" charset="0"/>
          </a:endParaRPr>
        </a:p>
      </dgm:t>
    </dgm:pt>
    <dgm:pt modelId="{B4FE4192-E570-410A-A9D6-4F1FA3F8ABF6}" type="sibTrans" cxnId="{BD3B84EB-6689-4E50-B359-ABCD0234028D}">
      <dgm:prSet/>
      <dgm:spPr/>
      <dgm:t>
        <a:bodyPr/>
        <a:lstStyle/>
        <a:p>
          <a:pPr>
            <a:lnSpc>
              <a:spcPct val="150000"/>
            </a:lnSpc>
          </a:pPr>
          <a:endParaRPr lang="en-US" sz="1600">
            <a:latin typeface="Garamond" pitchFamily="18" charset="0"/>
            <a:cs typeface="Arial" pitchFamily="34" charset="0"/>
          </a:endParaRPr>
        </a:p>
      </dgm:t>
    </dgm:pt>
    <dgm:pt modelId="{9B0A9355-D9A7-4542-AE1B-64897D7E8F0B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600" dirty="0" smtClean="0">
              <a:latin typeface="Garamond" pitchFamily="18" charset="0"/>
              <a:cs typeface="Arial" pitchFamily="34" charset="0"/>
            </a:rPr>
            <a:t>Manages installation of plumbing systems</a:t>
          </a:r>
          <a:endParaRPr lang="en-US" sz="1600" dirty="0">
            <a:latin typeface="Garamond" pitchFamily="18" charset="0"/>
            <a:cs typeface="Arial" pitchFamily="34" charset="0"/>
          </a:endParaRPr>
        </a:p>
      </dgm:t>
    </dgm:pt>
    <dgm:pt modelId="{AA6C3A24-4980-43D2-B1DC-5C3045BA1420}" type="parTrans" cxnId="{6849EEB2-0D88-4923-AE65-1249B37C0D9A}">
      <dgm:prSet/>
      <dgm:spPr/>
      <dgm:t>
        <a:bodyPr/>
        <a:lstStyle/>
        <a:p>
          <a:pPr>
            <a:lnSpc>
              <a:spcPct val="150000"/>
            </a:lnSpc>
          </a:pPr>
          <a:endParaRPr lang="en-US" sz="1600">
            <a:latin typeface="Garamond" pitchFamily="18" charset="0"/>
            <a:cs typeface="Arial" pitchFamily="34" charset="0"/>
          </a:endParaRPr>
        </a:p>
      </dgm:t>
    </dgm:pt>
    <dgm:pt modelId="{416C9145-E326-4712-A7C8-A5513B3D4A49}" type="sibTrans" cxnId="{6849EEB2-0D88-4923-AE65-1249B37C0D9A}">
      <dgm:prSet/>
      <dgm:spPr/>
      <dgm:t>
        <a:bodyPr/>
        <a:lstStyle/>
        <a:p>
          <a:pPr>
            <a:lnSpc>
              <a:spcPct val="150000"/>
            </a:lnSpc>
          </a:pPr>
          <a:endParaRPr lang="en-US" sz="1600">
            <a:latin typeface="Garamond" pitchFamily="18" charset="0"/>
            <a:cs typeface="Arial" pitchFamily="34" charset="0"/>
          </a:endParaRPr>
        </a:p>
      </dgm:t>
    </dgm:pt>
    <dgm:pt modelId="{7B1513B8-849A-4434-A288-D90F5F9A17F0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600" b="1" dirty="0" smtClean="0">
              <a:latin typeface="Garamond" pitchFamily="18" charset="0"/>
              <a:cs typeface="Arial" pitchFamily="34" charset="0"/>
            </a:rPr>
            <a:t>Shortfall in skills:</a:t>
          </a:r>
          <a:endParaRPr lang="en-US" sz="1600" b="1" dirty="0">
            <a:latin typeface="Garamond" pitchFamily="18" charset="0"/>
            <a:cs typeface="Arial" pitchFamily="34" charset="0"/>
          </a:endParaRPr>
        </a:p>
      </dgm:t>
    </dgm:pt>
    <dgm:pt modelId="{8583D315-FE6F-4A15-831E-502A225830CA}" type="parTrans" cxnId="{699BEEF3-9D8B-42FE-AE95-F75F7A830358}">
      <dgm:prSet/>
      <dgm:spPr/>
      <dgm:t>
        <a:bodyPr/>
        <a:lstStyle/>
        <a:p>
          <a:pPr>
            <a:lnSpc>
              <a:spcPct val="150000"/>
            </a:lnSpc>
          </a:pPr>
          <a:endParaRPr lang="en-US" sz="1600">
            <a:latin typeface="Garamond" pitchFamily="18" charset="0"/>
            <a:cs typeface="Arial" pitchFamily="34" charset="0"/>
          </a:endParaRPr>
        </a:p>
      </dgm:t>
    </dgm:pt>
    <dgm:pt modelId="{4DB777BD-A045-4D5D-B79C-954E69538697}" type="sibTrans" cxnId="{699BEEF3-9D8B-42FE-AE95-F75F7A830358}">
      <dgm:prSet/>
      <dgm:spPr/>
      <dgm:t>
        <a:bodyPr/>
        <a:lstStyle/>
        <a:p>
          <a:pPr>
            <a:lnSpc>
              <a:spcPct val="150000"/>
            </a:lnSpc>
          </a:pPr>
          <a:endParaRPr lang="en-US" sz="1600">
            <a:latin typeface="Garamond" pitchFamily="18" charset="0"/>
            <a:cs typeface="Arial" pitchFamily="34" charset="0"/>
          </a:endParaRPr>
        </a:p>
      </dgm:t>
    </dgm:pt>
    <dgm:pt modelId="{2DB73322-9F66-48B8-A5AD-7EC572E6DEB5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600" dirty="0" smtClean="0">
              <a:latin typeface="Garamond" pitchFamily="18" charset="0"/>
              <a:cs typeface="Arial" pitchFamily="34" charset="0"/>
            </a:rPr>
            <a:t>Unable to make on spot design alterations</a:t>
          </a:r>
          <a:endParaRPr lang="en-US" sz="1600" dirty="0">
            <a:latin typeface="Garamond" pitchFamily="18" charset="0"/>
            <a:cs typeface="Arial" pitchFamily="34" charset="0"/>
          </a:endParaRPr>
        </a:p>
      </dgm:t>
    </dgm:pt>
    <dgm:pt modelId="{581EF308-2617-42DC-A023-43BA48EFF163}" type="parTrans" cxnId="{BF83EA90-0444-41DC-B7B3-95C002FCF367}">
      <dgm:prSet/>
      <dgm:spPr/>
      <dgm:t>
        <a:bodyPr/>
        <a:lstStyle/>
        <a:p>
          <a:pPr>
            <a:lnSpc>
              <a:spcPct val="150000"/>
            </a:lnSpc>
          </a:pPr>
          <a:endParaRPr lang="en-US" sz="1600">
            <a:latin typeface="Garamond" pitchFamily="18" charset="0"/>
            <a:cs typeface="Arial" pitchFamily="34" charset="0"/>
          </a:endParaRPr>
        </a:p>
      </dgm:t>
    </dgm:pt>
    <dgm:pt modelId="{EB2F55CB-9B72-4E93-ACE7-687FF43C2D07}" type="sibTrans" cxnId="{BF83EA90-0444-41DC-B7B3-95C002FCF367}">
      <dgm:prSet/>
      <dgm:spPr/>
      <dgm:t>
        <a:bodyPr/>
        <a:lstStyle/>
        <a:p>
          <a:pPr>
            <a:lnSpc>
              <a:spcPct val="150000"/>
            </a:lnSpc>
          </a:pPr>
          <a:endParaRPr lang="en-US" sz="1600">
            <a:latin typeface="Garamond" pitchFamily="18" charset="0"/>
            <a:cs typeface="Arial" pitchFamily="34" charset="0"/>
          </a:endParaRPr>
        </a:p>
      </dgm:t>
    </dgm:pt>
    <dgm:pt modelId="{C7D73C76-7E66-448B-B205-21D8F5FC1A5A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600" b="1" dirty="0" smtClean="0">
              <a:latin typeface="Garamond" pitchFamily="18" charset="0"/>
              <a:cs typeface="Arial" pitchFamily="34" charset="0"/>
            </a:rPr>
            <a:t>Consequences for employer:</a:t>
          </a:r>
          <a:endParaRPr lang="en-US" sz="1600" b="1" dirty="0">
            <a:latin typeface="Garamond" pitchFamily="18" charset="0"/>
            <a:cs typeface="Arial" pitchFamily="34" charset="0"/>
          </a:endParaRPr>
        </a:p>
      </dgm:t>
    </dgm:pt>
    <dgm:pt modelId="{11A760DC-8042-428C-A1F3-B7666288F174}" type="parTrans" cxnId="{9A554783-1D39-49A4-A9CD-DCCBCA447810}">
      <dgm:prSet/>
      <dgm:spPr/>
      <dgm:t>
        <a:bodyPr/>
        <a:lstStyle/>
        <a:p>
          <a:pPr>
            <a:lnSpc>
              <a:spcPct val="150000"/>
            </a:lnSpc>
          </a:pPr>
          <a:endParaRPr lang="en-US" sz="1600">
            <a:latin typeface="Garamond" pitchFamily="18" charset="0"/>
            <a:cs typeface="Arial" pitchFamily="34" charset="0"/>
          </a:endParaRPr>
        </a:p>
      </dgm:t>
    </dgm:pt>
    <dgm:pt modelId="{9506FC58-85BB-43DF-9F01-1D8E48B3C775}" type="sibTrans" cxnId="{9A554783-1D39-49A4-A9CD-DCCBCA447810}">
      <dgm:prSet/>
      <dgm:spPr/>
      <dgm:t>
        <a:bodyPr/>
        <a:lstStyle/>
        <a:p>
          <a:pPr>
            <a:lnSpc>
              <a:spcPct val="150000"/>
            </a:lnSpc>
          </a:pPr>
          <a:endParaRPr lang="en-US" sz="1600">
            <a:latin typeface="Garamond" pitchFamily="18" charset="0"/>
            <a:cs typeface="Arial" pitchFamily="34" charset="0"/>
          </a:endParaRPr>
        </a:p>
      </dgm:t>
    </dgm:pt>
    <dgm:pt modelId="{8456E2B5-B6FF-4201-A53E-7FAA72A3AE31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600" dirty="0" smtClean="0">
              <a:latin typeface="Garamond" pitchFamily="18" charset="0"/>
              <a:cs typeface="Arial" pitchFamily="34" charset="0"/>
            </a:rPr>
            <a:t>Needs to hire a contract software operator for the site - expensive</a:t>
          </a:r>
          <a:endParaRPr lang="en-US" sz="1600" dirty="0">
            <a:latin typeface="Garamond" pitchFamily="18" charset="0"/>
            <a:cs typeface="Arial" pitchFamily="34" charset="0"/>
          </a:endParaRPr>
        </a:p>
      </dgm:t>
    </dgm:pt>
    <dgm:pt modelId="{FAB27AA1-0F5B-49B0-90A4-F137BB76BD53}" type="parTrans" cxnId="{51B9DE55-94DF-409F-A155-86556A88733A}">
      <dgm:prSet/>
      <dgm:spPr/>
      <dgm:t>
        <a:bodyPr/>
        <a:lstStyle/>
        <a:p>
          <a:pPr>
            <a:lnSpc>
              <a:spcPct val="150000"/>
            </a:lnSpc>
          </a:pPr>
          <a:endParaRPr lang="en-US" sz="1600">
            <a:latin typeface="Garamond" pitchFamily="18" charset="0"/>
            <a:cs typeface="Arial" pitchFamily="34" charset="0"/>
          </a:endParaRPr>
        </a:p>
      </dgm:t>
    </dgm:pt>
    <dgm:pt modelId="{7A88B4DB-5953-41FE-935B-9D9E4AA011A3}" type="sibTrans" cxnId="{51B9DE55-94DF-409F-A155-86556A88733A}">
      <dgm:prSet/>
      <dgm:spPr/>
      <dgm:t>
        <a:bodyPr/>
        <a:lstStyle/>
        <a:p>
          <a:pPr>
            <a:lnSpc>
              <a:spcPct val="150000"/>
            </a:lnSpc>
          </a:pPr>
          <a:endParaRPr lang="en-US" sz="1600">
            <a:latin typeface="Garamond" pitchFamily="18" charset="0"/>
            <a:cs typeface="Arial" pitchFamily="34" charset="0"/>
          </a:endParaRPr>
        </a:p>
      </dgm:t>
    </dgm:pt>
    <dgm:pt modelId="{119E70E0-7622-4ADF-8C5C-2C680F211CEE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600" dirty="0" smtClean="0">
              <a:latin typeface="Garamond" pitchFamily="18" charset="0"/>
              <a:cs typeface="Arial" pitchFamily="34" charset="0"/>
            </a:rPr>
            <a:t>Leads to over-staffing and slower pace of work</a:t>
          </a:r>
          <a:endParaRPr lang="en-US" sz="1600" dirty="0">
            <a:latin typeface="Garamond" pitchFamily="18" charset="0"/>
            <a:cs typeface="Arial" pitchFamily="34" charset="0"/>
          </a:endParaRPr>
        </a:p>
      </dgm:t>
    </dgm:pt>
    <dgm:pt modelId="{344C9C5B-63AC-4CA0-B615-CD83C862866B}" type="parTrans" cxnId="{E97E585F-2C19-42AC-9AC5-31714358AFF7}">
      <dgm:prSet/>
      <dgm:spPr/>
      <dgm:t>
        <a:bodyPr/>
        <a:lstStyle/>
        <a:p>
          <a:pPr>
            <a:lnSpc>
              <a:spcPct val="150000"/>
            </a:lnSpc>
          </a:pPr>
          <a:endParaRPr lang="en-US" sz="1600">
            <a:latin typeface="Garamond" pitchFamily="18" charset="0"/>
            <a:cs typeface="Arial" pitchFamily="34" charset="0"/>
          </a:endParaRPr>
        </a:p>
      </dgm:t>
    </dgm:pt>
    <dgm:pt modelId="{B6394B04-57A6-4B69-B6F1-0DAB1276DAA2}" type="sibTrans" cxnId="{E97E585F-2C19-42AC-9AC5-31714358AFF7}">
      <dgm:prSet/>
      <dgm:spPr/>
      <dgm:t>
        <a:bodyPr/>
        <a:lstStyle/>
        <a:p>
          <a:pPr>
            <a:lnSpc>
              <a:spcPct val="150000"/>
            </a:lnSpc>
          </a:pPr>
          <a:endParaRPr lang="en-US" sz="1600">
            <a:latin typeface="Garamond" pitchFamily="18" charset="0"/>
            <a:cs typeface="Arial" pitchFamily="34" charset="0"/>
          </a:endParaRPr>
        </a:p>
      </dgm:t>
    </dgm:pt>
    <dgm:pt modelId="{202FABD3-27BC-4852-90DE-E2AC981FF779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600" b="1" dirty="0" smtClean="0">
              <a:latin typeface="Garamond" pitchFamily="18" charset="0"/>
              <a:cs typeface="Arial" pitchFamily="34" charset="0"/>
            </a:rPr>
            <a:t>Benefits of training the supervisor?</a:t>
          </a:r>
          <a:endParaRPr lang="en-US" sz="1600" b="1" dirty="0">
            <a:latin typeface="Garamond" pitchFamily="18" charset="0"/>
            <a:cs typeface="Arial" pitchFamily="34" charset="0"/>
          </a:endParaRPr>
        </a:p>
      </dgm:t>
    </dgm:pt>
    <dgm:pt modelId="{2E15DEA6-F4A8-4497-B097-FC616D0467C9}" type="parTrans" cxnId="{1EC6CD9D-B1DB-4D6E-8B13-9D8077E432DB}">
      <dgm:prSet/>
      <dgm:spPr/>
      <dgm:t>
        <a:bodyPr/>
        <a:lstStyle/>
        <a:p>
          <a:pPr>
            <a:lnSpc>
              <a:spcPct val="150000"/>
            </a:lnSpc>
          </a:pPr>
          <a:endParaRPr lang="en-US" sz="1600">
            <a:latin typeface="Garamond" pitchFamily="18" charset="0"/>
            <a:cs typeface="Arial" pitchFamily="34" charset="0"/>
          </a:endParaRPr>
        </a:p>
      </dgm:t>
    </dgm:pt>
    <dgm:pt modelId="{2EC94307-B254-4368-8A5B-BE805BA5F88B}" type="sibTrans" cxnId="{1EC6CD9D-B1DB-4D6E-8B13-9D8077E432DB}">
      <dgm:prSet/>
      <dgm:spPr/>
      <dgm:t>
        <a:bodyPr/>
        <a:lstStyle/>
        <a:p>
          <a:pPr>
            <a:lnSpc>
              <a:spcPct val="150000"/>
            </a:lnSpc>
          </a:pPr>
          <a:endParaRPr lang="en-US" sz="1600">
            <a:latin typeface="Garamond" pitchFamily="18" charset="0"/>
            <a:cs typeface="Arial" pitchFamily="34" charset="0"/>
          </a:endParaRPr>
        </a:p>
      </dgm:t>
    </dgm:pt>
    <dgm:pt modelId="{9E16FE5F-185B-49F1-9C86-FCB9CDC6BC31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600" dirty="0" smtClean="0">
              <a:latin typeface="Garamond" pitchFamily="18" charset="0"/>
              <a:cs typeface="Arial" pitchFamily="34" charset="0"/>
            </a:rPr>
            <a:t>Reduction in costs due to streamlined workflow and lesser delays</a:t>
          </a:r>
          <a:endParaRPr lang="en-US" sz="1600" dirty="0">
            <a:latin typeface="Garamond" pitchFamily="18" charset="0"/>
            <a:cs typeface="Arial" pitchFamily="34" charset="0"/>
          </a:endParaRPr>
        </a:p>
      </dgm:t>
    </dgm:pt>
    <dgm:pt modelId="{10772E87-CF67-40D0-8BBC-FBEE55B929AC}" type="parTrans" cxnId="{402F727D-E95C-4F81-BACD-21DF9DA9DA24}">
      <dgm:prSet/>
      <dgm:spPr/>
      <dgm:t>
        <a:bodyPr/>
        <a:lstStyle/>
        <a:p>
          <a:pPr>
            <a:lnSpc>
              <a:spcPct val="150000"/>
            </a:lnSpc>
          </a:pPr>
          <a:endParaRPr lang="en-US" sz="1600">
            <a:latin typeface="Garamond" pitchFamily="18" charset="0"/>
            <a:cs typeface="Arial" pitchFamily="34" charset="0"/>
          </a:endParaRPr>
        </a:p>
      </dgm:t>
    </dgm:pt>
    <dgm:pt modelId="{5877F47F-0330-4FDB-AF54-EB6F0885F11F}" type="sibTrans" cxnId="{402F727D-E95C-4F81-BACD-21DF9DA9DA24}">
      <dgm:prSet/>
      <dgm:spPr/>
      <dgm:t>
        <a:bodyPr/>
        <a:lstStyle/>
        <a:p>
          <a:pPr>
            <a:lnSpc>
              <a:spcPct val="150000"/>
            </a:lnSpc>
          </a:pPr>
          <a:endParaRPr lang="en-US" sz="1600">
            <a:latin typeface="Garamond" pitchFamily="18" charset="0"/>
            <a:cs typeface="Arial" pitchFamily="34" charset="0"/>
          </a:endParaRPr>
        </a:p>
      </dgm:t>
    </dgm:pt>
    <dgm:pt modelId="{5A9489C9-ADD4-4B08-9D01-963AD889E405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600" dirty="0" smtClean="0">
              <a:latin typeface="Garamond" pitchFamily="18" charset="0"/>
              <a:cs typeface="Arial" pitchFamily="34" charset="0"/>
            </a:rPr>
            <a:t>Increased opportunities for growth within the organization</a:t>
          </a:r>
          <a:endParaRPr lang="en-US" sz="1600" dirty="0">
            <a:latin typeface="Garamond" pitchFamily="18" charset="0"/>
            <a:cs typeface="Arial" pitchFamily="34" charset="0"/>
          </a:endParaRPr>
        </a:p>
      </dgm:t>
    </dgm:pt>
    <dgm:pt modelId="{EF4CAF30-1359-4D66-B805-A51C3E427EE3}" type="parTrans" cxnId="{0A9D4B3A-B3E5-4436-AD11-1F85837CD1E5}">
      <dgm:prSet/>
      <dgm:spPr/>
      <dgm:t>
        <a:bodyPr/>
        <a:lstStyle/>
        <a:p>
          <a:pPr>
            <a:lnSpc>
              <a:spcPct val="150000"/>
            </a:lnSpc>
          </a:pPr>
          <a:endParaRPr lang="en-US" sz="1600">
            <a:latin typeface="Garamond" pitchFamily="18" charset="0"/>
            <a:cs typeface="Arial" pitchFamily="34" charset="0"/>
          </a:endParaRPr>
        </a:p>
      </dgm:t>
    </dgm:pt>
    <dgm:pt modelId="{468641D0-5CB3-463E-AEEA-191E85A9435C}" type="sibTrans" cxnId="{0A9D4B3A-B3E5-4436-AD11-1F85837CD1E5}">
      <dgm:prSet/>
      <dgm:spPr/>
      <dgm:t>
        <a:bodyPr/>
        <a:lstStyle/>
        <a:p>
          <a:pPr>
            <a:lnSpc>
              <a:spcPct val="150000"/>
            </a:lnSpc>
          </a:pPr>
          <a:endParaRPr lang="en-US" sz="1600">
            <a:latin typeface="Garamond" pitchFamily="18" charset="0"/>
            <a:cs typeface="Arial" pitchFamily="34" charset="0"/>
          </a:endParaRPr>
        </a:p>
      </dgm:t>
    </dgm:pt>
    <dgm:pt modelId="{92BC31BB-C274-4E3F-AD94-4C594C8A8FA6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600" dirty="0" smtClean="0">
              <a:latin typeface="Garamond" pitchFamily="18" charset="0"/>
              <a:cs typeface="Arial" pitchFamily="34" charset="0"/>
            </a:rPr>
            <a:t>Manages 2-3 handymen</a:t>
          </a:r>
          <a:endParaRPr lang="en-US" sz="1600" dirty="0">
            <a:latin typeface="Garamond" pitchFamily="18" charset="0"/>
            <a:cs typeface="Arial" pitchFamily="34" charset="0"/>
          </a:endParaRPr>
        </a:p>
      </dgm:t>
    </dgm:pt>
    <dgm:pt modelId="{734C7C20-653A-4A7C-956D-3C5087E90EDC}" type="parTrans" cxnId="{34BE9069-99A8-4C2A-A19C-9A004C9B5CC9}">
      <dgm:prSet/>
      <dgm:spPr/>
      <dgm:t>
        <a:bodyPr/>
        <a:lstStyle/>
        <a:p>
          <a:pPr>
            <a:lnSpc>
              <a:spcPct val="150000"/>
            </a:lnSpc>
          </a:pPr>
          <a:endParaRPr lang="en-US"/>
        </a:p>
      </dgm:t>
    </dgm:pt>
    <dgm:pt modelId="{30F61CBE-9771-4456-BDE1-36881861723B}" type="sibTrans" cxnId="{34BE9069-99A8-4C2A-A19C-9A004C9B5CC9}">
      <dgm:prSet/>
      <dgm:spPr/>
      <dgm:t>
        <a:bodyPr/>
        <a:lstStyle/>
        <a:p>
          <a:pPr>
            <a:lnSpc>
              <a:spcPct val="150000"/>
            </a:lnSpc>
          </a:pPr>
          <a:endParaRPr lang="en-US"/>
        </a:p>
      </dgm:t>
    </dgm:pt>
    <dgm:pt modelId="{33CE8F8F-EC3D-431E-94A6-A9748A3A0741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600" dirty="0" smtClean="0">
              <a:latin typeface="Garamond" pitchFamily="18" charset="0"/>
              <a:cs typeface="Arial" pitchFamily="34" charset="0"/>
            </a:rPr>
            <a:t>Unable to use CRM software leading to re-work costs and delays</a:t>
          </a:r>
          <a:endParaRPr lang="en-US" sz="1600" dirty="0">
            <a:latin typeface="Garamond" pitchFamily="18" charset="0"/>
            <a:cs typeface="Arial" pitchFamily="34" charset="0"/>
          </a:endParaRPr>
        </a:p>
      </dgm:t>
    </dgm:pt>
    <dgm:pt modelId="{410CC46E-A826-4464-83AB-4DACCB762AD0}" type="parTrans" cxnId="{DCD8C7A1-421D-461D-8A03-165241B03093}">
      <dgm:prSet/>
      <dgm:spPr/>
      <dgm:t>
        <a:bodyPr/>
        <a:lstStyle/>
        <a:p>
          <a:pPr>
            <a:lnSpc>
              <a:spcPct val="150000"/>
            </a:lnSpc>
          </a:pPr>
          <a:endParaRPr lang="en-US"/>
        </a:p>
      </dgm:t>
    </dgm:pt>
    <dgm:pt modelId="{DEABA591-681F-45FF-B78B-2AD6AC3E3AFD}" type="sibTrans" cxnId="{DCD8C7A1-421D-461D-8A03-165241B03093}">
      <dgm:prSet/>
      <dgm:spPr/>
      <dgm:t>
        <a:bodyPr/>
        <a:lstStyle/>
        <a:p>
          <a:pPr>
            <a:lnSpc>
              <a:spcPct val="150000"/>
            </a:lnSpc>
          </a:pPr>
          <a:endParaRPr lang="en-US"/>
        </a:p>
      </dgm:t>
    </dgm:pt>
    <dgm:pt modelId="{3C0FADC7-2B61-44D1-A5CA-2D179B479E2B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en-US" sz="1600" dirty="0" smtClean="0">
              <a:latin typeface="Garamond" pitchFamily="18" charset="0"/>
              <a:cs typeface="Arial" pitchFamily="34" charset="0"/>
            </a:rPr>
            <a:t>Plumbing supervisor at a construction firm who lacks basic computer literacy</a:t>
          </a:r>
          <a:endParaRPr lang="en-US" sz="1600" dirty="0">
            <a:latin typeface="Garamond" pitchFamily="18" charset="0"/>
            <a:cs typeface="Arial" pitchFamily="34" charset="0"/>
          </a:endParaRPr>
        </a:p>
      </dgm:t>
    </dgm:pt>
    <dgm:pt modelId="{C914C5D8-1786-4D72-9720-12E5BAB7B1E9}" type="sibTrans" cxnId="{F9369EA8-2B7B-46B6-8B41-C279A82E0F7E}">
      <dgm:prSet/>
      <dgm:spPr/>
      <dgm:t>
        <a:bodyPr/>
        <a:lstStyle/>
        <a:p>
          <a:pPr>
            <a:lnSpc>
              <a:spcPct val="150000"/>
            </a:lnSpc>
          </a:pPr>
          <a:endParaRPr lang="en-US" sz="1600">
            <a:latin typeface="Garamond" pitchFamily="18" charset="0"/>
            <a:cs typeface="Arial" pitchFamily="34" charset="0"/>
          </a:endParaRPr>
        </a:p>
      </dgm:t>
    </dgm:pt>
    <dgm:pt modelId="{C81A5249-04E9-44C8-A628-EC3D5ED881D9}" type="parTrans" cxnId="{F9369EA8-2B7B-46B6-8B41-C279A82E0F7E}">
      <dgm:prSet/>
      <dgm:spPr/>
      <dgm:t>
        <a:bodyPr/>
        <a:lstStyle/>
        <a:p>
          <a:pPr>
            <a:lnSpc>
              <a:spcPct val="150000"/>
            </a:lnSpc>
          </a:pPr>
          <a:endParaRPr lang="en-US" sz="1600">
            <a:latin typeface="Garamond" pitchFamily="18" charset="0"/>
            <a:cs typeface="Arial" pitchFamily="34" charset="0"/>
          </a:endParaRPr>
        </a:p>
      </dgm:t>
    </dgm:pt>
    <dgm:pt modelId="{50E1E18C-82D9-4C3B-A93F-A4769EF2EC2B}" type="pres">
      <dgm:prSet presAssocID="{6A93C232-2E14-4EA7-99D7-3BCBFD43FC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90133E-6E57-4CC8-B9ED-325DC143308E}" type="pres">
      <dgm:prSet presAssocID="{A22618EE-D71E-4902-8B8E-9EBF760C5E08}" presName="linNode" presStyleCnt="0"/>
      <dgm:spPr/>
    </dgm:pt>
    <dgm:pt modelId="{4F65B63A-144A-411E-AA4A-E75497581D4B}" type="pres">
      <dgm:prSet presAssocID="{A22618EE-D71E-4902-8B8E-9EBF760C5E08}" presName="parentText" presStyleLbl="node1" presStyleIdx="0" presStyleCnt="5" custScaleX="70713" custScaleY="7432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1D1CEB-4C11-4C43-B5C9-59DDA028CACA}" type="pres">
      <dgm:prSet presAssocID="{A22618EE-D71E-4902-8B8E-9EBF760C5E08}" presName="descendantText" presStyleLbl="alignAccFollowNode1" presStyleIdx="0" presStyleCnt="5" custScaleX="116588" custScaleY="743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2D6A9F-6A5E-48B6-88C2-846122E997EA}" type="pres">
      <dgm:prSet presAssocID="{51B509C3-37BD-49F9-B262-4850A86D94E8}" presName="sp" presStyleCnt="0"/>
      <dgm:spPr/>
    </dgm:pt>
    <dgm:pt modelId="{C35B0FA4-D19B-4E71-BCB2-E19CEBF8FE51}" type="pres">
      <dgm:prSet presAssocID="{9CA59B55-7C0C-403C-8E8D-74A4EF92698D}" presName="linNode" presStyleCnt="0"/>
      <dgm:spPr/>
    </dgm:pt>
    <dgm:pt modelId="{7257DEE0-B589-468B-9150-AE3B441A5885}" type="pres">
      <dgm:prSet presAssocID="{9CA59B55-7C0C-403C-8E8D-74A4EF92698D}" presName="parentText" presStyleLbl="node1" presStyleIdx="1" presStyleCnt="5" custScaleX="707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1AD428-71A4-42F7-B644-69013AD4201C}" type="pres">
      <dgm:prSet presAssocID="{9CA59B55-7C0C-403C-8E8D-74A4EF92698D}" presName="descendantText" presStyleLbl="alignAccFollowNode1" presStyleIdx="1" presStyleCnt="5" custScaleX="1165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79A280-A286-4C84-8D87-1D40C62DB755}" type="pres">
      <dgm:prSet presAssocID="{B4FE4192-E570-410A-A9D6-4F1FA3F8ABF6}" presName="sp" presStyleCnt="0"/>
      <dgm:spPr/>
    </dgm:pt>
    <dgm:pt modelId="{6AF10045-1640-4B55-8EC2-0E7554E5D570}" type="pres">
      <dgm:prSet presAssocID="{7B1513B8-849A-4434-A288-D90F5F9A17F0}" presName="linNode" presStyleCnt="0"/>
      <dgm:spPr/>
    </dgm:pt>
    <dgm:pt modelId="{F2703418-0E72-48E8-A747-B26B39119AA4}" type="pres">
      <dgm:prSet presAssocID="{7B1513B8-849A-4434-A288-D90F5F9A17F0}" presName="parentText" presStyleLbl="node1" presStyleIdx="2" presStyleCnt="5" custScaleX="707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B45E46-E12A-4325-860A-1587CEDCE594}" type="pres">
      <dgm:prSet presAssocID="{7B1513B8-849A-4434-A288-D90F5F9A17F0}" presName="descendantText" presStyleLbl="alignAccFollowNode1" presStyleIdx="2" presStyleCnt="5" custScaleX="1165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01E533-B48E-4850-B84F-584A21AEC721}" type="pres">
      <dgm:prSet presAssocID="{4DB777BD-A045-4D5D-B79C-954E69538697}" presName="sp" presStyleCnt="0"/>
      <dgm:spPr/>
    </dgm:pt>
    <dgm:pt modelId="{A172556F-1A0E-4759-8661-D0D8B49DCB63}" type="pres">
      <dgm:prSet presAssocID="{C7D73C76-7E66-448B-B205-21D8F5FC1A5A}" presName="linNode" presStyleCnt="0"/>
      <dgm:spPr/>
    </dgm:pt>
    <dgm:pt modelId="{663ABF4C-1AC3-4333-9A39-652C6347AEF4}" type="pres">
      <dgm:prSet presAssocID="{C7D73C76-7E66-448B-B205-21D8F5FC1A5A}" presName="parentText" presStyleLbl="node1" presStyleIdx="3" presStyleCnt="5" custScaleX="707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221867-7959-4B46-9B3E-63F5C25F68B7}" type="pres">
      <dgm:prSet presAssocID="{C7D73C76-7E66-448B-B205-21D8F5FC1A5A}" presName="descendantText" presStyleLbl="alignAccFollowNode1" presStyleIdx="3" presStyleCnt="5" custScaleX="116588" custScaleY="1129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441F7A-EC2B-4E61-BDE2-36C28551A3B2}" type="pres">
      <dgm:prSet presAssocID="{9506FC58-85BB-43DF-9F01-1D8E48B3C775}" presName="sp" presStyleCnt="0"/>
      <dgm:spPr/>
    </dgm:pt>
    <dgm:pt modelId="{D06C7CE9-F910-4AC7-8314-13CC5B47F84C}" type="pres">
      <dgm:prSet presAssocID="{202FABD3-27BC-4852-90DE-E2AC981FF779}" presName="linNode" presStyleCnt="0"/>
      <dgm:spPr/>
    </dgm:pt>
    <dgm:pt modelId="{5363DA18-DB4B-422A-9400-0EAAD6BF6250}" type="pres">
      <dgm:prSet presAssocID="{202FABD3-27BC-4852-90DE-E2AC981FF779}" presName="parentText" presStyleLbl="node1" presStyleIdx="4" presStyleCnt="5" custScaleX="70713" custScaleY="12872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C8F9E-AC6D-4589-8E4C-BA05B5A921FD}" type="pres">
      <dgm:prSet presAssocID="{202FABD3-27BC-4852-90DE-E2AC981FF779}" presName="descendantText" presStyleLbl="alignAccFollowNode1" presStyleIdx="4" presStyleCnt="5" custScaleX="116474" custScaleY="1176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4B0795-98C7-461A-922C-0062467B322A}" type="presOf" srcId="{3C0FADC7-2B61-44D1-A5CA-2D179B479E2B}" destId="{551D1CEB-4C11-4C43-B5C9-59DDA028CACA}" srcOrd="0" destOrd="0" presId="urn:microsoft.com/office/officeart/2005/8/layout/vList5"/>
    <dgm:cxn modelId="{0A9D4B3A-B3E5-4436-AD11-1F85837CD1E5}" srcId="{202FABD3-27BC-4852-90DE-E2AC981FF779}" destId="{5A9489C9-ADD4-4B08-9D01-963AD889E405}" srcOrd="1" destOrd="0" parTransId="{EF4CAF30-1359-4D66-B805-A51C3E427EE3}" sibTransId="{468641D0-5CB3-463E-AEEA-191E85A9435C}"/>
    <dgm:cxn modelId="{402F727D-E95C-4F81-BACD-21DF9DA9DA24}" srcId="{202FABD3-27BC-4852-90DE-E2AC981FF779}" destId="{9E16FE5F-185B-49F1-9C86-FCB9CDC6BC31}" srcOrd="0" destOrd="0" parTransId="{10772E87-CF67-40D0-8BBC-FBEE55B929AC}" sibTransId="{5877F47F-0330-4FDB-AF54-EB6F0885F11F}"/>
    <dgm:cxn modelId="{F22A9CE2-6F18-4CF6-885C-C4FB3D25D508}" type="presOf" srcId="{5A9489C9-ADD4-4B08-9D01-963AD889E405}" destId="{11EC8F9E-AC6D-4589-8E4C-BA05B5A921FD}" srcOrd="0" destOrd="1" presId="urn:microsoft.com/office/officeart/2005/8/layout/vList5"/>
    <dgm:cxn modelId="{BD3B84EB-6689-4E50-B359-ABCD0234028D}" srcId="{6A93C232-2E14-4EA7-99D7-3BCBFD43FCD4}" destId="{9CA59B55-7C0C-403C-8E8D-74A4EF92698D}" srcOrd="1" destOrd="0" parTransId="{203B0929-EC0B-49AC-BE1A-FA89499A7F21}" sibTransId="{B4FE4192-E570-410A-A9D6-4F1FA3F8ABF6}"/>
    <dgm:cxn modelId="{34BE9069-99A8-4C2A-A19C-9A004C9B5CC9}" srcId="{9CA59B55-7C0C-403C-8E8D-74A4EF92698D}" destId="{92BC31BB-C274-4E3F-AD94-4C594C8A8FA6}" srcOrd="1" destOrd="0" parTransId="{734C7C20-653A-4A7C-956D-3C5087E90EDC}" sibTransId="{30F61CBE-9771-4456-BDE1-36881861723B}"/>
    <dgm:cxn modelId="{9A554783-1D39-49A4-A9CD-DCCBCA447810}" srcId="{6A93C232-2E14-4EA7-99D7-3BCBFD43FCD4}" destId="{C7D73C76-7E66-448B-B205-21D8F5FC1A5A}" srcOrd="3" destOrd="0" parTransId="{11A760DC-8042-428C-A1F3-B7666288F174}" sibTransId="{9506FC58-85BB-43DF-9F01-1D8E48B3C775}"/>
    <dgm:cxn modelId="{1EC6CD9D-B1DB-4D6E-8B13-9D8077E432DB}" srcId="{6A93C232-2E14-4EA7-99D7-3BCBFD43FCD4}" destId="{202FABD3-27BC-4852-90DE-E2AC981FF779}" srcOrd="4" destOrd="0" parTransId="{2E15DEA6-F4A8-4497-B097-FC616D0467C9}" sibTransId="{2EC94307-B254-4368-8A5B-BE805BA5F88B}"/>
    <dgm:cxn modelId="{E97E585F-2C19-42AC-9AC5-31714358AFF7}" srcId="{C7D73C76-7E66-448B-B205-21D8F5FC1A5A}" destId="{119E70E0-7622-4ADF-8C5C-2C680F211CEE}" srcOrd="1" destOrd="0" parTransId="{344C9C5B-63AC-4CA0-B615-CD83C862866B}" sibTransId="{B6394B04-57A6-4B69-B6F1-0DAB1276DAA2}"/>
    <dgm:cxn modelId="{BF83EA90-0444-41DC-B7B3-95C002FCF367}" srcId="{7B1513B8-849A-4434-A288-D90F5F9A17F0}" destId="{2DB73322-9F66-48B8-A5AD-7EC572E6DEB5}" srcOrd="0" destOrd="0" parTransId="{581EF308-2617-42DC-A023-43BA48EFF163}" sibTransId="{EB2F55CB-9B72-4E93-ACE7-687FF43C2D07}"/>
    <dgm:cxn modelId="{3A926340-1F99-47AE-A774-94B7AFAB17EB}" type="presOf" srcId="{92BC31BB-C274-4E3F-AD94-4C594C8A8FA6}" destId="{771AD428-71A4-42F7-B644-69013AD4201C}" srcOrd="0" destOrd="1" presId="urn:microsoft.com/office/officeart/2005/8/layout/vList5"/>
    <dgm:cxn modelId="{E8FA126C-9CF8-4650-9859-8181EF533353}" type="presOf" srcId="{9CA59B55-7C0C-403C-8E8D-74A4EF92698D}" destId="{7257DEE0-B589-468B-9150-AE3B441A5885}" srcOrd="0" destOrd="0" presId="urn:microsoft.com/office/officeart/2005/8/layout/vList5"/>
    <dgm:cxn modelId="{1FBE5E15-3BFB-4FE2-98DF-4223A469A3C7}" type="presOf" srcId="{202FABD3-27BC-4852-90DE-E2AC981FF779}" destId="{5363DA18-DB4B-422A-9400-0EAAD6BF6250}" srcOrd="0" destOrd="0" presId="urn:microsoft.com/office/officeart/2005/8/layout/vList5"/>
    <dgm:cxn modelId="{392D6B1A-9217-46D7-9A3E-7635614E0153}" type="presOf" srcId="{9B0A9355-D9A7-4542-AE1B-64897D7E8F0B}" destId="{771AD428-71A4-42F7-B644-69013AD4201C}" srcOrd="0" destOrd="0" presId="urn:microsoft.com/office/officeart/2005/8/layout/vList5"/>
    <dgm:cxn modelId="{51B9DE55-94DF-409F-A155-86556A88733A}" srcId="{C7D73C76-7E66-448B-B205-21D8F5FC1A5A}" destId="{8456E2B5-B6FF-4201-A53E-7FAA72A3AE31}" srcOrd="0" destOrd="0" parTransId="{FAB27AA1-0F5B-49B0-90A4-F137BB76BD53}" sibTransId="{7A88B4DB-5953-41FE-935B-9D9E4AA011A3}"/>
    <dgm:cxn modelId="{DCD8C7A1-421D-461D-8A03-165241B03093}" srcId="{7B1513B8-849A-4434-A288-D90F5F9A17F0}" destId="{33CE8F8F-EC3D-431E-94A6-A9748A3A0741}" srcOrd="1" destOrd="0" parTransId="{410CC46E-A826-4464-83AB-4DACCB762AD0}" sibTransId="{DEABA591-681F-45FF-B78B-2AD6AC3E3AFD}"/>
    <dgm:cxn modelId="{398E1F60-6B06-4D8F-80AA-BD7387B5E435}" type="presOf" srcId="{6A93C232-2E14-4EA7-99D7-3BCBFD43FCD4}" destId="{50E1E18C-82D9-4C3B-A93F-A4769EF2EC2B}" srcOrd="0" destOrd="0" presId="urn:microsoft.com/office/officeart/2005/8/layout/vList5"/>
    <dgm:cxn modelId="{6849EEB2-0D88-4923-AE65-1249B37C0D9A}" srcId="{9CA59B55-7C0C-403C-8E8D-74A4EF92698D}" destId="{9B0A9355-D9A7-4542-AE1B-64897D7E8F0B}" srcOrd="0" destOrd="0" parTransId="{AA6C3A24-4980-43D2-B1DC-5C3045BA1420}" sibTransId="{416C9145-E326-4712-A7C8-A5513B3D4A49}"/>
    <dgm:cxn modelId="{CE08D1F9-1302-466C-9E94-9B9F06059E35}" type="presOf" srcId="{33CE8F8F-EC3D-431E-94A6-A9748A3A0741}" destId="{9AB45E46-E12A-4325-860A-1587CEDCE594}" srcOrd="0" destOrd="1" presId="urn:microsoft.com/office/officeart/2005/8/layout/vList5"/>
    <dgm:cxn modelId="{B1BAAFA2-2979-4D9A-B3FA-2575DA7F592B}" type="presOf" srcId="{9E16FE5F-185B-49F1-9C86-FCB9CDC6BC31}" destId="{11EC8F9E-AC6D-4589-8E4C-BA05B5A921FD}" srcOrd="0" destOrd="0" presId="urn:microsoft.com/office/officeart/2005/8/layout/vList5"/>
    <dgm:cxn modelId="{F9369EA8-2B7B-46B6-8B41-C279A82E0F7E}" srcId="{A22618EE-D71E-4902-8B8E-9EBF760C5E08}" destId="{3C0FADC7-2B61-44D1-A5CA-2D179B479E2B}" srcOrd="0" destOrd="0" parTransId="{C81A5249-04E9-44C8-A628-EC3D5ED881D9}" sibTransId="{C914C5D8-1786-4D72-9720-12E5BAB7B1E9}"/>
    <dgm:cxn modelId="{32EB315F-586D-4183-9376-54B4A89EEDF4}" srcId="{6A93C232-2E14-4EA7-99D7-3BCBFD43FCD4}" destId="{A22618EE-D71E-4902-8B8E-9EBF760C5E08}" srcOrd="0" destOrd="0" parTransId="{F25A7D05-6F1E-4630-B50A-6EA000713E50}" sibTransId="{51B509C3-37BD-49F9-B262-4850A86D94E8}"/>
    <dgm:cxn modelId="{7ED21207-AF89-47D3-AA3E-10D79AE12D4E}" type="presOf" srcId="{A22618EE-D71E-4902-8B8E-9EBF760C5E08}" destId="{4F65B63A-144A-411E-AA4A-E75497581D4B}" srcOrd="0" destOrd="0" presId="urn:microsoft.com/office/officeart/2005/8/layout/vList5"/>
    <dgm:cxn modelId="{8A83D21C-2F39-4D4C-AAE5-614AB4F0B2C2}" type="presOf" srcId="{8456E2B5-B6FF-4201-A53E-7FAA72A3AE31}" destId="{D3221867-7959-4B46-9B3E-63F5C25F68B7}" srcOrd="0" destOrd="0" presId="urn:microsoft.com/office/officeart/2005/8/layout/vList5"/>
    <dgm:cxn modelId="{E00EB2AF-EB74-4AB5-BDCE-C0FAA1625AD5}" type="presOf" srcId="{C7D73C76-7E66-448B-B205-21D8F5FC1A5A}" destId="{663ABF4C-1AC3-4333-9A39-652C6347AEF4}" srcOrd="0" destOrd="0" presId="urn:microsoft.com/office/officeart/2005/8/layout/vList5"/>
    <dgm:cxn modelId="{9B31DE7B-EF1D-45E6-8909-1EA83934A5E4}" type="presOf" srcId="{7B1513B8-849A-4434-A288-D90F5F9A17F0}" destId="{F2703418-0E72-48E8-A747-B26B39119AA4}" srcOrd="0" destOrd="0" presId="urn:microsoft.com/office/officeart/2005/8/layout/vList5"/>
    <dgm:cxn modelId="{699BEEF3-9D8B-42FE-AE95-F75F7A830358}" srcId="{6A93C232-2E14-4EA7-99D7-3BCBFD43FCD4}" destId="{7B1513B8-849A-4434-A288-D90F5F9A17F0}" srcOrd="2" destOrd="0" parTransId="{8583D315-FE6F-4A15-831E-502A225830CA}" sibTransId="{4DB777BD-A045-4D5D-B79C-954E69538697}"/>
    <dgm:cxn modelId="{F7C4A0D0-10F4-4737-B301-1725AA6E3450}" type="presOf" srcId="{119E70E0-7622-4ADF-8C5C-2C680F211CEE}" destId="{D3221867-7959-4B46-9B3E-63F5C25F68B7}" srcOrd="0" destOrd="1" presId="urn:microsoft.com/office/officeart/2005/8/layout/vList5"/>
    <dgm:cxn modelId="{C3DF6C7E-D5C0-496A-B5F5-B7E879D4549D}" type="presOf" srcId="{2DB73322-9F66-48B8-A5AD-7EC572E6DEB5}" destId="{9AB45E46-E12A-4325-860A-1587CEDCE594}" srcOrd="0" destOrd="0" presId="urn:microsoft.com/office/officeart/2005/8/layout/vList5"/>
    <dgm:cxn modelId="{1114E4C1-3EB0-48B1-82CC-8C38B68E3CB7}" type="presParOf" srcId="{50E1E18C-82D9-4C3B-A93F-A4769EF2EC2B}" destId="{B590133E-6E57-4CC8-B9ED-325DC143308E}" srcOrd="0" destOrd="0" presId="urn:microsoft.com/office/officeart/2005/8/layout/vList5"/>
    <dgm:cxn modelId="{D2752A1D-EB52-43BC-94E6-E892BA446F0B}" type="presParOf" srcId="{B590133E-6E57-4CC8-B9ED-325DC143308E}" destId="{4F65B63A-144A-411E-AA4A-E75497581D4B}" srcOrd="0" destOrd="0" presId="urn:microsoft.com/office/officeart/2005/8/layout/vList5"/>
    <dgm:cxn modelId="{96BA6B70-89EC-4290-A419-5CBD5A01BA56}" type="presParOf" srcId="{B590133E-6E57-4CC8-B9ED-325DC143308E}" destId="{551D1CEB-4C11-4C43-B5C9-59DDA028CACA}" srcOrd="1" destOrd="0" presId="urn:microsoft.com/office/officeart/2005/8/layout/vList5"/>
    <dgm:cxn modelId="{6150DB82-6429-4728-A905-6546506F5494}" type="presParOf" srcId="{50E1E18C-82D9-4C3B-A93F-A4769EF2EC2B}" destId="{152D6A9F-6A5E-48B6-88C2-846122E997EA}" srcOrd="1" destOrd="0" presId="urn:microsoft.com/office/officeart/2005/8/layout/vList5"/>
    <dgm:cxn modelId="{4C3ECDA9-F8C9-41D7-898A-50BA74250A40}" type="presParOf" srcId="{50E1E18C-82D9-4C3B-A93F-A4769EF2EC2B}" destId="{C35B0FA4-D19B-4E71-BCB2-E19CEBF8FE51}" srcOrd="2" destOrd="0" presId="urn:microsoft.com/office/officeart/2005/8/layout/vList5"/>
    <dgm:cxn modelId="{0089D509-8076-4E78-AA94-E1AFC0BD3012}" type="presParOf" srcId="{C35B0FA4-D19B-4E71-BCB2-E19CEBF8FE51}" destId="{7257DEE0-B589-468B-9150-AE3B441A5885}" srcOrd="0" destOrd="0" presId="urn:microsoft.com/office/officeart/2005/8/layout/vList5"/>
    <dgm:cxn modelId="{02F00F58-F80C-4A90-95DE-31F2A32318A8}" type="presParOf" srcId="{C35B0FA4-D19B-4E71-BCB2-E19CEBF8FE51}" destId="{771AD428-71A4-42F7-B644-69013AD4201C}" srcOrd="1" destOrd="0" presId="urn:microsoft.com/office/officeart/2005/8/layout/vList5"/>
    <dgm:cxn modelId="{B2D4421D-83FC-4BB6-8A7D-9D4A6B2423BF}" type="presParOf" srcId="{50E1E18C-82D9-4C3B-A93F-A4769EF2EC2B}" destId="{B079A280-A286-4C84-8D87-1D40C62DB755}" srcOrd="3" destOrd="0" presId="urn:microsoft.com/office/officeart/2005/8/layout/vList5"/>
    <dgm:cxn modelId="{3815B2DA-26E5-4906-9566-4A02BFB030C1}" type="presParOf" srcId="{50E1E18C-82D9-4C3B-A93F-A4769EF2EC2B}" destId="{6AF10045-1640-4B55-8EC2-0E7554E5D570}" srcOrd="4" destOrd="0" presId="urn:microsoft.com/office/officeart/2005/8/layout/vList5"/>
    <dgm:cxn modelId="{18B62DDB-D56B-4C83-AA52-6FE465F96608}" type="presParOf" srcId="{6AF10045-1640-4B55-8EC2-0E7554E5D570}" destId="{F2703418-0E72-48E8-A747-B26B39119AA4}" srcOrd="0" destOrd="0" presId="urn:microsoft.com/office/officeart/2005/8/layout/vList5"/>
    <dgm:cxn modelId="{42FF3D8F-0AE6-4A14-8FA0-1C824BBEB823}" type="presParOf" srcId="{6AF10045-1640-4B55-8EC2-0E7554E5D570}" destId="{9AB45E46-E12A-4325-860A-1587CEDCE594}" srcOrd="1" destOrd="0" presId="urn:microsoft.com/office/officeart/2005/8/layout/vList5"/>
    <dgm:cxn modelId="{7B081112-4117-448A-B7E0-DF26B10E4FEF}" type="presParOf" srcId="{50E1E18C-82D9-4C3B-A93F-A4769EF2EC2B}" destId="{9801E533-B48E-4850-B84F-584A21AEC721}" srcOrd="5" destOrd="0" presId="urn:microsoft.com/office/officeart/2005/8/layout/vList5"/>
    <dgm:cxn modelId="{B7B903DD-C7DE-4575-B3A7-561D57D4F2CE}" type="presParOf" srcId="{50E1E18C-82D9-4C3B-A93F-A4769EF2EC2B}" destId="{A172556F-1A0E-4759-8661-D0D8B49DCB63}" srcOrd="6" destOrd="0" presId="urn:microsoft.com/office/officeart/2005/8/layout/vList5"/>
    <dgm:cxn modelId="{0909663B-1CA1-4499-B9EA-421F6FFC8713}" type="presParOf" srcId="{A172556F-1A0E-4759-8661-D0D8B49DCB63}" destId="{663ABF4C-1AC3-4333-9A39-652C6347AEF4}" srcOrd="0" destOrd="0" presId="urn:microsoft.com/office/officeart/2005/8/layout/vList5"/>
    <dgm:cxn modelId="{E409D1E1-5CF6-4E4A-833F-4944C8D09EDE}" type="presParOf" srcId="{A172556F-1A0E-4759-8661-D0D8B49DCB63}" destId="{D3221867-7959-4B46-9B3E-63F5C25F68B7}" srcOrd="1" destOrd="0" presId="urn:microsoft.com/office/officeart/2005/8/layout/vList5"/>
    <dgm:cxn modelId="{A76F4EE1-98A0-4B80-AB06-9070C2BEE8CF}" type="presParOf" srcId="{50E1E18C-82D9-4C3B-A93F-A4769EF2EC2B}" destId="{A5441F7A-EC2B-4E61-BDE2-36C28551A3B2}" srcOrd="7" destOrd="0" presId="urn:microsoft.com/office/officeart/2005/8/layout/vList5"/>
    <dgm:cxn modelId="{5E13C2C2-C384-4C4B-8106-1A88C756A0D4}" type="presParOf" srcId="{50E1E18C-82D9-4C3B-A93F-A4769EF2EC2B}" destId="{D06C7CE9-F910-4AC7-8314-13CC5B47F84C}" srcOrd="8" destOrd="0" presId="urn:microsoft.com/office/officeart/2005/8/layout/vList5"/>
    <dgm:cxn modelId="{05968DF4-B9AC-498B-AB43-FA4D2531AC3E}" type="presParOf" srcId="{D06C7CE9-F910-4AC7-8314-13CC5B47F84C}" destId="{5363DA18-DB4B-422A-9400-0EAAD6BF6250}" srcOrd="0" destOrd="0" presId="urn:microsoft.com/office/officeart/2005/8/layout/vList5"/>
    <dgm:cxn modelId="{71F5B64D-1FF5-4810-89FB-7C69237692E8}" type="presParOf" srcId="{D06C7CE9-F910-4AC7-8314-13CC5B47F84C}" destId="{11EC8F9E-AC6D-4589-8E4C-BA05B5A921F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F1501B-BE5D-4356-B679-BDEAD7FFAA79}" type="doc">
      <dgm:prSet loTypeId="urn:microsoft.com/office/officeart/2005/8/layout/cycle4#1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62711EC-3FB2-4502-ABC0-FC255FD6EAB7}">
      <dgm:prSet phldrT="[Text]" custT="1"/>
      <dgm:spPr/>
      <dgm:t>
        <a:bodyPr/>
        <a:lstStyle/>
        <a:p>
          <a:r>
            <a:rPr lang="en-US" sz="2000" dirty="0" smtClean="0">
              <a:latin typeface="Garamond" pitchFamily="18" charset="0"/>
            </a:rPr>
            <a:t>Feasibility</a:t>
          </a:r>
          <a:endParaRPr lang="en-US" sz="2000" dirty="0">
            <a:latin typeface="Garamond" pitchFamily="18" charset="0"/>
          </a:endParaRPr>
        </a:p>
      </dgm:t>
    </dgm:pt>
    <dgm:pt modelId="{F9C90307-9A9F-4868-857E-EDA441857126}" type="parTrans" cxnId="{F71D223A-8FDD-4534-8DF6-5559EAB34ECD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69A838F1-7D7B-4AC5-A580-C852C94FE92E}" type="sibTrans" cxnId="{F71D223A-8FDD-4534-8DF6-5559EAB34ECD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BD48C81A-F160-4865-B15A-3F49849B6673}">
      <dgm:prSet phldrT="[Text]" custT="1"/>
      <dgm:spPr/>
      <dgm:t>
        <a:bodyPr/>
        <a:lstStyle/>
        <a:p>
          <a:pPr algn="l"/>
          <a:r>
            <a:rPr lang="en-US" sz="1800" dirty="0" smtClean="0">
              <a:latin typeface="Garamond" pitchFamily="18" charset="0"/>
            </a:rPr>
            <a:t>Less Upfront Capital</a:t>
          </a:r>
          <a:endParaRPr lang="en-US" sz="1800" dirty="0">
            <a:latin typeface="Garamond" pitchFamily="18" charset="0"/>
          </a:endParaRPr>
        </a:p>
      </dgm:t>
    </dgm:pt>
    <dgm:pt modelId="{4329CFCB-ACCF-48CE-A296-A0ED5140FE55}" type="parTrans" cxnId="{CCAB2A92-5769-414E-B3B3-5CC220CB2C1C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43BD0462-9FB0-44A9-B6AE-F3F86E46924D}" type="sibTrans" cxnId="{CCAB2A92-5769-414E-B3B3-5CC220CB2C1C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4FCFB122-D235-4B0A-94A6-388AE2BA1A55}">
      <dgm:prSet phldrT="[Text]" custT="1"/>
      <dgm:spPr/>
      <dgm:t>
        <a:bodyPr/>
        <a:lstStyle/>
        <a:p>
          <a:r>
            <a:rPr lang="en-US" sz="2000" dirty="0" smtClean="0">
              <a:latin typeface="Garamond" pitchFamily="18" charset="0"/>
            </a:rPr>
            <a:t>Bottom Up Approach</a:t>
          </a:r>
          <a:endParaRPr lang="en-US" sz="2000" dirty="0">
            <a:latin typeface="Garamond" pitchFamily="18" charset="0"/>
          </a:endParaRPr>
        </a:p>
      </dgm:t>
    </dgm:pt>
    <dgm:pt modelId="{2A377F05-8C4F-47DD-8953-7870AF36CCA3}" type="parTrans" cxnId="{08584BC5-29F3-411D-9015-766337D739BB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461E4DDE-08CB-4308-A4B0-BE44C6D043B6}" type="sibTrans" cxnId="{08584BC5-29F3-411D-9015-766337D739BB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99816D3B-C029-4BFE-A315-F95A86F63E5A}">
      <dgm:prSet phldrT="[Text]" custT="1"/>
      <dgm:spPr/>
      <dgm:t>
        <a:bodyPr/>
        <a:lstStyle/>
        <a:p>
          <a:r>
            <a:rPr lang="en-US" sz="1800" dirty="0" smtClean="0">
              <a:latin typeface="Garamond" pitchFamily="18" charset="0"/>
            </a:rPr>
            <a:t>Asset is the worker</a:t>
          </a:r>
          <a:endParaRPr lang="en-US" sz="1800" dirty="0">
            <a:latin typeface="Garamond" pitchFamily="18" charset="0"/>
          </a:endParaRPr>
        </a:p>
      </dgm:t>
    </dgm:pt>
    <dgm:pt modelId="{21A90A53-DC1A-4339-998F-F090E39A20F3}" type="parTrans" cxnId="{33F113CB-2A1B-4859-BEB4-97EF69734249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42F2FFCB-E876-478C-8674-BD05A375A9B3}" type="sibTrans" cxnId="{33F113CB-2A1B-4859-BEB4-97EF69734249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9FC2D97A-66B8-45A7-B4A7-2BB570301ED4}">
      <dgm:prSet phldrT="[Text]" custT="1"/>
      <dgm:spPr/>
      <dgm:t>
        <a:bodyPr/>
        <a:lstStyle/>
        <a:p>
          <a:r>
            <a:rPr lang="en-US" sz="2000" b="0" dirty="0" smtClean="0">
              <a:latin typeface="Garamond" pitchFamily="18" charset="0"/>
            </a:rPr>
            <a:t>Innovative</a:t>
          </a:r>
        </a:p>
        <a:p>
          <a:r>
            <a:rPr lang="en-US" sz="2000" b="0" dirty="0" smtClean="0">
              <a:latin typeface="Garamond" pitchFamily="18" charset="0"/>
            </a:rPr>
            <a:t>Structure</a:t>
          </a:r>
          <a:endParaRPr lang="en-US" sz="2000" b="0" dirty="0">
            <a:latin typeface="Garamond" pitchFamily="18" charset="0"/>
          </a:endParaRPr>
        </a:p>
      </dgm:t>
    </dgm:pt>
    <dgm:pt modelId="{861560EA-C869-42B6-96A1-2BC18E648414}" type="parTrans" cxnId="{140A0C79-3C94-4C41-9BAB-CEAA63364689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03080EB3-92BD-46EA-BEF6-67828F63F8E5}" type="sibTrans" cxnId="{140A0C79-3C94-4C41-9BAB-CEAA63364689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42850511-4653-4963-AC33-34F245CC1E2C}">
      <dgm:prSet phldrT="[Text]" custT="1"/>
      <dgm:spPr/>
      <dgm:t>
        <a:bodyPr/>
        <a:lstStyle/>
        <a:p>
          <a:r>
            <a:rPr lang="en-US" sz="2000" dirty="0" smtClean="0">
              <a:latin typeface="Garamond" pitchFamily="18" charset="0"/>
            </a:rPr>
            <a:t>Attractive for</a:t>
          </a:r>
        </a:p>
        <a:p>
          <a:r>
            <a:rPr lang="en-US" sz="2000" dirty="0" smtClean="0">
              <a:latin typeface="Garamond" pitchFamily="18" charset="0"/>
            </a:rPr>
            <a:t>LP’s</a:t>
          </a:r>
          <a:endParaRPr lang="en-US" sz="2000" dirty="0">
            <a:latin typeface="Garamond" pitchFamily="18" charset="0"/>
          </a:endParaRPr>
        </a:p>
      </dgm:t>
    </dgm:pt>
    <dgm:pt modelId="{856F36CF-9F4A-46D5-BBAC-500C7702B627}" type="parTrans" cxnId="{ED026A10-4C28-4FAE-A9B2-4AE4EC0AF57B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07C0D209-4025-41B5-B8ED-BFE08F2FDD4B}" type="sibTrans" cxnId="{ED026A10-4C28-4FAE-A9B2-4AE4EC0AF57B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D0026A4D-1D15-4502-99B3-BE080BB6D084}">
      <dgm:prSet phldrT="[Text]" custT="1"/>
      <dgm:spPr/>
      <dgm:t>
        <a:bodyPr/>
        <a:lstStyle/>
        <a:p>
          <a:pPr algn="l"/>
          <a:r>
            <a:rPr lang="en-US" sz="1800" dirty="0" smtClean="0">
              <a:latin typeface="Garamond" pitchFamily="18" charset="0"/>
            </a:rPr>
            <a:t>Multiple Sources of financial return</a:t>
          </a:r>
          <a:endParaRPr lang="en-US" sz="1800" dirty="0">
            <a:latin typeface="Garamond" pitchFamily="18" charset="0"/>
          </a:endParaRPr>
        </a:p>
      </dgm:t>
    </dgm:pt>
    <dgm:pt modelId="{A8A0D430-0C58-43DF-8D71-570959855C7D}" type="parTrans" cxnId="{7D139B9E-E456-4DE3-8DC0-BD9B83B3824B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2E9C08D0-8DEB-4739-A821-66F61AAB140D}" type="sibTrans" cxnId="{7D139B9E-E456-4DE3-8DC0-BD9B83B3824B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F22D5E48-1C66-44B9-B774-2D1B42CDB03A}">
      <dgm:prSet phldrT="[Text]" custT="1"/>
      <dgm:spPr/>
      <dgm:t>
        <a:bodyPr/>
        <a:lstStyle/>
        <a:p>
          <a:r>
            <a:rPr lang="en-US" sz="1800" dirty="0" smtClean="0">
              <a:latin typeface="Garamond" pitchFamily="18" charset="0"/>
            </a:rPr>
            <a:t>Worker moves up value chain , impact is trickled down to all levels on society</a:t>
          </a:r>
          <a:endParaRPr lang="en-US" sz="1800" dirty="0">
            <a:latin typeface="Garamond" pitchFamily="18" charset="0"/>
          </a:endParaRPr>
        </a:p>
      </dgm:t>
    </dgm:pt>
    <dgm:pt modelId="{C7B5B2F0-F8E3-4324-B784-557399A18422}" type="parTrans" cxnId="{4124DBF5-68BF-4912-BA84-4445B5874368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C160F926-26FC-42FC-AC47-7F467F907FEC}" type="sibTrans" cxnId="{4124DBF5-68BF-4912-BA84-4445B5874368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D00C6543-9302-4A7B-A9A2-97E430FB863A}">
      <dgm:prSet phldrT="[Text]" custT="1"/>
      <dgm:spPr/>
      <dgm:t>
        <a:bodyPr/>
        <a:lstStyle/>
        <a:p>
          <a:pPr algn="l"/>
          <a:r>
            <a:rPr lang="en-US" sz="1800" dirty="0" smtClean="0">
              <a:latin typeface="Garamond" pitchFamily="18" charset="0"/>
            </a:rPr>
            <a:t> Unique financing structure</a:t>
          </a:r>
          <a:endParaRPr lang="en-US" sz="1800" dirty="0">
            <a:latin typeface="Garamond" pitchFamily="18" charset="0"/>
          </a:endParaRPr>
        </a:p>
      </dgm:t>
    </dgm:pt>
    <dgm:pt modelId="{8FD1E860-5551-45C2-BA5E-4A015B0C0987}" type="sibTrans" cxnId="{89CCCB03-7918-4C04-8A0D-FFC224C011FD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D228C9B4-B133-474E-9F2E-6FB888945CF2}" type="parTrans" cxnId="{89CCCB03-7918-4C04-8A0D-FFC224C011FD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5227214B-BEA4-41D7-B3A2-582D70AD4B45}">
      <dgm:prSet phldrT="[Text]" custT="1"/>
      <dgm:spPr/>
      <dgm:t>
        <a:bodyPr/>
        <a:lstStyle/>
        <a:p>
          <a:pPr algn="l"/>
          <a:r>
            <a:rPr lang="en-US" sz="1800" dirty="0" smtClean="0">
              <a:latin typeface="Garamond" pitchFamily="18" charset="0"/>
            </a:rPr>
            <a:t>Upside for all stakeholders</a:t>
          </a:r>
          <a:endParaRPr lang="en-US" sz="1800" dirty="0">
            <a:latin typeface="Garamond" pitchFamily="18" charset="0"/>
          </a:endParaRPr>
        </a:p>
      </dgm:t>
    </dgm:pt>
    <dgm:pt modelId="{16CC861A-B067-474B-9177-266F88BF70A7}" type="parTrans" cxnId="{D993C9E5-6D59-42E7-9968-75C87D94B881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EB848B06-EBDA-452F-B718-CAA13B738697}" type="sibTrans" cxnId="{D993C9E5-6D59-42E7-9968-75C87D94B881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DFDEF362-AAB9-4F57-8791-F28A7DC3A2DC}">
      <dgm:prSet phldrT="[Text]" custT="1"/>
      <dgm:spPr/>
      <dgm:t>
        <a:bodyPr/>
        <a:lstStyle/>
        <a:p>
          <a:pPr algn="l"/>
          <a:r>
            <a:rPr lang="en-US" sz="1800" dirty="0" smtClean="0">
              <a:latin typeface="Garamond" pitchFamily="18" charset="0"/>
            </a:rPr>
            <a:t>Scalability</a:t>
          </a:r>
          <a:endParaRPr lang="en-US" sz="1800" dirty="0">
            <a:latin typeface="Garamond" pitchFamily="18" charset="0"/>
          </a:endParaRPr>
        </a:p>
      </dgm:t>
    </dgm:pt>
    <dgm:pt modelId="{EEE68E7A-BCC8-432E-A119-3E77F38B176E}" type="parTrans" cxnId="{03A06778-D25E-4CFA-9744-57274F399C87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F26F3422-74C8-4A31-88E2-D382CD1BB54C}" type="sibTrans" cxnId="{03A06778-D25E-4CFA-9744-57274F399C87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C5C6A48F-04EC-4AA0-B198-AA9282BA55B7}">
      <dgm:prSet phldrT="[Text]" custT="1"/>
      <dgm:spPr/>
      <dgm:t>
        <a:bodyPr/>
        <a:lstStyle/>
        <a:p>
          <a:pPr algn="l"/>
          <a:r>
            <a:rPr lang="en-US" sz="1800" dirty="0" smtClean="0">
              <a:latin typeface="Garamond" pitchFamily="18" charset="0"/>
            </a:rPr>
            <a:t>Calculated risk reward</a:t>
          </a:r>
          <a:endParaRPr lang="en-US" sz="1800" dirty="0">
            <a:latin typeface="Garamond" pitchFamily="18" charset="0"/>
          </a:endParaRPr>
        </a:p>
      </dgm:t>
    </dgm:pt>
    <dgm:pt modelId="{E41844AB-60B9-4A10-BE80-4019395E100C}" type="parTrans" cxnId="{DFC1CFA2-1EB9-4DE3-8067-7E4D07CCF8BA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1483A21F-2155-41D0-AD9D-99F1993EC9D2}" type="sibTrans" cxnId="{DFC1CFA2-1EB9-4DE3-8067-7E4D07CCF8BA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B5889E93-5CFD-4529-87FC-092CEBD0CAC4}">
      <dgm:prSet phldrT="[Text]" custT="1"/>
      <dgm:spPr/>
      <dgm:t>
        <a:bodyPr/>
        <a:lstStyle/>
        <a:p>
          <a:pPr algn="l"/>
          <a:r>
            <a:rPr lang="en-US" sz="1800" dirty="0" smtClean="0">
              <a:latin typeface="Garamond" pitchFamily="18" charset="0"/>
            </a:rPr>
            <a:t>Potential to attract large investor base</a:t>
          </a:r>
          <a:endParaRPr lang="en-US" sz="1800" dirty="0">
            <a:latin typeface="Garamond" pitchFamily="18" charset="0"/>
          </a:endParaRPr>
        </a:p>
      </dgm:t>
    </dgm:pt>
    <dgm:pt modelId="{80B6F733-F9CF-4FEB-950C-049E4D4A76A8}" type="parTrans" cxnId="{61002941-6445-4C81-AE1A-75BE27E2156A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BB0BB615-9E19-4DDD-A334-BDF961FF0616}" type="sibTrans" cxnId="{61002941-6445-4C81-AE1A-75BE27E2156A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589834CE-D685-4FD8-AD86-3358F1DA2FED}" type="pres">
      <dgm:prSet presAssocID="{DCF1501B-BE5D-4356-B679-BDEAD7FFAA7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4E8AA7-F915-45B4-A262-2E99DEC8CB64}" type="pres">
      <dgm:prSet presAssocID="{DCF1501B-BE5D-4356-B679-BDEAD7FFAA79}" presName="children" presStyleCnt="0"/>
      <dgm:spPr/>
    </dgm:pt>
    <dgm:pt modelId="{9EA6B3B2-ABD2-4877-83A5-FD06ABBF105C}" type="pres">
      <dgm:prSet presAssocID="{DCF1501B-BE5D-4356-B679-BDEAD7FFAA79}" presName="child1group" presStyleCnt="0"/>
      <dgm:spPr/>
    </dgm:pt>
    <dgm:pt modelId="{9EFC1348-CBCF-4E44-9717-49BDD41ACCA7}" type="pres">
      <dgm:prSet presAssocID="{DCF1501B-BE5D-4356-B679-BDEAD7FFAA79}" presName="child1" presStyleLbl="bgAcc1" presStyleIdx="0" presStyleCnt="4" custScaleX="157566" custScaleY="107904" custLinFactNeighborX="-22802" custLinFactNeighborY="6643"/>
      <dgm:spPr/>
      <dgm:t>
        <a:bodyPr/>
        <a:lstStyle/>
        <a:p>
          <a:endParaRPr lang="en-US"/>
        </a:p>
      </dgm:t>
    </dgm:pt>
    <dgm:pt modelId="{662EDD39-9C43-4B6A-8086-EE5FEF48CD59}" type="pres">
      <dgm:prSet presAssocID="{DCF1501B-BE5D-4356-B679-BDEAD7FFAA79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AC909C-DA1A-4ACA-950F-3EB4465A1DC0}" type="pres">
      <dgm:prSet presAssocID="{DCF1501B-BE5D-4356-B679-BDEAD7FFAA79}" presName="child2group" presStyleCnt="0"/>
      <dgm:spPr/>
    </dgm:pt>
    <dgm:pt modelId="{2DA4BFE4-828A-4585-8E18-E62C5B5971A5}" type="pres">
      <dgm:prSet presAssocID="{DCF1501B-BE5D-4356-B679-BDEAD7FFAA79}" presName="child2" presStyleLbl="bgAcc1" presStyleIdx="1" presStyleCnt="4" custScaleX="170804" custScaleY="129100" custLinFactNeighborX="24243" custLinFactNeighborY="15836"/>
      <dgm:spPr/>
      <dgm:t>
        <a:bodyPr/>
        <a:lstStyle/>
        <a:p>
          <a:endParaRPr lang="en-US"/>
        </a:p>
      </dgm:t>
    </dgm:pt>
    <dgm:pt modelId="{1DE1FB5F-4C3C-4455-9B1B-FE362DD1C453}" type="pres">
      <dgm:prSet presAssocID="{DCF1501B-BE5D-4356-B679-BDEAD7FFAA7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2B7BF4-35F4-451A-9A10-0F6CF9B3A208}" type="pres">
      <dgm:prSet presAssocID="{DCF1501B-BE5D-4356-B679-BDEAD7FFAA79}" presName="child3group" presStyleCnt="0"/>
      <dgm:spPr/>
    </dgm:pt>
    <dgm:pt modelId="{35218126-AA86-4C5D-9A17-9CA638FCFF6D}" type="pres">
      <dgm:prSet presAssocID="{DCF1501B-BE5D-4356-B679-BDEAD7FFAA79}" presName="child3" presStyleLbl="bgAcc1" presStyleIdx="2" presStyleCnt="4" custScaleX="145495" custScaleY="139386" custLinFactNeighborX="36898" custLinFactNeighborY="-46458"/>
      <dgm:spPr/>
      <dgm:t>
        <a:bodyPr/>
        <a:lstStyle/>
        <a:p>
          <a:endParaRPr lang="en-US"/>
        </a:p>
      </dgm:t>
    </dgm:pt>
    <dgm:pt modelId="{560B3968-D6AF-4913-B1D8-0D121CC420AD}" type="pres">
      <dgm:prSet presAssocID="{DCF1501B-BE5D-4356-B679-BDEAD7FFAA7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56D98C-FE9D-4C25-B3DD-25F40EDC09C9}" type="pres">
      <dgm:prSet presAssocID="{DCF1501B-BE5D-4356-B679-BDEAD7FFAA79}" presName="child4group" presStyleCnt="0"/>
      <dgm:spPr/>
    </dgm:pt>
    <dgm:pt modelId="{89C3C7DB-8B81-4117-B398-78DB1F0A4C6C}" type="pres">
      <dgm:prSet presAssocID="{DCF1501B-BE5D-4356-B679-BDEAD7FFAA79}" presName="child4" presStyleLbl="bgAcc1" presStyleIdx="3" presStyleCnt="4" custScaleX="156580" custScaleY="150627" custLinFactNeighborX="-23295" custLinFactNeighborY="-44358"/>
      <dgm:spPr/>
      <dgm:t>
        <a:bodyPr/>
        <a:lstStyle/>
        <a:p>
          <a:endParaRPr lang="en-US"/>
        </a:p>
      </dgm:t>
    </dgm:pt>
    <dgm:pt modelId="{62E4140D-5DBA-4232-A557-CAEC2010DA8A}" type="pres">
      <dgm:prSet presAssocID="{DCF1501B-BE5D-4356-B679-BDEAD7FFAA79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E37D33-A8F7-4276-B6BD-988066D1C443}" type="pres">
      <dgm:prSet presAssocID="{DCF1501B-BE5D-4356-B679-BDEAD7FFAA79}" presName="childPlaceholder" presStyleCnt="0"/>
      <dgm:spPr/>
    </dgm:pt>
    <dgm:pt modelId="{D55BE6E6-2026-4689-A85E-715747DD01A8}" type="pres">
      <dgm:prSet presAssocID="{DCF1501B-BE5D-4356-B679-BDEAD7FFAA79}" presName="circle" presStyleCnt="0"/>
      <dgm:spPr/>
    </dgm:pt>
    <dgm:pt modelId="{BCAFBCA2-451F-4792-9322-57527E0DB837}" type="pres">
      <dgm:prSet presAssocID="{DCF1501B-BE5D-4356-B679-BDEAD7FFAA7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9B4153-4B25-4ED0-86C4-CB143EC9FE5D}" type="pres">
      <dgm:prSet presAssocID="{DCF1501B-BE5D-4356-B679-BDEAD7FFAA7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F7AE91-5F74-42A6-93B3-0687BBE72666}" type="pres">
      <dgm:prSet presAssocID="{DCF1501B-BE5D-4356-B679-BDEAD7FFAA79}" presName="quadrant3" presStyleLbl="node1" presStyleIdx="2" presStyleCnt="4" custScaleX="100687" custScaleY="9556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A300C6-9C2C-4833-8872-E8D2EE017A98}" type="pres">
      <dgm:prSet presAssocID="{DCF1501B-BE5D-4356-B679-BDEAD7FFAA7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5D1A3B-AF21-4C8E-9CCE-15673F48A8D4}" type="pres">
      <dgm:prSet presAssocID="{DCF1501B-BE5D-4356-B679-BDEAD7FFAA79}" presName="quadrantPlaceholder" presStyleCnt="0"/>
      <dgm:spPr/>
    </dgm:pt>
    <dgm:pt modelId="{102CDCF1-D1F3-43D0-B79D-F6F4DE7C88FD}" type="pres">
      <dgm:prSet presAssocID="{DCF1501B-BE5D-4356-B679-BDEAD7FFAA79}" presName="center1" presStyleLbl="fgShp" presStyleIdx="0" presStyleCnt="2"/>
      <dgm:spPr/>
    </dgm:pt>
    <dgm:pt modelId="{02E6F490-5A87-426C-B968-CB41CF72041D}" type="pres">
      <dgm:prSet presAssocID="{DCF1501B-BE5D-4356-B679-BDEAD7FFAA79}" presName="center2" presStyleLbl="fgShp" presStyleIdx="1" presStyleCnt="2"/>
      <dgm:spPr/>
    </dgm:pt>
  </dgm:ptLst>
  <dgm:cxnLst>
    <dgm:cxn modelId="{7D139B9E-E456-4DE3-8DC0-BD9B83B3824B}" srcId="{42850511-4653-4963-AC33-34F245CC1E2C}" destId="{D0026A4D-1D15-4502-99B3-BE080BB6D084}" srcOrd="0" destOrd="0" parTransId="{A8A0D430-0C58-43DF-8D71-570959855C7D}" sibTransId="{2E9C08D0-8DEB-4739-A821-66F61AAB140D}"/>
    <dgm:cxn modelId="{84C93AFE-3CF5-4A08-9B26-A4DCCAAEA807}" type="presOf" srcId="{4FCFB122-D235-4B0A-94A6-388AE2BA1A55}" destId="{039B4153-4B25-4ED0-86C4-CB143EC9FE5D}" srcOrd="0" destOrd="0" presId="urn:microsoft.com/office/officeart/2005/8/layout/cycle4#1"/>
    <dgm:cxn modelId="{0A301433-8ADA-4CD7-B0AE-D9A52EBD2D1D}" type="presOf" srcId="{D00C6543-9302-4A7B-A9A2-97E430FB863A}" destId="{35218126-AA86-4C5D-9A17-9CA638FCFF6D}" srcOrd="0" destOrd="0" presId="urn:microsoft.com/office/officeart/2005/8/layout/cycle4#1"/>
    <dgm:cxn modelId="{4A34305E-B6D7-4589-AD41-347877E7C010}" type="presOf" srcId="{5227214B-BEA4-41D7-B3A2-582D70AD4B45}" destId="{35218126-AA86-4C5D-9A17-9CA638FCFF6D}" srcOrd="0" destOrd="1" presId="urn:microsoft.com/office/officeart/2005/8/layout/cycle4#1"/>
    <dgm:cxn modelId="{94E56560-AE68-4401-9D1A-6944616F3396}" type="presOf" srcId="{5227214B-BEA4-41D7-B3A2-582D70AD4B45}" destId="{560B3968-D6AF-4913-B1D8-0D121CC420AD}" srcOrd="1" destOrd="1" presId="urn:microsoft.com/office/officeart/2005/8/layout/cycle4#1"/>
    <dgm:cxn modelId="{ED026A10-4C28-4FAE-A9B2-4AE4EC0AF57B}" srcId="{DCF1501B-BE5D-4356-B679-BDEAD7FFAA79}" destId="{42850511-4653-4963-AC33-34F245CC1E2C}" srcOrd="3" destOrd="0" parTransId="{856F36CF-9F4A-46D5-BBAC-500C7702B627}" sibTransId="{07C0D209-4025-41B5-B8ED-BFE08F2FDD4B}"/>
    <dgm:cxn modelId="{8F7CBD76-0FC1-4EF8-B86B-86DD6702FD8F}" type="presOf" srcId="{C5C6A48F-04EC-4AA0-B198-AA9282BA55B7}" destId="{662EDD39-9C43-4B6A-8086-EE5FEF48CD59}" srcOrd="1" destOrd="2" presId="urn:microsoft.com/office/officeart/2005/8/layout/cycle4#1"/>
    <dgm:cxn modelId="{B37FE895-C5C0-4CD2-A6A4-D1F511FAC065}" type="presOf" srcId="{99816D3B-C029-4BFE-A315-F95A86F63E5A}" destId="{1DE1FB5F-4C3C-4455-9B1B-FE362DD1C453}" srcOrd="1" destOrd="0" presId="urn:microsoft.com/office/officeart/2005/8/layout/cycle4#1"/>
    <dgm:cxn modelId="{33F113CB-2A1B-4859-BEB4-97EF69734249}" srcId="{4FCFB122-D235-4B0A-94A6-388AE2BA1A55}" destId="{99816D3B-C029-4BFE-A315-F95A86F63E5A}" srcOrd="0" destOrd="0" parTransId="{21A90A53-DC1A-4339-998F-F090E39A20F3}" sibTransId="{42F2FFCB-E876-478C-8674-BD05A375A9B3}"/>
    <dgm:cxn modelId="{52AD9109-FDEA-4E7A-9034-245899811AB7}" type="presOf" srcId="{062711EC-3FB2-4502-ABC0-FC255FD6EAB7}" destId="{BCAFBCA2-451F-4792-9322-57527E0DB837}" srcOrd="0" destOrd="0" presId="urn:microsoft.com/office/officeart/2005/8/layout/cycle4#1"/>
    <dgm:cxn modelId="{8D7F7EF2-740A-49E8-9E3F-1930DA1BA298}" type="presOf" srcId="{DFDEF362-AAB9-4F57-8791-F28A7DC3A2DC}" destId="{662EDD39-9C43-4B6A-8086-EE5FEF48CD59}" srcOrd="1" destOrd="1" presId="urn:microsoft.com/office/officeart/2005/8/layout/cycle4#1"/>
    <dgm:cxn modelId="{03A06778-D25E-4CFA-9744-57274F399C87}" srcId="{062711EC-3FB2-4502-ABC0-FC255FD6EAB7}" destId="{DFDEF362-AAB9-4F57-8791-F28A7DC3A2DC}" srcOrd="1" destOrd="0" parTransId="{EEE68E7A-BCC8-432E-A119-3E77F38B176E}" sibTransId="{F26F3422-74C8-4A31-88E2-D382CD1BB54C}"/>
    <dgm:cxn modelId="{CCAB2A92-5769-414E-B3B3-5CC220CB2C1C}" srcId="{062711EC-3FB2-4502-ABC0-FC255FD6EAB7}" destId="{BD48C81A-F160-4865-B15A-3F49849B6673}" srcOrd="0" destOrd="0" parTransId="{4329CFCB-ACCF-48CE-A296-A0ED5140FE55}" sibTransId="{43BD0462-9FB0-44A9-B6AE-F3F86E46924D}"/>
    <dgm:cxn modelId="{1EF6F54F-5E3B-42D3-8E8F-71267251C153}" type="presOf" srcId="{D0026A4D-1D15-4502-99B3-BE080BB6D084}" destId="{89C3C7DB-8B81-4117-B398-78DB1F0A4C6C}" srcOrd="0" destOrd="0" presId="urn:microsoft.com/office/officeart/2005/8/layout/cycle4#1"/>
    <dgm:cxn modelId="{F71D223A-8FDD-4534-8DF6-5559EAB34ECD}" srcId="{DCF1501B-BE5D-4356-B679-BDEAD7FFAA79}" destId="{062711EC-3FB2-4502-ABC0-FC255FD6EAB7}" srcOrd="0" destOrd="0" parTransId="{F9C90307-9A9F-4868-857E-EDA441857126}" sibTransId="{69A838F1-7D7B-4AC5-A580-C852C94FE92E}"/>
    <dgm:cxn modelId="{D993C9E5-6D59-42E7-9968-75C87D94B881}" srcId="{9FC2D97A-66B8-45A7-B4A7-2BB570301ED4}" destId="{5227214B-BEA4-41D7-B3A2-582D70AD4B45}" srcOrd="1" destOrd="0" parTransId="{16CC861A-B067-474B-9177-266F88BF70A7}" sibTransId="{EB848B06-EBDA-452F-B718-CAA13B738697}"/>
    <dgm:cxn modelId="{6F8E0AC0-251D-49A5-94A2-F762E8C1F480}" type="presOf" srcId="{DCF1501B-BE5D-4356-B679-BDEAD7FFAA79}" destId="{589834CE-D685-4FD8-AD86-3358F1DA2FED}" srcOrd="0" destOrd="0" presId="urn:microsoft.com/office/officeart/2005/8/layout/cycle4#1"/>
    <dgm:cxn modelId="{08584BC5-29F3-411D-9015-766337D739BB}" srcId="{DCF1501B-BE5D-4356-B679-BDEAD7FFAA79}" destId="{4FCFB122-D235-4B0A-94A6-388AE2BA1A55}" srcOrd="1" destOrd="0" parTransId="{2A377F05-8C4F-47DD-8953-7870AF36CCA3}" sibTransId="{461E4DDE-08CB-4308-A4B0-BE44C6D043B6}"/>
    <dgm:cxn modelId="{046BDB03-A371-420B-BB59-33B27ECDCBCF}" type="presOf" srcId="{D00C6543-9302-4A7B-A9A2-97E430FB863A}" destId="{560B3968-D6AF-4913-B1D8-0D121CC420AD}" srcOrd="1" destOrd="0" presId="urn:microsoft.com/office/officeart/2005/8/layout/cycle4#1"/>
    <dgm:cxn modelId="{89CCCB03-7918-4C04-8A0D-FFC224C011FD}" srcId="{9FC2D97A-66B8-45A7-B4A7-2BB570301ED4}" destId="{D00C6543-9302-4A7B-A9A2-97E430FB863A}" srcOrd="0" destOrd="0" parTransId="{D228C9B4-B133-474E-9F2E-6FB888945CF2}" sibTransId="{8FD1E860-5551-45C2-BA5E-4A015B0C0987}"/>
    <dgm:cxn modelId="{DD517FBC-F4BF-4F52-93A1-BD271B86E305}" type="presOf" srcId="{BD48C81A-F160-4865-B15A-3F49849B6673}" destId="{9EFC1348-CBCF-4E44-9717-49BDD41ACCA7}" srcOrd="0" destOrd="0" presId="urn:microsoft.com/office/officeart/2005/8/layout/cycle4#1"/>
    <dgm:cxn modelId="{D1FA522D-6EF7-4E38-ABC2-8F2DB254C71B}" type="presOf" srcId="{9FC2D97A-66B8-45A7-B4A7-2BB570301ED4}" destId="{2AF7AE91-5F74-42A6-93B3-0687BBE72666}" srcOrd="0" destOrd="0" presId="urn:microsoft.com/office/officeart/2005/8/layout/cycle4#1"/>
    <dgm:cxn modelId="{EBF533A9-DC8A-48EC-BFD3-0959D82389C1}" type="presOf" srcId="{D0026A4D-1D15-4502-99B3-BE080BB6D084}" destId="{62E4140D-5DBA-4232-A557-CAEC2010DA8A}" srcOrd="1" destOrd="0" presId="urn:microsoft.com/office/officeart/2005/8/layout/cycle4#1"/>
    <dgm:cxn modelId="{2AB5A343-9E27-4494-B478-D36FC80CE392}" type="presOf" srcId="{99816D3B-C029-4BFE-A315-F95A86F63E5A}" destId="{2DA4BFE4-828A-4585-8E18-E62C5B5971A5}" srcOrd="0" destOrd="0" presId="urn:microsoft.com/office/officeart/2005/8/layout/cycle4#1"/>
    <dgm:cxn modelId="{77F69C72-955B-47B8-9998-096E6B7A3E4C}" type="presOf" srcId="{B5889E93-5CFD-4529-87FC-092CEBD0CAC4}" destId="{62E4140D-5DBA-4232-A557-CAEC2010DA8A}" srcOrd="1" destOrd="1" presId="urn:microsoft.com/office/officeart/2005/8/layout/cycle4#1"/>
    <dgm:cxn modelId="{4124DBF5-68BF-4912-BA84-4445B5874368}" srcId="{4FCFB122-D235-4B0A-94A6-388AE2BA1A55}" destId="{F22D5E48-1C66-44B9-B774-2D1B42CDB03A}" srcOrd="1" destOrd="0" parTransId="{C7B5B2F0-F8E3-4324-B784-557399A18422}" sibTransId="{C160F926-26FC-42FC-AC47-7F467F907FEC}"/>
    <dgm:cxn modelId="{140A0C79-3C94-4C41-9BAB-CEAA63364689}" srcId="{DCF1501B-BE5D-4356-B679-BDEAD7FFAA79}" destId="{9FC2D97A-66B8-45A7-B4A7-2BB570301ED4}" srcOrd="2" destOrd="0" parTransId="{861560EA-C869-42B6-96A1-2BC18E648414}" sibTransId="{03080EB3-92BD-46EA-BEF6-67828F63F8E5}"/>
    <dgm:cxn modelId="{97E99136-0268-4D5E-97C7-8BE218DEA1ED}" type="presOf" srcId="{42850511-4653-4963-AC33-34F245CC1E2C}" destId="{71A300C6-9C2C-4833-8872-E8D2EE017A98}" srcOrd="0" destOrd="0" presId="urn:microsoft.com/office/officeart/2005/8/layout/cycle4#1"/>
    <dgm:cxn modelId="{48624F8C-62EB-4CB1-A284-3940F5B7875F}" type="presOf" srcId="{F22D5E48-1C66-44B9-B774-2D1B42CDB03A}" destId="{2DA4BFE4-828A-4585-8E18-E62C5B5971A5}" srcOrd="0" destOrd="1" presId="urn:microsoft.com/office/officeart/2005/8/layout/cycle4#1"/>
    <dgm:cxn modelId="{822D5207-09E6-41CB-A85E-CF679D30B06C}" type="presOf" srcId="{BD48C81A-F160-4865-B15A-3F49849B6673}" destId="{662EDD39-9C43-4B6A-8086-EE5FEF48CD59}" srcOrd="1" destOrd="0" presId="urn:microsoft.com/office/officeart/2005/8/layout/cycle4#1"/>
    <dgm:cxn modelId="{ADB5F9DD-BC9F-4294-AFE0-089F0AC194CE}" type="presOf" srcId="{B5889E93-5CFD-4529-87FC-092CEBD0CAC4}" destId="{89C3C7DB-8B81-4117-B398-78DB1F0A4C6C}" srcOrd="0" destOrd="1" presId="urn:microsoft.com/office/officeart/2005/8/layout/cycle4#1"/>
    <dgm:cxn modelId="{6EC04626-0988-4B2C-8259-5CB8743B4B25}" type="presOf" srcId="{F22D5E48-1C66-44B9-B774-2D1B42CDB03A}" destId="{1DE1FB5F-4C3C-4455-9B1B-FE362DD1C453}" srcOrd="1" destOrd="1" presId="urn:microsoft.com/office/officeart/2005/8/layout/cycle4#1"/>
    <dgm:cxn modelId="{B8B352F4-9F36-44A9-88BF-2E53CE1DBD17}" type="presOf" srcId="{DFDEF362-AAB9-4F57-8791-F28A7DC3A2DC}" destId="{9EFC1348-CBCF-4E44-9717-49BDD41ACCA7}" srcOrd="0" destOrd="1" presId="urn:microsoft.com/office/officeart/2005/8/layout/cycle4#1"/>
    <dgm:cxn modelId="{DFC1CFA2-1EB9-4DE3-8067-7E4D07CCF8BA}" srcId="{062711EC-3FB2-4502-ABC0-FC255FD6EAB7}" destId="{C5C6A48F-04EC-4AA0-B198-AA9282BA55B7}" srcOrd="2" destOrd="0" parTransId="{E41844AB-60B9-4A10-BE80-4019395E100C}" sibTransId="{1483A21F-2155-41D0-AD9D-99F1993EC9D2}"/>
    <dgm:cxn modelId="{61002941-6445-4C81-AE1A-75BE27E2156A}" srcId="{42850511-4653-4963-AC33-34F245CC1E2C}" destId="{B5889E93-5CFD-4529-87FC-092CEBD0CAC4}" srcOrd="1" destOrd="0" parTransId="{80B6F733-F9CF-4FEB-950C-049E4D4A76A8}" sibTransId="{BB0BB615-9E19-4DDD-A334-BDF961FF0616}"/>
    <dgm:cxn modelId="{39D28049-A41F-4A70-B8CF-F2F2CB0C784C}" type="presOf" srcId="{C5C6A48F-04EC-4AA0-B198-AA9282BA55B7}" destId="{9EFC1348-CBCF-4E44-9717-49BDD41ACCA7}" srcOrd="0" destOrd="2" presId="urn:microsoft.com/office/officeart/2005/8/layout/cycle4#1"/>
    <dgm:cxn modelId="{5BB8BE65-C89F-4B53-B422-3C8F2A2EA1A6}" type="presParOf" srcId="{589834CE-D685-4FD8-AD86-3358F1DA2FED}" destId="{314E8AA7-F915-45B4-A262-2E99DEC8CB64}" srcOrd="0" destOrd="0" presId="urn:microsoft.com/office/officeart/2005/8/layout/cycle4#1"/>
    <dgm:cxn modelId="{5BD849E6-F12D-4E33-BF67-49AC4D3F6696}" type="presParOf" srcId="{314E8AA7-F915-45B4-A262-2E99DEC8CB64}" destId="{9EA6B3B2-ABD2-4877-83A5-FD06ABBF105C}" srcOrd="0" destOrd="0" presId="urn:microsoft.com/office/officeart/2005/8/layout/cycle4#1"/>
    <dgm:cxn modelId="{4B98F075-31DA-485C-AD33-0E2C85B64DFE}" type="presParOf" srcId="{9EA6B3B2-ABD2-4877-83A5-FD06ABBF105C}" destId="{9EFC1348-CBCF-4E44-9717-49BDD41ACCA7}" srcOrd="0" destOrd="0" presId="urn:microsoft.com/office/officeart/2005/8/layout/cycle4#1"/>
    <dgm:cxn modelId="{9E071B17-01AD-4AC1-A597-ED35050F3366}" type="presParOf" srcId="{9EA6B3B2-ABD2-4877-83A5-FD06ABBF105C}" destId="{662EDD39-9C43-4B6A-8086-EE5FEF48CD59}" srcOrd="1" destOrd="0" presId="urn:microsoft.com/office/officeart/2005/8/layout/cycle4#1"/>
    <dgm:cxn modelId="{B54E360B-B0F7-487F-BA33-F90CD48EDA6B}" type="presParOf" srcId="{314E8AA7-F915-45B4-A262-2E99DEC8CB64}" destId="{89AC909C-DA1A-4ACA-950F-3EB4465A1DC0}" srcOrd="1" destOrd="0" presId="urn:microsoft.com/office/officeart/2005/8/layout/cycle4#1"/>
    <dgm:cxn modelId="{F0E9E5C6-BA64-49D2-81F9-BF85EF04CB80}" type="presParOf" srcId="{89AC909C-DA1A-4ACA-950F-3EB4465A1DC0}" destId="{2DA4BFE4-828A-4585-8E18-E62C5B5971A5}" srcOrd="0" destOrd="0" presId="urn:microsoft.com/office/officeart/2005/8/layout/cycle4#1"/>
    <dgm:cxn modelId="{B8BA510C-681F-4198-8FB1-732182C0BDE6}" type="presParOf" srcId="{89AC909C-DA1A-4ACA-950F-3EB4465A1DC0}" destId="{1DE1FB5F-4C3C-4455-9B1B-FE362DD1C453}" srcOrd="1" destOrd="0" presId="urn:microsoft.com/office/officeart/2005/8/layout/cycle4#1"/>
    <dgm:cxn modelId="{2C1589D5-B67E-43E1-A80A-6AFC5054B97F}" type="presParOf" srcId="{314E8AA7-F915-45B4-A262-2E99DEC8CB64}" destId="{AC2B7BF4-35F4-451A-9A10-0F6CF9B3A208}" srcOrd="2" destOrd="0" presId="urn:microsoft.com/office/officeart/2005/8/layout/cycle4#1"/>
    <dgm:cxn modelId="{7A14C34D-DD82-4FF3-AE80-E26D09B107DA}" type="presParOf" srcId="{AC2B7BF4-35F4-451A-9A10-0F6CF9B3A208}" destId="{35218126-AA86-4C5D-9A17-9CA638FCFF6D}" srcOrd="0" destOrd="0" presId="urn:microsoft.com/office/officeart/2005/8/layout/cycle4#1"/>
    <dgm:cxn modelId="{18FBC147-162C-4539-B2B7-6DE06ACD30D8}" type="presParOf" srcId="{AC2B7BF4-35F4-451A-9A10-0F6CF9B3A208}" destId="{560B3968-D6AF-4913-B1D8-0D121CC420AD}" srcOrd="1" destOrd="0" presId="urn:microsoft.com/office/officeart/2005/8/layout/cycle4#1"/>
    <dgm:cxn modelId="{FFA63F2C-C85E-4B6C-8BB5-82DE481E3821}" type="presParOf" srcId="{314E8AA7-F915-45B4-A262-2E99DEC8CB64}" destId="{E256D98C-FE9D-4C25-B3DD-25F40EDC09C9}" srcOrd="3" destOrd="0" presId="urn:microsoft.com/office/officeart/2005/8/layout/cycle4#1"/>
    <dgm:cxn modelId="{39AA34A4-06DF-4116-AA7A-9A0E7542B6B0}" type="presParOf" srcId="{E256D98C-FE9D-4C25-B3DD-25F40EDC09C9}" destId="{89C3C7DB-8B81-4117-B398-78DB1F0A4C6C}" srcOrd="0" destOrd="0" presId="urn:microsoft.com/office/officeart/2005/8/layout/cycle4#1"/>
    <dgm:cxn modelId="{7355A31D-C0A1-40C3-92BE-E61144E16FDA}" type="presParOf" srcId="{E256D98C-FE9D-4C25-B3DD-25F40EDC09C9}" destId="{62E4140D-5DBA-4232-A557-CAEC2010DA8A}" srcOrd="1" destOrd="0" presId="urn:microsoft.com/office/officeart/2005/8/layout/cycle4#1"/>
    <dgm:cxn modelId="{FBD3AA90-5F90-43B9-B41B-AC129A89CBFD}" type="presParOf" srcId="{314E8AA7-F915-45B4-A262-2E99DEC8CB64}" destId="{BCE37D33-A8F7-4276-B6BD-988066D1C443}" srcOrd="4" destOrd="0" presId="urn:microsoft.com/office/officeart/2005/8/layout/cycle4#1"/>
    <dgm:cxn modelId="{2771ED55-09B5-4ACD-985D-F89A0927ECFD}" type="presParOf" srcId="{589834CE-D685-4FD8-AD86-3358F1DA2FED}" destId="{D55BE6E6-2026-4689-A85E-715747DD01A8}" srcOrd="1" destOrd="0" presId="urn:microsoft.com/office/officeart/2005/8/layout/cycle4#1"/>
    <dgm:cxn modelId="{4B47D4EB-9E4E-4ACC-986F-0B3A24DF320F}" type="presParOf" srcId="{D55BE6E6-2026-4689-A85E-715747DD01A8}" destId="{BCAFBCA2-451F-4792-9322-57527E0DB837}" srcOrd="0" destOrd="0" presId="urn:microsoft.com/office/officeart/2005/8/layout/cycle4#1"/>
    <dgm:cxn modelId="{3F0BE8E9-5B68-4C10-9E14-38C2A1833166}" type="presParOf" srcId="{D55BE6E6-2026-4689-A85E-715747DD01A8}" destId="{039B4153-4B25-4ED0-86C4-CB143EC9FE5D}" srcOrd="1" destOrd="0" presId="urn:microsoft.com/office/officeart/2005/8/layout/cycle4#1"/>
    <dgm:cxn modelId="{0A710EE1-FD44-4B4C-84A4-28C1C6F7283C}" type="presParOf" srcId="{D55BE6E6-2026-4689-A85E-715747DD01A8}" destId="{2AF7AE91-5F74-42A6-93B3-0687BBE72666}" srcOrd="2" destOrd="0" presId="urn:microsoft.com/office/officeart/2005/8/layout/cycle4#1"/>
    <dgm:cxn modelId="{76DD4B58-B10E-4C41-A32F-D56BF7D873AD}" type="presParOf" srcId="{D55BE6E6-2026-4689-A85E-715747DD01A8}" destId="{71A300C6-9C2C-4833-8872-E8D2EE017A98}" srcOrd="3" destOrd="0" presId="urn:microsoft.com/office/officeart/2005/8/layout/cycle4#1"/>
    <dgm:cxn modelId="{1FFE2A1B-F18C-4AF8-9D94-9DFC54C26071}" type="presParOf" srcId="{D55BE6E6-2026-4689-A85E-715747DD01A8}" destId="{FD5D1A3B-AF21-4C8E-9CCE-15673F48A8D4}" srcOrd="4" destOrd="0" presId="urn:microsoft.com/office/officeart/2005/8/layout/cycle4#1"/>
    <dgm:cxn modelId="{3ED0BDAC-C2FE-4F8B-AB84-AD8A022BE04B}" type="presParOf" srcId="{589834CE-D685-4FD8-AD86-3358F1DA2FED}" destId="{102CDCF1-D1F3-43D0-B79D-F6F4DE7C88FD}" srcOrd="2" destOrd="0" presId="urn:microsoft.com/office/officeart/2005/8/layout/cycle4#1"/>
    <dgm:cxn modelId="{C704BF51-CDBB-4975-A4CB-1725AB76C470}" type="presParOf" srcId="{589834CE-D685-4FD8-AD86-3358F1DA2FED}" destId="{02E6F490-5A87-426C-B968-CB41CF72041D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21C5FD-44BD-42A5-BE8E-D13EED3260C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D7599A2-826D-41FF-8563-9FC270E901D9}">
      <dgm:prSet custT="1"/>
      <dgm:spPr/>
      <dgm:t>
        <a:bodyPr/>
        <a:lstStyle/>
        <a:p>
          <a:pPr algn="ctr" rtl="0"/>
          <a:r>
            <a:rPr lang="en-US" sz="3600" b="1" dirty="0" smtClean="0">
              <a:latin typeface="Garamond" pitchFamily="18" charset="0"/>
            </a:rPr>
            <a:t>Large Potential Investor Base</a:t>
          </a:r>
          <a:endParaRPr lang="en-US" sz="3600" b="1" dirty="0">
            <a:latin typeface="Garamond" pitchFamily="18" charset="0"/>
          </a:endParaRPr>
        </a:p>
      </dgm:t>
    </dgm:pt>
    <dgm:pt modelId="{06F9BE5A-2056-4D0E-B516-DAE9826C63D5}" type="parTrans" cxnId="{52C345EE-D981-4677-8C88-5D0FD1A713FB}">
      <dgm:prSet/>
      <dgm:spPr/>
      <dgm:t>
        <a:bodyPr/>
        <a:lstStyle/>
        <a:p>
          <a:endParaRPr lang="en-US"/>
        </a:p>
      </dgm:t>
    </dgm:pt>
    <dgm:pt modelId="{61AC7215-47CD-4C4E-9880-9A050F2A3212}" type="sibTrans" cxnId="{52C345EE-D981-4677-8C88-5D0FD1A713FB}">
      <dgm:prSet/>
      <dgm:spPr/>
      <dgm:t>
        <a:bodyPr/>
        <a:lstStyle/>
        <a:p>
          <a:endParaRPr lang="en-US"/>
        </a:p>
      </dgm:t>
    </dgm:pt>
    <dgm:pt modelId="{7BA13C6A-6D25-40C7-B7FE-338BD8C5AE1F}" type="pres">
      <dgm:prSet presAssocID="{5E21C5FD-44BD-42A5-BE8E-D13EED3260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422F2B-1BF4-45D0-BC44-73B9E82D9E47}" type="pres">
      <dgm:prSet presAssocID="{BD7599A2-826D-41FF-8563-9FC270E901D9}" presName="parentText" presStyleLbl="node1" presStyleIdx="0" presStyleCnt="1" custLinFactNeighborX="2326" custLinFactNeighborY="157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CFFE21-9E26-4369-A4B3-B276E90A08AC}" type="presOf" srcId="{BD7599A2-826D-41FF-8563-9FC270E901D9}" destId="{9E422F2B-1BF4-45D0-BC44-73B9E82D9E47}" srcOrd="0" destOrd="0" presId="urn:microsoft.com/office/officeart/2005/8/layout/vList2"/>
    <dgm:cxn modelId="{52C345EE-D981-4677-8C88-5D0FD1A713FB}" srcId="{5E21C5FD-44BD-42A5-BE8E-D13EED3260C8}" destId="{BD7599A2-826D-41FF-8563-9FC270E901D9}" srcOrd="0" destOrd="0" parTransId="{06F9BE5A-2056-4D0E-B516-DAE9826C63D5}" sibTransId="{61AC7215-47CD-4C4E-9880-9A050F2A3212}"/>
    <dgm:cxn modelId="{BEB4132D-D759-44B0-BE38-7A8F80B8AB28}" type="presOf" srcId="{5E21C5FD-44BD-42A5-BE8E-D13EED3260C8}" destId="{7BA13C6A-6D25-40C7-B7FE-338BD8C5AE1F}" srcOrd="0" destOrd="0" presId="urn:microsoft.com/office/officeart/2005/8/layout/vList2"/>
    <dgm:cxn modelId="{D7B70536-9BA9-4482-AB19-5DAF6D0C1EC3}" type="presParOf" srcId="{7BA13C6A-6D25-40C7-B7FE-338BD8C5AE1F}" destId="{9E422F2B-1BF4-45D0-BC44-73B9E82D9E47}" srcOrd="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B0AF8C-3010-4020-8FF3-D7B0E1122A0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9250FFC-B0A3-4285-B4C4-70C645DB21FA}">
      <dgm:prSet custT="1"/>
      <dgm:spPr/>
      <dgm:t>
        <a:bodyPr/>
        <a:lstStyle/>
        <a:p>
          <a:pPr rtl="0"/>
          <a:r>
            <a:rPr lang="en-US" sz="1600" dirty="0" smtClean="0">
              <a:latin typeface="Garamond" pitchFamily="18" charset="0"/>
            </a:rPr>
            <a:t>Social/Development Goals</a:t>
          </a:r>
          <a:endParaRPr lang="en-US" sz="1600" dirty="0">
            <a:latin typeface="Garamond" pitchFamily="18" charset="0"/>
          </a:endParaRPr>
        </a:p>
      </dgm:t>
    </dgm:pt>
    <dgm:pt modelId="{91CA8B73-5C70-4941-A6BF-6A7E6439A6A8}" type="parTrans" cxnId="{C5DFF9EB-E70E-4975-8FB5-7C9A8336EF6E}">
      <dgm:prSet/>
      <dgm:spPr/>
      <dgm:t>
        <a:bodyPr/>
        <a:lstStyle/>
        <a:p>
          <a:endParaRPr lang="en-US" sz="3200"/>
        </a:p>
      </dgm:t>
    </dgm:pt>
    <dgm:pt modelId="{2569D26F-121B-42DF-B090-2E55DE74D5AC}" type="sibTrans" cxnId="{C5DFF9EB-E70E-4975-8FB5-7C9A8336EF6E}">
      <dgm:prSet/>
      <dgm:spPr/>
      <dgm:t>
        <a:bodyPr/>
        <a:lstStyle/>
        <a:p>
          <a:endParaRPr lang="en-US" sz="3200"/>
        </a:p>
      </dgm:t>
    </dgm:pt>
    <dgm:pt modelId="{824FBCA7-C02A-4363-9EEB-4E11748AB39E}">
      <dgm:prSet custT="1"/>
      <dgm:spPr/>
      <dgm:t>
        <a:bodyPr/>
        <a:lstStyle/>
        <a:p>
          <a:pPr rtl="0"/>
          <a:r>
            <a:rPr lang="en-US" sz="1600" dirty="0" smtClean="0">
              <a:latin typeface="Garamond" pitchFamily="18" charset="0"/>
            </a:rPr>
            <a:t>Country/Sector Agnostic</a:t>
          </a:r>
          <a:endParaRPr lang="en-US" sz="1600" dirty="0">
            <a:latin typeface="Garamond" pitchFamily="18" charset="0"/>
          </a:endParaRPr>
        </a:p>
      </dgm:t>
    </dgm:pt>
    <dgm:pt modelId="{3C681D16-C34E-4E3E-848C-1A5CE341E6B6}" type="parTrans" cxnId="{0B172188-EDCC-4513-AD23-F24F32841CBD}">
      <dgm:prSet/>
      <dgm:spPr/>
      <dgm:t>
        <a:bodyPr/>
        <a:lstStyle/>
        <a:p>
          <a:endParaRPr lang="en-US" sz="3200"/>
        </a:p>
      </dgm:t>
    </dgm:pt>
    <dgm:pt modelId="{8EFBE761-0E50-4DFB-B2F2-92FAE147EFB6}" type="sibTrans" cxnId="{0B172188-EDCC-4513-AD23-F24F32841CBD}">
      <dgm:prSet/>
      <dgm:spPr/>
      <dgm:t>
        <a:bodyPr/>
        <a:lstStyle/>
        <a:p>
          <a:endParaRPr lang="en-US" sz="3200"/>
        </a:p>
      </dgm:t>
    </dgm:pt>
    <dgm:pt modelId="{F874528D-B260-459C-B25E-AC1439375710}">
      <dgm:prSet custT="1"/>
      <dgm:spPr/>
      <dgm:t>
        <a:bodyPr/>
        <a:lstStyle/>
        <a:p>
          <a:pPr rtl="0"/>
          <a:r>
            <a:rPr lang="en-US" sz="1600" dirty="0" smtClean="0">
              <a:latin typeface="Garamond" pitchFamily="18" charset="0"/>
            </a:rPr>
            <a:t>Healthy IRR</a:t>
          </a:r>
          <a:endParaRPr lang="en-US" sz="1600" dirty="0">
            <a:latin typeface="Garamond" pitchFamily="18" charset="0"/>
          </a:endParaRPr>
        </a:p>
      </dgm:t>
    </dgm:pt>
    <dgm:pt modelId="{D130A8B5-E4B1-45C3-A554-44F3F7AAA794}" type="parTrans" cxnId="{C331BBA4-2C44-44A6-BD51-D5FD0C33F2F3}">
      <dgm:prSet/>
      <dgm:spPr/>
      <dgm:t>
        <a:bodyPr/>
        <a:lstStyle/>
        <a:p>
          <a:endParaRPr lang="en-US" sz="3200"/>
        </a:p>
      </dgm:t>
    </dgm:pt>
    <dgm:pt modelId="{0E805240-AA78-499C-9DCA-EAEB11AA7088}" type="sibTrans" cxnId="{C331BBA4-2C44-44A6-BD51-D5FD0C33F2F3}">
      <dgm:prSet/>
      <dgm:spPr/>
      <dgm:t>
        <a:bodyPr/>
        <a:lstStyle/>
        <a:p>
          <a:endParaRPr lang="en-US" sz="3200"/>
        </a:p>
      </dgm:t>
    </dgm:pt>
    <dgm:pt modelId="{2C406995-5E86-4707-B4E8-549589187413}" type="pres">
      <dgm:prSet presAssocID="{0AB0AF8C-3010-4020-8FF3-D7B0E1122A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F1E349-7E09-4247-9BB7-3BC7A1DE4D6C}" type="pres">
      <dgm:prSet presAssocID="{D9250FFC-B0A3-4285-B4C4-70C645DB21F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F717BF-77CC-4BBB-8536-9131B617162B}" type="pres">
      <dgm:prSet presAssocID="{2569D26F-121B-42DF-B090-2E55DE74D5AC}" presName="spacer" presStyleCnt="0"/>
      <dgm:spPr/>
    </dgm:pt>
    <dgm:pt modelId="{0451755A-E46C-42AF-BA06-D38A2B310929}" type="pres">
      <dgm:prSet presAssocID="{824FBCA7-C02A-4363-9EEB-4E11748AB39E}" presName="parentText" presStyleLbl="node1" presStyleIdx="1" presStyleCnt="3" custLinFactNeighborX="312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BA3D6B-BD7F-4B26-83F4-C3E453BCF868}" type="pres">
      <dgm:prSet presAssocID="{8EFBE761-0E50-4DFB-B2F2-92FAE147EFB6}" presName="spacer" presStyleCnt="0"/>
      <dgm:spPr/>
    </dgm:pt>
    <dgm:pt modelId="{E108F218-6571-430A-B7D2-3FD99F988202}" type="pres">
      <dgm:prSet presAssocID="{F874528D-B260-459C-B25E-AC143937571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36CB93-0CD5-459A-B20B-03EFA6A679B5}" type="presOf" srcId="{824FBCA7-C02A-4363-9EEB-4E11748AB39E}" destId="{0451755A-E46C-42AF-BA06-D38A2B310929}" srcOrd="0" destOrd="0" presId="urn:microsoft.com/office/officeart/2005/8/layout/vList2"/>
    <dgm:cxn modelId="{7037862B-AB7D-4115-9390-8DD34E6DFFEC}" type="presOf" srcId="{0AB0AF8C-3010-4020-8FF3-D7B0E1122A02}" destId="{2C406995-5E86-4707-B4E8-549589187413}" srcOrd="0" destOrd="0" presId="urn:microsoft.com/office/officeart/2005/8/layout/vList2"/>
    <dgm:cxn modelId="{C331BBA4-2C44-44A6-BD51-D5FD0C33F2F3}" srcId="{0AB0AF8C-3010-4020-8FF3-D7B0E1122A02}" destId="{F874528D-B260-459C-B25E-AC1439375710}" srcOrd="2" destOrd="0" parTransId="{D130A8B5-E4B1-45C3-A554-44F3F7AAA794}" sibTransId="{0E805240-AA78-499C-9DCA-EAEB11AA7088}"/>
    <dgm:cxn modelId="{32B72B2A-33D7-4218-B337-30BFD8F59441}" type="presOf" srcId="{D9250FFC-B0A3-4285-B4C4-70C645DB21FA}" destId="{6CF1E349-7E09-4247-9BB7-3BC7A1DE4D6C}" srcOrd="0" destOrd="0" presId="urn:microsoft.com/office/officeart/2005/8/layout/vList2"/>
    <dgm:cxn modelId="{C5DFF9EB-E70E-4975-8FB5-7C9A8336EF6E}" srcId="{0AB0AF8C-3010-4020-8FF3-D7B0E1122A02}" destId="{D9250FFC-B0A3-4285-B4C4-70C645DB21FA}" srcOrd="0" destOrd="0" parTransId="{91CA8B73-5C70-4941-A6BF-6A7E6439A6A8}" sibTransId="{2569D26F-121B-42DF-B090-2E55DE74D5AC}"/>
    <dgm:cxn modelId="{0B172188-EDCC-4513-AD23-F24F32841CBD}" srcId="{0AB0AF8C-3010-4020-8FF3-D7B0E1122A02}" destId="{824FBCA7-C02A-4363-9EEB-4E11748AB39E}" srcOrd="1" destOrd="0" parTransId="{3C681D16-C34E-4E3E-848C-1A5CE341E6B6}" sibTransId="{8EFBE761-0E50-4DFB-B2F2-92FAE147EFB6}"/>
    <dgm:cxn modelId="{5341C14F-5ECF-42AF-A5DA-0B0DDEEEA2F4}" type="presOf" srcId="{F874528D-B260-459C-B25E-AC1439375710}" destId="{E108F218-6571-430A-B7D2-3FD99F988202}" srcOrd="0" destOrd="0" presId="urn:microsoft.com/office/officeart/2005/8/layout/vList2"/>
    <dgm:cxn modelId="{42436AC2-80D7-4D8B-8CCF-C2A3167BBC8E}" type="presParOf" srcId="{2C406995-5E86-4707-B4E8-549589187413}" destId="{6CF1E349-7E09-4247-9BB7-3BC7A1DE4D6C}" srcOrd="0" destOrd="0" presId="urn:microsoft.com/office/officeart/2005/8/layout/vList2"/>
    <dgm:cxn modelId="{0A2DD25B-00DF-4120-A8CD-5CF3E1AB910D}" type="presParOf" srcId="{2C406995-5E86-4707-B4E8-549589187413}" destId="{F9F717BF-77CC-4BBB-8536-9131B617162B}" srcOrd="1" destOrd="0" presId="urn:microsoft.com/office/officeart/2005/8/layout/vList2"/>
    <dgm:cxn modelId="{F92A1C8E-2EFD-496B-AA1F-9D07AB4EA4F7}" type="presParOf" srcId="{2C406995-5E86-4707-B4E8-549589187413}" destId="{0451755A-E46C-42AF-BA06-D38A2B310929}" srcOrd="2" destOrd="0" presId="urn:microsoft.com/office/officeart/2005/8/layout/vList2"/>
    <dgm:cxn modelId="{4EEA6EDF-20F6-4312-8D4E-C94D819F96EC}" type="presParOf" srcId="{2C406995-5E86-4707-B4E8-549589187413}" destId="{C6BA3D6B-BD7F-4B26-83F4-C3E453BCF868}" srcOrd="3" destOrd="0" presId="urn:microsoft.com/office/officeart/2005/8/layout/vList2"/>
    <dgm:cxn modelId="{C76AFA6F-10E6-48A0-A21E-85CF686E80AB}" type="presParOf" srcId="{2C406995-5E86-4707-B4E8-549589187413}" destId="{E108F218-6571-430A-B7D2-3FD99F98820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C52BA7-5584-49F2-88ED-0406F2752C1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84F783A-9119-4D53-8D00-8F77807556B3}">
      <dgm:prSet custT="1"/>
      <dgm:spPr/>
      <dgm:t>
        <a:bodyPr/>
        <a:lstStyle/>
        <a:p>
          <a:pPr rtl="0"/>
          <a:r>
            <a:rPr lang="en-US" sz="1600" dirty="0" smtClean="0">
              <a:latin typeface="Garamond" pitchFamily="18" charset="0"/>
            </a:rPr>
            <a:t>Country Specific Interest</a:t>
          </a:r>
          <a:endParaRPr lang="en-US" sz="1600" dirty="0">
            <a:latin typeface="Garamond" pitchFamily="18" charset="0"/>
          </a:endParaRPr>
        </a:p>
      </dgm:t>
    </dgm:pt>
    <dgm:pt modelId="{8B93086A-F9E6-4266-839D-A79BC6DDCD92}" type="parTrans" cxnId="{707BA58B-0FDA-4A22-9828-91C9F57927A2}">
      <dgm:prSet/>
      <dgm:spPr/>
      <dgm:t>
        <a:bodyPr/>
        <a:lstStyle/>
        <a:p>
          <a:endParaRPr lang="en-US" sz="2000"/>
        </a:p>
      </dgm:t>
    </dgm:pt>
    <dgm:pt modelId="{F7965EAB-73CC-4D90-9F8A-90526DD55BC9}" type="sibTrans" cxnId="{707BA58B-0FDA-4A22-9828-91C9F57927A2}">
      <dgm:prSet/>
      <dgm:spPr/>
      <dgm:t>
        <a:bodyPr/>
        <a:lstStyle/>
        <a:p>
          <a:endParaRPr lang="en-US" sz="2000"/>
        </a:p>
      </dgm:t>
    </dgm:pt>
    <dgm:pt modelId="{F5830717-1DF2-4A51-B087-BB22B7C169FA}">
      <dgm:prSet custT="1"/>
      <dgm:spPr/>
      <dgm:t>
        <a:bodyPr/>
        <a:lstStyle/>
        <a:p>
          <a:pPr rtl="0"/>
          <a:r>
            <a:rPr lang="en-US" sz="1600" dirty="0" smtClean="0">
              <a:latin typeface="Garamond" pitchFamily="18" charset="0"/>
            </a:rPr>
            <a:t>Dependant on labor efficiency</a:t>
          </a:r>
          <a:endParaRPr lang="en-US" sz="1600" dirty="0">
            <a:latin typeface="Garamond" pitchFamily="18" charset="0"/>
          </a:endParaRPr>
        </a:p>
      </dgm:t>
    </dgm:pt>
    <dgm:pt modelId="{CE199C9C-1DD3-4DB4-94E4-180CE586529D}" type="parTrans" cxnId="{369DB448-7287-449F-92E3-31013956802F}">
      <dgm:prSet/>
      <dgm:spPr/>
      <dgm:t>
        <a:bodyPr/>
        <a:lstStyle/>
        <a:p>
          <a:endParaRPr lang="en-US" sz="2000"/>
        </a:p>
      </dgm:t>
    </dgm:pt>
    <dgm:pt modelId="{61030250-0204-468E-8C89-AF6A7CB0C69A}" type="sibTrans" cxnId="{369DB448-7287-449F-92E3-31013956802F}">
      <dgm:prSet/>
      <dgm:spPr/>
      <dgm:t>
        <a:bodyPr/>
        <a:lstStyle/>
        <a:p>
          <a:endParaRPr lang="en-US" sz="2000"/>
        </a:p>
      </dgm:t>
    </dgm:pt>
    <dgm:pt modelId="{BB1DD14C-D827-4FA5-9B65-14B93682EBCA}">
      <dgm:prSet custT="1"/>
      <dgm:spPr/>
      <dgm:t>
        <a:bodyPr/>
        <a:lstStyle/>
        <a:p>
          <a:pPr rtl="0"/>
          <a:r>
            <a:rPr lang="en-US" sz="1600" dirty="0" smtClean="0">
              <a:latin typeface="Garamond" pitchFamily="18" charset="0"/>
            </a:rPr>
            <a:t>Healthy IRR</a:t>
          </a:r>
          <a:endParaRPr lang="en-US" sz="1600" dirty="0">
            <a:latin typeface="Garamond" pitchFamily="18" charset="0"/>
          </a:endParaRPr>
        </a:p>
      </dgm:t>
    </dgm:pt>
    <dgm:pt modelId="{E3C24B4E-AB1B-4F6B-B845-CAD05D8746C1}" type="parTrans" cxnId="{F692DDF1-BE86-4D1F-95B4-DC23FC286F0D}">
      <dgm:prSet/>
      <dgm:spPr/>
      <dgm:t>
        <a:bodyPr/>
        <a:lstStyle/>
        <a:p>
          <a:endParaRPr lang="en-US" sz="2000"/>
        </a:p>
      </dgm:t>
    </dgm:pt>
    <dgm:pt modelId="{4E4ECD36-B405-4EC0-8AA4-70FEE7CB0220}" type="sibTrans" cxnId="{F692DDF1-BE86-4D1F-95B4-DC23FC286F0D}">
      <dgm:prSet/>
      <dgm:spPr/>
      <dgm:t>
        <a:bodyPr/>
        <a:lstStyle/>
        <a:p>
          <a:endParaRPr lang="en-US" sz="2000"/>
        </a:p>
      </dgm:t>
    </dgm:pt>
    <dgm:pt modelId="{C2258F47-CF57-4B4C-BE02-DF51C4FB5864}" type="pres">
      <dgm:prSet presAssocID="{3BC52BA7-5584-49F2-88ED-0406F2752C1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C85841-8497-43A6-97C6-42FAC1A2FDAA}" type="pres">
      <dgm:prSet presAssocID="{584F783A-9119-4D53-8D00-8F77807556B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CE5A9F-EAFD-4BA6-B8DC-48026EAA340C}" type="pres">
      <dgm:prSet presAssocID="{F7965EAB-73CC-4D90-9F8A-90526DD55BC9}" presName="spacer" presStyleCnt="0"/>
      <dgm:spPr/>
    </dgm:pt>
    <dgm:pt modelId="{FC566A4D-9F88-41E7-B65E-3BC9FE326673}" type="pres">
      <dgm:prSet presAssocID="{F5830717-1DF2-4A51-B087-BB22B7C169FA}" presName="parentText" presStyleLbl="node1" presStyleIdx="1" presStyleCnt="3" custLinFactNeighborX="254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0540E1-B138-4022-B424-7C60BABAFEA1}" type="pres">
      <dgm:prSet presAssocID="{61030250-0204-468E-8C89-AF6A7CB0C69A}" presName="spacer" presStyleCnt="0"/>
      <dgm:spPr/>
    </dgm:pt>
    <dgm:pt modelId="{A4522A7E-182A-449C-8BB5-E9AE138A8028}" type="pres">
      <dgm:prSet presAssocID="{BB1DD14C-D827-4FA5-9B65-14B93682EBC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9DB448-7287-449F-92E3-31013956802F}" srcId="{3BC52BA7-5584-49F2-88ED-0406F2752C1D}" destId="{F5830717-1DF2-4A51-B087-BB22B7C169FA}" srcOrd="1" destOrd="0" parTransId="{CE199C9C-1DD3-4DB4-94E4-180CE586529D}" sibTransId="{61030250-0204-468E-8C89-AF6A7CB0C69A}"/>
    <dgm:cxn modelId="{B3744B10-F771-42BA-9E34-021EA8355EB1}" type="presOf" srcId="{3BC52BA7-5584-49F2-88ED-0406F2752C1D}" destId="{C2258F47-CF57-4B4C-BE02-DF51C4FB5864}" srcOrd="0" destOrd="0" presId="urn:microsoft.com/office/officeart/2005/8/layout/vList2"/>
    <dgm:cxn modelId="{48DDC384-1C7C-45ED-A530-DC367F226589}" type="presOf" srcId="{F5830717-1DF2-4A51-B087-BB22B7C169FA}" destId="{FC566A4D-9F88-41E7-B65E-3BC9FE326673}" srcOrd="0" destOrd="0" presId="urn:microsoft.com/office/officeart/2005/8/layout/vList2"/>
    <dgm:cxn modelId="{149BEBF4-34C5-46BA-A4E3-293A942FC889}" type="presOf" srcId="{584F783A-9119-4D53-8D00-8F77807556B3}" destId="{3BC85841-8497-43A6-97C6-42FAC1A2FDAA}" srcOrd="0" destOrd="0" presId="urn:microsoft.com/office/officeart/2005/8/layout/vList2"/>
    <dgm:cxn modelId="{707BA58B-0FDA-4A22-9828-91C9F57927A2}" srcId="{3BC52BA7-5584-49F2-88ED-0406F2752C1D}" destId="{584F783A-9119-4D53-8D00-8F77807556B3}" srcOrd="0" destOrd="0" parTransId="{8B93086A-F9E6-4266-839D-A79BC6DDCD92}" sibTransId="{F7965EAB-73CC-4D90-9F8A-90526DD55BC9}"/>
    <dgm:cxn modelId="{6A11E546-40CF-4529-A8EB-EF2D871F9B65}" type="presOf" srcId="{BB1DD14C-D827-4FA5-9B65-14B93682EBCA}" destId="{A4522A7E-182A-449C-8BB5-E9AE138A8028}" srcOrd="0" destOrd="0" presId="urn:microsoft.com/office/officeart/2005/8/layout/vList2"/>
    <dgm:cxn modelId="{F692DDF1-BE86-4D1F-95B4-DC23FC286F0D}" srcId="{3BC52BA7-5584-49F2-88ED-0406F2752C1D}" destId="{BB1DD14C-D827-4FA5-9B65-14B93682EBCA}" srcOrd="2" destOrd="0" parTransId="{E3C24B4E-AB1B-4F6B-B845-CAD05D8746C1}" sibTransId="{4E4ECD36-B405-4EC0-8AA4-70FEE7CB0220}"/>
    <dgm:cxn modelId="{B19EC970-774A-4967-B807-5AF9714E7D71}" type="presParOf" srcId="{C2258F47-CF57-4B4C-BE02-DF51C4FB5864}" destId="{3BC85841-8497-43A6-97C6-42FAC1A2FDAA}" srcOrd="0" destOrd="0" presId="urn:microsoft.com/office/officeart/2005/8/layout/vList2"/>
    <dgm:cxn modelId="{3AABCC53-4301-46C3-ACC4-EA9D0D201CB9}" type="presParOf" srcId="{C2258F47-CF57-4B4C-BE02-DF51C4FB5864}" destId="{C8CE5A9F-EAFD-4BA6-B8DC-48026EAA340C}" srcOrd="1" destOrd="0" presId="urn:microsoft.com/office/officeart/2005/8/layout/vList2"/>
    <dgm:cxn modelId="{DBAE9C8A-C561-4534-B26A-76DD61D0A401}" type="presParOf" srcId="{C2258F47-CF57-4B4C-BE02-DF51C4FB5864}" destId="{FC566A4D-9F88-41E7-B65E-3BC9FE326673}" srcOrd="2" destOrd="0" presId="urn:microsoft.com/office/officeart/2005/8/layout/vList2"/>
    <dgm:cxn modelId="{352A6216-DCB9-4432-B231-01120A8E0FDD}" type="presParOf" srcId="{C2258F47-CF57-4B4C-BE02-DF51C4FB5864}" destId="{980540E1-B138-4022-B424-7C60BABAFEA1}" srcOrd="3" destOrd="0" presId="urn:microsoft.com/office/officeart/2005/8/layout/vList2"/>
    <dgm:cxn modelId="{FB625804-37B2-448D-BF19-A1C8F0660342}" type="presParOf" srcId="{C2258F47-CF57-4B4C-BE02-DF51C4FB5864}" destId="{A4522A7E-182A-449C-8BB5-E9AE138A802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D1CEB-4C11-4C43-B5C9-59DDA028CACA}">
      <dsp:nvSpPr>
        <dsp:cNvPr id="0" name=""/>
        <dsp:cNvSpPr/>
      </dsp:nvSpPr>
      <dsp:spPr>
        <a:xfrm rot="5400000">
          <a:off x="5186442" y="-2910492"/>
          <a:ext cx="523125" cy="6475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Garamond" pitchFamily="18" charset="0"/>
              <a:cs typeface="Arial" pitchFamily="34" charset="0"/>
            </a:rPr>
            <a:t>Plumbing supervisor at a construction firm who lacks basic computer literacy</a:t>
          </a:r>
          <a:endParaRPr lang="en-US" sz="1600" kern="1200" dirty="0">
            <a:latin typeface="Garamond" pitchFamily="18" charset="0"/>
            <a:cs typeface="Arial" pitchFamily="34" charset="0"/>
          </a:endParaRPr>
        </a:p>
      </dsp:txBody>
      <dsp:txXfrm rot="-5400000">
        <a:off x="2210285" y="91202"/>
        <a:ext cx="6449903" cy="472051"/>
      </dsp:txXfrm>
    </dsp:sp>
    <dsp:sp modelId="{4F65B63A-144A-411E-AA4A-E75497581D4B}">
      <dsp:nvSpPr>
        <dsp:cNvPr id="0" name=""/>
        <dsp:cNvSpPr/>
      </dsp:nvSpPr>
      <dsp:spPr>
        <a:xfrm>
          <a:off x="1074" y="273"/>
          <a:ext cx="2209211" cy="6539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Garamond" pitchFamily="18" charset="0"/>
              <a:cs typeface="Arial" pitchFamily="34" charset="0"/>
            </a:rPr>
            <a:t>Who? </a:t>
          </a:r>
          <a:endParaRPr lang="en-US" sz="1600" b="1" kern="1200" dirty="0">
            <a:latin typeface="Garamond" pitchFamily="18" charset="0"/>
            <a:cs typeface="Arial" pitchFamily="34" charset="0"/>
          </a:endParaRPr>
        </a:p>
      </dsp:txBody>
      <dsp:txXfrm>
        <a:off x="32995" y="32194"/>
        <a:ext cx="2145369" cy="590065"/>
      </dsp:txXfrm>
    </dsp:sp>
    <dsp:sp modelId="{771AD428-71A4-42F7-B644-69013AD4201C}">
      <dsp:nvSpPr>
        <dsp:cNvPr id="0" name=""/>
        <dsp:cNvSpPr/>
      </dsp:nvSpPr>
      <dsp:spPr>
        <a:xfrm rot="5400000">
          <a:off x="5096102" y="-2099671"/>
          <a:ext cx="703807" cy="6475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Garamond" pitchFamily="18" charset="0"/>
              <a:cs typeface="Arial" pitchFamily="34" charset="0"/>
            </a:rPr>
            <a:t>Manages installation of plumbing systems</a:t>
          </a:r>
          <a:endParaRPr lang="en-US" sz="1600" kern="1200" dirty="0">
            <a:latin typeface="Garamond" pitchFamily="18" charset="0"/>
            <a:cs typeface="Arial" pitchFamily="34" charset="0"/>
          </a:endParaRPr>
        </a:p>
        <a:p>
          <a:pPr marL="171450" lvl="1" indent="-171450" algn="l" defTabSz="711200" rtl="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Garamond" pitchFamily="18" charset="0"/>
              <a:cs typeface="Arial" pitchFamily="34" charset="0"/>
            </a:rPr>
            <a:t>Manages 2-3 handymen</a:t>
          </a:r>
          <a:endParaRPr lang="en-US" sz="1600" kern="1200" dirty="0">
            <a:latin typeface="Garamond" pitchFamily="18" charset="0"/>
            <a:cs typeface="Arial" pitchFamily="34" charset="0"/>
          </a:endParaRPr>
        </a:p>
      </dsp:txBody>
      <dsp:txXfrm rot="-5400000">
        <a:off x="2210286" y="820502"/>
        <a:ext cx="6441083" cy="635093"/>
      </dsp:txXfrm>
    </dsp:sp>
    <dsp:sp modelId="{7257DEE0-B589-468B-9150-AE3B441A5885}">
      <dsp:nvSpPr>
        <dsp:cNvPr id="0" name=""/>
        <dsp:cNvSpPr/>
      </dsp:nvSpPr>
      <dsp:spPr>
        <a:xfrm>
          <a:off x="1074" y="698168"/>
          <a:ext cx="2209211" cy="8797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Garamond" pitchFamily="18" charset="0"/>
              <a:cs typeface="Arial" pitchFamily="34" charset="0"/>
            </a:rPr>
            <a:t>Current job description: </a:t>
          </a:r>
          <a:endParaRPr lang="en-US" sz="1600" b="1" kern="1200" dirty="0">
            <a:latin typeface="Garamond" pitchFamily="18" charset="0"/>
            <a:cs typeface="Arial" pitchFamily="34" charset="0"/>
          </a:endParaRPr>
        </a:p>
      </dsp:txBody>
      <dsp:txXfrm>
        <a:off x="44020" y="741114"/>
        <a:ext cx="2123319" cy="793866"/>
      </dsp:txXfrm>
    </dsp:sp>
    <dsp:sp modelId="{9AB45E46-E12A-4325-860A-1587CEDCE594}">
      <dsp:nvSpPr>
        <dsp:cNvPr id="0" name=""/>
        <dsp:cNvSpPr/>
      </dsp:nvSpPr>
      <dsp:spPr>
        <a:xfrm rot="5400000">
          <a:off x="5096102" y="-1175924"/>
          <a:ext cx="703807" cy="6475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Garamond" pitchFamily="18" charset="0"/>
              <a:cs typeface="Arial" pitchFamily="34" charset="0"/>
            </a:rPr>
            <a:t>Unable to make on spot design alterations</a:t>
          </a:r>
          <a:endParaRPr lang="en-US" sz="1600" kern="1200" dirty="0">
            <a:latin typeface="Garamond" pitchFamily="18" charset="0"/>
            <a:cs typeface="Arial" pitchFamily="34" charset="0"/>
          </a:endParaRPr>
        </a:p>
        <a:p>
          <a:pPr marL="171450" lvl="1" indent="-171450" algn="l" defTabSz="711200" rtl="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Garamond" pitchFamily="18" charset="0"/>
              <a:cs typeface="Arial" pitchFamily="34" charset="0"/>
            </a:rPr>
            <a:t>Unable to use CRM software leading to re-work costs and delays</a:t>
          </a:r>
          <a:endParaRPr lang="en-US" sz="1600" kern="1200" dirty="0">
            <a:latin typeface="Garamond" pitchFamily="18" charset="0"/>
            <a:cs typeface="Arial" pitchFamily="34" charset="0"/>
          </a:endParaRPr>
        </a:p>
      </dsp:txBody>
      <dsp:txXfrm rot="-5400000">
        <a:off x="2210286" y="1744249"/>
        <a:ext cx="6441083" cy="635093"/>
      </dsp:txXfrm>
    </dsp:sp>
    <dsp:sp modelId="{F2703418-0E72-48E8-A747-B26B39119AA4}">
      <dsp:nvSpPr>
        <dsp:cNvPr id="0" name=""/>
        <dsp:cNvSpPr/>
      </dsp:nvSpPr>
      <dsp:spPr>
        <a:xfrm>
          <a:off x="1074" y="1621915"/>
          <a:ext cx="2209211" cy="8797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Garamond" pitchFamily="18" charset="0"/>
              <a:cs typeface="Arial" pitchFamily="34" charset="0"/>
            </a:rPr>
            <a:t>Shortfall in skills:</a:t>
          </a:r>
          <a:endParaRPr lang="en-US" sz="1600" b="1" kern="1200" dirty="0">
            <a:latin typeface="Garamond" pitchFamily="18" charset="0"/>
            <a:cs typeface="Arial" pitchFamily="34" charset="0"/>
          </a:endParaRPr>
        </a:p>
      </dsp:txBody>
      <dsp:txXfrm>
        <a:off x="44020" y="1664861"/>
        <a:ext cx="2123319" cy="793866"/>
      </dsp:txXfrm>
    </dsp:sp>
    <dsp:sp modelId="{D3221867-7959-4B46-9B3E-63F5C25F68B7}">
      <dsp:nvSpPr>
        <dsp:cNvPr id="0" name=""/>
        <dsp:cNvSpPr/>
      </dsp:nvSpPr>
      <dsp:spPr>
        <a:xfrm rot="5400000">
          <a:off x="5050586" y="-252178"/>
          <a:ext cx="794837" cy="6475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Garamond" pitchFamily="18" charset="0"/>
              <a:cs typeface="Arial" pitchFamily="34" charset="0"/>
            </a:rPr>
            <a:t>Needs to hire a contract software operator for the site - expensive</a:t>
          </a:r>
          <a:endParaRPr lang="en-US" sz="1600" kern="1200" dirty="0">
            <a:latin typeface="Garamond" pitchFamily="18" charset="0"/>
            <a:cs typeface="Arial" pitchFamily="34" charset="0"/>
          </a:endParaRPr>
        </a:p>
        <a:p>
          <a:pPr marL="171450" lvl="1" indent="-171450" algn="l" defTabSz="711200" rtl="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Garamond" pitchFamily="18" charset="0"/>
              <a:cs typeface="Arial" pitchFamily="34" charset="0"/>
            </a:rPr>
            <a:t>Leads to over-staffing and slower pace of work</a:t>
          </a:r>
          <a:endParaRPr lang="en-US" sz="1600" kern="1200" dirty="0">
            <a:latin typeface="Garamond" pitchFamily="18" charset="0"/>
            <a:cs typeface="Arial" pitchFamily="34" charset="0"/>
          </a:endParaRPr>
        </a:p>
      </dsp:txBody>
      <dsp:txXfrm rot="-5400000">
        <a:off x="2210285" y="2626924"/>
        <a:ext cx="6436639" cy="717235"/>
      </dsp:txXfrm>
    </dsp:sp>
    <dsp:sp modelId="{663ABF4C-1AC3-4333-9A39-652C6347AEF4}">
      <dsp:nvSpPr>
        <dsp:cNvPr id="0" name=""/>
        <dsp:cNvSpPr/>
      </dsp:nvSpPr>
      <dsp:spPr>
        <a:xfrm>
          <a:off x="1074" y="2545662"/>
          <a:ext cx="2209211" cy="8797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Garamond" pitchFamily="18" charset="0"/>
              <a:cs typeface="Arial" pitchFamily="34" charset="0"/>
            </a:rPr>
            <a:t>Consequences for employer:</a:t>
          </a:r>
          <a:endParaRPr lang="en-US" sz="1600" b="1" kern="1200" dirty="0">
            <a:latin typeface="Garamond" pitchFamily="18" charset="0"/>
            <a:cs typeface="Arial" pitchFamily="34" charset="0"/>
          </a:endParaRPr>
        </a:p>
      </dsp:txBody>
      <dsp:txXfrm>
        <a:off x="44020" y="2588608"/>
        <a:ext cx="2123319" cy="793866"/>
      </dsp:txXfrm>
    </dsp:sp>
    <dsp:sp modelId="{11EC8F9E-AC6D-4589-8E4C-BA05B5A921FD}">
      <dsp:nvSpPr>
        <dsp:cNvPr id="0" name=""/>
        <dsp:cNvSpPr/>
      </dsp:nvSpPr>
      <dsp:spPr>
        <a:xfrm rot="5400000">
          <a:off x="5030726" y="801094"/>
          <a:ext cx="828226" cy="64691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Garamond" pitchFamily="18" charset="0"/>
              <a:cs typeface="Arial" pitchFamily="34" charset="0"/>
            </a:rPr>
            <a:t>Reduction in costs due to streamlined workflow and lesser delays</a:t>
          </a:r>
          <a:endParaRPr lang="en-US" sz="1600" kern="1200" dirty="0">
            <a:latin typeface="Garamond" pitchFamily="18" charset="0"/>
            <a:cs typeface="Arial" pitchFamily="34" charset="0"/>
          </a:endParaRPr>
        </a:p>
        <a:p>
          <a:pPr marL="171450" lvl="1" indent="-171450" algn="l" defTabSz="711200" rtl="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Garamond" pitchFamily="18" charset="0"/>
              <a:cs typeface="Arial" pitchFamily="34" charset="0"/>
            </a:rPr>
            <a:t>Increased opportunities for growth within the organization</a:t>
          </a:r>
          <a:endParaRPr lang="en-US" sz="1600" kern="1200" dirty="0">
            <a:latin typeface="Garamond" pitchFamily="18" charset="0"/>
            <a:cs typeface="Arial" pitchFamily="34" charset="0"/>
          </a:endParaRPr>
        </a:p>
      </dsp:txBody>
      <dsp:txXfrm rot="-5400000">
        <a:off x="2210286" y="3661966"/>
        <a:ext cx="6428677" cy="747364"/>
      </dsp:txXfrm>
    </dsp:sp>
    <dsp:sp modelId="{5363DA18-DB4B-422A-9400-0EAAD6BF6250}">
      <dsp:nvSpPr>
        <dsp:cNvPr id="0" name=""/>
        <dsp:cNvSpPr/>
      </dsp:nvSpPr>
      <dsp:spPr>
        <a:xfrm>
          <a:off x="1074" y="3469409"/>
          <a:ext cx="2209211" cy="11324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Garamond" pitchFamily="18" charset="0"/>
              <a:cs typeface="Arial" pitchFamily="34" charset="0"/>
            </a:rPr>
            <a:t>Benefits of training the supervisor?</a:t>
          </a:r>
          <a:endParaRPr lang="en-US" sz="1600" b="1" kern="1200" dirty="0">
            <a:latin typeface="Garamond" pitchFamily="18" charset="0"/>
            <a:cs typeface="Arial" pitchFamily="34" charset="0"/>
          </a:endParaRPr>
        </a:p>
      </dsp:txBody>
      <dsp:txXfrm>
        <a:off x="56357" y="3524692"/>
        <a:ext cx="2098645" cy="10219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218126-AA86-4C5D-9A17-9CA638FCFF6D}">
      <dsp:nvSpPr>
        <dsp:cNvPr id="0" name=""/>
        <dsp:cNvSpPr/>
      </dsp:nvSpPr>
      <dsp:spPr>
        <a:xfrm>
          <a:off x="4976771" y="2031756"/>
          <a:ext cx="3176628" cy="1971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Garamond" pitchFamily="18" charset="0"/>
            </a:rPr>
            <a:t> Unique financing structure</a:t>
          </a:r>
          <a:endParaRPr lang="en-US" sz="1800" kern="1200" dirty="0">
            <a:latin typeface="Garamond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Garamond" pitchFamily="18" charset="0"/>
            </a:rPr>
            <a:t>Upside for all stakeholders</a:t>
          </a:r>
          <a:endParaRPr lang="en-US" sz="1800" kern="1200" dirty="0">
            <a:latin typeface="Garamond" pitchFamily="18" charset="0"/>
          </a:endParaRPr>
        </a:p>
      </dsp:txBody>
      <dsp:txXfrm>
        <a:off x="5973064" y="2567894"/>
        <a:ext cx="2137031" cy="1391893"/>
      </dsp:txXfrm>
    </dsp:sp>
    <dsp:sp modelId="{89C3C7DB-8B81-4117-B398-78DB1F0A4C6C}">
      <dsp:nvSpPr>
        <dsp:cNvPr id="0" name=""/>
        <dsp:cNvSpPr/>
      </dsp:nvSpPr>
      <dsp:spPr>
        <a:xfrm>
          <a:off x="5378" y="1981965"/>
          <a:ext cx="3418650" cy="21303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Garamond" pitchFamily="18" charset="0"/>
            </a:rPr>
            <a:t>Multiple Sources of financial return</a:t>
          </a:r>
          <a:endParaRPr lang="en-US" sz="1800" kern="1200" dirty="0">
            <a:latin typeface="Garamond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Garamond" pitchFamily="18" charset="0"/>
            </a:rPr>
            <a:t>Potential to attract large investor base</a:t>
          </a:r>
          <a:endParaRPr lang="en-US" sz="1800" kern="1200" dirty="0">
            <a:latin typeface="Garamond" pitchFamily="18" charset="0"/>
          </a:endParaRPr>
        </a:p>
      </dsp:txBody>
      <dsp:txXfrm>
        <a:off x="52174" y="2561340"/>
        <a:ext cx="2299463" cy="1504145"/>
      </dsp:txXfrm>
    </dsp:sp>
    <dsp:sp modelId="{2DA4BFE4-828A-4585-8E18-E62C5B5971A5}">
      <dsp:nvSpPr>
        <dsp:cNvPr id="0" name=""/>
        <dsp:cNvSpPr/>
      </dsp:nvSpPr>
      <dsp:spPr>
        <a:xfrm>
          <a:off x="4424193" y="-19869"/>
          <a:ext cx="3729206" cy="1825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Garamond" pitchFamily="18" charset="0"/>
            </a:rPr>
            <a:t>Asset is the worker</a:t>
          </a:r>
          <a:endParaRPr lang="en-US" sz="1800" kern="1200" dirty="0">
            <a:latin typeface="Garamond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Garamond" pitchFamily="18" charset="0"/>
            </a:rPr>
            <a:t>Worker moves up value chain , impact is trickled down to all levels on society</a:t>
          </a:r>
          <a:endParaRPr lang="en-US" sz="1800" kern="1200" dirty="0">
            <a:latin typeface="Garamond" pitchFamily="18" charset="0"/>
          </a:endParaRPr>
        </a:p>
      </dsp:txBody>
      <dsp:txXfrm>
        <a:off x="5583063" y="20239"/>
        <a:ext cx="2530228" cy="1289179"/>
      </dsp:txXfrm>
    </dsp:sp>
    <dsp:sp modelId="{9EFC1348-CBCF-4E44-9717-49BDD41ACCA7}">
      <dsp:nvSpPr>
        <dsp:cNvPr id="0" name=""/>
        <dsp:cNvSpPr/>
      </dsp:nvSpPr>
      <dsp:spPr>
        <a:xfrm>
          <a:off x="5378" y="1"/>
          <a:ext cx="3440177" cy="15260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Garamond" pitchFamily="18" charset="0"/>
            </a:rPr>
            <a:t>Less Upfront Capital</a:t>
          </a:r>
          <a:endParaRPr lang="en-US" sz="1800" kern="1200" dirty="0">
            <a:latin typeface="Garamond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Garamond" pitchFamily="18" charset="0"/>
            </a:rPr>
            <a:t>Scalability</a:t>
          </a:r>
          <a:endParaRPr lang="en-US" sz="1800" kern="1200" dirty="0">
            <a:latin typeface="Garamond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Garamond" pitchFamily="18" charset="0"/>
            </a:rPr>
            <a:t>Calculated risk reward</a:t>
          </a:r>
          <a:endParaRPr lang="en-US" sz="1800" kern="1200" dirty="0">
            <a:latin typeface="Garamond" pitchFamily="18" charset="0"/>
          </a:endParaRPr>
        </a:p>
      </dsp:txBody>
      <dsp:txXfrm>
        <a:off x="38901" y="33524"/>
        <a:ext cx="2341078" cy="1077518"/>
      </dsp:txXfrm>
    </dsp:sp>
    <dsp:sp modelId="{BCAFBCA2-451F-4792-9322-57527E0DB837}">
      <dsp:nvSpPr>
        <dsp:cNvPr id="0" name=""/>
        <dsp:cNvSpPr/>
      </dsp:nvSpPr>
      <dsp:spPr>
        <a:xfrm>
          <a:off x="2118779" y="289979"/>
          <a:ext cx="1913724" cy="1913724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Garamond" pitchFamily="18" charset="0"/>
            </a:rPr>
            <a:t>Feasibility</a:t>
          </a:r>
          <a:endParaRPr lang="en-US" sz="2000" kern="1200" dirty="0">
            <a:latin typeface="Garamond" pitchFamily="18" charset="0"/>
          </a:endParaRPr>
        </a:p>
      </dsp:txBody>
      <dsp:txXfrm>
        <a:off x="2679296" y="850496"/>
        <a:ext cx="1353207" cy="1353207"/>
      </dsp:txXfrm>
    </dsp:sp>
    <dsp:sp modelId="{039B4153-4B25-4ED0-86C4-CB143EC9FE5D}">
      <dsp:nvSpPr>
        <dsp:cNvPr id="0" name=""/>
        <dsp:cNvSpPr/>
      </dsp:nvSpPr>
      <dsp:spPr>
        <a:xfrm rot="5400000">
          <a:off x="4120896" y="289979"/>
          <a:ext cx="1913724" cy="1913724"/>
        </a:xfrm>
        <a:prstGeom prst="pieWedg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Garamond" pitchFamily="18" charset="0"/>
            </a:rPr>
            <a:t>Bottom Up Approach</a:t>
          </a:r>
          <a:endParaRPr lang="en-US" sz="2000" kern="1200" dirty="0">
            <a:latin typeface="Garamond" pitchFamily="18" charset="0"/>
          </a:endParaRPr>
        </a:p>
      </dsp:txBody>
      <dsp:txXfrm rot="-5400000">
        <a:off x="4120896" y="850496"/>
        <a:ext cx="1353207" cy="1353207"/>
      </dsp:txXfrm>
    </dsp:sp>
    <dsp:sp modelId="{2AF7AE91-5F74-42A6-93B3-0687BBE72666}">
      <dsp:nvSpPr>
        <dsp:cNvPr id="0" name=""/>
        <dsp:cNvSpPr/>
      </dsp:nvSpPr>
      <dsp:spPr>
        <a:xfrm rot="10800000">
          <a:off x="4114323" y="2334524"/>
          <a:ext cx="1926871" cy="1828869"/>
        </a:xfrm>
        <a:prstGeom prst="pieWedg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latin typeface="Garamond" pitchFamily="18" charset="0"/>
            </a:rPr>
            <a:t>Innovative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latin typeface="Garamond" pitchFamily="18" charset="0"/>
            </a:rPr>
            <a:t>Structure</a:t>
          </a:r>
          <a:endParaRPr lang="en-US" sz="2000" b="0" kern="1200" dirty="0">
            <a:latin typeface="Garamond" pitchFamily="18" charset="0"/>
          </a:endParaRPr>
        </a:p>
      </dsp:txBody>
      <dsp:txXfrm rot="10800000">
        <a:off x="4114323" y="2334524"/>
        <a:ext cx="1362504" cy="1293206"/>
      </dsp:txXfrm>
    </dsp:sp>
    <dsp:sp modelId="{71A300C6-9C2C-4833-8872-E8D2EE017A98}">
      <dsp:nvSpPr>
        <dsp:cNvPr id="0" name=""/>
        <dsp:cNvSpPr/>
      </dsp:nvSpPr>
      <dsp:spPr>
        <a:xfrm rot="16200000">
          <a:off x="2118779" y="2292096"/>
          <a:ext cx="1913724" cy="1913724"/>
        </a:xfrm>
        <a:prstGeom prst="pieWedg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Garamond" pitchFamily="18" charset="0"/>
            </a:rPr>
            <a:t>Attractive for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Garamond" pitchFamily="18" charset="0"/>
            </a:rPr>
            <a:t>LP’s</a:t>
          </a:r>
          <a:endParaRPr lang="en-US" sz="2000" kern="1200" dirty="0">
            <a:latin typeface="Garamond" pitchFamily="18" charset="0"/>
          </a:endParaRPr>
        </a:p>
      </dsp:txBody>
      <dsp:txXfrm rot="5400000">
        <a:off x="2679296" y="2292096"/>
        <a:ext cx="1353207" cy="1353207"/>
      </dsp:txXfrm>
    </dsp:sp>
    <dsp:sp modelId="{102CDCF1-D1F3-43D0-B79D-F6F4DE7C88FD}">
      <dsp:nvSpPr>
        <dsp:cNvPr id="0" name=""/>
        <dsp:cNvSpPr/>
      </dsp:nvSpPr>
      <dsp:spPr>
        <a:xfrm>
          <a:off x="3746328" y="1850128"/>
          <a:ext cx="660743" cy="574559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E6F490-5A87-426C-B968-CB41CF72041D}">
      <dsp:nvSpPr>
        <dsp:cNvPr id="0" name=""/>
        <dsp:cNvSpPr/>
      </dsp:nvSpPr>
      <dsp:spPr>
        <a:xfrm rot="10800000">
          <a:off x="3746328" y="2071112"/>
          <a:ext cx="660743" cy="574559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422F2B-1BF4-45D0-BC44-73B9E82D9E47}">
      <dsp:nvSpPr>
        <dsp:cNvPr id="0" name=""/>
        <dsp:cNvSpPr/>
      </dsp:nvSpPr>
      <dsp:spPr>
        <a:xfrm>
          <a:off x="0" y="19"/>
          <a:ext cx="3886200" cy="10667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atin typeface="Garamond" pitchFamily="18" charset="0"/>
            </a:rPr>
            <a:t>Large Potential Investor Base</a:t>
          </a:r>
          <a:endParaRPr lang="en-US" sz="3600" b="1" kern="1200" dirty="0">
            <a:latin typeface="Garamond" pitchFamily="18" charset="0"/>
          </a:endParaRPr>
        </a:p>
      </dsp:txBody>
      <dsp:txXfrm>
        <a:off x="52076" y="52095"/>
        <a:ext cx="3782048" cy="9626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F1E349-7E09-4247-9BB7-3BC7A1DE4D6C}">
      <dsp:nvSpPr>
        <dsp:cNvPr id="0" name=""/>
        <dsp:cNvSpPr/>
      </dsp:nvSpPr>
      <dsp:spPr>
        <a:xfrm>
          <a:off x="0" y="179"/>
          <a:ext cx="2438401" cy="2573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Garamond" pitchFamily="18" charset="0"/>
            </a:rPr>
            <a:t>Social/Development Goals</a:t>
          </a:r>
          <a:endParaRPr lang="en-US" sz="1600" kern="1200" dirty="0">
            <a:latin typeface="Garamond" pitchFamily="18" charset="0"/>
          </a:endParaRPr>
        </a:p>
      </dsp:txBody>
      <dsp:txXfrm>
        <a:off x="12562" y="12741"/>
        <a:ext cx="2413277" cy="232213"/>
      </dsp:txXfrm>
    </dsp:sp>
    <dsp:sp modelId="{0451755A-E46C-42AF-BA06-D38A2B310929}">
      <dsp:nvSpPr>
        <dsp:cNvPr id="0" name=""/>
        <dsp:cNvSpPr/>
      </dsp:nvSpPr>
      <dsp:spPr>
        <a:xfrm>
          <a:off x="0" y="267571"/>
          <a:ext cx="2438401" cy="2573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Garamond" pitchFamily="18" charset="0"/>
            </a:rPr>
            <a:t>Country/Sector Agnostic</a:t>
          </a:r>
          <a:endParaRPr lang="en-US" sz="1600" kern="1200" dirty="0">
            <a:latin typeface="Garamond" pitchFamily="18" charset="0"/>
          </a:endParaRPr>
        </a:p>
      </dsp:txBody>
      <dsp:txXfrm>
        <a:off x="12562" y="280133"/>
        <a:ext cx="2413277" cy="232213"/>
      </dsp:txXfrm>
    </dsp:sp>
    <dsp:sp modelId="{E108F218-6571-430A-B7D2-3FD99F988202}">
      <dsp:nvSpPr>
        <dsp:cNvPr id="0" name=""/>
        <dsp:cNvSpPr/>
      </dsp:nvSpPr>
      <dsp:spPr>
        <a:xfrm>
          <a:off x="0" y="534963"/>
          <a:ext cx="2438401" cy="2573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Garamond" pitchFamily="18" charset="0"/>
            </a:rPr>
            <a:t>Healthy IRR</a:t>
          </a:r>
          <a:endParaRPr lang="en-US" sz="1600" kern="1200" dirty="0">
            <a:latin typeface="Garamond" pitchFamily="18" charset="0"/>
          </a:endParaRPr>
        </a:p>
      </dsp:txBody>
      <dsp:txXfrm>
        <a:off x="12562" y="547525"/>
        <a:ext cx="2413277" cy="2322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C85841-8497-43A6-97C6-42FAC1A2FDAA}">
      <dsp:nvSpPr>
        <dsp:cNvPr id="0" name=""/>
        <dsp:cNvSpPr/>
      </dsp:nvSpPr>
      <dsp:spPr>
        <a:xfrm>
          <a:off x="0" y="179"/>
          <a:ext cx="3657600" cy="2573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Garamond" pitchFamily="18" charset="0"/>
            </a:rPr>
            <a:t>Country Specific Interest</a:t>
          </a:r>
          <a:endParaRPr lang="en-US" sz="1600" kern="1200" dirty="0">
            <a:latin typeface="Garamond" pitchFamily="18" charset="0"/>
          </a:endParaRPr>
        </a:p>
      </dsp:txBody>
      <dsp:txXfrm>
        <a:off x="12562" y="12741"/>
        <a:ext cx="3632476" cy="232213"/>
      </dsp:txXfrm>
    </dsp:sp>
    <dsp:sp modelId="{FC566A4D-9F88-41E7-B65E-3BC9FE326673}">
      <dsp:nvSpPr>
        <dsp:cNvPr id="0" name=""/>
        <dsp:cNvSpPr/>
      </dsp:nvSpPr>
      <dsp:spPr>
        <a:xfrm>
          <a:off x="0" y="267571"/>
          <a:ext cx="3657600" cy="2573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Garamond" pitchFamily="18" charset="0"/>
            </a:rPr>
            <a:t>Dependant on labor efficiency</a:t>
          </a:r>
          <a:endParaRPr lang="en-US" sz="1600" kern="1200" dirty="0">
            <a:latin typeface="Garamond" pitchFamily="18" charset="0"/>
          </a:endParaRPr>
        </a:p>
      </dsp:txBody>
      <dsp:txXfrm>
        <a:off x="12562" y="280133"/>
        <a:ext cx="3632476" cy="232213"/>
      </dsp:txXfrm>
    </dsp:sp>
    <dsp:sp modelId="{A4522A7E-182A-449C-8BB5-E9AE138A8028}">
      <dsp:nvSpPr>
        <dsp:cNvPr id="0" name=""/>
        <dsp:cNvSpPr/>
      </dsp:nvSpPr>
      <dsp:spPr>
        <a:xfrm>
          <a:off x="0" y="534963"/>
          <a:ext cx="3657600" cy="2573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Garamond" pitchFamily="18" charset="0"/>
            </a:rPr>
            <a:t>Healthy IRR</a:t>
          </a:r>
          <a:endParaRPr lang="en-US" sz="1600" kern="1200" dirty="0">
            <a:latin typeface="Garamond" pitchFamily="18" charset="0"/>
          </a:endParaRPr>
        </a:p>
      </dsp:txBody>
      <dsp:txXfrm>
        <a:off x="12562" y="547525"/>
        <a:ext cx="3632476" cy="2322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38014-9569-4A5C-9B53-7BA8D2DF9DA3}" type="datetimeFigureOut">
              <a:rPr lang="en-US" smtClean="0"/>
              <a:pPr/>
              <a:t>4/5/2011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F29D1-5906-4638-A077-B727B84FA8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95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29D1-5906-4638-A077-B727B84FA8B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F29D1-5906-4638-A077-B727B84FA8B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A244-EA3D-442A-9498-965308A0ECF3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70452D-E1B1-4D32-BEBF-F2EED43D2BC2}" type="datetime1">
              <a:rPr lang="en-US"/>
              <a:pPr/>
              <a:t>4/5/2011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060F4-E45F-4B99-95B9-B19ED6E244D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F12B8C-9606-4576-ACCF-314F05A6033D}" type="datetime1">
              <a:rPr lang="en-US"/>
              <a:pPr/>
              <a:t>4/5/2011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E1042-242F-4F20-85A5-CF4F92B51CC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8D0254-56BE-48E7-9E64-9035B3D9113E}" type="datetime1">
              <a:rPr lang="en-US"/>
              <a:pPr/>
              <a:t>4/5/2011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89E49-9C7F-4100-B6A9-63A17B068E0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>
            <a:lvl1pPr>
              <a:defRPr>
                <a:ln w="19050">
                  <a:solidFill>
                    <a:schemeClr val="bg1"/>
                  </a:solidFill>
                </a:ln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5248276"/>
            <a:ext cx="6858048" cy="103824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ln w="19050">
                  <a:solidFill>
                    <a:schemeClr val="bg1"/>
                  </a:solidFill>
                </a:ln>
                <a:solidFill>
                  <a:srgbClr val="263A35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C2399B3D-30A3-45A4-A66C-481034442797}" type="datetimeFigureOut">
              <a:rPr lang="en-US" smtClean="0">
                <a:solidFill>
                  <a:srgbClr val="7BA79D">
                    <a:lumMod val="50000"/>
                  </a:srgbClr>
                </a:solidFill>
              </a:rPr>
              <a:pPr/>
              <a:t>4/5/2011</a:t>
            </a:fld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CB65ED8C-212B-45F8-A640-C3EC7AE6270C}" type="slidenum">
              <a:rPr lang="en-US" smtClean="0">
                <a:solidFill>
                  <a:srgbClr val="7BA79D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9B3D-30A3-45A4-A66C-481034442797}" type="datetimeFigureOut">
              <a:rPr lang="en-US" smtClean="0">
                <a:solidFill>
                  <a:srgbClr val="7BA79D">
                    <a:lumMod val="50000"/>
                  </a:srgbClr>
                </a:solidFill>
              </a:rPr>
              <a:pPr/>
              <a:t>4/5/2011</a:t>
            </a:fld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ED8C-212B-45F8-A640-C3EC7AE6270C}" type="slidenum">
              <a:rPr lang="en-US" smtClean="0">
                <a:solidFill>
                  <a:srgbClr val="7BA79D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9B3D-30A3-45A4-A66C-481034442797}" type="datetimeFigureOut">
              <a:rPr lang="en-US" smtClean="0">
                <a:solidFill>
                  <a:srgbClr val="7BA79D">
                    <a:lumMod val="50000"/>
                  </a:srgbClr>
                </a:solidFill>
              </a:rPr>
              <a:pPr/>
              <a:t>4/5/2011</a:t>
            </a:fld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ED8C-212B-45F8-A640-C3EC7AE6270C}" type="slidenum">
              <a:rPr lang="en-US" smtClean="0">
                <a:solidFill>
                  <a:srgbClr val="7BA79D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3E4D1F"/>
                </a:solidFill>
              </a:defRPr>
            </a:lvl1pPr>
            <a:lvl2pPr>
              <a:defRPr sz="2400">
                <a:solidFill>
                  <a:srgbClr val="3E4D1F"/>
                </a:solidFill>
              </a:defRPr>
            </a:lvl2pPr>
            <a:lvl3pPr>
              <a:defRPr sz="2000">
                <a:solidFill>
                  <a:srgbClr val="3E4D1F"/>
                </a:solidFill>
              </a:defRPr>
            </a:lvl3pPr>
            <a:lvl4pPr>
              <a:defRPr sz="1800">
                <a:solidFill>
                  <a:srgbClr val="3E4D1F"/>
                </a:solidFill>
              </a:defRPr>
            </a:lvl4pPr>
            <a:lvl5pPr>
              <a:defRPr sz="1800">
                <a:solidFill>
                  <a:srgbClr val="3E4D1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9B3D-30A3-45A4-A66C-481034442797}" type="datetimeFigureOut">
              <a:rPr lang="en-US" smtClean="0">
                <a:solidFill>
                  <a:srgbClr val="7BA79D">
                    <a:lumMod val="50000"/>
                  </a:srgbClr>
                </a:solidFill>
              </a:rPr>
              <a:pPr/>
              <a:t>4/5/2011</a:t>
            </a:fld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ED8C-212B-45F8-A640-C3EC7AE6270C}" type="slidenum">
              <a:rPr lang="en-US" smtClean="0">
                <a:solidFill>
                  <a:srgbClr val="7BA79D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E4D1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3E4D1F"/>
                </a:solidFill>
              </a:defRPr>
            </a:lvl1pPr>
            <a:lvl2pPr>
              <a:defRPr sz="2000">
                <a:solidFill>
                  <a:srgbClr val="3E4D1F"/>
                </a:solidFill>
              </a:defRPr>
            </a:lvl2pPr>
            <a:lvl3pPr>
              <a:defRPr sz="1800">
                <a:solidFill>
                  <a:srgbClr val="3E4D1F"/>
                </a:solidFill>
              </a:defRPr>
            </a:lvl3pPr>
            <a:lvl4pPr>
              <a:defRPr sz="1600">
                <a:solidFill>
                  <a:srgbClr val="3E4D1F"/>
                </a:solidFill>
              </a:defRPr>
            </a:lvl4pPr>
            <a:lvl5pPr>
              <a:defRPr sz="1600">
                <a:solidFill>
                  <a:srgbClr val="3E4D1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9B3D-30A3-45A4-A66C-481034442797}" type="datetimeFigureOut">
              <a:rPr lang="en-US" smtClean="0">
                <a:solidFill>
                  <a:srgbClr val="7BA79D">
                    <a:lumMod val="50000"/>
                  </a:srgbClr>
                </a:solidFill>
              </a:rPr>
              <a:pPr/>
              <a:t>4/5/2011</a:t>
            </a:fld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ED8C-212B-45F8-A640-C3EC7AE6270C}" type="slidenum">
              <a:rPr lang="en-US" smtClean="0">
                <a:solidFill>
                  <a:srgbClr val="7BA79D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9B3D-30A3-45A4-A66C-481034442797}" type="datetimeFigureOut">
              <a:rPr lang="en-US" smtClean="0">
                <a:solidFill>
                  <a:srgbClr val="7BA79D">
                    <a:lumMod val="50000"/>
                  </a:srgbClr>
                </a:solidFill>
              </a:rPr>
              <a:pPr/>
              <a:t>4/5/2011</a:t>
            </a:fld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ED8C-212B-45F8-A640-C3EC7AE6270C}" type="slidenum">
              <a:rPr lang="en-US" smtClean="0">
                <a:solidFill>
                  <a:srgbClr val="7BA79D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9B3D-30A3-45A4-A66C-481034442797}" type="datetimeFigureOut">
              <a:rPr lang="en-US" smtClean="0">
                <a:solidFill>
                  <a:srgbClr val="7BA79D">
                    <a:lumMod val="50000"/>
                  </a:srgbClr>
                </a:solidFill>
              </a:rPr>
              <a:pPr/>
              <a:t>4/5/2011</a:t>
            </a:fld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ED8C-212B-45F8-A640-C3EC7AE6270C}" type="slidenum">
              <a:rPr lang="en-US" smtClean="0">
                <a:solidFill>
                  <a:srgbClr val="7BA79D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9B3D-30A3-45A4-A66C-481034442797}" type="datetimeFigureOut">
              <a:rPr lang="en-US" smtClean="0">
                <a:solidFill>
                  <a:srgbClr val="7BA79D">
                    <a:lumMod val="50000"/>
                  </a:srgbClr>
                </a:solidFill>
              </a:rPr>
              <a:pPr/>
              <a:t>4/5/2011</a:t>
            </a:fld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ED8C-212B-45F8-A640-C3EC7AE6270C}" type="slidenum">
              <a:rPr lang="en-US" smtClean="0">
                <a:solidFill>
                  <a:srgbClr val="7BA79D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984FC2-EA0F-4154-8077-F8FFDE23EE37}" type="datetime1">
              <a:rPr lang="en-US"/>
              <a:pPr/>
              <a:t>4/5/2011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7F0BC-8FE1-4674-AF49-980D68C1A0B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9B3D-30A3-45A4-A66C-481034442797}" type="datetimeFigureOut">
              <a:rPr lang="en-US" smtClean="0">
                <a:solidFill>
                  <a:srgbClr val="7BA79D">
                    <a:lumMod val="50000"/>
                  </a:srgbClr>
                </a:solidFill>
              </a:rPr>
              <a:pPr/>
              <a:t>4/5/2011</a:t>
            </a:fld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ED8C-212B-45F8-A640-C3EC7AE6270C}" type="slidenum">
              <a:rPr lang="en-US" smtClean="0">
                <a:solidFill>
                  <a:srgbClr val="7BA79D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9B3D-30A3-45A4-A66C-481034442797}" type="datetimeFigureOut">
              <a:rPr lang="en-US" smtClean="0">
                <a:solidFill>
                  <a:srgbClr val="7BA79D">
                    <a:lumMod val="50000"/>
                  </a:srgbClr>
                </a:solidFill>
              </a:rPr>
              <a:pPr/>
              <a:t>4/5/2011</a:t>
            </a:fld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ED8C-212B-45F8-A640-C3EC7AE6270C}" type="slidenum">
              <a:rPr lang="en-US" smtClean="0">
                <a:solidFill>
                  <a:srgbClr val="7BA79D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9B3D-30A3-45A4-A66C-481034442797}" type="datetimeFigureOut">
              <a:rPr lang="en-US" smtClean="0">
                <a:solidFill>
                  <a:srgbClr val="7BA79D">
                    <a:lumMod val="50000"/>
                  </a:srgbClr>
                </a:solidFill>
              </a:rPr>
              <a:pPr/>
              <a:t>4/5/2011</a:t>
            </a:fld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ED8C-212B-45F8-A640-C3EC7AE6270C}" type="slidenum">
              <a:rPr lang="en-US" smtClean="0">
                <a:solidFill>
                  <a:srgbClr val="7BA79D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BA79D">
                  <a:lumMod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E2453D-3B1C-4303-BC9A-2D79547BAE61}" type="datetime1">
              <a:rPr lang="en-US"/>
              <a:pPr/>
              <a:t>4/5/2011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088F1-D038-454A-B505-8D25B983962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B35919-D07D-4E3B-9B8B-3D32E4E138F5}" type="datetime1">
              <a:rPr lang="en-US"/>
              <a:pPr/>
              <a:t>4/5/2011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32702-85E0-44C6-918D-3B628B63DE7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683419-A4F8-476A-B275-A152CA094653}" type="datetime1">
              <a:rPr lang="en-US"/>
              <a:pPr/>
              <a:t>4/5/2011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45FBB-B17E-4532-A0A2-3C35A3EF68F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A2A95B-611D-4916-92ED-47A18BADB63F}" type="datetime1">
              <a:rPr lang="en-US"/>
              <a:pPr/>
              <a:t>4/5/2011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1EDBB-38EE-4953-A53C-D54A0055014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20DA80-BED1-4DC7-8BCC-01ACA7095E77}" type="datetime1">
              <a:rPr lang="en-US"/>
              <a:pPr/>
              <a:t>4/5/2011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8E860-EE01-42A0-9F59-18C85A82266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E3B331-636D-492C-9A0E-E47B26289DB0}" type="datetime1">
              <a:rPr lang="en-US"/>
              <a:pPr/>
              <a:t>4/5/2011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8BE2D-72BA-4F87-822E-82FEBE6D509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26619F-90FF-4B04-B180-B7767C6ACBAA}" type="datetime1">
              <a:rPr lang="en-US"/>
              <a:pPr/>
              <a:t>4/5/2011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25323-7497-4364-9587-A2DB6E25134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6F25A7BD-DB7A-4004-BE84-AE51DA0B85F3}" type="datetime1">
              <a:rPr lang="en-US"/>
              <a:pPr/>
              <a:t>4/5/2011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E7A2DBA3-B727-497A-B329-3907D54A056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C2399B3D-30A3-45A4-A66C-481034442797}" type="datetimeFigureOut">
              <a:rPr lang="en-US" smtClean="0">
                <a:solidFill>
                  <a:srgbClr val="7BA79D">
                    <a:lumMod val="50000"/>
                  </a:srgbClr>
                </a:solidFill>
                <a:latin typeface="Verdana"/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4/5/2011</a:t>
            </a:fld>
            <a:endParaRPr lang="en-US" dirty="0">
              <a:solidFill>
                <a:srgbClr val="7BA79D">
                  <a:lumMod val="50000"/>
                </a:srgbClr>
              </a:solidFill>
              <a:latin typeface="Verdana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2146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7BA79D">
                  <a:lumMod val="50000"/>
                </a:srgbClr>
              </a:solidFill>
              <a:latin typeface="Verdana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CB65ED8C-212B-45F8-A640-C3EC7AE6270C}" type="slidenum">
              <a:rPr lang="en-US" smtClean="0">
                <a:solidFill>
                  <a:srgbClr val="7BA79D">
                    <a:lumMod val="50000"/>
                  </a:srgbClr>
                </a:solidFill>
                <a:latin typeface="Verdana"/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7BA79D">
                  <a:lumMod val="50000"/>
                </a:srgbClr>
              </a:solidFill>
              <a:latin typeface="Verdana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ln w="19050">
            <a:solidFill>
              <a:schemeClr val="bg1"/>
            </a:solidFill>
          </a:ln>
          <a:solidFill>
            <a:srgbClr val="002060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rgbClr val="002060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rgbClr val="002060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rgbClr val="002060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rgbClr val="00206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Stephen\AppData\Local\Microsoft\Windows\Temporary Internet Files\Content.IE5\38N6TH2D\MPj04330580000[1]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990600" y="-228600"/>
            <a:ext cx="7772400" cy="1975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rgbClr val="FFFF2D"/>
                </a:solidFill>
                <a:latin typeface="Garamond" pitchFamily="18" charset="0"/>
                <a:cs typeface="Angsana New" pitchFamily="18" charset="-34"/>
              </a:rPr>
              <a:t>The Skills Ladder</a:t>
            </a:r>
            <a:br>
              <a:rPr lang="en-US" sz="4800" b="1" dirty="0" smtClean="0">
                <a:solidFill>
                  <a:srgbClr val="FFFF2D"/>
                </a:solidFill>
                <a:latin typeface="Garamond" pitchFamily="18" charset="0"/>
                <a:cs typeface="Angsana New" pitchFamily="18" charset="-34"/>
              </a:rPr>
            </a:br>
            <a:r>
              <a:rPr lang="en-US" sz="2000" b="1" i="1" dirty="0" smtClean="0">
                <a:solidFill>
                  <a:srgbClr val="FFFF2D"/>
                </a:solidFill>
                <a:latin typeface="Garamond" pitchFamily="18" charset="0"/>
                <a:cs typeface="Angsana New" pitchFamily="18" charset="-34"/>
              </a:rPr>
              <a:t>Empowering the worker and uplifting society </a:t>
            </a:r>
            <a:endParaRPr lang="en-US" sz="4800" b="1" i="1" cap="none" dirty="0">
              <a:solidFill>
                <a:srgbClr val="FFFF2D"/>
              </a:solidFill>
              <a:latin typeface="Garamond" pitchFamily="18" charset="0"/>
              <a:cs typeface="Angsana New" pitchFamily="18" charset="-34"/>
            </a:endParaRPr>
          </a:p>
        </p:txBody>
      </p:sp>
      <p:sp>
        <p:nvSpPr>
          <p:cNvPr id="8196" name="Subtitle 11"/>
          <p:cNvSpPr>
            <a:spLocks noGrp="1"/>
          </p:cNvSpPr>
          <p:nvPr>
            <p:ph type="subTitle" idx="1"/>
          </p:nvPr>
        </p:nvSpPr>
        <p:spPr>
          <a:xfrm>
            <a:off x="533400" y="4800600"/>
            <a:ext cx="8305800" cy="16002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en-US" dirty="0" smtClean="0">
                <a:latin typeface="Garamond" pitchFamily="18" charset="0"/>
              </a:rPr>
              <a:t>INTERNATIONAL IMPACT               TEAM B5</a:t>
            </a:r>
          </a:p>
          <a:p>
            <a:pPr algn="l">
              <a:spcBef>
                <a:spcPct val="0"/>
              </a:spcBef>
            </a:pPr>
            <a:r>
              <a:rPr lang="en-US" dirty="0" smtClean="0">
                <a:latin typeface="Garamond" pitchFamily="18" charset="0"/>
              </a:rPr>
              <a:t>INVESTING CHALLENGE                                  8</a:t>
            </a:r>
            <a:r>
              <a:rPr lang="en-US" baseline="30000" dirty="0" smtClean="0">
                <a:latin typeface="Garamond" pitchFamily="18" charset="0"/>
              </a:rPr>
              <a:t>th</a:t>
            </a:r>
            <a:r>
              <a:rPr lang="en-US" dirty="0" smtClean="0">
                <a:latin typeface="Garamond" pitchFamily="18" charset="0"/>
              </a:rPr>
              <a:t> April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ktangel 5"/>
          <p:cNvSpPr>
            <a:spLocks noChangeArrowheads="1"/>
          </p:cNvSpPr>
          <p:nvPr/>
        </p:nvSpPr>
        <p:spPr bwMode="auto">
          <a:xfrm rot="10800000" flipV="1">
            <a:off x="0" y="-13158"/>
            <a:ext cx="9144000" cy="5781531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BFBFB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defTabSz="914400"/>
            <a:endParaRPr lang="da-DK">
              <a:latin typeface="Garamond" pitchFamily="18" charset="0"/>
            </a:endParaRPr>
          </a:p>
        </p:txBody>
      </p:sp>
      <p:grpSp>
        <p:nvGrpSpPr>
          <p:cNvPr id="2" name="Group 105"/>
          <p:cNvGrpSpPr>
            <a:grpSpLocks/>
          </p:cNvGrpSpPr>
          <p:nvPr/>
        </p:nvGrpSpPr>
        <p:grpSpPr bwMode="auto">
          <a:xfrm rot="15796262" flipH="1">
            <a:off x="3969527" y="2048529"/>
            <a:ext cx="1473032" cy="1425491"/>
            <a:chOff x="5580063" y="2748458"/>
            <a:chExt cx="1031875" cy="1031380"/>
          </a:xfrm>
        </p:grpSpPr>
        <p:sp>
          <p:nvSpPr>
            <p:cNvPr id="48" name="Ellipse 44"/>
            <p:cNvSpPr/>
            <p:nvPr/>
          </p:nvSpPr>
          <p:spPr bwMode="auto">
            <a:xfrm rot="21052097">
              <a:off x="5590124" y="2757488"/>
              <a:ext cx="1021814" cy="1022350"/>
            </a:xfrm>
            <a:prstGeom prst="ellipse">
              <a:avLst/>
            </a:prstGeom>
            <a:gradFill flip="none" rotWithShape="1">
              <a:gsLst>
                <a:gs pos="0">
                  <a:srgbClr val="74FFFD"/>
                </a:gs>
                <a:gs pos="100000">
                  <a:srgbClr val="20A6CD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rgbClr val="0081BE">
                  <a:lumMod val="75000"/>
                </a:srgbClr>
              </a:solidFill>
              <a:prstDash val="solid"/>
            </a:ln>
            <a:effectLst>
              <a:innerShdw blurRad="190500" dist="114300" dir="5640000">
                <a:srgbClr val="000000">
                  <a:alpha val="37000"/>
                </a:srgbClr>
              </a:innerShdw>
            </a:effectLst>
          </p:spPr>
          <p:txBody>
            <a:bodyPr anchor="ctr"/>
            <a:lstStyle/>
            <a:p>
              <a:pPr algn="ctr"/>
              <a:endParaRPr lang="da-DK">
                <a:latin typeface="Garamond" pitchFamily="18" charset="0"/>
              </a:endParaRPr>
            </a:p>
          </p:txBody>
        </p:sp>
        <p:sp>
          <p:nvSpPr>
            <p:cNvPr id="49" name="Måne 63"/>
            <p:cNvSpPr/>
            <p:nvPr/>
          </p:nvSpPr>
          <p:spPr bwMode="auto">
            <a:xfrm rot="16552097">
              <a:off x="5850994" y="3038453"/>
              <a:ext cx="450073" cy="991936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24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da-DK">
                <a:latin typeface="Garamond" pitchFamily="18" charset="0"/>
              </a:endParaRPr>
            </a:p>
          </p:txBody>
        </p:sp>
        <p:sp>
          <p:nvSpPr>
            <p:cNvPr id="22584" name="Ellipse 45"/>
            <p:cNvSpPr>
              <a:spLocks noChangeArrowheads="1"/>
            </p:cNvSpPr>
            <p:nvPr/>
          </p:nvSpPr>
          <p:spPr bwMode="auto">
            <a:xfrm rot="15796262">
              <a:off x="5603653" y="2971680"/>
              <a:ext cx="1022828" cy="576384"/>
            </a:xfrm>
            <a:prstGeom prst="ellipse">
              <a:avLst/>
            </a:prstGeom>
            <a:gradFill rotWithShape="1">
              <a:gsLst>
                <a:gs pos="0">
                  <a:srgbClr val="FFFCF9">
                    <a:alpha val="76999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da-DK" sz="1600" dirty="0" smtClean="0">
                  <a:latin typeface="Garamond" pitchFamily="18" charset="0"/>
                </a:rPr>
                <a:t>Higher Salary for Employee</a:t>
              </a:r>
              <a:endParaRPr lang="da-DK" sz="1600" dirty="0">
                <a:latin typeface="Garamond" pitchFamily="18" charset="0"/>
              </a:endParaRPr>
            </a:p>
          </p:txBody>
        </p:sp>
      </p:grpSp>
      <p:sp>
        <p:nvSpPr>
          <p:cNvPr id="59" name="Right Arrow 58"/>
          <p:cNvSpPr>
            <a:spLocks noChangeArrowheads="1"/>
          </p:cNvSpPr>
          <p:nvPr/>
        </p:nvSpPr>
        <p:spPr bwMode="auto">
          <a:xfrm rot="-2384793">
            <a:off x="3278472" y="1370018"/>
            <a:ext cx="549443" cy="358775"/>
          </a:xfrm>
          <a:prstGeom prst="rightArrow">
            <a:avLst>
              <a:gd name="adj1" fmla="val 50000"/>
              <a:gd name="adj2" fmla="val 49998"/>
            </a:avLst>
          </a:prstGeom>
          <a:gradFill rotWithShape="1">
            <a:gsLst>
              <a:gs pos="0">
                <a:srgbClr val="7F7F7F"/>
              </a:gs>
              <a:gs pos="100000">
                <a:srgbClr val="262626"/>
              </a:gs>
            </a:gsLst>
            <a:lin ang="540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dirty="0">
              <a:latin typeface="Garamond" pitchFamily="18" charset="0"/>
            </a:endParaRPr>
          </a:p>
        </p:txBody>
      </p:sp>
      <p:sp>
        <p:nvSpPr>
          <p:cNvPr id="22537" name="Tekstboks 3"/>
          <p:cNvSpPr txBox="1">
            <a:spLocks noChangeArrowheads="1"/>
          </p:cNvSpPr>
          <p:nvPr/>
        </p:nvSpPr>
        <p:spPr bwMode="auto">
          <a:xfrm>
            <a:off x="149025" y="-76199"/>
            <a:ext cx="51849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sz="3600" b="1" dirty="0" smtClean="0">
                <a:solidFill>
                  <a:schemeClr val="bg1"/>
                </a:solidFill>
                <a:latin typeface="Garamond" pitchFamily="18" charset="0"/>
              </a:rPr>
              <a:t>Sources of Financial</a:t>
            </a:r>
          </a:p>
          <a:p>
            <a:r>
              <a:rPr lang="da-DK" sz="3600" b="1" dirty="0">
                <a:solidFill>
                  <a:schemeClr val="bg1"/>
                </a:solidFill>
                <a:latin typeface="Garamond" pitchFamily="18" charset="0"/>
              </a:rPr>
              <a:t>R</a:t>
            </a:r>
            <a:r>
              <a:rPr lang="da-DK" sz="3600" b="1" dirty="0" smtClean="0">
                <a:solidFill>
                  <a:schemeClr val="bg1"/>
                </a:solidFill>
                <a:latin typeface="Garamond" pitchFamily="18" charset="0"/>
              </a:rPr>
              <a:t>eturn</a:t>
            </a:r>
            <a:endParaRPr lang="da-DK" sz="3600" dirty="0">
              <a:solidFill>
                <a:schemeClr val="bg1"/>
              </a:solidFill>
              <a:latin typeface="Garamond" pitchFamily="18" charset="0"/>
            </a:endParaRPr>
          </a:p>
        </p:txBody>
      </p:sp>
      <p:grpSp>
        <p:nvGrpSpPr>
          <p:cNvPr id="3" name="Group 105"/>
          <p:cNvGrpSpPr>
            <a:grpSpLocks/>
          </p:cNvGrpSpPr>
          <p:nvPr/>
        </p:nvGrpSpPr>
        <p:grpSpPr bwMode="auto">
          <a:xfrm rot="19765573" flipH="1">
            <a:off x="3992129" y="3612199"/>
            <a:ext cx="1528762" cy="1514475"/>
            <a:chOff x="5580063" y="2757488"/>
            <a:chExt cx="1031875" cy="1022350"/>
          </a:xfrm>
        </p:grpSpPr>
        <p:sp>
          <p:nvSpPr>
            <p:cNvPr id="54" name="Ellipse 44"/>
            <p:cNvSpPr/>
            <p:nvPr/>
          </p:nvSpPr>
          <p:spPr bwMode="auto">
            <a:xfrm rot="21052097">
              <a:off x="5590124" y="2757488"/>
              <a:ext cx="1021814" cy="1022350"/>
            </a:xfrm>
            <a:prstGeom prst="ellipse">
              <a:avLst/>
            </a:prstGeom>
            <a:gradFill flip="none" rotWithShape="1">
              <a:gsLst>
                <a:gs pos="0">
                  <a:srgbClr val="74FFFD"/>
                </a:gs>
                <a:gs pos="100000">
                  <a:srgbClr val="20A6CD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rgbClr val="0081BE">
                  <a:lumMod val="75000"/>
                </a:srgbClr>
              </a:solidFill>
              <a:prstDash val="solid"/>
            </a:ln>
            <a:effectLst>
              <a:innerShdw blurRad="190500" dist="114300" dir="5640000">
                <a:srgbClr val="000000">
                  <a:alpha val="37000"/>
                </a:srgbClr>
              </a:innerShdw>
            </a:effectLst>
          </p:spPr>
          <p:txBody>
            <a:bodyPr anchor="ctr"/>
            <a:lstStyle/>
            <a:p>
              <a:pPr algn="ctr"/>
              <a:endParaRPr lang="da-DK" u="sng">
                <a:latin typeface="Garamond" pitchFamily="18" charset="0"/>
              </a:endParaRPr>
            </a:p>
          </p:txBody>
        </p:sp>
        <p:sp>
          <p:nvSpPr>
            <p:cNvPr id="55" name="Måne 63"/>
            <p:cNvSpPr/>
            <p:nvPr/>
          </p:nvSpPr>
          <p:spPr bwMode="auto">
            <a:xfrm rot="16552097">
              <a:off x="5850994" y="3038453"/>
              <a:ext cx="450073" cy="991936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24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da-DK" u="sng">
                <a:latin typeface="Garamond" pitchFamily="18" charset="0"/>
              </a:endParaRPr>
            </a:p>
          </p:txBody>
        </p:sp>
        <p:sp>
          <p:nvSpPr>
            <p:cNvPr id="22570" name="Ellipse 45"/>
            <p:cNvSpPr>
              <a:spLocks noChangeArrowheads="1"/>
            </p:cNvSpPr>
            <p:nvPr/>
          </p:nvSpPr>
          <p:spPr bwMode="auto">
            <a:xfrm>
              <a:off x="5735638" y="2786063"/>
              <a:ext cx="722312" cy="539750"/>
            </a:xfrm>
            <a:prstGeom prst="ellipse">
              <a:avLst/>
            </a:prstGeom>
            <a:gradFill rotWithShape="1">
              <a:gsLst>
                <a:gs pos="0">
                  <a:srgbClr val="FFFCF9">
                    <a:alpha val="76999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da-DK" u="sng">
                <a:latin typeface="Garamond" pitchFamily="18" charset="0"/>
              </a:endParaRPr>
            </a:p>
          </p:txBody>
        </p:sp>
      </p:grpSp>
      <p:grpSp>
        <p:nvGrpSpPr>
          <p:cNvPr id="4" name="Group 105"/>
          <p:cNvGrpSpPr>
            <a:grpSpLocks/>
          </p:cNvGrpSpPr>
          <p:nvPr/>
        </p:nvGrpSpPr>
        <p:grpSpPr bwMode="auto">
          <a:xfrm rot="19765573" flipH="1">
            <a:off x="3906708" y="456445"/>
            <a:ext cx="1449324" cy="1488205"/>
            <a:chOff x="5580063" y="2757488"/>
            <a:chExt cx="1031875" cy="1022350"/>
          </a:xfrm>
        </p:grpSpPr>
        <p:sp>
          <p:nvSpPr>
            <p:cNvPr id="66" name="Ellipse 44"/>
            <p:cNvSpPr/>
            <p:nvPr/>
          </p:nvSpPr>
          <p:spPr bwMode="auto">
            <a:xfrm rot="21052097">
              <a:off x="5590124" y="2757488"/>
              <a:ext cx="1021814" cy="1022350"/>
            </a:xfrm>
            <a:prstGeom prst="ellipse">
              <a:avLst/>
            </a:prstGeom>
            <a:gradFill flip="none" rotWithShape="1">
              <a:gsLst>
                <a:gs pos="0">
                  <a:srgbClr val="74FFFD"/>
                </a:gs>
                <a:gs pos="100000">
                  <a:srgbClr val="20A6CD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rgbClr val="0081BE">
                  <a:lumMod val="75000"/>
                </a:srgbClr>
              </a:solidFill>
              <a:prstDash val="solid"/>
            </a:ln>
            <a:effectLst>
              <a:innerShdw blurRad="190500" dist="114300" dir="5640000">
                <a:srgbClr val="000000">
                  <a:alpha val="37000"/>
                </a:srgbClr>
              </a:innerShdw>
            </a:effectLst>
          </p:spPr>
          <p:txBody>
            <a:bodyPr anchor="ctr"/>
            <a:lstStyle/>
            <a:p>
              <a:pPr algn="ctr"/>
              <a:endParaRPr lang="da-DK" u="sng">
                <a:latin typeface="Garamond" pitchFamily="18" charset="0"/>
              </a:endParaRPr>
            </a:p>
          </p:txBody>
        </p:sp>
        <p:sp>
          <p:nvSpPr>
            <p:cNvPr id="67" name="Måne 63"/>
            <p:cNvSpPr/>
            <p:nvPr/>
          </p:nvSpPr>
          <p:spPr bwMode="auto">
            <a:xfrm rot="16552097">
              <a:off x="5850994" y="3038453"/>
              <a:ext cx="450073" cy="991936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24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da-DK" u="sng">
                <a:latin typeface="Garamond" pitchFamily="18" charset="0"/>
              </a:endParaRPr>
            </a:p>
          </p:txBody>
        </p:sp>
        <p:sp>
          <p:nvSpPr>
            <p:cNvPr id="22563" name="Ellipse 45"/>
            <p:cNvSpPr>
              <a:spLocks noChangeArrowheads="1"/>
            </p:cNvSpPr>
            <p:nvPr/>
          </p:nvSpPr>
          <p:spPr bwMode="auto">
            <a:xfrm>
              <a:off x="5735638" y="2786063"/>
              <a:ext cx="722312" cy="539750"/>
            </a:xfrm>
            <a:prstGeom prst="ellipse">
              <a:avLst/>
            </a:prstGeom>
            <a:gradFill rotWithShape="1">
              <a:gsLst>
                <a:gs pos="0">
                  <a:srgbClr val="FFFCF9">
                    <a:alpha val="76999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da-DK" u="sng">
                <a:latin typeface="Garamond" pitchFamily="18" charset="0"/>
              </a:endParaRPr>
            </a:p>
          </p:txBody>
        </p:sp>
      </p:grpSp>
      <p:sp>
        <p:nvSpPr>
          <p:cNvPr id="22543" name="Rektangel 76"/>
          <p:cNvSpPr>
            <a:spLocks noChangeArrowheads="1"/>
          </p:cNvSpPr>
          <p:nvPr/>
        </p:nvSpPr>
        <p:spPr bwMode="auto">
          <a:xfrm>
            <a:off x="3962400" y="689424"/>
            <a:ext cx="1447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da-DK" sz="1600" dirty="0" smtClean="0">
                <a:latin typeface="Garamond" pitchFamily="18" charset="0"/>
              </a:rPr>
              <a:t>Higher Valuation for </a:t>
            </a:r>
          </a:p>
          <a:p>
            <a:pPr algn="ctr" defTabSz="914400"/>
            <a:r>
              <a:rPr lang="da-DK" sz="1600" dirty="0" smtClean="0">
                <a:latin typeface="Garamond" pitchFamily="18" charset="0"/>
              </a:rPr>
              <a:t>Company</a:t>
            </a:r>
            <a:endParaRPr lang="da-DK" sz="1600" dirty="0">
              <a:latin typeface="Garamond" pitchFamily="18" charset="0"/>
            </a:endParaRPr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96025" y="1862989"/>
            <a:ext cx="1351775" cy="1295355"/>
          </a:xfrm>
          <a:prstGeom prst="rect">
            <a:avLst/>
          </a:prstGeom>
          <a:gradFill flip="none" rotWithShape="1">
            <a:gsLst>
              <a:gs pos="0">
                <a:srgbClr val="74F4FF"/>
              </a:gs>
              <a:gs pos="100000">
                <a:srgbClr val="208ECD"/>
              </a:gs>
            </a:gsLst>
            <a:lin ang="5400000" scaled="1"/>
            <a:tileRect/>
          </a:gradFill>
          <a:ln w="9525" algn="ctr">
            <a:solidFill>
              <a:srgbClr val="00618E"/>
            </a:solidFill>
            <a:miter lim="800000"/>
            <a:headEnd/>
            <a:tailEnd/>
          </a:ln>
          <a:scene3d>
            <a:camera prst="orthographicFront"/>
            <a:lightRig rig="balanced" dir="t"/>
          </a:scene3d>
          <a:sp3d prstMaterial="metal"/>
        </p:spPr>
        <p:txBody>
          <a:bodyPr anchor="ctr"/>
          <a:lstStyle/>
          <a:p>
            <a:pPr algn="ctr"/>
            <a:endParaRPr lang="en-US" dirty="0">
              <a:latin typeface="Garamond" pitchFamily="18" charset="0"/>
            </a:endParaRPr>
          </a:p>
        </p:txBody>
      </p:sp>
      <p:sp>
        <p:nvSpPr>
          <p:cNvPr id="76" name="Right Arrow 75"/>
          <p:cNvSpPr>
            <a:spLocks noChangeArrowheads="1"/>
          </p:cNvSpPr>
          <p:nvPr/>
        </p:nvSpPr>
        <p:spPr bwMode="auto">
          <a:xfrm>
            <a:off x="1455738" y="2254452"/>
            <a:ext cx="373062" cy="358775"/>
          </a:xfrm>
          <a:prstGeom prst="rightArrow">
            <a:avLst>
              <a:gd name="adj1" fmla="val 100000"/>
              <a:gd name="adj2" fmla="val 49998"/>
            </a:avLst>
          </a:prstGeom>
          <a:gradFill rotWithShape="1">
            <a:gsLst>
              <a:gs pos="0">
                <a:srgbClr val="7F7F7F"/>
              </a:gs>
              <a:gs pos="100000">
                <a:srgbClr val="262626"/>
              </a:gs>
            </a:gsLst>
            <a:lin ang="540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dirty="0">
              <a:latin typeface="Garamond" pitchFamily="18" charset="0"/>
            </a:endParaRPr>
          </a:p>
        </p:txBody>
      </p:sp>
      <p:sp>
        <p:nvSpPr>
          <p:cNvPr id="77" name="Right Arrow 76"/>
          <p:cNvSpPr>
            <a:spLocks noChangeArrowheads="1"/>
          </p:cNvSpPr>
          <p:nvPr/>
        </p:nvSpPr>
        <p:spPr bwMode="auto">
          <a:xfrm rot="2896157">
            <a:off x="3262890" y="3328340"/>
            <a:ext cx="587678" cy="358775"/>
          </a:xfrm>
          <a:prstGeom prst="rightArrow">
            <a:avLst>
              <a:gd name="adj1" fmla="val 50000"/>
              <a:gd name="adj2" fmla="val 19566"/>
            </a:avLst>
          </a:prstGeom>
          <a:gradFill rotWithShape="1">
            <a:gsLst>
              <a:gs pos="0">
                <a:srgbClr val="7F7F7F"/>
              </a:gs>
              <a:gs pos="100000">
                <a:srgbClr val="262626"/>
              </a:gs>
            </a:gsLst>
            <a:lin ang="540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dirty="0">
              <a:latin typeface="Garamond" pitchFamily="18" charset="0"/>
            </a:endParaRPr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1848625" y="1862989"/>
            <a:ext cx="1445135" cy="1295355"/>
          </a:xfrm>
          <a:prstGeom prst="rect">
            <a:avLst/>
          </a:prstGeom>
          <a:gradFill flip="none" rotWithShape="1">
            <a:gsLst>
              <a:gs pos="0">
                <a:srgbClr val="74F4FF"/>
              </a:gs>
              <a:gs pos="100000">
                <a:srgbClr val="208ECD"/>
              </a:gs>
            </a:gsLst>
            <a:lin ang="5400000" scaled="1"/>
            <a:tileRect/>
          </a:gradFill>
          <a:ln w="9525" algn="ctr">
            <a:solidFill>
              <a:srgbClr val="00618E"/>
            </a:solidFill>
            <a:miter lim="800000"/>
            <a:headEnd/>
            <a:tailEnd/>
          </a:ln>
          <a:scene3d>
            <a:camera prst="orthographicFront"/>
            <a:lightRig rig="balanced" dir="t"/>
          </a:scene3d>
          <a:sp3d prstMaterial="metal"/>
        </p:spPr>
        <p:txBody>
          <a:bodyPr anchor="ctr"/>
          <a:lstStyle/>
          <a:p>
            <a:pPr algn="ctr"/>
            <a:endParaRPr lang="en-US" dirty="0">
              <a:latin typeface="Garamond" pitchFamily="18" charset="0"/>
            </a:endParaRPr>
          </a:p>
        </p:txBody>
      </p:sp>
      <p:sp>
        <p:nvSpPr>
          <p:cNvPr id="22555" name="TextBox 78"/>
          <p:cNvSpPr txBox="1">
            <a:spLocks noChangeArrowheads="1"/>
          </p:cNvSpPr>
          <p:nvPr/>
        </p:nvSpPr>
        <p:spPr bwMode="auto">
          <a:xfrm>
            <a:off x="36124" y="2080595"/>
            <a:ext cx="13509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latin typeface="Garamond" pitchFamily="18" charset="0"/>
              </a:rPr>
              <a:t>Training the employees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22539" name="Rektangel 76"/>
          <p:cNvSpPr>
            <a:spLocks noChangeArrowheads="1"/>
          </p:cNvSpPr>
          <p:nvPr/>
        </p:nvSpPr>
        <p:spPr bwMode="auto">
          <a:xfrm>
            <a:off x="1905000" y="2124251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da-DK" dirty="0" smtClean="0">
                <a:latin typeface="Garamond" pitchFamily="18" charset="0"/>
              </a:rPr>
              <a:t>Increase in producivity</a:t>
            </a:r>
            <a:endParaRPr lang="da-DK" dirty="0">
              <a:latin typeface="Garamond" pitchFamily="18" charset="0"/>
            </a:endParaRPr>
          </a:p>
        </p:txBody>
      </p:sp>
      <p:sp>
        <p:nvSpPr>
          <p:cNvPr id="36" name="Rektangel 76"/>
          <p:cNvSpPr>
            <a:spLocks noChangeArrowheads="1"/>
          </p:cNvSpPr>
          <p:nvPr/>
        </p:nvSpPr>
        <p:spPr bwMode="auto">
          <a:xfrm>
            <a:off x="4000500" y="4063425"/>
            <a:ext cx="15621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da-DK" sz="1600" dirty="0" smtClean="0">
                <a:latin typeface="Garamond" pitchFamily="18" charset="0"/>
              </a:rPr>
              <a:t>Capital </a:t>
            </a:r>
          </a:p>
          <a:p>
            <a:pPr algn="ctr" defTabSz="914400"/>
            <a:r>
              <a:rPr lang="da-DK" sz="1600" dirty="0" smtClean="0">
                <a:latin typeface="Garamond" pitchFamily="18" charset="0"/>
              </a:rPr>
              <a:t>Preservation</a:t>
            </a:r>
            <a:endParaRPr lang="da-DK" sz="1600" dirty="0">
              <a:latin typeface="Garamond" pitchFamily="18" charset="0"/>
            </a:endParaRPr>
          </a:p>
        </p:txBody>
      </p:sp>
      <p:sp>
        <p:nvSpPr>
          <p:cNvPr id="37" name="Right Arrow 36"/>
          <p:cNvSpPr>
            <a:spLocks noChangeArrowheads="1"/>
          </p:cNvSpPr>
          <p:nvPr/>
        </p:nvSpPr>
        <p:spPr bwMode="auto">
          <a:xfrm>
            <a:off x="3497415" y="2411807"/>
            <a:ext cx="373063" cy="358775"/>
          </a:xfrm>
          <a:prstGeom prst="rightArrow">
            <a:avLst>
              <a:gd name="adj1" fmla="val 50000"/>
              <a:gd name="adj2" fmla="val 49998"/>
            </a:avLst>
          </a:prstGeom>
          <a:gradFill rotWithShape="1">
            <a:gsLst>
              <a:gs pos="0">
                <a:srgbClr val="7F7F7F"/>
              </a:gs>
              <a:gs pos="100000">
                <a:srgbClr val="262626"/>
              </a:gs>
            </a:gsLst>
            <a:lin ang="540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dirty="0">
              <a:latin typeface="Garamond" pitchFamily="18" charset="0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71415" y="5439580"/>
            <a:ext cx="1315672" cy="11136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dirty="0" smtClean="0">
                <a:latin typeface="Garamond" pitchFamily="18" charset="0"/>
              </a:rPr>
              <a:t>Return from TDC</a:t>
            </a:r>
            <a:endParaRPr lang="en-US" dirty="0">
              <a:latin typeface="Garamond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600850" y="695414"/>
            <a:ext cx="3284064" cy="5328941"/>
            <a:chOff x="5600850" y="695414"/>
            <a:chExt cx="3284064" cy="5328941"/>
          </a:xfrm>
        </p:grpSpPr>
        <p:sp>
          <p:nvSpPr>
            <p:cNvPr id="22532" name="Rektangel 76"/>
            <p:cNvSpPr>
              <a:spLocks noChangeArrowheads="1"/>
            </p:cNvSpPr>
            <p:nvPr/>
          </p:nvSpPr>
          <p:spPr bwMode="auto">
            <a:xfrm>
              <a:off x="5633825" y="2219612"/>
              <a:ext cx="3238255" cy="15696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r>
                <a:rPr lang="en-US" sz="1600" dirty="0" smtClean="0">
                  <a:latin typeface="Garamond" pitchFamily="18" charset="0"/>
                </a:rPr>
                <a:t>The SPV </a:t>
              </a:r>
              <a:r>
                <a:rPr lang="en-US" sz="1600" i="1" dirty="0" smtClean="0">
                  <a:solidFill>
                    <a:srgbClr val="FF0000"/>
                  </a:solidFill>
                  <a:latin typeface="Garamond" pitchFamily="18" charset="0"/>
                </a:rPr>
                <a:t>is entitled to 15% of the incremental salary of the trainee. This contract is valid for a period of 10 years a</a:t>
              </a:r>
              <a:r>
                <a:rPr lang="en-US" sz="1600" dirty="0" smtClean="0">
                  <a:latin typeface="Garamond" pitchFamily="18" charset="0"/>
                </a:rPr>
                <a:t>nd applies even after the employee leaves the company and joins some other organization</a:t>
              </a:r>
              <a:endParaRPr lang="da-DK" dirty="0">
                <a:latin typeface="Garamond" pitchFamily="18" charset="0"/>
              </a:endParaRPr>
            </a:p>
          </p:txBody>
        </p:sp>
        <p:sp>
          <p:nvSpPr>
            <p:cNvPr id="22541" name="Rektangel 76"/>
            <p:cNvSpPr>
              <a:spLocks noChangeArrowheads="1"/>
            </p:cNvSpPr>
            <p:nvPr/>
          </p:nvSpPr>
          <p:spPr bwMode="auto">
            <a:xfrm>
              <a:off x="5646659" y="3858161"/>
              <a:ext cx="3238255" cy="132343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r>
                <a:rPr lang="en-US" sz="1600" i="1" dirty="0" smtClean="0">
                  <a:solidFill>
                    <a:srgbClr val="FF0000"/>
                  </a:solidFill>
                  <a:latin typeface="Garamond" pitchFamily="18" charset="0"/>
                </a:rPr>
                <a:t>The company and employee pay back the SPV </a:t>
              </a:r>
              <a:r>
                <a:rPr lang="en-US" sz="1600" dirty="0" smtClean="0">
                  <a:latin typeface="Garamond" pitchFamily="18" charset="0"/>
                </a:rPr>
                <a:t>for the incurred training costs over a deferred period of time in 85:15 ratio (company: employee) at 10% cost of capital</a:t>
              </a:r>
              <a:endParaRPr lang="da-DK" dirty="0">
                <a:latin typeface="Garamond" pitchFamily="18" charset="0"/>
              </a:endParaRPr>
            </a:p>
          </p:txBody>
        </p:sp>
        <p:sp>
          <p:nvSpPr>
            <p:cNvPr id="22556" name="TextBox 79"/>
            <p:cNvSpPr txBox="1">
              <a:spLocks noChangeArrowheads="1"/>
            </p:cNvSpPr>
            <p:nvPr/>
          </p:nvSpPr>
          <p:spPr bwMode="auto">
            <a:xfrm>
              <a:off x="5600850" y="695414"/>
              <a:ext cx="3238350" cy="132343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r>
                <a:rPr lang="en-US" sz="1600" dirty="0" smtClean="0">
                  <a:latin typeface="Garamond" pitchFamily="18" charset="0"/>
                </a:rPr>
                <a:t>Increased productivity leads to higher value creation in the company, a part of which is captured by the </a:t>
              </a:r>
              <a:r>
                <a:rPr lang="en-US" sz="1600" i="1" dirty="0" smtClean="0">
                  <a:solidFill>
                    <a:srgbClr val="FF0000"/>
                  </a:solidFill>
                  <a:latin typeface="Garamond" pitchFamily="18" charset="0"/>
                </a:rPr>
                <a:t>SPV using the previously issued warrants / structured instruments  </a:t>
              </a:r>
            </a:p>
          </p:txBody>
        </p:sp>
        <p:sp>
          <p:nvSpPr>
            <p:cNvPr id="39" name="Rektangel 76"/>
            <p:cNvSpPr>
              <a:spLocks noChangeArrowheads="1"/>
            </p:cNvSpPr>
            <p:nvPr/>
          </p:nvSpPr>
          <p:spPr bwMode="auto">
            <a:xfrm>
              <a:off x="5638800" y="5439580"/>
              <a:ext cx="3238255" cy="58477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/>
              <a:r>
                <a:rPr lang="en-US" sz="1600" i="1" dirty="0" smtClean="0">
                  <a:solidFill>
                    <a:srgbClr val="FF0000"/>
                  </a:solidFill>
                  <a:latin typeface="Garamond" pitchFamily="18" charset="0"/>
                </a:rPr>
                <a:t>TDC will be exited </a:t>
              </a:r>
              <a:r>
                <a:rPr lang="en-US" sz="1600" dirty="0" smtClean="0">
                  <a:latin typeface="Garamond" pitchFamily="18" charset="0"/>
                </a:rPr>
                <a:t>at the time of the fund closing through sale or IPO</a:t>
              </a:r>
              <a:endParaRPr lang="en-US" sz="1600" dirty="0">
                <a:latin typeface="Garamond" pitchFamily="18" charset="0"/>
              </a:endParaRPr>
            </a:p>
          </p:txBody>
        </p:sp>
      </p:grpSp>
      <p:sp>
        <p:nvSpPr>
          <p:cNvPr id="42" name="Right Arrow 41"/>
          <p:cNvSpPr>
            <a:spLocks noChangeArrowheads="1"/>
          </p:cNvSpPr>
          <p:nvPr/>
        </p:nvSpPr>
        <p:spPr bwMode="auto">
          <a:xfrm>
            <a:off x="1455738" y="5754301"/>
            <a:ext cx="373062" cy="358775"/>
          </a:xfrm>
          <a:prstGeom prst="rightArrow">
            <a:avLst>
              <a:gd name="adj1" fmla="val 100000"/>
              <a:gd name="adj2" fmla="val 49998"/>
            </a:avLst>
          </a:prstGeom>
          <a:gradFill rotWithShape="1">
            <a:gsLst>
              <a:gs pos="0">
                <a:srgbClr val="7F7F7F"/>
              </a:gs>
              <a:gs pos="100000">
                <a:srgbClr val="262626"/>
              </a:gs>
            </a:gsLst>
            <a:lin ang="540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dirty="0">
              <a:latin typeface="Garamond" pitchFamily="18" charset="0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1864229" y="5335998"/>
            <a:ext cx="1488571" cy="136960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dirty="0" smtClean="0">
                <a:latin typeface="Garamond" pitchFamily="18" charset="0"/>
              </a:rPr>
              <a:t>Acquires external clients in addition to portfolio co’s</a:t>
            </a:r>
            <a:endParaRPr lang="en-US" dirty="0">
              <a:latin typeface="Garamond" pitchFamily="18" charset="0"/>
            </a:endParaRPr>
          </a:p>
        </p:txBody>
      </p:sp>
      <p:grpSp>
        <p:nvGrpSpPr>
          <p:cNvPr id="33" name="Group 105"/>
          <p:cNvGrpSpPr>
            <a:grpSpLocks/>
          </p:cNvGrpSpPr>
          <p:nvPr/>
        </p:nvGrpSpPr>
        <p:grpSpPr bwMode="auto">
          <a:xfrm rot="19765573" flipH="1">
            <a:off x="4060469" y="5212399"/>
            <a:ext cx="1528762" cy="1514475"/>
            <a:chOff x="5580063" y="2757488"/>
            <a:chExt cx="1031875" cy="1022350"/>
          </a:xfrm>
        </p:grpSpPr>
        <p:sp>
          <p:nvSpPr>
            <p:cNvPr id="34" name="Ellipse 44"/>
            <p:cNvSpPr/>
            <p:nvPr/>
          </p:nvSpPr>
          <p:spPr bwMode="auto">
            <a:xfrm rot="21052097">
              <a:off x="5590124" y="2757488"/>
              <a:ext cx="1021814" cy="1022350"/>
            </a:xfrm>
            <a:prstGeom prst="ellips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da-DK" u="sng">
                <a:latin typeface="Garamond" pitchFamily="18" charset="0"/>
              </a:endParaRPr>
            </a:p>
          </p:txBody>
        </p:sp>
        <p:sp>
          <p:nvSpPr>
            <p:cNvPr id="40" name="Måne 63"/>
            <p:cNvSpPr/>
            <p:nvPr/>
          </p:nvSpPr>
          <p:spPr bwMode="auto">
            <a:xfrm rot="16552097">
              <a:off x="5850994" y="3038453"/>
              <a:ext cx="450073" cy="991936"/>
            </a:xfrm>
            <a:prstGeom prst="moon">
              <a:avLst>
                <a:gd name="adj" fmla="val 18952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endParaRPr lang="da-DK" u="sng">
                <a:latin typeface="Garamond" pitchFamily="18" charset="0"/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4095473" y="5645730"/>
            <a:ext cx="15369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da-DK" sz="1600" dirty="0" smtClean="0">
                <a:latin typeface="Garamond" pitchFamily="18" charset="0"/>
              </a:rPr>
              <a:t>Grow TDC-Spin off/IPO/Sale</a:t>
            </a:r>
          </a:p>
        </p:txBody>
      </p:sp>
      <p:sp>
        <p:nvSpPr>
          <p:cNvPr id="45" name="Right Arrow 44"/>
          <p:cNvSpPr>
            <a:spLocks noChangeArrowheads="1"/>
          </p:cNvSpPr>
          <p:nvPr/>
        </p:nvSpPr>
        <p:spPr bwMode="auto">
          <a:xfrm>
            <a:off x="3411845" y="5754300"/>
            <a:ext cx="587678" cy="358775"/>
          </a:xfrm>
          <a:prstGeom prst="rightArrow">
            <a:avLst>
              <a:gd name="adj1" fmla="val 58287"/>
              <a:gd name="adj2" fmla="val 19566"/>
            </a:avLst>
          </a:prstGeom>
          <a:gradFill rotWithShape="1">
            <a:gsLst>
              <a:gs pos="0">
                <a:srgbClr val="7F7F7F"/>
              </a:gs>
              <a:gs pos="100000">
                <a:srgbClr val="262626"/>
              </a:gs>
            </a:gsLst>
            <a:lin ang="540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5"/>
          <p:cNvSpPr>
            <a:spLocks noChangeArrowheads="1"/>
          </p:cNvSpPr>
          <p:nvPr/>
        </p:nvSpPr>
        <p:spPr bwMode="auto">
          <a:xfrm rot="10800000" flipV="1">
            <a:off x="0" y="0"/>
            <a:ext cx="9089604" cy="6576934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BFBFB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defTabSz="914400"/>
            <a:endParaRPr lang="da-DK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37570"/>
            <a:ext cx="9144000" cy="5320430"/>
          </a:xfrm>
          <a:noFill/>
        </p:spPr>
        <p:txBody>
          <a:bodyPr vert="horz">
            <a:normAutofit/>
          </a:bodyPr>
          <a:lstStyle/>
          <a:p>
            <a:pPr marL="463550" indent="-463550">
              <a:buNone/>
            </a:pPr>
            <a:r>
              <a:rPr lang="en-US" dirty="0" smtClean="0">
                <a:solidFill>
                  <a:schemeClr val="bg1"/>
                </a:solidFill>
                <a:latin typeface="Garamond" pitchFamily="18" charset="0"/>
              </a:rPr>
              <a:t>Low Hanging Fruit</a:t>
            </a:r>
          </a:p>
          <a:p>
            <a:pPr marL="463550" indent="-463550">
              <a:buNone/>
            </a:pPr>
            <a:r>
              <a:rPr lang="en-US" i="1" dirty="0" smtClean="0">
                <a:latin typeface="Garamond" pitchFamily="18" charset="0"/>
              </a:rPr>
              <a:t>Construction firm is able to scale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5532" cy="990600"/>
          </a:xfrm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Garamond" pitchFamily="18" charset="0"/>
              </a:rPr>
              <a:t>T</a:t>
            </a:r>
            <a:r>
              <a:rPr lang="en-US" sz="3600" b="1" dirty="0" smtClean="0">
                <a:solidFill>
                  <a:schemeClr val="bg1"/>
                </a:solidFill>
                <a:latin typeface="Garamond" pitchFamily="18" charset="0"/>
              </a:rPr>
              <a:t>he Test Case – Actual Value-add to the plumber, the company and the SPV</a:t>
            </a:r>
            <a:endParaRPr lang="en-US" sz="36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37570"/>
            <a:ext cx="4547434" cy="186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405266"/>
            <a:ext cx="4537407" cy="296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407" y="1537570"/>
            <a:ext cx="4452925" cy="186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Ellipse 44"/>
          <p:cNvSpPr/>
          <p:nvPr/>
        </p:nvSpPr>
        <p:spPr bwMode="auto">
          <a:xfrm>
            <a:off x="4547433" y="3405266"/>
            <a:ext cx="2234367" cy="1776334"/>
          </a:xfrm>
          <a:prstGeom prst="ellipse">
            <a:avLst/>
          </a:prstGeom>
          <a:gradFill flip="none" rotWithShape="1">
            <a:gsLst>
              <a:gs pos="0">
                <a:srgbClr val="74F4FF"/>
              </a:gs>
              <a:gs pos="100000">
                <a:srgbClr val="208ECD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rgbClr val="0081BE">
                <a:lumMod val="75000"/>
              </a:srgbClr>
            </a:solidFill>
            <a:prstDash val="solid"/>
          </a:ln>
          <a:effectLst>
            <a:innerShdw blurRad="190500" dist="114300" dir="5640000">
              <a:srgbClr val="000000">
                <a:alpha val="37000"/>
              </a:srgbClr>
            </a:innerShdw>
          </a:effectLst>
        </p:spPr>
        <p:txBody>
          <a:bodyPr anchor="ctr"/>
          <a:lstStyle/>
          <a:p>
            <a:pPr algn="ctr" defTabSz="914400"/>
            <a:r>
              <a:rPr lang="da-DK" sz="1600" dirty="0" smtClean="0">
                <a:latin typeface="Garamond" pitchFamily="18" charset="0"/>
              </a:rPr>
              <a:t>Increased Productivity optimizes capital allocation fueling growth</a:t>
            </a:r>
          </a:p>
        </p:txBody>
      </p:sp>
      <p:sp>
        <p:nvSpPr>
          <p:cNvPr id="9" name="Lightning Bolt 8"/>
          <p:cNvSpPr/>
          <p:nvPr/>
        </p:nvSpPr>
        <p:spPr>
          <a:xfrm rot="9687932" flipH="1">
            <a:off x="5966532" y="5745277"/>
            <a:ext cx="792303" cy="549048"/>
          </a:xfrm>
          <a:prstGeom prst="lightningBol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aramon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05600" y="3405266"/>
            <a:ext cx="21502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Garamond" pitchFamily="18" charset="0"/>
              </a:rPr>
              <a:t>Construction firm is able to scale and create more jobs</a:t>
            </a:r>
            <a:endParaRPr lang="en-US" sz="1600" i="1" dirty="0">
              <a:latin typeface="Garamond" pitchFamily="18" charset="0"/>
            </a:endParaRPr>
          </a:p>
        </p:txBody>
      </p:sp>
      <p:sp>
        <p:nvSpPr>
          <p:cNvPr id="13" name="Ellipse 44"/>
          <p:cNvSpPr/>
          <p:nvPr/>
        </p:nvSpPr>
        <p:spPr bwMode="auto">
          <a:xfrm>
            <a:off x="6763870" y="4800600"/>
            <a:ext cx="2325734" cy="1776334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/>
            <a:r>
              <a:rPr lang="da-DK" sz="1600" dirty="0" smtClean="0">
                <a:latin typeface="Garamond" pitchFamily="18" charset="0"/>
              </a:rPr>
              <a:t>Trained worker can move up to be a mangerand possiblly lead to enterprenurship</a:t>
            </a:r>
          </a:p>
        </p:txBody>
      </p:sp>
      <p:sp>
        <p:nvSpPr>
          <p:cNvPr id="14" name="Lightning Bolt 13"/>
          <p:cNvSpPr/>
          <p:nvPr/>
        </p:nvSpPr>
        <p:spPr>
          <a:xfrm flipH="1">
            <a:off x="6783174" y="4191000"/>
            <a:ext cx="608226" cy="610762"/>
          </a:xfrm>
          <a:prstGeom prst="lightningBol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aramond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76750" y="5328795"/>
            <a:ext cx="2076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Garamond" pitchFamily="18" charset="0"/>
              </a:rPr>
              <a:t>Trained plumber can create his own firm and more jobs for the region</a:t>
            </a:r>
            <a:endParaRPr lang="en-US" sz="1600" i="1" dirty="0">
              <a:latin typeface="Garamond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871452" y="3887608"/>
            <a:ext cx="762000" cy="303392"/>
          </a:xfrm>
          <a:prstGeom prst="ellipse">
            <a:avLst/>
          </a:prstGeom>
          <a:noFill/>
          <a:ln w="349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886200" y="5986499"/>
            <a:ext cx="762000" cy="461005"/>
          </a:xfrm>
          <a:prstGeom prst="ellipse">
            <a:avLst/>
          </a:prstGeom>
          <a:noFill/>
          <a:ln w="349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8335296" y="2969340"/>
            <a:ext cx="762000" cy="303392"/>
          </a:xfrm>
          <a:prstGeom prst="ellipse">
            <a:avLst/>
          </a:prstGeom>
          <a:noFill/>
          <a:ln w="349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8350044" y="1782096"/>
            <a:ext cx="762000" cy="303392"/>
          </a:xfrm>
          <a:prstGeom prst="ellipse">
            <a:avLst/>
          </a:prstGeom>
          <a:noFill/>
          <a:ln w="349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81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ktangel 5"/>
          <p:cNvSpPr>
            <a:spLocks noChangeArrowheads="1"/>
          </p:cNvSpPr>
          <p:nvPr/>
        </p:nvSpPr>
        <p:spPr bwMode="auto">
          <a:xfrm rot="10800000" flipV="1">
            <a:off x="0" y="1"/>
            <a:ext cx="9144000" cy="59309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defTabSz="914400"/>
            <a:endParaRPr lang="da-DK" dirty="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6391" name="TextBox 15"/>
          <p:cNvSpPr txBox="1">
            <a:spLocks noChangeArrowheads="1"/>
          </p:cNvSpPr>
          <p:nvPr/>
        </p:nvSpPr>
        <p:spPr bwMode="auto">
          <a:xfrm rot="2295975">
            <a:off x="4319318" y="1261149"/>
            <a:ext cx="3091392" cy="502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lvl="2"/>
            <a:endParaRPr lang="en-US" sz="1400" dirty="0" smtClean="0">
              <a:latin typeface="Garamond" pitchFamily="18" charset="0"/>
            </a:endParaRPr>
          </a:p>
        </p:txBody>
      </p:sp>
      <p:sp>
        <p:nvSpPr>
          <p:cNvPr id="16402" name="Tekstboks 3"/>
          <p:cNvSpPr txBox="1">
            <a:spLocks noChangeArrowheads="1"/>
          </p:cNvSpPr>
          <p:nvPr/>
        </p:nvSpPr>
        <p:spPr bwMode="auto">
          <a:xfrm>
            <a:off x="76200" y="115669"/>
            <a:ext cx="54550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3600" b="1" dirty="0" smtClean="0">
                <a:solidFill>
                  <a:srgbClr val="FFFFFF"/>
                </a:solidFill>
                <a:latin typeface="Garamond" pitchFamily="18" charset="0"/>
              </a:rPr>
              <a:t>Multi-tiered Social Impact </a:t>
            </a:r>
            <a:endParaRPr lang="da-DK" sz="3600" dirty="0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32" name="Rektangel 63"/>
          <p:cNvSpPr/>
          <p:nvPr/>
        </p:nvSpPr>
        <p:spPr bwMode="auto">
          <a:xfrm>
            <a:off x="6477000" y="990600"/>
            <a:ext cx="23622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2000" b="1" noProof="1" smtClean="0">
                <a:solidFill>
                  <a:srgbClr val="00B0F0"/>
                </a:solidFill>
                <a:latin typeface="Garamond" pitchFamily="18" charset="0"/>
                <a:cs typeface="Arial" charset="0"/>
              </a:rPr>
              <a:t>DIRECT IMPACT</a:t>
            </a:r>
            <a:endParaRPr lang="en-US" noProof="1">
              <a:solidFill>
                <a:srgbClr val="00B0F0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51" name="Rektangel 63"/>
          <p:cNvSpPr/>
          <p:nvPr/>
        </p:nvSpPr>
        <p:spPr bwMode="auto">
          <a:xfrm>
            <a:off x="76200" y="971490"/>
            <a:ext cx="45254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2000" b="1" noProof="1" smtClean="0">
                <a:solidFill>
                  <a:srgbClr val="CDFF40"/>
                </a:solidFill>
                <a:latin typeface="Garamond" pitchFamily="18" charset="0"/>
                <a:cs typeface="Arial" charset="0"/>
              </a:rPr>
              <a:t>COMMUNITY LEVEL IMPACT</a:t>
            </a:r>
            <a:endParaRPr lang="en-US" noProof="1">
              <a:solidFill>
                <a:srgbClr val="CDFF40"/>
              </a:solidFill>
              <a:latin typeface="Garamond" pitchFamily="18" charset="0"/>
              <a:cs typeface="Arial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2362636" y="2226302"/>
            <a:ext cx="4495364" cy="4883478"/>
            <a:chOff x="1925637" y="892375"/>
            <a:chExt cx="5470528" cy="5737025"/>
          </a:xfrm>
        </p:grpSpPr>
        <p:sp>
          <p:nvSpPr>
            <p:cNvPr id="15" name="Ellipse 59"/>
            <p:cNvSpPr/>
            <p:nvPr/>
          </p:nvSpPr>
          <p:spPr bwMode="auto">
            <a:xfrm>
              <a:off x="2408031" y="5791200"/>
              <a:ext cx="4146298" cy="838200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2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>
              <a:normAutofit/>
            </a:bodyPr>
            <a:lstStyle/>
            <a:p>
              <a:pPr algn="ctr"/>
              <a:endParaRPr lang="da-DK" sz="1400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grpSp>
          <p:nvGrpSpPr>
            <p:cNvPr id="2" name="Group 12"/>
            <p:cNvGrpSpPr>
              <a:grpSpLocks/>
            </p:cNvGrpSpPr>
            <p:nvPr/>
          </p:nvGrpSpPr>
          <p:grpSpPr bwMode="auto">
            <a:xfrm>
              <a:off x="1925637" y="892375"/>
              <a:ext cx="5470528" cy="5410200"/>
              <a:chOff x="3415764" y="2285527"/>
              <a:chExt cx="2312474" cy="2286946"/>
            </a:xfrm>
          </p:grpSpPr>
          <p:sp>
            <p:nvSpPr>
              <p:cNvPr id="6" name="Freeform 256"/>
              <p:cNvSpPr>
                <a:spLocks/>
              </p:cNvSpPr>
              <p:nvPr/>
            </p:nvSpPr>
            <p:spPr bwMode="auto">
              <a:xfrm>
                <a:off x="3500990" y="2285527"/>
                <a:ext cx="1223343" cy="837473"/>
              </a:xfrm>
              <a:custGeom>
                <a:avLst/>
                <a:gdLst>
                  <a:gd name="T0" fmla="*/ 464973279 w 969"/>
                  <a:gd name="T1" fmla="*/ 1330221954 h 664"/>
                  <a:gd name="T2" fmla="*/ 503052344 w 969"/>
                  <a:gd name="T3" fmla="*/ 1246081133 h 664"/>
                  <a:gd name="T4" fmla="*/ 547144622 w 969"/>
                  <a:gd name="T5" fmla="*/ 1161940628 h 664"/>
                  <a:gd name="T6" fmla="*/ 597250116 w 969"/>
                  <a:gd name="T7" fmla="*/ 1083810790 h 664"/>
                  <a:gd name="T8" fmla="*/ 651362736 w 969"/>
                  <a:gd name="T9" fmla="*/ 1009686380 h 664"/>
                  <a:gd name="T10" fmla="*/ 711488728 w 969"/>
                  <a:gd name="T11" fmla="*/ 939568661 h 664"/>
                  <a:gd name="T12" fmla="*/ 775622952 w 969"/>
                  <a:gd name="T13" fmla="*/ 871454919 h 664"/>
                  <a:gd name="T14" fmla="*/ 845770390 w 969"/>
                  <a:gd name="T15" fmla="*/ 809351844 h 664"/>
                  <a:gd name="T16" fmla="*/ 921929781 w 969"/>
                  <a:gd name="T17" fmla="*/ 751254197 h 664"/>
                  <a:gd name="T18" fmla="*/ 1000092735 w 969"/>
                  <a:gd name="T19" fmla="*/ 699167217 h 664"/>
                  <a:gd name="T20" fmla="*/ 1080260514 w 969"/>
                  <a:gd name="T21" fmla="*/ 653090747 h 664"/>
                  <a:gd name="T22" fmla="*/ 1166441509 w 969"/>
                  <a:gd name="T23" fmla="*/ 611021126 h 664"/>
                  <a:gd name="T24" fmla="*/ 1254626066 w 969"/>
                  <a:gd name="T25" fmla="*/ 576963623 h 664"/>
                  <a:gd name="T26" fmla="*/ 1344814503 w 969"/>
                  <a:gd name="T27" fmla="*/ 548916788 h 664"/>
                  <a:gd name="T28" fmla="*/ 1439012275 w 969"/>
                  <a:gd name="T29" fmla="*/ 524876644 h 664"/>
                  <a:gd name="T30" fmla="*/ 1537217174 w 969"/>
                  <a:gd name="T31" fmla="*/ 510852595 h 664"/>
                  <a:gd name="T32" fmla="*/ 1635423335 w 969"/>
                  <a:gd name="T33" fmla="*/ 502839214 h 664"/>
                  <a:gd name="T34" fmla="*/ 1701561122 w 969"/>
                  <a:gd name="T35" fmla="*/ 0 h 664"/>
                  <a:gd name="T36" fmla="*/ 1627406557 w 969"/>
                  <a:gd name="T37" fmla="*/ 4006692 h 664"/>
                  <a:gd name="T38" fmla="*/ 1485108117 w 969"/>
                  <a:gd name="T39" fmla="*/ 14022792 h 664"/>
                  <a:gd name="T40" fmla="*/ 1346819328 w 969"/>
                  <a:gd name="T41" fmla="*/ 34057512 h 664"/>
                  <a:gd name="T42" fmla="*/ 1212537351 w 969"/>
                  <a:gd name="T43" fmla="*/ 66111048 h 664"/>
                  <a:gd name="T44" fmla="*/ 1082265340 w 969"/>
                  <a:gd name="T45" fmla="*/ 108180689 h 664"/>
                  <a:gd name="T46" fmla="*/ 958005282 w 969"/>
                  <a:gd name="T47" fmla="*/ 156260978 h 664"/>
                  <a:gd name="T48" fmla="*/ 835748787 w 969"/>
                  <a:gd name="T49" fmla="*/ 216361378 h 664"/>
                  <a:gd name="T50" fmla="*/ 719505506 w 969"/>
                  <a:gd name="T51" fmla="*/ 284475121 h 664"/>
                  <a:gd name="T52" fmla="*/ 609275283 w 969"/>
                  <a:gd name="T53" fmla="*/ 358598347 h 664"/>
                  <a:gd name="T54" fmla="*/ 503052344 w 969"/>
                  <a:gd name="T55" fmla="*/ 440736138 h 664"/>
                  <a:gd name="T56" fmla="*/ 404847445 w 969"/>
                  <a:gd name="T57" fmla="*/ 530887311 h 664"/>
                  <a:gd name="T58" fmla="*/ 312654419 w 969"/>
                  <a:gd name="T59" fmla="*/ 627047888 h 664"/>
                  <a:gd name="T60" fmla="*/ 230481814 w 969"/>
                  <a:gd name="T61" fmla="*/ 731220743 h 664"/>
                  <a:gd name="T62" fmla="*/ 154322384 w 969"/>
                  <a:gd name="T63" fmla="*/ 839401393 h 664"/>
                  <a:gd name="T64" fmla="*/ 84176208 w 969"/>
                  <a:gd name="T65" fmla="*/ 953592710 h 664"/>
                  <a:gd name="T66" fmla="*/ 24050344 w 969"/>
                  <a:gd name="T67" fmla="*/ 1073793432 h 664"/>
                  <a:gd name="T68" fmla="*/ 312654419 w 969"/>
                  <a:gd name="T69" fmla="*/ 985646236 h 66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969"/>
                  <a:gd name="T106" fmla="*/ 0 h 664"/>
                  <a:gd name="T107" fmla="*/ 969 w 969"/>
                  <a:gd name="T108" fmla="*/ 664 h 66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969" h="664">
                    <a:moveTo>
                      <a:pt x="232" y="664"/>
                    </a:moveTo>
                    <a:lnTo>
                      <a:pt x="232" y="664"/>
                    </a:lnTo>
                    <a:lnTo>
                      <a:pt x="241" y="644"/>
                    </a:lnTo>
                    <a:lnTo>
                      <a:pt x="251" y="622"/>
                    </a:lnTo>
                    <a:lnTo>
                      <a:pt x="261" y="601"/>
                    </a:lnTo>
                    <a:lnTo>
                      <a:pt x="273" y="580"/>
                    </a:lnTo>
                    <a:lnTo>
                      <a:pt x="285" y="561"/>
                    </a:lnTo>
                    <a:lnTo>
                      <a:pt x="298" y="541"/>
                    </a:lnTo>
                    <a:lnTo>
                      <a:pt x="311" y="522"/>
                    </a:lnTo>
                    <a:lnTo>
                      <a:pt x="325" y="504"/>
                    </a:lnTo>
                    <a:lnTo>
                      <a:pt x="339" y="485"/>
                    </a:lnTo>
                    <a:lnTo>
                      <a:pt x="355" y="469"/>
                    </a:lnTo>
                    <a:lnTo>
                      <a:pt x="372" y="452"/>
                    </a:lnTo>
                    <a:lnTo>
                      <a:pt x="387" y="435"/>
                    </a:lnTo>
                    <a:lnTo>
                      <a:pt x="404" y="419"/>
                    </a:lnTo>
                    <a:lnTo>
                      <a:pt x="422" y="404"/>
                    </a:lnTo>
                    <a:lnTo>
                      <a:pt x="440" y="389"/>
                    </a:lnTo>
                    <a:lnTo>
                      <a:pt x="460" y="375"/>
                    </a:lnTo>
                    <a:lnTo>
                      <a:pt x="478" y="362"/>
                    </a:lnTo>
                    <a:lnTo>
                      <a:pt x="499" y="349"/>
                    </a:lnTo>
                    <a:lnTo>
                      <a:pt x="518" y="338"/>
                    </a:lnTo>
                    <a:lnTo>
                      <a:pt x="539" y="326"/>
                    </a:lnTo>
                    <a:lnTo>
                      <a:pt x="560" y="316"/>
                    </a:lnTo>
                    <a:lnTo>
                      <a:pt x="582" y="305"/>
                    </a:lnTo>
                    <a:lnTo>
                      <a:pt x="604" y="296"/>
                    </a:lnTo>
                    <a:lnTo>
                      <a:pt x="626" y="288"/>
                    </a:lnTo>
                    <a:lnTo>
                      <a:pt x="648" y="281"/>
                    </a:lnTo>
                    <a:lnTo>
                      <a:pt x="671" y="274"/>
                    </a:lnTo>
                    <a:lnTo>
                      <a:pt x="694" y="268"/>
                    </a:lnTo>
                    <a:lnTo>
                      <a:pt x="718" y="262"/>
                    </a:lnTo>
                    <a:lnTo>
                      <a:pt x="742" y="258"/>
                    </a:lnTo>
                    <a:lnTo>
                      <a:pt x="767" y="255"/>
                    </a:lnTo>
                    <a:lnTo>
                      <a:pt x="792" y="252"/>
                    </a:lnTo>
                    <a:lnTo>
                      <a:pt x="816" y="251"/>
                    </a:lnTo>
                    <a:lnTo>
                      <a:pt x="969" y="129"/>
                    </a:lnTo>
                    <a:lnTo>
                      <a:pt x="849" y="0"/>
                    </a:lnTo>
                    <a:lnTo>
                      <a:pt x="812" y="2"/>
                    </a:lnTo>
                    <a:lnTo>
                      <a:pt x="777" y="3"/>
                    </a:lnTo>
                    <a:lnTo>
                      <a:pt x="741" y="7"/>
                    </a:lnTo>
                    <a:lnTo>
                      <a:pt x="707" y="12"/>
                    </a:lnTo>
                    <a:lnTo>
                      <a:pt x="672" y="17"/>
                    </a:lnTo>
                    <a:lnTo>
                      <a:pt x="639" y="25"/>
                    </a:lnTo>
                    <a:lnTo>
                      <a:pt x="605" y="33"/>
                    </a:lnTo>
                    <a:lnTo>
                      <a:pt x="573" y="43"/>
                    </a:lnTo>
                    <a:lnTo>
                      <a:pt x="540" y="54"/>
                    </a:lnTo>
                    <a:lnTo>
                      <a:pt x="509" y="65"/>
                    </a:lnTo>
                    <a:lnTo>
                      <a:pt x="478" y="78"/>
                    </a:lnTo>
                    <a:lnTo>
                      <a:pt x="447" y="93"/>
                    </a:lnTo>
                    <a:lnTo>
                      <a:pt x="417" y="108"/>
                    </a:lnTo>
                    <a:lnTo>
                      <a:pt x="387" y="124"/>
                    </a:lnTo>
                    <a:lnTo>
                      <a:pt x="359" y="142"/>
                    </a:lnTo>
                    <a:lnTo>
                      <a:pt x="331" y="160"/>
                    </a:lnTo>
                    <a:lnTo>
                      <a:pt x="304" y="179"/>
                    </a:lnTo>
                    <a:lnTo>
                      <a:pt x="277" y="199"/>
                    </a:lnTo>
                    <a:lnTo>
                      <a:pt x="251" y="220"/>
                    </a:lnTo>
                    <a:lnTo>
                      <a:pt x="226" y="242"/>
                    </a:lnTo>
                    <a:lnTo>
                      <a:pt x="202" y="265"/>
                    </a:lnTo>
                    <a:lnTo>
                      <a:pt x="180" y="288"/>
                    </a:lnTo>
                    <a:lnTo>
                      <a:pt x="156" y="313"/>
                    </a:lnTo>
                    <a:lnTo>
                      <a:pt x="136" y="339"/>
                    </a:lnTo>
                    <a:lnTo>
                      <a:pt x="115" y="365"/>
                    </a:lnTo>
                    <a:lnTo>
                      <a:pt x="95" y="392"/>
                    </a:lnTo>
                    <a:lnTo>
                      <a:pt x="77" y="419"/>
                    </a:lnTo>
                    <a:lnTo>
                      <a:pt x="59" y="448"/>
                    </a:lnTo>
                    <a:lnTo>
                      <a:pt x="42" y="476"/>
                    </a:lnTo>
                    <a:lnTo>
                      <a:pt x="27" y="506"/>
                    </a:lnTo>
                    <a:lnTo>
                      <a:pt x="12" y="536"/>
                    </a:lnTo>
                    <a:lnTo>
                      <a:pt x="0" y="567"/>
                    </a:lnTo>
                    <a:lnTo>
                      <a:pt x="156" y="492"/>
                    </a:lnTo>
                    <a:lnTo>
                      <a:pt x="232" y="66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2BF2E"/>
                  </a:gs>
                  <a:gs pos="100000">
                    <a:srgbClr val="CDFF40"/>
                  </a:gs>
                </a:gsLst>
                <a:lin ang="19680000" scaled="0"/>
              </a:gradFill>
              <a:ln w="9525">
                <a:noFill/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>
                <a:normAutofit/>
              </a:bodyPr>
              <a:lstStyle/>
              <a:p>
                <a:pPr indent="-342900" algn="ctr">
                  <a:buFont typeface="Calibri" pitchFamily="-65" charset="0"/>
                  <a:buAutoNum type="arabicPeriod"/>
                </a:pPr>
                <a:endParaRPr lang="en-US" noProof="1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8" name="Freeform 257"/>
              <p:cNvSpPr>
                <a:spLocks/>
              </p:cNvSpPr>
              <p:nvPr/>
            </p:nvSpPr>
            <p:spPr bwMode="auto">
              <a:xfrm>
                <a:off x="4580726" y="2288211"/>
                <a:ext cx="1103222" cy="1011276"/>
              </a:xfrm>
              <a:custGeom>
                <a:avLst/>
                <a:gdLst>
                  <a:gd name="T0" fmla="*/ 0 w 875"/>
                  <a:gd name="T1" fmla="*/ 498679259 h 801"/>
                  <a:gd name="T2" fmla="*/ 106110624 w 875"/>
                  <a:gd name="T3" fmla="*/ 502684708 h 801"/>
                  <a:gd name="T4" fmla="*/ 210218544 w 875"/>
                  <a:gd name="T5" fmla="*/ 516703151 h 801"/>
                  <a:gd name="T6" fmla="*/ 312323718 w 875"/>
                  <a:gd name="T7" fmla="*/ 536730399 h 801"/>
                  <a:gd name="T8" fmla="*/ 410426084 w 875"/>
                  <a:gd name="T9" fmla="*/ 564768546 h 801"/>
                  <a:gd name="T10" fmla="*/ 506525665 w 875"/>
                  <a:gd name="T11" fmla="*/ 598815498 h 801"/>
                  <a:gd name="T12" fmla="*/ 596618392 w 875"/>
                  <a:gd name="T13" fmla="*/ 640872087 h 801"/>
                  <a:gd name="T14" fmla="*/ 682708389 w 875"/>
                  <a:gd name="T15" fmla="*/ 690940995 h 801"/>
                  <a:gd name="T16" fmla="*/ 768796967 w 875"/>
                  <a:gd name="T17" fmla="*/ 745013933 h 801"/>
                  <a:gd name="T18" fmla="*/ 846878507 w 875"/>
                  <a:gd name="T19" fmla="*/ 807099032 h 801"/>
                  <a:gd name="T20" fmla="*/ 918953193 w 875"/>
                  <a:gd name="T21" fmla="*/ 871186225 h 801"/>
                  <a:gd name="T22" fmla="*/ 989025174 w 875"/>
                  <a:gd name="T23" fmla="*/ 945286411 h 801"/>
                  <a:gd name="T24" fmla="*/ 1051090118 w 875"/>
                  <a:gd name="T25" fmla="*/ 1023393309 h 801"/>
                  <a:gd name="T26" fmla="*/ 1109149651 w 875"/>
                  <a:gd name="T27" fmla="*/ 1103502300 h 801"/>
                  <a:gd name="T28" fmla="*/ 1161203591 w 875"/>
                  <a:gd name="T29" fmla="*/ 1189618835 h 801"/>
                  <a:gd name="T30" fmla="*/ 1205249232 w 875"/>
                  <a:gd name="T31" fmla="*/ 1277738725 h 801"/>
                  <a:gd name="T32" fmla="*/ 1241286575 w 875"/>
                  <a:gd name="T33" fmla="*/ 1369864380 h 801"/>
                  <a:gd name="T34" fmla="*/ 1751816547 w 875"/>
                  <a:gd name="T35" fmla="*/ 1305776872 h 801"/>
                  <a:gd name="T36" fmla="*/ 1729793096 w 875"/>
                  <a:gd name="T37" fmla="*/ 1237684229 h 801"/>
                  <a:gd name="T38" fmla="*/ 1679741861 w 875"/>
                  <a:gd name="T39" fmla="*/ 1105504394 h 801"/>
                  <a:gd name="T40" fmla="*/ 1617676918 w 875"/>
                  <a:gd name="T41" fmla="*/ 975327914 h 801"/>
                  <a:gd name="T42" fmla="*/ 1547604937 w 875"/>
                  <a:gd name="T43" fmla="*/ 853161072 h 801"/>
                  <a:gd name="T44" fmla="*/ 1467521952 w 875"/>
                  <a:gd name="T45" fmla="*/ 739006390 h 801"/>
                  <a:gd name="T46" fmla="*/ 1379430669 w 875"/>
                  <a:gd name="T47" fmla="*/ 628855739 h 801"/>
                  <a:gd name="T48" fmla="*/ 1283330773 w 875"/>
                  <a:gd name="T49" fmla="*/ 526717406 h 801"/>
                  <a:gd name="T50" fmla="*/ 1179222893 w 875"/>
                  <a:gd name="T51" fmla="*/ 430586616 h 801"/>
                  <a:gd name="T52" fmla="*/ 1069108159 w 875"/>
                  <a:gd name="T53" fmla="*/ 344468820 h 801"/>
                  <a:gd name="T54" fmla="*/ 950986387 w 875"/>
                  <a:gd name="T55" fmla="*/ 266363105 h 801"/>
                  <a:gd name="T56" fmla="*/ 824855056 w 875"/>
                  <a:gd name="T57" fmla="*/ 196267107 h 801"/>
                  <a:gd name="T58" fmla="*/ 696722281 w 875"/>
                  <a:gd name="T59" fmla="*/ 138188680 h 801"/>
                  <a:gd name="T60" fmla="*/ 560581049 w 875"/>
                  <a:gd name="T61" fmla="*/ 88119930 h 801"/>
                  <a:gd name="T62" fmla="*/ 424439976 w 875"/>
                  <a:gd name="T63" fmla="*/ 48065414 h 801"/>
                  <a:gd name="T64" fmla="*/ 278289081 w 875"/>
                  <a:gd name="T65" fmla="*/ 20027253 h 801"/>
                  <a:gd name="T66" fmla="*/ 130135520 w 875"/>
                  <a:gd name="T67" fmla="*/ 2003356 h 801"/>
                  <a:gd name="T68" fmla="*/ 298309827 w 875"/>
                  <a:gd name="T69" fmla="*/ 256348851 h 80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875"/>
                  <a:gd name="T106" fmla="*/ 0 h 801"/>
                  <a:gd name="T107" fmla="*/ 875 w 875"/>
                  <a:gd name="T108" fmla="*/ 801 h 801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875" h="801">
                    <a:moveTo>
                      <a:pt x="0" y="249"/>
                    </a:moveTo>
                    <a:lnTo>
                      <a:pt x="0" y="249"/>
                    </a:lnTo>
                    <a:lnTo>
                      <a:pt x="26" y="249"/>
                    </a:lnTo>
                    <a:lnTo>
                      <a:pt x="53" y="251"/>
                    </a:lnTo>
                    <a:lnTo>
                      <a:pt x="79" y="254"/>
                    </a:lnTo>
                    <a:lnTo>
                      <a:pt x="105" y="258"/>
                    </a:lnTo>
                    <a:lnTo>
                      <a:pt x="131" y="262"/>
                    </a:lnTo>
                    <a:lnTo>
                      <a:pt x="156" y="268"/>
                    </a:lnTo>
                    <a:lnTo>
                      <a:pt x="180" y="275"/>
                    </a:lnTo>
                    <a:lnTo>
                      <a:pt x="205" y="282"/>
                    </a:lnTo>
                    <a:lnTo>
                      <a:pt x="228" y="290"/>
                    </a:lnTo>
                    <a:lnTo>
                      <a:pt x="253" y="299"/>
                    </a:lnTo>
                    <a:lnTo>
                      <a:pt x="275" y="310"/>
                    </a:lnTo>
                    <a:lnTo>
                      <a:pt x="298" y="320"/>
                    </a:lnTo>
                    <a:lnTo>
                      <a:pt x="320" y="333"/>
                    </a:lnTo>
                    <a:lnTo>
                      <a:pt x="341" y="345"/>
                    </a:lnTo>
                    <a:lnTo>
                      <a:pt x="363" y="359"/>
                    </a:lnTo>
                    <a:lnTo>
                      <a:pt x="384" y="372"/>
                    </a:lnTo>
                    <a:lnTo>
                      <a:pt x="403" y="387"/>
                    </a:lnTo>
                    <a:lnTo>
                      <a:pt x="423" y="403"/>
                    </a:lnTo>
                    <a:lnTo>
                      <a:pt x="441" y="419"/>
                    </a:lnTo>
                    <a:lnTo>
                      <a:pt x="459" y="435"/>
                    </a:lnTo>
                    <a:lnTo>
                      <a:pt x="477" y="454"/>
                    </a:lnTo>
                    <a:lnTo>
                      <a:pt x="494" y="472"/>
                    </a:lnTo>
                    <a:lnTo>
                      <a:pt x="510" y="491"/>
                    </a:lnTo>
                    <a:lnTo>
                      <a:pt x="525" y="511"/>
                    </a:lnTo>
                    <a:lnTo>
                      <a:pt x="540" y="530"/>
                    </a:lnTo>
                    <a:lnTo>
                      <a:pt x="554" y="551"/>
                    </a:lnTo>
                    <a:lnTo>
                      <a:pt x="567" y="572"/>
                    </a:lnTo>
                    <a:lnTo>
                      <a:pt x="580" y="594"/>
                    </a:lnTo>
                    <a:lnTo>
                      <a:pt x="591" y="616"/>
                    </a:lnTo>
                    <a:lnTo>
                      <a:pt x="602" y="638"/>
                    </a:lnTo>
                    <a:lnTo>
                      <a:pt x="611" y="661"/>
                    </a:lnTo>
                    <a:lnTo>
                      <a:pt x="620" y="684"/>
                    </a:lnTo>
                    <a:lnTo>
                      <a:pt x="778" y="801"/>
                    </a:lnTo>
                    <a:lnTo>
                      <a:pt x="875" y="652"/>
                    </a:lnTo>
                    <a:lnTo>
                      <a:pt x="864" y="618"/>
                    </a:lnTo>
                    <a:lnTo>
                      <a:pt x="852" y="584"/>
                    </a:lnTo>
                    <a:lnTo>
                      <a:pt x="839" y="552"/>
                    </a:lnTo>
                    <a:lnTo>
                      <a:pt x="823" y="520"/>
                    </a:lnTo>
                    <a:lnTo>
                      <a:pt x="808" y="487"/>
                    </a:lnTo>
                    <a:lnTo>
                      <a:pt x="791" y="457"/>
                    </a:lnTo>
                    <a:lnTo>
                      <a:pt x="773" y="426"/>
                    </a:lnTo>
                    <a:lnTo>
                      <a:pt x="753" y="398"/>
                    </a:lnTo>
                    <a:lnTo>
                      <a:pt x="733" y="369"/>
                    </a:lnTo>
                    <a:lnTo>
                      <a:pt x="712" y="341"/>
                    </a:lnTo>
                    <a:lnTo>
                      <a:pt x="689" y="314"/>
                    </a:lnTo>
                    <a:lnTo>
                      <a:pt x="665" y="288"/>
                    </a:lnTo>
                    <a:lnTo>
                      <a:pt x="641" y="263"/>
                    </a:lnTo>
                    <a:lnTo>
                      <a:pt x="616" y="238"/>
                    </a:lnTo>
                    <a:lnTo>
                      <a:pt x="589" y="215"/>
                    </a:lnTo>
                    <a:lnTo>
                      <a:pt x="562" y="193"/>
                    </a:lnTo>
                    <a:lnTo>
                      <a:pt x="534" y="172"/>
                    </a:lnTo>
                    <a:lnTo>
                      <a:pt x="505" y="153"/>
                    </a:lnTo>
                    <a:lnTo>
                      <a:pt x="475" y="133"/>
                    </a:lnTo>
                    <a:lnTo>
                      <a:pt x="445" y="115"/>
                    </a:lnTo>
                    <a:lnTo>
                      <a:pt x="412" y="98"/>
                    </a:lnTo>
                    <a:lnTo>
                      <a:pt x="381" y="83"/>
                    </a:lnTo>
                    <a:lnTo>
                      <a:pt x="348" y="69"/>
                    </a:lnTo>
                    <a:lnTo>
                      <a:pt x="315" y="56"/>
                    </a:lnTo>
                    <a:lnTo>
                      <a:pt x="280" y="44"/>
                    </a:lnTo>
                    <a:lnTo>
                      <a:pt x="247" y="33"/>
                    </a:lnTo>
                    <a:lnTo>
                      <a:pt x="212" y="24"/>
                    </a:lnTo>
                    <a:lnTo>
                      <a:pt x="175" y="17"/>
                    </a:lnTo>
                    <a:lnTo>
                      <a:pt x="139" y="10"/>
                    </a:lnTo>
                    <a:lnTo>
                      <a:pt x="103" y="5"/>
                    </a:lnTo>
                    <a:lnTo>
                      <a:pt x="65" y="1"/>
                    </a:lnTo>
                    <a:lnTo>
                      <a:pt x="27" y="0"/>
                    </a:lnTo>
                    <a:lnTo>
                      <a:pt x="149" y="128"/>
                    </a:lnTo>
                    <a:lnTo>
                      <a:pt x="0" y="249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2BF2E"/>
                  </a:gs>
                  <a:gs pos="100000">
                    <a:srgbClr val="CDFF40"/>
                  </a:gs>
                </a:gsLst>
                <a:lin ang="1260000" scaled="0"/>
              </a:gradFill>
              <a:ln w="9525">
                <a:noFill/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>
                <a:normAutofit/>
              </a:bodyPr>
              <a:lstStyle/>
              <a:p>
                <a:pPr indent="-342900" algn="ctr"/>
                <a:endParaRPr lang="en-US" noProof="1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0" name="Freeform 258"/>
              <p:cNvSpPr>
                <a:spLocks/>
              </p:cNvSpPr>
              <p:nvPr/>
            </p:nvSpPr>
            <p:spPr bwMode="auto">
              <a:xfrm>
                <a:off x="5076639" y="3150514"/>
                <a:ext cx="651599" cy="1163605"/>
              </a:xfrm>
              <a:custGeom>
                <a:avLst/>
                <a:gdLst>
                  <a:gd name="T0" fmla="*/ 2147483647 w 516"/>
                  <a:gd name="T1" fmla="*/ 2147483647 h 922"/>
                  <a:gd name="T2" fmla="*/ 2147483647 w 516"/>
                  <a:gd name="T3" fmla="*/ 2147483647 h 922"/>
                  <a:gd name="T4" fmla="*/ 2147483647 w 516"/>
                  <a:gd name="T5" fmla="*/ 2147483647 h 922"/>
                  <a:gd name="T6" fmla="*/ 2147483647 w 516"/>
                  <a:gd name="T7" fmla="*/ 2147483647 h 922"/>
                  <a:gd name="T8" fmla="*/ 2147483647 w 516"/>
                  <a:gd name="T9" fmla="*/ 2147483647 h 922"/>
                  <a:gd name="T10" fmla="*/ 2147483647 w 516"/>
                  <a:gd name="T11" fmla="*/ 2147483647 h 922"/>
                  <a:gd name="T12" fmla="*/ 2147483647 w 516"/>
                  <a:gd name="T13" fmla="*/ 2147483647 h 922"/>
                  <a:gd name="T14" fmla="*/ 2147483647 w 516"/>
                  <a:gd name="T15" fmla="*/ 2147483647 h 922"/>
                  <a:gd name="T16" fmla="*/ 2147483647 w 516"/>
                  <a:gd name="T17" fmla="*/ 2147483647 h 922"/>
                  <a:gd name="T18" fmla="*/ 2147483647 w 516"/>
                  <a:gd name="T19" fmla="*/ 0 h 922"/>
                  <a:gd name="T20" fmla="*/ 2147483647 w 516"/>
                  <a:gd name="T21" fmla="*/ 2147483647 h 922"/>
                  <a:gd name="T22" fmla="*/ 2147483647 w 516"/>
                  <a:gd name="T23" fmla="*/ 2147483647 h 922"/>
                  <a:gd name="T24" fmla="*/ 2147483647 w 516"/>
                  <a:gd name="T25" fmla="*/ 2147483647 h 922"/>
                  <a:gd name="T26" fmla="*/ 2147483647 w 516"/>
                  <a:gd name="T27" fmla="*/ 2147483647 h 922"/>
                  <a:gd name="T28" fmla="*/ 2147483647 w 516"/>
                  <a:gd name="T29" fmla="*/ 2147483647 h 922"/>
                  <a:gd name="T30" fmla="*/ 2147483647 w 516"/>
                  <a:gd name="T31" fmla="*/ 2147483647 h 922"/>
                  <a:gd name="T32" fmla="*/ 2147483647 w 516"/>
                  <a:gd name="T33" fmla="*/ 2147483647 h 922"/>
                  <a:gd name="T34" fmla="*/ 2147483647 w 516"/>
                  <a:gd name="T35" fmla="*/ 2147483647 h 922"/>
                  <a:gd name="T36" fmla="*/ 2147483647 w 516"/>
                  <a:gd name="T37" fmla="*/ 2147483647 h 922"/>
                  <a:gd name="T38" fmla="*/ 2147483647 w 516"/>
                  <a:gd name="T39" fmla="*/ 2147483647 h 922"/>
                  <a:gd name="T40" fmla="*/ 2147483647 w 516"/>
                  <a:gd name="T41" fmla="*/ 2147483647 h 922"/>
                  <a:gd name="T42" fmla="*/ 2147483647 w 516"/>
                  <a:gd name="T43" fmla="*/ 2147483647 h 922"/>
                  <a:gd name="T44" fmla="*/ 2147483647 w 516"/>
                  <a:gd name="T45" fmla="*/ 2147483647 h 922"/>
                  <a:gd name="T46" fmla="*/ 2147483647 w 516"/>
                  <a:gd name="T47" fmla="*/ 2147483647 h 922"/>
                  <a:gd name="T48" fmla="*/ 2147483647 w 516"/>
                  <a:gd name="T49" fmla="*/ 2147483647 h 922"/>
                  <a:gd name="T50" fmla="*/ 2147483647 w 516"/>
                  <a:gd name="T51" fmla="*/ 2147483647 h 922"/>
                  <a:gd name="T52" fmla="*/ 2147483647 w 516"/>
                  <a:gd name="T53" fmla="*/ 2147483647 h 922"/>
                  <a:gd name="T54" fmla="*/ 2147483647 w 516"/>
                  <a:gd name="T55" fmla="*/ 2147483647 h 922"/>
                  <a:gd name="T56" fmla="*/ 2147483647 w 516"/>
                  <a:gd name="T57" fmla="*/ 2147483647 h 922"/>
                  <a:gd name="T58" fmla="*/ 2147483647 w 516"/>
                  <a:gd name="T59" fmla="*/ 2147483647 h 922"/>
                  <a:gd name="T60" fmla="*/ 2147483647 w 516"/>
                  <a:gd name="T61" fmla="*/ 2147483647 h 922"/>
                  <a:gd name="T62" fmla="*/ 2147483647 w 516"/>
                  <a:gd name="T63" fmla="*/ 2147483647 h 922"/>
                  <a:gd name="T64" fmla="*/ 2147483647 w 516"/>
                  <a:gd name="T65" fmla="*/ 2147483647 h 922"/>
                  <a:gd name="T66" fmla="*/ 2147483647 w 516"/>
                  <a:gd name="T67" fmla="*/ 2147483647 h 922"/>
                  <a:gd name="T68" fmla="*/ 2147483647 w 516"/>
                  <a:gd name="T69" fmla="*/ 2147483647 h 922"/>
                  <a:gd name="T70" fmla="*/ 2147483647 w 516"/>
                  <a:gd name="T71" fmla="*/ 2147483647 h 922"/>
                  <a:gd name="T72" fmla="*/ 2147483647 w 516"/>
                  <a:gd name="T73" fmla="*/ 2147483647 h 922"/>
                  <a:gd name="T74" fmla="*/ 2147483647 w 516"/>
                  <a:gd name="T75" fmla="*/ 2147483647 h 922"/>
                  <a:gd name="T76" fmla="*/ 0 w 516"/>
                  <a:gd name="T77" fmla="*/ 2147483647 h 922"/>
                  <a:gd name="T78" fmla="*/ 2147483647 w 516"/>
                  <a:gd name="T79" fmla="*/ 2147483647 h 922"/>
                  <a:gd name="T80" fmla="*/ 2147483647 w 516"/>
                  <a:gd name="T81" fmla="*/ 2147483647 h 922"/>
                  <a:gd name="T82" fmla="*/ 2147483647 w 516"/>
                  <a:gd name="T83" fmla="*/ 2147483647 h 922"/>
                  <a:gd name="T84" fmla="*/ 2147483647 w 516"/>
                  <a:gd name="T85" fmla="*/ 2147483647 h 922"/>
                  <a:gd name="T86" fmla="*/ 2147483647 w 516"/>
                  <a:gd name="T87" fmla="*/ 2147483647 h 922"/>
                  <a:gd name="T88" fmla="*/ 2147483647 w 516"/>
                  <a:gd name="T89" fmla="*/ 2147483647 h 922"/>
                  <a:gd name="T90" fmla="*/ 2147483647 w 516"/>
                  <a:gd name="T91" fmla="*/ 2147483647 h 922"/>
                  <a:gd name="T92" fmla="*/ 2147483647 w 516"/>
                  <a:gd name="T93" fmla="*/ 2147483647 h 922"/>
                  <a:gd name="T94" fmla="*/ 2147483647 w 516"/>
                  <a:gd name="T95" fmla="*/ 2147483647 h 922"/>
                  <a:gd name="T96" fmla="*/ 2147483647 w 516"/>
                  <a:gd name="T97" fmla="*/ 2147483647 h 922"/>
                  <a:gd name="T98" fmla="*/ 2147483647 w 516"/>
                  <a:gd name="T99" fmla="*/ 2147483647 h 922"/>
                  <a:gd name="T100" fmla="*/ 2147483647 w 516"/>
                  <a:gd name="T101" fmla="*/ 2147483647 h 922"/>
                  <a:gd name="T102" fmla="*/ 2147483647 w 516"/>
                  <a:gd name="T103" fmla="*/ 2147483647 h 922"/>
                  <a:gd name="T104" fmla="*/ 2147483647 w 516"/>
                  <a:gd name="T105" fmla="*/ 2147483647 h 922"/>
                  <a:gd name="T106" fmla="*/ 2147483647 w 516"/>
                  <a:gd name="T107" fmla="*/ 2147483647 h 922"/>
                  <a:gd name="T108" fmla="*/ 2147483647 w 516"/>
                  <a:gd name="T109" fmla="*/ 2147483647 h 922"/>
                  <a:gd name="T110" fmla="*/ 2147483647 w 516"/>
                  <a:gd name="T111" fmla="*/ 2147483647 h 922"/>
                  <a:gd name="T112" fmla="*/ 2147483647 w 516"/>
                  <a:gd name="T113" fmla="*/ 2147483647 h 922"/>
                  <a:gd name="T114" fmla="*/ 2147483647 w 516"/>
                  <a:gd name="T115" fmla="*/ 2147483647 h 922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516"/>
                  <a:gd name="T175" fmla="*/ 0 h 922"/>
                  <a:gd name="T176" fmla="*/ 516 w 516"/>
                  <a:gd name="T177" fmla="*/ 922 h 922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516" h="922">
                    <a:moveTo>
                      <a:pt x="516" y="221"/>
                    </a:moveTo>
                    <a:lnTo>
                      <a:pt x="516" y="221"/>
                    </a:lnTo>
                    <a:lnTo>
                      <a:pt x="516" y="192"/>
                    </a:lnTo>
                    <a:lnTo>
                      <a:pt x="515" y="164"/>
                    </a:lnTo>
                    <a:lnTo>
                      <a:pt x="512" y="136"/>
                    </a:lnTo>
                    <a:lnTo>
                      <a:pt x="510" y="108"/>
                    </a:lnTo>
                    <a:lnTo>
                      <a:pt x="506" y="81"/>
                    </a:lnTo>
                    <a:lnTo>
                      <a:pt x="501" y="53"/>
                    </a:lnTo>
                    <a:lnTo>
                      <a:pt x="496" y="26"/>
                    </a:lnTo>
                    <a:lnTo>
                      <a:pt x="489" y="0"/>
                    </a:lnTo>
                    <a:lnTo>
                      <a:pt x="391" y="152"/>
                    </a:lnTo>
                    <a:lnTo>
                      <a:pt x="239" y="39"/>
                    </a:lnTo>
                    <a:lnTo>
                      <a:pt x="245" y="61"/>
                    </a:lnTo>
                    <a:lnTo>
                      <a:pt x="251" y="83"/>
                    </a:lnTo>
                    <a:lnTo>
                      <a:pt x="254" y="105"/>
                    </a:lnTo>
                    <a:lnTo>
                      <a:pt x="258" y="129"/>
                    </a:lnTo>
                    <a:lnTo>
                      <a:pt x="261" y="151"/>
                    </a:lnTo>
                    <a:lnTo>
                      <a:pt x="264" y="174"/>
                    </a:lnTo>
                    <a:lnTo>
                      <a:pt x="265" y="197"/>
                    </a:lnTo>
                    <a:lnTo>
                      <a:pt x="265" y="221"/>
                    </a:lnTo>
                    <a:lnTo>
                      <a:pt x="264" y="258"/>
                    </a:lnTo>
                    <a:lnTo>
                      <a:pt x="261" y="295"/>
                    </a:lnTo>
                    <a:lnTo>
                      <a:pt x="256" y="331"/>
                    </a:lnTo>
                    <a:lnTo>
                      <a:pt x="249" y="366"/>
                    </a:lnTo>
                    <a:lnTo>
                      <a:pt x="240" y="400"/>
                    </a:lnTo>
                    <a:lnTo>
                      <a:pt x="228" y="433"/>
                    </a:lnTo>
                    <a:lnTo>
                      <a:pt x="217" y="467"/>
                    </a:lnTo>
                    <a:lnTo>
                      <a:pt x="203" y="499"/>
                    </a:lnTo>
                    <a:lnTo>
                      <a:pt x="187" y="531"/>
                    </a:lnTo>
                    <a:lnTo>
                      <a:pt x="169" y="560"/>
                    </a:lnTo>
                    <a:lnTo>
                      <a:pt x="151" y="590"/>
                    </a:lnTo>
                    <a:lnTo>
                      <a:pt x="130" y="617"/>
                    </a:lnTo>
                    <a:lnTo>
                      <a:pt x="108" y="645"/>
                    </a:lnTo>
                    <a:lnTo>
                      <a:pt x="85" y="671"/>
                    </a:lnTo>
                    <a:lnTo>
                      <a:pt x="60" y="695"/>
                    </a:lnTo>
                    <a:lnTo>
                      <a:pt x="34" y="719"/>
                    </a:lnTo>
                    <a:lnTo>
                      <a:pt x="0" y="899"/>
                    </a:lnTo>
                    <a:lnTo>
                      <a:pt x="181" y="922"/>
                    </a:lnTo>
                    <a:lnTo>
                      <a:pt x="218" y="890"/>
                    </a:lnTo>
                    <a:lnTo>
                      <a:pt x="254" y="856"/>
                    </a:lnTo>
                    <a:lnTo>
                      <a:pt x="288" y="820"/>
                    </a:lnTo>
                    <a:lnTo>
                      <a:pt x="319" y="782"/>
                    </a:lnTo>
                    <a:lnTo>
                      <a:pt x="349" y="743"/>
                    </a:lnTo>
                    <a:lnTo>
                      <a:pt x="378" y="702"/>
                    </a:lnTo>
                    <a:lnTo>
                      <a:pt x="402" y="659"/>
                    </a:lnTo>
                    <a:lnTo>
                      <a:pt x="426" y="615"/>
                    </a:lnTo>
                    <a:lnTo>
                      <a:pt x="446" y="569"/>
                    </a:lnTo>
                    <a:lnTo>
                      <a:pt x="464" y="523"/>
                    </a:lnTo>
                    <a:lnTo>
                      <a:pt x="480" y="475"/>
                    </a:lnTo>
                    <a:lnTo>
                      <a:pt x="493" y="427"/>
                    </a:lnTo>
                    <a:lnTo>
                      <a:pt x="503" y="376"/>
                    </a:lnTo>
                    <a:lnTo>
                      <a:pt x="511" y="326"/>
                    </a:lnTo>
                    <a:lnTo>
                      <a:pt x="515" y="274"/>
                    </a:lnTo>
                    <a:lnTo>
                      <a:pt x="516" y="22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2BF2E"/>
                  </a:gs>
                  <a:gs pos="100000">
                    <a:srgbClr val="CDFF40"/>
                  </a:gs>
                </a:gsLst>
                <a:lin ang="7140000" scaled="0"/>
              </a:gradFill>
              <a:ln w="9525">
                <a:noFill/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>
                <a:normAutofit/>
              </a:bodyPr>
              <a:lstStyle/>
              <a:p>
                <a:pPr indent="-342900" algn="ctr">
                  <a:buFont typeface="Calibri" pitchFamily="-65" charset="0"/>
                  <a:buAutoNum type="arabicPeriod"/>
                </a:pPr>
                <a:endParaRPr lang="en-US" noProof="1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1" name="Freeform 259"/>
              <p:cNvSpPr>
                <a:spLocks/>
              </p:cNvSpPr>
              <p:nvPr/>
            </p:nvSpPr>
            <p:spPr bwMode="auto">
              <a:xfrm>
                <a:off x="3828467" y="4086631"/>
                <a:ext cx="1441436" cy="485842"/>
              </a:xfrm>
              <a:custGeom>
                <a:avLst/>
                <a:gdLst>
                  <a:gd name="T0" fmla="*/ 2147483647 w 1143"/>
                  <a:gd name="T1" fmla="*/ 0 h 385"/>
                  <a:gd name="T2" fmla="*/ 2147483647 w 1143"/>
                  <a:gd name="T3" fmla="*/ 2147483647 h 385"/>
                  <a:gd name="T4" fmla="*/ 2147483647 w 1143"/>
                  <a:gd name="T5" fmla="*/ 2147483647 h 385"/>
                  <a:gd name="T6" fmla="*/ 2147483647 w 1143"/>
                  <a:gd name="T7" fmla="*/ 2147483647 h 385"/>
                  <a:gd name="T8" fmla="*/ 2147483647 w 1143"/>
                  <a:gd name="T9" fmla="*/ 2147483647 h 385"/>
                  <a:gd name="T10" fmla="*/ 2147483647 w 1143"/>
                  <a:gd name="T11" fmla="*/ 2147483647 h 385"/>
                  <a:gd name="T12" fmla="*/ 2147483647 w 1143"/>
                  <a:gd name="T13" fmla="*/ 2147483647 h 385"/>
                  <a:gd name="T14" fmla="*/ 2147483647 w 1143"/>
                  <a:gd name="T15" fmla="*/ 2147483647 h 385"/>
                  <a:gd name="T16" fmla="*/ 2147483647 w 1143"/>
                  <a:gd name="T17" fmla="*/ 2147483647 h 385"/>
                  <a:gd name="T18" fmla="*/ 2147483647 w 1143"/>
                  <a:gd name="T19" fmla="*/ 2147483647 h 385"/>
                  <a:gd name="T20" fmla="*/ 2147483647 w 1143"/>
                  <a:gd name="T21" fmla="*/ 2147483647 h 385"/>
                  <a:gd name="T22" fmla="*/ 2147483647 w 1143"/>
                  <a:gd name="T23" fmla="*/ 2147483647 h 385"/>
                  <a:gd name="T24" fmla="*/ 2147483647 w 1143"/>
                  <a:gd name="T25" fmla="*/ 2147483647 h 385"/>
                  <a:gd name="T26" fmla="*/ 2147483647 w 1143"/>
                  <a:gd name="T27" fmla="*/ 2147483647 h 385"/>
                  <a:gd name="T28" fmla="*/ 2147483647 w 1143"/>
                  <a:gd name="T29" fmla="*/ 2147483647 h 385"/>
                  <a:gd name="T30" fmla="*/ 2147483647 w 1143"/>
                  <a:gd name="T31" fmla="*/ 2147483647 h 385"/>
                  <a:gd name="T32" fmla="*/ 2147483647 w 1143"/>
                  <a:gd name="T33" fmla="*/ 2147483647 h 385"/>
                  <a:gd name="T34" fmla="*/ 0 w 1143"/>
                  <a:gd name="T35" fmla="*/ 2147483647 h 385"/>
                  <a:gd name="T36" fmla="*/ 2147483647 w 1143"/>
                  <a:gd name="T37" fmla="*/ 2147483647 h 385"/>
                  <a:gd name="T38" fmla="*/ 2147483647 w 1143"/>
                  <a:gd name="T39" fmla="*/ 2147483647 h 385"/>
                  <a:gd name="T40" fmla="*/ 2147483647 w 1143"/>
                  <a:gd name="T41" fmla="*/ 2147483647 h 385"/>
                  <a:gd name="T42" fmla="*/ 2147483647 w 1143"/>
                  <a:gd name="T43" fmla="*/ 2147483647 h 385"/>
                  <a:gd name="T44" fmla="*/ 2147483647 w 1143"/>
                  <a:gd name="T45" fmla="*/ 2147483647 h 385"/>
                  <a:gd name="T46" fmla="*/ 2147483647 w 1143"/>
                  <a:gd name="T47" fmla="*/ 2147483647 h 385"/>
                  <a:gd name="T48" fmla="*/ 2147483647 w 1143"/>
                  <a:gd name="T49" fmla="*/ 2147483647 h 385"/>
                  <a:gd name="T50" fmla="*/ 2147483647 w 1143"/>
                  <a:gd name="T51" fmla="*/ 2147483647 h 385"/>
                  <a:gd name="T52" fmla="*/ 2147483647 w 1143"/>
                  <a:gd name="T53" fmla="*/ 2147483647 h 385"/>
                  <a:gd name="T54" fmla="*/ 2147483647 w 1143"/>
                  <a:gd name="T55" fmla="*/ 2147483647 h 385"/>
                  <a:gd name="T56" fmla="*/ 2147483647 w 1143"/>
                  <a:gd name="T57" fmla="*/ 2147483647 h 385"/>
                  <a:gd name="T58" fmla="*/ 2147483647 w 1143"/>
                  <a:gd name="T59" fmla="*/ 2147483647 h 385"/>
                  <a:gd name="T60" fmla="*/ 2147483647 w 1143"/>
                  <a:gd name="T61" fmla="*/ 2147483647 h 385"/>
                  <a:gd name="T62" fmla="*/ 2147483647 w 1143"/>
                  <a:gd name="T63" fmla="*/ 2147483647 h 385"/>
                  <a:gd name="T64" fmla="*/ 2147483647 w 1143"/>
                  <a:gd name="T65" fmla="*/ 2147483647 h 385"/>
                  <a:gd name="T66" fmla="*/ 2147483647 w 1143"/>
                  <a:gd name="T67" fmla="*/ 2147483647 h 385"/>
                  <a:gd name="T68" fmla="*/ 2147483647 w 1143"/>
                  <a:gd name="T69" fmla="*/ 2147483647 h 385"/>
                  <a:gd name="T70" fmla="*/ 2147483647 w 1143"/>
                  <a:gd name="T71" fmla="*/ 2147483647 h 38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143"/>
                  <a:gd name="T109" fmla="*/ 0 h 385"/>
                  <a:gd name="T110" fmla="*/ 1143 w 1143"/>
                  <a:gd name="T111" fmla="*/ 385 h 385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143" h="385">
                    <a:moveTo>
                      <a:pt x="996" y="0"/>
                    </a:moveTo>
                    <a:lnTo>
                      <a:pt x="996" y="0"/>
                    </a:lnTo>
                    <a:lnTo>
                      <a:pt x="975" y="15"/>
                    </a:lnTo>
                    <a:lnTo>
                      <a:pt x="953" y="30"/>
                    </a:lnTo>
                    <a:lnTo>
                      <a:pt x="929" y="44"/>
                    </a:lnTo>
                    <a:lnTo>
                      <a:pt x="906" y="57"/>
                    </a:lnTo>
                    <a:lnTo>
                      <a:pt x="883" y="69"/>
                    </a:lnTo>
                    <a:lnTo>
                      <a:pt x="858" y="80"/>
                    </a:lnTo>
                    <a:lnTo>
                      <a:pt x="833" y="91"/>
                    </a:lnTo>
                    <a:lnTo>
                      <a:pt x="808" y="100"/>
                    </a:lnTo>
                    <a:lnTo>
                      <a:pt x="783" y="108"/>
                    </a:lnTo>
                    <a:lnTo>
                      <a:pt x="756" y="115"/>
                    </a:lnTo>
                    <a:lnTo>
                      <a:pt x="730" y="122"/>
                    </a:lnTo>
                    <a:lnTo>
                      <a:pt x="702" y="127"/>
                    </a:lnTo>
                    <a:lnTo>
                      <a:pt x="675" y="131"/>
                    </a:lnTo>
                    <a:lnTo>
                      <a:pt x="647" y="133"/>
                    </a:lnTo>
                    <a:lnTo>
                      <a:pt x="618" y="136"/>
                    </a:lnTo>
                    <a:lnTo>
                      <a:pt x="590" y="136"/>
                    </a:lnTo>
                    <a:lnTo>
                      <a:pt x="562" y="136"/>
                    </a:lnTo>
                    <a:lnTo>
                      <a:pt x="534" y="133"/>
                    </a:lnTo>
                    <a:lnTo>
                      <a:pt x="507" y="131"/>
                    </a:lnTo>
                    <a:lnTo>
                      <a:pt x="480" y="127"/>
                    </a:lnTo>
                    <a:lnTo>
                      <a:pt x="454" y="122"/>
                    </a:lnTo>
                    <a:lnTo>
                      <a:pt x="426" y="115"/>
                    </a:lnTo>
                    <a:lnTo>
                      <a:pt x="400" y="109"/>
                    </a:lnTo>
                    <a:lnTo>
                      <a:pt x="374" y="101"/>
                    </a:lnTo>
                    <a:lnTo>
                      <a:pt x="350" y="92"/>
                    </a:lnTo>
                    <a:lnTo>
                      <a:pt x="325" y="82"/>
                    </a:lnTo>
                    <a:lnTo>
                      <a:pt x="302" y="71"/>
                    </a:lnTo>
                    <a:lnTo>
                      <a:pt x="277" y="58"/>
                    </a:lnTo>
                    <a:lnTo>
                      <a:pt x="255" y="47"/>
                    </a:lnTo>
                    <a:lnTo>
                      <a:pt x="232" y="32"/>
                    </a:lnTo>
                    <a:lnTo>
                      <a:pt x="211" y="18"/>
                    </a:lnTo>
                    <a:lnTo>
                      <a:pt x="189" y="3"/>
                    </a:lnTo>
                    <a:lnTo>
                      <a:pt x="0" y="26"/>
                    </a:lnTo>
                    <a:lnTo>
                      <a:pt x="27" y="193"/>
                    </a:lnTo>
                    <a:lnTo>
                      <a:pt x="56" y="215"/>
                    </a:lnTo>
                    <a:lnTo>
                      <a:pt x="87" y="236"/>
                    </a:lnTo>
                    <a:lnTo>
                      <a:pt x="118" y="255"/>
                    </a:lnTo>
                    <a:lnTo>
                      <a:pt x="150" y="273"/>
                    </a:lnTo>
                    <a:lnTo>
                      <a:pt x="184" y="292"/>
                    </a:lnTo>
                    <a:lnTo>
                      <a:pt x="218" y="307"/>
                    </a:lnTo>
                    <a:lnTo>
                      <a:pt x="251" y="321"/>
                    </a:lnTo>
                    <a:lnTo>
                      <a:pt x="286" y="334"/>
                    </a:lnTo>
                    <a:lnTo>
                      <a:pt x="323" y="346"/>
                    </a:lnTo>
                    <a:lnTo>
                      <a:pt x="359" y="356"/>
                    </a:lnTo>
                    <a:lnTo>
                      <a:pt x="397" y="366"/>
                    </a:lnTo>
                    <a:lnTo>
                      <a:pt x="434" y="372"/>
                    </a:lnTo>
                    <a:lnTo>
                      <a:pt x="473" y="377"/>
                    </a:lnTo>
                    <a:lnTo>
                      <a:pt x="512" y="382"/>
                    </a:lnTo>
                    <a:lnTo>
                      <a:pt x="551" y="385"/>
                    </a:lnTo>
                    <a:lnTo>
                      <a:pt x="590" y="385"/>
                    </a:lnTo>
                    <a:lnTo>
                      <a:pt x="629" y="385"/>
                    </a:lnTo>
                    <a:lnTo>
                      <a:pt x="667" y="382"/>
                    </a:lnTo>
                    <a:lnTo>
                      <a:pt x="705" y="378"/>
                    </a:lnTo>
                    <a:lnTo>
                      <a:pt x="743" y="373"/>
                    </a:lnTo>
                    <a:lnTo>
                      <a:pt x="780" y="366"/>
                    </a:lnTo>
                    <a:lnTo>
                      <a:pt x="817" y="358"/>
                    </a:lnTo>
                    <a:lnTo>
                      <a:pt x="852" y="347"/>
                    </a:lnTo>
                    <a:lnTo>
                      <a:pt x="887" y="337"/>
                    </a:lnTo>
                    <a:lnTo>
                      <a:pt x="922" y="324"/>
                    </a:lnTo>
                    <a:lnTo>
                      <a:pt x="955" y="310"/>
                    </a:lnTo>
                    <a:lnTo>
                      <a:pt x="989" y="296"/>
                    </a:lnTo>
                    <a:lnTo>
                      <a:pt x="1021" y="279"/>
                    </a:lnTo>
                    <a:lnTo>
                      <a:pt x="1054" y="262"/>
                    </a:lnTo>
                    <a:lnTo>
                      <a:pt x="1084" y="242"/>
                    </a:lnTo>
                    <a:lnTo>
                      <a:pt x="1115" y="223"/>
                    </a:lnTo>
                    <a:lnTo>
                      <a:pt x="1143" y="201"/>
                    </a:lnTo>
                    <a:lnTo>
                      <a:pt x="962" y="178"/>
                    </a:lnTo>
                    <a:lnTo>
                      <a:pt x="99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2BF2E"/>
                  </a:gs>
                  <a:gs pos="100000">
                    <a:srgbClr val="CDFF40"/>
                  </a:gs>
                </a:gsLst>
                <a:lin ang="10800000" scaled="0"/>
              </a:gradFill>
              <a:ln w="9525">
                <a:noFill/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>
                <a:normAutofit/>
              </a:bodyPr>
              <a:lstStyle/>
              <a:p>
                <a:pPr algn="ctr"/>
                <a:endParaRPr lang="en-US" dirty="0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12" name="Freeform 260"/>
              <p:cNvSpPr>
                <a:spLocks/>
              </p:cNvSpPr>
              <p:nvPr/>
            </p:nvSpPr>
            <p:spPr bwMode="auto">
              <a:xfrm>
                <a:off x="3415764" y="2947184"/>
                <a:ext cx="618046" cy="1354183"/>
              </a:xfrm>
              <a:custGeom>
                <a:avLst/>
                <a:gdLst>
                  <a:gd name="T0" fmla="*/ 2147483647 w 490"/>
                  <a:gd name="T1" fmla="*/ 2147483647 h 1074"/>
                  <a:gd name="T2" fmla="*/ 2147483647 w 490"/>
                  <a:gd name="T3" fmla="*/ 2147483647 h 1074"/>
                  <a:gd name="T4" fmla="*/ 2147483647 w 490"/>
                  <a:gd name="T5" fmla="*/ 2147483647 h 1074"/>
                  <a:gd name="T6" fmla="*/ 2147483647 w 490"/>
                  <a:gd name="T7" fmla="*/ 2147483647 h 1074"/>
                  <a:gd name="T8" fmla="*/ 2147483647 w 490"/>
                  <a:gd name="T9" fmla="*/ 2147483647 h 1074"/>
                  <a:gd name="T10" fmla="*/ 2147483647 w 490"/>
                  <a:gd name="T11" fmla="*/ 2147483647 h 1074"/>
                  <a:gd name="T12" fmla="*/ 2147483647 w 490"/>
                  <a:gd name="T13" fmla="*/ 2147483647 h 1074"/>
                  <a:gd name="T14" fmla="*/ 2147483647 w 490"/>
                  <a:gd name="T15" fmla="*/ 2147483647 h 1074"/>
                  <a:gd name="T16" fmla="*/ 2147483647 w 490"/>
                  <a:gd name="T17" fmla="*/ 2147483647 h 1074"/>
                  <a:gd name="T18" fmla="*/ 2147483647 w 490"/>
                  <a:gd name="T19" fmla="*/ 2147483647 h 1074"/>
                  <a:gd name="T20" fmla="*/ 2147483647 w 490"/>
                  <a:gd name="T21" fmla="*/ 2147483647 h 1074"/>
                  <a:gd name="T22" fmla="*/ 2147483647 w 490"/>
                  <a:gd name="T23" fmla="*/ 2147483647 h 1074"/>
                  <a:gd name="T24" fmla="*/ 2147483647 w 490"/>
                  <a:gd name="T25" fmla="*/ 2147483647 h 1074"/>
                  <a:gd name="T26" fmla="*/ 2147483647 w 490"/>
                  <a:gd name="T27" fmla="*/ 2147483647 h 1074"/>
                  <a:gd name="T28" fmla="*/ 2147483647 w 490"/>
                  <a:gd name="T29" fmla="*/ 2147483647 h 1074"/>
                  <a:gd name="T30" fmla="*/ 2147483647 w 490"/>
                  <a:gd name="T31" fmla="*/ 2147483647 h 1074"/>
                  <a:gd name="T32" fmla="*/ 2147483647 w 490"/>
                  <a:gd name="T33" fmla="*/ 2147483647 h 1074"/>
                  <a:gd name="T34" fmla="*/ 2147483647 w 490"/>
                  <a:gd name="T35" fmla="*/ 2147483647 h 1074"/>
                  <a:gd name="T36" fmla="*/ 2147483647 w 490"/>
                  <a:gd name="T37" fmla="*/ 2147483647 h 1074"/>
                  <a:gd name="T38" fmla="*/ 2147483647 w 490"/>
                  <a:gd name="T39" fmla="*/ 2147483647 h 1074"/>
                  <a:gd name="T40" fmla="*/ 2147483647 w 490"/>
                  <a:gd name="T41" fmla="*/ 2147483647 h 1074"/>
                  <a:gd name="T42" fmla="*/ 2147483647 w 490"/>
                  <a:gd name="T43" fmla="*/ 2147483647 h 1074"/>
                  <a:gd name="T44" fmla="*/ 2147483647 w 490"/>
                  <a:gd name="T45" fmla="*/ 2147483647 h 1074"/>
                  <a:gd name="T46" fmla="*/ 2147483647 w 490"/>
                  <a:gd name="T47" fmla="*/ 2147483647 h 1074"/>
                  <a:gd name="T48" fmla="*/ 2147483647 w 490"/>
                  <a:gd name="T49" fmla="*/ 2147483647 h 1074"/>
                  <a:gd name="T50" fmla="*/ 2147483647 w 490"/>
                  <a:gd name="T51" fmla="*/ 2147483647 h 1074"/>
                  <a:gd name="T52" fmla="*/ 2147483647 w 490"/>
                  <a:gd name="T53" fmla="*/ 2147483647 h 1074"/>
                  <a:gd name="T54" fmla="*/ 2147483647 w 490"/>
                  <a:gd name="T55" fmla="*/ 0 h 1074"/>
                  <a:gd name="T56" fmla="*/ 2147483647 w 490"/>
                  <a:gd name="T57" fmla="*/ 2147483647 h 1074"/>
                  <a:gd name="T58" fmla="*/ 2147483647 w 490"/>
                  <a:gd name="T59" fmla="*/ 2147483647 h 1074"/>
                  <a:gd name="T60" fmla="*/ 2147483647 w 490"/>
                  <a:gd name="T61" fmla="*/ 2147483647 h 1074"/>
                  <a:gd name="T62" fmla="*/ 2147483647 w 490"/>
                  <a:gd name="T63" fmla="*/ 2147483647 h 1074"/>
                  <a:gd name="T64" fmla="*/ 2147483647 w 490"/>
                  <a:gd name="T65" fmla="*/ 2147483647 h 1074"/>
                  <a:gd name="T66" fmla="*/ 2147483647 w 490"/>
                  <a:gd name="T67" fmla="*/ 2147483647 h 1074"/>
                  <a:gd name="T68" fmla="*/ 2147483647 w 490"/>
                  <a:gd name="T69" fmla="*/ 2147483647 h 1074"/>
                  <a:gd name="T70" fmla="*/ 2147483647 w 490"/>
                  <a:gd name="T71" fmla="*/ 2147483647 h 1074"/>
                  <a:gd name="T72" fmla="*/ 2147483647 w 490"/>
                  <a:gd name="T73" fmla="*/ 2147483647 h 1074"/>
                  <a:gd name="T74" fmla="*/ 0 w 490"/>
                  <a:gd name="T75" fmla="*/ 2147483647 h 1074"/>
                  <a:gd name="T76" fmla="*/ 0 w 490"/>
                  <a:gd name="T77" fmla="*/ 2147483647 h 1074"/>
                  <a:gd name="T78" fmla="*/ 2147483647 w 490"/>
                  <a:gd name="T79" fmla="*/ 2147483647 h 1074"/>
                  <a:gd name="T80" fmla="*/ 2147483647 w 490"/>
                  <a:gd name="T81" fmla="*/ 2147483647 h 1074"/>
                  <a:gd name="T82" fmla="*/ 2147483647 w 490"/>
                  <a:gd name="T83" fmla="*/ 2147483647 h 1074"/>
                  <a:gd name="T84" fmla="*/ 2147483647 w 490"/>
                  <a:gd name="T85" fmla="*/ 2147483647 h 1074"/>
                  <a:gd name="T86" fmla="*/ 2147483647 w 490"/>
                  <a:gd name="T87" fmla="*/ 2147483647 h 1074"/>
                  <a:gd name="T88" fmla="*/ 2147483647 w 490"/>
                  <a:gd name="T89" fmla="*/ 2147483647 h 1074"/>
                  <a:gd name="T90" fmla="*/ 2147483647 w 490"/>
                  <a:gd name="T91" fmla="*/ 2147483647 h 1074"/>
                  <a:gd name="T92" fmla="*/ 2147483647 w 490"/>
                  <a:gd name="T93" fmla="*/ 2147483647 h 1074"/>
                  <a:gd name="T94" fmla="*/ 2147483647 w 490"/>
                  <a:gd name="T95" fmla="*/ 2147483647 h 1074"/>
                  <a:gd name="T96" fmla="*/ 2147483647 w 490"/>
                  <a:gd name="T97" fmla="*/ 2147483647 h 1074"/>
                  <a:gd name="T98" fmla="*/ 2147483647 w 490"/>
                  <a:gd name="T99" fmla="*/ 2147483647 h 1074"/>
                  <a:gd name="T100" fmla="*/ 2147483647 w 490"/>
                  <a:gd name="T101" fmla="*/ 2147483647 h 1074"/>
                  <a:gd name="T102" fmla="*/ 2147483647 w 490"/>
                  <a:gd name="T103" fmla="*/ 2147483647 h 1074"/>
                  <a:gd name="T104" fmla="*/ 2147483647 w 490"/>
                  <a:gd name="T105" fmla="*/ 2147483647 h 1074"/>
                  <a:gd name="T106" fmla="*/ 2147483647 w 490"/>
                  <a:gd name="T107" fmla="*/ 2147483647 h 1074"/>
                  <a:gd name="T108" fmla="*/ 2147483647 w 490"/>
                  <a:gd name="T109" fmla="*/ 2147483647 h 1074"/>
                  <a:gd name="T110" fmla="*/ 2147483647 w 490"/>
                  <a:gd name="T111" fmla="*/ 2147483647 h 1074"/>
                  <a:gd name="T112" fmla="*/ 2147483647 w 490"/>
                  <a:gd name="T113" fmla="*/ 2147483647 h 107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90"/>
                  <a:gd name="T172" fmla="*/ 0 h 1074"/>
                  <a:gd name="T173" fmla="*/ 490 w 490"/>
                  <a:gd name="T174" fmla="*/ 1074 h 1074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90" h="1074">
                    <a:moveTo>
                      <a:pt x="490" y="886"/>
                    </a:moveTo>
                    <a:lnTo>
                      <a:pt x="490" y="886"/>
                    </a:lnTo>
                    <a:lnTo>
                      <a:pt x="463" y="862"/>
                    </a:lnTo>
                    <a:lnTo>
                      <a:pt x="438" y="838"/>
                    </a:lnTo>
                    <a:lnTo>
                      <a:pt x="414" y="812"/>
                    </a:lnTo>
                    <a:lnTo>
                      <a:pt x="392" y="785"/>
                    </a:lnTo>
                    <a:lnTo>
                      <a:pt x="371" y="756"/>
                    </a:lnTo>
                    <a:lnTo>
                      <a:pt x="351" y="726"/>
                    </a:lnTo>
                    <a:lnTo>
                      <a:pt x="333" y="696"/>
                    </a:lnTo>
                    <a:lnTo>
                      <a:pt x="316" y="665"/>
                    </a:lnTo>
                    <a:lnTo>
                      <a:pt x="302" y="632"/>
                    </a:lnTo>
                    <a:lnTo>
                      <a:pt x="289" y="599"/>
                    </a:lnTo>
                    <a:lnTo>
                      <a:pt x="279" y="564"/>
                    </a:lnTo>
                    <a:lnTo>
                      <a:pt x="270" y="529"/>
                    </a:lnTo>
                    <a:lnTo>
                      <a:pt x="262" y="494"/>
                    </a:lnTo>
                    <a:lnTo>
                      <a:pt x="257" y="458"/>
                    </a:lnTo>
                    <a:lnTo>
                      <a:pt x="254" y="420"/>
                    </a:lnTo>
                    <a:lnTo>
                      <a:pt x="253" y="383"/>
                    </a:lnTo>
                    <a:lnTo>
                      <a:pt x="253" y="356"/>
                    </a:lnTo>
                    <a:lnTo>
                      <a:pt x="255" y="328"/>
                    </a:lnTo>
                    <a:lnTo>
                      <a:pt x="258" y="302"/>
                    </a:lnTo>
                    <a:lnTo>
                      <a:pt x="262" y="275"/>
                    </a:lnTo>
                    <a:lnTo>
                      <a:pt x="267" y="249"/>
                    </a:lnTo>
                    <a:lnTo>
                      <a:pt x="272" y="223"/>
                    </a:lnTo>
                    <a:lnTo>
                      <a:pt x="280" y="199"/>
                    </a:lnTo>
                    <a:lnTo>
                      <a:pt x="288" y="174"/>
                    </a:lnTo>
                    <a:lnTo>
                      <a:pt x="211" y="0"/>
                    </a:lnTo>
                    <a:lnTo>
                      <a:pt x="55" y="77"/>
                    </a:lnTo>
                    <a:lnTo>
                      <a:pt x="42" y="113"/>
                    </a:lnTo>
                    <a:lnTo>
                      <a:pt x="31" y="149"/>
                    </a:lnTo>
                    <a:lnTo>
                      <a:pt x="22" y="187"/>
                    </a:lnTo>
                    <a:lnTo>
                      <a:pt x="14" y="226"/>
                    </a:lnTo>
                    <a:lnTo>
                      <a:pt x="8" y="263"/>
                    </a:lnTo>
                    <a:lnTo>
                      <a:pt x="4" y="304"/>
                    </a:lnTo>
                    <a:lnTo>
                      <a:pt x="1" y="343"/>
                    </a:lnTo>
                    <a:lnTo>
                      <a:pt x="0" y="383"/>
                    </a:lnTo>
                    <a:lnTo>
                      <a:pt x="3" y="435"/>
                    </a:lnTo>
                    <a:lnTo>
                      <a:pt x="7" y="485"/>
                    </a:lnTo>
                    <a:lnTo>
                      <a:pt x="13" y="536"/>
                    </a:lnTo>
                    <a:lnTo>
                      <a:pt x="23" y="585"/>
                    </a:lnTo>
                    <a:lnTo>
                      <a:pt x="36" y="633"/>
                    </a:lnTo>
                    <a:lnTo>
                      <a:pt x="51" y="680"/>
                    </a:lnTo>
                    <a:lnTo>
                      <a:pt x="69" y="725"/>
                    </a:lnTo>
                    <a:lnTo>
                      <a:pt x="88" y="770"/>
                    </a:lnTo>
                    <a:lnTo>
                      <a:pt x="110" y="813"/>
                    </a:lnTo>
                    <a:lnTo>
                      <a:pt x="135" y="856"/>
                    </a:lnTo>
                    <a:lnTo>
                      <a:pt x="162" y="896"/>
                    </a:lnTo>
                    <a:lnTo>
                      <a:pt x="191" y="935"/>
                    </a:lnTo>
                    <a:lnTo>
                      <a:pt x="222" y="973"/>
                    </a:lnTo>
                    <a:lnTo>
                      <a:pt x="254" y="1008"/>
                    </a:lnTo>
                    <a:lnTo>
                      <a:pt x="288" y="1043"/>
                    </a:lnTo>
                    <a:lnTo>
                      <a:pt x="324" y="1074"/>
                    </a:lnTo>
                    <a:lnTo>
                      <a:pt x="298" y="909"/>
                    </a:lnTo>
                    <a:lnTo>
                      <a:pt x="490" y="88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2BF2E"/>
                  </a:gs>
                  <a:gs pos="100000">
                    <a:srgbClr val="CDFF40"/>
                  </a:gs>
                </a:gsLst>
                <a:lin ang="16200000" scaled="0"/>
              </a:gradFill>
              <a:ln w="9525">
                <a:noFill/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>
                <a:normAutofit/>
              </a:bodyPr>
              <a:lstStyle/>
              <a:p>
                <a:pPr algn="ctr"/>
                <a:endParaRPr lang="en-US" dirty="0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</p:grpSp>
        <p:sp>
          <p:nvSpPr>
            <p:cNvPr id="16392" name="TextBox 17"/>
            <p:cNvSpPr txBox="1">
              <a:spLocks noChangeArrowheads="1"/>
            </p:cNvSpPr>
            <p:nvPr/>
          </p:nvSpPr>
          <p:spPr bwMode="auto">
            <a:xfrm rot="-1969035">
              <a:off x="2429531" y="1480018"/>
              <a:ext cx="1974021" cy="570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noAutofit/>
            </a:bodyPr>
            <a:lstStyle/>
            <a:p>
              <a:pPr algn="ctr"/>
              <a:endParaRPr lang="en-US" sz="1400" dirty="0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16393" name="TextBox 18"/>
            <p:cNvSpPr txBox="1">
              <a:spLocks noChangeArrowheads="1"/>
            </p:cNvSpPr>
            <p:nvPr/>
          </p:nvSpPr>
          <p:spPr bwMode="auto">
            <a:xfrm rot="-6380890">
              <a:off x="1272998" y="3652738"/>
              <a:ext cx="2781623" cy="778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noAutofit/>
            </a:bodyPr>
            <a:lstStyle/>
            <a:p>
              <a:pPr marL="0" lvl="2" algn="ctr"/>
              <a:endParaRPr lang="en-US" sz="1400" dirty="0" smtClean="0">
                <a:latin typeface="Garamond" pitchFamily="18" charset="0"/>
              </a:endParaRP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 flipH="1">
              <a:off x="2765426" y="1665288"/>
              <a:ext cx="3767137" cy="3727451"/>
              <a:chOff x="3415764" y="2285527"/>
              <a:chExt cx="2312471" cy="2286947"/>
            </a:xfrm>
          </p:grpSpPr>
          <p:sp>
            <p:nvSpPr>
              <p:cNvPr id="34" name="Freeform 256"/>
              <p:cNvSpPr>
                <a:spLocks/>
              </p:cNvSpPr>
              <p:nvPr/>
            </p:nvSpPr>
            <p:spPr bwMode="auto">
              <a:xfrm>
                <a:off x="3500545" y="2285527"/>
                <a:ext cx="1223963" cy="837638"/>
              </a:xfrm>
              <a:custGeom>
                <a:avLst/>
                <a:gdLst>
                  <a:gd name="T0" fmla="*/ 464973279 w 969"/>
                  <a:gd name="T1" fmla="*/ 1330221954 h 664"/>
                  <a:gd name="T2" fmla="*/ 503052344 w 969"/>
                  <a:gd name="T3" fmla="*/ 1246081133 h 664"/>
                  <a:gd name="T4" fmla="*/ 547144622 w 969"/>
                  <a:gd name="T5" fmla="*/ 1161940628 h 664"/>
                  <a:gd name="T6" fmla="*/ 597250116 w 969"/>
                  <a:gd name="T7" fmla="*/ 1083810790 h 664"/>
                  <a:gd name="T8" fmla="*/ 651362736 w 969"/>
                  <a:gd name="T9" fmla="*/ 1009686380 h 664"/>
                  <a:gd name="T10" fmla="*/ 711488728 w 969"/>
                  <a:gd name="T11" fmla="*/ 939568661 h 664"/>
                  <a:gd name="T12" fmla="*/ 775622952 w 969"/>
                  <a:gd name="T13" fmla="*/ 871454919 h 664"/>
                  <a:gd name="T14" fmla="*/ 845770390 w 969"/>
                  <a:gd name="T15" fmla="*/ 809351844 h 664"/>
                  <a:gd name="T16" fmla="*/ 921929781 w 969"/>
                  <a:gd name="T17" fmla="*/ 751254197 h 664"/>
                  <a:gd name="T18" fmla="*/ 1000092735 w 969"/>
                  <a:gd name="T19" fmla="*/ 699167217 h 664"/>
                  <a:gd name="T20" fmla="*/ 1080260514 w 969"/>
                  <a:gd name="T21" fmla="*/ 653090747 h 664"/>
                  <a:gd name="T22" fmla="*/ 1166441509 w 969"/>
                  <a:gd name="T23" fmla="*/ 611021126 h 664"/>
                  <a:gd name="T24" fmla="*/ 1254626066 w 969"/>
                  <a:gd name="T25" fmla="*/ 576963623 h 664"/>
                  <a:gd name="T26" fmla="*/ 1344814503 w 969"/>
                  <a:gd name="T27" fmla="*/ 548916788 h 664"/>
                  <a:gd name="T28" fmla="*/ 1439012275 w 969"/>
                  <a:gd name="T29" fmla="*/ 524876644 h 664"/>
                  <a:gd name="T30" fmla="*/ 1537217174 w 969"/>
                  <a:gd name="T31" fmla="*/ 510852595 h 664"/>
                  <a:gd name="T32" fmla="*/ 1635423335 w 969"/>
                  <a:gd name="T33" fmla="*/ 502839214 h 664"/>
                  <a:gd name="T34" fmla="*/ 1701561122 w 969"/>
                  <a:gd name="T35" fmla="*/ 0 h 664"/>
                  <a:gd name="T36" fmla="*/ 1627406557 w 969"/>
                  <a:gd name="T37" fmla="*/ 4006692 h 664"/>
                  <a:gd name="T38" fmla="*/ 1485108117 w 969"/>
                  <a:gd name="T39" fmla="*/ 14022792 h 664"/>
                  <a:gd name="T40" fmla="*/ 1346819328 w 969"/>
                  <a:gd name="T41" fmla="*/ 34057512 h 664"/>
                  <a:gd name="T42" fmla="*/ 1212537351 w 969"/>
                  <a:gd name="T43" fmla="*/ 66111048 h 664"/>
                  <a:gd name="T44" fmla="*/ 1082265340 w 969"/>
                  <a:gd name="T45" fmla="*/ 108180689 h 664"/>
                  <a:gd name="T46" fmla="*/ 958005282 w 969"/>
                  <a:gd name="T47" fmla="*/ 156260978 h 664"/>
                  <a:gd name="T48" fmla="*/ 835748787 w 969"/>
                  <a:gd name="T49" fmla="*/ 216361378 h 664"/>
                  <a:gd name="T50" fmla="*/ 719505506 w 969"/>
                  <a:gd name="T51" fmla="*/ 284475121 h 664"/>
                  <a:gd name="T52" fmla="*/ 609275283 w 969"/>
                  <a:gd name="T53" fmla="*/ 358598347 h 664"/>
                  <a:gd name="T54" fmla="*/ 503052344 w 969"/>
                  <a:gd name="T55" fmla="*/ 440736138 h 664"/>
                  <a:gd name="T56" fmla="*/ 404847445 w 969"/>
                  <a:gd name="T57" fmla="*/ 530887311 h 664"/>
                  <a:gd name="T58" fmla="*/ 312654419 w 969"/>
                  <a:gd name="T59" fmla="*/ 627047888 h 664"/>
                  <a:gd name="T60" fmla="*/ 230481814 w 969"/>
                  <a:gd name="T61" fmla="*/ 731220743 h 664"/>
                  <a:gd name="T62" fmla="*/ 154322384 w 969"/>
                  <a:gd name="T63" fmla="*/ 839401393 h 664"/>
                  <a:gd name="T64" fmla="*/ 84176208 w 969"/>
                  <a:gd name="T65" fmla="*/ 953592710 h 664"/>
                  <a:gd name="T66" fmla="*/ 24050344 w 969"/>
                  <a:gd name="T67" fmla="*/ 1073793432 h 664"/>
                  <a:gd name="T68" fmla="*/ 312654419 w 969"/>
                  <a:gd name="T69" fmla="*/ 985646236 h 66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969"/>
                  <a:gd name="T106" fmla="*/ 0 h 664"/>
                  <a:gd name="T107" fmla="*/ 969 w 969"/>
                  <a:gd name="T108" fmla="*/ 664 h 66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969" h="664">
                    <a:moveTo>
                      <a:pt x="232" y="664"/>
                    </a:moveTo>
                    <a:lnTo>
                      <a:pt x="232" y="664"/>
                    </a:lnTo>
                    <a:lnTo>
                      <a:pt x="241" y="644"/>
                    </a:lnTo>
                    <a:lnTo>
                      <a:pt x="251" y="622"/>
                    </a:lnTo>
                    <a:lnTo>
                      <a:pt x="261" y="601"/>
                    </a:lnTo>
                    <a:lnTo>
                      <a:pt x="273" y="580"/>
                    </a:lnTo>
                    <a:lnTo>
                      <a:pt x="285" y="561"/>
                    </a:lnTo>
                    <a:lnTo>
                      <a:pt x="298" y="541"/>
                    </a:lnTo>
                    <a:lnTo>
                      <a:pt x="311" y="522"/>
                    </a:lnTo>
                    <a:lnTo>
                      <a:pt x="325" y="504"/>
                    </a:lnTo>
                    <a:lnTo>
                      <a:pt x="339" y="485"/>
                    </a:lnTo>
                    <a:lnTo>
                      <a:pt x="355" y="469"/>
                    </a:lnTo>
                    <a:lnTo>
                      <a:pt x="372" y="452"/>
                    </a:lnTo>
                    <a:lnTo>
                      <a:pt x="387" y="435"/>
                    </a:lnTo>
                    <a:lnTo>
                      <a:pt x="404" y="419"/>
                    </a:lnTo>
                    <a:lnTo>
                      <a:pt x="422" y="404"/>
                    </a:lnTo>
                    <a:lnTo>
                      <a:pt x="440" y="389"/>
                    </a:lnTo>
                    <a:lnTo>
                      <a:pt x="460" y="375"/>
                    </a:lnTo>
                    <a:lnTo>
                      <a:pt x="478" y="362"/>
                    </a:lnTo>
                    <a:lnTo>
                      <a:pt x="499" y="349"/>
                    </a:lnTo>
                    <a:lnTo>
                      <a:pt x="518" y="338"/>
                    </a:lnTo>
                    <a:lnTo>
                      <a:pt x="539" y="326"/>
                    </a:lnTo>
                    <a:lnTo>
                      <a:pt x="560" y="316"/>
                    </a:lnTo>
                    <a:lnTo>
                      <a:pt x="582" y="305"/>
                    </a:lnTo>
                    <a:lnTo>
                      <a:pt x="604" y="296"/>
                    </a:lnTo>
                    <a:lnTo>
                      <a:pt x="626" y="288"/>
                    </a:lnTo>
                    <a:lnTo>
                      <a:pt x="648" y="281"/>
                    </a:lnTo>
                    <a:lnTo>
                      <a:pt x="671" y="274"/>
                    </a:lnTo>
                    <a:lnTo>
                      <a:pt x="694" y="268"/>
                    </a:lnTo>
                    <a:lnTo>
                      <a:pt x="718" y="262"/>
                    </a:lnTo>
                    <a:lnTo>
                      <a:pt x="742" y="258"/>
                    </a:lnTo>
                    <a:lnTo>
                      <a:pt x="767" y="255"/>
                    </a:lnTo>
                    <a:lnTo>
                      <a:pt x="792" y="252"/>
                    </a:lnTo>
                    <a:lnTo>
                      <a:pt x="816" y="251"/>
                    </a:lnTo>
                    <a:lnTo>
                      <a:pt x="969" y="129"/>
                    </a:lnTo>
                    <a:lnTo>
                      <a:pt x="849" y="0"/>
                    </a:lnTo>
                    <a:lnTo>
                      <a:pt x="812" y="2"/>
                    </a:lnTo>
                    <a:lnTo>
                      <a:pt x="777" y="3"/>
                    </a:lnTo>
                    <a:lnTo>
                      <a:pt x="741" y="7"/>
                    </a:lnTo>
                    <a:lnTo>
                      <a:pt x="707" y="12"/>
                    </a:lnTo>
                    <a:lnTo>
                      <a:pt x="672" y="17"/>
                    </a:lnTo>
                    <a:lnTo>
                      <a:pt x="639" y="25"/>
                    </a:lnTo>
                    <a:lnTo>
                      <a:pt x="605" y="33"/>
                    </a:lnTo>
                    <a:lnTo>
                      <a:pt x="573" y="43"/>
                    </a:lnTo>
                    <a:lnTo>
                      <a:pt x="540" y="54"/>
                    </a:lnTo>
                    <a:lnTo>
                      <a:pt x="509" y="65"/>
                    </a:lnTo>
                    <a:lnTo>
                      <a:pt x="478" y="78"/>
                    </a:lnTo>
                    <a:lnTo>
                      <a:pt x="447" y="93"/>
                    </a:lnTo>
                    <a:lnTo>
                      <a:pt x="417" y="108"/>
                    </a:lnTo>
                    <a:lnTo>
                      <a:pt x="387" y="124"/>
                    </a:lnTo>
                    <a:lnTo>
                      <a:pt x="359" y="142"/>
                    </a:lnTo>
                    <a:lnTo>
                      <a:pt x="331" y="160"/>
                    </a:lnTo>
                    <a:lnTo>
                      <a:pt x="304" y="179"/>
                    </a:lnTo>
                    <a:lnTo>
                      <a:pt x="277" y="199"/>
                    </a:lnTo>
                    <a:lnTo>
                      <a:pt x="251" y="220"/>
                    </a:lnTo>
                    <a:lnTo>
                      <a:pt x="226" y="242"/>
                    </a:lnTo>
                    <a:lnTo>
                      <a:pt x="202" y="265"/>
                    </a:lnTo>
                    <a:lnTo>
                      <a:pt x="180" y="288"/>
                    </a:lnTo>
                    <a:lnTo>
                      <a:pt x="156" y="313"/>
                    </a:lnTo>
                    <a:lnTo>
                      <a:pt x="136" y="339"/>
                    </a:lnTo>
                    <a:lnTo>
                      <a:pt x="115" y="365"/>
                    </a:lnTo>
                    <a:lnTo>
                      <a:pt x="95" y="392"/>
                    </a:lnTo>
                    <a:lnTo>
                      <a:pt x="77" y="419"/>
                    </a:lnTo>
                    <a:lnTo>
                      <a:pt x="59" y="448"/>
                    </a:lnTo>
                    <a:lnTo>
                      <a:pt x="42" y="476"/>
                    </a:lnTo>
                    <a:lnTo>
                      <a:pt x="27" y="506"/>
                    </a:lnTo>
                    <a:lnTo>
                      <a:pt x="12" y="536"/>
                    </a:lnTo>
                    <a:lnTo>
                      <a:pt x="0" y="567"/>
                    </a:lnTo>
                    <a:lnTo>
                      <a:pt x="156" y="492"/>
                    </a:lnTo>
                    <a:lnTo>
                      <a:pt x="232" y="66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12A0F6"/>
                  </a:gs>
                  <a:gs pos="100000">
                    <a:srgbClr val="84DFE4"/>
                  </a:gs>
                </a:gsLst>
                <a:lin ang="6000000" scaled="0"/>
              </a:gradFill>
              <a:ln w="9525">
                <a:noFill/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>
                <a:normAutofit/>
              </a:bodyPr>
              <a:lstStyle/>
              <a:p>
                <a:pPr indent="-342900" algn="ctr">
                  <a:buFont typeface="Calibri" pitchFamily="-65" charset="0"/>
                  <a:buAutoNum type="arabicPeriod"/>
                </a:pPr>
                <a:endParaRPr lang="en-US" sz="1400" noProof="1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35" name="Freeform 257"/>
              <p:cNvSpPr>
                <a:spLocks/>
              </p:cNvSpPr>
              <p:nvPr/>
            </p:nvSpPr>
            <p:spPr bwMode="auto">
              <a:xfrm>
                <a:off x="4581258" y="2288450"/>
                <a:ext cx="1102152" cy="1011009"/>
              </a:xfrm>
              <a:custGeom>
                <a:avLst/>
                <a:gdLst>
                  <a:gd name="T0" fmla="*/ 0 w 875"/>
                  <a:gd name="T1" fmla="*/ 498679259 h 801"/>
                  <a:gd name="T2" fmla="*/ 106110624 w 875"/>
                  <a:gd name="T3" fmla="*/ 502684708 h 801"/>
                  <a:gd name="T4" fmla="*/ 210218544 w 875"/>
                  <a:gd name="T5" fmla="*/ 516703151 h 801"/>
                  <a:gd name="T6" fmla="*/ 312323718 w 875"/>
                  <a:gd name="T7" fmla="*/ 536730399 h 801"/>
                  <a:gd name="T8" fmla="*/ 410426084 w 875"/>
                  <a:gd name="T9" fmla="*/ 564768546 h 801"/>
                  <a:gd name="T10" fmla="*/ 506525665 w 875"/>
                  <a:gd name="T11" fmla="*/ 598815498 h 801"/>
                  <a:gd name="T12" fmla="*/ 596618392 w 875"/>
                  <a:gd name="T13" fmla="*/ 640872087 h 801"/>
                  <a:gd name="T14" fmla="*/ 682708389 w 875"/>
                  <a:gd name="T15" fmla="*/ 690940995 h 801"/>
                  <a:gd name="T16" fmla="*/ 768796967 w 875"/>
                  <a:gd name="T17" fmla="*/ 745013933 h 801"/>
                  <a:gd name="T18" fmla="*/ 846878507 w 875"/>
                  <a:gd name="T19" fmla="*/ 807099032 h 801"/>
                  <a:gd name="T20" fmla="*/ 918953193 w 875"/>
                  <a:gd name="T21" fmla="*/ 871186225 h 801"/>
                  <a:gd name="T22" fmla="*/ 989025174 w 875"/>
                  <a:gd name="T23" fmla="*/ 945286411 h 801"/>
                  <a:gd name="T24" fmla="*/ 1051090118 w 875"/>
                  <a:gd name="T25" fmla="*/ 1023393309 h 801"/>
                  <a:gd name="T26" fmla="*/ 1109149651 w 875"/>
                  <a:gd name="T27" fmla="*/ 1103502300 h 801"/>
                  <a:gd name="T28" fmla="*/ 1161203591 w 875"/>
                  <a:gd name="T29" fmla="*/ 1189618835 h 801"/>
                  <a:gd name="T30" fmla="*/ 1205249232 w 875"/>
                  <a:gd name="T31" fmla="*/ 1277738725 h 801"/>
                  <a:gd name="T32" fmla="*/ 1241286575 w 875"/>
                  <a:gd name="T33" fmla="*/ 1369864380 h 801"/>
                  <a:gd name="T34" fmla="*/ 1751816547 w 875"/>
                  <a:gd name="T35" fmla="*/ 1305776872 h 801"/>
                  <a:gd name="T36" fmla="*/ 1729793096 w 875"/>
                  <a:gd name="T37" fmla="*/ 1237684229 h 801"/>
                  <a:gd name="T38" fmla="*/ 1679741861 w 875"/>
                  <a:gd name="T39" fmla="*/ 1105504394 h 801"/>
                  <a:gd name="T40" fmla="*/ 1617676918 w 875"/>
                  <a:gd name="T41" fmla="*/ 975327914 h 801"/>
                  <a:gd name="T42" fmla="*/ 1547604937 w 875"/>
                  <a:gd name="T43" fmla="*/ 853161072 h 801"/>
                  <a:gd name="T44" fmla="*/ 1467521952 w 875"/>
                  <a:gd name="T45" fmla="*/ 739006390 h 801"/>
                  <a:gd name="T46" fmla="*/ 1379430669 w 875"/>
                  <a:gd name="T47" fmla="*/ 628855739 h 801"/>
                  <a:gd name="T48" fmla="*/ 1283330773 w 875"/>
                  <a:gd name="T49" fmla="*/ 526717406 h 801"/>
                  <a:gd name="T50" fmla="*/ 1179222893 w 875"/>
                  <a:gd name="T51" fmla="*/ 430586616 h 801"/>
                  <a:gd name="T52" fmla="*/ 1069108159 w 875"/>
                  <a:gd name="T53" fmla="*/ 344468820 h 801"/>
                  <a:gd name="T54" fmla="*/ 950986387 w 875"/>
                  <a:gd name="T55" fmla="*/ 266363105 h 801"/>
                  <a:gd name="T56" fmla="*/ 824855056 w 875"/>
                  <a:gd name="T57" fmla="*/ 196267107 h 801"/>
                  <a:gd name="T58" fmla="*/ 696722281 w 875"/>
                  <a:gd name="T59" fmla="*/ 138188680 h 801"/>
                  <a:gd name="T60" fmla="*/ 560581049 w 875"/>
                  <a:gd name="T61" fmla="*/ 88119930 h 801"/>
                  <a:gd name="T62" fmla="*/ 424439976 w 875"/>
                  <a:gd name="T63" fmla="*/ 48065414 h 801"/>
                  <a:gd name="T64" fmla="*/ 278289081 w 875"/>
                  <a:gd name="T65" fmla="*/ 20027253 h 801"/>
                  <a:gd name="T66" fmla="*/ 130135520 w 875"/>
                  <a:gd name="T67" fmla="*/ 2003356 h 801"/>
                  <a:gd name="T68" fmla="*/ 298309827 w 875"/>
                  <a:gd name="T69" fmla="*/ 256348851 h 80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875"/>
                  <a:gd name="T106" fmla="*/ 0 h 801"/>
                  <a:gd name="T107" fmla="*/ 875 w 875"/>
                  <a:gd name="T108" fmla="*/ 801 h 801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875" h="801">
                    <a:moveTo>
                      <a:pt x="0" y="249"/>
                    </a:moveTo>
                    <a:lnTo>
                      <a:pt x="0" y="249"/>
                    </a:lnTo>
                    <a:lnTo>
                      <a:pt x="26" y="249"/>
                    </a:lnTo>
                    <a:lnTo>
                      <a:pt x="53" y="251"/>
                    </a:lnTo>
                    <a:lnTo>
                      <a:pt x="79" y="254"/>
                    </a:lnTo>
                    <a:lnTo>
                      <a:pt x="105" y="258"/>
                    </a:lnTo>
                    <a:lnTo>
                      <a:pt x="131" y="262"/>
                    </a:lnTo>
                    <a:lnTo>
                      <a:pt x="156" y="268"/>
                    </a:lnTo>
                    <a:lnTo>
                      <a:pt x="180" y="275"/>
                    </a:lnTo>
                    <a:lnTo>
                      <a:pt x="205" y="282"/>
                    </a:lnTo>
                    <a:lnTo>
                      <a:pt x="228" y="290"/>
                    </a:lnTo>
                    <a:lnTo>
                      <a:pt x="253" y="299"/>
                    </a:lnTo>
                    <a:lnTo>
                      <a:pt x="275" y="310"/>
                    </a:lnTo>
                    <a:lnTo>
                      <a:pt x="298" y="320"/>
                    </a:lnTo>
                    <a:lnTo>
                      <a:pt x="320" y="333"/>
                    </a:lnTo>
                    <a:lnTo>
                      <a:pt x="341" y="345"/>
                    </a:lnTo>
                    <a:lnTo>
                      <a:pt x="363" y="359"/>
                    </a:lnTo>
                    <a:lnTo>
                      <a:pt x="384" y="372"/>
                    </a:lnTo>
                    <a:lnTo>
                      <a:pt x="403" y="387"/>
                    </a:lnTo>
                    <a:lnTo>
                      <a:pt x="423" y="403"/>
                    </a:lnTo>
                    <a:lnTo>
                      <a:pt x="441" y="419"/>
                    </a:lnTo>
                    <a:lnTo>
                      <a:pt x="459" y="435"/>
                    </a:lnTo>
                    <a:lnTo>
                      <a:pt x="477" y="454"/>
                    </a:lnTo>
                    <a:lnTo>
                      <a:pt x="494" y="472"/>
                    </a:lnTo>
                    <a:lnTo>
                      <a:pt x="510" y="491"/>
                    </a:lnTo>
                    <a:lnTo>
                      <a:pt x="525" y="511"/>
                    </a:lnTo>
                    <a:lnTo>
                      <a:pt x="540" y="530"/>
                    </a:lnTo>
                    <a:lnTo>
                      <a:pt x="554" y="551"/>
                    </a:lnTo>
                    <a:lnTo>
                      <a:pt x="567" y="572"/>
                    </a:lnTo>
                    <a:lnTo>
                      <a:pt x="580" y="594"/>
                    </a:lnTo>
                    <a:lnTo>
                      <a:pt x="591" y="616"/>
                    </a:lnTo>
                    <a:lnTo>
                      <a:pt x="602" y="638"/>
                    </a:lnTo>
                    <a:lnTo>
                      <a:pt x="611" y="661"/>
                    </a:lnTo>
                    <a:lnTo>
                      <a:pt x="620" y="684"/>
                    </a:lnTo>
                    <a:lnTo>
                      <a:pt x="778" y="801"/>
                    </a:lnTo>
                    <a:lnTo>
                      <a:pt x="875" y="652"/>
                    </a:lnTo>
                    <a:lnTo>
                      <a:pt x="864" y="618"/>
                    </a:lnTo>
                    <a:lnTo>
                      <a:pt x="852" y="584"/>
                    </a:lnTo>
                    <a:lnTo>
                      <a:pt x="839" y="552"/>
                    </a:lnTo>
                    <a:lnTo>
                      <a:pt x="823" y="520"/>
                    </a:lnTo>
                    <a:lnTo>
                      <a:pt x="808" y="487"/>
                    </a:lnTo>
                    <a:lnTo>
                      <a:pt x="791" y="457"/>
                    </a:lnTo>
                    <a:lnTo>
                      <a:pt x="773" y="426"/>
                    </a:lnTo>
                    <a:lnTo>
                      <a:pt x="753" y="398"/>
                    </a:lnTo>
                    <a:lnTo>
                      <a:pt x="733" y="369"/>
                    </a:lnTo>
                    <a:lnTo>
                      <a:pt x="712" y="341"/>
                    </a:lnTo>
                    <a:lnTo>
                      <a:pt x="689" y="314"/>
                    </a:lnTo>
                    <a:lnTo>
                      <a:pt x="665" y="288"/>
                    </a:lnTo>
                    <a:lnTo>
                      <a:pt x="641" y="263"/>
                    </a:lnTo>
                    <a:lnTo>
                      <a:pt x="616" y="238"/>
                    </a:lnTo>
                    <a:lnTo>
                      <a:pt x="589" y="215"/>
                    </a:lnTo>
                    <a:lnTo>
                      <a:pt x="562" y="193"/>
                    </a:lnTo>
                    <a:lnTo>
                      <a:pt x="534" y="172"/>
                    </a:lnTo>
                    <a:lnTo>
                      <a:pt x="505" y="153"/>
                    </a:lnTo>
                    <a:lnTo>
                      <a:pt x="475" y="133"/>
                    </a:lnTo>
                    <a:lnTo>
                      <a:pt x="445" y="115"/>
                    </a:lnTo>
                    <a:lnTo>
                      <a:pt x="412" y="98"/>
                    </a:lnTo>
                    <a:lnTo>
                      <a:pt x="381" y="83"/>
                    </a:lnTo>
                    <a:lnTo>
                      <a:pt x="348" y="69"/>
                    </a:lnTo>
                    <a:lnTo>
                      <a:pt x="315" y="56"/>
                    </a:lnTo>
                    <a:lnTo>
                      <a:pt x="280" y="44"/>
                    </a:lnTo>
                    <a:lnTo>
                      <a:pt x="247" y="33"/>
                    </a:lnTo>
                    <a:lnTo>
                      <a:pt x="212" y="24"/>
                    </a:lnTo>
                    <a:lnTo>
                      <a:pt x="175" y="17"/>
                    </a:lnTo>
                    <a:lnTo>
                      <a:pt x="139" y="10"/>
                    </a:lnTo>
                    <a:lnTo>
                      <a:pt x="103" y="5"/>
                    </a:lnTo>
                    <a:lnTo>
                      <a:pt x="65" y="1"/>
                    </a:lnTo>
                    <a:lnTo>
                      <a:pt x="27" y="0"/>
                    </a:lnTo>
                    <a:lnTo>
                      <a:pt x="149" y="128"/>
                    </a:lnTo>
                    <a:lnTo>
                      <a:pt x="0" y="249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12A0F6"/>
                  </a:gs>
                  <a:gs pos="100000">
                    <a:srgbClr val="84DFE4"/>
                  </a:gs>
                </a:gsLst>
                <a:lin ang="16200000"/>
              </a:gradFill>
              <a:ln w="9525">
                <a:noFill/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>
                <a:normAutofit/>
              </a:bodyPr>
              <a:lstStyle/>
              <a:p>
                <a:pPr indent="-342900" algn="ctr"/>
                <a:endParaRPr lang="en-US" sz="1400" noProof="1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36" name="Freeform 258"/>
              <p:cNvSpPr>
                <a:spLocks/>
              </p:cNvSpPr>
              <p:nvPr/>
            </p:nvSpPr>
            <p:spPr bwMode="auto">
              <a:xfrm>
                <a:off x="5077274" y="3150437"/>
                <a:ext cx="650961" cy="1163927"/>
              </a:xfrm>
              <a:custGeom>
                <a:avLst/>
                <a:gdLst>
                  <a:gd name="T0" fmla="*/ 2147483647 w 516"/>
                  <a:gd name="T1" fmla="*/ 2147483647 h 922"/>
                  <a:gd name="T2" fmla="*/ 2147483647 w 516"/>
                  <a:gd name="T3" fmla="*/ 2147483647 h 922"/>
                  <a:gd name="T4" fmla="*/ 2147483647 w 516"/>
                  <a:gd name="T5" fmla="*/ 2147483647 h 922"/>
                  <a:gd name="T6" fmla="*/ 2147483647 w 516"/>
                  <a:gd name="T7" fmla="*/ 2147483647 h 922"/>
                  <a:gd name="T8" fmla="*/ 2147483647 w 516"/>
                  <a:gd name="T9" fmla="*/ 2147483647 h 922"/>
                  <a:gd name="T10" fmla="*/ 2147483647 w 516"/>
                  <a:gd name="T11" fmla="*/ 2147483647 h 922"/>
                  <a:gd name="T12" fmla="*/ 2147483647 w 516"/>
                  <a:gd name="T13" fmla="*/ 2147483647 h 922"/>
                  <a:gd name="T14" fmla="*/ 2147483647 w 516"/>
                  <a:gd name="T15" fmla="*/ 2147483647 h 922"/>
                  <a:gd name="T16" fmla="*/ 2147483647 w 516"/>
                  <a:gd name="T17" fmla="*/ 2147483647 h 922"/>
                  <a:gd name="T18" fmla="*/ 2147483647 w 516"/>
                  <a:gd name="T19" fmla="*/ 0 h 922"/>
                  <a:gd name="T20" fmla="*/ 2147483647 w 516"/>
                  <a:gd name="T21" fmla="*/ 2147483647 h 922"/>
                  <a:gd name="T22" fmla="*/ 2147483647 w 516"/>
                  <a:gd name="T23" fmla="*/ 2147483647 h 922"/>
                  <a:gd name="T24" fmla="*/ 2147483647 w 516"/>
                  <a:gd name="T25" fmla="*/ 2147483647 h 922"/>
                  <a:gd name="T26" fmla="*/ 2147483647 w 516"/>
                  <a:gd name="T27" fmla="*/ 2147483647 h 922"/>
                  <a:gd name="T28" fmla="*/ 2147483647 w 516"/>
                  <a:gd name="T29" fmla="*/ 2147483647 h 922"/>
                  <a:gd name="T30" fmla="*/ 2147483647 w 516"/>
                  <a:gd name="T31" fmla="*/ 2147483647 h 922"/>
                  <a:gd name="T32" fmla="*/ 2147483647 w 516"/>
                  <a:gd name="T33" fmla="*/ 2147483647 h 922"/>
                  <a:gd name="T34" fmla="*/ 2147483647 w 516"/>
                  <a:gd name="T35" fmla="*/ 2147483647 h 922"/>
                  <a:gd name="T36" fmla="*/ 2147483647 w 516"/>
                  <a:gd name="T37" fmla="*/ 2147483647 h 922"/>
                  <a:gd name="T38" fmla="*/ 2147483647 w 516"/>
                  <a:gd name="T39" fmla="*/ 2147483647 h 922"/>
                  <a:gd name="T40" fmla="*/ 2147483647 w 516"/>
                  <a:gd name="T41" fmla="*/ 2147483647 h 922"/>
                  <a:gd name="T42" fmla="*/ 2147483647 w 516"/>
                  <a:gd name="T43" fmla="*/ 2147483647 h 922"/>
                  <a:gd name="T44" fmla="*/ 2147483647 w 516"/>
                  <a:gd name="T45" fmla="*/ 2147483647 h 922"/>
                  <a:gd name="T46" fmla="*/ 2147483647 w 516"/>
                  <a:gd name="T47" fmla="*/ 2147483647 h 922"/>
                  <a:gd name="T48" fmla="*/ 2147483647 w 516"/>
                  <a:gd name="T49" fmla="*/ 2147483647 h 922"/>
                  <a:gd name="T50" fmla="*/ 2147483647 w 516"/>
                  <a:gd name="T51" fmla="*/ 2147483647 h 922"/>
                  <a:gd name="T52" fmla="*/ 2147483647 w 516"/>
                  <a:gd name="T53" fmla="*/ 2147483647 h 922"/>
                  <a:gd name="T54" fmla="*/ 2147483647 w 516"/>
                  <a:gd name="T55" fmla="*/ 2147483647 h 922"/>
                  <a:gd name="T56" fmla="*/ 2147483647 w 516"/>
                  <a:gd name="T57" fmla="*/ 2147483647 h 922"/>
                  <a:gd name="T58" fmla="*/ 2147483647 w 516"/>
                  <a:gd name="T59" fmla="*/ 2147483647 h 922"/>
                  <a:gd name="T60" fmla="*/ 2147483647 w 516"/>
                  <a:gd name="T61" fmla="*/ 2147483647 h 922"/>
                  <a:gd name="T62" fmla="*/ 2147483647 w 516"/>
                  <a:gd name="T63" fmla="*/ 2147483647 h 922"/>
                  <a:gd name="T64" fmla="*/ 2147483647 w 516"/>
                  <a:gd name="T65" fmla="*/ 2147483647 h 922"/>
                  <a:gd name="T66" fmla="*/ 2147483647 w 516"/>
                  <a:gd name="T67" fmla="*/ 2147483647 h 922"/>
                  <a:gd name="T68" fmla="*/ 2147483647 w 516"/>
                  <a:gd name="T69" fmla="*/ 2147483647 h 922"/>
                  <a:gd name="T70" fmla="*/ 2147483647 w 516"/>
                  <a:gd name="T71" fmla="*/ 2147483647 h 922"/>
                  <a:gd name="T72" fmla="*/ 2147483647 w 516"/>
                  <a:gd name="T73" fmla="*/ 2147483647 h 922"/>
                  <a:gd name="T74" fmla="*/ 2147483647 w 516"/>
                  <a:gd name="T75" fmla="*/ 2147483647 h 922"/>
                  <a:gd name="T76" fmla="*/ 0 w 516"/>
                  <a:gd name="T77" fmla="*/ 2147483647 h 922"/>
                  <a:gd name="T78" fmla="*/ 2147483647 w 516"/>
                  <a:gd name="T79" fmla="*/ 2147483647 h 922"/>
                  <a:gd name="T80" fmla="*/ 2147483647 w 516"/>
                  <a:gd name="T81" fmla="*/ 2147483647 h 922"/>
                  <a:gd name="T82" fmla="*/ 2147483647 w 516"/>
                  <a:gd name="T83" fmla="*/ 2147483647 h 922"/>
                  <a:gd name="T84" fmla="*/ 2147483647 w 516"/>
                  <a:gd name="T85" fmla="*/ 2147483647 h 922"/>
                  <a:gd name="T86" fmla="*/ 2147483647 w 516"/>
                  <a:gd name="T87" fmla="*/ 2147483647 h 922"/>
                  <a:gd name="T88" fmla="*/ 2147483647 w 516"/>
                  <a:gd name="T89" fmla="*/ 2147483647 h 922"/>
                  <a:gd name="T90" fmla="*/ 2147483647 w 516"/>
                  <a:gd name="T91" fmla="*/ 2147483647 h 922"/>
                  <a:gd name="T92" fmla="*/ 2147483647 w 516"/>
                  <a:gd name="T93" fmla="*/ 2147483647 h 922"/>
                  <a:gd name="T94" fmla="*/ 2147483647 w 516"/>
                  <a:gd name="T95" fmla="*/ 2147483647 h 922"/>
                  <a:gd name="T96" fmla="*/ 2147483647 w 516"/>
                  <a:gd name="T97" fmla="*/ 2147483647 h 922"/>
                  <a:gd name="T98" fmla="*/ 2147483647 w 516"/>
                  <a:gd name="T99" fmla="*/ 2147483647 h 922"/>
                  <a:gd name="T100" fmla="*/ 2147483647 w 516"/>
                  <a:gd name="T101" fmla="*/ 2147483647 h 922"/>
                  <a:gd name="T102" fmla="*/ 2147483647 w 516"/>
                  <a:gd name="T103" fmla="*/ 2147483647 h 922"/>
                  <a:gd name="T104" fmla="*/ 2147483647 w 516"/>
                  <a:gd name="T105" fmla="*/ 2147483647 h 922"/>
                  <a:gd name="T106" fmla="*/ 2147483647 w 516"/>
                  <a:gd name="T107" fmla="*/ 2147483647 h 922"/>
                  <a:gd name="T108" fmla="*/ 2147483647 w 516"/>
                  <a:gd name="T109" fmla="*/ 2147483647 h 922"/>
                  <a:gd name="T110" fmla="*/ 2147483647 w 516"/>
                  <a:gd name="T111" fmla="*/ 2147483647 h 922"/>
                  <a:gd name="T112" fmla="*/ 2147483647 w 516"/>
                  <a:gd name="T113" fmla="*/ 2147483647 h 922"/>
                  <a:gd name="T114" fmla="*/ 2147483647 w 516"/>
                  <a:gd name="T115" fmla="*/ 2147483647 h 922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516"/>
                  <a:gd name="T175" fmla="*/ 0 h 922"/>
                  <a:gd name="T176" fmla="*/ 516 w 516"/>
                  <a:gd name="T177" fmla="*/ 922 h 922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516" h="922">
                    <a:moveTo>
                      <a:pt x="516" y="221"/>
                    </a:moveTo>
                    <a:lnTo>
                      <a:pt x="516" y="221"/>
                    </a:lnTo>
                    <a:lnTo>
                      <a:pt x="516" y="192"/>
                    </a:lnTo>
                    <a:lnTo>
                      <a:pt x="515" y="164"/>
                    </a:lnTo>
                    <a:lnTo>
                      <a:pt x="512" y="136"/>
                    </a:lnTo>
                    <a:lnTo>
                      <a:pt x="510" y="108"/>
                    </a:lnTo>
                    <a:lnTo>
                      <a:pt x="506" y="81"/>
                    </a:lnTo>
                    <a:lnTo>
                      <a:pt x="501" y="53"/>
                    </a:lnTo>
                    <a:lnTo>
                      <a:pt x="496" y="26"/>
                    </a:lnTo>
                    <a:lnTo>
                      <a:pt x="489" y="0"/>
                    </a:lnTo>
                    <a:lnTo>
                      <a:pt x="391" y="152"/>
                    </a:lnTo>
                    <a:lnTo>
                      <a:pt x="239" y="39"/>
                    </a:lnTo>
                    <a:lnTo>
                      <a:pt x="245" y="61"/>
                    </a:lnTo>
                    <a:lnTo>
                      <a:pt x="251" y="83"/>
                    </a:lnTo>
                    <a:lnTo>
                      <a:pt x="254" y="105"/>
                    </a:lnTo>
                    <a:lnTo>
                      <a:pt x="258" y="129"/>
                    </a:lnTo>
                    <a:lnTo>
                      <a:pt x="261" y="151"/>
                    </a:lnTo>
                    <a:lnTo>
                      <a:pt x="264" y="174"/>
                    </a:lnTo>
                    <a:lnTo>
                      <a:pt x="265" y="197"/>
                    </a:lnTo>
                    <a:lnTo>
                      <a:pt x="265" y="221"/>
                    </a:lnTo>
                    <a:lnTo>
                      <a:pt x="264" y="258"/>
                    </a:lnTo>
                    <a:lnTo>
                      <a:pt x="261" y="295"/>
                    </a:lnTo>
                    <a:lnTo>
                      <a:pt x="256" y="331"/>
                    </a:lnTo>
                    <a:lnTo>
                      <a:pt x="249" y="366"/>
                    </a:lnTo>
                    <a:lnTo>
                      <a:pt x="240" y="400"/>
                    </a:lnTo>
                    <a:lnTo>
                      <a:pt x="228" y="433"/>
                    </a:lnTo>
                    <a:lnTo>
                      <a:pt x="217" y="467"/>
                    </a:lnTo>
                    <a:lnTo>
                      <a:pt x="203" y="499"/>
                    </a:lnTo>
                    <a:lnTo>
                      <a:pt x="187" y="531"/>
                    </a:lnTo>
                    <a:lnTo>
                      <a:pt x="169" y="560"/>
                    </a:lnTo>
                    <a:lnTo>
                      <a:pt x="151" y="590"/>
                    </a:lnTo>
                    <a:lnTo>
                      <a:pt x="130" y="617"/>
                    </a:lnTo>
                    <a:lnTo>
                      <a:pt x="108" y="645"/>
                    </a:lnTo>
                    <a:lnTo>
                      <a:pt x="85" y="671"/>
                    </a:lnTo>
                    <a:lnTo>
                      <a:pt x="60" y="695"/>
                    </a:lnTo>
                    <a:lnTo>
                      <a:pt x="34" y="719"/>
                    </a:lnTo>
                    <a:lnTo>
                      <a:pt x="0" y="899"/>
                    </a:lnTo>
                    <a:lnTo>
                      <a:pt x="181" y="922"/>
                    </a:lnTo>
                    <a:lnTo>
                      <a:pt x="218" y="890"/>
                    </a:lnTo>
                    <a:lnTo>
                      <a:pt x="254" y="856"/>
                    </a:lnTo>
                    <a:lnTo>
                      <a:pt x="288" y="820"/>
                    </a:lnTo>
                    <a:lnTo>
                      <a:pt x="319" y="782"/>
                    </a:lnTo>
                    <a:lnTo>
                      <a:pt x="349" y="743"/>
                    </a:lnTo>
                    <a:lnTo>
                      <a:pt x="378" y="702"/>
                    </a:lnTo>
                    <a:lnTo>
                      <a:pt x="402" y="659"/>
                    </a:lnTo>
                    <a:lnTo>
                      <a:pt x="426" y="615"/>
                    </a:lnTo>
                    <a:lnTo>
                      <a:pt x="446" y="569"/>
                    </a:lnTo>
                    <a:lnTo>
                      <a:pt x="464" y="523"/>
                    </a:lnTo>
                    <a:lnTo>
                      <a:pt x="480" y="475"/>
                    </a:lnTo>
                    <a:lnTo>
                      <a:pt x="493" y="427"/>
                    </a:lnTo>
                    <a:lnTo>
                      <a:pt x="503" y="376"/>
                    </a:lnTo>
                    <a:lnTo>
                      <a:pt x="511" y="326"/>
                    </a:lnTo>
                    <a:lnTo>
                      <a:pt x="515" y="274"/>
                    </a:lnTo>
                    <a:lnTo>
                      <a:pt x="516" y="22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12A0F6"/>
                  </a:gs>
                  <a:gs pos="100000">
                    <a:srgbClr val="84DFE4"/>
                  </a:gs>
                </a:gsLst>
                <a:lin ang="16200000"/>
              </a:gradFill>
              <a:ln w="9525">
                <a:noFill/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>
                <a:normAutofit/>
              </a:bodyPr>
              <a:lstStyle/>
              <a:p>
                <a:pPr indent="-342900" algn="ctr">
                  <a:buFont typeface="Calibri" pitchFamily="-65" charset="0"/>
                  <a:buAutoNum type="arabicPeriod"/>
                </a:pPr>
                <a:endParaRPr lang="en-US" sz="1400" noProof="1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37" name="Freeform 259"/>
              <p:cNvSpPr>
                <a:spLocks/>
              </p:cNvSpPr>
              <p:nvPr/>
            </p:nvSpPr>
            <p:spPr bwMode="auto">
              <a:xfrm>
                <a:off x="3828948" y="4086449"/>
                <a:ext cx="1441274" cy="486025"/>
              </a:xfrm>
              <a:custGeom>
                <a:avLst/>
                <a:gdLst>
                  <a:gd name="T0" fmla="*/ 2147483647 w 1143"/>
                  <a:gd name="T1" fmla="*/ 0 h 385"/>
                  <a:gd name="T2" fmla="*/ 2147483647 w 1143"/>
                  <a:gd name="T3" fmla="*/ 2147483647 h 385"/>
                  <a:gd name="T4" fmla="*/ 2147483647 w 1143"/>
                  <a:gd name="T5" fmla="*/ 2147483647 h 385"/>
                  <a:gd name="T6" fmla="*/ 2147483647 w 1143"/>
                  <a:gd name="T7" fmla="*/ 2147483647 h 385"/>
                  <a:gd name="T8" fmla="*/ 2147483647 w 1143"/>
                  <a:gd name="T9" fmla="*/ 2147483647 h 385"/>
                  <a:gd name="T10" fmla="*/ 2147483647 w 1143"/>
                  <a:gd name="T11" fmla="*/ 2147483647 h 385"/>
                  <a:gd name="T12" fmla="*/ 2147483647 w 1143"/>
                  <a:gd name="T13" fmla="*/ 2147483647 h 385"/>
                  <a:gd name="T14" fmla="*/ 2147483647 w 1143"/>
                  <a:gd name="T15" fmla="*/ 2147483647 h 385"/>
                  <a:gd name="T16" fmla="*/ 2147483647 w 1143"/>
                  <a:gd name="T17" fmla="*/ 2147483647 h 385"/>
                  <a:gd name="T18" fmla="*/ 2147483647 w 1143"/>
                  <a:gd name="T19" fmla="*/ 2147483647 h 385"/>
                  <a:gd name="T20" fmla="*/ 2147483647 w 1143"/>
                  <a:gd name="T21" fmla="*/ 2147483647 h 385"/>
                  <a:gd name="T22" fmla="*/ 2147483647 w 1143"/>
                  <a:gd name="T23" fmla="*/ 2147483647 h 385"/>
                  <a:gd name="T24" fmla="*/ 2147483647 w 1143"/>
                  <a:gd name="T25" fmla="*/ 2147483647 h 385"/>
                  <a:gd name="T26" fmla="*/ 2147483647 w 1143"/>
                  <a:gd name="T27" fmla="*/ 2147483647 h 385"/>
                  <a:gd name="T28" fmla="*/ 2147483647 w 1143"/>
                  <a:gd name="T29" fmla="*/ 2147483647 h 385"/>
                  <a:gd name="T30" fmla="*/ 2147483647 w 1143"/>
                  <a:gd name="T31" fmla="*/ 2147483647 h 385"/>
                  <a:gd name="T32" fmla="*/ 2147483647 w 1143"/>
                  <a:gd name="T33" fmla="*/ 2147483647 h 385"/>
                  <a:gd name="T34" fmla="*/ 0 w 1143"/>
                  <a:gd name="T35" fmla="*/ 2147483647 h 385"/>
                  <a:gd name="T36" fmla="*/ 2147483647 w 1143"/>
                  <a:gd name="T37" fmla="*/ 2147483647 h 385"/>
                  <a:gd name="T38" fmla="*/ 2147483647 w 1143"/>
                  <a:gd name="T39" fmla="*/ 2147483647 h 385"/>
                  <a:gd name="T40" fmla="*/ 2147483647 w 1143"/>
                  <a:gd name="T41" fmla="*/ 2147483647 h 385"/>
                  <a:gd name="T42" fmla="*/ 2147483647 w 1143"/>
                  <a:gd name="T43" fmla="*/ 2147483647 h 385"/>
                  <a:gd name="T44" fmla="*/ 2147483647 w 1143"/>
                  <a:gd name="T45" fmla="*/ 2147483647 h 385"/>
                  <a:gd name="T46" fmla="*/ 2147483647 w 1143"/>
                  <a:gd name="T47" fmla="*/ 2147483647 h 385"/>
                  <a:gd name="T48" fmla="*/ 2147483647 w 1143"/>
                  <a:gd name="T49" fmla="*/ 2147483647 h 385"/>
                  <a:gd name="T50" fmla="*/ 2147483647 w 1143"/>
                  <a:gd name="T51" fmla="*/ 2147483647 h 385"/>
                  <a:gd name="T52" fmla="*/ 2147483647 w 1143"/>
                  <a:gd name="T53" fmla="*/ 2147483647 h 385"/>
                  <a:gd name="T54" fmla="*/ 2147483647 w 1143"/>
                  <a:gd name="T55" fmla="*/ 2147483647 h 385"/>
                  <a:gd name="T56" fmla="*/ 2147483647 w 1143"/>
                  <a:gd name="T57" fmla="*/ 2147483647 h 385"/>
                  <a:gd name="T58" fmla="*/ 2147483647 w 1143"/>
                  <a:gd name="T59" fmla="*/ 2147483647 h 385"/>
                  <a:gd name="T60" fmla="*/ 2147483647 w 1143"/>
                  <a:gd name="T61" fmla="*/ 2147483647 h 385"/>
                  <a:gd name="T62" fmla="*/ 2147483647 w 1143"/>
                  <a:gd name="T63" fmla="*/ 2147483647 h 385"/>
                  <a:gd name="T64" fmla="*/ 2147483647 w 1143"/>
                  <a:gd name="T65" fmla="*/ 2147483647 h 385"/>
                  <a:gd name="T66" fmla="*/ 2147483647 w 1143"/>
                  <a:gd name="T67" fmla="*/ 2147483647 h 385"/>
                  <a:gd name="T68" fmla="*/ 2147483647 w 1143"/>
                  <a:gd name="T69" fmla="*/ 2147483647 h 385"/>
                  <a:gd name="T70" fmla="*/ 2147483647 w 1143"/>
                  <a:gd name="T71" fmla="*/ 2147483647 h 38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143"/>
                  <a:gd name="T109" fmla="*/ 0 h 385"/>
                  <a:gd name="T110" fmla="*/ 1143 w 1143"/>
                  <a:gd name="T111" fmla="*/ 385 h 385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143" h="385">
                    <a:moveTo>
                      <a:pt x="996" y="0"/>
                    </a:moveTo>
                    <a:lnTo>
                      <a:pt x="996" y="0"/>
                    </a:lnTo>
                    <a:lnTo>
                      <a:pt x="975" y="15"/>
                    </a:lnTo>
                    <a:lnTo>
                      <a:pt x="953" y="30"/>
                    </a:lnTo>
                    <a:lnTo>
                      <a:pt x="929" y="44"/>
                    </a:lnTo>
                    <a:lnTo>
                      <a:pt x="906" y="57"/>
                    </a:lnTo>
                    <a:lnTo>
                      <a:pt x="883" y="69"/>
                    </a:lnTo>
                    <a:lnTo>
                      <a:pt x="858" y="80"/>
                    </a:lnTo>
                    <a:lnTo>
                      <a:pt x="833" y="91"/>
                    </a:lnTo>
                    <a:lnTo>
                      <a:pt x="808" y="100"/>
                    </a:lnTo>
                    <a:lnTo>
                      <a:pt x="783" y="108"/>
                    </a:lnTo>
                    <a:lnTo>
                      <a:pt x="756" y="115"/>
                    </a:lnTo>
                    <a:lnTo>
                      <a:pt x="730" y="122"/>
                    </a:lnTo>
                    <a:lnTo>
                      <a:pt x="702" y="127"/>
                    </a:lnTo>
                    <a:lnTo>
                      <a:pt x="675" y="131"/>
                    </a:lnTo>
                    <a:lnTo>
                      <a:pt x="647" y="133"/>
                    </a:lnTo>
                    <a:lnTo>
                      <a:pt x="618" y="136"/>
                    </a:lnTo>
                    <a:lnTo>
                      <a:pt x="590" y="136"/>
                    </a:lnTo>
                    <a:lnTo>
                      <a:pt x="562" y="136"/>
                    </a:lnTo>
                    <a:lnTo>
                      <a:pt x="534" y="133"/>
                    </a:lnTo>
                    <a:lnTo>
                      <a:pt x="507" y="131"/>
                    </a:lnTo>
                    <a:lnTo>
                      <a:pt x="480" y="127"/>
                    </a:lnTo>
                    <a:lnTo>
                      <a:pt x="454" y="122"/>
                    </a:lnTo>
                    <a:lnTo>
                      <a:pt x="426" y="115"/>
                    </a:lnTo>
                    <a:lnTo>
                      <a:pt x="400" y="109"/>
                    </a:lnTo>
                    <a:lnTo>
                      <a:pt x="374" y="101"/>
                    </a:lnTo>
                    <a:lnTo>
                      <a:pt x="350" y="92"/>
                    </a:lnTo>
                    <a:lnTo>
                      <a:pt x="325" y="82"/>
                    </a:lnTo>
                    <a:lnTo>
                      <a:pt x="302" y="71"/>
                    </a:lnTo>
                    <a:lnTo>
                      <a:pt x="277" y="58"/>
                    </a:lnTo>
                    <a:lnTo>
                      <a:pt x="255" y="47"/>
                    </a:lnTo>
                    <a:lnTo>
                      <a:pt x="232" y="32"/>
                    </a:lnTo>
                    <a:lnTo>
                      <a:pt x="211" y="18"/>
                    </a:lnTo>
                    <a:lnTo>
                      <a:pt x="189" y="3"/>
                    </a:lnTo>
                    <a:lnTo>
                      <a:pt x="0" y="26"/>
                    </a:lnTo>
                    <a:lnTo>
                      <a:pt x="27" y="193"/>
                    </a:lnTo>
                    <a:lnTo>
                      <a:pt x="56" y="215"/>
                    </a:lnTo>
                    <a:lnTo>
                      <a:pt x="87" y="236"/>
                    </a:lnTo>
                    <a:lnTo>
                      <a:pt x="118" y="255"/>
                    </a:lnTo>
                    <a:lnTo>
                      <a:pt x="150" y="273"/>
                    </a:lnTo>
                    <a:lnTo>
                      <a:pt x="184" y="292"/>
                    </a:lnTo>
                    <a:lnTo>
                      <a:pt x="218" y="307"/>
                    </a:lnTo>
                    <a:lnTo>
                      <a:pt x="251" y="321"/>
                    </a:lnTo>
                    <a:lnTo>
                      <a:pt x="286" y="334"/>
                    </a:lnTo>
                    <a:lnTo>
                      <a:pt x="323" y="346"/>
                    </a:lnTo>
                    <a:lnTo>
                      <a:pt x="359" y="356"/>
                    </a:lnTo>
                    <a:lnTo>
                      <a:pt x="397" y="366"/>
                    </a:lnTo>
                    <a:lnTo>
                      <a:pt x="434" y="372"/>
                    </a:lnTo>
                    <a:lnTo>
                      <a:pt x="473" y="377"/>
                    </a:lnTo>
                    <a:lnTo>
                      <a:pt x="512" y="382"/>
                    </a:lnTo>
                    <a:lnTo>
                      <a:pt x="551" y="385"/>
                    </a:lnTo>
                    <a:lnTo>
                      <a:pt x="590" y="385"/>
                    </a:lnTo>
                    <a:lnTo>
                      <a:pt x="629" y="385"/>
                    </a:lnTo>
                    <a:lnTo>
                      <a:pt x="667" y="382"/>
                    </a:lnTo>
                    <a:lnTo>
                      <a:pt x="705" y="378"/>
                    </a:lnTo>
                    <a:lnTo>
                      <a:pt x="743" y="373"/>
                    </a:lnTo>
                    <a:lnTo>
                      <a:pt x="780" y="366"/>
                    </a:lnTo>
                    <a:lnTo>
                      <a:pt x="817" y="358"/>
                    </a:lnTo>
                    <a:lnTo>
                      <a:pt x="852" y="347"/>
                    </a:lnTo>
                    <a:lnTo>
                      <a:pt x="887" y="337"/>
                    </a:lnTo>
                    <a:lnTo>
                      <a:pt x="922" y="324"/>
                    </a:lnTo>
                    <a:lnTo>
                      <a:pt x="955" y="310"/>
                    </a:lnTo>
                    <a:lnTo>
                      <a:pt x="989" y="296"/>
                    </a:lnTo>
                    <a:lnTo>
                      <a:pt x="1021" y="279"/>
                    </a:lnTo>
                    <a:lnTo>
                      <a:pt x="1054" y="262"/>
                    </a:lnTo>
                    <a:lnTo>
                      <a:pt x="1084" y="242"/>
                    </a:lnTo>
                    <a:lnTo>
                      <a:pt x="1115" y="223"/>
                    </a:lnTo>
                    <a:lnTo>
                      <a:pt x="1143" y="201"/>
                    </a:lnTo>
                    <a:lnTo>
                      <a:pt x="962" y="178"/>
                    </a:lnTo>
                    <a:lnTo>
                      <a:pt x="99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12A0F6"/>
                  </a:gs>
                  <a:gs pos="100000">
                    <a:srgbClr val="84DFE4"/>
                  </a:gs>
                </a:gsLst>
                <a:lin ang="6000000" scaled="0"/>
              </a:gradFill>
              <a:ln w="9525">
                <a:noFill/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>
                <a:normAutofit/>
              </a:bodyPr>
              <a:lstStyle/>
              <a:p>
                <a:pPr algn="ctr"/>
                <a:endParaRPr lang="en-US" sz="1400" dirty="0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  <p:sp>
            <p:nvSpPr>
              <p:cNvPr id="38" name="Freeform 260"/>
              <p:cNvSpPr>
                <a:spLocks/>
              </p:cNvSpPr>
              <p:nvPr/>
            </p:nvSpPr>
            <p:spPr bwMode="auto">
              <a:xfrm>
                <a:off x="3415764" y="2946871"/>
                <a:ext cx="617829" cy="1353856"/>
              </a:xfrm>
              <a:custGeom>
                <a:avLst/>
                <a:gdLst>
                  <a:gd name="T0" fmla="*/ 2147483647 w 490"/>
                  <a:gd name="T1" fmla="*/ 2147483647 h 1074"/>
                  <a:gd name="T2" fmla="*/ 2147483647 w 490"/>
                  <a:gd name="T3" fmla="*/ 2147483647 h 1074"/>
                  <a:gd name="T4" fmla="*/ 2147483647 w 490"/>
                  <a:gd name="T5" fmla="*/ 2147483647 h 1074"/>
                  <a:gd name="T6" fmla="*/ 2147483647 w 490"/>
                  <a:gd name="T7" fmla="*/ 2147483647 h 1074"/>
                  <a:gd name="T8" fmla="*/ 2147483647 w 490"/>
                  <a:gd name="T9" fmla="*/ 2147483647 h 1074"/>
                  <a:gd name="T10" fmla="*/ 2147483647 w 490"/>
                  <a:gd name="T11" fmla="*/ 2147483647 h 1074"/>
                  <a:gd name="T12" fmla="*/ 2147483647 w 490"/>
                  <a:gd name="T13" fmla="*/ 2147483647 h 1074"/>
                  <a:gd name="T14" fmla="*/ 2147483647 w 490"/>
                  <a:gd name="T15" fmla="*/ 2147483647 h 1074"/>
                  <a:gd name="T16" fmla="*/ 2147483647 w 490"/>
                  <a:gd name="T17" fmla="*/ 2147483647 h 1074"/>
                  <a:gd name="T18" fmla="*/ 2147483647 w 490"/>
                  <a:gd name="T19" fmla="*/ 2147483647 h 1074"/>
                  <a:gd name="T20" fmla="*/ 2147483647 w 490"/>
                  <a:gd name="T21" fmla="*/ 2147483647 h 1074"/>
                  <a:gd name="T22" fmla="*/ 2147483647 w 490"/>
                  <a:gd name="T23" fmla="*/ 2147483647 h 1074"/>
                  <a:gd name="T24" fmla="*/ 2147483647 w 490"/>
                  <a:gd name="T25" fmla="*/ 2147483647 h 1074"/>
                  <a:gd name="T26" fmla="*/ 2147483647 w 490"/>
                  <a:gd name="T27" fmla="*/ 2147483647 h 1074"/>
                  <a:gd name="T28" fmla="*/ 2147483647 w 490"/>
                  <a:gd name="T29" fmla="*/ 2147483647 h 1074"/>
                  <a:gd name="T30" fmla="*/ 2147483647 w 490"/>
                  <a:gd name="T31" fmla="*/ 2147483647 h 1074"/>
                  <a:gd name="T32" fmla="*/ 2147483647 w 490"/>
                  <a:gd name="T33" fmla="*/ 2147483647 h 1074"/>
                  <a:gd name="T34" fmla="*/ 2147483647 w 490"/>
                  <a:gd name="T35" fmla="*/ 2147483647 h 1074"/>
                  <a:gd name="T36" fmla="*/ 2147483647 w 490"/>
                  <a:gd name="T37" fmla="*/ 2147483647 h 1074"/>
                  <a:gd name="T38" fmla="*/ 2147483647 w 490"/>
                  <a:gd name="T39" fmla="*/ 2147483647 h 1074"/>
                  <a:gd name="T40" fmla="*/ 2147483647 w 490"/>
                  <a:gd name="T41" fmla="*/ 2147483647 h 1074"/>
                  <a:gd name="T42" fmla="*/ 2147483647 w 490"/>
                  <a:gd name="T43" fmla="*/ 2147483647 h 1074"/>
                  <a:gd name="T44" fmla="*/ 2147483647 w 490"/>
                  <a:gd name="T45" fmla="*/ 2147483647 h 1074"/>
                  <a:gd name="T46" fmla="*/ 2147483647 w 490"/>
                  <a:gd name="T47" fmla="*/ 2147483647 h 1074"/>
                  <a:gd name="T48" fmla="*/ 2147483647 w 490"/>
                  <a:gd name="T49" fmla="*/ 2147483647 h 1074"/>
                  <a:gd name="T50" fmla="*/ 2147483647 w 490"/>
                  <a:gd name="T51" fmla="*/ 2147483647 h 1074"/>
                  <a:gd name="T52" fmla="*/ 2147483647 w 490"/>
                  <a:gd name="T53" fmla="*/ 2147483647 h 1074"/>
                  <a:gd name="T54" fmla="*/ 2147483647 w 490"/>
                  <a:gd name="T55" fmla="*/ 0 h 1074"/>
                  <a:gd name="T56" fmla="*/ 2147483647 w 490"/>
                  <a:gd name="T57" fmla="*/ 2147483647 h 1074"/>
                  <a:gd name="T58" fmla="*/ 2147483647 w 490"/>
                  <a:gd name="T59" fmla="*/ 2147483647 h 1074"/>
                  <a:gd name="T60" fmla="*/ 2147483647 w 490"/>
                  <a:gd name="T61" fmla="*/ 2147483647 h 1074"/>
                  <a:gd name="T62" fmla="*/ 2147483647 w 490"/>
                  <a:gd name="T63" fmla="*/ 2147483647 h 1074"/>
                  <a:gd name="T64" fmla="*/ 2147483647 w 490"/>
                  <a:gd name="T65" fmla="*/ 2147483647 h 1074"/>
                  <a:gd name="T66" fmla="*/ 2147483647 w 490"/>
                  <a:gd name="T67" fmla="*/ 2147483647 h 1074"/>
                  <a:gd name="T68" fmla="*/ 2147483647 w 490"/>
                  <a:gd name="T69" fmla="*/ 2147483647 h 1074"/>
                  <a:gd name="T70" fmla="*/ 2147483647 w 490"/>
                  <a:gd name="T71" fmla="*/ 2147483647 h 1074"/>
                  <a:gd name="T72" fmla="*/ 2147483647 w 490"/>
                  <a:gd name="T73" fmla="*/ 2147483647 h 1074"/>
                  <a:gd name="T74" fmla="*/ 0 w 490"/>
                  <a:gd name="T75" fmla="*/ 2147483647 h 1074"/>
                  <a:gd name="T76" fmla="*/ 0 w 490"/>
                  <a:gd name="T77" fmla="*/ 2147483647 h 1074"/>
                  <a:gd name="T78" fmla="*/ 2147483647 w 490"/>
                  <a:gd name="T79" fmla="*/ 2147483647 h 1074"/>
                  <a:gd name="T80" fmla="*/ 2147483647 w 490"/>
                  <a:gd name="T81" fmla="*/ 2147483647 h 1074"/>
                  <a:gd name="T82" fmla="*/ 2147483647 w 490"/>
                  <a:gd name="T83" fmla="*/ 2147483647 h 1074"/>
                  <a:gd name="T84" fmla="*/ 2147483647 w 490"/>
                  <a:gd name="T85" fmla="*/ 2147483647 h 1074"/>
                  <a:gd name="T86" fmla="*/ 2147483647 w 490"/>
                  <a:gd name="T87" fmla="*/ 2147483647 h 1074"/>
                  <a:gd name="T88" fmla="*/ 2147483647 w 490"/>
                  <a:gd name="T89" fmla="*/ 2147483647 h 1074"/>
                  <a:gd name="T90" fmla="*/ 2147483647 w 490"/>
                  <a:gd name="T91" fmla="*/ 2147483647 h 1074"/>
                  <a:gd name="T92" fmla="*/ 2147483647 w 490"/>
                  <a:gd name="T93" fmla="*/ 2147483647 h 1074"/>
                  <a:gd name="T94" fmla="*/ 2147483647 w 490"/>
                  <a:gd name="T95" fmla="*/ 2147483647 h 1074"/>
                  <a:gd name="T96" fmla="*/ 2147483647 w 490"/>
                  <a:gd name="T97" fmla="*/ 2147483647 h 1074"/>
                  <a:gd name="T98" fmla="*/ 2147483647 w 490"/>
                  <a:gd name="T99" fmla="*/ 2147483647 h 1074"/>
                  <a:gd name="T100" fmla="*/ 2147483647 w 490"/>
                  <a:gd name="T101" fmla="*/ 2147483647 h 1074"/>
                  <a:gd name="T102" fmla="*/ 2147483647 w 490"/>
                  <a:gd name="T103" fmla="*/ 2147483647 h 1074"/>
                  <a:gd name="T104" fmla="*/ 2147483647 w 490"/>
                  <a:gd name="T105" fmla="*/ 2147483647 h 1074"/>
                  <a:gd name="T106" fmla="*/ 2147483647 w 490"/>
                  <a:gd name="T107" fmla="*/ 2147483647 h 1074"/>
                  <a:gd name="T108" fmla="*/ 2147483647 w 490"/>
                  <a:gd name="T109" fmla="*/ 2147483647 h 1074"/>
                  <a:gd name="T110" fmla="*/ 2147483647 w 490"/>
                  <a:gd name="T111" fmla="*/ 2147483647 h 1074"/>
                  <a:gd name="T112" fmla="*/ 2147483647 w 490"/>
                  <a:gd name="T113" fmla="*/ 2147483647 h 107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90"/>
                  <a:gd name="T172" fmla="*/ 0 h 1074"/>
                  <a:gd name="T173" fmla="*/ 490 w 490"/>
                  <a:gd name="T174" fmla="*/ 1074 h 1074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90" h="1074">
                    <a:moveTo>
                      <a:pt x="490" y="886"/>
                    </a:moveTo>
                    <a:lnTo>
                      <a:pt x="490" y="886"/>
                    </a:lnTo>
                    <a:lnTo>
                      <a:pt x="463" y="862"/>
                    </a:lnTo>
                    <a:lnTo>
                      <a:pt x="438" y="838"/>
                    </a:lnTo>
                    <a:lnTo>
                      <a:pt x="414" y="812"/>
                    </a:lnTo>
                    <a:lnTo>
                      <a:pt x="392" y="785"/>
                    </a:lnTo>
                    <a:lnTo>
                      <a:pt x="371" y="756"/>
                    </a:lnTo>
                    <a:lnTo>
                      <a:pt x="351" y="726"/>
                    </a:lnTo>
                    <a:lnTo>
                      <a:pt x="333" y="696"/>
                    </a:lnTo>
                    <a:lnTo>
                      <a:pt x="316" y="665"/>
                    </a:lnTo>
                    <a:lnTo>
                      <a:pt x="302" y="632"/>
                    </a:lnTo>
                    <a:lnTo>
                      <a:pt x="289" y="599"/>
                    </a:lnTo>
                    <a:lnTo>
                      <a:pt x="279" y="564"/>
                    </a:lnTo>
                    <a:lnTo>
                      <a:pt x="270" y="529"/>
                    </a:lnTo>
                    <a:lnTo>
                      <a:pt x="262" y="494"/>
                    </a:lnTo>
                    <a:lnTo>
                      <a:pt x="257" y="458"/>
                    </a:lnTo>
                    <a:lnTo>
                      <a:pt x="254" y="420"/>
                    </a:lnTo>
                    <a:lnTo>
                      <a:pt x="253" y="383"/>
                    </a:lnTo>
                    <a:lnTo>
                      <a:pt x="253" y="356"/>
                    </a:lnTo>
                    <a:lnTo>
                      <a:pt x="255" y="328"/>
                    </a:lnTo>
                    <a:lnTo>
                      <a:pt x="258" y="302"/>
                    </a:lnTo>
                    <a:lnTo>
                      <a:pt x="262" y="275"/>
                    </a:lnTo>
                    <a:lnTo>
                      <a:pt x="267" y="249"/>
                    </a:lnTo>
                    <a:lnTo>
                      <a:pt x="272" y="223"/>
                    </a:lnTo>
                    <a:lnTo>
                      <a:pt x="280" y="199"/>
                    </a:lnTo>
                    <a:lnTo>
                      <a:pt x="288" y="174"/>
                    </a:lnTo>
                    <a:lnTo>
                      <a:pt x="211" y="0"/>
                    </a:lnTo>
                    <a:lnTo>
                      <a:pt x="55" y="77"/>
                    </a:lnTo>
                    <a:lnTo>
                      <a:pt x="42" y="113"/>
                    </a:lnTo>
                    <a:lnTo>
                      <a:pt x="31" y="149"/>
                    </a:lnTo>
                    <a:lnTo>
                      <a:pt x="22" y="187"/>
                    </a:lnTo>
                    <a:lnTo>
                      <a:pt x="14" y="226"/>
                    </a:lnTo>
                    <a:lnTo>
                      <a:pt x="8" y="263"/>
                    </a:lnTo>
                    <a:lnTo>
                      <a:pt x="4" y="304"/>
                    </a:lnTo>
                    <a:lnTo>
                      <a:pt x="1" y="343"/>
                    </a:lnTo>
                    <a:lnTo>
                      <a:pt x="0" y="383"/>
                    </a:lnTo>
                    <a:lnTo>
                      <a:pt x="3" y="435"/>
                    </a:lnTo>
                    <a:lnTo>
                      <a:pt x="7" y="485"/>
                    </a:lnTo>
                    <a:lnTo>
                      <a:pt x="13" y="536"/>
                    </a:lnTo>
                    <a:lnTo>
                      <a:pt x="23" y="585"/>
                    </a:lnTo>
                    <a:lnTo>
                      <a:pt x="36" y="633"/>
                    </a:lnTo>
                    <a:lnTo>
                      <a:pt x="51" y="680"/>
                    </a:lnTo>
                    <a:lnTo>
                      <a:pt x="69" y="725"/>
                    </a:lnTo>
                    <a:lnTo>
                      <a:pt x="88" y="770"/>
                    </a:lnTo>
                    <a:lnTo>
                      <a:pt x="110" y="813"/>
                    </a:lnTo>
                    <a:lnTo>
                      <a:pt x="135" y="856"/>
                    </a:lnTo>
                    <a:lnTo>
                      <a:pt x="162" y="896"/>
                    </a:lnTo>
                    <a:lnTo>
                      <a:pt x="191" y="935"/>
                    </a:lnTo>
                    <a:lnTo>
                      <a:pt x="222" y="973"/>
                    </a:lnTo>
                    <a:lnTo>
                      <a:pt x="254" y="1008"/>
                    </a:lnTo>
                    <a:lnTo>
                      <a:pt x="288" y="1043"/>
                    </a:lnTo>
                    <a:lnTo>
                      <a:pt x="324" y="1074"/>
                    </a:lnTo>
                    <a:lnTo>
                      <a:pt x="298" y="909"/>
                    </a:lnTo>
                    <a:lnTo>
                      <a:pt x="490" y="88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12A0F6"/>
                  </a:gs>
                  <a:gs pos="100000">
                    <a:srgbClr val="84DFE4"/>
                  </a:gs>
                </a:gsLst>
                <a:lin ang="16200000"/>
              </a:gradFill>
              <a:ln w="9525">
                <a:noFill/>
                <a:miter lim="800000"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>
                <a:normAutofit/>
              </a:bodyPr>
              <a:lstStyle/>
              <a:p>
                <a:pPr algn="ctr"/>
                <a:endParaRPr lang="en-US" sz="1400" dirty="0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</p:grpSp>
        <p:sp>
          <p:nvSpPr>
            <p:cNvPr id="16395" name="TextBox 38"/>
            <p:cNvSpPr txBox="1">
              <a:spLocks noChangeArrowheads="1"/>
            </p:cNvSpPr>
            <p:nvPr/>
          </p:nvSpPr>
          <p:spPr bwMode="auto">
            <a:xfrm rot="2295975">
              <a:off x="4736804" y="1997058"/>
              <a:ext cx="1655451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noAutofit/>
            </a:bodyPr>
            <a:lstStyle/>
            <a:p>
              <a:pPr marL="0" lvl="2" algn="ctr"/>
              <a:endParaRPr lang="en-US" sz="1400" dirty="0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16396" name="TextBox 39"/>
            <p:cNvSpPr txBox="1">
              <a:spLocks noChangeArrowheads="1"/>
            </p:cNvSpPr>
            <p:nvPr/>
          </p:nvSpPr>
          <p:spPr bwMode="auto">
            <a:xfrm rot="-2419420">
              <a:off x="2910964" y="2035275"/>
              <a:ext cx="1984917" cy="1477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normAutofit/>
            </a:bodyPr>
            <a:lstStyle/>
            <a:p>
              <a:pPr algn="ctr"/>
              <a:endParaRPr lang="en-US" sz="1400" dirty="0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16397" name="TextBox 40"/>
            <p:cNvSpPr txBox="1">
              <a:spLocks noChangeArrowheads="1"/>
            </p:cNvSpPr>
            <p:nvPr/>
          </p:nvSpPr>
          <p:spPr bwMode="auto">
            <a:xfrm rot="-6780821">
              <a:off x="2219805" y="4035160"/>
              <a:ext cx="1932162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noAutofit/>
            </a:bodyPr>
            <a:lstStyle/>
            <a:p>
              <a:pPr algn="ctr"/>
              <a:endParaRPr lang="en-US" sz="1400" dirty="0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sp>
          <p:nvSpPr>
            <p:cNvPr id="16398" name="TextBox 41"/>
            <p:cNvSpPr txBox="1">
              <a:spLocks noChangeArrowheads="1"/>
            </p:cNvSpPr>
            <p:nvPr/>
          </p:nvSpPr>
          <p:spPr bwMode="auto">
            <a:xfrm rot="6909295">
              <a:off x="5652525" y="4131351"/>
              <a:ext cx="212254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noAutofit/>
            </a:bodyPr>
            <a:lstStyle/>
            <a:p>
              <a:pPr algn="ctr"/>
              <a:endParaRPr lang="en-US" sz="1050" dirty="0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16399" name="TextBox 42"/>
            <p:cNvSpPr txBox="1">
              <a:spLocks noChangeArrowheads="1"/>
            </p:cNvSpPr>
            <p:nvPr/>
          </p:nvSpPr>
          <p:spPr bwMode="auto">
            <a:xfrm>
              <a:off x="3352799" y="5562600"/>
              <a:ext cx="217328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noAutofit/>
            </a:bodyPr>
            <a:lstStyle/>
            <a:p>
              <a:pPr algn="ctr"/>
              <a:endParaRPr lang="en-US" sz="1400" dirty="0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16400" name="TextBox 19"/>
            <p:cNvSpPr txBox="1">
              <a:spLocks noChangeArrowheads="1"/>
            </p:cNvSpPr>
            <p:nvPr/>
          </p:nvSpPr>
          <p:spPr bwMode="auto">
            <a:xfrm rot="6909295">
              <a:off x="5294177" y="3769153"/>
              <a:ext cx="185285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noAutofit/>
            </a:bodyPr>
            <a:lstStyle/>
            <a:p>
              <a:pPr algn="ctr"/>
              <a:endParaRPr lang="en-US" sz="1400" dirty="0">
                <a:solidFill>
                  <a:srgbClr val="000000"/>
                </a:solidFill>
                <a:latin typeface="Garamond" pitchFamily="18" charset="0"/>
              </a:endParaRPr>
            </a:p>
          </p:txBody>
        </p: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3352799" y="2209800"/>
              <a:ext cx="2633660" cy="2639584"/>
              <a:chOff x="2500297" y="1928802"/>
              <a:chExt cx="2440016" cy="2440016"/>
            </a:xfrm>
          </p:grpSpPr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2500297" y="1928802"/>
                <a:ext cx="2440016" cy="2440016"/>
                <a:chOff x="2500298" y="1928802"/>
                <a:chExt cx="2440016" cy="2440016"/>
              </a:xfrm>
            </p:grpSpPr>
            <p:sp>
              <p:nvSpPr>
                <p:cNvPr id="47" name="Oval 46"/>
                <p:cNvSpPr>
                  <a:spLocks noChangeArrowheads="1"/>
                </p:cNvSpPr>
                <p:nvPr/>
              </p:nvSpPr>
              <p:spPr bwMode="auto">
                <a:xfrm>
                  <a:off x="2500298" y="1928802"/>
                  <a:ext cx="2440016" cy="244001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262626"/>
                    </a:gs>
                    <a:gs pos="100000">
                      <a:srgbClr val="595959"/>
                    </a:gs>
                  </a:gsLst>
                  <a:lin ang="16200000"/>
                </a:gradFill>
                <a:ln w="9525">
                  <a:solidFill>
                    <a:srgbClr val="4A7EBB"/>
                  </a:solidFill>
                  <a:round/>
                  <a:headEnd/>
                  <a:tailEnd/>
                </a:ln>
                <a:effectLst>
                  <a:outerShdw blurRad="63500" dist="23000" dir="5400000" rotWithShape="0">
                    <a:srgbClr val="000000">
                      <a:alpha val="34999"/>
                    </a:srgbClr>
                  </a:outerShdw>
                </a:effectLst>
              </p:spPr>
              <p:txBody>
                <a:bodyPr anchor="ctr">
                  <a:normAutofit/>
                </a:bodyPr>
                <a:lstStyle/>
                <a:p>
                  <a:pPr algn="ctr"/>
                  <a:endParaRPr lang="en-US" sz="1400" dirty="0">
                    <a:solidFill>
                      <a:srgbClr val="FFFFFF"/>
                    </a:solidFill>
                    <a:latin typeface="Garamond" pitchFamily="18" charset="0"/>
                  </a:endParaRPr>
                </a:p>
              </p:txBody>
            </p:sp>
            <p:sp>
              <p:nvSpPr>
                <p:cNvPr id="48" name="Freeform 10"/>
                <p:cNvSpPr>
                  <a:spLocks noEditPoints="1"/>
                </p:cNvSpPr>
                <p:nvPr/>
              </p:nvSpPr>
              <p:spPr bwMode="auto">
                <a:xfrm>
                  <a:off x="2500298" y="1928802"/>
                  <a:ext cx="2440016" cy="2407191"/>
                </a:xfrm>
                <a:custGeom>
                  <a:avLst/>
                  <a:gdLst>
                    <a:gd name="T0" fmla="*/ 2147483647 w 446"/>
                    <a:gd name="T1" fmla="*/ 2147483647 h 440"/>
                    <a:gd name="T2" fmla="*/ 2147483647 w 446"/>
                    <a:gd name="T3" fmla="*/ 2147483647 h 440"/>
                    <a:gd name="T4" fmla="*/ 2147483647 w 446"/>
                    <a:gd name="T5" fmla="*/ 2147483647 h 440"/>
                    <a:gd name="T6" fmla="*/ 2147483647 w 446"/>
                    <a:gd name="T7" fmla="*/ 2147483647 h 440"/>
                    <a:gd name="T8" fmla="*/ 2147483647 w 446"/>
                    <a:gd name="T9" fmla="*/ 2147483647 h 440"/>
                    <a:gd name="T10" fmla="*/ 2147483647 w 446"/>
                    <a:gd name="T11" fmla="*/ 2147483647 h 440"/>
                    <a:gd name="T12" fmla="*/ 2147483647 w 446"/>
                    <a:gd name="T13" fmla="*/ 2147483647 h 440"/>
                    <a:gd name="T14" fmla="*/ 2147483647 w 446"/>
                    <a:gd name="T15" fmla="*/ 2147483647 h 440"/>
                    <a:gd name="T16" fmla="*/ 2147483647 w 446"/>
                    <a:gd name="T17" fmla="*/ 2147483647 h 440"/>
                    <a:gd name="T18" fmla="*/ 2147483647 w 446"/>
                    <a:gd name="T19" fmla="*/ 2147483647 h 440"/>
                    <a:gd name="T20" fmla="*/ 2147483647 w 446"/>
                    <a:gd name="T21" fmla="*/ 2147483647 h 440"/>
                    <a:gd name="T22" fmla="*/ 2147483647 w 446"/>
                    <a:gd name="T23" fmla="*/ 2147483647 h 440"/>
                    <a:gd name="T24" fmla="*/ 2147483647 w 446"/>
                    <a:gd name="T25" fmla="*/ 2147483647 h 440"/>
                    <a:gd name="T26" fmla="*/ 2147483647 w 446"/>
                    <a:gd name="T27" fmla="*/ 2147483647 h 440"/>
                    <a:gd name="T28" fmla="*/ 2147483647 w 446"/>
                    <a:gd name="T29" fmla="*/ 2147483647 h 440"/>
                    <a:gd name="T30" fmla="*/ 2147483647 w 446"/>
                    <a:gd name="T31" fmla="*/ 2147483647 h 440"/>
                    <a:gd name="T32" fmla="*/ 2147483647 w 446"/>
                    <a:gd name="T33" fmla="*/ 2147483647 h 440"/>
                    <a:gd name="T34" fmla="*/ 2147483647 w 446"/>
                    <a:gd name="T35" fmla="*/ 2147483647 h 440"/>
                    <a:gd name="T36" fmla="*/ 2147483647 w 446"/>
                    <a:gd name="T37" fmla="*/ 2147483647 h 440"/>
                    <a:gd name="T38" fmla="*/ 2147483647 w 446"/>
                    <a:gd name="T39" fmla="*/ 2147483647 h 440"/>
                    <a:gd name="T40" fmla="*/ 2147483647 w 446"/>
                    <a:gd name="T41" fmla="*/ 2147483647 h 440"/>
                    <a:gd name="T42" fmla="*/ 2147483647 w 446"/>
                    <a:gd name="T43" fmla="*/ 2147483647 h 440"/>
                    <a:gd name="T44" fmla="*/ 2147483647 w 446"/>
                    <a:gd name="T45" fmla="*/ 2147483647 h 440"/>
                    <a:gd name="T46" fmla="*/ 2147483647 w 446"/>
                    <a:gd name="T47" fmla="*/ 2147483647 h 440"/>
                    <a:gd name="T48" fmla="*/ 2147483647 w 446"/>
                    <a:gd name="T49" fmla="*/ 2147483647 h 440"/>
                    <a:gd name="T50" fmla="*/ 2147483647 w 446"/>
                    <a:gd name="T51" fmla="*/ 2147483647 h 440"/>
                    <a:gd name="T52" fmla="*/ 2147483647 w 446"/>
                    <a:gd name="T53" fmla="*/ 2147483647 h 440"/>
                    <a:gd name="T54" fmla="*/ 2147483647 w 446"/>
                    <a:gd name="T55" fmla="*/ 2147483647 h 440"/>
                    <a:gd name="T56" fmla="*/ 2147483647 w 446"/>
                    <a:gd name="T57" fmla="*/ 2147483647 h 440"/>
                    <a:gd name="T58" fmla="*/ 2147483647 w 446"/>
                    <a:gd name="T59" fmla="*/ 2147483647 h 440"/>
                    <a:gd name="T60" fmla="*/ 2147483647 w 446"/>
                    <a:gd name="T61" fmla="*/ 2147483647 h 440"/>
                    <a:gd name="T62" fmla="*/ 2147483647 w 446"/>
                    <a:gd name="T63" fmla="*/ 2147483647 h 440"/>
                    <a:gd name="T64" fmla="*/ 2147483647 w 446"/>
                    <a:gd name="T65" fmla="*/ 2147483647 h 440"/>
                    <a:gd name="T66" fmla="*/ 2147483647 w 446"/>
                    <a:gd name="T67" fmla="*/ 2147483647 h 440"/>
                    <a:gd name="T68" fmla="*/ 2147483647 w 446"/>
                    <a:gd name="T69" fmla="*/ 0 h 440"/>
                    <a:gd name="T70" fmla="*/ 2147483647 w 446"/>
                    <a:gd name="T71" fmla="*/ 2147483647 h 440"/>
                    <a:gd name="T72" fmla="*/ 2147483647 w 446"/>
                    <a:gd name="T73" fmla="*/ 2147483647 h 440"/>
                    <a:gd name="T74" fmla="*/ 2147483647 w 446"/>
                    <a:gd name="T75" fmla="*/ 2147483647 h 440"/>
                    <a:gd name="T76" fmla="*/ 2147483647 w 446"/>
                    <a:gd name="T77" fmla="*/ 2147483647 h 440"/>
                    <a:gd name="T78" fmla="*/ 2147483647 w 446"/>
                    <a:gd name="T79" fmla="*/ 2147483647 h 440"/>
                    <a:gd name="T80" fmla="*/ 2147483647 w 446"/>
                    <a:gd name="T81" fmla="*/ 2147483647 h 440"/>
                    <a:gd name="T82" fmla="*/ 2147483647 w 446"/>
                    <a:gd name="T83" fmla="*/ 2147483647 h 440"/>
                    <a:gd name="T84" fmla="*/ 2147483647 w 446"/>
                    <a:gd name="T85" fmla="*/ 2147483647 h 440"/>
                    <a:gd name="T86" fmla="*/ 2147483647 w 446"/>
                    <a:gd name="T87" fmla="*/ 2147483647 h 440"/>
                    <a:gd name="T88" fmla="*/ 2147483647 w 446"/>
                    <a:gd name="T89" fmla="*/ 2147483647 h 440"/>
                    <a:gd name="T90" fmla="*/ 2147483647 w 446"/>
                    <a:gd name="T91" fmla="*/ 2147483647 h 440"/>
                    <a:gd name="T92" fmla="*/ 2147483647 w 446"/>
                    <a:gd name="T93" fmla="*/ 2147483647 h 440"/>
                    <a:gd name="T94" fmla="*/ 2147483647 w 446"/>
                    <a:gd name="T95" fmla="*/ 2147483647 h 440"/>
                    <a:gd name="T96" fmla="*/ 2147483647 w 446"/>
                    <a:gd name="T97" fmla="*/ 2147483647 h 440"/>
                    <a:gd name="T98" fmla="*/ 2147483647 w 446"/>
                    <a:gd name="T99" fmla="*/ 2147483647 h 440"/>
                    <a:gd name="T100" fmla="*/ 2147483647 w 446"/>
                    <a:gd name="T101" fmla="*/ 2147483647 h 440"/>
                    <a:gd name="T102" fmla="*/ 2147483647 w 446"/>
                    <a:gd name="T103" fmla="*/ 2147483647 h 440"/>
                    <a:gd name="T104" fmla="*/ 2147483647 w 446"/>
                    <a:gd name="T105" fmla="*/ 2147483647 h 440"/>
                    <a:gd name="T106" fmla="*/ 2147483647 w 446"/>
                    <a:gd name="T107" fmla="*/ 2147483647 h 440"/>
                    <a:gd name="T108" fmla="*/ 2147483647 w 446"/>
                    <a:gd name="T109" fmla="*/ 2147483647 h 440"/>
                    <a:gd name="T110" fmla="*/ 2147483647 w 446"/>
                    <a:gd name="T111" fmla="*/ 2147483647 h 440"/>
                    <a:gd name="T112" fmla="*/ 2147483647 w 446"/>
                    <a:gd name="T113" fmla="*/ 2147483647 h 440"/>
                    <a:gd name="T114" fmla="*/ 2147483647 w 446"/>
                    <a:gd name="T115" fmla="*/ 2147483647 h 440"/>
                    <a:gd name="T116" fmla="*/ 2147483647 w 446"/>
                    <a:gd name="T117" fmla="*/ 2147483647 h 440"/>
                    <a:gd name="T118" fmla="*/ 2147483647 w 446"/>
                    <a:gd name="T119" fmla="*/ 2147483647 h 440"/>
                    <a:gd name="T120" fmla="*/ 2147483647 w 446"/>
                    <a:gd name="T121" fmla="*/ 2147483647 h 440"/>
                    <a:gd name="T122" fmla="*/ 2147483647 w 446"/>
                    <a:gd name="T123" fmla="*/ 2147483647 h 440"/>
                    <a:gd name="T124" fmla="*/ 2147483647 w 446"/>
                    <a:gd name="T125" fmla="*/ 2147483647 h 440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446"/>
                    <a:gd name="T190" fmla="*/ 0 h 440"/>
                    <a:gd name="T191" fmla="*/ 446 w 446"/>
                    <a:gd name="T192" fmla="*/ 440 h 440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446" h="440">
                      <a:moveTo>
                        <a:pt x="222" y="258"/>
                      </a:moveTo>
                      <a:lnTo>
                        <a:pt x="222" y="258"/>
                      </a:lnTo>
                      <a:lnTo>
                        <a:pt x="220" y="258"/>
                      </a:lnTo>
                      <a:lnTo>
                        <a:pt x="220" y="256"/>
                      </a:lnTo>
                      <a:lnTo>
                        <a:pt x="218" y="256"/>
                      </a:lnTo>
                      <a:lnTo>
                        <a:pt x="218" y="258"/>
                      </a:lnTo>
                      <a:lnTo>
                        <a:pt x="220" y="258"/>
                      </a:lnTo>
                      <a:lnTo>
                        <a:pt x="222" y="258"/>
                      </a:lnTo>
                      <a:close/>
                      <a:moveTo>
                        <a:pt x="260" y="60"/>
                      </a:moveTo>
                      <a:lnTo>
                        <a:pt x="262" y="60"/>
                      </a:lnTo>
                      <a:lnTo>
                        <a:pt x="262" y="58"/>
                      </a:lnTo>
                      <a:lnTo>
                        <a:pt x="258" y="58"/>
                      </a:lnTo>
                      <a:lnTo>
                        <a:pt x="260" y="60"/>
                      </a:lnTo>
                      <a:close/>
                      <a:moveTo>
                        <a:pt x="218" y="252"/>
                      </a:moveTo>
                      <a:lnTo>
                        <a:pt x="218" y="250"/>
                      </a:lnTo>
                      <a:lnTo>
                        <a:pt x="216" y="250"/>
                      </a:lnTo>
                      <a:lnTo>
                        <a:pt x="216" y="252"/>
                      </a:lnTo>
                      <a:lnTo>
                        <a:pt x="214" y="250"/>
                      </a:lnTo>
                      <a:lnTo>
                        <a:pt x="212" y="250"/>
                      </a:lnTo>
                      <a:lnTo>
                        <a:pt x="212" y="252"/>
                      </a:lnTo>
                      <a:lnTo>
                        <a:pt x="214" y="252"/>
                      </a:lnTo>
                      <a:lnTo>
                        <a:pt x="216" y="252"/>
                      </a:lnTo>
                      <a:lnTo>
                        <a:pt x="218" y="252"/>
                      </a:lnTo>
                      <a:close/>
                      <a:moveTo>
                        <a:pt x="146" y="162"/>
                      </a:moveTo>
                      <a:lnTo>
                        <a:pt x="144" y="162"/>
                      </a:lnTo>
                      <a:lnTo>
                        <a:pt x="146" y="164"/>
                      </a:lnTo>
                      <a:lnTo>
                        <a:pt x="146" y="166"/>
                      </a:lnTo>
                      <a:lnTo>
                        <a:pt x="146" y="168"/>
                      </a:lnTo>
                      <a:lnTo>
                        <a:pt x="146" y="170"/>
                      </a:lnTo>
                      <a:lnTo>
                        <a:pt x="146" y="172"/>
                      </a:lnTo>
                      <a:lnTo>
                        <a:pt x="150" y="172"/>
                      </a:lnTo>
                      <a:lnTo>
                        <a:pt x="148" y="170"/>
                      </a:lnTo>
                      <a:lnTo>
                        <a:pt x="148" y="168"/>
                      </a:lnTo>
                      <a:lnTo>
                        <a:pt x="148" y="166"/>
                      </a:lnTo>
                      <a:lnTo>
                        <a:pt x="150" y="164"/>
                      </a:lnTo>
                      <a:lnTo>
                        <a:pt x="150" y="162"/>
                      </a:lnTo>
                      <a:lnTo>
                        <a:pt x="152" y="160"/>
                      </a:lnTo>
                      <a:lnTo>
                        <a:pt x="154" y="158"/>
                      </a:lnTo>
                      <a:lnTo>
                        <a:pt x="156" y="160"/>
                      </a:lnTo>
                      <a:lnTo>
                        <a:pt x="156" y="162"/>
                      </a:lnTo>
                      <a:lnTo>
                        <a:pt x="156" y="164"/>
                      </a:lnTo>
                      <a:lnTo>
                        <a:pt x="156" y="160"/>
                      </a:lnTo>
                      <a:lnTo>
                        <a:pt x="156" y="156"/>
                      </a:lnTo>
                      <a:lnTo>
                        <a:pt x="154" y="150"/>
                      </a:lnTo>
                      <a:lnTo>
                        <a:pt x="154" y="146"/>
                      </a:lnTo>
                      <a:lnTo>
                        <a:pt x="156" y="148"/>
                      </a:lnTo>
                      <a:lnTo>
                        <a:pt x="156" y="144"/>
                      </a:lnTo>
                      <a:lnTo>
                        <a:pt x="152" y="142"/>
                      </a:lnTo>
                      <a:lnTo>
                        <a:pt x="150" y="140"/>
                      </a:lnTo>
                      <a:lnTo>
                        <a:pt x="146" y="140"/>
                      </a:lnTo>
                      <a:lnTo>
                        <a:pt x="148" y="144"/>
                      </a:lnTo>
                      <a:lnTo>
                        <a:pt x="148" y="148"/>
                      </a:lnTo>
                      <a:lnTo>
                        <a:pt x="150" y="150"/>
                      </a:lnTo>
                      <a:lnTo>
                        <a:pt x="148" y="156"/>
                      </a:lnTo>
                      <a:lnTo>
                        <a:pt x="146" y="162"/>
                      </a:lnTo>
                      <a:close/>
                      <a:moveTo>
                        <a:pt x="158" y="166"/>
                      </a:moveTo>
                      <a:lnTo>
                        <a:pt x="156" y="170"/>
                      </a:lnTo>
                      <a:lnTo>
                        <a:pt x="154" y="172"/>
                      </a:lnTo>
                      <a:lnTo>
                        <a:pt x="152" y="174"/>
                      </a:lnTo>
                      <a:lnTo>
                        <a:pt x="148" y="174"/>
                      </a:lnTo>
                      <a:lnTo>
                        <a:pt x="150" y="178"/>
                      </a:lnTo>
                      <a:lnTo>
                        <a:pt x="152" y="178"/>
                      </a:lnTo>
                      <a:lnTo>
                        <a:pt x="154" y="178"/>
                      </a:lnTo>
                      <a:lnTo>
                        <a:pt x="156" y="178"/>
                      </a:lnTo>
                      <a:lnTo>
                        <a:pt x="156" y="180"/>
                      </a:lnTo>
                      <a:lnTo>
                        <a:pt x="160" y="178"/>
                      </a:lnTo>
                      <a:lnTo>
                        <a:pt x="164" y="178"/>
                      </a:lnTo>
                      <a:lnTo>
                        <a:pt x="164" y="176"/>
                      </a:lnTo>
                      <a:lnTo>
                        <a:pt x="166" y="174"/>
                      </a:lnTo>
                      <a:lnTo>
                        <a:pt x="164" y="170"/>
                      </a:lnTo>
                      <a:lnTo>
                        <a:pt x="162" y="174"/>
                      </a:lnTo>
                      <a:lnTo>
                        <a:pt x="160" y="170"/>
                      </a:lnTo>
                      <a:lnTo>
                        <a:pt x="160" y="168"/>
                      </a:lnTo>
                      <a:lnTo>
                        <a:pt x="158" y="166"/>
                      </a:lnTo>
                      <a:close/>
                      <a:moveTo>
                        <a:pt x="124" y="198"/>
                      </a:moveTo>
                      <a:lnTo>
                        <a:pt x="122" y="198"/>
                      </a:lnTo>
                      <a:lnTo>
                        <a:pt x="120" y="196"/>
                      </a:lnTo>
                      <a:lnTo>
                        <a:pt x="114" y="200"/>
                      </a:lnTo>
                      <a:lnTo>
                        <a:pt x="108" y="202"/>
                      </a:lnTo>
                      <a:lnTo>
                        <a:pt x="106" y="200"/>
                      </a:lnTo>
                      <a:lnTo>
                        <a:pt x="104" y="202"/>
                      </a:lnTo>
                      <a:lnTo>
                        <a:pt x="100" y="202"/>
                      </a:lnTo>
                      <a:lnTo>
                        <a:pt x="106" y="204"/>
                      </a:lnTo>
                      <a:lnTo>
                        <a:pt x="108" y="208"/>
                      </a:lnTo>
                      <a:lnTo>
                        <a:pt x="104" y="214"/>
                      </a:lnTo>
                      <a:lnTo>
                        <a:pt x="106" y="218"/>
                      </a:lnTo>
                      <a:lnTo>
                        <a:pt x="112" y="212"/>
                      </a:lnTo>
                      <a:lnTo>
                        <a:pt x="116" y="208"/>
                      </a:lnTo>
                      <a:lnTo>
                        <a:pt x="124" y="208"/>
                      </a:lnTo>
                      <a:lnTo>
                        <a:pt x="126" y="204"/>
                      </a:lnTo>
                      <a:lnTo>
                        <a:pt x="130" y="208"/>
                      </a:lnTo>
                      <a:lnTo>
                        <a:pt x="136" y="208"/>
                      </a:lnTo>
                      <a:lnTo>
                        <a:pt x="138" y="204"/>
                      </a:lnTo>
                      <a:lnTo>
                        <a:pt x="142" y="202"/>
                      </a:lnTo>
                      <a:lnTo>
                        <a:pt x="140" y="200"/>
                      </a:lnTo>
                      <a:lnTo>
                        <a:pt x="144" y="200"/>
                      </a:lnTo>
                      <a:lnTo>
                        <a:pt x="144" y="198"/>
                      </a:lnTo>
                      <a:lnTo>
                        <a:pt x="146" y="196"/>
                      </a:lnTo>
                      <a:lnTo>
                        <a:pt x="148" y="192"/>
                      </a:lnTo>
                      <a:lnTo>
                        <a:pt x="150" y="188"/>
                      </a:lnTo>
                      <a:lnTo>
                        <a:pt x="150" y="184"/>
                      </a:lnTo>
                      <a:lnTo>
                        <a:pt x="148" y="184"/>
                      </a:lnTo>
                      <a:lnTo>
                        <a:pt x="150" y="182"/>
                      </a:lnTo>
                      <a:lnTo>
                        <a:pt x="148" y="180"/>
                      </a:lnTo>
                      <a:lnTo>
                        <a:pt x="146" y="176"/>
                      </a:lnTo>
                      <a:lnTo>
                        <a:pt x="144" y="176"/>
                      </a:lnTo>
                      <a:lnTo>
                        <a:pt x="144" y="178"/>
                      </a:lnTo>
                      <a:lnTo>
                        <a:pt x="144" y="182"/>
                      </a:lnTo>
                      <a:lnTo>
                        <a:pt x="142" y="186"/>
                      </a:lnTo>
                      <a:lnTo>
                        <a:pt x="138" y="188"/>
                      </a:lnTo>
                      <a:lnTo>
                        <a:pt x="138" y="192"/>
                      </a:lnTo>
                      <a:lnTo>
                        <a:pt x="136" y="192"/>
                      </a:lnTo>
                      <a:lnTo>
                        <a:pt x="132" y="196"/>
                      </a:lnTo>
                      <a:lnTo>
                        <a:pt x="130" y="194"/>
                      </a:lnTo>
                      <a:lnTo>
                        <a:pt x="130" y="198"/>
                      </a:lnTo>
                      <a:lnTo>
                        <a:pt x="130" y="200"/>
                      </a:lnTo>
                      <a:lnTo>
                        <a:pt x="126" y="198"/>
                      </a:lnTo>
                      <a:lnTo>
                        <a:pt x="124" y="198"/>
                      </a:lnTo>
                      <a:close/>
                      <a:moveTo>
                        <a:pt x="262" y="10"/>
                      </a:moveTo>
                      <a:lnTo>
                        <a:pt x="264" y="10"/>
                      </a:lnTo>
                      <a:lnTo>
                        <a:pt x="264" y="8"/>
                      </a:lnTo>
                      <a:lnTo>
                        <a:pt x="262" y="8"/>
                      </a:lnTo>
                      <a:lnTo>
                        <a:pt x="260" y="8"/>
                      </a:lnTo>
                      <a:lnTo>
                        <a:pt x="260" y="10"/>
                      </a:lnTo>
                      <a:lnTo>
                        <a:pt x="262" y="10"/>
                      </a:lnTo>
                      <a:close/>
                      <a:moveTo>
                        <a:pt x="234" y="262"/>
                      </a:moveTo>
                      <a:lnTo>
                        <a:pt x="234" y="262"/>
                      </a:lnTo>
                      <a:lnTo>
                        <a:pt x="234" y="260"/>
                      </a:lnTo>
                      <a:lnTo>
                        <a:pt x="232" y="260"/>
                      </a:lnTo>
                      <a:lnTo>
                        <a:pt x="230" y="260"/>
                      </a:lnTo>
                      <a:lnTo>
                        <a:pt x="228" y="260"/>
                      </a:lnTo>
                      <a:lnTo>
                        <a:pt x="226" y="260"/>
                      </a:lnTo>
                      <a:lnTo>
                        <a:pt x="226" y="262"/>
                      </a:lnTo>
                      <a:lnTo>
                        <a:pt x="228" y="262"/>
                      </a:lnTo>
                      <a:lnTo>
                        <a:pt x="230" y="262"/>
                      </a:lnTo>
                      <a:lnTo>
                        <a:pt x="232" y="264"/>
                      </a:lnTo>
                      <a:lnTo>
                        <a:pt x="234" y="264"/>
                      </a:lnTo>
                      <a:lnTo>
                        <a:pt x="234" y="262"/>
                      </a:lnTo>
                      <a:close/>
                      <a:moveTo>
                        <a:pt x="244" y="274"/>
                      </a:moveTo>
                      <a:lnTo>
                        <a:pt x="244" y="272"/>
                      </a:lnTo>
                      <a:lnTo>
                        <a:pt x="242" y="272"/>
                      </a:lnTo>
                      <a:lnTo>
                        <a:pt x="242" y="270"/>
                      </a:lnTo>
                      <a:lnTo>
                        <a:pt x="240" y="268"/>
                      </a:lnTo>
                      <a:lnTo>
                        <a:pt x="240" y="266"/>
                      </a:lnTo>
                      <a:lnTo>
                        <a:pt x="238" y="266"/>
                      </a:lnTo>
                      <a:lnTo>
                        <a:pt x="236" y="266"/>
                      </a:lnTo>
                      <a:lnTo>
                        <a:pt x="236" y="264"/>
                      </a:lnTo>
                      <a:lnTo>
                        <a:pt x="234" y="264"/>
                      </a:lnTo>
                      <a:lnTo>
                        <a:pt x="234" y="266"/>
                      </a:lnTo>
                      <a:lnTo>
                        <a:pt x="234" y="268"/>
                      </a:lnTo>
                      <a:lnTo>
                        <a:pt x="236" y="272"/>
                      </a:lnTo>
                      <a:lnTo>
                        <a:pt x="236" y="278"/>
                      </a:lnTo>
                      <a:lnTo>
                        <a:pt x="238" y="278"/>
                      </a:lnTo>
                      <a:lnTo>
                        <a:pt x="240" y="278"/>
                      </a:lnTo>
                      <a:lnTo>
                        <a:pt x="240" y="276"/>
                      </a:lnTo>
                      <a:lnTo>
                        <a:pt x="242" y="276"/>
                      </a:lnTo>
                      <a:lnTo>
                        <a:pt x="244" y="276"/>
                      </a:lnTo>
                      <a:lnTo>
                        <a:pt x="246" y="276"/>
                      </a:lnTo>
                      <a:lnTo>
                        <a:pt x="246" y="274"/>
                      </a:lnTo>
                      <a:lnTo>
                        <a:pt x="244" y="274"/>
                      </a:lnTo>
                      <a:close/>
                      <a:moveTo>
                        <a:pt x="342" y="70"/>
                      </a:moveTo>
                      <a:lnTo>
                        <a:pt x="344" y="70"/>
                      </a:lnTo>
                      <a:lnTo>
                        <a:pt x="344" y="66"/>
                      </a:lnTo>
                      <a:lnTo>
                        <a:pt x="342" y="66"/>
                      </a:lnTo>
                      <a:lnTo>
                        <a:pt x="338" y="66"/>
                      </a:lnTo>
                      <a:lnTo>
                        <a:pt x="340" y="68"/>
                      </a:lnTo>
                      <a:lnTo>
                        <a:pt x="342" y="70"/>
                      </a:lnTo>
                      <a:close/>
                      <a:moveTo>
                        <a:pt x="222" y="262"/>
                      </a:moveTo>
                      <a:lnTo>
                        <a:pt x="222" y="262"/>
                      </a:lnTo>
                      <a:lnTo>
                        <a:pt x="222" y="264"/>
                      </a:lnTo>
                      <a:lnTo>
                        <a:pt x="224" y="264"/>
                      </a:lnTo>
                      <a:lnTo>
                        <a:pt x="224" y="262"/>
                      </a:lnTo>
                      <a:lnTo>
                        <a:pt x="222" y="262"/>
                      </a:lnTo>
                      <a:close/>
                      <a:moveTo>
                        <a:pt x="434" y="172"/>
                      </a:moveTo>
                      <a:lnTo>
                        <a:pt x="434" y="172"/>
                      </a:lnTo>
                      <a:lnTo>
                        <a:pt x="432" y="174"/>
                      </a:lnTo>
                      <a:lnTo>
                        <a:pt x="430" y="176"/>
                      </a:lnTo>
                      <a:lnTo>
                        <a:pt x="430" y="178"/>
                      </a:lnTo>
                      <a:lnTo>
                        <a:pt x="428" y="180"/>
                      </a:lnTo>
                      <a:lnTo>
                        <a:pt x="430" y="182"/>
                      </a:lnTo>
                      <a:lnTo>
                        <a:pt x="432" y="184"/>
                      </a:lnTo>
                      <a:lnTo>
                        <a:pt x="434" y="182"/>
                      </a:lnTo>
                      <a:lnTo>
                        <a:pt x="434" y="180"/>
                      </a:lnTo>
                      <a:lnTo>
                        <a:pt x="434" y="178"/>
                      </a:lnTo>
                      <a:lnTo>
                        <a:pt x="434" y="176"/>
                      </a:lnTo>
                      <a:lnTo>
                        <a:pt x="436" y="176"/>
                      </a:lnTo>
                      <a:lnTo>
                        <a:pt x="438" y="176"/>
                      </a:lnTo>
                      <a:lnTo>
                        <a:pt x="440" y="176"/>
                      </a:lnTo>
                      <a:lnTo>
                        <a:pt x="438" y="174"/>
                      </a:lnTo>
                      <a:lnTo>
                        <a:pt x="438" y="172"/>
                      </a:lnTo>
                      <a:lnTo>
                        <a:pt x="436" y="172"/>
                      </a:lnTo>
                      <a:lnTo>
                        <a:pt x="434" y="172"/>
                      </a:lnTo>
                      <a:close/>
                      <a:moveTo>
                        <a:pt x="228" y="16"/>
                      </a:moveTo>
                      <a:lnTo>
                        <a:pt x="230" y="16"/>
                      </a:lnTo>
                      <a:lnTo>
                        <a:pt x="230" y="14"/>
                      </a:lnTo>
                      <a:lnTo>
                        <a:pt x="232" y="14"/>
                      </a:lnTo>
                      <a:lnTo>
                        <a:pt x="232" y="16"/>
                      </a:lnTo>
                      <a:lnTo>
                        <a:pt x="234" y="16"/>
                      </a:lnTo>
                      <a:lnTo>
                        <a:pt x="236" y="16"/>
                      </a:lnTo>
                      <a:lnTo>
                        <a:pt x="236" y="14"/>
                      </a:lnTo>
                      <a:lnTo>
                        <a:pt x="236" y="12"/>
                      </a:lnTo>
                      <a:lnTo>
                        <a:pt x="234" y="10"/>
                      </a:lnTo>
                      <a:lnTo>
                        <a:pt x="232" y="8"/>
                      </a:lnTo>
                      <a:lnTo>
                        <a:pt x="230" y="8"/>
                      </a:lnTo>
                      <a:lnTo>
                        <a:pt x="228" y="10"/>
                      </a:lnTo>
                      <a:lnTo>
                        <a:pt x="226" y="8"/>
                      </a:lnTo>
                      <a:lnTo>
                        <a:pt x="226" y="10"/>
                      </a:lnTo>
                      <a:lnTo>
                        <a:pt x="224" y="8"/>
                      </a:lnTo>
                      <a:lnTo>
                        <a:pt x="224" y="12"/>
                      </a:lnTo>
                      <a:lnTo>
                        <a:pt x="222" y="10"/>
                      </a:lnTo>
                      <a:lnTo>
                        <a:pt x="222" y="12"/>
                      </a:lnTo>
                      <a:lnTo>
                        <a:pt x="218" y="12"/>
                      </a:lnTo>
                      <a:lnTo>
                        <a:pt x="218" y="14"/>
                      </a:lnTo>
                      <a:lnTo>
                        <a:pt x="220" y="14"/>
                      </a:lnTo>
                      <a:lnTo>
                        <a:pt x="220" y="16"/>
                      </a:lnTo>
                      <a:lnTo>
                        <a:pt x="222" y="16"/>
                      </a:lnTo>
                      <a:lnTo>
                        <a:pt x="222" y="12"/>
                      </a:lnTo>
                      <a:lnTo>
                        <a:pt x="222" y="16"/>
                      </a:lnTo>
                      <a:lnTo>
                        <a:pt x="224" y="16"/>
                      </a:lnTo>
                      <a:lnTo>
                        <a:pt x="226" y="14"/>
                      </a:lnTo>
                      <a:lnTo>
                        <a:pt x="228" y="14"/>
                      </a:lnTo>
                      <a:lnTo>
                        <a:pt x="228" y="16"/>
                      </a:lnTo>
                      <a:close/>
                      <a:moveTo>
                        <a:pt x="204" y="18"/>
                      </a:moveTo>
                      <a:lnTo>
                        <a:pt x="206" y="18"/>
                      </a:lnTo>
                      <a:lnTo>
                        <a:pt x="208" y="22"/>
                      </a:lnTo>
                      <a:lnTo>
                        <a:pt x="208" y="20"/>
                      </a:lnTo>
                      <a:lnTo>
                        <a:pt x="208" y="16"/>
                      </a:lnTo>
                      <a:lnTo>
                        <a:pt x="212" y="16"/>
                      </a:lnTo>
                      <a:lnTo>
                        <a:pt x="210" y="14"/>
                      </a:lnTo>
                      <a:lnTo>
                        <a:pt x="212" y="14"/>
                      </a:lnTo>
                      <a:lnTo>
                        <a:pt x="210" y="12"/>
                      </a:lnTo>
                      <a:lnTo>
                        <a:pt x="208" y="14"/>
                      </a:lnTo>
                      <a:lnTo>
                        <a:pt x="206" y="14"/>
                      </a:lnTo>
                      <a:lnTo>
                        <a:pt x="206" y="16"/>
                      </a:lnTo>
                      <a:lnTo>
                        <a:pt x="204" y="16"/>
                      </a:lnTo>
                      <a:lnTo>
                        <a:pt x="202" y="16"/>
                      </a:lnTo>
                      <a:lnTo>
                        <a:pt x="200" y="18"/>
                      </a:lnTo>
                      <a:lnTo>
                        <a:pt x="200" y="20"/>
                      </a:lnTo>
                      <a:lnTo>
                        <a:pt x="202" y="20"/>
                      </a:lnTo>
                      <a:lnTo>
                        <a:pt x="204" y="22"/>
                      </a:lnTo>
                      <a:lnTo>
                        <a:pt x="202" y="18"/>
                      </a:lnTo>
                      <a:lnTo>
                        <a:pt x="204" y="18"/>
                      </a:lnTo>
                      <a:close/>
                      <a:moveTo>
                        <a:pt x="444" y="230"/>
                      </a:moveTo>
                      <a:lnTo>
                        <a:pt x="444" y="230"/>
                      </a:lnTo>
                      <a:lnTo>
                        <a:pt x="442" y="230"/>
                      </a:lnTo>
                      <a:lnTo>
                        <a:pt x="442" y="232"/>
                      </a:lnTo>
                      <a:lnTo>
                        <a:pt x="440" y="232"/>
                      </a:lnTo>
                      <a:lnTo>
                        <a:pt x="446" y="220"/>
                      </a:lnTo>
                      <a:lnTo>
                        <a:pt x="444" y="206"/>
                      </a:lnTo>
                      <a:lnTo>
                        <a:pt x="442" y="202"/>
                      </a:lnTo>
                      <a:lnTo>
                        <a:pt x="442" y="206"/>
                      </a:lnTo>
                      <a:lnTo>
                        <a:pt x="440" y="212"/>
                      </a:lnTo>
                      <a:lnTo>
                        <a:pt x="440" y="210"/>
                      </a:lnTo>
                      <a:lnTo>
                        <a:pt x="438" y="210"/>
                      </a:lnTo>
                      <a:lnTo>
                        <a:pt x="438" y="208"/>
                      </a:lnTo>
                      <a:lnTo>
                        <a:pt x="436" y="200"/>
                      </a:lnTo>
                      <a:lnTo>
                        <a:pt x="438" y="196"/>
                      </a:lnTo>
                      <a:lnTo>
                        <a:pt x="436" y="194"/>
                      </a:lnTo>
                      <a:lnTo>
                        <a:pt x="434" y="188"/>
                      </a:lnTo>
                      <a:lnTo>
                        <a:pt x="432" y="188"/>
                      </a:lnTo>
                      <a:lnTo>
                        <a:pt x="430" y="192"/>
                      </a:lnTo>
                      <a:lnTo>
                        <a:pt x="430" y="194"/>
                      </a:lnTo>
                      <a:lnTo>
                        <a:pt x="430" y="196"/>
                      </a:lnTo>
                      <a:lnTo>
                        <a:pt x="430" y="198"/>
                      </a:lnTo>
                      <a:lnTo>
                        <a:pt x="430" y="200"/>
                      </a:lnTo>
                      <a:lnTo>
                        <a:pt x="432" y="204"/>
                      </a:lnTo>
                      <a:lnTo>
                        <a:pt x="432" y="206"/>
                      </a:lnTo>
                      <a:lnTo>
                        <a:pt x="432" y="208"/>
                      </a:lnTo>
                      <a:lnTo>
                        <a:pt x="430" y="210"/>
                      </a:lnTo>
                      <a:lnTo>
                        <a:pt x="430" y="212"/>
                      </a:lnTo>
                      <a:lnTo>
                        <a:pt x="428" y="214"/>
                      </a:lnTo>
                      <a:lnTo>
                        <a:pt x="426" y="214"/>
                      </a:lnTo>
                      <a:lnTo>
                        <a:pt x="426" y="212"/>
                      </a:lnTo>
                      <a:lnTo>
                        <a:pt x="424" y="212"/>
                      </a:lnTo>
                      <a:lnTo>
                        <a:pt x="422" y="212"/>
                      </a:lnTo>
                      <a:lnTo>
                        <a:pt x="422" y="210"/>
                      </a:lnTo>
                      <a:lnTo>
                        <a:pt x="420" y="210"/>
                      </a:lnTo>
                      <a:lnTo>
                        <a:pt x="420" y="208"/>
                      </a:lnTo>
                      <a:lnTo>
                        <a:pt x="418" y="206"/>
                      </a:lnTo>
                      <a:lnTo>
                        <a:pt x="418" y="204"/>
                      </a:lnTo>
                      <a:lnTo>
                        <a:pt x="416" y="204"/>
                      </a:lnTo>
                      <a:lnTo>
                        <a:pt x="416" y="202"/>
                      </a:lnTo>
                      <a:lnTo>
                        <a:pt x="416" y="200"/>
                      </a:lnTo>
                      <a:lnTo>
                        <a:pt x="416" y="198"/>
                      </a:lnTo>
                      <a:lnTo>
                        <a:pt x="416" y="196"/>
                      </a:lnTo>
                      <a:lnTo>
                        <a:pt x="416" y="194"/>
                      </a:lnTo>
                      <a:lnTo>
                        <a:pt x="414" y="194"/>
                      </a:lnTo>
                      <a:lnTo>
                        <a:pt x="414" y="192"/>
                      </a:lnTo>
                      <a:lnTo>
                        <a:pt x="414" y="190"/>
                      </a:lnTo>
                      <a:lnTo>
                        <a:pt x="416" y="190"/>
                      </a:lnTo>
                      <a:lnTo>
                        <a:pt x="414" y="190"/>
                      </a:lnTo>
                      <a:lnTo>
                        <a:pt x="412" y="188"/>
                      </a:lnTo>
                      <a:lnTo>
                        <a:pt x="410" y="188"/>
                      </a:lnTo>
                      <a:lnTo>
                        <a:pt x="412" y="184"/>
                      </a:lnTo>
                      <a:lnTo>
                        <a:pt x="410" y="180"/>
                      </a:lnTo>
                      <a:lnTo>
                        <a:pt x="410" y="178"/>
                      </a:lnTo>
                      <a:lnTo>
                        <a:pt x="412" y="178"/>
                      </a:lnTo>
                      <a:lnTo>
                        <a:pt x="412" y="176"/>
                      </a:lnTo>
                      <a:lnTo>
                        <a:pt x="412" y="174"/>
                      </a:lnTo>
                      <a:lnTo>
                        <a:pt x="414" y="172"/>
                      </a:lnTo>
                      <a:lnTo>
                        <a:pt x="414" y="170"/>
                      </a:lnTo>
                      <a:lnTo>
                        <a:pt x="416" y="170"/>
                      </a:lnTo>
                      <a:lnTo>
                        <a:pt x="416" y="168"/>
                      </a:lnTo>
                      <a:lnTo>
                        <a:pt x="418" y="168"/>
                      </a:lnTo>
                      <a:lnTo>
                        <a:pt x="420" y="168"/>
                      </a:lnTo>
                      <a:lnTo>
                        <a:pt x="420" y="166"/>
                      </a:lnTo>
                      <a:lnTo>
                        <a:pt x="416" y="164"/>
                      </a:lnTo>
                      <a:lnTo>
                        <a:pt x="414" y="162"/>
                      </a:lnTo>
                      <a:lnTo>
                        <a:pt x="414" y="160"/>
                      </a:lnTo>
                      <a:lnTo>
                        <a:pt x="416" y="158"/>
                      </a:lnTo>
                      <a:lnTo>
                        <a:pt x="418" y="158"/>
                      </a:lnTo>
                      <a:lnTo>
                        <a:pt x="420" y="158"/>
                      </a:lnTo>
                      <a:lnTo>
                        <a:pt x="422" y="158"/>
                      </a:lnTo>
                      <a:lnTo>
                        <a:pt x="424" y="158"/>
                      </a:lnTo>
                      <a:lnTo>
                        <a:pt x="426" y="158"/>
                      </a:lnTo>
                      <a:lnTo>
                        <a:pt x="426" y="160"/>
                      </a:lnTo>
                      <a:lnTo>
                        <a:pt x="428" y="160"/>
                      </a:lnTo>
                      <a:lnTo>
                        <a:pt x="430" y="164"/>
                      </a:lnTo>
                      <a:lnTo>
                        <a:pt x="434" y="166"/>
                      </a:lnTo>
                      <a:lnTo>
                        <a:pt x="434" y="162"/>
                      </a:lnTo>
                      <a:lnTo>
                        <a:pt x="436" y="162"/>
                      </a:lnTo>
                      <a:lnTo>
                        <a:pt x="436" y="160"/>
                      </a:lnTo>
                      <a:lnTo>
                        <a:pt x="432" y="158"/>
                      </a:lnTo>
                      <a:lnTo>
                        <a:pt x="430" y="156"/>
                      </a:lnTo>
                      <a:lnTo>
                        <a:pt x="428" y="156"/>
                      </a:lnTo>
                      <a:lnTo>
                        <a:pt x="426" y="156"/>
                      </a:lnTo>
                      <a:lnTo>
                        <a:pt x="424" y="156"/>
                      </a:lnTo>
                      <a:lnTo>
                        <a:pt x="424" y="154"/>
                      </a:lnTo>
                      <a:lnTo>
                        <a:pt x="424" y="152"/>
                      </a:lnTo>
                      <a:lnTo>
                        <a:pt x="422" y="150"/>
                      </a:lnTo>
                      <a:lnTo>
                        <a:pt x="422" y="148"/>
                      </a:lnTo>
                      <a:lnTo>
                        <a:pt x="422" y="144"/>
                      </a:lnTo>
                      <a:lnTo>
                        <a:pt x="420" y="142"/>
                      </a:lnTo>
                      <a:lnTo>
                        <a:pt x="420" y="140"/>
                      </a:lnTo>
                      <a:lnTo>
                        <a:pt x="418" y="138"/>
                      </a:lnTo>
                      <a:lnTo>
                        <a:pt x="416" y="136"/>
                      </a:lnTo>
                      <a:lnTo>
                        <a:pt x="416" y="134"/>
                      </a:lnTo>
                      <a:lnTo>
                        <a:pt x="418" y="134"/>
                      </a:lnTo>
                      <a:lnTo>
                        <a:pt x="418" y="132"/>
                      </a:lnTo>
                      <a:lnTo>
                        <a:pt x="418" y="130"/>
                      </a:lnTo>
                      <a:lnTo>
                        <a:pt x="416" y="130"/>
                      </a:lnTo>
                      <a:lnTo>
                        <a:pt x="416" y="128"/>
                      </a:lnTo>
                      <a:lnTo>
                        <a:pt x="414" y="126"/>
                      </a:lnTo>
                      <a:lnTo>
                        <a:pt x="412" y="124"/>
                      </a:lnTo>
                      <a:lnTo>
                        <a:pt x="410" y="122"/>
                      </a:lnTo>
                      <a:lnTo>
                        <a:pt x="410" y="120"/>
                      </a:lnTo>
                      <a:lnTo>
                        <a:pt x="410" y="118"/>
                      </a:lnTo>
                      <a:lnTo>
                        <a:pt x="408" y="116"/>
                      </a:lnTo>
                      <a:lnTo>
                        <a:pt x="406" y="110"/>
                      </a:lnTo>
                      <a:lnTo>
                        <a:pt x="402" y="108"/>
                      </a:lnTo>
                      <a:lnTo>
                        <a:pt x="402" y="104"/>
                      </a:lnTo>
                      <a:lnTo>
                        <a:pt x="400" y="102"/>
                      </a:lnTo>
                      <a:lnTo>
                        <a:pt x="402" y="100"/>
                      </a:lnTo>
                      <a:lnTo>
                        <a:pt x="396" y="98"/>
                      </a:lnTo>
                      <a:lnTo>
                        <a:pt x="394" y="94"/>
                      </a:lnTo>
                      <a:lnTo>
                        <a:pt x="392" y="90"/>
                      </a:lnTo>
                      <a:lnTo>
                        <a:pt x="390" y="88"/>
                      </a:lnTo>
                      <a:lnTo>
                        <a:pt x="392" y="84"/>
                      </a:lnTo>
                      <a:lnTo>
                        <a:pt x="390" y="80"/>
                      </a:lnTo>
                      <a:lnTo>
                        <a:pt x="388" y="78"/>
                      </a:lnTo>
                      <a:lnTo>
                        <a:pt x="388" y="76"/>
                      </a:lnTo>
                      <a:lnTo>
                        <a:pt x="386" y="76"/>
                      </a:lnTo>
                      <a:lnTo>
                        <a:pt x="386" y="74"/>
                      </a:lnTo>
                      <a:lnTo>
                        <a:pt x="384" y="74"/>
                      </a:lnTo>
                      <a:lnTo>
                        <a:pt x="382" y="72"/>
                      </a:lnTo>
                      <a:lnTo>
                        <a:pt x="380" y="72"/>
                      </a:lnTo>
                      <a:lnTo>
                        <a:pt x="378" y="72"/>
                      </a:lnTo>
                      <a:lnTo>
                        <a:pt x="376" y="74"/>
                      </a:lnTo>
                      <a:lnTo>
                        <a:pt x="374" y="72"/>
                      </a:lnTo>
                      <a:lnTo>
                        <a:pt x="376" y="70"/>
                      </a:lnTo>
                      <a:lnTo>
                        <a:pt x="378" y="70"/>
                      </a:lnTo>
                      <a:lnTo>
                        <a:pt x="382" y="70"/>
                      </a:lnTo>
                      <a:lnTo>
                        <a:pt x="380" y="68"/>
                      </a:lnTo>
                      <a:lnTo>
                        <a:pt x="380" y="66"/>
                      </a:lnTo>
                      <a:lnTo>
                        <a:pt x="374" y="60"/>
                      </a:lnTo>
                      <a:lnTo>
                        <a:pt x="372" y="60"/>
                      </a:lnTo>
                      <a:lnTo>
                        <a:pt x="372" y="58"/>
                      </a:lnTo>
                      <a:lnTo>
                        <a:pt x="370" y="58"/>
                      </a:lnTo>
                      <a:lnTo>
                        <a:pt x="368" y="58"/>
                      </a:lnTo>
                      <a:lnTo>
                        <a:pt x="366" y="58"/>
                      </a:lnTo>
                      <a:lnTo>
                        <a:pt x="366" y="56"/>
                      </a:lnTo>
                      <a:lnTo>
                        <a:pt x="364" y="56"/>
                      </a:lnTo>
                      <a:lnTo>
                        <a:pt x="362" y="54"/>
                      </a:lnTo>
                      <a:lnTo>
                        <a:pt x="360" y="54"/>
                      </a:lnTo>
                      <a:lnTo>
                        <a:pt x="358" y="54"/>
                      </a:lnTo>
                      <a:lnTo>
                        <a:pt x="356" y="54"/>
                      </a:lnTo>
                      <a:lnTo>
                        <a:pt x="354" y="54"/>
                      </a:lnTo>
                      <a:lnTo>
                        <a:pt x="352" y="54"/>
                      </a:lnTo>
                      <a:lnTo>
                        <a:pt x="350" y="54"/>
                      </a:lnTo>
                      <a:lnTo>
                        <a:pt x="348" y="52"/>
                      </a:lnTo>
                      <a:lnTo>
                        <a:pt x="344" y="50"/>
                      </a:lnTo>
                      <a:lnTo>
                        <a:pt x="342" y="50"/>
                      </a:lnTo>
                      <a:lnTo>
                        <a:pt x="342" y="54"/>
                      </a:lnTo>
                      <a:lnTo>
                        <a:pt x="340" y="52"/>
                      </a:lnTo>
                      <a:lnTo>
                        <a:pt x="338" y="56"/>
                      </a:lnTo>
                      <a:lnTo>
                        <a:pt x="336" y="56"/>
                      </a:lnTo>
                      <a:lnTo>
                        <a:pt x="330" y="56"/>
                      </a:lnTo>
                      <a:lnTo>
                        <a:pt x="336" y="58"/>
                      </a:lnTo>
                      <a:lnTo>
                        <a:pt x="336" y="60"/>
                      </a:lnTo>
                      <a:lnTo>
                        <a:pt x="338" y="64"/>
                      </a:lnTo>
                      <a:lnTo>
                        <a:pt x="340" y="62"/>
                      </a:lnTo>
                      <a:lnTo>
                        <a:pt x="344" y="64"/>
                      </a:lnTo>
                      <a:lnTo>
                        <a:pt x="346" y="66"/>
                      </a:lnTo>
                      <a:lnTo>
                        <a:pt x="352" y="66"/>
                      </a:lnTo>
                      <a:lnTo>
                        <a:pt x="352" y="70"/>
                      </a:lnTo>
                      <a:lnTo>
                        <a:pt x="356" y="68"/>
                      </a:lnTo>
                      <a:lnTo>
                        <a:pt x="360" y="72"/>
                      </a:lnTo>
                      <a:lnTo>
                        <a:pt x="356" y="72"/>
                      </a:lnTo>
                      <a:lnTo>
                        <a:pt x="356" y="74"/>
                      </a:lnTo>
                      <a:lnTo>
                        <a:pt x="354" y="76"/>
                      </a:lnTo>
                      <a:lnTo>
                        <a:pt x="360" y="76"/>
                      </a:lnTo>
                      <a:lnTo>
                        <a:pt x="360" y="78"/>
                      </a:lnTo>
                      <a:lnTo>
                        <a:pt x="364" y="78"/>
                      </a:lnTo>
                      <a:lnTo>
                        <a:pt x="366" y="80"/>
                      </a:lnTo>
                      <a:lnTo>
                        <a:pt x="370" y="82"/>
                      </a:lnTo>
                      <a:lnTo>
                        <a:pt x="370" y="84"/>
                      </a:lnTo>
                      <a:lnTo>
                        <a:pt x="372" y="86"/>
                      </a:lnTo>
                      <a:lnTo>
                        <a:pt x="370" y="88"/>
                      </a:lnTo>
                      <a:lnTo>
                        <a:pt x="368" y="86"/>
                      </a:lnTo>
                      <a:lnTo>
                        <a:pt x="364" y="82"/>
                      </a:lnTo>
                      <a:lnTo>
                        <a:pt x="356" y="80"/>
                      </a:lnTo>
                      <a:lnTo>
                        <a:pt x="356" y="82"/>
                      </a:lnTo>
                      <a:lnTo>
                        <a:pt x="354" y="82"/>
                      </a:lnTo>
                      <a:lnTo>
                        <a:pt x="352" y="80"/>
                      </a:lnTo>
                      <a:lnTo>
                        <a:pt x="350" y="80"/>
                      </a:lnTo>
                      <a:lnTo>
                        <a:pt x="350" y="82"/>
                      </a:lnTo>
                      <a:lnTo>
                        <a:pt x="346" y="82"/>
                      </a:lnTo>
                      <a:lnTo>
                        <a:pt x="346" y="84"/>
                      </a:lnTo>
                      <a:lnTo>
                        <a:pt x="344" y="86"/>
                      </a:lnTo>
                      <a:lnTo>
                        <a:pt x="344" y="84"/>
                      </a:lnTo>
                      <a:lnTo>
                        <a:pt x="342" y="82"/>
                      </a:lnTo>
                      <a:lnTo>
                        <a:pt x="340" y="82"/>
                      </a:lnTo>
                      <a:lnTo>
                        <a:pt x="338" y="82"/>
                      </a:lnTo>
                      <a:lnTo>
                        <a:pt x="338" y="84"/>
                      </a:lnTo>
                      <a:lnTo>
                        <a:pt x="336" y="84"/>
                      </a:lnTo>
                      <a:lnTo>
                        <a:pt x="336" y="82"/>
                      </a:lnTo>
                      <a:lnTo>
                        <a:pt x="334" y="80"/>
                      </a:lnTo>
                      <a:lnTo>
                        <a:pt x="332" y="78"/>
                      </a:lnTo>
                      <a:lnTo>
                        <a:pt x="328" y="76"/>
                      </a:lnTo>
                      <a:lnTo>
                        <a:pt x="328" y="72"/>
                      </a:lnTo>
                      <a:lnTo>
                        <a:pt x="326" y="72"/>
                      </a:lnTo>
                      <a:lnTo>
                        <a:pt x="324" y="68"/>
                      </a:lnTo>
                      <a:lnTo>
                        <a:pt x="322" y="68"/>
                      </a:lnTo>
                      <a:lnTo>
                        <a:pt x="324" y="68"/>
                      </a:lnTo>
                      <a:lnTo>
                        <a:pt x="324" y="66"/>
                      </a:lnTo>
                      <a:lnTo>
                        <a:pt x="322" y="66"/>
                      </a:lnTo>
                      <a:lnTo>
                        <a:pt x="322" y="64"/>
                      </a:lnTo>
                      <a:lnTo>
                        <a:pt x="322" y="62"/>
                      </a:lnTo>
                      <a:lnTo>
                        <a:pt x="320" y="62"/>
                      </a:lnTo>
                      <a:lnTo>
                        <a:pt x="318" y="64"/>
                      </a:lnTo>
                      <a:lnTo>
                        <a:pt x="318" y="60"/>
                      </a:lnTo>
                      <a:lnTo>
                        <a:pt x="318" y="58"/>
                      </a:lnTo>
                      <a:lnTo>
                        <a:pt x="312" y="56"/>
                      </a:lnTo>
                      <a:lnTo>
                        <a:pt x="308" y="56"/>
                      </a:lnTo>
                      <a:lnTo>
                        <a:pt x="308" y="60"/>
                      </a:lnTo>
                      <a:lnTo>
                        <a:pt x="304" y="60"/>
                      </a:lnTo>
                      <a:lnTo>
                        <a:pt x="302" y="62"/>
                      </a:lnTo>
                      <a:lnTo>
                        <a:pt x="304" y="62"/>
                      </a:lnTo>
                      <a:lnTo>
                        <a:pt x="304" y="66"/>
                      </a:lnTo>
                      <a:lnTo>
                        <a:pt x="300" y="66"/>
                      </a:lnTo>
                      <a:lnTo>
                        <a:pt x="296" y="64"/>
                      </a:lnTo>
                      <a:lnTo>
                        <a:pt x="296" y="68"/>
                      </a:lnTo>
                      <a:lnTo>
                        <a:pt x="300" y="72"/>
                      </a:lnTo>
                      <a:lnTo>
                        <a:pt x="296" y="70"/>
                      </a:lnTo>
                      <a:lnTo>
                        <a:pt x="294" y="70"/>
                      </a:lnTo>
                      <a:lnTo>
                        <a:pt x="292" y="74"/>
                      </a:lnTo>
                      <a:lnTo>
                        <a:pt x="288" y="74"/>
                      </a:lnTo>
                      <a:lnTo>
                        <a:pt x="284" y="74"/>
                      </a:lnTo>
                      <a:lnTo>
                        <a:pt x="280" y="72"/>
                      </a:lnTo>
                      <a:lnTo>
                        <a:pt x="278" y="74"/>
                      </a:lnTo>
                      <a:lnTo>
                        <a:pt x="276" y="72"/>
                      </a:lnTo>
                      <a:lnTo>
                        <a:pt x="268" y="72"/>
                      </a:lnTo>
                      <a:lnTo>
                        <a:pt x="266" y="72"/>
                      </a:lnTo>
                      <a:lnTo>
                        <a:pt x="264" y="74"/>
                      </a:lnTo>
                      <a:lnTo>
                        <a:pt x="264" y="76"/>
                      </a:lnTo>
                      <a:lnTo>
                        <a:pt x="264" y="74"/>
                      </a:lnTo>
                      <a:lnTo>
                        <a:pt x="262" y="74"/>
                      </a:lnTo>
                      <a:lnTo>
                        <a:pt x="260" y="74"/>
                      </a:lnTo>
                      <a:lnTo>
                        <a:pt x="258" y="74"/>
                      </a:lnTo>
                      <a:lnTo>
                        <a:pt x="256" y="74"/>
                      </a:lnTo>
                      <a:lnTo>
                        <a:pt x="254" y="74"/>
                      </a:lnTo>
                      <a:lnTo>
                        <a:pt x="252" y="74"/>
                      </a:lnTo>
                      <a:lnTo>
                        <a:pt x="252" y="76"/>
                      </a:lnTo>
                      <a:lnTo>
                        <a:pt x="246" y="76"/>
                      </a:lnTo>
                      <a:lnTo>
                        <a:pt x="244" y="74"/>
                      </a:lnTo>
                      <a:lnTo>
                        <a:pt x="242" y="74"/>
                      </a:lnTo>
                      <a:lnTo>
                        <a:pt x="240" y="74"/>
                      </a:lnTo>
                      <a:lnTo>
                        <a:pt x="240" y="72"/>
                      </a:lnTo>
                      <a:lnTo>
                        <a:pt x="238" y="72"/>
                      </a:lnTo>
                      <a:lnTo>
                        <a:pt x="238" y="74"/>
                      </a:lnTo>
                      <a:lnTo>
                        <a:pt x="238" y="76"/>
                      </a:lnTo>
                      <a:lnTo>
                        <a:pt x="238" y="78"/>
                      </a:lnTo>
                      <a:lnTo>
                        <a:pt x="236" y="80"/>
                      </a:lnTo>
                      <a:lnTo>
                        <a:pt x="234" y="80"/>
                      </a:lnTo>
                      <a:lnTo>
                        <a:pt x="232" y="80"/>
                      </a:lnTo>
                      <a:lnTo>
                        <a:pt x="230" y="80"/>
                      </a:lnTo>
                      <a:lnTo>
                        <a:pt x="228" y="82"/>
                      </a:lnTo>
                      <a:lnTo>
                        <a:pt x="230" y="84"/>
                      </a:lnTo>
                      <a:lnTo>
                        <a:pt x="234" y="88"/>
                      </a:lnTo>
                      <a:lnTo>
                        <a:pt x="236" y="88"/>
                      </a:lnTo>
                      <a:lnTo>
                        <a:pt x="232" y="88"/>
                      </a:lnTo>
                      <a:lnTo>
                        <a:pt x="230" y="92"/>
                      </a:lnTo>
                      <a:lnTo>
                        <a:pt x="226" y="92"/>
                      </a:lnTo>
                      <a:lnTo>
                        <a:pt x="222" y="90"/>
                      </a:lnTo>
                      <a:lnTo>
                        <a:pt x="220" y="94"/>
                      </a:lnTo>
                      <a:lnTo>
                        <a:pt x="220" y="96"/>
                      </a:lnTo>
                      <a:lnTo>
                        <a:pt x="224" y="96"/>
                      </a:lnTo>
                      <a:lnTo>
                        <a:pt x="228" y="94"/>
                      </a:lnTo>
                      <a:lnTo>
                        <a:pt x="230" y="96"/>
                      </a:lnTo>
                      <a:lnTo>
                        <a:pt x="234" y="96"/>
                      </a:lnTo>
                      <a:lnTo>
                        <a:pt x="236" y="96"/>
                      </a:lnTo>
                      <a:lnTo>
                        <a:pt x="234" y="98"/>
                      </a:lnTo>
                      <a:lnTo>
                        <a:pt x="232" y="98"/>
                      </a:lnTo>
                      <a:lnTo>
                        <a:pt x="230" y="98"/>
                      </a:lnTo>
                      <a:lnTo>
                        <a:pt x="228" y="98"/>
                      </a:lnTo>
                      <a:lnTo>
                        <a:pt x="228" y="100"/>
                      </a:lnTo>
                      <a:lnTo>
                        <a:pt x="228" y="102"/>
                      </a:lnTo>
                      <a:lnTo>
                        <a:pt x="228" y="104"/>
                      </a:lnTo>
                      <a:lnTo>
                        <a:pt x="228" y="106"/>
                      </a:lnTo>
                      <a:lnTo>
                        <a:pt x="230" y="108"/>
                      </a:lnTo>
                      <a:lnTo>
                        <a:pt x="230" y="110"/>
                      </a:lnTo>
                      <a:lnTo>
                        <a:pt x="232" y="110"/>
                      </a:lnTo>
                      <a:lnTo>
                        <a:pt x="236" y="112"/>
                      </a:lnTo>
                      <a:lnTo>
                        <a:pt x="238" y="114"/>
                      </a:lnTo>
                      <a:lnTo>
                        <a:pt x="242" y="116"/>
                      </a:lnTo>
                      <a:lnTo>
                        <a:pt x="242" y="118"/>
                      </a:lnTo>
                      <a:lnTo>
                        <a:pt x="242" y="120"/>
                      </a:lnTo>
                      <a:lnTo>
                        <a:pt x="240" y="120"/>
                      </a:lnTo>
                      <a:lnTo>
                        <a:pt x="238" y="122"/>
                      </a:lnTo>
                      <a:lnTo>
                        <a:pt x="236" y="122"/>
                      </a:lnTo>
                      <a:lnTo>
                        <a:pt x="236" y="124"/>
                      </a:lnTo>
                      <a:lnTo>
                        <a:pt x="234" y="124"/>
                      </a:lnTo>
                      <a:lnTo>
                        <a:pt x="232" y="124"/>
                      </a:lnTo>
                      <a:lnTo>
                        <a:pt x="230" y="126"/>
                      </a:lnTo>
                      <a:lnTo>
                        <a:pt x="228" y="126"/>
                      </a:lnTo>
                      <a:lnTo>
                        <a:pt x="228" y="128"/>
                      </a:lnTo>
                      <a:lnTo>
                        <a:pt x="228" y="130"/>
                      </a:lnTo>
                      <a:lnTo>
                        <a:pt x="226" y="130"/>
                      </a:lnTo>
                      <a:lnTo>
                        <a:pt x="226" y="132"/>
                      </a:lnTo>
                      <a:lnTo>
                        <a:pt x="224" y="132"/>
                      </a:lnTo>
                      <a:lnTo>
                        <a:pt x="226" y="132"/>
                      </a:lnTo>
                      <a:lnTo>
                        <a:pt x="228" y="132"/>
                      </a:lnTo>
                      <a:lnTo>
                        <a:pt x="228" y="130"/>
                      </a:lnTo>
                      <a:lnTo>
                        <a:pt x="230" y="130"/>
                      </a:lnTo>
                      <a:lnTo>
                        <a:pt x="232" y="128"/>
                      </a:lnTo>
                      <a:lnTo>
                        <a:pt x="234" y="128"/>
                      </a:lnTo>
                      <a:lnTo>
                        <a:pt x="236" y="128"/>
                      </a:lnTo>
                      <a:lnTo>
                        <a:pt x="236" y="130"/>
                      </a:lnTo>
                      <a:lnTo>
                        <a:pt x="238" y="130"/>
                      </a:lnTo>
                      <a:lnTo>
                        <a:pt x="238" y="128"/>
                      </a:lnTo>
                      <a:lnTo>
                        <a:pt x="238" y="126"/>
                      </a:lnTo>
                      <a:lnTo>
                        <a:pt x="240" y="124"/>
                      </a:lnTo>
                      <a:lnTo>
                        <a:pt x="242" y="124"/>
                      </a:lnTo>
                      <a:lnTo>
                        <a:pt x="242" y="122"/>
                      </a:lnTo>
                      <a:lnTo>
                        <a:pt x="244" y="120"/>
                      </a:lnTo>
                      <a:lnTo>
                        <a:pt x="246" y="120"/>
                      </a:lnTo>
                      <a:lnTo>
                        <a:pt x="248" y="120"/>
                      </a:lnTo>
                      <a:lnTo>
                        <a:pt x="250" y="120"/>
                      </a:lnTo>
                      <a:lnTo>
                        <a:pt x="250" y="118"/>
                      </a:lnTo>
                      <a:lnTo>
                        <a:pt x="250" y="116"/>
                      </a:lnTo>
                      <a:lnTo>
                        <a:pt x="250" y="112"/>
                      </a:lnTo>
                      <a:lnTo>
                        <a:pt x="250" y="110"/>
                      </a:lnTo>
                      <a:lnTo>
                        <a:pt x="252" y="110"/>
                      </a:lnTo>
                      <a:lnTo>
                        <a:pt x="254" y="110"/>
                      </a:lnTo>
                      <a:lnTo>
                        <a:pt x="256" y="108"/>
                      </a:lnTo>
                      <a:lnTo>
                        <a:pt x="262" y="108"/>
                      </a:lnTo>
                      <a:lnTo>
                        <a:pt x="264" y="110"/>
                      </a:lnTo>
                      <a:lnTo>
                        <a:pt x="266" y="110"/>
                      </a:lnTo>
                      <a:lnTo>
                        <a:pt x="268" y="112"/>
                      </a:lnTo>
                      <a:lnTo>
                        <a:pt x="270" y="112"/>
                      </a:lnTo>
                      <a:lnTo>
                        <a:pt x="272" y="112"/>
                      </a:lnTo>
                      <a:lnTo>
                        <a:pt x="274" y="112"/>
                      </a:lnTo>
                      <a:lnTo>
                        <a:pt x="276" y="114"/>
                      </a:lnTo>
                      <a:lnTo>
                        <a:pt x="278" y="114"/>
                      </a:lnTo>
                      <a:lnTo>
                        <a:pt x="280" y="114"/>
                      </a:lnTo>
                      <a:lnTo>
                        <a:pt x="282" y="116"/>
                      </a:lnTo>
                      <a:lnTo>
                        <a:pt x="284" y="116"/>
                      </a:lnTo>
                      <a:lnTo>
                        <a:pt x="282" y="118"/>
                      </a:lnTo>
                      <a:lnTo>
                        <a:pt x="284" y="120"/>
                      </a:lnTo>
                      <a:lnTo>
                        <a:pt x="286" y="122"/>
                      </a:lnTo>
                      <a:lnTo>
                        <a:pt x="288" y="128"/>
                      </a:lnTo>
                      <a:lnTo>
                        <a:pt x="288" y="124"/>
                      </a:lnTo>
                      <a:lnTo>
                        <a:pt x="292" y="124"/>
                      </a:lnTo>
                      <a:lnTo>
                        <a:pt x="292" y="126"/>
                      </a:lnTo>
                      <a:lnTo>
                        <a:pt x="292" y="130"/>
                      </a:lnTo>
                      <a:lnTo>
                        <a:pt x="294" y="132"/>
                      </a:lnTo>
                      <a:lnTo>
                        <a:pt x="296" y="132"/>
                      </a:lnTo>
                      <a:lnTo>
                        <a:pt x="296" y="130"/>
                      </a:lnTo>
                      <a:lnTo>
                        <a:pt x="296" y="128"/>
                      </a:lnTo>
                      <a:lnTo>
                        <a:pt x="300" y="130"/>
                      </a:lnTo>
                      <a:lnTo>
                        <a:pt x="302" y="132"/>
                      </a:lnTo>
                      <a:lnTo>
                        <a:pt x="306" y="134"/>
                      </a:lnTo>
                      <a:lnTo>
                        <a:pt x="308" y="132"/>
                      </a:lnTo>
                      <a:lnTo>
                        <a:pt x="310" y="132"/>
                      </a:lnTo>
                      <a:lnTo>
                        <a:pt x="310" y="134"/>
                      </a:lnTo>
                      <a:lnTo>
                        <a:pt x="308" y="134"/>
                      </a:lnTo>
                      <a:lnTo>
                        <a:pt x="308" y="138"/>
                      </a:lnTo>
                      <a:lnTo>
                        <a:pt x="310" y="140"/>
                      </a:lnTo>
                      <a:lnTo>
                        <a:pt x="312" y="138"/>
                      </a:lnTo>
                      <a:lnTo>
                        <a:pt x="314" y="138"/>
                      </a:lnTo>
                      <a:lnTo>
                        <a:pt x="318" y="140"/>
                      </a:lnTo>
                      <a:lnTo>
                        <a:pt x="322" y="140"/>
                      </a:lnTo>
                      <a:lnTo>
                        <a:pt x="324" y="142"/>
                      </a:lnTo>
                      <a:lnTo>
                        <a:pt x="322" y="142"/>
                      </a:lnTo>
                      <a:lnTo>
                        <a:pt x="320" y="142"/>
                      </a:lnTo>
                      <a:lnTo>
                        <a:pt x="318" y="142"/>
                      </a:lnTo>
                      <a:lnTo>
                        <a:pt x="316" y="142"/>
                      </a:lnTo>
                      <a:lnTo>
                        <a:pt x="314" y="142"/>
                      </a:lnTo>
                      <a:lnTo>
                        <a:pt x="314" y="144"/>
                      </a:lnTo>
                      <a:lnTo>
                        <a:pt x="316" y="144"/>
                      </a:lnTo>
                      <a:lnTo>
                        <a:pt x="316" y="146"/>
                      </a:lnTo>
                      <a:lnTo>
                        <a:pt x="318" y="146"/>
                      </a:lnTo>
                      <a:lnTo>
                        <a:pt x="320" y="148"/>
                      </a:lnTo>
                      <a:lnTo>
                        <a:pt x="322" y="148"/>
                      </a:lnTo>
                      <a:lnTo>
                        <a:pt x="322" y="150"/>
                      </a:lnTo>
                      <a:lnTo>
                        <a:pt x="326" y="156"/>
                      </a:lnTo>
                      <a:lnTo>
                        <a:pt x="324" y="162"/>
                      </a:lnTo>
                      <a:lnTo>
                        <a:pt x="328" y="162"/>
                      </a:lnTo>
                      <a:lnTo>
                        <a:pt x="328" y="168"/>
                      </a:lnTo>
                      <a:lnTo>
                        <a:pt x="328" y="166"/>
                      </a:lnTo>
                      <a:lnTo>
                        <a:pt x="330" y="166"/>
                      </a:lnTo>
                      <a:lnTo>
                        <a:pt x="332" y="168"/>
                      </a:lnTo>
                      <a:lnTo>
                        <a:pt x="332" y="170"/>
                      </a:lnTo>
                      <a:lnTo>
                        <a:pt x="332" y="172"/>
                      </a:lnTo>
                      <a:lnTo>
                        <a:pt x="332" y="174"/>
                      </a:lnTo>
                      <a:lnTo>
                        <a:pt x="334" y="176"/>
                      </a:lnTo>
                      <a:lnTo>
                        <a:pt x="336" y="178"/>
                      </a:lnTo>
                      <a:lnTo>
                        <a:pt x="338" y="180"/>
                      </a:lnTo>
                      <a:lnTo>
                        <a:pt x="340" y="180"/>
                      </a:lnTo>
                      <a:lnTo>
                        <a:pt x="342" y="182"/>
                      </a:lnTo>
                      <a:lnTo>
                        <a:pt x="342" y="184"/>
                      </a:lnTo>
                      <a:lnTo>
                        <a:pt x="342" y="186"/>
                      </a:lnTo>
                      <a:lnTo>
                        <a:pt x="344" y="186"/>
                      </a:lnTo>
                      <a:lnTo>
                        <a:pt x="346" y="188"/>
                      </a:lnTo>
                      <a:lnTo>
                        <a:pt x="348" y="188"/>
                      </a:lnTo>
                      <a:lnTo>
                        <a:pt x="348" y="190"/>
                      </a:lnTo>
                      <a:lnTo>
                        <a:pt x="350" y="190"/>
                      </a:lnTo>
                      <a:lnTo>
                        <a:pt x="350" y="192"/>
                      </a:lnTo>
                      <a:lnTo>
                        <a:pt x="352" y="192"/>
                      </a:lnTo>
                      <a:lnTo>
                        <a:pt x="354" y="192"/>
                      </a:lnTo>
                      <a:lnTo>
                        <a:pt x="354" y="194"/>
                      </a:lnTo>
                      <a:lnTo>
                        <a:pt x="356" y="194"/>
                      </a:lnTo>
                      <a:lnTo>
                        <a:pt x="358" y="194"/>
                      </a:lnTo>
                      <a:lnTo>
                        <a:pt x="360" y="196"/>
                      </a:lnTo>
                      <a:lnTo>
                        <a:pt x="364" y="196"/>
                      </a:lnTo>
                      <a:lnTo>
                        <a:pt x="366" y="200"/>
                      </a:lnTo>
                      <a:lnTo>
                        <a:pt x="368" y="202"/>
                      </a:lnTo>
                      <a:lnTo>
                        <a:pt x="370" y="206"/>
                      </a:lnTo>
                      <a:lnTo>
                        <a:pt x="374" y="206"/>
                      </a:lnTo>
                      <a:lnTo>
                        <a:pt x="374" y="210"/>
                      </a:lnTo>
                      <a:lnTo>
                        <a:pt x="376" y="210"/>
                      </a:lnTo>
                      <a:lnTo>
                        <a:pt x="376" y="214"/>
                      </a:lnTo>
                      <a:lnTo>
                        <a:pt x="378" y="214"/>
                      </a:lnTo>
                      <a:lnTo>
                        <a:pt x="380" y="214"/>
                      </a:lnTo>
                      <a:lnTo>
                        <a:pt x="382" y="214"/>
                      </a:lnTo>
                      <a:lnTo>
                        <a:pt x="384" y="216"/>
                      </a:lnTo>
                      <a:lnTo>
                        <a:pt x="384" y="218"/>
                      </a:lnTo>
                      <a:lnTo>
                        <a:pt x="386" y="218"/>
                      </a:lnTo>
                      <a:lnTo>
                        <a:pt x="386" y="220"/>
                      </a:lnTo>
                      <a:lnTo>
                        <a:pt x="392" y="222"/>
                      </a:lnTo>
                      <a:lnTo>
                        <a:pt x="394" y="222"/>
                      </a:lnTo>
                      <a:lnTo>
                        <a:pt x="392" y="218"/>
                      </a:lnTo>
                      <a:lnTo>
                        <a:pt x="390" y="218"/>
                      </a:lnTo>
                      <a:lnTo>
                        <a:pt x="388" y="218"/>
                      </a:lnTo>
                      <a:lnTo>
                        <a:pt x="386" y="216"/>
                      </a:lnTo>
                      <a:lnTo>
                        <a:pt x="386" y="214"/>
                      </a:lnTo>
                      <a:lnTo>
                        <a:pt x="386" y="212"/>
                      </a:lnTo>
                      <a:lnTo>
                        <a:pt x="384" y="210"/>
                      </a:lnTo>
                      <a:lnTo>
                        <a:pt x="382" y="210"/>
                      </a:lnTo>
                      <a:lnTo>
                        <a:pt x="382" y="208"/>
                      </a:lnTo>
                      <a:lnTo>
                        <a:pt x="380" y="208"/>
                      </a:lnTo>
                      <a:lnTo>
                        <a:pt x="380" y="206"/>
                      </a:lnTo>
                      <a:lnTo>
                        <a:pt x="378" y="206"/>
                      </a:lnTo>
                      <a:lnTo>
                        <a:pt x="376" y="204"/>
                      </a:lnTo>
                      <a:lnTo>
                        <a:pt x="374" y="202"/>
                      </a:lnTo>
                      <a:lnTo>
                        <a:pt x="370" y="198"/>
                      </a:lnTo>
                      <a:lnTo>
                        <a:pt x="368" y="196"/>
                      </a:lnTo>
                      <a:lnTo>
                        <a:pt x="370" y="196"/>
                      </a:lnTo>
                      <a:lnTo>
                        <a:pt x="370" y="194"/>
                      </a:lnTo>
                      <a:lnTo>
                        <a:pt x="372" y="194"/>
                      </a:lnTo>
                      <a:lnTo>
                        <a:pt x="372" y="196"/>
                      </a:lnTo>
                      <a:lnTo>
                        <a:pt x="374" y="196"/>
                      </a:lnTo>
                      <a:lnTo>
                        <a:pt x="376" y="198"/>
                      </a:lnTo>
                      <a:lnTo>
                        <a:pt x="376" y="200"/>
                      </a:lnTo>
                      <a:lnTo>
                        <a:pt x="376" y="202"/>
                      </a:lnTo>
                      <a:lnTo>
                        <a:pt x="378" y="202"/>
                      </a:lnTo>
                      <a:lnTo>
                        <a:pt x="380" y="202"/>
                      </a:lnTo>
                      <a:lnTo>
                        <a:pt x="382" y="202"/>
                      </a:lnTo>
                      <a:lnTo>
                        <a:pt x="384" y="204"/>
                      </a:lnTo>
                      <a:lnTo>
                        <a:pt x="384" y="206"/>
                      </a:lnTo>
                      <a:lnTo>
                        <a:pt x="386" y="208"/>
                      </a:lnTo>
                      <a:lnTo>
                        <a:pt x="388" y="208"/>
                      </a:lnTo>
                      <a:lnTo>
                        <a:pt x="388" y="210"/>
                      </a:lnTo>
                      <a:lnTo>
                        <a:pt x="390" y="210"/>
                      </a:lnTo>
                      <a:lnTo>
                        <a:pt x="392" y="212"/>
                      </a:lnTo>
                      <a:lnTo>
                        <a:pt x="396" y="212"/>
                      </a:lnTo>
                      <a:lnTo>
                        <a:pt x="398" y="214"/>
                      </a:lnTo>
                      <a:lnTo>
                        <a:pt x="404" y="216"/>
                      </a:lnTo>
                      <a:lnTo>
                        <a:pt x="408" y="222"/>
                      </a:lnTo>
                      <a:lnTo>
                        <a:pt x="406" y="222"/>
                      </a:lnTo>
                      <a:lnTo>
                        <a:pt x="404" y="222"/>
                      </a:lnTo>
                      <a:lnTo>
                        <a:pt x="404" y="224"/>
                      </a:lnTo>
                      <a:lnTo>
                        <a:pt x="402" y="224"/>
                      </a:lnTo>
                      <a:lnTo>
                        <a:pt x="404" y="224"/>
                      </a:lnTo>
                      <a:lnTo>
                        <a:pt x="404" y="226"/>
                      </a:lnTo>
                      <a:lnTo>
                        <a:pt x="406" y="226"/>
                      </a:lnTo>
                      <a:lnTo>
                        <a:pt x="406" y="228"/>
                      </a:lnTo>
                      <a:lnTo>
                        <a:pt x="408" y="228"/>
                      </a:lnTo>
                      <a:lnTo>
                        <a:pt x="408" y="230"/>
                      </a:lnTo>
                      <a:lnTo>
                        <a:pt x="410" y="230"/>
                      </a:lnTo>
                      <a:lnTo>
                        <a:pt x="412" y="230"/>
                      </a:lnTo>
                      <a:lnTo>
                        <a:pt x="414" y="230"/>
                      </a:lnTo>
                      <a:lnTo>
                        <a:pt x="416" y="228"/>
                      </a:lnTo>
                      <a:lnTo>
                        <a:pt x="422" y="228"/>
                      </a:lnTo>
                      <a:lnTo>
                        <a:pt x="426" y="228"/>
                      </a:lnTo>
                      <a:lnTo>
                        <a:pt x="428" y="224"/>
                      </a:lnTo>
                      <a:lnTo>
                        <a:pt x="430" y="220"/>
                      </a:lnTo>
                      <a:lnTo>
                        <a:pt x="432" y="220"/>
                      </a:lnTo>
                      <a:lnTo>
                        <a:pt x="432" y="222"/>
                      </a:lnTo>
                      <a:lnTo>
                        <a:pt x="434" y="222"/>
                      </a:lnTo>
                      <a:lnTo>
                        <a:pt x="434" y="224"/>
                      </a:lnTo>
                      <a:lnTo>
                        <a:pt x="442" y="220"/>
                      </a:lnTo>
                      <a:lnTo>
                        <a:pt x="442" y="222"/>
                      </a:lnTo>
                      <a:lnTo>
                        <a:pt x="442" y="224"/>
                      </a:lnTo>
                      <a:lnTo>
                        <a:pt x="440" y="226"/>
                      </a:lnTo>
                      <a:lnTo>
                        <a:pt x="438" y="234"/>
                      </a:lnTo>
                      <a:lnTo>
                        <a:pt x="442" y="242"/>
                      </a:lnTo>
                      <a:lnTo>
                        <a:pt x="442" y="240"/>
                      </a:lnTo>
                      <a:lnTo>
                        <a:pt x="442" y="238"/>
                      </a:lnTo>
                      <a:lnTo>
                        <a:pt x="442" y="234"/>
                      </a:lnTo>
                      <a:lnTo>
                        <a:pt x="444" y="232"/>
                      </a:lnTo>
                      <a:lnTo>
                        <a:pt x="444" y="230"/>
                      </a:lnTo>
                      <a:close/>
                      <a:moveTo>
                        <a:pt x="270" y="62"/>
                      </a:moveTo>
                      <a:lnTo>
                        <a:pt x="272" y="64"/>
                      </a:lnTo>
                      <a:lnTo>
                        <a:pt x="276" y="64"/>
                      </a:lnTo>
                      <a:lnTo>
                        <a:pt x="278" y="68"/>
                      </a:lnTo>
                      <a:lnTo>
                        <a:pt x="280" y="62"/>
                      </a:lnTo>
                      <a:lnTo>
                        <a:pt x="282" y="68"/>
                      </a:lnTo>
                      <a:lnTo>
                        <a:pt x="284" y="66"/>
                      </a:lnTo>
                      <a:lnTo>
                        <a:pt x="288" y="68"/>
                      </a:lnTo>
                      <a:lnTo>
                        <a:pt x="292" y="68"/>
                      </a:lnTo>
                      <a:lnTo>
                        <a:pt x="294" y="66"/>
                      </a:lnTo>
                      <a:lnTo>
                        <a:pt x="298" y="64"/>
                      </a:lnTo>
                      <a:lnTo>
                        <a:pt x="294" y="62"/>
                      </a:lnTo>
                      <a:lnTo>
                        <a:pt x="292" y="58"/>
                      </a:lnTo>
                      <a:lnTo>
                        <a:pt x="286" y="58"/>
                      </a:lnTo>
                      <a:lnTo>
                        <a:pt x="286" y="56"/>
                      </a:lnTo>
                      <a:lnTo>
                        <a:pt x="282" y="54"/>
                      </a:lnTo>
                      <a:lnTo>
                        <a:pt x="280" y="54"/>
                      </a:lnTo>
                      <a:lnTo>
                        <a:pt x="278" y="56"/>
                      </a:lnTo>
                      <a:lnTo>
                        <a:pt x="278" y="60"/>
                      </a:lnTo>
                      <a:lnTo>
                        <a:pt x="276" y="60"/>
                      </a:lnTo>
                      <a:lnTo>
                        <a:pt x="272" y="60"/>
                      </a:lnTo>
                      <a:lnTo>
                        <a:pt x="270" y="62"/>
                      </a:lnTo>
                      <a:close/>
                      <a:moveTo>
                        <a:pt x="264" y="54"/>
                      </a:moveTo>
                      <a:lnTo>
                        <a:pt x="264" y="56"/>
                      </a:lnTo>
                      <a:lnTo>
                        <a:pt x="262" y="56"/>
                      </a:lnTo>
                      <a:lnTo>
                        <a:pt x="262" y="58"/>
                      </a:lnTo>
                      <a:lnTo>
                        <a:pt x="264" y="58"/>
                      </a:lnTo>
                      <a:lnTo>
                        <a:pt x="264" y="60"/>
                      </a:lnTo>
                      <a:lnTo>
                        <a:pt x="262" y="62"/>
                      </a:lnTo>
                      <a:lnTo>
                        <a:pt x="264" y="62"/>
                      </a:lnTo>
                      <a:lnTo>
                        <a:pt x="264" y="66"/>
                      </a:lnTo>
                      <a:lnTo>
                        <a:pt x="268" y="68"/>
                      </a:lnTo>
                      <a:lnTo>
                        <a:pt x="268" y="64"/>
                      </a:lnTo>
                      <a:lnTo>
                        <a:pt x="270" y="64"/>
                      </a:lnTo>
                      <a:lnTo>
                        <a:pt x="268" y="60"/>
                      </a:lnTo>
                      <a:lnTo>
                        <a:pt x="268" y="58"/>
                      </a:lnTo>
                      <a:lnTo>
                        <a:pt x="268" y="56"/>
                      </a:lnTo>
                      <a:lnTo>
                        <a:pt x="266" y="54"/>
                      </a:lnTo>
                      <a:lnTo>
                        <a:pt x="264" y="54"/>
                      </a:lnTo>
                      <a:close/>
                      <a:moveTo>
                        <a:pt x="288" y="52"/>
                      </a:moveTo>
                      <a:lnTo>
                        <a:pt x="294" y="50"/>
                      </a:lnTo>
                      <a:lnTo>
                        <a:pt x="294" y="54"/>
                      </a:lnTo>
                      <a:lnTo>
                        <a:pt x="298" y="50"/>
                      </a:lnTo>
                      <a:lnTo>
                        <a:pt x="302" y="56"/>
                      </a:lnTo>
                      <a:lnTo>
                        <a:pt x="306" y="54"/>
                      </a:lnTo>
                      <a:lnTo>
                        <a:pt x="306" y="48"/>
                      </a:lnTo>
                      <a:lnTo>
                        <a:pt x="308" y="46"/>
                      </a:lnTo>
                      <a:lnTo>
                        <a:pt x="314" y="46"/>
                      </a:lnTo>
                      <a:lnTo>
                        <a:pt x="318" y="48"/>
                      </a:lnTo>
                      <a:lnTo>
                        <a:pt x="320" y="42"/>
                      </a:lnTo>
                      <a:lnTo>
                        <a:pt x="324" y="44"/>
                      </a:lnTo>
                      <a:lnTo>
                        <a:pt x="322" y="40"/>
                      </a:lnTo>
                      <a:lnTo>
                        <a:pt x="320" y="40"/>
                      </a:lnTo>
                      <a:lnTo>
                        <a:pt x="314" y="40"/>
                      </a:lnTo>
                      <a:lnTo>
                        <a:pt x="308" y="38"/>
                      </a:lnTo>
                      <a:lnTo>
                        <a:pt x="304" y="40"/>
                      </a:lnTo>
                      <a:lnTo>
                        <a:pt x="300" y="42"/>
                      </a:lnTo>
                      <a:lnTo>
                        <a:pt x="294" y="42"/>
                      </a:lnTo>
                      <a:lnTo>
                        <a:pt x="290" y="46"/>
                      </a:lnTo>
                      <a:lnTo>
                        <a:pt x="288" y="46"/>
                      </a:lnTo>
                      <a:lnTo>
                        <a:pt x="288" y="50"/>
                      </a:lnTo>
                      <a:lnTo>
                        <a:pt x="288" y="52"/>
                      </a:lnTo>
                      <a:close/>
                      <a:moveTo>
                        <a:pt x="324" y="48"/>
                      </a:moveTo>
                      <a:lnTo>
                        <a:pt x="322" y="48"/>
                      </a:lnTo>
                      <a:lnTo>
                        <a:pt x="322" y="50"/>
                      </a:lnTo>
                      <a:lnTo>
                        <a:pt x="324" y="52"/>
                      </a:lnTo>
                      <a:lnTo>
                        <a:pt x="326" y="52"/>
                      </a:lnTo>
                      <a:lnTo>
                        <a:pt x="328" y="52"/>
                      </a:lnTo>
                      <a:lnTo>
                        <a:pt x="332" y="54"/>
                      </a:lnTo>
                      <a:lnTo>
                        <a:pt x="332" y="50"/>
                      </a:lnTo>
                      <a:lnTo>
                        <a:pt x="334" y="50"/>
                      </a:lnTo>
                      <a:lnTo>
                        <a:pt x="336" y="50"/>
                      </a:lnTo>
                      <a:lnTo>
                        <a:pt x="338" y="50"/>
                      </a:lnTo>
                      <a:lnTo>
                        <a:pt x="338" y="48"/>
                      </a:lnTo>
                      <a:lnTo>
                        <a:pt x="336" y="48"/>
                      </a:lnTo>
                      <a:lnTo>
                        <a:pt x="334" y="48"/>
                      </a:lnTo>
                      <a:lnTo>
                        <a:pt x="332" y="48"/>
                      </a:lnTo>
                      <a:lnTo>
                        <a:pt x="332" y="46"/>
                      </a:lnTo>
                      <a:lnTo>
                        <a:pt x="328" y="44"/>
                      </a:lnTo>
                      <a:lnTo>
                        <a:pt x="324" y="48"/>
                      </a:lnTo>
                      <a:close/>
                      <a:moveTo>
                        <a:pt x="264" y="50"/>
                      </a:moveTo>
                      <a:lnTo>
                        <a:pt x="264" y="50"/>
                      </a:lnTo>
                      <a:lnTo>
                        <a:pt x="264" y="48"/>
                      </a:lnTo>
                      <a:lnTo>
                        <a:pt x="262" y="48"/>
                      </a:lnTo>
                      <a:lnTo>
                        <a:pt x="262" y="46"/>
                      </a:lnTo>
                      <a:lnTo>
                        <a:pt x="260" y="48"/>
                      </a:lnTo>
                      <a:lnTo>
                        <a:pt x="260" y="50"/>
                      </a:lnTo>
                      <a:lnTo>
                        <a:pt x="260" y="52"/>
                      </a:lnTo>
                      <a:lnTo>
                        <a:pt x="262" y="52"/>
                      </a:lnTo>
                      <a:lnTo>
                        <a:pt x="262" y="54"/>
                      </a:lnTo>
                      <a:lnTo>
                        <a:pt x="264" y="54"/>
                      </a:lnTo>
                      <a:lnTo>
                        <a:pt x="264" y="52"/>
                      </a:lnTo>
                      <a:lnTo>
                        <a:pt x="266" y="52"/>
                      </a:lnTo>
                      <a:lnTo>
                        <a:pt x="264" y="50"/>
                      </a:lnTo>
                      <a:close/>
                      <a:moveTo>
                        <a:pt x="254" y="32"/>
                      </a:moveTo>
                      <a:lnTo>
                        <a:pt x="254" y="32"/>
                      </a:lnTo>
                      <a:lnTo>
                        <a:pt x="256" y="36"/>
                      </a:lnTo>
                      <a:lnTo>
                        <a:pt x="256" y="38"/>
                      </a:lnTo>
                      <a:lnTo>
                        <a:pt x="260" y="38"/>
                      </a:lnTo>
                      <a:lnTo>
                        <a:pt x="262" y="38"/>
                      </a:lnTo>
                      <a:lnTo>
                        <a:pt x="262" y="36"/>
                      </a:lnTo>
                      <a:lnTo>
                        <a:pt x="260" y="36"/>
                      </a:lnTo>
                      <a:lnTo>
                        <a:pt x="258" y="34"/>
                      </a:lnTo>
                      <a:lnTo>
                        <a:pt x="260" y="34"/>
                      </a:lnTo>
                      <a:lnTo>
                        <a:pt x="256" y="32"/>
                      </a:lnTo>
                      <a:lnTo>
                        <a:pt x="256" y="30"/>
                      </a:lnTo>
                      <a:lnTo>
                        <a:pt x="254" y="28"/>
                      </a:lnTo>
                      <a:lnTo>
                        <a:pt x="254" y="30"/>
                      </a:lnTo>
                      <a:lnTo>
                        <a:pt x="254" y="32"/>
                      </a:lnTo>
                      <a:close/>
                      <a:moveTo>
                        <a:pt x="272" y="54"/>
                      </a:moveTo>
                      <a:lnTo>
                        <a:pt x="274" y="56"/>
                      </a:lnTo>
                      <a:lnTo>
                        <a:pt x="268" y="50"/>
                      </a:lnTo>
                      <a:lnTo>
                        <a:pt x="268" y="52"/>
                      </a:lnTo>
                      <a:lnTo>
                        <a:pt x="268" y="54"/>
                      </a:lnTo>
                      <a:lnTo>
                        <a:pt x="272" y="54"/>
                      </a:lnTo>
                      <a:close/>
                      <a:moveTo>
                        <a:pt x="284" y="38"/>
                      </a:moveTo>
                      <a:lnTo>
                        <a:pt x="284" y="38"/>
                      </a:lnTo>
                      <a:lnTo>
                        <a:pt x="284" y="36"/>
                      </a:lnTo>
                      <a:lnTo>
                        <a:pt x="280" y="36"/>
                      </a:lnTo>
                      <a:lnTo>
                        <a:pt x="280" y="38"/>
                      </a:lnTo>
                      <a:lnTo>
                        <a:pt x="282" y="38"/>
                      </a:lnTo>
                      <a:lnTo>
                        <a:pt x="284" y="38"/>
                      </a:lnTo>
                      <a:close/>
                      <a:moveTo>
                        <a:pt x="260" y="30"/>
                      </a:moveTo>
                      <a:lnTo>
                        <a:pt x="258" y="30"/>
                      </a:lnTo>
                      <a:lnTo>
                        <a:pt x="258" y="32"/>
                      </a:lnTo>
                      <a:lnTo>
                        <a:pt x="260" y="32"/>
                      </a:lnTo>
                      <a:lnTo>
                        <a:pt x="260" y="30"/>
                      </a:lnTo>
                      <a:close/>
                      <a:moveTo>
                        <a:pt x="254" y="32"/>
                      </a:moveTo>
                      <a:lnTo>
                        <a:pt x="254" y="32"/>
                      </a:lnTo>
                      <a:lnTo>
                        <a:pt x="252" y="32"/>
                      </a:lnTo>
                      <a:lnTo>
                        <a:pt x="254" y="32"/>
                      </a:lnTo>
                      <a:close/>
                      <a:moveTo>
                        <a:pt x="298" y="32"/>
                      </a:moveTo>
                      <a:lnTo>
                        <a:pt x="300" y="32"/>
                      </a:lnTo>
                      <a:lnTo>
                        <a:pt x="296" y="32"/>
                      </a:lnTo>
                      <a:lnTo>
                        <a:pt x="298" y="32"/>
                      </a:lnTo>
                      <a:close/>
                      <a:moveTo>
                        <a:pt x="104" y="178"/>
                      </a:moveTo>
                      <a:lnTo>
                        <a:pt x="104" y="178"/>
                      </a:lnTo>
                      <a:close/>
                      <a:moveTo>
                        <a:pt x="200" y="96"/>
                      </a:moveTo>
                      <a:lnTo>
                        <a:pt x="202" y="92"/>
                      </a:lnTo>
                      <a:lnTo>
                        <a:pt x="202" y="90"/>
                      </a:lnTo>
                      <a:lnTo>
                        <a:pt x="206" y="88"/>
                      </a:lnTo>
                      <a:lnTo>
                        <a:pt x="204" y="94"/>
                      </a:lnTo>
                      <a:lnTo>
                        <a:pt x="210" y="94"/>
                      </a:lnTo>
                      <a:lnTo>
                        <a:pt x="214" y="98"/>
                      </a:lnTo>
                      <a:lnTo>
                        <a:pt x="214" y="94"/>
                      </a:lnTo>
                      <a:lnTo>
                        <a:pt x="216" y="94"/>
                      </a:lnTo>
                      <a:lnTo>
                        <a:pt x="214" y="92"/>
                      </a:lnTo>
                      <a:lnTo>
                        <a:pt x="210" y="92"/>
                      </a:lnTo>
                      <a:lnTo>
                        <a:pt x="212" y="90"/>
                      </a:lnTo>
                      <a:lnTo>
                        <a:pt x="210" y="88"/>
                      </a:lnTo>
                      <a:lnTo>
                        <a:pt x="206" y="88"/>
                      </a:lnTo>
                      <a:lnTo>
                        <a:pt x="210" y="86"/>
                      </a:lnTo>
                      <a:lnTo>
                        <a:pt x="208" y="82"/>
                      </a:lnTo>
                      <a:lnTo>
                        <a:pt x="204" y="82"/>
                      </a:lnTo>
                      <a:lnTo>
                        <a:pt x="204" y="80"/>
                      </a:lnTo>
                      <a:lnTo>
                        <a:pt x="198" y="80"/>
                      </a:lnTo>
                      <a:lnTo>
                        <a:pt x="196" y="78"/>
                      </a:lnTo>
                      <a:lnTo>
                        <a:pt x="196" y="80"/>
                      </a:lnTo>
                      <a:lnTo>
                        <a:pt x="194" y="80"/>
                      </a:lnTo>
                      <a:lnTo>
                        <a:pt x="192" y="80"/>
                      </a:lnTo>
                      <a:lnTo>
                        <a:pt x="188" y="80"/>
                      </a:lnTo>
                      <a:lnTo>
                        <a:pt x="188" y="76"/>
                      </a:lnTo>
                      <a:lnTo>
                        <a:pt x="184" y="76"/>
                      </a:lnTo>
                      <a:lnTo>
                        <a:pt x="182" y="76"/>
                      </a:lnTo>
                      <a:lnTo>
                        <a:pt x="182" y="74"/>
                      </a:lnTo>
                      <a:lnTo>
                        <a:pt x="184" y="72"/>
                      </a:lnTo>
                      <a:lnTo>
                        <a:pt x="186" y="72"/>
                      </a:lnTo>
                      <a:lnTo>
                        <a:pt x="188" y="70"/>
                      </a:lnTo>
                      <a:lnTo>
                        <a:pt x="186" y="68"/>
                      </a:lnTo>
                      <a:lnTo>
                        <a:pt x="184" y="68"/>
                      </a:lnTo>
                      <a:lnTo>
                        <a:pt x="182" y="68"/>
                      </a:lnTo>
                      <a:lnTo>
                        <a:pt x="180" y="68"/>
                      </a:lnTo>
                      <a:lnTo>
                        <a:pt x="180" y="66"/>
                      </a:lnTo>
                      <a:lnTo>
                        <a:pt x="178" y="64"/>
                      </a:lnTo>
                      <a:lnTo>
                        <a:pt x="180" y="64"/>
                      </a:lnTo>
                      <a:lnTo>
                        <a:pt x="180" y="62"/>
                      </a:lnTo>
                      <a:lnTo>
                        <a:pt x="176" y="62"/>
                      </a:lnTo>
                      <a:lnTo>
                        <a:pt x="180" y="58"/>
                      </a:lnTo>
                      <a:lnTo>
                        <a:pt x="180" y="56"/>
                      </a:lnTo>
                      <a:lnTo>
                        <a:pt x="178" y="56"/>
                      </a:lnTo>
                      <a:lnTo>
                        <a:pt x="178" y="52"/>
                      </a:lnTo>
                      <a:lnTo>
                        <a:pt x="180" y="52"/>
                      </a:lnTo>
                      <a:lnTo>
                        <a:pt x="176" y="50"/>
                      </a:lnTo>
                      <a:lnTo>
                        <a:pt x="176" y="54"/>
                      </a:lnTo>
                      <a:lnTo>
                        <a:pt x="176" y="56"/>
                      </a:lnTo>
                      <a:lnTo>
                        <a:pt x="174" y="60"/>
                      </a:lnTo>
                      <a:lnTo>
                        <a:pt x="172" y="60"/>
                      </a:lnTo>
                      <a:lnTo>
                        <a:pt x="170" y="60"/>
                      </a:lnTo>
                      <a:lnTo>
                        <a:pt x="168" y="60"/>
                      </a:lnTo>
                      <a:lnTo>
                        <a:pt x="170" y="58"/>
                      </a:lnTo>
                      <a:lnTo>
                        <a:pt x="168" y="56"/>
                      </a:lnTo>
                      <a:lnTo>
                        <a:pt x="164" y="56"/>
                      </a:lnTo>
                      <a:lnTo>
                        <a:pt x="166" y="54"/>
                      </a:lnTo>
                      <a:lnTo>
                        <a:pt x="170" y="50"/>
                      </a:lnTo>
                      <a:lnTo>
                        <a:pt x="170" y="48"/>
                      </a:lnTo>
                      <a:lnTo>
                        <a:pt x="174" y="48"/>
                      </a:lnTo>
                      <a:lnTo>
                        <a:pt x="168" y="48"/>
                      </a:lnTo>
                      <a:lnTo>
                        <a:pt x="170" y="46"/>
                      </a:lnTo>
                      <a:lnTo>
                        <a:pt x="170" y="44"/>
                      </a:lnTo>
                      <a:lnTo>
                        <a:pt x="172" y="40"/>
                      </a:lnTo>
                      <a:lnTo>
                        <a:pt x="170" y="40"/>
                      </a:lnTo>
                      <a:lnTo>
                        <a:pt x="168" y="40"/>
                      </a:lnTo>
                      <a:lnTo>
                        <a:pt x="166" y="40"/>
                      </a:lnTo>
                      <a:lnTo>
                        <a:pt x="166" y="38"/>
                      </a:lnTo>
                      <a:lnTo>
                        <a:pt x="168" y="38"/>
                      </a:lnTo>
                      <a:lnTo>
                        <a:pt x="170" y="38"/>
                      </a:lnTo>
                      <a:lnTo>
                        <a:pt x="172" y="38"/>
                      </a:lnTo>
                      <a:lnTo>
                        <a:pt x="174" y="38"/>
                      </a:lnTo>
                      <a:lnTo>
                        <a:pt x="178" y="40"/>
                      </a:lnTo>
                      <a:lnTo>
                        <a:pt x="180" y="42"/>
                      </a:lnTo>
                      <a:lnTo>
                        <a:pt x="180" y="38"/>
                      </a:lnTo>
                      <a:lnTo>
                        <a:pt x="182" y="36"/>
                      </a:lnTo>
                      <a:lnTo>
                        <a:pt x="186" y="36"/>
                      </a:lnTo>
                      <a:lnTo>
                        <a:pt x="188" y="34"/>
                      </a:lnTo>
                      <a:lnTo>
                        <a:pt x="190" y="32"/>
                      </a:lnTo>
                      <a:lnTo>
                        <a:pt x="194" y="34"/>
                      </a:lnTo>
                      <a:lnTo>
                        <a:pt x="194" y="32"/>
                      </a:lnTo>
                      <a:lnTo>
                        <a:pt x="196" y="32"/>
                      </a:lnTo>
                      <a:lnTo>
                        <a:pt x="198" y="32"/>
                      </a:lnTo>
                      <a:lnTo>
                        <a:pt x="200" y="30"/>
                      </a:lnTo>
                      <a:lnTo>
                        <a:pt x="202" y="30"/>
                      </a:lnTo>
                      <a:lnTo>
                        <a:pt x="200" y="26"/>
                      </a:lnTo>
                      <a:lnTo>
                        <a:pt x="198" y="28"/>
                      </a:lnTo>
                      <a:lnTo>
                        <a:pt x="192" y="30"/>
                      </a:lnTo>
                      <a:lnTo>
                        <a:pt x="192" y="32"/>
                      </a:lnTo>
                      <a:lnTo>
                        <a:pt x="188" y="32"/>
                      </a:lnTo>
                      <a:lnTo>
                        <a:pt x="186" y="32"/>
                      </a:lnTo>
                      <a:lnTo>
                        <a:pt x="184" y="32"/>
                      </a:lnTo>
                      <a:lnTo>
                        <a:pt x="182" y="32"/>
                      </a:lnTo>
                      <a:lnTo>
                        <a:pt x="182" y="30"/>
                      </a:lnTo>
                      <a:lnTo>
                        <a:pt x="182" y="28"/>
                      </a:lnTo>
                      <a:lnTo>
                        <a:pt x="180" y="26"/>
                      </a:lnTo>
                      <a:lnTo>
                        <a:pt x="178" y="26"/>
                      </a:lnTo>
                      <a:lnTo>
                        <a:pt x="174" y="26"/>
                      </a:lnTo>
                      <a:lnTo>
                        <a:pt x="170" y="24"/>
                      </a:lnTo>
                      <a:lnTo>
                        <a:pt x="168" y="26"/>
                      </a:lnTo>
                      <a:lnTo>
                        <a:pt x="166" y="28"/>
                      </a:lnTo>
                      <a:lnTo>
                        <a:pt x="164" y="30"/>
                      </a:lnTo>
                      <a:lnTo>
                        <a:pt x="162" y="28"/>
                      </a:lnTo>
                      <a:lnTo>
                        <a:pt x="162" y="26"/>
                      </a:lnTo>
                      <a:lnTo>
                        <a:pt x="160" y="24"/>
                      </a:lnTo>
                      <a:lnTo>
                        <a:pt x="162" y="22"/>
                      </a:lnTo>
                      <a:lnTo>
                        <a:pt x="164" y="20"/>
                      </a:lnTo>
                      <a:lnTo>
                        <a:pt x="166" y="18"/>
                      </a:lnTo>
                      <a:lnTo>
                        <a:pt x="168" y="18"/>
                      </a:lnTo>
                      <a:lnTo>
                        <a:pt x="168" y="20"/>
                      </a:lnTo>
                      <a:lnTo>
                        <a:pt x="170" y="22"/>
                      </a:lnTo>
                      <a:lnTo>
                        <a:pt x="172" y="24"/>
                      </a:lnTo>
                      <a:lnTo>
                        <a:pt x="172" y="20"/>
                      </a:lnTo>
                      <a:lnTo>
                        <a:pt x="174" y="22"/>
                      </a:lnTo>
                      <a:lnTo>
                        <a:pt x="172" y="18"/>
                      </a:lnTo>
                      <a:lnTo>
                        <a:pt x="174" y="18"/>
                      </a:lnTo>
                      <a:lnTo>
                        <a:pt x="178" y="18"/>
                      </a:lnTo>
                      <a:lnTo>
                        <a:pt x="178" y="16"/>
                      </a:lnTo>
                      <a:lnTo>
                        <a:pt x="180" y="16"/>
                      </a:lnTo>
                      <a:lnTo>
                        <a:pt x="184" y="18"/>
                      </a:lnTo>
                      <a:lnTo>
                        <a:pt x="184" y="16"/>
                      </a:lnTo>
                      <a:lnTo>
                        <a:pt x="184" y="14"/>
                      </a:lnTo>
                      <a:lnTo>
                        <a:pt x="188" y="12"/>
                      </a:lnTo>
                      <a:lnTo>
                        <a:pt x="190" y="14"/>
                      </a:lnTo>
                      <a:lnTo>
                        <a:pt x="192" y="14"/>
                      </a:lnTo>
                      <a:lnTo>
                        <a:pt x="196" y="14"/>
                      </a:lnTo>
                      <a:lnTo>
                        <a:pt x="194" y="18"/>
                      </a:lnTo>
                      <a:lnTo>
                        <a:pt x="196" y="20"/>
                      </a:lnTo>
                      <a:lnTo>
                        <a:pt x="198" y="22"/>
                      </a:lnTo>
                      <a:lnTo>
                        <a:pt x="200" y="22"/>
                      </a:lnTo>
                      <a:lnTo>
                        <a:pt x="198" y="18"/>
                      </a:lnTo>
                      <a:lnTo>
                        <a:pt x="200" y="16"/>
                      </a:lnTo>
                      <a:lnTo>
                        <a:pt x="202" y="14"/>
                      </a:lnTo>
                      <a:lnTo>
                        <a:pt x="200" y="14"/>
                      </a:lnTo>
                      <a:lnTo>
                        <a:pt x="202" y="12"/>
                      </a:lnTo>
                      <a:lnTo>
                        <a:pt x="200" y="12"/>
                      </a:lnTo>
                      <a:lnTo>
                        <a:pt x="198" y="10"/>
                      </a:lnTo>
                      <a:lnTo>
                        <a:pt x="200" y="8"/>
                      </a:lnTo>
                      <a:lnTo>
                        <a:pt x="202" y="6"/>
                      </a:lnTo>
                      <a:lnTo>
                        <a:pt x="206" y="8"/>
                      </a:lnTo>
                      <a:lnTo>
                        <a:pt x="208" y="8"/>
                      </a:lnTo>
                      <a:lnTo>
                        <a:pt x="210" y="6"/>
                      </a:lnTo>
                      <a:lnTo>
                        <a:pt x="212" y="8"/>
                      </a:lnTo>
                      <a:lnTo>
                        <a:pt x="216" y="8"/>
                      </a:lnTo>
                      <a:lnTo>
                        <a:pt x="218" y="6"/>
                      </a:lnTo>
                      <a:lnTo>
                        <a:pt x="220" y="8"/>
                      </a:lnTo>
                      <a:lnTo>
                        <a:pt x="224" y="8"/>
                      </a:lnTo>
                      <a:lnTo>
                        <a:pt x="226" y="6"/>
                      </a:lnTo>
                      <a:lnTo>
                        <a:pt x="230" y="8"/>
                      </a:lnTo>
                      <a:lnTo>
                        <a:pt x="228" y="4"/>
                      </a:lnTo>
                      <a:lnTo>
                        <a:pt x="230" y="6"/>
                      </a:lnTo>
                      <a:lnTo>
                        <a:pt x="234" y="4"/>
                      </a:lnTo>
                      <a:lnTo>
                        <a:pt x="234" y="2"/>
                      </a:lnTo>
                      <a:lnTo>
                        <a:pt x="236" y="2"/>
                      </a:lnTo>
                      <a:lnTo>
                        <a:pt x="222" y="0"/>
                      </a:lnTo>
                      <a:lnTo>
                        <a:pt x="200" y="2"/>
                      </a:lnTo>
                      <a:lnTo>
                        <a:pt x="180" y="6"/>
                      </a:lnTo>
                      <a:lnTo>
                        <a:pt x="158" y="10"/>
                      </a:lnTo>
                      <a:lnTo>
                        <a:pt x="138" y="18"/>
                      </a:lnTo>
                      <a:lnTo>
                        <a:pt x="120" y="26"/>
                      </a:lnTo>
                      <a:lnTo>
                        <a:pt x="102" y="36"/>
                      </a:lnTo>
                      <a:lnTo>
                        <a:pt x="86" y="48"/>
                      </a:lnTo>
                      <a:lnTo>
                        <a:pt x="70" y="62"/>
                      </a:lnTo>
                      <a:lnTo>
                        <a:pt x="72" y="62"/>
                      </a:lnTo>
                      <a:lnTo>
                        <a:pt x="70" y="68"/>
                      </a:lnTo>
                      <a:lnTo>
                        <a:pt x="68" y="66"/>
                      </a:lnTo>
                      <a:lnTo>
                        <a:pt x="68" y="68"/>
                      </a:lnTo>
                      <a:lnTo>
                        <a:pt x="66" y="68"/>
                      </a:lnTo>
                      <a:lnTo>
                        <a:pt x="64" y="70"/>
                      </a:lnTo>
                      <a:lnTo>
                        <a:pt x="60" y="74"/>
                      </a:lnTo>
                      <a:lnTo>
                        <a:pt x="56" y="78"/>
                      </a:lnTo>
                      <a:lnTo>
                        <a:pt x="56" y="76"/>
                      </a:lnTo>
                      <a:lnTo>
                        <a:pt x="44" y="90"/>
                      </a:lnTo>
                      <a:lnTo>
                        <a:pt x="34" y="106"/>
                      </a:lnTo>
                      <a:lnTo>
                        <a:pt x="24" y="122"/>
                      </a:lnTo>
                      <a:lnTo>
                        <a:pt x="18" y="138"/>
                      </a:lnTo>
                      <a:lnTo>
                        <a:pt x="10" y="156"/>
                      </a:lnTo>
                      <a:lnTo>
                        <a:pt x="6" y="174"/>
                      </a:lnTo>
                      <a:lnTo>
                        <a:pt x="2" y="192"/>
                      </a:lnTo>
                      <a:lnTo>
                        <a:pt x="0" y="212"/>
                      </a:lnTo>
                      <a:lnTo>
                        <a:pt x="2" y="210"/>
                      </a:lnTo>
                      <a:lnTo>
                        <a:pt x="4" y="206"/>
                      </a:lnTo>
                      <a:lnTo>
                        <a:pt x="2" y="200"/>
                      </a:lnTo>
                      <a:lnTo>
                        <a:pt x="4" y="198"/>
                      </a:lnTo>
                      <a:lnTo>
                        <a:pt x="6" y="200"/>
                      </a:lnTo>
                      <a:lnTo>
                        <a:pt x="6" y="198"/>
                      </a:lnTo>
                      <a:lnTo>
                        <a:pt x="6" y="196"/>
                      </a:lnTo>
                      <a:lnTo>
                        <a:pt x="6" y="194"/>
                      </a:lnTo>
                      <a:lnTo>
                        <a:pt x="4" y="188"/>
                      </a:lnTo>
                      <a:lnTo>
                        <a:pt x="4" y="186"/>
                      </a:lnTo>
                      <a:lnTo>
                        <a:pt x="6" y="184"/>
                      </a:lnTo>
                      <a:lnTo>
                        <a:pt x="6" y="186"/>
                      </a:lnTo>
                      <a:lnTo>
                        <a:pt x="12" y="186"/>
                      </a:lnTo>
                      <a:lnTo>
                        <a:pt x="14" y="182"/>
                      </a:lnTo>
                      <a:lnTo>
                        <a:pt x="14" y="180"/>
                      </a:lnTo>
                      <a:lnTo>
                        <a:pt x="12" y="178"/>
                      </a:lnTo>
                      <a:lnTo>
                        <a:pt x="16" y="176"/>
                      </a:lnTo>
                      <a:lnTo>
                        <a:pt x="14" y="178"/>
                      </a:lnTo>
                      <a:lnTo>
                        <a:pt x="16" y="180"/>
                      </a:lnTo>
                      <a:lnTo>
                        <a:pt x="18" y="178"/>
                      </a:lnTo>
                      <a:lnTo>
                        <a:pt x="20" y="176"/>
                      </a:lnTo>
                      <a:lnTo>
                        <a:pt x="22" y="174"/>
                      </a:lnTo>
                      <a:lnTo>
                        <a:pt x="22" y="168"/>
                      </a:lnTo>
                      <a:lnTo>
                        <a:pt x="24" y="168"/>
                      </a:lnTo>
                      <a:lnTo>
                        <a:pt x="22" y="170"/>
                      </a:lnTo>
                      <a:lnTo>
                        <a:pt x="22" y="172"/>
                      </a:lnTo>
                      <a:lnTo>
                        <a:pt x="22" y="174"/>
                      </a:lnTo>
                      <a:lnTo>
                        <a:pt x="22" y="178"/>
                      </a:lnTo>
                      <a:lnTo>
                        <a:pt x="20" y="182"/>
                      </a:lnTo>
                      <a:lnTo>
                        <a:pt x="22" y="184"/>
                      </a:lnTo>
                      <a:lnTo>
                        <a:pt x="20" y="184"/>
                      </a:lnTo>
                      <a:lnTo>
                        <a:pt x="22" y="188"/>
                      </a:lnTo>
                      <a:lnTo>
                        <a:pt x="20" y="194"/>
                      </a:lnTo>
                      <a:lnTo>
                        <a:pt x="18" y="200"/>
                      </a:lnTo>
                      <a:lnTo>
                        <a:pt x="18" y="202"/>
                      </a:lnTo>
                      <a:lnTo>
                        <a:pt x="18" y="204"/>
                      </a:lnTo>
                      <a:lnTo>
                        <a:pt x="18" y="206"/>
                      </a:lnTo>
                      <a:lnTo>
                        <a:pt x="16" y="208"/>
                      </a:lnTo>
                      <a:lnTo>
                        <a:pt x="14" y="210"/>
                      </a:lnTo>
                      <a:lnTo>
                        <a:pt x="12" y="212"/>
                      </a:lnTo>
                      <a:lnTo>
                        <a:pt x="12" y="214"/>
                      </a:lnTo>
                      <a:lnTo>
                        <a:pt x="10" y="216"/>
                      </a:lnTo>
                      <a:lnTo>
                        <a:pt x="12" y="216"/>
                      </a:lnTo>
                      <a:lnTo>
                        <a:pt x="12" y="218"/>
                      </a:lnTo>
                      <a:lnTo>
                        <a:pt x="12" y="222"/>
                      </a:lnTo>
                      <a:lnTo>
                        <a:pt x="10" y="224"/>
                      </a:lnTo>
                      <a:lnTo>
                        <a:pt x="8" y="226"/>
                      </a:lnTo>
                      <a:lnTo>
                        <a:pt x="10" y="230"/>
                      </a:lnTo>
                      <a:lnTo>
                        <a:pt x="10" y="234"/>
                      </a:lnTo>
                      <a:lnTo>
                        <a:pt x="8" y="240"/>
                      </a:lnTo>
                      <a:lnTo>
                        <a:pt x="12" y="248"/>
                      </a:lnTo>
                      <a:lnTo>
                        <a:pt x="10" y="252"/>
                      </a:lnTo>
                      <a:lnTo>
                        <a:pt x="10" y="260"/>
                      </a:lnTo>
                      <a:lnTo>
                        <a:pt x="12" y="264"/>
                      </a:lnTo>
                      <a:lnTo>
                        <a:pt x="14" y="270"/>
                      </a:lnTo>
                      <a:lnTo>
                        <a:pt x="14" y="278"/>
                      </a:lnTo>
                      <a:lnTo>
                        <a:pt x="16" y="282"/>
                      </a:lnTo>
                      <a:lnTo>
                        <a:pt x="18" y="282"/>
                      </a:lnTo>
                      <a:lnTo>
                        <a:pt x="16" y="286"/>
                      </a:lnTo>
                      <a:lnTo>
                        <a:pt x="20" y="288"/>
                      </a:lnTo>
                      <a:lnTo>
                        <a:pt x="18" y="292"/>
                      </a:lnTo>
                      <a:lnTo>
                        <a:pt x="22" y="294"/>
                      </a:lnTo>
                      <a:lnTo>
                        <a:pt x="22" y="298"/>
                      </a:lnTo>
                      <a:lnTo>
                        <a:pt x="24" y="302"/>
                      </a:lnTo>
                      <a:lnTo>
                        <a:pt x="26" y="306"/>
                      </a:lnTo>
                      <a:lnTo>
                        <a:pt x="26" y="308"/>
                      </a:lnTo>
                      <a:lnTo>
                        <a:pt x="26" y="310"/>
                      </a:lnTo>
                      <a:lnTo>
                        <a:pt x="28" y="312"/>
                      </a:lnTo>
                      <a:lnTo>
                        <a:pt x="30" y="316"/>
                      </a:lnTo>
                      <a:lnTo>
                        <a:pt x="34" y="318"/>
                      </a:lnTo>
                      <a:lnTo>
                        <a:pt x="34" y="320"/>
                      </a:lnTo>
                      <a:lnTo>
                        <a:pt x="38" y="322"/>
                      </a:lnTo>
                      <a:lnTo>
                        <a:pt x="40" y="326"/>
                      </a:lnTo>
                      <a:lnTo>
                        <a:pt x="42" y="326"/>
                      </a:lnTo>
                      <a:lnTo>
                        <a:pt x="44" y="330"/>
                      </a:lnTo>
                      <a:lnTo>
                        <a:pt x="46" y="330"/>
                      </a:lnTo>
                      <a:lnTo>
                        <a:pt x="48" y="332"/>
                      </a:lnTo>
                      <a:lnTo>
                        <a:pt x="50" y="334"/>
                      </a:lnTo>
                      <a:lnTo>
                        <a:pt x="54" y="336"/>
                      </a:lnTo>
                      <a:lnTo>
                        <a:pt x="56" y="340"/>
                      </a:lnTo>
                      <a:lnTo>
                        <a:pt x="60" y="340"/>
                      </a:lnTo>
                      <a:lnTo>
                        <a:pt x="62" y="344"/>
                      </a:lnTo>
                      <a:lnTo>
                        <a:pt x="62" y="346"/>
                      </a:lnTo>
                      <a:lnTo>
                        <a:pt x="64" y="346"/>
                      </a:lnTo>
                      <a:lnTo>
                        <a:pt x="64" y="344"/>
                      </a:lnTo>
                      <a:lnTo>
                        <a:pt x="66" y="344"/>
                      </a:lnTo>
                      <a:lnTo>
                        <a:pt x="68" y="344"/>
                      </a:lnTo>
                      <a:lnTo>
                        <a:pt x="70" y="344"/>
                      </a:lnTo>
                      <a:lnTo>
                        <a:pt x="72" y="344"/>
                      </a:lnTo>
                      <a:lnTo>
                        <a:pt x="68" y="342"/>
                      </a:lnTo>
                      <a:lnTo>
                        <a:pt x="66" y="342"/>
                      </a:lnTo>
                      <a:lnTo>
                        <a:pt x="62" y="340"/>
                      </a:lnTo>
                      <a:lnTo>
                        <a:pt x="60" y="338"/>
                      </a:lnTo>
                      <a:lnTo>
                        <a:pt x="56" y="338"/>
                      </a:lnTo>
                      <a:lnTo>
                        <a:pt x="54" y="334"/>
                      </a:lnTo>
                      <a:lnTo>
                        <a:pt x="48" y="330"/>
                      </a:lnTo>
                      <a:lnTo>
                        <a:pt x="46" y="330"/>
                      </a:lnTo>
                      <a:lnTo>
                        <a:pt x="46" y="326"/>
                      </a:lnTo>
                      <a:lnTo>
                        <a:pt x="44" y="326"/>
                      </a:lnTo>
                      <a:lnTo>
                        <a:pt x="42" y="326"/>
                      </a:lnTo>
                      <a:lnTo>
                        <a:pt x="40" y="324"/>
                      </a:lnTo>
                      <a:lnTo>
                        <a:pt x="40" y="322"/>
                      </a:lnTo>
                      <a:lnTo>
                        <a:pt x="40" y="320"/>
                      </a:lnTo>
                      <a:lnTo>
                        <a:pt x="38" y="320"/>
                      </a:lnTo>
                      <a:lnTo>
                        <a:pt x="36" y="320"/>
                      </a:lnTo>
                      <a:lnTo>
                        <a:pt x="36" y="318"/>
                      </a:lnTo>
                      <a:lnTo>
                        <a:pt x="34" y="318"/>
                      </a:lnTo>
                      <a:lnTo>
                        <a:pt x="34" y="316"/>
                      </a:lnTo>
                      <a:lnTo>
                        <a:pt x="34" y="314"/>
                      </a:lnTo>
                      <a:lnTo>
                        <a:pt x="32" y="312"/>
                      </a:lnTo>
                      <a:lnTo>
                        <a:pt x="30" y="310"/>
                      </a:lnTo>
                      <a:lnTo>
                        <a:pt x="28" y="306"/>
                      </a:lnTo>
                      <a:lnTo>
                        <a:pt x="28" y="304"/>
                      </a:lnTo>
                      <a:lnTo>
                        <a:pt x="30" y="302"/>
                      </a:lnTo>
                      <a:lnTo>
                        <a:pt x="30" y="300"/>
                      </a:lnTo>
                      <a:lnTo>
                        <a:pt x="30" y="298"/>
                      </a:lnTo>
                      <a:lnTo>
                        <a:pt x="28" y="298"/>
                      </a:lnTo>
                      <a:lnTo>
                        <a:pt x="26" y="294"/>
                      </a:lnTo>
                      <a:lnTo>
                        <a:pt x="24" y="292"/>
                      </a:lnTo>
                      <a:lnTo>
                        <a:pt x="24" y="288"/>
                      </a:lnTo>
                      <a:lnTo>
                        <a:pt x="24" y="286"/>
                      </a:lnTo>
                      <a:lnTo>
                        <a:pt x="22" y="280"/>
                      </a:lnTo>
                      <a:lnTo>
                        <a:pt x="24" y="276"/>
                      </a:lnTo>
                      <a:lnTo>
                        <a:pt x="22" y="274"/>
                      </a:lnTo>
                      <a:lnTo>
                        <a:pt x="22" y="270"/>
                      </a:lnTo>
                      <a:lnTo>
                        <a:pt x="22" y="264"/>
                      </a:lnTo>
                      <a:lnTo>
                        <a:pt x="20" y="260"/>
                      </a:lnTo>
                      <a:lnTo>
                        <a:pt x="22" y="256"/>
                      </a:lnTo>
                      <a:lnTo>
                        <a:pt x="20" y="252"/>
                      </a:lnTo>
                      <a:lnTo>
                        <a:pt x="20" y="248"/>
                      </a:lnTo>
                      <a:lnTo>
                        <a:pt x="18" y="244"/>
                      </a:lnTo>
                      <a:lnTo>
                        <a:pt x="18" y="242"/>
                      </a:lnTo>
                      <a:lnTo>
                        <a:pt x="18" y="240"/>
                      </a:lnTo>
                      <a:lnTo>
                        <a:pt x="18" y="238"/>
                      </a:lnTo>
                      <a:lnTo>
                        <a:pt x="18" y="234"/>
                      </a:lnTo>
                      <a:lnTo>
                        <a:pt x="18" y="232"/>
                      </a:lnTo>
                      <a:lnTo>
                        <a:pt x="22" y="232"/>
                      </a:lnTo>
                      <a:lnTo>
                        <a:pt x="24" y="234"/>
                      </a:lnTo>
                      <a:lnTo>
                        <a:pt x="24" y="238"/>
                      </a:lnTo>
                      <a:lnTo>
                        <a:pt x="22" y="240"/>
                      </a:lnTo>
                      <a:lnTo>
                        <a:pt x="24" y="242"/>
                      </a:lnTo>
                      <a:lnTo>
                        <a:pt x="26" y="244"/>
                      </a:lnTo>
                      <a:lnTo>
                        <a:pt x="24" y="246"/>
                      </a:lnTo>
                      <a:lnTo>
                        <a:pt x="24" y="248"/>
                      </a:lnTo>
                      <a:lnTo>
                        <a:pt x="24" y="252"/>
                      </a:lnTo>
                      <a:lnTo>
                        <a:pt x="24" y="254"/>
                      </a:lnTo>
                      <a:lnTo>
                        <a:pt x="26" y="256"/>
                      </a:lnTo>
                      <a:lnTo>
                        <a:pt x="28" y="256"/>
                      </a:lnTo>
                      <a:lnTo>
                        <a:pt x="30" y="252"/>
                      </a:lnTo>
                      <a:lnTo>
                        <a:pt x="36" y="252"/>
                      </a:lnTo>
                      <a:lnTo>
                        <a:pt x="34" y="246"/>
                      </a:lnTo>
                      <a:lnTo>
                        <a:pt x="36" y="246"/>
                      </a:lnTo>
                      <a:lnTo>
                        <a:pt x="38" y="240"/>
                      </a:lnTo>
                      <a:lnTo>
                        <a:pt x="34" y="238"/>
                      </a:lnTo>
                      <a:lnTo>
                        <a:pt x="36" y="232"/>
                      </a:lnTo>
                      <a:lnTo>
                        <a:pt x="34" y="230"/>
                      </a:lnTo>
                      <a:lnTo>
                        <a:pt x="34" y="224"/>
                      </a:lnTo>
                      <a:lnTo>
                        <a:pt x="34" y="218"/>
                      </a:lnTo>
                      <a:lnTo>
                        <a:pt x="36" y="218"/>
                      </a:lnTo>
                      <a:lnTo>
                        <a:pt x="36" y="214"/>
                      </a:lnTo>
                      <a:lnTo>
                        <a:pt x="40" y="212"/>
                      </a:lnTo>
                      <a:lnTo>
                        <a:pt x="42" y="216"/>
                      </a:lnTo>
                      <a:lnTo>
                        <a:pt x="44" y="218"/>
                      </a:lnTo>
                      <a:lnTo>
                        <a:pt x="42" y="224"/>
                      </a:lnTo>
                      <a:lnTo>
                        <a:pt x="40" y="226"/>
                      </a:lnTo>
                      <a:lnTo>
                        <a:pt x="38" y="226"/>
                      </a:lnTo>
                      <a:lnTo>
                        <a:pt x="40" y="226"/>
                      </a:lnTo>
                      <a:lnTo>
                        <a:pt x="40" y="230"/>
                      </a:lnTo>
                      <a:lnTo>
                        <a:pt x="42" y="230"/>
                      </a:lnTo>
                      <a:lnTo>
                        <a:pt x="44" y="226"/>
                      </a:lnTo>
                      <a:lnTo>
                        <a:pt x="46" y="226"/>
                      </a:lnTo>
                      <a:lnTo>
                        <a:pt x="46" y="220"/>
                      </a:lnTo>
                      <a:lnTo>
                        <a:pt x="50" y="220"/>
                      </a:lnTo>
                      <a:lnTo>
                        <a:pt x="52" y="218"/>
                      </a:lnTo>
                      <a:lnTo>
                        <a:pt x="54" y="220"/>
                      </a:lnTo>
                      <a:lnTo>
                        <a:pt x="58" y="222"/>
                      </a:lnTo>
                      <a:lnTo>
                        <a:pt x="64" y="222"/>
                      </a:lnTo>
                      <a:lnTo>
                        <a:pt x="72" y="218"/>
                      </a:lnTo>
                      <a:lnTo>
                        <a:pt x="74" y="216"/>
                      </a:lnTo>
                      <a:lnTo>
                        <a:pt x="76" y="212"/>
                      </a:lnTo>
                      <a:lnTo>
                        <a:pt x="82" y="212"/>
                      </a:lnTo>
                      <a:lnTo>
                        <a:pt x="84" y="206"/>
                      </a:lnTo>
                      <a:lnTo>
                        <a:pt x="84" y="204"/>
                      </a:lnTo>
                      <a:lnTo>
                        <a:pt x="82" y="202"/>
                      </a:lnTo>
                      <a:lnTo>
                        <a:pt x="84" y="202"/>
                      </a:lnTo>
                      <a:lnTo>
                        <a:pt x="84" y="200"/>
                      </a:lnTo>
                      <a:lnTo>
                        <a:pt x="82" y="196"/>
                      </a:lnTo>
                      <a:lnTo>
                        <a:pt x="84" y="196"/>
                      </a:lnTo>
                      <a:lnTo>
                        <a:pt x="86" y="196"/>
                      </a:lnTo>
                      <a:lnTo>
                        <a:pt x="88" y="196"/>
                      </a:lnTo>
                      <a:lnTo>
                        <a:pt x="88" y="194"/>
                      </a:lnTo>
                      <a:lnTo>
                        <a:pt x="86" y="194"/>
                      </a:lnTo>
                      <a:lnTo>
                        <a:pt x="86" y="190"/>
                      </a:lnTo>
                      <a:lnTo>
                        <a:pt x="84" y="190"/>
                      </a:lnTo>
                      <a:lnTo>
                        <a:pt x="86" y="188"/>
                      </a:lnTo>
                      <a:lnTo>
                        <a:pt x="88" y="186"/>
                      </a:lnTo>
                      <a:lnTo>
                        <a:pt x="86" y="186"/>
                      </a:lnTo>
                      <a:lnTo>
                        <a:pt x="86" y="184"/>
                      </a:lnTo>
                      <a:lnTo>
                        <a:pt x="84" y="184"/>
                      </a:lnTo>
                      <a:lnTo>
                        <a:pt x="84" y="182"/>
                      </a:lnTo>
                      <a:lnTo>
                        <a:pt x="88" y="182"/>
                      </a:lnTo>
                      <a:lnTo>
                        <a:pt x="88" y="180"/>
                      </a:lnTo>
                      <a:lnTo>
                        <a:pt x="90" y="178"/>
                      </a:lnTo>
                      <a:lnTo>
                        <a:pt x="92" y="178"/>
                      </a:lnTo>
                      <a:lnTo>
                        <a:pt x="94" y="178"/>
                      </a:lnTo>
                      <a:lnTo>
                        <a:pt x="96" y="178"/>
                      </a:lnTo>
                      <a:lnTo>
                        <a:pt x="96" y="176"/>
                      </a:lnTo>
                      <a:lnTo>
                        <a:pt x="92" y="174"/>
                      </a:lnTo>
                      <a:lnTo>
                        <a:pt x="90" y="174"/>
                      </a:lnTo>
                      <a:lnTo>
                        <a:pt x="88" y="172"/>
                      </a:lnTo>
                      <a:lnTo>
                        <a:pt x="88" y="168"/>
                      </a:lnTo>
                      <a:lnTo>
                        <a:pt x="88" y="166"/>
                      </a:lnTo>
                      <a:lnTo>
                        <a:pt x="88" y="164"/>
                      </a:lnTo>
                      <a:lnTo>
                        <a:pt x="90" y="164"/>
                      </a:lnTo>
                      <a:lnTo>
                        <a:pt x="94" y="166"/>
                      </a:lnTo>
                      <a:lnTo>
                        <a:pt x="96" y="164"/>
                      </a:lnTo>
                      <a:lnTo>
                        <a:pt x="98" y="162"/>
                      </a:lnTo>
                      <a:lnTo>
                        <a:pt x="100" y="160"/>
                      </a:lnTo>
                      <a:lnTo>
                        <a:pt x="102" y="160"/>
                      </a:lnTo>
                      <a:lnTo>
                        <a:pt x="104" y="160"/>
                      </a:lnTo>
                      <a:lnTo>
                        <a:pt x="104" y="162"/>
                      </a:lnTo>
                      <a:lnTo>
                        <a:pt x="102" y="164"/>
                      </a:lnTo>
                      <a:lnTo>
                        <a:pt x="98" y="166"/>
                      </a:lnTo>
                      <a:lnTo>
                        <a:pt x="96" y="172"/>
                      </a:lnTo>
                      <a:lnTo>
                        <a:pt x="98" y="170"/>
                      </a:lnTo>
                      <a:lnTo>
                        <a:pt x="102" y="168"/>
                      </a:lnTo>
                      <a:lnTo>
                        <a:pt x="108" y="170"/>
                      </a:lnTo>
                      <a:lnTo>
                        <a:pt x="110" y="172"/>
                      </a:lnTo>
                      <a:lnTo>
                        <a:pt x="108" y="172"/>
                      </a:lnTo>
                      <a:lnTo>
                        <a:pt x="108" y="174"/>
                      </a:lnTo>
                      <a:lnTo>
                        <a:pt x="106" y="176"/>
                      </a:lnTo>
                      <a:lnTo>
                        <a:pt x="104" y="178"/>
                      </a:lnTo>
                      <a:lnTo>
                        <a:pt x="106" y="178"/>
                      </a:lnTo>
                      <a:lnTo>
                        <a:pt x="108" y="178"/>
                      </a:lnTo>
                      <a:lnTo>
                        <a:pt x="108" y="182"/>
                      </a:lnTo>
                      <a:lnTo>
                        <a:pt x="106" y="186"/>
                      </a:lnTo>
                      <a:lnTo>
                        <a:pt x="104" y="188"/>
                      </a:lnTo>
                      <a:lnTo>
                        <a:pt x="102" y="190"/>
                      </a:lnTo>
                      <a:lnTo>
                        <a:pt x="102" y="192"/>
                      </a:lnTo>
                      <a:lnTo>
                        <a:pt x="104" y="192"/>
                      </a:lnTo>
                      <a:lnTo>
                        <a:pt x="106" y="192"/>
                      </a:lnTo>
                      <a:lnTo>
                        <a:pt x="108" y="192"/>
                      </a:lnTo>
                      <a:lnTo>
                        <a:pt x="108" y="194"/>
                      </a:lnTo>
                      <a:lnTo>
                        <a:pt x="110" y="194"/>
                      </a:lnTo>
                      <a:lnTo>
                        <a:pt x="110" y="196"/>
                      </a:lnTo>
                      <a:lnTo>
                        <a:pt x="112" y="194"/>
                      </a:lnTo>
                      <a:lnTo>
                        <a:pt x="112" y="192"/>
                      </a:lnTo>
                      <a:lnTo>
                        <a:pt x="112" y="190"/>
                      </a:lnTo>
                      <a:lnTo>
                        <a:pt x="112" y="188"/>
                      </a:lnTo>
                      <a:lnTo>
                        <a:pt x="114" y="188"/>
                      </a:lnTo>
                      <a:lnTo>
                        <a:pt x="114" y="186"/>
                      </a:lnTo>
                      <a:lnTo>
                        <a:pt x="112" y="184"/>
                      </a:lnTo>
                      <a:lnTo>
                        <a:pt x="112" y="182"/>
                      </a:lnTo>
                      <a:lnTo>
                        <a:pt x="116" y="180"/>
                      </a:lnTo>
                      <a:lnTo>
                        <a:pt x="114" y="176"/>
                      </a:lnTo>
                      <a:lnTo>
                        <a:pt x="112" y="176"/>
                      </a:lnTo>
                      <a:lnTo>
                        <a:pt x="114" y="172"/>
                      </a:lnTo>
                      <a:lnTo>
                        <a:pt x="114" y="166"/>
                      </a:lnTo>
                      <a:lnTo>
                        <a:pt x="118" y="166"/>
                      </a:lnTo>
                      <a:lnTo>
                        <a:pt x="120" y="164"/>
                      </a:lnTo>
                      <a:lnTo>
                        <a:pt x="122" y="168"/>
                      </a:lnTo>
                      <a:lnTo>
                        <a:pt x="126" y="168"/>
                      </a:lnTo>
                      <a:lnTo>
                        <a:pt x="130" y="166"/>
                      </a:lnTo>
                      <a:lnTo>
                        <a:pt x="134" y="164"/>
                      </a:lnTo>
                      <a:lnTo>
                        <a:pt x="140" y="160"/>
                      </a:lnTo>
                      <a:lnTo>
                        <a:pt x="142" y="156"/>
                      </a:lnTo>
                      <a:lnTo>
                        <a:pt x="142" y="154"/>
                      </a:lnTo>
                      <a:lnTo>
                        <a:pt x="144" y="154"/>
                      </a:lnTo>
                      <a:lnTo>
                        <a:pt x="144" y="152"/>
                      </a:lnTo>
                      <a:lnTo>
                        <a:pt x="146" y="152"/>
                      </a:lnTo>
                      <a:lnTo>
                        <a:pt x="146" y="150"/>
                      </a:lnTo>
                      <a:lnTo>
                        <a:pt x="146" y="148"/>
                      </a:lnTo>
                      <a:lnTo>
                        <a:pt x="144" y="148"/>
                      </a:lnTo>
                      <a:lnTo>
                        <a:pt x="146" y="144"/>
                      </a:lnTo>
                      <a:lnTo>
                        <a:pt x="144" y="146"/>
                      </a:lnTo>
                      <a:lnTo>
                        <a:pt x="144" y="144"/>
                      </a:lnTo>
                      <a:lnTo>
                        <a:pt x="144" y="142"/>
                      </a:lnTo>
                      <a:lnTo>
                        <a:pt x="142" y="142"/>
                      </a:lnTo>
                      <a:lnTo>
                        <a:pt x="138" y="142"/>
                      </a:lnTo>
                      <a:lnTo>
                        <a:pt x="136" y="142"/>
                      </a:lnTo>
                      <a:lnTo>
                        <a:pt x="134" y="144"/>
                      </a:lnTo>
                      <a:lnTo>
                        <a:pt x="132" y="148"/>
                      </a:lnTo>
                      <a:lnTo>
                        <a:pt x="126" y="146"/>
                      </a:lnTo>
                      <a:lnTo>
                        <a:pt x="124" y="144"/>
                      </a:lnTo>
                      <a:lnTo>
                        <a:pt x="130" y="146"/>
                      </a:lnTo>
                      <a:lnTo>
                        <a:pt x="134" y="142"/>
                      </a:lnTo>
                      <a:lnTo>
                        <a:pt x="136" y="140"/>
                      </a:lnTo>
                      <a:lnTo>
                        <a:pt x="142" y="140"/>
                      </a:lnTo>
                      <a:lnTo>
                        <a:pt x="144" y="136"/>
                      </a:lnTo>
                      <a:lnTo>
                        <a:pt x="144" y="134"/>
                      </a:lnTo>
                      <a:lnTo>
                        <a:pt x="146" y="132"/>
                      </a:lnTo>
                      <a:lnTo>
                        <a:pt x="144" y="130"/>
                      </a:lnTo>
                      <a:lnTo>
                        <a:pt x="144" y="128"/>
                      </a:lnTo>
                      <a:lnTo>
                        <a:pt x="144" y="126"/>
                      </a:lnTo>
                      <a:lnTo>
                        <a:pt x="142" y="126"/>
                      </a:lnTo>
                      <a:lnTo>
                        <a:pt x="144" y="124"/>
                      </a:lnTo>
                      <a:lnTo>
                        <a:pt x="146" y="124"/>
                      </a:lnTo>
                      <a:lnTo>
                        <a:pt x="148" y="124"/>
                      </a:lnTo>
                      <a:lnTo>
                        <a:pt x="150" y="124"/>
                      </a:lnTo>
                      <a:lnTo>
                        <a:pt x="152" y="122"/>
                      </a:lnTo>
                      <a:lnTo>
                        <a:pt x="152" y="120"/>
                      </a:lnTo>
                      <a:lnTo>
                        <a:pt x="154" y="120"/>
                      </a:lnTo>
                      <a:lnTo>
                        <a:pt x="156" y="118"/>
                      </a:lnTo>
                      <a:lnTo>
                        <a:pt x="160" y="116"/>
                      </a:lnTo>
                      <a:lnTo>
                        <a:pt x="162" y="116"/>
                      </a:lnTo>
                      <a:lnTo>
                        <a:pt x="164" y="116"/>
                      </a:lnTo>
                      <a:lnTo>
                        <a:pt x="166" y="116"/>
                      </a:lnTo>
                      <a:lnTo>
                        <a:pt x="170" y="120"/>
                      </a:lnTo>
                      <a:lnTo>
                        <a:pt x="172" y="116"/>
                      </a:lnTo>
                      <a:lnTo>
                        <a:pt x="174" y="112"/>
                      </a:lnTo>
                      <a:lnTo>
                        <a:pt x="176" y="112"/>
                      </a:lnTo>
                      <a:lnTo>
                        <a:pt x="180" y="114"/>
                      </a:lnTo>
                      <a:lnTo>
                        <a:pt x="184" y="112"/>
                      </a:lnTo>
                      <a:lnTo>
                        <a:pt x="184" y="116"/>
                      </a:lnTo>
                      <a:lnTo>
                        <a:pt x="176" y="120"/>
                      </a:lnTo>
                      <a:lnTo>
                        <a:pt x="172" y="124"/>
                      </a:lnTo>
                      <a:lnTo>
                        <a:pt x="172" y="126"/>
                      </a:lnTo>
                      <a:lnTo>
                        <a:pt x="172" y="128"/>
                      </a:lnTo>
                      <a:lnTo>
                        <a:pt x="172" y="130"/>
                      </a:lnTo>
                      <a:lnTo>
                        <a:pt x="170" y="130"/>
                      </a:lnTo>
                      <a:lnTo>
                        <a:pt x="170" y="132"/>
                      </a:lnTo>
                      <a:lnTo>
                        <a:pt x="170" y="134"/>
                      </a:lnTo>
                      <a:lnTo>
                        <a:pt x="172" y="134"/>
                      </a:lnTo>
                      <a:lnTo>
                        <a:pt x="172" y="136"/>
                      </a:lnTo>
                      <a:lnTo>
                        <a:pt x="172" y="140"/>
                      </a:lnTo>
                      <a:lnTo>
                        <a:pt x="172" y="142"/>
                      </a:lnTo>
                      <a:lnTo>
                        <a:pt x="168" y="146"/>
                      </a:lnTo>
                      <a:lnTo>
                        <a:pt x="168" y="148"/>
                      </a:lnTo>
                      <a:lnTo>
                        <a:pt x="168" y="152"/>
                      </a:lnTo>
                      <a:lnTo>
                        <a:pt x="168" y="150"/>
                      </a:lnTo>
                      <a:lnTo>
                        <a:pt x="170" y="150"/>
                      </a:lnTo>
                      <a:lnTo>
                        <a:pt x="170" y="148"/>
                      </a:lnTo>
                      <a:lnTo>
                        <a:pt x="170" y="146"/>
                      </a:lnTo>
                      <a:lnTo>
                        <a:pt x="172" y="146"/>
                      </a:lnTo>
                      <a:lnTo>
                        <a:pt x="172" y="144"/>
                      </a:lnTo>
                      <a:lnTo>
                        <a:pt x="174" y="144"/>
                      </a:lnTo>
                      <a:lnTo>
                        <a:pt x="174" y="142"/>
                      </a:lnTo>
                      <a:lnTo>
                        <a:pt x="176" y="142"/>
                      </a:lnTo>
                      <a:lnTo>
                        <a:pt x="178" y="142"/>
                      </a:lnTo>
                      <a:lnTo>
                        <a:pt x="178" y="136"/>
                      </a:lnTo>
                      <a:lnTo>
                        <a:pt x="182" y="134"/>
                      </a:lnTo>
                      <a:lnTo>
                        <a:pt x="184" y="132"/>
                      </a:lnTo>
                      <a:lnTo>
                        <a:pt x="184" y="134"/>
                      </a:lnTo>
                      <a:lnTo>
                        <a:pt x="186" y="134"/>
                      </a:lnTo>
                      <a:lnTo>
                        <a:pt x="188" y="134"/>
                      </a:lnTo>
                      <a:lnTo>
                        <a:pt x="188" y="132"/>
                      </a:lnTo>
                      <a:lnTo>
                        <a:pt x="188" y="130"/>
                      </a:lnTo>
                      <a:lnTo>
                        <a:pt x="188" y="128"/>
                      </a:lnTo>
                      <a:lnTo>
                        <a:pt x="188" y="126"/>
                      </a:lnTo>
                      <a:lnTo>
                        <a:pt x="192" y="126"/>
                      </a:lnTo>
                      <a:lnTo>
                        <a:pt x="188" y="122"/>
                      </a:lnTo>
                      <a:lnTo>
                        <a:pt x="192" y="118"/>
                      </a:lnTo>
                      <a:lnTo>
                        <a:pt x="192" y="114"/>
                      </a:lnTo>
                      <a:lnTo>
                        <a:pt x="194" y="112"/>
                      </a:lnTo>
                      <a:lnTo>
                        <a:pt x="194" y="110"/>
                      </a:lnTo>
                      <a:lnTo>
                        <a:pt x="190" y="106"/>
                      </a:lnTo>
                      <a:lnTo>
                        <a:pt x="188" y="102"/>
                      </a:lnTo>
                      <a:lnTo>
                        <a:pt x="192" y="100"/>
                      </a:lnTo>
                      <a:lnTo>
                        <a:pt x="194" y="100"/>
                      </a:lnTo>
                      <a:lnTo>
                        <a:pt x="196" y="100"/>
                      </a:lnTo>
                      <a:lnTo>
                        <a:pt x="196" y="104"/>
                      </a:lnTo>
                      <a:lnTo>
                        <a:pt x="198" y="104"/>
                      </a:lnTo>
                      <a:lnTo>
                        <a:pt x="200" y="102"/>
                      </a:lnTo>
                      <a:lnTo>
                        <a:pt x="198" y="98"/>
                      </a:lnTo>
                      <a:lnTo>
                        <a:pt x="194" y="96"/>
                      </a:lnTo>
                      <a:lnTo>
                        <a:pt x="196" y="92"/>
                      </a:lnTo>
                      <a:lnTo>
                        <a:pt x="200" y="96"/>
                      </a:lnTo>
                      <a:close/>
                      <a:moveTo>
                        <a:pt x="78" y="222"/>
                      </a:moveTo>
                      <a:lnTo>
                        <a:pt x="76" y="222"/>
                      </a:lnTo>
                      <a:lnTo>
                        <a:pt x="74" y="222"/>
                      </a:lnTo>
                      <a:lnTo>
                        <a:pt x="72" y="224"/>
                      </a:lnTo>
                      <a:lnTo>
                        <a:pt x="72" y="226"/>
                      </a:lnTo>
                      <a:lnTo>
                        <a:pt x="70" y="228"/>
                      </a:lnTo>
                      <a:lnTo>
                        <a:pt x="70" y="230"/>
                      </a:lnTo>
                      <a:lnTo>
                        <a:pt x="70" y="232"/>
                      </a:lnTo>
                      <a:lnTo>
                        <a:pt x="72" y="232"/>
                      </a:lnTo>
                      <a:lnTo>
                        <a:pt x="74" y="230"/>
                      </a:lnTo>
                      <a:lnTo>
                        <a:pt x="74" y="228"/>
                      </a:lnTo>
                      <a:lnTo>
                        <a:pt x="76" y="228"/>
                      </a:lnTo>
                      <a:lnTo>
                        <a:pt x="78" y="228"/>
                      </a:lnTo>
                      <a:lnTo>
                        <a:pt x="80" y="228"/>
                      </a:lnTo>
                      <a:lnTo>
                        <a:pt x="80" y="226"/>
                      </a:lnTo>
                      <a:lnTo>
                        <a:pt x="78" y="224"/>
                      </a:lnTo>
                      <a:lnTo>
                        <a:pt x="78" y="222"/>
                      </a:lnTo>
                      <a:close/>
                      <a:moveTo>
                        <a:pt x="68" y="246"/>
                      </a:moveTo>
                      <a:lnTo>
                        <a:pt x="68" y="246"/>
                      </a:lnTo>
                      <a:lnTo>
                        <a:pt x="66" y="248"/>
                      </a:lnTo>
                      <a:lnTo>
                        <a:pt x="66" y="250"/>
                      </a:lnTo>
                      <a:lnTo>
                        <a:pt x="66" y="252"/>
                      </a:lnTo>
                      <a:lnTo>
                        <a:pt x="64" y="252"/>
                      </a:lnTo>
                      <a:lnTo>
                        <a:pt x="64" y="254"/>
                      </a:lnTo>
                      <a:lnTo>
                        <a:pt x="64" y="256"/>
                      </a:lnTo>
                      <a:lnTo>
                        <a:pt x="64" y="258"/>
                      </a:lnTo>
                      <a:lnTo>
                        <a:pt x="66" y="258"/>
                      </a:lnTo>
                      <a:lnTo>
                        <a:pt x="68" y="258"/>
                      </a:lnTo>
                      <a:lnTo>
                        <a:pt x="70" y="258"/>
                      </a:lnTo>
                      <a:lnTo>
                        <a:pt x="70" y="256"/>
                      </a:lnTo>
                      <a:lnTo>
                        <a:pt x="70" y="254"/>
                      </a:lnTo>
                      <a:lnTo>
                        <a:pt x="68" y="252"/>
                      </a:lnTo>
                      <a:lnTo>
                        <a:pt x="72" y="252"/>
                      </a:lnTo>
                      <a:lnTo>
                        <a:pt x="76" y="248"/>
                      </a:lnTo>
                      <a:lnTo>
                        <a:pt x="74" y="246"/>
                      </a:lnTo>
                      <a:lnTo>
                        <a:pt x="72" y="244"/>
                      </a:lnTo>
                      <a:lnTo>
                        <a:pt x="70" y="242"/>
                      </a:lnTo>
                      <a:lnTo>
                        <a:pt x="68" y="246"/>
                      </a:lnTo>
                      <a:close/>
                      <a:moveTo>
                        <a:pt x="52" y="280"/>
                      </a:moveTo>
                      <a:lnTo>
                        <a:pt x="54" y="278"/>
                      </a:lnTo>
                      <a:lnTo>
                        <a:pt x="56" y="278"/>
                      </a:lnTo>
                      <a:lnTo>
                        <a:pt x="58" y="274"/>
                      </a:lnTo>
                      <a:lnTo>
                        <a:pt x="62" y="274"/>
                      </a:lnTo>
                      <a:lnTo>
                        <a:pt x="60" y="268"/>
                      </a:lnTo>
                      <a:lnTo>
                        <a:pt x="58" y="270"/>
                      </a:lnTo>
                      <a:lnTo>
                        <a:pt x="54" y="272"/>
                      </a:lnTo>
                      <a:lnTo>
                        <a:pt x="52" y="274"/>
                      </a:lnTo>
                      <a:lnTo>
                        <a:pt x="52" y="276"/>
                      </a:lnTo>
                      <a:lnTo>
                        <a:pt x="52" y="278"/>
                      </a:lnTo>
                      <a:lnTo>
                        <a:pt x="52" y="280"/>
                      </a:lnTo>
                      <a:close/>
                      <a:moveTo>
                        <a:pt x="56" y="306"/>
                      </a:moveTo>
                      <a:lnTo>
                        <a:pt x="56" y="304"/>
                      </a:lnTo>
                      <a:lnTo>
                        <a:pt x="56" y="300"/>
                      </a:lnTo>
                      <a:lnTo>
                        <a:pt x="52" y="298"/>
                      </a:lnTo>
                      <a:lnTo>
                        <a:pt x="56" y="296"/>
                      </a:lnTo>
                      <a:lnTo>
                        <a:pt x="54" y="292"/>
                      </a:lnTo>
                      <a:lnTo>
                        <a:pt x="58" y="292"/>
                      </a:lnTo>
                      <a:lnTo>
                        <a:pt x="58" y="288"/>
                      </a:lnTo>
                      <a:lnTo>
                        <a:pt x="54" y="288"/>
                      </a:lnTo>
                      <a:lnTo>
                        <a:pt x="52" y="282"/>
                      </a:lnTo>
                      <a:lnTo>
                        <a:pt x="48" y="282"/>
                      </a:lnTo>
                      <a:lnTo>
                        <a:pt x="46" y="286"/>
                      </a:lnTo>
                      <a:lnTo>
                        <a:pt x="44" y="286"/>
                      </a:lnTo>
                      <a:lnTo>
                        <a:pt x="42" y="288"/>
                      </a:lnTo>
                      <a:lnTo>
                        <a:pt x="40" y="288"/>
                      </a:lnTo>
                      <a:lnTo>
                        <a:pt x="38" y="286"/>
                      </a:lnTo>
                      <a:lnTo>
                        <a:pt x="36" y="286"/>
                      </a:lnTo>
                      <a:lnTo>
                        <a:pt x="34" y="288"/>
                      </a:lnTo>
                      <a:lnTo>
                        <a:pt x="32" y="288"/>
                      </a:lnTo>
                      <a:lnTo>
                        <a:pt x="32" y="290"/>
                      </a:lnTo>
                      <a:lnTo>
                        <a:pt x="34" y="290"/>
                      </a:lnTo>
                      <a:lnTo>
                        <a:pt x="34" y="292"/>
                      </a:lnTo>
                      <a:lnTo>
                        <a:pt x="32" y="294"/>
                      </a:lnTo>
                      <a:lnTo>
                        <a:pt x="32" y="296"/>
                      </a:lnTo>
                      <a:lnTo>
                        <a:pt x="34" y="302"/>
                      </a:lnTo>
                      <a:lnTo>
                        <a:pt x="38" y="306"/>
                      </a:lnTo>
                      <a:lnTo>
                        <a:pt x="38" y="308"/>
                      </a:lnTo>
                      <a:lnTo>
                        <a:pt x="36" y="308"/>
                      </a:lnTo>
                      <a:lnTo>
                        <a:pt x="38" y="310"/>
                      </a:lnTo>
                      <a:lnTo>
                        <a:pt x="40" y="312"/>
                      </a:lnTo>
                      <a:lnTo>
                        <a:pt x="44" y="312"/>
                      </a:lnTo>
                      <a:lnTo>
                        <a:pt x="46" y="312"/>
                      </a:lnTo>
                      <a:lnTo>
                        <a:pt x="46" y="314"/>
                      </a:lnTo>
                      <a:lnTo>
                        <a:pt x="48" y="314"/>
                      </a:lnTo>
                      <a:lnTo>
                        <a:pt x="48" y="316"/>
                      </a:lnTo>
                      <a:lnTo>
                        <a:pt x="48" y="318"/>
                      </a:lnTo>
                      <a:lnTo>
                        <a:pt x="50" y="318"/>
                      </a:lnTo>
                      <a:lnTo>
                        <a:pt x="50" y="316"/>
                      </a:lnTo>
                      <a:lnTo>
                        <a:pt x="52" y="316"/>
                      </a:lnTo>
                      <a:lnTo>
                        <a:pt x="52" y="314"/>
                      </a:lnTo>
                      <a:lnTo>
                        <a:pt x="52" y="312"/>
                      </a:lnTo>
                      <a:lnTo>
                        <a:pt x="52" y="310"/>
                      </a:lnTo>
                      <a:lnTo>
                        <a:pt x="52" y="308"/>
                      </a:lnTo>
                      <a:lnTo>
                        <a:pt x="56" y="306"/>
                      </a:lnTo>
                      <a:close/>
                      <a:moveTo>
                        <a:pt x="68" y="334"/>
                      </a:moveTo>
                      <a:lnTo>
                        <a:pt x="68" y="334"/>
                      </a:lnTo>
                      <a:lnTo>
                        <a:pt x="70" y="334"/>
                      </a:lnTo>
                      <a:lnTo>
                        <a:pt x="72" y="334"/>
                      </a:lnTo>
                      <a:lnTo>
                        <a:pt x="70" y="330"/>
                      </a:lnTo>
                      <a:lnTo>
                        <a:pt x="72" y="328"/>
                      </a:lnTo>
                      <a:lnTo>
                        <a:pt x="72" y="326"/>
                      </a:lnTo>
                      <a:lnTo>
                        <a:pt x="70" y="326"/>
                      </a:lnTo>
                      <a:lnTo>
                        <a:pt x="68" y="326"/>
                      </a:lnTo>
                      <a:lnTo>
                        <a:pt x="68" y="324"/>
                      </a:lnTo>
                      <a:lnTo>
                        <a:pt x="66" y="324"/>
                      </a:lnTo>
                      <a:lnTo>
                        <a:pt x="64" y="324"/>
                      </a:lnTo>
                      <a:lnTo>
                        <a:pt x="64" y="326"/>
                      </a:lnTo>
                      <a:lnTo>
                        <a:pt x="64" y="324"/>
                      </a:lnTo>
                      <a:lnTo>
                        <a:pt x="64" y="322"/>
                      </a:lnTo>
                      <a:lnTo>
                        <a:pt x="60" y="320"/>
                      </a:lnTo>
                      <a:lnTo>
                        <a:pt x="68" y="320"/>
                      </a:lnTo>
                      <a:lnTo>
                        <a:pt x="70" y="316"/>
                      </a:lnTo>
                      <a:lnTo>
                        <a:pt x="68" y="316"/>
                      </a:lnTo>
                      <a:lnTo>
                        <a:pt x="66" y="316"/>
                      </a:lnTo>
                      <a:lnTo>
                        <a:pt x="68" y="316"/>
                      </a:lnTo>
                      <a:lnTo>
                        <a:pt x="68" y="314"/>
                      </a:lnTo>
                      <a:lnTo>
                        <a:pt x="74" y="314"/>
                      </a:lnTo>
                      <a:lnTo>
                        <a:pt x="72" y="312"/>
                      </a:lnTo>
                      <a:lnTo>
                        <a:pt x="68" y="310"/>
                      </a:lnTo>
                      <a:lnTo>
                        <a:pt x="62" y="306"/>
                      </a:lnTo>
                      <a:lnTo>
                        <a:pt x="60" y="308"/>
                      </a:lnTo>
                      <a:lnTo>
                        <a:pt x="58" y="310"/>
                      </a:lnTo>
                      <a:lnTo>
                        <a:pt x="58" y="316"/>
                      </a:lnTo>
                      <a:lnTo>
                        <a:pt x="56" y="324"/>
                      </a:lnTo>
                      <a:lnTo>
                        <a:pt x="60" y="326"/>
                      </a:lnTo>
                      <a:lnTo>
                        <a:pt x="60" y="330"/>
                      </a:lnTo>
                      <a:lnTo>
                        <a:pt x="62" y="332"/>
                      </a:lnTo>
                      <a:lnTo>
                        <a:pt x="62" y="328"/>
                      </a:lnTo>
                      <a:lnTo>
                        <a:pt x="68" y="330"/>
                      </a:lnTo>
                      <a:lnTo>
                        <a:pt x="68" y="332"/>
                      </a:lnTo>
                      <a:lnTo>
                        <a:pt x="68" y="334"/>
                      </a:lnTo>
                      <a:close/>
                      <a:moveTo>
                        <a:pt x="72" y="352"/>
                      </a:moveTo>
                      <a:lnTo>
                        <a:pt x="74" y="352"/>
                      </a:lnTo>
                      <a:lnTo>
                        <a:pt x="74" y="354"/>
                      </a:lnTo>
                      <a:lnTo>
                        <a:pt x="76" y="354"/>
                      </a:lnTo>
                      <a:lnTo>
                        <a:pt x="78" y="354"/>
                      </a:lnTo>
                      <a:lnTo>
                        <a:pt x="80" y="354"/>
                      </a:lnTo>
                      <a:lnTo>
                        <a:pt x="80" y="352"/>
                      </a:lnTo>
                      <a:lnTo>
                        <a:pt x="82" y="352"/>
                      </a:lnTo>
                      <a:lnTo>
                        <a:pt x="86" y="350"/>
                      </a:lnTo>
                      <a:lnTo>
                        <a:pt x="80" y="346"/>
                      </a:lnTo>
                      <a:lnTo>
                        <a:pt x="76" y="344"/>
                      </a:lnTo>
                      <a:lnTo>
                        <a:pt x="72" y="344"/>
                      </a:lnTo>
                      <a:lnTo>
                        <a:pt x="74" y="348"/>
                      </a:lnTo>
                      <a:lnTo>
                        <a:pt x="72" y="352"/>
                      </a:lnTo>
                      <a:close/>
                      <a:moveTo>
                        <a:pt x="82" y="320"/>
                      </a:moveTo>
                      <a:lnTo>
                        <a:pt x="82" y="316"/>
                      </a:lnTo>
                      <a:lnTo>
                        <a:pt x="80" y="320"/>
                      </a:lnTo>
                      <a:lnTo>
                        <a:pt x="80" y="326"/>
                      </a:lnTo>
                      <a:lnTo>
                        <a:pt x="78" y="324"/>
                      </a:lnTo>
                      <a:lnTo>
                        <a:pt x="76" y="324"/>
                      </a:lnTo>
                      <a:lnTo>
                        <a:pt x="74" y="324"/>
                      </a:lnTo>
                      <a:lnTo>
                        <a:pt x="72" y="324"/>
                      </a:lnTo>
                      <a:lnTo>
                        <a:pt x="72" y="326"/>
                      </a:lnTo>
                      <a:lnTo>
                        <a:pt x="74" y="326"/>
                      </a:lnTo>
                      <a:lnTo>
                        <a:pt x="74" y="328"/>
                      </a:lnTo>
                      <a:lnTo>
                        <a:pt x="78" y="328"/>
                      </a:lnTo>
                      <a:lnTo>
                        <a:pt x="82" y="328"/>
                      </a:lnTo>
                      <a:lnTo>
                        <a:pt x="86" y="330"/>
                      </a:lnTo>
                      <a:lnTo>
                        <a:pt x="86" y="326"/>
                      </a:lnTo>
                      <a:lnTo>
                        <a:pt x="86" y="322"/>
                      </a:lnTo>
                      <a:lnTo>
                        <a:pt x="82" y="320"/>
                      </a:lnTo>
                      <a:close/>
                      <a:moveTo>
                        <a:pt x="174" y="362"/>
                      </a:moveTo>
                      <a:lnTo>
                        <a:pt x="176" y="362"/>
                      </a:lnTo>
                      <a:lnTo>
                        <a:pt x="178" y="362"/>
                      </a:lnTo>
                      <a:lnTo>
                        <a:pt x="176" y="362"/>
                      </a:lnTo>
                      <a:lnTo>
                        <a:pt x="176" y="360"/>
                      </a:lnTo>
                      <a:lnTo>
                        <a:pt x="174" y="360"/>
                      </a:lnTo>
                      <a:lnTo>
                        <a:pt x="172" y="358"/>
                      </a:lnTo>
                      <a:lnTo>
                        <a:pt x="170" y="356"/>
                      </a:lnTo>
                      <a:lnTo>
                        <a:pt x="168" y="354"/>
                      </a:lnTo>
                      <a:lnTo>
                        <a:pt x="166" y="356"/>
                      </a:lnTo>
                      <a:lnTo>
                        <a:pt x="170" y="358"/>
                      </a:lnTo>
                      <a:lnTo>
                        <a:pt x="172" y="360"/>
                      </a:lnTo>
                      <a:lnTo>
                        <a:pt x="170" y="360"/>
                      </a:lnTo>
                      <a:lnTo>
                        <a:pt x="168" y="364"/>
                      </a:lnTo>
                      <a:lnTo>
                        <a:pt x="164" y="364"/>
                      </a:lnTo>
                      <a:lnTo>
                        <a:pt x="160" y="364"/>
                      </a:lnTo>
                      <a:lnTo>
                        <a:pt x="156" y="364"/>
                      </a:lnTo>
                      <a:lnTo>
                        <a:pt x="156" y="366"/>
                      </a:lnTo>
                      <a:lnTo>
                        <a:pt x="154" y="366"/>
                      </a:lnTo>
                      <a:lnTo>
                        <a:pt x="152" y="366"/>
                      </a:lnTo>
                      <a:lnTo>
                        <a:pt x="152" y="364"/>
                      </a:lnTo>
                      <a:lnTo>
                        <a:pt x="150" y="364"/>
                      </a:lnTo>
                      <a:lnTo>
                        <a:pt x="150" y="362"/>
                      </a:lnTo>
                      <a:lnTo>
                        <a:pt x="150" y="360"/>
                      </a:lnTo>
                      <a:lnTo>
                        <a:pt x="148" y="360"/>
                      </a:lnTo>
                      <a:lnTo>
                        <a:pt x="146" y="360"/>
                      </a:lnTo>
                      <a:lnTo>
                        <a:pt x="146" y="358"/>
                      </a:lnTo>
                      <a:lnTo>
                        <a:pt x="146" y="356"/>
                      </a:lnTo>
                      <a:lnTo>
                        <a:pt x="146" y="354"/>
                      </a:lnTo>
                      <a:lnTo>
                        <a:pt x="144" y="354"/>
                      </a:lnTo>
                      <a:lnTo>
                        <a:pt x="142" y="354"/>
                      </a:lnTo>
                      <a:lnTo>
                        <a:pt x="140" y="354"/>
                      </a:lnTo>
                      <a:lnTo>
                        <a:pt x="138" y="352"/>
                      </a:lnTo>
                      <a:lnTo>
                        <a:pt x="136" y="350"/>
                      </a:lnTo>
                      <a:lnTo>
                        <a:pt x="130" y="348"/>
                      </a:lnTo>
                      <a:lnTo>
                        <a:pt x="124" y="344"/>
                      </a:lnTo>
                      <a:lnTo>
                        <a:pt x="120" y="342"/>
                      </a:lnTo>
                      <a:lnTo>
                        <a:pt x="120" y="340"/>
                      </a:lnTo>
                      <a:lnTo>
                        <a:pt x="112" y="338"/>
                      </a:lnTo>
                      <a:lnTo>
                        <a:pt x="110" y="338"/>
                      </a:lnTo>
                      <a:lnTo>
                        <a:pt x="110" y="336"/>
                      </a:lnTo>
                      <a:lnTo>
                        <a:pt x="110" y="334"/>
                      </a:lnTo>
                      <a:lnTo>
                        <a:pt x="108" y="334"/>
                      </a:lnTo>
                      <a:lnTo>
                        <a:pt x="108" y="336"/>
                      </a:lnTo>
                      <a:lnTo>
                        <a:pt x="108" y="340"/>
                      </a:lnTo>
                      <a:lnTo>
                        <a:pt x="110" y="342"/>
                      </a:lnTo>
                      <a:lnTo>
                        <a:pt x="108" y="344"/>
                      </a:lnTo>
                      <a:lnTo>
                        <a:pt x="108" y="346"/>
                      </a:lnTo>
                      <a:lnTo>
                        <a:pt x="110" y="350"/>
                      </a:lnTo>
                      <a:lnTo>
                        <a:pt x="112" y="350"/>
                      </a:lnTo>
                      <a:lnTo>
                        <a:pt x="114" y="350"/>
                      </a:lnTo>
                      <a:lnTo>
                        <a:pt x="116" y="350"/>
                      </a:lnTo>
                      <a:lnTo>
                        <a:pt x="118" y="350"/>
                      </a:lnTo>
                      <a:lnTo>
                        <a:pt x="118" y="352"/>
                      </a:lnTo>
                      <a:lnTo>
                        <a:pt x="118" y="354"/>
                      </a:lnTo>
                      <a:lnTo>
                        <a:pt x="118" y="356"/>
                      </a:lnTo>
                      <a:lnTo>
                        <a:pt x="120" y="358"/>
                      </a:lnTo>
                      <a:lnTo>
                        <a:pt x="122" y="358"/>
                      </a:lnTo>
                      <a:lnTo>
                        <a:pt x="122" y="360"/>
                      </a:lnTo>
                      <a:lnTo>
                        <a:pt x="122" y="362"/>
                      </a:lnTo>
                      <a:lnTo>
                        <a:pt x="120" y="362"/>
                      </a:lnTo>
                      <a:lnTo>
                        <a:pt x="120" y="364"/>
                      </a:lnTo>
                      <a:lnTo>
                        <a:pt x="122" y="364"/>
                      </a:lnTo>
                      <a:lnTo>
                        <a:pt x="124" y="364"/>
                      </a:lnTo>
                      <a:lnTo>
                        <a:pt x="130" y="370"/>
                      </a:lnTo>
                      <a:lnTo>
                        <a:pt x="136" y="370"/>
                      </a:lnTo>
                      <a:lnTo>
                        <a:pt x="138" y="370"/>
                      </a:lnTo>
                      <a:lnTo>
                        <a:pt x="138" y="368"/>
                      </a:lnTo>
                      <a:lnTo>
                        <a:pt x="136" y="368"/>
                      </a:lnTo>
                      <a:lnTo>
                        <a:pt x="134" y="366"/>
                      </a:lnTo>
                      <a:lnTo>
                        <a:pt x="132" y="366"/>
                      </a:lnTo>
                      <a:lnTo>
                        <a:pt x="132" y="364"/>
                      </a:lnTo>
                      <a:lnTo>
                        <a:pt x="138" y="364"/>
                      </a:lnTo>
                      <a:lnTo>
                        <a:pt x="146" y="368"/>
                      </a:lnTo>
                      <a:lnTo>
                        <a:pt x="148" y="372"/>
                      </a:lnTo>
                      <a:lnTo>
                        <a:pt x="154" y="376"/>
                      </a:lnTo>
                      <a:lnTo>
                        <a:pt x="160" y="378"/>
                      </a:lnTo>
                      <a:lnTo>
                        <a:pt x="168" y="382"/>
                      </a:lnTo>
                      <a:lnTo>
                        <a:pt x="166" y="380"/>
                      </a:lnTo>
                      <a:lnTo>
                        <a:pt x="170" y="380"/>
                      </a:lnTo>
                      <a:lnTo>
                        <a:pt x="170" y="378"/>
                      </a:lnTo>
                      <a:lnTo>
                        <a:pt x="170" y="376"/>
                      </a:lnTo>
                      <a:lnTo>
                        <a:pt x="168" y="376"/>
                      </a:lnTo>
                      <a:lnTo>
                        <a:pt x="166" y="376"/>
                      </a:lnTo>
                      <a:lnTo>
                        <a:pt x="164" y="374"/>
                      </a:lnTo>
                      <a:lnTo>
                        <a:pt x="162" y="374"/>
                      </a:lnTo>
                      <a:lnTo>
                        <a:pt x="160" y="374"/>
                      </a:lnTo>
                      <a:lnTo>
                        <a:pt x="158" y="374"/>
                      </a:lnTo>
                      <a:lnTo>
                        <a:pt x="158" y="372"/>
                      </a:lnTo>
                      <a:lnTo>
                        <a:pt x="156" y="370"/>
                      </a:lnTo>
                      <a:lnTo>
                        <a:pt x="154" y="368"/>
                      </a:lnTo>
                      <a:lnTo>
                        <a:pt x="156" y="364"/>
                      </a:lnTo>
                      <a:lnTo>
                        <a:pt x="162" y="364"/>
                      </a:lnTo>
                      <a:lnTo>
                        <a:pt x="166" y="366"/>
                      </a:lnTo>
                      <a:lnTo>
                        <a:pt x="168" y="366"/>
                      </a:lnTo>
                      <a:lnTo>
                        <a:pt x="168" y="364"/>
                      </a:lnTo>
                      <a:lnTo>
                        <a:pt x="170" y="364"/>
                      </a:lnTo>
                      <a:lnTo>
                        <a:pt x="172" y="362"/>
                      </a:lnTo>
                      <a:lnTo>
                        <a:pt x="174" y="362"/>
                      </a:lnTo>
                      <a:close/>
                      <a:moveTo>
                        <a:pt x="182" y="426"/>
                      </a:moveTo>
                      <a:lnTo>
                        <a:pt x="182" y="424"/>
                      </a:lnTo>
                      <a:lnTo>
                        <a:pt x="180" y="424"/>
                      </a:lnTo>
                      <a:lnTo>
                        <a:pt x="180" y="422"/>
                      </a:lnTo>
                      <a:lnTo>
                        <a:pt x="182" y="420"/>
                      </a:lnTo>
                      <a:lnTo>
                        <a:pt x="176" y="416"/>
                      </a:lnTo>
                      <a:lnTo>
                        <a:pt x="170" y="410"/>
                      </a:lnTo>
                      <a:lnTo>
                        <a:pt x="162" y="404"/>
                      </a:lnTo>
                      <a:lnTo>
                        <a:pt x="156" y="404"/>
                      </a:lnTo>
                      <a:lnTo>
                        <a:pt x="154" y="400"/>
                      </a:lnTo>
                      <a:lnTo>
                        <a:pt x="152" y="394"/>
                      </a:lnTo>
                      <a:lnTo>
                        <a:pt x="148" y="390"/>
                      </a:lnTo>
                      <a:lnTo>
                        <a:pt x="142" y="382"/>
                      </a:lnTo>
                      <a:lnTo>
                        <a:pt x="138" y="380"/>
                      </a:lnTo>
                      <a:lnTo>
                        <a:pt x="138" y="378"/>
                      </a:lnTo>
                      <a:lnTo>
                        <a:pt x="138" y="376"/>
                      </a:lnTo>
                      <a:lnTo>
                        <a:pt x="136" y="376"/>
                      </a:lnTo>
                      <a:lnTo>
                        <a:pt x="134" y="376"/>
                      </a:lnTo>
                      <a:lnTo>
                        <a:pt x="134" y="378"/>
                      </a:lnTo>
                      <a:lnTo>
                        <a:pt x="134" y="384"/>
                      </a:lnTo>
                      <a:lnTo>
                        <a:pt x="136" y="388"/>
                      </a:lnTo>
                      <a:lnTo>
                        <a:pt x="134" y="390"/>
                      </a:lnTo>
                      <a:lnTo>
                        <a:pt x="134" y="392"/>
                      </a:lnTo>
                      <a:lnTo>
                        <a:pt x="132" y="392"/>
                      </a:lnTo>
                      <a:lnTo>
                        <a:pt x="130" y="392"/>
                      </a:lnTo>
                      <a:lnTo>
                        <a:pt x="128" y="392"/>
                      </a:lnTo>
                      <a:lnTo>
                        <a:pt x="126" y="392"/>
                      </a:lnTo>
                      <a:lnTo>
                        <a:pt x="126" y="390"/>
                      </a:lnTo>
                      <a:lnTo>
                        <a:pt x="124" y="388"/>
                      </a:lnTo>
                      <a:lnTo>
                        <a:pt x="122" y="386"/>
                      </a:lnTo>
                      <a:lnTo>
                        <a:pt x="120" y="388"/>
                      </a:lnTo>
                      <a:lnTo>
                        <a:pt x="114" y="380"/>
                      </a:lnTo>
                      <a:lnTo>
                        <a:pt x="112" y="378"/>
                      </a:lnTo>
                      <a:lnTo>
                        <a:pt x="114" y="376"/>
                      </a:lnTo>
                      <a:lnTo>
                        <a:pt x="118" y="376"/>
                      </a:lnTo>
                      <a:lnTo>
                        <a:pt x="118" y="374"/>
                      </a:lnTo>
                      <a:lnTo>
                        <a:pt x="118" y="372"/>
                      </a:lnTo>
                      <a:lnTo>
                        <a:pt x="116" y="372"/>
                      </a:lnTo>
                      <a:lnTo>
                        <a:pt x="114" y="372"/>
                      </a:lnTo>
                      <a:lnTo>
                        <a:pt x="112" y="372"/>
                      </a:lnTo>
                      <a:lnTo>
                        <a:pt x="110" y="372"/>
                      </a:lnTo>
                      <a:lnTo>
                        <a:pt x="110" y="374"/>
                      </a:lnTo>
                      <a:lnTo>
                        <a:pt x="106" y="370"/>
                      </a:lnTo>
                      <a:lnTo>
                        <a:pt x="104" y="364"/>
                      </a:lnTo>
                      <a:lnTo>
                        <a:pt x="98" y="362"/>
                      </a:lnTo>
                      <a:lnTo>
                        <a:pt x="94" y="364"/>
                      </a:lnTo>
                      <a:lnTo>
                        <a:pt x="98" y="366"/>
                      </a:lnTo>
                      <a:lnTo>
                        <a:pt x="100" y="368"/>
                      </a:lnTo>
                      <a:lnTo>
                        <a:pt x="98" y="370"/>
                      </a:lnTo>
                      <a:lnTo>
                        <a:pt x="94" y="368"/>
                      </a:lnTo>
                      <a:lnTo>
                        <a:pt x="94" y="370"/>
                      </a:lnTo>
                      <a:lnTo>
                        <a:pt x="96" y="374"/>
                      </a:lnTo>
                      <a:lnTo>
                        <a:pt x="94" y="376"/>
                      </a:lnTo>
                      <a:lnTo>
                        <a:pt x="92" y="372"/>
                      </a:lnTo>
                      <a:lnTo>
                        <a:pt x="88" y="368"/>
                      </a:lnTo>
                      <a:lnTo>
                        <a:pt x="86" y="368"/>
                      </a:lnTo>
                      <a:lnTo>
                        <a:pt x="86" y="366"/>
                      </a:lnTo>
                      <a:lnTo>
                        <a:pt x="84" y="366"/>
                      </a:lnTo>
                      <a:lnTo>
                        <a:pt x="82" y="366"/>
                      </a:lnTo>
                      <a:lnTo>
                        <a:pt x="82" y="368"/>
                      </a:lnTo>
                      <a:lnTo>
                        <a:pt x="80" y="370"/>
                      </a:lnTo>
                      <a:lnTo>
                        <a:pt x="78" y="370"/>
                      </a:lnTo>
                      <a:lnTo>
                        <a:pt x="76" y="370"/>
                      </a:lnTo>
                      <a:lnTo>
                        <a:pt x="72" y="374"/>
                      </a:lnTo>
                      <a:lnTo>
                        <a:pt x="68" y="370"/>
                      </a:lnTo>
                      <a:lnTo>
                        <a:pt x="64" y="372"/>
                      </a:lnTo>
                      <a:lnTo>
                        <a:pt x="62" y="370"/>
                      </a:lnTo>
                      <a:lnTo>
                        <a:pt x="58" y="368"/>
                      </a:lnTo>
                      <a:lnTo>
                        <a:pt x="58" y="370"/>
                      </a:lnTo>
                      <a:lnTo>
                        <a:pt x="60" y="370"/>
                      </a:lnTo>
                      <a:lnTo>
                        <a:pt x="60" y="372"/>
                      </a:lnTo>
                      <a:lnTo>
                        <a:pt x="62" y="374"/>
                      </a:lnTo>
                      <a:lnTo>
                        <a:pt x="62" y="376"/>
                      </a:lnTo>
                      <a:lnTo>
                        <a:pt x="66" y="382"/>
                      </a:lnTo>
                      <a:lnTo>
                        <a:pt x="84" y="398"/>
                      </a:lnTo>
                      <a:lnTo>
                        <a:pt x="104" y="412"/>
                      </a:lnTo>
                      <a:lnTo>
                        <a:pt x="106" y="412"/>
                      </a:lnTo>
                      <a:lnTo>
                        <a:pt x="106" y="410"/>
                      </a:lnTo>
                      <a:lnTo>
                        <a:pt x="112" y="414"/>
                      </a:lnTo>
                      <a:lnTo>
                        <a:pt x="120" y="414"/>
                      </a:lnTo>
                      <a:lnTo>
                        <a:pt x="124" y="420"/>
                      </a:lnTo>
                      <a:lnTo>
                        <a:pt x="132" y="424"/>
                      </a:lnTo>
                      <a:lnTo>
                        <a:pt x="138" y="426"/>
                      </a:lnTo>
                      <a:lnTo>
                        <a:pt x="142" y="430"/>
                      </a:lnTo>
                      <a:lnTo>
                        <a:pt x="148" y="432"/>
                      </a:lnTo>
                      <a:lnTo>
                        <a:pt x="148" y="434"/>
                      </a:lnTo>
                      <a:lnTo>
                        <a:pt x="154" y="434"/>
                      </a:lnTo>
                      <a:lnTo>
                        <a:pt x="156" y="434"/>
                      </a:lnTo>
                      <a:lnTo>
                        <a:pt x="160" y="436"/>
                      </a:lnTo>
                      <a:lnTo>
                        <a:pt x="176" y="440"/>
                      </a:lnTo>
                      <a:lnTo>
                        <a:pt x="176" y="438"/>
                      </a:lnTo>
                      <a:lnTo>
                        <a:pt x="174" y="438"/>
                      </a:lnTo>
                      <a:lnTo>
                        <a:pt x="172" y="436"/>
                      </a:lnTo>
                      <a:lnTo>
                        <a:pt x="174" y="436"/>
                      </a:lnTo>
                      <a:lnTo>
                        <a:pt x="174" y="438"/>
                      </a:lnTo>
                      <a:lnTo>
                        <a:pt x="176" y="438"/>
                      </a:lnTo>
                      <a:lnTo>
                        <a:pt x="178" y="436"/>
                      </a:lnTo>
                      <a:lnTo>
                        <a:pt x="180" y="434"/>
                      </a:lnTo>
                      <a:lnTo>
                        <a:pt x="182" y="432"/>
                      </a:lnTo>
                      <a:lnTo>
                        <a:pt x="184" y="430"/>
                      </a:lnTo>
                      <a:lnTo>
                        <a:pt x="186" y="428"/>
                      </a:lnTo>
                      <a:lnTo>
                        <a:pt x="184" y="426"/>
                      </a:lnTo>
                      <a:lnTo>
                        <a:pt x="182" y="426"/>
                      </a:lnTo>
                      <a:close/>
                      <a:moveTo>
                        <a:pt x="202" y="138"/>
                      </a:moveTo>
                      <a:lnTo>
                        <a:pt x="202" y="138"/>
                      </a:lnTo>
                      <a:lnTo>
                        <a:pt x="202" y="140"/>
                      </a:lnTo>
                      <a:lnTo>
                        <a:pt x="204" y="140"/>
                      </a:lnTo>
                      <a:lnTo>
                        <a:pt x="206" y="140"/>
                      </a:lnTo>
                      <a:lnTo>
                        <a:pt x="206" y="138"/>
                      </a:lnTo>
                      <a:lnTo>
                        <a:pt x="204" y="138"/>
                      </a:lnTo>
                      <a:lnTo>
                        <a:pt x="202" y="138"/>
                      </a:lnTo>
                      <a:close/>
                      <a:moveTo>
                        <a:pt x="208" y="140"/>
                      </a:moveTo>
                      <a:lnTo>
                        <a:pt x="208" y="140"/>
                      </a:lnTo>
                      <a:lnTo>
                        <a:pt x="210" y="140"/>
                      </a:lnTo>
                      <a:lnTo>
                        <a:pt x="208" y="140"/>
                      </a:lnTo>
                      <a:close/>
                      <a:moveTo>
                        <a:pt x="192" y="128"/>
                      </a:moveTo>
                      <a:lnTo>
                        <a:pt x="192" y="128"/>
                      </a:lnTo>
                      <a:lnTo>
                        <a:pt x="192" y="130"/>
                      </a:lnTo>
                      <a:lnTo>
                        <a:pt x="194" y="130"/>
                      </a:lnTo>
                      <a:lnTo>
                        <a:pt x="194" y="128"/>
                      </a:lnTo>
                      <a:lnTo>
                        <a:pt x="192" y="128"/>
                      </a:lnTo>
                      <a:close/>
                      <a:moveTo>
                        <a:pt x="214" y="140"/>
                      </a:moveTo>
                      <a:lnTo>
                        <a:pt x="214" y="140"/>
                      </a:lnTo>
                      <a:close/>
                      <a:moveTo>
                        <a:pt x="218" y="136"/>
                      </a:moveTo>
                      <a:lnTo>
                        <a:pt x="216" y="136"/>
                      </a:lnTo>
                      <a:lnTo>
                        <a:pt x="216" y="138"/>
                      </a:lnTo>
                      <a:lnTo>
                        <a:pt x="218" y="138"/>
                      </a:lnTo>
                      <a:lnTo>
                        <a:pt x="220" y="138"/>
                      </a:lnTo>
                      <a:lnTo>
                        <a:pt x="220" y="136"/>
                      </a:lnTo>
                      <a:lnTo>
                        <a:pt x="218" y="136"/>
                      </a:lnTo>
                      <a:close/>
                      <a:moveTo>
                        <a:pt x="98" y="326"/>
                      </a:moveTo>
                      <a:lnTo>
                        <a:pt x="96" y="324"/>
                      </a:lnTo>
                      <a:lnTo>
                        <a:pt x="94" y="326"/>
                      </a:lnTo>
                      <a:lnTo>
                        <a:pt x="96" y="328"/>
                      </a:lnTo>
                      <a:lnTo>
                        <a:pt x="94" y="330"/>
                      </a:lnTo>
                      <a:lnTo>
                        <a:pt x="96" y="332"/>
                      </a:lnTo>
                      <a:lnTo>
                        <a:pt x="98" y="334"/>
                      </a:lnTo>
                      <a:lnTo>
                        <a:pt x="96" y="338"/>
                      </a:lnTo>
                      <a:lnTo>
                        <a:pt x="98" y="338"/>
                      </a:lnTo>
                      <a:lnTo>
                        <a:pt x="98" y="336"/>
                      </a:lnTo>
                      <a:lnTo>
                        <a:pt x="98" y="334"/>
                      </a:lnTo>
                      <a:lnTo>
                        <a:pt x="100" y="334"/>
                      </a:lnTo>
                      <a:lnTo>
                        <a:pt x="100" y="336"/>
                      </a:lnTo>
                      <a:lnTo>
                        <a:pt x="100" y="338"/>
                      </a:lnTo>
                      <a:lnTo>
                        <a:pt x="102" y="336"/>
                      </a:lnTo>
                      <a:lnTo>
                        <a:pt x="102" y="338"/>
                      </a:lnTo>
                      <a:lnTo>
                        <a:pt x="104" y="338"/>
                      </a:lnTo>
                      <a:lnTo>
                        <a:pt x="106" y="338"/>
                      </a:lnTo>
                      <a:lnTo>
                        <a:pt x="104" y="336"/>
                      </a:lnTo>
                      <a:lnTo>
                        <a:pt x="104" y="334"/>
                      </a:lnTo>
                      <a:lnTo>
                        <a:pt x="104" y="332"/>
                      </a:lnTo>
                      <a:lnTo>
                        <a:pt x="104" y="330"/>
                      </a:lnTo>
                      <a:lnTo>
                        <a:pt x="102" y="328"/>
                      </a:lnTo>
                      <a:lnTo>
                        <a:pt x="98" y="330"/>
                      </a:lnTo>
                      <a:lnTo>
                        <a:pt x="98" y="328"/>
                      </a:lnTo>
                      <a:lnTo>
                        <a:pt x="98" y="326"/>
                      </a:lnTo>
                      <a:close/>
                      <a:moveTo>
                        <a:pt x="96" y="338"/>
                      </a:moveTo>
                      <a:lnTo>
                        <a:pt x="96" y="338"/>
                      </a:lnTo>
                      <a:close/>
                      <a:moveTo>
                        <a:pt x="80" y="286"/>
                      </a:moveTo>
                      <a:lnTo>
                        <a:pt x="80" y="284"/>
                      </a:lnTo>
                      <a:lnTo>
                        <a:pt x="78" y="284"/>
                      </a:lnTo>
                      <a:lnTo>
                        <a:pt x="76" y="284"/>
                      </a:lnTo>
                      <a:lnTo>
                        <a:pt x="76" y="286"/>
                      </a:lnTo>
                      <a:lnTo>
                        <a:pt x="74" y="286"/>
                      </a:lnTo>
                      <a:lnTo>
                        <a:pt x="72" y="286"/>
                      </a:lnTo>
                      <a:lnTo>
                        <a:pt x="70" y="288"/>
                      </a:lnTo>
                      <a:lnTo>
                        <a:pt x="68" y="288"/>
                      </a:lnTo>
                      <a:lnTo>
                        <a:pt x="66" y="290"/>
                      </a:lnTo>
                      <a:lnTo>
                        <a:pt x="66" y="292"/>
                      </a:lnTo>
                      <a:lnTo>
                        <a:pt x="68" y="294"/>
                      </a:lnTo>
                      <a:lnTo>
                        <a:pt x="70" y="292"/>
                      </a:lnTo>
                      <a:lnTo>
                        <a:pt x="72" y="292"/>
                      </a:lnTo>
                      <a:lnTo>
                        <a:pt x="70" y="296"/>
                      </a:lnTo>
                      <a:lnTo>
                        <a:pt x="72" y="296"/>
                      </a:lnTo>
                      <a:lnTo>
                        <a:pt x="74" y="296"/>
                      </a:lnTo>
                      <a:lnTo>
                        <a:pt x="74" y="298"/>
                      </a:lnTo>
                      <a:lnTo>
                        <a:pt x="72" y="300"/>
                      </a:lnTo>
                      <a:lnTo>
                        <a:pt x="72" y="302"/>
                      </a:lnTo>
                      <a:lnTo>
                        <a:pt x="74" y="300"/>
                      </a:lnTo>
                      <a:lnTo>
                        <a:pt x="76" y="300"/>
                      </a:lnTo>
                      <a:lnTo>
                        <a:pt x="82" y="298"/>
                      </a:lnTo>
                      <a:lnTo>
                        <a:pt x="82" y="296"/>
                      </a:lnTo>
                      <a:lnTo>
                        <a:pt x="82" y="294"/>
                      </a:lnTo>
                      <a:lnTo>
                        <a:pt x="84" y="292"/>
                      </a:lnTo>
                      <a:lnTo>
                        <a:pt x="84" y="290"/>
                      </a:lnTo>
                      <a:lnTo>
                        <a:pt x="82" y="290"/>
                      </a:lnTo>
                      <a:lnTo>
                        <a:pt x="80" y="288"/>
                      </a:lnTo>
                      <a:lnTo>
                        <a:pt x="80" y="286"/>
                      </a:lnTo>
                      <a:close/>
                      <a:moveTo>
                        <a:pt x="166" y="170"/>
                      </a:moveTo>
                      <a:lnTo>
                        <a:pt x="166" y="170"/>
                      </a:lnTo>
                      <a:lnTo>
                        <a:pt x="166" y="164"/>
                      </a:lnTo>
                      <a:lnTo>
                        <a:pt x="164" y="164"/>
                      </a:lnTo>
                      <a:lnTo>
                        <a:pt x="164" y="168"/>
                      </a:lnTo>
                      <a:lnTo>
                        <a:pt x="164" y="170"/>
                      </a:lnTo>
                      <a:lnTo>
                        <a:pt x="166" y="170"/>
                      </a:lnTo>
                      <a:close/>
                      <a:moveTo>
                        <a:pt x="222" y="98"/>
                      </a:moveTo>
                      <a:lnTo>
                        <a:pt x="222" y="98"/>
                      </a:lnTo>
                      <a:lnTo>
                        <a:pt x="220" y="98"/>
                      </a:lnTo>
                      <a:lnTo>
                        <a:pt x="222" y="98"/>
                      </a:lnTo>
                      <a:close/>
                      <a:moveTo>
                        <a:pt x="226" y="86"/>
                      </a:moveTo>
                      <a:lnTo>
                        <a:pt x="226" y="88"/>
                      </a:lnTo>
                      <a:lnTo>
                        <a:pt x="228" y="88"/>
                      </a:lnTo>
                      <a:lnTo>
                        <a:pt x="228" y="86"/>
                      </a:lnTo>
                      <a:lnTo>
                        <a:pt x="226" y="86"/>
                      </a:lnTo>
                      <a:close/>
                      <a:moveTo>
                        <a:pt x="212" y="82"/>
                      </a:moveTo>
                      <a:lnTo>
                        <a:pt x="212" y="82"/>
                      </a:lnTo>
                      <a:lnTo>
                        <a:pt x="214" y="82"/>
                      </a:lnTo>
                      <a:lnTo>
                        <a:pt x="214" y="80"/>
                      </a:lnTo>
                      <a:lnTo>
                        <a:pt x="208" y="80"/>
                      </a:lnTo>
                      <a:lnTo>
                        <a:pt x="208" y="82"/>
                      </a:lnTo>
                      <a:lnTo>
                        <a:pt x="212" y="82"/>
                      </a:lnTo>
                      <a:close/>
                      <a:moveTo>
                        <a:pt x="230" y="264"/>
                      </a:moveTo>
                      <a:lnTo>
                        <a:pt x="228" y="264"/>
                      </a:lnTo>
                      <a:lnTo>
                        <a:pt x="228" y="266"/>
                      </a:lnTo>
                      <a:lnTo>
                        <a:pt x="230" y="266"/>
                      </a:lnTo>
                      <a:lnTo>
                        <a:pt x="230" y="26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C0FF4D"/>
                    </a:gs>
                    <a:gs pos="57001">
                      <a:srgbClr val="A1D129"/>
                    </a:gs>
                    <a:gs pos="100000">
                      <a:srgbClr val="A1D129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>
                  <a:normAutofit/>
                </a:bodyPr>
                <a:lstStyle/>
                <a:p>
                  <a:pPr algn="ctr"/>
                  <a:endParaRPr lang="en-US" sz="1400" u="sng" dirty="0">
                    <a:solidFill>
                      <a:srgbClr val="FFFFFF"/>
                    </a:solidFill>
                    <a:latin typeface="Garamond" pitchFamily="18" charset="0"/>
                  </a:endParaRPr>
                </a:p>
              </p:txBody>
            </p:sp>
          </p:grpSp>
          <p:sp>
            <p:nvSpPr>
              <p:cNvPr id="46" name="Ellipse 45"/>
              <p:cNvSpPr>
                <a:spLocks noChangeArrowheads="1"/>
              </p:cNvSpPr>
              <p:nvPr/>
            </p:nvSpPr>
            <p:spPr bwMode="auto">
              <a:xfrm rot="21374326" flipH="1">
                <a:off x="2714385" y="1962182"/>
                <a:ext cx="1997696" cy="1633886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</p:spPr>
            <p:txBody>
              <a:bodyPr anchor="ctr">
                <a:normAutofit/>
              </a:bodyPr>
              <a:lstStyle/>
              <a:p>
                <a:pPr algn="ctr"/>
                <a:endParaRPr lang="da-DK" sz="1400" u="sng" dirty="0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3581401" y="2938664"/>
              <a:ext cx="2147851" cy="112086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7030A0"/>
                  </a:solidFill>
                  <a:latin typeface="Garamond" pitchFamily="18" charset="0"/>
                </a:rPr>
                <a:t>Setting Quantifiable Measures at Company level and Community level</a:t>
              </a:r>
              <a:endParaRPr lang="en-US" sz="1400" b="1" dirty="0">
                <a:solidFill>
                  <a:srgbClr val="7030A0"/>
                </a:solidFill>
                <a:latin typeface="Garamond" pitchFamily="18" charset="0"/>
              </a:endParaRPr>
            </a:p>
          </p:txBody>
        </p:sp>
        <p:sp>
          <p:nvSpPr>
            <p:cNvPr id="16401" name="TextBox 20"/>
            <p:cNvSpPr txBox="1">
              <a:spLocks noChangeArrowheads="1"/>
            </p:cNvSpPr>
            <p:nvPr/>
          </p:nvSpPr>
          <p:spPr bwMode="auto">
            <a:xfrm>
              <a:off x="3622678" y="4914054"/>
              <a:ext cx="2076446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noAutofit/>
            </a:bodyPr>
            <a:lstStyle/>
            <a:p>
              <a:pPr algn="ctr"/>
              <a:endParaRPr lang="en-US" sz="1400" dirty="0">
                <a:solidFill>
                  <a:srgbClr val="000000"/>
                </a:solidFill>
                <a:latin typeface="Garamond" pitchFamily="18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76200" y="1371600"/>
            <a:ext cx="46455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1600" dirty="0" smtClean="0">
                <a:solidFill>
                  <a:schemeClr val="bg1"/>
                </a:solidFill>
                <a:latin typeface="Garamond" pitchFamily="18" charset="0"/>
              </a:rPr>
              <a:t>Increased spending on education, </a:t>
            </a:r>
          </a:p>
          <a:p>
            <a:pPr marL="0" lvl="2"/>
            <a:r>
              <a:rPr lang="en-US" sz="1600" dirty="0" smtClean="0">
                <a:solidFill>
                  <a:schemeClr val="bg1"/>
                </a:solidFill>
                <a:latin typeface="Garamond" pitchFamily="18" charset="0"/>
              </a:rPr>
              <a:t>healthcare </a:t>
            </a:r>
          </a:p>
          <a:p>
            <a:pPr marL="0" lvl="2"/>
            <a:endParaRPr lang="en-US" sz="1600" dirty="0" smtClean="0">
              <a:solidFill>
                <a:schemeClr val="bg1"/>
              </a:solidFill>
              <a:latin typeface="Garamond" pitchFamily="18" charset="0"/>
            </a:endParaRPr>
          </a:p>
          <a:p>
            <a:pPr marL="0" lvl="2"/>
            <a:r>
              <a:rPr lang="en-US" sz="1600" dirty="0" smtClean="0">
                <a:solidFill>
                  <a:schemeClr val="bg1"/>
                </a:solidFill>
                <a:latin typeface="Garamond" pitchFamily="18" charset="0"/>
              </a:rPr>
              <a:t>Increased spending on community</a:t>
            </a:r>
          </a:p>
          <a:p>
            <a:pPr marL="0" lvl="2"/>
            <a:r>
              <a:rPr lang="en-US" sz="1600" dirty="0">
                <a:solidFill>
                  <a:schemeClr val="bg1"/>
                </a:solidFill>
                <a:latin typeface="Garamond" pitchFamily="18" charset="0"/>
              </a:rPr>
              <a:t>development by </a:t>
            </a:r>
            <a:r>
              <a:rPr lang="en-US" sz="1600" dirty="0" smtClean="0">
                <a:solidFill>
                  <a:schemeClr val="bg1"/>
                </a:solidFill>
                <a:latin typeface="Garamond" pitchFamily="18" charset="0"/>
              </a:rPr>
              <a:t>companies</a:t>
            </a:r>
          </a:p>
          <a:p>
            <a:pPr marL="0" lvl="2"/>
            <a:endParaRPr lang="en-US" sz="1600" dirty="0" smtClean="0">
              <a:solidFill>
                <a:schemeClr val="bg1"/>
              </a:solidFill>
              <a:latin typeface="Garamond" pitchFamily="18" charset="0"/>
            </a:endParaRPr>
          </a:p>
          <a:p>
            <a:pPr marL="0" lvl="2"/>
            <a:r>
              <a:rPr lang="en-US" sz="1600" dirty="0" smtClean="0">
                <a:solidFill>
                  <a:schemeClr val="bg1"/>
                </a:solidFill>
                <a:latin typeface="Garamond" pitchFamily="18" charset="0"/>
              </a:rPr>
              <a:t>Better environmental</a:t>
            </a:r>
          </a:p>
          <a:p>
            <a:pPr marL="0" lvl="2"/>
            <a:r>
              <a:rPr lang="en-US" sz="1600" dirty="0">
                <a:solidFill>
                  <a:schemeClr val="bg1"/>
                </a:solidFill>
                <a:latin typeface="Garamond" pitchFamily="18" charset="0"/>
              </a:rPr>
              <a:t>protection </a:t>
            </a:r>
            <a:r>
              <a:rPr lang="en-US" sz="1600" dirty="0" smtClean="0">
                <a:solidFill>
                  <a:schemeClr val="bg1"/>
                </a:solidFill>
                <a:latin typeface="Garamond" pitchFamily="18" charset="0"/>
              </a:rPr>
              <a:t>measures</a:t>
            </a:r>
          </a:p>
          <a:p>
            <a:pPr marL="0" lvl="2"/>
            <a:endParaRPr lang="en-US" sz="1600" dirty="0" smtClean="0">
              <a:solidFill>
                <a:schemeClr val="bg1"/>
              </a:solidFill>
              <a:latin typeface="Garamond" pitchFamily="18" charset="0"/>
            </a:endParaRPr>
          </a:p>
          <a:p>
            <a:pPr marL="0" lvl="2"/>
            <a:r>
              <a:rPr lang="en-US" sz="1600" dirty="0" smtClean="0">
                <a:solidFill>
                  <a:schemeClr val="bg1"/>
                </a:solidFill>
                <a:latin typeface="Garamond" pitchFamily="18" charset="0"/>
              </a:rPr>
              <a:t>Jobs growth in newly seeded </a:t>
            </a:r>
          </a:p>
          <a:p>
            <a:pPr marL="0" lvl="2"/>
            <a:r>
              <a:rPr lang="en-US" sz="1600" dirty="0">
                <a:solidFill>
                  <a:schemeClr val="bg1"/>
                </a:solidFill>
                <a:latin typeface="Garamond" pitchFamily="18" charset="0"/>
              </a:rPr>
              <a:t>companies </a:t>
            </a:r>
          </a:p>
          <a:p>
            <a:pPr marL="0" lvl="2"/>
            <a:endParaRPr lang="en-US" sz="1600" dirty="0" smtClean="0">
              <a:solidFill>
                <a:schemeClr val="bg1"/>
              </a:solidFill>
              <a:latin typeface="Garamond" pitchFamily="18" charset="0"/>
            </a:endParaRPr>
          </a:p>
          <a:p>
            <a:pPr marL="0" lvl="2"/>
            <a:r>
              <a:rPr lang="en-US" sz="1600" dirty="0" smtClean="0">
                <a:solidFill>
                  <a:schemeClr val="bg1"/>
                </a:solidFill>
                <a:latin typeface="Garamond" pitchFamily="18" charset="0"/>
              </a:rPr>
              <a:t>Decline in emigration </a:t>
            </a:r>
          </a:p>
          <a:p>
            <a:pPr marL="0" lvl="2"/>
            <a:r>
              <a:rPr lang="en-US" sz="1600" dirty="0" smtClean="0">
                <a:solidFill>
                  <a:schemeClr val="bg1"/>
                </a:solidFill>
                <a:latin typeface="Garamond" pitchFamily="18" charset="0"/>
              </a:rPr>
              <a:t>to overpopulated urban </a:t>
            </a:r>
          </a:p>
          <a:p>
            <a:pPr marL="0" lvl="2"/>
            <a:r>
              <a:rPr lang="en-US" sz="1600" dirty="0" smtClean="0">
                <a:solidFill>
                  <a:schemeClr val="bg1"/>
                </a:solidFill>
                <a:latin typeface="Garamond" pitchFamily="18" charset="0"/>
              </a:rPr>
              <a:t>areas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471028" y="1390710"/>
            <a:ext cx="32063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 smtClean="0">
                <a:solidFill>
                  <a:schemeClr val="bg1"/>
                </a:solidFill>
                <a:latin typeface="Garamond" pitchFamily="18" charset="0"/>
              </a:rPr>
              <a:t>Increase in salary of employee</a:t>
            </a:r>
            <a:endParaRPr lang="en-US" sz="1600" dirty="0" smtClean="0">
              <a:solidFill>
                <a:schemeClr val="bg1"/>
              </a:solidFill>
              <a:latin typeface="Garamond" pitchFamily="18" charset="0"/>
            </a:endParaRPr>
          </a:p>
          <a:p>
            <a:endParaRPr lang="en-US" sz="1600" dirty="0" smtClean="0">
              <a:solidFill>
                <a:schemeClr val="bg1"/>
              </a:solidFill>
              <a:latin typeface="Garamond" pitchFamily="18" charset="0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Garamond" pitchFamily="18" charset="0"/>
              </a:rPr>
              <a:t>Increase in level of employment</a:t>
            </a:r>
          </a:p>
          <a:p>
            <a:pPr marL="0" lvl="2"/>
            <a:r>
              <a:rPr lang="en-IN" sz="1600" dirty="0" smtClean="0">
                <a:solidFill>
                  <a:schemeClr val="bg1"/>
                </a:solidFill>
                <a:latin typeface="Garamond" pitchFamily="18" charset="0"/>
              </a:rPr>
              <a:t> </a:t>
            </a:r>
          </a:p>
          <a:p>
            <a:pPr marL="0" lvl="2"/>
            <a:r>
              <a:rPr lang="en-IN" sz="1600" dirty="0" smtClean="0">
                <a:solidFill>
                  <a:schemeClr val="bg1"/>
                </a:solidFill>
                <a:latin typeface="Garamond" pitchFamily="18" charset="0"/>
              </a:rPr>
              <a:t>Increase in number of      </a:t>
            </a:r>
          </a:p>
          <a:p>
            <a:pPr marL="0" lvl="2"/>
            <a:r>
              <a:rPr lang="en-IN" sz="1600" dirty="0" smtClean="0">
                <a:solidFill>
                  <a:schemeClr val="bg1"/>
                </a:solidFill>
                <a:latin typeface="Garamond" pitchFamily="18" charset="0"/>
              </a:rPr>
              <a:t>industrial units</a:t>
            </a:r>
          </a:p>
          <a:p>
            <a:pPr marL="0" lvl="2"/>
            <a:r>
              <a:rPr lang="en-US" sz="1600" dirty="0" smtClean="0">
                <a:solidFill>
                  <a:schemeClr val="bg1"/>
                </a:solidFill>
                <a:latin typeface="Garamond" pitchFamily="18" charset="0"/>
              </a:rPr>
              <a:t>   </a:t>
            </a:r>
          </a:p>
          <a:p>
            <a:pPr marL="0" lvl="2"/>
            <a:r>
              <a:rPr lang="en-US" sz="1600" dirty="0" smtClean="0">
                <a:solidFill>
                  <a:schemeClr val="bg1"/>
                </a:solidFill>
                <a:latin typeface="Garamond" pitchFamily="18" charset="0"/>
              </a:rPr>
              <a:t>Decrease in labor cost</a:t>
            </a:r>
          </a:p>
          <a:p>
            <a:pPr marL="0" lvl="2"/>
            <a:endParaRPr lang="en-US" sz="1600" dirty="0" smtClean="0">
              <a:solidFill>
                <a:schemeClr val="bg1"/>
              </a:solidFill>
              <a:latin typeface="Garamond" pitchFamily="18" charset="0"/>
            </a:endParaRPr>
          </a:p>
          <a:p>
            <a:pPr marL="0" lvl="2"/>
            <a:r>
              <a:rPr lang="en-US" sz="1600" dirty="0" smtClean="0">
                <a:solidFill>
                  <a:schemeClr val="bg1"/>
                </a:solidFill>
                <a:latin typeface="Garamond" pitchFamily="18" charset="0"/>
              </a:rPr>
              <a:t>             </a:t>
            </a:r>
            <a:endParaRPr lang="en-IN" sz="1600" dirty="0" smtClean="0">
              <a:solidFill>
                <a:schemeClr val="bg1"/>
              </a:solidFill>
              <a:latin typeface="Garamond" pitchFamily="18" charset="0"/>
            </a:endParaRPr>
          </a:p>
          <a:p>
            <a:pPr marL="0" lvl="2"/>
            <a:endParaRPr lang="en-IN" sz="1600" dirty="0" smtClean="0">
              <a:solidFill>
                <a:schemeClr val="bg1"/>
              </a:solidFill>
              <a:latin typeface="Garamond" pitchFamily="18" charset="0"/>
            </a:endParaRPr>
          </a:p>
          <a:p>
            <a:endParaRPr lang="en-US" sz="20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45" name="Up Arrow 44"/>
          <p:cNvSpPr/>
          <p:nvPr/>
        </p:nvSpPr>
        <p:spPr>
          <a:xfrm rot="1773726" flipH="1">
            <a:off x="5526500" y="849606"/>
            <a:ext cx="365760" cy="2466915"/>
          </a:xfrm>
          <a:prstGeom prst="upArrow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Up Arrow 48"/>
          <p:cNvSpPr/>
          <p:nvPr/>
        </p:nvSpPr>
        <p:spPr>
          <a:xfrm rot="19882283">
            <a:off x="3241411" y="1216458"/>
            <a:ext cx="325822" cy="1261084"/>
          </a:xfrm>
          <a:prstGeom prst="upArrow">
            <a:avLst/>
          </a:prstGeom>
          <a:solidFill>
            <a:srgbClr val="C4E44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5"/>
          <p:cNvSpPr>
            <a:spLocks noChangeArrowheads="1"/>
          </p:cNvSpPr>
          <p:nvPr/>
        </p:nvSpPr>
        <p:spPr bwMode="auto">
          <a:xfrm rot="10800000" flipV="1">
            <a:off x="0" y="0"/>
            <a:ext cx="9144000" cy="58674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BFBFB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defTabSz="914400"/>
            <a:endParaRPr lang="da-DK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  <a:latin typeface="Garamond" pitchFamily="18" charset="0"/>
              </a:rPr>
              <a:t>Investment Value Proposition</a:t>
            </a:r>
            <a:endParaRPr lang="en-US" sz="36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</p:nvPr>
        </p:nvGraphicFramePr>
        <p:xfrm>
          <a:off x="524966" y="153757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194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ktangel 5"/>
          <p:cNvSpPr>
            <a:spLocks noChangeArrowheads="1"/>
          </p:cNvSpPr>
          <p:nvPr/>
        </p:nvSpPr>
        <p:spPr bwMode="auto">
          <a:xfrm rot="10800000" flipV="1">
            <a:off x="0" y="-33528"/>
            <a:ext cx="9144000" cy="5900928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BFBFB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defTabSz="914400"/>
            <a:endParaRPr lang="da-DK">
              <a:solidFill>
                <a:srgbClr val="FFFFFF"/>
              </a:solidFill>
              <a:latin typeface="Garamond" pitchFamily="18" charset="0"/>
            </a:endParaRPr>
          </a:p>
        </p:txBody>
      </p:sp>
      <p:graphicFrame>
        <p:nvGraphicFramePr>
          <p:cNvPr id="21" name="Diagram 20"/>
          <p:cNvGraphicFramePr/>
          <p:nvPr/>
        </p:nvGraphicFramePr>
        <p:xfrm>
          <a:off x="2514600" y="381001"/>
          <a:ext cx="3886200" cy="1066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6140933" y="4007681"/>
            <a:ext cx="1516380" cy="10842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500" b="1" dirty="0" smtClean="0">
                <a:latin typeface="Garamond" pitchFamily="18" charset="0"/>
              </a:rPr>
              <a:t>SOVEREIGN FUNDS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028925" y="4029017"/>
            <a:ext cx="1292352" cy="10763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500" b="1" dirty="0" smtClean="0">
                <a:latin typeface="Garamond" pitchFamily="18" charset="0"/>
              </a:rPr>
              <a:t>MNC’s SEEKING LABOR POOL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482821" y="4032065"/>
            <a:ext cx="1438656" cy="1073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500" b="1" dirty="0" smtClean="0">
                <a:latin typeface="Garamond" pitchFamily="18" charset="0"/>
              </a:rPr>
              <a:t>PE /BANKS WITH EM</a:t>
            </a:r>
          </a:p>
          <a:p>
            <a:pPr algn="ctr"/>
            <a:r>
              <a:rPr lang="en-US" sz="1500" b="1" dirty="0" smtClean="0">
                <a:latin typeface="Garamond" pitchFamily="18" charset="0"/>
              </a:rPr>
              <a:t>PORTFOLIO</a:t>
            </a:r>
          </a:p>
        </p:txBody>
      </p:sp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2071533845"/>
              </p:ext>
            </p:extLst>
          </p:nvPr>
        </p:nvGraphicFramePr>
        <p:xfrm>
          <a:off x="282676" y="2854943"/>
          <a:ext cx="2438401" cy="792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1769986309"/>
              </p:ext>
            </p:extLst>
          </p:nvPr>
        </p:nvGraphicFramePr>
        <p:xfrm>
          <a:off x="5235677" y="2900664"/>
          <a:ext cx="3657600" cy="792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30" name="Bent-Up Arrow 29"/>
          <p:cNvSpPr/>
          <p:nvPr/>
        </p:nvSpPr>
        <p:spPr>
          <a:xfrm rot="10800000">
            <a:off x="1295401" y="1066798"/>
            <a:ext cx="1161288" cy="1788145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aramond" pitchFamily="18" charset="0"/>
            </a:endParaRPr>
          </a:p>
        </p:txBody>
      </p:sp>
      <p:sp>
        <p:nvSpPr>
          <p:cNvPr id="36" name="Bent-Up Arrow 35"/>
          <p:cNvSpPr/>
          <p:nvPr/>
        </p:nvSpPr>
        <p:spPr>
          <a:xfrm rot="10800000" flipH="1">
            <a:off x="6417564" y="1080447"/>
            <a:ext cx="1278636" cy="1788149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aramond" pitchFamily="18" charset="0"/>
            </a:endParaRPr>
          </a:p>
        </p:txBody>
      </p:sp>
      <p:sp>
        <p:nvSpPr>
          <p:cNvPr id="38" name="Bent-Up Arrow 37"/>
          <p:cNvSpPr/>
          <p:nvPr/>
        </p:nvSpPr>
        <p:spPr>
          <a:xfrm rot="10800000">
            <a:off x="3745341" y="3791272"/>
            <a:ext cx="5120640" cy="240794"/>
          </a:xfrm>
          <a:prstGeom prst="bentUpArrow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aramond" pitchFamily="18" charset="0"/>
            </a:endParaRPr>
          </a:p>
        </p:txBody>
      </p:sp>
      <p:sp>
        <p:nvSpPr>
          <p:cNvPr id="41" name="Down Arrow 40"/>
          <p:cNvSpPr/>
          <p:nvPr/>
        </p:nvSpPr>
        <p:spPr>
          <a:xfrm flipH="1">
            <a:off x="5159477" y="3852234"/>
            <a:ext cx="152400" cy="176784"/>
          </a:xfrm>
          <a:prstGeom prst="down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shade val="30000"/>
                  <a:satMod val="115000"/>
                </a:schemeClr>
              </a:gs>
              <a:gs pos="50000">
                <a:schemeClr val="accent1">
                  <a:tint val="66000"/>
                  <a:satMod val="160000"/>
                  <a:shade val="67500"/>
                  <a:satMod val="115000"/>
                </a:schemeClr>
              </a:gs>
              <a:gs pos="100000">
                <a:schemeClr val="accent1">
                  <a:tint val="66000"/>
                  <a:satMod val="1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00" dirty="0">
              <a:latin typeface="Garamond" pitchFamily="18" charset="0"/>
            </a:endParaRPr>
          </a:p>
        </p:txBody>
      </p:sp>
      <p:sp>
        <p:nvSpPr>
          <p:cNvPr id="42" name="Down Arrow 41"/>
          <p:cNvSpPr/>
          <p:nvPr/>
        </p:nvSpPr>
        <p:spPr>
          <a:xfrm flipH="1">
            <a:off x="6759677" y="3830898"/>
            <a:ext cx="152400" cy="176784"/>
          </a:xfrm>
          <a:prstGeom prst="down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shade val="30000"/>
                  <a:satMod val="115000"/>
                </a:schemeClr>
              </a:gs>
              <a:gs pos="50000">
                <a:schemeClr val="accent1">
                  <a:tint val="66000"/>
                  <a:satMod val="160000"/>
                  <a:shade val="67500"/>
                  <a:satMod val="115000"/>
                </a:schemeClr>
              </a:gs>
              <a:gs pos="100000">
                <a:schemeClr val="accent1">
                  <a:tint val="66000"/>
                  <a:satMod val="1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00" dirty="0">
              <a:latin typeface="Garamond" pitchFamily="18" charset="0"/>
            </a:endParaRPr>
          </a:p>
        </p:txBody>
      </p:sp>
      <p:sp>
        <p:nvSpPr>
          <p:cNvPr id="43" name="Down Arrow 42"/>
          <p:cNvSpPr/>
          <p:nvPr/>
        </p:nvSpPr>
        <p:spPr>
          <a:xfrm flipH="1">
            <a:off x="8359877" y="3830898"/>
            <a:ext cx="152400" cy="176784"/>
          </a:xfrm>
          <a:prstGeom prst="down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shade val="30000"/>
                  <a:satMod val="115000"/>
                </a:schemeClr>
              </a:gs>
              <a:gs pos="50000">
                <a:schemeClr val="accent1">
                  <a:tint val="66000"/>
                  <a:satMod val="160000"/>
                  <a:shade val="67500"/>
                  <a:satMod val="115000"/>
                </a:schemeClr>
              </a:gs>
              <a:gs pos="100000">
                <a:schemeClr val="accent1">
                  <a:tint val="66000"/>
                  <a:satMod val="1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00" dirty="0">
              <a:latin typeface="Garamond" pitchFamily="18" charset="0"/>
            </a:endParaRPr>
          </a:p>
        </p:txBody>
      </p:sp>
      <p:sp>
        <p:nvSpPr>
          <p:cNvPr id="44" name="Down Arrow 43"/>
          <p:cNvSpPr/>
          <p:nvPr/>
        </p:nvSpPr>
        <p:spPr>
          <a:xfrm flipH="1">
            <a:off x="1349477" y="3830898"/>
            <a:ext cx="1524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100" dirty="0">
              <a:latin typeface="Garamond" pitchFamily="18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749021" y="4059498"/>
            <a:ext cx="1292352" cy="10324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500" b="1" dirty="0" smtClean="0">
                <a:latin typeface="Garamond" pitchFamily="18" charset="0"/>
              </a:rPr>
              <a:t>TYPICAL IMPACT INVESORS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7780756" y="4038161"/>
            <a:ext cx="1104541" cy="10537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500" b="1" dirty="0" smtClean="0">
                <a:latin typeface="Garamond" pitchFamily="18" charset="0"/>
              </a:rPr>
              <a:t>GOVT. OF THE 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ktangel 5"/>
          <p:cNvSpPr>
            <a:spLocks noChangeArrowheads="1"/>
          </p:cNvSpPr>
          <p:nvPr/>
        </p:nvSpPr>
        <p:spPr bwMode="auto">
          <a:xfrm rot="10800000" flipV="1">
            <a:off x="0" y="0"/>
            <a:ext cx="9144000" cy="6324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BFBFB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defTabSz="914400"/>
            <a:endParaRPr lang="da-DK" dirty="0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229600" cy="1143000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chemeClr val="bg1"/>
                </a:solidFill>
                <a:latin typeface="Garamond" pitchFamily="18" charset="0"/>
              </a:rPr>
              <a:t>CONTENTS</a:t>
            </a:r>
            <a:endParaRPr lang="en-US" sz="40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Rektangel 52"/>
          <p:cNvSpPr>
            <a:spLocks noChangeArrowheads="1"/>
          </p:cNvSpPr>
          <p:nvPr/>
        </p:nvSpPr>
        <p:spPr bwMode="auto">
          <a:xfrm>
            <a:off x="251675" y="914400"/>
            <a:ext cx="8054125" cy="4800600"/>
          </a:xfrm>
          <a:prstGeom prst="rect">
            <a:avLst/>
          </a:prstGeom>
          <a:gradFill rotWithShape="1">
            <a:gsLst>
              <a:gs pos="0">
                <a:srgbClr val="E6E6E6"/>
              </a:gs>
              <a:gs pos="100000">
                <a:srgbClr val="F3F3F3"/>
              </a:gs>
            </a:gsLst>
            <a:lin ang="16200000"/>
          </a:gradFill>
          <a:ln w="9525">
            <a:solidFill>
              <a:srgbClr val="D9D9D9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endParaRPr lang="da-DK" sz="2000" b="1" dirty="0" smtClean="0">
              <a:solidFill>
                <a:schemeClr val="tx2">
                  <a:lumMod val="50000"/>
                </a:schemeClr>
              </a:solidFill>
              <a:latin typeface="Garamond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endParaRPr lang="da-DK" sz="2000" b="1" dirty="0" smtClean="0">
              <a:solidFill>
                <a:schemeClr val="tx2">
                  <a:lumMod val="50000"/>
                </a:schemeClr>
              </a:solidFill>
              <a:latin typeface="Garamond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endParaRPr lang="da-DK" sz="2000" b="1" dirty="0" smtClean="0">
              <a:solidFill>
                <a:schemeClr val="tx2">
                  <a:lumMod val="50000"/>
                </a:schemeClr>
              </a:solidFill>
              <a:latin typeface="Garamond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endParaRPr lang="da-DK" sz="2000" b="1" dirty="0" smtClean="0">
              <a:solidFill>
                <a:schemeClr val="tx2">
                  <a:lumMod val="50000"/>
                </a:schemeClr>
              </a:solidFill>
              <a:latin typeface="Garamond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endParaRPr lang="da-DK" sz="2000" b="1" dirty="0" smtClean="0">
              <a:solidFill>
                <a:schemeClr val="tx2">
                  <a:lumMod val="50000"/>
                </a:schemeClr>
              </a:solidFill>
              <a:latin typeface="Garamond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endParaRPr lang="da-DK" sz="2000" b="1" dirty="0" smtClean="0">
              <a:solidFill>
                <a:schemeClr val="tx2">
                  <a:lumMod val="50000"/>
                </a:schemeClr>
              </a:solidFill>
              <a:latin typeface="Garamond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endParaRPr lang="da-DK" sz="2000" b="1" dirty="0" smtClean="0">
              <a:solidFill>
                <a:schemeClr val="tx2">
                  <a:lumMod val="50000"/>
                </a:schemeClr>
              </a:solidFill>
              <a:latin typeface="Garamond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da-DK" sz="2000" b="1" dirty="0" smtClean="0">
                <a:solidFill>
                  <a:schemeClr val="tx2">
                    <a:lumMod val="50000"/>
                  </a:schemeClr>
                </a:solidFill>
                <a:latin typeface="Garamond" pitchFamily="18" charset="0"/>
              </a:rPr>
              <a:t>Emerging World’s </a:t>
            </a:r>
            <a:r>
              <a:rPr lang="da-DK" sz="2000" b="1" dirty="0">
                <a:solidFill>
                  <a:schemeClr val="tx2">
                    <a:lumMod val="50000"/>
                  </a:schemeClr>
                </a:solidFill>
                <a:latin typeface="Garamond" pitchFamily="18" charset="0"/>
              </a:rPr>
              <a:t>Demographic </a:t>
            </a:r>
            <a:r>
              <a:rPr lang="da-DK" sz="2000" b="1" dirty="0" smtClean="0">
                <a:solidFill>
                  <a:schemeClr val="tx2">
                    <a:lumMod val="50000"/>
                  </a:schemeClr>
                </a:solidFill>
                <a:latin typeface="Garamond" pitchFamily="18" charset="0"/>
              </a:rPr>
              <a:t>Dividend </a:t>
            </a:r>
            <a:r>
              <a:rPr lang="da-DK" sz="2000" b="1" dirty="0">
                <a:solidFill>
                  <a:schemeClr val="tx2">
                    <a:lumMod val="50000"/>
                  </a:schemeClr>
                </a:solidFill>
                <a:latin typeface="Garamond" pitchFamily="18" charset="0"/>
              </a:rPr>
              <a:t>- The </a:t>
            </a:r>
            <a:r>
              <a:rPr lang="da-DK" sz="2000" b="1" dirty="0" smtClean="0">
                <a:solidFill>
                  <a:schemeClr val="tx2">
                    <a:lumMod val="50000"/>
                  </a:schemeClr>
                </a:solidFill>
                <a:latin typeface="Garamond" pitchFamily="18" charset="0"/>
              </a:rPr>
              <a:t>Problem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da-DK" sz="2000" b="1" dirty="0" smtClean="0">
                <a:solidFill>
                  <a:schemeClr val="tx2">
                    <a:lumMod val="50000"/>
                  </a:schemeClr>
                </a:solidFill>
                <a:latin typeface="Garamond" pitchFamily="18" charset="0"/>
              </a:rPr>
              <a:t>The Opportunity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da-DK" sz="2000" b="1" dirty="0" smtClean="0">
                <a:solidFill>
                  <a:schemeClr val="tx2">
                    <a:lumMod val="50000"/>
                  </a:schemeClr>
                </a:solidFill>
                <a:latin typeface="Garamond" pitchFamily="18" charset="0"/>
              </a:rPr>
              <a:t>Test Case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da-DK" sz="2000" b="1" dirty="0" smtClean="0">
                <a:solidFill>
                  <a:schemeClr val="tx2">
                    <a:lumMod val="50000"/>
                  </a:schemeClr>
                </a:solidFill>
                <a:latin typeface="Garamond" pitchFamily="18" charset="0"/>
              </a:rPr>
              <a:t>Investment Strategy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da-DK" sz="2000" b="1" dirty="0" smtClean="0">
                <a:solidFill>
                  <a:schemeClr val="tx2">
                    <a:lumMod val="50000"/>
                  </a:schemeClr>
                </a:solidFill>
                <a:latin typeface="Garamond" pitchFamily="18" charset="0"/>
              </a:rPr>
              <a:t>Fund Structure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da-DK" sz="2000" b="1" dirty="0" smtClean="0">
                <a:solidFill>
                  <a:schemeClr val="tx2">
                    <a:lumMod val="50000"/>
                  </a:schemeClr>
                </a:solidFill>
                <a:latin typeface="Garamond" pitchFamily="18" charset="0"/>
              </a:rPr>
              <a:t>Approach and Sources of Returns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da-DK" sz="2000" b="1" dirty="0" smtClean="0">
                <a:solidFill>
                  <a:schemeClr val="tx2">
                    <a:lumMod val="50000"/>
                  </a:schemeClr>
                </a:solidFill>
                <a:latin typeface="Garamond" pitchFamily="18" charset="0"/>
              </a:rPr>
              <a:t>Training and Development Company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da-DK" sz="2000" b="1" dirty="0" smtClean="0">
                <a:solidFill>
                  <a:schemeClr val="tx2">
                    <a:lumMod val="50000"/>
                  </a:schemeClr>
                </a:solidFill>
                <a:latin typeface="Garamond" pitchFamily="18" charset="0"/>
              </a:rPr>
              <a:t>Large potential Investor Base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da-DK" sz="2000" b="1" dirty="0" smtClean="0">
                <a:solidFill>
                  <a:schemeClr val="tx2">
                    <a:lumMod val="50000"/>
                  </a:schemeClr>
                </a:solidFill>
                <a:latin typeface="Garamond" pitchFamily="18" charset="0"/>
              </a:rPr>
              <a:t>Societal Impact- Two fold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da-DK" sz="2000" b="1" dirty="0" smtClean="0">
                <a:solidFill>
                  <a:schemeClr val="tx2">
                    <a:lumMod val="50000"/>
                  </a:schemeClr>
                </a:solidFill>
                <a:latin typeface="Garamond" pitchFamily="18" charset="0"/>
              </a:rPr>
              <a:t>The Investment Value Proposition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endParaRPr lang="da-DK" sz="2000" b="1" dirty="0" smtClean="0">
              <a:solidFill>
                <a:schemeClr val="tx2">
                  <a:lumMod val="50000"/>
                </a:schemeClr>
              </a:solidFill>
              <a:latin typeface="Garamond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endParaRPr lang="da-DK" sz="2000" b="1" dirty="0" smtClean="0">
              <a:solidFill>
                <a:schemeClr val="tx2">
                  <a:lumMod val="50000"/>
                </a:schemeClr>
              </a:solidFill>
              <a:latin typeface="Garamond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endParaRPr lang="da-DK" sz="2000" b="1" dirty="0" smtClean="0">
              <a:solidFill>
                <a:schemeClr val="tx2">
                  <a:lumMod val="50000"/>
                </a:schemeClr>
              </a:solidFill>
              <a:latin typeface="Garamond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endParaRPr lang="da-DK" sz="2400" b="1" dirty="0" smtClean="0">
              <a:solidFill>
                <a:schemeClr val="tx2">
                  <a:lumMod val="50000"/>
                </a:schemeClr>
              </a:solidFill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endParaRPr lang="da-DK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endParaRPr lang="da-DK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endParaRPr lang="da-DK" sz="2400" b="1" dirty="0">
              <a:solidFill>
                <a:schemeClr val="tx1">
                  <a:lumMod val="85000"/>
                  <a:lumOff val="15000"/>
                </a:schemeClr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5"/>
          <p:cNvSpPr>
            <a:spLocks noChangeArrowheads="1"/>
          </p:cNvSpPr>
          <p:nvPr/>
        </p:nvSpPr>
        <p:spPr bwMode="auto">
          <a:xfrm rot="10800000" flipV="1">
            <a:off x="0" y="0"/>
            <a:ext cx="9144000" cy="6165267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BFBFB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defTabSz="914400"/>
            <a:endParaRPr lang="da-DK">
              <a:solidFill>
                <a:srgbClr val="FFFFFF"/>
              </a:solidFill>
              <a:latin typeface="Calibri" pitchFamily="-65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" y="1695878"/>
            <a:ext cx="9141603" cy="4469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  <a:latin typeface="Garamond" pitchFamily="18" charset="0"/>
              </a:rPr>
              <a:t>Young Population: Demographic Dividend or Societal Nightmare </a:t>
            </a:r>
            <a:endParaRPr lang="en-US" sz="36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802" y="6096000"/>
            <a:ext cx="881914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Garamond" pitchFamily="18" charset="0"/>
              </a:rPr>
              <a:t>Population under the age of 25</a:t>
            </a:r>
          </a:p>
          <a:p>
            <a:pPr>
              <a:lnSpc>
                <a:spcPct val="150000"/>
              </a:lnSpc>
            </a:pPr>
            <a:r>
              <a:rPr lang="en-US" sz="1200" i="1" dirty="0">
                <a:latin typeface="Garamond" pitchFamily="18" charset="0"/>
              </a:rPr>
              <a:t>Source: Human Development, </a:t>
            </a:r>
            <a:r>
              <a:rPr lang="en-US" sz="1200" i="1" dirty="0" smtClean="0">
                <a:latin typeface="Garamond" pitchFamily="18" charset="0"/>
              </a:rPr>
              <a:t>Equity and Environment Report, Govt. of India</a:t>
            </a:r>
          </a:p>
        </p:txBody>
      </p:sp>
      <p:sp>
        <p:nvSpPr>
          <p:cNvPr id="5" name="Line Callout 1 4"/>
          <p:cNvSpPr/>
          <p:nvPr/>
        </p:nvSpPr>
        <p:spPr>
          <a:xfrm>
            <a:off x="5986863" y="4294906"/>
            <a:ext cx="1052566" cy="360219"/>
          </a:xfrm>
          <a:prstGeom prst="borderCallout1">
            <a:avLst>
              <a:gd name="adj1" fmla="val -3977"/>
              <a:gd name="adj2" fmla="val 41915"/>
              <a:gd name="adj3" fmla="val -154832"/>
              <a:gd name="adj4" fmla="val 41438"/>
            </a:avLst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Garamond" pitchFamily="18" charset="0"/>
              </a:rPr>
              <a:t>India: 50%</a:t>
            </a:r>
            <a:endParaRPr lang="en-US" sz="1200" b="1" dirty="0">
              <a:latin typeface="Garamond" pitchFamily="18" charset="0"/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8068008" y="3146931"/>
            <a:ext cx="1025189" cy="360219"/>
          </a:xfrm>
          <a:prstGeom prst="borderCallout1">
            <a:avLst>
              <a:gd name="adj1" fmla="val 46023"/>
              <a:gd name="adj2" fmla="val -421"/>
              <a:gd name="adj3" fmla="val 35826"/>
              <a:gd name="adj4" fmla="val -67278"/>
            </a:avLst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Garamond" pitchFamily="18" charset="0"/>
              </a:rPr>
              <a:t>China: 31%</a:t>
            </a:r>
            <a:endParaRPr lang="en-US" sz="1200" b="1" dirty="0">
              <a:latin typeface="Garamond" pitchFamily="18" charset="0"/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5410200" y="1773381"/>
            <a:ext cx="1149983" cy="360219"/>
          </a:xfrm>
          <a:prstGeom prst="borderCallout1">
            <a:avLst>
              <a:gd name="adj1" fmla="val 49869"/>
              <a:gd name="adj2" fmla="val -1959"/>
              <a:gd name="adj3" fmla="val 363527"/>
              <a:gd name="adj4" fmla="val -28645"/>
            </a:avLst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Garamond" pitchFamily="18" charset="0"/>
              </a:rPr>
              <a:t>Turkey: 41%</a:t>
            </a:r>
            <a:endParaRPr lang="en-US" sz="1200" b="1" dirty="0">
              <a:latin typeface="Garamond" pitchFamily="18" charset="0"/>
            </a:endParaRPr>
          </a:p>
        </p:txBody>
      </p:sp>
      <p:sp>
        <p:nvSpPr>
          <p:cNvPr id="11" name="Line Callout 1 10"/>
          <p:cNvSpPr/>
          <p:nvPr/>
        </p:nvSpPr>
        <p:spPr>
          <a:xfrm>
            <a:off x="2701504" y="5375588"/>
            <a:ext cx="1437701" cy="360219"/>
          </a:xfrm>
          <a:prstGeom prst="borderCallout1">
            <a:avLst>
              <a:gd name="adj1" fmla="val 49869"/>
              <a:gd name="adj2" fmla="val -1959"/>
              <a:gd name="adj3" fmla="val 41870"/>
              <a:gd name="adj4" fmla="val -29365"/>
            </a:avLst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Garamond" pitchFamily="18" charset="0"/>
              </a:rPr>
              <a:t>Argentina: 42%</a:t>
            </a:r>
            <a:endParaRPr lang="en-US" sz="1200" b="1" dirty="0">
              <a:latin typeface="Garamond" pitchFamily="18" charset="0"/>
            </a:endParaRPr>
          </a:p>
        </p:txBody>
      </p:sp>
      <p:sp>
        <p:nvSpPr>
          <p:cNvPr id="12" name="Line Callout 1 11"/>
          <p:cNvSpPr/>
          <p:nvPr/>
        </p:nvSpPr>
        <p:spPr>
          <a:xfrm>
            <a:off x="110836" y="3934713"/>
            <a:ext cx="1193615" cy="360195"/>
          </a:xfrm>
          <a:prstGeom prst="borderCallout1">
            <a:avLst>
              <a:gd name="adj1" fmla="val -3426"/>
              <a:gd name="adj2" fmla="val 53022"/>
              <a:gd name="adj3" fmla="val -104099"/>
              <a:gd name="adj4" fmla="val 78042"/>
            </a:avLst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Garamond" pitchFamily="18" charset="0"/>
              </a:rPr>
              <a:t>Mexico: 45%</a:t>
            </a:r>
            <a:endParaRPr lang="en-US" sz="1200" b="1" dirty="0">
              <a:latin typeface="Garamond" pitchFamily="18" charset="0"/>
            </a:endParaRPr>
          </a:p>
        </p:txBody>
      </p:sp>
      <p:sp>
        <p:nvSpPr>
          <p:cNvPr id="13" name="Line Callout 1 12"/>
          <p:cNvSpPr/>
          <p:nvPr/>
        </p:nvSpPr>
        <p:spPr>
          <a:xfrm>
            <a:off x="3906979" y="2574968"/>
            <a:ext cx="1002120" cy="360219"/>
          </a:xfrm>
          <a:prstGeom prst="borderCallout1">
            <a:avLst>
              <a:gd name="adj1" fmla="val 96755"/>
              <a:gd name="adj2" fmla="val 92261"/>
              <a:gd name="adj3" fmla="val 240038"/>
              <a:gd name="adj4" fmla="val 107508"/>
            </a:avLst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Garamond" pitchFamily="18" charset="0"/>
              </a:rPr>
              <a:t>Egypt: 58%</a:t>
            </a:r>
            <a:endParaRPr lang="en-US" sz="1200" b="1" dirty="0">
              <a:latin typeface="Garamond" pitchFamily="18" charset="0"/>
            </a:endParaRPr>
          </a:p>
        </p:txBody>
      </p:sp>
      <p:sp>
        <p:nvSpPr>
          <p:cNvPr id="14" name="Line Callout 1 13"/>
          <p:cNvSpPr/>
          <p:nvPr/>
        </p:nvSpPr>
        <p:spPr>
          <a:xfrm>
            <a:off x="5719626" y="2543302"/>
            <a:ext cx="1002120" cy="360219"/>
          </a:xfrm>
          <a:prstGeom prst="borderCallout1">
            <a:avLst>
              <a:gd name="adj1" fmla="val 68550"/>
              <a:gd name="adj2" fmla="val 1014"/>
              <a:gd name="adj3" fmla="val 187657"/>
              <a:gd name="adj4" fmla="val -51811"/>
            </a:avLst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Garamond" pitchFamily="18" charset="0"/>
              </a:rPr>
              <a:t>Iran: 46%</a:t>
            </a:r>
            <a:endParaRPr lang="en-US" sz="1200" b="1" dirty="0">
              <a:latin typeface="Garamond" pitchFamily="18" charset="0"/>
            </a:endParaRPr>
          </a:p>
        </p:txBody>
      </p:sp>
      <p:sp>
        <p:nvSpPr>
          <p:cNvPr id="15" name="Line Callout 1 14"/>
          <p:cNvSpPr/>
          <p:nvPr/>
        </p:nvSpPr>
        <p:spPr>
          <a:xfrm>
            <a:off x="4791060" y="5593914"/>
            <a:ext cx="1646078" cy="360219"/>
          </a:xfrm>
          <a:prstGeom prst="borderCallout1">
            <a:avLst>
              <a:gd name="adj1" fmla="val 4082"/>
              <a:gd name="adj2" fmla="val 5874"/>
              <a:gd name="adj3" fmla="val -58130"/>
              <a:gd name="adj4" fmla="val 4698"/>
            </a:avLst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Garamond" pitchFamily="18" charset="0"/>
              </a:rPr>
              <a:t>South Africa: 51%</a:t>
            </a:r>
            <a:endParaRPr lang="en-US" sz="1200" b="1" dirty="0">
              <a:latin typeface="Garamond" pitchFamily="18" charset="0"/>
            </a:endParaRPr>
          </a:p>
        </p:txBody>
      </p:sp>
      <p:sp>
        <p:nvSpPr>
          <p:cNvPr id="16" name="Line Callout 1 15"/>
          <p:cNvSpPr/>
          <p:nvPr/>
        </p:nvSpPr>
        <p:spPr>
          <a:xfrm>
            <a:off x="2394858" y="2988620"/>
            <a:ext cx="1258784" cy="360219"/>
          </a:xfrm>
          <a:prstGeom prst="borderCallout1">
            <a:avLst>
              <a:gd name="adj1" fmla="val 40345"/>
              <a:gd name="adj2" fmla="val 99503"/>
              <a:gd name="adj3" fmla="val 90954"/>
              <a:gd name="adj4" fmla="val 120978"/>
            </a:avLst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Garamond" pitchFamily="18" charset="0"/>
              </a:rPr>
              <a:t>Morocco: 49%</a:t>
            </a:r>
            <a:endParaRPr lang="en-US" sz="1200" b="1" dirty="0">
              <a:latin typeface="Garamond" pitchFamily="18" charset="0"/>
            </a:endParaRPr>
          </a:p>
        </p:txBody>
      </p:sp>
      <p:sp>
        <p:nvSpPr>
          <p:cNvPr id="17" name="Line Callout 1 16"/>
          <p:cNvSpPr/>
          <p:nvPr/>
        </p:nvSpPr>
        <p:spPr>
          <a:xfrm>
            <a:off x="4785662" y="3733486"/>
            <a:ext cx="1284828" cy="360219"/>
          </a:xfrm>
          <a:prstGeom prst="borderCallout1">
            <a:avLst>
              <a:gd name="adj1" fmla="val 4082"/>
              <a:gd name="adj2" fmla="val 99645"/>
              <a:gd name="adj3" fmla="val -82304"/>
              <a:gd name="adj4" fmla="val 101428"/>
            </a:avLst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Garamond" pitchFamily="18" charset="0"/>
              </a:rPr>
              <a:t>Pakistan: 58%</a:t>
            </a:r>
            <a:endParaRPr lang="en-US" sz="1200" b="1" dirty="0">
              <a:latin typeface="Garamond" pitchFamily="18" charset="0"/>
            </a:endParaRPr>
          </a:p>
        </p:txBody>
      </p:sp>
      <p:sp>
        <p:nvSpPr>
          <p:cNvPr id="18" name="Line Callout 1 17"/>
          <p:cNvSpPr/>
          <p:nvPr/>
        </p:nvSpPr>
        <p:spPr>
          <a:xfrm>
            <a:off x="7576147" y="4635988"/>
            <a:ext cx="1415451" cy="360219"/>
          </a:xfrm>
          <a:prstGeom prst="borderCallout1">
            <a:avLst>
              <a:gd name="adj1" fmla="val -12035"/>
              <a:gd name="adj2" fmla="val 8517"/>
              <a:gd name="adj3" fmla="val -70217"/>
              <a:gd name="adj4" fmla="val -18"/>
            </a:avLst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Garamond" pitchFamily="18" charset="0"/>
              </a:rPr>
              <a:t>Indonesia: 47%</a:t>
            </a:r>
            <a:endParaRPr lang="en-US" sz="1200" b="1" dirty="0">
              <a:latin typeface="Garamond" pitchFamily="18" charset="0"/>
            </a:endParaRPr>
          </a:p>
        </p:txBody>
      </p:sp>
      <p:sp>
        <p:nvSpPr>
          <p:cNvPr id="19" name="Line Callout 1 18"/>
          <p:cNvSpPr/>
          <p:nvPr/>
        </p:nvSpPr>
        <p:spPr>
          <a:xfrm>
            <a:off x="7519127" y="2363192"/>
            <a:ext cx="1472471" cy="391885"/>
          </a:xfrm>
          <a:prstGeom prst="borderCallout1">
            <a:avLst>
              <a:gd name="adj1" fmla="val 46023"/>
              <a:gd name="adj2" fmla="val -421"/>
              <a:gd name="adj3" fmla="val 308394"/>
              <a:gd name="adj4" fmla="val -51942"/>
            </a:avLst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Garamond" pitchFamily="18" charset="0"/>
              </a:rPr>
              <a:t>Bangladesh: 50%</a:t>
            </a:r>
            <a:endParaRPr lang="en-US" sz="1200" b="1" dirty="0">
              <a:latin typeface="Garamond" pitchFamily="18" charset="0"/>
            </a:endParaRPr>
          </a:p>
        </p:txBody>
      </p:sp>
      <p:sp>
        <p:nvSpPr>
          <p:cNvPr id="20" name="Line Callout 1 19"/>
          <p:cNvSpPr/>
          <p:nvPr/>
        </p:nvSpPr>
        <p:spPr>
          <a:xfrm>
            <a:off x="7741445" y="3691209"/>
            <a:ext cx="1344501" cy="360219"/>
          </a:xfrm>
          <a:prstGeom prst="borderCallout1">
            <a:avLst>
              <a:gd name="adj1" fmla="val 46023"/>
              <a:gd name="adj2" fmla="val -421"/>
              <a:gd name="adj3" fmla="val 43884"/>
              <a:gd name="adj4" fmla="val -44241"/>
            </a:avLst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Garamond" pitchFamily="18" charset="0"/>
              </a:rPr>
              <a:t>Thailand: 35%</a:t>
            </a:r>
            <a:endParaRPr lang="en-US" sz="1200" b="1" dirty="0">
              <a:latin typeface="Garamond" pitchFamily="18" charset="0"/>
            </a:endParaRPr>
          </a:p>
        </p:txBody>
      </p:sp>
      <p:sp>
        <p:nvSpPr>
          <p:cNvPr id="21" name="Line Callout 1 20"/>
          <p:cNvSpPr/>
          <p:nvPr/>
        </p:nvSpPr>
        <p:spPr>
          <a:xfrm>
            <a:off x="3103279" y="4271192"/>
            <a:ext cx="1035927" cy="360219"/>
          </a:xfrm>
          <a:prstGeom prst="borderCallout1">
            <a:avLst>
              <a:gd name="adj1" fmla="val 49869"/>
              <a:gd name="adj2" fmla="val -1959"/>
              <a:gd name="adj3" fmla="val 106339"/>
              <a:gd name="adj4" fmla="val -41975"/>
            </a:avLst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Garamond" pitchFamily="18" charset="0"/>
              </a:rPr>
              <a:t>Brazil: 39%</a:t>
            </a:r>
            <a:endParaRPr lang="en-US" sz="1200" b="1" dirty="0">
              <a:latin typeface="Garamond" pitchFamily="18" charset="0"/>
            </a:endParaRPr>
          </a:p>
        </p:txBody>
      </p:sp>
      <p:sp>
        <p:nvSpPr>
          <p:cNvPr id="22" name="Line Callout 1 21"/>
          <p:cNvSpPr/>
          <p:nvPr/>
        </p:nvSpPr>
        <p:spPr>
          <a:xfrm>
            <a:off x="266802" y="4599737"/>
            <a:ext cx="1037649" cy="360195"/>
          </a:xfrm>
          <a:prstGeom prst="borderCallout1">
            <a:avLst>
              <a:gd name="adj1" fmla="val 4633"/>
              <a:gd name="adj2" fmla="val 100453"/>
              <a:gd name="adj3" fmla="val -51715"/>
              <a:gd name="adj4" fmla="val 135630"/>
            </a:avLst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Garamond" pitchFamily="18" charset="0"/>
              </a:rPr>
              <a:t>Chile: 40%</a:t>
            </a:r>
            <a:endParaRPr lang="en-US" sz="1200" b="1" dirty="0">
              <a:latin typeface="Garamond" pitchFamily="18" charset="0"/>
            </a:endParaRPr>
          </a:p>
        </p:txBody>
      </p:sp>
      <p:sp>
        <p:nvSpPr>
          <p:cNvPr id="23" name="Line Callout 1 22"/>
          <p:cNvSpPr/>
          <p:nvPr/>
        </p:nvSpPr>
        <p:spPr>
          <a:xfrm>
            <a:off x="651426" y="5448809"/>
            <a:ext cx="1037649" cy="360195"/>
          </a:xfrm>
          <a:prstGeom prst="borderCallout1">
            <a:avLst>
              <a:gd name="adj1" fmla="val 4633"/>
              <a:gd name="adj2" fmla="val 100453"/>
              <a:gd name="adj3" fmla="val -51715"/>
              <a:gd name="adj4" fmla="val 135630"/>
            </a:avLst>
          </a:prstGeom>
          <a:solidFill>
            <a:schemeClr val="tx1">
              <a:lumMod val="65000"/>
              <a:lumOff val="35000"/>
            </a:schemeClr>
          </a:solidFill>
          <a:ln w="28575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latin typeface="Garamond" pitchFamily="18" charset="0"/>
              </a:rPr>
              <a:t>Peru: 49%</a:t>
            </a:r>
            <a:endParaRPr lang="en-US" sz="12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7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5"/>
          <p:cNvSpPr>
            <a:spLocks noChangeArrowheads="1"/>
          </p:cNvSpPr>
          <p:nvPr/>
        </p:nvSpPr>
        <p:spPr bwMode="auto">
          <a:xfrm rot="10800000" flipV="1">
            <a:off x="0" y="0"/>
            <a:ext cx="9144000" cy="5165725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BFBFB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defTabSz="914400"/>
            <a:endParaRPr lang="da-DK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2" name="Group 26"/>
          <p:cNvGrpSpPr/>
          <p:nvPr/>
        </p:nvGrpSpPr>
        <p:grpSpPr>
          <a:xfrm>
            <a:off x="4495800" y="1692274"/>
            <a:ext cx="4495800" cy="4175126"/>
            <a:chOff x="4495800" y="990600"/>
            <a:chExt cx="4355189" cy="4175126"/>
          </a:xfrm>
        </p:grpSpPr>
        <p:sp>
          <p:nvSpPr>
            <p:cNvPr id="7" name="Rektangel 51"/>
            <p:cNvSpPr>
              <a:spLocks noChangeArrowheads="1"/>
            </p:cNvSpPr>
            <p:nvPr/>
          </p:nvSpPr>
          <p:spPr bwMode="auto">
            <a:xfrm>
              <a:off x="4498487" y="990600"/>
              <a:ext cx="4352502" cy="766447"/>
            </a:xfrm>
            <a:prstGeom prst="rect">
              <a:avLst/>
            </a:prstGeom>
            <a:gradFill rotWithShape="1">
              <a:gsLst>
                <a:gs pos="0">
                  <a:srgbClr val="C4E44B"/>
                </a:gs>
                <a:gs pos="100000">
                  <a:srgbClr val="879335"/>
                </a:gs>
              </a:gsLst>
              <a:lin ang="5400000" scaled="1"/>
            </a:gradFill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da-DK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8" name="Rektangel 52"/>
            <p:cNvSpPr>
              <a:spLocks noChangeArrowheads="1"/>
            </p:cNvSpPr>
            <p:nvPr/>
          </p:nvSpPr>
          <p:spPr bwMode="auto">
            <a:xfrm>
              <a:off x="4495800" y="1757047"/>
              <a:ext cx="4355189" cy="3408679"/>
            </a:xfrm>
            <a:prstGeom prst="rect">
              <a:avLst/>
            </a:prstGeom>
            <a:gradFill rotWithShape="1">
              <a:gsLst>
                <a:gs pos="0">
                  <a:srgbClr val="E6E6E6"/>
                </a:gs>
                <a:gs pos="100000">
                  <a:srgbClr val="F3F3F3"/>
                </a:gs>
              </a:gsLst>
              <a:lin ang="16200000"/>
            </a:gradFill>
            <a:ln w="9525">
              <a:solidFill>
                <a:srgbClr val="D9D9D9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da-DK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sp>
        <p:nvSpPr>
          <p:cNvPr id="25613" name="Tekstboks 3"/>
          <p:cNvSpPr txBox="1">
            <a:spLocks noChangeArrowheads="1"/>
          </p:cNvSpPr>
          <p:nvPr/>
        </p:nvSpPr>
        <p:spPr bwMode="auto">
          <a:xfrm>
            <a:off x="152400" y="358914"/>
            <a:ext cx="50284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Garamond" pitchFamily="18" charset="0"/>
              </a:rPr>
              <a:t>Anatomy of the Problem</a:t>
            </a:r>
            <a:endParaRPr lang="da-DK" sz="36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grpSp>
        <p:nvGrpSpPr>
          <p:cNvPr id="3" name="Group 25"/>
          <p:cNvGrpSpPr/>
          <p:nvPr/>
        </p:nvGrpSpPr>
        <p:grpSpPr>
          <a:xfrm>
            <a:off x="152400" y="1692274"/>
            <a:ext cx="4126589" cy="4175126"/>
            <a:chOff x="152400" y="990600"/>
            <a:chExt cx="4126589" cy="4175126"/>
          </a:xfrm>
        </p:grpSpPr>
        <p:sp>
          <p:nvSpPr>
            <p:cNvPr id="10" name="Rektangel 51"/>
            <p:cNvSpPr/>
            <p:nvPr/>
          </p:nvSpPr>
          <p:spPr bwMode="auto">
            <a:xfrm>
              <a:off x="154899" y="990600"/>
              <a:ext cx="4036101" cy="697443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txBody>
            <a:bodyPr anchor="ctr"/>
            <a:lstStyle/>
            <a:p>
              <a:pPr algn="ctr"/>
              <a:endParaRPr lang="da-DK" sz="2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1" name="Rektangel 52"/>
            <p:cNvSpPr>
              <a:spLocks noChangeArrowheads="1"/>
            </p:cNvSpPr>
            <p:nvPr/>
          </p:nvSpPr>
          <p:spPr bwMode="auto">
            <a:xfrm>
              <a:off x="152400" y="1677919"/>
              <a:ext cx="4038600" cy="3487807"/>
            </a:xfrm>
            <a:prstGeom prst="rect">
              <a:avLst/>
            </a:prstGeom>
            <a:gradFill rotWithShape="1">
              <a:gsLst>
                <a:gs pos="0">
                  <a:srgbClr val="E6E6E6"/>
                </a:gs>
                <a:gs pos="100000">
                  <a:srgbClr val="F3F3F3"/>
                </a:gs>
              </a:gsLst>
              <a:lin ang="16200000"/>
            </a:gradFill>
            <a:ln w="9525">
              <a:solidFill>
                <a:srgbClr val="D9D9D9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da-DK" sz="2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42888" y="990600"/>
              <a:ext cx="4036101" cy="41319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800" dirty="0" smtClean="0">
                  <a:latin typeface="Garamond" pitchFamily="18" charset="0"/>
                </a:rPr>
                <a:t>Key Issues :</a:t>
              </a: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q"/>
              </a:pPr>
              <a:r>
                <a:rPr lang="en-US" sz="2100" dirty="0" smtClean="0">
                  <a:latin typeface="Garamond" pitchFamily="18" charset="0"/>
                </a:rPr>
                <a:t>Demographic Dividend hard to manage </a:t>
              </a: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q"/>
              </a:pPr>
              <a:r>
                <a:rPr lang="en-US" sz="2100" dirty="0" smtClean="0">
                  <a:latin typeface="Garamond" pitchFamily="18" charset="0"/>
                </a:rPr>
                <a:t>Lack of access to training keeps large population unemployable</a:t>
              </a:r>
            </a:p>
            <a:p>
              <a:pPr marL="285750" indent="-285750">
                <a:lnSpc>
                  <a:spcPct val="150000"/>
                </a:lnSpc>
                <a:buFont typeface="Wingdings" pitchFamily="2" charset="2"/>
                <a:buChar char="q"/>
              </a:pPr>
              <a:r>
                <a:rPr lang="en-US" sz="2100" dirty="0" smtClean="0">
                  <a:latin typeface="Garamond" pitchFamily="18" charset="0"/>
                </a:rPr>
                <a:t>Underemployment and unemployment hampers economic and social development</a:t>
              </a:r>
              <a:endParaRPr lang="en-US" sz="2100" dirty="0">
                <a:latin typeface="Garamond" pitchFamily="18" charset="0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498487" y="1676400"/>
            <a:ext cx="4572000" cy="41319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Garamond" pitchFamily="18" charset="0"/>
              </a:rPr>
              <a:t>Why Does the problem persist</a:t>
            </a:r>
            <a:r>
              <a:rPr lang="en-US" sz="2800" dirty="0" smtClean="0">
                <a:latin typeface="Garamond" pitchFamily="18" charset="0"/>
              </a:rPr>
              <a:t>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100" dirty="0" smtClean="0">
                <a:latin typeface="Garamond" pitchFamily="18" charset="0"/>
              </a:rPr>
              <a:t>Socio-Political environment keeps SME’s from moving up the value chain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100" dirty="0" smtClean="0">
                <a:latin typeface="Garamond" pitchFamily="18" charset="0"/>
              </a:rPr>
              <a:t>Businesses not willing to risk capital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100" dirty="0" smtClean="0">
                <a:latin typeface="Garamond" pitchFamily="18" charset="0"/>
              </a:rPr>
              <a:t>Limited upfront funding and know-how on improving labor productivity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100" dirty="0" smtClean="0">
                <a:latin typeface="Garamond" pitchFamily="18" charset="0"/>
              </a:rPr>
              <a:t>Lack of innovative financing</a:t>
            </a:r>
          </a:p>
          <a:p>
            <a:pPr marL="285750" indent="-285750">
              <a:lnSpc>
                <a:spcPct val="150000"/>
              </a:lnSpc>
            </a:pPr>
            <a:r>
              <a:rPr lang="en-US" sz="2100" dirty="0" smtClean="0">
                <a:latin typeface="Garamond" pitchFamily="18" charset="0"/>
              </a:rPr>
              <a:t>    structures</a:t>
            </a:r>
            <a:endParaRPr lang="en-US" sz="21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ktangel 5"/>
          <p:cNvSpPr>
            <a:spLocks noChangeArrowheads="1"/>
          </p:cNvSpPr>
          <p:nvPr/>
        </p:nvSpPr>
        <p:spPr bwMode="auto">
          <a:xfrm rot="10800000" flipV="1">
            <a:off x="0" y="0"/>
            <a:ext cx="9144000" cy="55626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BFBFB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defTabSz="914400"/>
            <a:r>
              <a:rPr lang="da-DK" dirty="0" smtClean="0">
                <a:solidFill>
                  <a:schemeClr val="bg1"/>
                </a:solidFill>
                <a:latin typeface="Garamond" pitchFamily="18" charset="0"/>
              </a:rPr>
              <a:t>The</a:t>
            </a:r>
            <a:endParaRPr lang="da-DK" dirty="0">
              <a:solidFill>
                <a:schemeClr val="bg1"/>
              </a:solidFill>
              <a:latin typeface="Garamond" pitchFamily="18" charset="0"/>
            </a:endParaRPr>
          </a:p>
        </p:txBody>
      </p:sp>
      <p:grpSp>
        <p:nvGrpSpPr>
          <p:cNvPr id="2" name="Gruppe 91"/>
          <p:cNvGrpSpPr>
            <a:grpSpLocks/>
          </p:cNvGrpSpPr>
          <p:nvPr/>
        </p:nvGrpSpPr>
        <p:grpSpPr bwMode="auto">
          <a:xfrm>
            <a:off x="3440259" y="3455934"/>
            <a:ext cx="2250277" cy="2228203"/>
            <a:chOff x="1071835" y="2920232"/>
            <a:chExt cx="1427572" cy="1413777"/>
          </a:xfrm>
        </p:grpSpPr>
        <p:sp>
          <p:nvSpPr>
            <p:cNvPr id="9" name="Ellipse 44"/>
            <p:cNvSpPr/>
            <p:nvPr/>
          </p:nvSpPr>
          <p:spPr bwMode="auto">
            <a:xfrm rot="21052097">
              <a:off x="1085754" y="2920232"/>
              <a:ext cx="1413653" cy="1413777"/>
            </a:xfrm>
            <a:prstGeom prst="ellipse">
              <a:avLst/>
            </a:prstGeom>
            <a:gradFill flip="none" rotWithShape="1">
              <a:gsLst>
                <a:gs pos="0">
                  <a:srgbClr val="74F4FF"/>
                </a:gs>
                <a:gs pos="100000">
                  <a:srgbClr val="208ECD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rgbClr val="0081BE">
                  <a:lumMod val="75000"/>
                </a:srgbClr>
              </a:solidFill>
              <a:prstDash val="solid"/>
            </a:ln>
            <a:effectLst>
              <a:innerShdw blurRad="190500" dist="114300" dir="5640000">
                <a:srgbClr val="000000">
                  <a:alpha val="37000"/>
                </a:srgbClr>
              </a:innerShdw>
            </a:effectLst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21569" name="Ellipse 45"/>
            <p:cNvSpPr>
              <a:spLocks noChangeArrowheads="1"/>
            </p:cNvSpPr>
            <p:nvPr/>
          </p:nvSpPr>
          <p:spPr bwMode="auto">
            <a:xfrm>
              <a:off x="1116879" y="3088848"/>
              <a:ext cx="1317803" cy="969540"/>
            </a:xfrm>
            <a:prstGeom prst="ellipse">
              <a:avLst/>
            </a:prstGeom>
            <a:gradFill rotWithShape="1">
              <a:gsLst>
                <a:gs pos="0">
                  <a:srgbClr val="FFFCF9">
                    <a:alpha val="76999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da-DK" sz="2400" b="1" dirty="0" smtClean="0">
                  <a:latin typeface="Garamond" pitchFamily="18" charset="0"/>
                </a:rPr>
                <a:t>Possible Solutions</a:t>
              </a:r>
              <a:endParaRPr lang="da-DK" sz="2400" b="1" dirty="0">
                <a:latin typeface="Garamond" pitchFamily="18" charset="0"/>
              </a:endParaRPr>
            </a:p>
          </p:txBody>
        </p:sp>
        <p:sp>
          <p:nvSpPr>
            <p:cNvPr id="11" name="Måne 63"/>
            <p:cNvSpPr/>
            <p:nvPr/>
          </p:nvSpPr>
          <p:spPr bwMode="auto">
            <a:xfrm rot="16552097">
              <a:off x="1446797" y="3308471"/>
              <a:ext cx="622393" cy="1372317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24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da-DK">
                <a:solidFill>
                  <a:srgbClr val="FFFFFF"/>
                </a:solidFill>
                <a:latin typeface="Garamond" pitchFamily="18" charset="0"/>
              </a:endParaRPr>
            </a:p>
          </p:txBody>
        </p:sp>
      </p:grpSp>
      <p:grpSp>
        <p:nvGrpSpPr>
          <p:cNvPr id="3" name="Group 111"/>
          <p:cNvGrpSpPr>
            <a:grpSpLocks/>
          </p:cNvGrpSpPr>
          <p:nvPr/>
        </p:nvGrpSpPr>
        <p:grpSpPr bwMode="auto">
          <a:xfrm rot="19765573" flipH="1">
            <a:off x="3708010" y="1426122"/>
            <a:ext cx="1527175" cy="1514475"/>
            <a:chOff x="1446213" y="2747963"/>
            <a:chExt cx="1031875" cy="1022350"/>
          </a:xfrm>
        </p:grpSpPr>
        <p:sp>
          <p:nvSpPr>
            <p:cNvPr id="40" name="Ellipse 44"/>
            <p:cNvSpPr/>
            <p:nvPr/>
          </p:nvSpPr>
          <p:spPr bwMode="auto">
            <a:xfrm rot="21052097">
              <a:off x="1456274" y="2747963"/>
              <a:ext cx="1021814" cy="1022350"/>
            </a:xfrm>
            <a:prstGeom prst="ellipse">
              <a:avLst/>
            </a:prstGeom>
            <a:gradFill flip="none" rotWithShape="1">
              <a:gsLst>
                <a:gs pos="0">
                  <a:srgbClr val="74FF95"/>
                </a:gs>
                <a:gs pos="100000">
                  <a:srgbClr val="29D160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rgbClr val="0081BE">
                  <a:lumMod val="75000"/>
                </a:srgbClr>
              </a:solidFill>
              <a:prstDash val="solid"/>
            </a:ln>
            <a:effectLst>
              <a:innerShdw blurRad="190500" dist="114300" dir="5640000">
                <a:srgbClr val="000000">
                  <a:alpha val="37000"/>
                </a:srgbClr>
              </a:innerShdw>
            </a:effectLst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41" name="Måne 63"/>
            <p:cNvSpPr/>
            <p:nvPr/>
          </p:nvSpPr>
          <p:spPr bwMode="auto">
            <a:xfrm rot="16552097">
              <a:off x="1717144" y="3028928"/>
              <a:ext cx="450073" cy="991936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24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21558" name="Ellipse 45"/>
            <p:cNvSpPr>
              <a:spLocks noChangeArrowheads="1"/>
            </p:cNvSpPr>
            <p:nvPr/>
          </p:nvSpPr>
          <p:spPr bwMode="auto">
            <a:xfrm>
              <a:off x="1601788" y="2776538"/>
              <a:ext cx="722312" cy="539750"/>
            </a:xfrm>
            <a:prstGeom prst="ellipse">
              <a:avLst/>
            </a:prstGeom>
            <a:gradFill rotWithShape="1">
              <a:gsLst>
                <a:gs pos="0">
                  <a:srgbClr val="FFFCF9">
                    <a:alpha val="76999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Garamond" pitchFamily="18" charset="0"/>
              </a:endParaRPr>
            </a:p>
          </p:txBody>
        </p:sp>
      </p:grpSp>
      <p:grpSp>
        <p:nvGrpSpPr>
          <p:cNvPr id="4" name="Group 105"/>
          <p:cNvGrpSpPr>
            <a:grpSpLocks/>
          </p:cNvGrpSpPr>
          <p:nvPr/>
        </p:nvGrpSpPr>
        <p:grpSpPr bwMode="auto">
          <a:xfrm rot="19765573" flipH="1">
            <a:off x="5935809" y="2913555"/>
            <a:ext cx="1528762" cy="1514475"/>
            <a:chOff x="5580063" y="2757488"/>
            <a:chExt cx="1031875" cy="1022350"/>
          </a:xfrm>
        </p:grpSpPr>
        <p:sp>
          <p:nvSpPr>
            <p:cNvPr id="48" name="Ellipse 44"/>
            <p:cNvSpPr/>
            <p:nvPr/>
          </p:nvSpPr>
          <p:spPr bwMode="auto">
            <a:xfrm rot="21052097">
              <a:off x="5590124" y="2757488"/>
              <a:ext cx="1021814" cy="1022350"/>
            </a:xfrm>
            <a:prstGeom prst="ellipse">
              <a:avLst/>
            </a:prstGeom>
            <a:gradFill flip="none" rotWithShape="1">
              <a:gsLst>
                <a:gs pos="0">
                  <a:srgbClr val="74FFFD"/>
                </a:gs>
                <a:gs pos="100000">
                  <a:srgbClr val="20A6CD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rgbClr val="0081BE">
                  <a:lumMod val="75000"/>
                </a:srgbClr>
              </a:solidFill>
              <a:prstDash val="solid"/>
            </a:ln>
            <a:effectLst>
              <a:innerShdw blurRad="190500" dist="114300" dir="5640000">
                <a:srgbClr val="000000">
                  <a:alpha val="37000"/>
                </a:srgbClr>
              </a:innerShdw>
            </a:effectLst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49" name="Måne 63"/>
            <p:cNvSpPr/>
            <p:nvPr/>
          </p:nvSpPr>
          <p:spPr bwMode="auto">
            <a:xfrm rot="16552097">
              <a:off x="5850994" y="3038453"/>
              <a:ext cx="450073" cy="991936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24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21544" name="Ellipse 45"/>
            <p:cNvSpPr>
              <a:spLocks noChangeArrowheads="1"/>
            </p:cNvSpPr>
            <p:nvPr/>
          </p:nvSpPr>
          <p:spPr bwMode="auto">
            <a:xfrm>
              <a:off x="5735638" y="2786063"/>
              <a:ext cx="722312" cy="539750"/>
            </a:xfrm>
            <a:prstGeom prst="ellipse">
              <a:avLst/>
            </a:prstGeom>
            <a:gradFill rotWithShape="1">
              <a:gsLst>
                <a:gs pos="0">
                  <a:srgbClr val="FFFCF9">
                    <a:alpha val="76999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Garamond" pitchFamily="18" charset="0"/>
              </a:endParaRPr>
            </a:p>
          </p:txBody>
        </p:sp>
      </p:grpSp>
      <p:grpSp>
        <p:nvGrpSpPr>
          <p:cNvPr id="5" name="Group 102"/>
          <p:cNvGrpSpPr>
            <a:grpSpLocks/>
          </p:cNvGrpSpPr>
          <p:nvPr/>
        </p:nvGrpSpPr>
        <p:grpSpPr bwMode="auto">
          <a:xfrm rot="19765573" flipH="1">
            <a:off x="1583863" y="3079444"/>
            <a:ext cx="1528762" cy="1514475"/>
            <a:chOff x="3522663" y="690563"/>
            <a:chExt cx="1031875" cy="1022350"/>
          </a:xfrm>
        </p:grpSpPr>
        <p:sp>
          <p:nvSpPr>
            <p:cNvPr id="52" name="Ellipse 44"/>
            <p:cNvSpPr/>
            <p:nvPr/>
          </p:nvSpPr>
          <p:spPr bwMode="auto">
            <a:xfrm rot="21052097">
              <a:off x="3532724" y="690563"/>
              <a:ext cx="1021814" cy="1022350"/>
            </a:xfrm>
            <a:prstGeom prst="ellipse">
              <a:avLst/>
            </a:prstGeom>
            <a:gradFill flip="none" rotWithShape="1">
              <a:gsLst>
                <a:gs pos="0">
                  <a:srgbClr val="74F4FF"/>
                </a:gs>
                <a:gs pos="100000">
                  <a:srgbClr val="208ECD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rgbClr val="0081BE">
                  <a:lumMod val="75000"/>
                </a:srgbClr>
              </a:solidFill>
              <a:prstDash val="solid"/>
            </a:ln>
            <a:effectLst>
              <a:innerShdw blurRad="190500" dist="114300" dir="5640000">
                <a:srgbClr val="000000">
                  <a:alpha val="37000"/>
                </a:srgbClr>
              </a:innerShdw>
            </a:effectLst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53" name="Måne 63"/>
            <p:cNvSpPr/>
            <p:nvPr/>
          </p:nvSpPr>
          <p:spPr bwMode="auto">
            <a:xfrm rot="16552097">
              <a:off x="3793594" y="971528"/>
              <a:ext cx="450073" cy="991936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24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Garamond" pitchFamily="18" charset="0"/>
              </a:endParaRPr>
            </a:p>
          </p:txBody>
        </p:sp>
        <p:sp>
          <p:nvSpPr>
            <p:cNvPr id="21537" name="Ellipse 45"/>
            <p:cNvSpPr>
              <a:spLocks noChangeArrowheads="1"/>
            </p:cNvSpPr>
            <p:nvPr/>
          </p:nvSpPr>
          <p:spPr bwMode="auto">
            <a:xfrm>
              <a:off x="3687763" y="719138"/>
              <a:ext cx="722312" cy="539750"/>
            </a:xfrm>
            <a:prstGeom prst="ellipse">
              <a:avLst/>
            </a:prstGeom>
            <a:gradFill rotWithShape="1">
              <a:gsLst>
                <a:gs pos="0">
                  <a:srgbClr val="FFFCF9">
                    <a:alpha val="76999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/>
            </a:gra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da-DK" u="sng">
                <a:solidFill>
                  <a:srgbClr val="FFFFFF"/>
                </a:solidFill>
                <a:latin typeface="Garamond" pitchFamily="18" charset="0"/>
              </a:endParaRPr>
            </a:p>
          </p:txBody>
        </p:sp>
      </p:grpSp>
      <p:sp>
        <p:nvSpPr>
          <p:cNvPr id="21517" name="Rektangel 76"/>
          <p:cNvSpPr>
            <a:spLocks noChangeArrowheads="1"/>
          </p:cNvSpPr>
          <p:nvPr/>
        </p:nvSpPr>
        <p:spPr bwMode="auto">
          <a:xfrm>
            <a:off x="1600200" y="3251537"/>
            <a:ext cx="1447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en-US" sz="2000" dirty="0" smtClean="0">
                <a:latin typeface="Garamond" pitchFamily="18" charset="0"/>
              </a:rPr>
              <a:t>Socio- Political change</a:t>
            </a:r>
            <a:endParaRPr lang="da-DK" sz="2400" dirty="0">
              <a:solidFill>
                <a:srgbClr val="1E1C11"/>
              </a:solidFill>
              <a:latin typeface="Garamond" pitchFamily="18" charset="0"/>
            </a:endParaRPr>
          </a:p>
        </p:txBody>
      </p:sp>
      <p:sp>
        <p:nvSpPr>
          <p:cNvPr id="21518" name="Rektangel 76"/>
          <p:cNvSpPr>
            <a:spLocks noChangeArrowheads="1"/>
          </p:cNvSpPr>
          <p:nvPr/>
        </p:nvSpPr>
        <p:spPr bwMode="auto">
          <a:xfrm>
            <a:off x="6019800" y="3254514"/>
            <a:ext cx="1447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en-US" sz="2000" dirty="0" smtClean="0">
                <a:latin typeface="Garamond" pitchFamily="18" charset="0"/>
              </a:rPr>
              <a:t>Capital building</a:t>
            </a:r>
            <a:endParaRPr lang="da-DK" sz="2400" dirty="0">
              <a:solidFill>
                <a:srgbClr val="1E1C11"/>
              </a:solidFill>
              <a:latin typeface="Garamond" pitchFamily="18" charset="0"/>
            </a:endParaRPr>
          </a:p>
        </p:txBody>
      </p:sp>
      <p:sp>
        <p:nvSpPr>
          <p:cNvPr id="21520" name="Rektangel 76"/>
          <p:cNvSpPr>
            <a:spLocks noChangeArrowheads="1"/>
          </p:cNvSpPr>
          <p:nvPr/>
        </p:nvSpPr>
        <p:spPr bwMode="auto">
          <a:xfrm>
            <a:off x="3733800" y="1725546"/>
            <a:ext cx="1447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en-US" dirty="0" smtClean="0">
                <a:latin typeface="Garamond" pitchFamily="18" charset="0"/>
              </a:rPr>
              <a:t>Improving labor productivity</a:t>
            </a:r>
            <a:endParaRPr lang="da-DK" sz="2000" dirty="0">
              <a:solidFill>
                <a:srgbClr val="1E1C11"/>
              </a:solidFill>
              <a:latin typeface="Garamond" pitchFamily="18" charset="0"/>
            </a:endParaRPr>
          </a:p>
        </p:txBody>
      </p:sp>
      <p:sp>
        <p:nvSpPr>
          <p:cNvPr id="58" name="Right Arrow 57"/>
          <p:cNvSpPr>
            <a:spLocks noChangeArrowheads="1"/>
          </p:cNvSpPr>
          <p:nvPr/>
        </p:nvSpPr>
        <p:spPr bwMode="auto">
          <a:xfrm rot="-5400000">
            <a:off x="4358479" y="2963923"/>
            <a:ext cx="373063" cy="358775"/>
          </a:xfrm>
          <a:prstGeom prst="rightArrow">
            <a:avLst>
              <a:gd name="adj1" fmla="val 50000"/>
              <a:gd name="adj2" fmla="val 49998"/>
            </a:avLst>
          </a:prstGeom>
          <a:gradFill rotWithShape="1">
            <a:gsLst>
              <a:gs pos="0">
                <a:srgbClr val="7F7F7F"/>
              </a:gs>
              <a:gs pos="100000">
                <a:srgbClr val="262626"/>
              </a:gs>
            </a:gsLst>
            <a:lin ang="540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59" name="Right Arrow 58"/>
          <p:cNvSpPr>
            <a:spLocks noChangeArrowheads="1"/>
          </p:cNvSpPr>
          <p:nvPr/>
        </p:nvSpPr>
        <p:spPr bwMode="auto">
          <a:xfrm rot="-1616789">
            <a:off x="5586413" y="3995773"/>
            <a:ext cx="373062" cy="358775"/>
          </a:xfrm>
          <a:prstGeom prst="rightArrow">
            <a:avLst>
              <a:gd name="adj1" fmla="val 50000"/>
              <a:gd name="adj2" fmla="val 49998"/>
            </a:avLst>
          </a:prstGeom>
          <a:gradFill rotWithShape="1">
            <a:gsLst>
              <a:gs pos="0">
                <a:srgbClr val="7F7F7F"/>
              </a:gs>
              <a:gs pos="100000">
                <a:srgbClr val="262626"/>
              </a:gs>
            </a:gsLst>
            <a:lin ang="540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60" name="Right Arrow 59"/>
          <p:cNvSpPr>
            <a:spLocks noChangeArrowheads="1"/>
          </p:cNvSpPr>
          <p:nvPr/>
        </p:nvSpPr>
        <p:spPr bwMode="auto">
          <a:xfrm rot="-9047682">
            <a:off x="3111819" y="3992613"/>
            <a:ext cx="373062" cy="358775"/>
          </a:xfrm>
          <a:prstGeom prst="rightArrow">
            <a:avLst>
              <a:gd name="adj1" fmla="val 50000"/>
              <a:gd name="adj2" fmla="val 49998"/>
            </a:avLst>
          </a:prstGeom>
          <a:gradFill rotWithShape="1">
            <a:gsLst>
              <a:gs pos="0">
                <a:srgbClr val="7F7F7F"/>
              </a:gs>
              <a:gs pos="100000">
                <a:srgbClr val="262626"/>
              </a:gs>
            </a:gsLst>
            <a:lin ang="540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65" name="Lightning Bolt 64"/>
          <p:cNvSpPr/>
          <p:nvPr/>
        </p:nvSpPr>
        <p:spPr>
          <a:xfrm>
            <a:off x="990600" y="2528726"/>
            <a:ext cx="609600" cy="682751"/>
          </a:xfrm>
          <a:prstGeom prst="lightningBol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aramond" pitchFamily="18" charset="0"/>
            </a:endParaRPr>
          </a:p>
        </p:txBody>
      </p:sp>
      <p:sp>
        <p:nvSpPr>
          <p:cNvPr id="66" name="Lightning Bolt 65"/>
          <p:cNvSpPr/>
          <p:nvPr/>
        </p:nvSpPr>
        <p:spPr>
          <a:xfrm flipH="1">
            <a:off x="4365623" y="837038"/>
            <a:ext cx="608226" cy="610762"/>
          </a:xfrm>
          <a:prstGeom prst="lightningBol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aramond" pitchFamily="18" charset="0"/>
            </a:endParaRPr>
          </a:p>
        </p:txBody>
      </p:sp>
      <p:sp>
        <p:nvSpPr>
          <p:cNvPr id="67" name="Lightning Bolt 66"/>
          <p:cNvSpPr/>
          <p:nvPr/>
        </p:nvSpPr>
        <p:spPr>
          <a:xfrm flipH="1">
            <a:off x="6939799" y="2299297"/>
            <a:ext cx="451601" cy="520103"/>
          </a:xfrm>
          <a:prstGeom prst="lightningBol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aramond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33400" y="22214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</a:rPr>
              <a:t>Difficult</a:t>
            </a:r>
            <a:endParaRPr lang="en-US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239000" y="19928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</a:rPr>
              <a:t>Slow</a:t>
            </a:r>
            <a:endParaRPr lang="en-US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933729" y="609600"/>
            <a:ext cx="2229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Garamond" pitchFamily="18" charset="0"/>
              </a:rPr>
              <a:t>Low Hanging Fruit</a:t>
            </a:r>
            <a:endParaRPr lang="en-US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224" y="54114"/>
            <a:ext cx="9578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Garamond" pitchFamily="18" charset="0"/>
              </a:rPr>
              <a:t>Strategy for Immediate Maximum Impact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533400" y="5701748"/>
            <a:ext cx="8229600" cy="9276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>
                <a:latin typeface="Garamond" pitchFamily="18" charset="0"/>
              </a:rPr>
              <a:t>I</a:t>
            </a:r>
            <a:r>
              <a:rPr lang="en-US" b="1" i="1" dirty="0" smtClean="0">
                <a:latin typeface="Garamond" pitchFamily="18" charset="0"/>
              </a:rPr>
              <a:t>mprovement human capital will seed a step change in the level of societal development </a:t>
            </a:r>
            <a:endParaRPr lang="en-US" b="1" i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5"/>
          <p:cNvSpPr>
            <a:spLocks noChangeArrowheads="1"/>
          </p:cNvSpPr>
          <p:nvPr/>
        </p:nvSpPr>
        <p:spPr bwMode="auto">
          <a:xfrm rot="10800000" flipV="1">
            <a:off x="0" y="0"/>
            <a:ext cx="9144000" cy="5165725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BFBFB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defTabSz="914400"/>
            <a:endParaRPr lang="da-DK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  <a:latin typeface="Garamond" pitchFamily="18" charset="0"/>
              </a:rPr>
              <a:t>Test Case – “The Indian Plumber who could(n’t) Click”</a:t>
            </a:r>
            <a:endParaRPr lang="en-US" sz="36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06051818"/>
              </p:ext>
            </p:extLst>
          </p:nvPr>
        </p:nvGraphicFramePr>
        <p:xfrm>
          <a:off x="228600" y="1570038"/>
          <a:ext cx="8686800" cy="4602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62200" y="6248400"/>
            <a:ext cx="5181600" cy="3693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Garamond" pitchFamily="18" charset="0"/>
              </a:rPr>
              <a:t>How does our organization add value to his life? </a:t>
            </a:r>
            <a:endParaRPr lang="en-US" b="1" dirty="0">
              <a:solidFill>
                <a:schemeClr val="bg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34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5"/>
          <p:cNvSpPr>
            <a:spLocks noChangeArrowheads="1"/>
          </p:cNvSpPr>
          <p:nvPr/>
        </p:nvSpPr>
        <p:spPr bwMode="auto">
          <a:xfrm rot="10800000" flipV="1">
            <a:off x="0" y="0"/>
            <a:ext cx="9144000" cy="5165725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BFBFB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defTabSz="914400"/>
            <a:endParaRPr lang="da-DK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  <a:latin typeface="Garamond" pitchFamily="18" charset="0"/>
              </a:rPr>
              <a:t>Financial Innovation: Hybrid Capital </a:t>
            </a:r>
            <a:r>
              <a:rPr lang="en-US" sz="3600" b="1" dirty="0">
                <a:solidFill>
                  <a:schemeClr val="bg1"/>
                </a:solidFill>
                <a:latin typeface="Garamond" pitchFamily="18" charset="0"/>
              </a:rPr>
              <a:t>S</a:t>
            </a:r>
            <a:r>
              <a:rPr lang="en-US" sz="3600" b="1" dirty="0" smtClean="0">
                <a:solidFill>
                  <a:schemeClr val="bg1"/>
                </a:solidFill>
                <a:latin typeface="Garamond" pitchFamily="18" charset="0"/>
              </a:rPr>
              <a:t>tructured to Mitigate </a:t>
            </a:r>
            <a:r>
              <a:rPr lang="en-US" sz="3600" b="1" dirty="0">
                <a:solidFill>
                  <a:schemeClr val="bg1"/>
                </a:solidFill>
                <a:latin typeface="Garamond" pitchFamily="18" charset="0"/>
              </a:rPr>
              <a:t>R</a:t>
            </a:r>
            <a:r>
              <a:rPr lang="en-US" sz="3600" b="1" dirty="0" smtClean="0">
                <a:solidFill>
                  <a:schemeClr val="bg1"/>
                </a:solidFill>
                <a:latin typeface="Garamond" pitchFamily="18" charset="0"/>
              </a:rPr>
              <a:t>isk</a:t>
            </a:r>
            <a:endParaRPr lang="en-US" sz="36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9144000" cy="54102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005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ktangel 5"/>
          <p:cNvSpPr>
            <a:spLocks noChangeArrowheads="1"/>
          </p:cNvSpPr>
          <p:nvPr/>
        </p:nvSpPr>
        <p:spPr bwMode="auto">
          <a:xfrm rot="10800000" flipV="1">
            <a:off x="0" y="0"/>
            <a:ext cx="9144000" cy="60198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BFBFB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defTabSz="914400"/>
            <a:endParaRPr lang="da-DK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533400" y="1219200"/>
            <a:ext cx="8153400" cy="1204913"/>
            <a:chOff x="304800" y="1651001"/>
            <a:chExt cx="5852899" cy="773112"/>
          </a:xfrm>
        </p:grpSpPr>
        <p:sp>
          <p:nvSpPr>
            <p:cNvPr id="12" name="Pentagon 4"/>
            <p:cNvSpPr>
              <a:spLocks noChangeArrowheads="1"/>
            </p:cNvSpPr>
            <p:nvPr/>
          </p:nvSpPr>
          <p:spPr bwMode="auto">
            <a:xfrm>
              <a:off x="304800" y="1661641"/>
              <a:ext cx="1634850" cy="762472"/>
            </a:xfrm>
            <a:prstGeom prst="homePlate">
              <a:avLst>
                <a:gd name="adj" fmla="val 50004"/>
              </a:avLst>
            </a:prstGeom>
            <a:gradFill flip="none" rotWithShape="1">
              <a:gsLst>
                <a:gs pos="0">
                  <a:srgbClr val="74F4FF"/>
                </a:gs>
                <a:gs pos="100000">
                  <a:srgbClr val="208ECD"/>
                </a:gs>
              </a:gsLst>
              <a:lin ang="5400000" scaled="1"/>
              <a:tileRect/>
            </a:gradFill>
            <a:ln w="9525" algn="ctr">
              <a:solidFill>
                <a:srgbClr val="00618E"/>
              </a:solidFill>
              <a:miter lim="800000"/>
              <a:headEnd/>
              <a:tailEnd/>
            </a:ln>
            <a:scene3d>
              <a:camera prst="orthographicFront"/>
              <a:lightRig rig="balanced" dir="t"/>
            </a:scene3d>
            <a:sp3d prstMaterial="metal"/>
          </p:spPr>
          <p:txBody>
            <a:bodyPr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Garamond" pitchFamily="18" charset="0"/>
                </a:rPr>
                <a:t>Step 1</a:t>
              </a:r>
            </a:p>
          </p:txBody>
        </p:sp>
        <p:sp>
          <p:nvSpPr>
            <p:cNvPr id="15" name="Chevron 6"/>
            <p:cNvSpPr>
              <a:spLocks noChangeArrowheads="1"/>
            </p:cNvSpPr>
            <p:nvPr/>
          </p:nvSpPr>
          <p:spPr bwMode="auto">
            <a:xfrm>
              <a:off x="1655091" y="1651001"/>
              <a:ext cx="1695693" cy="762472"/>
            </a:xfrm>
            <a:prstGeom prst="chevron">
              <a:avLst>
                <a:gd name="adj" fmla="val 49998"/>
              </a:avLst>
            </a:prstGeom>
            <a:gradFill flip="none" rotWithShape="1">
              <a:gsLst>
                <a:gs pos="0">
                  <a:srgbClr val="A6F77D"/>
                </a:gs>
                <a:gs pos="100000">
                  <a:srgbClr val="72D816"/>
                </a:gs>
              </a:gsLst>
              <a:lin ang="5400000" scaled="1"/>
              <a:tileRect/>
            </a:gradFill>
            <a:ln w="9525" algn="ctr">
              <a:solidFill>
                <a:srgbClr val="4F950F"/>
              </a:solidFill>
              <a:miter lim="800000"/>
              <a:headEnd/>
              <a:tailEnd/>
            </a:ln>
            <a:scene3d>
              <a:camera prst="orthographicFront"/>
              <a:lightRig rig="balanced" dir="t"/>
            </a:scene3d>
            <a:sp3d/>
          </p:spPr>
          <p:txBody>
            <a:bodyPr anchor="ctr"/>
            <a:lstStyle/>
            <a:p>
              <a:pPr algn="ctr"/>
              <a:r>
                <a:rPr lang="en-US" dirty="0">
                  <a:latin typeface="Garamond" pitchFamily="18" charset="0"/>
                </a:rPr>
                <a:t>Step 2</a:t>
              </a:r>
            </a:p>
          </p:txBody>
        </p:sp>
        <p:sp>
          <p:nvSpPr>
            <p:cNvPr id="17" name="Chevron 6"/>
            <p:cNvSpPr>
              <a:spLocks noChangeArrowheads="1"/>
            </p:cNvSpPr>
            <p:nvPr/>
          </p:nvSpPr>
          <p:spPr bwMode="auto">
            <a:xfrm>
              <a:off x="3058549" y="1651001"/>
              <a:ext cx="1695693" cy="762472"/>
            </a:xfrm>
            <a:prstGeom prst="chevron">
              <a:avLst>
                <a:gd name="adj" fmla="val 49998"/>
              </a:avLst>
            </a:prstGeom>
            <a:gradFill flip="none" rotWithShape="1">
              <a:gsLst>
                <a:gs pos="0">
                  <a:srgbClr val="74F4FF"/>
                </a:gs>
                <a:gs pos="100000">
                  <a:srgbClr val="208ECD"/>
                </a:gs>
              </a:gsLst>
              <a:lin ang="5400000" scaled="1"/>
              <a:tileRect/>
            </a:gradFill>
            <a:ln w="9525" algn="ctr">
              <a:solidFill>
                <a:srgbClr val="00618E"/>
              </a:solidFill>
              <a:miter lim="800000"/>
              <a:headEnd/>
              <a:tailEnd/>
            </a:ln>
            <a:scene3d>
              <a:camera prst="orthographicFront"/>
              <a:lightRig rig="balanced" dir="t"/>
            </a:scene3d>
            <a:sp3d prstMaterial="metal"/>
          </p:spPr>
          <p:txBody>
            <a:bodyPr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Garamond" pitchFamily="18" charset="0"/>
                </a:rPr>
                <a:t>Step 3</a:t>
              </a:r>
            </a:p>
          </p:txBody>
        </p:sp>
        <p:sp>
          <p:nvSpPr>
            <p:cNvPr id="18" name="Chevron 6"/>
            <p:cNvSpPr>
              <a:spLocks noChangeArrowheads="1"/>
            </p:cNvSpPr>
            <p:nvPr/>
          </p:nvSpPr>
          <p:spPr bwMode="auto">
            <a:xfrm>
              <a:off x="4462006" y="1651001"/>
              <a:ext cx="1695693" cy="762472"/>
            </a:xfrm>
            <a:prstGeom prst="chevron">
              <a:avLst>
                <a:gd name="adj" fmla="val 49998"/>
              </a:avLst>
            </a:prstGeom>
            <a:gradFill flip="none" rotWithShape="1">
              <a:gsLst>
                <a:gs pos="0">
                  <a:srgbClr val="A6F77D"/>
                </a:gs>
                <a:gs pos="100000">
                  <a:srgbClr val="72D816"/>
                </a:gs>
              </a:gsLst>
              <a:lin ang="5400000" scaled="1"/>
              <a:tileRect/>
            </a:gradFill>
            <a:ln w="9525" algn="ctr">
              <a:solidFill>
                <a:srgbClr val="4F950F"/>
              </a:solidFill>
              <a:miter lim="800000"/>
              <a:headEnd/>
              <a:tailEnd/>
            </a:ln>
            <a:scene3d>
              <a:camera prst="orthographicFront"/>
              <a:lightRig rig="balanced" dir="t"/>
            </a:scene3d>
            <a:sp3d/>
          </p:spPr>
          <p:txBody>
            <a:bodyPr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Garamond" pitchFamily="18" charset="0"/>
                </a:rPr>
                <a:t>Step 4</a:t>
              </a:r>
            </a:p>
          </p:txBody>
        </p:sp>
      </p:grp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33400" y="2484437"/>
            <a:ext cx="1691640" cy="1428691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96001">
                <a:srgbClr val="C5ECFF">
                  <a:alpha val="92320"/>
                </a:srgbClr>
              </a:gs>
              <a:gs pos="100000">
                <a:srgbClr val="C5ECFF">
                  <a:alpha val="92000"/>
                </a:srgbClr>
              </a:gs>
            </a:gsLst>
            <a:lin ang="5400000"/>
          </a:gradFill>
          <a:ln w="9525">
            <a:solidFill>
              <a:srgbClr val="4A7EBB">
                <a:alpha val="29019"/>
              </a:srgbClr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33400" y="3284657"/>
            <a:ext cx="1691640" cy="3287949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96001">
                <a:srgbClr val="C5ECFF">
                  <a:alpha val="92320"/>
                </a:srgbClr>
              </a:gs>
              <a:gs pos="100000">
                <a:srgbClr val="C5ECFF">
                  <a:alpha val="92000"/>
                </a:srgbClr>
              </a:gs>
            </a:gsLst>
            <a:lin ang="5400000"/>
          </a:gradFill>
          <a:ln w="9525">
            <a:solidFill>
              <a:srgbClr val="4A7EBB">
                <a:alpha val="29019"/>
              </a:srgbClr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sz="1400" dirty="0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2414426" y="2446082"/>
            <a:ext cx="1759145" cy="121151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97000">
                <a:srgbClr val="E1F2CE">
                  <a:alpha val="93152"/>
                </a:srgbClr>
              </a:gs>
              <a:gs pos="100000">
                <a:srgbClr val="E1F2CE">
                  <a:alpha val="92940"/>
                </a:srgbClr>
              </a:gs>
            </a:gsLst>
            <a:lin ang="5400000"/>
          </a:gradFill>
          <a:ln w="9525">
            <a:solidFill>
              <a:srgbClr val="92D050">
                <a:alpha val="34901"/>
              </a:srgbClr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2414426" y="3284657"/>
            <a:ext cx="1759145" cy="3287949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97000">
                <a:srgbClr val="E1F2CE">
                  <a:alpha val="93152"/>
                </a:srgbClr>
              </a:gs>
              <a:gs pos="100000">
                <a:srgbClr val="E1F2CE">
                  <a:alpha val="92940"/>
                </a:srgbClr>
              </a:gs>
            </a:gsLst>
            <a:lin ang="5400000"/>
          </a:gradFill>
          <a:ln w="9525">
            <a:solidFill>
              <a:srgbClr val="92D050">
                <a:alpha val="34901"/>
              </a:srgbClr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sz="1400" dirty="0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325972" y="2438400"/>
            <a:ext cx="1846228" cy="1215589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96001">
                <a:srgbClr val="C5ECFF">
                  <a:alpha val="92320"/>
                </a:srgbClr>
              </a:gs>
              <a:gs pos="100000">
                <a:srgbClr val="C5ECFF">
                  <a:alpha val="92000"/>
                </a:srgbClr>
              </a:gs>
            </a:gsLst>
            <a:lin ang="5400000"/>
          </a:gradFill>
          <a:ln w="9525">
            <a:solidFill>
              <a:srgbClr val="4A7EBB">
                <a:alpha val="29019"/>
              </a:srgbClr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4325972" y="3284658"/>
            <a:ext cx="1846228" cy="3305706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96001">
                <a:srgbClr val="C5ECFF">
                  <a:alpha val="92320"/>
                </a:srgbClr>
              </a:gs>
              <a:gs pos="100000">
                <a:srgbClr val="C5ECFF">
                  <a:alpha val="92000"/>
                </a:srgbClr>
              </a:gs>
            </a:gsLst>
            <a:lin ang="5400000"/>
          </a:gradFill>
          <a:ln w="9525">
            <a:solidFill>
              <a:srgbClr val="4A7EBB">
                <a:alpha val="29019"/>
              </a:srgbClr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sz="1400" dirty="0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324610" y="2499957"/>
            <a:ext cx="1752590" cy="77664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97000">
                <a:srgbClr val="E1F2CE">
                  <a:alpha val="93152"/>
                </a:srgbClr>
              </a:gs>
              <a:gs pos="100000">
                <a:srgbClr val="E1F2CE">
                  <a:alpha val="92940"/>
                </a:srgbClr>
              </a:gs>
            </a:gsLst>
            <a:lin ang="5400000"/>
          </a:gradFill>
          <a:ln w="9525">
            <a:solidFill>
              <a:srgbClr val="92D050">
                <a:alpha val="34901"/>
              </a:srgbClr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sz="1400" b="1" dirty="0">
              <a:solidFill>
                <a:srgbClr val="FFFFFF"/>
              </a:solidFill>
              <a:latin typeface="Garamond" pitchFamily="18" charset="0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6335723" y="3276600"/>
            <a:ext cx="1741477" cy="331376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97000">
                <a:srgbClr val="E1F2CE">
                  <a:alpha val="93152"/>
                </a:srgbClr>
              </a:gs>
              <a:gs pos="100000">
                <a:srgbClr val="E1F2CE">
                  <a:alpha val="92940"/>
                </a:srgbClr>
              </a:gs>
            </a:gsLst>
            <a:lin ang="5400000"/>
          </a:gradFill>
          <a:ln w="9525">
            <a:solidFill>
              <a:srgbClr val="92D050">
                <a:alpha val="34901"/>
              </a:srgbClr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t"/>
          <a:lstStyle/>
          <a:p>
            <a:r>
              <a:rPr lang="en-IN" sz="1400" dirty="0" smtClean="0">
                <a:latin typeface="Garamond" pitchFamily="18" charset="0"/>
              </a:rPr>
              <a:t>SPV incurs cost of training the employees</a:t>
            </a:r>
          </a:p>
          <a:p>
            <a:endParaRPr lang="en-IN" sz="1400" dirty="0">
              <a:latin typeface="Garamond" pitchFamily="18" charset="0"/>
            </a:endParaRPr>
          </a:p>
          <a:p>
            <a:r>
              <a:rPr lang="en-IN" sz="1400" dirty="0" smtClean="0">
                <a:latin typeface="Garamond" pitchFamily="18" charset="0"/>
              </a:rPr>
              <a:t>Employees sign a 3 year retention contract</a:t>
            </a:r>
            <a:endParaRPr lang="en-IN" sz="1400" dirty="0">
              <a:latin typeface="Garamond" pitchFamily="18" charset="0"/>
            </a:endParaRPr>
          </a:p>
          <a:p>
            <a:endParaRPr lang="en-IN" sz="1400" dirty="0" smtClean="0">
              <a:latin typeface="Garamond" pitchFamily="18" charset="0"/>
            </a:endParaRPr>
          </a:p>
          <a:p>
            <a:r>
              <a:rPr lang="en-IN" sz="1400" dirty="0" smtClean="0">
                <a:latin typeface="Garamond" pitchFamily="18" charset="0"/>
              </a:rPr>
              <a:t>Capital returned after 5 years with 10% accrued interest</a:t>
            </a:r>
          </a:p>
          <a:p>
            <a:endParaRPr lang="en-IN" sz="1400" dirty="0">
              <a:latin typeface="Garamond" pitchFamily="18" charset="0"/>
            </a:endParaRPr>
          </a:p>
          <a:p>
            <a:r>
              <a:rPr lang="en-IN" sz="1400" dirty="0" smtClean="0">
                <a:latin typeface="Garamond" pitchFamily="18" charset="0"/>
              </a:rPr>
              <a:t>Share in increased productivity and enhanced workmen compensation</a:t>
            </a:r>
          </a:p>
        </p:txBody>
      </p:sp>
      <p:sp>
        <p:nvSpPr>
          <p:cNvPr id="18442" name="Rectangle 36"/>
          <p:cNvSpPr>
            <a:spLocks noChangeArrowheads="1"/>
          </p:cNvSpPr>
          <p:nvPr/>
        </p:nvSpPr>
        <p:spPr bwMode="auto">
          <a:xfrm>
            <a:off x="552450" y="2598003"/>
            <a:ext cx="1504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b="1" noProof="1" smtClean="0">
                <a:latin typeface="Garamond" pitchFamily="18" charset="0"/>
                <a:cs typeface="Arial" charset="0"/>
              </a:rPr>
              <a:t>Identify Target Companies</a:t>
            </a:r>
            <a:endParaRPr lang="en-US" sz="1400" b="1" noProof="1">
              <a:latin typeface="Garamond" pitchFamily="18" charset="0"/>
              <a:cs typeface="Arial" charset="0"/>
            </a:endParaRPr>
          </a:p>
        </p:txBody>
      </p:sp>
      <p:sp>
        <p:nvSpPr>
          <p:cNvPr id="18443" name="Rectangle 39"/>
          <p:cNvSpPr>
            <a:spLocks noChangeArrowheads="1"/>
          </p:cNvSpPr>
          <p:nvPr/>
        </p:nvSpPr>
        <p:spPr bwMode="auto">
          <a:xfrm>
            <a:off x="2498725" y="2538314"/>
            <a:ext cx="16748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b="1" noProof="1" smtClean="0">
                <a:latin typeface="Garamond" pitchFamily="18" charset="0"/>
                <a:cs typeface="Arial" charset="0"/>
              </a:rPr>
              <a:t>Fund incubates </a:t>
            </a:r>
            <a:br>
              <a:rPr lang="en-US" sz="1400" b="1" noProof="1" smtClean="0">
                <a:latin typeface="Garamond" pitchFamily="18" charset="0"/>
                <a:cs typeface="Arial" charset="0"/>
              </a:rPr>
            </a:br>
            <a:r>
              <a:rPr lang="en-US" sz="1400" b="1" noProof="1" smtClean="0">
                <a:latin typeface="Garamond" pitchFamily="18" charset="0"/>
                <a:cs typeface="Arial" charset="0"/>
              </a:rPr>
              <a:t>TDC</a:t>
            </a:r>
            <a:endParaRPr lang="en-US" sz="1400" b="1" noProof="1">
              <a:latin typeface="Garamond" pitchFamily="18" charset="0"/>
              <a:cs typeface="Arial" charset="0"/>
            </a:endParaRPr>
          </a:p>
        </p:txBody>
      </p:sp>
      <p:sp>
        <p:nvSpPr>
          <p:cNvPr id="18444" name="Rectangle 42"/>
          <p:cNvSpPr>
            <a:spLocks noChangeArrowheads="1"/>
          </p:cNvSpPr>
          <p:nvPr/>
        </p:nvSpPr>
        <p:spPr bwMode="auto">
          <a:xfrm>
            <a:off x="4369519" y="2484438"/>
            <a:ext cx="1802681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>
                <a:latin typeface="Garamond" pitchFamily="18" charset="0"/>
              </a:rPr>
              <a:t>Special Purpose Vehicles (SPVs) are created</a:t>
            </a:r>
            <a:r>
              <a:rPr lang="en-US" b="1" dirty="0" smtClean="0">
                <a:latin typeface="Garamond" pitchFamily="18" charset="0"/>
              </a:rPr>
              <a:t> </a:t>
            </a:r>
          </a:p>
        </p:txBody>
      </p:sp>
      <p:sp>
        <p:nvSpPr>
          <p:cNvPr id="18445" name="Rectangle 45"/>
          <p:cNvSpPr>
            <a:spLocks noChangeArrowheads="1"/>
          </p:cNvSpPr>
          <p:nvPr/>
        </p:nvSpPr>
        <p:spPr bwMode="auto">
          <a:xfrm>
            <a:off x="6324610" y="2484437"/>
            <a:ext cx="175259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b="1" dirty="0" smtClean="0">
                <a:latin typeface="Garamond" pitchFamily="18" charset="0"/>
              </a:rPr>
              <a:t>SPV engages TDC to create training programs</a:t>
            </a:r>
            <a:endParaRPr lang="en-US" sz="1400" b="1" noProof="1">
              <a:latin typeface="Garamond" pitchFamily="18" charset="0"/>
              <a:cs typeface="Arial" charset="0"/>
            </a:endParaRPr>
          </a:p>
        </p:txBody>
      </p:sp>
      <p:sp>
        <p:nvSpPr>
          <p:cNvPr id="18448" name="Rectangle 48"/>
          <p:cNvSpPr>
            <a:spLocks noChangeArrowheads="1"/>
          </p:cNvSpPr>
          <p:nvPr/>
        </p:nvSpPr>
        <p:spPr bwMode="auto">
          <a:xfrm>
            <a:off x="533400" y="3429000"/>
            <a:ext cx="1600200" cy="198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defTabSz="801688">
              <a:spcBef>
                <a:spcPct val="20000"/>
              </a:spcBef>
            </a:pPr>
            <a:r>
              <a:rPr lang="en-US" sz="1400" dirty="0" smtClean="0">
                <a:latin typeface="Garamond" pitchFamily="18" charset="0"/>
              </a:rPr>
              <a:t>Construction services</a:t>
            </a:r>
          </a:p>
          <a:p>
            <a:pPr lvl="0" defTabSz="801688">
              <a:spcBef>
                <a:spcPct val="20000"/>
              </a:spcBef>
            </a:pPr>
            <a:endParaRPr lang="en-US" sz="1400" dirty="0" smtClean="0">
              <a:latin typeface="Garamond" pitchFamily="18" charset="0"/>
            </a:endParaRPr>
          </a:p>
          <a:p>
            <a:pPr lvl="0" defTabSz="801688">
              <a:spcBef>
                <a:spcPct val="20000"/>
              </a:spcBef>
            </a:pPr>
            <a:r>
              <a:rPr lang="en-US" sz="1400" dirty="0" smtClean="0">
                <a:latin typeface="Garamond" pitchFamily="18" charset="0"/>
              </a:rPr>
              <a:t>Manufacturing firms and </a:t>
            </a:r>
          </a:p>
          <a:p>
            <a:pPr lvl="0" defTabSz="801688">
              <a:spcBef>
                <a:spcPct val="20000"/>
              </a:spcBef>
            </a:pPr>
            <a:endParaRPr lang="en-US" sz="1400" dirty="0" smtClean="0">
              <a:latin typeface="Garamond" pitchFamily="18" charset="0"/>
            </a:endParaRPr>
          </a:p>
          <a:p>
            <a:pPr lvl="0" defTabSz="801688">
              <a:spcBef>
                <a:spcPct val="20000"/>
              </a:spcBef>
            </a:pPr>
            <a:r>
              <a:rPr lang="en-US" sz="1400" dirty="0" smtClean="0">
                <a:latin typeface="Garamond" pitchFamily="18" charset="0"/>
              </a:rPr>
              <a:t>Small scale production houses.</a:t>
            </a:r>
          </a:p>
        </p:txBody>
      </p:sp>
      <p:sp>
        <p:nvSpPr>
          <p:cNvPr id="18449" name="Rectangle 49"/>
          <p:cNvSpPr>
            <a:spLocks noChangeArrowheads="1"/>
          </p:cNvSpPr>
          <p:nvPr/>
        </p:nvSpPr>
        <p:spPr bwMode="auto">
          <a:xfrm>
            <a:off x="2498725" y="3429000"/>
            <a:ext cx="167484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Garamond" pitchFamily="18" charset="0"/>
              </a:rPr>
              <a:t>Training needs across company are matched to achieve scale</a:t>
            </a:r>
          </a:p>
          <a:p>
            <a:endParaRPr lang="en-US" sz="1400" dirty="0">
              <a:latin typeface="Garamond" pitchFamily="18" charset="0"/>
            </a:endParaRPr>
          </a:p>
          <a:p>
            <a:r>
              <a:rPr lang="en-US" sz="1400" dirty="0" smtClean="0">
                <a:latin typeface="Garamond" pitchFamily="18" charset="0"/>
              </a:rPr>
              <a:t>A larger workforce created with diversified skill set</a:t>
            </a:r>
          </a:p>
          <a:p>
            <a:endParaRPr lang="en-US" sz="1400" dirty="0">
              <a:solidFill>
                <a:srgbClr val="FFFFFF"/>
              </a:solidFill>
              <a:latin typeface="Garamond" pitchFamily="18" charset="0"/>
            </a:endParaRPr>
          </a:p>
          <a:p>
            <a:endParaRPr lang="en-US" sz="1400" dirty="0" smtClean="0">
              <a:solidFill>
                <a:srgbClr val="FFFFFF"/>
              </a:solidFill>
              <a:latin typeface="Garamond" pitchFamily="18" charset="0"/>
            </a:endParaRPr>
          </a:p>
          <a:p>
            <a:pPr lvl="0"/>
            <a:r>
              <a:rPr lang="en-US" sz="1400" dirty="0" smtClean="0">
                <a:latin typeface="Garamond" pitchFamily="18" charset="0"/>
              </a:rPr>
              <a:t>TDC monitors</a:t>
            </a:r>
          </a:p>
          <a:p>
            <a:pPr lvl="0"/>
            <a:r>
              <a:rPr lang="en-US" sz="1400" dirty="0" smtClean="0">
                <a:latin typeface="Garamond" pitchFamily="18" charset="0"/>
              </a:rPr>
              <a:t>training programs </a:t>
            </a:r>
            <a:endParaRPr lang="en-US" sz="1400" dirty="0">
              <a:latin typeface="Garamond" pitchFamily="18" charset="0"/>
            </a:endParaRPr>
          </a:p>
        </p:txBody>
      </p:sp>
      <p:sp>
        <p:nvSpPr>
          <p:cNvPr id="18450" name="Rectangle 50"/>
          <p:cNvSpPr>
            <a:spLocks noChangeArrowheads="1"/>
          </p:cNvSpPr>
          <p:nvPr/>
        </p:nvSpPr>
        <p:spPr bwMode="auto">
          <a:xfrm>
            <a:off x="4419600" y="3352800"/>
            <a:ext cx="1716087" cy="220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dirty="0" smtClean="0">
                <a:latin typeface="Garamond" pitchFamily="18" charset="0"/>
              </a:rPr>
              <a:t>Fund owns a majority stake</a:t>
            </a:r>
          </a:p>
          <a:p>
            <a:pPr lvl="0" defTabSz="801688">
              <a:spcBef>
                <a:spcPct val="20000"/>
              </a:spcBef>
            </a:pPr>
            <a:endParaRPr lang="en-US" sz="1400" dirty="0" smtClean="0">
              <a:latin typeface="Garamond" pitchFamily="18" charset="0"/>
            </a:endParaRPr>
          </a:p>
          <a:p>
            <a:pPr lvl="0" defTabSz="801688">
              <a:spcBef>
                <a:spcPct val="20000"/>
              </a:spcBef>
            </a:pPr>
            <a:r>
              <a:rPr lang="en-US" sz="1400" dirty="0" smtClean="0">
                <a:latin typeface="Garamond" pitchFamily="18" charset="0"/>
              </a:rPr>
              <a:t>Company issues warrants/ structured instruments to the SPV </a:t>
            </a:r>
          </a:p>
          <a:p>
            <a:pPr lvl="0" defTabSz="801688">
              <a:spcBef>
                <a:spcPct val="20000"/>
              </a:spcBef>
            </a:pPr>
            <a:endParaRPr lang="en-US" sz="1400" dirty="0">
              <a:latin typeface="Garamond" pitchFamily="18" charset="0"/>
            </a:endParaRPr>
          </a:p>
          <a:p>
            <a:pPr defTabSz="801688">
              <a:spcBef>
                <a:spcPct val="20000"/>
              </a:spcBef>
            </a:pPr>
            <a:endParaRPr lang="en-US" sz="1400" noProof="1">
              <a:latin typeface="Garamond" pitchFamily="18" charset="0"/>
              <a:cs typeface="Arial" charset="0"/>
            </a:endParaRPr>
          </a:p>
        </p:txBody>
      </p:sp>
      <p:sp>
        <p:nvSpPr>
          <p:cNvPr id="18460" name="Tekstboks 3"/>
          <p:cNvSpPr txBox="1">
            <a:spLocks noChangeArrowheads="1"/>
          </p:cNvSpPr>
          <p:nvPr/>
        </p:nvSpPr>
        <p:spPr bwMode="auto">
          <a:xfrm>
            <a:off x="228600" y="-76200"/>
            <a:ext cx="9372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sz="3600" b="1" dirty="0" smtClean="0">
                <a:solidFill>
                  <a:schemeClr val="bg1"/>
                </a:solidFill>
                <a:latin typeface="Garamond" pitchFamily="18" charset="0"/>
              </a:rPr>
              <a:t>Investment Strategy: Empowering High Impact SMEs</a:t>
            </a:r>
            <a:endParaRPr lang="da-DK" sz="3600" dirty="0">
              <a:solidFill>
                <a:schemeClr val="bg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5"/>
          <p:cNvSpPr>
            <a:spLocks noChangeArrowheads="1"/>
          </p:cNvSpPr>
          <p:nvPr/>
        </p:nvSpPr>
        <p:spPr bwMode="auto">
          <a:xfrm rot="10800000" flipV="1">
            <a:off x="0" y="-13158"/>
            <a:ext cx="9144000" cy="5781531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BFBFB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defTabSz="914400"/>
            <a:endParaRPr lang="da-DK">
              <a:latin typeface="Garamond" pitchFamily="18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04799" y="228600"/>
            <a:ext cx="8458202" cy="140665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 algn="ctr">
            <a:solidFill>
              <a:srgbClr val="00618E"/>
            </a:solidFill>
            <a:miter lim="800000"/>
            <a:headEnd/>
            <a:tailEnd/>
          </a:ln>
          <a:scene3d>
            <a:camera prst="orthographicFront"/>
            <a:lightRig rig="balanced" dir="t"/>
          </a:scene3d>
          <a:sp3d prstMaterial="metal"/>
        </p:spPr>
        <p:txBody>
          <a:bodyPr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Garamond" pitchFamily="18" charset="0"/>
              </a:rPr>
              <a:t>Training and Developmental Agency</a:t>
            </a:r>
          </a:p>
          <a:p>
            <a:pPr algn="ctr"/>
            <a:r>
              <a:rPr lang="en-IN" sz="2000" dirty="0" smtClean="0">
                <a:solidFill>
                  <a:schemeClr val="bg1"/>
                </a:solidFill>
                <a:latin typeface="Garamond" pitchFamily="18" charset="0"/>
              </a:rPr>
              <a:t>TDC will be the main agency for researching and matching needs, developing programs and monitoring training across all investee companies</a:t>
            </a:r>
            <a:endParaRPr lang="en-US" sz="2000" dirty="0" smtClean="0">
              <a:solidFill>
                <a:schemeClr val="bg1"/>
              </a:solidFill>
              <a:latin typeface="Garamond" pitchFamily="18" charset="0"/>
            </a:endParaRPr>
          </a:p>
          <a:p>
            <a:pPr algn="ctr"/>
            <a:endParaRPr lang="en-US" sz="20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304800" y="1635259"/>
            <a:ext cx="4267200" cy="413338"/>
          </a:xfrm>
          <a:prstGeom prst="rect">
            <a:avLst/>
          </a:prstGeom>
          <a:gradFill flip="none" rotWithShape="1">
            <a:gsLst>
              <a:gs pos="0">
                <a:srgbClr val="A6F77D"/>
              </a:gs>
              <a:gs pos="100000">
                <a:srgbClr val="72D816"/>
              </a:gs>
            </a:gsLst>
            <a:lin ang="5400000" scaled="1"/>
            <a:tileRect/>
          </a:gradFill>
          <a:ln w="9525" algn="ctr">
            <a:solidFill>
              <a:srgbClr val="4F950F"/>
            </a:solidFill>
            <a:miter lim="800000"/>
            <a:headEnd/>
            <a:tailEnd/>
          </a:ln>
          <a:scene3d>
            <a:camera prst="orthographicFront"/>
            <a:lightRig rig="balanced" dir="t"/>
          </a:scene3d>
          <a:sp3d/>
        </p:spPr>
        <p:txBody>
          <a:bodyPr anchor="ctr">
            <a:noAutofit/>
          </a:bodyPr>
          <a:lstStyle/>
          <a:p>
            <a:pPr algn="ctr"/>
            <a:r>
              <a:rPr lang="en-US" b="1" dirty="0" smtClean="0">
                <a:latin typeface="Garamond" pitchFamily="18" charset="0"/>
                <a:cs typeface="Arial" pitchFamily="34" charset="0"/>
              </a:rPr>
              <a:t>Benefits of Central Agency</a:t>
            </a:r>
            <a:endParaRPr lang="en-US" b="1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4572000" y="1635258"/>
            <a:ext cx="4191001" cy="413339"/>
          </a:xfrm>
          <a:prstGeom prst="rect">
            <a:avLst/>
          </a:prstGeom>
          <a:gradFill flip="none" rotWithShape="1">
            <a:gsLst>
              <a:gs pos="0">
                <a:srgbClr val="74F4FF"/>
              </a:gs>
              <a:gs pos="100000">
                <a:srgbClr val="208ECD"/>
              </a:gs>
            </a:gsLst>
            <a:lin ang="5400000" scaled="1"/>
            <a:tileRect/>
          </a:gradFill>
          <a:ln w="9525" algn="ctr">
            <a:solidFill>
              <a:srgbClr val="00618E"/>
            </a:solidFill>
            <a:miter lim="800000"/>
            <a:headEnd/>
            <a:tailEnd/>
          </a:ln>
          <a:scene3d>
            <a:camera prst="orthographicFront"/>
            <a:lightRig rig="balanced" dir="t"/>
          </a:scene3d>
          <a:sp3d prstMaterial="metal"/>
        </p:spPr>
        <p:txBody>
          <a:bodyPr anchor="ctr"/>
          <a:lstStyle/>
          <a:p>
            <a:pPr algn="ctr"/>
            <a:r>
              <a:rPr lang="en-US" b="1" dirty="0" smtClean="0">
                <a:latin typeface="Garamond" pitchFamily="18" charset="0"/>
                <a:cs typeface="Arial" pitchFamily="34" charset="0"/>
              </a:rPr>
              <a:t>Returns</a:t>
            </a:r>
            <a:endParaRPr lang="en-US" b="1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304799" y="2092460"/>
            <a:ext cx="4267201" cy="4308340"/>
          </a:xfrm>
          <a:prstGeom prst="rect">
            <a:avLst/>
          </a:prstGeom>
          <a:gradFill flip="none" rotWithShape="1">
            <a:gsLst>
              <a:gs pos="0">
                <a:srgbClr val="74F4FF"/>
              </a:gs>
              <a:gs pos="100000">
                <a:srgbClr val="208ECD"/>
              </a:gs>
            </a:gsLst>
            <a:lin ang="5400000" scaled="1"/>
            <a:tileRect/>
          </a:gradFill>
          <a:ln w="9525" algn="ctr">
            <a:solidFill>
              <a:srgbClr val="00618E"/>
            </a:solidFill>
            <a:miter lim="800000"/>
            <a:headEnd/>
            <a:tailEnd/>
          </a:ln>
          <a:scene3d>
            <a:camera prst="orthographicFront"/>
            <a:lightRig rig="balanced" dir="t"/>
          </a:scene3d>
          <a:sp3d prstMaterial="metal"/>
        </p:spPr>
        <p:txBody>
          <a:bodyPr wrap="square" lIns="0" tIns="0" rIns="91440" bIns="0" anchor="t" anchorCtr="0">
            <a:noAutofit/>
          </a:bodyPr>
          <a:lstStyle/>
          <a:p>
            <a:pPr marL="228600" lvl="1" indent="-171450">
              <a:buFont typeface="Arial" pitchFamily="34" charset="0"/>
              <a:buChar char="•"/>
            </a:pPr>
            <a:r>
              <a:rPr lang="en-US" b="1" dirty="0" smtClean="0">
                <a:latin typeface="Garamond" pitchFamily="18" charset="0"/>
                <a:cs typeface="Arial" pitchFamily="34" charset="0"/>
              </a:rPr>
              <a:t>Lower Costs: </a:t>
            </a:r>
            <a:r>
              <a:rPr lang="en-US" dirty="0" smtClean="0">
                <a:latin typeface="Garamond" pitchFamily="18" charset="0"/>
                <a:cs typeface="Arial" pitchFamily="34" charset="0"/>
              </a:rPr>
              <a:t>Achieve scale in managing programs</a:t>
            </a:r>
          </a:p>
          <a:p>
            <a:pPr marL="228600" lvl="1" indent="-171450">
              <a:buFont typeface="Arial" pitchFamily="34" charset="0"/>
              <a:buChar char="•"/>
            </a:pPr>
            <a:endParaRPr lang="en-US" dirty="0" smtClean="0">
              <a:latin typeface="Garamond" pitchFamily="18" charset="0"/>
              <a:cs typeface="Arial" pitchFamily="34" charset="0"/>
            </a:endParaRPr>
          </a:p>
          <a:p>
            <a:pPr marL="228600" lvl="1" indent="-171450">
              <a:buFont typeface="Arial" pitchFamily="34" charset="0"/>
              <a:buChar char="•"/>
            </a:pPr>
            <a:r>
              <a:rPr lang="en-US" b="1" dirty="0" smtClean="0">
                <a:latin typeface="Garamond" pitchFamily="18" charset="0"/>
                <a:cs typeface="Arial" pitchFamily="34" charset="0"/>
              </a:rPr>
              <a:t>Develop broad expertise: </a:t>
            </a:r>
            <a:r>
              <a:rPr lang="en-US" dirty="0" smtClean="0">
                <a:latin typeface="Garamond" pitchFamily="18" charset="0"/>
                <a:cs typeface="Arial" pitchFamily="34" charset="0"/>
              </a:rPr>
              <a:t>Across department and company expertise in skill enhancement</a:t>
            </a:r>
          </a:p>
          <a:p>
            <a:pPr marL="228600" lvl="1" indent="-171450">
              <a:buFont typeface="Arial" pitchFamily="34" charset="0"/>
              <a:buChar char="•"/>
            </a:pPr>
            <a:endParaRPr lang="en-US" dirty="0" smtClean="0">
              <a:latin typeface="Garamond" pitchFamily="18" charset="0"/>
              <a:cs typeface="Arial" pitchFamily="34" charset="0"/>
            </a:endParaRPr>
          </a:p>
          <a:p>
            <a:pPr marL="228600" lvl="1" indent="-171450">
              <a:buFont typeface="Arial" pitchFamily="34" charset="0"/>
              <a:buChar char="•"/>
            </a:pPr>
            <a:r>
              <a:rPr lang="en-US" b="1" dirty="0" smtClean="0">
                <a:latin typeface="Garamond" pitchFamily="18" charset="0"/>
                <a:cs typeface="Arial" pitchFamily="34" charset="0"/>
              </a:rPr>
              <a:t>Accessibility: </a:t>
            </a:r>
            <a:r>
              <a:rPr lang="en-US" dirty="0" smtClean="0">
                <a:latin typeface="Garamond" pitchFamily="18" charset="0"/>
                <a:cs typeface="Arial" pitchFamily="34" charset="0"/>
              </a:rPr>
              <a:t>Focus on making modules more accessible – e.g. web based training </a:t>
            </a:r>
          </a:p>
          <a:p>
            <a:pPr marL="228600" lvl="1" indent="-171450">
              <a:buFont typeface="Arial" pitchFamily="34" charset="0"/>
              <a:buChar char="•"/>
            </a:pPr>
            <a:endParaRPr lang="en-US" dirty="0">
              <a:latin typeface="Garamond" pitchFamily="18" charset="0"/>
              <a:cs typeface="Arial" pitchFamily="34" charset="0"/>
            </a:endParaRPr>
          </a:p>
          <a:p>
            <a:pPr marL="228600" lvl="1" indent="-171450">
              <a:buFont typeface="Arial" pitchFamily="34" charset="0"/>
              <a:buChar char="•"/>
            </a:pPr>
            <a:r>
              <a:rPr lang="en-US" b="1" dirty="0" smtClean="0">
                <a:latin typeface="Garamond" pitchFamily="18" charset="0"/>
                <a:cs typeface="Arial" pitchFamily="34" charset="0"/>
              </a:rPr>
              <a:t>Create wider talent pool</a:t>
            </a:r>
            <a:r>
              <a:rPr lang="en-US" dirty="0" smtClean="0">
                <a:latin typeface="Garamond" pitchFamily="18" charset="0"/>
                <a:cs typeface="Arial" pitchFamily="34" charset="0"/>
              </a:rPr>
              <a:t>: Can be tapped across organizations. </a:t>
            </a:r>
          </a:p>
          <a:p>
            <a:pPr marL="228600" lvl="1" indent="-171450">
              <a:buFont typeface="Arial" pitchFamily="34" charset="0"/>
              <a:buChar char="•"/>
            </a:pPr>
            <a:endParaRPr lang="en-US" dirty="0">
              <a:latin typeface="Garamond" pitchFamily="18" charset="0"/>
              <a:cs typeface="Arial" pitchFamily="34" charset="0"/>
            </a:endParaRPr>
          </a:p>
          <a:p>
            <a:pPr marL="228600" lvl="1" indent="-171450">
              <a:buFont typeface="Arial" pitchFamily="34" charset="0"/>
              <a:buChar char="•"/>
            </a:pPr>
            <a:r>
              <a:rPr lang="en-US" b="1" dirty="0" smtClean="0">
                <a:latin typeface="Garamond" pitchFamily="18" charset="0"/>
                <a:cs typeface="Arial" pitchFamily="34" charset="0"/>
              </a:rPr>
              <a:t>Attrition management</a:t>
            </a:r>
            <a:r>
              <a:rPr lang="en-US" dirty="0" smtClean="0">
                <a:latin typeface="Garamond" pitchFamily="18" charset="0"/>
                <a:cs typeface="Arial" pitchFamily="34" charset="0"/>
              </a:rPr>
              <a:t>: Smoother attrition management &amp; better skill to job match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572000" y="2092459"/>
            <a:ext cx="4191001" cy="4308341"/>
          </a:xfrm>
          <a:prstGeom prst="rect">
            <a:avLst/>
          </a:prstGeom>
          <a:gradFill flip="none" rotWithShape="1">
            <a:gsLst>
              <a:gs pos="0">
                <a:srgbClr val="A6F77D"/>
              </a:gs>
              <a:gs pos="100000">
                <a:srgbClr val="72D816"/>
              </a:gs>
            </a:gsLst>
            <a:lin ang="5400000" scaled="1"/>
            <a:tileRect/>
          </a:gradFill>
          <a:ln w="9525" algn="ctr">
            <a:solidFill>
              <a:srgbClr val="4F950F"/>
            </a:solidFill>
            <a:miter lim="800000"/>
            <a:headEnd/>
            <a:tailEnd/>
          </a:ln>
          <a:scene3d>
            <a:camera prst="orthographicFront"/>
            <a:lightRig rig="balanced" dir="t"/>
          </a:scene3d>
          <a:sp3d/>
        </p:spPr>
        <p:txBody>
          <a:bodyPr anchor="t" anchorCtr="0"/>
          <a:lstStyle/>
          <a:p>
            <a:pPr marL="176213" indent="-176213">
              <a:buFont typeface="Arial" pitchFamily="34" charset="0"/>
              <a:buChar char="•"/>
            </a:pPr>
            <a:r>
              <a:rPr lang="en-IN" b="1" dirty="0" smtClean="0">
                <a:latin typeface="Garamond" pitchFamily="18" charset="0"/>
                <a:cs typeface="Arial" pitchFamily="34" charset="0"/>
              </a:rPr>
              <a:t>Current yield: </a:t>
            </a:r>
            <a:r>
              <a:rPr lang="en-IN" dirty="0" smtClean="0">
                <a:latin typeface="Garamond" pitchFamily="18" charset="0"/>
                <a:cs typeface="Arial" pitchFamily="34" charset="0"/>
              </a:rPr>
              <a:t>Steady source of advisory income for the fund</a:t>
            </a:r>
          </a:p>
          <a:p>
            <a:endParaRPr lang="en-IN" dirty="0" smtClean="0">
              <a:latin typeface="Garamond" pitchFamily="18" charset="0"/>
              <a:cs typeface="Arial" pitchFamily="34" charset="0"/>
            </a:endParaRPr>
          </a:p>
          <a:p>
            <a:pPr marL="176213" indent="-176213">
              <a:buFont typeface="Arial" pitchFamily="34" charset="0"/>
              <a:buChar char="•"/>
            </a:pPr>
            <a:endParaRPr lang="en-IN" dirty="0" smtClean="0">
              <a:latin typeface="Garamond" pitchFamily="18" charset="0"/>
              <a:cs typeface="Arial" pitchFamily="34" charset="0"/>
            </a:endParaRPr>
          </a:p>
          <a:p>
            <a:pPr marL="176213" indent="-176213">
              <a:buFont typeface="Arial" pitchFamily="34" charset="0"/>
              <a:buChar char="•"/>
            </a:pPr>
            <a:r>
              <a:rPr lang="en-IN" b="1" dirty="0" smtClean="0">
                <a:latin typeface="Garamond" pitchFamily="18" charset="0"/>
                <a:cs typeface="Arial" pitchFamily="34" charset="0"/>
              </a:rPr>
              <a:t>Continual Business:</a:t>
            </a:r>
            <a:r>
              <a:rPr lang="en-IN" dirty="0" smtClean="0">
                <a:latin typeface="Garamond" pitchFamily="18" charset="0"/>
                <a:cs typeface="Arial" pitchFamily="34" charset="0"/>
              </a:rPr>
              <a:t> with investee companies will continue even post exit by the fund since training is an on-going activity</a:t>
            </a:r>
          </a:p>
          <a:p>
            <a:pPr marL="176213" indent="-176213">
              <a:buFont typeface="Arial" pitchFamily="34" charset="0"/>
              <a:buChar char="•"/>
            </a:pPr>
            <a:endParaRPr lang="en-IN" dirty="0" smtClean="0">
              <a:latin typeface="Garamond" pitchFamily="18" charset="0"/>
              <a:cs typeface="Arial" pitchFamily="34" charset="0"/>
            </a:endParaRPr>
          </a:p>
          <a:p>
            <a:pPr marL="176213" indent="-176213">
              <a:buFont typeface="Arial" pitchFamily="34" charset="0"/>
              <a:buChar char="•"/>
            </a:pPr>
            <a:r>
              <a:rPr lang="en-IN" b="1" dirty="0" smtClean="0">
                <a:latin typeface="Garamond" pitchFamily="18" charset="0"/>
                <a:cs typeface="Arial" pitchFamily="34" charset="0"/>
              </a:rPr>
              <a:t>Gains on Sell-off or IPO:</a:t>
            </a:r>
            <a:r>
              <a:rPr lang="en-IN" dirty="0" smtClean="0">
                <a:latin typeface="Garamond" pitchFamily="18" charset="0"/>
                <a:cs typeface="Arial" pitchFamily="34" charset="0"/>
              </a:rPr>
              <a:t> at the end of fund life would generate tremendous upside for the investors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mpact Investing Challenge_Final_M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S010362663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68AE159-58CE-4F7F-84E2-9E3007C1AE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Impact Investing Challenge_Final_MK</Template>
  <TotalTime>339</TotalTime>
  <Words>1002</Words>
  <Application>Microsoft Office PowerPoint</Application>
  <PresentationFormat>On-screen Show (4:3)</PresentationFormat>
  <Paragraphs>217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Impact Investing Challenge_Final_MK</vt:lpstr>
      <vt:lpstr>TS010362663</vt:lpstr>
      <vt:lpstr>The Skills Ladder Empowering the worker and uplifting society </vt:lpstr>
      <vt:lpstr>CONTENTS</vt:lpstr>
      <vt:lpstr>Young Population: Demographic Dividend or Societal Nightmare </vt:lpstr>
      <vt:lpstr>PowerPoint Presentation</vt:lpstr>
      <vt:lpstr>PowerPoint Presentation</vt:lpstr>
      <vt:lpstr>Test Case – “The Indian Plumber who could(n’t) Click”</vt:lpstr>
      <vt:lpstr>Financial Innovation: Hybrid Capital Structured to Mitigate Risk</vt:lpstr>
      <vt:lpstr>PowerPoint Presentation</vt:lpstr>
      <vt:lpstr>PowerPoint Presentation</vt:lpstr>
      <vt:lpstr>PowerPoint Presentation</vt:lpstr>
      <vt:lpstr>The Test Case – Actual Value-add to the plumber, the company and the SPV</vt:lpstr>
      <vt:lpstr>PowerPoint Presentation</vt:lpstr>
      <vt:lpstr>Investment Value Proposition</vt:lpstr>
      <vt:lpstr>PowerPoint Presentation</vt:lpstr>
      <vt:lpstr>PowerPoint Presentation</vt:lpstr>
    </vt:vector>
  </TitlesOfParts>
  <Company>Columbia Business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Company Incubator</dc:title>
  <dc:creator>Aarsha Chugh</dc:creator>
  <cp:lastModifiedBy>Columbia University</cp:lastModifiedBy>
  <cp:revision>58</cp:revision>
  <dcterms:created xsi:type="dcterms:W3CDTF">2011-04-05T12:37:25Z</dcterms:created>
  <dcterms:modified xsi:type="dcterms:W3CDTF">2011-04-05T20:41:48Z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TC101875491</vt:lpwstr>
  </property>
</Properties>
</file>