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8" r:id="rId3"/>
    <p:sldId id="369" r:id="rId4"/>
    <p:sldId id="370" r:id="rId5"/>
    <p:sldId id="349" r:id="rId6"/>
    <p:sldId id="368" r:id="rId7"/>
    <p:sldId id="353" r:id="rId8"/>
    <p:sldId id="371" r:id="rId9"/>
    <p:sldId id="372" r:id="rId10"/>
    <p:sldId id="373" r:id="rId11"/>
    <p:sldId id="374" r:id="rId12"/>
    <p:sldId id="375" r:id="rId13"/>
    <p:sldId id="376" r:id="rId14"/>
    <p:sldId id="377" r:id="rId15"/>
    <p:sldId id="364" r:id="rId16"/>
    <p:sldId id="378" r:id="rId17"/>
    <p:sldId id="379"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hil" initials="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605"/>
    <a:srgbClr val="3D7F5B"/>
    <a:srgbClr val="009A46"/>
    <a:srgbClr val="4D4D4D"/>
    <a:srgbClr val="8D8D23"/>
    <a:srgbClr val="CC0000"/>
    <a:srgbClr val="5E6074"/>
    <a:srgbClr val="4B71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7861" autoAdjust="0"/>
  </p:normalViewPr>
  <p:slideViewPr>
    <p:cSldViewPr>
      <p:cViewPr varScale="1">
        <p:scale>
          <a:sx n="117" d="100"/>
          <a:sy n="117" d="100"/>
        </p:scale>
        <p:origin x="-1464" y="-102"/>
      </p:cViewPr>
      <p:guideLst>
        <p:guide orient="horz" pos="4032"/>
        <p:guide/>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46B220-A617-425B-A5E7-1B8213573CEA}" type="doc">
      <dgm:prSet loTypeId="urn:microsoft.com/office/officeart/2005/8/layout/balance1" loCatId="relationship" qsTypeId="urn:microsoft.com/office/officeart/2005/8/quickstyle/simple2" qsCatId="simple" csTypeId="urn:microsoft.com/office/officeart/2005/8/colors/colorful1#1" csCatId="colorful" phldr="1"/>
      <dgm:spPr/>
      <dgm:t>
        <a:bodyPr/>
        <a:lstStyle/>
        <a:p>
          <a:endParaRPr lang="en-US"/>
        </a:p>
      </dgm:t>
    </dgm:pt>
    <dgm:pt modelId="{D3B16DEE-AD05-4F40-AD15-28A0B5E55412}">
      <dgm:prSet phldrT="[Text]"/>
      <dgm:spPr>
        <a:solidFill>
          <a:schemeClr val="bg1">
            <a:lumMod val="50000"/>
          </a:schemeClr>
        </a:solidFill>
      </dgm:spPr>
      <dgm:t>
        <a:bodyPr/>
        <a:lstStyle/>
        <a:p>
          <a:r>
            <a:rPr lang="en-US" dirty="0" smtClean="0">
              <a:latin typeface="Calibri" pitchFamily="34" charset="0"/>
              <a:cs typeface="Calibri" pitchFamily="34" charset="0"/>
            </a:rPr>
            <a:t>Fixed Income Securities</a:t>
          </a:r>
          <a:endParaRPr lang="en-US" dirty="0">
            <a:latin typeface="Calibri" pitchFamily="34" charset="0"/>
            <a:cs typeface="Calibri" pitchFamily="34" charset="0"/>
          </a:endParaRPr>
        </a:p>
      </dgm:t>
    </dgm:pt>
    <dgm:pt modelId="{D587AD67-C5F8-4477-A07F-1D757B6E3E8E}" type="parTrans" cxnId="{607D4428-2040-4A0A-9084-34DA1D8B6B83}">
      <dgm:prSet/>
      <dgm:spPr/>
      <dgm:t>
        <a:bodyPr/>
        <a:lstStyle/>
        <a:p>
          <a:endParaRPr lang="en-US">
            <a:latin typeface="Calibri" pitchFamily="34" charset="0"/>
            <a:cs typeface="Calibri" pitchFamily="34" charset="0"/>
          </a:endParaRPr>
        </a:p>
      </dgm:t>
    </dgm:pt>
    <dgm:pt modelId="{E7AC16B0-B6FB-4810-B52F-3EC70021F84B}" type="sibTrans" cxnId="{607D4428-2040-4A0A-9084-34DA1D8B6B83}">
      <dgm:prSet/>
      <dgm:spPr/>
      <dgm:t>
        <a:bodyPr/>
        <a:lstStyle/>
        <a:p>
          <a:endParaRPr lang="en-US">
            <a:latin typeface="Calibri" pitchFamily="34" charset="0"/>
            <a:cs typeface="Calibri" pitchFamily="34" charset="0"/>
          </a:endParaRPr>
        </a:p>
      </dgm:t>
    </dgm:pt>
    <dgm:pt modelId="{B6D89DF6-FA7F-403A-AC39-6B19A9E5A063}">
      <dgm:prSet phldrT="[Text]"/>
      <dgm:spPr>
        <a:solidFill>
          <a:srgbClr val="3D7F5B"/>
        </a:solidFill>
      </dgm:spPr>
      <dgm:t>
        <a:bodyPr/>
        <a:lstStyle/>
        <a:p>
          <a:r>
            <a:rPr lang="en-US" dirty="0" smtClean="0">
              <a:latin typeface="Calibri" pitchFamily="34" charset="0"/>
              <a:cs typeface="Calibri" pitchFamily="34" charset="0"/>
            </a:rPr>
            <a:t>Public Equities</a:t>
          </a:r>
          <a:endParaRPr lang="en-US" dirty="0">
            <a:latin typeface="Calibri" pitchFamily="34" charset="0"/>
            <a:cs typeface="Calibri" pitchFamily="34" charset="0"/>
          </a:endParaRPr>
        </a:p>
      </dgm:t>
    </dgm:pt>
    <dgm:pt modelId="{9222AEE9-80A2-41A8-8027-BAC853329AB2}" type="parTrans" cxnId="{0230328A-0A5D-4557-8CFD-E0BD08DCF171}">
      <dgm:prSet/>
      <dgm:spPr/>
      <dgm:t>
        <a:bodyPr/>
        <a:lstStyle/>
        <a:p>
          <a:endParaRPr lang="en-US">
            <a:latin typeface="Calibri" pitchFamily="34" charset="0"/>
            <a:cs typeface="Calibri" pitchFamily="34" charset="0"/>
          </a:endParaRPr>
        </a:p>
      </dgm:t>
    </dgm:pt>
    <dgm:pt modelId="{DF567CEF-7193-4C2D-B66F-65421EA21DD0}" type="sibTrans" cxnId="{0230328A-0A5D-4557-8CFD-E0BD08DCF171}">
      <dgm:prSet/>
      <dgm:spPr/>
      <dgm:t>
        <a:bodyPr/>
        <a:lstStyle/>
        <a:p>
          <a:endParaRPr lang="en-US">
            <a:latin typeface="Calibri" pitchFamily="34" charset="0"/>
            <a:cs typeface="Calibri" pitchFamily="34" charset="0"/>
          </a:endParaRPr>
        </a:p>
      </dgm:t>
    </dgm:pt>
    <dgm:pt modelId="{EE44CCEE-C987-4F57-A408-F38365FED34C}">
      <dgm:prSet phldrT="[Text]"/>
      <dgm:spPr>
        <a:solidFill>
          <a:schemeClr val="bg1">
            <a:lumMod val="50000"/>
          </a:schemeClr>
        </a:solidFill>
      </dgm:spPr>
      <dgm:t>
        <a:bodyPr/>
        <a:lstStyle/>
        <a:p>
          <a:r>
            <a:rPr lang="en-US" dirty="0" smtClean="0">
              <a:latin typeface="Calibri" pitchFamily="34" charset="0"/>
              <a:cs typeface="Calibri" pitchFamily="34" charset="0"/>
            </a:rPr>
            <a:t>Other “Early-Stage” Investments</a:t>
          </a:r>
        </a:p>
      </dgm:t>
    </dgm:pt>
    <dgm:pt modelId="{BFAD4A2F-7354-4E9F-B659-0A2F87DBCE57}" type="parTrans" cxnId="{F4B07B3A-5287-454B-B1A8-F6DDB7D6A90D}">
      <dgm:prSet/>
      <dgm:spPr/>
      <dgm:t>
        <a:bodyPr/>
        <a:lstStyle/>
        <a:p>
          <a:endParaRPr lang="en-US">
            <a:latin typeface="Calibri" pitchFamily="34" charset="0"/>
            <a:cs typeface="Calibri" pitchFamily="34" charset="0"/>
          </a:endParaRPr>
        </a:p>
      </dgm:t>
    </dgm:pt>
    <dgm:pt modelId="{F99E25C9-3E84-4243-91B8-3FAA5EAA9654}" type="sibTrans" cxnId="{F4B07B3A-5287-454B-B1A8-F6DDB7D6A90D}">
      <dgm:prSet/>
      <dgm:spPr/>
      <dgm:t>
        <a:bodyPr/>
        <a:lstStyle/>
        <a:p>
          <a:endParaRPr lang="en-US">
            <a:latin typeface="Calibri" pitchFamily="34" charset="0"/>
            <a:cs typeface="Calibri" pitchFamily="34" charset="0"/>
          </a:endParaRPr>
        </a:p>
      </dgm:t>
    </dgm:pt>
    <dgm:pt modelId="{7DBAC957-C0DD-4CB0-939A-83CDEE456D5D}">
      <dgm:prSet phldrT="[Text]"/>
      <dgm:spPr>
        <a:solidFill>
          <a:schemeClr val="bg1">
            <a:lumMod val="50000"/>
          </a:schemeClr>
        </a:solidFill>
      </dgm:spPr>
      <dgm:t>
        <a:bodyPr/>
        <a:lstStyle/>
        <a:p>
          <a:r>
            <a:rPr lang="en-US" dirty="0" smtClean="0">
              <a:latin typeface="Calibri" pitchFamily="34" charset="0"/>
              <a:cs typeface="Calibri" pitchFamily="34" charset="0"/>
            </a:rPr>
            <a:t>Private Equity</a:t>
          </a:r>
          <a:endParaRPr lang="en-US" dirty="0">
            <a:latin typeface="Calibri" pitchFamily="34" charset="0"/>
            <a:cs typeface="Calibri" pitchFamily="34" charset="0"/>
          </a:endParaRPr>
        </a:p>
      </dgm:t>
    </dgm:pt>
    <dgm:pt modelId="{681AFCA0-8004-4188-B605-B91FA1406273}" type="parTrans" cxnId="{6FC9DF0F-1F1C-477A-9228-23AA4CD69F01}">
      <dgm:prSet/>
      <dgm:spPr/>
      <dgm:t>
        <a:bodyPr/>
        <a:lstStyle/>
        <a:p>
          <a:endParaRPr lang="en-US">
            <a:latin typeface="Calibri" pitchFamily="34" charset="0"/>
            <a:cs typeface="Calibri" pitchFamily="34" charset="0"/>
          </a:endParaRPr>
        </a:p>
      </dgm:t>
    </dgm:pt>
    <dgm:pt modelId="{D23F7F09-559E-40A8-9831-800F6353B007}" type="sibTrans" cxnId="{6FC9DF0F-1F1C-477A-9228-23AA4CD69F01}">
      <dgm:prSet/>
      <dgm:spPr/>
      <dgm:t>
        <a:bodyPr/>
        <a:lstStyle/>
        <a:p>
          <a:endParaRPr lang="en-US">
            <a:latin typeface="Calibri" pitchFamily="34" charset="0"/>
            <a:cs typeface="Calibri" pitchFamily="34" charset="0"/>
          </a:endParaRPr>
        </a:p>
      </dgm:t>
    </dgm:pt>
    <dgm:pt modelId="{9FBD0F45-DEEA-4CCA-8418-4D128A73855E}">
      <dgm:prSet phldrT="[Text]"/>
      <dgm:spPr>
        <a:solidFill>
          <a:srgbClr val="C00000"/>
        </a:solidFill>
      </dgm:spPr>
      <dgm:t>
        <a:bodyPr/>
        <a:lstStyle/>
        <a:p>
          <a:r>
            <a:rPr lang="en-US" dirty="0" smtClean="0">
              <a:latin typeface="Calibri" pitchFamily="34" charset="0"/>
              <a:cs typeface="Calibri" pitchFamily="34" charset="0"/>
            </a:rPr>
            <a:t>Venture Capital</a:t>
          </a:r>
          <a:endParaRPr lang="en-US" dirty="0">
            <a:latin typeface="Calibri" pitchFamily="34" charset="0"/>
            <a:cs typeface="Calibri" pitchFamily="34" charset="0"/>
          </a:endParaRPr>
        </a:p>
      </dgm:t>
    </dgm:pt>
    <dgm:pt modelId="{425D1DC2-8A80-49A8-982A-6387DE849BAE}" type="parTrans" cxnId="{A2578793-9E45-4AF5-8FAC-F514231CDB9D}">
      <dgm:prSet/>
      <dgm:spPr/>
      <dgm:t>
        <a:bodyPr/>
        <a:lstStyle/>
        <a:p>
          <a:endParaRPr lang="en-US">
            <a:latin typeface="Calibri" pitchFamily="34" charset="0"/>
            <a:cs typeface="Calibri" pitchFamily="34" charset="0"/>
          </a:endParaRPr>
        </a:p>
      </dgm:t>
    </dgm:pt>
    <dgm:pt modelId="{674B9466-A4D8-4770-BA00-2DC487758D09}" type="sibTrans" cxnId="{A2578793-9E45-4AF5-8FAC-F514231CDB9D}">
      <dgm:prSet/>
      <dgm:spPr/>
      <dgm:t>
        <a:bodyPr/>
        <a:lstStyle/>
        <a:p>
          <a:endParaRPr lang="en-US">
            <a:latin typeface="Calibri" pitchFamily="34" charset="0"/>
            <a:cs typeface="Calibri" pitchFamily="34" charset="0"/>
          </a:endParaRPr>
        </a:p>
      </dgm:t>
    </dgm:pt>
    <dgm:pt modelId="{88564E53-CFFD-4EFD-AEDA-E8307DD49FE2}">
      <dgm:prSet phldrT="[Text]"/>
      <dgm:spPr>
        <a:noFill/>
        <a:ln>
          <a:noFill/>
        </a:ln>
      </dgm:spPr>
      <dgm:t>
        <a:bodyPr/>
        <a:lstStyle/>
        <a:p>
          <a:endParaRPr lang="en-US" dirty="0">
            <a:latin typeface="Calibri" pitchFamily="34" charset="0"/>
            <a:cs typeface="Calibri" pitchFamily="34" charset="0"/>
          </a:endParaRPr>
        </a:p>
      </dgm:t>
    </dgm:pt>
    <dgm:pt modelId="{E2FF4156-F810-476D-A119-980892A20FCA}" type="sibTrans" cxnId="{8DB58A20-575B-43A8-BCE1-5ACC1AFDC7F2}">
      <dgm:prSet/>
      <dgm:spPr/>
      <dgm:t>
        <a:bodyPr/>
        <a:lstStyle/>
        <a:p>
          <a:endParaRPr lang="en-US">
            <a:latin typeface="Calibri" pitchFamily="34" charset="0"/>
            <a:cs typeface="Calibri" pitchFamily="34" charset="0"/>
          </a:endParaRPr>
        </a:p>
      </dgm:t>
    </dgm:pt>
    <dgm:pt modelId="{F7ECFCCC-A31A-4B00-962B-E61AC28BD38E}" type="parTrans" cxnId="{8DB58A20-575B-43A8-BCE1-5ACC1AFDC7F2}">
      <dgm:prSet/>
      <dgm:spPr/>
      <dgm:t>
        <a:bodyPr/>
        <a:lstStyle/>
        <a:p>
          <a:endParaRPr lang="en-US">
            <a:latin typeface="Calibri" pitchFamily="34" charset="0"/>
            <a:cs typeface="Calibri" pitchFamily="34" charset="0"/>
          </a:endParaRPr>
        </a:p>
      </dgm:t>
    </dgm:pt>
    <dgm:pt modelId="{94F54B46-C062-4FE5-A61A-44399AAFA8A5}">
      <dgm:prSet phldrT="[Text]"/>
      <dgm:spPr>
        <a:noFill/>
        <a:ln>
          <a:noFill/>
        </a:ln>
      </dgm:spPr>
      <dgm:t>
        <a:bodyPr/>
        <a:lstStyle/>
        <a:p>
          <a:endParaRPr lang="en-US" dirty="0">
            <a:latin typeface="Calibri" pitchFamily="34" charset="0"/>
            <a:cs typeface="Calibri" pitchFamily="34" charset="0"/>
          </a:endParaRPr>
        </a:p>
      </dgm:t>
    </dgm:pt>
    <dgm:pt modelId="{F9BBBEC9-C069-4E37-8C37-2BB7D1BDBE23}" type="sibTrans" cxnId="{22FB2167-D631-4075-B47A-2DA8AE3A04C3}">
      <dgm:prSet/>
      <dgm:spPr/>
      <dgm:t>
        <a:bodyPr/>
        <a:lstStyle/>
        <a:p>
          <a:endParaRPr lang="en-US">
            <a:latin typeface="Calibri" pitchFamily="34" charset="0"/>
            <a:cs typeface="Calibri" pitchFamily="34" charset="0"/>
          </a:endParaRPr>
        </a:p>
      </dgm:t>
    </dgm:pt>
    <dgm:pt modelId="{EAB6740A-9C69-4341-8BAA-4041F26D6C6A}" type="parTrans" cxnId="{22FB2167-D631-4075-B47A-2DA8AE3A04C3}">
      <dgm:prSet/>
      <dgm:spPr/>
      <dgm:t>
        <a:bodyPr/>
        <a:lstStyle/>
        <a:p>
          <a:endParaRPr lang="en-US">
            <a:latin typeface="Calibri" pitchFamily="34" charset="0"/>
            <a:cs typeface="Calibri" pitchFamily="34" charset="0"/>
          </a:endParaRPr>
        </a:p>
      </dgm:t>
    </dgm:pt>
    <dgm:pt modelId="{216C43B7-5868-4C02-9B8F-FBEE43D35AE4}" type="pres">
      <dgm:prSet presAssocID="{5646B220-A617-425B-A5E7-1B8213573CEA}" presName="outerComposite" presStyleCnt="0">
        <dgm:presLayoutVars>
          <dgm:chMax val="2"/>
          <dgm:animLvl val="lvl"/>
          <dgm:resizeHandles val="exact"/>
        </dgm:presLayoutVars>
      </dgm:prSet>
      <dgm:spPr/>
      <dgm:t>
        <a:bodyPr/>
        <a:lstStyle/>
        <a:p>
          <a:endParaRPr lang="en-US"/>
        </a:p>
      </dgm:t>
    </dgm:pt>
    <dgm:pt modelId="{EEBEB253-7CBE-4AE9-B045-C231147D4594}" type="pres">
      <dgm:prSet presAssocID="{5646B220-A617-425B-A5E7-1B8213573CEA}" presName="dummyMaxCanvas" presStyleCnt="0"/>
      <dgm:spPr/>
      <dgm:t>
        <a:bodyPr/>
        <a:lstStyle/>
        <a:p>
          <a:endParaRPr lang="en-US"/>
        </a:p>
      </dgm:t>
    </dgm:pt>
    <dgm:pt modelId="{25543936-0D37-41C7-9018-87091E8CAC68}" type="pres">
      <dgm:prSet presAssocID="{5646B220-A617-425B-A5E7-1B8213573CEA}" presName="parentComposite" presStyleCnt="0"/>
      <dgm:spPr/>
      <dgm:t>
        <a:bodyPr/>
        <a:lstStyle/>
        <a:p>
          <a:endParaRPr lang="en-US"/>
        </a:p>
      </dgm:t>
    </dgm:pt>
    <dgm:pt modelId="{1FD9FB8B-C85C-46B7-BB9D-5B8F776BE535}" type="pres">
      <dgm:prSet presAssocID="{5646B220-A617-425B-A5E7-1B8213573CEA}" presName="parent1" presStyleLbl="alignAccFollowNode1" presStyleIdx="0" presStyleCnt="4">
        <dgm:presLayoutVars>
          <dgm:chMax val="4"/>
        </dgm:presLayoutVars>
      </dgm:prSet>
      <dgm:spPr/>
      <dgm:t>
        <a:bodyPr/>
        <a:lstStyle/>
        <a:p>
          <a:endParaRPr lang="en-US"/>
        </a:p>
      </dgm:t>
    </dgm:pt>
    <dgm:pt modelId="{F09F9B93-43D2-4B9C-B94B-73CC6DA4C377}" type="pres">
      <dgm:prSet presAssocID="{5646B220-A617-425B-A5E7-1B8213573CEA}" presName="parent2" presStyleLbl="alignAccFollowNode1" presStyleIdx="1" presStyleCnt="4" custLinFactNeighborY="-7630">
        <dgm:presLayoutVars>
          <dgm:chMax val="4"/>
        </dgm:presLayoutVars>
      </dgm:prSet>
      <dgm:spPr/>
      <dgm:t>
        <a:bodyPr/>
        <a:lstStyle/>
        <a:p>
          <a:endParaRPr lang="en-US"/>
        </a:p>
      </dgm:t>
    </dgm:pt>
    <dgm:pt modelId="{61A399FB-0E97-42AF-83D4-F75C943A266A}" type="pres">
      <dgm:prSet presAssocID="{5646B220-A617-425B-A5E7-1B8213573CEA}" presName="childrenComposite" presStyleCnt="0"/>
      <dgm:spPr/>
      <dgm:t>
        <a:bodyPr/>
        <a:lstStyle/>
        <a:p>
          <a:endParaRPr lang="en-US"/>
        </a:p>
      </dgm:t>
    </dgm:pt>
    <dgm:pt modelId="{E08D4C1A-7F08-405B-B25E-37C3A17F6A16}" type="pres">
      <dgm:prSet presAssocID="{5646B220-A617-425B-A5E7-1B8213573CEA}" presName="dummyMaxCanvas_ChildArea" presStyleCnt="0"/>
      <dgm:spPr/>
      <dgm:t>
        <a:bodyPr/>
        <a:lstStyle/>
        <a:p>
          <a:endParaRPr lang="en-US"/>
        </a:p>
      </dgm:t>
    </dgm:pt>
    <dgm:pt modelId="{166E9BFA-FD38-436C-AA91-80EC690F14A4}" type="pres">
      <dgm:prSet presAssocID="{5646B220-A617-425B-A5E7-1B8213573CEA}" presName="fulcrum" presStyleLbl="alignAccFollowNode1" presStyleIdx="2" presStyleCnt="4" custLinFactNeighborY="0"/>
      <dgm:spPr/>
      <dgm:t>
        <a:bodyPr/>
        <a:lstStyle/>
        <a:p>
          <a:endParaRPr lang="en-US"/>
        </a:p>
      </dgm:t>
    </dgm:pt>
    <dgm:pt modelId="{DD3AF105-3813-4BDD-A91B-908493F62EF6}" type="pres">
      <dgm:prSet presAssocID="{5646B220-A617-425B-A5E7-1B8213573CEA}" presName="balance_23" presStyleLbl="alignAccFollowNode1" presStyleIdx="3" presStyleCnt="4" custLinFactNeighborY="11559">
        <dgm:presLayoutVars>
          <dgm:bulletEnabled val="1"/>
        </dgm:presLayoutVars>
      </dgm:prSet>
      <dgm:spPr>
        <a:solidFill>
          <a:schemeClr val="bg1">
            <a:lumMod val="65000"/>
            <a:alpha val="90000"/>
          </a:schemeClr>
        </a:solidFill>
        <a:ln>
          <a:solidFill>
            <a:schemeClr val="bg1">
              <a:lumMod val="95000"/>
              <a:alpha val="90000"/>
            </a:schemeClr>
          </a:solidFill>
        </a:ln>
      </dgm:spPr>
      <dgm:t>
        <a:bodyPr/>
        <a:lstStyle/>
        <a:p>
          <a:endParaRPr lang="en-US"/>
        </a:p>
      </dgm:t>
    </dgm:pt>
    <dgm:pt modelId="{41ED11FE-3616-42DD-A459-FB3B51667A19}" type="pres">
      <dgm:prSet presAssocID="{5646B220-A617-425B-A5E7-1B8213573CEA}" presName="right_23_1" presStyleLbl="node1" presStyleIdx="0" presStyleCnt="5">
        <dgm:presLayoutVars>
          <dgm:bulletEnabled val="1"/>
        </dgm:presLayoutVars>
      </dgm:prSet>
      <dgm:spPr/>
      <dgm:t>
        <a:bodyPr/>
        <a:lstStyle/>
        <a:p>
          <a:endParaRPr lang="en-US"/>
        </a:p>
      </dgm:t>
    </dgm:pt>
    <dgm:pt modelId="{B29B1DDC-9E8D-4B54-B937-FE2510BA19C6}" type="pres">
      <dgm:prSet presAssocID="{5646B220-A617-425B-A5E7-1B8213573CEA}" presName="right_23_2" presStyleLbl="node1" presStyleIdx="1" presStyleCnt="5">
        <dgm:presLayoutVars>
          <dgm:bulletEnabled val="1"/>
        </dgm:presLayoutVars>
      </dgm:prSet>
      <dgm:spPr/>
      <dgm:t>
        <a:bodyPr/>
        <a:lstStyle/>
        <a:p>
          <a:endParaRPr lang="en-US"/>
        </a:p>
      </dgm:t>
    </dgm:pt>
    <dgm:pt modelId="{BB1958BA-EFC4-4026-9A3C-D530DC58884C}" type="pres">
      <dgm:prSet presAssocID="{5646B220-A617-425B-A5E7-1B8213573CEA}" presName="right_23_3" presStyleLbl="node1" presStyleIdx="2" presStyleCnt="5">
        <dgm:presLayoutVars>
          <dgm:bulletEnabled val="1"/>
        </dgm:presLayoutVars>
      </dgm:prSet>
      <dgm:spPr/>
      <dgm:t>
        <a:bodyPr/>
        <a:lstStyle/>
        <a:p>
          <a:endParaRPr lang="en-US"/>
        </a:p>
      </dgm:t>
    </dgm:pt>
    <dgm:pt modelId="{212B1EA3-02F3-4991-8B51-DC0BCA86C6DF}" type="pres">
      <dgm:prSet presAssocID="{5646B220-A617-425B-A5E7-1B8213573CEA}" presName="left_23_1" presStyleLbl="node1" presStyleIdx="3" presStyleCnt="5" custLinFactNeighborX="9270">
        <dgm:presLayoutVars>
          <dgm:bulletEnabled val="1"/>
        </dgm:presLayoutVars>
      </dgm:prSet>
      <dgm:spPr/>
      <dgm:t>
        <a:bodyPr/>
        <a:lstStyle/>
        <a:p>
          <a:endParaRPr lang="en-US"/>
        </a:p>
      </dgm:t>
    </dgm:pt>
    <dgm:pt modelId="{B11B32CE-1CC1-4E99-A7FB-F481F88FC005}" type="pres">
      <dgm:prSet presAssocID="{5646B220-A617-425B-A5E7-1B8213573CEA}" presName="left_23_2" presStyleLbl="node1" presStyleIdx="4" presStyleCnt="5" custLinFactNeighborX="8506">
        <dgm:presLayoutVars>
          <dgm:bulletEnabled val="1"/>
        </dgm:presLayoutVars>
      </dgm:prSet>
      <dgm:spPr/>
      <dgm:t>
        <a:bodyPr/>
        <a:lstStyle/>
        <a:p>
          <a:endParaRPr lang="en-US"/>
        </a:p>
      </dgm:t>
    </dgm:pt>
  </dgm:ptLst>
  <dgm:cxnLst>
    <dgm:cxn modelId="{6FC9DF0F-1F1C-477A-9228-23AA4CD69F01}" srcId="{94F54B46-C062-4FE5-A61A-44399AAFA8A5}" destId="{7DBAC957-C0DD-4CB0-939A-83CDEE456D5D}" srcOrd="1" destOrd="0" parTransId="{681AFCA0-8004-4188-B605-B91FA1406273}" sibTransId="{D23F7F09-559E-40A8-9831-800F6353B007}"/>
    <dgm:cxn modelId="{A2578793-9E45-4AF5-8FAC-F514231CDB9D}" srcId="{94F54B46-C062-4FE5-A61A-44399AAFA8A5}" destId="{9FBD0F45-DEEA-4CCA-8418-4D128A73855E}" srcOrd="2" destOrd="0" parTransId="{425D1DC2-8A80-49A8-982A-6387DE849BAE}" sibTransId="{674B9466-A4D8-4770-BA00-2DC487758D09}"/>
    <dgm:cxn modelId="{6F8A3671-D2E4-4B59-86F0-D7ED4469B7B3}" type="presOf" srcId="{D3B16DEE-AD05-4F40-AD15-28A0B5E55412}" destId="{212B1EA3-02F3-4991-8B51-DC0BCA86C6DF}" srcOrd="0" destOrd="0" presId="urn:microsoft.com/office/officeart/2005/8/layout/balance1"/>
    <dgm:cxn modelId="{E75966AB-C025-4C37-B66E-9B85606E8F58}" type="presOf" srcId="{EE44CCEE-C987-4F57-A408-F38365FED34C}" destId="{41ED11FE-3616-42DD-A459-FB3B51667A19}" srcOrd="0" destOrd="0" presId="urn:microsoft.com/office/officeart/2005/8/layout/balance1"/>
    <dgm:cxn modelId="{B60C046A-FA84-4F21-A8D9-6A27DE0E1C35}" type="presOf" srcId="{88564E53-CFFD-4EFD-AEDA-E8307DD49FE2}" destId="{1FD9FB8B-C85C-46B7-BB9D-5B8F776BE535}" srcOrd="0" destOrd="0" presId="urn:microsoft.com/office/officeart/2005/8/layout/balance1"/>
    <dgm:cxn modelId="{607D4428-2040-4A0A-9084-34DA1D8B6B83}" srcId="{88564E53-CFFD-4EFD-AEDA-E8307DD49FE2}" destId="{D3B16DEE-AD05-4F40-AD15-28A0B5E55412}" srcOrd="0" destOrd="0" parTransId="{D587AD67-C5F8-4477-A07F-1D757B6E3E8E}" sibTransId="{E7AC16B0-B6FB-4810-B52F-3EC70021F84B}"/>
    <dgm:cxn modelId="{31EEC371-4259-4054-9686-5BAEF5509FBB}" type="presOf" srcId="{9FBD0F45-DEEA-4CCA-8418-4D128A73855E}" destId="{BB1958BA-EFC4-4026-9A3C-D530DC58884C}" srcOrd="0" destOrd="0" presId="urn:microsoft.com/office/officeart/2005/8/layout/balance1"/>
    <dgm:cxn modelId="{F4B07B3A-5287-454B-B1A8-F6DDB7D6A90D}" srcId="{94F54B46-C062-4FE5-A61A-44399AAFA8A5}" destId="{EE44CCEE-C987-4F57-A408-F38365FED34C}" srcOrd="0" destOrd="0" parTransId="{BFAD4A2F-7354-4E9F-B659-0A2F87DBCE57}" sibTransId="{F99E25C9-3E84-4243-91B8-3FAA5EAA9654}"/>
    <dgm:cxn modelId="{032AF447-2E9B-45B3-AD44-49C4B9C48297}" type="presOf" srcId="{94F54B46-C062-4FE5-A61A-44399AAFA8A5}" destId="{F09F9B93-43D2-4B9C-B94B-73CC6DA4C377}" srcOrd="0" destOrd="0" presId="urn:microsoft.com/office/officeart/2005/8/layout/balance1"/>
    <dgm:cxn modelId="{9C5B5A3D-8FAD-4684-B219-EC100BE04967}" type="presOf" srcId="{7DBAC957-C0DD-4CB0-939A-83CDEE456D5D}" destId="{B29B1DDC-9E8D-4B54-B937-FE2510BA19C6}" srcOrd="0" destOrd="0" presId="urn:microsoft.com/office/officeart/2005/8/layout/balance1"/>
    <dgm:cxn modelId="{7CD9CC06-F1FB-426C-B481-B6F671EC5D84}" type="presOf" srcId="{B6D89DF6-FA7F-403A-AC39-6B19A9E5A063}" destId="{B11B32CE-1CC1-4E99-A7FB-F481F88FC005}" srcOrd="0" destOrd="0" presId="urn:microsoft.com/office/officeart/2005/8/layout/balance1"/>
    <dgm:cxn modelId="{CF22BCA9-1092-44DD-8AF6-AEAF3E786E3E}" type="presOf" srcId="{5646B220-A617-425B-A5E7-1B8213573CEA}" destId="{216C43B7-5868-4C02-9B8F-FBEE43D35AE4}" srcOrd="0" destOrd="0" presId="urn:microsoft.com/office/officeart/2005/8/layout/balance1"/>
    <dgm:cxn modelId="{22FB2167-D631-4075-B47A-2DA8AE3A04C3}" srcId="{5646B220-A617-425B-A5E7-1B8213573CEA}" destId="{94F54B46-C062-4FE5-A61A-44399AAFA8A5}" srcOrd="1" destOrd="0" parTransId="{EAB6740A-9C69-4341-8BAA-4041F26D6C6A}" sibTransId="{F9BBBEC9-C069-4E37-8C37-2BB7D1BDBE23}"/>
    <dgm:cxn modelId="{8DB58A20-575B-43A8-BCE1-5ACC1AFDC7F2}" srcId="{5646B220-A617-425B-A5E7-1B8213573CEA}" destId="{88564E53-CFFD-4EFD-AEDA-E8307DD49FE2}" srcOrd="0" destOrd="0" parTransId="{F7ECFCCC-A31A-4B00-962B-E61AC28BD38E}" sibTransId="{E2FF4156-F810-476D-A119-980892A20FCA}"/>
    <dgm:cxn modelId="{0230328A-0A5D-4557-8CFD-E0BD08DCF171}" srcId="{88564E53-CFFD-4EFD-AEDA-E8307DD49FE2}" destId="{B6D89DF6-FA7F-403A-AC39-6B19A9E5A063}" srcOrd="1" destOrd="0" parTransId="{9222AEE9-80A2-41A8-8027-BAC853329AB2}" sibTransId="{DF567CEF-7193-4C2D-B66F-65421EA21DD0}"/>
    <dgm:cxn modelId="{C7E3AA4F-CB63-487E-BAAA-A1C4854EA31B}" type="presParOf" srcId="{216C43B7-5868-4C02-9B8F-FBEE43D35AE4}" destId="{EEBEB253-7CBE-4AE9-B045-C231147D4594}" srcOrd="0" destOrd="0" presId="urn:microsoft.com/office/officeart/2005/8/layout/balance1"/>
    <dgm:cxn modelId="{C213E657-C8DE-48AB-9FAC-B4646C579E7F}" type="presParOf" srcId="{216C43B7-5868-4C02-9B8F-FBEE43D35AE4}" destId="{25543936-0D37-41C7-9018-87091E8CAC68}" srcOrd="1" destOrd="0" presId="urn:microsoft.com/office/officeart/2005/8/layout/balance1"/>
    <dgm:cxn modelId="{9436999A-CDF4-4C2D-AC8F-97DBC8FC03ED}" type="presParOf" srcId="{25543936-0D37-41C7-9018-87091E8CAC68}" destId="{1FD9FB8B-C85C-46B7-BB9D-5B8F776BE535}" srcOrd="0" destOrd="0" presId="urn:microsoft.com/office/officeart/2005/8/layout/balance1"/>
    <dgm:cxn modelId="{5037D3B2-2C6E-4A49-81FF-3AC5160040AE}" type="presParOf" srcId="{25543936-0D37-41C7-9018-87091E8CAC68}" destId="{F09F9B93-43D2-4B9C-B94B-73CC6DA4C377}" srcOrd="1" destOrd="0" presId="urn:microsoft.com/office/officeart/2005/8/layout/balance1"/>
    <dgm:cxn modelId="{2C17A9AA-8FC9-4044-AEB4-8ABD4938A4D3}" type="presParOf" srcId="{216C43B7-5868-4C02-9B8F-FBEE43D35AE4}" destId="{61A399FB-0E97-42AF-83D4-F75C943A266A}" srcOrd="2" destOrd="0" presId="urn:microsoft.com/office/officeart/2005/8/layout/balance1"/>
    <dgm:cxn modelId="{BDE64793-D016-4DE1-ACFA-0DFA9F958AFA}" type="presParOf" srcId="{61A399FB-0E97-42AF-83D4-F75C943A266A}" destId="{E08D4C1A-7F08-405B-B25E-37C3A17F6A16}" srcOrd="0" destOrd="0" presId="urn:microsoft.com/office/officeart/2005/8/layout/balance1"/>
    <dgm:cxn modelId="{58222995-EF23-4F8A-A2BE-C5D04D735DDE}" type="presParOf" srcId="{61A399FB-0E97-42AF-83D4-F75C943A266A}" destId="{166E9BFA-FD38-436C-AA91-80EC690F14A4}" srcOrd="1" destOrd="0" presId="urn:microsoft.com/office/officeart/2005/8/layout/balance1"/>
    <dgm:cxn modelId="{7DA793C7-E4A1-4C58-A988-D7A6DC6534A2}" type="presParOf" srcId="{61A399FB-0E97-42AF-83D4-F75C943A266A}" destId="{DD3AF105-3813-4BDD-A91B-908493F62EF6}" srcOrd="2" destOrd="0" presId="urn:microsoft.com/office/officeart/2005/8/layout/balance1"/>
    <dgm:cxn modelId="{A2C2071A-5EBE-40D3-AE83-D9789A841331}" type="presParOf" srcId="{61A399FB-0E97-42AF-83D4-F75C943A266A}" destId="{41ED11FE-3616-42DD-A459-FB3B51667A19}" srcOrd="3" destOrd="0" presId="urn:microsoft.com/office/officeart/2005/8/layout/balance1"/>
    <dgm:cxn modelId="{8C45DE1C-A5E2-47A0-AF2A-D99F9E1B66AF}" type="presParOf" srcId="{61A399FB-0E97-42AF-83D4-F75C943A266A}" destId="{B29B1DDC-9E8D-4B54-B937-FE2510BA19C6}" srcOrd="4" destOrd="0" presId="urn:microsoft.com/office/officeart/2005/8/layout/balance1"/>
    <dgm:cxn modelId="{538EF97E-6901-428D-A7B2-51457D0ED0A0}" type="presParOf" srcId="{61A399FB-0E97-42AF-83D4-F75C943A266A}" destId="{BB1958BA-EFC4-4026-9A3C-D530DC58884C}" srcOrd="5" destOrd="0" presId="urn:microsoft.com/office/officeart/2005/8/layout/balance1"/>
    <dgm:cxn modelId="{3CB800C2-B4FD-4AFC-912E-6A376BD4A80A}" type="presParOf" srcId="{61A399FB-0E97-42AF-83D4-F75C943A266A}" destId="{212B1EA3-02F3-4991-8B51-DC0BCA86C6DF}" srcOrd="6" destOrd="0" presId="urn:microsoft.com/office/officeart/2005/8/layout/balance1"/>
    <dgm:cxn modelId="{DC874304-2B83-474A-8970-D1C27E58D1CC}" type="presParOf" srcId="{61A399FB-0E97-42AF-83D4-F75C943A266A}" destId="{B11B32CE-1CC1-4E99-A7FB-F481F88FC005}" srcOrd="7" destOrd="0" presId="urn:microsoft.com/office/officeart/2005/8/layout/balanc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A6789A-5459-4A69-8736-5B0BF5F5CD2D}" type="doc">
      <dgm:prSet loTypeId="urn:microsoft.com/office/officeart/2005/8/layout/hierarchy6" loCatId="hierarchy" qsTypeId="urn:microsoft.com/office/officeart/2005/8/quickstyle/3d5" qsCatId="3D" csTypeId="urn:microsoft.com/office/officeart/2005/8/colors/colorful3" csCatId="colorful" phldr="1"/>
      <dgm:spPr/>
      <dgm:t>
        <a:bodyPr/>
        <a:lstStyle/>
        <a:p>
          <a:endParaRPr lang="en-US"/>
        </a:p>
      </dgm:t>
    </dgm:pt>
    <dgm:pt modelId="{875C9AA2-8203-42D0-A3BA-1200BABF9F6E}">
      <dgm:prSet phldrT="[Text]"/>
      <dgm:spPr>
        <a:solidFill>
          <a:schemeClr val="accent5"/>
        </a:solidFill>
      </dgm:spPr>
      <dgm:t>
        <a:bodyPr/>
        <a:lstStyle/>
        <a:p>
          <a:r>
            <a:rPr lang="en-US" dirty="0" smtClean="0">
              <a:latin typeface="Calibri" pitchFamily="34" charset="0"/>
              <a:cs typeface="Calibri" pitchFamily="34" charset="0"/>
            </a:rPr>
            <a:t>i3 Fund Family</a:t>
          </a:r>
          <a:endParaRPr lang="en-US" dirty="0">
            <a:latin typeface="Calibri" pitchFamily="34" charset="0"/>
            <a:cs typeface="Calibri" pitchFamily="34" charset="0"/>
          </a:endParaRPr>
        </a:p>
      </dgm:t>
    </dgm:pt>
    <dgm:pt modelId="{A8E60F8F-C2BD-4631-A072-29C6A22BBB93}" type="parTrans" cxnId="{90B9C628-27C3-4AB8-BB42-BD4A71C57DF4}">
      <dgm:prSet/>
      <dgm:spPr/>
      <dgm:t>
        <a:bodyPr/>
        <a:lstStyle/>
        <a:p>
          <a:endParaRPr lang="en-US">
            <a:latin typeface="Calibri" pitchFamily="34" charset="0"/>
            <a:cs typeface="Calibri" pitchFamily="34" charset="0"/>
          </a:endParaRPr>
        </a:p>
      </dgm:t>
    </dgm:pt>
    <dgm:pt modelId="{AF1753C2-3FCA-4F86-BFDC-DDD184882196}" type="sibTrans" cxnId="{90B9C628-27C3-4AB8-BB42-BD4A71C57DF4}">
      <dgm:prSet/>
      <dgm:spPr/>
      <dgm:t>
        <a:bodyPr/>
        <a:lstStyle/>
        <a:p>
          <a:endParaRPr lang="en-US">
            <a:latin typeface="Calibri" pitchFamily="34" charset="0"/>
            <a:cs typeface="Calibri" pitchFamily="34" charset="0"/>
          </a:endParaRPr>
        </a:p>
      </dgm:t>
    </dgm:pt>
    <dgm:pt modelId="{53E22843-E826-4C29-96E9-6B85ED2E9AB3}">
      <dgm:prSet phldrT="[Text]"/>
      <dgm:spPr>
        <a:solidFill>
          <a:srgbClr val="00B0F0"/>
        </a:solidFill>
      </dgm:spPr>
      <dgm:t>
        <a:bodyPr/>
        <a:lstStyle/>
        <a:p>
          <a:r>
            <a:rPr lang="en-US" dirty="0" smtClean="0">
              <a:latin typeface="Calibri" pitchFamily="34" charset="0"/>
              <a:cs typeface="Calibri" pitchFamily="34" charset="0"/>
            </a:rPr>
            <a:t>i3 Water Fund</a:t>
          </a:r>
          <a:endParaRPr lang="en-US" dirty="0">
            <a:latin typeface="Calibri" pitchFamily="34" charset="0"/>
            <a:cs typeface="Calibri" pitchFamily="34" charset="0"/>
          </a:endParaRPr>
        </a:p>
      </dgm:t>
    </dgm:pt>
    <dgm:pt modelId="{B6C86B02-306B-4F28-B55F-968D90355719}" type="parTrans" cxnId="{030090EE-7B07-4E81-A5FC-DA3D15486996}">
      <dgm:prSet/>
      <dgm:spPr/>
      <dgm:t>
        <a:bodyPr/>
        <a:lstStyle/>
        <a:p>
          <a:endParaRPr lang="en-US">
            <a:latin typeface="Calibri" pitchFamily="34" charset="0"/>
            <a:cs typeface="Calibri" pitchFamily="34" charset="0"/>
          </a:endParaRPr>
        </a:p>
      </dgm:t>
    </dgm:pt>
    <dgm:pt modelId="{48DFD0A6-BAF2-4D29-82DC-5ED7DEDA0969}" type="sibTrans" cxnId="{030090EE-7B07-4E81-A5FC-DA3D15486996}">
      <dgm:prSet/>
      <dgm:spPr/>
      <dgm:t>
        <a:bodyPr/>
        <a:lstStyle/>
        <a:p>
          <a:endParaRPr lang="en-US">
            <a:latin typeface="Calibri" pitchFamily="34" charset="0"/>
            <a:cs typeface="Calibri" pitchFamily="34" charset="0"/>
          </a:endParaRPr>
        </a:p>
      </dgm:t>
    </dgm:pt>
    <dgm:pt modelId="{2936BB0F-CB0D-48A3-BB6F-23C9BDF6E9B0}">
      <dgm:prSet phldrT="[Text]"/>
      <dgm:spPr>
        <a:solidFill>
          <a:schemeClr val="accent3">
            <a:lumMod val="75000"/>
          </a:schemeClr>
        </a:solidFill>
      </dgm:spPr>
      <dgm:t>
        <a:bodyPr/>
        <a:lstStyle/>
        <a:p>
          <a:r>
            <a:rPr lang="en-US" dirty="0" smtClean="0">
              <a:latin typeface="Calibri" pitchFamily="34" charset="0"/>
              <a:cs typeface="Calibri" pitchFamily="34" charset="0"/>
            </a:rPr>
            <a:t>Public Equities</a:t>
          </a:r>
          <a:endParaRPr lang="en-US" dirty="0">
            <a:latin typeface="Calibri" pitchFamily="34" charset="0"/>
            <a:cs typeface="Calibri" pitchFamily="34" charset="0"/>
          </a:endParaRPr>
        </a:p>
      </dgm:t>
    </dgm:pt>
    <dgm:pt modelId="{8A65F926-F1BB-4AE0-80F9-30ACD8C205AC}" type="parTrans" cxnId="{D680B3A9-517D-4C10-BD69-99ADE730C857}">
      <dgm:prSet/>
      <dgm:spPr>
        <a:ln>
          <a:solidFill>
            <a:schemeClr val="accent3">
              <a:lumMod val="75000"/>
            </a:schemeClr>
          </a:solidFill>
        </a:ln>
      </dgm:spPr>
      <dgm:t>
        <a:bodyPr/>
        <a:lstStyle/>
        <a:p>
          <a:endParaRPr lang="en-US"/>
        </a:p>
      </dgm:t>
    </dgm:pt>
    <dgm:pt modelId="{15609BE0-FCC6-401E-AFE0-F774A704F532}" type="sibTrans" cxnId="{D680B3A9-517D-4C10-BD69-99ADE730C857}">
      <dgm:prSet/>
      <dgm:spPr/>
      <dgm:t>
        <a:bodyPr/>
        <a:lstStyle/>
        <a:p>
          <a:endParaRPr lang="en-US"/>
        </a:p>
      </dgm:t>
    </dgm:pt>
    <dgm:pt modelId="{DCD73DD5-5FED-499A-913E-0CFE3E78970D}">
      <dgm:prSet phldrT="[Text]"/>
      <dgm:spPr>
        <a:solidFill>
          <a:schemeClr val="accent3">
            <a:lumMod val="75000"/>
          </a:schemeClr>
        </a:solidFill>
      </dgm:spPr>
      <dgm:t>
        <a:bodyPr/>
        <a:lstStyle/>
        <a:p>
          <a:r>
            <a:rPr lang="en-US" dirty="0" smtClean="0">
              <a:latin typeface="Calibri" pitchFamily="34" charset="0"/>
              <a:cs typeface="Calibri" pitchFamily="34" charset="0"/>
            </a:rPr>
            <a:t>Venture Capital</a:t>
          </a:r>
          <a:endParaRPr lang="en-US" dirty="0">
            <a:latin typeface="Calibri" pitchFamily="34" charset="0"/>
            <a:cs typeface="Calibri" pitchFamily="34" charset="0"/>
          </a:endParaRPr>
        </a:p>
      </dgm:t>
    </dgm:pt>
    <dgm:pt modelId="{2BBFC2C7-D558-4285-8214-F5C886233CEC}" type="parTrans" cxnId="{85E6FE3F-61E3-47FA-BD6A-147C921133C2}">
      <dgm:prSet/>
      <dgm:spPr>
        <a:ln>
          <a:solidFill>
            <a:schemeClr val="accent3">
              <a:lumMod val="75000"/>
            </a:schemeClr>
          </a:solidFill>
        </a:ln>
      </dgm:spPr>
      <dgm:t>
        <a:bodyPr/>
        <a:lstStyle/>
        <a:p>
          <a:endParaRPr lang="en-US"/>
        </a:p>
      </dgm:t>
    </dgm:pt>
    <dgm:pt modelId="{957E393A-B523-4A6B-93EE-230A2E522B37}" type="sibTrans" cxnId="{85E6FE3F-61E3-47FA-BD6A-147C921133C2}">
      <dgm:prSet/>
      <dgm:spPr/>
      <dgm:t>
        <a:bodyPr/>
        <a:lstStyle/>
        <a:p>
          <a:endParaRPr lang="en-US"/>
        </a:p>
      </dgm:t>
    </dgm:pt>
    <dgm:pt modelId="{EA758005-2FA9-41EF-BD14-759F7FE8C9F4}">
      <dgm:prSet phldrT="[Text]"/>
      <dgm:spPr/>
      <dgm:t>
        <a:bodyPr/>
        <a:lstStyle/>
        <a:p>
          <a:r>
            <a:rPr lang="en-US" dirty="0" smtClean="0">
              <a:latin typeface="Calibri" pitchFamily="34" charset="0"/>
              <a:cs typeface="Calibri" pitchFamily="34" charset="0"/>
            </a:rPr>
            <a:t>i3 Energy Fund</a:t>
          </a:r>
          <a:endParaRPr lang="en-US" dirty="0">
            <a:latin typeface="Calibri" pitchFamily="34" charset="0"/>
            <a:cs typeface="Calibri" pitchFamily="34" charset="0"/>
          </a:endParaRPr>
        </a:p>
      </dgm:t>
    </dgm:pt>
    <dgm:pt modelId="{2C20D8F0-9C5D-4518-A961-70CC490ED0C9}" type="sibTrans" cxnId="{8D25A8A0-C416-426D-B4A9-48B2C009FE3E}">
      <dgm:prSet/>
      <dgm:spPr/>
      <dgm:t>
        <a:bodyPr/>
        <a:lstStyle/>
        <a:p>
          <a:endParaRPr lang="en-US"/>
        </a:p>
      </dgm:t>
    </dgm:pt>
    <dgm:pt modelId="{98046EB1-1548-4FE1-85C6-FF1028EAF40F}" type="parTrans" cxnId="{8D25A8A0-C416-426D-B4A9-48B2C009FE3E}">
      <dgm:prSet/>
      <dgm:spPr/>
      <dgm:t>
        <a:bodyPr/>
        <a:lstStyle/>
        <a:p>
          <a:endParaRPr lang="en-US"/>
        </a:p>
      </dgm:t>
    </dgm:pt>
    <dgm:pt modelId="{7B639A3B-19BE-41D5-ABB2-5E0679BFC7DA}">
      <dgm:prSet phldrT="[Text]"/>
      <dgm:spPr>
        <a:solidFill>
          <a:schemeClr val="bg1">
            <a:lumMod val="50000"/>
          </a:schemeClr>
        </a:solidFill>
      </dgm:spPr>
      <dgm:t>
        <a:bodyPr/>
        <a:lstStyle/>
        <a:p>
          <a:r>
            <a:rPr lang="en-US" dirty="0" smtClean="0">
              <a:latin typeface="Calibri" pitchFamily="34" charset="0"/>
              <a:cs typeface="Calibri" pitchFamily="34" charset="0"/>
            </a:rPr>
            <a:t>White Label Vehicle</a:t>
          </a:r>
          <a:endParaRPr lang="en-US" dirty="0">
            <a:latin typeface="Calibri" pitchFamily="34" charset="0"/>
            <a:cs typeface="Calibri" pitchFamily="34" charset="0"/>
          </a:endParaRPr>
        </a:p>
      </dgm:t>
    </dgm:pt>
    <dgm:pt modelId="{3B7CB429-B241-43A8-8718-F49CB58F8A10}" type="parTrans" cxnId="{21234CD9-3A44-4B0E-A023-AA8A9D4E8379}">
      <dgm:prSet/>
      <dgm:spPr>
        <a:ln>
          <a:solidFill>
            <a:schemeClr val="accent3">
              <a:lumMod val="75000"/>
            </a:schemeClr>
          </a:solidFill>
        </a:ln>
      </dgm:spPr>
      <dgm:t>
        <a:bodyPr/>
        <a:lstStyle/>
        <a:p>
          <a:endParaRPr lang="en-US"/>
        </a:p>
      </dgm:t>
    </dgm:pt>
    <dgm:pt modelId="{3E0EF7B9-CF3E-402F-B503-43D4DAA949C8}" type="sibTrans" cxnId="{21234CD9-3A44-4B0E-A023-AA8A9D4E8379}">
      <dgm:prSet/>
      <dgm:spPr/>
      <dgm:t>
        <a:bodyPr/>
        <a:lstStyle/>
        <a:p>
          <a:endParaRPr lang="en-US"/>
        </a:p>
      </dgm:t>
    </dgm:pt>
    <dgm:pt modelId="{11FC8BAB-0165-4BF9-9756-04AFE5F0D153}">
      <dgm:prSet phldrT="[Text]"/>
      <dgm:spPr/>
      <dgm:t>
        <a:bodyPr/>
        <a:lstStyle/>
        <a:p>
          <a:r>
            <a:rPr lang="en-US" dirty="0" smtClean="0">
              <a:latin typeface="Calibri" pitchFamily="34" charset="0"/>
              <a:cs typeface="Calibri" pitchFamily="34" charset="0"/>
            </a:rPr>
            <a:t>i3 Healthcare Fund</a:t>
          </a:r>
          <a:endParaRPr lang="en-US" dirty="0">
            <a:latin typeface="Calibri" pitchFamily="34" charset="0"/>
            <a:cs typeface="Calibri" pitchFamily="34" charset="0"/>
          </a:endParaRPr>
        </a:p>
      </dgm:t>
    </dgm:pt>
    <dgm:pt modelId="{72E455EB-013F-4306-865C-FAF72F5BC609}" type="parTrans" cxnId="{FFC34CCA-E2F7-4D55-8D10-59F29D70F331}">
      <dgm:prSet/>
      <dgm:spPr/>
      <dgm:t>
        <a:bodyPr/>
        <a:lstStyle/>
        <a:p>
          <a:endParaRPr lang="en-US"/>
        </a:p>
      </dgm:t>
    </dgm:pt>
    <dgm:pt modelId="{3C90A8BE-7DF0-4154-9B2C-0E3CADD8B365}" type="sibTrans" cxnId="{FFC34CCA-E2F7-4D55-8D10-59F29D70F331}">
      <dgm:prSet/>
      <dgm:spPr/>
      <dgm:t>
        <a:bodyPr/>
        <a:lstStyle/>
        <a:p>
          <a:endParaRPr lang="en-US"/>
        </a:p>
      </dgm:t>
    </dgm:pt>
    <dgm:pt modelId="{BFB74EF3-BFC6-4C96-8D54-8320C4A8ED5E}" type="pres">
      <dgm:prSet presAssocID="{BFA6789A-5459-4A69-8736-5B0BF5F5CD2D}" presName="mainComposite" presStyleCnt="0">
        <dgm:presLayoutVars>
          <dgm:chPref val="1"/>
          <dgm:dir/>
          <dgm:animOne val="branch"/>
          <dgm:animLvl val="lvl"/>
          <dgm:resizeHandles val="exact"/>
        </dgm:presLayoutVars>
      </dgm:prSet>
      <dgm:spPr/>
      <dgm:t>
        <a:bodyPr/>
        <a:lstStyle/>
        <a:p>
          <a:endParaRPr lang="en-US"/>
        </a:p>
      </dgm:t>
    </dgm:pt>
    <dgm:pt modelId="{55B92F56-3BD2-40C0-B645-998D051BFEB8}" type="pres">
      <dgm:prSet presAssocID="{BFA6789A-5459-4A69-8736-5B0BF5F5CD2D}" presName="hierFlow" presStyleCnt="0"/>
      <dgm:spPr/>
    </dgm:pt>
    <dgm:pt modelId="{16D4583F-A067-498A-A58E-DB0925C1F084}" type="pres">
      <dgm:prSet presAssocID="{BFA6789A-5459-4A69-8736-5B0BF5F5CD2D}" presName="hierChild1" presStyleCnt="0">
        <dgm:presLayoutVars>
          <dgm:chPref val="1"/>
          <dgm:animOne val="branch"/>
          <dgm:animLvl val="lvl"/>
        </dgm:presLayoutVars>
      </dgm:prSet>
      <dgm:spPr/>
    </dgm:pt>
    <dgm:pt modelId="{4A56B594-3233-4DA9-A27F-9D9996D9CBBC}" type="pres">
      <dgm:prSet presAssocID="{875C9AA2-8203-42D0-A3BA-1200BABF9F6E}" presName="Name14" presStyleCnt="0"/>
      <dgm:spPr/>
    </dgm:pt>
    <dgm:pt modelId="{394AF2FF-4F66-4FC1-94A3-4354A758E0DE}" type="pres">
      <dgm:prSet presAssocID="{875C9AA2-8203-42D0-A3BA-1200BABF9F6E}" presName="level1Shape" presStyleLbl="node0" presStyleIdx="0" presStyleCnt="1">
        <dgm:presLayoutVars>
          <dgm:chPref val="3"/>
        </dgm:presLayoutVars>
      </dgm:prSet>
      <dgm:spPr/>
      <dgm:t>
        <a:bodyPr/>
        <a:lstStyle/>
        <a:p>
          <a:endParaRPr lang="en-US"/>
        </a:p>
      </dgm:t>
    </dgm:pt>
    <dgm:pt modelId="{3BDE28AA-13E6-494E-AA92-B42DBB8D0109}" type="pres">
      <dgm:prSet presAssocID="{875C9AA2-8203-42D0-A3BA-1200BABF9F6E}" presName="hierChild2" presStyleCnt="0"/>
      <dgm:spPr/>
    </dgm:pt>
    <dgm:pt modelId="{F5745632-5527-4528-9A9A-2EE5959D1772}" type="pres">
      <dgm:prSet presAssocID="{B6C86B02-306B-4F28-B55F-968D90355719}" presName="Name19" presStyleLbl="parChTrans1D2" presStyleIdx="0" presStyleCnt="3"/>
      <dgm:spPr/>
      <dgm:t>
        <a:bodyPr/>
        <a:lstStyle/>
        <a:p>
          <a:endParaRPr lang="en-US"/>
        </a:p>
      </dgm:t>
    </dgm:pt>
    <dgm:pt modelId="{D9F93056-E4A0-4695-B36E-B6D05B697AA0}" type="pres">
      <dgm:prSet presAssocID="{53E22843-E826-4C29-96E9-6B85ED2E9AB3}" presName="Name21" presStyleCnt="0"/>
      <dgm:spPr/>
    </dgm:pt>
    <dgm:pt modelId="{C6B54CB0-EE97-4BAF-A9B3-0F942F26F033}" type="pres">
      <dgm:prSet presAssocID="{53E22843-E826-4C29-96E9-6B85ED2E9AB3}" presName="level2Shape" presStyleLbl="node2" presStyleIdx="0" presStyleCnt="3"/>
      <dgm:spPr/>
      <dgm:t>
        <a:bodyPr/>
        <a:lstStyle/>
        <a:p>
          <a:endParaRPr lang="en-US"/>
        </a:p>
      </dgm:t>
    </dgm:pt>
    <dgm:pt modelId="{BE5D3B59-83F0-4932-BBEF-A97CC6904724}" type="pres">
      <dgm:prSet presAssocID="{53E22843-E826-4C29-96E9-6B85ED2E9AB3}" presName="hierChild3" presStyleCnt="0"/>
      <dgm:spPr/>
    </dgm:pt>
    <dgm:pt modelId="{5270E948-80FF-451B-87A6-874E4AFF6EF3}" type="pres">
      <dgm:prSet presAssocID="{8A65F926-F1BB-4AE0-80F9-30ACD8C205AC}" presName="Name19" presStyleLbl="parChTrans1D3" presStyleIdx="0" presStyleCnt="3"/>
      <dgm:spPr/>
      <dgm:t>
        <a:bodyPr/>
        <a:lstStyle/>
        <a:p>
          <a:endParaRPr lang="en-US"/>
        </a:p>
      </dgm:t>
    </dgm:pt>
    <dgm:pt modelId="{0ACD8237-BD16-40A7-8BE8-6B979E1E43FC}" type="pres">
      <dgm:prSet presAssocID="{2936BB0F-CB0D-48A3-BB6F-23C9BDF6E9B0}" presName="Name21" presStyleCnt="0"/>
      <dgm:spPr/>
    </dgm:pt>
    <dgm:pt modelId="{1F2C5171-891B-40C6-B3DA-059E061D51F0}" type="pres">
      <dgm:prSet presAssocID="{2936BB0F-CB0D-48A3-BB6F-23C9BDF6E9B0}" presName="level2Shape" presStyleLbl="node3" presStyleIdx="0" presStyleCnt="3"/>
      <dgm:spPr/>
      <dgm:t>
        <a:bodyPr/>
        <a:lstStyle/>
        <a:p>
          <a:endParaRPr lang="en-US"/>
        </a:p>
      </dgm:t>
    </dgm:pt>
    <dgm:pt modelId="{352F558E-B83B-4E75-B8C9-0E4D00706072}" type="pres">
      <dgm:prSet presAssocID="{2936BB0F-CB0D-48A3-BB6F-23C9BDF6E9B0}" presName="hierChild3" presStyleCnt="0"/>
      <dgm:spPr/>
    </dgm:pt>
    <dgm:pt modelId="{A5206CE7-242A-48FF-8269-6CAF4BED921C}" type="pres">
      <dgm:prSet presAssocID="{2BBFC2C7-D558-4285-8214-F5C886233CEC}" presName="Name19" presStyleLbl="parChTrans1D3" presStyleIdx="1" presStyleCnt="3"/>
      <dgm:spPr/>
      <dgm:t>
        <a:bodyPr/>
        <a:lstStyle/>
        <a:p>
          <a:endParaRPr lang="en-US"/>
        </a:p>
      </dgm:t>
    </dgm:pt>
    <dgm:pt modelId="{BF8BA6D9-4682-49F1-A6CB-371653E6B0CE}" type="pres">
      <dgm:prSet presAssocID="{DCD73DD5-5FED-499A-913E-0CFE3E78970D}" presName="Name21" presStyleCnt="0"/>
      <dgm:spPr/>
    </dgm:pt>
    <dgm:pt modelId="{87EAE791-DB6F-4DA2-A6CD-761F2443BA63}" type="pres">
      <dgm:prSet presAssocID="{DCD73DD5-5FED-499A-913E-0CFE3E78970D}" presName="level2Shape" presStyleLbl="node3" presStyleIdx="1" presStyleCnt="3"/>
      <dgm:spPr/>
      <dgm:t>
        <a:bodyPr/>
        <a:lstStyle/>
        <a:p>
          <a:endParaRPr lang="en-US"/>
        </a:p>
      </dgm:t>
    </dgm:pt>
    <dgm:pt modelId="{E979BBD9-FC70-4D81-A7FD-7D3091C9F254}" type="pres">
      <dgm:prSet presAssocID="{DCD73DD5-5FED-499A-913E-0CFE3E78970D}" presName="hierChild3" presStyleCnt="0"/>
      <dgm:spPr/>
    </dgm:pt>
    <dgm:pt modelId="{36F6CDE5-67A2-4C87-97DB-28901DD50E32}" type="pres">
      <dgm:prSet presAssocID="{3B7CB429-B241-43A8-8718-F49CB58F8A10}" presName="Name19" presStyleLbl="parChTrans1D3" presStyleIdx="2" presStyleCnt="3"/>
      <dgm:spPr/>
      <dgm:t>
        <a:bodyPr/>
        <a:lstStyle/>
        <a:p>
          <a:endParaRPr lang="en-US"/>
        </a:p>
      </dgm:t>
    </dgm:pt>
    <dgm:pt modelId="{097C237C-46AD-4D75-BEE9-EB47ACB3DFD9}" type="pres">
      <dgm:prSet presAssocID="{7B639A3B-19BE-41D5-ABB2-5E0679BFC7DA}" presName="Name21" presStyleCnt="0"/>
      <dgm:spPr/>
    </dgm:pt>
    <dgm:pt modelId="{A7AE70E7-AA6B-4BC9-A95F-0D8B327A7DDE}" type="pres">
      <dgm:prSet presAssocID="{7B639A3B-19BE-41D5-ABB2-5E0679BFC7DA}" presName="level2Shape" presStyleLbl="node3" presStyleIdx="2" presStyleCnt="3"/>
      <dgm:spPr/>
      <dgm:t>
        <a:bodyPr/>
        <a:lstStyle/>
        <a:p>
          <a:endParaRPr lang="en-US"/>
        </a:p>
      </dgm:t>
    </dgm:pt>
    <dgm:pt modelId="{2FB193CA-8FAD-481D-B6E0-28F6C207EF82}" type="pres">
      <dgm:prSet presAssocID="{7B639A3B-19BE-41D5-ABB2-5E0679BFC7DA}" presName="hierChild3" presStyleCnt="0"/>
      <dgm:spPr/>
    </dgm:pt>
    <dgm:pt modelId="{B9F98FF6-642E-4AFC-9C04-E2C8CCD2DE39}" type="pres">
      <dgm:prSet presAssocID="{98046EB1-1548-4FE1-85C6-FF1028EAF40F}" presName="Name19" presStyleLbl="parChTrans1D2" presStyleIdx="1" presStyleCnt="3"/>
      <dgm:spPr/>
      <dgm:t>
        <a:bodyPr/>
        <a:lstStyle/>
        <a:p>
          <a:endParaRPr lang="en-US"/>
        </a:p>
      </dgm:t>
    </dgm:pt>
    <dgm:pt modelId="{B9BA68D1-20DA-4DEA-8CA9-8EE874D1DE9B}" type="pres">
      <dgm:prSet presAssocID="{EA758005-2FA9-41EF-BD14-759F7FE8C9F4}" presName="Name21" presStyleCnt="0"/>
      <dgm:spPr/>
    </dgm:pt>
    <dgm:pt modelId="{F100E322-9362-4D6D-8B14-EBB37D5B91BA}" type="pres">
      <dgm:prSet presAssocID="{EA758005-2FA9-41EF-BD14-759F7FE8C9F4}" presName="level2Shape" presStyleLbl="node2" presStyleIdx="1" presStyleCnt="3"/>
      <dgm:spPr/>
      <dgm:t>
        <a:bodyPr/>
        <a:lstStyle/>
        <a:p>
          <a:endParaRPr lang="en-US"/>
        </a:p>
      </dgm:t>
    </dgm:pt>
    <dgm:pt modelId="{52D0BF53-1DB0-4F32-8BA4-B0C3F5C7162E}" type="pres">
      <dgm:prSet presAssocID="{EA758005-2FA9-41EF-BD14-759F7FE8C9F4}" presName="hierChild3" presStyleCnt="0"/>
      <dgm:spPr/>
    </dgm:pt>
    <dgm:pt modelId="{4F1A84AA-9EA8-4FE1-8B8C-38EE98C53ED1}" type="pres">
      <dgm:prSet presAssocID="{72E455EB-013F-4306-865C-FAF72F5BC609}" presName="Name19" presStyleLbl="parChTrans1D2" presStyleIdx="2" presStyleCnt="3"/>
      <dgm:spPr/>
      <dgm:t>
        <a:bodyPr/>
        <a:lstStyle/>
        <a:p>
          <a:endParaRPr lang="en-US"/>
        </a:p>
      </dgm:t>
    </dgm:pt>
    <dgm:pt modelId="{FDFD729B-4A6C-43A2-8BC4-58941E59B803}" type="pres">
      <dgm:prSet presAssocID="{11FC8BAB-0165-4BF9-9756-04AFE5F0D153}" presName="Name21" presStyleCnt="0"/>
      <dgm:spPr/>
    </dgm:pt>
    <dgm:pt modelId="{2C18F4D5-0B89-46D1-A35E-ABBF9E5CE4D4}" type="pres">
      <dgm:prSet presAssocID="{11FC8BAB-0165-4BF9-9756-04AFE5F0D153}" presName="level2Shape" presStyleLbl="node2" presStyleIdx="2" presStyleCnt="3"/>
      <dgm:spPr/>
      <dgm:t>
        <a:bodyPr/>
        <a:lstStyle/>
        <a:p>
          <a:endParaRPr lang="en-US"/>
        </a:p>
      </dgm:t>
    </dgm:pt>
    <dgm:pt modelId="{73A253B1-76C2-468C-8734-8E6E007C6BF9}" type="pres">
      <dgm:prSet presAssocID="{11FC8BAB-0165-4BF9-9756-04AFE5F0D153}" presName="hierChild3" presStyleCnt="0"/>
      <dgm:spPr/>
    </dgm:pt>
    <dgm:pt modelId="{02C8D50D-F361-4D57-B29D-8F3C5BCA3BD7}" type="pres">
      <dgm:prSet presAssocID="{BFA6789A-5459-4A69-8736-5B0BF5F5CD2D}" presName="bgShapesFlow" presStyleCnt="0"/>
      <dgm:spPr/>
    </dgm:pt>
  </dgm:ptLst>
  <dgm:cxnLst>
    <dgm:cxn modelId="{21234CD9-3A44-4B0E-A023-AA8A9D4E8379}" srcId="{53E22843-E826-4C29-96E9-6B85ED2E9AB3}" destId="{7B639A3B-19BE-41D5-ABB2-5E0679BFC7DA}" srcOrd="2" destOrd="0" parTransId="{3B7CB429-B241-43A8-8718-F49CB58F8A10}" sibTransId="{3E0EF7B9-CF3E-402F-B503-43D4DAA949C8}"/>
    <dgm:cxn modelId="{030090EE-7B07-4E81-A5FC-DA3D15486996}" srcId="{875C9AA2-8203-42D0-A3BA-1200BABF9F6E}" destId="{53E22843-E826-4C29-96E9-6B85ED2E9AB3}" srcOrd="0" destOrd="0" parTransId="{B6C86B02-306B-4F28-B55F-968D90355719}" sibTransId="{48DFD0A6-BAF2-4D29-82DC-5ED7DEDA0969}"/>
    <dgm:cxn modelId="{6DCEB530-59B1-4DF2-9461-3CFAFDAC4056}" type="presOf" srcId="{B6C86B02-306B-4F28-B55F-968D90355719}" destId="{F5745632-5527-4528-9A9A-2EE5959D1772}" srcOrd="0" destOrd="0" presId="urn:microsoft.com/office/officeart/2005/8/layout/hierarchy6"/>
    <dgm:cxn modelId="{D680B3A9-517D-4C10-BD69-99ADE730C857}" srcId="{53E22843-E826-4C29-96E9-6B85ED2E9AB3}" destId="{2936BB0F-CB0D-48A3-BB6F-23C9BDF6E9B0}" srcOrd="0" destOrd="0" parTransId="{8A65F926-F1BB-4AE0-80F9-30ACD8C205AC}" sibTransId="{15609BE0-FCC6-401E-AFE0-F774A704F532}"/>
    <dgm:cxn modelId="{D254FA71-7D17-45A1-A221-4B0F9C0FF6D7}" type="presOf" srcId="{7B639A3B-19BE-41D5-ABB2-5E0679BFC7DA}" destId="{A7AE70E7-AA6B-4BC9-A95F-0D8B327A7DDE}" srcOrd="0" destOrd="0" presId="urn:microsoft.com/office/officeart/2005/8/layout/hierarchy6"/>
    <dgm:cxn modelId="{204725CB-33D1-46F5-BAD4-E43A4E709ADE}" type="presOf" srcId="{DCD73DD5-5FED-499A-913E-0CFE3E78970D}" destId="{87EAE791-DB6F-4DA2-A6CD-761F2443BA63}" srcOrd="0" destOrd="0" presId="urn:microsoft.com/office/officeart/2005/8/layout/hierarchy6"/>
    <dgm:cxn modelId="{1104BD7C-C8CD-4903-A345-58E8E173036C}" type="presOf" srcId="{EA758005-2FA9-41EF-BD14-759F7FE8C9F4}" destId="{F100E322-9362-4D6D-8B14-EBB37D5B91BA}" srcOrd="0" destOrd="0" presId="urn:microsoft.com/office/officeart/2005/8/layout/hierarchy6"/>
    <dgm:cxn modelId="{8520F49D-DDE5-4CCC-A864-86C04259BFFB}" type="presOf" srcId="{72E455EB-013F-4306-865C-FAF72F5BC609}" destId="{4F1A84AA-9EA8-4FE1-8B8C-38EE98C53ED1}" srcOrd="0" destOrd="0" presId="urn:microsoft.com/office/officeart/2005/8/layout/hierarchy6"/>
    <dgm:cxn modelId="{85E6FE3F-61E3-47FA-BD6A-147C921133C2}" srcId="{53E22843-E826-4C29-96E9-6B85ED2E9AB3}" destId="{DCD73DD5-5FED-499A-913E-0CFE3E78970D}" srcOrd="1" destOrd="0" parTransId="{2BBFC2C7-D558-4285-8214-F5C886233CEC}" sibTransId="{957E393A-B523-4A6B-93EE-230A2E522B37}"/>
    <dgm:cxn modelId="{A74E00CC-5352-4A8C-855D-A6577C0118E5}" type="presOf" srcId="{875C9AA2-8203-42D0-A3BA-1200BABF9F6E}" destId="{394AF2FF-4F66-4FC1-94A3-4354A758E0DE}" srcOrd="0" destOrd="0" presId="urn:microsoft.com/office/officeart/2005/8/layout/hierarchy6"/>
    <dgm:cxn modelId="{A7DEE7A0-CFBF-4F60-AD6D-8C89AA145FC8}" type="presOf" srcId="{98046EB1-1548-4FE1-85C6-FF1028EAF40F}" destId="{B9F98FF6-642E-4AFC-9C04-E2C8CCD2DE39}" srcOrd="0" destOrd="0" presId="urn:microsoft.com/office/officeart/2005/8/layout/hierarchy6"/>
    <dgm:cxn modelId="{8D25A8A0-C416-426D-B4A9-48B2C009FE3E}" srcId="{875C9AA2-8203-42D0-A3BA-1200BABF9F6E}" destId="{EA758005-2FA9-41EF-BD14-759F7FE8C9F4}" srcOrd="1" destOrd="0" parTransId="{98046EB1-1548-4FE1-85C6-FF1028EAF40F}" sibTransId="{2C20D8F0-9C5D-4518-A961-70CC490ED0C9}"/>
    <dgm:cxn modelId="{79099D0A-F8D2-4D22-AD59-E66D86671D9C}" type="presOf" srcId="{BFA6789A-5459-4A69-8736-5B0BF5F5CD2D}" destId="{BFB74EF3-BFC6-4C96-8D54-8320C4A8ED5E}" srcOrd="0" destOrd="0" presId="urn:microsoft.com/office/officeart/2005/8/layout/hierarchy6"/>
    <dgm:cxn modelId="{7FA0630B-6C4C-4A55-8CB4-A782E5197420}" type="presOf" srcId="{2936BB0F-CB0D-48A3-BB6F-23C9BDF6E9B0}" destId="{1F2C5171-891B-40C6-B3DA-059E061D51F0}" srcOrd="0" destOrd="0" presId="urn:microsoft.com/office/officeart/2005/8/layout/hierarchy6"/>
    <dgm:cxn modelId="{FFC34CCA-E2F7-4D55-8D10-59F29D70F331}" srcId="{875C9AA2-8203-42D0-A3BA-1200BABF9F6E}" destId="{11FC8BAB-0165-4BF9-9756-04AFE5F0D153}" srcOrd="2" destOrd="0" parTransId="{72E455EB-013F-4306-865C-FAF72F5BC609}" sibTransId="{3C90A8BE-7DF0-4154-9B2C-0E3CADD8B365}"/>
    <dgm:cxn modelId="{0FA384DD-1F58-4BBA-93A4-7BBD1BA9306F}" type="presOf" srcId="{53E22843-E826-4C29-96E9-6B85ED2E9AB3}" destId="{C6B54CB0-EE97-4BAF-A9B3-0F942F26F033}" srcOrd="0" destOrd="0" presId="urn:microsoft.com/office/officeart/2005/8/layout/hierarchy6"/>
    <dgm:cxn modelId="{77EC5C69-AF1C-4424-BFD8-E22B4AEE708F}" type="presOf" srcId="{8A65F926-F1BB-4AE0-80F9-30ACD8C205AC}" destId="{5270E948-80FF-451B-87A6-874E4AFF6EF3}" srcOrd="0" destOrd="0" presId="urn:microsoft.com/office/officeart/2005/8/layout/hierarchy6"/>
    <dgm:cxn modelId="{7C2F38CB-85CD-4FE9-A684-41114236582D}" type="presOf" srcId="{11FC8BAB-0165-4BF9-9756-04AFE5F0D153}" destId="{2C18F4D5-0B89-46D1-A35E-ABBF9E5CE4D4}" srcOrd="0" destOrd="0" presId="urn:microsoft.com/office/officeart/2005/8/layout/hierarchy6"/>
    <dgm:cxn modelId="{E1F53172-546D-4697-883A-1264A7961E75}" type="presOf" srcId="{3B7CB429-B241-43A8-8718-F49CB58F8A10}" destId="{36F6CDE5-67A2-4C87-97DB-28901DD50E32}" srcOrd="0" destOrd="0" presId="urn:microsoft.com/office/officeart/2005/8/layout/hierarchy6"/>
    <dgm:cxn modelId="{80329A57-B97B-4C04-87BF-69B0EEA0D177}" type="presOf" srcId="{2BBFC2C7-D558-4285-8214-F5C886233CEC}" destId="{A5206CE7-242A-48FF-8269-6CAF4BED921C}" srcOrd="0" destOrd="0" presId="urn:microsoft.com/office/officeart/2005/8/layout/hierarchy6"/>
    <dgm:cxn modelId="{90B9C628-27C3-4AB8-BB42-BD4A71C57DF4}" srcId="{BFA6789A-5459-4A69-8736-5B0BF5F5CD2D}" destId="{875C9AA2-8203-42D0-A3BA-1200BABF9F6E}" srcOrd="0" destOrd="0" parTransId="{A8E60F8F-C2BD-4631-A072-29C6A22BBB93}" sibTransId="{AF1753C2-3FCA-4F86-BFDC-DDD184882196}"/>
    <dgm:cxn modelId="{FB9AF9CD-E2F8-4E12-9E41-19299BDD3003}" type="presParOf" srcId="{BFB74EF3-BFC6-4C96-8D54-8320C4A8ED5E}" destId="{55B92F56-3BD2-40C0-B645-998D051BFEB8}" srcOrd="0" destOrd="0" presId="urn:microsoft.com/office/officeart/2005/8/layout/hierarchy6"/>
    <dgm:cxn modelId="{C27A0C2C-748A-4BA6-B654-51F87671C531}" type="presParOf" srcId="{55B92F56-3BD2-40C0-B645-998D051BFEB8}" destId="{16D4583F-A067-498A-A58E-DB0925C1F084}" srcOrd="0" destOrd="0" presId="urn:microsoft.com/office/officeart/2005/8/layout/hierarchy6"/>
    <dgm:cxn modelId="{3C4B4ACC-BA08-4FBE-A017-FA1C4CED8BAC}" type="presParOf" srcId="{16D4583F-A067-498A-A58E-DB0925C1F084}" destId="{4A56B594-3233-4DA9-A27F-9D9996D9CBBC}" srcOrd="0" destOrd="0" presId="urn:microsoft.com/office/officeart/2005/8/layout/hierarchy6"/>
    <dgm:cxn modelId="{41AB13CA-BE26-47F9-980D-D895A16A8860}" type="presParOf" srcId="{4A56B594-3233-4DA9-A27F-9D9996D9CBBC}" destId="{394AF2FF-4F66-4FC1-94A3-4354A758E0DE}" srcOrd="0" destOrd="0" presId="urn:microsoft.com/office/officeart/2005/8/layout/hierarchy6"/>
    <dgm:cxn modelId="{6BEB747F-8F5A-466D-9287-E78BC3911D41}" type="presParOf" srcId="{4A56B594-3233-4DA9-A27F-9D9996D9CBBC}" destId="{3BDE28AA-13E6-494E-AA92-B42DBB8D0109}" srcOrd="1" destOrd="0" presId="urn:microsoft.com/office/officeart/2005/8/layout/hierarchy6"/>
    <dgm:cxn modelId="{B38C90D0-27C8-4B95-8AF9-123E1A99321E}" type="presParOf" srcId="{3BDE28AA-13E6-494E-AA92-B42DBB8D0109}" destId="{F5745632-5527-4528-9A9A-2EE5959D1772}" srcOrd="0" destOrd="0" presId="urn:microsoft.com/office/officeart/2005/8/layout/hierarchy6"/>
    <dgm:cxn modelId="{AA359658-C4B2-41D2-A59A-9445A1D73180}" type="presParOf" srcId="{3BDE28AA-13E6-494E-AA92-B42DBB8D0109}" destId="{D9F93056-E4A0-4695-B36E-B6D05B697AA0}" srcOrd="1" destOrd="0" presId="urn:microsoft.com/office/officeart/2005/8/layout/hierarchy6"/>
    <dgm:cxn modelId="{FE1931C7-3845-4978-B60D-401B9E3D93AD}" type="presParOf" srcId="{D9F93056-E4A0-4695-B36E-B6D05B697AA0}" destId="{C6B54CB0-EE97-4BAF-A9B3-0F942F26F033}" srcOrd="0" destOrd="0" presId="urn:microsoft.com/office/officeart/2005/8/layout/hierarchy6"/>
    <dgm:cxn modelId="{2005EC58-75C3-46E1-9B69-D9A33F399EE5}" type="presParOf" srcId="{D9F93056-E4A0-4695-B36E-B6D05B697AA0}" destId="{BE5D3B59-83F0-4932-BBEF-A97CC6904724}" srcOrd="1" destOrd="0" presId="urn:microsoft.com/office/officeart/2005/8/layout/hierarchy6"/>
    <dgm:cxn modelId="{7FAEDE36-1884-46F5-900D-B9024A10444C}" type="presParOf" srcId="{BE5D3B59-83F0-4932-BBEF-A97CC6904724}" destId="{5270E948-80FF-451B-87A6-874E4AFF6EF3}" srcOrd="0" destOrd="0" presId="urn:microsoft.com/office/officeart/2005/8/layout/hierarchy6"/>
    <dgm:cxn modelId="{B598E068-DFB5-4589-94DA-1F0669A3CDBC}" type="presParOf" srcId="{BE5D3B59-83F0-4932-BBEF-A97CC6904724}" destId="{0ACD8237-BD16-40A7-8BE8-6B979E1E43FC}" srcOrd="1" destOrd="0" presId="urn:microsoft.com/office/officeart/2005/8/layout/hierarchy6"/>
    <dgm:cxn modelId="{BDC0E447-61C3-4778-B0FE-A59633F8A39E}" type="presParOf" srcId="{0ACD8237-BD16-40A7-8BE8-6B979E1E43FC}" destId="{1F2C5171-891B-40C6-B3DA-059E061D51F0}" srcOrd="0" destOrd="0" presId="urn:microsoft.com/office/officeart/2005/8/layout/hierarchy6"/>
    <dgm:cxn modelId="{5F335F81-3C84-4CFF-B1A8-3BE36416CAA1}" type="presParOf" srcId="{0ACD8237-BD16-40A7-8BE8-6B979E1E43FC}" destId="{352F558E-B83B-4E75-B8C9-0E4D00706072}" srcOrd="1" destOrd="0" presId="urn:microsoft.com/office/officeart/2005/8/layout/hierarchy6"/>
    <dgm:cxn modelId="{56257E39-06B7-409A-8018-25C1ABE1C332}" type="presParOf" srcId="{BE5D3B59-83F0-4932-BBEF-A97CC6904724}" destId="{A5206CE7-242A-48FF-8269-6CAF4BED921C}" srcOrd="2" destOrd="0" presId="urn:microsoft.com/office/officeart/2005/8/layout/hierarchy6"/>
    <dgm:cxn modelId="{0466E470-BA78-4BF5-A9CE-60B945C68B3E}" type="presParOf" srcId="{BE5D3B59-83F0-4932-BBEF-A97CC6904724}" destId="{BF8BA6D9-4682-49F1-A6CB-371653E6B0CE}" srcOrd="3" destOrd="0" presId="urn:microsoft.com/office/officeart/2005/8/layout/hierarchy6"/>
    <dgm:cxn modelId="{8149F3D7-FFD4-4B68-AD62-3ED716583C85}" type="presParOf" srcId="{BF8BA6D9-4682-49F1-A6CB-371653E6B0CE}" destId="{87EAE791-DB6F-4DA2-A6CD-761F2443BA63}" srcOrd="0" destOrd="0" presId="urn:microsoft.com/office/officeart/2005/8/layout/hierarchy6"/>
    <dgm:cxn modelId="{3A4CE0FC-6498-483F-BDE1-98AD84E2BF5F}" type="presParOf" srcId="{BF8BA6D9-4682-49F1-A6CB-371653E6B0CE}" destId="{E979BBD9-FC70-4D81-A7FD-7D3091C9F254}" srcOrd="1" destOrd="0" presId="urn:microsoft.com/office/officeart/2005/8/layout/hierarchy6"/>
    <dgm:cxn modelId="{9B727498-3BF2-453D-8CE3-6AE289F80BE7}" type="presParOf" srcId="{BE5D3B59-83F0-4932-BBEF-A97CC6904724}" destId="{36F6CDE5-67A2-4C87-97DB-28901DD50E32}" srcOrd="4" destOrd="0" presId="urn:microsoft.com/office/officeart/2005/8/layout/hierarchy6"/>
    <dgm:cxn modelId="{F81C2644-79B7-4A60-8720-276C5675771C}" type="presParOf" srcId="{BE5D3B59-83F0-4932-BBEF-A97CC6904724}" destId="{097C237C-46AD-4D75-BEE9-EB47ACB3DFD9}" srcOrd="5" destOrd="0" presId="urn:microsoft.com/office/officeart/2005/8/layout/hierarchy6"/>
    <dgm:cxn modelId="{512B5E24-1819-428B-A84D-22FC005B1701}" type="presParOf" srcId="{097C237C-46AD-4D75-BEE9-EB47ACB3DFD9}" destId="{A7AE70E7-AA6B-4BC9-A95F-0D8B327A7DDE}" srcOrd="0" destOrd="0" presId="urn:microsoft.com/office/officeart/2005/8/layout/hierarchy6"/>
    <dgm:cxn modelId="{934CC45A-B434-4891-8EEA-8A5868BE8477}" type="presParOf" srcId="{097C237C-46AD-4D75-BEE9-EB47ACB3DFD9}" destId="{2FB193CA-8FAD-481D-B6E0-28F6C207EF82}" srcOrd="1" destOrd="0" presId="urn:microsoft.com/office/officeart/2005/8/layout/hierarchy6"/>
    <dgm:cxn modelId="{62BFCE24-4CE1-4AD2-87DE-066C1570017B}" type="presParOf" srcId="{3BDE28AA-13E6-494E-AA92-B42DBB8D0109}" destId="{B9F98FF6-642E-4AFC-9C04-E2C8CCD2DE39}" srcOrd="2" destOrd="0" presId="urn:microsoft.com/office/officeart/2005/8/layout/hierarchy6"/>
    <dgm:cxn modelId="{D31F7F43-A9F8-454D-A3C7-29F0968207E0}" type="presParOf" srcId="{3BDE28AA-13E6-494E-AA92-B42DBB8D0109}" destId="{B9BA68D1-20DA-4DEA-8CA9-8EE874D1DE9B}" srcOrd="3" destOrd="0" presId="urn:microsoft.com/office/officeart/2005/8/layout/hierarchy6"/>
    <dgm:cxn modelId="{888A8E29-5ECE-415F-8B2F-F45A41122C99}" type="presParOf" srcId="{B9BA68D1-20DA-4DEA-8CA9-8EE874D1DE9B}" destId="{F100E322-9362-4D6D-8B14-EBB37D5B91BA}" srcOrd="0" destOrd="0" presId="urn:microsoft.com/office/officeart/2005/8/layout/hierarchy6"/>
    <dgm:cxn modelId="{A1767ADB-5C51-4EA4-B0E6-05B02421D1D6}" type="presParOf" srcId="{B9BA68D1-20DA-4DEA-8CA9-8EE874D1DE9B}" destId="{52D0BF53-1DB0-4F32-8BA4-B0C3F5C7162E}" srcOrd="1" destOrd="0" presId="urn:microsoft.com/office/officeart/2005/8/layout/hierarchy6"/>
    <dgm:cxn modelId="{09176B06-BACA-4783-8F60-56C13F7D5F3D}" type="presParOf" srcId="{3BDE28AA-13E6-494E-AA92-B42DBB8D0109}" destId="{4F1A84AA-9EA8-4FE1-8B8C-38EE98C53ED1}" srcOrd="4" destOrd="0" presId="urn:microsoft.com/office/officeart/2005/8/layout/hierarchy6"/>
    <dgm:cxn modelId="{1FF0DD59-32FE-4D86-ABC1-771215C85AD3}" type="presParOf" srcId="{3BDE28AA-13E6-494E-AA92-B42DBB8D0109}" destId="{FDFD729B-4A6C-43A2-8BC4-58941E59B803}" srcOrd="5" destOrd="0" presId="urn:microsoft.com/office/officeart/2005/8/layout/hierarchy6"/>
    <dgm:cxn modelId="{B7AD0474-7918-4441-978B-7AF58864BF64}" type="presParOf" srcId="{FDFD729B-4A6C-43A2-8BC4-58941E59B803}" destId="{2C18F4D5-0B89-46D1-A35E-ABBF9E5CE4D4}" srcOrd="0" destOrd="0" presId="urn:microsoft.com/office/officeart/2005/8/layout/hierarchy6"/>
    <dgm:cxn modelId="{870E26B3-A1BD-41FC-A023-78D8CAEDF891}" type="presParOf" srcId="{FDFD729B-4A6C-43A2-8BC4-58941E59B803}" destId="{73A253B1-76C2-468C-8734-8E6E007C6BF9}" srcOrd="1" destOrd="0" presId="urn:microsoft.com/office/officeart/2005/8/layout/hierarchy6"/>
    <dgm:cxn modelId="{45170E6B-476F-49A1-83B9-585FF8A91050}" type="presParOf" srcId="{BFB74EF3-BFC6-4C96-8D54-8320C4A8ED5E}" destId="{02C8D50D-F361-4D57-B29D-8F3C5BCA3BD7}"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C4211D-35D7-4ED8-AD44-1759EF8F996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99F2486-2672-487D-8522-CAC613622AE5}">
      <dgm:prSet phldrT="[Text]" custT="1"/>
      <dgm:spPr>
        <a:solidFill>
          <a:schemeClr val="accent3">
            <a:lumMod val="50000"/>
          </a:schemeClr>
        </a:solidFill>
      </dgm:spPr>
      <dgm:t>
        <a:bodyPr/>
        <a:lstStyle/>
        <a:p>
          <a:r>
            <a:rPr lang="en-US" sz="1400" dirty="0" smtClean="0">
              <a:latin typeface="Calibri" pitchFamily="34" charset="0"/>
              <a:cs typeface="Calibri" pitchFamily="34" charset="0"/>
            </a:rPr>
            <a:t>Return Generation</a:t>
          </a:r>
          <a:endParaRPr lang="en-US" sz="1400" dirty="0">
            <a:latin typeface="Calibri" pitchFamily="34" charset="0"/>
            <a:cs typeface="Calibri" pitchFamily="34" charset="0"/>
          </a:endParaRPr>
        </a:p>
      </dgm:t>
    </dgm:pt>
    <dgm:pt modelId="{9E0BDEB7-B366-4600-B763-9F5F7CC9B276}" type="parTrans" cxnId="{3BEDE959-D6B7-445A-8AA3-DA7AFF00C1A2}">
      <dgm:prSet/>
      <dgm:spPr/>
      <dgm:t>
        <a:bodyPr/>
        <a:lstStyle/>
        <a:p>
          <a:endParaRPr lang="en-US"/>
        </a:p>
      </dgm:t>
    </dgm:pt>
    <dgm:pt modelId="{4E1280C0-C252-46F5-BA07-AFF036DF2A2A}" type="sibTrans" cxnId="{3BEDE959-D6B7-445A-8AA3-DA7AFF00C1A2}">
      <dgm:prSet/>
      <dgm:spPr/>
      <dgm:t>
        <a:bodyPr/>
        <a:lstStyle/>
        <a:p>
          <a:endParaRPr lang="en-US"/>
        </a:p>
      </dgm:t>
    </dgm:pt>
    <dgm:pt modelId="{448EF78D-FF4A-4FCE-BD43-1C8E75CFB7FE}">
      <dgm:prSet phldrT="[Text]" custT="1"/>
      <dgm:spPr/>
      <dgm:t>
        <a:bodyPr/>
        <a:lstStyle/>
        <a:p>
          <a:r>
            <a:rPr lang="en-US" sz="1200" dirty="0" smtClean="0">
              <a:latin typeface="Calibri" pitchFamily="34" charset="0"/>
              <a:cs typeface="Calibri" pitchFamily="34" charset="0"/>
            </a:rPr>
            <a:t>Outsize returns directly from the growth in the water industry</a:t>
          </a:r>
          <a:endParaRPr lang="en-US" sz="1200" dirty="0">
            <a:latin typeface="Calibri" pitchFamily="34" charset="0"/>
            <a:cs typeface="Calibri" pitchFamily="34" charset="0"/>
          </a:endParaRPr>
        </a:p>
      </dgm:t>
    </dgm:pt>
    <dgm:pt modelId="{5B8DC7B7-A8B6-4A2A-A057-87A61B244B26}" type="parTrans" cxnId="{5BA26E6B-EDE6-4BD7-97E7-9F15D9EA0D26}">
      <dgm:prSet/>
      <dgm:spPr/>
      <dgm:t>
        <a:bodyPr/>
        <a:lstStyle/>
        <a:p>
          <a:endParaRPr lang="en-US"/>
        </a:p>
      </dgm:t>
    </dgm:pt>
    <dgm:pt modelId="{AAE1F4DC-ECB4-497D-BFBA-5F0B46BAC71A}" type="sibTrans" cxnId="{5BA26E6B-EDE6-4BD7-97E7-9F15D9EA0D26}">
      <dgm:prSet/>
      <dgm:spPr/>
      <dgm:t>
        <a:bodyPr/>
        <a:lstStyle/>
        <a:p>
          <a:endParaRPr lang="en-US"/>
        </a:p>
      </dgm:t>
    </dgm:pt>
    <dgm:pt modelId="{D08A7B48-D51B-4201-87B2-FC120D99D8E1}">
      <dgm:prSet phldrT="[Text]" custT="1"/>
      <dgm:spPr/>
      <dgm:t>
        <a:bodyPr/>
        <a:lstStyle/>
        <a:p>
          <a:r>
            <a:rPr lang="en-US" sz="1200" dirty="0" smtClean="0">
              <a:latin typeface="Calibri" pitchFamily="34" charset="0"/>
              <a:cs typeface="Calibri" pitchFamily="34" charset="0"/>
            </a:rPr>
            <a:t>Focus on emerging markets</a:t>
          </a:r>
          <a:endParaRPr lang="en-US" sz="1200" dirty="0">
            <a:latin typeface="Calibri" pitchFamily="34" charset="0"/>
            <a:cs typeface="Calibri" pitchFamily="34" charset="0"/>
          </a:endParaRPr>
        </a:p>
      </dgm:t>
    </dgm:pt>
    <dgm:pt modelId="{2965FC9D-4CE7-40BD-95AB-4E064E0D841A}" type="parTrans" cxnId="{4E1E1EC3-BD3A-429D-A5A8-DC227CC910F0}">
      <dgm:prSet/>
      <dgm:spPr/>
      <dgm:t>
        <a:bodyPr/>
        <a:lstStyle/>
        <a:p>
          <a:endParaRPr lang="en-US"/>
        </a:p>
      </dgm:t>
    </dgm:pt>
    <dgm:pt modelId="{F7FAA7BE-8EA2-445A-B043-D12294E1FF73}" type="sibTrans" cxnId="{4E1E1EC3-BD3A-429D-A5A8-DC227CC910F0}">
      <dgm:prSet/>
      <dgm:spPr/>
      <dgm:t>
        <a:bodyPr/>
        <a:lstStyle/>
        <a:p>
          <a:endParaRPr lang="en-US"/>
        </a:p>
      </dgm:t>
    </dgm:pt>
    <dgm:pt modelId="{994CE58E-E726-4AB4-B631-58F2A18B8183}">
      <dgm:prSet phldrT="[Text]" custT="1"/>
      <dgm:spPr>
        <a:solidFill>
          <a:schemeClr val="accent3">
            <a:lumMod val="50000"/>
          </a:schemeClr>
        </a:solidFill>
      </dgm:spPr>
      <dgm:t>
        <a:bodyPr/>
        <a:lstStyle/>
        <a:p>
          <a:r>
            <a:rPr lang="en-US" sz="1400" dirty="0" smtClean="0">
              <a:latin typeface="Calibri" pitchFamily="34" charset="0"/>
              <a:cs typeface="Calibri" pitchFamily="34" charset="0"/>
            </a:rPr>
            <a:t>Investability</a:t>
          </a:r>
          <a:endParaRPr lang="en-US" sz="1400" dirty="0">
            <a:latin typeface="Calibri" pitchFamily="34" charset="0"/>
            <a:cs typeface="Calibri" pitchFamily="34" charset="0"/>
          </a:endParaRPr>
        </a:p>
      </dgm:t>
    </dgm:pt>
    <dgm:pt modelId="{7ABE4C30-AB55-4A00-8C81-FA842288AC11}" type="parTrans" cxnId="{740E654C-EE08-431B-BD3D-E270B06C75B7}">
      <dgm:prSet/>
      <dgm:spPr/>
      <dgm:t>
        <a:bodyPr/>
        <a:lstStyle/>
        <a:p>
          <a:endParaRPr lang="en-US"/>
        </a:p>
      </dgm:t>
    </dgm:pt>
    <dgm:pt modelId="{90CF06D9-4537-40CD-88DE-37E0B6CBE071}" type="sibTrans" cxnId="{740E654C-EE08-431B-BD3D-E270B06C75B7}">
      <dgm:prSet/>
      <dgm:spPr/>
      <dgm:t>
        <a:bodyPr/>
        <a:lstStyle/>
        <a:p>
          <a:endParaRPr lang="en-US"/>
        </a:p>
      </dgm:t>
    </dgm:pt>
    <dgm:pt modelId="{A63C18F0-0CBB-4555-9417-E1650A4E592A}">
      <dgm:prSet phldrT="[Text]" custT="1"/>
      <dgm:spPr/>
      <dgm:t>
        <a:bodyPr/>
        <a:lstStyle/>
        <a:p>
          <a:r>
            <a:rPr lang="en-US" sz="1200" dirty="0" smtClean="0">
              <a:latin typeface="Calibri" pitchFamily="34" charset="0"/>
              <a:cs typeface="Calibri" pitchFamily="34" charset="0"/>
            </a:rPr>
            <a:t>Ability to diversify into all areas of water</a:t>
          </a:r>
          <a:endParaRPr lang="en-US" sz="1200" dirty="0">
            <a:latin typeface="Calibri" pitchFamily="34" charset="0"/>
            <a:cs typeface="Calibri" pitchFamily="34" charset="0"/>
          </a:endParaRPr>
        </a:p>
      </dgm:t>
    </dgm:pt>
    <dgm:pt modelId="{5F96ADBE-E8D7-49EC-896A-06FAA4A8459D}" type="parTrans" cxnId="{73D1DE70-E856-4FD8-82B2-60D07F0FA85E}">
      <dgm:prSet/>
      <dgm:spPr/>
      <dgm:t>
        <a:bodyPr/>
        <a:lstStyle/>
        <a:p>
          <a:endParaRPr lang="en-US"/>
        </a:p>
      </dgm:t>
    </dgm:pt>
    <dgm:pt modelId="{2E1E6F93-3571-4D72-9142-2C3FDC77C332}" type="sibTrans" cxnId="{73D1DE70-E856-4FD8-82B2-60D07F0FA85E}">
      <dgm:prSet/>
      <dgm:spPr/>
      <dgm:t>
        <a:bodyPr/>
        <a:lstStyle/>
        <a:p>
          <a:endParaRPr lang="en-US"/>
        </a:p>
      </dgm:t>
    </dgm:pt>
    <dgm:pt modelId="{E94B8A4C-7FC0-455B-9CAE-ED3C138EB498}">
      <dgm:prSet phldrT="[Text]" custT="1"/>
      <dgm:spPr/>
      <dgm:t>
        <a:bodyPr/>
        <a:lstStyle/>
        <a:p>
          <a:r>
            <a:rPr lang="en-US" sz="1200" dirty="0" smtClean="0">
              <a:latin typeface="Calibri" pitchFamily="34" charset="0"/>
              <a:cs typeface="Calibri" pitchFamily="34" charset="0"/>
            </a:rPr>
            <a:t>Ability to build sizable positions commensurate with fund size</a:t>
          </a:r>
          <a:endParaRPr lang="en-US" sz="1200" dirty="0">
            <a:latin typeface="Calibri" pitchFamily="34" charset="0"/>
            <a:cs typeface="Calibri" pitchFamily="34" charset="0"/>
          </a:endParaRPr>
        </a:p>
      </dgm:t>
    </dgm:pt>
    <dgm:pt modelId="{D6F516D5-7C13-43E5-AF03-9370B37D5A09}" type="parTrans" cxnId="{1C304AB3-1971-4690-A1A5-8FF827F2B967}">
      <dgm:prSet/>
      <dgm:spPr/>
      <dgm:t>
        <a:bodyPr/>
        <a:lstStyle/>
        <a:p>
          <a:endParaRPr lang="en-US"/>
        </a:p>
      </dgm:t>
    </dgm:pt>
    <dgm:pt modelId="{3CE62731-1991-4664-AA5E-3EBF63E400E9}" type="sibTrans" cxnId="{1C304AB3-1971-4690-A1A5-8FF827F2B967}">
      <dgm:prSet/>
      <dgm:spPr/>
      <dgm:t>
        <a:bodyPr/>
        <a:lstStyle/>
        <a:p>
          <a:endParaRPr lang="en-US"/>
        </a:p>
      </dgm:t>
    </dgm:pt>
    <dgm:pt modelId="{BC4C944C-A54B-4E17-8594-B1ECC591D630}">
      <dgm:prSet phldrT="[Text]" custT="1"/>
      <dgm:spPr>
        <a:solidFill>
          <a:schemeClr val="accent3">
            <a:lumMod val="50000"/>
          </a:schemeClr>
        </a:solidFill>
      </dgm:spPr>
      <dgm:t>
        <a:bodyPr/>
        <a:lstStyle/>
        <a:p>
          <a:r>
            <a:rPr lang="en-US" sz="1400" dirty="0" smtClean="0">
              <a:latin typeface="Calibri" pitchFamily="34" charset="0"/>
              <a:cs typeface="Calibri" pitchFamily="34" charset="0"/>
            </a:rPr>
            <a:t>Impact Measurement</a:t>
          </a:r>
          <a:endParaRPr lang="en-US" sz="1400" dirty="0">
            <a:latin typeface="Calibri" pitchFamily="34" charset="0"/>
            <a:cs typeface="Calibri" pitchFamily="34" charset="0"/>
          </a:endParaRPr>
        </a:p>
      </dgm:t>
    </dgm:pt>
    <dgm:pt modelId="{E8AD00ED-F52D-4F4A-9934-6EDF1767208E}" type="parTrans" cxnId="{F4A36F1F-1691-44FE-93CB-2F7C29CBBFC4}">
      <dgm:prSet/>
      <dgm:spPr/>
      <dgm:t>
        <a:bodyPr/>
        <a:lstStyle/>
        <a:p>
          <a:endParaRPr lang="en-US"/>
        </a:p>
      </dgm:t>
    </dgm:pt>
    <dgm:pt modelId="{9E512776-0B85-4EF8-A6F6-60E0E6BCA8BD}" type="sibTrans" cxnId="{F4A36F1F-1691-44FE-93CB-2F7C29CBBFC4}">
      <dgm:prSet/>
      <dgm:spPr/>
      <dgm:t>
        <a:bodyPr/>
        <a:lstStyle/>
        <a:p>
          <a:endParaRPr lang="en-US"/>
        </a:p>
      </dgm:t>
    </dgm:pt>
    <dgm:pt modelId="{E5111AB3-00E2-4923-B3E1-962E103CDB8F}">
      <dgm:prSet phldrT="[Text]" custT="1"/>
      <dgm:spPr/>
      <dgm:t>
        <a:bodyPr/>
        <a:lstStyle/>
        <a:p>
          <a:r>
            <a:rPr lang="en-US" sz="1200" dirty="0" smtClean="0">
              <a:latin typeface="Calibri" pitchFamily="34" charset="0"/>
              <a:cs typeface="Calibri" pitchFamily="34" charset="0"/>
            </a:rPr>
            <a:t>Maximize ability to measure social impact</a:t>
          </a:r>
          <a:endParaRPr lang="en-US" sz="1200" dirty="0">
            <a:latin typeface="Calibri" pitchFamily="34" charset="0"/>
            <a:cs typeface="Calibri" pitchFamily="34" charset="0"/>
          </a:endParaRPr>
        </a:p>
      </dgm:t>
    </dgm:pt>
    <dgm:pt modelId="{475D23C8-6299-40F1-817B-A73AE142FFDD}" type="parTrans" cxnId="{F9A5F60E-3E11-46B6-8576-51C9984A23C6}">
      <dgm:prSet/>
      <dgm:spPr/>
      <dgm:t>
        <a:bodyPr/>
        <a:lstStyle/>
        <a:p>
          <a:endParaRPr lang="en-US"/>
        </a:p>
      </dgm:t>
    </dgm:pt>
    <dgm:pt modelId="{2D4F5147-DB91-48AB-AC01-0EDD89CB6C40}" type="sibTrans" cxnId="{F9A5F60E-3E11-46B6-8576-51C9984A23C6}">
      <dgm:prSet/>
      <dgm:spPr/>
      <dgm:t>
        <a:bodyPr/>
        <a:lstStyle/>
        <a:p>
          <a:endParaRPr lang="en-US"/>
        </a:p>
      </dgm:t>
    </dgm:pt>
    <dgm:pt modelId="{0F4CCF0D-300C-4A19-B1B7-778566756A56}">
      <dgm:prSet phldrT="[Text]" custT="1"/>
      <dgm:spPr>
        <a:solidFill>
          <a:schemeClr val="accent3">
            <a:lumMod val="50000"/>
          </a:schemeClr>
        </a:solidFill>
      </dgm:spPr>
      <dgm:t>
        <a:bodyPr/>
        <a:lstStyle/>
        <a:p>
          <a:r>
            <a:rPr lang="en-US" sz="1400" dirty="0" smtClean="0">
              <a:latin typeface="Calibri" pitchFamily="34" charset="0"/>
              <a:cs typeface="Calibri" pitchFamily="34" charset="0"/>
            </a:rPr>
            <a:t>Risk Management</a:t>
          </a:r>
          <a:endParaRPr lang="en-US" sz="1400" dirty="0">
            <a:latin typeface="Calibri" pitchFamily="34" charset="0"/>
            <a:cs typeface="Calibri" pitchFamily="34" charset="0"/>
          </a:endParaRPr>
        </a:p>
      </dgm:t>
    </dgm:pt>
    <dgm:pt modelId="{D56B39EB-C0D1-4A43-A01D-B386C3432885}" type="parTrans" cxnId="{9EBC3037-FBFF-478D-B8DC-8C873A8F5FCE}">
      <dgm:prSet/>
      <dgm:spPr/>
      <dgm:t>
        <a:bodyPr/>
        <a:lstStyle/>
        <a:p>
          <a:endParaRPr lang="en-US"/>
        </a:p>
      </dgm:t>
    </dgm:pt>
    <dgm:pt modelId="{E5D92EE8-7476-48D8-8D63-7567DC3BEAA8}" type="sibTrans" cxnId="{9EBC3037-FBFF-478D-B8DC-8C873A8F5FCE}">
      <dgm:prSet/>
      <dgm:spPr/>
      <dgm:t>
        <a:bodyPr/>
        <a:lstStyle/>
        <a:p>
          <a:endParaRPr lang="en-US"/>
        </a:p>
      </dgm:t>
    </dgm:pt>
    <dgm:pt modelId="{02EA2C5A-9602-428C-BD63-D796B6BFD407}">
      <dgm:prSet phldrT="[Text]"/>
      <dgm:spPr/>
      <dgm:t>
        <a:bodyPr/>
        <a:lstStyle/>
        <a:p>
          <a:endParaRPr lang="en-US" sz="1500" dirty="0">
            <a:latin typeface="Calibri" pitchFamily="34" charset="0"/>
            <a:cs typeface="Calibri" pitchFamily="34" charset="0"/>
          </a:endParaRPr>
        </a:p>
      </dgm:t>
    </dgm:pt>
    <dgm:pt modelId="{382068EB-BAB8-4149-A1E8-A48A6447EB79}" type="parTrans" cxnId="{77DECD75-A9C5-4806-B0E6-7A49064131EF}">
      <dgm:prSet/>
      <dgm:spPr/>
      <dgm:t>
        <a:bodyPr/>
        <a:lstStyle/>
        <a:p>
          <a:endParaRPr lang="en-US"/>
        </a:p>
      </dgm:t>
    </dgm:pt>
    <dgm:pt modelId="{530311D0-C9C6-4A0D-B2CB-AC3C9C99567D}" type="sibTrans" cxnId="{77DECD75-A9C5-4806-B0E6-7A49064131EF}">
      <dgm:prSet/>
      <dgm:spPr/>
      <dgm:t>
        <a:bodyPr/>
        <a:lstStyle/>
        <a:p>
          <a:endParaRPr lang="en-US"/>
        </a:p>
      </dgm:t>
    </dgm:pt>
    <dgm:pt modelId="{BEE3C214-E7F5-4BD2-A829-74A510C6FC35}">
      <dgm:prSet phldrT="[Text]" custT="1"/>
      <dgm:spPr/>
      <dgm:t>
        <a:bodyPr/>
        <a:lstStyle/>
        <a:p>
          <a:r>
            <a:rPr lang="en-US" sz="1200" dirty="0" smtClean="0">
              <a:latin typeface="Calibri" pitchFamily="34" charset="0"/>
              <a:cs typeface="Calibri" pitchFamily="34" charset="0"/>
            </a:rPr>
            <a:t>Advising clients on how to minimize exposure to unwanted areas</a:t>
          </a:r>
          <a:endParaRPr lang="en-US" sz="1200" dirty="0">
            <a:latin typeface="Calibri" pitchFamily="34" charset="0"/>
            <a:cs typeface="Calibri" pitchFamily="34" charset="0"/>
          </a:endParaRPr>
        </a:p>
      </dgm:t>
    </dgm:pt>
    <dgm:pt modelId="{2811739C-F7B6-433C-9FB3-220D870544FF}" type="parTrans" cxnId="{E2017754-AE3C-4356-90F4-12CE0F686EC1}">
      <dgm:prSet/>
      <dgm:spPr/>
      <dgm:t>
        <a:bodyPr/>
        <a:lstStyle/>
        <a:p>
          <a:endParaRPr lang="en-US"/>
        </a:p>
      </dgm:t>
    </dgm:pt>
    <dgm:pt modelId="{C44AE9B9-FE10-465D-A5F3-886BE7C0E9D8}" type="sibTrans" cxnId="{E2017754-AE3C-4356-90F4-12CE0F686EC1}">
      <dgm:prSet/>
      <dgm:spPr/>
      <dgm:t>
        <a:bodyPr/>
        <a:lstStyle/>
        <a:p>
          <a:endParaRPr lang="en-US"/>
        </a:p>
      </dgm:t>
    </dgm:pt>
    <dgm:pt modelId="{621EF706-ECBA-44EF-BAC5-EE7234FB66BF}" type="pres">
      <dgm:prSet presAssocID="{68C4211D-35D7-4ED8-AD44-1759EF8F996A}" presName="Name0" presStyleCnt="0">
        <dgm:presLayoutVars>
          <dgm:dir/>
          <dgm:animLvl val="lvl"/>
          <dgm:resizeHandles val="exact"/>
        </dgm:presLayoutVars>
      </dgm:prSet>
      <dgm:spPr/>
      <dgm:t>
        <a:bodyPr/>
        <a:lstStyle/>
        <a:p>
          <a:endParaRPr lang="en-US"/>
        </a:p>
      </dgm:t>
    </dgm:pt>
    <dgm:pt modelId="{7EB56286-CABE-49C9-90D1-91BC5D39125C}" type="pres">
      <dgm:prSet presAssocID="{299F2486-2672-487D-8522-CAC613622AE5}" presName="composite" presStyleCnt="0"/>
      <dgm:spPr/>
    </dgm:pt>
    <dgm:pt modelId="{CA9307B0-E89D-41B8-8D21-65E2E40B4FFC}" type="pres">
      <dgm:prSet presAssocID="{299F2486-2672-487D-8522-CAC613622AE5}" presName="parTx" presStyleLbl="alignNode1" presStyleIdx="0" presStyleCnt="4">
        <dgm:presLayoutVars>
          <dgm:chMax val="0"/>
          <dgm:chPref val="0"/>
          <dgm:bulletEnabled val="1"/>
        </dgm:presLayoutVars>
      </dgm:prSet>
      <dgm:spPr/>
      <dgm:t>
        <a:bodyPr/>
        <a:lstStyle/>
        <a:p>
          <a:endParaRPr lang="en-US"/>
        </a:p>
      </dgm:t>
    </dgm:pt>
    <dgm:pt modelId="{1D785D9C-B533-4397-9F62-A5DA1A10ADC5}" type="pres">
      <dgm:prSet presAssocID="{299F2486-2672-487D-8522-CAC613622AE5}" presName="desTx" presStyleLbl="alignAccFollowNode1" presStyleIdx="0" presStyleCnt="4">
        <dgm:presLayoutVars>
          <dgm:bulletEnabled val="1"/>
        </dgm:presLayoutVars>
      </dgm:prSet>
      <dgm:spPr/>
      <dgm:t>
        <a:bodyPr/>
        <a:lstStyle/>
        <a:p>
          <a:endParaRPr lang="en-US"/>
        </a:p>
      </dgm:t>
    </dgm:pt>
    <dgm:pt modelId="{504A7077-42EB-4AEB-A178-469058C098BF}" type="pres">
      <dgm:prSet presAssocID="{4E1280C0-C252-46F5-BA07-AFF036DF2A2A}" presName="space" presStyleCnt="0"/>
      <dgm:spPr/>
    </dgm:pt>
    <dgm:pt modelId="{36357D66-E68F-4EA5-AA9C-61996202C974}" type="pres">
      <dgm:prSet presAssocID="{994CE58E-E726-4AB4-B631-58F2A18B8183}" presName="composite" presStyleCnt="0"/>
      <dgm:spPr/>
    </dgm:pt>
    <dgm:pt modelId="{472F93FE-2F91-49FB-801C-C3D937324B6D}" type="pres">
      <dgm:prSet presAssocID="{994CE58E-E726-4AB4-B631-58F2A18B8183}" presName="parTx" presStyleLbl="alignNode1" presStyleIdx="1" presStyleCnt="4">
        <dgm:presLayoutVars>
          <dgm:chMax val="0"/>
          <dgm:chPref val="0"/>
          <dgm:bulletEnabled val="1"/>
        </dgm:presLayoutVars>
      </dgm:prSet>
      <dgm:spPr/>
      <dgm:t>
        <a:bodyPr/>
        <a:lstStyle/>
        <a:p>
          <a:endParaRPr lang="en-US"/>
        </a:p>
      </dgm:t>
    </dgm:pt>
    <dgm:pt modelId="{13B9C1AB-31D6-4772-ADA6-78D41CF43660}" type="pres">
      <dgm:prSet presAssocID="{994CE58E-E726-4AB4-B631-58F2A18B8183}" presName="desTx" presStyleLbl="alignAccFollowNode1" presStyleIdx="1" presStyleCnt="4">
        <dgm:presLayoutVars>
          <dgm:bulletEnabled val="1"/>
        </dgm:presLayoutVars>
      </dgm:prSet>
      <dgm:spPr/>
      <dgm:t>
        <a:bodyPr/>
        <a:lstStyle/>
        <a:p>
          <a:endParaRPr lang="en-US"/>
        </a:p>
      </dgm:t>
    </dgm:pt>
    <dgm:pt modelId="{B7A0AB49-2319-47EB-B978-EBDA9CC4083B}" type="pres">
      <dgm:prSet presAssocID="{90CF06D9-4537-40CD-88DE-37E0B6CBE071}" presName="space" presStyleCnt="0"/>
      <dgm:spPr/>
    </dgm:pt>
    <dgm:pt modelId="{008B08D2-652C-4001-B1BF-B683C870E1CC}" type="pres">
      <dgm:prSet presAssocID="{BC4C944C-A54B-4E17-8594-B1ECC591D630}" presName="composite" presStyleCnt="0"/>
      <dgm:spPr/>
    </dgm:pt>
    <dgm:pt modelId="{D04498BF-781F-468B-8FD6-3D6126D75FA3}" type="pres">
      <dgm:prSet presAssocID="{BC4C944C-A54B-4E17-8594-B1ECC591D630}" presName="parTx" presStyleLbl="alignNode1" presStyleIdx="2" presStyleCnt="4">
        <dgm:presLayoutVars>
          <dgm:chMax val="0"/>
          <dgm:chPref val="0"/>
          <dgm:bulletEnabled val="1"/>
        </dgm:presLayoutVars>
      </dgm:prSet>
      <dgm:spPr/>
      <dgm:t>
        <a:bodyPr/>
        <a:lstStyle/>
        <a:p>
          <a:endParaRPr lang="en-US"/>
        </a:p>
      </dgm:t>
    </dgm:pt>
    <dgm:pt modelId="{CA63DE27-F412-47C1-9B9A-583140AC2E2C}" type="pres">
      <dgm:prSet presAssocID="{BC4C944C-A54B-4E17-8594-B1ECC591D630}" presName="desTx" presStyleLbl="alignAccFollowNode1" presStyleIdx="2" presStyleCnt="4">
        <dgm:presLayoutVars>
          <dgm:bulletEnabled val="1"/>
        </dgm:presLayoutVars>
      </dgm:prSet>
      <dgm:spPr/>
      <dgm:t>
        <a:bodyPr/>
        <a:lstStyle/>
        <a:p>
          <a:endParaRPr lang="en-US"/>
        </a:p>
      </dgm:t>
    </dgm:pt>
    <dgm:pt modelId="{E760AB10-4399-4D4F-A17B-9E8752B74491}" type="pres">
      <dgm:prSet presAssocID="{9E512776-0B85-4EF8-A6F6-60E0E6BCA8BD}" presName="space" presStyleCnt="0"/>
      <dgm:spPr/>
    </dgm:pt>
    <dgm:pt modelId="{2966BEBD-2A76-4A4D-8B2F-E2243605A155}" type="pres">
      <dgm:prSet presAssocID="{0F4CCF0D-300C-4A19-B1B7-778566756A56}" presName="composite" presStyleCnt="0"/>
      <dgm:spPr/>
    </dgm:pt>
    <dgm:pt modelId="{65815627-1B48-42C7-9726-B4B405A88CF4}" type="pres">
      <dgm:prSet presAssocID="{0F4CCF0D-300C-4A19-B1B7-778566756A56}" presName="parTx" presStyleLbl="alignNode1" presStyleIdx="3" presStyleCnt="4">
        <dgm:presLayoutVars>
          <dgm:chMax val="0"/>
          <dgm:chPref val="0"/>
          <dgm:bulletEnabled val="1"/>
        </dgm:presLayoutVars>
      </dgm:prSet>
      <dgm:spPr/>
      <dgm:t>
        <a:bodyPr/>
        <a:lstStyle/>
        <a:p>
          <a:endParaRPr lang="en-US"/>
        </a:p>
      </dgm:t>
    </dgm:pt>
    <dgm:pt modelId="{D5CF3966-2DA7-44ED-8283-C855A3A5B525}" type="pres">
      <dgm:prSet presAssocID="{0F4CCF0D-300C-4A19-B1B7-778566756A56}" presName="desTx" presStyleLbl="alignAccFollowNode1" presStyleIdx="3" presStyleCnt="4" custScaleY="100000">
        <dgm:presLayoutVars>
          <dgm:bulletEnabled val="1"/>
        </dgm:presLayoutVars>
      </dgm:prSet>
      <dgm:spPr/>
      <dgm:t>
        <a:bodyPr/>
        <a:lstStyle/>
        <a:p>
          <a:endParaRPr lang="en-US"/>
        </a:p>
      </dgm:t>
    </dgm:pt>
  </dgm:ptLst>
  <dgm:cxnLst>
    <dgm:cxn modelId="{35B460C7-D9CD-4F0C-8764-887A344A54EF}" type="presOf" srcId="{D08A7B48-D51B-4201-87B2-FC120D99D8E1}" destId="{1D785D9C-B533-4397-9F62-A5DA1A10ADC5}" srcOrd="0" destOrd="1" presId="urn:microsoft.com/office/officeart/2005/8/layout/hList1"/>
    <dgm:cxn modelId="{5BF0E187-5730-44BB-BA6C-E6F2EC8B05C1}" type="presOf" srcId="{448EF78D-FF4A-4FCE-BD43-1C8E75CFB7FE}" destId="{1D785D9C-B533-4397-9F62-A5DA1A10ADC5}" srcOrd="0" destOrd="0" presId="urn:microsoft.com/office/officeart/2005/8/layout/hList1"/>
    <dgm:cxn modelId="{9EBC3037-FBFF-478D-B8DC-8C873A8F5FCE}" srcId="{68C4211D-35D7-4ED8-AD44-1759EF8F996A}" destId="{0F4CCF0D-300C-4A19-B1B7-778566756A56}" srcOrd="3" destOrd="0" parTransId="{D56B39EB-C0D1-4A43-A01D-B386C3432885}" sibTransId="{E5D92EE8-7476-48D8-8D63-7567DC3BEAA8}"/>
    <dgm:cxn modelId="{6BE0A904-89D7-4085-A3A2-39A774172AAE}" type="presOf" srcId="{0F4CCF0D-300C-4A19-B1B7-778566756A56}" destId="{65815627-1B48-42C7-9726-B4B405A88CF4}" srcOrd="0" destOrd="0" presId="urn:microsoft.com/office/officeart/2005/8/layout/hList1"/>
    <dgm:cxn modelId="{1FEBE2C8-3DA0-45AA-B52B-65B2187A516B}" type="presOf" srcId="{299F2486-2672-487D-8522-CAC613622AE5}" destId="{CA9307B0-E89D-41B8-8D21-65E2E40B4FFC}" srcOrd="0" destOrd="0" presId="urn:microsoft.com/office/officeart/2005/8/layout/hList1"/>
    <dgm:cxn modelId="{3BEDE959-D6B7-445A-8AA3-DA7AFF00C1A2}" srcId="{68C4211D-35D7-4ED8-AD44-1759EF8F996A}" destId="{299F2486-2672-487D-8522-CAC613622AE5}" srcOrd="0" destOrd="0" parTransId="{9E0BDEB7-B366-4600-B763-9F5F7CC9B276}" sibTransId="{4E1280C0-C252-46F5-BA07-AFF036DF2A2A}"/>
    <dgm:cxn modelId="{73D1DE70-E856-4FD8-82B2-60D07F0FA85E}" srcId="{994CE58E-E726-4AB4-B631-58F2A18B8183}" destId="{A63C18F0-0CBB-4555-9417-E1650A4E592A}" srcOrd="0" destOrd="0" parTransId="{5F96ADBE-E8D7-49EC-896A-06FAA4A8459D}" sibTransId="{2E1E6F93-3571-4D72-9142-2C3FDC77C332}"/>
    <dgm:cxn modelId="{F4A36F1F-1691-44FE-93CB-2F7C29CBBFC4}" srcId="{68C4211D-35D7-4ED8-AD44-1759EF8F996A}" destId="{BC4C944C-A54B-4E17-8594-B1ECC591D630}" srcOrd="2" destOrd="0" parTransId="{E8AD00ED-F52D-4F4A-9934-6EDF1767208E}" sibTransId="{9E512776-0B85-4EF8-A6F6-60E0E6BCA8BD}"/>
    <dgm:cxn modelId="{74F27BDE-34A6-402D-BF30-8B7DBD637C8A}" type="presOf" srcId="{BC4C944C-A54B-4E17-8594-B1ECC591D630}" destId="{D04498BF-781F-468B-8FD6-3D6126D75FA3}" srcOrd="0" destOrd="0" presId="urn:microsoft.com/office/officeart/2005/8/layout/hList1"/>
    <dgm:cxn modelId="{4E1E1EC3-BD3A-429D-A5A8-DC227CC910F0}" srcId="{299F2486-2672-487D-8522-CAC613622AE5}" destId="{D08A7B48-D51B-4201-87B2-FC120D99D8E1}" srcOrd="1" destOrd="0" parTransId="{2965FC9D-4CE7-40BD-95AB-4E064E0D841A}" sibTransId="{F7FAA7BE-8EA2-445A-B043-D12294E1FF73}"/>
    <dgm:cxn modelId="{E2017754-AE3C-4356-90F4-12CE0F686EC1}" srcId="{0F4CCF0D-300C-4A19-B1B7-778566756A56}" destId="{BEE3C214-E7F5-4BD2-A829-74A510C6FC35}" srcOrd="0" destOrd="0" parTransId="{2811739C-F7B6-433C-9FB3-220D870544FF}" sibTransId="{C44AE9B9-FE10-465D-A5F3-886BE7C0E9D8}"/>
    <dgm:cxn modelId="{6FF850A2-4740-4EE8-BAA1-97C748713688}" type="presOf" srcId="{A63C18F0-0CBB-4555-9417-E1650A4E592A}" destId="{13B9C1AB-31D6-4772-ADA6-78D41CF43660}" srcOrd="0" destOrd="0" presId="urn:microsoft.com/office/officeart/2005/8/layout/hList1"/>
    <dgm:cxn modelId="{5BA26E6B-EDE6-4BD7-97E7-9F15D9EA0D26}" srcId="{299F2486-2672-487D-8522-CAC613622AE5}" destId="{448EF78D-FF4A-4FCE-BD43-1C8E75CFB7FE}" srcOrd="0" destOrd="0" parTransId="{5B8DC7B7-A8B6-4A2A-A057-87A61B244B26}" sibTransId="{AAE1F4DC-ECB4-497D-BFBA-5F0B46BAC71A}"/>
    <dgm:cxn modelId="{1226B0C2-0606-4790-865B-D21E99BCE374}" type="presOf" srcId="{BEE3C214-E7F5-4BD2-A829-74A510C6FC35}" destId="{D5CF3966-2DA7-44ED-8283-C855A3A5B525}" srcOrd="0" destOrd="0" presId="urn:microsoft.com/office/officeart/2005/8/layout/hList1"/>
    <dgm:cxn modelId="{AAD53A2D-CA10-4DD2-97C6-5927E94CDC2A}" type="presOf" srcId="{994CE58E-E726-4AB4-B631-58F2A18B8183}" destId="{472F93FE-2F91-49FB-801C-C3D937324B6D}" srcOrd="0" destOrd="0" presId="urn:microsoft.com/office/officeart/2005/8/layout/hList1"/>
    <dgm:cxn modelId="{422D0B8C-369E-4542-8B97-BCD1220A439D}" type="presOf" srcId="{02EA2C5A-9602-428C-BD63-D796B6BFD407}" destId="{CA63DE27-F412-47C1-9B9A-583140AC2E2C}" srcOrd="0" destOrd="1" presId="urn:microsoft.com/office/officeart/2005/8/layout/hList1"/>
    <dgm:cxn modelId="{9AC8D113-90C2-4E41-B967-4861B96D93D1}" type="presOf" srcId="{E5111AB3-00E2-4923-B3E1-962E103CDB8F}" destId="{CA63DE27-F412-47C1-9B9A-583140AC2E2C}" srcOrd="0" destOrd="0" presId="urn:microsoft.com/office/officeart/2005/8/layout/hList1"/>
    <dgm:cxn modelId="{77DECD75-A9C5-4806-B0E6-7A49064131EF}" srcId="{BC4C944C-A54B-4E17-8594-B1ECC591D630}" destId="{02EA2C5A-9602-428C-BD63-D796B6BFD407}" srcOrd="1" destOrd="0" parTransId="{382068EB-BAB8-4149-A1E8-A48A6447EB79}" sibTransId="{530311D0-C9C6-4A0D-B2CB-AC3C9C99567D}"/>
    <dgm:cxn modelId="{740E654C-EE08-431B-BD3D-E270B06C75B7}" srcId="{68C4211D-35D7-4ED8-AD44-1759EF8F996A}" destId="{994CE58E-E726-4AB4-B631-58F2A18B8183}" srcOrd="1" destOrd="0" parTransId="{7ABE4C30-AB55-4A00-8C81-FA842288AC11}" sibTransId="{90CF06D9-4537-40CD-88DE-37E0B6CBE071}"/>
    <dgm:cxn modelId="{F9A5F60E-3E11-46B6-8576-51C9984A23C6}" srcId="{BC4C944C-A54B-4E17-8594-B1ECC591D630}" destId="{E5111AB3-00E2-4923-B3E1-962E103CDB8F}" srcOrd="0" destOrd="0" parTransId="{475D23C8-6299-40F1-817B-A73AE142FFDD}" sibTransId="{2D4F5147-DB91-48AB-AC01-0EDD89CB6C40}"/>
    <dgm:cxn modelId="{A17B1007-1987-44C3-A75D-D890B1F55E4D}" type="presOf" srcId="{68C4211D-35D7-4ED8-AD44-1759EF8F996A}" destId="{621EF706-ECBA-44EF-BAC5-EE7234FB66BF}" srcOrd="0" destOrd="0" presId="urn:microsoft.com/office/officeart/2005/8/layout/hList1"/>
    <dgm:cxn modelId="{445BB441-3CFB-478E-A420-C86AC2F879CD}" type="presOf" srcId="{E94B8A4C-7FC0-455B-9CAE-ED3C138EB498}" destId="{13B9C1AB-31D6-4772-ADA6-78D41CF43660}" srcOrd="0" destOrd="1" presId="urn:microsoft.com/office/officeart/2005/8/layout/hList1"/>
    <dgm:cxn modelId="{1C304AB3-1971-4690-A1A5-8FF827F2B967}" srcId="{994CE58E-E726-4AB4-B631-58F2A18B8183}" destId="{E94B8A4C-7FC0-455B-9CAE-ED3C138EB498}" srcOrd="1" destOrd="0" parTransId="{D6F516D5-7C13-43E5-AF03-9370B37D5A09}" sibTransId="{3CE62731-1991-4664-AA5E-3EBF63E400E9}"/>
    <dgm:cxn modelId="{7329A020-6402-4EB4-9227-2A67AC9BE10D}" type="presParOf" srcId="{621EF706-ECBA-44EF-BAC5-EE7234FB66BF}" destId="{7EB56286-CABE-49C9-90D1-91BC5D39125C}" srcOrd="0" destOrd="0" presId="urn:microsoft.com/office/officeart/2005/8/layout/hList1"/>
    <dgm:cxn modelId="{E1968CA4-7F30-433F-A773-6B0225B1784D}" type="presParOf" srcId="{7EB56286-CABE-49C9-90D1-91BC5D39125C}" destId="{CA9307B0-E89D-41B8-8D21-65E2E40B4FFC}" srcOrd="0" destOrd="0" presId="urn:microsoft.com/office/officeart/2005/8/layout/hList1"/>
    <dgm:cxn modelId="{D7E32882-8686-42AF-AF76-7711E9E4DE3A}" type="presParOf" srcId="{7EB56286-CABE-49C9-90D1-91BC5D39125C}" destId="{1D785D9C-B533-4397-9F62-A5DA1A10ADC5}" srcOrd="1" destOrd="0" presId="urn:microsoft.com/office/officeart/2005/8/layout/hList1"/>
    <dgm:cxn modelId="{8192AA1C-1C0E-4203-8D62-04D1B79F8E18}" type="presParOf" srcId="{621EF706-ECBA-44EF-BAC5-EE7234FB66BF}" destId="{504A7077-42EB-4AEB-A178-469058C098BF}" srcOrd="1" destOrd="0" presId="urn:microsoft.com/office/officeart/2005/8/layout/hList1"/>
    <dgm:cxn modelId="{FA48033D-FB8B-480F-ACF7-F42FDB7294B1}" type="presParOf" srcId="{621EF706-ECBA-44EF-BAC5-EE7234FB66BF}" destId="{36357D66-E68F-4EA5-AA9C-61996202C974}" srcOrd="2" destOrd="0" presId="urn:microsoft.com/office/officeart/2005/8/layout/hList1"/>
    <dgm:cxn modelId="{1EBCA2F5-B1D0-477C-B205-E122AFF00E12}" type="presParOf" srcId="{36357D66-E68F-4EA5-AA9C-61996202C974}" destId="{472F93FE-2F91-49FB-801C-C3D937324B6D}" srcOrd="0" destOrd="0" presId="urn:microsoft.com/office/officeart/2005/8/layout/hList1"/>
    <dgm:cxn modelId="{AA272B7A-64EA-41D9-8AED-FC652DA269E3}" type="presParOf" srcId="{36357D66-E68F-4EA5-AA9C-61996202C974}" destId="{13B9C1AB-31D6-4772-ADA6-78D41CF43660}" srcOrd="1" destOrd="0" presId="urn:microsoft.com/office/officeart/2005/8/layout/hList1"/>
    <dgm:cxn modelId="{BA6C40E9-9B61-496C-ADF6-12490E434032}" type="presParOf" srcId="{621EF706-ECBA-44EF-BAC5-EE7234FB66BF}" destId="{B7A0AB49-2319-47EB-B978-EBDA9CC4083B}" srcOrd="3" destOrd="0" presId="urn:microsoft.com/office/officeart/2005/8/layout/hList1"/>
    <dgm:cxn modelId="{EF585529-AA0A-47B5-9474-357FE777E338}" type="presParOf" srcId="{621EF706-ECBA-44EF-BAC5-EE7234FB66BF}" destId="{008B08D2-652C-4001-B1BF-B683C870E1CC}" srcOrd="4" destOrd="0" presId="urn:microsoft.com/office/officeart/2005/8/layout/hList1"/>
    <dgm:cxn modelId="{3D766DB4-4A79-4FA3-AC0B-E3C67AE0A685}" type="presParOf" srcId="{008B08D2-652C-4001-B1BF-B683C870E1CC}" destId="{D04498BF-781F-468B-8FD6-3D6126D75FA3}" srcOrd="0" destOrd="0" presId="urn:microsoft.com/office/officeart/2005/8/layout/hList1"/>
    <dgm:cxn modelId="{2EC6E592-4AA4-4922-88A4-D2B7F39D11C6}" type="presParOf" srcId="{008B08D2-652C-4001-B1BF-B683C870E1CC}" destId="{CA63DE27-F412-47C1-9B9A-583140AC2E2C}" srcOrd="1" destOrd="0" presId="urn:microsoft.com/office/officeart/2005/8/layout/hList1"/>
    <dgm:cxn modelId="{008FAE46-1CFA-44F7-B31A-0DC3E947E0DA}" type="presParOf" srcId="{621EF706-ECBA-44EF-BAC5-EE7234FB66BF}" destId="{E760AB10-4399-4D4F-A17B-9E8752B74491}" srcOrd="5" destOrd="0" presId="urn:microsoft.com/office/officeart/2005/8/layout/hList1"/>
    <dgm:cxn modelId="{50FF84C4-D60A-475E-B4C4-E6BD57A76579}" type="presParOf" srcId="{621EF706-ECBA-44EF-BAC5-EE7234FB66BF}" destId="{2966BEBD-2A76-4A4D-8B2F-E2243605A155}" srcOrd="6" destOrd="0" presId="urn:microsoft.com/office/officeart/2005/8/layout/hList1"/>
    <dgm:cxn modelId="{ECF09439-0D8D-44B6-8E6F-D0A16043A325}" type="presParOf" srcId="{2966BEBD-2A76-4A4D-8B2F-E2243605A155}" destId="{65815627-1B48-42C7-9726-B4B405A88CF4}" srcOrd="0" destOrd="0" presId="urn:microsoft.com/office/officeart/2005/8/layout/hList1"/>
    <dgm:cxn modelId="{4FB923F9-B0F5-496D-A23A-F92A9F419FC6}" type="presParOf" srcId="{2966BEBD-2A76-4A4D-8B2F-E2243605A155}" destId="{D5CF3966-2DA7-44ED-8283-C855A3A5B52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EA2EDA-DD26-4FE6-A899-35D7E0470A7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E2E1D69-F37A-4C50-9D75-1447BD8069C5}">
      <dgm:prSet phldrT="[Text]" custT="1"/>
      <dgm:spPr>
        <a:solidFill>
          <a:schemeClr val="accent3">
            <a:lumMod val="50000"/>
          </a:schemeClr>
        </a:solidFill>
      </dgm:spPr>
      <dgm:t>
        <a:bodyPr/>
        <a:lstStyle/>
        <a:p>
          <a:r>
            <a:rPr lang="en-US" sz="1400" b="1" dirty="0" smtClean="0">
              <a:latin typeface="Calibri" pitchFamily="34" charset="0"/>
              <a:cs typeface="Calibri" pitchFamily="34" charset="0"/>
            </a:rPr>
            <a:t>Build a focused equity portfolio with 10-20 names that will capture returns from the water industry</a:t>
          </a:r>
          <a:endParaRPr lang="en-US" sz="1400" b="1" dirty="0">
            <a:latin typeface="Calibri" pitchFamily="34" charset="0"/>
            <a:cs typeface="Calibri" pitchFamily="34" charset="0"/>
          </a:endParaRPr>
        </a:p>
      </dgm:t>
    </dgm:pt>
    <dgm:pt modelId="{04BFD7EE-8744-445E-93A9-F323BD5AE2E5}" type="parTrans" cxnId="{2D246424-8B1A-4280-A1A2-09163B152099}">
      <dgm:prSet/>
      <dgm:spPr/>
      <dgm:t>
        <a:bodyPr/>
        <a:lstStyle/>
        <a:p>
          <a:endParaRPr lang="en-US"/>
        </a:p>
      </dgm:t>
    </dgm:pt>
    <dgm:pt modelId="{C9018984-8D48-46E3-ADBA-5CE7064F6CDF}" type="sibTrans" cxnId="{2D246424-8B1A-4280-A1A2-09163B152099}">
      <dgm:prSet/>
      <dgm:spPr/>
      <dgm:t>
        <a:bodyPr/>
        <a:lstStyle/>
        <a:p>
          <a:endParaRPr lang="en-US"/>
        </a:p>
      </dgm:t>
    </dgm:pt>
    <dgm:pt modelId="{42B38006-CB47-45D6-8689-67B4C9F5F889}">
      <dgm:prSet phldrT="[Text]" custT="1"/>
      <dgm:spPr/>
      <dgm:t>
        <a:bodyPr/>
        <a:lstStyle/>
        <a:p>
          <a:r>
            <a:rPr lang="en-US" sz="1200" b="0" dirty="0" smtClean="0">
              <a:latin typeface="Calibri" pitchFamily="34" charset="0"/>
              <a:cs typeface="Calibri" pitchFamily="34" charset="0"/>
            </a:rPr>
            <a:t>Direct </a:t>
          </a:r>
          <a:r>
            <a:rPr lang="en-US" sz="1200" b="1" dirty="0" smtClean="0">
              <a:latin typeface="Calibri" pitchFamily="34" charset="0"/>
              <a:cs typeface="Calibri" pitchFamily="34" charset="0"/>
            </a:rPr>
            <a:t>measurement </a:t>
          </a:r>
          <a:r>
            <a:rPr lang="en-US" sz="1200" b="0" dirty="0" smtClean="0">
              <a:latin typeface="Calibri" pitchFamily="34" charset="0"/>
              <a:cs typeface="Calibri" pitchFamily="34" charset="0"/>
            </a:rPr>
            <a:t>of returns and </a:t>
          </a:r>
          <a:r>
            <a:rPr lang="en-US" sz="1200" b="1" dirty="0" smtClean="0">
              <a:latin typeface="Calibri" pitchFamily="34" charset="0"/>
              <a:cs typeface="Calibri" pitchFamily="34" charset="0"/>
            </a:rPr>
            <a:t>focus </a:t>
          </a:r>
          <a:r>
            <a:rPr lang="en-US" sz="1200" b="0" dirty="0" smtClean="0">
              <a:latin typeface="Calibri" pitchFamily="34" charset="0"/>
              <a:cs typeface="Calibri" pitchFamily="34" charset="0"/>
            </a:rPr>
            <a:t>on desired industries</a:t>
          </a:r>
          <a:endParaRPr lang="en-US" sz="1200" b="1" dirty="0">
            <a:latin typeface="Calibri" pitchFamily="34" charset="0"/>
            <a:cs typeface="Calibri" pitchFamily="34" charset="0"/>
          </a:endParaRPr>
        </a:p>
      </dgm:t>
    </dgm:pt>
    <dgm:pt modelId="{C5AF2F9B-6BF6-49F2-943D-406A84A13BF6}" type="parTrans" cxnId="{4496C997-BBB0-40E7-AC9D-B11D7545F1CC}">
      <dgm:prSet/>
      <dgm:spPr/>
      <dgm:t>
        <a:bodyPr/>
        <a:lstStyle/>
        <a:p>
          <a:endParaRPr lang="en-US"/>
        </a:p>
      </dgm:t>
    </dgm:pt>
    <dgm:pt modelId="{CA323608-6DC4-48A9-A29D-56A147ABCEE0}" type="sibTrans" cxnId="{4496C997-BBB0-40E7-AC9D-B11D7545F1CC}">
      <dgm:prSet/>
      <dgm:spPr/>
      <dgm:t>
        <a:bodyPr/>
        <a:lstStyle/>
        <a:p>
          <a:endParaRPr lang="en-US"/>
        </a:p>
      </dgm:t>
    </dgm:pt>
    <dgm:pt modelId="{5FAAEA33-50B7-413A-9758-C27B63E9974A}">
      <dgm:prSet phldrT="[Text]" custT="1"/>
      <dgm:spPr/>
      <dgm:t>
        <a:bodyPr/>
        <a:lstStyle/>
        <a:p>
          <a:r>
            <a:rPr lang="en-US" sz="1200" dirty="0" smtClean="0">
              <a:latin typeface="Calibri" pitchFamily="34" charset="0"/>
              <a:cs typeface="Calibri" pitchFamily="34" charset="0"/>
            </a:rPr>
            <a:t>High </a:t>
          </a:r>
          <a:r>
            <a:rPr lang="en-US" sz="1200" b="1" dirty="0" smtClean="0">
              <a:latin typeface="Calibri" pitchFamily="34" charset="0"/>
              <a:cs typeface="Calibri" pitchFamily="34" charset="0"/>
            </a:rPr>
            <a:t>liquidity </a:t>
          </a:r>
          <a:r>
            <a:rPr lang="en-US" sz="1200" dirty="0" smtClean="0">
              <a:latin typeface="Calibri" pitchFamily="34" charset="0"/>
              <a:cs typeface="Calibri" pitchFamily="34" charset="0"/>
            </a:rPr>
            <a:t>and large </a:t>
          </a:r>
          <a:r>
            <a:rPr lang="en-US" sz="1200" b="1" dirty="0" smtClean="0">
              <a:latin typeface="Calibri" pitchFamily="34" charset="0"/>
              <a:cs typeface="Calibri" pitchFamily="34" charset="0"/>
            </a:rPr>
            <a:t>investable </a:t>
          </a:r>
          <a:r>
            <a:rPr lang="en-US" sz="1200" dirty="0" smtClean="0">
              <a:latin typeface="Calibri" pitchFamily="34" charset="0"/>
              <a:cs typeface="Calibri" pitchFamily="34" charset="0"/>
            </a:rPr>
            <a:t>universe</a:t>
          </a:r>
          <a:endParaRPr lang="en-US" sz="1200" b="1" dirty="0">
            <a:latin typeface="Calibri" pitchFamily="34" charset="0"/>
            <a:cs typeface="Calibri" pitchFamily="34" charset="0"/>
          </a:endParaRPr>
        </a:p>
      </dgm:t>
    </dgm:pt>
    <dgm:pt modelId="{F1270E04-780A-4B5B-91FB-05AFFE86BF23}" type="parTrans" cxnId="{9386BEA3-A552-4994-85A8-48EF998497F1}">
      <dgm:prSet/>
      <dgm:spPr/>
      <dgm:t>
        <a:bodyPr/>
        <a:lstStyle/>
        <a:p>
          <a:endParaRPr lang="en-US"/>
        </a:p>
      </dgm:t>
    </dgm:pt>
    <dgm:pt modelId="{98B0B198-FAA4-44D6-8755-D24CA86FDE36}" type="sibTrans" cxnId="{9386BEA3-A552-4994-85A8-48EF998497F1}">
      <dgm:prSet/>
      <dgm:spPr/>
      <dgm:t>
        <a:bodyPr/>
        <a:lstStyle/>
        <a:p>
          <a:endParaRPr lang="en-US"/>
        </a:p>
      </dgm:t>
    </dgm:pt>
    <dgm:pt modelId="{E7E052DB-DBED-4E1E-897D-C4E58C368AD7}">
      <dgm:prSet phldrT="[Text]" custT="1"/>
      <dgm:spPr/>
      <dgm:t>
        <a:bodyPr/>
        <a:lstStyle/>
        <a:p>
          <a:r>
            <a:rPr lang="en-US" sz="1200" b="0" dirty="0" smtClean="0">
              <a:latin typeface="Calibri" pitchFamily="34" charset="0"/>
              <a:cs typeface="Calibri" pitchFamily="34" charset="0"/>
            </a:rPr>
            <a:t>Direct alignment with company </a:t>
          </a:r>
          <a:r>
            <a:rPr lang="en-US" sz="1200" b="1" dirty="0" smtClean="0">
              <a:latin typeface="Calibri" pitchFamily="34" charset="0"/>
              <a:cs typeface="Calibri" pitchFamily="34" charset="0"/>
            </a:rPr>
            <a:t>performance </a:t>
          </a:r>
          <a:r>
            <a:rPr lang="en-US" sz="1200" b="0" dirty="0" smtClean="0">
              <a:latin typeface="Calibri" pitchFamily="34" charset="0"/>
              <a:cs typeface="Calibri" pitchFamily="34" charset="0"/>
            </a:rPr>
            <a:t>and social </a:t>
          </a:r>
          <a:r>
            <a:rPr lang="en-US" sz="1200" b="1" dirty="0" smtClean="0">
              <a:latin typeface="Calibri" pitchFamily="34" charset="0"/>
              <a:cs typeface="Calibri" pitchFamily="34" charset="0"/>
            </a:rPr>
            <a:t>impact</a:t>
          </a:r>
          <a:endParaRPr lang="en-US" sz="1200" b="1" dirty="0">
            <a:latin typeface="Calibri" pitchFamily="34" charset="0"/>
            <a:cs typeface="Calibri" pitchFamily="34" charset="0"/>
          </a:endParaRPr>
        </a:p>
      </dgm:t>
    </dgm:pt>
    <dgm:pt modelId="{192EF466-9259-4976-97F5-8BEC542B9D60}" type="parTrans" cxnId="{08320A22-7FCD-4F2A-98CD-384D65434062}">
      <dgm:prSet/>
      <dgm:spPr/>
      <dgm:t>
        <a:bodyPr/>
        <a:lstStyle/>
        <a:p>
          <a:endParaRPr lang="en-US"/>
        </a:p>
      </dgm:t>
    </dgm:pt>
    <dgm:pt modelId="{FEBD48F6-53C2-486E-9A6B-5CD5DFDDF326}" type="sibTrans" cxnId="{08320A22-7FCD-4F2A-98CD-384D65434062}">
      <dgm:prSet/>
      <dgm:spPr/>
      <dgm:t>
        <a:bodyPr/>
        <a:lstStyle/>
        <a:p>
          <a:endParaRPr lang="en-US"/>
        </a:p>
      </dgm:t>
    </dgm:pt>
    <dgm:pt modelId="{E9BBFA9C-CE1D-43AC-8453-608E12F31978}">
      <dgm:prSet phldrT="[Text]" custT="1"/>
      <dgm:spPr/>
      <dgm:t>
        <a:bodyPr/>
        <a:lstStyle/>
        <a:p>
          <a:r>
            <a:rPr lang="en-US" sz="1200" b="1" dirty="0" smtClean="0">
              <a:latin typeface="Calibri" pitchFamily="34" charset="0"/>
              <a:cs typeface="Calibri" pitchFamily="34" charset="0"/>
            </a:rPr>
            <a:t>Diversify </a:t>
          </a:r>
          <a:r>
            <a:rPr lang="en-US" sz="1200" b="0" dirty="0" smtClean="0">
              <a:latin typeface="Calibri" pitchFamily="34" charset="0"/>
              <a:cs typeface="Calibri" pitchFamily="34" charset="0"/>
            </a:rPr>
            <a:t>across geography, market caps, and maturity</a:t>
          </a:r>
          <a:endParaRPr lang="en-US" sz="1200" b="0" dirty="0">
            <a:latin typeface="Calibri" pitchFamily="34" charset="0"/>
            <a:cs typeface="Calibri" pitchFamily="34" charset="0"/>
          </a:endParaRPr>
        </a:p>
      </dgm:t>
    </dgm:pt>
    <dgm:pt modelId="{0A9A3FB3-1FF4-4734-81A5-A98C8068CC56}" type="parTrans" cxnId="{C2A02599-B59A-419C-B2BC-5480195E52DE}">
      <dgm:prSet/>
      <dgm:spPr/>
      <dgm:t>
        <a:bodyPr/>
        <a:lstStyle/>
        <a:p>
          <a:endParaRPr lang="en-US"/>
        </a:p>
      </dgm:t>
    </dgm:pt>
    <dgm:pt modelId="{9339A48E-123C-468D-BD14-BA099A0EC1FC}" type="sibTrans" cxnId="{C2A02599-B59A-419C-B2BC-5480195E52DE}">
      <dgm:prSet/>
      <dgm:spPr/>
      <dgm:t>
        <a:bodyPr/>
        <a:lstStyle/>
        <a:p>
          <a:endParaRPr lang="en-US"/>
        </a:p>
      </dgm:t>
    </dgm:pt>
    <dgm:pt modelId="{D1C7E6A2-C116-4904-9C9D-290463E424C9}" type="pres">
      <dgm:prSet presAssocID="{84EA2EDA-DD26-4FE6-A899-35D7E0470A74}" presName="linear" presStyleCnt="0">
        <dgm:presLayoutVars>
          <dgm:dir/>
          <dgm:animLvl val="lvl"/>
          <dgm:resizeHandles val="exact"/>
        </dgm:presLayoutVars>
      </dgm:prSet>
      <dgm:spPr/>
      <dgm:t>
        <a:bodyPr/>
        <a:lstStyle/>
        <a:p>
          <a:endParaRPr lang="en-US"/>
        </a:p>
      </dgm:t>
    </dgm:pt>
    <dgm:pt modelId="{620D3E75-7651-4409-AB74-360247632F9B}" type="pres">
      <dgm:prSet presAssocID="{4E2E1D69-F37A-4C50-9D75-1447BD8069C5}" presName="parentLin" presStyleCnt="0"/>
      <dgm:spPr/>
    </dgm:pt>
    <dgm:pt modelId="{74DE9169-D1E2-46D0-8B6F-16C7F1296946}" type="pres">
      <dgm:prSet presAssocID="{4E2E1D69-F37A-4C50-9D75-1447BD8069C5}" presName="parentLeftMargin" presStyleLbl="node1" presStyleIdx="0" presStyleCnt="1"/>
      <dgm:spPr/>
      <dgm:t>
        <a:bodyPr/>
        <a:lstStyle/>
        <a:p>
          <a:endParaRPr lang="en-US"/>
        </a:p>
      </dgm:t>
    </dgm:pt>
    <dgm:pt modelId="{4710C944-C948-49B1-BA3F-0293A066281F}" type="pres">
      <dgm:prSet presAssocID="{4E2E1D69-F37A-4C50-9D75-1447BD8069C5}" presName="parentText" presStyleLbl="node1" presStyleIdx="0" presStyleCnt="1" custScaleX="117857" custScaleY="437247" custLinFactNeighborX="75979" custLinFactNeighborY="-1379">
        <dgm:presLayoutVars>
          <dgm:chMax val="0"/>
          <dgm:bulletEnabled val="1"/>
        </dgm:presLayoutVars>
      </dgm:prSet>
      <dgm:spPr/>
      <dgm:t>
        <a:bodyPr/>
        <a:lstStyle/>
        <a:p>
          <a:endParaRPr lang="en-US"/>
        </a:p>
      </dgm:t>
    </dgm:pt>
    <dgm:pt modelId="{A69CADAC-89D0-408B-B8CC-ADEE36054933}" type="pres">
      <dgm:prSet presAssocID="{4E2E1D69-F37A-4C50-9D75-1447BD8069C5}" presName="negativeSpace" presStyleCnt="0"/>
      <dgm:spPr/>
    </dgm:pt>
    <dgm:pt modelId="{4491C292-F091-433C-9596-234DB1EF8A14}" type="pres">
      <dgm:prSet presAssocID="{4E2E1D69-F37A-4C50-9D75-1447BD8069C5}" presName="childText" presStyleLbl="conFgAcc1" presStyleIdx="0" presStyleCnt="1" custScaleY="260608">
        <dgm:presLayoutVars>
          <dgm:bulletEnabled val="1"/>
        </dgm:presLayoutVars>
      </dgm:prSet>
      <dgm:spPr/>
      <dgm:t>
        <a:bodyPr/>
        <a:lstStyle/>
        <a:p>
          <a:endParaRPr lang="en-US"/>
        </a:p>
      </dgm:t>
    </dgm:pt>
  </dgm:ptLst>
  <dgm:cxnLst>
    <dgm:cxn modelId="{9386BEA3-A552-4994-85A8-48EF998497F1}" srcId="{4E2E1D69-F37A-4C50-9D75-1447BD8069C5}" destId="{5FAAEA33-50B7-413A-9758-C27B63E9974A}" srcOrd="1" destOrd="0" parTransId="{F1270E04-780A-4B5B-91FB-05AFFE86BF23}" sibTransId="{98B0B198-FAA4-44D6-8755-D24CA86FDE36}"/>
    <dgm:cxn modelId="{B51E9279-F71B-460E-AAA8-17F22507C421}" type="presOf" srcId="{4E2E1D69-F37A-4C50-9D75-1447BD8069C5}" destId="{4710C944-C948-49B1-BA3F-0293A066281F}" srcOrd="1" destOrd="0" presId="urn:microsoft.com/office/officeart/2005/8/layout/list1"/>
    <dgm:cxn modelId="{2D246424-8B1A-4280-A1A2-09163B152099}" srcId="{84EA2EDA-DD26-4FE6-A899-35D7E0470A74}" destId="{4E2E1D69-F37A-4C50-9D75-1447BD8069C5}" srcOrd="0" destOrd="0" parTransId="{04BFD7EE-8744-445E-93A9-F323BD5AE2E5}" sibTransId="{C9018984-8D48-46E3-ADBA-5CE7064F6CDF}"/>
    <dgm:cxn modelId="{40DC332C-723A-463F-AFE0-2E16F60ABD8E}" type="presOf" srcId="{E9BBFA9C-CE1D-43AC-8453-608E12F31978}" destId="{4491C292-F091-433C-9596-234DB1EF8A14}" srcOrd="0" destOrd="3" presId="urn:microsoft.com/office/officeart/2005/8/layout/list1"/>
    <dgm:cxn modelId="{B6D5A65D-395F-4CBA-A516-7AF66367654F}" type="presOf" srcId="{4E2E1D69-F37A-4C50-9D75-1447BD8069C5}" destId="{74DE9169-D1E2-46D0-8B6F-16C7F1296946}" srcOrd="0" destOrd="0" presId="urn:microsoft.com/office/officeart/2005/8/layout/list1"/>
    <dgm:cxn modelId="{F016FB1E-AEED-4D1F-964C-EAD9D15F20A0}" type="presOf" srcId="{E7E052DB-DBED-4E1E-897D-C4E58C368AD7}" destId="{4491C292-F091-433C-9596-234DB1EF8A14}" srcOrd="0" destOrd="2" presId="urn:microsoft.com/office/officeart/2005/8/layout/list1"/>
    <dgm:cxn modelId="{4496C997-BBB0-40E7-AC9D-B11D7545F1CC}" srcId="{4E2E1D69-F37A-4C50-9D75-1447BD8069C5}" destId="{42B38006-CB47-45D6-8689-67B4C9F5F889}" srcOrd="0" destOrd="0" parTransId="{C5AF2F9B-6BF6-49F2-943D-406A84A13BF6}" sibTransId="{CA323608-6DC4-48A9-A29D-56A147ABCEE0}"/>
    <dgm:cxn modelId="{08320A22-7FCD-4F2A-98CD-384D65434062}" srcId="{4E2E1D69-F37A-4C50-9D75-1447BD8069C5}" destId="{E7E052DB-DBED-4E1E-897D-C4E58C368AD7}" srcOrd="2" destOrd="0" parTransId="{192EF466-9259-4976-97F5-8BEC542B9D60}" sibTransId="{FEBD48F6-53C2-486E-9A6B-5CD5DFDDF326}"/>
    <dgm:cxn modelId="{C2A02599-B59A-419C-B2BC-5480195E52DE}" srcId="{4E2E1D69-F37A-4C50-9D75-1447BD8069C5}" destId="{E9BBFA9C-CE1D-43AC-8453-608E12F31978}" srcOrd="3" destOrd="0" parTransId="{0A9A3FB3-1FF4-4734-81A5-A98C8068CC56}" sibTransId="{9339A48E-123C-468D-BD14-BA099A0EC1FC}"/>
    <dgm:cxn modelId="{D061B16E-D9BA-460E-A10E-EFC732605809}" type="presOf" srcId="{42B38006-CB47-45D6-8689-67B4C9F5F889}" destId="{4491C292-F091-433C-9596-234DB1EF8A14}" srcOrd="0" destOrd="0" presId="urn:microsoft.com/office/officeart/2005/8/layout/list1"/>
    <dgm:cxn modelId="{D7026FCD-223E-43EF-BD67-0D7DFB9F1A1A}" type="presOf" srcId="{84EA2EDA-DD26-4FE6-A899-35D7E0470A74}" destId="{D1C7E6A2-C116-4904-9C9D-290463E424C9}" srcOrd="0" destOrd="0" presId="urn:microsoft.com/office/officeart/2005/8/layout/list1"/>
    <dgm:cxn modelId="{90488129-0343-4B93-A057-E8B35B1C8157}" type="presOf" srcId="{5FAAEA33-50B7-413A-9758-C27B63E9974A}" destId="{4491C292-F091-433C-9596-234DB1EF8A14}" srcOrd="0" destOrd="1" presId="urn:microsoft.com/office/officeart/2005/8/layout/list1"/>
    <dgm:cxn modelId="{61AA8608-D443-4756-B3B3-E94FAC73750F}" type="presParOf" srcId="{D1C7E6A2-C116-4904-9C9D-290463E424C9}" destId="{620D3E75-7651-4409-AB74-360247632F9B}" srcOrd="0" destOrd="0" presId="urn:microsoft.com/office/officeart/2005/8/layout/list1"/>
    <dgm:cxn modelId="{D526CFAD-A5C4-45AD-A6E9-8150B94AEB46}" type="presParOf" srcId="{620D3E75-7651-4409-AB74-360247632F9B}" destId="{74DE9169-D1E2-46D0-8B6F-16C7F1296946}" srcOrd="0" destOrd="0" presId="urn:microsoft.com/office/officeart/2005/8/layout/list1"/>
    <dgm:cxn modelId="{E4E16E6C-501F-4AF0-A918-BF0BEB7A5B26}" type="presParOf" srcId="{620D3E75-7651-4409-AB74-360247632F9B}" destId="{4710C944-C948-49B1-BA3F-0293A066281F}" srcOrd="1" destOrd="0" presId="urn:microsoft.com/office/officeart/2005/8/layout/list1"/>
    <dgm:cxn modelId="{170C89AB-60C3-4648-B4CB-67F741B6E024}" type="presParOf" srcId="{D1C7E6A2-C116-4904-9C9D-290463E424C9}" destId="{A69CADAC-89D0-408B-B8CC-ADEE36054933}" srcOrd="1" destOrd="0" presId="urn:microsoft.com/office/officeart/2005/8/layout/list1"/>
    <dgm:cxn modelId="{A1819960-5B4B-4BD9-8597-8C48161251D4}" type="presParOf" srcId="{D1C7E6A2-C116-4904-9C9D-290463E424C9}" destId="{4491C292-F091-433C-9596-234DB1EF8A14}"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6B6DF5-96A4-4F14-B0F2-BB9C0B131765}"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CF8355A4-48F8-43CF-B9D5-CF7160481CF5}">
      <dgm:prSet phldrT="[Text]" custT="1"/>
      <dgm:spPr>
        <a:solidFill>
          <a:schemeClr val="accent3">
            <a:lumMod val="50000"/>
          </a:schemeClr>
        </a:solidFill>
      </dgm:spPr>
      <dgm:t>
        <a:bodyPr/>
        <a:lstStyle/>
        <a:p>
          <a:r>
            <a:rPr lang="en-US" sz="1600" b="1" dirty="0" smtClean="0">
              <a:latin typeface="Calibri" pitchFamily="34" charset="0"/>
              <a:cs typeface="Calibri" pitchFamily="34" charset="0"/>
            </a:rPr>
            <a:t>Significant and Measurable Impact</a:t>
          </a:r>
          <a:endParaRPr lang="en-US" sz="1600" b="1" dirty="0">
            <a:latin typeface="Calibri" pitchFamily="34" charset="0"/>
            <a:cs typeface="Calibri" pitchFamily="34" charset="0"/>
          </a:endParaRPr>
        </a:p>
      </dgm:t>
    </dgm:pt>
    <dgm:pt modelId="{F1A6451B-BC92-4816-9740-72CC0EE58FD6}" type="parTrans" cxnId="{371893F1-2782-4301-8115-B75AAA633578}">
      <dgm:prSet/>
      <dgm:spPr/>
      <dgm:t>
        <a:bodyPr/>
        <a:lstStyle/>
        <a:p>
          <a:endParaRPr lang="en-US">
            <a:latin typeface="Calibri" pitchFamily="34" charset="0"/>
            <a:cs typeface="Calibri" pitchFamily="34" charset="0"/>
          </a:endParaRPr>
        </a:p>
      </dgm:t>
    </dgm:pt>
    <dgm:pt modelId="{66438E94-584C-402E-8909-16305D44DA37}" type="sibTrans" cxnId="{371893F1-2782-4301-8115-B75AAA633578}">
      <dgm:prSet/>
      <dgm:spPr/>
      <dgm:t>
        <a:bodyPr/>
        <a:lstStyle/>
        <a:p>
          <a:endParaRPr lang="en-US">
            <a:latin typeface="Calibri" pitchFamily="34" charset="0"/>
            <a:cs typeface="Calibri" pitchFamily="34" charset="0"/>
          </a:endParaRPr>
        </a:p>
      </dgm:t>
    </dgm:pt>
    <dgm:pt modelId="{9FE3EE8B-5D47-46F1-8800-A318795B0FE5}">
      <dgm:prSet/>
      <dgm:spPr/>
      <dgm:t>
        <a:bodyPr/>
        <a:lstStyle/>
        <a:p>
          <a:r>
            <a:rPr lang="en-US" dirty="0" smtClean="0">
              <a:latin typeface="Calibri" pitchFamily="34" charset="0"/>
              <a:cs typeface="Calibri" pitchFamily="34" charset="0"/>
            </a:rPr>
            <a:t>Early-stage investment in relatively illiquid market</a:t>
          </a:r>
          <a:endParaRPr lang="en-US" dirty="0">
            <a:latin typeface="Calibri" pitchFamily="34" charset="0"/>
            <a:cs typeface="Calibri" pitchFamily="34" charset="0"/>
          </a:endParaRPr>
        </a:p>
      </dgm:t>
    </dgm:pt>
    <dgm:pt modelId="{1CE1AC3D-061D-450B-81C4-807C18986ACF}" type="parTrans" cxnId="{E53BB0CA-00C9-4EA7-886E-163DEF94CE7A}">
      <dgm:prSet/>
      <dgm:spPr/>
      <dgm:t>
        <a:bodyPr/>
        <a:lstStyle/>
        <a:p>
          <a:endParaRPr lang="en-US">
            <a:latin typeface="Calibri" pitchFamily="34" charset="0"/>
            <a:cs typeface="Calibri" pitchFamily="34" charset="0"/>
          </a:endParaRPr>
        </a:p>
      </dgm:t>
    </dgm:pt>
    <dgm:pt modelId="{E09BCA40-AA77-4C41-A25F-22B433F903BF}" type="sibTrans" cxnId="{E53BB0CA-00C9-4EA7-886E-163DEF94CE7A}">
      <dgm:prSet/>
      <dgm:spPr/>
      <dgm:t>
        <a:bodyPr/>
        <a:lstStyle/>
        <a:p>
          <a:endParaRPr lang="en-US">
            <a:latin typeface="Calibri" pitchFamily="34" charset="0"/>
            <a:cs typeface="Calibri" pitchFamily="34" charset="0"/>
          </a:endParaRPr>
        </a:p>
      </dgm:t>
    </dgm:pt>
    <dgm:pt modelId="{3B29C9D3-B26F-4F94-B020-6BDE94EB799D}">
      <dgm:prSet phldrT="[Text]" custT="1"/>
      <dgm:spPr>
        <a:solidFill>
          <a:schemeClr val="accent3">
            <a:lumMod val="50000"/>
          </a:schemeClr>
        </a:solidFill>
      </dgm:spPr>
      <dgm:t>
        <a:bodyPr/>
        <a:lstStyle/>
        <a:p>
          <a:r>
            <a:rPr lang="en-US" sz="1600" b="1" dirty="0" smtClean="0">
              <a:latin typeface="Calibri" pitchFamily="34" charset="0"/>
              <a:cs typeface="Calibri" pitchFamily="34" charset="0"/>
            </a:rPr>
            <a:t>Diversification</a:t>
          </a:r>
          <a:endParaRPr lang="en-US" sz="1600" b="1" dirty="0">
            <a:latin typeface="Calibri" pitchFamily="34" charset="0"/>
            <a:cs typeface="Calibri" pitchFamily="34" charset="0"/>
          </a:endParaRPr>
        </a:p>
      </dgm:t>
    </dgm:pt>
    <dgm:pt modelId="{5A87BE1D-35AB-44E1-ACC9-FB78D96C1F44}" type="parTrans" cxnId="{6AF37A82-4ADE-4E09-BE1A-3E35FCB5837E}">
      <dgm:prSet/>
      <dgm:spPr/>
      <dgm:t>
        <a:bodyPr/>
        <a:lstStyle/>
        <a:p>
          <a:endParaRPr lang="en-US">
            <a:latin typeface="Calibri" pitchFamily="34" charset="0"/>
            <a:cs typeface="Calibri" pitchFamily="34" charset="0"/>
          </a:endParaRPr>
        </a:p>
      </dgm:t>
    </dgm:pt>
    <dgm:pt modelId="{605FA632-6E5D-4719-8717-31E91C80DDDB}" type="sibTrans" cxnId="{6AF37A82-4ADE-4E09-BE1A-3E35FCB5837E}">
      <dgm:prSet/>
      <dgm:spPr/>
      <dgm:t>
        <a:bodyPr/>
        <a:lstStyle/>
        <a:p>
          <a:endParaRPr lang="en-US">
            <a:latin typeface="Calibri" pitchFamily="34" charset="0"/>
            <a:cs typeface="Calibri" pitchFamily="34" charset="0"/>
          </a:endParaRPr>
        </a:p>
      </dgm:t>
    </dgm:pt>
    <dgm:pt modelId="{92ED7728-EC8B-4569-8335-9327D99F7BB2}">
      <dgm:prSet/>
      <dgm:spPr/>
      <dgm:t>
        <a:bodyPr/>
        <a:lstStyle/>
        <a:p>
          <a:r>
            <a:rPr lang="en-US" dirty="0" smtClean="0">
              <a:latin typeface="Calibri" pitchFamily="34" charset="0"/>
              <a:cs typeface="Calibri" pitchFamily="34" charset="0"/>
            </a:rPr>
            <a:t>Outsized returns through deep due diligence</a:t>
          </a:r>
          <a:endParaRPr lang="en-US" dirty="0">
            <a:latin typeface="Calibri" pitchFamily="34" charset="0"/>
            <a:cs typeface="Calibri" pitchFamily="34" charset="0"/>
          </a:endParaRPr>
        </a:p>
      </dgm:t>
    </dgm:pt>
    <dgm:pt modelId="{6744B8AF-6FEA-4D4F-96B5-BA3E31476E01}" type="parTrans" cxnId="{CCEEF9BD-C81C-4E70-862E-752DD3AEE6F1}">
      <dgm:prSet/>
      <dgm:spPr/>
      <dgm:t>
        <a:bodyPr/>
        <a:lstStyle/>
        <a:p>
          <a:endParaRPr lang="en-US">
            <a:latin typeface="Calibri" pitchFamily="34" charset="0"/>
            <a:cs typeface="Calibri" pitchFamily="34" charset="0"/>
          </a:endParaRPr>
        </a:p>
      </dgm:t>
    </dgm:pt>
    <dgm:pt modelId="{C97F677A-4322-46A1-A2E3-61DA2AAC0731}" type="sibTrans" cxnId="{CCEEF9BD-C81C-4E70-862E-752DD3AEE6F1}">
      <dgm:prSet/>
      <dgm:spPr/>
      <dgm:t>
        <a:bodyPr/>
        <a:lstStyle/>
        <a:p>
          <a:endParaRPr lang="en-US">
            <a:latin typeface="Calibri" pitchFamily="34" charset="0"/>
            <a:cs typeface="Calibri" pitchFamily="34" charset="0"/>
          </a:endParaRPr>
        </a:p>
      </dgm:t>
    </dgm:pt>
    <dgm:pt modelId="{D6319896-2381-411B-8C2B-4CD2B602CA34}">
      <dgm:prSet/>
      <dgm:spPr/>
      <dgm:t>
        <a:bodyPr/>
        <a:lstStyle/>
        <a:p>
          <a:r>
            <a:rPr lang="en-US" dirty="0" smtClean="0">
              <a:latin typeface="Calibri" pitchFamily="34" charset="0"/>
              <a:cs typeface="Calibri" pitchFamily="34" charset="0"/>
            </a:rPr>
            <a:t>Early-stage entry in an exploding industry</a:t>
          </a:r>
          <a:endParaRPr lang="en-US" dirty="0">
            <a:latin typeface="Calibri" pitchFamily="34" charset="0"/>
            <a:cs typeface="Calibri" pitchFamily="34" charset="0"/>
          </a:endParaRPr>
        </a:p>
      </dgm:t>
    </dgm:pt>
    <dgm:pt modelId="{BAB28E9D-5754-40ED-8F7A-D847EAF11491}" type="parTrans" cxnId="{CC8122BB-99E4-4FEA-BA66-11583C27E96C}">
      <dgm:prSet/>
      <dgm:spPr/>
      <dgm:t>
        <a:bodyPr/>
        <a:lstStyle/>
        <a:p>
          <a:endParaRPr lang="en-US">
            <a:latin typeface="Calibri" pitchFamily="34" charset="0"/>
            <a:cs typeface="Calibri" pitchFamily="34" charset="0"/>
          </a:endParaRPr>
        </a:p>
      </dgm:t>
    </dgm:pt>
    <dgm:pt modelId="{6A04E601-354D-4111-A69F-E640F5FFF16C}" type="sibTrans" cxnId="{CC8122BB-99E4-4FEA-BA66-11583C27E96C}">
      <dgm:prSet/>
      <dgm:spPr/>
      <dgm:t>
        <a:bodyPr/>
        <a:lstStyle/>
        <a:p>
          <a:endParaRPr lang="en-US">
            <a:latin typeface="Calibri" pitchFamily="34" charset="0"/>
            <a:cs typeface="Calibri" pitchFamily="34" charset="0"/>
          </a:endParaRPr>
        </a:p>
      </dgm:t>
    </dgm:pt>
    <dgm:pt modelId="{F53D8259-4A84-4D91-8AF4-15521AAA22FD}">
      <dgm:prSet/>
      <dgm:spPr/>
      <dgm:t>
        <a:bodyPr/>
        <a:lstStyle/>
        <a:p>
          <a:r>
            <a:rPr lang="en-US" dirty="0" smtClean="0">
              <a:latin typeface="Calibri" pitchFamily="34" charset="0"/>
              <a:cs typeface="Calibri" pitchFamily="34" charset="0"/>
            </a:rPr>
            <a:t>Co-investment strategy spreads risk</a:t>
          </a:r>
          <a:endParaRPr lang="en-US" dirty="0">
            <a:latin typeface="Calibri" pitchFamily="34" charset="0"/>
            <a:cs typeface="Calibri" pitchFamily="34" charset="0"/>
          </a:endParaRPr>
        </a:p>
      </dgm:t>
    </dgm:pt>
    <dgm:pt modelId="{F6913182-A890-457C-97D4-160055A5895E}" type="parTrans" cxnId="{CB833D15-60FA-4A5A-BE4B-397208F6BE3E}">
      <dgm:prSet/>
      <dgm:spPr/>
      <dgm:t>
        <a:bodyPr/>
        <a:lstStyle/>
        <a:p>
          <a:endParaRPr lang="en-US"/>
        </a:p>
      </dgm:t>
    </dgm:pt>
    <dgm:pt modelId="{4073FCAE-D499-41A4-8ACD-E9E6D4B90832}" type="sibTrans" cxnId="{CB833D15-60FA-4A5A-BE4B-397208F6BE3E}">
      <dgm:prSet/>
      <dgm:spPr/>
      <dgm:t>
        <a:bodyPr/>
        <a:lstStyle/>
        <a:p>
          <a:endParaRPr lang="en-US"/>
        </a:p>
      </dgm:t>
    </dgm:pt>
    <dgm:pt modelId="{341F3888-8024-4655-B99B-8706D11F1943}">
      <dgm:prSet phldrT="[Text]"/>
      <dgm:spPr>
        <a:solidFill>
          <a:schemeClr val="bg1"/>
        </a:solidFill>
      </dgm:spPr>
      <dgm:t>
        <a:bodyPr/>
        <a:lstStyle/>
        <a:p>
          <a:r>
            <a:rPr lang="en-US" dirty="0" smtClean="0">
              <a:latin typeface="Calibri" pitchFamily="34" charset="0"/>
              <a:cs typeface="Calibri" pitchFamily="34" charset="0"/>
            </a:rPr>
            <a:t>Focus on disruptive technologies/services</a:t>
          </a:r>
          <a:endParaRPr lang="en-US" dirty="0">
            <a:latin typeface="Calibri" pitchFamily="34" charset="0"/>
            <a:cs typeface="Calibri" pitchFamily="34" charset="0"/>
          </a:endParaRPr>
        </a:p>
      </dgm:t>
    </dgm:pt>
    <dgm:pt modelId="{4CCF2199-E63C-47F8-8F93-10BA31E65BB8}" type="parTrans" cxnId="{96A1B5B1-E9A9-4F6A-9A1C-1E7501DE2B08}">
      <dgm:prSet/>
      <dgm:spPr/>
      <dgm:t>
        <a:bodyPr/>
        <a:lstStyle/>
        <a:p>
          <a:endParaRPr lang="en-US"/>
        </a:p>
      </dgm:t>
    </dgm:pt>
    <dgm:pt modelId="{B09BE02C-7EBF-4083-87CB-BDA0735371C5}" type="sibTrans" cxnId="{96A1B5B1-E9A9-4F6A-9A1C-1E7501DE2B08}">
      <dgm:prSet/>
      <dgm:spPr/>
      <dgm:t>
        <a:bodyPr/>
        <a:lstStyle/>
        <a:p>
          <a:endParaRPr lang="en-US"/>
        </a:p>
      </dgm:t>
    </dgm:pt>
    <dgm:pt modelId="{99A5A338-9ADD-4AD1-8025-8C33C805AF99}">
      <dgm:prSet phldrT="[Text]"/>
      <dgm:spPr>
        <a:solidFill>
          <a:schemeClr val="bg1"/>
        </a:solidFill>
      </dgm:spPr>
      <dgm:t>
        <a:bodyPr/>
        <a:lstStyle/>
        <a:p>
          <a:r>
            <a:rPr lang="en-US" dirty="0" smtClean="0">
              <a:latin typeface="Calibri" pitchFamily="34" charset="0"/>
              <a:cs typeface="Calibri" pitchFamily="34" charset="0"/>
            </a:rPr>
            <a:t>Provide capital for the most impactful products</a:t>
          </a:r>
        </a:p>
      </dgm:t>
    </dgm:pt>
    <dgm:pt modelId="{60931D77-31A5-4005-9C6D-4117F2FB1CC5}" type="parTrans" cxnId="{B7E79EFD-5CC2-4CBF-BB54-DBE91A4C3E57}">
      <dgm:prSet/>
      <dgm:spPr/>
      <dgm:t>
        <a:bodyPr/>
        <a:lstStyle/>
        <a:p>
          <a:endParaRPr lang="en-US"/>
        </a:p>
      </dgm:t>
    </dgm:pt>
    <dgm:pt modelId="{55B6C18A-602D-4DA4-935D-59FD3E862AC3}" type="sibTrans" cxnId="{B7E79EFD-5CC2-4CBF-BB54-DBE91A4C3E57}">
      <dgm:prSet/>
      <dgm:spPr/>
      <dgm:t>
        <a:bodyPr/>
        <a:lstStyle/>
        <a:p>
          <a:endParaRPr lang="en-US"/>
        </a:p>
      </dgm:t>
    </dgm:pt>
    <dgm:pt modelId="{A7E97072-58A9-4CD2-9DAB-7B60823941C7}">
      <dgm:prSet phldrT="[Text]"/>
      <dgm:spPr>
        <a:solidFill>
          <a:schemeClr val="bg1"/>
        </a:solidFill>
      </dgm:spPr>
      <dgm:t>
        <a:bodyPr/>
        <a:lstStyle/>
        <a:p>
          <a:r>
            <a:rPr lang="en-US" dirty="0" smtClean="0">
              <a:latin typeface="Calibri" pitchFamily="34" charset="0"/>
              <a:cs typeface="Calibri" pitchFamily="34" charset="0"/>
            </a:rPr>
            <a:t>Ability to directly measure impact of investment</a:t>
          </a:r>
        </a:p>
      </dgm:t>
    </dgm:pt>
    <dgm:pt modelId="{A426DD94-0F9D-4FE6-9BED-D886CC1DD6B0}" type="parTrans" cxnId="{4AEF533B-C468-4479-B039-6A52BF7A9576}">
      <dgm:prSet/>
      <dgm:spPr/>
      <dgm:t>
        <a:bodyPr/>
        <a:lstStyle/>
        <a:p>
          <a:endParaRPr lang="en-US"/>
        </a:p>
      </dgm:t>
    </dgm:pt>
    <dgm:pt modelId="{98D883BA-BDAE-44DD-9A97-847D5888FAD3}" type="sibTrans" cxnId="{4AEF533B-C468-4479-B039-6A52BF7A9576}">
      <dgm:prSet/>
      <dgm:spPr/>
      <dgm:t>
        <a:bodyPr/>
        <a:lstStyle/>
        <a:p>
          <a:endParaRPr lang="en-US"/>
        </a:p>
      </dgm:t>
    </dgm:pt>
    <dgm:pt modelId="{4FB300D9-9B55-4D7C-B51F-E4A39D64A221}">
      <dgm:prSet phldrT="[Text]" custT="1"/>
      <dgm:spPr>
        <a:solidFill>
          <a:schemeClr val="accent3">
            <a:lumMod val="50000"/>
          </a:schemeClr>
        </a:solidFill>
      </dgm:spPr>
      <dgm:t>
        <a:bodyPr/>
        <a:lstStyle/>
        <a:p>
          <a:r>
            <a:rPr lang="en-US" sz="1600" b="1" dirty="0" smtClean="0">
              <a:latin typeface="Calibri" pitchFamily="34" charset="0"/>
              <a:cs typeface="Calibri" pitchFamily="34" charset="0"/>
            </a:rPr>
            <a:t>Potential Returns</a:t>
          </a:r>
          <a:endParaRPr lang="en-US" sz="1600" dirty="0"/>
        </a:p>
      </dgm:t>
    </dgm:pt>
    <dgm:pt modelId="{32CF7188-5958-41CA-A169-C3C2A12BBCE0}" type="parTrans" cxnId="{D0FD0331-8C73-4A30-9C1B-28ADEE4D9B3F}">
      <dgm:prSet/>
      <dgm:spPr/>
      <dgm:t>
        <a:bodyPr/>
        <a:lstStyle/>
        <a:p>
          <a:endParaRPr lang="en-US"/>
        </a:p>
      </dgm:t>
    </dgm:pt>
    <dgm:pt modelId="{1BD53079-0961-47F4-B17A-5EA1A52257BC}" type="sibTrans" cxnId="{D0FD0331-8C73-4A30-9C1B-28ADEE4D9B3F}">
      <dgm:prSet/>
      <dgm:spPr/>
      <dgm:t>
        <a:bodyPr/>
        <a:lstStyle/>
        <a:p>
          <a:endParaRPr lang="en-US"/>
        </a:p>
      </dgm:t>
    </dgm:pt>
    <dgm:pt modelId="{DB39EC27-01A0-4793-BFB5-25464506AB05}" type="pres">
      <dgm:prSet presAssocID="{576B6DF5-96A4-4F14-B0F2-BB9C0B131765}" presName="diagram" presStyleCnt="0">
        <dgm:presLayoutVars>
          <dgm:chPref val="1"/>
          <dgm:dir/>
          <dgm:animOne val="branch"/>
          <dgm:animLvl val="lvl"/>
          <dgm:resizeHandles/>
        </dgm:presLayoutVars>
      </dgm:prSet>
      <dgm:spPr/>
      <dgm:t>
        <a:bodyPr/>
        <a:lstStyle/>
        <a:p>
          <a:endParaRPr lang="en-US"/>
        </a:p>
      </dgm:t>
    </dgm:pt>
    <dgm:pt modelId="{4EB52557-3563-456C-A725-13FCEAAC3D54}" type="pres">
      <dgm:prSet presAssocID="{CF8355A4-48F8-43CF-B9D5-CF7160481CF5}" presName="root" presStyleCnt="0"/>
      <dgm:spPr/>
    </dgm:pt>
    <dgm:pt modelId="{B8EB1966-43AF-4B9E-9C26-7A947A6D05DF}" type="pres">
      <dgm:prSet presAssocID="{CF8355A4-48F8-43CF-B9D5-CF7160481CF5}" presName="rootComposite" presStyleCnt="0"/>
      <dgm:spPr/>
    </dgm:pt>
    <dgm:pt modelId="{F45DC8B9-6716-4E66-8DC0-CF22317AB13C}" type="pres">
      <dgm:prSet presAssocID="{CF8355A4-48F8-43CF-B9D5-CF7160481CF5}" presName="rootText" presStyleLbl="node1" presStyleIdx="0" presStyleCnt="3"/>
      <dgm:spPr/>
      <dgm:t>
        <a:bodyPr/>
        <a:lstStyle/>
        <a:p>
          <a:endParaRPr lang="en-US"/>
        </a:p>
      </dgm:t>
    </dgm:pt>
    <dgm:pt modelId="{FD21E938-D223-4ECB-BBB5-6FFF293E6A0E}" type="pres">
      <dgm:prSet presAssocID="{CF8355A4-48F8-43CF-B9D5-CF7160481CF5}" presName="rootConnector" presStyleLbl="node1" presStyleIdx="0" presStyleCnt="3"/>
      <dgm:spPr/>
      <dgm:t>
        <a:bodyPr/>
        <a:lstStyle/>
        <a:p>
          <a:endParaRPr lang="en-US"/>
        </a:p>
      </dgm:t>
    </dgm:pt>
    <dgm:pt modelId="{3693D60B-BACB-4B8B-BBD1-4F183B115625}" type="pres">
      <dgm:prSet presAssocID="{CF8355A4-48F8-43CF-B9D5-CF7160481CF5}" presName="childShape" presStyleCnt="0"/>
      <dgm:spPr/>
    </dgm:pt>
    <dgm:pt modelId="{EC01BC4B-A6DF-4F57-976B-EB252E038277}" type="pres">
      <dgm:prSet presAssocID="{4CCF2199-E63C-47F8-8F93-10BA31E65BB8}" presName="Name13" presStyleLbl="parChTrans1D2" presStyleIdx="0" presStyleCnt="7"/>
      <dgm:spPr/>
      <dgm:t>
        <a:bodyPr/>
        <a:lstStyle/>
        <a:p>
          <a:endParaRPr lang="en-US"/>
        </a:p>
      </dgm:t>
    </dgm:pt>
    <dgm:pt modelId="{6FE44D5E-6FB4-43E2-9D0F-4AA71EB823A9}" type="pres">
      <dgm:prSet presAssocID="{341F3888-8024-4655-B99B-8706D11F1943}" presName="childText" presStyleLbl="bgAcc1" presStyleIdx="0" presStyleCnt="7">
        <dgm:presLayoutVars>
          <dgm:bulletEnabled val="1"/>
        </dgm:presLayoutVars>
      </dgm:prSet>
      <dgm:spPr/>
      <dgm:t>
        <a:bodyPr/>
        <a:lstStyle/>
        <a:p>
          <a:endParaRPr lang="en-US"/>
        </a:p>
      </dgm:t>
    </dgm:pt>
    <dgm:pt modelId="{8B98A071-0585-427C-A56A-626BA08771D3}" type="pres">
      <dgm:prSet presAssocID="{60931D77-31A5-4005-9C6D-4117F2FB1CC5}" presName="Name13" presStyleLbl="parChTrans1D2" presStyleIdx="1" presStyleCnt="7"/>
      <dgm:spPr/>
      <dgm:t>
        <a:bodyPr/>
        <a:lstStyle/>
        <a:p>
          <a:endParaRPr lang="en-US"/>
        </a:p>
      </dgm:t>
    </dgm:pt>
    <dgm:pt modelId="{AC81ED8F-0862-427D-95D2-858BCE7B8DA0}" type="pres">
      <dgm:prSet presAssocID="{99A5A338-9ADD-4AD1-8025-8C33C805AF99}" presName="childText" presStyleLbl="bgAcc1" presStyleIdx="1" presStyleCnt="7">
        <dgm:presLayoutVars>
          <dgm:bulletEnabled val="1"/>
        </dgm:presLayoutVars>
      </dgm:prSet>
      <dgm:spPr/>
      <dgm:t>
        <a:bodyPr/>
        <a:lstStyle/>
        <a:p>
          <a:endParaRPr lang="en-US"/>
        </a:p>
      </dgm:t>
    </dgm:pt>
    <dgm:pt modelId="{81D0107B-D667-44B0-A402-79FC7B9C8E05}" type="pres">
      <dgm:prSet presAssocID="{A426DD94-0F9D-4FE6-9BED-D886CC1DD6B0}" presName="Name13" presStyleLbl="parChTrans1D2" presStyleIdx="2" presStyleCnt="7"/>
      <dgm:spPr/>
      <dgm:t>
        <a:bodyPr/>
        <a:lstStyle/>
        <a:p>
          <a:endParaRPr lang="en-US"/>
        </a:p>
      </dgm:t>
    </dgm:pt>
    <dgm:pt modelId="{C322CD31-C0CF-4168-8C30-67958407BA55}" type="pres">
      <dgm:prSet presAssocID="{A7E97072-58A9-4CD2-9DAB-7B60823941C7}" presName="childText" presStyleLbl="bgAcc1" presStyleIdx="2" presStyleCnt="7">
        <dgm:presLayoutVars>
          <dgm:bulletEnabled val="1"/>
        </dgm:presLayoutVars>
      </dgm:prSet>
      <dgm:spPr/>
      <dgm:t>
        <a:bodyPr/>
        <a:lstStyle/>
        <a:p>
          <a:endParaRPr lang="en-US"/>
        </a:p>
      </dgm:t>
    </dgm:pt>
    <dgm:pt modelId="{0CAB7BF3-453D-4DE1-B917-8A40F7A09CBB}" type="pres">
      <dgm:prSet presAssocID="{4FB300D9-9B55-4D7C-B51F-E4A39D64A221}" presName="root" presStyleCnt="0"/>
      <dgm:spPr/>
    </dgm:pt>
    <dgm:pt modelId="{57D41A14-FC4B-4479-93BE-22BBDF7636AB}" type="pres">
      <dgm:prSet presAssocID="{4FB300D9-9B55-4D7C-B51F-E4A39D64A221}" presName="rootComposite" presStyleCnt="0"/>
      <dgm:spPr/>
    </dgm:pt>
    <dgm:pt modelId="{1BDF3B7B-7BB8-4AA5-BA79-01A762FD66CA}" type="pres">
      <dgm:prSet presAssocID="{4FB300D9-9B55-4D7C-B51F-E4A39D64A221}" presName="rootText" presStyleLbl="node1" presStyleIdx="1" presStyleCnt="3"/>
      <dgm:spPr/>
      <dgm:t>
        <a:bodyPr/>
        <a:lstStyle/>
        <a:p>
          <a:endParaRPr lang="en-US"/>
        </a:p>
      </dgm:t>
    </dgm:pt>
    <dgm:pt modelId="{44551CF6-C5FF-4E3C-983E-5ED9892E72AC}" type="pres">
      <dgm:prSet presAssocID="{4FB300D9-9B55-4D7C-B51F-E4A39D64A221}" presName="rootConnector" presStyleLbl="node1" presStyleIdx="1" presStyleCnt="3"/>
      <dgm:spPr/>
      <dgm:t>
        <a:bodyPr/>
        <a:lstStyle/>
        <a:p>
          <a:endParaRPr lang="en-US"/>
        </a:p>
      </dgm:t>
    </dgm:pt>
    <dgm:pt modelId="{E254EDC7-9BD9-4F40-A8B7-50CEDE487317}" type="pres">
      <dgm:prSet presAssocID="{4FB300D9-9B55-4D7C-B51F-E4A39D64A221}" presName="childShape" presStyleCnt="0"/>
      <dgm:spPr/>
    </dgm:pt>
    <dgm:pt modelId="{6D89B716-4538-4011-9AF4-A2435AD12C20}" type="pres">
      <dgm:prSet presAssocID="{6744B8AF-6FEA-4D4F-96B5-BA3E31476E01}" presName="Name13" presStyleLbl="parChTrans1D2" presStyleIdx="3" presStyleCnt="7"/>
      <dgm:spPr/>
      <dgm:t>
        <a:bodyPr/>
        <a:lstStyle/>
        <a:p>
          <a:endParaRPr lang="en-US"/>
        </a:p>
      </dgm:t>
    </dgm:pt>
    <dgm:pt modelId="{923EF38E-479E-4C28-9AC4-B7B7DF0EBDC5}" type="pres">
      <dgm:prSet presAssocID="{92ED7728-EC8B-4569-8335-9327D99F7BB2}" presName="childText" presStyleLbl="bgAcc1" presStyleIdx="3" presStyleCnt="7">
        <dgm:presLayoutVars>
          <dgm:bulletEnabled val="1"/>
        </dgm:presLayoutVars>
      </dgm:prSet>
      <dgm:spPr/>
      <dgm:t>
        <a:bodyPr/>
        <a:lstStyle/>
        <a:p>
          <a:endParaRPr lang="en-US"/>
        </a:p>
      </dgm:t>
    </dgm:pt>
    <dgm:pt modelId="{FA938F88-0B44-4453-B486-808C2370A3BD}" type="pres">
      <dgm:prSet presAssocID="{BAB28E9D-5754-40ED-8F7A-D847EAF11491}" presName="Name13" presStyleLbl="parChTrans1D2" presStyleIdx="4" presStyleCnt="7"/>
      <dgm:spPr/>
      <dgm:t>
        <a:bodyPr/>
        <a:lstStyle/>
        <a:p>
          <a:endParaRPr lang="en-US"/>
        </a:p>
      </dgm:t>
    </dgm:pt>
    <dgm:pt modelId="{991F42BB-461E-475E-BD03-000F15A02079}" type="pres">
      <dgm:prSet presAssocID="{D6319896-2381-411B-8C2B-4CD2B602CA34}" presName="childText" presStyleLbl="bgAcc1" presStyleIdx="4" presStyleCnt="7">
        <dgm:presLayoutVars>
          <dgm:bulletEnabled val="1"/>
        </dgm:presLayoutVars>
      </dgm:prSet>
      <dgm:spPr/>
      <dgm:t>
        <a:bodyPr/>
        <a:lstStyle/>
        <a:p>
          <a:endParaRPr lang="en-US"/>
        </a:p>
      </dgm:t>
    </dgm:pt>
    <dgm:pt modelId="{D3A185F8-11E2-4352-A216-47DC38F7B7B9}" type="pres">
      <dgm:prSet presAssocID="{3B29C9D3-B26F-4F94-B020-6BDE94EB799D}" presName="root" presStyleCnt="0"/>
      <dgm:spPr/>
    </dgm:pt>
    <dgm:pt modelId="{8734F413-D190-4CAE-819F-449B7D41B44C}" type="pres">
      <dgm:prSet presAssocID="{3B29C9D3-B26F-4F94-B020-6BDE94EB799D}" presName="rootComposite" presStyleCnt="0"/>
      <dgm:spPr/>
    </dgm:pt>
    <dgm:pt modelId="{BDD19B7A-63FA-40E6-88B3-0D71C12F4691}" type="pres">
      <dgm:prSet presAssocID="{3B29C9D3-B26F-4F94-B020-6BDE94EB799D}" presName="rootText" presStyleLbl="node1" presStyleIdx="2" presStyleCnt="3"/>
      <dgm:spPr/>
      <dgm:t>
        <a:bodyPr/>
        <a:lstStyle/>
        <a:p>
          <a:endParaRPr lang="en-US"/>
        </a:p>
      </dgm:t>
    </dgm:pt>
    <dgm:pt modelId="{7775D940-AAF3-4DEA-A55C-3854FA6A1D88}" type="pres">
      <dgm:prSet presAssocID="{3B29C9D3-B26F-4F94-B020-6BDE94EB799D}" presName="rootConnector" presStyleLbl="node1" presStyleIdx="2" presStyleCnt="3"/>
      <dgm:spPr/>
      <dgm:t>
        <a:bodyPr/>
        <a:lstStyle/>
        <a:p>
          <a:endParaRPr lang="en-US"/>
        </a:p>
      </dgm:t>
    </dgm:pt>
    <dgm:pt modelId="{82F10157-2E21-4706-BF9A-34BB0950B016}" type="pres">
      <dgm:prSet presAssocID="{3B29C9D3-B26F-4F94-B020-6BDE94EB799D}" presName="childShape" presStyleCnt="0"/>
      <dgm:spPr/>
    </dgm:pt>
    <dgm:pt modelId="{A409CCBB-5DEA-4FC4-B91E-4F72FA6C85FC}" type="pres">
      <dgm:prSet presAssocID="{1CE1AC3D-061D-450B-81C4-807C18986ACF}" presName="Name13" presStyleLbl="parChTrans1D2" presStyleIdx="5" presStyleCnt="7"/>
      <dgm:spPr/>
      <dgm:t>
        <a:bodyPr/>
        <a:lstStyle/>
        <a:p>
          <a:endParaRPr lang="en-US"/>
        </a:p>
      </dgm:t>
    </dgm:pt>
    <dgm:pt modelId="{1E51730A-C5A9-4D2B-BAA8-03C6F10A57C6}" type="pres">
      <dgm:prSet presAssocID="{9FE3EE8B-5D47-46F1-8800-A318795B0FE5}" presName="childText" presStyleLbl="bgAcc1" presStyleIdx="5" presStyleCnt="7">
        <dgm:presLayoutVars>
          <dgm:bulletEnabled val="1"/>
        </dgm:presLayoutVars>
      </dgm:prSet>
      <dgm:spPr/>
      <dgm:t>
        <a:bodyPr/>
        <a:lstStyle/>
        <a:p>
          <a:endParaRPr lang="en-US"/>
        </a:p>
      </dgm:t>
    </dgm:pt>
    <dgm:pt modelId="{6DC6C917-0B9C-486F-B604-D9E0AD8D4FB8}" type="pres">
      <dgm:prSet presAssocID="{F6913182-A890-457C-97D4-160055A5895E}" presName="Name13" presStyleLbl="parChTrans1D2" presStyleIdx="6" presStyleCnt="7"/>
      <dgm:spPr/>
      <dgm:t>
        <a:bodyPr/>
        <a:lstStyle/>
        <a:p>
          <a:endParaRPr lang="en-US"/>
        </a:p>
      </dgm:t>
    </dgm:pt>
    <dgm:pt modelId="{9A717DA3-5761-41B5-98A0-58188A0C2EC0}" type="pres">
      <dgm:prSet presAssocID="{F53D8259-4A84-4D91-8AF4-15521AAA22FD}" presName="childText" presStyleLbl="bgAcc1" presStyleIdx="6" presStyleCnt="7">
        <dgm:presLayoutVars>
          <dgm:bulletEnabled val="1"/>
        </dgm:presLayoutVars>
      </dgm:prSet>
      <dgm:spPr/>
      <dgm:t>
        <a:bodyPr/>
        <a:lstStyle/>
        <a:p>
          <a:endParaRPr lang="en-US"/>
        </a:p>
      </dgm:t>
    </dgm:pt>
  </dgm:ptLst>
  <dgm:cxnLst>
    <dgm:cxn modelId="{432502B1-976E-4F77-A634-2D5691561B97}" type="presOf" srcId="{4CCF2199-E63C-47F8-8F93-10BA31E65BB8}" destId="{EC01BC4B-A6DF-4F57-976B-EB252E038277}" srcOrd="0" destOrd="0" presId="urn:microsoft.com/office/officeart/2005/8/layout/hierarchy3"/>
    <dgm:cxn modelId="{E53BB0CA-00C9-4EA7-886E-163DEF94CE7A}" srcId="{3B29C9D3-B26F-4F94-B020-6BDE94EB799D}" destId="{9FE3EE8B-5D47-46F1-8800-A318795B0FE5}" srcOrd="0" destOrd="0" parTransId="{1CE1AC3D-061D-450B-81C4-807C18986ACF}" sibTransId="{E09BCA40-AA77-4C41-A25F-22B433F903BF}"/>
    <dgm:cxn modelId="{3373D685-7365-411B-A377-9AD653962A05}" type="presOf" srcId="{BAB28E9D-5754-40ED-8F7A-D847EAF11491}" destId="{FA938F88-0B44-4453-B486-808C2370A3BD}" srcOrd="0" destOrd="0" presId="urn:microsoft.com/office/officeart/2005/8/layout/hierarchy3"/>
    <dgm:cxn modelId="{A8EAA002-710D-476B-91E0-2016DB8E8F73}" type="presOf" srcId="{92ED7728-EC8B-4569-8335-9327D99F7BB2}" destId="{923EF38E-479E-4C28-9AC4-B7B7DF0EBDC5}" srcOrd="0" destOrd="0" presId="urn:microsoft.com/office/officeart/2005/8/layout/hierarchy3"/>
    <dgm:cxn modelId="{E732779C-ED67-439B-9DD7-97381D3ECF3F}" type="presOf" srcId="{6744B8AF-6FEA-4D4F-96B5-BA3E31476E01}" destId="{6D89B716-4538-4011-9AF4-A2435AD12C20}" srcOrd="0" destOrd="0" presId="urn:microsoft.com/office/officeart/2005/8/layout/hierarchy3"/>
    <dgm:cxn modelId="{D0FD0331-8C73-4A30-9C1B-28ADEE4D9B3F}" srcId="{576B6DF5-96A4-4F14-B0F2-BB9C0B131765}" destId="{4FB300D9-9B55-4D7C-B51F-E4A39D64A221}" srcOrd="1" destOrd="0" parTransId="{32CF7188-5958-41CA-A169-C3C2A12BBCE0}" sibTransId="{1BD53079-0961-47F4-B17A-5EA1A52257BC}"/>
    <dgm:cxn modelId="{CCEEF9BD-C81C-4E70-862E-752DD3AEE6F1}" srcId="{4FB300D9-9B55-4D7C-B51F-E4A39D64A221}" destId="{92ED7728-EC8B-4569-8335-9327D99F7BB2}" srcOrd="0" destOrd="0" parTransId="{6744B8AF-6FEA-4D4F-96B5-BA3E31476E01}" sibTransId="{C97F677A-4322-46A1-A2E3-61DA2AAC0731}"/>
    <dgm:cxn modelId="{8F6B4099-DC32-4F6C-A918-49815F2A4C24}" type="presOf" srcId="{D6319896-2381-411B-8C2B-4CD2B602CA34}" destId="{991F42BB-461E-475E-BD03-000F15A02079}" srcOrd="0" destOrd="0" presId="urn:microsoft.com/office/officeart/2005/8/layout/hierarchy3"/>
    <dgm:cxn modelId="{6669A52B-C9F0-4F35-943C-B4238D8F87DA}" type="presOf" srcId="{341F3888-8024-4655-B99B-8706D11F1943}" destId="{6FE44D5E-6FB4-43E2-9D0F-4AA71EB823A9}" srcOrd="0" destOrd="0" presId="urn:microsoft.com/office/officeart/2005/8/layout/hierarchy3"/>
    <dgm:cxn modelId="{F572FA89-10DC-4E58-BFF4-8F642AC90AB7}" type="presOf" srcId="{A7E97072-58A9-4CD2-9DAB-7B60823941C7}" destId="{C322CD31-C0CF-4168-8C30-67958407BA55}" srcOrd="0" destOrd="0" presId="urn:microsoft.com/office/officeart/2005/8/layout/hierarchy3"/>
    <dgm:cxn modelId="{CC8122BB-99E4-4FEA-BA66-11583C27E96C}" srcId="{4FB300D9-9B55-4D7C-B51F-E4A39D64A221}" destId="{D6319896-2381-411B-8C2B-4CD2B602CA34}" srcOrd="1" destOrd="0" parTransId="{BAB28E9D-5754-40ED-8F7A-D847EAF11491}" sibTransId="{6A04E601-354D-4111-A69F-E640F5FFF16C}"/>
    <dgm:cxn modelId="{59224CE1-C252-4F78-9F92-88A2A17C6CBD}" type="presOf" srcId="{576B6DF5-96A4-4F14-B0F2-BB9C0B131765}" destId="{DB39EC27-01A0-4793-BFB5-25464506AB05}" srcOrd="0" destOrd="0" presId="urn:microsoft.com/office/officeart/2005/8/layout/hierarchy3"/>
    <dgm:cxn modelId="{BF22CFF9-B81E-44BA-A11B-92E873A32D93}" type="presOf" srcId="{3B29C9D3-B26F-4F94-B020-6BDE94EB799D}" destId="{7775D940-AAF3-4DEA-A55C-3854FA6A1D88}" srcOrd="1" destOrd="0" presId="urn:microsoft.com/office/officeart/2005/8/layout/hierarchy3"/>
    <dgm:cxn modelId="{371893F1-2782-4301-8115-B75AAA633578}" srcId="{576B6DF5-96A4-4F14-B0F2-BB9C0B131765}" destId="{CF8355A4-48F8-43CF-B9D5-CF7160481CF5}" srcOrd="0" destOrd="0" parTransId="{F1A6451B-BC92-4816-9740-72CC0EE58FD6}" sibTransId="{66438E94-584C-402E-8909-16305D44DA37}"/>
    <dgm:cxn modelId="{B32EF4F8-B436-4A06-A455-3EA2A647963E}" type="presOf" srcId="{1CE1AC3D-061D-450B-81C4-807C18986ACF}" destId="{A409CCBB-5DEA-4FC4-B91E-4F72FA6C85FC}" srcOrd="0" destOrd="0" presId="urn:microsoft.com/office/officeart/2005/8/layout/hierarchy3"/>
    <dgm:cxn modelId="{96A1B5B1-E9A9-4F6A-9A1C-1E7501DE2B08}" srcId="{CF8355A4-48F8-43CF-B9D5-CF7160481CF5}" destId="{341F3888-8024-4655-B99B-8706D11F1943}" srcOrd="0" destOrd="0" parTransId="{4CCF2199-E63C-47F8-8F93-10BA31E65BB8}" sibTransId="{B09BE02C-7EBF-4083-87CB-BDA0735371C5}"/>
    <dgm:cxn modelId="{43D66717-72D1-4745-9597-27AA820F88E6}" type="presOf" srcId="{F53D8259-4A84-4D91-8AF4-15521AAA22FD}" destId="{9A717DA3-5761-41B5-98A0-58188A0C2EC0}" srcOrd="0" destOrd="0" presId="urn:microsoft.com/office/officeart/2005/8/layout/hierarchy3"/>
    <dgm:cxn modelId="{91B908F0-957A-459F-A3F5-C3AC08CBACAE}" type="presOf" srcId="{9FE3EE8B-5D47-46F1-8800-A318795B0FE5}" destId="{1E51730A-C5A9-4D2B-BAA8-03C6F10A57C6}" srcOrd="0" destOrd="0" presId="urn:microsoft.com/office/officeart/2005/8/layout/hierarchy3"/>
    <dgm:cxn modelId="{B7E79EFD-5CC2-4CBF-BB54-DBE91A4C3E57}" srcId="{CF8355A4-48F8-43CF-B9D5-CF7160481CF5}" destId="{99A5A338-9ADD-4AD1-8025-8C33C805AF99}" srcOrd="1" destOrd="0" parTransId="{60931D77-31A5-4005-9C6D-4117F2FB1CC5}" sibTransId="{55B6C18A-602D-4DA4-935D-59FD3E862AC3}"/>
    <dgm:cxn modelId="{6AF37A82-4ADE-4E09-BE1A-3E35FCB5837E}" srcId="{576B6DF5-96A4-4F14-B0F2-BB9C0B131765}" destId="{3B29C9D3-B26F-4F94-B020-6BDE94EB799D}" srcOrd="2" destOrd="0" parTransId="{5A87BE1D-35AB-44E1-ACC9-FB78D96C1F44}" sibTransId="{605FA632-6E5D-4719-8717-31E91C80DDDB}"/>
    <dgm:cxn modelId="{089CC361-967B-4771-85A2-0BCC9D64BA03}" type="presOf" srcId="{4FB300D9-9B55-4D7C-B51F-E4A39D64A221}" destId="{44551CF6-C5FF-4E3C-983E-5ED9892E72AC}" srcOrd="1" destOrd="0" presId="urn:microsoft.com/office/officeart/2005/8/layout/hierarchy3"/>
    <dgm:cxn modelId="{1E663FBA-4871-4362-A443-B7F8918A4C75}" type="presOf" srcId="{4FB300D9-9B55-4D7C-B51F-E4A39D64A221}" destId="{1BDF3B7B-7BB8-4AA5-BA79-01A762FD66CA}" srcOrd="0" destOrd="0" presId="urn:microsoft.com/office/officeart/2005/8/layout/hierarchy3"/>
    <dgm:cxn modelId="{CB833D15-60FA-4A5A-BE4B-397208F6BE3E}" srcId="{3B29C9D3-B26F-4F94-B020-6BDE94EB799D}" destId="{F53D8259-4A84-4D91-8AF4-15521AAA22FD}" srcOrd="1" destOrd="0" parTransId="{F6913182-A890-457C-97D4-160055A5895E}" sibTransId="{4073FCAE-D499-41A4-8ACD-E9E6D4B90832}"/>
    <dgm:cxn modelId="{26C2B3D2-DCEE-4624-9783-01390EA99B4B}" type="presOf" srcId="{60931D77-31A5-4005-9C6D-4117F2FB1CC5}" destId="{8B98A071-0585-427C-A56A-626BA08771D3}" srcOrd="0" destOrd="0" presId="urn:microsoft.com/office/officeart/2005/8/layout/hierarchy3"/>
    <dgm:cxn modelId="{9D190295-C9BE-48F4-9F2C-436D4A33A3A2}" type="presOf" srcId="{99A5A338-9ADD-4AD1-8025-8C33C805AF99}" destId="{AC81ED8F-0862-427D-95D2-858BCE7B8DA0}" srcOrd="0" destOrd="0" presId="urn:microsoft.com/office/officeart/2005/8/layout/hierarchy3"/>
    <dgm:cxn modelId="{4AEF533B-C468-4479-B039-6A52BF7A9576}" srcId="{CF8355A4-48F8-43CF-B9D5-CF7160481CF5}" destId="{A7E97072-58A9-4CD2-9DAB-7B60823941C7}" srcOrd="2" destOrd="0" parTransId="{A426DD94-0F9D-4FE6-9BED-D886CC1DD6B0}" sibTransId="{98D883BA-BDAE-44DD-9A97-847D5888FAD3}"/>
    <dgm:cxn modelId="{51950B2F-8287-41FD-AC90-715CE4844F67}" type="presOf" srcId="{3B29C9D3-B26F-4F94-B020-6BDE94EB799D}" destId="{BDD19B7A-63FA-40E6-88B3-0D71C12F4691}" srcOrd="0" destOrd="0" presId="urn:microsoft.com/office/officeart/2005/8/layout/hierarchy3"/>
    <dgm:cxn modelId="{E1771BBD-AFC6-449F-BC1A-663D832F1C9F}" type="presOf" srcId="{F6913182-A890-457C-97D4-160055A5895E}" destId="{6DC6C917-0B9C-486F-B604-D9E0AD8D4FB8}" srcOrd="0" destOrd="0" presId="urn:microsoft.com/office/officeart/2005/8/layout/hierarchy3"/>
    <dgm:cxn modelId="{61935EB2-797C-40C2-8086-1E5D974BF07F}" type="presOf" srcId="{CF8355A4-48F8-43CF-B9D5-CF7160481CF5}" destId="{FD21E938-D223-4ECB-BBB5-6FFF293E6A0E}" srcOrd="1" destOrd="0" presId="urn:microsoft.com/office/officeart/2005/8/layout/hierarchy3"/>
    <dgm:cxn modelId="{11E048D2-1ACF-4D18-8E9F-760653828FA0}" type="presOf" srcId="{CF8355A4-48F8-43CF-B9D5-CF7160481CF5}" destId="{F45DC8B9-6716-4E66-8DC0-CF22317AB13C}" srcOrd="0" destOrd="0" presId="urn:microsoft.com/office/officeart/2005/8/layout/hierarchy3"/>
    <dgm:cxn modelId="{4A549885-FA96-4B58-859B-F326CA440425}" type="presOf" srcId="{A426DD94-0F9D-4FE6-9BED-D886CC1DD6B0}" destId="{81D0107B-D667-44B0-A402-79FC7B9C8E05}" srcOrd="0" destOrd="0" presId="urn:microsoft.com/office/officeart/2005/8/layout/hierarchy3"/>
    <dgm:cxn modelId="{D1612AAF-2BEE-492A-8AC9-503E17A0B5B1}" type="presParOf" srcId="{DB39EC27-01A0-4793-BFB5-25464506AB05}" destId="{4EB52557-3563-456C-A725-13FCEAAC3D54}" srcOrd="0" destOrd="0" presId="urn:microsoft.com/office/officeart/2005/8/layout/hierarchy3"/>
    <dgm:cxn modelId="{C5337BF3-52CE-40BA-9922-39F13BEC1C8D}" type="presParOf" srcId="{4EB52557-3563-456C-A725-13FCEAAC3D54}" destId="{B8EB1966-43AF-4B9E-9C26-7A947A6D05DF}" srcOrd="0" destOrd="0" presId="urn:microsoft.com/office/officeart/2005/8/layout/hierarchy3"/>
    <dgm:cxn modelId="{6D2135E6-B5B0-429F-ACFE-955329D1BBB2}" type="presParOf" srcId="{B8EB1966-43AF-4B9E-9C26-7A947A6D05DF}" destId="{F45DC8B9-6716-4E66-8DC0-CF22317AB13C}" srcOrd="0" destOrd="0" presId="urn:microsoft.com/office/officeart/2005/8/layout/hierarchy3"/>
    <dgm:cxn modelId="{3405E0E3-2DB1-47DA-B92A-56A2FED44B63}" type="presParOf" srcId="{B8EB1966-43AF-4B9E-9C26-7A947A6D05DF}" destId="{FD21E938-D223-4ECB-BBB5-6FFF293E6A0E}" srcOrd="1" destOrd="0" presId="urn:microsoft.com/office/officeart/2005/8/layout/hierarchy3"/>
    <dgm:cxn modelId="{B7685456-7AD9-41FD-A8C3-75B82AE2B792}" type="presParOf" srcId="{4EB52557-3563-456C-A725-13FCEAAC3D54}" destId="{3693D60B-BACB-4B8B-BBD1-4F183B115625}" srcOrd="1" destOrd="0" presId="urn:microsoft.com/office/officeart/2005/8/layout/hierarchy3"/>
    <dgm:cxn modelId="{68F944C5-1F2D-4C3D-86B0-6FB45499C9F8}" type="presParOf" srcId="{3693D60B-BACB-4B8B-BBD1-4F183B115625}" destId="{EC01BC4B-A6DF-4F57-976B-EB252E038277}" srcOrd="0" destOrd="0" presId="urn:microsoft.com/office/officeart/2005/8/layout/hierarchy3"/>
    <dgm:cxn modelId="{5C79FFA3-38EA-4A1F-A596-BC425D1C2551}" type="presParOf" srcId="{3693D60B-BACB-4B8B-BBD1-4F183B115625}" destId="{6FE44D5E-6FB4-43E2-9D0F-4AA71EB823A9}" srcOrd="1" destOrd="0" presId="urn:microsoft.com/office/officeart/2005/8/layout/hierarchy3"/>
    <dgm:cxn modelId="{EE733E5B-18DA-417B-8AC2-1BA3BADCDD00}" type="presParOf" srcId="{3693D60B-BACB-4B8B-BBD1-4F183B115625}" destId="{8B98A071-0585-427C-A56A-626BA08771D3}" srcOrd="2" destOrd="0" presId="urn:microsoft.com/office/officeart/2005/8/layout/hierarchy3"/>
    <dgm:cxn modelId="{F071E628-A2C4-427E-88EB-4698FB1D78CE}" type="presParOf" srcId="{3693D60B-BACB-4B8B-BBD1-4F183B115625}" destId="{AC81ED8F-0862-427D-95D2-858BCE7B8DA0}" srcOrd="3" destOrd="0" presId="urn:microsoft.com/office/officeart/2005/8/layout/hierarchy3"/>
    <dgm:cxn modelId="{BBB8D879-2D91-4537-AC8B-402DC2476177}" type="presParOf" srcId="{3693D60B-BACB-4B8B-BBD1-4F183B115625}" destId="{81D0107B-D667-44B0-A402-79FC7B9C8E05}" srcOrd="4" destOrd="0" presId="urn:microsoft.com/office/officeart/2005/8/layout/hierarchy3"/>
    <dgm:cxn modelId="{75632B2E-115F-4D9C-BBE6-C591C61EDD02}" type="presParOf" srcId="{3693D60B-BACB-4B8B-BBD1-4F183B115625}" destId="{C322CD31-C0CF-4168-8C30-67958407BA55}" srcOrd="5" destOrd="0" presId="urn:microsoft.com/office/officeart/2005/8/layout/hierarchy3"/>
    <dgm:cxn modelId="{5ADE17C6-6F6B-4C72-9795-000E8F5817E6}" type="presParOf" srcId="{DB39EC27-01A0-4793-BFB5-25464506AB05}" destId="{0CAB7BF3-453D-4DE1-B917-8A40F7A09CBB}" srcOrd="1" destOrd="0" presId="urn:microsoft.com/office/officeart/2005/8/layout/hierarchy3"/>
    <dgm:cxn modelId="{5D17AEA4-F966-4614-9049-680EBDD8A49F}" type="presParOf" srcId="{0CAB7BF3-453D-4DE1-B917-8A40F7A09CBB}" destId="{57D41A14-FC4B-4479-93BE-22BBDF7636AB}" srcOrd="0" destOrd="0" presId="urn:microsoft.com/office/officeart/2005/8/layout/hierarchy3"/>
    <dgm:cxn modelId="{A49FBFE2-3473-4932-81E7-1F4C7C26DC79}" type="presParOf" srcId="{57D41A14-FC4B-4479-93BE-22BBDF7636AB}" destId="{1BDF3B7B-7BB8-4AA5-BA79-01A762FD66CA}" srcOrd="0" destOrd="0" presId="urn:microsoft.com/office/officeart/2005/8/layout/hierarchy3"/>
    <dgm:cxn modelId="{29DB8DC3-0AA2-4CB4-82C1-D32E6243B39D}" type="presParOf" srcId="{57D41A14-FC4B-4479-93BE-22BBDF7636AB}" destId="{44551CF6-C5FF-4E3C-983E-5ED9892E72AC}" srcOrd="1" destOrd="0" presId="urn:microsoft.com/office/officeart/2005/8/layout/hierarchy3"/>
    <dgm:cxn modelId="{9B0C8BCA-254D-4523-8125-D7BFD3A3AEEF}" type="presParOf" srcId="{0CAB7BF3-453D-4DE1-B917-8A40F7A09CBB}" destId="{E254EDC7-9BD9-4F40-A8B7-50CEDE487317}" srcOrd="1" destOrd="0" presId="urn:microsoft.com/office/officeart/2005/8/layout/hierarchy3"/>
    <dgm:cxn modelId="{79721E6A-B881-44F9-AC09-A4D41502CBE0}" type="presParOf" srcId="{E254EDC7-9BD9-4F40-A8B7-50CEDE487317}" destId="{6D89B716-4538-4011-9AF4-A2435AD12C20}" srcOrd="0" destOrd="0" presId="urn:microsoft.com/office/officeart/2005/8/layout/hierarchy3"/>
    <dgm:cxn modelId="{033E0AFC-76FA-438E-8869-228A6F0642E8}" type="presParOf" srcId="{E254EDC7-9BD9-4F40-A8B7-50CEDE487317}" destId="{923EF38E-479E-4C28-9AC4-B7B7DF0EBDC5}" srcOrd="1" destOrd="0" presId="urn:microsoft.com/office/officeart/2005/8/layout/hierarchy3"/>
    <dgm:cxn modelId="{91CBCEC5-DB6D-467E-BBBE-EFB74080ECCB}" type="presParOf" srcId="{E254EDC7-9BD9-4F40-A8B7-50CEDE487317}" destId="{FA938F88-0B44-4453-B486-808C2370A3BD}" srcOrd="2" destOrd="0" presId="urn:microsoft.com/office/officeart/2005/8/layout/hierarchy3"/>
    <dgm:cxn modelId="{6CF7F875-2F4F-44C2-AE51-EAFEC6E97D70}" type="presParOf" srcId="{E254EDC7-9BD9-4F40-A8B7-50CEDE487317}" destId="{991F42BB-461E-475E-BD03-000F15A02079}" srcOrd="3" destOrd="0" presId="urn:microsoft.com/office/officeart/2005/8/layout/hierarchy3"/>
    <dgm:cxn modelId="{80F88243-919E-45AC-A565-F8A01B73791E}" type="presParOf" srcId="{DB39EC27-01A0-4793-BFB5-25464506AB05}" destId="{D3A185F8-11E2-4352-A216-47DC38F7B7B9}" srcOrd="2" destOrd="0" presId="urn:microsoft.com/office/officeart/2005/8/layout/hierarchy3"/>
    <dgm:cxn modelId="{D3875789-C51A-44AE-BDC9-879C69B78580}" type="presParOf" srcId="{D3A185F8-11E2-4352-A216-47DC38F7B7B9}" destId="{8734F413-D190-4CAE-819F-449B7D41B44C}" srcOrd="0" destOrd="0" presId="urn:microsoft.com/office/officeart/2005/8/layout/hierarchy3"/>
    <dgm:cxn modelId="{DB560336-141D-43BA-BAB5-A4598A9C2F91}" type="presParOf" srcId="{8734F413-D190-4CAE-819F-449B7D41B44C}" destId="{BDD19B7A-63FA-40E6-88B3-0D71C12F4691}" srcOrd="0" destOrd="0" presId="urn:microsoft.com/office/officeart/2005/8/layout/hierarchy3"/>
    <dgm:cxn modelId="{54BFC729-806C-481F-BA12-2EB2C3BA493B}" type="presParOf" srcId="{8734F413-D190-4CAE-819F-449B7D41B44C}" destId="{7775D940-AAF3-4DEA-A55C-3854FA6A1D88}" srcOrd="1" destOrd="0" presId="urn:microsoft.com/office/officeart/2005/8/layout/hierarchy3"/>
    <dgm:cxn modelId="{6D4F5087-95D5-4522-82CE-28645B06A15E}" type="presParOf" srcId="{D3A185F8-11E2-4352-A216-47DC38F7B7B9}" destId="{82F10157-2E21-4706-BF9A-34BB0950B016}" srcOrd="1" destOrd="0" presId="urn:microsoft.com/office/officeart/2005/8/layout/hierarchy3"/>
    <dgm:cxn modelId="{FA654B60-4182-4E57-84C3-AF3F58A3AED6}" type="presParOf" srcId="{82F10157-2E21-4706-BF9A-34BB0950B016}" destId="{A409CCBB-5DEA-4FC4-B91E-4F72FA6C85FC}" srcOrd="0" destOrd="0" presId="urn:microsoft.com/office/officeart/2005/8/layout/hierarchy3"/>
    <dgm:cxn modelId="{6ED94642-6434-46B8-BC94-9E79007033DC}" type="presParOf" srcId="{82F10157-2E21-4706-BF9A-34BB0950B016}" destId="{1E51730A-C5A9-4D2B-BAA8-03C6F10A57C6}" srcOrd="1" destOrd="0" presId="urn:microsoft.com/office/officeart/2005/8/layout/hierarchy3"/>
    <dgm:cxn modelId="{4AB758B2-826A-4119-B5F7-0A01A53AC19B}" type="presParOf" srcId="{82F10157-2E21-4706-BF9A-34BB0950B016}" destId="{6DC6C917-0B9C-486F-B604-D9E0AD8D4FB8}" srcOrd="2" destOrd="0" presId="urn:microsoft.com/office/officeart/2005/8/layout/hierarchy3"/>
    <dgm:cxn modelId="{4F790334-16E8-4A8F-80EC-BEDD403063DD}" type="presParOf" srcId="{82F10157-2E21-4706-BF9A-34BB0950B016}" destId="{9A717DA3-5761-41B5-98A0-58188A0C2EC0}"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DBD9BF-964E-43CD-92B4-C685D6E6919B}"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4B5C148A-17D9-42D3-AC89-986FCCDA5EDE}">
      <dgm:prSet phldrT="[Text]"/>
      <dgm:spPr/>
      <dgm:t>
        <a:bodyPr/>
        <a:lstStyle/>
        <a:p>
          <a:r>
            <a:rPr lang="en-US" dirty="0" smtClean="0">
              <a:latin typeface="Calibri" pitchFamily="34" charset="0"/>
              <a:cs typeface="Calibri" pitchFamily="34" charset="0"/>
            </a:rPr>
            <a:t>Impact</a:t>
          </a:r>
          <a:endParaRPr lang="en-US" dirty="0">
            <a:latin typeface="Calibri" pitchFamily="34" charset="0"/>
            <a:cs typeface="Calibri" pitchFamily="34" charset="0"/>
          </a:endParaRPr>
        </a:p>
      </dgm:t>
    </dgm:pt>
    <dgm:pt modelId="{2DA5A3AA-C8F1-40DC-B422-351862F86928}" type="parTrans" cxnId="{7BDB4683-4957-446A-A72E-0C62BDFE7DF5}">
      <dgm:prSet/>
      <dgm:spPr/>
      <dgm:t>
        <a:bodyPr/>
        <a:lstStyle/>
        <a:p>
          <a:endParaRPr lang="en-US"/>
        </a:p>
      </dgm:t>
    </dgm:pt>
    <dgm:pt modelId="{E13F0A6C-4086-406C-92E5-C8A3341652F9}" type="sibTrans" cxnId="{7BDB4683-4957-446A-A72E-0C62BDFE7DF5}">
      <dgm:prSet/>
      <dgm:spPr/>
      <dgm:t>
        <a:bodyPr/>
        <a:lstStyle/>
        <a:p>
          <a:endParaRPr lang="en-US"/>
        </a:p>
      </dgm:t>
    </dgm:pt>
    <dgm:pt modelId="{17584ABA-5E3D-4205-8ACF-10071169EE55}">
      <dgm:prSet phldrT="[Text]"/>
      <dgm:spPr/>
      <dgm:t>
        <a:bodyPr/>
        <a:lstStyle/>
        <a:p>
          <a:r>
            <a:rPr lang="en-US" dirty="0" smtClean="0">
              <a:latin typeface="Calibri" pitchFamily="34" charset="0"/>
              <a:cs typeface="Calibri" pitchFamily="34" charset="0"/>
            </a:rPr>
            <a:t>Reduces energy cost--increases access</a:t>
          </a:r>
          <a:endParaRPr lang="en-US" dirty="0">
            <a:latin typeface="Calibri" pitchFamily="34" charset="0"/>
            <a:cs typeface="Calibri" pitchFamily="34" charset="0"/>
          </a:endParaRPr>
        </a:p>
      </dgm:t>
    </dgm:pt>
    <dgm:pt modelId="{29B85C93-ADB6-4DC9-A24C-7AC64A0BF843}" type="parTrans" cxnId="{8DF59458-4708-4846-A6CB-9FC69B6A1E3A}">
      <dgm:prSet/>
      <dgm:spPr/>
      <dgm:t>
        <a:bodyPr/>
        <a:lstStyle/>
        <a:p>
          <a:endParaRPr lang="en-US"/>
        </a:p>
      </dgm:t>
    </dgm:pt>
    <dgm:pt modelId="{B19D0B1B-72E2-4A0D-977E-01F108B9D32E}" type="sibTrans" cxnId="{8DF59458-4708-4846-A6CB-9FC69B6A1E3A}">
      <dgm:prSet/>
      <dgm:spPr/>
      <dgm:t>
        <a:bodyPr/>
        <a:lstStyle/>
        <a:p>
          <a:endParaRPr lang="en-US"/>
        </a:p>
      </dgm:t>
    </dgm:pt>
    <dgm:pt modelId="{70949871-8EC6-4AD8-838A-538ECD5A5A8C}">
      <dgm:prSet phldrT="[Text]"/>
      <dgm:spPr/>
      <dgm:t>
        <a:bodyPr/>
        <a:lstStyle/>
        <a:p>
          <a:r>
            <a:rPr lang="en-US" dirty="0" smtClean="0">
              <a:latin typeface="Calibri" pitchFamily="34" charset="0"/>
              <a:cs typeface="Calibri" pitchFamily="34" charset="0"/>
            </a:rPr>
            <a:t>Cost Curve</a:t>
          </a:r>
          <a:endParaRPr lang="en-US" dirty="0">
            <a:latin typeface="Calibri" pitchFamily="34" charset="0"/>
            <a:cs typeface="Calibri" pitchFamily="34" charset="0"/>
          </a:endParaRPr>
        </a:p>
      </dgm:t>
    </dgm:pt>
    <dgm:pt modelId="{1E47EC91-C694-4734-B64D-400C8ACE0D44}" type="parTrans" cxnId="{E86FAAEA-AB51-480F-AB84-478BF7CA9C70}">
      <dgm:prSet/>
      <dgm:spPr/>
      <dgm:t>
        <a:bodyPr/>
        <a:lstStyle/>
        <a:p>
          <a:endParaRPr lang="en-US"/>
        </a:p>
      </dgm:t>
    </dgm:pt>
    <dgm:pt modelId="{5271C8DA-2730-473E-B550-7F8D5719E8EE}" type="sibTrans" cxnId="{E86FAAEA-AB51-480F-AB84-478BF7CA9C70}">
      <dgm:prSet/>
      <dgm:spPr/>
      <dgm:t>
        <a:bodyPr/>
        <a:lstStyle/>
        <a:p>
          <a:endParaRPr lang="en-US"/>
        </a:p>
      </dgm:t>
    </dgm:pt>
    <dgm:pt modelId="{4D8729AA-0B51-4136-BF2B-3DC0C1AD1F6A}">
      <dgm:prSet phldrT="[Text]"/>
      <dgm:spPr/>
      <dgm:t>
        <a:bodyPr/>
        <a:lstStyle/>
        <a:p>
          <a:r>
            <a:rPr lang="en-US" dirty="0" smtClean="0">
              <a:latin typeface="Calibri" pitchFamily="34" charset="0"/>
              <a:cs typeface="Calibri" pitchFamily="34" charset="0"/>
            </a:rPr>
            <a:t>Makes desalination competitive</a:t>
          </a:r>
          <a:endParaRPr lang="en-US" dirty="0">
            <a:latin typeface="Calibri" pitchFamily="34" charset="0"/>
            <a:cs typeface="Calibri" pitchFamily="34" charset="0"/>
          </a:endParaRPr>
        </a:p>
      </dgm:t>
    </dgm:pt>
    <dgm:pt modelId="{2F061B3E-929B-4776-92E7-B204581C1D28}" type="parTrans" cxnId="{C0CDFD4B-F6FE-4129-B196-33D222D92973}">
      <dgm:prSet/>
      <dgm:spPr/>
      <dgm:t>
        <a:bodyPr/>
        <a:lstStyle/>
        <a:p>
          <a:endParaRPr lang="en-US"/>
        </a:p>
      </dgm:t>
    </dgm:pt>
    <dgm:pt modelId="{F40BBBE0-B310-4CCC-836F-DB814A29943A}" type="sibTrans" cxnId="{C0CDFD4B-F6FE-4129-B196-33D222D92973}">
      <dgm:prSet/>
      <dgm:spPr/>
      <dgm:t>
        <a:bodyPr/>
        <a:lstStyle/>
        <a:p>
          <a:endParaRPr lang="en-US"/>
        </a:p>
      </dgm:t>
    </dgm:pt>
    <dgm:pt modelId="{358FCC37-EB82-4187-B7B8-FE826513E062}">
      <dgm:prSet phldrT="[Text]"/>
      <dgm:spPr/>
      <dgm:t>
        <a:bodyPr/>
        <a:lstStyle/>
        <a:p>
          <a:r>
            <a:rPr lang="en-US" dirty="0" smtClean="0">
              <a:latin typeface="Calibri" pitchFamily="34" charset="0"/>
              <a:cs typeface="Calibri" pitchFamily="34" charset="0"/>
            </a:rPr>
            <a:t>Expertise</a:t>
          </a:r>
          <a:endParaRPr lang="en-US" dirty="0">
            <a:latin typeface="Calibri" pitchFamily="34" charset="0"/>
            <a:cs typeface="Calibri" pitchFamily="34" charset="0"/>
          </a:endParaRPr>
        </a:p>
      </dgm:t>
    </dgm:pt>
    <dgm:pt modelId="{0B59AF3F-CD3C-44CC-9C4A-3FF4454BCE87}" type="parTrans" cxnId="{6B1E3884-D629-412A-AA45-1E5F816F3B01}">
      <dgm:prSet/>
      <dgm:spPr/>
      <dgm:t>
        <a:bodyPr/>
        <a:lstStyle/>
        <a:p>
          <a:endParaRPr lang="en-US"/>
        </a:p>
      </dgm:t>
    </dgm:pt>
    <dgm:pt modelId="{A8F3A69D-913F-4FDB-986E-C8E1BB0F57C7}" type="sibTrans" cxnId="{6B1E3884-D629-412A-AA45-1E5F816F3B01}">
      <dgm:prSet/>
      <dgm:spPr/>
      <dgm:t>
        <a:bodyPr/>
        <a:lstStyle/>
        <a:p>
          <a:endParaRPr lang="en-US"/>
        </a:p>
      </dgm:t>
    </dgm:pt>
    <dgm:pt modelId="{A718F0E4-92E1-437F-B289-80A14225AAC6}">
      <dgm:prSet phldrT="[Text]"/>
      <dgm:spPr/>
      <dgm:t>
        <a:bodyPr/>
        <a:lstStyle/>
        <a:p>
          <a:r>
            <a:rPr lang="en-US" dirty="0" smtClean="0">
              <a:latin typeface="Calibri" pitchFamily="34" charset="0"/>
              <a:cs typeface="Calibri" pitchFamily="34" charset="0"/>
            </a:rPr>
            <a:t>Leverage existing company knowledge</a:t>
          </a:r>
          <a:endParaRPr lang="en-US" dirty="0">
            <a:latin typeface="Calibri" pitchFamily="34" charset="0"/>
            <a:cs typeface="Calibri" pitchFamily="34" charset="0"/>
          </a:endParaRPr>
        </a:p>
      </dgm:t>
    </dgm:pt>
    <dgm:pt modelId="{A98258B3-E5BA-47A2-AB47-493208907FFA}" type="parTrans" cxnId="{AF9755A1-F4A9-486E-A002-8CA4741B16AB}">
      <dgm:prSet/>
      <dgm:spPr/>
      <dgm:t>
        <a:bodyPr/>
        <a:lstStyle/>
        <a:p>
          <a:endParaRPr lang="en-US"/>
        </a:p>
      </dgm:t>
    </dgm:pt>
    <dgm:pt modelId="{33B6DB96-86E7-4C50-BE3D-7EBC681E1A5B}" type="sibTrans" cxnId="{AF9755A1-F4A9-486E-A002-8CA4741B16AB}">
      <dgm:prSet/>
      <dgm:spPr/>
      <dgm:t>
        <a:bodyPr/>
        <a:lstStyle/>
        <a:p>
          <a:endParaRPr lang="en-US"/>
        </a:p>
      </dgm:t>
    </dgm:pt>
    <dgm:pt modelId="{423DEC23-615E-47B3-BFF8-3F0921054740}">
      <dgm:prSet phldrT="[Text]"/>
      <dgm:spPr/>
      <dgm:t>
        <a:bodyPr/>
        <a:lstStyle/>
        <a:p>
          <a:r>
            <a:rPr lang="en-US" dirty="0" smtClean="0">
              <a:latin typeface="Calibri" pitchFamily="34" charset="0"/>
              <a:cs typeface="Calibri" pitchFamily="34" charset="0"/>
            </a:rPr>
            <a:t>Disruptive</a:t>
          </a:r>
          <a:endParaRPr lang="en-US" dirty="0">
            <a:latin typeface="Calibri" pitchFamily="34" charset="0"/>
            <a:cs typeface="Calibri" pitchFamily="34" charset="0"/>
          </a:endParaRPr>
        </a:p>
      </dgm:t>
    </dgm:pt>
    <dgm:pt modelId="{F581A361-BC30-4E25-A2D5-FAA5314230CE}" type="parTrans" cxnId="{4269FE5F-4A99-4D15-83E8-AFC609377490}">
      <dgm:prSet/>
      <dgm:spPr/>
      <dgm:t>
        <a:bodyPr/>
        <a:lstStyle/>
        <a:p>
          <a:endParaRPr lang="en-US"/>
        </a:p>
      </dgm:t>
    </dgm:pt>
    <dgm:pt modelId="{5D111D44-52AB-450B-980B-8C1F38BDB5DB}" type="sibTrans" cxnId="{4269FE5F-4A99-4D15-83E8-AFC609377490}">
      <dgm:prSet/>
      <dgm:spPr/>
      <dgm:t>
        <a:bodyPr/>
        <a:lstStyle/>
        <a:p>
          <a:endParaRPr lang="en-US"/>
        </a:p>
      </dgm:t>
    </dgm:pt>
    <dgm:pt modelId="{4A0DE5A8-7238-4876-8242-709FAC7C9135}">
      <dgm:prSet phldrT="[Text]"/>
      <dgm:spPr/>
      <dgm:t>
        <a:bodyPr/>
        <a:lstStyle/>
        <a:p>
          <a:r>
            <a:rPr lang="en-US" dirty="0" smtClean="0">
              <a:latin typeface="Calibri" pitchFamily="34" charset="0"/>
              <a:cs typeface="Calibri" pitchFamily="34" charset="0"/>
            </a:rPr>
            <a:t>Game-changing</a:t>
          </a:r>
          <a:endParaRPr lang="en-US" dirty="0">
            <a:latin typeface="Calibri" pitchFamily="34" charset="0"/>
            <a:cs typeface="Calibri" pitchFamily="34" charset="0"/>
          </a:endParaRPr>
        </a:p>
      </dgm:t>
    </dgm:pt>
    <dgm:pt modelId="{71BF846B-9DD8-474F-8B4C-8C206C744C4D}" type="parTrans" cxnId="{37EA9795-BABC-4579-AADC-8E9BFEE351E1}">
      <dgm:prSet/>
      <dgm:spPr/>
      <dgm:t>
        <a:bodyPr/>
        <a:lstStyle/>
        <a:p>
          <a:endParaRPr lang="en-US"/>
        </a:p>
      </dgm:t>
    </dgm:pt>
    <dgm:pt modelId="{91ED85E8-C446-4F45-9577-E6C3A413AA34}" type="sibTrans" cxnId="{37EA9795-BABC-4579-AADC-8E9BFEE351E1}">
      <dgm:prSet/>
      <dgm:spPr/>
      <dgm:t>
        <a:bodyPr/>
        <a:lstStyle/>
        <a:p>
          <a:endParaRPr lang="en-US"/>
        </a:p>
      </dgm:t>
    </dgm:pt>
    <dgm:pt modelId="{59F82666-7DEC-4099-8E37-2E0C04D368BB}" type="pres">
      <dgm:prSet presAssocID="{07DBD9BF-964E-43CD-92B4-C685D6E6919B}" presName="Name0" presStyleCnt="0">
        <dgm:presLayoutVars>
          <dgm:dir/>
          <dgm:animLvl val="lvl"/>
          <dgm:resizeHandles val="exact"/>
        </dgm:presLayoutVars>
      </dgm:prSet>
      <dgm:spPr/>
      <dgm:t>
        <a:bodyPr/>
        <a:lstStyle/>
        <a:p>
          <a:endParaRPr lang="en-US"/>
        </a:p>
      </dgm:t>
    </dgm:pt>
    <dgm:pt modelId="{FF08F633-5800-4CAF-9F70-ADA3BED685BE}" type="pres">
      <dgm:prSet presAssocID="{4B5C148A-17D9-42D3-AC89-986FCCDA5EDE}" presName="linNode" presStyleCnt="0"/>
      <dgm:spPr/>
      <dgm:t>
        <a:bodyPr/>
        <a:lstStyle/>
        <a:p>
          <a:endParaRPr lang="en-US"/>
        </a:p>
      </dgm:t>
    </dgm:pt>
    <dgm:pt modelId="{E195E8F4-EF51-4AB3-8D15-70693B5042A6}" type="pres">
      <dgm:prSet presAssocID="{4B5C148A-17D9-42D3-AC89-986FCCDA5EDE}" presName="parentText" presStyleLbl="node1" presStyleIdx="0" presStyleCnt="4">
        <dgm:presLayoutVars>
          <dgm:chMax val="1"/>
          <dgm:bulletEnabled val="1"/>
        </dgm:presLayoutVars>
      </dgm:prSet>
      <dgm:spPr/>
      <dgm:t>
        <a:bodyPr/>
        <a:lstStyle/>
        <a:p>
          <a:endParaRPr lang="en-US"/>
        </a:p>
      </dgm:t>
    </dgm:pt>
    <dgm:pt modelId="{09FDE83E-4A5D-44AC-B5EE-666D1CC142E8}" type="pres">
      <dgm:prSet presAssocID="{4B5C148A-17D9-42D3-AC89-986FCCDA5EDE}" presName="descendantText" presStyleLbl="alignAccFollowNode1" presStyleIdx="0" presStyleCnt="4">
        <dgm:presLayoutVars>
          <dgm:bulletEnabled val="1"/>
        </dgm:presLayoutVars>
      </dgm:prSet>
      <dgm:spPr/>
      <dgm:t>
        <a:bodyPr/>
        <a:lstStyle/>
        <a:p>
          <a:endParaRPr lang="en-US"/>
        </a:p>
      </dgm:t>
    </dgm:pt>
    <dgm:pt modelId="{F2BB3D25-1F2D-4251-8D04-D5450AA4E941}" type="pres">
      <dgm:prSet presAssocID="{E13F0A6C-4086-406C-92E5-C8A3341652F9}" presName="sp" presStyleCnt="0"/>
      <dgm:spPr/>
      <dgm:t>
        <a:bodyPr/>
        <a:lstStyle/>
        <a:p>
          <a:endParaRPr lang="en-US"/>
        </a:p>
      </dgm:t>
    </dgm:pt>
    <dgm:pt modelId="{4DEE29E2-C0BD-481F-B448-A2ED2A9C4100}" type="pres">
      <dgm:prSet presAssocID="{70949871-8EC6-4AD8-838A-538ECD5A5A8C}" presName="linNode" presStyleCnt="0"/>
      <dgm:spPr/>
      <dgm:t>
        <a:bodyPr/>
        <a:lstStyle/>
        <a:p>
          <a:endParaRPr lang="en-US"/>
        </a:p>
      </dgm:t>
    </dgm:pt>
    <dgm:pt modelId="{E0EC57BF-DCA5-4260-B85B-0961E1192959}" type="pres">
      <dgm:prSet presAssocID="{70949871-8EC6-4AD8-838A-538ECD5A5A8C}" presName="parentText" presStyleLbl="node1" presStyleIdx="1" presStyleCnt="4">
        <dgm:presLayoutVars>
          <dgm:chMax val="1"/>
          <dgm:bulletEnabled val="1"/>
        </dgm:presLayoutVars>
      </dgm:prSet>
      <dgm:spPr/>
      <dgm:t>
        <a:bodyPr/>
        <a:lstStyle/>
        <a:p>
          <a:endParaRPr lang="en-US"/>
        </a:p>
      </dgm:t>
    </dgm:pt>
    <dgm:pt modelId="{497E7C61-1A36-4758-9688-1B6DB45DE2C2}" type="pres">
      <dgm:prSet presAssocID="{70949871-8EC6-4AD8-838A-538ECD5A5A8C}" presName="descendantText" presStyleLbl="alignAccFollowNode1" presStyleIdx="1" presStyleCnt="4">
        <dgm:presLayoutVars>
          <dgm:bulletEnabled val="1"/>
        </dgm:presLayoutVars>
      </dgm:prSet>
      <dgm:spPr/>
      <dgm:t>
        <a:bodyPr/>
        <a:lstStyle/>
        <a:p>
          <a:endParaRPr lang="en-US"/>
        </a:p>
      </dgm:t>
    </dgm:pt>
    <dgm:pt modelId="{A2AA52CE-29CB-4153-9002-6B9171BB0D73}" type="pres">
      <dgm:prSet presAssocID="{5271C8DA-2730-473E-B550-7F8D5719E8EE}" presName="sp" presStyleCnt="0"/>
      <dgm:spPr/>
      <dgm:t>
        <a:bodyPr/>
        <a:lstStyle/>
        <a:p>
          <a:endParaRPr lang="en-US"/>
        </a:p>
      </dgm:t>
    </dgm:pt>
    <dgm:pt modelId="{76A19EDF-106E-4B12-98C4-DFEB5E14F1EA}" type="pres">
      <dgm:prSet presAssocID="{358FCC37-EB82-4187-B7B8-FE826513E062}" presName="linNode" presStyleCnt="0"/>
      <dgm:spPr/>
      <dgm:t>
        <a:bodyPr/>
        <a:lstStyle/>
        <a:p>
          <a:endParaRPr lang="en-US"/>
        </a:p>
      </dgm:t>
    </dgm:pt>
    <dgm:pt modelId="{1D5DBB31-52C3-4681-871F-07155EC89F14}" type="pres">
      <dgm:prSet presAssocID="{358FCC37-EB82-4187-B7B8-FE826513E062}" presName="parentText" presStyleLbl="node1" presStyleIdx="2" presStyleCnt="4">
        <dgm:presLayoutVars>
          <dgm:chMax val="1"/>
          <dgm:bulletEnabled val="1"/>
        </dgm:presLayoutVars>
      </dgm:prSet>
      <dgm:spPr/>
      <dgm:t>
        <a:bodyPr/>
        <a:lstStyle/>
        <a:p>
          <a:endParaRPr lang="en-US"/>
        </a:p>
      </dgm:t>
    </dgm:pt>
    <dgm:pt modelId="{AE5C9D42-49FA-4173-9167-7F5952F268C0}" type="pres">
      <dgm:prSet presAssocID="{358FCC37-EB82-4187-B7B8-FE826513E062}" presName="descendantText" presStyleLbl="alignAccFollowNode1" presStyleIdx="2" presStyleCnt="4">
        <dgm:presLayoutVars>
          <dgm:bulletEnabled val="1"/>
        </dgm:presLayoutVars>
      </dgm:prSet>
      <dgm:spPr/>
      <dgm:t>
        <a:bodyPr/>
        <a:lstStyle/>
        <a:p>
          <a:endParaRPr lang="en-US"/>
        </a:p>
      </dgm:t>
    </dgm:pt>
    <dgm:pt modelId="{39E1D65D-22C9-44A9-BEE8-BBDC2D681904}" type="pres">
      <dgm:prSet presAssocID="{A8F3A69D-913F-4FDB-986E-C8E1BB0F57C7}" presName="sp" presStyleCnt="0"/>
      <dgm:spPr/>
      <dgm:t>
        <a:bodyPr/>
        <a:lstStyle/>
        <a:p>
          <a:endParaRPr lang="en-US"/>
        </a:p>
      </dgm:t>
    </dgm:pt>
    <dgm:pt modelId="{E10CA390-128C-4D67-9955-AE7655C3BEC4}" type="pres">
      <dgm:prSet presAssocID="{423DEC23-615E-47B3-BFF8-3F0921054740}" presName="linNode" presStyleCnt="0"/>
      <dgm:spPr/>
      <dgm:t>
        <a:bodyPr/>
        <a:lstStyle/>
        <a:p>
          <a:endParaRPr lang="en-US"/>
        </a:p>
      </dgm:t>
    </dgm:pt>
    <dgm:pt modelId="{15F0AC39-6CDC-47E9-A709-EE61F9339AED}" type="pres">
      <dgm:prSet presAssocID="{423DEC23-615E-47B3-BFF8-3F0921054740}" presName="parentText" presStyleLbl="node1" presStyleIdx="3" presStyleCnt="4">
        <dgm:presLayoutVars>
          <dgm:chMax val="1"/>
          <dgm:bulletEnabled val="1"/>
        </dgm:presLayoutVars>
      </dgm:prSet>
      <dgm:spPr/>
      <dgm:t>
        <a:bodyPr/>
        <a:lstStyle/>
        <a:p>
          <a:endParaRPr lang="en-US"/>
        </a:p>
      </dgm:t>
    </dgm:pt>
    <dgm:pt modelId="{6A768EE3-6761-4E2A-B6D3-DF6933B4355F}" type="pres">
      <dgm:prSet presAssocID="{423DEC23-615E-47B3-BFF8-3F0921054740}" presName="descendantText" presStyleLbl="alignAccFollowNode1" presStyleIdx="3" presStyleCnt="4">
        <dgm:presLayoutVars>
          <dgm:bulletEnabled val="1"/>
        </dgm:presLayoutVars>
      </dgm:prSet>
      <dgm:spPr/>
      <dgm:t>
        <a:bodyPr/>
        <a:lstStyle/>
        <a:p>
          <a:endParaRPr lang="en-US"/>
        </a:p>
      </dgm:t>
    </dgm:pt>
  </dgm:ptLst>
  <dgm:cxnLst>
    <dgm:cxn modelId="{9DC440DE-25BB-4D88-9AFB-FCE3CC3350A3}" type="presOf" srcId="{423DEC23-615E-47B3-BFF8-3F0921054740}" destId="{15F0AC39-6CDC-47E9-A709-EE61F9339AED}" srcOrd="0" destOrd="0" presId="urn:microsoft.com/office/officeart/2005/8/layout/vList5"/>
    <dgm:cxn modelId="{7BDB4683-4957-446A-A72E-0C62BDFE7DF5}" srcId="{07DBD9BF-964E-43CD-92B4-C685D6E6919B}" destId="{4B5C148A-17D9-42D3-AC89-986FCCDA5EDE}" srcOrd="0" destOrd="0" parTransId="{2DA5A3AA-C8F1-40DC-B422-351862F86928}" sibTransId="{E13F0A6C-4086-406C-92E5-C8A3341652F9}"/>
    <dgm:cxn modelId="{AF9755A1-F4A9-486E-A002-8CA4741B16AB}" srcId="{358FCC37-EB82-4187-B7B8-FE826513E062}" destId="{A718F0E4-92E1-437F-B289-80A14225AAC6}" srcOrd="0" destOrd="0" parTransId="{A98258B3-E5BA-47A2-AB47-493208907FFA}" sibTransId="{33B6DB96-86E7-4C50-BE3D-7EBC681E1A5B}"/>
    <dgm:cxn modelId="{C0CDFD4B-F6FE-4129-B196-33D222D92973}" srcId="{70949871-8EC6-4AD8-838A-538ECD5A5A8C}" destId="{4D8729AA-0B51-4136-BF2B-3DC0C1AD1F6A}" srcOrd="0" destOrd="0" parTransId="{2F061B3E-929B-4776-92E7-B204581C1D28}" sibTransId="{F40BBBE0-B310-4CCC-836F-DB814A29943A}"/>
    <dgm:cxn modelId="{127FDEB4-4F80-426A-877A-E73DBDD16280}" type="presOf" srcId="{17584ABA-5E3D-4205-8ACF-10071169EE55}" destId="{09FDE83E-4A5D-44AC-B5EE-666D1CC142E8}" srcOrd="0" destOrd="0" presId="urn:microsoft.com/office/officeart/2005/8/layout/vList5"/>
    <dgm:cxn modelId="{6B1E3884-D629-412A-AA45-1E5F816F3B01}" srcId="{07DBD9BF-964E-43CD-92B4-C685D6E6919B}" destId="{358FCC37-EB82-4187-B7B8-FE826513E062}" srcOrd="2" destOrd="0" parTransId="{0B59AF3F-CD3C-44CC-9C4A-3FF4454BCE87}" sibTransId="{A8F3A69D-913F-4FDB-986E-C8E1BB0F57C7}"/>
    <dgm:cxn modelId="{B66DF7F2-D0AF-4731-A3E7-F567A3528AB5}" type="presOf" srcId="{4A0DE5A8-7238-4876-8242-709FAC7C9135}" destId="{6A768EE3-6761-4E2A-B6D3-DF6933B4355F}" srcOrd="0" destOrd="0" presId="urn:microsoft.com/office/officeart/2005/8/layout/vList5"/>
    <dgm:cxn modelId="{AA6A9B15-7539-45DA-A893-F7170EBDE7BF}" type="presOf" srcId="{70949871-8EC6-4AD8-838A-538ECD5A5A8C}" destId="{E0EC57BF-DCA5-4260-B85B-0961E1192959}" srcOrd="0" destOrd="0" presId="urn:microsoft.com/office/officeart/2005/8/layout/vList5"/>
    <dgm:cxn modelId="{EFE518D5-01F2-4466-BD50-39D7FD0C58BF}" type="presOf" srcId="{A718F0E4-92E1-437F-B289-80A14225AAC6}" destId="{AE5C9D42-49FA-4173-9167-7F5952F268C0}" srcOrd="0" destOrd="0" presId="urn:microsoft.com/office/officeart/2005/8/layout/vList5"/>
    <dgm:cxn modelId="{087678A3-4A27-46FA-8C10-12A046C29BAC}" type="presOf" srcId="{4D8729AA-0B51-4136-BF2B-3DC0C1AD1F6A}" destId="{497E7C61-1A36-4758-9688-1B6DB45DE2C2}" srcOrd="0" destOrd="0" presId="urn:microsoft.com/office/officeart/2005/8/layout/vList5"/>
    <dgm:cxn modelId="{E86FAAEA-AB51-480F-AB84-478BF7CA9C70}" srcId="{07DBD9BF-964E-43CD-92B4-C685D6E6919B}" destId="{70949871-8EC6-4AD8-838A-538ECD5A5A8C}" srcOrd="1" destOrd="0" parTransId="{1E47EC91-C694-4734-B64D-400C8ACE0D44}" sibTransId="{5271C8DA-2730-473E-B550-7F8D5719E8EE}"/>
    <dgm:cxn modelId="{8DF59458-4708-4846-A6CB-9FC69B6A1E3A}" srcId="{4B5C148A-17D9-42D3-AC89-986FCCDA5EDE}" destId="{17584ABA-5E3D-4205-8ACF-10071169EE55}" srcOrd="0" destOrd="0" parTransId="{29B85C93-ADB6-4DC9-A24C-7AC64A0BF843}" sibTransId="{B19D0B1B-72E2-4A0D-977E-01F108B9D32E}"/>
    <dgm:cxn modelId="{5D2AAF8D-414D-4171-A518-B4B28B19749C}" type="presOf" srcId="{4B5C148A-17D9-42D3-AC89-986FCCDA5EDE}" destId="{E195E8F4-EF51-4AB3-8D15-70693B5042A6}" srcOrd="0" destOrd="0" presId="urn:microsoft.com/office/officeart/2005/8/layout/vList5"/>
    <dgm:cxn modelId="{4269FE5F-4A99-4D15-83E8-AFC609377490}" srcId="{07DBD9BF-964E-43CD-92B4-C685D6E6919B}" destId="{423DEC23-615E-47B3-BFF8-3F0921054740}" srcOrd="3" destOrd="0" parTransId="{F581A361-BC30-4E25-A2D5-FAA5314230CE}" sibTransId="{5D111D44-52AB-450B-980B-8C1F38BDB5DB}"/>
    <dgm:cxn modelId="{49D7FCB6-E024-442E-880B-A58385CA5986}" type="presOf" srcId="{07DBD9BF-964E-43CD-92B4-C685D6E6919B}" destId="{59F82666-7DEC-4099-8E37-2E0C04D368BB}" srcOrd="0" destOrd="0" presId="urn:microsoft.com/office/officeart/2005/8/layout/vList5"/>
    <dgm:cxn modelId="{84FB221F-6809-45EC-AF41-CA794DFA58EE}" type="presOf" srcId="{358FCC37-EB82-4187-B7B8-FE826513E062}" destId="{1D5DBB31-52C3-4681-871F-07155EC89F14}" srcOrd="0" destOrd="0" presId="urn:microsoft.com/office/officeart/2005/8/layout/vList5"/>
    <dgm:cxn modelId="{37EA9795-BABC-4579-AADC-8E9BFEE351E1}" srcId="{423DEC23-615E-47B3-BFF8-3F0921054740}" destId="{4A0DE5A8-7238-4876-8242-709FAC7C9135}" srcOrd="0" destOrd="0" parTransId="{71BF846B-9DD8-474F-8B4C-8C206C744C4D}" sibTransId="{91ED85E8-C446-4F45-9577-E6C3A413AA34}"/>
    <dgm:cxn modelId="{18F0D1BE-71E9-4D28-A319-C63575611ADA}" type="presParOf" srcId="{59F82666-7DEC-4099-8E37-2E0C04D368BB}" destId="{FF08F633-5800-4CAF-9F70-ADA3BED685BE}" srcOrd="0" destOrd="0" presId="urn:microsoft.com/office/officeart/2005/8/layout/vList5"/>
    <dgm:cxn modelId="{6223E5BE-66C4-4DAA-AD4E-3FCD9F21D143}" type="presParOf" srcId="{FF08F633-5800-4CAF-9F70-ADA3BED685BE}" destId="{E195E8F4-EF51-4AB3-8D15-70693B5042A6}" srcOrd="0" destOrd="0" presId="urn:microsoft.com/office/officeart/2005/8/layout/vList5"/>
    <dgm:cxn modelId="{AF94F4D4-754D-44AC-9BEC-993618780B90}" type="presParOf" srcId="{FF08F633-5800-4CAF-9F70-ADA3BED685BE}" destId="{09FDE83E-4A5D-44AC-B5EE-666D1CC142E8}" srcOrd="1" destOrd="0" presId="urn:microsoft.com/office/officeart/2005/8/layout/vList5"/>
    <dgm:cxn modelId="{473AA802-A0E9-4BE1-9F32-5028EBA09DCF}" type="presParOf" srcId="{59F82666-7DEC-4099-8E37-2E0C04D368BB}" destId="{F2BB3D25-1F2D-4251-8D04-D5450AA4E941}" srcOrd="1" destOrd="0" presId="urn:microsoft.com/office/officeart/2005/8/layout/vList5"/>
    <dgm:cxn modelId="{B0317EF8-B015-4A43-A912-24C43C1B4434}" type="presParOf" srcId="{59F82666-7DEC-4099-8E37-2E0C04D368BB}" destId="{4DEE29E2-C0BD-481F-B448-A2ED2A9C4100}" srcOrd="2" destOrd="0" presId="urn:microsoft.com/office/officeart/2005/8/layout/vList5"/>
    <dgm:cxn modelId="{0939C2E6-E443-4BCB-B45D-C0C389BE3ED4}" type="presParOf" srcId="{4DEE29E2-C0BD-481F-B448-A2ED2A9C4100}" destId="{E0EC57BF-DCA5-4260-B85B-0961E1192959}" srcOrd="0" destOrd="0" presId="urn:microsoft.com/office/officeart/2005/8/layout/vList5"/>
    <dgm:cxn modelId="{CD6AA46E-D4FB-4075-88A0-ED8F6DE1F3FB}" type="presParOf" srcId="{4DEE29E2-C0BD-481F-B448-A2ED2A9C4100}" destId="{497E7C61-1A36-4758-9688-1B6DB45DE2C2}" srcOrd="1" destOrd="0" presId="urn:microsoft.com/office/officeart/2005/8/layout/vList5"/>
    <dgm:cxn modelId="{A3694067-D7D3-430D-B383-7836F4C85D55}" type="presParOf" srcId="{59F82666-7DEC-4099-8E37-2E0C04D368BB}" destId="{A2AA52CE-29CB-4153-9002-6B9171BB0D73}" srcOrd="3" destOrd="0" presId="urn:microsoft.com/office/officeart/2005/8/layout/vList5"/>
    <dgm:cxn modelId="{9AF4015C-AE5A-4306-9E3B-1BB4589B409A}" type="presParOf" srcId="{59F82666-7DEC-4099-8E37-2E0C04D368BB}" destId="{76A19EDF-106E-4B12-98C4-DFEB5E14F1EA}" srcOrd="4" destOrd="0" presId="urn:microsoft.com/office/officeart/2005/8/layout/vList5"/>
    <dgm:cxn modelId="{41314AEC-C3A2-41D8-8C8F-655FBD53AF62}" type="presParOf" srcId="{76A19EDF-106E-4B12-98C4-DFEB5E14F1EA}" destId="{1D5DBB31-52C3-4681-871F-07155EC89F14}" srcOrd="0" destOrd="0" presId="urn:microsoft.com/office/officeart/2005/8/layout/vList5"/>
    <dgm:cxn modelId="{2EBA7022-044A-4490-86CD-848A5B0C0986}" type="presParOf" srcId="{76A19EDF-106E-4B12-98C4-DFEB5E14F1EA}" destId="{AE5C9D42-49FA-4173-9167-7F5952F268C0}" srcOrd="1" destOrd="0" presId="urn:microsoft.com/office/officeart/2005/8/layout/vList5"/>
    <dgm:cxn modelId="{D19510E1-0587-4B55-B9CC-E42F8B789613}" type="presParOf" srcId="{59F82666-7DEC-4099-8E37-2E0C04D368BB}" destId="{39E1D65D-22C9-44A9-BEE8-BBDC2D681904}" srcOrd="5" destOrd="0" presId="urn:microsoft.com/office/officeart/2005/8/layout/vList5"/>
    <dgm:cxn modelId="{E571AF37-9D55-41B6-A226-A3156F2A9DA5}" type="presParOf" srcId="{59F82666-7DEC-4099-8E37-2E0C04D368BB}" destId="{E10CA390-128C-4D67-9955-AE7655C3BEC4}" srcOrd="6" destOrd="0" presId="urn:microsoft.com/office/officeart/2005/8/layout/vList5"/>
    <dgm:cxn modelId="{C2FA9AEA-356E-4C3C-9EF1-C10D8FF39D9E}" type="presParOf" srcId="{E10CA390-128C-4D67-9955-AE7655C3BEC4}" destId="{15F0AC39-6CDC-47E9-A709-EE61F9339AED}" srcOrd="0" destOrd="0" presId="urn:microsoft.com/office/officeart/2005/8/layout/vList5"/>
    <dgm:cxn modelId="{03827ED2-E9EE-4959-8E1E-72C255A0C9FB}" type="presParOf" srcId="{E10CA390-128C-4D67-9955-AE7655C3BEC4}" destId="{6A768EE3-6761-4E2A-B6D3-DF6933B4355F}"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9FB8B-C85C-46B7-BB9D-5B8F776BE535}">
      <dsp:nvSpPr>
        <dsp:cNvPr id="0" name=""/>
        <dsp:cNvSpPr/>
      </dsp:nvSpPr>
      <dsp:spPr>
        <a:xfrm>
          <a:off x="1129353" y="0"/>
          <a:ext cx="1600974" cy="889430"/>
        </a:xfrm>
        <a:prstGeom prst="roundRect">
          <a:avLst>
            <a:gd name="adj" fmla="val 10000"/>
          </a:avLst>
        </a:prstGeom>
        <a:noFill/>
        <a:ln w="285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endParaRPr lang="en-US" sz="3800" kern="1200" dirty="0">
            <a:latin typeface="Calibri" pitchFamily="34" charset="0"/>
            <a:cs typeface="Calibri" pitchFamily="34" charset="0"/>
          </a:endParaRPr>
        </a:p>
      </dsp:txBody>
      <dsp:txXfrm>
        <a:off x="1155404" y="26051"/>
        <a:ext cx="1548872" cy="837328"/>
      </dsp:txXfrm>
    </dsp:sp>
    <dsp:sp modelId="{F09F9B93-43D2-4B9C-B94B-73CC6DA4C377}">
      <dsp:nvSpPr>
        <dsp:cNvPr id="0" name=""/>
        <dsp:cNvSpPr/>
      </dsp:nvSpPr>
      <dsp:spPr>
        <a:xfrm>
          <a:off x="3441872" y="0"/>
          <a:ext cx="1600974" cy="889430"/>
        </a:xfrm>
        <a:prstGeom prst="roundRect">
          <a:avLst>
            <a:gd name="adj" fmla="val 10000"/>
          </a:avLst>
        </a:prstGeom>
        <a:noFill/>
        <a:ln w="285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endParaRPr lang="en-US" sz="3800" kern="1200" dirty="0">
            <a:latin typeface="Calibri" pitchFamily="34" charset="0"/>
            <a:cs typeface="Calibri" pitchFamily="34" charset="0"/>
          </a:endParaRPr>
        </a:p>
      </dsp:txBody>
      <dsp:txXfrm>
        <a:off x="3467923" y="26051"/>
        <a:ext cx="1548872" cy="837328"/>
      </dsp:txXfrm>
    </dsp:sp>
    <dsp:sp modelId="{166E9BFA-FD38-436C-AA91-80EC690F14A4}">
      <dsp:nvSpPr>
        <dsp:cNvPr id="0" name=""/>
        <dsp:cNvSpPr/>
      </dsp:nvSpPr>
      <dsp:spPr>
        <a:xfrm>
          <a:off x="2752563" y="3780078"/>
          <a:ext cx="667072" cy="667072"/>
        </a:xfrm>
        <a:prstGeom prst="triangle">
          <a:avLst/>
        </a:prstGeom>
        <a:solidFill>
          <a:schemeClr val="accent4">
            <a:tint val="40000"/>
            <a:alpha val="90000"/>
            <a:hueOff val="0"/>
            <a:satOff val="0"/>
            <a:lumOff val="0"/>
            <a:alphaOff val="0"/>
          </a:schemeClr>
        </a:solidFill>
        <a:ln w="285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3AF105-3813-4BDD-A91B-908493F62EF6}">
      <dsp:nvSpPr>
        <dsp:cNvPr id="0" name=""/>
        <dsp:cNvSpPr/>
      </dsp:nvSpPr>
      <dsp:spPr>
        <a:xfrm rot="240000">
          <a:off x="1084270" y="3558794"/>
          <a:ext cx="4003658" cy="279963"/>
        </a:xfrm>
        <a:prstGeom prst="rect">
          <a:avLst/>
        </a:prstGeom>
        <a:solidFill>
          <a:schemeClr val="bg1">
            <a:lumMod val="65000"/>
            <a:alpha val="90000"/>
          </a:schemeClr>
        </a:solidFill>
        <a:ln w="28575" cap="flat" cmpd="sng" algn="ctr">
          <a:solidFill>
            <a:schemeClr val="bg1">
              <a:lumMod val="95000"/>
              <a:alpha val="90000"/>
            </a:schemeClr>
          </a:solidFill>
          <a:prstDash val="solid"/>
        </a:ln>
        <a:effectLst/>
      </dsp:spPr>
      <dsp:style>
        <a:lnRef idx="2">
          <a:scrgbClr r="0" g="0" b="0"/>
        </a:lnRef>
        <a:fillRef idx="1">
          <a:scrgbClr r="0" g="0" b="0"/>
        </a:fillRef>
        <a:effectRef idx="0">
          <a:scrgbClr r="0" g="0" b="0"/>
        </a:effectRef>
        <a:fontRef idx="minor"/>
      </dsp:style>
    </dsp:sp>
    <dsp:sp modelId="{41ED11FE-3616-42DD-A459-FB3B51667A19}">
      <dsp:nvSpPr>
        <dsp:cNvPr id="0" name=""/>
        <dsp:cNvSpPr/>
      </dsp:nvSpPr>
      <dsp:spPr>
        <a:xfrm rot="240000">
          <a:off x="3488119" y="2794253"/>
          <a:ext cx="1597421" cy="744235"/>
        </a:xfrm>
        <a:prstGeom prst="roundRect">
          <a:avLst/>
        </a:prstGeom>
        <a:solidFill>
          <a:schemeClr val="bg1">
            <a:lumMod val="50000"/>
          </a:schemeClr>
        </a:solidFill>
        <a:ln w="4127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Calibri" pitchFamily="34" charset="0"/>
              <a:cs typeface="Calibri" pitchFamily="34" charset="0"/>
            </a:rPr>
            <a:t>Other “Early-Stage” Investments</a:t>
          </a:r>
        </a:p>
      </dsp:txBody>
      <dsp:txXfrm>
        <a:off x="3524450" y="2830584"/>
        <a:ext cx="1524759" cy="671573"/>
      </dsp:txXfrm>
    </dsp:sp>
    <dsp:sp modelId="{B29B1DDC-9E8D-4B54-B937-FE2510BA19C6}">
      <dsp:nvSpPr>
        <dsp:cNvPr id="0" name=""/>
        <dsp:cNvSpPr/>
      </dsp:nvSpPr>
      <dsp:spPr>
        <a:xfrm rot="240000">
          <a:off x="3545932" y="1993766"/>
          <a:ext cx="1597421" cy="744235"/>
        </a:xfrm>
        <a:prstGeom prst="roundRect">
          <a:avLst/>
        </a:prstGeom>
        <a:solidFill>
          <a:schemeClr val="bg1">
            <a:lumMod val="50000"/>
          </a:schemeClr>
        </a:solidFill>
        <a:ln w="4127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Calibri" pitchFamily="34" charset="0"/>
              <a:cs typeface="Calibri" pitchFamily="34" charset="0"/>
            </a:rPr>
            <a:t>Private Equity</a:t>
          </a:r>
          <a:endParaRPr lang="en-US" sz="1400" kern="1200" dirty="0">
            <a:latin typeface="Calibri" pitchFamily="34" charset="0"/>
            <a:cs typeface="Calibri" pitchFamily="34" charset="0"/>
          </a:endParaRPr>
        </a:p>
      </dsp:txBody>
      <dsp:txXfrm>
        <a:off x="3582263" y="2030097"/>
        <a:ext cx="1524759" cy="671573"/>
      </dsp:txXfrm>
    </dsp:sp>
    <dsp:sp modelId="{BB1958BA-EFC4-4026-9A3C-D530DC58884C}">
      <dsp:nvSpPr>
        <dsp:cNvPr id="0" name=""/>
        <dsp:cNvSpPr/>
      </dsp:nvSpPr>
      <dsp:spPr>
        <a:xfrm rot="240000">
          <a:off x="3603745" y="1211068"/>
          <a:ext cx="1597421" cy="744235"/>
        </a:xfrm>
        <a:prstGeom prst="roundRect">
          <a:avLst/>
        </a:prstGeom>
        <a:solidFill>
          <a:srgbClr val="C00000"/>
        </a:solidFill>
        <a:ln w="4127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Calibri" pitchFamily="34" charset="0"/>
              <a:cs typeface="Calibri" pitchFamily="34" charset="0"/>
            </a:rPr>
            <a:t>Venture Capital</a:t>
          </a:r>
          <a:endParaRPr lang="en-US" sz="1400" kern="1200" dirty="0">
            <a:latin typeface="Calibri" pitchFamily="34" charset="0"/>
            <a:cs typeface="Calibri" pitchFamily="34" charset="0"/>
          </a:endParaRPr>
        </a:p>
      </dsp:txBody>
      <dsp:txXfrm>
        <a:off x="3640076" y="1247399"/>
        <a:ext cx="1524759" cy="671573"/>
      </dsp:txXfrm>
    </dsp:sp>
    <dsp:sp modelId="{212B1EA3-02F3-4991-8B51-DC0BCA86C6DF}">
      <dsp:nvSpPr>
        <dsp:cNvPr id="0" name=""/>
        <dsp:cNvSpPr/>
      </dsp:nvSpPr>
      <dsp:spPr>
        <a:xfrm rot="240000">
          <a:off x="1350369" y="2634156"/>
          <a:ext cx="1597421" cy="744235"/>
        </a:xfrm>
        <a:prstGeom prst="roundRect">
          <a:avLst/>
        </a:prstGeom>
        <a:solidFill>
          <a:schemeClr val="bg1">
            <a:lumMod val="50000"/>
          </a:schemeClr>
        </a:solidFill>
        <a:ln w="4127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Calibri" pitchFamily="34" charset="0"/>
              <a:cs typeface="Calibri" pitchFamily="34" charset="0"/>
            </a:rPr>
            <a:t>Fixed Income Securities</a:t>
          </a:r>
          <a:endParaRPr lang="en-US" sz="1400" kern="1200" dirty="0">
            <a:latin typeface="Calibri" pitchFamily="34" charset="0"/>
            <a:cs typeface="Calibri" pitchFamily="34" charset="0"/>
          </a:endParaRPr>
        </a:p>
      </dsp:txBody>
      <dsp:txXfrm>
        <a:off x="1386700" y="2670487"/>
        <a:ext cx="1524759" cy="671573"/>
      </dsp:txXfrm>
    </dsp:sp>
    <dsp:sp modelId="{B11B32CE-1CC1-4E99-A7FB-F481F88FC005}">
      <dsp:nvSpPr>
        <dsp:cNvPr id="0" name=""/>
        <dsp:cNvSpPr/>
      </dsp:nvSpPr>
      <dsp:spPr>
        <a:xfrm rot="240000">
          <a:off x="1395611" y="1833669"/>
          <a:ext cx="1597421" cy="744235"/>
        </a:xfrm>
        <a:prstGeom prst="roundRect">
          <a:avLst/>
        </a:prstGeom>
        <a:solidFill>
          <a:srgbClr val="3D7F5B"/>
        </a:solidFill>
        <a:ln w="4127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Calibri" pitchFamily="34" charset="0"/>
              <a:cs typeface="Calibri" pitchFamily="34" charset="0"/>
            </a:rPr>
            <a:t>Public Equities</a:t>
          </a:r>
          <a:endParaRPr lang="en-US" sz="1400" kern="1200" dirty="0">
            <a:latin typeface="Calibri" pitchFamily="34" charset="0"/>
            <a:cs typeface="Calibri" pitchFamily="34" charset="0"/>
          </a:endParaRPr>
        </a:p>
      </dsp:txBody>
      <dsp:txXfrm>
        <a:off x="1431942" y="1870000"/>
        <a:ext cx="1524759" cy="6715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AF2FF-4F66-4FC1-94A3-4354A758E0DE}">
      <dsp:nvSpPr>
        <dsp:cNvPr id="0" name=""/>
        <dsp:cNvSpPr/>
      </dsp:nvSpPr>
      <dsp:spPr>
        <a:xfrm>
          <a:off x="3800428" y="893625"/>
          <a:ext cx="1460189" cy="973459"/>
        </a:xfrm>
        <a:prstGeom prst="roundRect">
          <a:avLst>
            <a:gd name="adj" fmla="val 10000"/>
          </a:avLst>
        </a:prstGeom>
        <a:solidFill>
          <a:schemeClr val="accent5"/>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i3 Fund Family</a:t>
          </a:r>
          <a:endParaRPr lang="en-US" sz="1800" kern="1200" dirty="0">
            <a:latin typeface="Calibri" pitchFamily="34" charset="0"/>
            <a:cs typeface="Calibri" pitchFamily="34" charset="0"/>
          </a:endParaRPr>
        </a:p>
      </dsp:txBody>
      <dsp:txXfrm>
        <a:off x="3828940" y="922137"/>
        <a:ext cx="1403165" cy="916435"/>
      </dsp:txXfrm>
    </dsp:sp>
    <dsp:sp modelId="{F5745632-5527-4528-9A9A-2EE5959D1772}">
      <dsp:nvSpPr>
        <dsp:cNvPr id="0" name=""/>
        <dsp:cNvSpPr/>
      </dsp:nvSpPr>
      <dsp:spPr>
        <a:xfrm>
          <a:off x="2632276" y="1867085"/>
          <a:ext cx="1898246" cy="389383"/>
        </a:xfrm>
        <a:custGeom>
          <a:avLst/>
          <a:gdLst/>
          <a:ahLst/>
          <a:cxnLst/>
          <a:rect l="0" t="0" r="0" b="0"/>
          <a:pathLst>
            <a:path>
              <a:moveTo>
                <a:pt x="1898246" y="0"/>
              </a:moveTo>
              <a:lnTo>
                <a:pt x="1898246" y="194691"/>
              </a:lnTo>
              <a:lnTo>
                <a:pt x="0" y="194691"/>
              </a:lnTo>
              <a:lnTo>
                <a:pt x="0" y="389383"/>
              </a:lnTo>
            </a:path>
          </a:pathLst>
        </a:custGeom>
        <a:noFill/>
        <a:ln w="28575" cap="flat"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C6B54CB0-EE97-4BAF-A9B3-0F942F26F033}">
      <dsp:nvSpPr>
        <dsp:cNvPr id="0" name=""/>
        <dsp:cNvSpPr/>
      </dsp:nvSpPr>
      <dsp:spPr>
        <a:xfrm>
          <a:off x="1902181" y="2256469"/>
          <a:ext cx="1460189" cy="973459"/>
        </a:xfrm>
        <a:prstGeom prst="roundRect">
          <a:avLst>
            <a:gd name="adj" fmla="val 10000"/>
          </a:avLst>
        </a:prstGeom>
        <a:solidFill>
          <a:srgbClr val="00B0F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i3 Water Fund</a:t>
          </a:r>
          <a:endParaRPr lang="en-US" sz="1800" kern="1200" dirty="0">
            <a:latin typeface="Calibri" pitchFamily="34" charset="0"/>
            <a:cs typeface="Calibri" pitchFamily="34" charset="0"/>
          </a:endParaRPr>
        </a:p>
      </dsp:txBody>
      <dsp:txXfrm>
        <a:off x="1930693" y="2284981"/>
        <a:ext cx="1403165" cy="916435"/>
      </dsp:txXfrm>
    </dsp:sp>
    <dsp:sp modelId="{5270E948-80FF-451B-87A6-874E4AFF6EF3}">
      <dsp:nvSpPr>
        <dsp:cNvPr id="0" name=""/>
        <dsp:cNvSpPr/>
      </dsp:nvSpPr>
      <dsp:spPr>
        <a:xfrm>
          <a:off x="734029" y="3229929"/>
          <a:ext cx="1898246" cy="389383"/>
        </a:xfrm>
        <a:custGeom>
          <a:avLst/>
          <a:gdLst/>
          <a:ahLst/>
          <a:cxnLst/>
          <a:rect l="0" t="0" r="0" b="0"/>
          <a:pathLst>
            <a:path>
              <a:moveTo>
                <a:pt x="1898246" y="0"/>
              </a:moveTo>
              <a:lnTo>
                <a:pt x="1898246" y="194691"/>
              </a:lnTo>
              <a:lnTo>
                <a:pt x="0" y="194691"/>
              </a:lnTo>
              <a:lnTo>
                <a:pt x="0" y="389383"/>
              </a:lnTo>
            </a:path>
          </a:pathLst>
        </a:custGeom>
        <a:noFill/>
        <a:ln w="28575" cap="flat" cmpd="sng" algn="ctr">
          <a:solidFill>
            <a:schemeClr val="accent3">
              <a:lumMod val="75000"/>
            </a:schemeClr>
          </a:solidFill>
          <a:prstDash val="solid"/>
        </a:ln>
        <a:effectLst/>
        <a:sp3d z="-40000" prstMaterial="matte"/>
      </dsp:spPr>
      <dsp:style>
        <a:lnRef idx="2">
          <a:scrgbClr r="0" g="0" b="0"/>
        </a:lnRef>
        <a:fillRef idx="0">
          <a:scrgbClr r="0" g="0" b="0"/>
        </a:fillRef>
        <a:effectRef idx="0">
          <a:scrgbClr r="0" g="0" b="0"/>
        </a:effectRef>
        <a:fontRef idx="minor"/>
      </dsp:style>
    </dsp:sp>
    <dsp:sp modelId="{1F2C5171-891B-40C6-B3DA-059E061D51F0}">
      <dsp:nvSpPr>
        <dsp:cNvPr id="0" name=""/>
        <dsp:cNvSpPr/>
      </dsp:nvSpPr>
      <dsp:spPr>
        <a:xfrm>
          <a:off x="3934" y="3619313"/>
          <a:ext cx="1460189" cy="973459"/>
        </a:xfrm>
        <a:prstGeom prst="roundRect">
          <a:avLst>
            <a:gd name="adj" fmla="val 10000"/>
          </a:avLst>
        </a:prstGeom>
        <a:solidFill>
          <a:schemeClr val="accent3">
            <a:lumMod val="7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Public Equities</a:t>
          </a:r>
          <a:endParaRPr lang="en-US" sz="1800" kern="1200" dirty="0">
            <a:latin typeface="Calibri" pitchFamily="34" charset="0"/>
            <a:cs typeface="Calibri" pitchFamily="34" charset="0"/>
          </a:endParaRPr>
        </a:p>
      </dsp:txBody>
      <dsp:txXfrm>
        <a:off x="32446" y="3647825"/>
        <a:ext cx="1403165" cy="916435"/>
      </dsp:txXfrm>
    </dsp:sp>
    <dsp:sp modelId="{A5206CE7-242A-48FF-8269-6CAF4BED921C}">
      <dsp:nvSpPr>
        <dsp:cNvPr id="0" name=""/>
        <dsp:cNvSpPr/>
      </dsp:nvSpPr>
      <dsp:spPr>
        <a:xfrm>
          <a:off x="2586556" y="3229929"/>
          <a:ext cx="91440" cy="389383"/>
        </a:xfrm>
        <a:custGeom>
          <a:avLst/>
          <a:gdLst/>
          <a:ahLst/>
          <a:cxnLst/>
          <a:rect l="0" t="0" r="0" b="0"/>
          <a:pathLst>
            <a:path>
              <a:moveTo>
                <a:pt x="45720" y="0"/>
              </a:moveTo>
              <a:lnTo>
                <a:pt x="45720" y="389383"/>
              </a:lnTo>
            </a:path>
          </a:pathLst>
        </a:custGeom>
        <a:noFill/>
        <a:ln w="28575" cap="flat" cmpd="sng" algn="ctr">
          <a:solidFill>
            <a:schemeClr val="accent3">
              <a:lumMod val="75000"/>
            </a:schemeClr>
          </a:solidFill>
          <a:prstDash val="solid"/>
        </a:ln>
        <a:effectLst/>
        <a:sp3d z="-40000" prstMaterial="matte"/>
      </dsp:spPr>
      <dsp:style>
        <a:lnRef idx="2">
          <a:scrgbClr r="0" g="0" b="0"/>
        </a:lnRef>
        <a:fillRef idx="0">
          <a:scrgbClr r="0" g="0" b="0"/>
        </a:fillRef>
        <a:effectRef idx="0">
          <a:scrgbClr r="0" g="0" b="0"/>
        </a:effectRef>
        <a:fontRef idx="minor"/>
      </dsp:style>
    </dsp:sp>
    <dsp:sp modelId="{87EAE791-DB6F-4DA2-A6CD-761F2443BA63}">
      <dsp:nvSpPr>
        <dsp:cNvPr id="0" name=""/>
        <dsp:cNvSpPr/>
      </dsp:nvSpPr>
      <dsp:spPr>
        <a:xfrm>
          <a:off x="1902181" y="3619313"/>
          <a:ext cx="1460189" cy="973459"/>
        </a:xfrm>
        <a:prstGeom prst="roundRect">
          <a:avLst>
            <a:gd name="adj" fmla="val 10000"/>
          </a:avLst>
        </a:prstGeom>
        <a:solidFill>
          <a:schemeClr val="accent3">
            <a:lumMod val="7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Venture Capital</a:t>
          </a:r>
          <a:endParaRPr lang="en-US" sz="1800" kern="1200" dirty="0">
            <a:latin typeface="Calibri" pitchFamily="34" charset="0"/>
            <a:cs typeface="Calibri" pitchFamily="34" charset="0"/>
          </a:endParaRPr>
        </a:p>
      </dsp:txBody>
      <dsp:txXfrm>
        <a:off x="1930693" y="3647825"/>
        <a:ext cx="1403165" cy="916435"/>
      </dsp:txXfrm>
    </dsp:sp>
    <dsp:sp modelId="{36F6CDE5-67A2-4C87-97DB-28901DD50E32}">
      <dsp:nvSpPr>
        <dsp:cNvPr id="0" name=""/>
        <dsp:cNvSpPr/>
      </dsp:nvSpPr>
      <dsp:spPr>
        <a:xfrm>
          <a:off x="2632276" y="3229929"/>
          <a:ext cx="1898246" cy="389383"/>
        </a:xfrm>
        <a:custGeom>
          <a:avLst/>
          <a:gdLst/>
          <a:ahLst/>
          <a:cxnLst/>
          <a:rect l="0" t="0" r="0" b="0"/>
          <a:pathLst>
            <a:path>
              <a:moveTo>
                <a:pt x="0" y="0"/>
              </a:moveTo>
              <a:lnTo>
                <a:pt x="0" y="194691"/>
              </a:lnTo>
              <a:lnTo>
                <a:pt x="1898246" y="194691"/>
              </a:lnTo>
              <a:lnTo>
                <a:pt x="1898246" y="389383"/>
              </a:lnTo>
            </a:path>
          </a:pathLst>
        </a:custGeom>
        <a:noFill/>
        <a:ln w="28575" cap="flat" cmpd="sng" algn="ctr">
          <a:solidFill>
            <a:schemeClr val="accent3">
              <a:lumMod val="75000"/>
            </a:schemeClr>
          </a:solidFill>
          <a:prstDash val="solid"/>
        </a:ln>
        <a:effectLst/>
        <a:sp3d z="-40000" prstMaterial="matte"/>
      </dsp:spPr>
      <dsp:style>
        <a:lnRef idx="2">
          <a:scrgbClr r="0" g="0" b="0"/>
        </a:lnRef>
        <a:fillRef idx="0">
          <a:scrgbClr r="0" g="0" b="0"/>
        </a:fillRef>
        <a:effectRef idx="0">
          <a:scrgbClr r="0" g="0" b="0"/>
        </a:effectRef>
        <a:fontRef idx="minor"/>
      </dsp:style>
    </dsp:sp>
    <dsp:sp modelId="{A7AE70E7-AA6B-4BC9-A95F-0D8B327A7DDE}">
      <dsp:nvSpPr>
        <dsp:cNvPr id="0" name=""/>
        <dsp:cNvSpPr/>
      </dsp:nvSpPr>
      <dsp:spPr>
        <a:xfrm>
          <a:off x="3800428" y="3619313"/>
          <a:ext cx="1460189" cy="973459"/>
        </a:xfrm>
        <a:prstGeom prst="roundRect">
          <a:avLst>
            <a:gd name="adj" fmla="val 10000"/>
          </a:avLst>
        </a:prstGeom>
        <a:solidFill>
          <a:schemeClr val="bg1">
            <a:lumMod val="5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White Label Vehicle</a:t>
          </a:r>
          <a:endParaRPr lang="en-US" sz="1800" kern="1200" dirty="0">
            <a:latin typeface="Calibri" pitchFamily="34" charset="0"/>
            <a:cs typeface="Calibri" pitchFamily="34" charset="0"/>
          </a:endParaRPr>
        </a:p>
      </dsp:txBody>
      <dsp:txXfrm>
        <a:off x="3828940" y="3647825"/>
        <a:ext cx="1403165" cy="916435"/>
      </dsp:txXfrm>
    </dsp:sp>
    <dsp:sp modelId="{B9F98FF6-642E-4AFC-9C04-E2C8CCD2DE39}">
      <dsp:nvSpPr>
        <dsp:cNvPr id="0" name=""/>
        <dsp:cNvSpPr/>
      </dsp:nvSpPr>
      <dsp:spPr>
        <a:xfrm>
          <a:off x="4484803" y="1867085"/>
          <a:ext cx="91440" cy="389383"/>
        </a:xfrm>
        <a:custGeom>
          <a:avLst/>
          <a:gdLst/>
          <a:ahLst/>
          <a:cxnLst/>
          <a:rect l="0" t="0" r="0" b="0"/>
          <a:pathLst>
            <a:path>
              <a:moveTo>
                <a:pt x="45720" y="0"/>
              </a:moveTo>
              <a:lnTo>
                <a:pt x="45720" y="389383"/>
              </a:lnTo>
            </a:path>
          </a:pathLst>
        </a:custGeom>
        <a:noFill/>
        <a:ln w="28575" cap="flat"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100E322-9362-4D6D-8B14-EBB37D5B91BA}">
      <dsp:nvSpPr>
        <dsp:cNvPr id="0" name=""/>
        <dsp:cNvSpPr/>
      </dsp:nvSpPr>
      <dsp:spPr>
        <a:xfrm>
          <a:off x="3800428" y="2256469"/>
          <a:ext cx="1460189" cy="973459"/>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i3 Energy Fund</a:t>
          </a:r>
          <a:endParaRPr lang="en-US" sz="1800" kern="1200" dirty="0">
            <a:latin typeface="Calibri" pitchFamily="34" charset="0"/>
            <a:cs typeface="Calibri" pitchFamily="34" charset="0"/>
          </a:endParaRPr>
        </a:p>
      </dsp:txBody>
      <dsp:txXfrm>
        <a:off x="3828940" y="2284981"/>
        <a:ext cx="1403165" cy="916435"/>
      </dsp:txXfrm>
    </dsp:sp>
    <dsp:sp modelId="{4F1A84AA-9EA8-4FE1-8B8C-38EE98C53ED1}">
      <dsp:nvSpPr>
        <dsp:cNvPr id="0" name=""/>
        <dsp:cNvSpPr/>
      </dsp:nvSpPr>
      <dsp:spPr>
        <a:xfrm>
          <a:off x="4530523" y="1867085"/>
          <a:ext cx="1898246" cy="389383"/>
        </a:xfrm>
        <a:custGeom>
          <a:avLst/>
          <a:gdLst/>
          <a:ahLst/>
          <a:cxnLst/>
          <a:rect l="0" t="0" r="0" b="0"/>
          <a:pathLst>
            <a:path>
              <a:moveTo>
                <a:pt x="0" y="0"/>
              </a:moveTo>
              <a:lnTo>
                <a:pt x="0" y="194691"/>
              </a:lnTo>
              <a:lnTo>
                <a:pt x="1898246" y="194691"/>
              </a:lnTo>
              <a:lnTo>
                <a:pt x="1898246" y="389383"/>
              </a:lnTo>
            </a:path>
          </a:pathLst>
        </a:custGeom>
        <a:noFill/>
        <a:ln w="28575" cap="flat"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2C18F4D5-0B89-46D1-A35E-ABBF9E5CE4D4}">
      <dsp:nvSpPr>
        <dsp:cNvPr id="0" name=""/>
        <dsp:cNvSpPr/>
      </dsp:nvSpPr>
      <dsp:spPr>
        <a:xfrm>
          <a:off x="5698675" y="2256469"/>
          <a:ext cx="1460189" cy="973459"/>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i3 Healthcare Fund</a:t>
          </a:r>
          <a:endParaRPr lang="en-US" sz="1800" kern="1200" dirty="0">
            <a:latin typeface="Calibri" pitchFamily="34" charset="0"/>
            <a:cs typeface="Calibri" pitchFamily="34" charset="0"/>
          </a:endParaRPr>
        </a:p>
      </dsp:txBody>
      <dsp:txXfrm>
        <a:off x="5727187" y="2284981"/>
        <a:ext cx="1403165" cy="916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307B0-E89D-41B8-8D21-65E2E40B4FFC}">
      <dsp:nvSpPr>
        <dsp:cNvPr id="0" name=""/>
        <dsp:cNvSpPr/>
      </dsp:nvSpPr>
      <dsp:spPr>
        <a:xfrm>
          <a:off x="2291" y="1559"/>
          <a:ext cx="1378148" cy="518400"/>
        </a:xfrm>
        <a:prstGeom prst="rect">
          <a:avLst/>
        </a:prstGeom>
        <a:solidFill>
          <a:schemeClr val="accent3">
            <a:lumMod val="5000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latin typeface="Calibri" pitchFamily="34" charset="0"/>
              <a:cs typeface="Calibri" pitchFamily="34" charset="0"/>
            </a:rPr>
            <a:t>Return Generation</a:t>
          </a:r>
          <a:endParaRPr lang="en-US" sz="1400" kern="1200" dirty="0">
            <a:latin typeface="Calibri" pitchFamily="34" charset="0"/>
            <a:cs typeface="Calibri" pitchFamily="34" charset="0"/>
          </a:endParaRPr>
        </a:p>
      </dsp:txBody>
      <dsp:txXfrm>
        <a:off x="2291" y="1559"/>
        <a:ext cx="1378148" cy="518400"/>
      </dsp:txXfrm>
    </dsp:sp>
    <dsp:sp modelId="{1D785D9C-B533-4397-9F62-A5DA1A10ADC5}">
      <dsp:nvSpPr>
        <dsp:cNvPr id="0" name=""/>
        <dsp:cNvSpPr/>
      </dsp:nvSpPr>
      <dsp:spPr>
        <a:xfrm>
          <a:off x="2291" y="519960"/>
          <a:ext cx="1378148" cy="1383480"/>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latin typeface="Calibri" pitchFamily="34" charset="0"/>
              <a:cs typeface="Calibri" pitchFamily="34" charset="0"/>
            </a:rPr>
            <a:t>Outsize returns directly from the growth in the water industry</a:t>
          </a:r>
          <a:endParaRPr lang="en-US" sz="1200" kern="1200" dirty="0">
            <a:latin typeface="Calibri" pitchFamily="34" charset="0"/>
            <a:cs typeface="Calibri" pitchFamily="34" charset="0"/>
          </a:endParaRPr>
        </a:p>
        <a:p>
          <a:pPr marL="114300" lvl="1" indent="-114300" algn="l" defTabSz="533400">
            <a:lnSpc>
              <a:spcPct val="90000"/>
            </a:lnSpc>
            <a:spcBef>
              <a:spcPct val="0"/>
            </a:spcBef>
            <a:spcAft>
              <a:spcPct val="15000"/>
            </a:spcAft>
            <a:buChar char="••"/>
          </a:pPr>
          <a:r>
            <a:rPr lang="en-US" sz="1200" kern="1200" dirty="0" smtClean="0">
              <a:latin typeface="Calibri" pitchFamily="34" charset="0"/>
              <a:cs typeface="Calibri" pitchFamily="34" charset="0"/>
            </a:rPr>
            <a:t>Focus on emerging markets</a:t>
          </a:r>
          <a:endParaRPr lang="en-US" sz="1200" kern="1200" dirty="0">
            <a:latin typeface="Calibri" pitchFamily="34" charset="0"/>
            <a:cs typeface="Calibri" pitchFamily="34" charset="0"/>
          </a:endParaRPr>
        </a:p>
      </dsp:txBody>
      <dsp:txXfrm>
        <a:off x="2291" y="519960"/>
        <a:ext cx="1378148" cy="1383480"/>
      </dsp:txXfrm>
    </dsp:sp>
    <dsp:sp modelId="{472F93FE-2F91-49FB-801C-C3D937324B6D}">
      <dsp:nvSpPr>
        <dsp:cNvPr id="0" name=""/>
        <dsp:cNvSpPr/>
      </dsp:nvSpPr>
      <dsp:spPr>
        <a:xfrm>
          <a:off x="1573381" y="1559"/>
          <a:ext cx="1378148" cy="518400"/>
        </a:xfrm>
        <a:prstGeom prst="rect">
          <a:avLst/>
        </a:prstGeom>
        <a:solidFill>
          <a:schemeClr val="accent3">
            <a:lumMod val="5000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latin typeface="Calibri" pitchFamily="34" charset="0"/>
              <a:cs typeface="Calibri" pitchFamily="34" charset="0"/>
            </a:rPr>
            <a:t>Investability</a:t>
          </a:r>
          <a:endParaRPr lang="en-US" sz="1400" kern="1200" dirty="0">
            <a:latin typeface="Calibri" pitchFamily="34" charset="0"/>
            <a:cs typeface="Calibri" pitchFamily="34" charset="0"/>
          </a:endParaRPr>
        </a:p>
      </dsp:txBody>
      <dsp:txXfrm>
        <a:off x="1573381" y="1559"/>
        <a:ext cx="1378148" cy="518400"/>
      </dsp:txXfrm>
    </dsp:sp>
    <dsp:sp modelId="{13B9C1AB-31D6-4772-ADA6-78D41CF43660}">
      <dsp:nvSpPr>
        <dsp:cNvPr id="0" name=""/>
        <dsp:cNvSpPr/>
      </dsp:nvSpPr>
      <dsp:spPr>
        <a:xfrm>
          <a:off x="1573381" y="519960"/>
          <a:ext cx="1378148" cy="1383480"/>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latin typeface="Calibri" pitchFamily="34" charset="0"/>
              <a:cs typeface="Calibri" pitchFamily="34" charset="0"/>
            </a:rPr>
            <a:t>Ability to diversify into all areas of water</a:t>
          </a:r>
          <a:endParaRPr lang="en-US" sz="1200" kern="1200" dirty="0">
            <a:latin typeface="Calibri" pitchFamily="34" charset="0"/>
            <a:cs typeface="Calibri" pitchFamily="34" charset="0"/>
          </a:endParaRPr>
        </a:p>
        <a:p>
          <a:pPr marL="114300" lvl="1" indent="-114300" algn="l" defTabSz="533400">
            <a:lnSpc>
              <a:spcPct val="90000"/>
            </a:lnSpc>
            <a:spcBef>
              <a:spcPct val="0"/>
            </a:spcBef>
            <a:spcAft>
              <a:spcPct val="15000"/>
            </a:spcAft>
            <a:buChar char="••"/>
          </a:pPr>
          <a:r>
            <a:rPr lang="en-US" sz="1200" kern="1200" dirty="0" smtClean="0">
              <a:latin typeface="Calibri" pitchFamily="34" charset="0"/>
              <a:cs typeface="Calibri" pitchFamily="34" charset="0"/>
            </a:rPr>
            <a:t>Ability to build sizable positions commensurate with fund size</a:t>
          </a:r>
          <a:endParaRPr lang="en-US" sz="1200" kern="1200" dirty="0">
            <a:latin typeface="Calibri" pitchFamily="34" charset="0"/>
            <a:cs typeface="Calibri" pitchFamily="34" charset="0"/>
          </a:endParaRPr>
        </a:p>
      </dsp:txBody>
      <dsp:txXfrm>
        <a:off x="1573381" y="519960"/>
        <a:ext cx="1378148" cy="1383480"/>
      </dsp:txXfrm>
    </dsp:sp>
    <dsp:sp modelId="{D04498BF-781F-468B-8FD6-3D6126D75FA3}">
      <dsp:nvSpPr>
        <dsp:cNvPr id="0" name=""/>
        <dsp:cNvSpPr/>
      </dsp:nvSpPr>
      <dsp:spPr>
        <a:xfrm>
          <a:off x="3144470" y="1559"/>
          <a:ext cx="1378148" cy="518400"/>
        </a:xfrm>
        <a:prstGeom prst="rect">
          <a:avLst/>
        </a:prstGeom>
        <a:solidFill>
          <a:schemeClr val="accent3">
            <a:lumMod val="5000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latin typeface="Calibri" pitchFamily="34" charset="0"/>
              <a:cs typeface="Calibri" pitchFamily="34" charset="0"/>
            </a:rPr>
            <a:t>Impact Measurement</a:t>
          </a:r>
          <a:endParaRPr lang="en-US" sz="1400" kern="1200" dirty="0">
            <a:latin typeface="Calibri" pitchFamily="34" charset="0"/>
            <a:cs typeface="Calibri" pitchFamily="34" charset="0"/>
          </a:endParaRPr>
        </a:p>
      </dsp:txBody>
      <dsp:txXfrm>
        <a:off x="3144470" y="1559"/>
        <a:ext cx="1378148" cy="518400"/>
      </dsp:txXfrm>
    </dsp:sp>
    <dsp:sp modelId="{CA63DE27-F412-47C1-9B9A-583140AC2E2C}">
      <dsp:nvSpPr>
        <dsp:cNvPr id="0" name=""/>
        <dsp:cNvSpPr/>
      </dsp:nvSpPr>
      <dsp:spPr>
        <a:xfrm>
          <a:off x="3144470" y="519960"/>
          <a:ext cx="1378148" cy="1383480"/>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latin typeface="Calibri" pitchFamily="34" charset="0"/>
              <a:cs typeface="Calibri" pitchFamily="34" charset="0"/>
            </a:rPr>
            <a:t>Maximize ability to measure social impact</a:t>
          </a:r>
          <a:endParaRPr lang="en-US" sz="1200" kern="1200" dirty="0">
            <a:latin typeface="Calibri" pitchFamily="34" charset="0"/>
            <a:cs typeface="Calibri" pitchFamily="34" charset="0"/>
          </a:endParaRPr>
        </a:p>
        <a:p>
          <a:pPr marL="114300" lvl="1" indent="-114300" algn="l" defTabSz="666750">
            <a:lnSpc>
              <a:spcPct val="90000"/>
            </a:lnSpc>
            <a:spcBef>
              <a:spcPct val="0"/>
            </a:spcBef>
            <a:spcAft>
              <a:spcPct val="15000"/>
            </a:spcAft>
            <a:buChar char="••"/>
          </a:pPr>
          <a:endParaRPr lang="en-US" sz="1500" kern="1200" dirty="0">
            <a:latin typeface="Calibri" pitchFamily="34" charset="0"/>
            <a:cs typeface="Calibri" pitchFamily="34" charset="0"/>
          </a:endParaRPr>
        </a:p>
      </dsp:txBody>
      <dsp:txXfrm>
        <a:off x="3144470" y="519960"/>
        <a:ext cx="1378148" cy="1383480"/>
      </dsp:txXfrm>
    </dsp:sp>
    <dsp:sp modelId="{65815627-1B48-42C7-9726-B4B405A88CF4}">
      <dsp:nvSpPr>
        <dsp:cNvPr id="0" name=""/>
        <dsp:cNvSpPr/>
      </dsp:nvSpPr>
      <dsp:spPr>
        <a:xfrm>
          <a:off x="4715559" y="1559"/>
          <a:ext cx="1378148" cy="518400"/>
        </a:xfrm>
        <a:prstGeom prst="rect">
          <a:avLst/>
        </a:prstGeom>
        <a:solidFill>
          <a:schemeClr val="accent3">
            <a:lumMod val="5000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latin typeface="Calibri" pitchFamily="34" charset="0"/>
              <a:cs typeface="Calibri" pitchFamily="34" charset="0"/>
            </a:rPr>
            <a:t>Risk Management</a:t>
          </a:r>
          <a:endParaRPr lang="en-US" sz="1400" kern="1200" dirty="0">
            <a:latin typeface="Calibri" pitchFamily="34" charset="0"/>
            <a:cs typeface="Calibri" pitchFamily="34" charset="0"/>
          </a:endParaRPr>
        </a:p>
      </dsp:txBody>
      <dsp:txXfrm>
        <a:off x="4715559" y="1559"/>
        <a:ext cx="1378148" cy="518400"/>
      </dsp:txXfrm>
    </dsp:sp>
    <dsp:sp modelId="{D5CF3966-2DA7-44ED-8283-C855A3A5B525}">
      <dsp:nvSpPr>
        <dsp:cNvPr id="0" name=""/>
        <dsp:cNvSpPr/>
      </dsp:nvSpPr>
      <dsp:spPr>
        <a:xfrm>
          <a:off x="4715559" y="519960"/>
          <a:ext cx="1378148" cy="1383480"/>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latin typeface="Calibri" pitchFamily="34" charset="0"/>
              <a:cs typeface="Calibri" pitchFamily="34" charset="0"/>
            </a:rPr>
            <a:t>Advising clients on how to minimize exposure to unwanted areas</a:t>
          </a:r>
          <a:endParaRPr lang="en-US" sz="1200" kern="1200" dirty="0">
            <a:latin typeface="Calibri" pitchFamily="34" charset="0"/>
            <a:cs typeface="Calibri" pitchFamily="34" charset="0"/>
          </a:endParaRPr>
        </a:p>
      </dsp:txBody>
      <dsp:txXfrm>
        <a:off x="4715559" y="519960"/>
        <a:ext cx="1378148" cy="13834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1C292-F091-433C-9596-234DB1EF8A14}">
      <dsp:nvSpPr>
        <dsp:cNvPr id="0" name=""/>
        <dsp:cNvSpPr/>
      </dsp:nvSpPr>
      <dsp:spPr>
        <a:xfrm>
          <a:off x="0" y="409862"/>
          <a:ext cx="6096000" cy="1037778"/>
        </a:xfrm>
        <a:prstGeom prst="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3117" tIns="187452" rIns="473117" bIns="85344" numCol="1" spcCol="1270" anchor="t" anchorCtr="0">
          <a:noAutofit/>
        </a:bodyPr>
        <a:lstStyle/>
        <a:p>
          <a:pPr marL="114300" lvl="1" indent="-114300" algn="l" defTabSz="533400">
            <a:lnSpc>
              <a:spcPct val="90000"/>
            </a:lnSpc>
            <a:spcBef>
              <a:spcPct val="0"/>
            </a:spcBef>
            <a:spcAft>
              <a:spcPct val="15000"/>
            </a:spcAft>
            <a:buChar char="••"/>
          </a:pPr>
          <a:r>
            <a:rPr lang="en-US" sz="1200" b="0" kern="1200" dirty="0" smtClean="0">
              <a:latin typeface="Calibri" pitchFamily="34" charset="0"/>
              <a:cs typeface="Calibri" pitchFamily="34" charset="0"/>
            </a:rPr>
            <a:t>Direct </a:t>
          </a:r>
          <a:r>
            <a:rPr lang="en-US" sz="1200" b="1" kern="1200" dirty="0" smtClean="0">
              <a:latin typeface="Calibri" pitchFamily="34" charset="0"/>
              <a:cs typeface="Calibri" pitchFamily="34" charset="0"/>
            </a:rPr>
            <a:t>measurement </a:t>
          </a:r>
          <a:r>
            <a:rPr lang="en-US" sz="1200" b="0" kern="1200" dirty="0" smtClean="0">
              <a:latin typeface="Calibri" pitchFamily="34" charset="0"/>
              <a:cs typeface="Calibri" pitchFamily="34" charset="0"/>
            </a:rPr>
            <a:t>of returns and </a:t>
          </a:r>
          <a:r>
            <a:rPr lang="en-US" sz="1200" b="1" kern="1200" dirty="0" smtClean="0">
              <a:latin typeface="Calibri" pitchFamily="34" charset="0"/>
              <a:cs typeface="Calibri" pitchFamily="34" charset="0"/>
            </a:rPr>
            <a:t>focus </a:t>
          </a:r>
          <a:r>
            <a:rPr lang="en-US" sz="1200" b="0" kern="1200" dirty="0" smtClean="0">
              <a:latin typeface="Calibri" pitchFamily="34" charset="0"/>
              <a:cs typeface="Calibri" pitchFamily="34" charset="0"/>
            </a:rPr>
            <a:t>on desired industries</a:t>
          </a:r>
          <a:endParaRPr lang="en-US" sz="1200" b="1" kern="1200" dirty="0">
            <a:latin typeface="Calibri" pitchFamily="34" charset="0"/>
            <a:cs typeface="Calibri" pitchFamily="34" charset="0"/>
          </a:endParaRPr>
        </a:p>
        <a:p>
          <a:pPr marL="114300" lvl="1" indent="-114300" algn="l" defTabSz="533400">
            <a:lnSpc>
              <a:spcPct val="90000"/>
            </a:lnSpc>
            <a:spcBef>
              <a:spcPct val="0"/>
            </a:spcBef>
            <a:spcAft>
              <a:spcPct val="15000"/>
            </a:spcAft>
            <a:buChar char="••"/>
          </a:pPr>
          <a:r>
            <a:rPr lang="en-US" sz="1200" kern="1200" dirty="0" smtClean="0">
              <a:latin typeface="Calibri" pitchFamily="34" charset="0"/>
              <a:cs typeface="Calibri" pitchFamily="34" charset="0"/>
            </a:rPr>
            <a:t>High </a:t>
          </a:r>
          <a:r>
            <a:rPr lang="en-US" sz="1200" b="1" kern="1200" dirty="0" smtClean="0">
              <a:latin typeface="Calibri" pitchFamily="34" charset="0"/>
              <a:cs typeface="Calibri" pitchFamily="34" charset="0"/>
            </a:rPr>
            <a:t>liquidity </a:t>
          </a:r>
          <a:r>
            <a:rPr lang="en-US" sz="1200" kern="1200" dirty="0" smtClean="0">
              <a:latin typeface="Calibri" pitchFamily="34" charset="0"/>
              <a:cs typeface="Calibri" pitchFamily="34" charset="0"/>
            </a:rPr>
            <a:t>and large </a:t>
          </a:r>
          <a:r>
            <a:rPr lang="en-US" sz="1200" b="1" kern="1200" dirty="0" smtClean="0">
              <a:latin typeface="Calibri" pitchFamily="34" charset="0"/>
              <a:cs typeface="Calibri" pitchFamily="34" charset="0"/>
            </a:rPr>
            <a:t>investable </a:t>
          </a:r>
          <a:r>
            <a:rPr lang="en-US" sz="1200" kern="1200" dirty="0" smtClean="0">
              <a:latin typeface="Calibri" pitchFamily="34" charset="0"/>
              <a:cs typeface="Calibri" pitchFamily="34" charset="0"/>
            </a:rPr>
            <a:t>universe</a:t>
          </a:r>
          <a:endParaRPr lang="en-US" sz="1200" b="1" kern="1200" dirty="0">
            <a:latin typeface="Calibri" pitchFamily="34" charset="0"/>
            <a:cs typeface="Calibri" pitchFamily="34" charset="0"/>
          </a:endParaRPr>
        </a:p>
        <a:p>
          <a:pPr marL="114300" lvl="1" indent="-114300" algn="l" defTabSz="533400">
            <a:lnSpc>
              <a:spcPct val="90000"/>
            </a:lnSpc>
            <a:spcBef>
              <a:spcPct val="0"/>
            </a:spcBef>
            <a:spcAft>
              <a:spcPct val="15000"/>
            </a:spcAft>
            <a:buChar char="••"/>
          </a:pPr>
          <a:r>
            <a:rPr lang="en-US" sz="1200" b="0" kern="1200" dirty="0" smtClean="0">
              <a:latin typeface="Calibri" pitchFamily="34" charset="0"/>
              <a:cs typeface="Calibri" pitchFamily="34" charset="0"/>
            </a:rPr>
            <a:t>Direct alignment with company </a:t>
          </a:r>
          <a:r>
            <a:rPr lang="en-US" sz="1200" b="1" kern="1200" dirty="0" smtClean="0">
              <a:latin typeface="Calibri" pitchFamily="34" charset="0"/>
              <a:cs typeface="Calibri" pitchFamily="34" charset="0"/>
            </a:rPr>
            <a:t>performance </a:t>
          </a:r>
          <a:r>
            <a:rPr lang="en-US" sz="1200" b="0" kern="1200" dirty="0" smtClean="0">
              <a:latin typeface="Calibri" pitchFamily="34" charset="0"/>
              <a:cs typeface="Calibri" pitchFamily="34" charset="0"/>
            </a:rPr>
            <a:t>and social </a:t>
          </a:r>
          <a:r>
            <a:rPr lang="en-US" sz="1200" b="1" kern="1200" dirty="0" smtClean="0">
              <a:latin typeface="Calibri" pitchFamily="34" charset="0"/>
              <a:cs typeface="Calibri" pitchFamily="34" charset="0"/>
            </a:rPr>
            <a:t>impact</a:t>
          </a:r>
          <a:endParaRPr lang="en-US" sz="1200" b="1" kern="1200" dirty="0">
            <a:latin typeface="Calibri" pitchFamily="34" charset="0"/>
            <a:cs typeface="Calibri" pitchFamily="34" charset="0"/>
          </a:endParaRPr>
        </a:p>
        <a:p>
          <a:pPr marL="114300" lvl="1" indent="-114300" algn="l" defTabSz="533400">
            <a:lnSpc>
              <a:spcPct val="90000"/>
            </a:lnSpc>
            <a:spcBef>
              <a:spcPct val="0"/>
            </a:spcBef>
            <a:spcAft>
              <a:spcPct val="15000"/>
            </a:spcAft>
            <a:buChar char="••"/>
          </a:pPr>
          <a:r>
            <a:rPr lang="en-US" sz="1200" b="1" kern="1200" dirty="0" smtClean="0">
              <a:latin typeface="Calibri" pitchFamily="34" charset="0"/>
              <a:cs typeface="Calibri" pitchFamily="34" charset="0"/>
            </a:rPr>
            <a:t>Diversify </a:t>
          </a:r>
          <a:r>
            <a:rPr lang="en-US" sz="1200" b="0" kern="1200" dirty="0" smtClean="0">
              <a:latin typeface="Calibri" pitchFamily="34" charset="0"/>
              <a:cs typeface="Calibri" pitchFamily="34" charset="0"/>
            </a:rPr>
            <a:t>across geography, market caps, and maturity</a:t>
          </a:r>
          <a:endParaRPr lang="en-US" sz="1200" b="0" kern="1200" dirty="0">
            <a:latin typeface="Calibri" pitchFamily="34" charset="0"/>
            <a:cs typeface="Calibri" pitchFamily="34" charset="0"/>
          </a:endParaRPr>
        </a:p>
      </dsp:txBody>
      <dsp:txXfrm>
        <a:off x="0" y="409862"/>
        <a:ext cx="6096000" cy="1037778"/>
      </dsp:txXfrm>
    </dsp:sp>
    <dsp:sp modelId="{4710C944-C948-49B1-BA3F-0293A066281F}">
      <dsp:nvSpPr>
        <dsp:cNvPr id="0" name=""/>
        <dsp:cNvSpPr/>
      </dsp:nvSpPr>
      <dsp:spPr>
        <a:xfrm>
          <a:off x="535860" y="0"/>
          <a:ext cx="5024282" cy="462603"/>
        </a:xfrm>
        <a:prstGeom prst="roundRect">
          <a:avLst/>
        </a:prstGeom>
        <a:solidFill>
          <a:schemeClr val="accent3">
            <a:lumMod val="5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r>
            <a:rPr lang="en-US" sz="1400" b="1" kern="1200" dirty="0" smtClean="0">
              <a:latin typeface="Calibri" pitchFamily="34" charset="0"/>
              <a:cs typeface="Calibri" pitchFamily="34" charset="0"/>
            </a:rPr>
            <a:t>Build a focused equity portfolio with 10-20 names that will capture returns from the water industry</a:t>
          </a:r>
          <a:endParaRPr lang="en-US" sz="1400" b="1" kern="1200" dirty="0">
            <a:latin typeface="Calibri" pitchFamily="34" charset="0"/>
            <a:cs typeface="Calibri" pitchFamily="34" charset="0"/>
          </a:endParaRPr>
        </a:p>
      </dsp:txBody>
      <dsp:txXfrm>
        <a:off x="558442" y="22582"/>
        <a:ext cx="4979118" cy="4174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DC8B9-6716-4E66-8DC0-CF22317AB13C}">
      <dsp:nvSpPr>
        <dsp:cNvPr id="0" name=""/>
        <dsp:cNvSpPr/>
      </dsp:nvSpPr>
      <dsp:spPr>
        <a:xfrm>
          <a:off x="757569" y="762"/>
          <a:ext cx="1796073" cy="898036"/>
        </a:xfrm>
        <a:prstGeom prst="roundRect">
          <a:avLst>
            <a:gd name="adj" fmla="val 10000"/>
          </a:avLst>
        </a:prstGeom>
        <a:solidFill>
          <a:schemeClr val="accent3">
            <a:lumMod val="5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Calibri" pitchFamily="34" charset="0"/>
              <a:cs typeface="Calibri" pitchFamily="34" charset="0"/>
            </a:rPr>
            <a:t>Significant and Measurable Impact</a:t>
          </a:r>
          <a:endParaRPr lang="en-US" sz="1600" b="1" kern="1200" dirty="0">
            <a:latin typeface="Calibri" pitchFamily="34" charset="0"/>
            <a:cs typeface="Calibri" pitchFamily="34" charset="0"/>
          </a:endParaRPr>
        </a:p>
      </dsp:txBody>
      <dsp:txXfrm>
        <a:off x="783872" y="27065"/>
        <a:ext cx="1743467" cy="845430"/>
      </dsp:txXfrm>
    </dsp:sp>
    <dsp:sp modelId="{EC01BC4B-A6DF-4F57-976B-EB252E038277}">
      <dsp:nvSpPr>
        <dsp:cNvPr id="0" name=""/>
        <dsp:cNvSpPr/>
      </dsp:nvSpPr>
      <dsp:spPr>
        <a:xfrm>
          <a:off x="937176" y="898799"/>
          <a:ext cx="179607" cy="673527"/>
        </a:xfrm>
        <a:custGeom>
          <a:avLst/>
          <a:gdLst/>
          <a:ahLst/>
          <a:cxnLst/>
          <a:rect l="0" t="0" r="0" b="0"/>
          <a:pathLst>
            <a:path>
              <a:moveTo>
                <a:pt x="0" y="0"/>
              </a:moveTo>
              <a:lnTo>
                <a:pt x="0" y="673527"/>
              </a:lnTo>
              <a:lnTo>
                <a:pt x="179607" y="673527"/>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E44D5E-6FB4-43E2-9D0F-4AA71EB823A9}">
      <dsp:nvSpPr>
        <dsp:cNvPr id="0" name=""/>
        <dsp:cNvSpPr/>
      </dsp:nvSpPr>
      <dsp:spPr>
        <a:xfrm>
          <a:off x="1116784" y="1123308"/>
          <a:ext cx="1436858" cy="898036"/>
        </a:xfrm>
        <a:prstGeom prst="roundRect">
          <a:avLst>
            <a:gd name="adj" fmla="val 10000"/>
          </a:avLst>
        </a:prstGeom>
        <a:solidFill>
          <a:schemeClr val="bg1"/>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Calibri" pitchFamily="34" charset="0"/>
              <a:cs typeface="Calibri" pitchFamily="34" charset="0"/>
            </a:rPr>
            <a:t>Focus on disruptive technologies/services</a:t>
          </a:r>
          <a:endParaRPr lang="en-US" sz="1200" kern="1200" dirty="0">
            <a:latin typeface="Calibri" pitchFamily="34" charset="0"/>
            <a:cs typeface="Calibri" pitchFamily="34" charset="0"/>
          </a:endParaRPr>
        </a:p>
      </dsp:txBody>
      <dsp:txXfrm>
        <a:off x="1143087" y="1149611"/>
        <a:ext cx="1384252" cy="845430"/>
      </dsp:txXfrm>
    </dsp:sp>
    <dsp:sp modelId="{8B98A071-0585-427C-A56A-626BA08771D3}">
      <dsp:nvSpPr>
        <dsp:cNvPr id="0" name=""/>
        <dsp:cNvSpPr/>
      </dsp:nvSpPr>
      <dsp:spPr>
        <a:xfrm>
          <a:off x="937176" y="898799"/>
          <a:ext cx="179607" cy="1796073"/>
        </a:xfrm>
        <a:custGeom>
          <a:avLst/>
          <a:gdLst/>
          <a:ahLst/>
          <a:cxnLst/>
          <a:rect l="0" t="0" r="0" b="0"/>
          <a:pathLst>
            <a:path>
              <a:moveTo>
                <a:pt x="0" y="0"/>
              </a:moveTo>
              <a:lnTo>
                <a:pt x="0" y="1796073"/>
              </a:lnTo>
              <a:lnTo>
                <a:pt x="179607" y="1796073"/>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81ED8F-0862-427D-95D2-858BCE7B8DA0}">
      <dsp:nvSpPr>
        <dsp:cNvPr id="0" name=""/>
        <dsp:cNvSpPr/>
      </dsp:nvSpPr>
      <dsp:spPr>
        <a:xfrm>
          <a:off x="1116784" y="2245854"/>
          <a:ext cx="1436858" cy="898036"/>
        </a:xfrm>
        <a:prstGeom prst="roundRect">
          <a:avLst>
            <a:gd name="adj" fmla="val 10000"/>
          </a:avLst>
        </a:prstGeom>
        <a:solidFill>
          <a:schemeClr val="bg1"/>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Calibri" pitchFamily="34" charset="0"/>
              <a:cs typeface="Calibri" pitchFamily="34" charset="0"/>
            </a:rPr>
            <a:t>Provide capital for the most impactful products</a:t>
          </a:r>
        </a:p>
      </dsp:txBody>
      <dsp:txXfrm>
        <a:off x="1143087" y="2272157"/>
        <a:ext cx="1384252" cy="845430"/>
      </dsp:txXfrm>
    </dsp:sp>
    <dsp:sp modelId="{81D0107B-D667-44B0-A402-79FC7B9C8E05}">
      <dsp:nvSpPr>
        <dsp:cNvPr id="0" name=""/>
        <dsp:cNvSpPr/>
      </dsp:nvSpPr>
      <dsp:spPr>
        <a:xfrm>
          <a:off x="937176" y="898799"/>
          <a:ext cx="179607" cy="2918619"/>
        </a:xfrm>
        <a:custGeom>
          <a:avLst/>
          <a:gdLst/>
          <a:ahLst/>
          <a:cxnLst/>
          <a:rect l="0" t="0" r="0" b="0"/>
          <a:pathLst>
            <a:path>
              <a:moveTo>
                <a:pt x="0" y="0"/>
              </a:moveTo>
              <a:lnTo>
                <a:pt x="0" y="2918619"/>
              </a:lnTo>
              <a:lnTo>
                <a:pt x="179607" y="2918619"/>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22CD31-C0CF-4168-8C30-67958407BA55}">
      <dsp:nvSpPr>
        <dsp:cNvPr id="0" name=""/>
        <dsp:cNvSpPr/>
      </dsp:nvSpPr>
      <dsp:spPr>
        <a:xfrm>
          <a:off x="1116784" y="3368400"/>
          <a:ext cx="1436858" cy="898036"/>
        </a:xfrm>
        <a:prstGeom prst="roundRect">
          <a:avLst>
            <a:gd name="adj" fmla="val 10000"/>
          </a:avLst>
        </a:prstGeom>
        <a:solidFill>
          <a:schemeClr val="bg1"/>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Calibri" pitchFamily="34" charset="0"/>
              <a:cs typeface="Calibri" pitchFamily="34" charset="0"/>
            </a:rPr>
            <a:t>Ability to directly measure impact of investment</a:t>
          </a:r>
        </a:p>
      </dsp:txBody>
      <dsp:txXfrm>
        <a:off x="1143087" y="3394703"/>
        <a:ext cx="1384252" cy="845430"/>
      </dsp:txXfrm>
    </dsp:sp>
    <dsp:sp modelId="{1BDF3B7B-7BB8-4AA5-BA79-01A762FD66CA}">
      <dsp:nvSpPr>
        <dsp:cNvPr id="0" name=""/>
        <dsp:cNvSpPr/>
      </dsp:nvSpPr>
      <dsp:spPr>
        <a:xfrm>
          <a:off x="3002661" y="762"/>
          <a:ext cx="1796073" cy="898036"/>
        </a:xfrm>
        <a:prstGeom prst="roundRect">
          <a:avLst>
            <a:gd name="adj" fmla="val 10000"/>
          </a:avLst>
        </a:prstGeom>
        <a:solidFill>
          <a:schemeClr val="accent3">
            <a:lumMod val="5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Calibri" pitchFamily="34" charset="0"/>
              <a:cs typeface="Calibri" pitchFamily="34" charset="0"/>
            </a:rPr>
            <a:t>Potential Returns</a:t>
          </a:r>
          <a:endParaRPr lang="en-US" sz="1600" kern="1200" dirty="0"/>
        </a:p>
      </dsp:txBody>
      <dsp:txXfrm>
        <a:off x="3028964" y="27065"/>
        <a:ext cx="1743467" cy="845430"/>
      </dsp:txXfrm>
    </dsp:sp>
    <dsp:sp modelId="{6D89B716-4538-4011-9AF4-A2435AD12C20}">
      <dsp:nvSpPr>
        <dsp:cNvPr id="0" name=""/>
        <dsp:cNvSpPr/>
      </dsp:nvSpPr>
      <dsp:spPr>
        <a:xfrm>
          <a:off x="3182268" y="898799"/>
          <a:ext cx="179607" cy="673527"/>
        </a:xfrm>
        <a:custGeom>
          <a:avLst/>
          <a:gdLst/>
          <a:ahLst/>
          <a:cxnLst/>
          <a:rect l="0" t="0" r="0" b="0"/>
          <a:pathLst>
            <a:path>
              <a:moveTo>
                <a:pt x="0" y="0"/>
              </a:moveTo>
              <a:lnTo>
                <a:pt x="0" y="673527"/>
              </a:lnTo>
              <a:lnTo>
                <a:pt x="179607" y="673527"/>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3EF38E-479E-4C28-9AC4-B7B7DF0EBDC5}">
      <dsp:nvSpPr>
        <dsp:cNvPr id="0" name=""/>
        <dsp:cNvSpPr/>
      </dsp:nvSpPr>
      <dsp:spPr>
        <a:xfrm>
          <a:off x="3361875" y="1123308"/>
          <a:ext cx="1436858" cy="898036"/>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Calibri" pitchFamily="34" charset="0"/>
              <a:cs typeface="Calibri" pitchFamily="34" charset="0"/>
            </a:rPr>
            <a:t>Outsized returns through deep due diligence</a:t>
          </a:r>
          <a:endParaRPr lang="en-US" sz="1200" kern="1200" dirty="0">
            <a:latin typeface="Calibri" pitchFamily="34" charset="0"/>
            <a:cs typeface="Calibri" pitchFamily="34" charset="0"/>
          </a:endParaRPr>
        </a:p>
      </dsp:txBody>
      <dsp:txXfrm>
        <a:off x="3388178" y="1149611"/>
        <a:ext cx="1384252" cy="845430"/>
      </dsp:txXfrm>
    </dsp:sp>
    <dsp:sp modelId="{FA938F88-0B44-4453-B486-808C2370A3BD}">
      <dsp:nvSpPr>
        <dsp:cNvPr id="0" name=""/>
        <dsp:cNvSpPr/>
      </dsp:nvSpPr>
      <dsp:spPr>
        <a:xfrm>
          <a:off x="3182268" y="898799"/>
          <a:ext cx="179607" cy="1796073"/>
        </a:xfrm>
        <a:custGeom>
          <a:avLst/>
          <a:gdLst/>
          <a:ahLst/>
          <a:cxnLst/>
          <a:rect l="0" t="0" r="0" b="0"/>
          <a:pathLst>
            <a:path>
              <a:moveTo>
                <a:pt x="0" y="0"/>
              </a:moveTo>
              <a:lnTo>
                <a:pt x="0" y="1796073"/>
              </a:lnTo>
              <a:lnTo>
                <a:pt x="179607" y="1796073"/>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1F42BB-461E-475E-BD03-000F15A02079}">
      <dsp:nvSpPr>
        <dsp:cNvPr id="0" name=""/>
        <dsp:cNvSpPr/>
      </dsp:nvSpPr>
      <dsp:spPr>
        <a:xfrm>
          <a:off x="3361875" y="2245854"/>
          <a:ext cx="1436858" cy="898036"/>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Calibri" pitchFamily="34" charset="0"/>
              <a:cs typeface="Calibri" pitchFamily="34" charset="0"/>
            </a:rPr>
            <a:t>Early-stage entry in an exploding industry</a:t>
          </a:r>
          <a:endParaRPr lang="en-US" sz="1200" kern="1200" dirty="0">
            <a:latin typeface="Calibri" pitchFamily="34" charset="0"/>
            <a:cs typeface="Calibri" pitchFamily="34" charset="0"/>
          </a:endParaRPr>
        </a:p>
      </dsp:txBody>
      <dsp:txXfrm>
        <a:off x="3388178" y="2272157"/>
        <a:ext cx="1384252" cy="845430"/>
      </dsp:txXfrm>
    </dsp:sp>
    <dsp:sp modelId="{BDD19B7A-63FA-40E6-88B3-0D71C12F4691}">
      <dsp:nvSpPr>
        <dsp:cNvPr id="0" name=""/>
        <dsp:cNvSpPr/>
      </dsp:nvSpPr>
      <dsp:spPr>
        <a:xfrm>
          <a:off x="5247753" y="762"/>
          <a:ext cx="1796073" cy="898036"/>
        </a:xfrm>
        <a:prstGeom prst="roundRect">
          <a:avLst>
            <a:gd name="adj" fmla="val 10000"/>
          </a:avLst>
        </a:prstGeom>
        <a:solidFill>
          <a:schemeClr val="accent3">
            <a:lumMod val="5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Calibri" pitchFamily="34" charset="0"/>
              <a:cs typeface="Calibri" pitchFamily="34" charset="0"/>
            </a:rPr>
            <a:t>Diversification</a:t>
          </a:r>
          <a:endParaRPr lang="en-US" sz="1600" b="1" kern="1200" dirty="0">
            <a:latin typeface="Calibri" pitchFamily="34" charset="0"/>
            <a:cs typeface="Calibri" pitchFamily="34" charset="0"/>
          </a:endParaRPr>
        </a:p>
      </dsp:txBody>
      <dsp:txXfrm>
        <a:off x="5274056" y="27065"/>
        <a:ext cx="1743467" cy="845430"/>
      </dsp:txXfrm>
    </dsp:sp>
    <dsp:sp modelId="{A409CCBB-5DEA-4FC4-B91E-4F72FA6C85FC}">
      <dsp:nvSpPr>
        <dsp:cNvPr id="0" name=""/>
        <dsp:cNvSpPr/>
      </dsp:nvSpPr>
      <dsp:spPr>
        <a:xfrm>
          <a:off x="5427360" y="898799"/>
          <a:ext cx="179607" cy="673527"/>
        </a:xfrm>
        <a:custGeom>
          <a:avLst/>
          <a:gdLst/>
          <a:ahLst/>
          <a:cxnLst/>
          <a:rect l="0" t="0" r="0" b="0"/>
          <a:pathLst>
            <a:path>
              <a:moveTo>
                <a:pt x="0" y="0"/>
              </a:moveTo>
              <a:lnTo>
                <a:pt x="0" y="673527"/>
              </a:lnTo>
              <a:lnTo>
                <a:pt x="179607" y="673527"/>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51730A-C5A9-4D2B-BAA8-03C6F10A57C6}">
      <dsp:nvSpPr>
        <dsp:cNvPr id="0" name=""/>
        <dsp:cNvSpPr/>
      </dsp:nvSpPr>
      <dsp:spPr>
        <a:xfrm>
          <a:off x="5606967" y="1123308"/>
          <a:ext cx="1436858" cy="898036"/>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Calibri" pitchFamily="34" charset="0"/>
              <a:cs typeface="Calibri" pitchFamily="34" charset="0"/>
            </a:rPr>
            <a:t>Early-stage investment in relatively illiquid market</a:t>
          </a:r>
          <a:endParaRPr lang="en-US" sz="1200" kern="1200" dirty="0">
            <a:latin typeface="Calibri" pitchFamily="34" charset="0"/>
            <a:cs typeface="Calibri" pitchFamily="34" charset="0"/>
          </a:endParaRPr>
        </a:p>
      </dsp:txBody>
      <dsp:txXfrm>
        <a:off x="5633270" y="1149611"/>
        <a:ext cx="1384252" cy="845430"/>
      </dsp:txXfrm>
    </dsp:sp>
    <dsp:sp modelId="{6DC6C917-0B9C-486F-B604-D9E0AD8D4FB8}">
      <dsp:nvSpPr>
        <dsp:cNvPr id="0" name=""/>
        <dsp:cNvSpPr/>
      </dsp:nvSpPr>
      <dsp:spPr>
        <a:xfrm>
          <a:off x="5427360" y="898799"/>
          <a:ext cx="179607" cy="1796073"/>
        </a:xfrm>
        <a:custGeom>
          <a:avLst/>
          <a:gdLst/>
          <a:ahLst/>
          <a:cxnLst/>
          <a:rect l="0" t="0" r="0" b="0"/>
          <a:pathLst>
            <a:path>
              <a:moveTo>
                <a:pt x="0" y="0"/>
              </a:moveTo>
              <a:lnTo>
                <a:pt x="0" y="1796073"/>
              </a:lnTo>
              <a:lnTo>
                <a:pt x="179607" y="1796073"/>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717DA3-5761-41B5-98A0-58188A0C2EC0}">
      <dsp:nvSpPr>
        <dsp:cNvPr id="0" name=""/>
        <dsp:cNvSpPr/>
      </dsp:nvSpPr>
      <dsp:spPr>
        <a:xfrm>
          <a:off x="5606967" y="2245854"/>
          <a:ext cx="1436858" cy="898036"/>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Calibri" pitchFamily="34" charset="0"/>
              <a:cs typeface="Calibri" pitchFamily="34" charset="0"/>
            </a:rPr>
            <a:t>Co-investment strategy spreads risk</a:t>
          </a:r>
          <a:endParaRPr lang="en-US" sz="1200" kern="1200" dirty="0">
            <a:latin typeface="Calibri" pitchFamily="34" charset="0"/>
            <a:cs typeface="Calibri" pitchFamily="34" charset="0"/>
          </a:endParaRPr>
        </a:p>
      </dsp:txBody>
      <dsp:txXfrm>
        <a:off x="5633270" y="2272157"/>
        <a:ext cx="1384252" cy="8454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DE83E-4A5D-44AC-B5EE-666D1CC142E8}">
      <dsp:nvSpPr>
        <dsp:cNvPr id="0" name=""/>
        <dsp:cNvSpPr/>
      </dsp:nvSpPr>
      <dsp:spPr>
        <a:xfrm rot="5400000">
          <a:off x="2669805" y="-1033780"/>
          <a:ext cx="567412" cy="2779776"/>
        </a:xfrm>
        <a:prstGeom prst="round2SameRect">
          <a:avLst/>
        </a:prstGeom>
        <a:solidFill>
          <a:schemeClr val="accent3">
            <a:tint val="40000"/>
            <a:alpha val="90000"/>
            <a:hueOff val="0"/>
            <a:satOff val="0"/>
            <a:lumOff val="0"/>
            <a:alphaOff val="0"/>
          </a:schemeClr>
        </a:solidFill>
        <a:ln w="285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Calibri" pitchFamily="34" charset="0"/>
              <a:cs typeface="Calibri" pitchFamily="34" charset="0"/>
            </a:rPr>
            <a:t>Reduces energy cost--increases access</a:t>
          </a:r>
          <a:endParaRPr lang="en-US" sz="1600" kern="1200" dirty="0">
            <a:latin typeface="Calibri" pitchFamily="34" charset="0"/>
            <a:cs typeface="Calibri" pitchFamily="34" charset="0"/>
          </a:endParaRPr>
        </a:p>
      </dsp:txBody>
      <dsp:txXfrm rot="-5400000">
        <a:off x="1563624" y="100100"/>
        <a:ext cx="2752077" cy="512014"/>
      </dsp:txXfrm>
    </dsp:sp>
    <dsp:sp modelId="{E195E8F4-EF51-4AB3-8D15-70693B5042A6}">
      <dsp:nvSpPr>
        <dsp:cNvPr id="0" name=""/>
        <dsp:cNvSpPr/>
      </dsp:nvSpPr>
      <dsp:spPr>
        <a:xfrm>
          <a:off x="0" y="1474"/>
          <a:ext cx="1563624" cy="709265"/>
        </a:xfrm>
        <a:prstGeom prst="roundRect">
          <a:avLst/>
        </a:prstGeom>
        <a:solidFill>
          <a:schemeClr val="accent3">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latin typeface="Calibri" pitchFamily="34" charset="0"/>
              <a:cs typeface="Calibri" pitchFamily="34" charset="0"/>
            </a:rPr>
            <a:t>Impact</a:t>
          </a:r>
          <a:endParaRPr lang="en-US" sz="2300" kern="1200" dirty="0">
            <a:latin typeface="Calibri" pitchFamily="34" charset="0"/>
            <a:cs typeface="Calibri" pitchFamily="34" charset="0"/>
          </a:endParaRPr>
        </a:p>
      </dsp:txBody>
      <dsp:txXfrm>
        <a:off x="34623" y="36097"/>
        <a:ext cx="1494378" cy="640019"/>
      </dsp:txXfrm>
    </dsp:sp>
    <dsp:sp modelId="{497E7C61-1A36-4758-9688-1B6DB45DE2C2}">
      <dsp:nvSpPr>
        <dsp:cNvPr id="0" name=""/>
        <dsp:cNvSpPr/>
      </dsp:nvSpPr>
      <dsp:spPr>
        <a:xfrm rot="5400000">
          <a:off x="2669805" y="-289052"/>
          <a:ext cx="567412" cy="2779776"/>
        </a:xfrm>
        <a:prstGeom prst="round2SameRect">
          <a:avLst/>
        </a:prstGeom>
        <a:solidFill>
          <a:schemeClr val="accent3">
            <a:tint val="40000"/>
            <a:alpha val="90000"/>
            <a:hueOff val="133533"/>
            <a:satOff val="-5886"/>
            <a:lumOff val="770"/>
            <a:alphaOff val="0"/>
          </a:schemeClr>
        </a:solidFill>
        <a:ln w="28575" cap="flat" cmpd="sng" algn="ctr">
          <a:solidFill>
            <a:schemeClr val="accent3">
              <a:tint val="40000"/>
              <a:alpha val="90000"/>
              <a:hueOff val="133533"/>
              <a:satOff val="-5886"/>
              <a:lumOff val="7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Calibri" pitchFamily="34" charset="0"/>
              <a:cs typeface="Calibri" pitchFamily="34" charset="0"/>
            </a:rPr>
            <a:t>Makes desalination competitive</a:t>
          </a:r>
          <a:endParaRPr lang="en-US" sz="1600" kern="1200" dirty="0">
            <a:latin typeface="Calibri" pitchFamily="34" charset="0"/>
            <a:cs typeface="Calibri" pitchFamily="34" charset="0"/>
          </a:endParaRPr>
        </a:p>
      </dsp:txBody>
      <dsp:txXfrm rot="-5400000">
        <a:off x="1563624" y="844828"/>
        <a:ext cx="2752077" cy="512014"/>
      </dsp:txXfrm>
    </dsp:sp>
    <dsp:sp modelId="{E0EC57BF-DCA5-4260-B85B-0961E1192959}">
      <dsp:nvSpPr>
        <dsp:cNvPr id="0" name=""/>
        <dsp:cNvSpPr/>
      </dsp:nvSpPr>
      <dsp:spPr>
        <a:xfrm>
          <a:off x="0" y="746203"/>
          <a:ext cx="1563624" cy="709265"/>
        </a:xfrm>
        <a:prstGeom prst="roundRect">
          <a:avLst/>
        </a:prstGeom>
        <a:solidFill>
          <a:schemeClr val="accent3">
            <a:hueOff val="224738"/>
            <a:satOff val="-8850"/>
            <a:lumOff val="4314"/>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latin typeface="Calibri" pitchFamily="34" charset="0"/>
              <a:cs typeface="Calibri" pitchFamily="34" charset="0"/>
            </a:rPr>
            <a:t>Cost Curve</a:t>
          </a:r>
          <a:endParaRPr lang="en-US" sz="2300" kern="1200" dirty="0">
            <a:latin typeface="Calibri" pitchFamily="34" charset="0"/>
            <a:cs typeface="Calibri" pitchFamily="34" charset="0"/>
          </a:endParaRPr>
        </a:p>
      </dsp:txBody>
      <dsp:txXfrm>
        <a:off x="34623" y="780826"/>
        <a:ext cx="1494378" cy="640019"/>
      </dsp:txXfrm>
    </dsp:sp>
    <dsp:sp modelId="{AE5C9D42-49FA-4173-9167-7F5952F268C0}">
      <dsp:nvSpPr>
        <dsp:cNvPr id="0" name=""/>
        <dsp:cNvSpPr/>
      </dsp:nvSpPr>
      <dsp:spPr>
        <a:xfrm rot="5400000">
          <a:off x="2669805" y="455676"/>
          <a:ext cx="567412" cy="2779776"/>
        </a:xfrm>
        <a:prstGeom prst="round2SameRect">
          <a:avLst/>
        </a:prstGeom>
        <a:solidFill>
          <a:schemeClr val="accent3">
            <a:tint val="40000"/>
            <a:alpha val="90000"/>
            <a:hueOff val="267066"/>
            <a:satOff val="-11772"/>
            <a:lumOff val="1539"/>
            <a:alphaOff val="0"/>
          </a:schemeClr>
        </a:solidFill>
        <a:ln w="28575" cap="flat" cmpd="sng" algn="ctr">
          <a:solidFill>
            <a:schemeClr val="accent3">
              <a:tint val="40000"/>
              <a:alpha val="90000"/>
              <a:hueOff val="267066"/>
              <a:satOff val="-11772"/>
              <a:lumOff val="15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Calibri" pitchFamily="34" charset="0"/>
              <a:cs typeface="Calibri" pitchFamily="34" charset="0"/>
            </a:rPr>
            <a:t>Leverage existing company knowledge</a:t>
          </a:r>
          <a:endParaRPr lang="en-US" sz="1600" kern="1200" dirty="0">
            <a:latin typeface="Calibri" pitchFamily="34" charset="0"/>
            <a:cs typeface="Calibri" pitchFamily="34" charset="0"/>
          </a:endParaRPr>
        </a:p>
      </dsp:txBody>
      <dsp:txXfrm rot="-5400000">
        <a:off x="1563624" y="1589557"/>
        <a:ext cx="2752077" cy="512014"/>
      </dsp:txXfrm>
    </dsp:sp>
    <dsp:sp modelId="{1D5DBB31-52C3-4681-871F-07155EC89F14}">
      <dsp:nvSpPr>
        <dsp:cNvPr id="0" name=""/>
        <dsp:cNvSpPr/>
      </dsp:nvSpPr>
      <dsp:spPr>
        <a:xfrm>
          <a:off x="0" y="1490931"/>
          <a:ext cx="1563624" cy="709265"/>
        </a:xfrm>
        <a:prstGeom prst="roundRect">
          <a:avLst/>
        </a:prstGeom>
        <a:solidFill>
          <a:schemeClr val="accent3">
            <a:hueOff val="449476"/>
            <a:satOff val="-17699"/>
            <a:lumOff val="8627"/>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latin typeface="Calibri" pitchFamily="34" charset="0"/>
              <a:cs typeface="Calibri" pitchFamily="34" charset="0"/>
            </a:rPr>
            <a:t>Expertise</a:t>
          </a:r>
          <a:endParaRPr lang="en-US" sz="2300" kern="1200" dirty="0">
            <a:latin typeface="Calibri" pitchFamily="34" charset="0"/>
            <a:cs typeface="Calibri" pitchFamily="34" charset="0"/>
          </a:endParaRPr>
        </a:p>
      </dsp:txBody>
      <dsp:txXfrm>
        <a:off x="34623" y="1525554"/>
        <a:ext cx="1494378" cy="640019"/>
      </dsp:txXfrm>
    </dsp:sp>
    <dsp:sp modelId="{6A768EE3-6761-4E2A-B6D3-DF6933B4355F}">
      <dsp:nvSpPr>
        <dsp:cNvPr id="0" name=""/>
        <dsp:cNvSpPr/>
      </dsp:nvSpPr>
      <dsp:spPr>
        <a:xfrm rot="5400000">
          <a:off x="2669805" y="1200404"/>
          <a:ext cx="567412" cy="2779776"/>
        </a:xfrm>
        <a:prstGeom prst="round2SameRect">
          <a:avLst/>
        </a:prstGeom>
        <a:solidFill>
          <a:schemeClr val="accent3">
            <a:tint val="40000"/>
            <a:alpha val="90000"/>
            <a:hueOff val="400599"/>
            <a:satOff val="-17658"/>
            <a:lumOff val="2309"/>
            <a:alphaOff val="0"/>
          </a:schemeClr>
        </a:solidFill>
        <a:ln w="28575" cap="flat" cmpd="sng" algn="ctr">
          <a:solidFill>
            <a:schemeClr val="accent3">
              <a:tint val="40000"/>
              <a:alpha val="90000"/>
              <a:hueOff val="400599"/>
              <a:satOff val="-17658"/>
              <a:lumOff val="230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Calibri" pitchFamily="34" charset="0"/>
              <a:cs typeface="Calibri" pitchFamily="34" charset="0"/>
            </a:rPr>
            <a:t>Game-changing</a:t>
          </a:r>
          <a:endParaRPr lang="en-US" sz="1600" kern="1200" dirty="0">
            <a:latin typeface="Calibri" pitchFamily="34" charset="0"/>
            <a:cs typeface="Calibri" pitchFamily="34" charset="0"/>
          </a:endParaRPr>
        </a:p>
      </dsp:txBody>
      <dsp:txXfrm rot="-5400000">
        <a:off x="1563624" y="2334285"/>
        <a:ext cx="2752077" cy="512014"/>
      </dsp:txXfrm>
    </dsp:sp>
    <dsp:sp modelId="{15F0AC39-6CDC-47E9-A709-EE61F9339AED}">
      <dsp:nvSpPr>
        <dsp:cNvPr id="0" name=""/>
        <dsp:cNvSpPr/>
      </dsp:nvSpPr>
      <dsp:spPr>
        <a:xfrm>
          <a:off x="0" y="2235660"/>
          <a:ext cx="1563624" cy="709265"/>
        </a:xfrm>
        <a:prstGeom prst="roundRect">
          <a:avLst/>
        </a:prstGeom>
        <a:solidFill>
          <a:schemeClr val="accent3">
            <a:hueOff val="674214"/>
            <a:satOff val="-26549"/>
            <a:lumOff val="12941"/>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latin typeface="Calibri" pitchFamily="34" charset="0"/>
              <a:cs typeface="Calibri" pitchFamily="34" charset="0"/>
            </a:rPr>
            <a:t>Disruptive</a:t>
          </a:r>
          <a:endParaRPr lang="en-US" sz="2300" kern="1200" dirty="0">
            <a:latin typeface="Calibri" pitchFamily="34" charset="0"/>
            <a:cs typeface="Calibri" pitchFamily="34" charset="0"/>
          </a:endParaRPr>
        </a:p>
      </dsp:txBody>
      <dsp:txXfrm>
        <a:off x="34623" y="2270283"/>
        <a:ext cx="1494378" cy="640019"/>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A164561-51F8-4BC7-BF7B-7CD80EDFA72B}" type="datetimeFigureOut">
              <a:rPr lang="en-US"/>
              <a:pPr>
                <a:defRPr/>
              </a:pPr>
              <a:t>4/5/2011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E46A983-4627-4D28-9941-70E1EAFD0A1C}" type="slidenum">
              <a:rPr lang="en-US"/>
              <a:pPr>
                <a:defRPr/>
              </a:pPr>
              <a:t>‹#›</a:t>
            </a:fld>
            <a:endParaRPr lang="en-US" dirty="0"/>
          </a:p>
        </p:txBody>
      </p:sp>
    </p:spTree>
    <p:extLst>
      <p:ext uri="{BB962C8B-B14F-4D97-AF65-F5344CB8AC3E}">
        <p14:creationId xmlns:p14="http://schemas.microsoft.com/office/powerpoint/2010/main" val="2728044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Good afternoon</a:t>
            </a:r>
            <a:r>
              <a:rPr lang="en-US" baseline="0" dirty="0" smtClean="0"/>
              <a:t> everyone. We are very excited to be present to you an exciting investment vehicle—i3 Fund Family that aims to generate alpha over DJ World Index, and make meaningful impact on some of our biggest shared challenges.</a:t>
            </a:r>
          </a:p>
          <a:p>
            <a:pPr eaLnBrk="1" hangingPunct="1">
              <a:spcBef>
                <a:spcPct val="0"/>
              </a:spcBef>
            </a:pPr>
            <a:r>
              <a:rPr lang="en-US" baseline="0" dirty="0" smtClean="0"/>
              <a:t>Today, we not only want to share our current investment ideas, but also two other things that we believe are even more important – one, structure of this investment vehicle, and two, our investment process. </a:t>
            </a:r>
          </a:p>
          <a:p>
            <a:pPr eaLnBrk="1" hangingPunct="1">
              <a:spcBef>
                <a:spcPct val="0"/>
              </a:spcBef>
            </a:pPr>
            <a:r>
              <a:rPr lang="en-US" dirty="0" smtClean="0"/>
              <a:t>So, here’s how we</a:t>
            </a:r>
            <a:r>
              <a:rPr lang="en-US" baseline="0" dirty="0" smtClean="0"/>
              <a:t> will proceed – </a:t>
            </a:r>
            <a:r>
              <a:rPr lang="en-US" dirty="0" smtClean="0"/>
              <a:t>first,</a:t>
            </a:r>
            <a:r>
              <a:rPr lang="en-US" baseline="0" dirty="0" smtClean="0"/>
              <a:t> we will quickly discuss the structure and define our focus for today; second, we will discuss our investment process for one of our funds—the water fund; and finally, we will look at some of the current investment recommendations under this fund and details on portfolio construction.</a:t>
            </a:r>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2EE26F-5C51-4B95-8DA9-6C706C1D76C5}"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1" indent="0" algn="l" defTabSz="914400" rtl="0" eaLnBrk="1" fontAlgn="auto" latinLnBrk="0" hangingPunct="1">
              <a:lnSpc>
                <a:spcPct val="100000"/>
              </a:lnSpc>
              <a:spcBef>
                <a:spcPct val="0"/>
              </a:spcBef>
              <a:spcAft>
                <a:spcPts val="0"/>
              </a:spcAft>
              <a:buClrTx/>
              <a:buSzTx/>
              <a:buFontTx/>
              <a:buNone/>
              <a:tabLst/>
              <a:defRPr/>
            </a:pPr>
            <a:r>
              <a:rPr lang="en-US" baseline="0" dirty="0" smtClean="0"/>
              <a:t>The global water index used was S&amp;P Global Water Index.</a:t>
            </a:r>
          </a:p>
          <a:p>
            <a:pPr marL="0" marR="0" lvl="1" indent="0" algn="l" defTabSz="914400" rtl="0" eaLnBrk="1" fontAlgn="auto" latinLnBrk="0" hangingPunct="1">
              <a:lnSpc>
                <a:spcPct val="100000"/>
              </a:lnSpc>
              <a:spcBef>
                <a:spcPct val="0"/>
              </a:spcBef>
              <a:spcAft>
                <a:spcPts val="0"/>
              </a:spcAft>
              <a:buClrTx/>
              <a:buSzTx/>
              <a:buFontTx/>
              <a:buNone/>
              <a:tabLst/>
              <a:defRPr/>
            </a:pPr>
            <a:r>
              <a:rPr lang="en-US" baseline="0" dirty="0" smtClean="0"/>
              <a:t>I didn’t use JGI simply because Google Finance couldn’t find it.</a:t>
            </a:r>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BF79EF-90B4-47CA-B494-6C2A60DE7172}" type="slidenum">
              <a:rPr lang="en-US" smtClean="0"/>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latin typeface="Calibri" pitchFamily="34" charset="0"/>
                <a:cs typeface="Calibri" pitchFamily="34" charset="0"/>
              </a:rPr>
              <a:t>As part</a:t>
            </a:r>
            <a:r>
              <a:rPr lang="en-US" baseline="0" dirty="0" smtClean="0">
                <a:latin typeface="Calibri" pitchFamily="34" charset="0"/>
                <a:cs typeface="Calibri" pitchFamily="34" charset="0"/>
              </a:rPr>
              <a:t> of offering a complete impact portfolio, i3 will also offer a Venture Capital fund to its investors.  As mentioned earlier, this fund will operate independently from the equity portfolio, but will leverage intellectual capital and resources from the public equities side to take advantage of synergies between the two funds.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aseline="0" dirty="0" smtClean="0">
              <a:latin typeface="Calibri" pitchFamily="34"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baseline="0" dirty="0" smtClean="0">
                <a:latin typeface="Calibri" pitchFamily="34" charset="0"/>
                <a:cs typeface="Calibri" pitchFamily="34" charset="0"/>
              </a:rPr>
              <a:t>The VC/PE fund will focus on investing in emerging opportunities in areas of water that will have a significant positive impact while also providing shareholder returns.  We believe there are distinct advantages of this type of strategy:</a:t>
            </a:r>
          </a:p>
          <a:p>
            <a:pPr marL="0" marR="0" lvl="0" indent="0" algn="l" defTabSz="914400" rtl="0" eaLnBrk="1" fontAlgn="base" latinLnBrk="0" hangingPunct="1">
              <a:lnSpc>
                <a:spcPct val="100000"/>
              </a:lnSpc>
              <a:spcBef>
                <a:spcPct val="0"/>
              </a:spcBef>
              <a:spcAft>
                <a:spcPct val="0"/>
              </a:spcAft>
              <a:buClrTx/>
              <a:buSzTx/>
              <a:buFontTx/>
              <a:buNone/>
              <a:tabLst/>
              <a:defRPr/>
            </a:pPr>
            <a:r>
              <a:rPr lang="en-US" baseline="0" dirty="0" smtClean="0">
                <a:latin typeface="Calibri" pitchFamily="34" charset="0"/>
                <a:cs typeface="Calibri" pitchFamily="34" charset="0"/>
              </a:rPr>
              <a:t> - The water VC space is still fairly small and has not seen large investments.  We feel that by performing deep due diligence and being on an early entrant that has the growth prospects like water can have large potential returns for shareholders</a:t>
            </a:r>
          </a:p>
          <a:p>
            <a:pPr marL="0" marR="0" lvl="0" indent="0" algn="l" defTabSz="914400" rtl="0" eaLnBrk="1" fontAlgn="base" latinLnBrk="0" hangingPunct="1">
              <a:lnSpc>
                <a:spcPct val="100000"/>
              </a:lnSpc>
              <a:spcBef>
                <a:spcPct val="0"/>
              </a:spcBef>
              <a:spcAft>
                <a:spcPct val="0"/>
              </a:spcAft>
              <a:buClrTx/>
              <a:buSzTx/>
              <a:buFontTx/>
              <a:buNone/>
              <a:tabLst/>
              <a:defRPr/>
            </a:pPr>
            <a:r>
              <a:rPr lang="en-US" baseline="0" dirty="0" smtClean="0">
                <a:latin typeface="Calibri" pitchFamily="34" charset="0"/>
                <a:cs typeface="Calibri" pitchFamily="34" charset="0"/>
              </a:rPr>
              <a:t> - The fund also provides diversification for investors looking for longer-term, early-stage investments in a relatively illiquid market.  Furthermore, it’s unique risk/reward profile allows investors to tailor their investments based on their risk/reward profile</a:t>
            </a:r>
          </a:p>
          <a:p>
            <a:pPr marL="0" marR="0" lvl="0" indent="0" algn="l" defTabSz="914400" rtl="0" eaLnBrk="1" fontAlgn="base" latinLnBrk="0" hangingPunct="1">
              <a:lnSpc>
                <a:spcPct val="100000"/>
              </a:lnSpc>
              <a:spcBef>
                <a:spcPct val="0"/>
              </a:spcBef>
              <a:spcAft>
                <a:spcPct val="0"/>
              </a:spcAft>
              <a:buClrTx/>
              <a:buSzTx/>
              <a:buFontTx/>
              <a:buNone/>
              <a:tabLst/>
              <a:defRPr/>
            </a:pPr>
            <a:r>
              <a:rPr lang="en-US" baseline="0" dirty="0" smtClean="0">
                <a:latin typeface="Calibri" pitchFamily="34" charset="0"/>
                <a:cs typeface="Calibri" pitchFamily="34" charset="0"/>
              </a:rPr>
              <a:t> - Finally, there are also significant impact opportunities in the private investment space.  Having this type of fund allows us to focus on disruptive technologies/services that will have a significant impact in the water space.  With the direct investment, we are also able to directly measure impact – something I will discuss in more detail.</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aseline="0" dirty="0" smtClean="0">
              <a:latin typeface="Calibri" pitchFamily="34"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According to the Cleantech Venture Network, venture-capital investments in water technologies plummeted to $77 million in 2006 from $128 million in 2005, in spite of a U.S. Environmental Protection Agency prediction that the United States will need to invest $267.8 billion for 74,400 water systems within the next two decades.</a:t>
            </a:r>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BF79EF-90B4-47CA-B494-6C2A60DE7172}" type="slidenum">
              <a:rPr lang="en-US" smtClean="0"/>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1" indent="0" algn="l" defTabSz="914400" rtl="0" eaLnBrk="1" fontAlgn="auto" latinLnBrk="0" hangingPunct="1">
              <a:lnSpc>
                <a:spcPct val="100000"/>
              </a:lnSpc>
              <a:spcBef>
                <a:spcPct val="0"/>
              </a:spcBef>
              <a:spcAft>
                <a:spcPts val="0"/>
              </a:spcAft>
              <a:buClrTx/>
              <a:buSzTx/>
              <a:buFontTx/>
              <a:buNone/>
              <a:tabLst/>
              <a:defRPr/>
            </a:pPr>
            <a:endParaRPr lang="en-US" baseline="0" dirty="0"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BF79EF-90B4-47CA-B494-6C2A60DE7172}" type="slidenum">
              <a:rPr lang="en-US" smtClean="0"/>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1" indent="0" algn="l" defTabSz="914400" rtl="0" eaLnBrk="1" fontAlgn="auto" latinLnBrk="0" hangingPunct="1">
              <a:lnSpc>
                <a:spcPct val="100000"/>
              </a:lnSpc>
              <a:spcBef>
                <a:spcPct val="0"/>
              </a:spcBef>
              <a:spcAft>
                <a:spcPts val="0"/>
              </a:spcAft>
              <a:buClrTx/>
              <a:buSzTx/>
              <a:buFontTx/>
              <a:buNone/>
              <a:tabLst/>
              <a:defRPr/>
            </a:pPr>
            <a:r>
              <a:rPr lang="en-US" baseline="0" dirty="0" smtClean="0"/>
              <a:t>Expected market size of $30B by 2015 – 59% of capex expected to be in more advanced reverse osmosis plants</a:t>
            </a:r>
          </a:p>
          <a:p>
            <a:pPr marL="0" marR="0" lvl="1" indent="0" algn="l" defTabSz="914400" rtl="0" eaLnBrk="1" fontAlgn="auto" latinLnBrk="0" hangingPunct="1">
              <a:lnSpc>
                <a:spcPct val="100000"/>
              </a:lnSpc>
              <a:spcBef>
                <a:spcPct val="0"/>
              </a:spcBef>
              <a:spcAft>
                <a:spcPts val="0"/>
              </a:spcAft>
              <a:buClrTx/>
              <a:buSzTx/>
              <a:buFontTx/>
              <a:buNone/>
              <a:tabLst/>
              <a:defRPr/>
            </a:pPr>
            <a:endParaRPr lang="en-US" baseline="0" dirty="0" smtClean="0"/>
          </a:p>
          <a:p>
            <a:r>
              <a:rPr lang="en-US" sz="1200" kern="1200" baseline="0" dirty="0" smtClean="0">
                <a:solidFill>
                  <a:schemeClr val="tx1"/>
                </a:solidFill>
                <a:latin typeface="+mn-lt"/>
                <a:ea typeface="+mn-ea"/>
                <a:cs typeface="+mn-cs"/>
              </a:rPr>
              <a:t>The competition has intensified during recent years, with billion $ level acquisitions (for example, in</a:t>
            </a:r>
          </a:p>
          <a:p>
            <a:r>
              <a:rPr lang="en-US" sz="1200" kern="1200" baseline="0" dirty="0" smtClean="0">
                <a:solidFill>
                  <a:schemeClr val="tx1"/>
                </a:solidFill>
                <a:latin typeface="+mn-lt"/>
                <a:ea typeface="+mn-ea"/>
                <a:cs typeface="+mn-cs"/>
              </a:rPr>
              <a:t>2004: Ionics by General Electric, U.S. Filter by Siemens) and the entrance of new competitors, in</a:t>
            </a:r>
          </a:p>
          <a:p>
            <a:r>
              <a:rPr lang="en-US" sz="1200" kern="1200" baseline="0" dirty="0" smtClean="0">
                <a:solidFill>
                  <a:schemeClr val="tx1"/>
                </a:solidFill>
                <a:latin typeface="+mn-lt"/>
                <a:ea typeface="+mn-ea"/>
                <a:cs typeface="+mn-cs"/>
              </a:rPr>
              <a:t>particular from Asian countries.</a:t>
            </a:r>
          </a:p>
          <a:p>
            <a:endParaRPr lang="en-US" sz="1200" kern="1200" baseline="0" dirty="0" smtClean="0">
              <a:solidFill>
                <a:schemeClr val="tx1"/>
              </a:solidFill>
              <a:latin typeface="+mn-lt"/>
              <a:ea typeface="+mn-ea"/>
              <a:cs typeface="+mn-cs"/>
            </a:endParaRPr>
          </a:p>
          <a:p>
            <a:endParaRPr lang="en-US" baseline="0" dirty="0"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BF79EF-90B4-47CA-B494-6C2A60DE7172}" type="slidenum">
              <a:rPr lang="en-US" smtClean="0"/>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Pro-bono</a:t>
            </a:r>
            <a:r>
              <a:rPr lang="en-US" baseline="0" dirty="0" smtClean="0"/>
              <a:t> advisors.</a:t>
            </a: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BF79EF-90B4-47CA-B494-6C2A60DE7172}" type="slidenum">
              <a:rPr lang="en-US" smtClean="0"/>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2EE26F-5C51-4B95-8DA9-6C706C1D76C5}" type="slidenum">
              <a:rPr lang="en-US" smtClean="0"/>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DGW: This company manufactures and distributes water environment protection equipment and water treatment products in China. </a:t>
            </a:r>
          </a:p>
          <a:p>
            <a:pPr eaLnBrk="1" hangingPunct="1">
              <a:spcBef>
                <a:spcPct val="0"/>
              </a:spcBef>
            </a:pPr>
            <a:r>
              <a:rPr lang="en-US" baseline="0" dirty="0" smtClean="0"/>
              <a:t>Addresses the key steps including circulating water treatment, water purification, and wastewater treatment.</a:t>
            </a:r>
          </a:p>
          <a:p>
            <a:pPr eaLnBrk="1" hangingPunct="1">
              <a:spcBef>
                <a:spcPct val="0"/>
              </a:spcBef>
            </a:pPr>
            <a:r>
              <a:rPr lang="en-US" baseline="0" dirty="0" smtClean="0"/>
              <a:t>They are trading at cash due to some internal control issues that the market is speculating are fraudulent. </a:t>
            </a:r>
          </a:p>
          <a:p>
            <a:pPr eaLnBrk="1" hangingPunct="1">
              <a:spcBef>
                <a:spcPct val="0"/>
              </a:spcBef>
            </a:pPr>
            <a:r>
              <a:rPr lang="en-US" baseline="0" dirty="0" smtClean="0"/>
              <a:t>Market Cap= $218m, Float= 42%</a:t>
            </a:r>
          </a:p>
          <a:p>
            <a:pPr eaLnBrk="1" hangingPunct="1">
              <a:spcBef>
                <a:spcPct val="0"/>
              </a:spcBef>
            </a:pPr>
            <a:r>
              <a:rPr lang="en-US" baseline="0" dirty="0" smtClean="0"/>
              <a:t>SEV-FR: </a:t>
            </a:r>
            <a:r>
              <a:rPr lang="en-US" dirty="0" smtClean="0"/>
              <a:t>The Company has formed two divisions: Water division, which is involved in the catchment, treatment and distribution of drinking water, the collection and purification of domestic and industrial water, as well as the biological waste treatment; Waste division, which is involved in the provision waste collection, the selection and preliminary treatment of waste, recycling, as well as material, biological and energy recovery, among others.</a:t>
            </a:r>
            <a:endParaRPr lang="en-US" baseline="0" dirty="0" smtClean="0"/>
          </a:p>
          <a:p>
            <a:pPr eaLnBrk="1" hangingPunct="1">
              <a:spcBef>
                <a:spcPct val="0"/>
              </a:spcBef>
            </a:pPr>
            <a:r>
              <a:rPr lang="en-US" dirty="0" smtClean="0">
                <a:effectLst/>
              </a:rPr>
              <a:t>SUEZ Environment has operations in Europe, Asia, Oceania, North America, Africa, the Middle-East, and South America. The company is headquartered in Paris, France.</a:t>
            </a:r>
          </a:p>
          <a:p>
            <a:pPr eaLnBrk="1" hangingPunct="1">
              <a:spcBef>
                <a:spcPct val="0"/>
              </a:spcBef>
            </a:pPr>
            <a:r>
              <a:rPr lang="en-US" baseline="0" dirty="0" smtClean="0">
                <a:effectLst/>
              </a:rPr>
              <a:t>Market Cap= $7.5b, Float= 55%</a:t>
            </a:r>
          </a:p>
          <a:p>
            <a:pPr eaLnBrk="1" hangingPunct="1">
              <a:spcBef>
                <a:spcPct val="0"/>
              </a:spcBef>
            </a:pPr>
            <a:r>
              <a:rPr lang="en-US" baseline="0" dirty="0" smtClean="0"/>
              <a:t>CCC: Three segments- Activated Carbon and Service, Equipment and Consumer.</a:t>
            </a:r>
          </a:p>
          <a:p>
            <a:pPr eaLnBrk="1" hangingPunct="1">
              <a:spcBef>
                <a:spcPct val="0"/>
              </a:spcBef>
            </a:pPr>
            <a:r>
              <a:rPr lang="en-US" baseline="0" dirty="0" smtClean="0"/>
              <a:t>Approximately 50% of revenues are from abroad. Based in the U.S. (Pennsylvania)</a:t>
            </a:r>
          </a:p>
          <a:p>
            <a:pPr eaLnBrk="1" hangingPunct="1">
              <a:spcBef>
                <a:spcPct val="0"/>
              </a:spcBef>
            </a:pPr>
            <a:r>
              <a:rPr lang="en-US" baseline="0" dirty="0" smtClean="0"/>
              <a:t>Market Cap= $760m, Float= 98%</a:t>
            </a:r>
          </a:p>
          <a:p>
            <a:pPr eaLnBrk="1" hangingPunct="1">
              <a:spcBef>
                <a:spcPct val="0"/>
              </a:spcBef>
            </a:pP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BF79EF-90B4-47CA-B494-6C2A60DE7172}" type="slidenum">
              <a:rPr lang="en-US" smtClean="0"/>
              <a:pPr/>
              <a:t>16</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BF79EF-90B4-47CA-B494-6C2A60DE7172}" type="slidenum">
              <a:rPr lang="en-US" smtClean="0"/>
              <a:pPr/>
              <a:t>17</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 don’t think the statement “</a:t>
            </a:r>
            <a:r>
              <a:rPr lang="en-US" sz="1200" dirty="0" smtClean="0">
                <a:solidFill>
                  <a:schemeClr val="tx1"/>
                </a:solidFill>
                <a:latin typeface="Calibri" pitchFamily="34" charset="0"/>
                <a:cs typeface="Calibri" pitchFamily="34" charset="0"/>
              </a:rPr>
              <a:t>Making a direct positive marginal impact with every dollar that is invested” is fully accurate,</a:t>
            </a:r>
            <a:r>
              <a:rPr lang="en-US" sz="1200" baseline="0" dirty="0" smtClean="0">
                <a:solidFill>
                  <a:schemeClr val="tx1"/>
                </a:solidFill>
                <a:latin typeface="Calibri" pitchFamily="34" charset="0"/>
                <a:cs typeface="Calibri" pitchFamily="34" charset="0"/>
              </a:rPr>
              <a:t> as often we will be investing in public equities before investing in private investments.</a:t>
            </a:r>
          </a:p>
          <a:p>
            <a:pPr eaLnBrk="1" hangingPunct="1">
              <a:spcBef>
                <a:spcPct val="0"/>
              </a:spcBef>
            </a:pPr>
            <a:r>
              <a:rPr lang="en-US" sz="1200" baseline="0" dirty="0" smtClean="0">
                <a:solidFill>
                  <a:schemeClr val="tx1"/>
                </a:solidFill>
                <a:latin typeface="Calibri" pitchFamily="34" charset="0"/>
                <a:cs typeface="Calibri" pitchFamily="34" charset="0"/>
              </a:rPr>
              <a:t>I am rephrasing it to say something like “To maximize impact and return through the life of the fund”.</a:t>
            </a: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BF79EF-90B4-47CA-B494-6C2A60DE7172}" type="slidenum">
              <a:rPr lang="en-US" smtClean="0"/>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BF79EF-90B4-47CA-B494-6C2A60DE7172}" type="slidenum">
              <a:rPr lang="en-US" smtClean="0"/>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marL="285750" indent="-285750">
              <a:buFont typeface="Arial" pitchFamily="34" charset="0"/>
              <a:buChar char="•"/>
            </a:pPr>
            <a:r>
              <a:rPr lang="en-US" sz="1200" dirty="0" smtClean="0">
                <a:latin typeface="Calibri" pitchFamily="34" charset="0"/>
                <a:cs typeface="Calibri" pitchFamily="34" charset="0"/>
              </a:rPr>
              <a:t>Shared intellectual capital resources across asset classes – reduce cost, wider knowledge base</a:t>
            </a:r>
          </a:p>
          <a:p>
            <a:pPr marL="285750" indent="-285750">
              <a:buFont typeface="Arial" pitchFamily="34" charset="0"/>
              <a:buChar char="•"/>
            </a:pPr>
            <a:r>
              <a:rPr lang="en-US" sz="1200" dirty="0" smtClean="0">
                <a:latin typeface="Calibri" pitchFamily="34" charset="0"/>
                <a:cs typeface="Calibri" pitchFamily="34" charset="0"/>
              </a:rPr>
              <a:t>Highly scalable business model (both vertically (asset classes) and horizontally (impact areas) </a:t>
            </a:r>
          </a:p>
          <a:p>
            <a:pPr marL="285750" indent="-285750">
              <a:buFont typeface="Arial" pitchFamily="34" charset="0"/>
              <a:buChar char="•"/>
            </a:pPr>
            <a:r>
              <a:rPr lang="en-US" sz="1200" dirty="0" smtClean="0">
                <a:latin typeface="Calibri" pitchFamily="34" charset="0"/>
                <a:cs typeface="Calibri" pitchFamily="34" charset="0"/>
              </a:rPr>
              <a:t>Immediate investment into impact areas</a:t>
            </a:r>
            <a:br>
              <a:rPr lang="en-US" sz="1200" dirty="0" smtClean="0">
                <a:latin typeface="Calibri" pitchFamily="34" charset="0"/>
                <a:cs typeface="Calibri" pitchFamily="34" charset="0"/>
              </a:rPr>
            </a:br>
            <a:r>
              <a:rPr lang="en-US" sz="1200" dirty="0" smtClean="0">
                <a:latin typeface="Calibri" pitchFamily="34" charset="0"/>
                <a:cs typeface="Calibri" pitchFamily="34" charset="0"/>
              </a:rPr>
              <a:t>(don’t have to wait for deal flow)</a:t>
            </a:r>
          </a:p>
          <a:p>
            <a:pPr eaLnBrk="1" hangingPunct="1">
              <a:spcBef>
                <a:spcPct val="0"/>
              </a:spcBef>
            </a:pP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BF79EF-90B4-47CA-B494-6C2A60DE7172}" type="slidenum">
              <a:rPr lang="en-US" smtClean="0"/>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BF79EF-90B4-47CA-B494-6C2A60DE7172}" type="slidenum">
              <a:rPr lang="en-US" smtClean="0"/>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BF79EF-90B4-47CA-B494-6C2A60DE7172}" type="slidenum">
              <a:rPr lang="en-US" smtClean="0"/>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 don’t arbitrarily divide the universe into sanitation, storage, transportation</a:t>
            </a:r>
            <a:r>
              <a:rPr lang="en-US" baseline="0" dirty="0" smtClean="0"/>
              <a:t> and so forth to decide our allocation.</a:t>
            </a:r>
          </a:p>
          <a:p>
            <a:pPr eaLnBrk="1" hangingPunct="1">
              <a:spcBef>
                <a:spcPct val="0"/>
              </a:spcBef>
            </a:pPr>
            <a:r>
              <a:rPr lang="en-US" baseline="0" dirty="0" smtClean="0"/>
              <a:t>We also don’t assume that the same solution will work across the globe. Water is a global problem, but has local solutions. We study the cost curves for each geography to understand which technologies will be adopted first, based on how much it costs the consumer / government to implement the solution. We invest beginning with the low-cost areas.</a:t>
            </a: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BF79EF-90B4-47CA-B494-6C2A60DE7172}" type="slidenum">
              <a:rPr lang="en-US" smtClean="0"/>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1" indent="0" algn="l" defTabSz="914400" rtl="0" eaLnBrk="1" fontAlgn="auto" latinLnBrk="0" hangingPunct="1">
              <a:lnSpc>
                <a:spcPct val="100000"/>
              </a:lnSpc>
              <a:spcBef>
                <a:spcPct val="0"/>
              </a:spcBef>
              <a:spcAft>
                <a:spcPts val="0"/>
              </a:spcAft>
              <a:buClrTx/>
              <a:buSzTx/>
              <a:buFontTx/>
              <a:buNone/>
              <a:tabLst/>
              <a:defRPr/>
            </a:pPr>
            <a:r>
              <a:rPr lang="en-US" baseline="0" dirty="0" smtClean="0"/>
              <a:t>We would advise our clients on how to minimize their exposure to unwanted areas such as currency, interest rates, unwanted industries, etc. through shorting and derivative instruments.</a:t>
            </a:r>
          </a:p>
          <a:p>
            <a:pPr marL="0" marR="0" lvl="1" indent="0" algn="l" defTabSz="914400" rtl="0" eaLnBrk="1" fontAlgn="auto" latinLnBrk="0" hangingPunct="1">
              <a:lnSpc>
                <a:spcPct val="100000"/>
              </a:lnSpc>
              <a:spcBef>
                <a:spcPct val="0"/>
              </a:spcBef>
              <a:spcAft>
                <a:spcPts val="0"/>
              </a:spcAft>
              <a:buClrTx/>
              <a:buSzTx/>
              <a:buFontTx/>
              <a:buNone/>
              <a:tabLst/>
              <a:defRPr/>
            </a:pPr>
            <a:r>
              <a:rPr lang="en-US" baseline="0" dirty="0" smtClean="0"/>
              <a:t>However, we would not implement the risk management ourselves since each institution will have different overall risks within their larger portfolio and it will be less expensive for them to execute the transactions on their own.</a:t>
            </a:r>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BF79EF-90B4-47CA-B494-6C2A60DE7172}" type="slidenum">
              <a:rPr lang="en-US" smtClean="0"/>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1" indent="0" algn="l" defTabSz="914400" rtl="0" eaLnBrk="1" fontAlgn="auto" latinLnBrk="0" hangingPunct="1">
              <a:lnSpc>
                <a:spcPct val="100000"/>
              </a:lnSpc>
              <a:spcBef>
                <a:spcPct val="0"/>
              </a:spcBef>
              <a:spcAft>
                <a:spcPts val="0"/>
              </a:spcAft>
              <a:buClrTx/>
              <a:buSzTx/>
              <a:buFontTx/>
              <a:buNone/>
              <a:tabLst/>
              <a:defRPr/>
            </a:pPr>
            <a:r>
              <a:rPr lang="en-US" dirty="0" smtClean="0"/>
              <a:t>Although our portfolio contains approximately 20 names, we wanted</a:t>
            </a:r>
            <a:r>
              <a:rPr lang="en-US" baseline="0" dirty="0" smtClean="0"/>
              <a:t> to highlight the most attractive opportunities in this space. </a:t>
            </a:r>
          </a:p>
          <a:p>
            <a:pPr marL="0" marR="0" lvl="1" indent="0" algn="l" defTabSz="914400" rtl="0" eaLnBrk="1" fontAlgn="auto" latinLnBrk="0" hangingPunct="1">
              <a:lnSpc>
                <a:spcPct val="100000"/>
              </a:lnSpc>
              <a:spcBef>
                <a:spcPct val="0"/>
              </a:spcBef>
              <a:spcAft>
                <a:spcPts val="0"/>
              </a:spcAft>
              <a:buClrTx/>
              <a:buSzTx/>
              <a:buFontTx/>
              <a:buNone/>
              <a:tabLst/>
              <a:defRPr/>
            </a:pPr>
            <a:r>
              <a:rPr lang="en-US" dirty="0" smtClean="0"/>
              <a:t>TRIT: Provides integrated water solutions for China.</a:t>
            </a:r>
            <a:r>
              <a:rPr lang="en-US" baseline="0" dirty="0" smtClean="0"/>
              <a:t> </a:t>
            </a:r>
            <a:r>
              <a:rPr lang="en-US" dirty="0" smtClean="0"/>
              <a:t>This company has two segments-</a:t>
            </a:r>
            <a:r>
              <a:rPr lang="en-US" baseline="0" dirty="0" smtClean="0"/>
              <a:t> Wastewater &amp; Tail Gas Treatment and Water Resource Management. </a:t>
            </a:r>
          </a:p>
          <a:p>
            <a:pPr marL="0" marR="0" lvl="1" indent="0" algn="l" defTabSz="914400" rtl="0" eaLnBrk="1" fontAlgn="auto" latinLnBrk="0" hangingPunct="1">
              <a:lnSpc>
                <a:spcPct val="100000"/>
              </a:lnSpc>
              <a:spcBef>
                <a:spcPct val="0"/>
              </a:spcBef>
              <a:spcAft>
                <a:spcPts val="0"/>
              </a:spcAft>
              <a:buClrTx/>
              <a:buSzTx/>
              <a:buFontTx/>
              <a:buNone/>
              <a:tabLst/>
              <a:defRPr/>
            </a:pPr>
            <a:r>
              <a:rPr lang="en-US" dirty="0" smtClean="0"/>
              <a:t>Through its Process Tail Gas Purification segment, the Company designs sewage treatment and odor control systems for municipal supplies. Through its Water Resource Management segment, the Company assists the government in monitoring natural waterways. It provides systems that combine technological solutions with hardware (sensors, supervisory control and data acquisition systems and mechatronics) to track water levels for drought and flood control, monitor groundwater quality and assist the government in planning its water resource use and management. </a:t>
            </a:r>
          </a:p>
          <a:p>
            <a:pPr eaLnBrk="1" hangingPunct="1">
              <a:spcBef>
                <a:spcPct val="0"/>
              </a:spcBef>
            </a:pPr>
            <a:r>
              <a:rPr lang="en-US" dirty="0" smtClean="0"/>
              <a:t>Market Cap= $100m, Float=</a:t>
            </a:r>
            <a:r>
              <a:rPr lang="en-US" baseline="0" dirty="0" smtClean="0"/>
              <a:t> 80%</a:t>
            </a:r>
          </a:p>
          <a:p>
            <a:pPr eaLnBrk="1" hangingPunct="1">
              <a:spcBef>
                <a:spcPct val="0"/>
              </a:spcBef>
            </a:pPr>
            <a:r>
              <a:rPr lang="en-US" baseline="0" dirty="0" smtClean="0"/>
              <a:t>Beta unadjusted = 2.84 (from Thomson One)</a:t>
            </a:r>
          </a:p>
          <a:p>
            <a:pPr eaLnBrk="1" hangingPunct="1">
              <a:spcBef>
                <a:spcPct val="0"/>
              </a:spcBef>
            </a:pPr>
            <a:r>
              <a:rPr lang="en-US" baseline="0" dirty="0" smtClean="0"/>
              <a:t>Target Stock Price = $17 (46% upside potential)</a:t>
            </a:r>
          </a:p>
          <a:p>
            <a:pPr eaLnBrk="1" hangingPunct="1">
              <a:spcBef>
                <a:spcPct val="0"/>
              </a:spcBef>
            </a:pPr>
            <a:r>
              <a:rPr lang="en-US" baseline="0" dirty="0" smtClean="0"/>
              <a:t>The Chinese government outlined in their 12</a:t>
            </a:r>
            <a:r>
              <a:rPr lang="en-US" baseline="30000" dirty="0" smtClean="0"/>
              <a:t>th</a:t>
            </a:r>
            <a:r>
              <a:rPr lang="en-US" baseline="0" dirty="0" smtClean="0"/>
              <a:t> Five Year Plan to increase spending on water and pollution abatement.</a:t>
            </a:r>
          </a:p>
          <a:p>
            <a:pPr eaLnBrk="1" hangingPunct="1">
              <a:spcBef>
                <a:spcPct val="0"/>
              </a:spcBef>
            </a:pPr>
            <a:r>
              <a:rPr lang="en-US" baseline="0" dirty="0" smtClean="0"/>
              <a:t>Risks: Dependence on government spending, delayed projects, and competition.</a:t>
            </a:r>
          </a:p>
          <a:p>
            <a:pPr eaLnBrk="1" hangingPunct="1">
              <a:spcBef>
                <a:spcPct val="0"/>
              </a:spcBef>
            </a:pPr>
            <a:r>
              <a:rPr lang="en-US" baseline="0" dirty="0" smtClean="0"/>
              <a:t>Annual revenues of $44m. Pipeline of new projects ~$90m.</a:t>
            </a:r>
          </a:p>
          <a:p>
            <a:pPr eaLnBrk="1" hangingPunct="1">
              <a:spcBef>
                <a:spcPct val="0"/>
              </a:spcBef>
            </a:pPr>
            <a:r>
              <a:rPr lang="en-US" baseline="0" dirty="0" smtClean="0"/>
              <a:t>The company recently acquired a $40m joint contract (TRIT’s portion is $32m) which is their largest contract to date. This project is in the city of Ordos and positions TRIT well to compete for contracts of this size in the future.</a:t>
            </a:r>
          </a:p>
          <a:p>
            <a:pPr marL="0" marR="0" lvl="1" indent="0" algn="l" defTabSz="914400" rtl="0" eaLnBrk="1" fontAlgn="base" latinLnBrk="0" hangingPunct="1">
              <a:lnSpc>
                <a:spcPct val="100000"/>
              </a:lnSpc>
              <a:spcBef>
                <a:spcPct val="0"/>
              </a:spcBef>
              <a:spcAft>
                <a:spcPct val="0"/>
              </a:spcAft>
              <a:buClrTx/>
              <a:buSzTx/>
              <a:buFontTx/>
              <a:buNone/>
              <a:tabLst/>
              <a:defRPr/>
            </a:pPr>
            <a:r>
              <a:rPr lang="en-US" sz="1800" dirty="0" smtClean="0">
                <a:latin typeface="Calibri" pitchFamily="34" charset="0"/>
                <a:cs typeface="Calibri" pitchFamily="34" charset="0"/>
              </a:rPr>
              <a:t>EBIT Margins = 20%, Competitor Median = 15%</a:t>
            </a:r>
          </a:p>
          <a:p>
            <a:pPr eaLnBrk="1" hangingPunct="1">
              <a:spcBef>
                <a:spcPct val="0"/>
              </a:spcBef>
            </a:pPr>
            <a:r>
              <a:rPr lang="en-US" sz="1200" dirty="0" smtClean="0">
                <a:latin typeface="Calibri" pitchFamily="34" charset="0"/>
                <a:cs typeface="Calibri" pitchFamily="34" charset="0"/>
              </a:rPr>
              <a:t>Forward P/E = 7.8x</a:t>
            </a:r>
          </a:p>
          <a:p>
            <a:pPr eaLnBrk="1" hangingPunct="1">
              <a:spcBef>
                <a:spcPct val="0"/>
              </a:spcBef>
            </a:pPr>
            <a:r>
              <a:rPr lang="en-US" sz="1200" baseline="0" dirty="0" smtClean="0">
                <a:latin typeface="Calibri" pitchFamily="34" charset="0"/>
                <a:cs typeface="Calibri" pitchFamily="34" charset="0"/>
              </a:rPr>
              <a:t>Impact Return: They operate in 22 of 23 provinces in China for water resource management and 11 provinces for wastewater treatment </a:t>
            </a:r>
            <a:endParaRPr lang="en-US" baseline="0" dirty="0"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BF79EF-90B4-47CA-B494-6C2A60DE7172}" type="slidenum">
              <a:rPr lang="en-US" smtClean="0"/>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002FCD2C-B65E-4506-8F3F-DDF1BFC46CF2}" type="datetime1">
              <a:rPr lang="en-US" smtClean="0"/>
              <a:pPr>
                <a:defRPr/>
              </a:pPr>
              <a:t>4/5/2011</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solidFill>
                  <a:schemeClr val="tx1"/>
                </a:solidFill>
              </a:defRPr>
            </a:lvl1pPr>
          </a:lstStyle>
          <a:p>
            <a:pPr>
              <a:defRPr/>
            </a:pPr>
            <a:fld id="{8844E894-0EB5-4C15-8362-8C61CA603FF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7FE5630-145F-43B8-B274-4FD61976CD84}" type="datetime1">
              <a:rPr lang="en-US" smtClean="0"/>
              <a:pPr>
                <a:defRPr/>
              </a:pPr>
              <a:t>4/5/2011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C9B0990-BBBD-4588-8D38-FF3BEFB8B7C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00104C-2132-49AA-ACD8-85891C398EE5}" type="datetime1">
              <a:rPr lang="en-US" smtClean="0"/>
              <a:pPr>
                <a:defRPr/>
              </a:pPr>
              <a:t>4/5/2011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BFE7EB9-0F09-41A1-B233-8CA2B2A82F1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A1B3581-328D-4642-9CA6-52235098D368}" type="datetime1">
              <a:rPr lang="en-US" smtClean="0"/>
              <a:pPr>
                <a:defRPr/>
              </a:pPr>
              <a:t>4/5/2011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7696200" y="6400800"/>
            <a:ext cx="1316038" cy="365125"/>
          </a:xfrm>
        </p:spPr>
        <p:txBody>
          <a:bodyPr/>
          <a:lstStyle>
            <a:lvl1pPr algn="r">
              <a:defRPr b="0">
                <a:solidFill>
                  <a:schemeClr val="accent2">
                    <a:lumMod val="40000"/>
                    <a:lumOff val="60000"/>
                  </a:schemeClr>
                </a:solidFill>
                <a:latin typeface="Calibri" pitchFamily="34" charset="0"/>
                <a:cs typeface="Calibri" pitchFamily="34" charset="0"/>
              </a:defRPr>
            </a:lvl1pPr>
          </a:lstStyle>
          <a:p>
            <a:pPr>
              <a:defRPr/>
            </a:pPr>
            <a:r>
              <a:rPr lang="en-US" dirty="0" smtClean="0"/>
              <a:t># </a:t>
            </a:r>
            <a:fld id="{AAD628E0-0948-4299-933B-EAEE743C06A9}"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C46D8A-6707-4D98-9AE6-0BAAE7AA8779}" type="datetime1">
              <a:rPr lang="en-US" smtClean="0"/>
              <a:pPr>
                <a:defRPr/>
              </a:pPr>
              <a:t>4/5/2011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E7E6897-BD96-45F4-93E9-8B0E6EE14FC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7061E2CC-4935-49ED-B4CC-C42C3FEE1F97}" type="datetime1">
              <a:rPr lang="en-US" smtClean="0"/>
              <a:pPr>
                <a:defRPr/>
              </a:pPr>
              <a:t>4/5/2011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033C84-E0A2-4C66-8FAD-F4F82BBBD03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32538788-0289-4852-8C02-35BB56157301}" type="datetime1">
              <a:rPr lang="en-US" smtClean="0"/>
              <a:pPr>
                <a:defRPr/>
              </a:pPr>
              <a:t>4/5/2011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2CE1CA4-BF3F-47A7-BE82-D3CCE4A6F37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5382C4E-41C6-4EF2-8EF8-A9A41A307565}" type="datetime1">
              <a:rPr lang="en-US" smtClean="0"/>
              <a:pPr>
                <a:defRPr/>
              </a:pPr>
              <a:t>4/5/2011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83F5559-F84A-48EB-A3E3-29B96CAA49E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53AB4D5-BE6F-4864-BE4A-BE201FD0F6B8}" type="datetime1">
              <a:rPr lang="en-US" smtClean="0"/>
              <a:pPr>
                <a:defRPr/>
              </a:pPr>
              <a:t>4/5/2011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729861B-A6DD-4EF5-978B-20755CE1972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fld id="{1E278D26-5479-4188-ABB1-E3369E35253A}" type="datetime1">
              <a:rPr lang="en-US" smtClean="0"/>
              <a:pPr>
                <a:defRPr/>
              </a:pPr>
              <a:t>4/5/2011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057C303-2700-4DE0-A953-C3151AF9638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a:xfrm>
            <a:off x="457200" y="4953000"/>
            <a:ext cx="8153400" cy="762000"/>
          </a:xfrm>
        </p:spPr>
        <p:txBody>
          <a:bodyPr anchor="t"/>
          <a:lstStyle>
            <a:lvl1pPr>
              <a:defRPr sz="3200"/>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fld id="{4DFFF7F2-2767-4CAF-882D-5339DA7AAB28}" type="datetime1">
              <a:rPr lang="en-US" smtClean="0"/>
              <a:pPr>
                <a:defRPr/>
              </a:pPr>
              <a:t>4/5/2011</a:t>
            </a:fld>
            <a:endParaRPr lang="en-US" dirty="0"/>
          </a:p>
        </p:txBody>
      </p:sp>
      <p:sp>
        <p:nvSpPr>
          <p:cNvPr id="9" name="Footer Placeholder 5"/>
          <p:cNvSpPr>
            <a:spLocks noGrp="1"/>
          </p:cNvSpPr>
          <p:nvPr>
            <p:ph type="ftr" sz="quarter" idx="11"/>
          </p:nvPr>
        </p:nvSpPr>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solidFill>
                  <a:schemeClr val="tx1"/>
                </a:solidFill>
              </a:defRPr>
            </a:lvl1pPr>
          </a:lstStyle>
          <a:p>
            <a:pPr>
              <a:defRPr/>
            </a:pPr>
            <a:fld id="{A7EE432D-7724-4839-843C-2A2C6BA3910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a:defRPr sz="1000">
                <a:solidFill>
                  <a:schemeClr val="tx1"/>
                </a:solidFill>
              </a:defRPr>
            </a:lvl1pPr>
          </a:lstStyle>
          <a:p>
            <a:pPr>
              <a:defRPr/>
            </a:pPr>
            <a:fld id="{57B1C0E8-C226-400B-8B4C-81194898DD3B}" type="datetime1">
              <a:rPr lang="en-US" smtClean="0"/>
              <a:pPr>
                <a:defRPr/>
              </a:pPr>
              <a:t>4/5/2011</a:t>
            </a:fld>
            <a:endParaRPr lang="en-US" dirty="0"/>
          </a:p>
        </p:txBody>
      </p:sp>
      <p:sp>
        <p:nvSpPr>
          <p:cNvPr id="5" name="Footer Placeholder 4"/>
          <p:cNvSpPr>
            <a:spLocks noGrp="1"/>
          </p:cNvSpPr>
          <p:nvPr>
            <p:ph type="ftr" sz="quarter" idx="3"/>
          </p:nvPr>
        </p:nvSpPr>
        <p:spPr>
          <a:xfrm>
            <a:off x="457200" y="6492875"/>
            <a:ext cx="3429000" cy="284163"/>
          </a:xfrm>
          <a:prstGeom prst="rect">
            <a:avLst/>
          </a:prstGeom>
        </p:spPr>
        <p:txBody>
          <a:bodyPr vert="horz" lIns="91440" tIns="45720" rIns="91440" bIns="45720" rtlCol="0" anchor="t"/>
          <a:lstStyle>
            <a:lvl1pPr algn="l">
              <a:defRPr sz="1000">
                <a:solidFill>
                  <a:schemeClr val="tx1"/>
                </a:solidFill>
              </a:defRPr>
            </a:lvl1pPr>
          </a:lstStyle>
          <a:p>
            <a:pPr>
              <a:defRPr/>
            </a:pPr>
            <a:endParaRPr lang="en-US" dirty="0"/>
          </a:p>
        </p:txBody>
      </p:sp>
      <p:sp>
        <p:nvSpPr>
          <p:cNvPr id="6" name="Slide Number Placeholder 5"/>
          <p:cNvSpPr>
            <a:spLocks noGrp="1"/>
          </p:cNvSpPr>
          <p:nvPr>
            <p:ph type="sldNum" sz="quarter" idx="4"/>
          </p:nvPr>
        </p:nvSpPr>
        <p:spPr>
          <a:xfrm rot="16200000">
            <a:off x="8227219" y="5885656"/>
            <a:ext cx="1316038" cy="365125"/>
          </a:xfrm>
          <a:prstGeom prst="rect">
            <a:avLst/>
          </a:prstGeom>
        </p:spPr>
        <p:txBody>
          <a:bodyPr vert="horz" lIns="91440" tIns="45720" rIns="91440" bIns="45720" rtlCol="0" anchor="ctr"/>
          <a:lstStyle>
            <a:lvl1pPr algn="l">
              <a:defRPr sz="2400" b="1">
                <a:solidFill>
                  <a:schemeClr val="tx2"/>
                </a:solidFill>
              </a:defRPr>
            </a:lvl1pPr>
          </a:lstStyle>
          <a:p>
            <a:pPr>
              <a:defRPr/>
            </a:pPr>
            <a:fld id="{E1EFD87E-D37F-4CAF-ABE0-714D27DB4B08}" type="slidenum">
              <a:rPr lang="en-US"/>
              <a:pPr>
                <a:defRPr/>
              </a:pPr>
              <a:t>‹#›</a:t>
            </a:fld>
            <a:endParaRPr lang="en-US" dirty="0"/>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 bg1="lt1" tx1="dk1" bg2="lt2" tx2="dk2" accent1="accent1" accent2="accent2" accent3="accent3" accent4="accent4" accent5="accent5" accent6="accent6" hlink="hlink" folHlink="folHlink"/>
  <p:sldLayoutIdLst>
    <p:sldLayoutId id="2147484018" r:id="rId1"/>
    <p:sldLayoutId id="2147484009" r:id="rId2"/>
    <p:sldLayoutId id="2147484010" r:id="rId3"/>
    <p:sldLayoutId id="2147484011" r:id="rId4"/>
    <p:sldLayoutId id="2147484012" r:id="rId5"/>
    <p:sldLayoutId id="2147484013" r:id="rId6"/>
    <p:sldLayoutId id="2147484014" r:id="rId7"/>
    <p:sldLayoutId id="2147484015" r:id="rId8"/>
    <p:sldLayoutId id="2147484019" r:id="rId9"/>
    <p:sldLayoutId id="2147484016" r:id="rId10"/>
    <p:sldLayoutId id="2147484017" r:id="rId11"/>
  </p:sldLayoutIdLst>
  <p:hf hdr="0" ftr="0" dt="0"/>
  <p:txStyles>
    <p:title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p:titleStyle>
    <p:bodyStyle>
      <a:lvl1pPr marL="342900" indent="-342900" algn="l" rtl="0" eaLnBrk="0" fontAlgn="base" hangingPunct="0">
        <a:spcBef>
          <a:spcPct val="20000"/>
        </a:spcBef>
        <a:spcAft>
          <a:spcPts val="600"/>
        </a:spcAft>
        <a:buFont typeface="Arial" charset="0"/>
        <a:defRPr sz="2000" b="1"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15.gif"/><Relationship Id="rId5" Type="http://schemas.openxmlformats.org/officeDocument/2006/relationships/diagramQuickStyle" Target="../diagrams/quickStyle5.xml"/><Relationship Id="rId10" Type="http://schemas.openxmlformats.org/officeDocument/2006/relationships/image" Target="../media/image14.gif"/><Relationship Id="rId4" Type="http://schemas.openxmlformats.org/officeDocument/2006/relationships/diagramLayout" Target="../diagrams/layout5.xml"/><Relationship Id="rId9"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hyperlink" Target="http://cdn.venturebeat.com/wp-content/uploads/2009/02/logo_oasys.png" TargetMode="External"/><Relationship Id="rId7" Type="http://schemas.openxmlformats.org/officeDocument/2006/relationships/diagramQuickStyle" Target="../diagrams/quickStyle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6.png"/><Relationship Id="rId9" Type="http://schemas.microsoft.com/office/2007/relationships/diagramDrawing" Target="../diagrams/drawing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flipV="1">
            <a:off x="0" y="1695455"/>
            <a:ext cx="8915400" cy="4603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Rectangle 3"/>
          <p:cNvSpPr/>
          <p:nvPr/>
        </p:nvSpPr>
        <p:spPr>
          <a:xfrm>
            <a:off x="0" y="838200"/>
            <a:ext cx="2971800" cy="85725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dirty="0" smtClean="0">
                <a:solidFill>
                  <a:schemeClr val="bg1"/>
                </a:solidFill>
                <a:latin typeface="Calibri" pitchFamily="34" charset="0"/>
                <a:cs typeface="Calibri" pitchFamily="34" charset="0"/>
              </a:rPr>
              <a:t>Team A6 Presents</a:t>
            </a:r>
            <a:r>
              <a:rPr lang="en-US" dirty="0" smtClean="0">
                <a:solidFill>
                  <a:schemeClr val="accent1">
                    <a:lumMod val="75000"/>
                  </a:schemeClr>
                </a:solidFill>
                <a:latin typeface="Calibri" pitchFamily="34" charset="0"/>
                <a:cs typeface="Calibri" pitchFamily="34" charset="0"/>
              </a:rPr>
              <a:t>  _ </a:t>
            </a:r>
            <a:endParaRPr lang="en-US" sz="2800" dirty="0">
              <a:solidFill>
                <a:schemeClr val="accent1">
                  <a:lumMod val="75000"/>
                </a:schemeClr>
              </a:solidFill>
              <a:latin typeface="Calibri" pitchFamily="34" charset="0"/>
              <a:cs typeface="Calibri" pitchFamily="34" charset="0"/>
            </a:endParaRPr>
          </a:p>
        </p:txBody>
      </p:sp>
      <p:cxnSp>
        <p:nvCxnSpPr>
          <p:cNvPr id="12" name="Straight Connector 11"/>
          <p:cNvCxnSpPr/>
          <p:nvPr/>
        </p:nvCxnSpPr>
        <p:spPr bwMode="auto">
          <a:xfrm>
            <a:off x="2952842" y="1600195"/>
            <a:ext cx="0" cy="3581405"/>
          </a:xfrm>
          <a:prstGeom prst="line">
            <a:avLst/>
          </a:prstGeom>
          <a:ln>
            <a:gradFill>
              <a:gsLst>
                <a:gs pos="45400">
                  <a:srgbClr val="9E9E9E"/>
                </a:gs>
                <a:gs pos="0">
                  <a:schemeClr val="tx1">
                    <a:lumMod val="65000"/>
                    <a:lumOff val="35000"/>
                  </a:schemeClr>
                </a:gs>
                <a:gs pos="100000">
                  <a:schemeClr val="tx1">
                    <a:lumMod val="65000"/>
                    <a:lumOff val="35000"/>
                  </a:schemeClr>
                </a:gs>
              </a:gsLst>
              <a:lin ang="5400000" scaled="0"/>
            </a:gradFill>
            <a:headEnd type="none" w="med" len="med"/>
            <a:tailEnd type="none" w="med" len="med"/>
          </a:ln>
          <a:extLst/>
        </p:spPr>
        <p:style>
          <a:lnRef idx="1">
            <a:schemeClr val="accent5"/>
          </a:lnRef>
          <a:fillRef idx="0">
            <a:schemeClr val="accent5"/>
          </a:fillRef>
          <a:effectRef idx="0">
            <a:schemeClr val="accent5"/>
          </a:effectRef>
          <a:fontRef idx="minor">
            <a:schemeClr val="tx1"/>
          </a:fontRef>
        </p:style>
      </p:cxnSp>
      <p:pic>
        <p:nvPicPr>
          <p:cNvPr id="24586" name="Picture 10" descr="http://media2.corbisimages.com/CorbisImage/hover/14/9/8804/14098804/RF2430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880764"/>
            <a:ext cx="2952843" cy="170563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flipV="1">
            <a:off x="0" y="6583680"/>
            <a:ext cx="8991600" cy="4571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026" name="Picture 2" descr="http://media2.corbisimages.com/CorbisImage/hover/16/25/8900/16258900/42-162589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2842" y="4876800"/>
            <a:ext cx="2838358" cy="17068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edia1.corbisimages.com/CorbisImage/hover/14/27/5161/14275161/RF24440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1200" y="4871731"/>
            <a:ext cx="3200400" cy="1714670"/>
          </a:xfrm>
          <a:prstGeom prst="rect">
            <a:avLst/>
          </a:prstGeom>
          <a:noFill/>
          <a:extLst>
            <a:ext uri="{909E8E84-426E-40DD-AFC4-6F175D3DCCD1}">
              <a14:hiddenFill xmlns:a14="http://schemas.microsoft.com/office/drawing/2010/main">
                <a:solidFill>
                  <a:srgbClr val="FFFFFF"/>
                </a:solidFill>
              </a14:hiddenFill>
            </a:ext>
          </a:extLst>
        </p:spPr>
      </p:pic>
      <p:sp>
        <p:nvSpPr>
          <p:cNvPr id="13" name="Snip Diagonal Corner Rectangle 12"/>
          <p:cNvSpPr/>
          <p:nvPr/>
        </p:nvSpPr>
        <p:spPr>
          <a:xfrm>
            <a:off x="4953000" y="1695455"/>
            <a:ext cx="4191000" cy="1219200"/>
          </a:xfrm>
          <a:prstGeom prst="snip2DiagRect">
            <a:avLst>
              <a:gd name="adj1" fmla="val 0"/>
              <a:gd name="adj2" fmla="val 11979"/>
            </a:avLst>
          </a:prstGeom>
          <a:solidFill>
            <a:srgbClr val="0070C0"/>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2000" dirty="0"/>
              <a:t>    </a:t>
            </a:r>
            <a:r>
              <a:rPr lang="en-US" sz="3600" dirty="0" smtClean="0">
                <a:solidFill>
                  <a:schemeClr val="bg1"/>
                </a:solidFill>
                <a:latin typeface="Calibri" pitchFamily="34" charset="0"/>
                <a:cs typeface="Calibri" pitchFamily="34" charset="0"/>
              </a:rPr>
              <a:t>i3 Water Fund</a:t>
            </a:r>
            <a:r>
              <a:rPr lang="en-US" sz="3600" dirty="0" smtClean="0">
                <a:solidFill>
                  <a:srgbClr val="0070C0"/>
                </a:solidFill>
                <a:latin typeface="Calibri" pitchFamily="34" charset="0"/>
                <a:cs typeface="Calibri" pitchFamily="34" charset="0"/>
              </a:rPr>
              <a:t>_</a:t>
            </a:r>
            <a:endParaRPr lang="en-US" sz="2000" dirty="0">
              <a:solidFill>
                <a:srgbClr val="0070C0"/>
              </a:solidFill>
              <a:latin typeface="Calibri" pitchFamily="34" charset="0"/>
              <a:cs typeface="Calibri" pitchFamily="34" charset="0"/>
            </a:endParaRPr>
          </a:p>
        </p:txBody>
      </p:sp>
      <p:sp>
        <p:nvSpPr>
          <p:cNvPr id="14" name="Snip Same Side Corner Rectangle 13"/>
          <p:cNvSpPr/>
          <p:nvPr/>
        </p:nvSpPr>
        <p:spPr>
          <a:xfrm>
            <a:off x="4953000" y="1043781"/>
            <a:ext cx="4038600" cy="651674"/>
          </a:xfrm>
          <a:prstGeom prst="snip2SameRect">
            <a:avLst/>
          </a:prstGeom>
          <a:solidFill>
            <a:schemeClr val="bg1">
              <a:lumMod val="75000"/>
            </a:schemeClr>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2000" dirty="0" smtClean="0">
                <a:solidFill>
                  <a:schemeClr val="tx1"/>
                </a:solidFill>
                <a:latin typeface="Calibri" pitchFamily="34" charset="0"/>
                <a:cs typeface="Calibri" pitchFamily="34" charset="0"/>
              </a:rPr>
              <a:t>i3 </a:t>
            </a:r>
            <a:r>
              <a:rPr lang="en-US" sz="2000" dirty="0">
                <a:solidFill>
                  <a:schemeClr val="tx1"/>
                </a:solidFill>
                <a:latin typeface="Calibri" pitchFamily="34" charset="0"/>
                <a:cs typeface="Calibri" pitchFamily="34" charset="0"/>
              </a:rPr>
              <a:t>Fund </a:t>
            </a:r>
            <a:r>
              <a:rPr lang="en-US" sz="2000" dirty="0" smtClean="0">
                <a:solidFill>
                  <a:schemeClr val="tx1"/>
                </a:solidFill>
                <a:latin typeface="Calibri" pitchFamily="34" charset="0"/>
                <a:cs typeface="Calibri" pitchFamily="34" charset="0"/>
              </a:rPr>
              <a:t>Family</a:t>
            </a:r>
            <a:r>
              <a:rPr lang="en-US" sz="2000" dirty="0" smtClean="0">
                <a:solidFill>
                  <a:schemeClr val="bg1">
                    <a:lumMod val="75000"/>
                  </a:schemeClr>
                </a:solidFill>
                <a:latin typeface="Calibri" pitchFamily="34" charset="0"/>
                <a:cs typeface="Calibri" pitchFamily="34" charset="0"/>
              </a:rPr>
              <a:t>_</a:t>
            </a:r>
            <a:endParaRPr lang="en-US" sz="1600" dirty="0">
              <a:solidFill>
                <a:schemeClr val="bg1">
                  <a:lumMod val="75000"/>
                </a:schemeClr>
              </a:solidFill>
              <a:latin typeface="Calibri" pitchFamily="34" charset="0"/>
              <a:cs typeface="Calibri" pitchFamily="34" charset="0"/>
            </a:endParaRPr>
          </a:p>
        </p:txBody>
      </p:sp>
      <p:sp>
        <p:nvSpPr>
          <p:cNvPr id="2" name="Slide Number Placeholder 1"/>
          <p:cNvSpPr>
            <a:spLocks noGrp="1"/>
          </p:cNvSpPr>
          <p:nvPr>
            <p:ph type="sldNum" sz="quarter" idx="12"/>
          </p:nvPr>
        </p:nvSpPr>
        <p:spPr/>
        <p:txBody>
          <a:bodyPr/>
          <a:lstStyle/>
          <a:p>
            <a:pPr>
              <a:defRPr/>
            </a:pPr>
            <a:fld id="{8844E894-0EB5-4C15-8362-8C61CA603FF2}"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6400800"/>
            <a:ext cx="9144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dirty="0">
                <a:solidFill>
                  <a:srgbClr val="FFFFFF"/>
                </a:solidFill>
                <a:latin typeface="Calibri" pitchFamily="34" charset="0"/>
                <a:cs typeface="Calibri" pitchFamily="34" charset="0"/>
              </a:rPr>
              <a:t>          </a:t>
            </a:r>
            <a:r>
              <a:rPr lang="en-US" sz="1400" dirty="0">
                <a:solidFill>
                  <a:schemeClr val="bg1"/>
                </a:solidFill>
                <a:latin typeface="Calibri" pitchFamily="34" charset="0"/>
                <a:cs typeface="Calibri" pitchFamily="34" charset="0"/>
              </a:rPr>
              <a:t>Intro</a:t>
            </a:r>
            <a:r>
              <a:rPr lang="en-US" sz="1400" dirty="0">
                <a:solidFill>
                  <a:srgbClr val="FFFFFF"/>
                </a:solidFill>
                <a:latin typeface="Calibri" pitchFamily="34" charset="0"/>
                <a:cs typeface="Calibri" pitchFamily="34" charset="0"/>
              </a:rPr>
              <a:t>     »     </a:t>
            </a:r>
            <a:r>
              <a:rPr lang="en-US" sz="1400" dirty="0" smtClean="0">
                <a:solidFill>
                  <a:schemeClr val="bg1"/>
                </a:solidFill>
                <a:latin typeface="Calibri" pitchFamily="34" charset="0"/>
                <a:cs typeface="Calibri" pitchFamily="34" charset="0"/>
              </a:rPr>
              <a:t>Why Water?</a:t>
            </a:r>
            <a:r>
              <a:rPr lang="en-US" sz="1400" dirty="0" smtClean="0">
                <a:solidFill>
                  <a:srgbClr val="FFFFFF"/>
                </a:solidFill>
                <a:latin typeface="Calibri" pitchFamily="34" charset="0"/>
                <a:cs typeface="Calibri" pitchFamily="34" charset="0"/>
              </a:rPr>
              <a:t>    </a:t>
            </a:r>
            <a:r>
              <a:rPr lang="en-US" sz="1400" dirty="0">
                <a:solidFill>
                  <a:srgbClr val="FFFFFF"/>
                </a:solidFill>
                <a:latin typeface="Calibri" pitchFamily="34" charset="0"/>
                <a:cs typeface="Calibri" pitchFamily="34" charset="0"/>
              </a:rPr>
              <a:t>»     </a:t>
            </a:r>
            <a:r>
              <a:rPr lang="en-US" sz="1400" u="sng" dirty="0" smtClean="0">
                <a:solidFill>
                  <a:srgbClr val="FFFF00"/>
                </a:solidFill>
                <a:latin typeface="Calibri" pitchFamily="34" charset="0"/>
                <a:cs typeface="Calibri" pitchFamily="34" charset="0"/>
              </a:rPr>
              <a:t>Public Securities</a:t>
            </a:r>
            <a:r>
              <a:rPr lang="en-US" sz="1400" dirty="0" smtClean="0">
                <a:solidFill>
                  <a:srgbClr val="FFFFFF"/>
                </a:solidFill>
                <a:latin typeface="Calibri" pitchFamily="34" charset="0"/>
                <a:cs typeface="Calibri" pitchFamily="34" charset="0"/>
              </a:rPr>
              <a:t>      </a:t>
            </a:r>
            <a:r>
              <a:rPr lang="en-US" sz="1400" dirty="0">
                <a:solidFill>
                  <a:srgbClr val="FFFFFF"/>
                </a:solidFill>
                <a:latin typeface="Calibri" pitchFamily="34" charset="0"/>
                <a:cs typeface="Calibri" pitchFamily="34" charset="0"/>
              </a:rPr>
              <a:t>»     </a:t>
            </a:r>
            <a:r>
              <a:rPr lang="en-US" sz="1400" dirty="0" smtClean="0">
                <a:solidFill>
                  <a:srgbClr val="FFFFFF"/>
                </a:solidFill>
                <a:latin typeface="Calibri" pitchFamily="34" charset="0"/>
                <a:cs typeface="Calibri" pitchFamily="34" charset="0"/>
              </a:rPr>
              <a:t>Venture Capital     »     Q&amp;A </a:t>
            </a:r>
            <a:endParaRPr lang="en-US" sz="1400" dirty="0">
              <a:solidFill>
                <a:srgbClr val="7A7A7A"/>
              </a:solidFill>
              <a:latin typeface="Calibri" pitchFamily="34" charset="0"/>
              <a:cs typeface="Calibri" pitchFamily="34" charset="0"/>
            </a:endParaRPr>
          </a:p>
        </p:txBody>
      </p:sp>
      <p:sp>
        <p:nvSpPr>
          <p:cNvPr id="8" name="Rectangle 7"/>
          <p:cNvSpPr/>
          <p:nvPr/>
        </p:nvSpPr>
        <p:spPr>
          <a:xfrm>
            <a:off x="76200" y="381000"/>
            <a:ext cx="5715000" cy="762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chemeClr val="tx1"/>
                </a:solidFill>
                <a:latin typeface="Calibri" pitchFamily="34" charset="0"/>
                <a:cs typeface="Calibri" pitchFamily="34" charset="0"/>
              </a:rPr>
              <a:t> </a:t>
            </a:r>
            <a:r>
              <a:rPr lang="en-US" sz="2400" b="1" dirty="0" smtClean="0">
                <a:solidFill>
                  <a:schemeClr val="tx1"/>
                </a:solidFill>
                <a:latin typeface="Calibri" pitchFamily="34" charset="0"/>
                <a:cs typeface="Calibri" pitchFamily="34" charset="0"/>
              </a:rPr>
              <a:t>    Public Equities Portfolio</a:t>
            </a:r>
            <a:endParaRPr lang="en-US" sz="2400" b="1" dirty="0">
              <a:solidFill>
                <a:schemeClr val="tx1"/>
              </a:solidFill>
              <a:latin typeface="Calibri" pitchFamily="34" charset="0"/>
              <a:cs typeface="Calibri" pitchFamily="34" charset="0"/>
            </a:endParaRPr>
          </a:p>
        </p:txBody>
      </p:sp>
      <p:sp>
        <p:nvSpPr>
          <p:cNvPr id="6" name="Rectangle 5"/>
          <p:cNvSpPr/>
          <p:nvPr/>
        </p:nvSpPr>
        <p:spPr>
          <a:xfrm>
            <a:off x="0" y="1371600"/>
            <a:ext cx="8991600" cy="4603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Snip Diagonal Corner Rectangle 1"/>
          <p:cNvSpPr/>
          <p:nvPr/>
        </p:nvSpPr>
        <p:spPr>
          <a:xfrm>
            <a:off x="6934200" y="381000"/>
            <a:ext cx="1905000" cy="609600"/>
          </a:xfrm>
          <a:prstGeom prst="snip2Diag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Calibri" pitchFamily="34" charset="0"/>
                <a:cs typeface="Calibri" pitchFamily="34" charset="0"/>
              </a:rPr>
              <a:t>i3 Water Fund</a:t>
            </a:r>
            <a:endParaRPr lang="en-US" sz="2000" dirty="0">
              <a:solidFill>
                <a:schemeClr val="bg1"/>
              </a:solidFill>
              <a:latin typeface="Calibri" pitchFamily="34" charset="0"/>
              <a:cs typeface="Calibri" pitchFamily="34" charset="0"/>
            </a:endParaRPr>
          </a:p>
        </p:txBody>
      </p:sp>
      <p:sp>
        <p:nvSpPr>
          <p:cNvPr id="3" name="Rectangle 2"/>
          <p:cNvSpPr/>
          <p:nvPr/>
        </p:nvSpPr>
        <p:spPr>
          <a:xfrm>
            <a:off x="0" y="1417638"/>
            <a:ext cx="8839200" cy="4906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srgbClr val="FFFFFF"/>
              </a:solidFill>
            </a:endParaRPr>
          </a:p>
          <a:p>
            <a:pPr algn="ctr"/>
            <a:r>
              <a:rPr lang="en-US" sz="1600" dirty="0" smtClean="0"/>
              <a:t>Df </a:t>
            </a:r>
            <a:endParaRPr lang="en-US" sz="1600" dirty="0"/>
          </a:p>
        </p:txBody>
      </p:sp>
      <p:sp>
        <p:nvSpPr>
          <p:cNvPr id="10" name="Rectangle 9"/>
          <p:cNvSpPr/>
          <p:nvPr/>
        </p:nvSpPr>
        <p:spPr>
          <a:xfrm>
            <a:off x="8610600" y="1417638"/>
            <a:ext cx="381000" cy="4906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p:txBody>
          <a:bodyPr/>
          <a:lstStyle/>
          <a:p>
            <a:pPr>
              <a:defRPr/>
            </a:pPr>
            <a:fld id="{AAD628E0-0948-4299-933B-EAEE743C06A9}" type="slidenum">
              <a:rPr lang="en-US" smtClean="0"/>
              <a:pPr>
                <a:defRPr/>
              </a:pPr>
              <a:t>10</a:t>
            </a:fld>
            <a:endParaRPr lang="en-US" dirty="0"/>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725" y="3429000"/>
            <a:ext cx="6238875" cy="2467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ontent Placeholder 3"/>
          <p:cNvSpPr>
            <a:spLocks noGrp="1"/>
          </p:cNvSpPr>
          <p:nvPr/>
        </p:nvSpPr>
        <p:spPr bwMode="auto">
          <a:xfrm>
            <a:off x="228600" y="1447800"/>
            <a:ext cx="87630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ts val="600"/>
              </a:spcAft>
              <a:buFont typeface="Arial" charset="0"/>
              <a:defRPr sz="2000" b="1"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endParaRPr lang="en-US" sz="1800" dirty="0">
              <a:latin typeface="Calibri" pitchFamily="34" charset="0"/>
              <a:cs typeface="Calibri" pitchFamily="34" charset="0"/>
            </a:endParaRPr>
          </a:p>
          <a:p>
            <a:pPr lvl="1"/>
            <a:r>
              <a:rPr lang="en-US" sz="1800" dirty="0" smtClean="0">
                <a:latin typeface="Calibri" pitchFamily="34" charset="0"/>
                <a:cs typeface="Calibri" pitchFamily="34" charset="0"/>
              </a:rPr>
              <a:t>Currently comprised of eleven companies</a:t>
            </a:r>
          </a:p>
          <a:p>
            <a:pPr lvl="1"/>
            <a:r>
              <a:rPr lang="en-US" sz="1800" dirty="0" smtClean="0">
                <a:latin typeface="Calibri" pitchFamily="34" charset="0"/>
                <a:cs typeface="Calibri" pitchFamily="34" charset="0"/>
              </a:rPr>
              <a:t>Minimized the overall portfolio volatility based on the covariance of each equity</a:t>
            </a:r>
          </a:p>
          <a:p>
            <a:pPr lvl="1"/>
            <a:r>
              <a:rPr lang="en-US" sz="1800" dirty="0" smtClean="0">
                <a:latin typeface="Calibri" pitchFamily="34" charset="0"/>
                <a:cs typeface="Calibri" pitchFamily="34" charset="0"/>
              </a:rPr>
              <a:t>Two-and-a-half year return of 67.7%, compared to the global water index return of 39.4%</a:t>
            </a:r>
            <a:endParaRPr lang="en-US" sz="1800" dirty="0">
              <a:latin typeface="Calibri" pitchFamily="34" charset="0"/>
              <a:cs typeface="Calibri" pitchFamily="34" charset="0"/>
            </a:endParaRPr>
          </a:p>
          <a:p>
            <a:endParaRPr lang="en-US" sz="1800" b="1" dirty="0" smtClean="0">
              <a:latin typeface="Calibri" pitchFamily="34" charset="0"/>
              <a:cs typeface="Calibri" pitchFamily="34" charset="0"/>
            </a:endParaRPr>
          </a:p>
        </p:txBody>
      </p:sp>
    </p:spTree>
    <p:extLst>
      <p:ext uri="{BB962C8B-B14F-4D97-AF65-F5344CB8AC3E}">
        <p14:creationId xmlns:p14="http://schemas.microsoft.com/office/powerpoint/2010/main" val="3080322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6400800"/>
            <a:ext cx="9144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dirty="0">
                <a:solidFill>
                  <a:srgbClr val="FFFFFF"/>
                </a:solidFill>
                <a:latin typeface="Calibri" pitchFamily="34" charset="0"/>
                <a:cs typeface="Calibri" pitchFamily="34" charset="0"/>
              </a:rPr>
              <a:t>          </a:t>
            </a:r>
            <a:r>
              <a:rPr lang="en-US" sz="1400" dirty="0">
                <a:solidFill>
                  <a:schemeClr val="bg1"/>
                </a:solidFill>
                <a:latin typeface="Calibri" pitchFamily="34" charset="0"/>
                <a:cs typeface="Calibri" pitchFamily="34" charset="0"/>
              </a:rPr>
              <a:t>Intro</a:t>
            </a:r>
            <a:r>
              <a:rPr lang="en-US" sz="1400" dirty="0">
                <a:solidFill>
                  <a:srgbClr val="FFFFFF"/>
                </a:solidFill>
                <a:latin typeface="Calibri" pitchFamily="34" charset="0"/>
                <a:cs typeface="Calibri" pitchFamily="34" charset="0"/>
              </a:rPr>
              <a:t>     »     </a:t>
            </a:r>
            <a:r>
              <a:rPr lang="en-US" sz="1400" dirty="0" smtClean="0">
                <a:solidFill>
                  <a:schemeClr val="bg1"/>
                </a:solidFill>
                <a:latin typeface="Calibri" pitchFamily="34" charset="0"/>
                <a:cs typeface="Calibri" pitchFamily="34" charset="0"/>
              </a:rPr>
              <a:t>Why Water?</a:t>
            </a:r>
            <a:r>
              <a:rPr lang="en-US" sz="1400" dirty="0" smtClean="0">
                <a:solidFill>
                  <a:srgbClr val="FFFFFF"/>
                </a:solidFill>
                <a:latin typeface="Calibri" pitchFamily="34" charset="0"/>
                <a:cs typeface="Calibri" pitchFamily="34" charset="0"/>
              </a:rPr>
              <a:t>    </a:t>
            </a:r>
            <a:r>
              <a:rPr lang="en-US" sz="1400" dirty="0">
                <a:solidFill>
                  <a:srgbClr val="FFFFFF"/>
                </a:solidFill>
                <a:latin typeface="Calibri" pitchFamily="34" charset="0"/>
                <a:cs typeface="Calibri" pitchFamily="34" charset="0"/>
              </a:rPr>
              <a:t>»     </a:t>
            </a:r>
            <a:r>
              <a:rPr lang="en-US" sz="1400" dirty="0" smtClean="0">
                <a:solidFill>
                  <a:schemeClr val="bg1"/>
                </a:solidFill>
                <a:latin typeface="Calibri" pitchFamily="34" charset="0"/>
                <a:cs typeface="Calibri" pitchFamily="34" charset="0"/>
              </a:rPr>
              <a:t>Public Securities</a:t>
            </a:r>
            <a:r>
              <a:rPr lang="en-US" sz="1400" dirty="0" smtClean="0">
                <a:solidFill>
                  <a:srgbClr val="FFFFFF"/>
                </a:solidFill>
                <a:latin typeface="Calibri" pitchFamily="34" charset="0"/>
                <a:cs typeface="Calibri" pitchFamily="34" charset="0"/>
              </a:rPr>
              <a:t>      </a:t>
            </a:r>
            <a:r>
              <a:rPr lang="en-US" sz="1400" dirty="0">
                <a:solidFill>
                  <a:srgbClr val="FFFFFF"/>
                </a:solidFill>
                <a:latin typeface="Calibri" pitchFamily="34" charset="0"/>
                <a:cs typeface="Calibri" pitchFamily="34" charset="0"/>
              </a:rPr>
              <a:t>»     </a:t>
            </a:r>
            <a:r>
              <a:rPr lang="en-US" sz="1400" u="sng" dirty="0" smtClean="0">
                <a:solidFill>
                  <a:srgbClr val="FFFF00"/>
                </a:solidFill>
                <a:latin typeface="Calibri" pitchFamily="34" charset="0"/>
                <a:cs typeface="Calibri" pitchFamily="34" charset="0"/>
              </a:rPr>
              <a:t>Venture Capital</a:t>
            </a:r>
            <a:r>
              <a:rPr lang="en-US" sz="1400" dirty="0" smtClean="0">
                <a:solidFill>
                  <a:srgbClr val="FFFFFF"/>
                </a:solidFill>
                <a:latin typeface="Calibri" pitchFamily="34" charset="0"/>
                <a:cs typeface="Calibri" pitchFamily="34" charset="0"/>
              </a:rPr>
              <a:t>     »     Q&amp;A </a:t>
            </a:r>
            <a:endParaRPr lang="en-US" sz="1400" dirty="0">
              <a:solidFill>
                <a:srgbClr val="7A7A7A"/>
              </a:solidFill>
              <a:latin typeface="Calibri" pitchFamily="34" charset="0"/>
              <a:cs typeface="Calibri" pitchFamily="34" charset="0"/>
            </a:endParaRPr>
          </a:p>
        </p:txBody>
      </p:sp>
      <p:sp>
        <p:nvSpPr>
          <p:cNvPr id="8" name="Rectangle 7"/>
          <p:cNvSpPr/>
          <p:nvPr/>
        </p:nvSpPr>
        <p:spPr>
          <a:xfrm>
            <a:off x="76200" y="381000"/>
            <a:ext cx="5715000" cy="762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chemeClr val="tx1"/>
                </a:solidFill>
                <a:latin typeface="Calibri" pitchFamily="34" charset="0"/>
                <a:cs typeface="Calibri" pitchFamily="34" charset="0"/>
              </a:rPr>
              <a:t> </a:t>
            </a:r>
            <a:r>
              <a:rPr lang="en-US" sz="2400" b="1" dirty="0" smtClean="0">
                <a:solidFill>
                  <a:schemeClr val="tx1"/>
                </a:solidFill>
                <a:latin typeface="Calibri" pitchFamily="34" charset="0"/>
                <a:cs typeface="Calibri" pitchFamily="34" charset="0"/>
              </a:rPr>
              <a:t>    Venture Capital</a:t>
            </a:r>
            <a:endParaRPr lang="en-US" sz="2400" b="1" dirty="0">
              <a:solidFill>
                <a:schemeClr val="tx1"/>
              </a:solidFill>
              <a:latin typeface="Calibri" pitchFamily="34" charset="0"/>
              <a:cs typeface="Calibri" pitchFamily="34" charset="0"/>
            </a:endParaRPr>
          </a:p>
        </p:txBody>
      </p:sp>
      <p:sp>
        <p:nvSpPr>
          <p:cNvPr id="6" name="Rectangle 5"/>
          <p:cNvSpPr/>
          <p:nvPr/>
        </p:nvSpPr>
        <p:spPr>
          <a:xfrm>
            <a:off x="0" y="1371600"/>
            <a:ext cx="8991600" cy="4603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itchFamily="34" charset="0"/>
              <a:cs typeface="Calibri" pitchFamily="34" charset="0"/>
            </a:endParaRPr>
          </a:p>
        </p:txBody>
      </p:sp>
      <p:sp>
        <p:nvSpPr>
          <p:cNvPr id="2" name="Snip Diagonal Corner Rectangle 1"/>
          <p:cNvSpPr/>
          <p:nvPr/>
        </p:nvSpPr>
        <p:spPr>
          <a:xfrm>
            <a:off x="6934200" y="381000"/>
            <a:ext cx="1905000" cy="609600"/>
          </a:xfrm>
          <a:prstGeom prst="snip2Diag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Calibri" pitchFamily="34" charset="0"/>
                <a:cs typeface="Calibri" pitchFamily="34" charset="0"/>
              </a:rPr>
              <a:t>i3 Water Fund</a:t>
            </a:r>
            <a:endParaRPr lang="en-US" sz="2000" dirty="0">
              <a:solidFill>
                <a:schemeClr val="bg1"/>
              </a:solidFill>
              <a:latin typeface="Calibri" pitchFamily="34" charset="0"/>
              <a:cs typeface="Calibri" pitchFamily="34" charset="0"/>
            </a:endParaRPr>
          </a:p>
        </p:txBody>
      </p:sp>
      <p:sp>
        <p:nvSpPr>
          <p:cNvPr id="3" name="Rectangle 2"/>
          <p:cNvSpPr/>
          <p:nvPr/>
        </p:nvSpPr>
        <p:spPr>
          <a:xfrm>
            <a:off x="-17223" y="1417638"/>
            <a:ext cx="8839200" cy="4906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srgbClr val="FFFFFF"/>
              </a:solidFill>
              <a:latin typeface="Calibri" pitchFamily="34" charset="0"/>
              <a:cs typeface="Calibri" pitchFamily="34" charset="0"/>
            </a:endParaRPr>
          </a:p>
          <a:p>
            <a:pPr algn="ctr"/>
            <a:endParaRPr lang="en-US" sz="1600" dirty="0">
              <a:latin typeface="Calibri" pitchFamily="34" charset="0"/>
              <a:cs typeface="Calibri" pitchFamily="34" charset="0"/>
            </a:endParaRPr>
          </a:p>
        </p:txBody>
      </p:sp>
      <p:sp>
        <p:nvSpPr>
          <p:cNvPr id="10" name="Rectangle 9"/>
          <p:cNvSpPr/>
          <p:nvPr/>
        </p:nvSpPr>
        <p:spPr>
          <a:xfrm>
            <a:off x="8610600" y="1417638"/>
            <a:ext cx="381000" cy="4906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cs typeface="Calibri" pitchFamily="34" charset="0"/>
            </a:endParaRPr>
          </a:p>
        </p:txBody>
      </p:sp>
      <p:sp>
        <p:nvSpPr>
          <p:cNvPr id="14" name="Content Placeholder 3"/>
          <p:cNvSpPr>
            <a:spLocks noGrp="1"/>
          </p:cNvSpPr>
          <p:nvPr>
            <p:ph idx="1"/>
          </p:nvPr>
        </p:nvSpPr>
        <p:spPr>
          <a:xfrm>
            <a:off x="76200" y="1600200"/>
            <a:ext cx="8915400" cy="4724400"/>
          </a:xfrm>
        </p:spPr>
        <p:txBody>
          <a:bodyPr>
            <a:normAutofit/>
          </a:bodyPr>
          <a:lstStyle/>
          <a:p>
            <a:pPr marL="274637" lvl="1" indent="0">
              <a:buNone/>
            </a:pPr>
            <a:r>
              <a:rPr lang="en-US" sz="1800" dirty="0" smtClean="0">
                <a:latin typeface="Calibri" pitchFamily="34" charset="0"/>
                <a:cs typeface="Calibri" pitchFamily="34" charset="0"/>
              </a:rPr>
              <a:t> </a:t>
            </a:r>
          </a:p>
        </p:txBody>
      </p:sp>
      <p:graphicFrame>
        <p:nvGraphicFramePr>
          <p:cNvPr id="13" name="Diagram 12"/>
          <p:cNvGraphicFramePr/>
          <p:nvPr>
            <p:extLst>
              <p:ext uri="{D42A27DB-BD31-4B8C-83A1-F6EECF244321}">
                <p14:modId xmlns:p14="http://schemas.microsoft.com/office/powerpoint/2010/main" val="318772248"/>
              </p:ext>
            </p:extLst>
          </p:nvPr>
        </p:nvGraphicFramePr>
        <p:xfrm>
          <a:off x="-257596" y="1676400"/>
          <a:ext cx="7801396"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2" descr="http://crenk.com/wp-content/uploads/2011/01/sequoia_capital.gif"/>
          <p:cNvPicPr>
            <a:picLocks noChangeAspect="1" noChangeArrowheads="1"/>
          </p:cNvPicPr>
          <p:nvPr/>
        </p:nvPicPr>
        <p:blipFill>
          <a:blip r:embed="rId8" cstate="print"/>
          <a:srcRect/>
          <a:stretch>
            <a:fillRect/>
          </a:stretch>
        </p:blipFill>
        <p:spPr bwMode="auto">
          <a:xfrm>
            <a:off x="6711801" y="5636086"/>
            <a:ext cx="1981200" cy="530680"/>
          </a:xfrm>
          <a:prstGeom prst="rect">
            <a:avLst/>
          </a:prstGeom>
          <a:noFill/>
        </p:spPr>
      </p:pic>
      <p:pic>
        <p:nvPicPr>
          <p:cNvPr id="16" name="Picture 4" descr="http://www.opportunitygreen.com/img/2010/logo-speaker-homepage-westly-group.jpg"/>
          <p:cNvPicPr>
            <a:picLocks noChangeAspect="1" noChangeArrowheads="1"/>
          </p:cNvPicPr>
          <p:nvPr/>
        </p:nvPicPr>
        <p:blipFill>
          <a:blip r:embed="rId9" cstate="print"/>
          <a:srcRect/>
          <a:stretch>
            <a:fillRect/>
          </a:stretch>
        </p:blipFill>
        <p:spPr bwMode="auto">
          <a:xfrm>
            <a:off x="6566012" y="5036127"/>
            <a:ext cx="2057400" cy="374073"/>
          </a:xfrm>
          <a:prstGeom prst="rect">
            <a:avLst/>
          </a:prstGeom>
          <a:noFill/>
        </p:spPr>
      </p:pic>
      <p:pic>
        <p:nvPicPr>
          <p:cNvPr id="14338" name="Picture 2" descr="AquAgroFund"/>
          <p:cNvPicPr>
            <a:picLocks noChangeAspect="1" noChangeArrowheads="1"/>
          </p:cNvPicPr>
          <p:nvPr/>
        </p:nvPicPr>
        <p:blipFill>
          <a:blip r:embed="rId10" cstate="print"/>
          <a:srcRect/>
          <a:stretch>
            <a:fillRect/>
          </a:stretch>
        </p:blipFill>
        <p:spPr bwMode="auto">
          <a:xfrm>
            <a:off x="7550001" y="4343400"/>
            <a:ext cx="1143000" cy="485444"/>
          </a:xfrm>
          <a:prstGeom prst="rect">
            <a:avLst/>
          </a:prstGeom>
          <a:noFill/>
        </p:spPr>
      </p:pic>
      <p:pic>
        <p:nvPicPr>
          <p:cNvPr id="14342" name="Picture 6" descr="http://multivu.prnewswire.com/mnr/aeb/39403/images/Flagship_Logo.gif"/>
          <p:cNvPicPr>
            <a:picLocks noChangeAspect="1" noChangeArrowheads="1"/>
          </p:cNvPicPr>
          <p:nvPr/>
        </p:nvPicPr>
        <p:blipFill>
          <a:blip r:embed="rId11" cstate="print"/>
          <a:srcRect/>
          <a:stretch>
            <a:fillRect/>
          </a:stretch>
        </p:blipFill>
        <p:spPr bwMode="auto">
          <a:xfrm>
            <a:off x="4483398" y="5334000"/>
            <a:ext cx="1993602" cy="685800"/>
          </a:xfrm>
          <a:prstGeom prst="rect">
            <a:avLst/>
          </a:prstGeom>
          <a:noFill/>
        </p:spPr>
      </p:pic>
      <p:sp>
        <p:nvSpPr>
          <p:cNvPr id="5" name="Slide Number Placeholder 4"/>
          <p:cNvSpPr>
            <a:spLocks noGrp="1"/>
          </p:cNvSpPr>
          <p:nvPr>
            <p:ph type="sldNum" sz="quarter" idx="12"/>
          </p:nvPr>
        </p:nvSpPr>
        <p:spPr/>
        <p:txBody>
          <a:bodyPr/>
          <a:lstStyle/>
          <a:p>
            <a:pPr>
              <a:defRPr/>
            </a:pPr>
            <a:fld id="{AAD628E0-0948-4299-933B-EAEE743C06A9}" type="slidenum">
              <a:rPr lang="en-US" smtClean="0"/>
              <a:pPr>
                <a:defRPr/>
              </a:pPr>
              <a:t>11</a:t>
            </a:fld>
            <a:endParaRPr lang="en-US" dirty="0"/>
          </a:p>
        </p:txBody>
      </p:sp>
    </p:spTree>
    <p:extLst>
      <p:ext uri="{BB962C8B-B14F-4D97-AF65-F5344CB8AC3E}">
        <p14:creationId xmlns:p14="http://schemas.microsoft.com/office/powerpoint/2010/main" val="3114504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6400800"/>
            <a:ext cx="9144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dirty="0">
                <a:solidFill>
                  <a:srgbClr val="FFFFFF"/>
                </a:solidFill>
                <a:latin typeface="Calibri" pitchFamily="34" charset="0"/>
                <a:cs typeface="Calibri" pitchFamily="34" charset="0"/>
              </a:rPr>
              <a:t>          </a:t>
            </a:r>
            <a:r>
              <a:rPr lang="en-US" sz="1400" dirty="0">
                <a:solidFill>
                  <a:schemeClr val="bg1"/>
                </a:solidFill>
                <a:latin typeface="Calibri" pitchFamily="34" charset="0"/>
                <a:cs typeface="Calibri" pitchFamily="34" charset="0"/>
              </a:rPr>
              <a:t>Intro</a:t>
            </a:r>
            <a:r>
              <a:rPr lang="en-US" sz="1400" dirty="0">
                <a:solidFill>
                  <a:srgbClr val="FFFFFF"/>
                </a:solidFill>
                <a:latin typeface="Calibri" pitchFamily="34" charset="0"/>
                <a:cs typeface="Calibri" pitchFamily="34" charset="0"/>
              </a:rPr>
              <a:t>     »     </a:t>
            </a:r>
            <a:r>
              <a:rPr lang="en-US" sz="1400" dirty="0" smtClean="0">
                <a:solidFill>
                  <a:schemeClr val="bg1"/>
                </a:solidFill>
                <a:latin typeface="Calibri" pitchFamily="34" charset="0"/>
                <a:cs typeface="Calibri" pitchFamily="34" charset="0"/>
              </a:rPr>
              <a:t>Why Water?</a:t>
            </a:r>
            <a:r>
              <a:rPr lang="en-US" sz="1400" dirty="0" smtClean="0">
                <a:solidFill>
                  <a:srgbClr val="FFFFFF"/>
                </a:solidFill>
                <a:latin typeface="Calibri" pitchFamily="34" charset="0"/>
                <a:cs typeface="Calibri" pitchFamily="34" charset="0"/>
              </a:rPr>
              <a:t>    </a:t>
            </a:r>
            <a:r>
              <a:rPr lang="en-US" sz="1400" dirty="0">
                <a:solidFill>
                  <a:srgbClr val="FFFFFF"/>
                </a:solidFill>
                <a:latin typeface="Calibri" pitchFamily="34" charset="0"/>
                <a:cs typeface="Calibri" pitchFamily="34" charset="0"/>
              </a:rPr>
              <a:t>»     </a:t>
            </a:r>
            <a:r>
              <a:rPr lang="en-US" sz="1400" dirty="0" smtClean="0">
                <a:solidFill>
                  <a:schemeClr val="bg1"/>
                </a:solidFill>
                <a:latin typeface="Calibri" pitchFamily="34" charset="0"/>
                <a:cs typeface="Calibri" pitchFamily="34" charset="0"/>
              </a:rPr>
              <a:t>Public Securities</a:t>
            </a:r>
            <a:r>
              <a:rPr lang="en-US" sz="1400" dirty="0" smtClean="0">
                <a:solidFill>
                  <a:srgbClr val="FFFFFF"/>
                </a:solidFill>
                <a:latin typeface="Calibri" pitchFamily="34" charset="0"/>
                <a:cs typeface="Calibri" pitchFamily="34" charset="0"/>
              </a:rPr>
              <a:t>      </a:t>
            </a:r>
            <a:r>
              <a:rPr lang="en-US" sz="1400" dirty="0">
                <a:solidFill>
                  <a:srgbClr val="FFFFFF"/>
                </a:solidFill>
                <a:latin typeface="Calibri" pitchFamily="34" charset="0"/>
                <a:cs typeface="Calibri" pitchFamily="34" charset="0"/>
              </a:rPr>
              <a:t>»     </a:t>
            </a:r>
            <a:r>
              <a:rPr lang="en-US" sz="1400" u="sng" dirty="0" smtClean="0">
                <a:solidFill>
                  <a:srgbClr val="FFFF00"/>
                </a:solidFill>
                <a:latin typeface="Calibri" pitchFamily="34" charset="0"/>
                <a:cs typeface="Calibri" pitchFamily="34" charset="0"/>
              </a:rPr>
              <a:t>Venture Capital</a:t>
            </a:r>
            <a:r>
              <a:rPr lang="en-US" sz="1400" dirty="0" smtClean="0">
                <a:solidFill>
                  <a:srgbClr val="FFFFFF"/>
                </a:solidFill>
                <a:latin typeface="Calibri" pitchFamily="34" charset="0"/>
                <a:cs typeface="Calibri" pitchFamily="34" charset="0"/>
              </a:rPr>
              <a:t>     »     Q&amp;A </a:t>
            </a:r>
            <a:endParaRPr lang="en-US" sz="1400" dirty="0">
              <a:solidFill>
                <a:srgbClr val="7A7A7A"/>
              </a:solidFill>
              <a:latin typeface="Calibri" pitchFamily="34" charset="0"/>
              <a:cs typeface="Calibri" pitchFamily="34" charset="0"/>
            </a:endParaRPr>
          </a:p>
        </p:txBody>
      </p:sp>
      <p:sp>
        <p:nvSpPr>
          <p:cNvPr id="8" name="Rectangle 7"/>
          <p:cNvSpPr/>
          <p:nvPr/>
        </p:nvSpPr>
        <p:spPr>
          <a:xfrm>
            <a:off x="76200" y="381000"/>
            <a:ext cx="5715000" cy="762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chemeClr val="tx1"/>
                </a:solidFill>
                <a:latin typeface="Calibri" pitchFamily="34" charset="0"/>
                <a:cs typeface="Calibri" pitchFamily="34" charset="0"/>
              </a:rPr>
              <a:t> </a:t>
            </a:r>
            <a:r>
              <a:rPr lang="en-US" sz="2400" b="1" dirty="0" smtClean="0">
                <a:solidFill>
                  <a:schemeClr val="tx1"/>
                </a:solidFill>
                <a:latin typeface="Calibri" pitchFamily="34" charset="0"/>
                <a:cs typeface="Calibri" pitchFamily="34" charset="0"/>
              </a:rPr>
              <a:t>    Investment Approach</a:t>
            </a:r>
            <a:endParaRPr lang="en-US" sz="2400" b="1" dirty="0">
              <a:solidFill>
                <a:schemeClr val="tx1"/>
              </a:solidFill>
              <a:latin typeface="Calibri" pitchFamily="34" charset="0"/>
              <a:cs typeface="Calibri" pitchFamily="34" charset="0"/>
            </a:endParaRPr>
          </a:p>
        </p:txBody>
      </p:sp>
      <p:sp>
        <p:nvSpPr>
          <p:cNvPr id="6" name="Rectangle 5"/>
          <p:cNvSpPr/>
          <p:nvPr/>
        </p:nvSpPr>
        <p:spPr>
          <a:xfrm>
            <a:off x="0" y="1371600"/>
            <a:ext cx="8991600" cy="4603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Snip Diagonal Corner Rectangle 1"/>
          <p:cNvSpPr/>
          <p:nvPr/>
        </p:nvSpPr>
        <p:spPr>
          <a:xfrm>
            <a:off x="6934200" y="381000"/>
            <a:ext cx="1905000" cy="609600"/>
          </a:xfrm>
          <a:prstGeom prst="snip2Diag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Calibri" pitchFamily="34" charset="0"/>
                <a:cs typeface="Calibri" pitchFamily="34" charset="0"/>
              </a:rPr>
              <a:t>i3 Water Fund</a:t>
            </a:r>
            <a:endParaRPr lang="en-US" sz="2000" dirty="0">
              <a:solidFill>
                <a:schemeClr val="bg1"/>
              </a:solidFill>
              <a:latin typeface="Calibri" pitchFamily="34" charset="0"/>
              <a:cs typeface="Calibri" pitchFamily="34" charset="0"/>
            </a:endParaRPr>
          </a:p>
        </p:txBody>
      </p:sp>
      <p:sp>
        <p:nvSpPr>
          <p:cNvPr id="3" name="Rectangle 2"/>
          <p:cNvSpPr/>
          <p:nvPr/>
        </p:nvSpPr>
        <p:spPr>
          <a:xfrm>
            <a:off x="0" y="1415674"/>
            <a:ext cx="8839200" cy="4891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srgbClr val="FFFFFF"/>
              </a:solidFill>
            </a:endParaRPr>
          </a:p>
          <a:p>
            <a:pPr algn="ctr"/>
            <a:endParaRPr lang="en-US" sz="1600" dirty="0"/>
          </a:p>
        </p:txBody>
      </p:sp>
      <p:sp>
        <p:nvSpPr>
          <p:cNvPr id="10" name="Rectangle 9"/>
          <p:cNvSpPr/>
          <p:nvPr/>
        </p:nvSpPr>
        <p:spPr>
          <a:xfrm>
            <a:off x="8610600" y="1417638"/>
            <a:ext cx="381000" cy="4889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381000" y="1676400"/>
            <a:ext cx="7696200" cy="369332"/>
          </a:xfrm>
          <a:prstGeom prst="rect">
            <a:avLst/>
          </a:prstGeom>
          <a:noFill/>
        </p:spPr>
        <p:txBody>
          <a:bodyPr wrap="square" rtlCol="0">
            <a:spAutoFit/>
          </a:bodyPr>
          <a:lstStyle/>
          <a:p>
            <a:r>
              <a:rPr lang="en-US" b="1" dirty="0" smtClean="0">
                <a:latin typeface="Calibri" pitchFamily="34" charset="0"/>
                <a:cs typeface="Calibri" pitchFamily="34" charset="0"/>
              </a:rPr>
              <a:t>A highly structured approach in evaluating VC opportunities</a:t>
            </a:r>
            <a:endParaRPr lang="en-US" b="1" dirty="0">
              <a:latin typeface="Calibri" pitchFamily="34" charset="0"/>
              <a:cs typeface="Calibri" pitchFamily="34" charset="0"/>
            </a:endParaRPr>
          </a:p>
        </p:txBody>
      </p:sp>
      <p:grpSp>
        <p:nvGrpSpPr>
          <p:cNvPr id="29" name="Group 28"/>
          <p:cNvGrpSpPr/>
          <p:nvPr/>
        </p:nvGrpSpPr>
        <p:grpSpPr>
          <a:xfrm>
            <a:off x="457200" y="2362200"/>
            <a:ext cx="2895600" cy="762000"/>
            <a:chOff x="3002661" y="762"/>
            <a:chExt cx="1796073" cy="898036"/>
          </a:xfrm>
        </p:grpSpPr>
        <p:sp>
          <p:nvSpPr>
            <p:cNvPr id="30" name="Rounded Rectangle 29"/>
            <p:cNvSpPr/>
            <p:nvPr/>
          </p:nvSpPr>
          <p:spPr>
            <a:xfrm>
              <a:off x="3002661" y="762"/>
              <a:ext cx="1796073" cy="898036"/>
            </a:xfrm>
            <a:prstGeom prst="roundRect">
              <a:avLst>
                <a:gd name="adj" fmla="val 10000"/>
              </a:avLst>
            </a:prstGeom>
            <a:solidFill>
              <a:schemeClr val="accent3">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Rounded Rectangle 4"/>
            <p:cNvSpPr/>
            <p:nvPr/>
          </p:nvSpPr>
          <p:spPr>
            <a:xfrm>
              <a:off x="3028964" y="27065"/>
              <a:ext cx="1743467" cy="8454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2000" kern="1200" dirty="0" smtClean="0">
                  <a:latin typeface="Calibri" pitchFamily="34" charset="0"/>
                  <a:cs typeface="Calibri" pitchFamily="34" charset="0"/>
                </a:rPr>
                <a:t>Large &amp; Measurable Impact</a:t>
              </a:r>
              <a:endParaRPr lang="en-US" sz="2000" kern="1200" dirty="0">
                <a:latin typeface="Calibri" pitchFamily="34" charset="0"/>
                <a:cs typeface="Calibri" pitchFamily="34" charset="0"/>
              </a:endParaRPr>
            </a:p>
          </p:txBody>
        </p:sp>
      </p:grpSp>
      <p:grpSp>
        <p:nvGrpSpPr>
          <p:cNvPr id="32" name="Group 31"/>
          <p:cNvGrpSpPr/>
          <p:nvPr/>
        </p:nvGrpSpPr>
        <p:grpSpPr>
          <a:xfrm>
            <a:off x="457200" y="3200400"/>
            <a:ext cx="2895600" cy="762000"/>
            <a:chOff x="3002661" y="762"/>
            <a:chExt cx="1796073" cy="898036"/>
          </a:xfrm>
        </p:grpSpPr>
        <p:sp>
          <p:nvSpPr>
            <p:cNvPr id="33" name="Rounded Rectangle 32"/>
            <p:cNvSpPr/>
            <p:nvPr/>
          </p:nvSpPr>
          <p:spPr>
            <a:xfrm>
              <a:off x="3002661" y="762"/>
              <a:ext cx="1796073" cy="898036"/>
            </a:xfrm>
            <a:prstGeom prst="roundRect">
              <a:avLst>
                <a:gd name="adj" fmla="val 10000"/>
              </a:avLst>
            </a:prstGeom>
            <a:solidFill>
              <a:schemeClr val="accent3">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Rounded Rectangle 4"/>
            <p:cNvSpPr/>
            <p:nvPr/>
          </p:nvSpPr>
          <p:spPr>
            <a:xfrm>
              <a:off x="3028964" y="27065"/>
              <a:ext cx="1743467" cy="8454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2000" kern="1200" dirty="0" smtClean="0">
                  <a:latin typeface="Calibri" pitchFamily="34" charset="0"/>
                  <a:cs typeface="Calibri" pitchFamily="34" charset="0"/>
                </a:rPr>
                <a:t>Alignment With Water Cost Curve</a:t>
              </a:r>
              <a:endParaRPr lang="en-US" sz="2000" kern="1200" dirty="0">
                <a:latin typeface="Calibri" pitchFamily="34" charset="0"/>
                <a:cs typeface="Calibri" pitchFamily="34" charset="0"/>
              </a:endParaRPr>
            </a:p>
          </p:txBody>
        </p:sp>
      </p:grpSp>
      <p:grpSp>
        <p:nvGrpSpPr>
          <p:cNvPr id="35" name="Group 34"/>
          <p:cNvGrpSpPr/>
          <p:nvPr/>
        </p:nvGrpSpPr>
        <p:grpSpPr>
          <a:xfrm>
            <a:off x="457200" y="4038600"/>
            <a:ext cx="2895600" cy="762000"/>
            <a:chOff x="3002661" y="762"/>
            <a:chExt cx="1796073" cy="898036"/>
          </a:xfrm>
        </p:grpSpPr>
        <p:sp>
          <p:nvSpPr>
            <p:cNvPr id="36" name="Rounded Rectangle 35"/>
            <p:cNvSpPr/>
            <p:nvPr/>
          </p:nvSpPr>
          <p:spPr>
            <a:xfrm>
              <a:off x="3002661" y="762"/>
              <a:ext cx="1796073" cy="898036"/>
            </a:xfrm>
            <a:prstGeom prst="roundRect">
              <a:avLst>
                <a:gd name="adj" fmla="val 10000"/>
              </a:avLst>
            </a:prstGeom>
            <a:solidFill>
              <a:schemeClr val="accent3">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7" name="Rounded Rectangle 4"/>
            <p:cNvSpPr/>
            <p:nvPr/>
          </p:nvSpPr>
          <p:spPr>
            <a:xfrm>
              <a:off x="3028964" y="27065"/>
              <a:ext cx="1743467" cy="8454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2000" kern="1200" dirty="0" smtClean="0">
                  <a:latin typeface="Calibri" pitchFamily="34" charset="0"/>
                  <a:cs typeface="Calibri" pitchFamily="34" charset="0"/>
                </a:rPr>
                <a:t>Expertise Across Asset Classes</a:t>
              </a:r>
              <a:endParaRPr lang="en-US" sz="2000" kern="1200" dirty="0">
                <a:latin typeface="Calibri" pitchFamily="34" charset="0"/>
                <a:cs typeface="Calibri" pitchFamily="34" charset="0"/>
              </a:endParaRPr>
            </a:p>
          </p:txBody>
        </p:sp>
      </p:grpSp>
      <p:grpSp>
        <p:nvGrpSpPr>
          <p:cNvPr id="38" name="Group 37"/>
          <p:cNvGrpSpPr/>
          <p:nvPr/>
        </p:nvGrpSpPr>
        <p:grpSpPr>
          <a:xfrm>
            <a:off x="457200" y="4876800"/>
            <a:ext cx="2895600" cy="762000"/>
            <a:chOff x="3002661" y="762"/>
            <a:chExt cx="1796073" cy="898036"/>
          </a:xfrm>
        </p:grpSpPr>
        <p:sp>
          <p:nvSpPr>
            <p:cNvPr id="39" name="Rounded Rectangle 38"/>
            <p:cNvSpPr/>
            <p:nvPr/>
          </p:nvSpPr>
          <p:spPr>
            <a:xfrm>
              <a:off x="3002661" y="762"/>
              <a:ext cx="1796073" cy="898036"/>
            </a:xfrm>
            <a:prstGeom prst="roundRect">
              <a:avLst>
                <a:gd name="adj" fmla="val 10000"/>
              </a:avLst>
            </a:prstGeom>
            <a:solidFill>
              <a:schemeClr val="accent3">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0" name="Rounded Rectangle 4"/>
            <p:cNvSpPr/>
            <p:nvPr/>
          </p:nvSpPr>
          <p:spPr>
            <a:xfrm>
              <a:off x="3028964" y="27065"/>
              <a:ext cx="1743467" cy="8454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2000" kern="1200" dirty="0" smtClean="0">
                  <a:latin typeface="Calibri" pitchFamily="34" charset="0"/>
                  <a:cs typeface="Calibri" pitchFamily="34" charset="0"/>
                </a:rPr>
                <a:t>Disruptive Technologies</a:t>
              </a:r>
              <a:endParaRPr lang="en-US" sz="2000" kern="1200" dirty="0">
                <a:latin typeface="Calibri" pitchFamily="34" charset="0"/>
                <a:cs typeface="Calibri" pitchFamily="34" charset="0"/>
              </a:endParaRPr>
            </a:p>
          </p:txBody>
        </p:sp>
      </p:grpSp>
      <p:grpSp>
        <p:nvGrpSpPr>
          <p:cNvPr id="42" name="Group 41"/>
          <p:cNvGrpSpPr/>
          <p:nvPr/>
        </p:nvGrpSpPr>
        <p:grpSpPr>
          <a:xfrm>
            <a:off x="5867400" y="2590800"/>
            <a:ext cx="2895600" cy="762000"/>
            <a:chOff x="3002661" y="762"/>
            <a:chExt cx="1796073" cy="898036"/>
          </a:xfrm>
          <a:solidFill>
            <a:srgbClr val="0070C0"/>
          </a:solidFill>
        </p:grpSpPr>
        <p:sp>
          <p:nvSpPr>
            <p:cNvPr id="43" name="Rounded Rectangle 42"/>
            <p:cNvSpPr/>
            <p:nvPr/>
          </p:nvSpPr>
          <p:spPr>
            <a:xfrm>
              <a:off x="3002661" y="762"/>
              <a:ext cx="1796073" cy="89803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4" name="Rounded Rectangle 4"/>
            <p:cNvSpPr/>
            <p:nvPr/>
          </p:nvSpPr>
          <p:spPr>
            <a:xfrm>
              <a:off x="3028964" y="27065"/>
              <a:ext cx="1743467" cy="84543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2000" b="1" kern="1200" dirty="0" smtClean="0">
                  <a:latin typeface="Calibri" pitchFamily="34" charset="0"/>
                  <a:cs typeface="Calibri" pitchFamily="34" charset="0"/>
                </a:rPr>
                <a:t>Desalination</a:t>
              </a:r>
              <a:endParaRPr lang="en-US" sz="2000" kern="1200" dirty="0">
                <a:latin typeface="Calibri" pitchFamily="34" charset="0"/>
                <a:cs typeface="Calibri" pitchFamily="34" charset="0"/>
              </a:endParaRPr>
            </a:p>
          </p:txBody>
        </p:sp>
      </p:grpSp>
      <p:grpSp>
        <p:nvGrpSpPr>
          <p:cNvPr id="45" name="Group 44"/>
          <p:cNvGrpSpPr/>
          <p:nvPr/>
        </p:nvGrpSpPr>
        <p:grpSpPr>
          <a:xfrm>
            <a:off x="5867400" y="3429000"/>
            <a:ext cx="2895600" cy="762000"/>
            <a:chOff x="3002661" y="762"/>
            <a:chExt cx="1796073" cy="898036"/>
          </a:xfrm>
          <a:solidFill>
            <a:srgbClr val="0070C0"/>
          </a:solidFill>
        </p:grpSpPr>
        <p:sp>
          <p:nvSpPr>
            <p:cNvPr id="46" name="Rounded Rectangle 45"/>
            <p:cNvSpPr/>
            <p:nvPr/>
          </p:nvSpPr>
          <p:spPr>
            <a:xfrm>
              <a:off x="3002661" y="762"/>
              <a:ext cx="1796073" cy="89803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7" name="Rounded Rectangle 4"/>
            <p:cNvSpPr/>
            <p:nvPr/>
          </p:nvSpPr>
          <p:spPr>
            <a:xfrm>
              <a:off x="3028964" y="27065"/>
              <a:ext cx="1743467" cy="84543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2000" b="1" kern="1200" dirty="0" smtClean="0">
                  <a:latin typeface="Calibri" pitchFamily="34" charset="0"/>
                  <a:cs typeface="Calibri" pitchFamily="34" charset="0"/>
                </a:rPr>
                <a:t>Filtration</a:t>
              </a:r>
              <a:endParaRPr lang="en-US" sz="2000" kern="1200" dirty="0">
                <a:latin typeface="Calibri" pitchFamily="34" charset="0"/>
                <a:cs typeface="Calibri" pitchFamily="34" charset="0"/>
              </a:endParaRPr>
            </a:p>
          </p:txBody>
        </p:sp>
      </p:grpSp>
      <p:grpSp>
        <p:nvGrpSpPr>
          <p:cNvPr id="48" name="Group 47"/>
          <p:cNvGrpSpPr/>
          <p:nvPr/>
        </p:nvGrpSpPr>
        <p:grpSpPr>
          <a:xfrm>
            <a:off x="5867400" y="4267200"/>
            <a:ext cx="2895600" cy="762000"/>
            <a:chOff x="3002661" y="762"/>
            <a:chExt cx="1796073" cy="898036"/>
          </a:xfrm>
          <a:solidFill>
            <a:srgbClr val="0070C0"/>
          </a:solidFill>
        </p:grpSpPr>
        <p:sp>
          <p:nvSpPr>
            <p:cNvPr id="49" name="Rounded Rectangle 48"/>
            <p:cNvSpPr/>
            <p:nvPr/>
          </p:nvSpPr>
          <p:spPr>
            <a:xfrm>
              <a:off x="3002661" y="762"/>
              <a:ext cx="1796073" cy="89803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0" name="Rounded Rectangle 4"/>
            <p:cNvSpPr/>
            <p:nvPr/>
          </p:nvSpPr>
          <p:spPr>
            <a:xfrm>
              <a:off x="3028964" y="27065"/>
              <a:ext cx="1743467" cy="84543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2000" b="1" kern="1200" dirty="0" smtClean="0">
                  <a:latin typeface="Calibri" pitchFamily="34" charset="0"/>
                  <a:cs typeface="Calibri" pitchFamily="34" charset="0"/>
                </a:rPr>
                <a:t>Distribution</a:t>
              </a:r>
              <a:endParaRPr lang="en-US" sz="2000" kern="1200" dirty="0">
                <a:latin typeface="Calibri" pitchFamily="34" charset="0"/>
                <a:cs typeface="Calibri" pitchFamily="34" charset="0"/>
              </a:endParaRPr>
            </a:p>
          </p:txBody>
        </p:sp>
      </p:grpSp>
      <p:sp>
        <p:nvSpPr>
          <p:cNvPr id="5" name="Slide Number Placeholder 4"/>
          <p:cNvSpPr>
            <a:spLocks noGrp="1"/>
          </p:cNvSpPr>
          <p:nvPr>
            <p:ph type="sldNum" sz="quarter" idx="12"/>
          </p:nvPr>
        </p:nvSpPr>
        <p:spPr/>
        <p:txBody>
          <a:bodyPr/>
          <a:lstStyle/>
          <a:p>
            <a:pPr>
              <a:defRPr/>
            </a:pPr>
            <a:fld id="{AAD628E0-0948-4299-933B-EAEE743C06A9}" type="slidenum">
              <a:rPr lang="en-US" smtClean="0"/>
              <a:pPr>
                <a:defRPr/>
              </a:pPr>
              <a:t>12</a:t>
            </a:fld>
            <a:endParaRPr lang="en-US" dirty="0"/>
          </a:p>
        </p:txBody>
      </p:sp>
      <p:sp>
        <p:nvSpPr>
          <p:cNvPr id="4" name="Right Arrow 3"/>
          <p:cNvSpPr/>
          <p:nvPr/>
        </p:nvSpPr>
        <p:spPr>
          <a:xfrm>
            <a:off x="3962400" y="3581400"/>
            <a:ext cx="1371600" cy="762000"/>
          </a:xfrm>
          <a:prstGeom prst="righ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4073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6400800"/>
            <a:ext cx="9144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dirty="0">
                <a:solidFill>
                  <a:srgbClr val="FFFFFF"/>
                </a:solidFill>
                <a:latin typeface="Calibri" pitchFamily="34" charset="0"/>
                <a:cs typeface="Calibri" pitchFamily="34" charset="0"/>
              </a:rPr>
              <a:t>          </a:t>
            </a:r>
            <a:r>
              <a:rPr lang="en-US" sz="1400" dirty="0">
                <a:solidFill>
                  <a:schemeClr val="bg1"/>
                </a:solidFill>
                <a:latin typeface="Calibri" pitchFamily="34" charset="0"/>
                <a:cs typeface="Calibri" pitchFamily="34" charset="0"/>
              </a:rPr>
              <a:t>Intro</a:t>
            </a:r>
            <a:r>
              <a:rPr lang="en-US" sz="1400" dirty="0">
                <a:solidFill>
                  <a:srgbClr val="FFFFFF"/>
                </a:solidFill>
                <a:latin typeface="Calibri" pitchFamily="34" charset="0"/>
                <a:cs typeface="Calibri" pitchFamily="34" charset="0"/>
              </a:rPr>
              <a:t>     »     </a:t>
            </a:r>
            <a:r>
              <a:rPr lang="en-US" sz="1400" dirty="0" smtClean="0">
                <a:solidFill>
                  <a:schemeClr val="bg1"/>
                </a:solidFill>
                <a:latin typeface="Calibri" pitchFamily="34" charset="0"/>
                <a:cs typeface="Calibri" pitchFamily="34" charset="0"/>
              </a:rPr>
              <a:t>Why Water?</a:t>
            </a:r>
            <a:r>
              <a:rPr lang="en-US" sz="1400" dirty="0" smtClean="0">
                <a:solidFill>
                  <a:srgbClr val="FFFFFF"/>
                </a:solidFill>
                <a:latin typeface="Calibri" pitchFamily="34" charset="0"/>
                <a:cs typeface="Calibri" pitchFamily="34" charset="0"/>
              </a:rPr>
              <a:t>    </a:t>
            </a:r>
            <a:r>
              <a:rPr lang="en-US" sz="1400" dirty="0">
                <a:solidFill>
                  <a:srgbClr val="FFFFFF"/>
                </a:solidFill>
                <a:latin typeface="Calibri" pitchFamily="34" charset="0"/>
                <a:cs typeface="Calibri" pitchFamily="34" charset="0"/>
              </a:rPr>
              <a:t>»     </a:t>
            </a:r>
            <a:r>
              <a:rPr lang="en-US" sz="1400" dirty="0" smtClean="0">
                <a:solidFill>
                  <a:schemeClr val="bg1"/>
                </a:solidFill>
                <a:latin typeface="Calibri" pitchFamily="34" charset="0"/>
                <a:cs typeface="Calibri" pitchFamily="34" charset="0"/>
              </a:rPr>
              <a:t>Public Securities</a:t>
            </a:r>
            <a:r>
              <a:rPr lang="en-US" sz="1400" dirty="0" smtClean="0">
                <a:solidFill>
                  <a:srgbClr val="FFFFFF"/>
                </a:solidFill>
                <a:latin typeface="Calibri" pitchFamily="34" charset="0"/>
                <a:cs typeface="Calibri" pitchFamily="34" charset="0"/>
              </a:rPr>
              <a:t>      </a:t>
            </a:r>
            <a:r>
              <a:rPr lang="en-US" sz="1400" dirty="0">
                <a:solidFill>
                  <a:srgbClr val="FFFFFF"/>
                </a:solidFill>
                <a:latin typeface="Calibri" pitchFamily="34" charset="0"/>
                <a:cs typeface="Calibri" pitchFamily="34" charset="0"/>
              </a:rPr>
              <a:t>»     </a:t>
            </a:r>
            <a:r>
              <a:rPr lang="en-US" sz="1400" u="sng" dirty="0" smtClean="0">
                <a:solidFill>
                  <a:srgbClr val="FFFF00"/>
                </a:solidFill>
                <a:latin typeface="Calibri" pitchFamily="34" charset="0"/>
                <a:cs typeface="Calibri" pitchFamily="34" charset="0"/>
              </a:rPr>
              <a:t>Venture Capital</a:t>
            </a:r>
            <a:r>
              <a:rPr lang="en-US" sz="1400" dirty="0" smtClean="0">
                <a:solidFill>
                  <a:srgbClr val="FFFFFF"/>
                </a:solidFill>
                <a:latin typeface="Calibri" pitchFamily="34" charset="0"/>
                <a:cs typeface="Calibri" pitchFamily="34" charset="0"/>
              </a:rPr>
              <a:t>     »     Q&amp;A </a:t>
            </a:r>
            <a:endParaRPr lang="en-US" sz="1400" dirty="0">
              <a:solidFill>
                <a:srgbClr val="7A7A7A"/>
              </a:solidFill>
              <a:latin typeface="Calibri" pitchFamily="34" charset="0"/>
              <a:cs typeface="Calibri" pitchFamily="34" charset="0"/>
            </a:endParaRPr>
          </a:p>
        </p:txBody>
      </p:sp>
      <p:sp>
        <p:nvSpPr>
          <p:cNvPr id="8" name="Rectangle 7"/>
          <p:cNvSpPr/>
          <p:nvPr/>
        </p:nvSpPr>
        <p:spPr>
          <a:xfrm>
            <a:off x="76200" y="381000"/>
            <a:ext cx="5715000" cy="762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chemeClr val="tx1"/>
                </a:solidFill>
                <a:latin typeface="Calibri" pitchFamily="34" charset="0"/>
                <a:cs typeface="Calibri" pitchFamily="34" charset="0"/>
              </a:rPr>
              <a:t> </a:t>
            </a:r>
            <a:r>
              <a:rPr lang="en-US" sz="2400" b="1" dirty="0" smtClean="0">
                <a:solidFill>
                  <a:schemeClr val="tx1"/>
                </a:solidFill>
                <a:latin typeface="Calibri" pitchFamily="34" charset="0"/>
                <a:cs typeface="Calibri" pitchFamily="34" charset="0"/>
              </a:rPr>
              <a:t>    Sample Investment</a:t>
            </a:r>
            <a:endParaRPr lang="en-US" sz="2400" b="1" dirty="0">
              <a:solidFill>
                <a:schemeClr val="tx1"/>
              </a:solidFill>
              <a:latin typeface="Calibri" pitchFamily="34" charset="0"/>
              <a:cs typeface="Calibri" pitchFamily="34" charset="0"/>
            </a:endParaRPr>
          </a:p>
        </p:txBody>
      </p:sp>
      <p:sp>
        <p:nvSpPr>
          <p:cNvPr id="6" name="Rectangle 5"/>
          <p:cNvSpPr/>
          <p:nvPr/>
        </p:nvSpPr>
        <p:spPr>
          <a:xfrm>
            <a:off x="0" y="1371600"/>
            <a:ext cx="8991600" cy="4603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Snip Diagonal Corner Rectangle 1"/>
          <p:cNvSpPr/>
          <p:nvPr/>
        </p:nvSpPr>
        <p:spPr>
          <a:xfrm>
            <a:off x="6934200" y="381000"/>
            <a:ext cx="1905000" cy="609600"/>
          </a:xfrm>
          <a:prstGeom prst="snip2Diag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Calibri" pitchFamily="34" charset="0"/>
                <a:cs typeface="Calibri" pitchFamily="34" charset="0"/>
              </a:rPr>
              <a:t>i3 Water Fund</a:t>
            </a:r>
            <a:endParaRPr lang="en-US" sz="2000" dirty="0">
              <a:solidFill>
                <a:schemeClr val="bg1"/>
              </a:solidFill>
              <a:latin typeface="Calibri" pitchFamily="34" charset="0"/>
              <a:cs typeface="Calibri" pitchFamily="34" charset="0"/>
            </a:endParaRPr>
          </a:p>
        </p:txBody>
      </p:sp>
      <p:sp>
        <p:nvSpPr>
          <p:cNvPr id="3" name="Rectangle 2"/>
          <p:cNvSpPr/>
          <p:nvPr/>
        </p:nvSpPr>
        <p:spPr>
          <a:xfrm>
            <a:off x="0" y="1493838"/>
            <a:ext cx="8839200" cy="4906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srgbClr val="FFFFFF"/>
              </a:solidFill>
            </a:endParaRPr>
          </a:p>
          <a:p>
            <a:pPr algn="ctr"/>
            <a:r>
              <a:rPr lang="en-US" sz="1600" dirty="0" smtClean="0"/>
              <a:t>D </a:t>
            </a:r>
            <a:endParaRPr lang="en-US" sz="1600" dirty="0"/>
          </a:p>
        </p:txBody>
      </p:sp>
      <p:sp>
        <p:nvSpPr>
          <p:cNvPr id="10" name="Rectangle 9"/>
          <p:cNvSpPr/>
          <p:nvPr/>
        </p:nvSpPr>
        <p:spPr>
          <a:xfrm>
            <a:off x="8610600" y="1493838"/>
            <a:ext cx="381000" cy="4906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2" descr="http://venturebeat.com/wp-content/uploads/2009/02/logo_oasys.png">
            <a:hlinkClick r:id="rId3"/>
          </p:cNvPr>
          <p:cNvPicPr>
            <a:picLocks noChangeAspect="1" noChangeArrowheads="1"/>
          </p:cNvPicPr>
          <p:nvPr/>
        </p:nvPicPr>
        <p:blipFill>
          <a:blip r:embed="rId4" cstate="print"/>
          <a:srcRect/>
          <a:stretch>
            <a:fillRect/>
          </a:stretch>
        </p:blipFill>
        <p:spPr bwMode="auto">
          <a:xfrm>
            <a:off x="1676400" y="1652015"/>
            <a:ext cx="1828800" cy="633985"/>
          </a:xfrm>
          <a:prstGeom prst="rect">
            <a:avLst/>
          </a:prstGeom>
          <a:noFill/>
        </p:spPr>
      </p:pic>
      <p:sp>
        <p:nvSpPr>
          <p:cNvPr id="16" name="TextBox 15"/>
          <p:cNvSpPr txBox="1"/>
          <p:nvPr/>
        </p:nvSpPr>
        <p:spPr>
          <a:xfrm>
            <a:off x="381000" y="3175337"/>
            <a:ext cx="3657600" cy="323165"/>
          </a:xfrm>
          <a:prstGeom prst="rect">
            <a:avLst/>
          </a:prstGeom>
          <a:noFill/>
          <a:ln cap="rnd">
            <a:noFill/>
          </a:ln>
        </p:spPr>
        <p:txBody>
          <a:bodyPr wrap="square" rtlCol="0">
            <a:spAutoFit/>
          </a:bodyPr>
          <a:lstStyle/>
          <a:p>
            <a:r>
              <a:rPr lang="en-US" sz="1500" dirty="0" smtClean="0">
                <a:latin typeface="Calibri" pitchFamily="34" charset="0"/>
                <a:cs typeface="Calibri" pitchFamily="34" charset="0"/>
              </a:rPr>
              <a:t>Uses significantly less energy</a:t>
            </a:r>
            <a:endParaRPr lang="en-US" sz="1500" dirty="0">
              <a:latin typeface="Calibri" pitchFamily="34" charset="0"/>
              <a:cs typeface="Calibri" pitchFamily="34" charset="0"/>
            </a:endParaRPr>
          </a:p>
        </p:txBody>
      </p:sp>
      <p:sp>
        <p:nvSpPr>
          <p:cNvPr id="17" name="TextBox 16"/>
          <p:cNvSpPr txBox="1"/>
          <p:nvPr/>
        </p:nvSpPr>
        <p:spPr>
          <a:xfrm>
            <a:off x="381000" y="2895600"/>
            <a:ext cx="2895600" cy="381000"/>
          </a:xfrm>
          <a:prstGeom prst="rect">
            <a:avLst/>
          </a:prstGeom>
          <a:noFill/>
        </p:spPr>
        <p:txBody>
          <a:bodyPr wrap="square" rtlCol="0">
            <a:spAutoFit/>
          </a:bodyPr>
          <a:lstStyle/>
          <a:p>
            <a:r>
              <a:rPr lang="en-US" b="1" dirty="0" smtClean="0">
                <a:latin typeface="Calibri" pitchFamily="34" charset="0"/>
                <a:cs typeface="Calibri" pitchFamily="34" charset="0"/>
              </a:rPr>
              <a:t>Opportunity</a:t>
            </a:r>
            <a:endParaRPr lang="en-US" b="1" dirty="0">
              <a:latin typeface="Calibri" pitchFamily="34" charset="0"/>
              <a:cs typeface="Calibri" pitchFamily="34" charset="0"/>
            </a:endParaRPr>
          </a:p>
        </p:txBody>
      </p:sp>
      <p:sp>
        <p:nvSpPr>
          <p:cNvPr id="18" name="TextBox 17"/>
          <p:cNvSpPr txBox="1"/>
          <p:nvPr/>
        </p:nvSpPr>
        <p:spPr>
          <a:xfrm>
            <a:off x="3657600" y="1799950"/>
            <a:ext cx="3429000" cy="461665"/>
          </a:xfrm>
          <a:prstGeom prst="rect">
            <a:avLst/>
          </a:prstGeom>
          <a:noFill/>
        </p:spPr>
        <p:txBody>
          <a:bodyPr wrap="square" rtlCol="0">
            <a:spAutoFit/>
          </a:bodyPr>
          <a:lstStyle/>
          <a:p>
            <a:r>
              <a:rPr lang="en-US" sz="2400" b="1" dirty="0" smtClean="0">
                <a:solidFill>
                  <a:srgbClr val="0070C0"/>
                </a:solidFill>
                <a:latin typeface="Calibri" pitchFamily="34" charset="0"/>
                <a:cs typeface="Calibri" pitchFamily="34" charset="0"/>
              </a:rPr>
              <a:t>Redefining Desalination</a:t>
            </a:r>
            <a:endParaRPr lang="en-US" sz="2400" b="1" dirty="0">
              <a:solidFill>
                <a:srgbClr val="0070C0"/>
              </a:solidFill>
              <a:latin typeface="Calibri" pitchFamily="34" charset="0"/>
              <a:cs typeface="Calibri" pitchFamily="34" charset="0"/>
            </a:endParaRPr>
          </a:p>
        </p:txBody>
      </p:sp>
      <p:sp>
        <p:nvSpPr>
          <p:cNvPr id="19" name="TextBox 18"/>
          <p:cNvSpPr txBox="1"/>
          <p:nvPr/>
        </p:nvSpPr>
        <p:spPr>
          <a:xfrm>
            <a:off x="381000" y="4038937"/>
            <a:ext cx="3657600" cy="553998"/>
          </a:xfrm>
          <a:prstGeom prst="rect">
            <a:avLst/>
          </a:prstGeom>
          <a:noFill/>
          <a:ln cap="rnd">
            <a:noFill/>
          </a:ln>
        </p:spPr>
        <p:txBody>
          <a:bodyPr wrap="square" rtlCol="0">
            <a:spAutoFit/>
          </a:bodyPr>
          <a:lstStyle/>
          <a:p>
            <a:r>
              <a:rPr lang="en-US" sz="1500" dirty="0" smtClean="0">
                <a:latin typeface="Calibri" pitchFamily="34" charset="0"/>
                <a:cs typeface="Calibri" pitchFamily="34" charset="0"/>
              </a:rPr>
              <a:t>Raised $10M from three VC funds</a:t>
            </a:r>
          </a:p>
          <a:p>
            <a:r>
              <a:rPr lang="en-US" sz="1500" dirty="0" smtClean="0">
                <a:latin typeface="Calibri" pitchFamily="34" charset="0"/>
                <a:cs typeface="Calibri" pitchFamily="34" charset="0"/>
              </a:rPr>
              <a:t>Going to market in early 2012</a:t>
            </a:r>
            <a:endParaRPr lang="en-US" sz="1500" dirty="0">
              <a:latin typeface="Calibri" pitchFamily="34" charset="0"/>
              <a:cs typeface="Calibri" pitchFamily="34" charset="0"/>
            </a:endParaRPr>
          </a:p>
        </p:txBody>
      </p:sp>
      <p:sp>
        <p:nvSpPr>
          <p:cNvPr id="20" name="TextBox 19"/>
          <p:cNvSpPr txBox="1"/>
          <p:nvPr/>
        </p:nvSpPr>
        <p:spPr>
          <a:xfrm>
            <a:off x="381000" y="3810337"/>
            <a:ext cx="2895600" cy="381000"/>
          </a:xfrm>
          <a:prstGeom prst="rect">
            <a:avLst/>
          </a:prstGeom>
          <a:noFill/>
        </p:spPr>
        <p:txBody>
          <a:bodyPr wrap="square" rtlCol="0">
            <a:spAutoFit/>
          </a:bodyPr>
          <a:lstStyle/>
          <a:p>
            <a:r>
              <a:rPr lang="en-US" b="1" dirty="0" smtClean="0">
                <a:latin typeface="Calibri" pitchFamily="34" charset="0"/>
                <a:cs typeface="Calibri" pitchFamily="34" charset="0"/>
              </a:rPr>
              <a:t>Investment</a:t>
            </a:r>
            <a:endParaRPr lang="en-US" b="1" dirty="0">
              <a:latin typeface="Calibri" pitchFamily="34" charset="0"/>
              <a:cs typeface="Calibri" pitchFamily="34" charset="0"/>
            </a:endParaRPr>
          </a:p>
        </p:txBody>
      </p:sp>
      <p:sp>
        <p:nvSpPr>
          <p:cNvPr id="21" name="TextBox 20"/>
          <p:cNvSpPr txBox="1"/>
          <p:nvPr/>
        </p:nvSpPr>
        <p:spPr>
          <a:xfrm>
            <a:off x="381000" y="5184170"/>
            <a:ext cx="2743200" cy="553998"/>
          </a:xfrm>
          <a:prstGeom prst="rect">
            <a:avLst/>
          </a:prstGeom>
          <a:noFill/>
          <a:ln cap="rnd">
            <a:noFill/>
          </a:ln>
        </p:spPr>
        <p:txBody>
          <a:bodyPr wrap="square" rtlCol="0">
            <a:spAutoFit/>
          </a:bodyPr>
          <a:lstStyle/>
          <a:p>
            <a:r>
              <a:rPr lang="en-US" sz="1500" dirty="0" smtClean="0">
                <a:latin typeface="Calibri" pitchFamily="34" charset="0"/>
                <a:cs typeface="Calibri" pitchFamily="34" charset="0"/>
              </a:rPr>
              <a:t>Opens new emerging markets for lower cost desalinization</a:t>
            </a:r>
            <a:endParaRPr lang="en-US" sz="1500" dirty="0">
              <a:latin typeface="Calibri" pitchFamily="34" charset="0"/>
              <a:cs typeface="Calibri" pitchFamily="34" charset="0"/>
            </a:endParaRPr>
          </a:p>
        </p:txBody>
      </p:sp>
      <p:sp>
        <p:nvSpPr>
          <p:cNvPr id="22" name="TextBox 21"/>
          <p:cNvSpPr txBox="1"/>
          <p:nvPr/>
        </p:nvSpPr>
        <p:spPr>
          <a:xfrm>
            <a:off x="381000" y="4876800"/>
            <a:ext cx="2895600" cy="381000"/>
          </a:xfrm>
          <a:prstGeom prst="rect">
            <a:avLst/>
          </a:prstGeom>
          <a:noFill/>
        </p:spPr>
        <p:txBody>
          <a:bodyPr wrap="square" rtlCol="0">
            <a:spAutoFit/>
          </a:bodyPr>
          <a:lstStyle/>
          <a:p>
            <a:r>
              <a:rPr lang="en-US" b="1" dirty="0" smtClean="0">
                <a:latin typeface="Calibri" pitchFamily="34" charset="0"/>
                <a:cs typeface="Calibri" pitchFamily="34" charset="0"/>
              </a:rPr>
              <a:t>Impact</a:t>
            </a:r>
            <a:endParaRPr lang="en-US" b="1" dirty="0">
              <a:latin typeface="Calibri" pitchFamily="34" charset="0"/>
              <a:cs typeface="Calibri" pitchFamily="34" charset="0"/>
            </a:endParaRPr>
          </a:p>
        </p:txBody>
      </p:sp>
      <p:sp>
        <p:nvSpPr>
          <p:cNvPr id="25" name="TextBox 24"/>
          <p:cNvSpPr txBox="1"/>
          <p:nvPr/>
        </p:nvSpPr>
        <p:spPr>
          <a:xfrm>
            <a:off x="4648200" y="2526268"/>
            <a:ext cx="3810000" cy="369332"/>
          </a:xfrm>
          <a:prstGeom prst="rect">
            <a:avLst/>
          </a:prstGeom>
          <a:noFill/>
        </p:spPr>
        <p:txBody>
          <a:bodyPr wrap="square" rtlCol="0">
            <a:spAutoFit/>
          </a:bodyPr>
          <a:lstStyle/>
          <a:p>
            <a:r>
              <a:rPr lang="en-US" b="1" dirty="0" smtClean="0">
                <a:latin typeface="Calibri" pitchFamily="34" charset="0"/>
                <a:cs typeface="Calibri" pitchFamily="34" charset="0"/>
              </a:rPr>
              <a:t>Alignment with i3 Fund’s Objectives</a:t>
            </a:r>
            <a:endParaRPr lang="en-US" b="1" dirty="0">
              <a:latin typeface="Calibri" pitchFamily="34" charset="0"/>
              <a:cs typeface="Calibri" pitchFamily="34" charset="0"/>
            </a:endParaRPr>
          </a:p>
        </p:txBody>
      </p:sp>
      <p:sp>
        <p:nvSpPr>
          <p:cNvPr id="26" name="Right Arrow 25"/>
          <p:cNvSpPr/>
          <p:nvPr/>
        </p:nvSpPr>
        <p:spPr>
          <a:xfrm>
            <a:off x="3581400" y="4140200"/>
            <a:ext cx="457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cs typeface="Calibri" pitchFamily="34" charset="0"/>
            </a:endParaRPr>
          </a:p>
        </p:txBody>
      </p:sp>
      <p:graphicFrame>
        <p:nvGraphicFramePr>
          <p:cNvPr id="23" name="Diagram 22"/>
          <p:cNvGraphicFramePr/>
          <p:nvPr>
            <p:extLst>
              <p:ext uri="{D42A27DB-BD31-4B8C-83A1-F6EECF244321}">
                <p14:modId xmlns:p14="http://schemas.microsoft.com/office/powerpoint/2010/main" val="1967210315"/>
              </p:ext>
            </p:extLst>
          </p:nvPr>
        </p:nvGraphicFramePr>
        <p:xfrm>
          <a:off x="4267200" y="2895600"/>
          <a:ext cx="4343400" cy="2946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Slide Number Placeholder 4"/>
          <p:cNvSpPr>
            <a:spLocks noGrp="1"/>
          </p:cNvSpPr>
          <p:nvPr>
            <p:ph type="sldNum" sz="quarter" idx="12"/>
          </p:nvPr>
        </p:nvSpPr>
        <p:spPr/>
        <p:txBody>
          <a:bodyPr/>
          <a:lstStyle/>
          <a:p>
            <a:pPr>
              <a:defRPr/>
            </a:pPr>
            <a:fld id="{AAD628E0-0948-4299-933B-EAEE743C06A9}" type="slidenum">
              <a:rPr lang="en-US" smtClean="0"/>
              <a:pPr>
                <a:defRPr/>
              </a:pPr>
              <a:t>13</a:t>
            </a:fld>
            <a:endParaRPr lang="en-US" dirty="0"/>
          </a:p>
        </p:txBody>
      </p:sp>
    </p:spTree>
    <p:extLst>
      <p:ext uri="{BB962C8B-B14F-4D97-AF65-F5344CB8AC3E}">
        <p14:creationId xmlns:p14="http://schemas.microsoft.com/office/powerpoint/2010/main" val="1176188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400800"/>
            <a:ext cx="9144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dirty="0">
                <a:solidFill>
                  <a:srgbClr val="FFFFFF"/>
                </a:solidFill>
                <a:latin typeface="Calibri" pitchFamily="34" charset="0"/>
                <a:cs typeface="Calibri" pitchFamily="34" charset="0"/>
              </a:rPr>
              <a:t>          </a:t>
            </a:r>
            <a:r>
              <a:rPr lang="en-US" sz="1400" dirty="0">
                <a:solidFill>
                  <a:schemeClr val="bg1"/>
                </a:solidFill>
                <a:latin typeface="Calibri" pitchFamily="34" charset="0"/>
                <a:cs typeface="Calibri" pitchFamily="34" charset="0"/>
              </a:rPr>
              <a:t>Intro</a:t>
            </a:r>
            <a:r>
              <a:rPr lang="en-US" sz="1400" dirty="0">
                <a:solidFill>
                  <a:srgbClr val="FFFFFF"/>
                </a:solidFill>
                <a:latin typeface="Calibri" pitchFamily="34" charset="0"/>
                <a:cs typeface="Calibri" pitchFamily="34" charset="0"/>
              </a:rPr>
              <a:t>     »     </a:t>
            </a:r>
            <a:r>
              <a:rPr lang="en-US" sz="1400" dirty="0" smtClean="0">
                <a:solidFill>
                  <a:schemeClr val="bg1"/>
                </a:solidFill>
                <a:latin typeface="Calibri" pitchFamily="34" charset="0"/>
                <a:cs typeface="Calibri" pitchFamily="34" charset="0"/>
              </a:rPr>
              <a:t>Why Water?</a:t>
            </a:r>
            <a:r>
              <a:rPr lang="en-US" sz="1400" dirty="0" smtClean="0">
                <a:solidFill>
                  <a:srgbClr val="FFFFFF"/>
                </a:solidFill>
                <a:latin typeface="Calibri" pitchFamily="34" charset="0"/>
                <a:cs typeface="Calibri" pitchFamily="34" charset="0"/>
              </a:rPr>
              <a:t>    </a:t>
            </a:r>
            <a:r>
              <a:rPr lang="en-US" sz="1400" dirty="0">
                <a:solidFill>
                  <a:srgbClr val="FFFFFF"/>
                </a:solidFill>
                <a:latin typeface="Calibri" pitchFamily="34" charset="0"/>
                <a:cs typeface="Calibri" pitchFamily="34" charset="0"/>
              </a:rPr>
              <a:t>»     </a:t>
            </a:r>
            <a:r>
              <a:rPr lang="en-US" sz="1400" dirty="0" smtClean="0">
                <a:solidFill>
                  <a:schemeClr val="bg1"/>
                </a:solidFill>
                <a:latin typeface="Calibri" pitchFamily="34" charset="0"/>
                <a:cs typeface="Calibri" pitchFamily="34" charset="0"/>
              </a:rPr>
              <a:t>Public Securities</a:t>
            </a:r>
            <a:r>
              <a:rPr lang="en-US" sz="1400" dirty="0" smtClean="0">
                <a:solidFill>
                  <a:srgbClr val="FFFFFF"/>
                </a:solidFill>
                <a:latin typeface="Calibri" pitchFamily="34" charset="0"/>
                <a:cs typeface="Calibri" pitchFamily="34" charset="0"/>
              </a:rPr>
              <a:t>      </a:t>
            </a:r>
            <a:r>
              <a:rPr lang="en-US" sz="1400" dirty="0">
                <a:solidFill>
                  <a:srgbClr val="FFFFFF"/>
                </a:solidFill>
                <a:latin typeface="Calibri" pitchFamily="34" charset="0"/>
                <a:cs typeface="Calibri" pitchFamily="34" charset="0"/>
              </a:rPr>
              <a:t>»     </a:t>
            </a:r>
            <a:r>
              <a:rPr lang="en-US" sz="1400" u="sng" dirty="0" smtClean="0">
                <a:solidFill>
                  <a:srgbClr val="FFFF00"/>
                </a:solidFill>
                <a:latin typeface="Calibri" pitchFamily="34" charset="0"/>
                <a:cs typeface="Calibri" pitchFamily="34" charset="0"/>
              </a:rPr>
              <a:t>Venture Capital</a:t>
            </a:r>
            <a:r>
              <a:rPr lang="en-US" sz="1400" dirty="0" smtClean="0">
                <a:solidFill>
                  <a:srgbClr val="FFFFFF"/>
                </a:solidFill>
                <a:latin typeface="Calibri" pitchFamily="34" charset="0"/>
                <a:cs typeface="Calibri" pitchFamily="34" charset="0"/>
              </a:rPr>
              <a:t>     »     Q&amp;A </a:t>
            </a:r>
            <a:endParaRPr lang="en-US" sz="1400" dirty="0">
              <a:solidFill>
                <a:srgbClr val="7A7A7A"/>
              </a:solidFill>
              <a:latin typeface="Calibri" pitchFamily="34" charset="0"/>
              <a:cs typeface="Calibri" pitchFamily="34" charset="0"/>
            </a:endParaRPr>
          </a:p>
        </p:txBody>
      </p:sp>
      <p:sp>
        <p:nvSpPr>
          <p:cNvPr id="8" name="Rectangle 7"/>
          <p:cNvSpPr/>
          <p:nvPr/>
        </p:nvSpPr>
        <p:spPr>
          <a:xfrm>
            <a:off x="76200" y="381000"/>
            <a:ext cx="5715000" cy="762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chemeClr val="tx1"/>
                </a:solidFill>
                <a:latin typeface="Calibri" pitchFamily="34" charset="0"/>
                <a:cs typeface="Calibri" pitchFamily="34" charset="0"/>
              </a:rPr>
              <a:t> </a:t>
            </a:r>
            <a:r>
              <a:rPr lang="en-US" sz="2400" b="1" dirty="0" smtClean="0">
                <a:solidFill>
                  <a:schemeClr val="tx1"/>
                </a:solidFill>
                <a:latin typeface="Calibri" pitchFamily="34" charset="0"/>
                <a:cs typeface="Calibri" pitchFamily="34" charset="0"/>
              </a:rPr>
              <a:t>    Advisory Board</a:t>
            </a:r>
            <a:endParaRPr lang="en-US" sz="2400" b="1" dirty="0">
              <a:solidFill>
                <a:schemeClr val="tx1"/>
              </a:solidFill>
              <a:latin typeface="Calibri" pitchFamily="34" charset="0"/>
              <a:cs typeface="Calibri" pitchFamily="34" charset="0"/>
            </a:endParaRPr>
          </a:p>
        </p:txBody>
      </p:sp>
      <p:sp>
        <p:nvSpPr>
          <p:cNvPr id="6" name="Rectangle 5"/>
          <p:cNvSpPr/>
          <p:nvPr/>
        </p:nvSpPr>
        <p:spPr>
          <a:xfrm>
            <a:off x="0" y="1371600"/>
            <a:ext cx="8991600" cy="4603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Snip Diagonal Corner Rectangle 1"/>
          <p:cNvSpPr/>
          <p:nvPr/>
        </p:nvSpPr>
        <p:spPr>
          <a:xfrm>
            <a:off x="6934200" y="381000"/>
            <a:ext cx="1905000" cy="609600"/>
          </a:xfrm>
          <a:prstGeom prst="snip2Diag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Calibri" pitchFamily="34" charset="0"/>
                <a:cs typeface="Calibri" pitchFamily="34" charset="0"/>
              </a:rPr>
              <a:t>i3 Water Fund</a:t>
            </a:r>
            <a:endParaRPr lang="en-US" sz="2000" dirty="0">
              <a:solidFill>
                <a:schemeClr val="bg1"/>
              </a:solidFill>
              <a:latin typeface="Calibri" pitchFamily="34" charset="0"/>
              <a:cs typeface="Calibri" pitchFamily="34" charset="0"/>
            </a:endParaRPr>
          </a:p>
        </p:txBody>
      </p:sp>
      <p:sp>
        <p:nvSpPr>
          <p:cNvPr id="3" name="Rectangle 2"/>
          <p:cNvSpPr/>
          <p:nvPr/>
        </p:nvSpPr>
        <p:spPr>
          <a:xfrm>
            <a:off x="0" y="1417638"/>
            <a:ext cx="8610600" cy="4906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srgbClr val="FFFFFF"/>
              </a:solidFill>
            </a:endParaRPr>
          </a:p>
          <a:p>
            <a:pPr algn="ctr"/>
            <a:endParaRPr lang="en-US" sz="1600" dirty="0"/>
          </a:p>
        </p:txBody>
      </p:sp>
      <p:sp>
        <p:nvSpPr>
          <p:cNvPr id="10" name="Rectangle 9"/>
          <p:cNvSpPr/>
          <p:nvPr/>
        </p:nvSpPr>
        <p:spPr>
          <a:xfrm>
            <a:off x="8610600" y="1417638"/>
            <a:ext cx="381000" cy="4906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3"/>
          <p:cNvSpPr>
            <a:spLocks noGrp="1"/>
          </p:cNvSpPr>
          <p:nvPr>
            <p:ph idx="1"/>
          </p:nvPr>
        </p:nvSpPr>
        <p:spPr>
          <a:xfrm>
            <a:off x="1828800" y="1417638"/>
            <a:ext cx="6858000" cy="4906962"/>
          </a:xfrm>
        </p:spPr>
        <p:txBody>
          <a:bodyPr>
            <a:normAutofit/>
          </a:bodyPr>
          <a:lstStyle/>
          <a:p>
            <a:endParaRPr lang="en-US" sz="500" b="1" dirty="0" smtClean="0">
              <a:latin typeface="Calibri" pitchFamily="34" charset="0"/>
              <a:cs typeface="Calibri" pitchFamily="34" charset="0"/>
            </a:endParaRPr>
          </a:p>
          <a:p>
            <a:endParaRPr lang="en-US" sz="500" b="1" dirty="0" smtClean="0">
              <a:latin typeface="Calibri" pitchFamily="34" charset="0"/>
              <a:cs typeface="Calibri" pitchFamily="34" charset="0"/>
            </a:endParaRPr>
          </a:p>
          <a:p>
            <a:pPr marL="0" lvl="0" indent="0" eaLnBrk="1" fontAlgn="auto" hangingPunct="1">
              <a:spcAft>
                <a:spcPts val="0"/>
              </a:spcAft>
            </a:pPr>
            <a:r>
              <a:rPr lang="en-US" sz="1800" dirty="0" smtClean="0">
                <a:solidFill>
                  <a:prstClr val="black"/>
                </a:solidFill>
                <a:latin typeface="Calibri"/>
              </a:rPr>
              <a:t>Kevin McGovern- </a:t>
            </a:r>
            <a:r>
              <a:rPr lang="en-US" sz="1800" b="0" dirty="0" smtClean="0">
                <a:solidFill>
                  <a:prstClr val="black"/>
                </a:solidFill>
                <a:latin typeface="Calibri"/>
              </a:rPr>
              <a:t>Chairman of The Water Initiative®LLC, Chairman and CEO of McGovern Capital LLC. Founder/Key Shareholder in over 20 companies</a:t>
            </a:r>
          </a:p>
          <a:p>
            <a:pPr marL="0" lvl="0" indent="0" eaLnBrk="1" fontAlgn="auto" hangingPunct="1">
              <a:spcAft>
                <a:spcPts val="0"/>
              </a:spcAft>
            </a:pPr>
            <a:endParaRPr lang="en-US" sz="1800" b="0" dirty="0">
              <a:solidFill>
                <a:prstClr val="black"/>
              </a:solidFill>
              <a:latin typeface="Calibri"/>
            </a:endParaRPr>
          </a:p>
          <a:p>
            <a:pPr marL="0" lvl="0" indent="0" eaLnBrk="1" fontAlgn="auto" hangingPunct="1">
              <a:spcAft>
                <a:spcPts val="0"/>
              </a:spcAft>
            </a:pPr>
            <a:r>
              <a:rPr lang="en-US" sz="1800" dirty="0" smtClean="0">
                <a:solidFill>
                  <a:prstClr val="black"/>
                </a:solidFill>
                <a:latin typeface="Calibri"/>
              </a:rPr>
              <a:t>Marc Manara- </a:t>
            </a:r>
            <a:r>
              <a:rPr lang="en-US" sz="1800" b="0" dirty="0" smtClean="0">
                <a:solidFill>
                  <a:prstClr val="black"/>
                </a:solidFill>
                <a:latin typeface="Calibri"/>
              </a:rPr>
              <a:t>Water Portfolio Manager, The Acumen Fund. </a:t>
            </a:r>
            <a:r>
              <a:rPr lang="en-US" sz="1800" b="0" dirty="0" smtClean="0">
                <a:solidFill>
                  <a:prstClr val="black"/>
                </a:solidFill>
                <a:latin typeface="Calibri"/>
              </a:rPr>
              <a:t>Been at the Acumen fund </a:t>
            </a:r>
            <a:r>
              <a:rPr lang="en-US" sz="1800" b="0" dirty="0" smtClean="0">
                <a:solidFill>
                  <a:prstClr val="black"/>
                </a:solidFill>
                <a:latin typeface="Calibri"/>
              </a:rPr>
              <a:t>for over five years</a:t>
            </a:r>
            <a:endParaRPr lang="en-US" sz="1800" b="0" dirty="0">
              <a:solidFill>
                <a:prstClr val="black"/>
              </a:solidFill>
              <a:latin typeface="Calibri"/>
            </a:endParaRPr>
          </a:p>
          <a:p>
            <a:pPr marL="0" lvl="0" indent="0" eaLnBrk="1" fontAlgn="auto" hangingPunct="1">
              <a:spcAft>
                <a:spcPts val="0"/>
              </a:spcAft>
            </a:pPr>
            <a:endParaRPr lang="en-US" sz="1800" dirty="0" smtClean="0">
              <a:solidFill>
                <a:prstClr val="black"/>
              </a:solidFill>
              <a:latin typeface="Calibri"/>
            </a:endParaRPr>
          </a:p>
          <a:p>
            <a:pPr marL="0" lvl="0" indent="0" eaLnBrk="1" fontAlgn="auto" hangingPunct="1">
              <a:spcAft>
                <a:spcPts val="0"/>
              </a:spcAft>
            </a:pPr>
            <a:r>
              <a:rPr lang="en-US" sz="1800" dirty="0" smtClean="0">
                <a:solidFill>
                  <a:prstClr val="black"/>
                </a:solidFill>
                <a:latin typeface="Calibri"/>
              </a:rPr>
              <a:t>Stu Hart- </a:t>
            </a:r>
            <a:r>
              <a:rPr lang="en-US" sz="1800" b="0" dirty="0" smtClean="0">
                <a:solidFill>
                  <a:prstClr val="black"/>
                </a:solidFill>
                <a:latin typeface="Calibri"/>
              </a:rPr>
              <a:t>University Chair in Sustainable Global Enterprise. A top authority on the implication of environment and poverty for business strategy</a:t>
            </a:r>
            <a:endParaRPr lang="en-US" sz="1800" b="0" dirty="0">
              <a:solidFill>
                <a:prstClr val="black"/>
              </a:solidFill>
              <a:latin typeface="Calibri"/>
            </a:endParaRPr>
          </a:p>
          <a:p>
            <a:pPr marL="0" lvl="0" indent="0" eaLnBrk="1" fontAlgn="auto" hangingPunct="1">
              <a:spcAft>
                <a:spcPts val="0"/>
              </a:spcAft>
            </a:pPr>
            <a:endParaRPr lang="en-US" sz="1800" dirty="0" smtClean="0">
              <a:solidFill>
                <a:prstClr val="black"/>
              </a:solidFill>
              <a:latin typeface="Calibri"/>
            </a:endParaRPr>
          </a:p>
          <a:p>
            <a:pPr marL="0" lvl="0" indent="0" eaLnBrk="1" fontAlgn="auto" hangingPunct="1">
              <a:spcAft>
                <a:spcPts val="0"/>
              </a:spcAft>
            </a:pPr>
            <a:r>
              <a:rPr lang="en-US" sz="1800" dirty="0" smtClean="0">
                <a:solidFill>
                  <a:prstClr val="black"/>
                </a:solidFill>
                <a:latin typeface="Calibri"/>
              </a:rPr>
              <a:t>Zach Shulman- </a:t>
            </a:r>
            <a:r>
              <a:rPr lang="en-US" sz="1800" b="0" dirty="0" smtClean="0">
                <a:solidFill>
                  <a:prstClr val="black"/>
                </a:solidFill>
                <a:latin typeface="Calibri"/>
              </a:rPr>
              <a:t>Managing Partner, top-tier university Venture Fund. Prior experience at Spike Broadband Systems—negotiated and closed more than $80 million in venture capital financing</a:t>
            </a:r>
            <a:endParaRPr lang="en-US" sz="1800" b="0" dirty="0">
              <a:solidFill>
                <a:prstClr val="black"/>
              </a:solidFill>
              <a:latin typeface="Calibri"/>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997" y="2818722"/>
            <a:ext cx="920663" cy="1219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2788" b="22788"/>
          <a:stretch/>
        </p:blipFill>
        <p:spPr bwMode="auto">
          <a:xfrm>
            <a:off x="527139" y="1214354"/>
            <a:ext cx="920661" cy="1605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9999" y="4057649"/>
            <a:ext cx="920662" cy="1040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 y="5162853"/>
            <a:ext cx="914400" cy="1033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Connector 12"/>
          <p:cNvCxnSpPr/>
          <p:nvPr/>
        </p:nvCxnSpPr>
        <p:spPr bwMode="auto">
          <a:xfrm>
            <a:off x="1752600" y="1600200"/>
            <a:ext cx="0" cy="4596323"/>
          </a:xfrm>
          <a:prstGeom prst="line">
            <a:avLst/>
          </a:prstGeom>
          <a:ln>
            <a:gradFill flip="none" rotWithShape="1">
              <a:gsLst>
                <a:gs pos="50000">
                  <a:schemeClr val="tx1"/>
                </a:gs>
                <a:gs pos="0">
                  <a:schemeClr val="bg1">
                    <a:lumMod val="95000"/>
                  </a:schemeClr>
                </a:gs>
                <a:gs pos="100000">
                  <a:schemeClr val="bg1"/>
                </a:gs>
              </a:gsLst>
              <a:lin ang="16200000" scaled="1"/>
              <a:tileRect/>
            </a:gradFill>
            <a:headEnd type="none" w="med" len="med"/>
            <a:tailEnd type="none" w="med" len="med"/>
          </a:ln>
          <a:extLst/>
        </p:spPr>
        <p:style>
          <a:lnRef idx="1">
            <a:schemeClr val="accent5"/>
          </a:lnRef>
          <a:fillRef idx="0">
            <a:schemeClr val="accent5"/>
          </a:fillRef>
          <a:effectRef idx="0">
            <a:schemeClr val="accent5"/>
          </a:effectRef>
          <a:fontRef idx="minor">
            <a:schemeClr val="tx1"/>
          </a:fontRef>
        </p:style>
      </p:cxnSp>
      <p:sp>
        <p:nvSpPr>
          <p:cNvPr id="5" name="Slide Number Placeholder 4"/>
          <p:cNvSpPr>
            <a:spLocks noGrp="1"/>
          </p:cNvSpPr>
          <p:nvPr>
            <p:ph type="sldNum" sz="quarter" idx="12"/>
          </p:nvPr>
        </p:nvSpPr>
        <p:spPr/>
        <p:txBody>
          <a:bodyPr/>
          <a:lstStyle/>
          <a:p>
            <a:pPr>
              <a:defRPr/>
            </a:pPr>
            <a:fld id="{AAD628E0-0948-4299-933B-EAEE743C06A9}" type="slidenum">
              <a:rPr lang="en-US" smtClean="0"/>
              <a:pPr>
                <a:defRPr/>
              </a:pPr>
              <a:t>14</a:t>
            </a:fld>
            <a:endParaRPr lang="en-US" dirty="0"/>
          </a:p>
        </p:txBody>
      </p:sp>
    </p:spTree>
    <p:extLst>
      <p:ext uri="{BB962C8B-B14F-4D97-AF65-F5344CB8AC3E}">
        <p14:creationId xmlns:p14="http://schemas.microsoft.com/office/powerpoint/2010/main" val="17391607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nip Diagonal Corner Rectangle 5"/>
          <p:cNvSpPr/>
          <p:nvPr/>
        </p:nvSpPr>
        <p:spPr>
          <a:xfrm>
            <a:off x="4114800" y="1695455"/>
            <a:ext cx="4876801" cy="1219200"/>
          </a:xfrm>
          <a:prstGeom prst="snip2DiagRect">
            <a:avLst>
              <a:gd name="adj1" fmla="val 0"/>
              <a:gd name="adj2" fmla="val 11979"/>
            </a:avLst>
          </a:prstGeom>
          <a:solidFill>
            <a:schemeClr val="tx1">
              <a:lumMod val="65000"/>
              <a:lumOff val="35000"/>
              <a:alpha val="73000"/>
            </a:schemeClr>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    </a:t>
            </a:r>
            <a:r>
              <a:rPr lang="en-US" sz="3600" dirty="0" smtClean="0">
                <a:solidFill>
                  <a:schemeClr val="accent2">
                    <a:lumMod val="60000"/>
                    <a:lumOff val="40000"/>
                  </a:schemeClr>
                </a:solidFill>
                <a:latin typeface="Calibri" pitchFamily="34" charset="0"/>
                <a:cs typeface="Calibri" pitchFamily="34" charset="0"/>
              </a:rPr>
              <a:t>Q&amp;A   </a:t>
            </a:r>
            <a:endParaRPr lang="en-US" sz="2000" dirty="0">
              <a:solidFill>
                <a:schemeClr val="accent2">
                  <a:lumMod val="60000"/>
                  <a:lumOff val="40000"/>
                </a:schemeClr>
              </a:solidFill>
              <a:latin typeface="Calibri" pitchFamily="34" charset="0"/>
              <a:cs typeface="Calibri" pitchFamily="34" charset="0"/>
            </a:endParaRPr>
          </a:p>
        </p:txBody>
      </p:sp>
      <p:pic>
        <p:nvPicPr>
          <p:cNvPr id="24586" name="Picture 10" descr="http://media2.corbisimages.com/CorbisImage/hover/14/9/8804/14098804/RF2430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880764"/>
            <a:ext cx="2952843" cy="170563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flipV="1">
            <a:off x="0" y="6583680"/>
            <a:ext cx="8991600" cy="4571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026" name="Picture 2" descr="http://media2.corbisimages.com/CorbisImage/hover/16/25/8900/16258900/42-162589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2842" y="4876800"/>
            <a:ext cx="2838358" cy="17068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edia1.corbisimages.com/CorbisImage/hover/14/27/5161/14275161/RF24440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1200" y="4871731"/>
            <a:ext cx="3200400" cy="1714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987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400800"/>
            <a:ext cx="9144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dirty="0">
                <a:solidFill>
                  <a:srgbClr val="FFFFFF"/>
                </a:solidFill>
                <a:latin typeface="Calibri" pitchFamily="34" charset="0"/>
                <a:cs typeface="Calibri" pitchFamily="34" charset="0"/>
              </a:rPr>
              <a:t>          </a:t>
            </a:r>
            <a:r>
              <a:rPr lang="en-US" sz="1400" dirty="0">
                <a:solidFill>
                  <a:schemeClr val="bg1"/>
                </a:solidFill>
                <a:latin typeface="Calibri" pitchFamily="34" charset="0"/>
                <a:cs typeface="Calibri" pitchFamily="34" charset="0"/>
              </a:rPr>
              <a:t>Intro</a:t>
            </a:r>
            <a:r>
              <a:rPr lang="en-US" sz="1400" dirty="0">
                <a:solidFill>
                  <a:srgbClr val="FFFFFF"/>
                </a:solidFill>
                <a:latin typeface="Calibri" pitchFamily="34" charset="0"/>
                <a:cs typeface="Calibri" pitchFamily="34" charset="0"/>
              </a:rPr>
              <a:t>     »     </a:t>
            </a:r>
            <a:r>
              <a:rPr lang="en-US" sz="1400" dirty="0" smtClean="0">
                <a:solidFill>
                  <a:schemeClr val="bg1"/>
                </a:solidFill>
                <a:latin typeface="Calibri" pitchFamily="34" charset="0"/>
                <a:cs typeface="Calibri" pitchFamily="34" charset="0"/>
              </a:rPr>
              <a:t>Why Water?</a:t>
            </a:r>
            <a:r>
              <a:rPr lang="en-US" sz="1400" dirty="0" smtClean="0">
                <a:solidFill>
                  <a:srgbClr val="FFFFFF"/>
                </a:solidFill>
                <a:latin typeface="Calibri" pitchFamily="34" charset="0"/>
                <a:cs typeface="Calibri" pitchFamily="34" charset="0"/>
              </a:rPr>
              <a:t>    </a:t>
            </a:r>
            <a:r>
              <a:rPr lang="en-US" sz="1400" dirty="0">
                <a:solidFill>
                  <a:srgbClr val="FFFFFF"/>
                </a:solidFill>
                <a:latin typeface="Calibri" pitchFamily="34" charset="0"/>
                <a:cs typeface="Calibri" pitchFamily="34" charset="0"/>
              </a:rPr>
              <a:t>»     </a:t>
            </a:r>
            <a:r>
              <a:rPr lang="en-US" sz="1400" dirty="0" smtClean="0">
                <a:solidFill>
                  <a:schemeClr val="bg1"/>
                </a:solidFill>
                <a:latin typeface="Calibri" pitchFamily="34" charset="0"/>
                <a:cs typeface="Calibri" pitchFamily="34" charset="0"/>
              </a:rPr>
              <a:t>Public Securities</a:t>
            </a:r>
            <a:r>
              <a:rPr lang="en-US" sz="1400" dirty="0" smtClean="0">
                <a:solidFill>
                  <a:srgbClr val="FFFFFF"/>
                </a:solidFill>
                <a:latin typeface="Calibri" pitchFamily="34" charset="0"/>
                <a:cs typeface="Calibri" pitchFamily="34" charset="0"/>
              </a:rPr>
              <a:t>      </a:t>
            </a:r>
            <a:r>
              <a:rPr lang="en-US" sz="1400" dirty="0">
                <a:solidFill>
                  <a:srgbClr val="FFFFFF"/>
                </a:solidFill>
                <a:latin typeface="Calibri" pitchFamily="34" charset="0"/>
                <a:cs typeface="Calibri" pitchFamily="34" charset="0"/>
              </a:rPr>
              <a:t>»     </a:t>
            </a:r>
            <a:r>
              <a:rPr lang="en-US" sz="1400" dirty="0" smtClean="0">
                <a:solidFill>
                  <a:schemeClr val="bg1"/>
                </a:solidFill>
                <a:latin typeface="Calibri" pitchFamily="34" charset="0"/>
                <a:cs typeface="Calibri" pitchFamily="34" charset="0"/>
              </a:rPr>
              <a:t>Venture Capital </a:t>
            </a:r>
            <a:r>
              <a:rPr lang="en-US" sz="1400" dirty="0" smtClean="0">
                <a:solidFill>
                  <a:srgbClr val="FFFFFF"/>
                </a:solidFill>
                <a:latin typeface="Calibri" pitchFamily="34" charset="0"/>
                <a:cs typeface="Calibri" pitchFamily="34" charset="0"/>
              </a:rPr>
              <a:t>    »     </a:t>
            </a:r>
            <a:r>
              <a:rPr lang="en-US" sz="1400" u="sng" dirty="0" smtClean="0">
                <a:solidFill>
                  <a:srgbClr val="FFFF00"/>
                </a:solidFill>
                <a:latin typeface="Calibri" pitchFamily="34" charset="0"/>
                <a:cs typeface="Calibri" pitchFamily="34" charset="0"/>
              </a:rPr>
              <a:t>Q&amp;A</a:t>
            </a:r>
            <a:r>
              <a:rPr lang="en-US" sz="1400" dirty="0" smtClean="0">
                <a:solidFill>
                  <a:srgbClr val="FFFFFF"/>
                </a:solidFill>
                <a:latin typeface="Calibri" pitchFamily="34" charset="0"/>
                <a:cs typeface="Calibri" pitchFamily="34" charset="0"/>
              </a:rPr>
              <a:t> </a:t>
            </a:r>
            <a:endParaRPr lang="en-US" sz="1400" dirty="0">
              <a:solidFill>
                <a:srgbClr val="7A7A7A"/>
              </a:solidFill>
              <a:latin typeface="Calibri" pitchFamily="34" charset="0"/>
              <a:cs typeface="Calibri" pitchFamily="34" charset="0"/>
            </a:endParaRPr>
          </a:p>
        </p:txBody>
      </p:sp>
      <p:sp>
        <p:nvSpPr>
          <p:cNvPr id="8" name="Rectangle 7"/>
          <p:cNvSpPr/>
          <p:nvPr/>
        </p:nvSpPr>
        <p:spPr>
          <a:xfrm>
            <a:off x="76200" y="381000"/>
            <a:ext cx="5715000" cy="762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chemeClr val="tx1"/>
                </a:solidFill>
                <a:latin typeface="Calibri" pitchFamily="34" charset="0"/>
                <a:cs typeface="Calibri" pitchFamily="34" charset="0"/>
              </a:rPr>
              <a:t>   </a:t>
            </a:r>
            <a:r>
              <a:rPr lang="en-US" sz="2400" b="1" dirty="0" smtClean="0">
                <a:solidFill>
                  <a:schemeClr val="tx1"/>
                </a:solidFill>
                <a:latin typeface="Calibri" pitchFamily="34" charset="0"/>
                <a:cs typeface="Calibri" pitchFamily="34" charset="0"/>
              </a:rPr>
              <a:t>   Public Equities In Our Portfolio</a:t>
            </a:r>
            <a:endParaRPr lang="en-US" sz="2400" b="1" dirty="0">
              <a:solidFill>
                <a:schemeClr val="tx1"/>
              </a:solidFill>
              <a:latin typeface="Calibri" pitchFamily="34" charset="0"/>
              <a:cs typeface="Calibri" pitchFamily="34" charset="0"/>
            </a:endParaRPr>
          </a:p>
        </p:txBody>
      </p:sp>
      <p:sp>
        <p:nvSpPr>
          <p:cNvPr id="6" name="Rectangle 5"/>
          <p:cNvSpPr/>
          <p:nvPr/>
        </p:nvSpPr>
        <p:spPr>
          <a:xfrm>
            <a:off x="0" y="1371600"/>
            <a:ext cx="8991600" cy="4603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Snip Diagonal Corner Rectangle 1"/>
          <p:cNvSpPr/>
          <p:nvPr/>
        </p:nvSpPr>
        <p:spPr>
          <a:xfrm>
            <a:off x="6934200" y="381000"/>
            <a:ext cx="1905000" cy="609600"/>
          </a:xfrm>
          <a:prstGeom prst="snip2Diag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Calibri" pitchFamily="34" charset="0"/>
                <a:cs typeface="Calibri" pitchFamily="34" charset="0"/>
              </a:rPr>
              <a:t>i3 Water Fund</a:t>
            </a:r>
            <a:endParaRPr lang="en-US" sz="2000" dirty="0">
              <a:solidFill>
                <a:schemeClr val="bg1"/>
              </a:solidFill>
              <a:latin typeface="Calibri" pitchFamily="34" charset="0"/>
              <a:cs typeface="Calibri" pitchFamily="34" charset="0"/>
            </a:endParaRPr>
          </a:p>
        </p:txBody>
      </p:sp>
      <p:sp>
        <p:nvSpPr>
          <p:cNvPr id="3" name="Rectangle 2"/>
          <p:cNvSpPr/>
          <p:nvPr/>
        </p:nvSpPr>
        <p:spPr>
          <a:xfrm>
            <a:off x="0" y="1417638"/>
            <a:ext cx="8610600" cy="4906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srgbClr val="FFFFFF"/>
              </a:solidFill>
            </a:endParaRPr>
          </a:p>
          <a:p>
            <a:pPr algn="ctr"/>
            <a:endParaRPr lang="en-US" sz="1600" dirty="0"/>
          </a:p>
        </p:txBody>
      </p:sp>
      <p:sp>
        <p:nvSpPr>
          <p:cNvPr id="10" name="Rectangle 9"/>
          <p:cNvSpPr/>
          <p:nvPr/>
        </p:nvSpPr>
        <p:spPr>
          <a:xfrm>
            <a:off x="8610600" y="1417638"/>
            <a:ext cx="381000" cy="4906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3"/>
          <p:cNvSpPr>
            <a:spLocks noGrp="1"/>
          </p:cNvSpPr>
          <p:nvPr>
            <p:ph idx="1"/>
          </p:nvPr>
        </p:nvSpPr>
        <p:spPr>
          <a:xfrm>
            <a:off x="457200" y="1600200"/>
            <a:ext cx="8229600" cy="4800600"/>
          </a:xfrm>
        </p:spPr>
        <p:txBody>
          <a:bodyPr>
            <a:normAutofit lnSpcReduction="10000"/>
          </a:bodyPr>
          <a:lstStyle/>
          <a:p>
            <a:r>
              <a:rPr lang="en-US" sz="1800" b="1" dirty="0" smtClean="0">
                <a:latin typeface="Calibri" pitchFamily="34" charset="0"/>
                <a:cs typeface="Calibri" pitchFamily="34" charset="0"/>
              </a:rPr>
              <a:t>Duoyuan Global Water (DGW)</a:t>
            </a:r>
          </a:p>
          <a:p>
            <a:pPr lvl="1"/>
            <a:r>
              <a:rPr lang="en-US" sz="1800" dirty="0" smtClean="0">
                <a:latin typeface="Calibri" pitchFamily="34" charset="0"/>
                <a:cs typeface="Calibri" pitchFamily="34" charset="0"/>
              </a:rPr>
              <a:t>China-based water treatment equipment supplier</a:t>
            </a:r>
          </a:p>
          <a:p>
            <a:pPr lvl="1"/>
            <a:r>
              <a:rPr lang="en-US" sz="1800" dirty="0" smtClean="0">
                <a:latin typeface="Calibri" pitchFamily="34" charset="0"/>
                <a:cs typeface="Calibri" pitchFamily="34" charset="0"/>
              </a:rPr>
              <a:t>One of the largest distribution networks in China</a:t>
            </a:r>
          </a:p>
          <a:p>
            <a:pPr lvl="1"/>
            <a:r>
              <a:rPr lang="en-US" sz="1800" dirty="0" smtClean="0">
                <a:latin typeface="Calibri" pitchFamily="34" charset="0"/>
                <a:cs typeface="Calibri" pitchFamily="34" charset="0"/>
              </a:rPr>
              <a:t>Currently trading at cash</a:t>
            </a:r>
          </a:p>
          <a:p>
            <a:pPr lvl="1"/>
            <a:r>
              <a:rPr lang="en-US" sz="1800" dirty="0" smtClean="0">
                <a:latin typeface="Calibri" pitchFamily="34" charset="0"/>
                <a:cs typeface="Calibri" pitchFamily="34" charset="0"/>
              </a:rPr>
              <a:t>P/E = </a:t>
            </a:r>
            <a:r>
              <a:rPr lang="en-US" sz="1800" dirty="0" smtClean="0">
                <a:latin typeface="Calibri" pitchFamily="34" charset="0"/>
                <a:cs typeface="Calibri" pitchFamily="34" charset="0"/>
              </a:rPr>
              <a:t>2.1x</a:t>
            </a:r>
            <a:r>
              <a:rPr lang="en-US" sz="1800" dirty="0" smtClean="0">
                <a:latin typeface="Calibri" pitchFamily="34" charset="0"/>
                <a:cs typeface="Calibri" pitchFamily="34" charset="0"/>
              </a:rPr>
              <a:t>	P/BV = .36x</a:t>
            </a:r>
          </a:p>
          <a:p>
            <a:pPr lvl="1"/>
            <a:endParaRPr lang="en-US" sz="1000" b="1" dirty="0" smtClean="0">
              <a:latin typeface="Calibri" pitchFamily="34" charset="0"/>
              <a:cs typeface="Calibri" pitchFamily="34" charset="0"/>
            </a:endParaRPr>
          </a:p>
          <a:p>
            <a:r>
              <a:rPr lang="en-US" sz="1800" b="1" dirty="0" smtClean="0">
                <a:latin typeface="Calibri" pitchFamily="34" charset="0"/>
                <a:cs typeface="Calibri" pitchFamily="34" charset="0"/>
              </a:rPr>
              <a:t>Suez Environment Company (SEV-FR)</a:t>
            </a:r>
          </a:p>
          <a:p>
            <a:pPr lvl="1"/>
            <a:r>
              <a:rPr lang="en-US" sz="1800" dirty="0" smtClean="0">
                <a:latin typeface="Calibri" pitchFamily="34" charset="0"/>
                <a:cs typeface="Calibri" pitchFamily="34" charset="0"/>
              </a:rPr>
              <a:t>Operates in water purification and distribution as well as waste management</a:t>
            </a:r>
          </a:p>
          <a:p>
            <a:pPr lvl="1"/>
            <a:r>
              <a:rPr lang="en-US" sz="1800" dirty="0" smtClean="0">
                <a:latin typeface="Calibri" pitchFamily="34" charset="0"/>
                <a:cs typeface="Calibri" pitchFamily="34" charset="0"/>
              </a:rPr>
              <a:t>Strong focus on international expansion</a:t>
            </a:r>
          </a:p>
          <a:p>
            <a:pPr lvl="1"/>
            <a:r>
              <a:rPr lang="en-US" sz="1800" dirty="0" smtClean="0">
                <a:latin typeface="Calibri" pitchFamily="34" charset="0"/>
                <a:cs typeface="Calibri" pitchFamily="34" charset="0"/>
              </a:rPr>
              <a:t>Dividend Yield = 4.2%	    P/BV = 1.6x</a:t>
            </a:r>
          </a:p>
          <a:p>
            <a:pPr lvl="1"/>
            <a:endParaRPr lang="en-US" sz="1000" dirty="0" smtClean="0">
              <a:latin typeface="Calibri" pitchFamily="34" charset="0"/>
              <a:cs typeface="Calibri" pitchFamily="34" charset="0"/>
            </a:endParaRPr>
          </a:p>
          <a:p>
            <a:r>
              <a:rPr lang="en-US" sz="1800" dirty="0">
                <a:latin typeface="Calibri" pitchFamily="34" charset="0"/>
                <a:cs typeface="Calibri" pitchFamily="34" charset="0"/>
              </a:rPr>
              <a:t>Calgon Carbon Corporation (CCC)</a:t>
            </a:r>
          </a:p>
          <a:p>
            <a:pPr lvl="1"/>
            <a:r>
              <a:rPr lang="en-US" sz="1800" dirty="0">
                <a:latin typeface="Calibri" pitchFamily="34" charset="0"/>
                <a:cs typeface="Calibri" pitchFamily="34" charset="0"/>
              </a:rPr>
              <a:t>84% of revenues come from the Activated Carbon and Service segment which uses carbon to purify air and water by removing organic compounds</a:t>
            </a:r>
          </a:p>
          <a:p>
            <a:pPr lvl="1"/>
            <a:r>
              <a:rPr lang="en-US" sz="1800" dirty="0">
                <a:latin typeface="Calibri" pitchFamily="34" charset="0"/>
                <a:cs typeface="Calibri" pitchFamily="34" charset="0"/>
              </a:rPr>
              <a:t>Improved gross margins by 73% over the past five years</a:t>
            </a:r>
          </a:p>
          <a:p>
            <a:pPr lvl="1"/>
            <a:endParaRPr lang="en-US" sz="1800" dirty="0" smtClean="0">
              <a:latin typeface="Calibri" pitchFamily="34" charset="0"/>
              <a:cs typeface="Calibri" pitchFamily="34" charset="0"/>
            </a:endParaRPr>
          </a:p>
        </p:txBody>
      </p:sp>
      <p:sp>
        <p:nvSpPr>
          <p:cNvPr id="5" name="Slide Number Placeholder 4"/>
          <p:cNvSpPr>
            <a:spLocks noGrp="1"/>
          </p:cNvSpPr>
          <p:nvPr>
            <p:ph type="sldNum" sz="quarter" idx="12"/>
          </p:nvPr>
        </p:nvSpPr>
        <p:spPr/>
        <p:txBody>
          <a:bodyPr/>
          <a:lstStyle/>
          <a:p>
            <a:pPr>
              <a:defRPr/>
            </a:pPr>
            <a:fld id="{AAD628E0-0948-4299-933B-EAEE743C06A9}" type="slidenum">
              <a:rPr lang="en-US" smtClean="0"/>
              <a:pPr>
                <a:defRPr/>
              </a:pPr>
              <a:t>16</a:t>
            </a:fld>
            <a:endParaRPr lang="en-US" dirty="0"/>
          </a:p>
        </p:txBody>
      </p:sp>
    </p:spTree>
    <p:extLst>
      <p:ext uri="{BB962C8B-B14F-4D97-AF65-F5344CB8AC3E}">
        <p14:creationId xmlns:p14="http://schemas.microsoft.com/office/powerpoint/2010/main" val="891168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6400800"/>
            <a:ext cx="9144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dirty="0">
                <a:solidFill>
                  <a:srgbClr val="FFFFFF"/>
                </a:solidFill>
                <a:latin typeface="Calibri" pitchFamily="34" charset="0"/>
                <a:cs typeface="Calibri" pitchFamily="34" charset="0"/>
              </a:rPr>
              <a:t>          </a:t>
            </a:r>
            <a:r>
              <a:rPr lang="en-US" sz="1400" dirty="0">
                <a:solidFill>
                  <a:schemeClr val="bg1"/>
                </a:solidFill>
                <a:latin typeface="Calibri" pitchFamily="34" charset="0"/>
                <a:cs typeface="Calibri" pitchFamily="34" charset="0"/>
              </a:rPr>
              <a:t>Intro</a:t>
            </a:r>
            <a:r>
              <a:rPr lang="en-US" sz="1400" dirty="0">
                <a:solidFill>
                  <a:srgbClr val="FFFFFF"/>
                </a:solidFill>
                <a:latin typeface="Calibri" pitchFamily="34" charset="0"/>
                <a:cs typeface="Calibri" pitchFamily="34" charset="0"/>
              </a:rPr>
              <a:t>     »     </a:t>
            </a:r>
            <a:r>
              <a:rPr lang="en-US" sz="1400" dirty="0" smtClean="0">
                <a:solidFill>
                  <a:schemeClr val="bg1"/>
                </a:solidFill>
                <a:latin typeface="Calibri" pitchFamily="34" charset="0"/>
                <a:cs typeface="Calibri" pitchFamily="34" charset="0"/>
              </a:rPr>
              <a:t>Why Water?</a:t>
            </a:r>
            <a:r>
              <a:rPr lang="en-US" sz="1400" dirty="0" smtClean="0">
                <a:solidFill>
                  <a:srgbClr val="FFFFFF"/>
                </a:solidFill>
                <a:latin typeface="Calibri" pitchFamily="34" charset="0"/>
                <a:cs typeface="Calibri" pitchFamily="34" charset="0"/>
              </a:rPr>
              <a:t>    </a:t>
            </a:r>
            <a:r>
              <a:rPr lang="en-US" sz="1400" dirty="0">
                <a:solidFill>
                  <a:srgbClr val="FFFFFF"/>
                </a:solidFill>
                <a:latin typeface="Calibri" pitchFamily="34" charset="0"/>
                <a:cs typeface="Calibri" pitchFamily="34" charset="0"/>
              </a:rPr>
              <a:t>»     </a:t>
            </a:r>
            <a:r>
              <a:rPr lang="en-US" sz="1400" dirty="0" smtClean="0">
                <a:solidFill>
                  <a:schemeClr val="bg1"/>
                </a:solidFill>
                <a:latin typeface="Calibri" pitchFamily="34" charset="0"/>
                <a:cs typeface="Calibri" pitchFamily="34" charset="0"/>
              </a:rPr>
              <a:t>Public Securities</a:t>
            </a:r>
            <a:r>
              <a:rPr lang="en-US" sz="1400" dirty="0" smtClean="0">
                <a:solidFill>
                  <a:srgbClr val="FFFFFF"/>
                </a:solidFill>
                <a:latin typeface="Calibri" pitchFamily="34" charset="0"/>
                <a:cs typeface="Calibri" pitchFamily="34" charset="0"/>
              </a:rPr>
              <a:t>      </a:t>
            </a:r>
            <a:r>
              <a:rPr lang="en-US" sz="1400" dirty="0">
                <a:solidFill>
                  <a:srgbClr val="FFFFFF"/>
                </a:solidFill>
                <a:latin typeface="Calibri" pitchFamily="34" charset="0"/>
                <a:cs typeface="Calibri" pitchFamily="34" charset="0"/>
              </a:rPr>
              <a:t>»     </a:t>
            </a:r>
            <a:r>
              <a:rPr lang="en-US" sz="1400" dirty="0" smtClean="0">
                <a:solidFill>
                  <a:schemeClr val="bg1"/>
                </a:solidFill>
                <a:latin typeface="Calibri" pitchFamily="34" charset="0"/>
                <a:cs typeface="Calibri" pitchFamily="34" charset="0"/>
              </a:rPr>
              <a:t>Venture Capital </a:t>
            </a:r>
            <a:r>
              <a:rPr lang="en-US" sz="1400" dirty="0" smtClean="0">
                <a:solidFill>
                  <a:srgbClr val="FFFFFF"/>
                </a:solidFill>
                <a:latin typeface="Calibri" pitchFamily="34" charset="0"/>
                <a:cs typeface="Calibri" pitchFamily="34" charset="0"/>
              </a:rPr>
              <a:t>    »     </a:t>
            </a:r>
            <a:r>
              <a:rPr lang="en-US" sz="1400" u="sng" dirty="0" smtClean="0">
                <a:solidFill>
                  <a:srgbClr val="FFFF00"/>
                </a:solidFill>
                <a:latin typeface="Calibri" pitchFamily="34" charset="0"/>
                <a:cs typeface="Calibri" pitchFamily="34" charset="0"/>
              </a:rPr>
              <a:t>Q&amp;A</a:t>
            </a:r>
            <a:r>
              <a:rPr lang="en-US" sz="1400" dirty="0" smtClean="0">
                <a:solidFill>
                  <a:srgbClr val="FFFFFF"/>
                </a:solidFill>
                <a:latin typeface="Calibri" pitchFamily="34" charset="0"/>
                <a:cs typeface="Calibri" pitchFamily="34" charset="0"/>
              </a:rPr>
              <a:t> </a:t>
            </a:r>
            <a:endParaRPr lang="en-US" sz="1400" dirty="0">
              <a:solidFill>
                <a:srgbClr val="7A7A7A"/>
              </a:solidFill>
              <a:latin typeface="Calibri" pitchFamily="34" charset="0"/>
              <a:cs typeface="Calibri" pitchFamily="34" charset="0"/>
            </a:endParaRPr>
          </a:p>
        </p:txBody>
      </p:sp>
      <p:sp>
        <p:nvSpPr>
          <p:cNvPr id="8" name="Rectangle 7"/>
          <p:cNvSpPr/>
          <p:nvPr/>
        </p:nvSpPr>
        <p:spPr>
          <a:xfrm>
            <a:off x="76200" y="381000"/>
            <a:ext cx="5715000" cy="762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chemeClr val="tx1"/>
                </a:solidFill>
                <a:latin typeface="Calibri" pitchFamily="34" charset="0"/>
                <a:cs typeface="Calibri" pitchFamily="34" charset="0"/>
              </a:rPr>
              <a:t> </a:t>
            </a:r>
            <a:r>
              <a:rPr lang="en-US" sz="2400" b="1" dirty="0" smtClean="0">
                <a:solidFill>
                  <a:schemeClr val="tx1"/>
                </a:solidFill>
                <a:latin typeface="Calibri" pitchFamily="34" charset="0"/>
                <a:cs typeface="Calibri" pitchFamily="34" charset="0"/>
              </a:rPr>
              <a:t>    </a:t>
            </a:r>
            <a:r>
              <a:rPr lang="en-US" sz="2400" b="1" dirty="0">
                <a:solidFill>
                  <a:schemeClr val="tx1"/>
                </a:solidFill>
                <a:latin typeface="Calibri" pitchFamily="34" charset="0"/>
                <a:cs typeface="Calibri" pitchFamily="34" charset="0"/>
              </a:rPr>
              <a:t>Public Equities In Our Portfolio</a:t>
            </a:r>
          </a:p>
        </p:txBody>
      </p:sp>
      <p:sp>
        <p:nvSpPr>
          <p:cNvPr id="6" name="Rectangle 5"/>
          <p:cNvSpPr/>
          <p:nvPr/>
        </p:nvSpPr>
        <p:spPr>
          <a:xfrm>
            <a:off x="0" y="1371600"/>
            <a:ext cx="8991600" cy="4603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Snip Diagonal Corner Rectangle 1"/>
          <p:cNvSpPr/>
          <p:nvPr/>
        </p:nvSpPr>
        <p:spPr>
          <a:xfrm>
            <a:off x="6934200" y="381000"/>
            <a:ext cx="1905000" cy="609600"/>
          </a:xfrm>
          <a:prstGeom prst="snip2Diag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Calibri" pitchFamily="34" charset="0"/>
                <a:cs typeface="Calibri" pitchFamily="34" charset="0"/>
              </a:rPr>
              <a:t>i3 Water Fund</a:t>
            </a:r>
            <a:endParaRPr lang="en-US" sz="2000" dirty="0">
              <a:solidFill>
                <a:schemeClr val="bg1"/>
              </a:solidFill>
              <a:latin typeface="Calibri" pitchFamily="34" charset="0"/>
              <a:cs typeface="Calibri" pitchFamily="34" charset="0"/>
            </a:endParaRPr>
          </a:p>
        </p:txBody>
      </p:sp>
      <p:sp>
        <p:nvSpPr>
          <p:cNvPr id="3" name="Rectangle 2"/>
          <p:cNvSpPr/>
          <p:nvPr/>
        </p:nvSpPr>
        <p:spPr>
          <a:xfrm>
            <a:off x="0" y="1417638"/>
            <a:ext cx="8610600" cy="4906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srgbClr val="FFFFFF"/>
              </a:solidFill>
            </a:endParaRPr>
          </a:p>
          <a:p>
            <a:pPr algn="ctr"/>
            <a:endParaRPr lang="en-US" sz="1600" dirty="0"/>
          </a:p>
        </p:txBody>
      </p:sp>
      <p:sp>
        <p:nvSpPr>
          <p:cNvPr id="10" name="Rectangle 9"/>
          <p:cNvSpPr/>
          <p:nvPr/>
        </p:nvSpPr>
        <p:spPr>
          <a:xfrm>
            <a:off x="8610600" y="1417638"/>
            <a:ext cx="381000" cy="4906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3"/>
          <p:cNvSpPr>
            <a:spLocks noGrp="1"/>
          </p:cNvSpPr>
          <p:nvPr>
            <p:ph idx="1"/>
          </p:nvPr>
        </p:nvSpPr>
        <p:spPr>
          <a:xfrm>
            <a:off x="457200" y="1295400"/>
            <a:ext cx="8229600" cy="5257800"/>
          </a:xfrm>
        </p:spPr>
        <p:txBody>
          <a:bodyPr>
            <a:normAutofit fontScale="92500" lnSpcReduction="20000"/>
          </a:bodyPr>
          <a:lstStyle/>
          <a:p>
            <a:endParaRPr lang="en-US" sz="1800" b="1" dirty="0" smtClean="0">
              <a:latin typeface="Calibri" pitchFamily="34" charset="0"/>
              <a:cs typeface="Calibri" pitchFamily="34" charset="0"/>
            </a:endParaRPr>
          </a:p>
          <a:p>
            <a:pPr lvl="0" eaLnBrk="1" fontAlgn="auto" hangingPunct="1">
              <a:spcAft>
                <a:spcPts val="0"/>
              </a:spcAft>
              <a:buFont typeface="Arial" pitchFamily="34" charset="0"/>
              <a:buChar char="•"/>
            </a:pPr>
            <a:r>
              <a:rPr lang="en-US" dirty="0">
                <a:solidFill>
                  <a:prstClr val="black"/>
                </a:solidFill>
                <a:latin typeface="Calibri"/>
              </a:rPr>
              <a:t>Nalco Holding Company (NLC)- </a:t>
            </a:r>
            <a:r>
              <a:rPr lang="en-US" b="0" dirty="0">
                <a:solidFill>
                  <a:prstClr val="black"/>
                </a:solidFill>
                <a:latin typeface="Calibri"/>
              </a:rPr>
              <a:t>U.S., Treatment of boiler water, cooling water, influent, and wastewater</a:t>
            </a:r>
            <a:r>
              <a:rPr lang="en-US" b="0" dirty="0" smtClean="0">
                <a:solidFill>
                  <a:prstClr val="black"/>
                </a:solidFill>
                <a:latin typeface="Calibri"/>
              </a:rPr>
              <a:t>.</a:t>
            </a:r>
          </a:p>
          <a:p>
            <a:pPr lvl="0" eaLnBrk="1" fontAlgn="auto" hangingPunct="1">
              <a:spcAft>
                <a:spcPts val="0"/>
              </a:spcAft>
              <a:buFont typeface="Arial" pitchFamily="34" charset="0"/>
              <a:buChar char="•"/>
            </a:pPr>
            <a:endParaRPr lang="en-US" sz="1100" b="0" dirty="0">
              <a:solidFill>
                <a:prstClr val="black"/>
              </a:solidFill>
              <a:latin typeface="Calibri"/>
            </a:endParaRPr>
          </a:p>
          <a:p>
            <a:pPr lvl="0" eaLnBrk="1" fontAlgn="auto" hangingPunct="1">
              <a:spcAft>
                <a:spcPts val="0"/>
              </a:spcAft>
              <a:buFont typeface="Arial" pitchFamily="34" charset="0"/>
              <a:buChar char="•"/>
            </a:pPr>
            <a:r>
              <a:rPr lang="en-US" dirty="0">
                <a:solidFill>
                  <a:prstClr val="black"/>
                </a:solidFill>
                <a:latin typeface="Calibri"/>
              </a:rPr>
              <a:t>Veolia </a:t>
            </a:r>
            <a:r>
              <a:rPr lang="en-US" dirty="0" smtClean="0">
                <a:solidFill>
                  <a:prstClr val="black"/>
                </a:solidFill>
                <a:latin typeface="Calibri"/>
              </a:rPr>
              <a:t>Environment </a:t>
            </a:r>
            <a:r>
              <a:rPr lang="en-US" dirty="0">
                <a:solidFill>
                  <a:prstClr val="black"/>
                </a:solidFill>
                <a:latin typeface="Calibri"/>
              </a:rPr>
              <a:t>(VIE.PA)- </a:t>
            </a:r>
            <a:r>
              <a:rPr lang="en-US" b="0" dirty="0">
                <a:solidFill>
                  <a:prstClr val="black"/>
                </a:solidFill>
                <a:latin typeface="Calibri"/>
              </a:rPr>
              <a:t>France, Management and operation of drinking water plants, wastewater decontamination, and recycling.</a:t>
            </a:r>
          </a:p>
          <a:p>
            <a:pPr lvl="0" eaLnBrk="1" fontAlgn="auto" hangingPunct="1">
              <a:spcAft>
                <a:spcPts val="0"/>
              </a:spcAft>
              <a:buFont typeface="Arial" pitchFamily="34" charset="0"/>
              <a:buChar char="•"/>
            </a:pPr>
            <a:endParaRPr lang="en-US" sz="1100" dirty="0" smtClean="0">
              <a:solidFill>
                <a:prstClr val="black"/>
              </a:solidFill>
              <a:latin typeface="Calibri"/>
            </a:endParaRPr>
          </a:p>
          <a:p>
            <a:pPr lvl="0" eaLnBrk="1" fontAlgn="auto" hangingPunct="1">
              <a:spcAft>
                <a:spcPts val="0"/>
              </a:spcAft>
              <a:buFont typeface="Arial" pitchFamily="34" charset="0"/>
              <a:buChar char="•"/>
            </a:pPr>
            <a:r>
              <a:rPr lang="en-US" dirty="0" smtClean="0">
                <a:solidFill>
                  <a:prstClr val="black"/>
                </a:solidFill>
                <a:latin typeface="Calibri"/>
              </a:rPr>
              <a:t>Stantec </a:t>
            </a:r>
            <a:r>
              <a:rPr lang="en-US" dirty="0">
                <a:solidFill>
                  <a:prstClr val="black"/>
                </a:solidFill>
                <a:latin typeface="Calibri"/>
              </a:rPr>
              <a:t>Inc. (STN.TO)- </a:t>
            </a:r>
            <a:r>
              <a:rPr lang="en-US" b="0" dirty="0">
                <a:solidFill>
                  <a:prstClr val="black"/>
                </a:solidFill>
                <a:latin typeface="Calibri"/>
              </a:rPr>
              <a:t>Canada, Consulting services for infrastructure and facilities.</a:t>
            </a:r>
          </a:p>
          <a:p>
            <a:pPr lvl="0" eaLnBrk="1" fontAlgn="auto" hangingPunct="1">
              <a:spcAft>
                <a:spcPts val="0"/>
              </a:spcAft>
              <a:buFont typeface="Arial" pitchFamily="34" charset="0"/>
              <a:buChar char="•"/>
            </a:pPr>
            <a:endParaRPr lang="en-US" sz="1100" dirty="0" smtClean="0">
              <a:solidFill>
                <a:prstClr val="black"/>
              </a:solidFill>
              <a:latin typeface="Calibri"/>
            </a:endParaRPr>
          </a:p>
          <a:p>
            <a:pPr lvl="0" eaLnBrk="1" fontAlgn="auto" hangingPunct="1">
              <a:spcAft>
                <a:spcPts val="0"/>
              </a:spcAft>
              <a:buFont typeface="Arial" pitchFamily="34" charset="0"/>
              <a:buChar char="•"/>
            </a:pPr>
            <a:r>
              <a:rPr lang="en-US" dirty="0" smtClean="0">
                <a:solidFill>
                  <a:prstClr val="black"/>
                </a:solidFill>
                <a:latin typeface="Calibri"/>
              </a:rPr>
              <a:t>Valmont </a:t>
            </a:r>
            <a:r>
              <a:rPr lang="en-US" dirty="0">
                <a:solidFill>
                  <a:prstClr val="black"/>
                </a:solidFill>
                <a:latin typeface="Calibri"/>
              </a:rPr>
              <a:t>Industries (VMI)- </a:t>
            </a:r>
            <a:r>
              <a:rPr lang="en-US" b="0" dirty="0">
                <a:solidFill>
                  <a:prstClr val="black"/>
                </a:solidFill>
                <a:latin typeface="Calibri"/>
              </a:rPr>
              <a:t>U.S., Produces mechanized irrigation systems</a:t>
            </a:r>
            <a:r>
              <a:rPr lang="en-US" b="0" dirty="0" smtClean="0">
                <a:solidFill>
                  <a:prstClr val="black"/>
                </a:solidFill>
                <a:latin typeface="Calibri"/>
              </a:rPr>
              <a:t>.</a:t>
            </a:r>
          </a:p>
          <a:p>
            <a:pPr lvl="0" eaLnBrk="1" fontAlgn="auto" hangingPunct="1">
              <a:spcAft>
                <a:spcPts val="0"/>
              </a:spcAft>
              <a:buFont typeface="Arial" pitchFamily="34" charset="0"/>
              <a:buChar char="•"/>
            </a:pPr>
            <a:endParaRPr lang="en-US" sz="1300" b="0" dirty="0" smtClean="0">
              <a:solidFill>
                <a:prstClr val="black"/>
              </a:solidFill>
              <a:latin typeface="Calibri"/>
            </a:endParaRPr>
          </a:p>
          <a:p>
            <a:pPr lvl="0" eaLnBrk="1" fontAlgn="auto" hangingPunct="1">
              <a:spcAft>
                <a:spcPts val="0"/>
              </a:spcAft>
              <a:buFont typeface="Arial" pitchFamily="34" charset="0"/>
              <a:buChar char="•"/>
            </a:pPr>
            <a:r>
              <a:rPr lang="en-US" dirty="0">
                <a:solidFill>
                  <a:prstClr val="black"/>
                </a:solidFill>
                <a:latin typeface="Calibri"/>
              </a:rPr>
              <a:t>Tetra Tech (TTEK)- </a:t>
            </a:r>
            <a:r>
              <a:rPr lang="en-US" b="0" dirty="0">
                <a:solidFill>
                  <a:prstClr val="black"/>
                </a:solidFill>
                <a:latin typeface="Calibri"/>
              </a:rPr>
              <a:t>U.S., Consulting and infrastructure systems for water resources, groundwater systems, and watershed management.</a:t>
            </a:r>
          </a:p>
          <a:p>
            <a:pPr lvl="0" eaLnBrk="1" fontAlgn="auto" hangingPunct="1">
              <a:spcAft>
                <a:spcPts val="0"/>
              </a:spcAft>
              <a:buFont typeface="Arial" pitchFamily="34" charset="0"/>
              <a:buChar char="•"/>
            </a:pPr>
            <a:endParaRPr lang="en-US" sz="1200" b="0" dirty="0">
              <a:solidFill>
                <a:prstClr val="black"/>
              </a:solidFill>
              <a:latin typeface="Calibri"/>
            </a:endParaRPr>
          </a:p>
          <a:p>
            <a:pPr lvl="0" eaLnBrk="1" fontAlgn="auto" hangingPunct="1">
              <a:spcAft>
                <a:spcPts val="0"/>
              </a:spcAft>
              <a:buFont typeface="Arial" pitchFamily="34" charset="0"/>
              <a:buChar char="•"/>
            </a:pPr>
            <a:r>
              <a:rPr lang="en-US" dirty="0">
                <a:solidFill>
                  <a:prstClr val="black"/>
                </a:solidFill>
                <a:latin typeface="Calibri"/>
              </a:rPr>
              <a:t>Hyflux, Ltd. (600.SI)- </a:t>
            </a:r>
            <a:r>
              <a:rPr lang="en-US" b="0" dirty="0">
                <a:solidFill>
                  <a:prstClr val="black"/>
                </a:solidFill>
                <a:latin typeface="Calibri"/>
              </a:rPr>
              <a:t>Singapore, Seawater desalination, raw water purification, wastewater cleaning, and water reclamation.</a:t>
            </a:r>
          </a:p>
          <a:p>
            <a:pPr lvl="0" eaLnBrk="1" fontAlgn="auto" hangingPunct="1">
              <a:spcAft>
                <a:spcPts val="0"/>
              </a:spcAft>
              <a:buFont typeface="Arial" pitchFamily="34" charset="0"/>
              <a:buChar char="•"/>
            </a:pPr>
            <a:endParaRPr lang="en-US" sz="1200" dirty="0">
              <a:solidFill>
                <a:prstClr val="black"/>
              </a:solidFill>
              <a:latin typeface="Calibri"/>
            </a:endParaRPr>
          </a:p>
          <a:p>
            <a:pPr lvl="0" eaLnBrk="1" fontAlgn="auto" hangingPunct="1">
              <a:spcAft>
                <a:spcPts val="0"/>
              </a:spcAft>
              <a:buFont typeface="Arial" pitchFamily="34" charset="0"/>
              <a:buChar char="•"/>
            </a:pPr>
            <a:r>
              <a:rPr lang="en-US" dirty="0">
                <a:solidFill>
                  <a:prstClr val="black"/>
                </a:solidFill>
                <a:latin typeface="Calibri"/>
              </a:rPr>
              <a:t>Insituform Technologies (INSU)- </a:t>
            </a:r>
            <a:r>
              <a:rPr lang="en-US" b="0" dirty="0">
                <a:solidFill>
                  <a:prstClr val="black"/>
                </a:solidFill>
                <a:latin typeface="Calibri"/>
              </a:rPr>
              <a:t>U.S., Rehabilitates sewer, water, energy and mining piping systems.</a:t>
            </a:r>
          </a:p>
          <a:p>
            <a:pPr lvl="0" eaLnBrk="1" fontAlgn="auto" hangingPunct="1">
              <a:spcAft>
                <a:spcPts val="0"/>
              </a:spcAft>
              <a:buFont typeface="Arial" pitchFamily="34" charset="0"/>
              <a:buChar char="•"/>
            </a:pPr>
            <a:endParaRPr lang="en-US" b="0" dirty="0">
              <a:solidFill>
                <a:prstClr val="black"/>
              </a:solidFill>
              <a:latin typeface="Calibri"/>
            </a:endParaRPr>
          </a:p>
        </p:txBody>
      </p:sp>
      <p:sp>
        <p:nvSpPr>
          <p:cNvPr id="5" name="Slide Number Placeholder 4"/>
          <p:cNvSpPr>
            <a:spLocks noGrp="1"/>
          </p:cNvSpPr>
          <p:nvPr>
            <p:ph type="sldNum" sz="quarter" idx="12"/>
          </p:nvPr>
        </p:nvSpPr>
        <p:spPr/>
        <p:txBody>
          <a:bodyPr/>
          <a:lstStyle/>
          <a:p>
            <a:pPr>
              <a:defRPr/>
            </a:pPr>
            <a:fld id="{AAD628E0-0948-4299-933B-EAEE743C06A9}" type="slidenum">
              <a:rPr lang="en-US" smtClean="0"/>
              <a:pPr>
                <a:defRPr/>
              </a:pPr>
              <a:t>17</a:t>
            </a:fld>
            <a:endParaRPr lang="en-US" dirty="0"/>
          </a:p>
        </p:txBody>
      </p:sp>
    </p:spTree>
    <p:extLst>
      <p:ext uri="{BB962C8B-B14F-4D97-AF65-F5344CB8AC3E}">
        <p14:creationId xmlns:p14="http://schemas.microsoft.com/office/powerpoint/2010/main" val="4010704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7000" r="-7000"/>
          </a:stretch>
        </a:blipFill>
        <a:effectLst/>
      </p:bgPr>
    </p:bg>
    <p:spTree>
      <p:nvGrpSpPr>
        <p:cNvPr id="1" name=""/>
        <p:cNvGrpSpPr/>
        <p:nvPr/>
      </p:nvGrpSpPr>
      <p:grpSpPr>
        <a:xfrm>
          <a:off x="0" y="0"/>
          <a:ext cx="0" cy="0"/>
          <a:chOff x="0" y="0"/>
          <a:chExt cx="0" cy="0"/>
        </a:xfrm>
      </p:grpSpPr>
      <p:sp>
        <p:nvSpPr>
          <p:cNvPr id="8" name="Rectangle 7"/>
          <p:cNvSpPr/>
          <p:nvPr/>
        </p:nvSpPr>
        <p:spPr>
          <a:xfrm>
            <a:off x="76200" y="381000"/>
            <a:ext cx="5181600" cy="762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chemeClr val="tx1"/>
                </a:solidFill>
                <a:latin typeface="Calibri" pitchFamily="34" charset="0"/>
                <a:cs typeface="Calibri" pitchFamily="34" charset="0"/>
              </a:rPr>
              <a:t>   </a:t>
            </a:r>
            <a:r>
              <a:rPr lang="en-US" sz="2400" b="1" dirty="0" smtClean="0">
                <a:solidFill>
                  <a:schemeClr val="tx1"/>
                </a:solidFill>
                <a:latin typeface="Calibri" pitchFamily="34" charset="0"/>
                <a:cs typeface="Calibri" pitchFamily="34" charset="0"/>
              </a:rPr>
              <a:t>   What is Impact Investing?</a:t>
            </a:r>
            <a:endParaRPr lang="en-US" sz="2400" b="1" dirty="0">
              <a:solidFill>
                <a:schemeClr val="tx1"/>
              </a:solidFill>
              <a:latin typeface="Calibri" pitchFamily="34" charset="0"/>
              <a:cs typeface="Calibri" pitchFamily="34" charset="0"/>
            </a:endParaRPr>
          </a:p>
        </p:txBody>
      </p:sp>
      <p:sp>
        <p:nvSpPr>
          <p:cNvPr id="7" name="Rectangle 6"/>
          <p:cNvSpPr/>
          <p:nvPr/>
        </p:nvSpPr>
        <p:spPr>
          <a:xfrm>
            <a:off x="0" y="6400800"/>
            <a:ext cx="9144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dirty="0">
                <a:solidFill>
                  <a:srgbClr val="FFFFFF"/>
                </a:solidFill>
                <a:latin typeface="Calibri" pitchFamily="34" charset="0"/>
                <a:cs typeface="Calibri" pitchFamily="34" charset="0"/>
              </a:rPr>
              <a:t>          </a:t>
            </a:r>
            <a:r>
              <a:rPr lang="en-US" sz="1400" u="sng" dirty="0">
                <a:solidFill>
                  <a:srgbClr val="FFFF00"/>
                </a:solidFill>
                <a:latin typeface="Calibri" pitchFamily="34" charset="0"/>
                <a:cs typeface="Calibri" pitchFamily="34" charset="0"/>
              </a:rPr>
              <a:t>Intro</a:t>
            </a:r>
            <a:r>
              <a:rPr lang="en-US" sz="1400" dirty="0">
                <a:solidFill>
                  <a:srgbClr val="FFFFFF"/>
                </a:solidFill>
                <a:latin typeface="Calibri" pitchFamily="34" charset="0"/>
                <a:cs typeface="Calibri" pitchFamily="34" charset="0"/>
              </a:rPr>
              <a:t>     »     </a:t>
            </a:r>
            <a:r>
              <a:rPr lang="en-US" sz="1400" dirty="0" smtClean="0">
                <a:solidFill>
                  <a:srgbClr val="FFFFFF"/>
                </a:solidFill>
                <a:latin typeface="Calibri" pitchFamily="34" charset="0"/>
                <a:cs typeface="Calibri" pitchFamily="34" charset="0"/>
              </a:rPr>
              <a:t>Why Water?    </a:t>
            </a:r>
            <a:r>
              <a:rPr lang="en-US" sz="1400" dirty="0">
                <a:solidFill>
                  <a:srgbClr val="FFFFFF"/>
                </a:solidFill>
                <a:latin typeface="Calibri" pitchFamily="34" charset="0"/>
                <a:cs typeface="Calibri" pitchFamily="34" charset="0"/>
              </a:rPr>
              <a:t>»     </a:t>
            </a:r>
            <a:r>
              <a:rPr lang="en-US" sz="1400" dirty="0" smtClean="0">
                <a:solidFill>
                  <a:srgbClr val="FFFFFF"/>
                </a:solidFill>
                <a:latin typeface="Calibri" pitchFamily="34" charset="0"/>
                <a:cs typeface="Calibri" pitchFamily="34" charset="0"/>
              </a:rPr>
              <a:t>Public Securities      </a:t>
            </a:r>
            <a:r>
              <a:rPr lang="en-US" sz="1400" dirty="0">
                <a:solidFill>
                  <a:srgbClr val="FFFFFF"/>
                </a:solidFill>
                <a:latin typeface="Calibri" pitchFamily="34" charset="0"/>
                <a:cs typeface="Calibri" pitchFamily="34" charset="0"/>
              </a:rPr>
              <a:t>»     </a:t>
            </a:r>
            <a:r>
              <a:rPr lang="en-US" sz="1400" dirty="0" smtClean="0">
                <a:solidFill>
                  <a:srgbClr val="FFFFFF"/>
                </a:solidFill>
                <a:latin typeface="Calibri" pitchFamily="34" charset="0"/>
                <a:cs typeface="Calibri" pitchFamily="34" charset="0"/>
              </a:rPr>
              <a:t>Venture Capital     »     Q&amp;A </a:t>
            </a:r>
            <a:endParaRPr lang="en-US" sz="1400" dirty="0">
              <a:solidFill>
                <a:srgbClr val="7A7A7A"/>
              </a:solidFill>
              <a:latin typeface="Calibri" pitchFamily="34" charset="0"/>
              <a:cs typeface="Calibri" pitchFamily="34" charset="0"/>
            </a:endParaRPr>
          </a:p>
        </p:txBody>
      </p:sp>
      <p:sp>
        <p:nvSpPr>
          <p:cNvPr id="6" name="Rectangle 5"/>
          <p:cNvSpPr/>
          <p:nvPr/>
        </p:nvSpPr>
        <p:spPr>
          <a:xfrm>
            <a:off x="0" y="1371600"/>
            <a:ext cx="8991600" cy="4603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Snip Diagonal Corner Rectangle 1"/>
          <p:cNvSpPr/>
          <p:nvPr/>
        </p:nvSpPr>
        <p:spPr>
          <a:xfrm>
            <a:off x="6934200" y="381000"/>
            <a:ext cx="1905000" cy="609600"/>
          </a:xfrm>
          <a:prstGeom prst="snip2Diag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Calibri" pitchFamily="34" charset="0"/>
                <a:cs typeface="Calibri" pitchFamily="34" charset="0"/>
              </a:rPr>
              <a:t>i3 Water Fund</a:t>
            </a:r>
            <a:endParaRPr lang="en-US" sz="2000" dirty="0">
              <a:solidFill>
                <a:schemeClr val="bg1"/>
              </a:solidFill>
              <a:latin typeface="Calibri" pitchFamily="34" charset="0"/>
              <a:cs typeface="Calibri" pitchFamily="34" charset="0"/>
            </a:endParaRPr>
          </a:p>
        </p:txBody>
      </p:sp>
      <p:sp>
        <p:nvSpPr>
          <p:cNvPr id="3" name="Rectangle 2"/>
          <p:cNvSpPr/>
          <p:nvPr/>
        </p:nvSpPr>
        <p:spPr>
          <a:xfrm>
            <a:off x="0" y="1417638"/>
            <a:ext cx="8610600" cy="4906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srgbClr val="FFFFFF"/>
              </a:solidFill>
            </a:endParaRPr>
          </a:p>
          <a:p>
            <a:pPr algn="ctr"/>
            <a:endParaRPr lang="en-US" sz="1600" dirty="0"/>
          </a:p>
        </p:txBody>
      </p:sp>
      <p:sp>
        <p:nvSpPr>
          <p:cNvPr id="10" name="Rectangle 9"/>
          <p:cNvSpPr/>
          <p:nvPr/>
        </p:nvSpPr>
        <p:spPr>
          <a:xfrm>
            <a:off x="8610600" y="1417638"/>
            <a:ext cx="381000" cy="4906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333775" y="2484523"/>
            <a:ext cx="3904450" cy="3001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smtClean="0">
                <a:solidFill>
                  <a:schemeClr val="tx1"/>
                </a:solidFill>
                <a:latin typeface="Calibri" pitchFamily="34" charset="0"/>
                <a:cs typeface="Calibri" pitchFamily="34" charset="0"/>
              </a:rPr>
              <a:t>Positive </a:t>
            </a:r>
            <a:r>
              <a:rPr lang="en-US" sz="2000" dirty="0">
                <a:solidFill>
                  <a:schemeClr val="tx1"/>
                </a:solidFill>
                <a:latin typeface="Calibri" pitchFamily="34" charset="0"/>
                <a:cs typeface="Calibri" pitchFamily="34" charset="0"/>
              </a:rPr>
              <a:t>financial </a:t>
            </a:r>
            <a:r>
              <a:rPr lang="en-US" sz="2000" dirty="0" smtClean="0">
                <a:solidFill>
                  <a:schemeClr val="tx1"/>
                </a:solidFill>
                <a:latin typeface="Calibri" pitchFamily="34" charset="0"/>
                <a:cs typeface="Calibri" pitchFamily="34" charset="0"/>
              </a:rPr>
              <a:t>returns</a:t>
            </a:r>
          </a:p>
          <a:p>
            <a:pPr lvl="0" algn="ctr"/>
            <a:r>
              <a:rPr lang="en-US" sz="2000" i="1" dirty="0">
                <a:solidFill>
                  <a:schemeClr val="accent3"/>
                </a:solidFill>
                <a:latin typeface="Calibri" pitchFamily="34" charset="0"/>
                <a:cs typeface="Calibri" pitchFamily="34" charset="0"/>
              </a:rPr>
              <a:t>a</a:t>
            </a:r>
            <a:r>
              <a:rPr lang="en-US" sz="2000" i="1" dirty="0" smtClean="0">
                <a:solidFill>
                  <a:schemeClr val="accent3"/>
                </a:solidFill>
                <a:latin typeface="Calibri" pitchFamily="34" charset="0"/>
                <a:cs typeface="Calibri" pitchFamily="34" charset="0"/>
              </a:rPr>
              <a:t>nd        </a:t>
            </a:r>
            <a:r>
              <a:rPr lang="en-US" sz="2000" dirty="0" smtClean="0">
                <a:solidFill>
                  <a:schemeClr val="bg1"/>
                </a:solidFill>
                <a:latin typeface="Calibri" pitchFamily="34" charset="0"/>
                <a:cs typeface="Calibri" pitchFamily="34" charset="0"/>
              </a:rPr>
              <a:t>__         _</a:t>
            </a:r>
            <a:endParaRPr lang="en-US" sz="2000" dirty="0">
              <a:solidFill>
                <a:schemeClr val="bg1"/>
              </a:solidFill>
              <a:latin typeface="Calibri" pitchFamily="34" charset="0"/>
              <a:cs typeface="Calibri" pitchFamily="34" charset="0"/>
            </a:endParaRPr>
          </a:p>
          <a:p>
            <a:pPr lvl="0"/>
            <a:r>
              <a:rPr lang="en-US" sz="2000" dirty="0">
                <a:solidFill>
                  <a:schemeClr val="tx1"/>
                </a:solidFill>
                <a:latin typeface="Calibri" pitchFamily="34" charset="0"/>
                <a:cs typeface="Calibri" pitchFamily="34" charset="0"/>
              </a:rPr>
              <a:t>M</a:t>
            </a:r>
            <a:r>
              <a:rPr lang="en-US" sz="2000" dirty="0" smtClean="0">
                <a:solidFill>
                  <a:schemeClr val="tx1"/>
                </a:solidFill>
                <a:latin typeface="Calibri" pitchFamily="34" charset="0"/>
                <a:cs typeface="Calibri" pitchFamily="34" charset="0"/>
              </a:rPr>
              <a:t>easurable social impact</a:t>
            </a:r>
          </a:p>
          <a:p>
            <a:pPr lvl="0"/>
            <a:endParaRPr lang="en-US" sz="3000" dirty="0">
              <a:solidFill>
                <a:schemeClr val="tx1"/>
              </a:solidFill>
              <a:latin typeface="Calibri" pitchFamily="34" charset="0"/>
              <a:cs typeface="Calibri" pitchFamily="34" charset="0"/>
            </a:endParaRPr>
          </a:p>
          <a:p>
            <a:pPr lvl="0"/>
            <a:r>
              <a:rPr lang="en-US" sz="2000" dirty="0" smtClean="0">
                <a:solidFill>
                  <a:schemeClr val="tx1"/>
                </a:solidFill>
                <a:latin typeface="Calibri" pitchFamily="34" charset="0"/>
                <a:cs typeface="Calibri" pitchFamily="34" charset="0"/>
              </a:rPr>
              <a:t>Limited impact of public securities</a:t>
            </a:r>
          </a:p>
          <a:p>
            <a:pPr lvl="0"/>
            <a:r>
              <a:rPr lang="en-US" sz="2000" i="1" dirty="0" smtClean="0">
                <a:solidFill>
                  <a:schemeClr val="accent3"/>
                </a:solidFill>
                <a:latin typeface="Calibri" pitchFamily="34" charset="0"/>
                <a:cs typeface="Calibri" pitchFamily="34" charset="0"/>
              </a:rPr>
              <a:t>Lowers cost of capital</a:t>
            </a:r>
          </a:p>
          <a:p>
            <a:pPr lvl="0"/>
            <a:endParaRPr lang="en-US" sz="2000" dirty="0">
              <a:solidFill>
                <a:schemeClr val="tx1"/>
              </a:solidFill>
              <a:latin typeface="Calibri" pitchFamily="34" charset="0"/>
              <a:cs typeface="Calibri" pitchFamily="34" charset="0"/>
            </a:endParaRPr>
          </a:p>
          <a:p>
            <a:pPr lvl="0"/>
            <a:r>
              <a:rPr lang="en-US" sz="2000" dirty="0" smtClean="0">
                <a:solidFill>
                  <a:srgbClr val="C00000"/>
                </a:solidFill>
                <a:latin typeface="Calibri" pitchFamily="34" charset="0"/>
                <a:cs typeface="Calibri" pitchFamily="34" charset="0"/>
              </a:rPr>
              <a:t>Early-stage investments offer</a:t>
            </a:r>
          </a:p>
          <a:p>
            <a:pPr lvl="0"/>
            <a:r>
              <a:rPr lang="en-US" sz="2000" dirty="0" smtClean="0">
                <a:solidFill>
                  <a:srgbClr val="C00000"/>
                </a:solidFill>
                <a:latin typeface="Calibri" pitchFamily="34" charset="0"/>
                <a:cs typeface="Calibri" pitchFamily="34" charset="0"/>
              </a:rPr>
              <a:t>turbocharged impact</a:t>
            </a:r>
          </a:p>
          <a:p>
            <a:pPr lvl="0"/>
            <a:endParaRPr lang="en-US" sz="3000" dirty="0">
              <a:solidFill>
                <a:schemeClr val="tx1"/>
              </a:solidFill>
              <a:latin typeface="Calibri" pitchFamily="34" charset="0"/>
              <a:cs typeface="Calibri" pitchFamily="34" charset="0"/>
            </a:endParaRPr>
          </a:p>
          <a:p>
            <a:pPr lvl="0"/>
            <a:r>
              <a:rPr lang="en-US" sz="2000" dirty="0" smtClean="0">
                <a:solidFill>
                  <a:schemeClr val="tx1"/>
                </a:solidFill>
                <a:latin typeface="Calibri" pitchFamily="34" charset="0"/>
                <a:cs typeface="Calibri" pitchFamily="34" charset="0"/>
              </a:rPr>
              <a:t>i3 Funds maximize </a:t>
            </a:r>
            <a:r>
              <a:rPr lang="en-US" sz="2000" i="1" dirty="0" smtClean="0">
                <a:solidFill>
                  <a:schemeClr val="tx1"/>
                </a:solidFill>
                <a:latin typeface="Calibri" pitchFamily="34" charset="0"/>
                <a:cs typeface="Calibri" pitchFamily="34" charset="0"/>
              </a:rPr>
              <a:t>total impact</a:t>
            </a:r>
            <a:endParaRPr lang="en-US" sz="1400" dirty="0">
              <a:solidFill>
                <a:schemeClr val="tx1"/>
              </a:solidFill>
              <a:latin typeface="Calibri" pitchFamily="34" charset="0"/>
              <a:cs typeface="Calibri" pitchFamily="34" charset="0"/>
            </a:endParaRPr>
          </a:p>
          <a:p>
            <a:pPr lvl="0"/>
            <a:endParaRPr lang="en-US" sz="1400" dirty="0" smtClean="0">
              <a:solidFill>
                <a:schemeClr val="tx1"/>
              </a:solidFill>
              <a:latin typeface="Calibri" pitchFamily="34" charset="0"/>
              <a:cs typeface="Calibri" pitchFamily="34" charset="0"/>
            </a:endParaRPr>
          </a:p>
        </p:txBody>
      </p:sp>
      <p:graphicFrame>
        <p:nvGraphicFramePr>
          <p:cNvPr id="26" name="Diagram 25"/>
          <p:cNvGraphicFramePr/>
          <p:nvPr>
            <p:extLst>
              <p:ext uri="{D42A27DB-BD31-4B8C-83A1-F6EECF244321}">
                <p14:modId xmlns:p14="http://schemas.microsoft.com/office/powerpoint/2010/main" val="2221291117"/>
              </p:ext>
            </p:extLst>
          </p:nvPr>
        </p:nvGraphicFramePr>
        <p:xfrm>
          <a:off x="3352800" y="1219200"/>
          <a:ext cx="6172200" cy="44471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40" name="Straight Connector 39"/>
          <p:cNvCxnSpPr/>
          <p:nvPr/>
        </p:nvCxnSpPr>
        <p:spPr bwMode="auto">
          <a:xfrm>
            <a:off x="381000" y="5227723"/>
            <a:ext cx="3857225" cy="0"/>
          </a:xfrm>
          <a:prstGeom prst="line">
            <a:avLst/>
          </a:prstGeom>
          <a:ln>
            <a:gradFill flip="none" rotWithShape="1">
              <a:gsLst>
                <a:gs pos="50000">
                  <a:schemeClr val="tx1"/>
                </a:gs>
                <a:gs pos="0">
                  <a:schemeClr val="bg1">
                    <a:lumMod val="95000"/>
                  </a:schemeClr>
                </a:gs>
                <a:gs pos="100000">
                  <a:schemeClr val="bg1"/>
                </a:gs>
              </a:gsLst>
              <a:lin ang="0" scaled="1"/>
              <a:tileRect/>
            </a:gradFill>
            <a:headEnd type="none" w="med" len="med"/>
            <a:tailEnd type="none" w="med" len="med"/>
          </a:ln>
          <a:extLst/>
        </p:spPr>
        <p:style>
          <a:lnRef idx="1">
            <a:schemeClr val="accent5"/>
          </a:lnRef>
          <a:fillRef idx="0">
            <a:schemeClr val="accent5"/>
          </a:fillRef>
          <a:effectRef idx="0">
            <a:schemeClr val="accent5"/>
          </a:effectRef>
          <a:fontRef idx="minor">
            <a:schemeClr val="tx1"/>
          </a:fontRef>
        </p:style>
      </p:cxnSp>
      <p:cxnSp>
        <p:nvCxnSpPr>
          <p:cNvPr id="41" name="Straight Connector 40"/>
          <p:cNvCxnSpPr/>
          <p:nvPr/>
        </p:nvCxnSpPr>
        <p:spPr bwMode="auto">
          <a:xfrm>
            <a:off x="381000" y="3246523"/>
            <a:ext cx="3857225" cy="0"/>
          </a:xfrm>
          <a:prstGeom prst="line">
            <a:avLst/>
          </a:prstGeom>
          <a:ln>
            <a:gradFill flip="none" rotWithShape="1">
              <a:gsLst>
                <a:gs pos="50000">
                  <a:schemeClr val="tx1"/>
                </a:gs>
                <a:gs pos="0">
                  <a:schemeClr val="bg1">
                    <a:lumMod val="95000"/>
                  </a:schemeClr>
                </a:gs>
                <a:gs pos="100000">
                  <a:schemeClr val="bg1"/>
                </a:gs>
              </a:gsLst>
              <a:lin ang="0" scaled="1"/>
              <a:tileRect/>
            </a:gradFill>
            <a:headEnd type="none" w="med" len="med"/>
            <a:tailEnd type="none" w="med" len="med"/>
          </a:ln>
          <a:extLst/>
        </p:spPr>
        <p:style>
          <a:lnRef idx="1">
            <a:schemeClr val="accent5"/>
          </a:lnRef>
          <a:fillRef idx="0">
            <a:schemeClr val="accent5"/>
          </a:fillRef>
          <a:effectRef idx="0">
            <a:schemeClr val="accent5"/>
          </a:effectRef>
          <a:fontRef idx="minor">
            <a:schemeClr val="tx1"/>
          </a:fontRef>
        </p:style>
      </p:cxnSp>
      <p:sp>
        <p:nvSpPr>
          <p:cNvPr id="5" name="Slide Number Placeholder 4"/>
          <p:cNvSpPr>
            <a:spLocks noGrp="1"/>
          </p:cNvSpPr>
          <p:nvPr>
            <p:ph type="sldNum" sz="quarter" idx="12"/>
          </p:nvPr>
        </p:nvSpPr>
        <p:spPr/>
        <p:txBody>
          <a:bodyPr/>
          <a:lstStyle/>
          <a:p>
            <a:pPr>
              <a:defRPr/>
            </a:pPr>
            <a:fld id="{AAD628E0-0948-4299-933B-EAEE743C06A9}"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7000" r="-7000"/>
          </a:stretch>
        </a:blipFill>
        <a:effectLst/>
      </p:bgPr>
    </p:bg>
    <p:spTree>
      <p:nvGrpSpPr>
        <p:cNvPr id="1" name=""/>
        <p:cNvGrpSpPr/>
        <p:nvPr/>
      </p:nvGrpSpPr>
      <p:grpSpPr>
        <a:xfrm>
          <a:off x="0" y="0"/>
          <a:ext cx="0" cy="0"/>
          <a:chOff x="0" y="0"/>
          <a:chExt cx="0" cy="0"/>
        </a:xfrm>
      </p:grpSpPr>
      <p:sp>
        <p:nvSpPr>
          <p:cNvPr id="11" name="Rectangle 10"/>
          <p:cNvSpPr/>
          <p:nvPr/>
        </p:nvSpPr>
        <p:spPr>
          <a:xfrm>
            <a:off x="0" y="6400800"/>
            <a:ext cx="9144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dirty="0">
                <a:solidFill>
                  <a:srgbClr val="FFFFFF"/>
                </a:solidFill>
                <a:latin typeface="Calibri" pitchFamily="34" charset="0"/>
                <a:cs typeface="Calibri" pitchFamily="34" charset="0"/>
              </a:rPr>
              <a:t>          </a:t>
            </a:r>
            <a:r>
              <a:rPr lang="en-US" sz="1400" u="sng" dirty="0">
                <a:solidFill>
                  <a:srgbClr val="FFFF00"/>
                </a:solidFill>
                <a:latin typeface="Calibri" pitchFamily="34" charset="0"/>
                <a:cs typeface="Calibri" pitchFamily="34" charset="0"/>
              </a:rPr>
              <a:t>Intro</a:t>
            </a:r>
            <a:r>
              <a:rPr lang="en-US" sz="1400" dirty="0">
                <a:solidFill>
                  <a:srgbClr val="FFFFFF"/>
                </a:solidFill>
                <a:latin typeface="Calibri" pitchFamily="34" charset="0"/>
                <a:cs typeface="Calibri" pitchFamily="34" charset="0"/>
              </a:rPr>
              <a:t>     »     </a:t>
            </a:r>
            <a:r>
              <a:rPr lang="en-US" sz="1400" dirty="0" smtClean="0">
                <a:solidFill>
                  <a:srgbClr val="FFFFFF"/>
                </a:solidFill>
                <a:latin typeface="Calibri" pitchFamily="34" charset="0"/>
                <a:cs typeface="Calibri" pitchFamily="34" charset="0"/>
              </a:rPr>
              <a:t>Why Water?    </a:t>
            </a:r>
            <a:r>
              <a:rPr lang="en-US" sz="1400" dirty="0">
                <a:solidFill>
                  <a:srgbClr val="FFFFFF"/>
                </a:solidFill>
                <a:latin typeface="Calibri" pitchFamily="34" charset="0"/>
                <a:cs typeface="Calibri" pitchFamily="34" charset="0"/>
              </a:rPr>
              <a:t>»     </a:t>
            </a:r>
            <a:r>
              <a:rPr lang="en-US" sz="1400" dirty="0" smtClean="0">
                <a:solidFill>
                  <a:srgbClr val="FFFFFF"/>
                </a:solidFill>
                <a:latin typeface="Calibri" pitchFamily="34" charset="0"/>
                <a:cs typeface="Calibri" pitchFamily="34" charset="0"/>
              </a:rPr>
              <a:t>Public Securities      </a:t>
            </a:r>
            <a:r>
              <a:rPr lang="en-US" sz="1400" dirty="0">
                <a:solidFill>
                  <a:srgbClr val="FFFFFF"/>
                </a:solidFill>
                <a:latin typeface="Calibri" pitchFamily="34" charset="0"/>
                <a:cs typeface="Calibri" pitchFamily="34" charset="0"/>
              </a:rPr>
              <a:t>»     </a:t>
            </a:r>
            <a:r>
              <a:rPr lang="en-US" sz="1400" dirty="0" smtClean="0">
                <a:solidFill>
                  <a:srgbClr val="FFFFFF"/>
                </a:solidFill>
                <a:latin typeface="Calibri" pitchFamily="34" charset="0"/>
                <a:cs typeface="Calibri" pitchFamily="34" charset="0"/>
              </a:rPr>
              <a:t>Venture Capital     »     Q&amp;A </a:t>
            </a:r>
            <a:endParaRPr lang="en-US" sz="1400" dirty="0">
              <a:solidFill>
                <a:srgbClr val="7A7A7A"/>
              </a:solidFill>
              <a:latin typeface="Calibri" pitchFamily="34" charset="0"/>
              <a:cs typeface="Calibri" pitchFamily="34" charset="0"/>
            </a:endParaRPr>
          </a:p>
        </p:txBody>
      </p:sp>
      <p:sp>
        <p:nvSpPr>
          <p:cNvPr id="8" name="Rectangle 7"/>
          <p:cNvSpPr/>
          <p:nvPr/>
        </p:nvSpPr>
        <p:spPr>
          <a:xfrm>
            <a:off x="76200" y="381000"/>
            <a:ext cx="6096000" cy="762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chemeClr val="tx1"/>
                </a:solidFill>
                <a:latin typeface="Calibri" pitchFamily="34" charset="0"/>
                <a:cs typeface="Calibri" pitchFamily="34" charset="0"/>
              </a:rPr>
              <a:t>   </a:t>
            </a:r>
            <a:r>
              <a:rPr lang="en-US" sz="2400" b="1" dirty="0" smtClean="0">
                <a:solidFill>
                  <a:schemeClr val="tx1"/>
                </a:solidFill>
                <a:latin typeface="Calibri" pitchFamily="34" charset="0"/>
                <a:cs typeface="Calibri" pitchFamily="34" charset="0"/>
              </a:rPr>
              <a:t>  Unique Fund and Research Structure</a:t>
            </a:r>
            <a:endParaRPr lang="en-US" sz="2400" b="1" dirty="0">
              <a:solidFill>
                <a:schemeClr val="tx1"/>
              </a:solidFill>
              <a:latin typeface="Calibri" pitchFamily="34" charset="0"/>
              <a:cs typeface="Calibri" pitchFamily="34" charset="0"/>
            </a:endParaRPr>
          </a:p>
        </p:txBody>
      </p:sp>
      <p:sp>
        <p:nvSpPr>
          <p:cNvPr id="6" name="Rectangle 5"/>
          <p:cNvSpPr/>
          <p:nvPr/>
        </p:nvSpPr>
        <p:spPr>
          <a:xfrm>
            <a:off x="0" y="1371600"/>
            <a:ext cx="8991600" cy="4603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Snip Diagonal Corner Rectangle 1"/>
          <p:cNvSpPr/>
          <p:nvPr/>
        </p:nvSpPr>
        <p:spPr>
          <a:xfrm>
            <a:off x="6934200" y="381000"/>
            <a:ext cx="1905000" cy="609600"/>
          </a:xfrm>
          <a:prstGeom prst="snip2Diag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Calibri" pitchFamily="34" charset="0"/>
                <a:cs typeface="Calibri" pitchFamily="34" charset="0"/>
              </a:rPr>
              <a:t>i3 Water Fund</a:t>
            </a:r>
            <a:endParaRPr lang="en-US" sz="2000" dirty="0">
              <a:solidFill>
                <a:schemeClr val="bg1"/>
              </a:solidFill>
              <a:latin typeface="Calibri" pitchFamily="34" charset="0"/>
              <a:cs typeface="Calibri" pitchFamily="34" charset="0"/>
            </a:endParaRPr>
          </a:p>
        </p:txBody>
      </p:sp>
      <p:sp>
        <p:nvSpPr>
          <p:cNvPr id="3" name="Rectangle 2"/>
          <p:cNvSpPr/>
          <p:nvPr/>
        </p:nvSpPr>
        <p:spPr>
          <a:xfrm>
            <a:off x="0" y="1417638"/>
            <a:ext cx="8610600" cy="4906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srgbClr val="FFFFFF"/>
              </a:solidFill>
            </a:endParaRPr>
          </a:p>
          <a:p>
            <a:pPr algn="ctr"/>
            <a:endParaRPr lang="en-US" sz="1600" dirty="0"/>
          </a:p>
        </p:txBody>
      </p:sp>
      <p:sp>
        <p:nvSpPr>
          <p:cNvPr id="10" name="Rectangle 9"/>
          <p:cNvSpPr/>
          <p:nvPr/>
        </p:nvSpPr>
        <p:spPr>
          <a:xfrm>
            <a:off x="8610600" y="1417638"/>
            <a:ext cx="381000" cy="4906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381000" y="1905000"/>
            <a:ext cx="35052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000" dirty="0" smtClean="0">
                <a:solidFill>
                  <a:schemeClr val="tx1"/>
                </a:solidFill>
                <a:latin typeface="Calibri" pitchFamily="34" charset="0"/>
                <a:cs typeface="Calibri" pitchFamily="34" charset="0"/>
              </a:rPr>
              <a:t>Impact-area research is </a:t>
            </a:r>
            <a:r>
              <a:rPr lang="en-US" sz="2000" dirty="0">
                <a:solidFill>
                  <a:schemeClr val="tx1"/>
                </a:solidFill>
                <a:latin typeface="Calibri" pitchFamily="34" charset="0"/>
                <a:cs typeface="Calibri" pitchFamily="34" charset="0"/>
              </a:rPr>
              <a:t>shared </a:t>
            </a:r>
            <a:r>
              <a:rPr lang="en-US" sz="2000" dirty="0" smtClean="0">
                <a:solidFill>
                  <a:schemeClr val="tx1"/>
                </a:solidFill>
                <a:latin typeface="Calibri" pitchFamily="34" charset="0"/>
                <a:cs typeface="Calibri" pitchFamily="34" charset="0"/>
              </a:rPr>
              <a:t>across asset classes to find </a:t>
            </a:r>
            <a:r>
              <a:rPr lang="en-US" sz="2000" dirty="0">
                <a:solidFill>
                  <a:schemeClr val="tx1"/>
                </a:solidFill>
                <a:latin typeface="Calibri" pitchFamily="34" charset="0"/>
                <a:cs typeface="Calibri" pitchFamily="34" charset="0"/>
              </a:rPr>
              <a:t>investments </a:t>
            </a:r>
          </a:p>
          <a:p>
            <a:pPr lvl="0"/>
            <a:endParaRPr lang="en-US" sz="2000" dirty="0" smtClean="0">
              <a:solidFill>
                <a:schemeClr val="tx1"/>
              </a:solidFill>
              <a:latin typeface="Calibri" pitchFamily="34" charset="0"/>
              <a:cs typeface="Calibri" pitchFamily="34" charset="0"/>
            </a:endParaRPr>
          </a:p>
          <a:p>
            <a:pPr lvl="0"/>
            <a:endParaRPr lang="en-US" sz="2000" dirty="0">
              <a:solidFill>
                <a:schemeClr val="tx1"/>
              </a:solidFill>
              <a:latin typeface="Calibri" pitchFamily="34" charset="0"/>
              <a:cs typeface="Calibri" pitchFamily="34" charset="0"/>
            </a:endParaRPr>
          </a:p>
        </p:txBody>
      </p:sp>
      <p:graphicFrame>
        <p:nvGraphicFramePr>
          <p:cNvPr id="25" name="Diagram 24"/>
          <p:cNvGraphicFramePr/>
          <p:nvPr>
            <p:extLst>
              <p:ext uri="{D42A27DB-BD31-4B8C-83A1-F6EECF244321}">
                <p14:modId xmlns:p14="http://schemas.microsoft.com/office/powerpoint/2010/main" val="3260052538"/>
              </p:ext>
            </p:extLst>
          </p:nvPr>
        </p:nvGraphicFramePr>
        <p:xfrm>
          <a:off x="1905000" y="1295401"/>
          <a:ext cx="7162800" cy="54863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Slide Number Placeholder 8"/>
          <p:cNvSpPr>
            <a:spLocks noGrp="1"/>
          </p:cNvSpPr>
          <p:nvPr>
            <p:ph type="sldNum" sz="quarter" idx="12"/>
          </p:nvPr>
        </p:nvSpPr>
        <p:spPr/>
        <p:txBody>
          <a:bodyPr/>
          <a:lstStyle/>
          <a:p>
            <a:pPr>
              <a:defRPr/>
            </a:pPr>
            <a:fld id="{AAD628E0-0948-4299-933B-EAEE743C06A9}" type="slidenum">
              <a:rPr lang="en-US" smtClean="0"/>
              <a:pPr>
                <a:defRPr/>
              </a:pPr>
              <a:t>3</a:t>
            </a:fld>
            <a:endParaRPr lang="en-US" dirty="0"/>
          </a:p>
        </p:txBody>
      </p:sp>
      <p:sp>
        <p:nvSpPr>
          <p:cNvPr id="4" name="Rectangle 3"/>
          <p:cNvSpPr/>
          <p:nvPr/>
        </p:nvSpPr>
        <p:spPr>
          <a:xfrm>
            <a:off x="381000" y="3486834"/>
            <a:ext cx="4572000" cy="646331"/>
          </a:xfrm>
          <a:prstGeom prst="rect">
            <a:avLst/>
          </a:prstGeom>
        </p:spPr>
        <p:txBody>
          <a:bodyPr>
            <a:spAutoFit/>
          </a:bodyPr>
          <a:lstStyle/>
          <a:p>
            <a:pPr lvl="0"/>
            <a:r>
              <a:rPr lang="en-US" dirty="0">
                <a:latin typeface="Calibri" pitchFamily="34" charset="0"/>
                <a:cs typeface="Calibri" pitchFamily="34" charset="0"/>
              </a:rPr>
              <a:t>Positive returns over</a:t>
            </a:r>
          </a:p>
          <a:p>
            <a:pPr lvl="0" algn="just"/>
            <a:r>
              <a:rPr lang="en-US" dirty="0">
                <a:latin typeface="Calibri" pitchFamily="34" charset="0"/>
                <a:cs typeface="Calibri" pitchFamily="34" charset="0"/>
              </a:rPr>
              <a:t>S&amp;P Global Indices</a:t>
            </a:r>
            <a:endParaRPr lang="en-US" dirty="0"/>
          </a:p>
        </p:txBody>
      </p:sp>
    </p:spTree>
    <p:extLst>
      <p:ext uri="{BB962C8B-B14F-4D97-AF65-F5344CB8AC3E}">
        <p14:creationId xmlns:p14="http://schemas.microsoft.com/office/powerpoint/2010/main" val="4273746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7000" r="-7000"/>
          </a:stretch>
        </a:blipFill>
        <a:effectLst/>
      </p:bgPr>
    </p:bg>
    <p:spTree>
      <p:nvGrpSpPr>
        <p:cNvPr id="1" name=""/>
        <p:cNvGrpSpPr/>
        <p:nvPr/>
      </p:nvGrpSpPr>
      <p:grpSpPr>
        <a:xfrm>
          <a:off x="0" y="0"/>
          <a:ext cx="0" cy="0"/>
          <a:chOff x="0" y="0"/>
          <a:chExt cx="0" cy="0"/>
        </a:xfrm>
      </p:grpSpPr>
      <p:sp>
        <p:nvSpPr>
          <p:cNvPr id="28" name="Rectangle 27"/>
          <p:cNvSpPr/>
          <p:nvPr/>
        </p:nvSpPr>
        <p:spPr>
          <a:xfrm>
            <a:off x="0" y="6400800"/>
            <a:ext cx="9144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dirty="0">
                <a:solidFill>
                  <a:srgbClr val="FFFFFF"/>
                </a:solidFill>
                <a:latin typeface="Calibri" pitchFamily="34" charset="0"/>
                <a:cs typeface="Calibri" pitchFamily="34" charset="0"/>
              </a:rPr>
              <a:t>          </a:t>
            </a:r>
            <a:r>
              <a:rPr lang="en-US" sz="1400" u="sng" dirty="0">
                <a:solidFill>
                  <a:srgbClr val="FFFF00"/>
                </a:solidFill>
                <a:latin typeface="Calibri" pitchFamily="34" charset="0"/>
                <a:cs typeface="Calibri" pitchFamily="34" charset="0"/>
              </a:rPr>
              <a:t>Intro</a:t>
            </a:r>
            <a:r>
              <a:rPr lang="en-US" sz="1400" dirty="0">
                <a:solidFill>
                  <a:srgbClr val="FFFFFF"/>
                </a:solidFill>
                <a:latin typeface="Calibri" pitchFamily="34" charset="0"/>
                <a:cs typeface="Calibri" pitchFamily="34" charset="0"/>
              </a:rPr>
              <a:t>     »     </a:t>
            </a:r>
            <a:r>
              <a:rPr lang="en-US" sz="1400" dirty="0" smtClean="0">
                <a:solidFill>
                  <a:srgbClr val="FFFFFF"/>
                </a:solidFill>
                <a:latin typeface="Calibri" pitchFamily="34" charset="0"/>
                <a:cs typeface="Calibri" pitchFamily="34" charset="0"/>
              </a:rPr>
              <a:t>Why Water?    </a:t>
            </a:r>
            <a:r>
              <a:rPr lang="en-US" sz="1400" dirty="0">
                <a:solidFill>
                  <a:srgbClr val="FFFFFF"/>
                </a:solidFill>
                <a:latin typeface="Calibri" pitchFamily="34" charset="0"/>
                <a:cs typeface="Calibri" pitchFamily="34" charset="0"/>
              </a:rPr>
              <a:t>»     </a:t>
            </a:r>
            <a:r>
              <a:rPr lang="en-US" sz="1400" dirty="0" smtClean="0">
                <a:solidFill>
                  <a:srgbClr val="FFFFFF"/>
                </a:solidFill>
                <a:latin typeface="Calibri" pitchFamily="34" charset="0"/>
                <a:cs typeface="Calibri" pitchFamily="34" charset="0"/>
              </a:rPr>
              <a:t>Public Securities      </a:t>
            </a:r>
            <a:r>
              <a:rPr lang="en-US" sz="1400" dirty="0">
                <a:solidFill>
                  <a:srgbClr val="FFFFFF"/>
                </a:solidFill>
                <a:latin typeface="Calibri" pitchFamily="34" charset="0"/>
                <a:cs typeface="Calibri" pitchFamily="34" charset="0"/>
              </a:rPr>
              <a:t>»     </a:t>
            </a:r>
            <a:r>
              <a:rPr lang="en-US" sz="1400" dirty="0" smtClean="0">
                <a:solidFill>
                  <a:srgbClr val="FFFFFF"/>
                </a:solidFill>
                <a:latin typeface="Calibri" pitchFamily="34" charset="0"/>
                <a:cs typeface="Calibri" pitchFamily="34" charset="0"/>
              </a:rPr>
              <a:t>Venture Capital     »     Q&amp;A </a:t>
            </a:r>
            <a:endParaRPr lang="en-US" sz="1400" dirty="0">
              <a:solidFill>
                <a:srgbClr val="7A7A7A"/>
              </a:solidFill>
              <a:latin typeface="Calibri" pitchFamily="34" charset="0"/>
              <a:cs typeface="Calibri" pitchFamily="34" charset="0"/>
            </a:endParaRPr>
          </a:p>
        </p:txBody>
      </p:sp>
      <p:sp>
        <p:nvSpPr>
          <p:cNvPr id="8" name="Rectangle 7"/>
          <p:cNvSpPr/>
          <p:nvPr/>
        </p:nvSpPr>
        <p:spPr>
          <a:xfrm>
            <a:off x="76200" y="381000"/>
            <a:ext cx="6096000" cy="762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chemeClr val="tx1"/>
                </a:solidFill>
                <a:latin typeface="Calibri" pitchFamily="34" charset="0"/>
                <a:cs typeface="Calibri" pitchFamily="34" charset="0"/>
              </a:rPr>
              <a:t>   </a:t>
            </a:r>
            <a:r>
              <a:rPr lang="en-US" sz="2400" b="1" dirty="0" smtClean="0">
                <a:solidFill>
                  <a:schemeClr val="tx1"/>
                </a:solidFill>
                <a:latin typeface="Calibri" pitchFamily="34" charset="0"/>
                <a:cs typeface="Calibri" pitchFamily="34" charset="0"/>
              </a:rPr>
              <a:t>  Waterfall Deployment of Capital</a:t>
            </a:r>
            <a:endParaRPr lang="en-US" sz="2400" b="1" dirty="0">
              <a:solidFill>
                <a:schemeClr val="tx1"/>
              </a:solidFill>
              <a:latin typeface="Calibri" pitchFamily="34" charset="0"/>
              <a:cs typeface="Calibri" pitchFamily="34" charset="0"/>
            </a:endParaRPr>
          </a:p>
        </p:txBody>
      </p:sp>
      <p:sp>
        <p:nvSpPr>
          <p:cNvPr id="6" name="Rectangle 5"/>
          <p:cNvSpPr/>
          <p:nvPr/>
        </p:nvSpPr>
        <p:spPr>
          <a:xfrm>
            <a:off x="0" y="1371600"/>
            <a:ext cx="8991600" cy="4603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Snip Diagonal Corner Rectangle 1"/>
          <p:cNvSpPr/>
          <p:nvPr/>
        </p:nvSpPr>
        <p:spPr>
          <a:xfrm>
            <a:off x="6934200" y="381000"/>
            <a:ext cx="1905000" cy="609600"/>
          </a:xfrm>
          <a:prstGeom prst="snip2Diag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Calibri" pitchFamily="34" charset="0"/>
                <a:cs typeface="Calibri" pitchFamily="34" charset="0"/>
              </a:rPr>
              <a:t>i3 Water Fund</a:t>
            </a:r>
            <a:endParaRPr lang="en-US" sz="2000" dirty="0">
              <a:solidFill>
                <a:schemeClr val="bg1"/>
              </a:solidFill>
              <a:latin typeface="Calibri" pitchFamily="34" charset="0"/>
              <a:cs typeface="Calibri" pitchFamily="34" charset="0"/>
            </a:endParaRPr>
          </a:p>
        </p:txBody>
      </p:sp>
      <p:sp>
        <p:nvSpPr>
          <p:cNvPr id="3" name="Rectangle 2"/>
          <p:cNvSpPr/>
          <p:nvPr/>
        </p:nvSpPr>
        <p:spPr>
          <a:xfrm>
            <a:off x="0" y="1417638"/>
            <a:ext cx="8610600" cy="4906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srgbClr val="FFFFFF"/>
              </a:solidFill>
            </a:endParaRPr>
          </a:p>
          <a:p>
            <a:pPr algn="ctr"/>
            <a:endParaRPr lang="en-US" sz="1600" dirty="0"/>
          </a:p>
        </p:txBody>
      </p:sp>
      <p:sp>
        <p:nvSpPr>
          <p:cNvPr id="10" name="Rectangle 9"/>
          <p:cNvSpPr/>
          <p:nvPr/>
        </p:nvSpPr>
        <p:spPr>
          <a:xfrm>
            <a:off x="8610600" y="1417638"/>
            <a:ext cx="381000" cy="4906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381000" y="1905000"/>
            <a:ext cx="4495800" cy="1600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000" dirty="0">
                <a:solidFill>
                  <a:schemeClr val="tx1"/>
                </a:solidFill>
                <a:latin typeface="Calibri" pitchFamily="34" charset="0"/>
                <a:cs typeface="Calibri" pitchFamily="34" charset="0"/>
              </a:rPr>
              <a:t>Assets will be transferred to VC fund as capital calls are </a:t>
            </a:r>
            <a:r>
              <a:rPr lang="en-US" sz="2000" dirty="0" smtClean="0">
                <a:solidFill>
                  <a:schemeClr val="tx1"/>
                </a:solidFill>
                <a:latin typeface="Calibri" pitchFamily="34" charset="0"/>
                <a:cs typeface="Calibri" pitchFamily="34" charset="0"/>
              </a:rPr>
              <a:t>made</a:t>
            </a:r>
            <a:endParaRPr lang="en-US" sz="2000" dirty="0">
              <a:solidFill>
                <a:schemeClr val="tx1"/>
              </a:solidFill>
              <a:latin typeface="Calibri" pitchFamily="34" charset="0"/>
              <a:cs typeface="Calibri" pitchFamily="34" charset="0"/>
            </a:endParaRPr>
          </a:p>
          <a:p>
            <a:pPr lvl="0" algn="just"/>
            <a:endParaRPr lang="en-US" sz="1100" dirty="0">
              <a:solidFill>
                <a:schemeClr val="tx1"/>
              </a:solidFill>
              <a:latin typeface="Calibri" pitchFamily="34" charset="0"/>
              <a:cs typeface="Calibri" pitchFamily="34" charset="0"/>
            </a:endParaRPr>
          </a:p>
          <a:p>
            <a:pPr lvl="0" algn="just"/>
            <a:r>
              <a:rPr lang="en-US" sz="2000" dirty="0" smtClean="0">
                <a:solidFill>
                  <a:schemeClr val="tx1"/>
                </a:solidFill>
                <a:latin typeface="Calibri" pitchFamily="34" charset="0"/>
                <a:cs typeface="Calibri" pitchFamily="34" charset="0"/>
              </a:rPr>
              <a:t>Portfolio Management </a:t>
            </a:r>
            <a:r>
              <a:rPr lang="en-US" sz="2000" dirty="0">
                <a:solidFill>
                  <a:schemeClr val="tx1"/>
                </a:solidFill>
                <a:latin typeface="Calibri" pitchFamily="34" charset="0"/>
                <a:cs typeface="Calibri" pitchFamily="34" charset="0"/>
              </a:rPr>
              <a:t>team </a:t>
            </a:r>
            <a:r>
              <a:rPr lang="en-US" sz="2000" dirty="0" smtClean="0">
                <a:solidFill>
                  <a:schemeClr val="tx1"/>
                </a:solidFill>
                <a:latin typeface="Calibri" pitchFamily="34" charset="0"/>
                <a:cs typeface="Calibri" pitchFamily="34" charset="0"/>
              </a:rPr>
              <a:t>works with </a:t>
            </a:r>
            <a:r>
              <a:rPr lang="en-US" sz="2000" dirty="0">
                <a:solidFill>
                  <a:schemeClr val="tx1"/>
                </a:solidFill>
                <a:latin typeface="Calibri" pitchFamily="34" charset="0"/>
                <a:cs typeface="Calibri" pitchFamily="34" charset="0"/>
              </a:rPr>
              <a:t>investors to allocate between public and VC funds according to risk </a:t>
            </a:r>
            <a:r>
              <a:rPr lang="en-US" sz="2000" dirty="0" smtClean="0">
                <a:solidFill>
                  <a:schemeClr val="tx1"/>
                </a:solidFill>
                <a:latin typeface="Calibri" pitchFamily="34" charset="0"/>
                <a:cs typeface="Calibri" pitchFamily="34" charset="0"/>
              </a:rPr>
              <a:t>profile </a:t>
            </a:r>
            <a:endParaRPr lang="en-US" sz="2000" dirty="0">
              <a:solidFill>
                <a:schemeClr val="tx1"/>
              </a:solidFill>
              <a:latin typeface="Calibri" pitchFamily="34" charset="0"/>
              <a:cs typeface="Calibri" pitchFamily="34" charset="0"/>
            </a:endParaRPr>
          </a:p>
        </p:txBody>
      </p:sp>
      <p:grpSp>
        <p:nvGrpSpPr>
          <p:cNvPr id="4" name="Group 3"/>
          <p:cNvGrpSpPr/>
          <p:nvPr/>
        </p:nvGrpSpPr>
        <p:grpSpPr>
          <a:xfrm>
            <a:off x="5181600" y="1981200"/>
            <a:ext cx="1143000" cy="3310469"/>
            <a:chOff x="609600" y="1981200"/>
            <a:chExt cx="1676400" cy="3505202"/>
          </a:xfrm>
          <a:effectLst/>
        </p:grpSpPr>
        <p:sp>
          <p:nvSpPr>
            <p:cNvPr id="11" name="Rectangle 10"/>
            <p:cNvSpPr/>
            <p:nvPr/>
          </p:nvSpPr>
          <p:spPr>
            <a:xfrm>
              <a:off x="609600" y="2438401"/>
              <a:ext cx="1676400" cy="304800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dirty="0" smtClean="0">
                <a:solidFill>
                  <a:schemeClr val="tx1">
                    <a:lumMod val="85000"/>
                    <a:lumOff val="15000"/>
                  </a:schemeClr>
                </a:solidFill>
                <a:latin typeface="Calibri" pitchFamily="34" charset="0"/>
                <a:cs typeface="Calibri" pitchFamily="34" charset="0"/>
              </a:endParaRPr>
            </a:p>
            <a:p>
              <a:pPr algn="ctr"/>
              <a:endParaRPr lang="en-US" sz="1200" dirty="0" smtClean="0">
                <a:solidFill>
                  <a:schemeClr val="tx1">
                    <a:lumMod val="85000"/>
                    <a:lumOff val="15000"/>
                  </a:schemeClr>
                </a:solidFill>
                <a:latin typeface="Calibri" pitchFamily="34" charset="0"/>
                <a:cs typeface="Calibri" pitchFamily="34" charset="0"/>
              </a:endParaRPr>
            </a:p>
            <a:p>
              <a:pPr algn="ctr"/>
              <a:r>
                <a:rPr lang="en-US" sz="1200" dirty="0" smtClean="0">
                  <a:solidFill>
                    <a:schemeClr val="tx1">
                      <a:lumMod val="85000"/>
                      <a:lumOff val="15000"/>
                    </a:schemeClr>
                  </a:solidFill>
                  <a:latin typeface="Calibri" pitchFamily="34" charset="0"/>
                  <a:cs typeface="Calibri" pitchFamily="34" charset="0"/>
                </a:rPr>
                <a:t>Public</a:t>
              </a:r>
              <a:r>
                <a:rPr lang="en-US" sz="1400" dirty="0" smtClean="0">
                  <a:solidFill>
                    <a:schemeClr val="tx1">
                      <a:lumMod val="85000"/>
                      <a:lumOff val="15000"/>
                    </a:schemeClr>
                  </a:solidFill>
                  <a:latin typeface="Calibri" pitchFamily="34" charset="0"/>
                  <a:cs typeface="Calibri" pitchFamily="34" charset="0"/>
                </a:rPr>
                <a:t> </a:t>
              </a:r>
            </a:p>
            <a:p>
              <a:pPr algn="ctr"/>
              <a:r>
                <a:rPr lang="en-US" sz="1200" dirty="0" smtClean="0">
                  <a:solidFill>
                    <a:schemeClr val="tx1">
                      <a:lumMod val="85000"/>
                      <a:lumOff val="15000"/>
                    </a:schemeClr>
                  </a:solidFill>
                  <a:latin typeface="Calibri" pitchFamily="34" charset="0"/>
                  <a:cs typeface="Calibri" pitchFamily="34" charset="0"/>
                </a:rPr>
                <a:t>Equity</a:t>
              </a:r>
            </a:p>
          </p:txBody>
        </p:sp>
        <p:sp>
          <p:nvSpPr>
            <p:cNvPr id="12" name="Rectangle 11"/>
            <p:cNvSpPr/>
            <p:nvPr/>
          </p:nvSpPr>
          <p:spPr>
            <a:xfrm>
              <a:off x="609600" y="4191000"/>
              <a:ext cx="1676400" cy="12954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smtClean="0">
                <a:solidFill>
                  <a:schemeClr val="tx1">
                    <a:lumMod val="85000"/>
                    <a:lumOff val="15000"/>
                  </a:schemeClr>
                </a:solidFill>
                <a:latin typeface="Calibri" pitchFamily="34" charset="0"/>
                <a:cs typeface="Calibri" pitchFamily="34" charset="0"/>
              </a:endParaRPr>
            </a:p>
            <a:p>
              <a:pPr algn="ctr"/>
              <a:r>
                <a:rPr lang="en-US" sz="1200" dirty="0" smtClean="0">
                  <a:solidFill>
                    <a:schemeClr val="tx1">
                      <a:lumMod val="85000"/>
                      <a:lumOff val="15000"/>
                    </a:schemeClr>
                  </a:solidFill>
                  <a:latin typeface="Calibri" pitchFamily="34" charset="0"/>
                  <a:cs typeface="Calibri" pitchFamily="34" charset="0"/>
                </a:rPr>
                <a:t>Venture</a:t>
              </a:r>
              <a:endParaRPr lang="en-US" sz="1400" dirty="0">
                <a:solidFill>
                  <a:schemeClr val="tx1">
                    <a:lumMod val="85000"/>
                    <a:lumOff val="15000"/>
                  </a:schemeClr>
                </a:solidFill>
                <a:latin typeface="Calibri" pitchFamily="34" charset="0"/>
                <a:cs typeface="Calibri" pitchFamily="34" charset="0"/>
              </a:endParaRPr>
            </a:p>
            <a:p>
              <a:pPr algn="ctr"/>
              <a:r>
                <a:rPr lang="en-US" sz="1200" dirty="0" smtClean="0">
                  <a:solidFill>
                    <a:schemeClr val="tx1">
                      <a:lumMod val="85000"/>
                      <a:lumOff val="15000"/>
                    </a:schemeClr>
                  </a:solidFill>
                  <a:latin typeface="Calibri" pitchFamily="34" charset="0"/>
                  <a:cs typeface="Calibri" pitchFamily="34" charset="0"/>
                </a:rPr>
                <a:t>Capital</a:t>
              </a:r>
              <a:r>
                <a:rPr lang="en-US" sz="1400" dirty="0" smtClean="0">
                  <a:solidFill>
                    <a:schemeClr val="tx1">
                      <a:lumMod val="85000"/>
                      <a:lumOff val="15000"/>
                    </a:schemeClr>
                  </a:solidFill>
                  <a:latin typeface="Calibri" pitchFamily="34" charset="0"/>
                  <a:cs typeface="Calibri" pitchFamily="34" charset="0"/>
                </a:rPr>
                <a:t> </a:t>
              </a:r>
              <a:endParaRPr lang="en-US" sz="1400" dirty="0">
                <a:solidFill>
                  <a:schemeClr val="tx1">
                    <a:lumMod val="85000"/>
                    <a:lumOff val="15000"/>
                  </a:schemeClr>
                </a:solidFill>
                <a:latin typeface="Calibri" pitchFamily="34" charset="0"/>
                <a:cs typeface="Calibri" pitchFamily="34" charset="0"/>
              </a:endParaRPr>
            </a:p>
          </p:txBody>
        </p:sp>
        <p:sp>
          <p:nvSpPr>
            <p:cNvPr id="14" name="Rectangle 13"/>
            <p:cNvSpPr/>
            <p:nvPr/>
          </p:nvSpPr>
          <p:spPr>
            <a:xfrm>
              <a:off x="609600" y="1981200"/>
              <a:ext cx="1676400" cy="457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latin typeface="Calibri" pitchFamily="34" charset="0"/>
                  <a:cs typeface="Calibri" pitchFamily="34" charset="0"/>
                </a:rPr>
                <a:t>Water</a:t>
              </a:r>
              <a:endParaRPr lang="en-US" sz="1050" dirty="0" smtClean="0">
                <a:solidFill>
                  <a:schemeClr val="bg1"/>
                </a:solidFill>
                <a:latin typeface="Calibri" pitchFamily="34" charset="0"/>
                <a:cs typeface="Calibri" pitchFamily="34" charset="0"/>
              </a:endParaRPr>
            </a:p>
          </p:txBody>
        </p:sp>
      </p:grpSp>
      <p:sp>
        <p:nvSpPr>
          <p:cNvPr id="17" name="Rectangle 16"/>
          <p:cNvSpPr/>
          <p:nvPr/>
        </p:nvSpPr>
        <p:spPr>
          <a:xfrm>
            <a:off x="6629400" y="1905000"/>
            <a:ext cx="2133600" cy="1600438"/>
          </a:xfrm>
          <a:prstGeom prst="rect">
            <a:avLst/>
          </a:prstGeom>
        </p:spPr>
        <p:txBody>
          <a:bodyPr wrap="square">
            <a:spAutoFit/>
          </a:bodyPr>
          <a:lstStyle/>
          <a:p>
            <a:pPr algn="r"/>
            <a:r>
              <a:rPr lang="en-US" sz="1400" dirty="0" smtClean="0">
                <a:latin typeface="Calibri" pitchFamily="34" charset="0"/>
                <a:cs typeface="Calibri" pitchFamily="34" charset="0"/>
              </a:rPr>
              <a:t>Two year capital raising window for each VC fund</a:t>
            </a:r>
          </a:p>
          <a:p>
            <a:pPr algn="r"/>
            <a:endParaRPr lang="en-US" sz="1400" dirty="0" smtClean="0">
              <a:latin typeface="Calibri" pitchFamily="34" charset="0"/>
            </a:endParaRPr>
          </a:p>
          <a:p>
            <a:pPr algn="r"/>
            <a:r>
              <a:rPr lang="en-US" sz="1400" dirty="0" smtClean="0">
                <a:latin typeface="Calibri" pitchFamily="34" charset="0"/>
              </a:rPr>
              <a:t>100 bps. + 20% performance fee structure</a:t>
            </a:r>
          </a:p>
          <a:p>
            <a:pPr algn="r"/>
            <a:endParaRPr lang="en-US" sz="1400" dirty="0" smtClean="0">
              <a:latin typeface="Calibri" pitchFamily="34" charset="0"/>
            </a:endParaRPr>
          </a:p>
          <a:p>
            <a:pPr algn="r"/>
            <a:endParaRPr lang="en-US" sz="1400" dirty="0"/>
          </a:p>
        </p:txBody>
      </p:sp>
      <p:sp>
        <p:nvSpPr>
          <p:cNvPr id="19" name="Rectangle 18"/>
          <p:cNvSpPr/>
          <p:nvPr/>
        </p:nvSpPr>
        <p:spPr>
          <a:xfrm>
            <a:off x="7391400" y="3429000"/>
            <a:ext cx="1295400" cy="609600"/>
          </a:xfrm>
          <a:prstGeom prst="rect">
            <a:avLst/>
          </a:prstGeom>
          <a:solidFill>
            <a:schemeClr val="accent3">
              <a:lumMod val="60000"/>
              <a:lumOff val="40000"/>
            </a:schemeClr>
          </a:solid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lumMod val="85000"/>
                    <a:lumOff val="15000"/>
                  </a:schemeClr>
                </a:solidFill>
                <a:latin typeface="Calibri" pitchFamily="34" charset="0"/>
                <a:cs typeface="Calibri" pitchFamily="34" charset="0"/>
              </a:rPr>
              <a:t>Water VC Fund I</a:t>
            </a:r>
            <a:endParaRPr lang="en-US" sz="1600" dirty="0">
              <a:solidFill>
                <a:schemeClr val="tx1">
                  <a:lumMod val="85000"/>
                  <a:lumOff val="15000"/>
                </a:schemeClr>
              </a:solidFill>
              <a:latin typeface="Calibri" pitchFamily="34" charset="0"/>
              <a:cs typeface="Calibri" pitchFamily="34" charset="0"/>
            </a:endParaRPr>
          </a:p>
        </p:txBody>
      </p:sp>
      <p:sp>
        <p:nvSpPr>
          <p:cNvPr id="20" name="Rectangle 19"/>
          <p:cNvSpPr/>
          <p:nvPr/>
        </p:nvSpPr>
        <p:spPr>
          <a:xfrm>
            <a:off x="7391400" y="4267200"/>
            <a:ext cx="1295400" cy="609600"/>
          </a:xfrm>
          <a:prstGeom prst="rect">
            <a:avLst/>
          </a:prstGeom>
          <a:solidFill>
            <a:schemeClr val="accent3">
              <a:lumMod val="60000"/>
              <a:lumOff val="40000"/>
            </a:schemeClr>
          </a:solid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lumMod val="85000"/>
                    <a:lumOff val="15000"/>
                  </a:schemeClr>
                </a:solidFill>
                <a:latin typeface="Calibri" pitchFamily="34" charset="0"/>
                <a:cs typeface="Calibri" pitchFamily="34" charset="0"/>
              </a:rPr>
              <a:t>Water VC Fund II</a:t>
            </a:r>
            <a:endParaRPr lang="en-US" sz="1600" dirty="0">
              <a:solidFill>
                <a:schemeClr val="tx1">
                  <a:lumMod val="85000"/>
                  <a:lumOff val="15000"/>
                </a:schemeClr>
              </a:solidFill>
              <a:latin typeface="Calibri" pitchFamily="34" charset="0"/>
              <a:cs typeface="Calibri" pitchFamily="34" charset="0"/>
            </a:endParaRPr>
          </a:p>
        </p:txBody>
      </p:sp>
      <p:sp>
        <p:nvSpPr>
          <p:cNvPr id="22" name="Rectangle 21"/>
          <p:cNvSpPr/>
          <p:nvPr/>
        </p:nvSpPr>
        <p:spPr>
          <a:xfrm>
            <a:off x="7391400" y="5105400"/>
            <a:ext cx="1295400" cy="609600"/>
          </a:xfrm>
          <a:prstGeom prst="rect">
            <a:avLst/>
          </a:prstGeom>
          <a:solidFill>
            <a:schemeClr val="accent3">
              <a:lumMod val="60000"/>
              <a:lumOff val="40000"/>
            </a:schemeClr>
          </a:solid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lumMod val="85000"/>
                    <a:lumOff val="15000"/>
                  </a:schemeClr>
                </a:solidFill>
                <a:latin typeface="Calibri" pitchFamily="34" charset="0"/>
                <a:cs typeface="Calibri" pitchFamily="34" charset="0"/>
              </a:rPr>
              <a:t>Water VC Fund III</a:t>
            </a:r>
            <a:endParaRPr lang="en-US" sz="1600" dirty="0">
              <a:solidFill>
                <a:schemeClr val="tx1">
                  <a:lumMod val="85000"/>
                  <a:lumOff val="15000"/>
                </a:schemeClr>
              </a:solidFill>
              <a:latin typeface="Calibri" pitchFamily="34" charset="0"/>
              <a:cs typeface="Calibri" pitchFamily="34" charset="0"/>
            </a:endParaRPr>
          </a:p>
        </p:txBody>
      </p:sp>
      <p:cxnSp>
        <p:nvCxnSpPr>
          <p:cNvPr id="23" name="Straight Connector 22"/>
          <p:cNvCxnSpPr>
            <a:endCxn id="19" idx="1"/>
          </p:cNvCxnSpPr>
          <p:nvPr/>
        </p:nvCxnSpPr>
        <p:spPr>
          <a:xfrm flipV="1">
            <a:off x="6324600" y="3733800"/>
            <a:ext cx="1066800" cy="876300"/>
          </a:xfrm>
          <a:prstGeom prst="line">
            <a:avLst/>
          </a:prstGeom>
          <a:ln w="12700">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20" idx="1"/>
          </p:cNvCxnSpPr>
          <p:nvPr/>
        </p:nvCxnSpPr>
        <p:spPr>
          <a:xfrm flipV="1">
            <a:off x="6324600" y="4572000"/>
            <a:ext cx="1066800" cy="38100"/>
          </a:xfrm>
          <a:prstGeom prst="line">
            <a:avLst/>
          </a:prstGeom>
          <a:ln w="12700">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22" idx="1"/>
          </p:cNvCxnSpPr>
          <p:nvPr/>
        </p:nvCxnSpPr>
        <p:spPr>
          <a:xfrm>
            <a:off x="6324600" y="4610100"/>
            <a:ext cx="1066800" cy="800100"/>
          </a:xfrm>
          <a:prstGeom prst="line">
            <a:avLst/>
          </a:prstGeom>
          <a:ln w="12700">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57200" y="4114800"/>
            <a:ext cx="4572000" cy="1877437"/>
          </a:xfrm>
          <a:prstGeom prst="rect">
            <a:avLst/>
          </a:prstGeom>
        </p:spPr>
        <p:txBody>
          <a:bodyPr>
            <a:spAutoFit/>
          </a:bodyPr>
          <a:lstStyle/>
          <a:p>
            <a:r>
              <a:rPr lang="en-US" b="1" dirty="0" smtClean="0">
                <a:solidFill>
                  <a:srgbClr val="C00000"/>
                </a:solidFill>
                <a:latin typeface="Calibri" pitchFamily="34" charset="0"/>
                <a:cs typeface="Calibri" pitchFamily="34" charset="0"/>
              </a:rPr>
              <a:t>Key Benefits:</a:t>
            </a:r>
          </a:p>
          <a:p>
            <a:endParaRPr lang="en-US" sz="1400" dirty="0" smtClean="0">
              <a:latin typeface="Calibri" pitchFamily="34" charset="0"/>
              <a:cs typeface="Calibri" pitchFamily="34" charset="0"/>
            </a:endParaRPr>
          </a:p>
          <a:p>
            <a:pPr marL="285750" indent="-285750">
              <a:buFont typeface="Arial" pitchFamily="34" charset="0"/>
              <a:buChar char="•"/>
            </a:pPr>
            <a:r>
              <a:rPr lang="en-US" sz="1400" dirty="0" smtClean="0">
                <a:latin typeface="Calibri" pitchFamily="34" charset="0"/>
                <a:cs typeface="Calibri" pitchFamily="34" charset="0"/>
              </a:rPr>
              <a:t>Shared </a:t>
            </a:r>
            <a:r>
              <a:rPr lang="en-US" sz="1400" dirty="0">
                <a:latin typeface="Calibri" pitchFamily="34" charset="0"/>
                <a:cs typeface="Calibri" pitchFamily="34" charset="0"/>
              </a:rPr>
              <a:t>intellectual </a:t>
            </a:r>
            <a:r>
              <a:rPr lang="en-US" sz="1400" dirty="0" smtClean="0">
                <a:latin typeface="Calibri" pitchFamily="34" charset="0"/>
                <a:cs typeface="Calibri" pitchFamily="34" charset="0"/>
              </a:rPr>
              <a:t>capital</a:t>
            </a:r>
            <a:endParaRPr lang="en-US" sz="1400" dirty="0">
              <a:latin typeface="Calibri" pitchFamily="34" charset="0"/>
              <a:cs typeface="Calibri" pitchFamily="34" charset="0"/>
            </a:endParaRPr>
          </a:p>
          <a:p>
            <a:pPr marL="285750" indent="-285750">
              <a:buFont typeface="Arial" pitchFamily="34" charset="0"/>
              <a:buChar char="•"/>
            </a:pPr>
            <a:endParaRPr lang="en-US" sz="1400" dirty="0" smtClean="0">
              <a:latin typeface="Calibri" pitchFamily="34" charset="0"/>
              <a:cs typeface="Calibri" pitchFamily="34" charset="0"/>
            </a:endParaRPr>
          </a:p>
          <a:p>
            <a:pPr marL="285750" indent="-285750">
              <a:buFont typeface="Arial" pitchFamily="34" charset="0"/>
              <a:buChar char="•"/>
            </a:pPr>
            <a:r>
              <a:rPr lang="en-US" sz="1400" dirty="0" smtClean="0">
                <a:latin typeface="Calibri" pitchFamily="34" charset="0"/>
                <a:cs typeface="Calibri" pitchFamily="34" charset="0"/>
              </a:rPr>
              <a:t>Highly </a:t>
            </a:r>
            <a:r>
              <a:rPr lang="en-US" sz="1400" dirty="0">
                <a:latin typeface="Calibri" pitchFamily="34" charset="0"/>
                <a:cs typeface="Calibri" pitchFamily="34" charset="0"/>
              </a:rPr>
              <a:t>scalable business </a:t>
            </a:r>
            <a:r>
              <a:rPr lang="en-US" sz="1400" dirty="0" smtClean="0">
                <a:latin typeface="Calibri" pitchFamily="34" charset="0"/>
                <a:cs typeface="Calibri" pitchFamily="34" charset="0"/>
              </a:rPr>
              <a:t>model</a:t>
            </a:r>
            <a:endParaRPr lang="en-US" sz="1400" dirty="0">
              <a:latin typeface="Calibri" pitchFamily="34" charset="0"/>
              <a:cs typeface="Calibri" pitchFamily="34" charset="0"/>
            </a:endParaRPr>
          </a:p>
          <a:p>
            <a:pPr marL="285750" indent="-285750">
              <a:buFont typeface="Arial" pitchFamily="34" charset="0"/>
              <a:buChar char="•"/>
            </a:pPr>
            <a:endParaRPr lang="en-US" sz="1400" dirty="0" smtClean="0">
              <a:latin typeface="Calibri" pitchFamily="34" charset="0"/>
              <a:cs typeface="Calibri" pitchFamily="34" charset="0"/>
            </a:endParaRPr>
          </a:p>
          <a:p>
            <a:pPr marL="285750" indent="-285750">
              <a:buFont typeface="Arial" pitchFamily="34" charset="0"/>
              <a:buChar char="•"/>
            </a:pPr>
            <a:r>
              <a:rPr lang="en-US" sz="1400" dirty="0" smtClean="0">
                <a:latin typeface="Calibri" pitchFamily="34" charset="0"/>
                <a:cs typeface="Calibri" pitchFamily="34" charset="0"/>
              </a:rPr>
              <a:t>Immediate </a:t>
            </a:r>
            <a:r>
              <a:rPr lang="en-US" sz="1400" dirty="0">
                <a:latin typeface="Calibri" pitchFamily="34" charset="0"/>
                <a:cs typeface="Calibri" pitchFamily="34" charset="0"/>
              </a:rPr>
              <a:t>investment into impact </a:t>
            </a:r>
            <a:r>
              <a:rPr lang="en-US" sz="1400" dirty="0" smtClean="0">
                <a:latin typeface="Calibri" pitchFamily="34" charset="0"/>
                <a:cs typeface="Calibri" pitchFamily="34" charset="0"/>
              </a:rPr>
              <a:t>areas</a:t>
            </a:r>
            <a:br>
              <a:rPr lang="en-US" sz="1400" dirty="0" smtClean="0">
                <a:latin typeface="Calibri" pitchFamily="34" charset="0"/>
                <a:cs typeface="Calibri" pitchFamily="34" charset="0"/>
              </a:rPr>
            </a:br>
            <a:endParaRPr lang="en-US" sz="1400" dirty="0">
              <a:latin typeface="Calibri" pitchFamily="34" charset="0"/>
              <a:cs typeface="Calibri" pitchFamily="34" charset="0"/>
            </a:endParaRPr>
          </a:p>
        </p:txBody>
      </p:sp>
      <p:cxnSp>
        <p:nvCxnSpPr>
          <p:cNvPr id="27" name="Straight Connector 26"/>
          <p:cNvCxnSpPr>
            <a:endCxn id="16" idx="0"/>
          </p:cNvCxnSpPr>
          <p:nvPr/>
        </p:nvCxnSpPr>
        <p:spPr bwMode="auto">
          <a:xfrm flipV="1">
            <a:off x="486175" y="3957638"/>
            <a:ext cx="4162025" cy="4762"/>
          </a:xfrm>
          <a:prstGeom prst="line">
            <a:avLst/>
          </a:prstGeom>
          <a:ln>
            <a:gradFill flip="none" rotWithShape="1">
              <a:gsLst>
                <a:gs pos="50000">
                  <a:schemeClr val="tx1"/>
                </a:gs>
                <a:gs pos="0">
                  <a:schemeClr val="bg1">
                    <a:lumMod val="95000"/>
                  </a:schemeClr>
                </a:gs>
                <a:gs pos="100000">
                  <a:schemeClr val="bg1"/>
                </a:gs>
              </a:gsLst>
              <a:lin ang="0" scaled="1"/>
              <a:tileRect/>
            </a:gradFill>
            <a:headEnd type="none" w="med" len="med"/>
            <a:tailEnd type="none" w="med" len="med"/>
          </a:ln>
          <a:extLst/>
        </p:spPr>
        <p:style>
          <a:lnRef idx="1">
            <a:schemeClr val="accent5"/>
          </a:lnRef>
          <a:fillRef idx="0">
            <a:schemeClr val="accent5"/>
          </a:fillRef>
          <a:effectRef idx="0">
            <a:schemeClr val="accent5"/>
          </a:effectRef>
          <a:fontRef idx="minor">
            <a:schemeClr val="tx1"/>
          </a:fontRef>
        </p:style>
      </p:cxnSp>
      <p:sp>
        <p:nvSpPr>
          <p:cNvPr id="15" name="Slide Number Placeholder 14"/>
          <p:cNvSpPr>
            <a:spLocks noGrp="1"/>
          </p:cNvSpPr>
          <p:nvPr>
            <p:ph type="sldNum" sz="quarter" idx="12"/>
          </p:nvPr>
        </p:nvSpPr>
        <p:spPr/>
        <p:txBody>
          <a:bodyPr/>
          <a:lstStyle/>
          <a:p>
            <a:pPr>
              <a:defRPr/>
            </a:pPr>
            <a:fld id="{AAD628E0-0948-4299-933B-EAEE743C06A9}" type="slidenum">
              <a:rPr lang="en-US" smtClean="0"/>
              <a:pPr>
                <a:defRPr/>
              </a:pPr>
              <a:t>4</a:t>
            </a:fld>
            <a:endParaRPr lang="en-US" dirty="0"/>
          </a:p>
        </p:txBody>
      </p:sp>
      <p:sp>
        <p:nvSpPr>
          <p:cNvPr id="25" name="Rectangle 24"/>
          <p:cNvSpPr/>
          <p:nvPr/>
        </p:nvSpPr>
        <p:spPr>
          <a:xfrm>
            <a:off x="5181600" y="5444068"/>
            <a:ext cx="1143000" cy="575733"/>
          </a:xfrm>
          <a:prstGeom prst="rect">
            <a:avLst/>
          </a:prstGeom>
          <a:solidFill>
            <a:schemeClr val="bg1">
              <a:lumMod val="65000"/>
            </a:schemeClr>
          </a:solidFill>
          <a:ln>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 dirty="0" smtClean="0">
                <a:solidFill>
                  <a:schemeClr val="tx1"/>
                </a:solidFill>
                <a:latin typeface="Calibri" pitchFamily="34" charset="0"/>
                <a:cs typeface="Calibri" pitchFamily="34" charset="0"/>
              </a:rPr>
              <a:t/>
            </a:r>
            <a:br>
              <a:rPr lang="en-US" sz="400" dirty="0" smtClean="0">
                <a:solidFill>
                  <a:schemeClr val="tx1"/>
                </a:solidFill>
                <a:latin typeface="Calibri" pitchFamily="34" charset="0"/>
                <a:cs typeface="Calibri" pitchFamily="34" charset="0"/>
              </a:rPr>
            </a:br>
            <a:r>
              <a:rPr lang="en-US" sz="1200" dirty="0" smtClean="0">
                <a:solidFill>
                  <a:schemeClr val="tx1"/>
                </a:solidFill>
                <a:latin typeface="Calibri" pitchFamily="34" charset="0"/>
                <a:cs typeface="Calibri" pitchFamily="34" charset="0"/>
              </a:rPr>
              <a:t>White label vehicle</a:t>
            </a:r>
            <a:endParaRPr lang="en-US" sz="1200" dirty="0">
              <a:solidFill>
                <a:schemeClr val="tx1"/>
              </a:solidFill>
              <a:latin typeface="Calibri" pitchFamily="34" charset="0"/>
              <a:cs typeface="Calibri" pitchFamily="34" charset="0"/>
            </a:endParaRPr>
          </a:p>
        </p:txBody>
      </p:sp>
      <p:sp>
        <p:nvSpPr>
          <p:cNvPr id="16" name="Curved Right Arrow 15"/>
          <p:cNvSpPr/>
          <p:nvPr/>
        </p:nvSpPr>
        <p:spPr>
          <a:xfrm>
            <a:off x="4648200" y="3314700"/>
            <a:ext cx="381000" cy="1333500"/>
          </a:xfrm>
          <a:prstGeom prst="curvedRightArrow">
            <a:avLst>
              <a:gd name="adj1" fmla="val 25000"/>
              <a:gd name="adj2" fmla="val 50000"/>
              <a:gd name="adj3" fmla="val 41000"/>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66910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7000" r="-7000"/>
          </a:stretch>
        </a:blipFill>
        <a:effectLst/>
      </p:bgPr>
    </p:bg>
    <p:spTree>
      <p:nvGrpSpPr>
        <p:cNvPr id="1" name=""/>
        <p:cNvGrpSpPr/>
        <p:nvPr/>
      </p:nvGrpSpPr>
      <p:grpSpPr>
        <a:xfrm>
          <a:off x="0" y="0"/>
          <a:ext cx="0" cy="0"/>
          <a:chOff x="0" y="0"/>
          <a:chExt cx="0" cy="0"/>
        </a:xfrm>
      </p:grpSpPr>
      <p:sp>
        <p:nvSpPr>
          <p:cNvPr id="14" name="Rectangle 13"/>
          <p:cNvSpPr/>
          <p:nvPr/>
        </p:nvSpPr>
        <p:spPr>
          <a:xfrm>
            <a:off x="0" y="6400800"/>
            <a:ext cx="9144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dirty="0">
                <a:solidFill>
                  <a:srgbClr val="FFFFFF"/>
                </a:solidFill>
                <a:latin typeface="Calibri" pitchFamily="34" charset="0"/>
                <a:cs typeface="Calibri" pitchFamily="34" charset="0"/>
              </a:rPr>
              <a:t>          </a:t>
            </a:r>
            <a:r>
              <a:rPr lang="en-US" sz="1400" dirty="0">
                <a:solidFill>
                  <a:schemeClr val="bg1"/>
                </a:solidFill>
                <a:latin typeface="Calibri" pitchFamily="34" charset="0"/>
                <a:cs typeface="Calibri" pitchFamily="34" charset="0"/>
              </a:rPr>
              <a:t>Intro</a:t>
            </a:r>
            <a:r>
              <a:rPr lang="en-US" sz="1400" dirty="0">
                <a:solidFill>
                  <a:srgbClr val="FFFFFF"/>
                </a:solidFill>
                <a:latin typeface="Calibri" pitchFamily="34" charset="0"/>
                <a:cs typeface="Calibri" pitchFamily="34" charset="0"/>
              </a:rPr>
              <a:t>     »     </a:t>
            </a:r>
            <a:r>
              <a:rPr lang="en-US" sz="1400" u="sng" dirty="0" smtClean="0">
                <a:solidFill>
                  <a:srgbClr val="FFFF00"/>
                </a:solidFill>
                <a:latin typeface="Calibri" pitchFamily="34" charset="0"/>
                <a:cs typeface="Calibri" pitchFamily="34" charset="0"/>
              </a:rPr>
              <a:t>Why Water?</a:t>
            </a:r>
            <a:r>
              <a:rPr lang="en-US" sz="1400" dirty="0" smtClean="0">
                <a:solidFill>
                  <a:srgbClr val="FFFFFF"/>
                </a:solidFill>
                <a:latin typeface="Calibri" pitchFamily="34" charset="0"/>
                <a:cs typeface="Calibri" pitchFamily="34" charset="0"/>
              </a:rPr>
              <a:t>    </a:t>
            </a:r>
            <a:r>
              <a:rPr lang="en-US" sz="1400" dirty="0">
                <a:solidFill>
                  <a:srgbClr val="FFFFFF"/>
                </a:solidFill>
                <a:latin typeface="Calibri" pitchFamily="34" charset="0"/>
                <a:cs typeface="Calibri" pitchFamily="34" charset="0"/>
              </a:rPr>
              <a:t>»     </a:t>
            </a:r>
            <a:r>
              <a:rPr lang="en-US" sz="1400" dirty="0" smtClean="0">
                <a:solidFill>
                  <a:srgbClr val="FFFFFF"/>
                </a:solidFill>
                <a:latin typeface="Calibri" pitchFamily="34" charset="0"/>
                <a:cs typeface="Calibri" pitchFamily="34" charset="0"/>
              </a:rPr>
              <a:t>Public Securities      </a:t>
            </a:r>
            <a:r>
              <a:rPr lang="en-US" sz="1400" dirty="0">
                <a:solidFill>
                  <a:srgbClr val="FFFFFF"/>
                </a:solidFill>
                <a:latin typeface="Calibri" pitchFamily="34" charset="0"/>
                <a:cs typeface="Calibri" pitchFamily="34" charset="0"/>
              </a:rPr>
              <a:t>»     </a:t>
            </a:r>
            <a:r>
              <a:rPr lang="en-US" sz="1400" dirty="0" smtClean="0">
                <a:solidFill>
                  <a:srgbClr val="FFFFFF"/>
                </a:solidFill>
                <a:latin typeface="Calibri" pitchFamily="34" charset="0"/>
                <a:cs typeface="Calibri" pitchFamily="34" charset="0"/>
              </a:rPr>
              <a:t>Venture Capital     »     Q&amp;A </a:t>
            </a:r>
            <a:endParaRPr lang="en-US" sz="1400" dirty="0">
              <a:solidFill>
                <a:srgbClr val="7A7A7A"/>
              </a:solidFill>
              <a:latin typeface="Calibri" pitchFamily="34" charset="0"/>
              <a:cs typeface="Calibri" pitchFamily="34" charset="0"/>
            </a:endParaRPr>
          </a:p>
        </p:txBody>
      </p:sp>
      <p:sp>
        <p:nvSpPr>
          <p:cNvPr id="8" name="Rectangle 7"/>
          <p:cNvSpPr/>
          <p:nvPr/>
        </p:nvSpPr>
        <p:spPr>
          <a:xfrm>
            <a:off x="76200" y="381000"/>
            <a:ext cx="5181600" cy="762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chemeClr val="tx1"/>
                </a:solidFill>
                <a:latin typeface="Calibri" pitchFamily="34" charset="0"/>
                <a:cs typeface="Calibri" pitchFamily="34" charset="0"/>
              </a:rPr>
              <a:t>   </a:t>
            </a:r>
            <a:r>
              <a:rPr lang="en-US" sz="2400" b="1" dirty="0" smtClean="0">
                <a:solidFill>
                  <a:schemeClr val="tx1"/>
                </a:solidFill>
                <a:latin typeface="Calibri" pitchFamily="34" charset="0"/>
                <a:cs typeface="Calibri" pitchFamily="34" charset="0"/>
              </a:rPr>
              <a:t>  Startling Gap </a:t>
            </a:r>
            <a:r>
              <a:rPr lang="en-US" sz="2400" b="1" dirty="0">
                <a:solidFill>
                  <a:schemeClr val="tx1"/>
                </a:solidFill>
                <a:latin typeface="Calibri" pitchFamily="34" charset="0"/>
                <a:cs typeface="Calibri" pitchFamily="34" charset="0"/>
              </a:rPr>
              <a:t>E</a:t>
            </a:r>
            <a:r>
              <a:rPr lang="en-US" sz="2400" b="1" dirty="0" smtClean="0">
                <a:solidFill>
                  <a:schemeClr val="tx1"/>
                </a:solidFill>
                <a:latin typeface="Calibri" pitchFamily="34" charset="0"/>
                <a:cs typeface="Calibri" pitchFamily="34" charset="0"/>
              </a:rPr>
              <a:t>merging in 20 Years</a:t>
            </a:r>
            <a:endParaRPr lang="en-US" sz="2400" b="1" dirty="0">
              <a:solidFill>
                <a:schemeClr val="tx1"/>
              </a:solidFill>
              <a:latin typeface="Calibri" pitchFamily="34" charset="0"/>
              <a:cs typeface="Calibri" pitchFamily="34" charset="0"/>
            </a:endParaRPr>
          </a:p>
        </p:txBody>
      </p:sp>
      <p:sp>
        <p:nvSpPr>
          <p:cNvPr id="6" name="Rectangle 5"/>
          <p:cNvSpPr/>
          <p:nvPr/>
        </p:nvSpPr>
        <p:spPr>
          <a:xfrm>
            <a:off x="0" y="1371600"/>
            <a:ext cx="8991600" cy="4603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Snip Diagonal Corner Rectangle 1"/>
          <p:cNvSpPr/>
          <p:nvPr/>
        </p:nvSpPr>
        <p:spPr>
          <a:xfrm>
            <a:off x="6934200" y="381000"/>
            <a:ext cx="1905000" cy="609600"/>
          </a:xfrm>
          <a:prstGeom prst="snip2Diag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Calibri" pitchFamily="34" charset="0"/>
                <a:cs typeface="Calibri" pitchFamily="34" charset="0"/>
              </a:rPr>
              <a:t>i3 Water Fund</a:t>
            </a:r>
            <a:endParaRPr lang="en-US" sz="2000" dirty="0">
              <a:solidFill>
                <a:schemeClr val="bg1"/>
              </a:solidFill>
              <a:latin typeface="Calibri" pitchFamily="34" charset="0"/>
              <a:cs typeface="Calibri" pitchFamily="34" charset="0"/>
            </a:endParaRPr>
          </a:p>
        </p:txBody>
      </p:sp>
      <p:sp>
        <p:nvSpPr>
          <p:cNvPr id="3" name="Rectangle 2"/>
          <p:cNvSpPr/>
          <p:nvPr/>
        </p:nvSpPr>
        <p:spPr>
          <a:xfrm>
            <a:off x="0" y="1417638"/>
            <a:ext cx="8610600" cy="4906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srgbClr val="FFFFFF"/>
              </a:solidFill>
            </a:endParaRPr>
          </a:p>
          <a:p>
            <a:pPr algn="ctr"/>
            <a:endParaRPr lang="en-US" sz="1600" dirty="0"/>
          </a:p>
        </p:txBody>
      </p:sp>
      <p:sp>
        <p:nvSpPr>
          <p:cNvPr id="10" name="Rectangle 9"/>
          <p:cNvSpPr/>
          <p:nvPr/>
        </p:nvSpPr>
        <p:spPr>
          <a:xfrm>
            <a:off x="8610600" y="1417638"/>
            <a:ext cx="381000" cy="4906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p:txBody>
          <a:bodyPr/>
          <a:lstStyle/>
          <a:p>
            <a:pPr>
              <a:defRPr/>
            </a:pPr>
            <a:fld id="{AAD628E0-0948-4299-933B-EAEE743C06A9}" type="slidenum">
              <a:rPr lang="en-US" smtClean="0"/>
              <a:pPr>
                <a:defRPr/>
              </a:pPr>
              <a:t>5</a:t>
            </a:fld>
            <a:endParaRPr lang="en-US" dirty="0"/>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870" y="1981200"/>
            <a:ext cx="5675044" cy="289560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914400" y="5257800"/>
            <a:ext cx="47244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1600" dirty="0" smtClean="0">
                <a:solidFill>
                  <a:schemeClr val="tx1"/>
                </a:solidFill>
                <a:latin typeface="Calibri" pitchFamily="34" charset="0"/>
                <a:cs typeface="Calibri" pitchFamily="34" charset="0"/>
              </a:rPr>
              <a:t>The gap is even larger (50%) for developing countries</a:t>
            </a:r>
          </a:p>
          <a:p>
            <a:pPr lvl="0" algn="just"/>
            <a:endParaRPr lang="en-US" sz="1600" dirty="0">
              <a:solidFill>
                <a:schemeClr val="tx1"/>
              </a:solidFill>
              <a:latin typeface="Calibri" pitchFamily="34" charset="0"/>
              <a:cs typeface="Calibri" pitchFamily="34" charset="0"/>
            </a:endParaRPr>
          </a:p>
          <a:p>
            <a:pPr lvl="0" algn="just"/>
            <a:endParaRPr lang="en-US" sz="1600" dirty="0">
              <a:solidFill>
                <a:schemeClr val="tx1"/>
              </a:solidFill>
              <a:latin typeface="Calibri" pitchFamily="34" charset="0"/>
              <a:cs typeface="Calibri" pitchFamily="34" charset="0"/>
            </a:endParaRPr>
          </a:p>
        </p:txBody>
      </p:sp>
      <p:cxnSp>
        <p:nvCxnSpPr>
          <p:cNvPr id="13" name="Straight Connector 12"/>
          <p:cNvCxnSpPr/>
          <p:nvPr/>
        </p:nvCxnSpPr>
        <p:spPr bwMode="auto">
          <a:xfrm flipV="1">
            <a:off x="6025914" y="1524002"/>
            <a:ext cx="0" cy="4648198"/>
          </a:xfrm>
          <a:prstGeom prst="line">
            <a:avLst/>
          </a:prstGeom>
          <a:ln>
            <a:gradFill flip="none" rotWithShape="1">
              <a:gsLst>
                <a:gs pos="50000">
                  <a:schemeClr val="tx1"/>
                </a:gs>
                <a:gs pos="0">
                  <a:schemeClr val="bg1">
                    <a:lumMod val="95000"/>
                  </a:schemeClr>
                </a:gs>
                <a:gs pos="100000">
                  <a:schemeClr val="bg1"/>
                </a:gs>
              </a:gsLst>
              <a:lin ang="5400000" scaled="1"/>
              <a:tileRect/>
            </a:gradFill>
            <a:headEnd type="none" w="med" len="med"/>
            <a:tailEnd type="none" w="med" len="med"/>
          </a:ln>
          <a:extLst/>
        </p:spPr>
        <p:style>
          <a:lnRef idx="1">
            <a:schemeClr val="accent5"/>
          </a:lnRef>
          <a:fillRef idx="0">
            <a:schemeClr val="accent5"/>
          </a:fillRef>
          <a:effectRef idx="0">
            <a:schemeClr val="accent5"/>
          </a:effectRef>
          <a:fontRef idx="minor">
            <a:schemeClr val="tx1"/>
          </a:fontRef>
        </p:style>
      </p:cxnSp>
      <p:sp>
        <p:nvSpPr>
          <p:cNvPr id="17" name="Rectangle 16"/>
          <p:cNvSpPr/>
          <p:nvPr/>
        </p:nvSpPr>
        <p:spPr>
          <a:xfrm>
            <a:off x="6172200" y="2819399"/>
            <a:ext cx="2628900" cy="1028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dirty="0" smtClean="0">
                <a:solidFill>
                  <a:schemeClr val="tx1"/>
                </a:solidFill>
                <a:latin typeface="Calibri" pitchFamily="34" charset="0"/>
                <a:cs typeface="Calibri" pitchFamily="34" charset="0"/>
              </a:rPr>
              <a:t>Significant spending commitments by governments:</a:t>
            </a:r>
          </a:p>
          <a:p>
            <a:pPr lvl="0"/>
            <a:endParaRPr lang="en-US" sz="600" dirty="0">
              <a:solidFill>
                <a:schemeClr val="tx1"/>
              </a:solidFill>
              <a:latin typeface="Calibri" pitchFamily="34" charset="0"/>
              <a:cs typeface="Calibri" pitchFamily="34" charset="0"/>
            </a:endParaRPr>
          </a:p>
          <a:p>
            <a:pPr lvl="0"/>
            <a:r>
              <a:rPr lang="en-US" sz="1600" dirty="0" smtClean="0">
                <a:solidFill>
                  <a:srgbClr val="3D7F5B"/>
                </a:solidFill>
                <a:latin typeface="Calibri" pitchFamily="34" charset="0"/>
                <a:cs typeface="Calibri" pitchFamily="34" charset="0"/>
              </a:rPr>
              <a:t>China: $200 bn</a:t>
            </a:r>
          </a:p>
          <a:p>
            <a:pPr lvl="0"/>
            <a:r>
              <a:rPr lang="en-US" sz="1600" dirty="0" smtClean="0">
                <a:solidFill>
                  <a:srgbClr val="3D7F5B"/>
                </a:solidFill>
                <a:latin typeface="Calibri" pitchFamily="34" charset="0"/>
                <a:cs typeface="Calibri" pitchFamily="34" charset="0"/>
              </a:rPr>
              <a:t>India :  $85 bn</a:t>
            </a:r>
          </a:p>
          <a:p>
            <a:pPr lvl="0"/>
            <a:endParaRPr lang="en-US" sz="900" dirty="0">
              <a:solidFill>
                <a:schemeClr val="tx1"/>
              </a:solidFill>
              <a:latin typeface="Calibri" pitchFamily="34" charset="0"/>
              <a:cs typeface="Calibri" pitchFamily="34" charset="0"/>
            </a:endParaRPr>
          </a:p>
          <a:p>
            <a:pPr lvl="0"/>
            <a:r>
              <a:rPr lang="en-US" sz="1400" dirty="0" smtClean="0">
                <a:solidFill>
                  <a:schemeClr val="tx1"/>
                </a:solidFill>
                <a:latin typeface="Calibri" pitchFamily="34" charset="0"/>
                <a:cs typeface="Calibri" pitchFamily="34" charset="0"/>
              </a:rPr>
              <a:t>Even these are expected to be inadequate</a:t>
            </a:r>
          </a:p>
          <a:p>
            <a:pPr lvl="0" algn="just"/>
            <a:endParaRPr lang="en-US" sz="1600" dirty="0">
              <a:solidFill>
                <a:schemeClr val="tx1"/>
              </a:solidFill>
              <a:latin typeface="Calibri" pitchFamily="34" charset="0"/>
              <a:cs typeface="Calibri" pitchFamily="34" charset="0"/>
            </a:endParaRPr>
          </a:p>
          <a:p>
            <a:pPr lvl="0" algn="just"/>
            <a:endParaRPr lang="en-US" sz="1600" dirty="0">
              <a:solidFill>
                <a:schemeClr val="tx1"/>
              </a:solidFill>
              <a:latin typeface="Calibri" pitchFamily="34" charset="0"/>
              <a:cs typeface="Calibri" pitchFamily="34" charset="0"/>
            </a:endParaRPr>
          </a:p>
        </p:txBody>
      </p:sp>
      <p:sp>
        <p:nvSpPr>
          <p:cNvPr id="19" name="Rectangle 18"/>
          <p:cNvSpPr/>
          <p:nvPr/>
        </p:nvSpPr>
        <p:spPr>
          <a:xfrm>
            <a:off x="6172200" y="4876800"/>
            <a:ext cx="26289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600" dirty="0" smtClean="0">
                <a:solidFill>
                  <a:schemeClr val="accent3">
                    <a:lumMod val="75000"/>
                  </a:schemeClr>
                </a:solidFill>
                <a:latin typeface="Calibri" pitchFamily="34" charset="0"/>
                <a:cs typeface="Calibri" pitchFamily="34" charset="0"/>
              </a:rPr>
              <a:t>According to WHO and UN, $1 investment in water translates into an economic benefit of $8 on average</a:t>
            </a:r>
          </a:p>
          <a:p>
            <a:pPr lvl="0" algn="just"/>
            <a:endParaRPr lang="en-US" sz="1600" dirty="0">
              <a:solidFill>
                <a:schemeClr val="tx1"/>
              </a:solidFill>
              <a:latin typeface="Calibri" pitchFamily="34" charset="0"/>
              <a:cs typeface="Calibri" pitchFamily="34" charset="0"/>
            </a:endParaRPr>
          </a:p>
          <a:p>
            <a:pPr lvl="0" algn="just"/>
            <a:endParaRPr lang="en-US" sz="1600"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2647635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7000" r="-7000"/>
          </a:stretch>
        </a:blipFill>
        <a:effectLst/>
      </p:bgPr>
    </p:bg>
    <p:spTree>
      <p:nvGrpSpPr>
        <p:cNvPr id="1" name=""/>
        <p:cNvGrpSpPr/>
        <p:nvPr/>
      </p:nvGrpSpPr>
      <p:grpSpPr>
        <a:xfrm>
          <a:off x="0" y="0"/>
          <a:ext cx="0" cy="0"/>
          <a:chOff x="0" y="0"/>
          <a:chExt cx="0" cy="0"/>
        </a:xfrm>
      </p:grpSpPr>
      <p:sp>
        <p:nvSpPr>
          <p:cNvPr id="12" name="Rectangle 11"/>
          <p:cNvSpPr/>
          <p:nvPr/>
        </p:nvSpPr>
        <p:spPr>
          <a:xfrm>
            <a:off x="0" y="6400800"/>
            <a:ext cx="9144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dirty="0">
                <a:solidFill>
                  <a:srgbClr val="FFFFFF"/>
                </a:solidFill>
                <a:latin typeface="Calibri" pitchFamily="34" charset="0"/>
                <a:cs typeface="Calibri" pitchFamily="34" charset="0"/>
              </a:rPr>
              <a:t>          </a:t>
            </a:r>
            <a:r>
              <a:rPr lang="en-US" sz="1400" dirty="0">
                <a:solidFill>
                  <a:schemeClr val="bg1"/>
                </a:solidFill>
                <a:latin typeface="Calibri" pitchFamily="34" charset="0"/>
                <a:cs typeface="Calibri" pitchFamily="34" charset="0"/>
              </a:rPr>
              <a:t>Intro</a:t>
            </a:r>
            <a:r>
              <a:rPr lang="en-US" sz="1400" dirty="0">
                <a:solidFill>
                  <a:srgbClr val="FFFFFF"/>
                </a:solidFill>
                <a:latin typeface="Calibri" pitchFamily="34" charset="0"/>
                <a:cs typeface="Calibri" pitchFamily="34" charset="0"/>
              </a:rPr>
              <a:t>     »     </a:t>
            </a:r>
            <a:r>
              <a:rPr lang="en-US" sz="1400" u="sng" dirty="0" smtClean="0">
                <a:solidFill>
                  <a:srgbClr val="FFFF00"/>
                </a:solidFill>
                <a:latin typeface="Calibri" pitchFamily="34" charset="0"/>
                <a:cs typeface="Calibri" pitchFamily="34" charset="0"/>
              </a:rPr>
              <a:t>Why Water?</a:t>
            </a:r>
            <a:r>
              <a:rPr lang="en-US" sz="1400" dirty="0" smtClean="0">
                <a:solidFill>
                  <a:srgbClr val="FFFFFF"/>
                </a:solidFill>
                <a:latin typeface="Calibri" pitchFamily="34" charset="0"/>
                <a:cs typeface="Calibri" pitchFamily="34" charset="0"/>
              </a:rPr>
              <a:t>    </a:t>
            </a:r>
            <a:r>
              <a:rPr lang="en-US" sz="1400" dirty="0">
                <a:solidFill>
                  <a:srgbClr val="FFFFFF"/>
                </a:solidFill>
                <a:latin typeface="Calibri" pitchFamily="34" charset="0"/>
                <a:cs typeface="Calibri" pitchFamily="34" charset="0"/>
              </a:rPr>
              <a:t>»     </a:t>
            </a:r>
            <a:r>
              <a:rPr lang="en-US" sz="1400" dirty="0" smtClean="0">
                <a:solidFill>
                  <a:srgbClr val="FFFFFF"/>
                </a:solidFill>
                <a:latin typeface="Calibri" pitchFamily="34" charset="0"/>
                <a:cs typeface="Calibri" pitchFamily="34" charset="0"/>
              </a:rPr>
              <a:t>Public Securities      </a:t>
            </a:r>
            <a:r>
              <a:rPr lang="en-US" sz="1400" dirty="0">
                <a:solidFill>
                  <a:srgbClr val="FFFFFF"/>
                </a:solidFill>
                <a:latin typeface="Calibri" pitchFamily="34" charset="0"/>
                <a:cs typeface="Calibri" pitchFamily="34" charset="0"/>
              </a:rPr>
              <a:t>»     </a:t>
            </a:r>
            <a:r>
              <a:rPr lang="en-US" sz="1400" dirty="0" smtClean="0">
                <a:solidFill>
                  <a:srgbClr val="FFFFFF"/>
                </a:solidFill>
                <a:latin typeface="Calibri" pitchFamily="34" charset="0"/>
                <a:cs typeface="Calibri" pitchFamily="34" charset="0"/>
              </a:rPr>
              <a:t>Venture Capital     »     Q&amp;A </a:t>
            </a:r>
            <a:endParaRPr lang="en-US" sz="1400" dirty="0">
              <a:solidFill>
                <a:srgbClr val="7A7A7A"/>
              </a:solidFill>
              <a:latin typeface="Calibri" pitchFamily="34" charset="0"/>
              <a:cs typeface="Calibri" pitchFamily="34" charset="0"/>
            </a:endParaRPr>
          </a:p>
        </p:txBody>
      </p:sp>
      <p:sp>
        <p:nvSpPr>
          <p:cNvPr id="8" name="Rectangle 7"/>
          <p:cNvSpPr/>
          <p:nvPr/>
        </p:nvSpPr>
        <p:spPr>
          <a:xfrm>
            <a:off x="76200" y="381000"/>
            <a:ext cx="5638800" cy="762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chemeClr val="tx1"/>
                </a:solidFill>
                <a:latin typeface="Calibri" pitchFamily="34" charset="0"/>
                <a:cs typeface="Calibri" pitchFamily="34" charset="0"/>
              </a:rPr>
              <a:t>   </a:t>
            </a:r>
            <a:r>
              <a:rPr lang="en-US" sz="2400" b="1" dirty="0" smtClean="0">
                <a:solidFill>
                  <a:schemeClr val="tx1"/>
                </a:solidFill>
                <a:latin typeface="Calibri" pitchFamily="34" charset="0"/>
                <a:cs typeface="Calibri" pitchFamily="34" charset="0"/>
              </a:rPr>
              <a:t>    Desirable Investment Profile </a:t>
            </a:r>
            <a:endParaRPr lang="en-US" sz="2400" b="1" dirty="0">
              <a:solidFill>
                <a:schemeClr val="tx1"/>
              </a:solidFill>
              <a:latin typeface="Calibri" pitchFamily="34" charset="0"/>
              <a:cs typeface="Calibri" pitchFamily="34" charset="0"/>
            </a:endParaRPr>
          </a:p>
        </p:txBody>
      </p:sp>
      <p:sp>
        <p:nvSpPr>
          <p:cNvPr id="6" name="Rectangle 5"/>
          <p:cNvSpPr/>
          <p:nvPr/>
        </p:nvSpPr>
        <p:spPr>
          <a:xfrm>
            <a:off x="0" y="1371600"/>
            <a:ext cx="8991600" cy="4603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Snip Diagonal Corner Rectangle 1"/>
          <p:cNvSpPr/>
          <p:nvPr/>
        </p:nvSpPr>
        <p:spPr>
          <a:xfrm>
            <a:off x="6934200" y="381000"/>
            <a:ext cx="1905000" cy="609600"/>
          </a:xfrm>
          <a:prstGeom prst="snip2Diag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Calibri" pitchFamily="34" charset="0"/>
                <a:cs typeface="Calibri" pitchFamily="34" charset="0"/>
              </a:rPr>
              <a:t>i3 Water Fund</a:t>
            </a:r>
            <a:endParaRPr lang="en-US" sz="2000" dirty="0">
              <a:solidFill>
                <a:schemeClr val="bg1"/>
              </a:solidFill>
              <a:latin typeface="Calibri" pitchFamily="34" charset="0"/>
              <a:cs typeface="Calibri" pitchFamily="34" charset="0"/>
            </a:endParaRPr>
          </a:p>
        </p:txBody>
      </p:sp>
      <p:sp>
        <p:nvSpPr>
          <p:cNvPr id="3" name="Rectangle 2"/>
          <p:cNvSpPr/>
          <p:nvPr/>
        </p:nvSpPr>
        <p:spPr>
          <a:xfrm>
            <a:off x="0" y="1417638"/>
            <a:ext cx="8610600" cy="4906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9113" lvl="0" algn="just"/>
            <a:endParaRPr lang="en-US" sz="1600" dirty="0" smtClean="0">
              <a:solidFill>
                <a:srgbClr val="FFFFFF"/>
              </a:solidFill>
            </a:endParaRPr>
          </a:p>
          <a:p>
            <a:pPr algn="ctr"/>
            <a:endParaRPr lang="en-US" sz="1600" dirty="0"/>
          </a:p>
        </p:txBody>
      </p:sp>
      <p:sp>
        <p:nvSpPr>
          <p:cNvPr id="10" name="Rectangle 9"/>
          <p:cNvSpPr/>
          <p:nvPr/>
        </p:nvSpPr>
        <p:spPr>
          <a:xfrm>
            <a:off x="8610600" y="1417638"/>
            <a:ext cx="381000" cy="4906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775392"/>
            <a:ext cx="4957585" cy="4168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5791200" y="1702564"/>
            <a:ext cx="2895600" cy="3783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smtClean="0">
                <a:solidFill>
                  <a:schemeClr val="tx1"/>
                </a:solidFill>
                <a:latin typeface="Calibri" pitchFamily="34" charset="0"/>
                <a:cs typeface="Calibri" pitchFamily="34" charset="0"/>
              </a:rPr>
              <a:t>The water sector has outperformed the broader markets over the past 5 years on a risk-adjusted basis</a:t>
            </a:r>
            <a:endParaRPr lang="en-US" sz="2000" dirty="0">
              <a:solidFill>
                <a:schemeClr val="tx1"/>
              </a:solidFill>
              <a:latin typeface="Calibri" pitchFamily="34" charset="0"/>
              <a:cs typeface="Calibri" pitchFamily="34" charset="0"/>
            </a:endParaRPr>
          </a:p>
          <a:p>
            <a:pPr lvl="0" algn="r"/>
            <a:endParaRPr lang="en-US" sz="1100" dirty="0">
              <a:solidFill>
                <a:schemeClr val="tx1"/>
              </a:solidFill>
              <a:latin typeface="Calibri" pitchFamily="34" charset="0"/>
              <a:cs typeface="Calibri" pitchFamily="34" charset="0"/>
            </a:endParaRPr>
          </a:p>
          <a:p>
            <a:pPr lvl="0"/>
            <a:r>
              <a:rPr lang="en-US" sz="2000" dirty="0" smtClean="0">
                <a:solidFill>
                  <a:schemeClr val="tx1"/>
                </a:solidFill>
                <a:latin typeface="Calibri" pitchFamily="34" charset="0"/>
                <a:cs typeface="Calibri" pitchFamily="34" charset="0"/>
              </a:rPr>
              <a:t> </a:t>
            </a:r>
            <a:endParaRPr lang="en-US" sz="2000" dirty="0">
              <a:solidFill>
                <a:schemeClr val="tx1"/>
              </a:solidFill>
              <a:latin typeface="Calibri" pitchFamily="34" charset="0"/>
              <a:cs typeface="Calibri" pitchFamily="34" charset="0"/>
            </a:endParaRPr>
          </a:p>
        </p:txBody>
      </p:sp>
      <p:sp>
        <p:nvSpPr>
          <p:cNvPr id="5" name="Slide Number Placeholder 4"/>
          <p:cNvSpPr>
            <a:spLocks noGrp="1"/>
          </p:cNvSpPr>
          <p:nvPr>
            <p:ph type="sldNum" sz="quarter" idx="12"/>
          </p:nvPr>
        </p:nvSpPr>
        <p:spPr/>
        <p:txBody>
          <a:bodyPr/>
          <a:lstStyle/>
          <a:p>
            <a:pPr>
              <a:defRPr/>
            </a:pPr>
            <a:fld id="{AAD628E0-0948-4299-933B-EAEE743C06A9}" type="slidenum">
              <a:rPr lang="en-US" smtClean="0"/>
              <a:pPr>
                <a:defRPr/>
              </a:pPr>
              <a:t>6</a:t>
            </a:fld>
            <a:endParaRPr lang="en-US" dirty="0"/>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240552"/>
            <a:ext cx="557212" cy="303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710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7000" r="-7000"/>
          </a:stretch>
        </a:blipFill>
        <a:effectLst/>
      </p:bgPr>
    </p:bg>
    <p:spTree>
      <p:nvGrpSpPr>
        <p:cNvPr id="1" name=""/>
        <p:cNvGrpSpPr/>
        <p:nvPr/>
      </p:nvGrpSpPr>
      <p:grpSpPr>
        <a:xfrm>
          <a:off x="0" y="0"/>
          <a:ext cx="0" cy="0"/>
          <a:chOff x="0" y="0"/>
          <a:chExt cx="0" cy="0"/>
        </a:xfrm>
      </p:grpSpPr>
      <p:sp>
        <p:nvSpPr>
          <p:cNvPr id="19" name="Rectangle 18"/>
          <p:cNvSpPr/>
          <p:nvPr/>
        </p:nvSpPr>
        <p:spPr>
          <a:xfrm>
            <a:off x="0" y="6400800"/>
            <a:ext cx="9144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dirty="0">
                <a:solidFill>
                  <a:srgbClr val="FFFFFF"/>
                </a:solidFill>
                <a:latin typeface="Calibri" pitchFamily="34" charset="0"/>
                <a:cs typeface="Calibri" pitchFamily="34" charset="0"/>
              </a:rPr>
              <a:t>          </a:t>
            </a:r>
            <a:r>
              <a:rPr lang="en-US" sz="1400" dirty="0">
                <a:solidFill>
                  <a:schemeClr val="bg1"/>
                </a:solidFill>
                <a:latin typeface="Calibri" pitchFamily="34" charset="0"/>
                <a:cs typeface="Calibri" pitchFamily="34" charset="0"/>
              </a:rPr>
              <a:t>Intro</a:t>
            </a:r>
            <a:r>
              <a:rPr lang="en-US" sz="1400" dirty="0">
                <a:solidFill>
                  <a:srgbClr val="FFFFFF"/>
                </a:solidFill>
                <a:latin typeface="Calibri" pitchFamily="34" charset="0"/>
                <a:cs typeface="Calibri" pitchFamily="34" charset="0"/>
              </a:rPr>
              <a:t>     »     </a:t>
            </a:r>
            <a:r>
              <a:rPr lang="en-US" sz="1400" u="sng" dirty="0" smtClean="0">
                <a:solidFill>
                  <a:srgbClr val="FFFF00"/>
                </a:solidFill>
                <a:latin typeface="Calibri" pitchFamily="34" charset="0"/>
                <a:cs typeface="Calibri" pitchFamily="34" charset="0"/>
              </a:rPr>
              <a:t>Why Water?</a:t>
            </a:r>
            <a:r>
              <a:rPr lang="en-US" sz="1400" dirty="0" smtClean="0">
                <a:solidFill>
                  <a:srgbClr val="FFFFFF"/>
                </a:solidFill>
                <a:latin typeface="Calibri" pitchFamily="34" charset="0"/>
                <a:cs typeface="Calibri" pitchFamily="34" charset="0"/>
              </a:rPr>
              <a:t>    </a:t>
            </a:r>
            <a:r>
              <a:rPr lang="en-US" sz="1400" dirty="0">
                <a:solidFill>
                  <a:srgbClr val="FFFFFF"/>
                </a:solidFill>
                <a:latin typeface="Calibri" pitchFamily="34" charset="0"/>
                <a:cs typeface="Calibri" pitchFamily="34" charset="0"/>
              </a:rPr>
              <a:t>»     </a:t>
            </a:r>
            <a:r>
              <a:rPr lang="en-US" sz="1400" dirty="0" smtClean="0">
                <a:solidFill>
                  <a:srgbClr val="FFFFFF"/>
                </a:solidFill>
                <a:latin typeface="Calibri" pitchFamily="34" charset="0"/>
                <a:cs typeface="Calibri" pitchFamily="34" charset="0"/>
              </a:rPr>
              <a:t>Public Securities      </a:t>
            </a:r>
            <a:r>
              <a:rPr lang="en-US" sz="1400" dirty="0">
                <a:solidFill>
                  <a:srgbClr val="FFFFFF"/>
                </a:solidFill>
                <a:latin typeface="Calibri" pitchFamily="34" charset="0"/>
                <a:cs typeface="Calibri" pitchFamily="34" charset="0"/>
              </a:rPr>
              <a:t>»     </a:t>
            </a:r>
            <a:r>
              <a:rPr lang="en-US" sz="1400" dirty="0" smtClean="0">
                <a:solidFill>
                  <a:srgbClr val="FFFFFF"/>
                </a:solidFill>
                <a:latin typeface="Calibri" pitchFamily="34" charset="0"/>
                <a:cs typeface="Calibri" pitchFamily="34" charset="0"/>
              </a:rPr>
              <a:t>Venture Capital     »     Q&amp;A </a:t>
            </a:r>
            <a:endParaRPr lang="en-US" sz="1400" dirty="0">
              <a:solidFill>
                <a:srgbClr val="7A7A7A"/>
              </a:solidFill>
              <a:latin typeface="Calibri" pitchFamily="34" charset="0"/>
              <a:cs typeface="Calibri" pitchFamily="34" charset="0"/>
            </a:endParaRPr>
          </a:p>
        </p:txBody>
      </p:sp>
      <p:sp>
        <p:nvSpPr>
          <p:cNvPr id="8" name="Rectangle 7"/>
          <p:cNvSpPr/>
          <p:nvPr/>
        </p:nvSpPr>
        <p:spPr>
          <a:xfrm>
            <a:off x="76200" y="381000"/>
            <a:ext cx="5715000" cy="762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smtClean="0">
                <a:solidFill>
                  <a:schemeClr val="tx1"/>
                </a:solidFill>
                <a:latin typeface="Calibri" pitchFamily="34" charset="0"/>
                <a:cs typeface="Calibri" pitchFamily="34" charset="0"/>
              </a:rPr>
              <a:t>     Groundbreaking Firm Selection Process</a:t>
            </a:r>
            <a:endParaRPr lang="en-US" sz="2400" b="1" dirty="0">
              <a:solidFill>
                <a:schemeClr val="tx1"/>
              </a:solidFill>
              <a:latin typeface="Calibri" pitchFamily="34" charset="0"/>
              <a:cs typeface="Calibri" pitchFamily="34" charset="0"/>
            </a:endParaRPr>
          </a:p>
        </p:txBody>
      </p:sp>
      <p:sp>
        <p:nvSpPr>
          <p:cNvPr id="6" name="Rectangle 5"/>
          <p:cNvSpPr/>
          <p:nvPr/>
        </p:nvSpPr>
        <p:spPr>
          <a:xfrm>
            <a:off x="0" y="1371600"/>
            <a:ext cx="8991600" cy="4603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Snip Diagonal Corner Rectangle 1"/>
          <p:cNvSpPr/>
          <p:nvPr/>
        </p:nvSpPr>
        <p:spPr>
          <a:xfrm>
            <a:off x="6934200" y="381000"/>
            <a:ext cx="1905000" cy="609600"/>
          </a:xfrm>
          <a:prstGeom prst="snip2Diag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Calibri" pitchFamily="34" charset="0"/>
                <a:cs typeface="Calibri" pitchFamily="34" charset="0"/>
              </a:rPr>
              <a:t>i3 Water Fund</a:t>
            </a:r>
            <a:endParaRPr lang="en-US" sz="2000" dirty="0">
              <a:solidFill>
                <a:schemeClr val="bg1"/>
              </a:solidFill>
              <a:latin typeface="Calibri" pitchFamily="34" charset="0"/>
              <a:cs typeface="Calibri" pitchFamily="34" charset="0"/>
            </a:endParaRPr>
          </a:p>
        </p:txBody>
      </p:sp>
      <p:sp>
        <p:nvSpPr>
          <p:cNvPr id="3" name="Rectangle 2"/>
          <p:cNvSpPr/>
          <p:nvPr/>
        </p:nvSpPr>
        <p:spPr>
          <a:xfrm>
            <a:off x="0" y="1417638"/>
            <a:ext cx="8610600" cy="4906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srgbClr val="FFFFFF"/>
              </a:solidFill>
            </a:endParaRPr>
          </a:p>
          <a:p>
            <a:pPr algn="ctr"/>
            <a:endParaRPr lang="en-US" sz="1600" dirty="0"/>
          </a:p>
        </p:txBody>
      </p:sp>
      <p:sp>
        <p:nvSpPr>
          <p:cNvPr id="10" name="Rectangle 9"/>
          <p:cNvSpPr/>
          <p:nvPr/>
        </p:nvSpPr>
        <p:spPr>
          <a:xfrm>
            <a:off x="8610600" y="1417638"/>
            <a:ext cx="381000" cy="4906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p:txBody>
          <a:bodyPr/>
          <a:lstStyle/>
          <a:p>
            <a:pPr>
              <a:defRPr/>
            </a:pPr>
            <a:fld id="{AAD628E0-0948-4299-933B-EAEE743C06A9}" type="slidenum">
              <a:rPr lang="en-US" smtClean="0"/>
              <a:pPr>
                <a:defRPr/>
              </a:pPr>
              <a:t>7</a:t>
            </a:fld>
            <a:endParaRPr lang="en-US" dirty="0"/>
          </a:p>
        </p:txBody>
      </p:sp>
      <p:sp>
        <p:nvSpPr>
          <p:cNvPr id="13" name="Rectangle 12"/>
          <p:cNvSpPr/>
          <p:nvPr/>
        </p:nvSpPr>
        <p:spPr>
          <a:xfrm>
            <a:off x="223880" y="1524000"/>
            <a:ext cx="2824120" cy="523220"/>
          </a:xfrm>
          <a:prstGeom prst="rect">
            <a:avLst/>
          </a:prstGeom>
          <a:solidFill>
            <a:schemeClr val="bg1"/>
          </a:solidFill>
        </p:spPr>
        <p:txBody>
          <a:bodyPr wrap="square">
            <a:spAutoFit/>
          </a:bodyPr>
          <a:lstStyle/>
          <a:p>
            <a:pPr algn="r"/>
            <a:endParaRPr lang="en-US" sz="1400" dirty="0" smtClean="0">
              <a:latin typeface="Calibri" pitchFamily="34" charset="0"/>
            </a:endParaRPr>
          </a:p>
          <a:p>
            <a:pPr algn="r"/>
            <a:endParaRPr lang="en-US" sz="1400" dirty="0"/>
          </a:p>
        </p:txBody>
      </p:sp>
      <p:sp>
        <p:nvSpPr>
          <p:cNvPr id="15" name="Rectangle 14"/>
          <p:cNvSpPr/>
          <p:nvPr/>
        </p:nvSpPr>
        <p:spPr>
          <a:xfrm>
            <a:off x="4527494" y="4800600"/>
            <a:ext cx="2824120" cy="523220"/>
          </a:xfrm>
          <a:prstGeom prst="rect">
            <a:avLst/>
          </a:prstGeom>
          <a:solidFill>
            <a:schemeClr val="bg1"/>
          </a:solidFill>
        </p:spPr>
        <p:txBody>
          <a:bodyPr wrap="square">
            <a:spAutoFit/>
          </a:bodyPr>
          <a:lstStyle/>
          <a:p>
            <a:pPr algn="r"/>
            <a:endParaRPr lang="en-US" sz="1400" dirty="0" smtClean="0">
              <a:latin typeface="Calibri" pitchFamily="34" charset="0"/>
            </a:endParaRPr>
          </a:p>
          <a:p>
            <a:pPr algn="r"/>
            <a:endParaRPr lang="en-US" sz="1400" dirty="0"/>
          </a:p>
        </p:txBody>
      </p:sp>
      <p:sp>
        <p:nvSpPr>
          <p:cNvPr id="17" name="Rectangle 16"/>
          <p:cNvSpPr/>
          <p:nvPr/>
        </p:nvSpPr>
        <p:spPr>
          <a:xfrm>
            <a:off x="4419600" y="1524000"/>
            <a:ext cx="1752600" cy="954107"/>
          </a:xfrm>
          <a:prstGeom prst="rect">
            <a:avLst/>
          </a:prstGeom>
          <a:solidFill>
            <a:schemeClr val="bg1"/>
          </a:solidFill>
        </p:spPr>
        <p:txBody>
          <a:bodyPr wrap="square">
            <a:spAutoFit/>
          </a:bodyPr>
          <a:lstStyle/>
          <a:p>
            <a:pPr algn="r"/>
            <a:endParaRPr lang="en-US" sz="1400" dirty="0" smtClean="0">
              <a:latin typeface="Calibri" pitchFamily="34" charset="0"/>
            </a:endParaRPr>
          </a:p>
          <a:p>
            <a:pPr algn="r"/>
            <a:endParaRPr lang="en-US" sz="1400" dirty="0" smtClean="0"/>
          </a:p>
          <a:p>
            <a:pPr algn="r"/>
            <a:endParaRPr lang="en-US" sz="1400" dirty="0"/>
          </a:p>
          <a:p>
            <a:pPr algn="r"/>
            <a:endParaRPr lang="en-US" sz="1400" dirty="0"/>
          </a:p>
        </p:txBody>
      </p:sp>
      <p:pic>
        <p:nvPicPr>
          <p:cNvPr id="205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975" y="1600200"/>
            <a:ext cx="8248650"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1447800" y="4191000"/>
            <a:ext cx="1371600" cy="1371600"/>
          </a:xfrm>
          <a:prstGeom prst="ellipse">
            <a:avLst/>
          </a:prstGeom>
          <a:noFill/>
          <a:ln>
            <a:solidFill>
              <a:srgbClr val="B31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4572000" y="1905000"/>
            <a:ext cx="4038600" cy="4052173"/>
          </a:xfrm>
          <a:prstGeom prst="roundRect">
            <a:avLst/>
          </a:prstGeom>
          <a:solidFill>
            <a:schemeClr val="accent2">
              <a:lumMod val="20000"/>
              <a:lumOff val="80000"/>
            </a:schemeClr>
          </a:solidFill>
          <a:ln w="28575">
            <a:solidFill>
              <a:srgbClr val="C00000"/>
            </a:solidFill>
          </a:ln>
        </p:spPr>
        <p:txBody>
          <a:bodyPr wrap="square">
            <a:spAutoFit/>
          </a:bodyPr>
          <a:lstStyle/>
          <a:p>
            <a:pPr algn="r"/>
            <a:endParaRPr lang="en-US" dirty="0" smtClean="0">
              <a:latin typeface="Calibri" pitchFamily="34" charset="0"/>
            </a:endParaRPr>
          </a:p>
          <a:p>
            <a:r>
              <a:rPr lang="en-US" dirty="0" smtClean="0">
                <a:latin typeface="Calibri" pitchFamily="34" charset="0"/>
              </a:rPr>
              <a:t>Local solutions for a global problem</a:t>
            </a:r>
          </a:p>
          <a:p>
            <a:endParaRPr lang="en-US" dirty="0" smtClean="0">
              <a:latin typeface="Calibri" pitchFamily="34" charset="0"/>
            </a:endParaRPr>
          </a:p>
          <a:p>
            <a:r>
              <a:rPr lang="en-US" dirty="0" smtClean="0">
                <a:latin typeface="Calibri" pitchFamily="34" charset="0"/>
              </a:rPr>
              <a:t>A large diversity of solutions:</a:t>
            </a:r>
          </a:p>
          <a:p>
            <a:endParaRPr lang="en-US" dirty="0" smtClean="0">
              <a:latin typeface="Calibri" pitchFamily="34" charset="0"/>
            </a:endParaRPr>
          </a:p>
          <a:p>
            <a:pPr marL="285750" indent="-285750">
              <a:buFont typeface="Arial" pitchFamily="34" charset="0"/>
              <a:buChar char="•"/>
            </a:pPr>
            <a:r>
              <a:rPr lang="en-US" dirty="0" smtClean="0">
                <a:latin typeface="Calibri" pitchFamily="34" charset="0"/>
              </a:rPr>
              <a:t>Wastewater </a:t>
            </a:r>
            <a:r>
              <a:rPr lang="en-US" dirty="0" smtClean="0">
                <a:latin typeface="Calibri" pitchFamily="34" charset="0"/>
              </a:rPr>
              <a:t>re-use</a:t>
            </a:r>
            <a:endParaRPr lang="en-US" dirty="0" smtClean="0">
              <a:latin typeface="Calibri" pitchFamily="34" charset="0"/>
            </a:endParaRPr>
          </a:p>
          <a:p>
            <a:pPr marL="285750" indent="-285750">
              <a:buFont typeface="Arial" pitchFamily="34" charset="0"/>
              <a:buChar char="•"/>
            </a:pPr>
            <a:r>
              <a:rPr lang="en-US" dirty="0" smtClean="0">
                <a:latin typeface="Calibri" pitchFamily="34" charset="0"/>
              </a:rPr>
              <a:t>Commercial building leakage</a:t>
            </a:r>
          </a:p>
          <a:p>
            <a:pPr marL="285750" indent="-285750">
              <a:buFont typeface="Arial" pitchFamily="34" charset="0"/>
              <a:buChar char="•"/>
            </a:pPr>
            <a:r>
              <a:rPr lang="en-US" dirty="0" smtClean="0">
                <a:latin typeface="Calibri" pitchFamily="34" charset="0"/>
              </a:rPr>
              <a:t>Municipal leakage</a:t>
            </a:r>
          </a:p>
          <a:p>
            <a:pPr marL="285750" indent="-285750">
              <a:buFont typeface="Arial" pitchFamily="34" charset="0"/>
              <a:buChar char="•"/>
            </a:pPr>
            <a:r>
              <a:rPr lang="en-US" dirty="0" smtClean="0">
                <a:latin typeface="Calibri" pitchFamily="34" charset="0"/>
              </a:rPr>
              <a:t>Desalination</a:t>
            </a:r>
          </a:p>
          <a:p>
            <a:pPr algn="r"/>
            <a:endParaRPr lang="en-US" sz="1400" dirty="0">
              <a:latin typeface="Calibri" pitchFamily="34" charset="0"/>
            </a:endParaRPr>
          </a:p>
          <a:p>
            <a:pPr algn="r"/>
            <a:endParaRPr lang="en-US" sz="1400" dirty="0" smtClean="0">
              <a:latin typeface="Calibri" pitchFamily="34" charset="0"/>
            </a:endParaRPr>
          </a:p>
          <a:p>
            <a:pPr algn="r"/>
            <a:endParaRPr lang="en-US" sz="1400" dirty="0" smtClean="0">
              <a:latin typeface="Calibri" pitchFamily="34" charset="0"/>
            </a:endParaRPr>
          </a:p>
          <a:p>
            <a:pPr algn="r"/>
            <a:endParaRPr lang="en-US" sz="1400" dirty="0">
              <a:latin typeface="Calibri" pitchFamily="34" charset="0"/>
            </a:endParaRPr>
          </a:p>
          <a:p>
            <a:pPr algn="r"/>
            <a:endParaRPr lang="en-US" sz="1400" dirty="0" smtClean="0">
              <a:latin typeface="Calibri" pitchFamily="34" charset="0"/>
            </a:endParaRPr>
          </a:p>
        </p:txBody>
      </p:sp>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1062" y="5312998"/>
            <a:ext cx="1138238" cy="62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a:stCxn id="7" idx="1"/>
          </p:cNvCxnSpPr>
          <p:nvPr/>
        </p:nvCxnSpPr>
        <p:spPr>
          <a:xfrm flipV="1">
            <a:off x="1648666" y="2133600"/>
            <a:ext cx="3075734" cy="22582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7" idx="4"/>
          </p:cNvCxnSpPr>
          <p:nvPr/>
        </p:nvCxnSpPr>
        <p:spPr>
          <a:xfrm>
            <a:off x="2133600" y="5562600"/>
            <a:ext cx="2971800" cy="39457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402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400800"/>
            <a:ext cx="9144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dirty="0">
                <a:solidFill>
                  <a:srgbClr val="FFFFFF"/>
                </a:solidFill>
                <a:latin typeface="Calibri" pitchFamily="34" charset="0"/>
                <a:cs typeface="Calibri" pitchFamily="34" charset="0"/>
              </a:rPr>
              <a:t>          </a:t>
            </a:r>
            <a:r>
              <a:rPr lang="en-US" sz="1400" dirty="0">
                <a:solidFill>
                  <a:schemeClr val="bg1"/>
                </a:solidFill>
                <a:latin typeface="Calibri" pitchFamily="34" charset="0"/>
                <a:cs typeface="Calibri" pitchFamily="34" charset="0"/>
              </a:rPr>
              <a:t>Intro</a:t>
            </a:r>
            <a:r>
              <a:rPr lang="en-US" sz="1400" dirty="0">
                <a:solidFill>
                  <a:srgbClr val="FFFFFF"/>
                </a:solidFill>
                <a:latin typeface="Calibri" pitchFamily="34" charset="0"/>
                <a:cs typeface="Calibri" pitchFamily="34" charset="0"/>
              </a:rPr>
              <a:t>     »     </a:t>
            </a:r>
            <a:r>
              <a:rPr lang="en-US" sz="1400" dirty="0" smtClean="0">
                <a:solidFill>
                  <a:schemeClr val="bg1"/>
                </a:solidFill>
                <a:latin typeface="Calibri" pitchFamily="34" charset="0"/>
                <a:cs typeface="Calibri" pitchFamily="34" charset="0"/>
              </a:rPr>
              <a:t>Why Water?</a:t>
            </a:r>
            <a:r>
              <a:rPr lang="en-US" sz="1400" dirty="0" smtClean="0">
                <a:solidFill>
                  <a:srgbClr val="FFFFFF"/>
                </a:solidFill>
                <a:latin typeface="Calibri" pitchFamily="34" charset="0"/>
                <a:cs typeface="Calibri" pitchFamily="34" charset="0"/>
              </a:rPr>
              <a:t>    </a:t>
            </a:r>
            <a:r>
              <a:rPr lang="en-US" sz="1400" dirty="0">
                <a:solidFill>
                  <a:srgbClr val="FFFFFF"/>
                </a:solidFill>
                <a:latin typeface="Calibri" pitchFamily="34" charset="0"/>
                <a:cs typeface="Calibri" pitchFamily="34" charset="0"/>
              </a:rPr>
              <a:t>»     </a:t>
            </a:r>
            <a:r>
              <a:rPr lang="en-US" sz="1400" u="sng" dirty="0" smtClean="0">
                <a:solidFill>
                  <a:srgbClr val="FFFF00"/>
                </a:solidFill>
                <a:latin typeface="Calibri" pitchFamily="34" charset="0"/>
                <a:cs typeface="Calibri" pitchFamily="34" charset="0"/>
              </a:rPr>
              <a:t>Public Securities</a:t>
            </a:r>
            <a:r>
              <a:rPr lang="en-US" sz="1400" dirty="0" smtClean="0">
                <a:solidFill>
                  <a:srgbClr val="FFFFFF"/>
                </a:solidFill>
                <a:latin typeface="Calibri" pitchFamily="34" charset="0"/>
                <a:cs typeface="Calibri" pitchFamily="34" charset="0"/>
              </a:rPr>
              <a:t>      </a:t>
            </a:r>
            <a:r>
              <a:rPr lang="en-US" sz="1400" dirty="0">
                <a:solidFill>
                  <a:srgbClr val="FFFFFF"/>
                </a:solidFill>
                <a:latin typeface="Calibri" pitchFamily="34" charset="0"/>
                <a:cs typeface="Calibri" pitchFamily="34" charset="0"/>
              </a:rPr>
              <a:t>»     </a:t>
            </a:r>
            <a:r>
              <a:rPr lang="en-US" sz="1400" dirty="0" smtClean="0">
                <a:solidFill>
                  <a:srgbClr val="FFFFFF"/>
                </a:solidFill>
                <a:latin typeface="Calibri" pitchFamily="34" charset="0"/>
                <a:cs typeface="Calibri" pitchFamily="34" charset="0"/>
              </a:rPr>
              <a:t>Venture Capital     »     Q&amp;A </a:t>
            </a:r>
            <a:endParaRPr lang="en-US" sz="1400" dirty="0">
              <a:solidFill>
                <a:srgbClr val="7A7A7A"/>
              </a:solidFill>
              <a:latin typeface="Calibri" pitchFamily="34" charset="0"/>
              <a:cs typeface="Calibri" pitchFamily="34" charset="0"/>
            </a:endParaRPr>
          </a:p>
        </p:txBody>
      </p:sp>
      <p:sp>
        <p:nvSpPr>
          <p:cNvPr id="8" name="Rectangle 7"/>
          <p:cNvSpPr/>
          <p:nvPr/>
        </p:nvSpPr>
        <p:spPr>
          <a:xfrm>
            <a:off x="76200" y="381000"/>
            <a:ext cx="5715000" cy="762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chemeClr val="tx1"/>
                </a:solidFill>
                <a:latin typeface="Calibri" pitchFamily="34" charset="0"/>
                <a:cs typeface="Calibri" pitchFamily="34" charset="0"/>
              </a:rPr>
              <a:t> </a:t>
            </a:r>
            <a:r>
              <a:rPr lang="en-US" sz="2400" b="1" dirty="0" smtClean="0">
                <a:solidFill>
                  <a:schemeClr val="tx1"/>
                </a:solidFill>
                <a:latin typeface="Calibri" pitchFamily="34" charset="0"/>
                <a:cs typeface="Calibri" pitchFamily="34" charset="0"/>
              </a:rPr>
              <a:t>    Portfolio Construction</a:t>
            </a:r>
            <a:endParaRPr lang="en-US" sz="2400" b="1" dirty="0">
              <a:solidFill>
                <a:schemeClr val="tx1"/>
              </a:solidFill>
              <a:latin typeface="Calibri" pitchFamily="34" charset="0"/>
              <a:cs typeface="Calibri" pitchFamily="34" charset="0"/>
            </a:endParaRPr>
          </a:p>
        </p:txBody>
      </p:sp>
      <p:sp>
        <p:nvSpPr>
          <p:cNvPr id="6" name="Rectangle 5"/>
          <p:cNvSpPr/>
          <p:nvPr/>
        </p:nvSpPr>
        <p:spPr>
          <a:xfrm>
            <a:off x="0" y="1371600"/>
            <a:ext cx="8991600" cy="4603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itchFamily="34" charset="0"/>
              <a:cs typeface="Calibri" pitchFamily="34" charset="0"/>
            </a:endParaRPr>
          </a:p>
        </p:txBody>
      </p:sp>
      <p:sp>
        <p:nvSpPr>
          <p:cNvPr id="2" name="Snip Diagonal Corner Rectangle 1"/>
          <p:cNvSpPr/>
          <p:nvPr/>
        </p:nvSpPr>
        <p:spPr>
          <a:xfrm>
            <a:off x="6934200" y="381000"/>
            <a:ext cx="1905000" cy="609600"/>
          </a:xfrm>
          <a:prstGeom prst="snip2Diag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Calibri" pitchFamily="34" charset="0"/>
                <a:cs typeface="Calibri" pitchFamily="34" charset="0"/>
              </a:rPr>
              <a:t>i3 Water Fund</a:t>
            </a:r>
            <a:endParaRPr lang="en-US" sz="2000" dirty="0">
              <a:solidFill>
                <a:schemeClr val="bg1"/>
              </a:solidFill>
              <a:latin typeface="Calibri" pitchFamily="34" charset="0"/>
              <a:cs typeface="Calibri" pitchFamily="34" charset="0"/>
            </a:endParaRPr>
          </a:p>
        </p:txBody>
      </p:sp>
      <p:sp>
        <p:nvSpPr>
          <p:cNvPr id="3" name="Rectangle 2"/>
          <p:cNvSpPr/>
          <p:nvPr/>
        </p:nvSpPr>
        <p:spPr>
          <a:xfrm>
            <a:off x="0" y="1417638"/>
            <a:ext cx="8839200" cy="490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srgbClr val="FFFFFF"/>
              </a:solidFill>
              <a:latin typeface="Calibri" pitchFamily="34" charset="0"/>
              <a:cs typeface="Calibri" pitchFamily="34" charset="0"/>
            </a:endParaRPr>
          </a:p>
        </p:txBody>
      </p:sp>
      <p:sp>
        <p:nvSpPr>
          <p:cNvPr id="10" name="Rectangle 9"/>
          <p:cNvSpPr/>
          <p:nvPr/>
        </p:nvSpPr>
        <p:spPr>
          <a:xfrm>
            <a:off x="8610600" y="1417638"/>
            <a:ext cx="381000" cy="490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cs typeface="Calibri" pitchFamily="34" charset="0"/>
            </a:endParaRPr>
          </a:p>
        </p:txBody>
      </p:sp>
      <p:graphicFrame>
        <p:nvGraphicFramePr>
          <p:cNvPr id="13" name="Diagram 12"/>
          <p:cNvGraphicFramePr/>
          <p:nvPr>
            <p:extLst>
              <p:ext uri="{D42A27DB-BD31-4B8C-83A1-F6EECF244321}">
                <p14:modId xmlns:p14="http://schemas.microsoft.com/office/powerpoint/2010/main" val="782704595"/>
              </p:ext>
            </p:extLst>
          </p:nvPr>
        </p:nvGraphicFramePr>
        <p:xfrm>
          <a:off x="1295400" y="1967630"/>
          <a:ext cx="6096000" cy="190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Down Arrow 14"/>
          <p:cNvSpPr/>
          <p:nvPr/>
        </p:nvSpPr>
        <p:spPr>
          <a:xfrm>
            <a:off x="4076700" y="4029456"/>
            <a:ext cx="533400" cy="381000"/>
          </a:xfrm>
          <a:prstGeom prst="down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cs typeface="Calibri" pitchFamily="34" charset="0"/>
            </a:endParaRPr>
          </a:p>
        </p:txBody>
      </p:sp>
      <p:graphicFrame>
        <p:nvGraphicFramePr>
          <p:cNvPr id="16" name="Diagram 15"/>
          <p:cNvGraphicFramePr/>
          <p:nvPr>
            <p:extLst>
              <p:ext uri="{D42A27DB-BD31-4B8C-83A1-F6EECF244321}">
                <p14:modId xmlns:p14="http://schemas.microsoft.com/office/powerpoint/2010/main" val="598882887"/>
              </p:ext>
            </p:extLst>
          </p:nvPr>
        </p:nvGraphicFramePr>
        <p:xfrm>
          <a:off x="1295400" y="4495800"/>
          <a:ext cx="6096000" cy="1447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 name="TextBox 16"/>
          <p:cNvSpPr txBox="1"/>
          <p:nvPr/>
        </p:nvSpPr>
        <p:spPr>
          <a:xfrm>
            <a:off x="457200" y="3933432"/>
            <a:ext cx="2667000" cy="381000"/>
          </a:xfrm>
          <a:prstGeom prst="rect">
            <a:avLst/>
          </a:prstGeom>
          <a:noFill/>
        </p:spPr>
        <p:txBody>
          <a:bodyPr wrap="square" rtlCol="0">
            <a:spAutoFit/>
          </a:bodyPr>
          <a:lstStyle/>
          <a:p>
            <a:r>
              <a:rPr lang="en-US" b="1" dirty="0" smtClean="0">
                <a:latin typeface="Calibri" pitchFamily="34" charset="0"/>
                <a:cs typeface="Calibri" pitchFamily="34" charset="0"/>
              </a:rPr>
              <a:t>Resulting Construction</a:t>
            </a:r>
            <a:endParaRPr lang="en-US" b="1" dirty="0">
              <a:latin typeface="Calibri" pitchFamily="34" charset="0"/>
              <a:cs typeface="Calibri" pitchFamily="34" charset="0"/>
            </a:endParaRPr>
          </a:p>
        </p:txBody>
      </p:sp>
      <p:sp>
        <p:nvSpPr>
          <p:cNvPr id="18" name="Content Placeholder 17"/>
          <p:cNvSpPr txBox="1">
            <a:spLocks noGrp="1"/>
          </p:cNvSpPr>
          <p:nvPr>
            <p:ph idx="1"/>
          </p:nvPr>
        </p:nvSpPr>
        <p:spPr>
          <a:xfrm>
            <a:off x="457200" y="1600200"/>
            <a:ext cx="8534400" cy="369332"/>
          </a:xfrm>
          <a:prstGeom prst="rect">
            <a:avLst/>
          </a:prstGeom>
          <a:noFill/>
        </p:spPr>
        <p:txBody>
          <a:bodyPr wrap="square" rtlCol="0">
            <a:spAutoFit/>
          </a:bodyPr>
          <a:lstStyle/>
          <a:p>
            <a:r>
              <a:rPr lang="en-US" sz="1800" b="1" dirty="0" smtClean="0">
                <a:latin typeface="Calibri" pitchFamily="34" charset="0"/>
                <a:cs typeface="Calibri" pitchFamily="34" charset="0"/>
              </a:rPr>
              <a:t>Considerations</a:t>
            </a:r>
            <a:endParaRPr lang="en-US" sz="1800" b="1" dirty="0">
              <a:latin typeface="Calibri" pitchFamily="34" charset="0"/>
              <a:cs typeface="Calibri" pitchFamily="34" charset="0"/>
            </a:endParaRPr>
          </a:p>
        </p:txBody>
      </p:sp>
      <p:sp>
        <p:nvSpPr>
          <p:cNvPr id="5" name="Slide Number Placeholder 4"/>
          <p:cNvSpPr>
            <a:spLocks noGrp="1"/>
          </p:cNvSpPr>
          <p:nvPr>
            <p:ph type="sldNum" sz="quarter" idx="12"/>
          </p:nvPr>
        </p:nvSpPr>
        <p:spPr/>
        <p:txBody>
          <a:bodyPr/>
          <a:lstStyle/>
          <a:p>
            <a:pPr>
              <a:defRPr/>
            </a:pPr>
            <a:fld id="{AAD628E0-0948-4299-933B-EAEE743C06A9}" type="slidenum">
              <a:rPr lang="en-US" smtClean="0"/>
              <a:pPr>
                <a:defRPr/>
              </a:pPr>
              <a:t>8</a:t>
            </a:fld>
            <a:endParaRPr lang="en-US" dirty="0"/>
          </a:p>
        </p:txBody>
      </p:sp>
    </p:spTree>
    <p:extLst>
      <p:ext uri="{BB962C8B-B14F-4D97-AF65-F5344CB8AC3E}">
        <p14:creationId xmlns:p14="http://schemas.microsoft.com/office/powerpoint/2010/main" val="2386507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6400800"/>
            <a:ext cx="9144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dirty="0">
                <a:solidFill>
                  <a:srgbClr val="FFFFFF"/>
                </a:solidFill>
                <a:latin typeface="Calibri" pitchFamily="34" charset="0"/>
                <a:cs typeface="Calibri" pitchFamily="34" charset="0"/>
              </a:rPr>
              <a:t>          </a:t>
            </a:r>
            <a:r>
              <a:rPr lang="en-US" sz="1400" dirty="0">
                <a:solidFill>
                  <a:schemeClr val="bg1"/>
                </a:solidFill>
                <a:latin typeface="Calibri" pitchFamily="34" charset="0"/>
                <a:cs typeface="Calibri" pitchFamily="34" charset="0"/>
              </a:rPr>
              <a:t>Intro</a:t>
            </a:r>
            <a:r>
              <a:rPr lang="en-US" sz="1400" dirty="0">
                <a:solidFill>
                  <a:srgbClr val="FFFFFF"/>
                </a:solidFill>
                <a:latin typeface="Calibri" pitchFamily="34" charset="0"/>
                <a:cs typeface="Calibri" pitchFamily="34" charset="0"/>
              </a:rPr>
              <a:t>     »     </a:t>
            </a:r>
            <a:r>
              <a:rPr lang="en-US" sz="1400" dirty="0" smtClean="0">
                <a:solidFill>
                  <a:schemeClr val="bg1"/>
                </a:solidFill>
                <a:latin typeface="Calibri" pitchFamily="34" charset="0"/>
                <a:cs typeface="Calibri" pitchFamily="34" charset="0"/>
              </a:rPr>
              <a:t>Why Water?</a:t>
            </a:r>
            <a:r>
              <a:rPr lang="en-US" sz="1400" dirty="0" smtClean="0">
                <a:solidFill>
                  <a:srgbClr val="FFFFFF"/>
                </a:solidFill>
                <a:latin typeface="Calibri" pitchFamily="34" charset="0"/>
                <a:cs typeface="Calibri" pitchFamily="34" charset="0"/>
              </a:rPr>
              <a:t>    </a:t>
            </a:r>
            <a:r>
              <a:rPr lang="en-US" sz="1400" dirty="0">
                <a:solidFill>
                  <a:srgbClr val="FFFFFF"/>
                </a:solidFill>
                <a:latin typeface="Calibri" pitchFamily="34" charset="0"/>
                <a:cs typeface="Calibri" pitchFamily="34" charset="0"/>
              </a:rPr>
              <a:t>»     </a:t>
            </a:r>
            <a:r>
              <a:rPr lang="en-US" sz="1400" u="sng" dirty="0" smtClean="0">
                <a:solidFill>
                  <a:srgbClr val="FFFF00"/>
                </a:solidFill>
                <a:latin typeface="Calibri" pitchFamily="34" charset="0"/>
                <a:cs typeface="Calibri" pitchFamily="34" charset="0"/>
              </a:rPr>
              <a:t>Public Securities</a:t>
            </a:r>
            <a:r>
              <a:rPr lang="en-US" sz="1400" dirty="0" smtClean="0">
                <a:solidFill>
                  <a:srgbClr val="FFFFFF"/>
                </a:solidFill>
                <a:latin typeface="Calibri" pitchFamily="34" charset="0"/>
                <a:cs typeface="Calibri" pitchFamily="34" charset="0"/>
              </a:rPr>
              <a:t>      </a:t>
            </a:r>
            <a:r>
              <a:rPr lang="en-US" sz="1400" dirty="0">
                <a:solidFill>
                  <a:srgbClr val="FFFFFF"/>
                </a:solidFill>
                <a:latin typeface="Calibri" pitchFamily="34" charset="0"/>
                <a:cs typeface="Calibri" pitchFamily="34" charset="0"/>
              </a:rPr>
              <a:t>»     </a:t>
            </a:r>
            <a:r>
              <a:rPr lang="en-US" sz="1400" dirty="0" smtClean="0">
                <a:solidFill>
                  <a:srgbClr val="FFFFFF"/>
                </a:solidFill>
                <a:latin typeface="Calibri" pitchFamily="34" charset="0"/>
                <a:cs typeface="Calibri" pitchFamily="34" charset="0"/>
              </a:rPr>
              <a:t>Venture Capital     »     Q&amp;A </a:t>
            </a:r>
            <a:endParaRPr lang="en-US" sz="1400" dirty="0">
              <a:solidFill>
                <a:srgbClr val="7A7A7A"/>
              </a:solidFill>
              <a:latin typeface="Calibri" pitchFamily="34" charset="0"/>
              <a:cs typeface="Calibri" pitchFamily="34" charset="0"/>
            </a:endParaRPr>
          </a:p>
        </p:txBody>
      </p:sp>
      <p:sp>
        <p:nvSpPr>
          <p:cNvPr id="8" name="Rectangle 7"/>
          <p:cNvSpPr/>
          <p:nvPr/>
        </p:nvSpPr>
        <p:spPr>
          <a:xfrm>
            <a:off x="76200" y="381000"/>
            <a:ext cx="5715000" cy="762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chemeClr val="tx1"/>
                </a:solidFill>
                <a:latin typeface="Calibri" pitchFamily="34" charset="0"/>
                <a:cs typeface="Calibri" pitchFamily="34" charset="0"/>
              </a:rPr>
              <a:t> </a:t>
            </a:r>
            <a:r>
              <a:rPr lang="en-US" sz="2400" b="1" dirty="0" smtClean="0">
                <a:solidFill>
                  <a:schemeClr val="tx1"/>
                </a:solidFill>
                <a:latin typeface="Calibri" pitchFamily="34" charset="0"/>
                <a:cs typeface="Calibri" pitchFamily="34" charset="0"/>
              </a:rPr>
              <a:t>    Public Equities</a:t>
            </a:r>
            <a:endParaRPr lang="en-US" sz="2400" b="1" dirty="0">
              <a:solidFill>
                <a:schemeClr val="tx1"/>
              </a:solidFill>
              <a:latin typeface="Calibri" pitchFamily="34" charset="0"/>
              <a:cs typeface="Calibri" pitchFamily="34" charset="0"/>
            </a:endParaRPr>
          </a:p>
        </p:txBody>
      </p:sp>
      <p:sp>
        <p:nvSpPr>
          <p:cNvPr id="6" name="Rectangle 5"/>
          <p:cNvSpPr/>
          <p:nvPr/>
        </p:nvSpPr>
        <p:spPr>
          <a:xfrm>
            <a:off x="0" y="1371600"/>
            <a:ext cx="8991600" cy="4603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Snip Diagonal Corner Rectangle 1"/>
          <p:cNvSpPr/>
          <p:nvPr/>
        </p:nvSpPr>
        <p:spPr>
          <a:xfrm>
            <a:off x="6934200" y="381000"/>
            <a:ext cx="1905000" cy="609600"/>
          </a:xfrm>
          <a:prstGeom prst="snip2Diag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Calibri" pitchFamily="34" charset="0"/>
                <a:cs typeface="Calibri" pitchFamily="34" charset="0"/>
              </a:rPr>
              <a:t>i3 Water Fund</a:t>
            </a:r>
            <a:endParaRPr lang="en-US" sz="2000" dirty="0">
              <a:solidFill>
                <a:schemeClr val="bg1"/>
              </a:solidFill>
              <a:latin typeface="Calibri" pitchFamily="34" charset="0"/>
              <a:cs typeface="Calibri" pitchFamily="34" charset="0"/>
            </a:endParaRPr>
          </a:p>
        </p:txBody>
      </p:sp>
      <p:sp>
        <p:nvSpPr>
          <p:cNvPr id="3" name="Rectangle 2"/>
          <p:cNvSpPr/>
          <p:nvPr/>
        </p:nvSpPr>
        <p:spPr>
          <a:xfrm>
            <a:off x="0" y="1417638"/>
            <a:ext cx="8610600" cy="4906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srgbClr val="FFFFFF"/>
              </a:solidFill>
            </a:endParaRPr>
          </a:p>
          <a:p>
            <a:pPr algn="ctr"/>
            <a:endParaRPr lang="en-US" sz="1600" dirty="0"/>
          </a:p>
        </p:txBody>
      </p:sp>
      <p:sp>
        <p:nvSpPr>
          <p:cNvPr id="10" name="Rectangle 9"/>
          <p:cNvSpPr/>
          <p:nvPr/>
        </p:nvSpPr>
        <p:spPr>
          <a:xfrm>
            <a:off x="8610600" y="1417638"/>
            <a:ext cx="381000" cy="4906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3"/>
          <p:cNvSpPr>
            <a:spLocks noGrp="1"/>
          </p:cNvSpPr>
          <p:nvPr>
            <p:ph idx="1"/>
          </p:nvPr>
        </p:nvSpPr>
        <p:spPr>
          <a:xfrm>
            <a:off x="76200" y="1600200"/>
            <a:ext cx="8915400" cy="4724400"/>
          </a:xfrm>
        </p:spPr>
        <p:txBody>
          <a:bodyPr>
            <a:normAutofit/>
          </a:bodyPr>
          <a:lstStyle/>
          <a:p>
            <a:r>
              <a:rPr lang="en-US" sz="1800" b="1" dirty="0" smtClean="0">
                <a:latin typeface="Calibri" pitchFamily="34" charset="0"/>
                <a:cs typeface="Calibri" pitchFamily="34" charset="0"/>
              </a:rPr>
              <a:t>     Tri-Tech Holding (TRIT)</a:t>
            </a:r>
          </a:p>
          <a:p>
            <a:pPr lvl="1"/>
            <a:r>
              <a:rPr lang="en-US" sz="1600" dirty="0" smtClean="0">
                <a:latin typeface="Calibri" pitchFamily="34" charset="0"/>
                <a:cs typeface="Calibri" pitchFamily="34" charset="0"/>
              </a:rPr>
              <a:t>Combines software and hardware solutions to help government entities manage and monitor China’s natural and municipal water resources</a:t>
            </a:r>
          </a:p>
          <a:p>
            <a:pPr lvl="1"/>
            <a:r>
              <a:rPr lang="en-US" sz="1600" u="sng" dirty="0" smtClean="0">
                <a:latin typeface="Calibri" pitchFamily="34" charset="0"/>
                <a:cs typeface="Calibri" pitchFamily="34" charset="0"/>
              </a:rPr>
              <a:t>Two primary segments</a:t>
            </a:r>
            <a:r>
              <a:rPr lang="en-US" sz="1600" dirty="0" smtClean="0">
                <a:latin typeface="Calibri" pitchFamily="34" charset="0"/>
                <a:cs typeface="Calibri" pitchFamily="34" charset="0"/>
              </a:rPr>
              <a:t>:</a:t>
            </a:r>
          </a:p>
          <a:p>
            <a:pPr lvl="2"/>
            <a:r>
              <a:rPr lang="en-US" sz="1600" dirty="0" smtClean="0">
                <a:latin typeface="Calibri" pitchFamily="34" charset="0"/>
                <a:cs typeface="Calibri" pitchFamily="34" charset="0"/>
              </a:rPr>
              <a:t>Wastewater &amp; Tail Gas Treatment</a:t>
            </a:r>
          </a:p>
          <a:p>
            <a:pPr lvl="2"/>
            <a:r>
              <a:rPr lang="en-US" sz="1600" dirty="0" smtClean="0">
                <a:latin typeface="Calibri" pitchFamily="34" charset="0"/>
                <a:cs typeface="Calibri" pitchFamily="34" charset="0"/>
              </a:rPr>
              <a:t>Water Resource Management</a:t>
            </a:r>
          </a:p>
          <a:p>
            <a:pPr lvl="1"/>
            <a:r>
              <a:rPr lang="en-US" sz="1600" u="sng" dirty="0">
                <a:latin typeface="Calibri" pitchFamily="34" charset="0"/>
                <a:cs typeface="Calibri" pitchFamily="34" charset="0"/>
              </a:rPr>
              <a:t>Key Driver</a:t>
            </a:r>
            <a:r>
              <a:rPr lang="en-US" sz="1600" dirty="0">
                <a:latin typeface="Calibri" pitchFamily="34" charset="0"/>
                <a:cs typeface="Calibri" pitchFamily="34" charset="0"/>
              </a:rPr>
              <a:t>: Increased spending by the Chinese </a:t>
            </a:r>
          </a:p>
          <a:p>
            <a:pPr marL="274637" lvl="1" indent="0">
              <a:buNone/>
            </a:pPr>
            <a:r>
              <a:rPr lang="en-US" sz="1600" dirty="0">
                <a:latin typeface="Calibri" pitchFamily="34" charset="0"/>
                <a:cs typeface="Calibri" pitchFamily="34" charset="0"/>
              </a:rPr>
              <a:t> </a:t>
            </a:r>
            <a:r>
              <a:rPr lang="en-US" sz="1600" dirty="0" smtClean="0">
                <a:latin typeface="Calibri" pitchFamily="34" charset="0"/>
                <a:cs typeface="Calibri" pitchFamily="34" charset="0"/>
              </a:rPr>
              <a:t>   Government </a:t>
            </a:r>
            <a:r>
              <a:rPr lang="en-US" sz="1600" dirty="0">
                <a:latin typeface="Calibri" pitchFamily="34" charset="0"/>
                <a:cs typeface="Calibri" pitchFamily="34" charset="0"/>
              </a:rPr>
              <a:t>on water and pollution </a:t>
            </a:r>
            <a:r>
              <a:rPr lang="en-US" sz="1600" dirty="0" smtClean="0">
                <a:latin typeface="Calibri" pitchFamily="34" charset="0"/>
                <a:cs typeface="Calibri" pitchFamily="34" charset="0"/>
              </a:rPr>
              <a:t>abatement</a:t>
            </a:r>
          </a:p>
          <a:p>
            <a:pPr lvl="1"/>
            <a:r>
              <a:rPr lang="en-US" sz="1600" dirty="0" smtClean="0">
                <a:latin typeface="Calibri" pitchFamily="34" charset="0"/>
                <a:cs typeface="Calibri" pitchFamily="34" charset="0"/>
              </a:rPr>
              <a:t>Completed 500 water resource management and</a:t>
            </a:r>
          </a:p>
          <a:p>
            <a:pPr marL="274637" lvl="1" indent="0">
              <a:buNone/>
            </a:pPr>
            <a:r>
              <a:rPr lang="en-US" sz="1600" dirty="0" smtClean="0">
                <a:latin typeface="Calibri" pitchFamily="34" charset="0"/>
                <a:cs typeface="Calibri" pitchFamily="34" charset="0"/>
              </a:rPr>
              <a:t>    100 wastewater treatment projects since </a:t>
            </a:r>
            <a:r>
              <a:rPr lang="en-US" sz="1600" dirty="0" smtClean="0">
                <a:latin typeface="Calibri" pitchFamily="34" charset="0"/>
                <a:cs typeface="Calibri" pitchFamily="34" charset="0"/>
              </a:rPr>
              <a:t>2003</a:t>
            </a:r>
          </a:p>
          <a:p>
            <a:pPr marL="274637" lvl="1" indent="0">
              <a:buNone/>
            </a:pPr>
            <a:endParaRPr lang="en-US" sz="1600" dirty="0">
              <a:latin typeface="Calibri" pitchFamily="34" charset="0"/>
              <a:cs typeface="Calibri" pitchFamily="34" charset="0"/>
            </a:endParaRPr>
          </a:p>
          <a:p>
            <a:pPr lvl="1"/>
            <a:r>
              <a:rPr lang="en-US" sz="1600" dirty="0" smtClean="0">
                <a:latin typeface="Calibri" pitchFamily="34" charset="0"/>
                <a:cs typeface="Calibri" pitchFamily="34" charset="0"/>
              </a:rPr>
              <a:t>Three Year CAGR of 111%</a:t>
            </a:r>
          </a:p>
          <a:p>
            <a:pPr lvl="1"/>
            <a:r>
              <a:rPr lang="en-US" sz="1600" dirty="0" smtClean="0">
                <a:latin typeface="Calibri" pitchFamily="34" charset="0"/>
                <a:cs typeface="Calibri" pitchFamily="34" charset="0"/>
              </a:rPr>
              <a:t>BV/Share = </a:t>
            </a:r>
            <a:r>
              <a:rPr lang="en-US" sz="1600" dirty="0">
                <a:latin typeface="Calibri" pitchFamily="34" charset="0"/>
                <a:cs typeface="Calibri" pitchFamily="34" charset="0"/>
              </a:rPr>
              <a:t>$</a:t>
            </a:r>
            <a:r>
              <a:rPr lang="en-US" sz="1600" dirty="0" smtClean="0">
                <a:latin typeface="Calibri" pitchFamily="34" charset="0"/>
                <a:cs typeface="Calibri" pitchFamily="34" charset="0"/>
              </a:rPr>
              <a:t>7.14       P/Tangible </a:t>
            </a:r>
            <a:r>
              <a:rPr lang="en-US" sz="1600" dirty="0">
                <a:latin typeface="Calibri" pitchFamily="34" charset="0"/>
                <a:cs typeface="Calibri" pitchFamily="34" charset="0"/>
              </a:rPr>
              <a:t>BV = </a:t>
            </a:r>
            <a:r>
              <a:rPr lang="en-US" sz="1600" dirty="0" smtClean="0">
                <a:latin typeface="Calibri" pitchFamily="34" charset="0"/>
                <a:cs typeface="Calibri" pitchFamily="34" charset="0"/>
              </a:rPr>
              <a:t>1.63x</a:t>
            </a:r>
          </a:p>
          <a:p>
            <a:pPr lvl="1"/>
            <a:r>
              <a:rPr lang="en-US" sz="1600" dirty="0" smtClean="0">
                <a:latin typeface="Calibri" pitchFamily="34" charset="0"/>
                <a:cs typeface="Calibri" pitchFamily="34" charset="0"/>
              </a:rPr>
              <a:t>Strong balance sheet ($23m in cash, no LT debt)</a:t>
            </a:r>
          </a:p>
          <a:p>
            <a:pPr lvl="1"/>
            <a:endParaRPr lang="en-US" sz="1800" dirty="0" smtClean="0">
              <a:latin typeface="Calibri" pitchFamily="34" charset="0"/>
              <a:cs typeface="Calibri" pitchFamily="34" charset="0"/>
            </a:endParaRPr>
          </a:p>
          <a:p>
            <a:endParaRPr lang="en-US" sz="1800" dirty="0">
              <a:latin typeface="Calibri" pitchFamily="34" charset="0"/>
              <a:cs typeface="Calibri" pitchFamily="34" charset="0"/>
            </a:endParaRPr>
          </a:p>
          <a:p>
            <a:endParaRPr lang="en-US" sz="1800" b="1" dirty="0" smtClean="0">
              <a:latin typeface="Calibri" pitchFamily="34" charset="0"/>
              <a:cs typeface="Calibr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89741405"/>
              </p:ext>
            </p:extLst>
          </p:nvPr>
        </p:nvGraphicFramePr>
        <p:xfrm>
          <a:off x="5319908" y="2743201"/>
          <a:ext cx="3505200" cy="2991458"/>
        </p:xfrm>
        <a:graphic>
          <a:graphicData uri="http://schemas.openxmlformats.org/drawingml/2006/table">
            <a:tbl>
              <a:tblPr bandRow="1">
                <a:tableStyleId>{F5AB1C69-6EDB-4FF4-983F-18BD219EF322}</a:tableStyleId>
              </a:tblPr>
              <a:tblGrid>
                <a:gridCol w="1752600"/>
                <a:gridCol w="1752600"/>
              </a:tblGrid>
              <a:tr h="542315">
                <a:tc>
                  <a:txBody>
                    <a:bodyPr/>
                    <a:lstStyle/>
                    <a:p>
                      <a:pPr algn="ctr"/>
                      <a:r>
                        <a:rPr lang="en-US" dirty="0" smtClean="0">
                          <a:latin typeface="Calibri" pitchFamily="34" charset="0"/>
                          <a:cs typeface="Calibri" pitchFamily="34" charset="0"/>
                        </a:rPr>
                        <a:t>Market Cap. (m)</a:t>
                      </a:r>
                      <a:endParaRPr lang="en-US" dirty="0">
                        <a:latin typeface="Calibri" pitchFamily="34" charset="0"/>
                        <a:cs typeface="Calibri" pitchFamily="34" charset="0"/>
                      </a:endParaRPr>
                    </a:p>
                  </a:txBody>
                  <a:tcPr anchor="ctr"/>
                </a:tc>
                <a:tc>
                  <a:txBody>
                    <a:bodyPr/>
                    <a:lstStyle/>
                    <a:p>
                      <a:pPr algn="ctr"/>
                      <a:r>
                        <a:rPr lang="en-US" dirty="0" smtClean="0">
                          <a:latin typeface="Calibri" pitchFamily="34" charset="0"/>
                          <a:cs typeface="Calibri" pitchFamily="34" charset="0"/>
                        </a:rPr>
                        <a:t>$100</a:t>
                      </a:r>
                      <a:endParaRPr lang="en-US" dirty="0">
                        <a:latin typeface="Calibri" pitchFamily="34" charset="0"/>
                        <a:cs typeface="Calibri" pitchFamily="34" charset="0"/>
                      </a:endParaRPr>
                    </a:p>
                  </a:txBody>
                  <a:tcPr anchor="ctr"/>
                </a:tc>
              </a:tr>
              <a:tr h="620423">
                <a:tc>
                  <a:txBody>
                    <a:bodyPr/>
                    <a:lstStyle/>
                    <a:p>
                      <a:pPr algn="ctr"/>
                      <a:r>
                        <a:rPr lang="en-US" dirty="0" smtClean="0">
                          <a:latin typeface="Calibri" pitchFamily="34" charset="0"/>
                          <a:cs typeface="Calibri" pitchFamily="34" charset="0"/>
                        </a:rPr>
                        <a:t>Current</a:t>
                      </a:r>
                      <a:r>
                        <a:rPr lang="en-US" baseline="0" dirty="0" smtClean="0">
                          <a:latin typeface="Calibri" pitchFamily="34" charset="0"/>
                          <a:cs typeface="Calibri" pitchFamily="34" charset="0"/>
                        </a:rPr>
                        <a:t> Stock Price</a:t>
                      </a:r>
                      <a:endParaRPr lang="en-US" dirty="0">
                        <a:latin typeface="Calibri" pitchFamily="34" charset="0"/>
                        <a:cs typeface="Calibri" pitchFamily="34" charset="0"/>
                      </a:endParaRPr>
                    </a:p>
                  </a:txBody>
                  <a:tcPr anchor="ctr"/>
                </a:tc>
                <a:tc>
                  <a:txBody>
                    <a:bodyPr/>
                    <a:lstStyle/>
                    <a:p>
                      <a:pPr algn="ctr"/>
                      <a:r>
                        <a:rPr lang="en-US" dirty="0" smtClean="0">
                          <a:latin typeface="Calibri" pitchFamily="34" charset="0"/>
                          <a:cs typeface="Calibri" pitchFamily="34" charset="0"/>
                        </a:rPr>
                        <a:t>$11.00</a:t>
                      </a:r>
                      <a:endParaRPr lang="en-US" dirty="0">
                        <a:latin typeface="Calibri" pitchFamily="34" charset="0"/>
                        <a:cs typeface="Calibri" pitchFamily="34" charset="0"/>
                      </a:endParaRPr>
                    </a:p>
                  </a:txBody>
                  <a:tcPr anchor="ctr"/>
                </a:tc>
              </a:tr>
              <a:tr h="603021">
                <a:tc>
                  <a:txBody>
                    <a:bodyPr/>
                    <a:lstStyle/>
                    <a:p>
                      <a:pPr algn="ctr"/>
                      <a:r>
                        <a:rPr lang="en-US" dirty="0" smtClean="0">
                          <a:latin typeface="Calibri" pitchFamily="34" charset="0"/>
                          <a:cs typeface="Calibri" pitchFamily="34" charset="0"/>
                        </a:rPr>
                        <a:t>52</a:t>
                      </a:r>
                      <a:r>
                        <a:rPr lang="en-US" baseline="0" dirty="0" smtClean="0">
                          <a:latin typeface="Calibri" pitchFamily="34" charset="0"/>
                          <a:cs typeface="Calibri" pitchFamily="34" charset="0"/>
                        </a:rPr>
                        <a:t>-Week Range</a:t>
                      </a:r>
                      <a:endParaRPr lang="en-US" dirty="0">
                        <a:latin typeface="Calibri" pitchFamily="34" charset="0"/>
                        <a:cs typeface="Calibri" pitchFamily="34" charset="0"/>
                      </a:endParaRPr>
                    </a:p>
                  </a:txBody>
                  <a:tcPr anchor="ctr"/>
                </a:tc>
                <a:tc>
                  <a:txBody>
                    <a:bodyPr/>
                    <a:lstStyle/>
                    <a:p>
                      <a:pPr algn="ctr"/>
                      <a:r>
                        <a:rPr lang="en-US" dirty="0" smtClean="0">
                          <a:latin typeface="Calibri" pitchFamily="34" charset="0"/>
                          <a:cs typeface="Calibri" pitchFamily="34" charset="0"/>
                        </a:rPr>
                        <a:t>$7.62 - $15.96</a:t>
                      </a:r>
                      <a:endParaRPr lang="en-US" dirty="0">
                        <a:latin typeface="Calibri" pitchFamily="34" charset="0"/>
                        <a:cs typeface="Calibri" pitchFamily="34" charset="0"/>
                      </a:endParaRPr>
                    </a:p>
                  </a:txBody>
                  <a:tcPr anchor="ctr"/>
                </a:tc>
              </a:tr>
              <a:tr h="603021">
                <a:tc>
                  <a:txBody>
                    <a:bodyPr/>
                    <a:lstStyle/>
                    <a:p>
                      <a:pPr algn="ctr"/>
                      <a:r>
                        <a:rPr lang="en-US" dirty="0" smtClean="0">
                          <a:latin typeface="Calibri" pitchFamily="34" charset="0"/>
                          <a:cs typeface="Calibri" pitchFamily="34" charset="0"/>
                        </a:rPr>
                        <a:t>EPS (ttm)</a:t>
                      </a:r>
                      <a:endParaRPr lang="en-US" dirty="0">
                        <a:latin typeface="Calibri" pitchFamily="34" charset="0"/>
                        <a:cs typeface="Calibri" pitchFamily="34" charset="0"/>
                      </a:endParaRPr>
                    </a:p>
                  </a:txBody>
                  <a:tcPr anchor="ctr"/>
                </a:tc>
                <a:tc>
                  <a:txBody>
                    <a:bodyPr/>
                    <a:lstStyle/>
                    <a:p>
                      <a:pPr algn="ctr"/>
                      <a:r>
                        <a:rPr lang="en-US" dirty="0" smtClean="0">
                          <a:latin typeface="Calibri" pitchFamily="34" charset="0"/>
                          <a:cs typeface="Calibri" pitchFamily="34" charset="0"/>
                        </a:rPr>
                        <a:t>$0.98</a:t>
                      </a:r>
                      <a:endParaRPr lang="en-US" dirty="0">
                        <a:latin typeface="Calibri" pitchFamily="34" charset="0"/>
                        <a:cs typeface="Calibri" pitchFamily="34" charset="0"/>
                      </a:endParaRPr>
                    </a:p>
                  </a:txBody>
                  <a:tcPr anchor="ctr"/>
                </a:tc>
              </a:tr>
              <a:tr h="603021">
                <a:tc>
                  <a:txBody>
                    <a:bodyPr/>
                    <a:lstStyle/>
                    <a:p>
                      <a:pPr algn="ctr"/>
                      <a:r>
                        <a:rPr lang="en-US" dirty="0" smtClean="0">
                          <a:latin typeface="Calibri" pitchFamily="34" charset="0"/>
                          <a:cs typeface="Calibri" pitchFamily="34" charset="0"/>
                        </a:rPr>
                        <a:t>Adjusted Beta</a:t>
                      </a:r>
                      <a:endParaRPr lang="en-US" dirty="0">
                        <a:latin typeface="Calibri" pitchFamily="34" charset="0"/>
                        <a:cs typeface="Calibri" pitchFamily="34" charset="0"/>
                      </a:endParaRPr>
                    </a:p>
                  </a:txBody>
                  <a:tcPr anchor="ctr"/>
                </a:tc>
                <a:tc>
                  <a:txBody>
                    <a:bodyPr/>
                    <a:lstStyle/>
                    <a:p>
                      <a:pPr algn="ctr"/>
                      <a:r>
                        <a:rPr lang="en-US" dirty="0" smtClean="0">
                          <a:latin typeface="Calibri" pitchFamily="34" charset="0"/>
                          <a:cs typeface="Calibri" pitchFamily="34" charset="0"/>
                        </a:rPr>
                        <a:t>2.23</a:t>
                      </a:r>
                      <a:endParaRPr lang="en-US" dirty="0">
                        <a:latin typeface="Calibri" pitchFamily="34" charset="0"/>
                        <a:cs typeface="Calibri" pitchFamily="34" charset="0"/>
                      </a:endParaRPr>
                    </a:p>
                  </a:txBody>
                  <a:tcPr anchor="ctr"/>
                </a:tc>
              </a:tr>
            </a:tbl>
          </a:graphicData>
        </a:graphic>
      </p:graphicFrame>
      <p:sp>
        <p:nvSpPr>
          <p:cNvPr id="7" name="Slide Number Placeholder 6"/>
          <p:cNvSpPr>
            <a:spLocks noGrp="1"/>
          </p:cNvSpPr>
          <p:nvPr>
            <p:ph type="sldNum" sz="quarter" idx="12"/>
          </p:nvPr>
        </p:nvSpPr>
        <p:spPr/>
        <p:txBody>
          <a:bodyPr/>
          <a:lstStyle/>
          <a:p>
            <a:pPr>
              <a:defRPr/>
            </a:pPr>
            <a:fld id="{AAD628E0-0948-4299-933B-EAEE743C06A9}" type="slidenum">
              <a:rPr lang="en-US" smtClean="0"/>
              <a:pPr>
                <a:defRPr/>
              </a:pPr>
              <a:t>9</a:t>
            </a:fld>
            <a:endParaRPr lang="en-US" dirty="0"/>
          </a:p>
        </p:txBody>
      </p:sp>
    </p:spTree>
    <p:extLst>
      <p:ext uri="{BB962C8B-B14F-4D97-AF65-F5344CB8AC3E}">
        <p14:creationId xmlns:p14="http://schemas.microsoft.com/office/powerpoint/2010/main" val="31054452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3175</TotalTime>
  <Words>2548</Words>
  <Application>Microsoft Office PowerPoint</Application>
  <PresentationFormat>On-screen Show (4:3)</PresentationFormat>
  <Paragraphs>331</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Essential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Saurabh Prasad</dc:creator>
  <cp:lastModifiedBy>JGSM</cp:lastModifiedBy>
  <cp:revision>475</cp:revision>
  <dcterms:created xsi:type="dcterms:W3CDTF">2010-11-05T13:27:32Z</dcterms:created>
  <dcterms:modified xsi:type="dcterms:W3CDTF">2011-04-05T18:37:59Z</dcterms:modified>
</cp:coreProperties>
</file>