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47" r:id="rId2"/>
    <p:sldId id="341" r:id="rId3"/>
    <p:sldId id="384" r:id="rId4"/>
    <p:sldId id="349" r:id="rId5"/>
    <p:sldId id="382" r:id="rId6"/>
    <p:sldId id="377" r:id="rId7"/>
    <p:sldId id="373" r:id="rId8"/>
    <p:sldId id="352" r:id="rId9"/>
    <p:sldId id="359" r:id="rId10"/>
    <p:sldId id="374" r:id="rId11"/>
    <p:sldId id="362" r:id="rId12"/>
    <p:sldId id="375" r:id="rId13"/>
    <p:sldId id="364" r:id="rId14"/>
    <p:sldId id="385" r:id="rId15"/>
    <p:sldId id="366" r:id="rId16"/>
    <p:sldId id="367" r:id="rId17"/>
    <p:sldId id="275" r:id="rId18"/>
    <p:sldId id="309" r:id="rId19"/>
    <p:sldId id="380" r:id="rId20"/>
    <p:sldId id="386" r:id="rId21"/>
    <p:sldId id="311" r:id="rId22"/>
    <p:sldId id="379" r:id="rId23"/>
    <p:sldId id="378" r:id="rId24"/>
    <p:sldId id="277" r:id="rId25"/>
    <p:sldId id="38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3840" userDrawn="1">
          <p15:clr>
            <a:srgbClr val="A4A3A4"/>
          </p15:clr>
        </p15:guide>
        <p15:guide id="3" orient="horz" pos="600" userDrawn="1">
          <p15:clr>
            <a:srgbClr val="A4A3A4"/>
          </p15:clr>
        </p15:guide>
        <p15:guide id="4" orient="horz" pos="96" userDrawn="1">
          <p15:clr>
            <a:srgbClr val="A4A3A4"/>
          </p15:clr>
        </p15:guide>
        <p15:guide id="5" orient="horz" pos="2856" userDrawn="1">
          <p15:clr>
            <a:srgbClr val="A4A3A4"/>
          </p15:clr>
        </p15:guide>
        <p15:guide id="6" pos="528" userDrawn="1">
          <p15:clr>
            <a:srgbClr val="A4A3A4"/>
          </p15:clr>
        </p15:guide>
        <p15:guide id="7" pos="7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Barrios" initials="AB" lastIdx="1" clrIdx="0">
    <p:extLst>
      <p:ext uri="{19B8F6BF-5375-455C-9EA6-DF929625EA0E}">
        <p15:presenceInfo xmlns:p15="http://schemas.microsoft.com/office/powerpoint/2012/main" userId="cce1fe313c77ed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942"/>
    <a:srgbClr val="C00000"/>
    <a:srgbClr val="E41F26"/>
    <a:srgbClr val="D95B43"/>
    <a:srgbClr val="542437"/>
    <a:srgbClr val="53777A"/>
    <a:srgbClr val="F9BF76"/>
    <a:srgbClr val="ECD07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6433" autoAdjust="0"/>
  </p:normalViewPr>
  <p:slideViewPr>
    <p:cSldViewPr snapToGrid="0">
      <p:cViewPr varScale="1">
        <p:scale>
          <a:sx n="94" d="100"/>
          <a:sy n="94" d="100"/>
        </p:scale>
        <p:origin x="78" y="204"/>
      </p:cViewPr>
      <p:guideLst>
        <p:guide orient="horz" pos="2040"/>
        <p:guide pos="3840"/>
        <p:guide orient="horz" pos="600"/>
        <p:guide orient="horz" pos="96"/>
        <p:guide orient="horz" pos="2856"/>
        <p:guide pos="528"/>
        <p:guide pos="7152"/>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2" d="100"/>
          <a:sy n="62" d="100"/>
        </p:scale>
        <p:origin x="322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arriosA16\AppData\Local\Box\Box%20Edit\Documents\58987320441\Stats%20-%20DO%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hens16\AppData\Local\Box\Box%20Edit\Documents\59203529169\Model%20-%20Washington%20DC%20v16.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hens16\AppData\Local\Box\Box%20Edit\Documents\59203529169\Model%20-%20Washington%20DC%20v1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liveiraD16\Box%20Sync\MS%20Case%20Competition%20-%20HIV\Prospectus\Exhibits\Addressable%20Market%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liveiraD16\Box%20Sync\MS%20Case%20Competition%20-%20HIV\Prospectus\Exhibits\Addressable%20Market%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arriosA16\AppData\Local\Box\Box%20Edit\Documents\58987320441\Stats%20-%20DO%20v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19244665802078"/>
          <c:y val="2.137777408450854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8151949619439244E-2"/>
          <c:y val="5.297728934979605E-2"/>
          <c:w val="0.96369610076112155"/>
          <c:h val="0.86844941596972824"/>
        </c:manualLayout>
      </c:layout>
      <c:barChart>
        <c:barDir val="col"/>
        <c:grouping val="clustered"/>
        <c:varyColors val="0"/>
        <c:ser>
          <c:idx val="0"/>
          <c:order val="0"/>
          <c:tx>
            <c:strRef>
              <c:f>Sheet1!$B$1</c:f>
              <c:strCache>
                <c:ptCount val="1"/>
                <c:pt idx="0">
                  <c:v>Percentage of population living with HIV</c:v>
                </c:pt>
              </c:strCache>
            </c:strRef>
          </c:tx>
          <c:spPr>
            <a:solidFill>
              <a:srgbClr val="53777A"/>
            </a:solidFill>
            <a:ln>
              <a:noFill/>
            </a:ln>
            <a:effectLst/>
          </c:spPr>
          <c:invertIfNegative val="0"/>
          <c:dPt>
            <c:idx val="1"/>
            <c:invertIfNegative val="0"/>
            <c:bubble3D val="0"/>
            <c:spPr>
              <a:solidFill>
                <a:srgbClr val="C02942"/>
              </a:solidFill>
              <a:ln>
                <a:noFill/>
              </a:ln>
              <a:effectLst/>
            </c:spPr>
          </c:dPt>
          <c:dPt>
            <c:idx val="2"/>
            <c:invertIfNegative val="0"/>
            <c:bubble3D val="0"/>
            <c:spPr>
              <a:solidFill>
                <a:srgbClr val="C0294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HIV Diagnosed</c:v>
                </c:pt>
                <c:pt idx="1">
                  <c:v>Linked to care</c:v>
                </c:pt>
                <c:pt idx="2">
                  <c:v>Engaged in Care</c:v>
                </c:pt>
                <c:pt idx="3">
                  <c:v>Prescribed ART</c:v>
                </c:pt>
                <c:pt idx="4">
                  <c:v>Virally Suppressed</c:v>
                </c:pt>
              </c:strCache>
            </c:strRef>
          </c:cat>
          <c:val>
            <c:numRef>
              <c:f>Sheet1!$B$2:$B$6</c:f>
              <c:numCache>
                <c:formatCode>0%</c:formatCode>
                <c:ptCount val="5"/>
                <c:pt idx="0">
                  <c:v>0.87</c:v>
                </c:pt>
                <c:pt idx="1">
                  <c:v>0.81</c:v>
                </c:pt>
                <c:pt idx="2">
                  <c:v>0.39</c:v>
                </c:pt>
                <c:pt idx="3">
                  <c:v>0.36</c:v>
                </c:pt>
                <c:pt idx="4">
                  <c:v>0.3</c:v>
                </c:pt>
              </c:numCache>
            </c:numRef>
          </c:val>
        </c:ser>
        <c:dLbls>
          <c:dLblPos val="outEnd"/>
          <c:showLegendKey val="0"/>
          <c:showVal val="1"/>
          <c:showCatName val="0"/>
          <c:showSerName val="0"/>
          <c:showPercent val="0"/>
          <c:showBubbleSize val="0"/>
        </c:dLbls>
        <c:gapWidth val="70"/>
        <c:overlap val="-27"/>
        <c:axId val="141860080"/>
        <c:axId val="141860472"/>
      </c:barChart>
      <c:catAx>
        <c:axId val="14186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1860472"/>
        <c:crosses val="autoZero"/>
        <c:auto val="1"/>
        <c:lblAlgn val="ctr"/>
        <c:lblOffset val="100"/>
        <c:noMultiLvlLbl val="0"/>
      </c:catAx>
      <c:valAx>
        <c:axId val="141860472"/>
        <c:scaling>
          <c:orientation val="minMax"/>
        </c:scaling>
        <c:delete val="1"/>
        <c:axPos val="l"/>
        <c:numFmt formatCode="0%" sourceLinked="1"/>
        <c:majorTickMark val="none"/>
        <c:minorTickMark val="none"/>
        <c:tickLblPos val="nextTo"/>
        <c:crossAx val="141860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14401540541176"/>
          <c:y val="5.7978304410584339E-2"/>
          <c:w val="0.82914131279278436"/>
          <c:h val="0.7992190982277812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Sessions Attended</c:v>
                </c:pt>
              </c:strCache>
            </c:strRef>
          </c:cat>
          <c:val>
            <c:numRef>
              <c:f>Sheet1!$B$2</c:f>
              <c:numCache>
                <c:formatCode>0%</c:formatCode>
                <c:ptCount val="1"/>
                <c:pt idx="0">
                  <c:v>0.46</c:v>
                </c:pt>
              </c:numCache>
            </c:numRef>
          </c:val>
        </c:ser>
        <c:ser>
          <c:idx val="1"/>
          <c:order val="1"/>
          <c:tx>
            <c:strRef>
              <c:f>Sheet1!$C$1</c:f>
              <c:strCache>
                <c:ptCount val="1"/>
                <c:pt idx="0">
                  <c:v>Series 2</c:v>
                </c:pt>
              </c:strCache>
            </c:strRef>
          </c:tx>
          <c:spPr>
            <a:solidFill>
              <a:srgbClr val="C029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Sessions Attended</c:v>
                </c:pt>
              </c:strCache>
            </c:strRef>
          </c:cat>
          <c:val>
            <c:numRef>
              <c:f>Sheet1!$C$2</c:f>
              <c:numCache>
                <c:formatCode>0%</c:formatCode>
                <c:ptCount val="1"/>
                <c:pt idx="0">
                  <c:v>0.69</c:v>
                </c:pt>
              </c:numCache>
            </c:numRef>
          </c:val>
        </c:ser>
        <c:dLbls>
          <c:dLblPos val="outEnd"/>
          <c:showLegendKey val="0"/>
          <c:showVal val="1"/>
          <c:showCatName val="0"/>
          <c:showSerName val="0"/>
          <c:showPercent val="0"/>
          <c:showBubbleSize val="0"/>
        </c:dLbls>
        <c:gapWidth val="114"/>
        <c:overlap val="-10"/>
        <c:axId val="141862040"/>
        <c:axId val="141862432"/>
      </c:barChart>
      <c:catAx>
        <c:axId val="14186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862432"/>
        <c:crosses val="autoZero"/>
        <c:auto val="1"/>
        <c:lblAlgn val="ctr"/>
        <c:lblOffset val="100"/>
        <c:noMultiLvlLbl val="0"/>
      </c:catAx>
      <c:valAx>
        <c:axId val="141862432"/>
        <c:scaling>
          <c:orientation val="minMax"/>
        </c:scaling>
        <c:delete val="1"/>
        <c:axPos val="l"/>
        <c:numFmt formatCode="0%" sourceLinked="1"/>
        <c:majorTickMark val="none"/>
        <c:minorTickMark val="none"/>
        <c:tickLblPos val="nextTo"/>
        <c:crossAx val="141862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HIV Prevalence</a:t>
            </a:r>
          </a:p>
        </c:rich>
      </c:tx>
      <c:layout>
        <c:manualLayout>
          <c:xMode val="edge"/>
          <c:yMode val="edge"/>
          <c:x val="0.38175715087261841"/>
          <c:y val="2.062785242709075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8249903492367894E-2"/>
          <c:y val="0.12671395062355748"/>
          <c:w val="0.96350019301526424"/>
          <c:h val="0.75043222195847648"/>
        </c:manualLayout>
      </c:layout>
      <c:barChart>
        <c:barDir val="col"/>
        <c:grouping val="clustered"/>
        <c:varyColors val="0"/>
        <c:ser>
          <c:idx val="0"/>
          <c:order val="0"/>
          <c:spPr>
            <a:solidFill>
              <a:srgbClr val="C00000"/>
            </a:solidFill>
            <a:ln>
              <a:noFill/>
            </a:ln>
            <a:effectLst/>
          </c:spPr>
          <c:invertIfNegative val="0"/>
          <c:dPt>
            <c:idx val="0"/>
            <c:invertIfNegative val="0"/>
            <c:bubble3D val="0"/>
            <c:spPr>
              <a:solidFill>
                <a:srgbClr val="D95B43"/>
              </a:solidFill>
              <a:ln>
                <a:noFill/>
              </a:ln>
              <a:effectLst/>
            </c:spPr>
            <c:extLst xmlns:c16r2="http://schemas.microsoft.com/office/drawing/2015/06/chart">
              <c:ext xmlns:c16="http://schemas.microsoft.com/office/drawing/2014/chart" uri="{C3380CC4-5D6E-409C-BE32-E72D297353CC}">
                <c16:uniqueId val="{00000001-B4BD-4C9A-9113-75DB97D0B011}"/>
              </c:ext>
            </c:extLst>
          </c:dPt>
          <c:dPt>
            <c:idx val="1"/>
            <c:invertIfNegative val="0"/>
            <c:bubble3D val="0"/>
            <c:spPr>
              <a:solidFill>
                <a:srgbClr val="D95B43"/>
              </a:solidFill>
              <a:ln>
                <a:noFill/>
              </a:ln>
              <a:effectLst/>
            </c:spPr>
            <c:extLst xmlns:c16r2="http://schemas.microsoft.com/office/drawing/2015/06/chart">
              <c:ext xmlns:c16="http://schemas.microsoft.com/office/drawing/2014/chart" uri="{C3380CC4-5D6E-409C-BE32-E72D297353CC}">
                <c16:uniqueId val="{00000003-B4BD-4C9A-9113-75DB97D0B011}"/>
              </c:ext>
            </c:extLst>
          </c:dPt>
          <c:dPt>
            <c:idx val="2"/>
            <c:invertIfNegative val="0"/>
            <c:bubble3D val="0"/>
            <c:spPr>
              <a:solidFill>
                <a:srgbClr val="D95B43"/>
              </a:solidFill>
              <a:ln>
                <a:noFill/>
              </a:ln>
              <a:effectLst/>
            </c:spPr>
            <c:extLst xmlns:c16r2="http://schemas.microsoft.com/office/drawing/2015/06/chart">
              <c:ext xmlns:c16="http://schemas.microsoft.com/office/drawing/2014/chart" uri="{C3380CC4-5D6E-409C-BE32-E72D297353CC}">
                <c16:uniqueId val="{00000005-B4BD-4C9A-9113-75DB97D0B011}"/>
              </c:ext>
            </c:extLst>
          </c:dPt>
          <c:dPt>
            <c:idx val="3"/>
            <c:invertIfNegative val="0"/>
            <c:bubble3D val="0"/>
            <c:spPr>
              <a:solidFill>
                <a:srgbClr val="D95B43"/>
              </a:solidFill>
              <a:ln>
                <a:noFill/>
              </a:ln>
              <a:effectLst/>
            </c:spPr>
            <c:extLst xmlns:c16r2="http://schemas.microsoft.com/office/drawing/2015/06/chart">
              <c:ext xmlns:c16="http://schemas.microsoft.com/office/drawing/2014/chart" uri="{C3380CC4-5D6E-409C-BE32-E72D297353CC}">
                <c16:uniqueId val="{00000007-B4BD-4C9A-9113-75DB97D0B011}"/>
              </c:ext>
            </c:extLst>
          </c:dPt>
          <c:dPt>
            <c:idx val="4"/>
            <c:invertIfNegative val="0"/>
            <c:bubble3D val="0"/>
            <c:spPr>
              <a:solidFill>
                <a:srgbClr val="542437"/>
              </a:solidFill>
              <a:ln>
                <a:noFill/>
              </a:ln>
              <a:effectLst/>
            </c:spPr>
            <c:extLst xmlns:c16r2="http://schemas.microsoft.com/office/drawing/2015/06/chart">
              <c:ext xmlns:c16="http://schemas.microsoft.com/office/drawing/2014/chart" uri="{C3380CC4-5D6E-409C-BE32-E72D297353CC}">
                <c16:uniqueId val="{00000009-B4BD-4C9A-9113-75DB97D0B011}"/>
              </c:ext>
            </c:extLst>
          </c:dPt>
          <c:dPt>
            <c:idx val="5"/>
            <c:invertIfNegative val="0"/>
            <c:bubble3D val="0"/>
            <c:spPr>
              <a:solidFill>
                <a:srgbClr val="542437"/>
              </a:solidFill>
              <a:ln>
                <a:noFill/>
              </a:ln>
              <a:effectLst/>
            </c:spPr>
            <c:extLst xmlns:c16r2="http://schemas.microsoft.com/office/drawing/2015/06/chart">
              <c:ext xmlns:c16="http://schemas.microsoft.com/office/drawing/2014/chart" uri="{C3380CC4-5D6E-409C-BE32-E72D297353CC}">
                <c16:uniqueId val="{0000000B-B4BD-4C9A-9113-75DB97D0B011}"/>
              </c:ext>
            </c:extLst>
          </c:dPt>
          <c:dPt>
            <c:idx val="6"/>
            <c:invertIfNegative val="0"/>
            <c:bubble3D val="0"/>
            <c:spPr>
              <a:solidFill>
                <a:srgbClr val="542437"/>
              </a:solidFill>
              <a:ln>
                <a:noFill/>
              </a:ln>
              <a:effectLst/>
            </c:spPr>
            <c:extLst xmlns:c16r2="http://schemas.microsoft.com/office/drawing/2015/06/chart">
              <c:ext xmlns:c16="http://schemas.microsoft.com/office/drawing/2014/chart" uri="{C3380CC4-5D6E-409C-BE32-E72D297353CC}">
                <c16:uniqueId val="{0000000D-B4BD-4C9A-9113-75DB97D0B01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prevalence!$A$19:$A$25</c:f>
              <c:strCache>
                <c:ptCount val="7"/>
                <c:pt idx="0">
                  <c:v>Washington D.C.</c:v>
                </c:pt>
                <c:pt idx="1">
                  <c:v>Baltimore</c:v>
                </c:pt>
                <c:pt idx="2">
                  <c:v>Philadelphia</c:v>
                </c:pt>
                <c:pt idx="3">
                  <c:v>New York City</c:v>
                </c:pt>
                <c:pt idx="4">
                  <c:v>Rwanda</c:v>
                </c:pt>
                <c:pt idx="5">
                  <c:v>Congo</c:v>
                </c:pt>
                <c:pt idx="6">
                  <c:v>Nigeria</c:v>
                </c:pt>
              </c:strCache>
            </c:strRef>
          </c:cat>
          <c:val>
            <c:numRef>
              <c:f>prevalence!$B$19:$B$25</c:f>
              <c:numCache>
                <c:formatCode>0.00%</c:formatCode>
                <c:ptCount val="7"/>
                <c:pt idx="0">
                  <c:v>2.4283153713880706E-2</c:v>
                </c:pt>
                <c:pt idx="1">
                  <c:v>2.0873709242075617E-2</c:v>
                </c:pt>
                <c:pt idx="2">
                  <c:v>1.9227108685077265E-2</c:v>
                </c:pt>
                <c:pt idx="3">
                  <c:v>1.354362619874341E-2</c:v>
                </c:pt>
                <c:pt idx="4">
                  <c:v>2.8000000000000001E-2</c:v>
                </c:pt>
                <c:pt idx="5">
                  <c:v>2.8000000000000001E-2</c:v>
                </c:pt>
                <c:pt idx="6">
                  <c:v>3.2000000000000001E-2</c:v>
                </c:pt>
              </c:numCache>
            </c:numRef>
          </c:val>
          <c:extLst xmlns:c16r2="http://schemas.microsoft.com/office/drawing/2015/06/chart">
            <c:ext xmlns:c16="http://schemas.microsoft.com/office/drawing/2014/chart" uri="{C3380CC4-5D6E-409C-BE32-E72D297353CC}">
              <c16:uniqueId val="{0000000E-B4BD-4C9A-9113-75DB97D0B011}"/>
            </c:ext>
          </c:extLst>
        </c:ser>
        <c:dLbls>
          <c:showLegendKey val="0"/>
          <c:showVal val="0"/>
          <c:showCatName val="0"/>
          <c:showSerName val="0"/>
          <c:showPercent val="0"/>
          <c:showBubbleSize val="0"/>
        </c:dLbls>
        <c:gapWidth val="57"/>
        <c:overlap val="-27"/>
        <c:axId val="139558152"/>
        <c:axId val="191557880"/>
      </c:barChart>
      <c:catAx>
        <c:axId val="13955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557880"/>
        <c:crosses val="autoZero"/>
        <c:auto val="1"/>
        <c:lblAlgn val="ctr"/>
        <c:lblOffset val="100"/>
        <c:noMultiLvlLbl val="0"/>
      </c:catAx>
      <c:valAx>
        <c:axId val="191557880"/>
        <c:scaling>
          <c:orientation val="minMax"/>
        </c:scaling>
        <c:delete val="1"/>
        <c:axPos val="l"/>
        <c:numFmt formatCode="0.00%" sourceLinked="1"/>
        <c:majorTickMark val="none"/>
        <c:minorTickMark val="none"/>
        <c:tickLblPos val="nextTo"/>
        <c:crossAx val="139558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0087264732934"/>
          <c:y val="3.9349300087489054E-2"/>
          <c:w val="0.78540502949951752"/>
          <c:h val="0.81722462817147845"/>
        </c:manualLayout>
      </c:layout>
      <c:lineChart>
        <c:grouping val="standard"/>
        <c:varyColors val="0"/>
        <c:ser>
          <c:idx val="0"/>
          <c:order val="0"/>
          <c:tx>
            <c:strRef>
              <c:f>Workings!$A$53</c:f>
              <c:strCache>
                <c:ptCount val="1"/>
                <c:pt idx="0">
                  <c:v>% Achieving Viral Suppression</c:v>
                </c:pt>
              </c:strCache>
            </c:strRef>
          </c:tx>
          <c:spPr>
            <a:ln w="28575" cap="rnd">
              <a:solidFill>
                <a:srgbClr val="53777A"/>
              </a:solidFill>
              <a:round/>
            </a:ln>
            <a:effectLst/>
          </c:spPr>
          <c:marker>
            <c:symbol val="none"/>
          </c:marker>
          <c:cat>
            <c:numRef>
              <c:f>Workings!$B$51:$J$51</c:f>
              <c:numCache>
                <c:formatCode>General</c:formatCode>
                <c:ptCount val="9"/>
                <c:pt idx="0">
                  <c:v>0</c:v>
                </c:pt>
                <c:pt idx="1">
                  <c:v>1</c:v>
                </c:pt>
                <c:pt idx="2">
                  <c:v>2</c:v>
                </c:pt>
                <c:pt idx="3">
                  <c:v>3</c:v>
                </c:pt>
                <c:pt idx="4">
                  <c:v>4</c:v>
                </c:pt>
                <c:pt idx="5">
                  <c:v>5</c:v>
                </c:pt>
                <c:pt idx="6">
                  <c:v>6</c:v>
                </c:pt>
                <c:pt idx="7">
                  <c:v>7</c:v>
                </c:pt>
                <c:pt idx="8">
                  <c:v>8</c:v>
                </c:pt>
              </c:numCache>
            </c:numRef>
          </c:cat>
          <c:val>
            <c:numRef>
              <c:f>Workings!$B$53:$J$53</c:f>
              <c:numCache>
                <c:formatCode>0.00%</c:formatCode>
                <c:ptCount val="9"/>
                <c:pt idx="0">
                  <c:v>0.47</c:v>
                </c:pt>
                <c:pt idx="1">
                  <c:v>0.56999999999999995</c:v>
                </c:pt>
                <c:pt idx="2">
                  <c:v>0.64999999999999991</c:v>
                </c:pt>
                <c:pt idx="3">
                  <c:v>0.71</c:v>
                </c:pt>
                <c:pt idx="4">
                  <c:v>0.75</c:v>
                </c:pt>
                <c:pt idx="5">
                  <c:v>0.77</c:v>
                </c:pt>
                <c:pt idx="6">
                  <c:v>0.77500000000000002</c:v>
                </c:pt>
                <c:pt idx="7">
                  <c:v>0.78</c:v>
                </c:pt>
                <c:pt idx="8">
                  <c:v>0.78500000000000003</c:v>
                </c:pt>
              </c:numCache>
            </c:numRef>
          </c:val>
          <c:smooth val="0"/>
          <c:extLst xmlns:c16r2="http://schemas.microsoft.com/office/drawing/2015/06/chart">
            <c:ext xmlns:c16="http://schemas.microsoft.com/office/drawing/2014/chart" uri="{C3380CC4-5D6E-409C-BE32-E72D297353CC}">
              <c16:uniqueId val="{00000000-3B4A-4511-9CDC-29775D76318B}"/>
            </c:ext>
          </c:extLst>
        </c:ser>
        <c:ser>
          <c:idx val="1"/>
          <c:order val="1"/>
          <c:tx>
            <c:strRef>
              <c:f>Workings!$A$54</c:f>
              <c:strCache>
                <c:ptCount val="1"/>
                <c:pt idx="0">
                  <c:v>Target Outcome Rate</c:v>
                </c:pt>
              </c:strCache>
            </c:strRef>
          </c:tx>
          <c:spPr>
            <a:ln w="28575" cap="rnd">
              <a:solidFill>
                <a:srgbClr val="D95B43"/>
              </a:solidFill>
              <a:round/>
            </a:ln>
            <a:effectLst/>
          </c:spPr>
          <c:marker>
            <c:symbol val="none"/>
          </c:marker>
          <c:cat>
            <c:numRef>
              <c:f>Workings!$B$51:$J$51</c:f>
              <c:numCache>
                <c:formatCode>General</c:formatCode>
                <c:ptCount val="9"/>
                <c:pt idx="0">
                  <c:v>0</c:v>
                </c:pt>
                <c:pt idx="1">
                  <c:v>1</c:v>
                </c:pt>
                <c:pt idx="2">
                  <c:v>2</c:v>
                </c:pt>
                <c:pt idx="3">
                  <c:v>3</c:v>
                </c:pt>
                <c:pt idx="4">
                  <c:v>4</c:v>
                </c:pt>
                <c:pt idx="5">
                  <c:v>5</c:v>
                </c:pt>
                <c:pt idx="6">
                  <c:v>6</c:v>
                </c:pt>
                <c:pt idx="7">
                  <c:v>7</c:v>
                </c:pt>
                <c:pt idx="8">
                  <c:v>8</c:v>
                </c:pt>
              </c:numCache>
            </c:numRef>
          </c:cat>
          <c:val>
            <c:numRef>
              <c:f>Workings!$B$54:$J$54</c:f>
              <c:numCache>
                <c:formatCode>0.00%</c:formatCode>
                <c:ptCount val="9"/>
                <c:pt idx="0">
                  <c:v>0.6</c:v>
                </c:pt>
                <c:pt idx="1">
                  <c:v>0.6</c:v>
                </c:pt>
                <c:pt idx="2">
                  <c:v>0.625</c:v>
                </c:pt>
                <c:pt idx="3">
                  <c:v>0.625</c:v>
                </c:pt>
                <c:pt idx="4">
                  <c:v>0.65</c:v>
                </c:pt>
                <c:pt idx="5">
                  <c:v>0.65</c:v>
                </c:pt>
                <c:pt idx="6">
                  <c:v>0.70000000000000007</c:v>
                </c:pt>
                <c:pt idx="7">
                  <c:v>0.70000000000000007</c:v>
                </c:pt>
                <c:pt idx="8">
                  <c:v>0.72500000000000009</c:v>
                </c:pt>
              </c:numCache>
            </c:numRef>
          </c:val>
          <c:smooth val="0"/>
          <c:extLst xmlns:c16r2="http://schemas.microsoft.com/office/drawing/2015/06/chart">
            <c:ext xmlns:c16="http://schemas.microsoft.com/office/drawing/2014/chart" uri="{C3380CC4-5D6E-409C-BE32-E72D297353CC}">
              <c16:uniqueId val="{00000001-3B4A-4511-9CDC-29775D76318B}"/>
            </c:ext>
          </c:extLst>
        </c:ser>
        <c:dLbls>
          <c:showLegendKey val="0"/>
          <c:showVal val="0"/>
          <c:showCatName val="0"/>
          <c:showSerName val="0"/>
          <c:showPercent val="0"/>
          <c:showBubbleSize val="0"/>
        </c:dLbls>
        <c:smooth val="0"/>
        <c:axId val="191560624"/>
        <c:axId val="191561016"/>
      </c:lineChart>
      <c:catAx>
        <c:axId val="19156062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t>Program Year</a:t>
                </a:r>
              </a:p>
            </c:rich>
          </c:tx>
          <c:layout>
            <c:manualLayout>
              <c:xMode val="edge"/>
              <c:yMode val="edge"/>
              <c:x val="0.48619187024698834"/>
              <c:y val="0.9375555555555555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561016"/>
        <c:crosses val="autoZero"/>
        <c:auto val="1"/>
        <c:lblAlgn val="ctr"/>
        <c:lblOffset val="100"/>
        <c:noMultiLvlLbl val="0"/>
      </c:catAx>
      <c:valAx>
        <c:axId val="191561016"/>
        <c:scaling>
          <c:orientation val="minMax"/>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dirty="0"/>
                  <a:t>Rate of Viral Suppression (%)</a:t>
                </a:r>
              </a:p>
            </c:rich>
          </c:tx>
          <c:layout>
            <c:manualLayout>
              <c:xMode val="edge"/>
              <c:yMode val="edge"/>
              <c:x val="2.4545169033358016E-2"/>
              <c:y val="0.1857880577427821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560624"/>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'Annual cash flows'!$A$209</c:f>
              <c:strCache>
                <c:ptCount val="1"/>
                <c:pt idx="0">
                  <c:v>Program expenses</c:v>
                </c:pt>
              </c:strCache>
            </c:strRef>
          </c:tx>
          <c:spPr>
            <a:solidFill>
              <a:srgbClr val="542437"/>
            </a:solidFill>
            <a:ln>
              <a:noFill/>
            </a:ln>
            <a:effectLst/>
          </c:spPr>
          <c:invertIfNegative val="0"/>
          <c:val>
            <c:numRef>
              <c:f>'Annual cash flows'!$C$209:$J$209</c:f>
              <c:numCache>
                <c:formatCode>_(* #,##0_);_(* \(#,##0\);_(* "-"??_);_(@_)</c:formatCode>
                <c:ptCount val="8"/>
                <c:pt idx="0">
                  <c:v>-4607983.4345026603</c:v>
                </c:pt>
                <c:pt idx="1">
                  <c:v>-3900725.3956505097</c:v>
                </c:pt>
                <c:pt idx="2">
                  <c:v>-3653709.8032496716</c:v>
                </c:pt>
                <c:pt idx="3">
                  <c:v>-3434825.1214171713</c:v>
                </c:pt>
                <c:pt idx="4">
                  <c:v>-3314528.7380062155</c:v>
                </c:pt>
                <c:pt idx="5">
                  <c:v>-3321079.5368772428</c:v>
                </c:pt>
                <c:pt idx="6">
                  <c:v>-3327808.2893418688</c:v>
                </c:pt>
                <c:pt idx="7">
                  <c:v>-3334732.6189805567</c:v>
                </c:pt>
              </c:numCache>
            </c:numRef>
          </c:val>
          <c:extLst xmlns:c16r2="http://schemas.microsoft.com/office/drawing/2015/06/chart">
            <c:ext xmlns:c16="http://schemas.microsoft.com/office/drawing/2014/chart" uri="{C3380CC4-5D6E-409C-BE32-E72D297353CC}">
              <c16:uniqueId val="{00000000-8CC3-491A-BC07-03F52F6A314F}"/>
            </c:ext>
          </c:extLst>
        </c:ser>
        <c:ser>
          <c:idx val="1"/>
          <c:order val="1"/>
          <c:tx>
            <c:strRef>
              <c:f>'Annual cash flows'!$A$210</c:f>
              <c:strCache>
                <c:ptCount val="1"/>
                <c:pt idx="0">
                  <c:v>Management fee</c:v>
                </c:pt>
              </c:strCache>
            </c:strRef>
          </c:tx>
          <c:spPr>
            <a:solidFill>
              <a:schemeClr val="accent2"/>
            </a:solidFill>
            <a:ln>
              <a:noFill/>
            </a:ln>
            <a:effectLst/>
          </c:spPr>
          <c:invertIfNegative val="0"/>
          <c:val>
            <c:numRef>
              <c:f>'Annual cash flows'!$C$210:$J$210</c:f>
              <c:numCache>
                <c:formatCode>_(* #,##0_);_(* \(#,##0\);_(* "-"??_);_(@_)</c:formatCode>
                <c:ptCount val="8"/>
                <c:pt idx="0">
                  <c:v>-375000</c:v>
                </c:pt>
                <c:pt idx="1">
                  <c:v>-375000</c:v>
                </c:pt>
                <c:pt idx="2">
                  <c:v>-375000</c:v>
                </c:pt>
                <c:pt idx="3">
                  <c:v>-375000</c:v>
                </c:pt>
                <c:pt idx="4">
                  <c:v>-375000</c:v>
                </c:pt>
                <c:pt idx="5">
                  <c:v>-375000</c:v>
                </c:pt>
                <c:pt idx="6">
                  <c:v>-375000</c:v>
                </c:pt>
                <c:pt idx="7">
                  <c:v>-375000</c:v>
                </c:pt>
              </c:numCache>
            </c:numRef>
          </c:val>
          <c:extLst xmlns:c16r2="http://schemas.microsoft.com/office/drawing/2015/06/chart">
            <c:ext xmlns:c16="http://schemas.microsoft.com/office/drawing/2014/chart" uri="{C3380CC4-5D6E-409C-BE32-E72D297353CC}">
              <c16:uniqueId val="{00000001-8CC3-491A-BC07-03F52F6A314F}"/>
            </c:ext>
          </c:extLst>
        </c:ser>
        <c:ser>
          <c:idx val="2"/>
          <c:order val="2"/>
          <c:tx>
            <c:strRef>
              <c:f>'Annual cash flows'!$A$211</c:f>
              <c:strCache>
                <c:ptCount val="1"/>
                <c:pt idx="0">
                  <c:v>Interest payments</c:v>
                </c:pt>
              </c:strCache>
            </c:strRef>
          </c:tx>
          <c:spPr>
            <a:solidFill>
              <a:schemeClr val="accent3"/>
            </a:solidFill>
            <a:ln>
              <a:noFill/>
            </a:ln>
            <a:effectLst/>
          </c:spPr>
          <c:invertIfNegative val="0"/>
          <c:val>
            <c:numRef>
              <c:f>'Annual cash flows'!$C$211:$J$211</c:f>
              <c:numCache>
                <c:formatCode>_(* #,##0_);_(* \(#,##0\);_(* "-"??_);_(@_)</c:formatCode>
                <c:ptCount val="8"/>
                <c:pt idx="0">
                  <c:v>-540000</c:v>
                </c:pt>
                <c:pt idx="1">
                  <c:v>-540000</c:v>
                </c:pt>
                <c:pt idx="2">
                  <c:v>-540000</c:v>
                </c:pt>
                <c:pt idx="3">
                  <c:v>-405000</c:v>
                </c:pt>
                <c:pt idx="4">
                  <c:v>-270000</c:v>
                </c:pt>
                <c:pt idx="5">
                  <c:v>-135000</c:v>
                </c:pt>
                <c:pt idx="6">
                  <c:v>0</c:v>
                </c:pt>
                <c:pt idx="7">
                  <c:v>0</c:v>
                </c:pt>
              </c:numCache>
            </c:numRef>
          </c:val>
          <c:extLst xmlns:c16r2="http://schemas.microsoft.com/office/drawing/2015/06/chart">
            <c:ext xmlns:c16="http://schemas.microsoft.com/office/drawing/2014/chart" uri="{C3380CC4-5D6E-409C-BE32-E72D297353CC}">
              <c16:uniqueId val="{00000002-8CC3-491A-BC07-03F52F6A314F}"/>
            </c:ext>
          </c:extLst>
        </c:ser>
        <c:ser>
          <c:idx val="3"/>
          <c:order val="3"/>
          <c:tx>
            <c:strRef>
              <c:f>'Annual cash flows'!$A$212</c:f>
              <c:strCache>
                <c:ptCount val="1"/>
                <c:pt idx="0">
                  <c:v>Outcome payments</c:v>
                </c:pt>
              </c:strCache>
            </c:strRef>
          </c:tx>
          <c:spPr>
            <a:solidFill>
              <a:srgbClr val="53777A"/>
            </a:solidFill>
            <a:ln>
              <a:noFill/>
            </a:ln>
            <a:effectLst/>
          </c:spPr>
          <c:invertIfNegative val="0"/>
          <c:val>
            <c:numRef>
              <c:f>'Annual cash flows'!$C$212:$J$212</c:f>
              <c:numCache>
                <c:formatCode>_(* #,##0_);_(* \(#,##0\);_(* "-"??_);_(@_)</c:formatCode>
                <c:ptCount val="8"/>
                <c:pt idx="0">
                  <c:v>0</c:v>
                </c:pt>
                <c:pt idx="1">
                  <c:v>0</c:v>
                </c:pt>
                <c:pt idx="2">
                  <c:v>2707526.249999979</c:v>
                </c:pt>
                <c:pt idx="3">
                  <c:v>9021477.4649999868</c:v>
                </c:pt>
                <c:pt idx="4">
                  <c:v>10295097.812999999</c:v>
                </c:pt>
                <c:pt idx="5">
                  <c:v>11859952.680575989</c:v>
                </c:pt>
                <c:pt idx="6">
                  <c:v>7115971.6083455952</c:v>
                </c:pt>
                <c:pt idx="7">
                  <c:v>7286754.9269458856</c:v>
                </c:pt>
              </c:numCache>
            </c:numRef>
          </c:val>
          <c:extLst xmlns:c16r2="http://schemas.microsoft.com/office/drawing/2015/06/chart">
            <c:ext xmlns:c16="http://schemas.microsoft.com/office/drawing/2014/chart" uri="{C3380CC4-5D6E-409C-BE32-E72D297353CC}">
              <c16:uniqueId val="{00000003-8CC3-491A-BC07-03F52F6A314F}"/>
            </c:ext>
          </c:extLst>
        </c:ser>
        <c:dLbls>
          <c:showLegendKey val="0"/>
          <c:showVal val="0"/>
          <c:showCatName val="0"/>
          <c:showSerName val="0"/>
          <c:showPercent val="0"/>
          <c:showBubbleSize val="0"/>
        </c:dLbls>
        <c:gapWidth val="150"/>
        <c:overlap val="100"/>
        <c:axId val="191562192"/>
        <c:axId val="191562584"/>
      </c:barChart>
      <c:lineChart>
        <c:grouping val="standard"/>
        <c:varyColors val="0"/>
        <c:ser>
          <c:idx val="4"/>
          <c:order val="4"/>
          <c:tx>
            <c:strRef>
              <c:f>'Annual cash flows'!$A$73</c:f>
              <c:strCache>
                <c:ptCount val="1"/>
                <c:pt idx="0">
                  <c:v>Cumulative Operating Cash Flows + Working Capital</c:v>
                </c:pt>
              </c:strCache>
            </c:strRef>
          </c:tx>
          <c:spPr>
            <a:ln w="28575" cap="rnd">
              <a:solidFill>
                <a:srgbClr val="C02942"/>
              </a:solidFill>
              <a:round/>
            </a:ln>
            <a:effectLst/>
          </c:spPr>
          <c:marker>
            <c:symbol val="none"/>
          </c:marker>
          <c:val>
            <c:numRef>
              <c:f>'Annual cash flows'!$C$73:$J$73</c:f>
              <c:numCache>
                <c:formatCode>_(* #,##0_);_(* \(#,##0\);_(* "-"??_);_(@_)</c:formatCode>
                <c:ptCount val="8"/>
                <c:pt idx="0">
                  <c:v>-7372983.4345026603</c:v>
                </c:pt>
                <c:pt idx="1">
                  <c:v>-12188708.830153171</c:v>
                </c:pt>
                <c:pt idx="2">
                  <c:v>-14049892.383402864</c:v>
                </c:pt>
                <c:pt idx="3">
                  <c:v>-9243240.039820049</c:v>
                </c:pt>
                <c:pt idx="4">
                  <c:v>-2907670.9648262644</c:v>
                </c:pt>
                <c:pt idx="5">
                  <c:v>5121202.1788724819</c:v>
                </c:pt>
                <c:pt idx="6">
                  <c:v>8534365.4978762083</c:v>
                </c:pt>
                <c:pt idx="7">
                  <c:v>12111387.805841537</c:v>
                </c:pt>
              </c:numCache>
            </c:numRef>
          </c:val>
          <c:smooth val="0"/>
          <c:extLst xmlns:c16r2="http://schemas.microsoft.com/office/drawing/2015/06/chart">
            <c:ext xmlns:c16="http://schemas.microsoft.com/office/drawing/2014/chart" uri="{C3380CC4-5D6E-409C-BE32-E72D297353CC}">
              <c16:uniqueId val="{00000004-8CC3-491A-BC07-03F52F6A314F}"/>
            </c:ext>
          </c:extLst>
        </c:ser>
        <c:dLbls>
          <c:showLegendKey val="0"/>
          <c:showVal val="0"/>
          <c:showCatName val="0"/>
          <c:showSerName val="0"/>
          <c:showPercent val="0"/>
          <c:showBubbleSize val="0"/>
        </c:dLbls>
        <c:marker val="1"/>
        <c:smooth val="0"/>
        <c:axId val="191563368"/>
        <c:axId val="191562976"/>
      </c:lineChart>
      <c:catAx>
        <c:axId val="19156219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t>Program Year</a:t>
                </a:r>
              </a:p>
            </c:rich>
          </c:tx>
          <c:layout>
            <c:manualLayout>
              <c:xMode val="edge"/>
              <c:yMode val="edge"/>
              <c:x val="0.49481935296553176"/>
              <c:y val="0.7948359261098594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562584"/>
        <c:crosses val="autoZero"/>
        <c:auto val="1"/>
        <c:lblAlgn val="ctr"/>
        <c:lblOffset val="100"/>
        <c:noMultiLvlLbl val="0"/>
      </c:catAx>
      <c:valAx>
        <c:axId val="191562584"/>
        <c:scaling>
          <c:orientation val="minMax"/>
          <c:min val="-15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562192"/>
        <c:crosses val="autoZero"/>
        <c:crossBetween val="between"/>
        <c:dispUnits>
          <c:builtInUnit val="thousands"/>
          <c:dispUnitsLbl>
            <c:layout>
              <c:manualLayout>
                <c:xMode val="edge"/>
                <c:yMode val="edge"/>
                <c:x val="1.6094214071841063E-2"/>
                <c:y val="0.39493292436279626"/>
              </c:manualLayout>
            </c:layout>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valAx>
        <c:axId val="191562976"/>
        <c:scaling>
          <c:orientation val="minMax"/>
          <c:min val="-15000000"/>
        </c:scaling>
        <c:delete val="1"/>
        <c:axPos val="r"/>
        <c:numFmt formatCode="_(* #,##0_);_(* \(#,##0\);_(* &quot;-&quot;??_);_(@_)" sourceLinked="1"/>
        <c:majorTickMark val="out"/>
        <c:minorTickMark val="none"/>
        <c:tickLblPos val="nextTo"/>
        <c:crossAx val="191563368"/>
        <c:crosses val="max"/>
        <c:crossBetween val="between"/>
      </c:valAx>
      <c:catAx>
        <c:axId val="191563368"/>
        <c:scaling>
          <c:orientation val="minMax"/>
        </c:scaling>
        <c:delete val="1"/>
        <c:axPos val="b"/>
        <c:majorTickMark val="out"/>
        <c:minorTickMark val="none"/>
        <c:tickLblPos val="nextTo"/>
        <c:crossAx val="191562976"/>
        <c:crosses val="autoZero"/>
        <c:auto val="1"/>
        <c:lblAlgn val="ctr"/>
        <c:lblOffset val="100"/>
        <c:noMultiLvlLbl val="0"/>
      </c:catAx>
      <c:spPr>
        <a:noFill/>
        <a:ln>
          <a:noFill/>
        </a:ln>
        <a:effectLst/>
      </c:spPr>
    </c:plotArea>
    <c:legend>
      <c:legendPos val="b"/>
      <c:layout>
        <c:manualLayout>
          <c:xMode val="edge"/>
          <c:yMode val="edge"/>
          <c:x val="0.17285444075199088"/>
          <c:y val="0.853453516312078"/>
          <c:w val="0.82597234555766885"/>
          <c:h val="0.1451333015103427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b="1">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3869741003702E-4"/>
          <c:y val="8.244145605515027E-2"/>
          <c:w val="0.99966261302589965"/>
          <c:h val="0.74558936265827802"/>
        </c:manualLayout>
      </c:layout>
      <c:barChart>
        <c:barDir val="col"/>
        <c:grouping val="stacked"/>
        <c:varyColors val="0"/>
        <c:ser>
          <c:idx val="0"/>
          <c:order val="0"/>
          <c:spPr>
            <a:noFill/>
            <a:ln>
              <a:noFill/>
            </a:ln>
            <a:effectLst/>
          </c:spPr>
          <c:invertIfNegative val="0"/>
          <c:cat>
            <c:strRef>
              <c:f>'Addressable market'!$A$40:$A$44</c:f>
              <c:strCache>
                <c:ptCount val="5"/>
                <c:pt idx="0">
                  <c:v>Washington D.C.</c:v>
                </c:pt>
                <c:pt idx="1">
                  <c:v>New York City</c:v>
                </c:pt>
                <c:pt idx="2">
                  <c:v>Philadelphia</c:v>
                </c:pt>
                <c:pt idx="3">
                  <c:v>Baltimore</c:v>
                </c:pt>
                <c:pt idx="4">
                  <c:v>Total</c:v>
                </c:pt>
              </c:strCache>
            </c:strRef>
          </c:cat>
          <c:val>
            <c:numRef>
              <c:f>'Addressable market'!$D$40:$D$44</c:f>
              <c:numCache>
                <c:formatCode>General</c:formatCode>
                <c:ptCount val="5"/>
                <c:pt idx="1">
                  <c:v>500</c:v>
                </c:pt>
                <c:pt idx="2">
                  <c:v>4400</c:v>
                </c:pt>
                <c:pt idx="3">
                  <c:v>5400</c:v>
                </c:pt>
                <c:pt idx="4">
                  <c:v>0</c:v>
                </c:pt>
              </c:numCache>
            </c:numRef>
          </c:val>
          <c:extLst xmlns:c16r2="http://schemas.microsoft.com/office/drawing/2015/06/chart">
            <c:ext xmlns:c16="http://schemas.microsoft.com/office/drawing/2014/chart" uri="{C3380CC4-5D6E-409C-BE32-E72D297353CC}">
              <c16:uniqueId val="{00000002-6AF7-4BBE-9EFB-C4C98AFA130F}"/>
            </c:ext>
          </c:extLst>
        </c:ser>
        <c:ser>
          <c:idx val="1"/>
          <c:order val="1"/>
          <c:spPr>
            <a:solidFill>
              <a:srgbClr val="355C77"/>
            </a:solidFill>
            <a:ln>
              <a:noFill/>
            </a:ln>
            <a:effectLst/>
          </c:spPr>
          <c:invertIfNegative val="0"/>
          <c:dPt>
            <c:idx val="0"/>
            <c:invertIfNegative val="0"/>
            <c:bubble3D val="0"/>
            <c:spPr>
              <a:solidFill>
                <a:srgbClr val="D95B43"/>
              </a:solidFill>
              <a:ln>
                <a:noFill/>
              </a:ln>
              <a:effectLst/>
            </c:spPr>
            <c:extLst xmlns:c16r2="http://schemas.microsoft.com/office/drawing/2015/06/chart">
              <c:ext xmlns:c16="http://schemas.microsoft.com/office/drawing/2014/chart" uri="{C3380CC4-5D6E-409C-BE32-E72D297353CC}">
                <c16:uniqueId val="{00000001-EE88-4153-BBF2-DC68A4197B65}"/>
              </c:ext>
            </c:extLst>
          </c:dPt>
          <c:dPt>
            <c:idx val="1"/>
            <c:invertIfNegative val="0"/>
            <c:bubble3D val="0"/>
            <c:spPr>
              <a:solidFill>
                <a:srgbClr val="F9BF76"/>
              </a:solidFill>
              <a:ln>
                <a:noFill/>
              </a:ln>
              <a:effectLst/>
            </c:spPr>
            <c:extLst xmlns:c16r2="http://schemas.microsoft.com/office/drawing/2015/06/chart">
              <c:ext xmlns:c16="http://schemas.microsoft.com/office/drawing/2014/chart" uri="{C3380CC4-5D6E-409C-BE32-E72D297353CC}">
                <c16:uniqueId val="{00000003-EE88-4153-BBF2-DC68A4197B65}"/>
              </c:ext>
            </c:extLst>
          </c:dPt>
          <c:dPt>
            <c:idx val="2"/>
            <c:invertIfNegative val="0"/>
            <c:bubble3D val="0"/>
            <c:spPr>
              <a:solidFill>
                <a:srgbClr val="C02942"/>
              </a:solidFill>
              <a:ln>
                <a:noFill/>
              </a:ln>
              <a:effectLst/>
            </c:spPr>
            <c:extLst xmlns:c16r2="http://schemas.microsoft.com/office/drawing/2015/06/chart">
              <c:ext xmlns:c16="http://schemas.microsoft.com/office/drawing/2014/chart" uri="{C3380CC4-5D6E-409C-BE32-E72D297353CC}">
                <c16:uniqueId val="{00000005-EE88-4153-BBF2-DC68A4197B65}"/>
              </c:ext>
            </c:extLst>
          </c:dPt>
          <c:dPt>
            <c:idx val="3"/>
            <c:invertIfNegative val="0"/>
            <c:bubble3D val="0"/>
            <c:spPr>
              <a:solidFill>
                <a:srgbClr val="542437"/>
              </a:solidFill>
              <a:ln>
                <a:noFill/>
              </a:ln>
              <a:effectLst/>
            </c:spPr>
            <c:extLst xmlns:c16r2="http://schemas.microsoft.com/office/drawing/2015/06/chart">
              <c:ext xmlns:c16="http://schemas.microsoft.com/office/drawing/2014/chart" uri="{C3380CC4-5D6E-409C-BE32-E72D297353CC}">
                <c16:uniqueId val="{00000007-EE88-4153-BBF2-DC68A4197B65}"/>
              </c:ext>
            </c:extLst>
          </c:dPt>
          <c:dPt>
            <c:idx val="4"/>
            <c:invertIfNegative val="0"/>
            <c:bubble3D val="0"/>
            <c:spPr>
              <a:solidFill>
                <a:srgbClr val="53777A"/>
              </a:solidFill>
              <a:ln>
                <a:noFill/>
              </a:ln>
              <a:effectLst/>
            </c:spPr>
            <c:extLst xmlns:c16r2="http://schemas.microsoft.com/office/drawing/2015/06/chart">
              <c:ext xmlns:c16="http://schemas.microsoft.com/office/drawing/2014/chart" uri="{C3380CC4-5D6E-409C-BE32-E72D297353CC}">
                <c16:uniqueId val="{00000009-EE88-4153-BBF2-DC68A4197B65}"/>
              </c:ext>
            </c:extLst>
          </c:dPt>
          <c:dLbls>
            <c:dLbl>
              <c:idx val="0"/>
              <c:layout>
                <c:manualLayout>
                  <c:x val="0"/>
                  <c:y val="-8.808241756025085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E88-4153-BBF2-DC68A4197B65}"/>
                </c:ext>
                <c:ext xmlns:c15="http://schemas.microsoft.com/office/drawing/2012/chart" uri="{CE6537A1-D6FC-4f65-9D91-7224C49458BB}"/>
              </c:extLst>
            </c:dLbl>
            <c:dLbl>
              <c:idx val="1"/>
              <c:layout>
                <c:manualLayout>
                  <c:x val="0"/>
                  <c:y val="-0.2682906089799191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88-4153-BBF2-DC68A4197B65}"/>
                </c:ext>
                <c:ext xmlns:c15="http://schemas.microsoft.com/office/drawing/2012/chart" uri="{CE6537A1-D6FC-4f65-9D91-7224C49458BB}"/>
              </c:extLst>
            </c:dLbl>
            <c:dLbl>
              <c:idx val="2"/>
              <c:layout>
                <c:manualLayout>
                  <c:x val="0"/>
                  <c:y val="-0.116572423062492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88-4153-BBF2-DC68A4197B65}"/>
                </c:ext>
                <c:ext xmlns:c15="http://schemas.microsoft.com/office/drawing/2012/chart" uri="{CE6537A1-D6FC-4f65-9D91-7224C49458BB}"/>
              </c:extLst>
            </c:dLbl>
            <c:dLbl>
              <c:idx val="3"/>
              <c:layout>
                <c:manualLayout>
                  <c:x val="0"/>
                  <c:y val="-8.589796863939462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E88-4153-BBF2-DC68A4197B65}"/>
                </c:ext>
                <c:ext xmlns:c15="http://schemas.microsoft.com/office/drawing/2012/chart" uri="{CE6537A1-D6FC-4f65-9D91-7224C49458BB}"/>
              </c:extLst>
            </c:dLbl>
            <c:dLbl>
              <c:idx val="4"/>
              <c:layout>
                <c:manualLayout>
                  <c:x val="-2.1391984878056424E-3"/>
                  <c:y val="-0.3744190138604975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EE88-4153-BBF2-DC68A4197B6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'Addressable market'!$A$40:$A$44</c:f>
              <c:strCache>
                <c:ptCount val="5"/>
                <c:pt idx="0">
                  <c:v>Washington D.C.</c:v>
                </c:pt>
                <c:pt idx="1">
                  <c:v>New York City</c:v>
                </c:pt>
                <c:pt idx="2">
                  <c:v>Philadelphia</c:v>
                </c:pt>
                <c:pt idx="3">
                  <c:v>Baltimore</c:v>
                </c:pt>
                <c:pt idx="4">
                  <c:v>Total</c:v>
                </c:pt>
              </c:strCache>
            </c:strRef>
          </c:cat>
          <c:val>
            <c:numRef>
              <c:f>'Addressable market'!$E$40:$E$44</c:f>
              <c:numCache>
                <c:formatCode>"$"#,##0_);\("$"#,##0\)</c:formatCode>
                <c:ptCount val="5"/>
                <c:pt idx="0">
                  <c:v>500</c:v>
                </c:pt>
                <c:pt idx="1">
                  <c:v>3900</c:v>
                </c:pt>
                <c:pt idx="2">
                  <c:v>1000</c:v>
                </c:pt>
                <c:pt idx="3">
                  <c:v>400</c:v>
                </c:pt>
                <c:pt idx="4">
                  <c:v>5800</c:v>
                </c:pt>
              </c:numCache>
            </c:numRef>
          </c:val>
          <c:extLst xmlns:c16r2="http://schemas.microsoft.com/office/drawing/2015/06/chart">
            <c:ext xmlns:c16="http://schemas.microsoft.com/office/drawing/2014/chart" uri="{C3380CC4-5D6E-409C-BE32-E72D297353CC}">
              <c16:uniqueId val="{0000000A-EE88-4153-BBF2-DC68A4197B65}"/>
            </c:ext>
          </c:extLst>
        </c:ser>
        <c:dLbls>
          <c:showLegendKey val="0"/>
          <c:showVal val="0"/>
          <c:showCatName val="0"/>
          <c:showSerName val="0"/>
          <c:showPercent val="0"/>
          <c:showBubbleSize val="0"/>
        </c:dLbls>
        <c:gapWidth val="70"/>
        <c:overlap val="100"/>
        <c:axId val="191564936"/>
        <c:axId val="191565328"/>
      </c:barChart>
      <c:catAx>
        <c:axId val="19156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1565328"/>
        <c:crosses val="autoZero"/>
        <c:auto val="1"/>
        <c:lblAlgn val="ctr"/>
        <c:lblOffset val="100"/>
        <c:noMultiLvlLbl val="0"/>
      </c:catAx>
      <c:valAx>
        <c:axId val="191565328"/>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1564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87297995850685E-2"/>
          <c:y val="7.8905112194588761E-2"/>
          <c:w val="0.89076051367325215"/>
          <c:h val="0.80135103728961399"/>
        </c:manualLayout>
      </c:layout>
      <c:barChart>
        <c:barDir val="col"/>
        <c:grouping val="stacked"/>
        <c:varyColors val="0"/>
        <c:ser>
          <c:idx val="0"/>
          <c:order val="0"/>
          <c:spPr>
            <a:solidFill>
              <a:schemeClr val="accent1"/>
            </a:solidFill>
            <a:ln>
              <a:noFill/>
            </a:ln>
            <a:effectLst/>
          </c:spPr>
          <c:invertIfNegative val="0"/>
          <c:dPt>
            <c:idx val="1"/>
            <c:invertIfNegative val="0"/>
            <c:bubble3D val="0"/>
            <c:spPr>
              <a:noFill/>
              <a:ln>
                <a:noFill/>
              </a:ln>
              <a:effectLst/>
            </c:spPr>
          </c:dPt>
          <c:dLbls>
            <c:delete val="1"/>
          </c:dLbls>
          <c:cat>
            <c:strRef>
              <c:f>'Addressable market'!$A$50:$A$52</c:f>
              <c:strCache>
                <c:ptCount val="3"/>
                <c:pt idx="0">
                  <c:v>Retransmission</c:v>
                </c:pt>
                <c:pt idx="1">
                  <c:v>Medical Costs</c:v>
                </c:pt>
                <c:pt idx="2">
                  <c:v>Total</c:v>
                </c:pt>
              </c:strCache>
            </c:strRef>
          </c:cat>
          <c:val>
            <c:numRef>
              <c:f>'Addressable market'!$D$50:$D$52</c:f>
              <c:numCache>
                <c:formatCode>"$"#,##0_);\("$"#,##0\)</c:formatCode>
                <c:ptCount val="3"/>
                <c:pt idx="1">
                  <c:v>229800</c:v>
                </c:pt>
                <c:pt idx="2">
                  <c:v>0</c:v>
                </c:pt>
              </c:numCache>
            </c:numRef>
          </c:val>
          <c:extLst xmlns:c16r2="http://schemas.microsoft.com/office/drawing/2015/06/chart">
            <c:ext xmlns:c16="http://schemas.microsoft.com/office/drawing/2014/chart" uri="{C3380CC4-5D6E-409C-BE32-E72D297353CC}">
              <c16:uniqueId val="{00000002-6AF7-4BBE-9EFB-C4C98AFA130F}"/>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542437"/>
              </a:solidFill>
              <a:ln>
                <a:noFill/>
              </a:ln>
              <a:effectLst/>
            </c:spPr>
          </c:dPt>
          <c:dPt>
            <c:idx val="2"/>
            <c:invertIfNegative val="0"/>
            <c:bubble3D val="0"/>
            <c:spPr>
              <a:solidFill>
                <a:srgbClr val="53777A"/>
              </a:solidFill>
              <a:ln>
                <a:noFill/>
              </a:ln>
              <a:effectLst/>
            </c:spPr>
          </c:dPt>
          <c:dLbls>
            <c:dLbl>
              <c:idx val="0"/>
              <c:layout>
                <c:manualLayout>
                  <c:x val="0"/>
                  <c:y val="-0.2793485998576262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2140463297610382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4244647556278216"/>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'Addressable market'!$A$50:$A$52</c:f>
              <c:strCache>
                <c:ptCount val="3"/>
                <c:pt idx="0">
                  <c:v>Retransmission</c:v>
                </c:pt>
                <c:pt idx="1">
                  <c:v>Medical Costs</c:v>
                </c:pt>
                <c:pt idx="2">
                  <c:v>Total</c:v>
                </c:pt>
              </c:strCache>
            </c:strRef>
          </c:cat>
          <c:val>
            <c:numRef>
              <c:f>'Addressable market'!$E$50:$E$52</c:f>
              <c:numCache>
                <c:formatCode>"$"#,##0_);\("$"#,##0\)</c:formatCode>
                <c:ptCount val="3"/>
                <c:pt idx="0">
                  <c:v>229800</c:v>
                </c:pt>
                <c:pt idx="1">
                  <c:v>160000</c:v>
                </c:pt>
                <c:pt idx="2">
                  <c:v>389800</c:v>
                </c:pt>
              </c:numCache>
            </c:numRef>
          </c:val>
        </c:ser>
        <c:dLbls>
          <c:dLblPos val="ctr"/>
          <c:showLegendKey val="0"/>
          <c:showVal val="1"/>
          <c:showCatName val="0"/>
          <c:showSerName val="0"/>
          <c:showPercent val="0"/>
          <c:showBubbleSize val="0"/>
        </c:dLbls>
        <c:gapWidth val="80"/>
        <c:overlap val="100"/>
        <c:axId val="192446528"/>
        <c:axId val="192446920"/>
      </c:barChart>
      <c:catAx>
        <c:axId val="1924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2446920"/>
        <c:crosses val="autoZero"/>
        <c:auto val="1"/>
        <c:lblAlgn val="ctr"/>
        <c:lblOffset val="100"/>
        <c:noMultiLvlLbl val="0"/>
      </c:catAx>
      <c:valAx>
        <c:axId val="192446920"/>
        <c:scaling>
          <c:orientation val="minMax"/>
        </c:scaling>
        <c:delete val="0"/>
        <c:axPos val="l"/>
        <c:numFmt formatCode="&quot;$&quot;#,##0_);\(&quot;$&quot;#,##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2446528"/>
        <c:crosses val="autoZero"/>
        <c:crossBetween val="between"/>
      </c:valAx>
      <c:spPr>
        <a:noFill/>
        <a:ln>
          <a:noFill/>
        </a:ln>
        <a:effectLst/>
      </c:spPr>
    </c:plotArea>
    <c:plotVisOnly val="1"/>
    <c:dispBlanksAs val="gap"/>
    <c:showDLblsOverMax val="0"/>
  </c:chart>
  <c:spPr>
    <a:solidFill>
      <a:schemeClr val="bg1"/>
    </a:solidFill>
    <a:ln w="19050" cap="flat" cmpd="sng" algn="ctr">
      <a:solidFill>
        <a:srgbClr val="53777A"/>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272447665844471"/>
          <c:y val="9.5776329012433006E-2"/>
          <c:w val="0.57455104668311063"/>
          <c:h val="0.818686251200754"/>
        </c:manualLayout>
      </c:layout>
      <c:pieChart>
        <c:varyColors val="1"/>
        <c:ser>
          <c:idx val="0"/>
          <c:order val="0"/>
          <c:dPt>
            <c:idx val="0"/>
            <c:bubble3D val="0"/>
            <c:spPr>
              <a:solidFill>
                <a:schemeClr val="accent5">
                  <a:shade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D69-4949-BF85-5EA3851A7485}"/>
              </c:ext>
            </c:extLst>
          </c:dPt>
          <c:dPt>
            <c:idx val="1"/>
            <c:bubble3D val="0"/>
            <c:spPr>
              <a:solidFill>
                <a:schemeClr val="accent5">
                  <a:shade val="7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D69-4949-BF85-5EA3851A7485}"/>
              </c:ext>
            </c:extLst>
          </c:dPt>
          <c:dPt>
            <c:idx val="2"/>
            <c:bubble3D val="0"/>
            <c:spPr>
              <a:solidFill>
                <a:schemeClr val="accent5">
                  <a:shade val="9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4D69-4949-BF85-5EA3851A7485}"/>
              </c:ext>
            </c:extLst>
          </c:dPt>
          <c:dPt>
            <c:idx val="3"/>
            <c:bubble3D val="0"/>
            <c:spPr>
              <a:solidFill>
                <a:schemeClr val="accent5">
                  <a:tint val="9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4D69-4949-BF85-5EA3851A7485}"/>
              </c:ext>
            </c:extLst>
          </c:dPt>
          <c:dPt>
            <c:idx val="4"/>
            <c:bubble3D val="0"/>
            <c:spPr>
              <a:solidFill>
                <a:schemeClr val="accent5">
                  <a:tint val="7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D69-4949-BF85-5EA3851A7485}"/>
              </c:ext>
            </c:extLst>
          </c:dPt>
          <c:dPt>
            <c:idx val="5"/>
            <c:bubble3D val="0"/>
            <c:spPr>
              <a:solidFill>
                <a:schemeClr val="accent5">
                  <a:tint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D69-4949-BF85-5EA3851A7485}"/>
              </c:ext>
            </c:extLst>
          </c:dPt>
          <c:dLbls>
            <c:dLbl>
              <c:idx val="4"/>
              <c:tx>
                <c:rich>
                  <a:bodyPr/>
                  <a:lstStyle/>
                  <a:p>
                    <a:fld id="{F494EB68-AF41-4B64-9320-3F44B45E8A0D}" type="CATEGORYNAME">
                      <a:rPr lang="en-US">
                        <a:solidFill>
                          <a:sysClr val="windowText" lastClr="000000"/>
                        </a:solidFill>
                      </a:rPr>
                      <a:pPr/>
                      <a:t>[CATEGORY NAME]</a:t>
                    </a:fld>
                    <a:r>
                      <a:rPr lang="en-US" baseline="0"/>
                      <a:t>, </a:t>
                    </a:r>
                    <a:fld id="{5CF19D23-CA5A-4503-BD2C-344AA50FAD22}" type="VALUE">
                      <a:rPr lang="en-US" baseline="0">
                        <a:solidFill>
                          <a:sysClr val="windowText" lastClr="000000"/>
                        </a:solidFill>
                      </a:rPr>
                      <a:pPr/>
                      <a:t>[VALUE]</a:t>
                    </a:fld>
                    <a:endParaRPr lang="en-US" baseline="0"/>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9-4D69-4949-BF85-5EA3851A7485}"/>
                </c:ext>
                <c:ext xmlns:c15="http://schemas.microsoft.com/office/drawing/2012/chart" uri="{CE6537A1-D6FC-4f65-9D91-7224C49458BB}">
                  <c15:dlblFieldTable/>
                  <c15:showDataLabelsRange val="0"/>
                </c:ext>
              </c:extLst>
            </c:dLbl>
            <c:dLbl>
              <c:idx val="5"/>
              <c:tx>
                <c:rich>
                  <a:bodyPr/>
                  <a:lstStyle/>
                  <a:p>
                    <a:fld id="{4532F4AA-F587-4422-9887-88D5A3B7B35F}" type="CATEGORYNAME">
                      <a:rPr lang="en-US">
                        <a:solidFill>
                          <a:sysClr val="windowText" lastClr="000000"/>
                        </a:solidFill>
                      </a:rPr>
                      <a:pPr/>
                      <a:t>[CATEGORY NAME]</a:t>
                    </a:fld>
                    <a:r>
                      <a:rPr lang="en-US" baseline="0">
                        <a:solidFill>
                          <a:sysClr val="windowText" lastClr="000000"/>
                        </a:solidFill>
                      </a:rPr>
                      <a:t>, </a:t>
                    </a:r>
                    <a:fld id="{249E09D6-51E2-4E5A-8CEC-CA35100D37C6}" type="VALUE">
                      <a:rPr lang="en-US" baseline="0">
                        <a:solidFill>
                          <a:sysClr val="windowText" lastClr="000000"/>
                        </a:solidFill>
                      </a:rPr>
                      <a:pPr/>
                      <a:t>[VALUE]</a:t>
                    </a:fld>
                    <a:endParaRPr lang="en-US" baseline="0">
                      <a:solidFill>
                        <a:sysClr val="windowText" lastClr="000000"/>
                      </a:solidFill>
                    </a:endParaRP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B-4D69-4949-BF85-5EA3851A7485}"/>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prevalence!$A$75:$A$80</c:f>
              <c:strCache>
                <c:ptCount val="6"/>
                <c:pt idx="0">
                  <c:v>Medicare</c:v>
                </c:pt>
                <c:pt idx="1">
                  <c:v>Medicaid</c:v>
                </c:pt>
                <c:pt idx="2">
                  <c:v>Ryan White Program</c:v>
                </c:pt>
                <c:pt idx="3">
                  <c:v>VA</c:v>
                </c:pt>
                <c:pt idx="4">
                  <c:v>HOPWA</c:v>
                </c:pt>
                <c:pt idx="5">
                  <c:v>SAMHSA</c:v>
                </c:pt>
              </c:strCache>
            </c:strRef>
          </c:cat>
          <c:val>
            <c:numRef>
              <c:f>prevalence!$B$75:$B$80</c:f>
              <c:numCache>
                <c:formatCode>General</c:formatCode>
                <c:ptCount val="6"/>
                <c:pt idx="0">
                  <c:v>7</c:v>
                </c:pt>
                <c:pt idx="1">
                  <c:v>6.6</c:v>
                </c:pt>
                <c:pt idx="2">
                  <c:v>2.2999999999999998</c:v>
                </c:pt>
                <c:pt idx="3">
                  <c:v>1.0900000000000001</c:v>
                </c:pt>
                <c:pt idx="4">
                  <c:v>0.33</c:v>
                </c:pt>
                <c:pt idx="5">
                  <c:v>0.18</c:v>
                </c:pt>
              </c:numCache>
            </c:numRef>
          </c:val>
          <c:extLst xmlns:c16r2="http://schemas.microsoft.com/office/drawing/2015/06/chart">
            <c:ext xmlns:c16="http://schemas.microsoft.com/office/drawing/2014/chart" uri="{C3380CC4-5D6E-409C-BE32-E72D297353CC}">
              <c16:uniqueId val="{0000000C-4D69-4949-BF85-5EA3851A74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0.22973</cdr:x>
      <cdr:y>0.28614</cdr:y>
    </cdr:from>
    <cdr:to>
      <cdr:x>0.37226</cdr:x>
      <cdr:y>0.37221</cdr:y>
    </cdr:to>
    <cdr:sp macro="" textlink="">
      <cdr:nvSpPr>
        <cdr:cNvPr id="2" name="Line Callout 1 1"/>
        <cdr:cNvSpPr/>
      </cdr:nvSpPr>
      <cdr:spPr>
        <a:xfrm xmlns:a="http://schemas.openxmlformats.org/drawingml/2006/main">
          <a:off x="1943102" y="1403624"/>
          <a:ext cx="1205548" cy="422206"/>
        </a:xfrm>
        <a:prstGeom xmlns:a="http://schemas.openxmlformats.org/drawingml/2006/main" prst="borderCallout1">
          <a:avLst>
            <a:gd name="adj1" fmla="val 51516"/>
            <a:gd name="adj2" fmla="val 101598"/>
            <a:gd name="adj3" fmla="val 107870"/>
            <a:gd name="adj4" fmla="val 135437"/>
          </a:avLst>
        </a:prstGeom>
        <a:solidFill xmlns:a="http://schemas.openxmlformats.org/drawingml/2006/main">
          <a:srgbClr val="53777A"/>
        </a:solidFill>
        <a:ln xmlns:a="http://schemas.openxmlformats.org/drawingml/2006/main" w="6350">
          <a:solidFill>
            <a:schemeClr val="tx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nchorCtr="1"/>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200" b="1" baseline="0" dirty="0">
              <a:latin typeface="Arial" panose="020B0604020202020204" pitchFamily="34" charset="0"/>
              <a:cs typeface="Arial" panose="020B0604020202020204" pitchFamily="34" charset="0"/>
            </a:rPr>
            <a:t>Rate of viral suppression</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0.39565</cdr:x>
      <cdr:y>0.54662</cdr:y>
    </cdr:from>
    <cdr:to>
      <cdr:x>0.51268</cdr:x>
      <cdr:y>0.66664</cdr:y>
    </cdr:to>
    <cdr:sp macro="" textlink="">
      <cdr:nvSpPr>
        <cdr:cNvPr id="3" name="Line Callout 1 2"/>
        <cdr:cNvSpPr/>
      </cdr:nvSpPr>
      <cdr:spPr>
        <a:xfrm xmlns:a="http://schemas.openxmlformats.org/drawingml/2006/main">
          <a:off x="3346487" y="2681376"/>
          <a:ext cx="989863" cy="588743"/>
        </a:xfrm>
        <a:prstGeom xmlns:a="http://schemas.openxmlformats.org/drawingml/2006/main" prst="borderCallout1">
          <a:avLst>
            <a:gd name="adj1" fmla="val -4294"/>
            <a:gd name="adj2" fmla="val 51144"/>
            <a:gd name="adj3" fmla="val -75900"/>
            <a:gd name="adj4" fmla="val 70515"/>
          </a:avLst>
        </a:prstGeom>
        <a:solidFill xmlns:a="http://schemas.openxmlformats.org/drawingml/2006/main">
          <a:srgbClr val="D95B43"/>
        </a:solidFill>
        <a:ln xmlns:a="http://schemas.openxmlformats.org/drawingml/2006/main" w="6350">
          <a:solidFill>
            <a:schemeClr val="tx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nchorCtr="1"/>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Benchmark</a:t>
          </a:r>
        </a:p>
        <a:p xmlns:a="http://schemas.openxmlformats.org/drawingml/2006/main">
          <a:pPr algn="ctr"/>
          <a:r>
            <a:rPr lang="en-US" sz="1200" b="1" dirty="0">
              <a:latin typeface="Arial" panose="020B0604020202020204" pitchFamily="34" charset="0"/>
              <a:cs typeface="Arial" panose="020B0604020202020204" pitchFamily="34" charset="0"/>
            </a:rPr>
            <a:t>rate</a:t>
          </a:r>
        </a:p>
      </cdr:txBody>
    </cdr:sp>
  </cdr:relSizeAnchor>
  <cdr:relSizeAnchor xmlns:cdr="http://schemas.openxmlformats.org/drawingml/2006/chartDrawing">
    <cdr:from>
      <cdr:x>0.64214</cdr:x>
      <cdr:y>0.67905</cdr:y>
    </cdr:from>
    <cdr:to>
      <cdr:x>0.97047</cdr:x>
      <cdr:y>0.73658</cdr:y>
    </cdr:to>
    <cdr:sp macro="" textlink="">
      <cdr:nvSpPr>
        <cdr:cNvPr id="5" name="TextBox 4"/>
        <cdr:cNvSpPr txBox="1"/>
      </cdr:nvSpPr>
      <cdr:spPr>
        <a:xfrm xmlns:a="http://schemas.openxmlformats.org/drawingml/2006/main">
          <a:off x="5431349" y="3331009"/>
          <a:ext cx="2777080" cy="282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542437"/>
              </a:solidFill>
            </a:rPr>
            <a:t>Current D.C. Viral Suppression Rate</a:t>
          </a:r>
        </a:p>
      </cdr:txBody>
    </cdr:sp>
  </cdr:relSizeAnchor>
</c:userShapes>
</file>

<file path=ppt/drawings/drawing2.xml><?xml version="1.0" encoding="utf-8"?>
<c:userShapes xmlns:c="http://schemas.openxmlformats.org/drawingml/2006/chart">
  <cdr:relSizeAnchor xmlns:cdr="http://schemas.openxmlformats.org/drawingml/2006/chartDrawing">
    <cdr:from>
      <cdr:x>0.7383</cdr:x>
      <cdr:y>0.80397</cdr:y>
    </cdr:from>
    <cdr:to>
      <cdr:x>0.87466</cdr:x>
      <cdr:y>1</cdr:y>
    </cdr:to>
    <cdr:sp macro="" textlink="">
      <cdr:nvSpPr>
        <cdr:cNvPr id="2" name="TextBox 1"/>
        <cdr:cNvSpPr txBox="1"/>
      </cdr:nvSpPr>
      <cdr:spPr>
        <a:xfrm xmlns:a="http://schemas.openxmlformats.org/drawingml/2006/main">
          <a:off x="5219539" y="3988857"/>
          <a:ext cx="964045" cy="9726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a:t>Total 17.5 B</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AE7A24C-A45C-4E1F-A80E-91E2965641D2}" type="datetimeFigureOut">
              <a:rPr lang="en-US" smtClean="0"/>
              <a:t>4/12/2016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2BD98B-73B4-4C18-8817-0D9FB2A09251}" type="slidenum">
              <a:rPr lang="en-US" smtClean="0"/>
              <a:t>‹#›</a:t>
            </a:fld>
            <a:endParaRPr lang="en-US"/>
          </a:p>
        </p:txBody>
      </p:sp>
    </p:spTree>
    <p:extLst>
      <p:ext uri="{BB962C8B-B14F-4D97-AF65-F5344CB8AC3E}">
        <p14:creationId xmlns:p14="http://schemas.microsoft.com/office/powerpoint/2010/main" val="377077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25DC25-D824-4C28-A6E5-A6E3F62E8345}" type="datetimeFigureOut">
              <a:rPr lang="en-US" smtClean="0"/>
              <a:t>4/12/2016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49F5A3-4C97-4355-A0BC-547C7DF134AE}" type="slidenum">
              <a:rPr lang="en-US" smtClean="0"/>
              <a:t>‹#›</a:t>
            </a:fld>
            <a:endParaRPr lang="en-US"/>
          </a:p>
        </p:txBody>
      </p:sp>
    </p:spTree>
    <p:extLst>
      <p:ext uri="{BB962C8B-B14F-4D97-AF65-F5344CB8AC3E}">
        <p14:creationId xmlns:p14="http://schemas.microsoft.com/office/powerpoint/2010/main" val="286437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do we know? </a:t>
            </a:r>
          </a:p>
          <a:p>
            <a:r>
              <a:rPr lang="en-US" sz="1200" kern="1200" dirty="0">
                <a:solidFill>
                  <a:schemeClr val="tx1"/>
                </a:solidFill>
                <a:effectLst/>
                <a:latin typeface="+mn-lt"/>
                <a:ea typeface="+mn-ea"/>
                <a:cs typeface="+mn-cs"/>
              </a:rPr>
              <a:t>There are 1.2 Million people living with HIV in the united states</a:t>
            </a:r>
          </a:p>
          <a:p>
            <a:r>
              <a:rPr lang="en-US" sz="1200" kern="1200" dirty="0">
                <a:solidFill>
                  <a:schemeClr val="tx1"/>
                </a:solidFill>
                <a:effectLst/>
                <a:latin typeface="+mn-lt"/>
                <a:ea typeface="+mn-ea"/>
                <a:cs typeface="+mn-cs"/>
              </a:rPr>
              <a:t>There are 50,000 new incidences of </a:t>
            </a:r>
            <a:r>
              <a:rPr lang="en-US" sz="1200" kern="1200" dirty="0" err="1">
                <a:solidFill>
                  <a:schemeClr val="tx1"/>
                </a:solidFill>
                <a:effectLst/>
                <a:latin typeface="+mn-lt"/>
                <a:ea typeface="+mn-ea"/>
                <a:cs typeface="+mn-cs"/>
              </a:rPr>
              <a:t>hiv</a:t>
            </a:r>
            <a:r>
              <a:rPr lang="en-US" sz="1200" kern="1200" dirty="0">
                <a:solidFill>
                  <a:schemeClr val="tx1"/>
                </a:solidFill>
                <a:effectLst/>
                <a:latin typeface="+mn-lt"/>
                <a:ea typeface="+mn-ea"/>
                <a:cs typeface="+mn-cs"/>
              </a:rPr>
              <a:t> every year in the US</a:t>
            </a:r>
          </a:p>
          <a:p>
            <a:r>
              <a:rPr lang="en-US" sz="1200" kern="1200" dirty="0">
                <a:solidFill>
                  <a:schemeClr val="tx1"/>
                </a:solidFill>
                <a:effectLst/>
                <a:latin typeface="+mn-lt"/>
                <a:ea typeface="+mn-ea"/>
                <a:cs typeface="+mn-cs"/>
              </a:rPr>
              <a:t>Washington D.C. has the highest prevalence of HIV, 6 times the national average</a:t>
            </a:r>
          </a:p>
        </p:txBody>
      </p:sp>
      <p:sp>
        <p:nvSpPr>
          <p:cNvPr id="4" name="Slide Number Placeholder 3"/>
          <p:cNvSpPr>
            <a:spLocks noGrp="1"/>
          </p:cNvSpPr>
          <p:nvPr>
            <p:ph type="sldNum" sz="quarter" idx="10"/>
          </p:nvPr>
        </p:nvSpPr>
        <p:spPr/>
        <p:txBody>
          <a:bodyPr/>
          <a:lstStyle/>
          <a:p>
            <a:fld id="{9C49F5A3-4C97-4355-A0BC-547C7DF134AE}" type="slidenum">
              <a:rPr lang="en-US" smtClean="0"/>
              <a:t>1</a:t>
            </a:fld>
            <a:endParaRPr lang="en-US"/>
          </a:p>
        </p:txBody>
      </p:sp>
    </p:spTree>
    <p:extLst>
      <p:ext uri="{BB962C8B-B14F-4D97-AF65-F5344CB8AC3E}">
        <p14:creationId xmlns:p14="http://schemas.microsoft.com/office/powerpoint/2010/main" val="217868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F5A3-4C97-4355-A0BC-547C7DF134AE}" type="slidenum">
              <a:rPr lang="en-US" smtClean="0"/>
              <a:t>10</a:t>
            </a:fld>
            <a:endParaRPr lang="en-US"/>
          </a:p>
        </p:txBody>
      </p:sp>
    </p:spTree>
    <p:extLst>
      <p:ext uri="{BB962C8B-B14F-4D97-AF65-F5344CB8AC3E}">
        <p14:creationId xmlns:p14="http://schemas.microsoft.com/office/powerpoint/2010/main" val="345639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49F5A3-4C97-4355-A0BC-547C7DF134AE}" type="slidenum">
              <a:rPr lang="en-US" smtClean="0"/>
              <a:t>11</a:t>
            </a:fld>
            <a:endParaRPr lang="en-US"/>
          </a:p>
        </p:txBody>
      </p:sp>
    </p:spTree>
    <p:extLst>
      <p:ext uri="{BB962C8B-B14F-4D97-AF65-F5344CB8AC3E}">
        <p14:creationId xmlns:p14="http://schemas.microsoft.com/office/powerpoint/2010/main" val="340518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F5A3-4C97-4355-A0BC-547C7DF134AE}" type="slidenum">
              <a:rPr lang="en-US" smtClean="0"/>
              <a:t>14</a:t>
            </a:fld>
            <a:endParaRPr lang="en-US"/>
          </a:p>
        </p:txBody>
      </p:sp>
    </p:spTree>
    <p:extLst>
      <p:ext uri="{BB962C8B-B14F-4D97-AF65-F5344CB8AC3E}">
        <p14:creationId xmlns:p14="http://schemas.microsoft.com/office/powerpoint/2010/main" val="241946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F5A3-4C97-4355-A0BC-547C7DF134AE}" type="slidenum">
              <a:rPr lang="en-US" smtClean="0"/>
              <a:t>16</a:t>
            </a:fld>
            <a:endParaRPr lang="en-US"/>
          </a:p>
        </p:txBody>
      </p:sp>
    </p:spTree>
    <p:extLst>
      <p:ext uri="{BB962C8B-B14F-4D97-AF65-F5344CB8AC3E}">
        <p14:creationId xmlns:p14="http://schemas.microsoft.com/office/powerpoint/2010/main" val="390672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C49F5A3-4C97-4355-A0BC-547C7DF134AE}" type="slidenum">
              <a:rPr lang="en-US" smtClean="0"/>
              <a:t>22</a:t>
            </a:fld>
            <a:endParaRPr lang="en-US"/>
          </a:p>
        </p:txBody>
      </p:sp>
    </p:spTree>
    <p:extLst>
      <p:ext uri="{BB962C8B-B14F-4D97-AF65-F5344CB8AC3E}">
        <p14:creationId xmlns:p14="http://schemas.microsoft.com/office/powerpoint/2010/main" val="381851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http://kff.org/global-health-policy/fact-sheet/u-s-federal-funding-for-hivaids-the-presidents-fy-2016-budget-request/</a:t>
            </a:r>
          </a:p>
        </p:txBody>
      </p:sp>
      <p:sp>
        <p:nvSpPr>
          <p:cNvPr id="4" name="Slide Number Placeholder 3"/>
          <p:cNvSpPr>
            <a:spLocks noGrp="1"/>
          </p:cNvSpPr>
          <p:nvPr>
            <p:ph type="sldNum" sz="quarter" idx="10"/>
          </p:nvPr>
        </p:nvSpPr>
        <p:spPr/>
        <p:txBody>
          <a:bodyPr/>
          <a:lstStyle/>
          <a:p>
            <a:fld id="{9C49F5A3-4C97-4355-A0BC-547C7DF134AE}" type="slidenum">
              <a:rPr lang="en-US" smtClean="0"/>
              <a:t>23</a:t>
            </a:fld>
            <a:endParaRPr lang="en-US"/>
          </a:p>
        </p:txBody>
      </p:sp>
    </p:spTree>
    <p:extLst>
      <p:ext uri="{BB962C8B-B14F-4D97-AF65-F5344CB8AC3E}">
        <p14:creationId xmlns:p14="http://schemas.microsoft.com/office/powerpoint/2010/main" val="88926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else do we know?</a:t>
            </a:r>
          </a:p>
          <a:p>
            <a:r>
              <a:rPr lang="en-US" sz="1200" kern="1200" dirty="0" err="1">
                <a:solidFill>
                  <a:schemeClr val="tx1"/>
                </a:solidFill>
                <a:effectLst/>
                <a:latin typeface="+mn-lt"/>
                <a:ea typeface="+mn-ea"/>
                <a:cs typeface="+mn-cs"/>
              </a:rPr>
              <a:t>Hiv</a:t>
            </a:r>
            <a:r>
              <a:rPr lang="en-US" sz="1200" kern="1200" dirty="0">
                <a:solidFill>
                  <a:schemeClr val="tx1"/>
                </a:solidFill>
                <a:effectLst/>
                <a:latin typeface="+mn-lt"/>
                <a:ea typeface="+mn-ea"/>
                <a:cs typeface="+mn-cs"/>
              </a:rPr>
              <a:t> is no longer a death sentence</a:t>
            </a:r>
          </a:p>
          <a:p>
            <a:r>
              <a:rPr lang="en-US" sz="1200" kern="1200" dirty="0" err="1">
                <a:solidFill>
                  <a:schemeClr val="tx1"/>
                </a:solidFill>
                <a:effectLst/>
                <a:latin typeface="+mn-lt"/>
                <a:ea typeface="+mn-ea"/>
                <a:cs typeface="+mn-cs"/>
              </a:rPr>
              <a:t>Hiv</a:t>
            </a:r>
            <a:r>
              <a:rPr lang="en-US" sz="1200" kern="1200" dirty="0">
                <a:solidFill>
                  <a:schemeClr val="tx1"/>
                </a:solidFill>
                <a:effectLst/>
                <a:latin typeface="+mn-lt"/>
                <a:ea typeface="+mn-ea"/>
                <a:cs typeface="+mn-cs"/>
              </a:rPr>
              <a:t> is a chronically manageable disease</a:t>
            </a:r>
          </a:p>
          <a:p>
            <a:r>
              <a:rPr lang="en-US" sz="1200" kern="1200" dirty="0">
                <a:solidFill>
                  <a:schemeClr val="tx1"/>
                </a:solidFill>
                <a:effectLst/>
                <a:latin typeface="+mn-lt"/>
                <a:ea typeface="+mn-ea"/>
                <a:cs typeface="+mn-cs"/>
              </a:rPr>
              <a:t>HIV treatment has advanced and it takes only one pill per day to suppress the virus the point where people no longer transmit and can lead relatively regular lives. </a:t>
            </a:r>
          </a:p>
          <a:p>
            <a:r>
              <a:rPr lang="en-US" sz="1200" kern="1200" dirty="0">
                <a:solidFill>
                  <a:schemeClr val="tx1"/>
                </a:solidFill>
                <a:effectLst/>
                <a:latin typeface="+mn-lt"/>
                <a:ea typeface="+mn-ea"/>
                <a:cs typeface="+mn-cs"/>
              </a:rPr>
              <a:t>We have the opportunity to end the </a:t>
            </a:r>
            <a:r>
              <a:rPr lang="en-US" sz="1200" kern="1200" dirty="0" err="1">
                <a:solidFill>
                  <a:schemeClr val="tx1"/>
                </a:solidFill>
                <a:effectLst/>
                <a:latin typeface="+mn-lt"/>
                <a:ea typeface="+mn-ea"/>
                <a:cs typeface="+mn-cs"/>
              </a:rPr>
              <a:t>hiv</a:t>
            </a:r>
            <a:r>
              <a:rPr lang="en-US" sz="1200" kern="1200" dirty="0">
                <a:solidFill>
                  <a:schemeClr val="tx1"/>
                </a:solidFill>
                <a:effectLst/>
                <a:latin typeface="+mn-lt"/>
                <a:ea typeface="+mn-ea"/>
                <a:cs typeface="+mn-cs"/>
              </a:rPr>
              <a:t> epidemic in our life time, so let’s do it.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RRF intro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 Diego and I are here to introduce the Red Ribbon Fund, an investment vehicle that aims to reduce the incidence of HIV and improve patient outcomes in the United States through the private funding of a pay for patient performance program.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49F5A3-4C97-4355-A0BC-547C7DF134AE}" type="slidenum">
              <a:rPr lang="en-US" smtClean="0"/>
              <a:t>2</a:t>
            </a:fld>
            <a:endParaRPr lang="en-US"/>
          </a:p>
        </p:txBody>
      </p:sp>
    </p:spTree>
    <p:extLst>
      <p:ext uri="{BB962C8B-B14F-4D97-AF65-F5344CB8AC3E}">
        <p14:creationId xmlns:p14="http://schemas.microsoft.com/office/powerpoint/2010/main" val="299536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national </a:t>
            </a:r>
            <a:r>
              <a:rPr lang="en-US" dirty="0" err="1"/>
              <a:t>hiv</a:t>
            </a:r>
            <a:r>
              <a:rPr lang="en-US" dirty="0"/>
              <a:t> strategy</a:t>
            </a:r>
          </a:p>
          <a:p>
            <a:r>
              <a:rPr lang="en-US" dirty="0"/>
              <a:t>What happens when people</a:t>
            </a:r>
            <a:r>
              <a:rPr lang="en-US" baseline="0" dirty="0"/>
              <a:t> aren’t in treatment</a:t>
            </a:r>
          </a:p>
          <a:p>
            <a:r>
              <a:rPr lang="en-US" baseline="0" dirty="0"/>
              <a:t>Why people don’t do treatment</a:t>
            </a:r>
          </a:p>
          <a:p>
            <a:r>
              <a:rPr lang="en-US" baseline="0" dirty="0"/>
              <a:t>DC has a behavioral NOT structural problem. </a:t>
            </a:r>
            <a:endParaRPr lang="en-US" dirty="0"/>
          </a:p>
        </p:txBody>
      </p:sp>
      <p:sp>
        <p:nvSpPr>
          <p:cNvPr id="4" name="Slide Number Placeholder 3"/>
          <p:cNvSpPr>
            <a:spLocks noGrp="1"/>
          </p:cNvSpPr>
          <p:nvPr>
            <p:ph type="sldNum" sz="quarter" idx="10"/>
          </p:nvPr>
        </p:nvSpPr>
        <p:spPr/>
        <p:txBody>
          <a:bodyPr/>
          <a:lstStyle/>
          <a:p>
            <a:fld id="{9C49F5A3-4C97-4355-A0BC-547C7DF134AE}" type="slidenum">
              <a:rPr lang="en-US" smtClean="0"/>
              <a:t>3</a:t>
            </a:fld>
            <a:endParaRPr lang="en-US"/>
          </a:p>
        </p:txBody>
      </p:sp>
    </p:spTree>
    <p:extLst>
      <p:ext uri="{BB962C8B-B14F-4D97-AF65-F5344CB8AC3E}">
        <p14:creationId xmlns:p14="http://schemas.microsoft.com/office/powerpoint/2010/main" val="144691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INFLUENCING BEHAVIOR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do we target behavior? We looked at contingency management, which is a well known tool that is used in narcotics management. We researched several studies and found that with a lottery system of financial incentives, patient behavior changed and new baselines were developed after programs ended.</a:t>
            </a:r>
          </a:p>
          <a:p>
            <a:endParaRPr lang="en-US" dirty="0"/>
          </a:p>
        </p:txBody>
      </p:sp>
      <p:sp>
        <p:nvSpPr>
          <p:cNvPr id="4" name="Slide Number Placeholder 3"/>
          <p:cNvSpPr>
            <a:spLocks noGrp="1"/>
          </p:cNvSpPr>
          <p:nvPr>
            <p:ph type="sldNum" sz="quarter" idx="10"/>
          </p:nvPr>
        </p:nvSpPr>
        <p:spPr/>
        <p:txBody>
          <a:bodyPr/>
          <a:lstStyle/>
          <a:p>
            <a:fld id="{9C49F5A3-4C97-4355-A0BC-547C7DF134AE}" type="slidenum">
              <a:rPr lang="en-US" smtClean="0"/>
              <a:t>4</a:t>
            </a:fld>
            <a:endParaRPr lang="en-US"/>
          </a:p>
        </p:txBody>
      </p:sp>
    </p:spTree>
    <p:extLst>
      <p:ext uri="{BB962C8B-B14F-4D97-AF65-F5344CB8AC3E}">
        <p14:creationId xmlns:p14="http://schemas.microsoft.com/office/powerpoint/2010/main" val="306778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http://kff.org/hivaids/state-indicator/enrollment-spending-on-hiv/</a:t>
            </a:r>
          </a:p>
        </p:txBody>
      </p:sp>
      <p:sp>
        <p:nvSpPr>
          <p:cNvPr id="4" name="Slide Number Placeholder 3"/>
          <p:cNvSpPr>
            <a:spLocks noGrp="1"/>
          </p:cNvSpPr>
          <p:nvPr>
            <p:ph type="sldNum" sz="quarter" idx="10"/>
          </p:nvPr>
        </p:nvSpPr>
        <p:spPr/>
        <p:txBody>
          <a:bodyPr/>
          <a:lstStyle/>
          <a:p>
            <a:fld id="{9C49F5A3-4C97-4355-A0BC-547C7DF134AE}" type="slidenum">
              <a:rPr lang="en-US" smtClean="0"/>
              <a:t>5</a:t>
            </a:fld>
            <a:endParaRPr lang="en-US"/>
          </a:p>
        </p:txBody>
      </p:sp>
    </p:spTree>
    <p:extLst>
      <p:ext uri="{BB962C8B-B14F-4D97-AF65-F5344CB8AC3E}">
        <p14:creationId xmlns:p14="http://schemas.microsoft.com/office/powerpoint/2010/main" val="68121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the contingency management literature and us national </a:t>
            </a:r>
            <a:r>
              <a:rPr lang="en-US" sz="1200" kern="1200" dirty="0" err="1">
                <a:solidFill>
                  <a:schemeClr val="tx1"/>
                </a:solidFill>
                <a:effectLst/>
                <a:latin typeface="+mn-lt"/>
                <a:ea typeface="+mn-ea"/>
                <a:cs typeface="+mn-cs"/>
              </a:rPr>
              <a:t>hiv</a:t>
            </a:r>
            <a:r>
              <a:rPr lang="en-US" sz="1200" kern="1200" dirty="0">
                <a:solidFill>
                  <a:schemeClr val="tx1"/>
                </a:solidFill>
                <a:effectLst/>
                <a:latin typeface="+mn-lt"/>
                <a:ea typeface="+mn-ea"/>
                <a:cs typeface="+mn-cs"/>
              </a:rPr>
              <a:t> strategy we developed the RRF intervention model. </a:t>
            </a:r>
          </a:p>
          <a:p>
            <a:endParaRPr lang="en-US" dirty="0"/>
          </a:p>
          <a:p>
            <a:r>
              <a:rPr lang="en-US" dirty="0"/>
              <a:t>Let me walk you through a patient experience.</a:t>
            </a:r>
          </a:p>
          <a:p>
            <a:endParaRPr lang="en-US" dirty="0"/>
          </a:p>
          <a:p>
            <a:r>
              <a:rPr lang="en-US" sz="1200" kern="1200" dirty="0">
                <a:solidFill>
                  <a:schemeClr val="tx1"/>
                </a:solidFill>
                <a:effectLst/>
                <a:latin typeface="+mn-lt"/>
                <a:ea typeface="+mn-ea"/>
                <a:cs typeface="+mn-cs"/>
              </a:rPr>
              <a:t>The RRF model will incentivize Sam to follow the treatment process and realize the resources available to him to support him. The first year is critical and once Sam is virally suppressed he is eligible for an entry into a housing lottery of 12K.</a:t>
            </a:r>
          </a:p>
          <a:p>
            <a:r>
              <a:rPr lang="en-US" sz="1200" kern="1200">
                <a:solidFill>
                  <a:schemeClr val="tx1"/>
                </a:solidFill>
                <a:effectLst/>
                <a:latin typeface="+mn-lt"/>
                <a:ea typeface="+mn-ea"/>
                <a:cs typeface="+mn-cs"/>
              </a:rPr>
              <a:t>Our goal is to improve viral suppression and our outcome payment will occur once we reach our benchmark, which we will go into detail shortly.  </a:t>
            </a:r>
          </a:p>
          <a:p>
            <a:endParaRPr lang="en-US" dirty="0"/>
          </a:p>
        </p:txBody>
      </p:sp>
      <p:sp>
        <p:nvSpPr>
          <p:cNvPr id="4" name="Slide Number Placeholder 3"/>
          <p:cNvSpPr>
            <a:spLocks noGrp="1"/>
          </p:cNvSpPr>
          <p:nvPr>
            <p:ph type="sldNum" sz="quarter" idx="10"/>
          </p:nvPr>
        </p:nvSpPr>
        <p:spPr/>
        <p:txBody>
          <a:bodyPr/>
          <a:lstStyle/>
          <a:p>
            <a:fld id="{9C49F5A3-4C97-4355-A0BC-547C7DF134AE}" type="slidenum">
              <a:rPr lang="en-US" smtClean="0"/>
              <a:t>6</a:t>
            </a:fld>
            <a:endParaRPr lang="en-US"/>
          </a:p>
        </p:txBody>
      </p:sp>
    </p:spTree>
    <p:extLst>
      <p:ext uri="{BB962C8B-B14F-4D97-AF65-F5344CB8AC3E}">
        <p14:creationId xmlns:p14="http://schemas.microsoft.com/office/powerpoint/2010/main" val="279923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49F5A3-4C97-4355-A0BC-547C7DF134AE}" type="slidenum">
              <a:rPr lang="en-US" smtClean="0"/>
              <a:t>7</a:t>
            </a:fld>
            <a:endParaRPr lang="en-US"/>
          </a:p>
        </p:txBody>
      </p:sp>
    </p:spTree>
    <p:extLst>
      <p:ext uri="{BB962C8B-B14F-4D97-AF65-F5344CB8AC3E}">
        <p14:creationId xmlns:p14="http://schemas.microsoft.com/office/powerpoint/2010/main" val="332637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F5A3-4C97-4355-A0BC-547C7DF134AE}" type="slidenum">
              <a:rPr lang="en-US" smtClean="0"/>
              <a:t>8</a:t>
            </a:fld>
            <a:endParaRPr lang="en-US"/>
          </a:p>
        </p:txBody>
      </p:sp>
    </p:spTree>
    <p:extLst>
      <p:ext uri="{BB962C8B-B14F-4D97-AF65-F5344CB8AC3E}">
        <p14:creationId xmlns:p14="http://schemas.microsoft.com/office/powerpoint/2010/main" val="56107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F5A3-4C97-4355-A0BC-547C7DF134AE}" type="slidenum">
              <a:rPr lang="en-US" smtClean="0"/>
              <a:t>9</a:t>
            </a:fld>
            <a:endParaRPr lang="en-US"/>
          </a:p>
        </p:txBody>
      </p:sp>
    </p:spTree>
    <p:extLst>
      <p:ext uri="{BB962C8B-B14F-4D97-AF65-F5344CB8AC3E}">
        <p14:creationId xmlns:p14="http://schemas.microsoft.com/office/powerpoint/2010/main" val="45015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AC6A1A-5749-467B-A0B8-99787EA1AF3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4560-C36E-4D96-AD5E-A4371B5F7C10}" type="slidenum">
              <a:rPr lang="en-US" smtClean="0"/>
              <a:t>‹#›</a:t>
            </a:fld>
            <a:endParaRPr lang="en-US"/>
          </a:p>
        </p:txBody>
      </p:sp>
    </p:spTree>
    <p:extLst>
      <p:ext uri="{BB962C8B-B14F-4D97-AF65-F5344CB8AC3E}">
        <p14:creationId xmlns:p14="http://schemas.microsoft.com/office/powerpoint/2010/main" val="264058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C6A1A-5749-467B-A0B8-99787EA1AF3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4560-C36E-4D96-AD5E-A4371B5F7C10}" type="slidenum">
              <a:rPr lang="en-US" smtClean="0"/>
              <a:t>‹#›</a:t>
            </a:fld>
            <a:endParaRPr lang="en-US"/>
          </a:p>
        </p:txBody>
      </p:sp>
    </p:spTree>
    <p:extLst>
      <p:ext uri="{BB962C8B-B14F-4D97-AF65-F5344CB8AC3E}">
        <p14:creationId xmlns:p14="http://schemas.microsoft.com/office/powerpoint/2010/main" val="345611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C6A1A-5749-467B-A0B8-99787EA1AF3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4560-C36E-4D96-AD5E-A4371B5F7C10}" type="slidenum">
              <a:rPr lang="en-US" smtClean="0"/>
              <a:t>‹#›</a:t>
            </a:fld>
            <a:endParaRPr lang="en-US"/>
          </a:p>
        </p:txBody>
      </p:sp>
    </p:spTree>
    <p:extLst>
      <p:ext uri="{BB962C8B-B14F-4D97-AF65-F5344CB8AC3E}">
        <p14:creationId xmlns:p14="http://schemas.microsoft.com/office/powerpoint/2010/main" val="266859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54786"/>
            <a:ext cx="12192000" cy="79432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838200" y="-68980"/>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AC6A1A-5749-467B-A0B8-99787EA1AF3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4560-C36E-4D96-AD5E-A4371B5F7C10}" type="slidenum">
              <a:rPr lang="en-US" smtClean="0"/>
              <a:t>‹#›</a:t>
            </a:fld>
            <a:endParaRPr lang="en-US"/>
          </a:p>
        </p:txBody>
      </p:sp>
    </p:spTree>
    <p:extLst>
      <p:ext uri="{BB962C8B-B14F-4D97-AF65-F5344CB8AC3E}">
        <p14:creationId xmlns:p14="http://schemas.microsoft.com/office/powerpoint/2010/main" val="393374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AC6A1A-5749-467B-A0B8-99787EA1AF3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4560-C36E-4D96-AD5E-A4371B5F7C10}" type="slidenum">
              <a:rPr lang="en-US" smtClean="0"/>
              <a:t>‹#›</a:t>
            </a:fld>
            <a:endParaRPr lang="en-US"/>
          </a:p>
        </p:txBody>
      </p:sp>
    </p:spTree>
    <p:extLst>
      <p:ext uri="{BB962C8B-B14F-4D97-AF65-F5344CB8AC3E}">
        <p14:creationId xmlns:p14="http://schemas.microsoft.com/office/powerpoint/2010/main" val="233695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AC6A1A-5749-467B-A0B8-99787EA1AF3B}"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E4560-C36E-4D96-AD5E-A4371B5F7C10}" type="slidenum">
              <a:rPr lang="en-US" smtClean="0"/>
              <a:t>‹#›</a:t>
            </a:fld>
            <a:endParaRPr lang="en-US"/>
          </a:p>
        </p:txBody>
      </p:sp>
      <p:cxnSp>
        <p:nvCxnSpPr>
          <p:cNvPr id="8" name="Straight Connector 7"/>
          <p:cNvCxnSpPr/>
          <p:nvPr userDrawn="1"/>
        </p:nvCxnSpPr>
        <p:spPr>
          <a:xfrm>
            <a:off x="838200" y="1285875"/>
            <a:ext cx="10515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1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AC6A1A-5749-467B-A0B8-99787EA1AF3B}"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E4560-C36E-4D96-AD5E-A4371B5F7C10}" type="slidenum">
              <a:rPr lang="en-US" smtClean="0"/>
              <a:t>‹#›</a:t>
            </a:fld>
            <a:endParaRPr lang="en-US"/>
          </a:p>
        </p:txBody>
      </p:sp>
      <p:cxnSp>
        <p:nvCxnSpPr>
          <p:cNvPr id="10" name="Straight Connector 9"/>
          <p:cNvCxnSpPr/>
          <p:nvPr userDrawn="1"/>
        </p:nvCxnSpPr>
        <p:spPr>
          <a:xfrm>
            <a:off x="838200" y="1285875"/>
            <a:ext cx="10515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86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AC6A1A-5749-467B-A0B8-99787EA1AF3B}"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E4560-C36E-4D96-AD5E-A4371B5F7C10}" type="slidenum">
              <a:rPr lang="en-US" smtClean="0"/>
              <a:t>‹#›</a:t>
            </a:fld>
            <a:endParaRPr lang="en-US"/>
          </a:p>
        </p:txBody>
      </p:sp>
      <p:cxnSp>
        <p:nvCxnSpPr>
          <p:cNvPr id="6" name="Straight Connector 5"/>
          <p:cNvCxnSpPr/>
          <p:nvPr userDrawn="1"/>
        </p:nvCxnSpPr>
        <p:spPr>
          <a:xfrm>
            <a:off x="838200" y="1285875"/>
            <a:ext cx="10515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83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C6A1A-5749-467B-A0B8-99787EA1AF3B}"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E4560-C36E-4D96-AD5E-A4371B5F7C10}" type="slidenum">
              <a:rPr lang="en-US" smtClean="0"/>
              <a:t>‹#›</a:t>
            </a:fld>
            <a:endParaRPr lang="en-US"/>
          </a:p>
        </p:txBody>
      </p:sp>
    </p:spTree>
    <p:extLst>
      <p:ext uri="{BB962C8B-B14F-4D97-AF65-F5344CB8AC3E}">
        <p14:creationId xmlns:p14="http://schemas.microsoft.com/office/powerpoint/2010/main" val="91867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AC6A1A-5749-467B-A0B8-99787EA1AF3B}"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E4560-C36E-4D96-AD5E-A4371B5F7C10}" type="slidenum">
              <a:rPr lang="en-US" smtClean="0"/>
              <a:t>‹#›</a:t>
            </a:fld>
            <a:endParaRPr lang="en-US"/>
          </a:p>
        </p:txBody>
      </p:sp>
    </p:spTree>
    <p:extLst>
      <p:ext uri="{BB962C8B-B14F-4D97-AF65-F5344CB8AC3E}">
        <p14:creationId xmlns:p14="http://schemas.microsoft.com/office/powerpoint/2010/main" val="400008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AC6A1A-5749-467B-A0B8-99787EA1AF3B}"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E4560-C36E-4D96-AD5E-A4371B5F7C10}" type="slidenum">
              <a:rPr lang="en-US" smtClean="0"/>
              <a:t>‹#›</a:t>
            </a:fld>
            <a:endParaRPr lang="en-US"/>
          </a:p>
        </p:txBody>
      </p:sp>
    </p:spTree>
    <p:extLst>
      <p:ext uri="{BB962C8B-B14F-4D97-AF65-F5344CB8AC3E}">
        <p14:creationId xmlns:p14="http://schemas.microsoft.com/office/powerpoint/2010/main" val="256119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C6A1A-5749-467B-A0B8-99787EA1AF3B}" type="datetimeFigureOut">
              <a:rPr lang="en-US" smtClean="0"/>
              <a:t>4/12/2016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E4560-C36E-4D96-AD5E-A4371B5F7C10}"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84" y="6176963"/>
            <a:ext cx="12216384" cy="754990"/>
          </a:xfrm>
          <a:prstGeom prst="rect">
            <a:avLst/>
          </a:prstGeom>
        </p:spPr>
      </p:pic>
    </p:spTree>
    <p:extLst>
      <p:ext uri="{BB962C8B-B14F-4D97-AF65-F5344CB8AC3E}">
        <p14:creationId xmlns:p14="http://schemas.microsoft.com/office/powerpoint/2010/main" val="3291407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27.jpeg"/><Relationship Id="rId21" Type="http://schemas.openxmlformats.org/officeDocument/2006/relationships/image" Target="../media/image42.jpeg"/><Relationship Id="rId7" Type="http://schemas.openxmlformats.org/officeDocument/2006/relationships/image" Target="../media/image30.png"/><Relationship Id="rId12" Type="http://schemas.openxmlformats.org/officeDocument/2006/relationships/image" Target="../media/image35.jpeg"/><Relationship Id="rId17" Type="http://schemas.openxmlformats.org/officeDocument/2006/relationships/image" Target="../media/image16.png"/><Relationship Id="rId2" Type="http://schemas.openxmlformats.org/officeDocument/2006/relationships/notesSlide" Target="../notesSlides/notesSlide12.xml"/><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6.jpg"/><Relationship Id="rId11" Type="http://schemas.openxmlformats.org/officeDocument/2006/relationships/image" Target="../media/image34.png"/><Relationship Id="rId5" Type="http://schemas.openxmlformats.org/officeDocument/2006/relationships/image" Target="../media/image29.jpeg"/><Relationship Id="rId15" Type="http://schemas.openxmlformats.org/officeDocument/2006/relationships/image" Target="../media/image38.jpg"/><Relationship Id="rId10" Type="http://schemas.openxmlformats.org/officeDocument/2006/relationships/image" Target="../media/image33.jpg"/><Relationship Id="rId19" Type="http://schemas.openxmlformats.org/officeDocument/2006/relationships/image" Target="../media/image17.png"/><Relationship Id="rId4" Type="http://schemas.openxmlformats.org/officeDocument/2006/relationships/image" Target="../media/image28.jpeg"/><Relationship Id="rId9" Type="http://schemas.openxmlformats.org/officeDocument/2006/relationships/image" Target="../media/image32.pn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jpeg"/><Relationship Id="rId7" Type="http://schemas.openxmlformats.org/officeDocument/2006/relationships/image" Target="../media/image36.png"/><Relationship Id="rId12"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gif"/><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31.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92481" y="785089"/>
            <a:ext cx="10855232" cy="1569660"/>
          </a:xfrm>
          <a:prstGeom prst="rect">
            <a:avLst/>
          </a:prstGeom>
          <a:noFill/>
        </p:spPr>
        <p:txBody>
          <a:bodyPr wrap="square" rtlCol="0">
            <a:spAutoFit/>
          </a:bodyPr>
          <a:lstStyle/>
          <a:p>
            <a:r>
              <a:rPr lang="en-US" sz="4800" b="1" dirty="0">
                <a:solidFill>
                  <a:srgbClr val="800000"/>
                </a:solidFill>
              </a:rPr>
              <a:t>1.2 MILLION </a:t>
            </a:r>
            <a:r>
              <a:rPr lang="en-US" sz="4800" dirty="0"/>
              <a:t>people</a:t>
            </a:r>
            <a:r>
              <a:rPr lang="en-US" sz="4800" b="1" dirty="0">
                <a:solidFill>
                  <a:srgbClr val="800000"/>
                </a:solidFill>
              </a:rPr>
              <a:t> </a:t>
            </a:r>
            <a:r>
              <a:rPr lang="en-US" sz="4800" dirty="0"/>
              <a:t>living with HIV in the US</a:t>
            </a:r>
          </a:p>
        </p:txBody>
      </p:sp>
      <p:sp>
        <p:nvSpPr>
          <p:cNvPr id="17" name="TextBox 16"/>
          <p:cNvSpPr txBox="1"/>
          <p:nvPr/>
        </p:nvSpPr>
        <p:spPr>
          <a:xfrm>
            <a:off x="792481" y="2440851"/>
            <a:ext cx="10855232" cy="1569660"/>
          </a:xfrm>
          <a:prstGeom prst="rect">
            <a:avLst/>
          </a:prstGeom>
          <a:noFill/>
        </p:spPr>
        <p:txBody>
          <a:bodyPr wrap="square" rtlCol="0">
            <a:spAutoFit/>
          </a:bodyPr>
          <a:lstStyle/>
          <a:p>
            <a:r>
              <a:rPr lang="en-US" sz="4800" b="1" dirty="0">
                <a:solidFill>
                  <a:srgbClr val="800000"/>
                </a:solidFill>
              </a:rPr>
              <a:t>50 THOUSAND </a:t>
            </a:r>
            <a:r>
              <a:rPr lang="en-US" sz="4800" dirty="0"/>
              <a:t>new infections in the US per year</a:t>
            </a:r>
            <a:endParaRPr lang="en-US" sz="4800" dirty="0">
              <a:solidFill>
                <a:srgbClr val="800000"/>
              </a:solidFill>
            </a:endParaRPr>
          </a:p>
        </p:txBody>
      </p:sp>
      <p:sp>
        <p:nvSpPr>
          <p:cNvPr id="19" name="TextBox 18"/>
          <p:cNvSpPr txBox="1"/>
          <p:nvPr/>
        </p:nvSpPr>
        <p:spPr>
          <a:xfrm>
            <a:off x="792481" y="4096613"/>
            <a:ext cx="10465648" cy="1569660"/>
          </a:xfrm>
          <a:prstGeom prst="rect">
            <a:avLst/>
          </a:prstGeom>
          <a:noFill/>
        </p:spPr>
        <p:txBody>
          <a:bodyPr wrap="square" rtlCol="0">
            <a:spAutoFit/>
          </a:bodyPr>
          <a:lstStyle/>
          <a:p>
            <a:r>
              <a:rPr lang="en-US" sz="4800" b="1" dirty="0">
                <a:solidFill>
                  <a:srgbClr val="800000"/>
                </a:solidFill>
              </a:rPr>
              <a:t>WASHINGTON D.C. </a:t>
            </a:r>
            <a:r>
              <a:rPr lang="en-US" sz="4800" dirty="0"/>
              <a:t>has the highest prevalence of HIV in the US</a:t>
            </a:r>
          </a:p>
        </p:txBody>
      </p:sp>
      <p:pic>
        <p:nvPicPr>
          <p:cNvPr id="4" name="Picture 3"/>
          <p:cNvPicPr>
            <a:picLocks noChangeAspect="1"/>
          </p:cNvPicPr>
          <p:nvPr/>
        </p:nvPicPr>
        <p:blipFill rotWithShape="1">
          <a:blip r:embed="rId3"/>
          <a:srcRect l="5659" t="21166" r="4449" b="2897"/>
          <a:stretch/>
        </p:blipFill>
        <p:spPr>
          <a:xfrm>
            <a:off x="0" y="-131947"/>
            <a:ext cx="12395200" cy="6989947"/>
          </a:xfrm>
          <a:prstGeom prst="rect">
            <a:avLst/>
          </a:prstGeom>
        </p:spPr>
      </p:pic>
      <p:sp>
        <p:nvSpPr>
          <p:cNvPr id="2" name="Rectangle 1"/>
          <p:cNvSpPr/>
          <p:nvPr/>
        </p:nvSpPr>
        <p:spPr>
          <a:xfrm>
            <a:off x="0" y="-131948"/>
            <a:ext cx="12395200" cy="69899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603" y="-131949"/>
            <a:ext cx="12395200" cy="69899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806404" cy="800100"/>
          </a:xfrm>
        </p:spPr>
        <p:txBody>
          <a:bodyPr>
            <a:normAutofit/>
          </a:bodyPr>
          <a:lstStyle/>
          <a:p>
            <a:r>
              <a:rPr lang="en-US" sz="3600" b="1" dirty="0"/>
              <a:t>Attractive Returns from Cost Savings</a:t>
            </a:r>
          </a:p>
        </p:txBody>
      </p:sp>
      <p:sp>
        <p:nvSpPr>
          <p:cNvPr id="17" name="Rectangle 16"/>
          <p:cNvSpPr/>
          <p:nvPr/>
        </p:nvSpPr>
        <p:spPr>
          <a:xfrm>
            <a:off x="9240254" y="1280160"/>
            <a:ext cx="2514287" cy="919517"/>
          </a:xfrm>
          <a:prstGeom prst="rect">
            <a:avLst/>
          </a:prstGeom>
          <a:solidFill>
            <a:srgbClr val="D1313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bg1"/>
                </a:solidFill>
              </a:rPr>
              <a:t>D.C. Fund Size: $15mm</a:t>
            </a:r>
          </a:p>
        </p:txBody>
      </p:sp>
      <p:sp>
        <p:nvSpPr>
          <p:cNvPr id="18" name="Rectangle 17"/>
          <p:cNvSpPr/>
          <p:nvPr/>
        </p:nvSpPr>
        <p:spPr>
          <a:xfrm>
            <a:off x="9240252" y="2322576"/>
            <a:ext cx="2514287" cy="919517"/>
          </a:xfrm>
          <a:prstGeom prst="rect">
            <a:avLst/>
          </a:prstGeom>
          <a:solidFill>
            <a:srgbClr val="53777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t>Total Success Payments: $48mm</a:t>
            </a:r>
          </a:p>
        </p:txBody>
      </p:sp>
      <p:sp>
        <p:nvSpPr>
          <p:cNvPr id="20" name="Rectangle 19"/>
          <p:cNvSpPr/>
          <p:nvPr/>
        </p:nvSpPr>
        <p:spPr>
          <a:xfrm>
            <a:off x="9240253" y="3375433"/>
            <a:ext cx="2514287" cy="941340"/>
          </a:xfrm>
          <a:prstGeom prst="rect">
            <a:avLst/>
          </a:prstGeom>
          <a:solidFill>
            <a:srgbClr val="D95B4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smtClean="0"/>
              <a:t>Debt </a:t>
            </a:r>
            <a:r>
              <a:rPr lang="en-US" b="1" dirty="0"/>
              <a:t>IRR: 6-8</a:t>
            </a:r>
            <a:r>
              <a:rPr lang="en-US" b="1" dirty="0" smtClean="0"/>
              <a:t>%</a:t>
            </a:r>
          </a:p>
          <a:p>
            <a:pPr algn="ctr">
              <a:lnSpc>
                <a:spcPct val="120000"/>
              </a:lnSpc>
            </a:pPr>
            <a:r>
              <a:rPr lang="en-US" b="1" dirty="0">
                <a:solidFill>
                  <a:schemeClr val="bg1"/>
                </a:solidFill>
              </a:rPr>
              <a:t>Equity IRR: 13-16</a:t>
            </a:r>
            <a:r>
              <a:rPr lang="en-US" b="1" dirty="0" smtClean="0">
                <a:solidFill>
                  <a:schemeClr val="bg1"/>
                </a:solidFill>
              </a:rPr>
              <a:t>%</a:t>
            </a:r>
            <a:endParaRPr lang="en-US" b="1" dirty="0"/>
          </a:p>
        </p:txBody>
      </p:sp>
      <p:graphicFrame>
        <p:nvGraphicFramePr>
          <p:cNvPr id="8" name="Chart 7"/>
          <p:cNvGraphicFramePr>
            <a:graphicFrameLocks/>
          </p:cNvGraphicFramePr>
          <p:nvPr>
            <p:extLst/>
          </p:nvPr>
        </p:nvGraphicFramePr>
        <p:xfrm>
          <a:off x="536052" y="1563741"/>
          <a:ext cx="8359091" cy="4385646"/>
        </p:xfrm>
        <a:graphic>
          <a:graphicData uri="http://schemas.openxmlformats.org/drawingml/2006/chart">
            <c:chart xmlns:c="http://schemas.openxmlformats.org/drawingml/2006/chart" xmlns:r="http://schemas.openxmlformats.org/officeDocument/2006/relationships" r:id="rId3"/>
          </a:graphicData>
        </a:graphic>
      </p:graphicFrame>
      <p:sp>
        <p:nvSpPr>
          <p:cNvPr id="9" name="Line Callout 1 8"/>
          <p:cNvSpPr/>
          <p:nvPr/>
        </p:nvSpPr>
        <p:spPr>
          <a:xfrm>
            <a:off x="5515574" y="3846103"/>
            <a:ext cx="1787499" cy="588743"/>
          </a:xfrm>
          <a:prstGeom prst="borderCallout1">
            <a:avLst>
              <a:gd name="adj1" fmla="val 47477"/>
              <a:gd name="adj2" fmla="val -1432"/>
              <a:gd name="adj3" fmla="val 20641"/>
              <a:gd name="adj4" fmla="val -33371"/>
            </a:avLst>
          </a:prstGeom>
          <a:solidFill>
            <a:srgbClr val="C02942"/>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Cumulative Operating Cash Flows</a:t>
            </a:r>
          </a:p>
        </p:txBody>
      </p:sp>
      <p:sp>
        <p:nvSpPr>
          <p:cNvPr id="10" name="Rectangle 9"/>
          <p:cNvSpPr/>
          <p:nvPr/>
        </p:nvSpPr>
        <p:spPr>
          <a:xfrm>
            <a:off x="9240253" y="4627529"/>
            <a:ext cx="2514287" cy="1321858"/>
          </a:xfrm>
          <a:prstGeom prst="rect">
            <a:avLst/>
          </a:prstGeom>
          <a:noFill/>
          <a:ln w="19050">
            <a:solidFill>
              <a:srgbClr val="542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tx1"/>
                </a:solidFill>
              </a:rPr>
              <a:t>Benefit Cost Ratio of RRF Intervention: </a:t>
            </a:r>
            <a:r>
              <a:rPr lang="en-US" b="1" dirty="0">
                <a:solidFill>
                  <a:srgbClr val="D1313D"/>
                </a:solidFill>
              </a:rPr>
              <a:t>10:1</a:t>
            </a:r>
          </a:p>
        </p:txBody>
      </p:sp>
    </p:spTree>
    <p:extLst>
      <p:ext uri="{BB962C8B-B14F-4D97-AF65-F5344CB8AC3E}">
        <p14:creationId xmlns:p14="http://schemas.microsoft.com/office/powerpoint/2010/main" val="2116078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76789" y="3210289"/>
            <a:ext cx="2560320" cy="2423160"/>
          </a:xfrm>
          <a:prstGeom prst="rect">
            <a:avLst/>
          </a:prstGeom>
          <a:solidFill>
            <a:schemeClr val="bg1">
              <a:lumMod val="95000"/>
            </a:schemeClr>
          </a:solidFill>
        </p:spPr>
        <p:txBody>
          <a:bodyPr wrap="square" tIns="91440" bIns="91440" rtlCol="0">
            <a:noAutofit/>
          </a:bodyPr>
          <a:lstStyle/>
          <a:p>
            <a:pPr marL="182880" indent="-182880">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Selection criteria based on geography</a:t>
            </a:r>
          </a:p>
          <a:p>
            <a:pPr marL="182880" indent="-182880">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Incentives </a:t>
            </a:r>
            <a:r>
              <a:rPr lang="en-US" dirty="0" smtClean="0">
                <a:ea typeface="Verdana" panose="020B0604030504040204" pitchFamily="34" charset="0"/>
                <a:cs typeface="Verdana" panose="020B0604030504040204" pitchFamily="34" charset="0"/>
              </a:rPr>
              <a:t>escalate </a:t>
            </a:r>
            <a:r>
              <a:rPr lang="en-US" dirty="0">
                <a:ea typeface="Verdana" panose="020B0604030504040204" pitchFamily="34" charset="0"/>
                <a:cs typeface="Verdana" panose="020B0604030504040204" pitchFamily="34" charset="0"/>
              </a:rPr>
              <a:t>across the HIV care continuum</a:t>
            </a:r>
          </a:p>
        </p:txBody>
      </p:sp>
      <p:sp>
        <p:nvSpPr>
          <p:cNvPr id="45" name="TextBox 44"/>
          <p:cNvSpPr txBox="1"/>
          <p:nvPr/>
        </p:nvSpPr>
        <p:spPr>
          <a:xfrm>
            <a:off x="3369475" y="3210289"/>
            <a:ext cx="2560320" cy="2423160"/>
          </a:xfrm>
          <a:prstGeom prst="rect">
            <a:avLst/>
          </a:prstGeom>
          <a:solidFill>
            <a:schemeClr val="bg1">
              <a:lumMod val="95000"/>
            </a:schemeClr>
          </a:solidFill>
        </p:spPr>
        <p:txBody>
          <a:bodyPr wrap="square" tIns="91440" bIns="91440" rtlCol="0">
            <a:noAutofit/>
          </a:bodyPr>
          <a:lstStyle/>
          <a:p>
            <a:pPr marL="182880" indent="-182880">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Leverage FHI 360 </a:t>
            </a:r>
            <a:r>
              <a:rPr lang="en-US" b="1" dirty="0">
                <a:solidFill>
                  <a:srgbClr val="FF0000"/>
                </a:solidFill>
                <a:ea typeface="Verdana" panose="020B0604030504040204" pitchFamily="34" charset="0"/>
                <a:cs typeface="Verdana" panose="020B0604030504040204" pitchFamily="34" charset="0"/>
              </a:rPr>
              <a:t>local expertise</a:t>
            </a:r>
            <a:r>
              <a:rPr lang="en-US" dirty="0">
                <a:ea typeface="Verdana" panose="020B0604030504040204" pitchFamily="34" charset="0"/>
                <a:cs typeface="Verdana" panose="020B0604030504040204" pitchFamily="34" charset="0"/>
              </a:rPr>
              <a:t> in site management</a:t>
            </a:r>
          </a:p>
          <a:p>
            <a:pPr marL="182880" indent="-182880">
              <a:spcAft>
                <a:spcPts val="1200"/>
              </a:spcAft>
              <a:buFont typeface="Arial" panose="020B0604020202020204" pitchFamily="34" charset="0"/>
              <a:buChar char="•"/>
            </a:pPr>
            <a:r>
              <a:rPr lang="en-US" b="1" dirty="0">
                <a:solidFill>
                  <a:srgbClr val="FF0000"/>
                </a:solidFill>
                <a:ea typeface="Verdana" panose="020B0604030504040204" pitchFamily="34" charset="0"/>
                <a:cs typeface="Verdana" panose="020B0604030504040204" pitchFamily="34" charset="0"/>
              </a:rPr>
              <a:t>Funding for one position </a:t>
            </a:r>
            <a:r>
              <a:rPr lang="en-US" dirty="0">
                <a:ea typeface="Verdana" panose="020B0604030504040204" pitchFamily="34" charset="0"/>
                <a:cs typeface="Verdana" panose="020B0604030504040204" pitchFamily="34" charset="0"/>
              </a:rPr>
              <a:t>and clinic success fee based on performance</a:t>
            </a:r>
          </a:p>
        </p:txBody>
      </p:sp>
      <p:sp>
        <p:nvSpPr>
          <p:cNvPr id="48" name="TextBox 47"/>
          <p:cNvSpPr txBox="1"/>
          <p:nvPr/>
        </p:nvSpPr>
        <p:spPr>
          <a:xfrm>
            <a:off x="6262191" y="3210289"/>
            <a:ext cx="2560320" cy="2423160"/>
          </a:xfrm>
          <a:prstGeom prst="rect">
            <a:avLst/>
          </a:prstGeom>
          <a:solidFill>
            <a:schemeClr val="bg1">
              <a:lumMod val="95000"/>
            </a:schemeClr>
          </a:solidFill>
        </p:spPr>
        <p:txBody>
          <a:bodyPr wrap="square" tIns="91440" bIns="91440" rtlCol="0">
            <a:noAutofit/>
          </a:bodyPr>
          <a:lstStyle/>
          <a:p>
            <a:pPr marL="182880" indent="-182880">
              <a:spcAft>
                <a:spcPts val="1200"/>
              </a:spcAft>
              <a:buFont typeface="Arial" panose="020B0604020202020204" pitchFamily="34" charset="0"/>
              <a:buChar char="•"/>
            </a:pPr>
            <a:r>
              <a:rPr lang="en-US" b="1" dirty="0">
                <a:solidFill>
                  <a:srgbClr val="542437"/>
                </a:solidFill>
                <a:ea typeface="Verdana" panose="020B0604030504040204" pitchFamily="34" charset="0"/>
                <a:cs typeface="Verdana" panose="020B0604030504040204" pitchFamily="34" charset="0"/>
              </a:rPr>
              <a:t>Clear</a:t>
            </a:r>
            <a:r>
              <a:rPr lang="en-US" dirty="0">
                <a:ea typeface="Verdana" panose="020B0604030504040204" pitchFamily="34" charset="0"/>
                <a:cs typeface="Verdana" panose="020B0604030504040204" pitchFamily="34" charset="0"/>
              </a:rPr>
              <a:t>, </a:t>
            </a:r>
            <a:r>
              <a:rPr lang="en-US" b="1" dirty="0">
                <a:solidFill>
                  <a:srgbClr val="542437"/>
                </a:solidFill>
                <a:ea typeface="Verdana" panose="020B0604030504040204" pitchFamily="34" charset="0"/>
                <a:cs typeface="Verdana" panose="020B0604030504040204" pitchFamily="34" charset="0"/>
              </a:rPr>
              <a:t>established</a:t>
            </a:r>
            <a:r>
              <a:rPr lang="en-US" dirty="0">
                <a:ea typeface="Verdana" panose="020B0604030504040204" pitchFamily="34" charset="0"/>
                <a:cs typeface="Verdana" panose="020B0604030504040204" pitchFamily="34" charset="0"/>
              </a:rPr>
              <a:t> and </a:t>
            </a:r>
            <a:r>
              <a:rPr lang="en-US" b="1" dirty="0">
                <a:solidFill>
                  <a:srgbClr val="542437"/>
                </a:solidFill>
                <a:ea typeface="Verdana" panose="020B0604030504040204" pitchFamily="34" charset="0"/>
                <a:cs typeface="Verdana" panose="020B0604030504040204" pitchFamily="34" charset="0"/>
              </a:rPr>
              <a:t>independent metric </a:t>
            </a:r>
            <a:r>
              <a:rPr lang="en-US" dirty="0">
                <a:ea typeface="Verdana" panose="020B0604030504040204" pitchFamily="34" charset="0"/>
                <a:cs typeface="Verdana" panose="020B0604030504040204" pitchFamily="34" charset="0"/>
              </a:rPr>
              <a:t>in assessing viral suppression</a:t>
            </a:r>
          </a:p>
          <a:p>
            <a:pPr marL="182880" indent="-182880">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Proven effectiveness of P4PP programs in scientific studies</a:t>
            </a:r>
          </a:p>
        </p:txBody>
      </p:sp>
      <p:sp>
        <p:nvSpPr>
          <p:cNvPr id="2" name="Title 1"/>
          <p:cNvSpPr>
            <a:spLocks noGrp="1"/>
          </p:cNvSpPr>
          <p:nvPr>
            <p:ph type="title"/>
          </p:nvPr>
        </p:nvSpPr>
        <p:spPr>
          <a:xfrm>
            <a:off x="838200" y="152401"/>
            <a:ext cx="10515600" cy="800100"/>
          </a:xfrm>
        </p:spPr>
        <p:txBody>
          <a:bodyPr>
            <a:normAutofit/>
          </a:bodyPr>
          <a:lstStyle/>
          <a:p>
            <a:r>
              <a:rPr lang="en-US" sz="3600" b="1" dirty="0"/>
              <a:t>Risks and Mitigation Strategies</a:t>
            </a:r>
          </a:p>
        </p:txBody>
      </p:sp>
      <p:sp>
        <p:nvSpPr>
          <p:cNvPr id="38" name="TextBox 37"/>
          <p:cNvSpPr txBox="1"/>
          <p:nvPr/>
        </p:nvSpPr>
        <p:spPr>
          <a:xfrm>
            <a:off x="9132032" y="2305723"/>
            <a:ext cx="2606040" cy="3345778"/>
          </a:xfrm>
          <a:prstGeom prst="rect">
            <a:avLst/>
          </a:prstGeom>
          <a:noFill/>
          <a:ln w="19050">
            <a:solidFill>
              <a:srgbClr val="53777A"/>
            </a:solidFill>
          </a:ln>
        </p:spPr>
        <p:txBody>
          <a:bodyPr wrap="square" rtlCol="0" anchor="ctr">
            <a:noAutofit/>
          </a:bodyPr>
          <a:lstStyle/>
          <a:p>
            <a:pPr algn="ctr"/>
            <a:endParaRPr lang="en-US" b="1" dirty="0">
              <a:solidFill>
                <a:schemeClr val="bg1"/>
              </a:solidFill>
              <a:ea typeface="Verdana" panose="020B0604030504040204" pitchFamily="34" charset="0"/>
              <a:cs typeface="Verdana" panose="020B0604030504040204" pitchFamily="34" charset="0"/>
            </a:endParaRPr>
          </a:p>
        </p:txBody>
      </p:sp>
      <p:sp>
        <p:nvSpPr>
          <p:cNvPr id="39" name="TextBox 38"/>
          <p:cNvSpPr txBox="1"/>
          <p:nvPr/>
        </p:nvSpPr>
        <p:spPr>
          <a:xfrm>
            <a:off x="9132032" y="1377725"/>
            <a:ext cx="2606040" cy="914400"/>
          </a:xfrm>
          <a:prstGeom prst="rect">
            <a:avLst/>
          </a:prstGeom>
          <a:solidFill>
            <a:srgbClr val="53777A"/>
          </a:solidFill>
          <a:ln w="19050">
            <a:solidFill>
              <a:srgbClr val="53777A"/>
            </a:solidFill>
          </a:ln>
        </p:spPr>
        <p:txBody>
          <a:bodyPr wrap="square" rtlCol="0" anchor="ctr">
            <a:noAutofit/>
          </a:bodyPr>
          <a:lstStyle/>
          <a:p>
            <a:pPr algn="ctr"/>
            <a:r>
              <a:rPr lang="en-US" b="1" dirty="0">
                <a:solidFill>
                  <a:schemeClr val="bg1"/>
                </a:solidFill>
                <a:ea typeface="Verdana" panose="020B0604030504040204" pitchFamily="34" charset="0"/>
                <a:cs typeface="Verdana" panose="020B0604030504040204" pitchFamily="34" charset="0"/>
              </a:rPr>
              <a:t>OUTCOME</a:t>
            </a:r>
          </a:p>
          <a:p>
            <a:pPr algn="ctr"/>
            <a:r>
              <a:rPr lang="en-US" b="1" dirty="0">
                <a:solidFill>
                  <a:schemeClr val="bg1"/>
                </a:solidFill>
                <a:ea typeface="Verdana" panose="020B0604030504040204" pitchFamily="34" charset="0"/>
                <a:cs typeface="Verdana" panose="020B0604030504040204" pitchFamily="34" charset="0"/>
              </a:rPr>
              <a:t>FUNDERS</a:t>
            </a:r>
            <a:endParaRPr lang="en-US" b="1" dirty="0">
              <a:solidFill>
                <a:schemeClr val="bg1"/>
              </a:solidFill>
              <a:latin typeface="+mj-lt"/>
              <a:ea typeface="Verdana" panose="020B0604030504040204" pitchFamily="34" charset="0"/>
              <a:cs typeface="Verdana" panose="020B0604030504040204" pitchFamily="34" charset="0"/>
            </a:endParaRPr>
          </a:p>
        </p:txBody>
      </p:sp>
      <p:sp>
        <p:nvSpPr>
          <p:cNvPr id="41" name="Rectangle 40"/>
          <p:cNvSpPr/>
          <p:nvPr/>
        </p:nvSpPr>
        <p:spPr>
          <a:xfrm>
            <a:off x="453929" y="1377725"/>
            <a:ext cx="2606040" cy="914400"/>
          </a:xfrm>
          <a:prstGeom prst="rect">
            <a:avLst/>
          </a:prstGeom>
          <a:solidFill>
            <a:srgbClr val="D95B43"/>
          </a:solidFill>
          <a:ln w="19050">
            <a:solidFill>
              <a:srgbClr val="D95B43"/>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b="1" dirty="0">
                <a:solidFill>
                  <a:schemeClr val="bg1"/>
                </a:solidFill>
                <a:ea typeface="Verdana" panose="020B0604030504040204" pitchFamily="34" charset="0"/>
                <a:cs typeface="Verdana" panose="020B0604030504040204" pitchFamily="34" charset="0"/>
              </a:rPr>
              <a:t>BEHAVIOR AND TARGET POPULATION</a:t>
            </a:r>
            <a:endParaRPr lang="en-US" dirty="0"/>
          </a:p>
        </p:txBody>
      </p:sp>
      <p:sp>
        <p:nvSpPr>
          <p:cNvPr id="42" name="Rectangle 41"/>
          <p:cNvSpPr/>
          <p:nvPr/>
        </p:nvSpPr>
        <p:spPr>
          <a:xfrm>
            <a:off x="453929" y="2305723"/>
            <a:ext cx="2606040" cy="3345778"/>
          </a:xfrm>
          <a:prstGeom prst="rect">
            <a:avLst/>
          </a:prstGeom>
          <a:noFill/>
          <a:ln w="19050">
            <a:solidFill>
              <a:srgbClr val="D85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346630" y="1377725"/>
            <a:ext cx="2606040" cy="914400"/>
          </a:xfrm>
          <a:prstGeom prst="rect">
            <a:avLst/>
          </a:prstGeom>
          <a:solidFill>
            <a:srgbClr val="D1313D"/>
          </a:solidFill>
          <a:ln w="19050">
            <a:solidFill>
              <a:srgbClr val="D13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a typeface="Verdana" panose="020B0604030504040204" pitchFamily="34" charset="0"/>
                <a:cs typeface="Verdana" panose="020B0604030504040204" pitchFamily="34" charset="0"/>
              </a:rPr>
              <a:t>OPERATIONS</a:t>
            </a:r>
            <a:endParaRPr lang="en-US" dirty="0"/>
          </a:p>
        </p:txBody>
      </p:sp>
      <p:sp>
        <p:nvSpPr>
          <p:cNvPr id="46" name="Rectangle 45"/>
          <p:cNvSpPr/>
          <p:nvPr/>
        </p:nvSpPr>
        <p:spPr>
          <a:xfrm>
            <a:off x="3346630" y="2305723"/>
            <a:ext cx="2606040" cy="3345778"/>
          </a:xfrm>
          <a:prstGeom prst="rect">
            <a:avLst/>
          </a:prstGeom>
          <a:noFill/>
          <a:ln w="19050">
            <a:solidFill>
              <a:srgbClr val="D13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6239331" y="1377725"/>
            <a:ext cx="2606040" cy="914400"/>
          </a:xfrm>
          <a:prstGeom prst="rect">
            <a:avLst/>
          </a:prstGeom>
          <a:solidFill>
            <a:srgbClr val="542437"/>
          </a:solidFill>
          <a:ln w="19050">
            <a:solidFill>
              <a:srgbClr val="54243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bg1"/>
                </a:solidFill>
                <a:ea typeface="Verdana" panose="020B0604030504040204" pitchFamily="34" charset="0"/>
                <a:cs typeface="Verdana" panose="020B0604030504040204" pitchFamily="34" charset="0"/>
              </a:rPr>
              <a:t>INVESTORS</a:t>
            </a:r>
            <a:endParaRPr lang="en-US" dirty="0"/>
          </a:p>
        </p:txBody>
      </p:sp>
      <p:sp>
        <p:nvSpPr>
          <p:cNvPr id="51" name="Rectangle 50"/>
          <p:cNvSpPr/>
          <p:nvPr/>
        </p:nvSpPr>
        <p:spPr>
          <a:xfrm>
            <a:off x="6239331" y="2305723"/>
            <a:ext cx="2606040" cy="3345778"/>
          </a:xfrm>
          <a:prstGeom prst="rect">
            <a:avLst/>
          </a:prstGeom>
          <a:noFill/>
          <a:ln w="19050">
            <a:solidFill>
              <a:srgbClr val="542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476789" y="2420258"/>
            <a:ext cx="2560320" cy="646331"/>
          </a:xfrm>
          <a:prstGeom prst="rect">
            <a:avLst/>
          </a:prstGeom>
          <a:noFill/>
        </p:spPr>
        <p:txBody>
          <a:bodyPr wrap="square" rtlCol="0">
            <a:spAutoFit/>
          </a:bodyPr>
          <a:lstStyle/>
          <a:p>
            <a:pPr algn="ctr">
              <a:spcAft>
                <a:spcPts val="1200"/>
              </a:spcAft>
            </a:pPr>
            <a:r>
              <a:rPr lang="en-US" dirty="0">
                <a:ea typeface="Verdana" panose="020B0604030504040204" pitchFamily="34" charset="0"/>
                <a:cs typeface="Verdana" panose="020B0604030504040204" pitchFamily="34" charset="0"/>
              </a:rPr>
              <a:t>Patient selection and drop-out risk</a:t>
            </a:r>
          </a:p>
        </p:txBody>
      </p:sp>
      <p:sp>
        <p:nvSpPr>
          <p:cNvPr id="53" name="TextBox 52"/>
          <p:cNvSpPr txBox="1"/>
          <p:nvPr/>
        </p:nvSpPr>
        <p:spPr>
          <a:xfrm>
            <a:off x="3369475" y="2420258"/>
            <a:ext cx="2560320" cy="646331"/>
          </a:xfrm>
          <a:prstGeom prst="rect">
            <a:avLst/>
          </a:prstGeom>
          <a:noFill/>
        </p:spPr>
        <p:txBody>
          <a:bodyPr wrap="square" rtlCol="0">
            <a:spAutoFit/>
          </a:bodyPr>
          <a:lstStyle/>
          <a:p>
            <a:pPr algn="ctr">
              <a:spcAft>
                <a:spcPts val="1200"/>
              </a:spcAft>
            </a:pPr>
            <a:r>
              <a:rPr lang="en-US" dirty="0">
                <a:ea typeface="Verdana" panose="020B0604030504040204" pitchFamily="34" charset="0"/>
                <a:cs typeface="Verdana" panose="020B0604030504040204" pitchFamily="34" charset="0"/>
              </a:rPr>
              <a:t>Effectiveness of delivery</a:t>
            </a:r>
          </a:p>
        </p:txBody>
      </p:sp>
      <p:sp>
        <p:nvSpPr>
          <p:cNvPr id="55" name="TextBox 54"/>
          <p:cNvSpPr txBox="1"/>
          <p:nvPr/>
        </p:nvSpPr>
        <p:spPr>
          <a:xfrm>
            <a:off x="6262191" y="2420258"/>
            <a:ext cx="2560320" cy="646331"/>
          </a:xfrm>
          <a:prstGeom prst="rect">
            <a:avLst/>
          </a:prstGeom>
          <a:noFill/>
        </p:spPr>
        <p:txBody>
          <a:bodyPr wrap="square" rtlCol="0">
            <a:spAutoFit/>
          </a:bodyPr>
          <a:lstStyle/>
          <a:p>
            <a:pPr algn="ctr">
              <a:spcAft>
                <a:spcPts val="1200"/>
              </a:spcAft>
            </a:pPr>
            <a:r>
              <a:rPr lang="en-US" dirty="0">
                <a:ea typeface="Verdana" panose="020B0604030504040204" pitchFamily="34" charset="0"/>
                <a:cs typeface="Verdana" panose="020B0604030504040204" pitchFamily="34" charset="0"/>
              </a:rPr>
              <a:t>Performance assessment</a:t>
            </a:r>
          </a:p>
        </p:txBody>
      </p:sp>
      <p:sp>
        <p:nvSpPr>
          <p:cNvPr id="58" name="TextBox 57"/>
          <p:cNvSpPr txBox="1"/>
          <p:nvPr/>
        </p:nvSpPr>
        <p:spPr>
          <a:xfrm>
            <a:off x="9150034" y="2420258"/>
            <a:ext cx="2560320" cy="646331"/>
          </a:xfrm>
          <a:prstGeom prst="rect">
            <a:avLst/>
          </a:prstGeom>
          <a:noFill/>
        </p:spPr>
        <p:txBody>
          <a:bodyPr wrap="square" rtlCol="0">
            <a:spAutoFit/>
          </a:bodyPr>
          <a:lstStyle/>
          <a:p>
            <a:pPr algn="ctr">
              <a:spcAft>
                <a:spcPts val="1200"/>
              </a:spcAft>
            </a:pPr>
            <a:r>
              <a:rPr lang="en-US" dirty="0">
                <a:ea typeface="Verdana" panose="020B0604030504040204" pitchFamily="34" charset="0"/>
                <a:cs typeface="Verdana" panose="020B0604030504040204" pitchFamily="34" charset="0"/>
              </a:rPr>
              <a:t>“Low hanging fruit” and savings realization</a:t>
            </a:r>
          </a:p>
        </p:txBody>
      </p:sp>
      <p:cxnSp>
        <p:nvCxnSpPr>
          <p:cNvPr id="8" name="Straight Connector 7"/>
          <p:cNvCxnSpPr/>
          <p:nvPr/>
        </p:nvCxnSpPr>
        <p:spPr>
          <a:xfrm flipV="1">
            <a:off x="467645" y="3194143"/>
            <a:ext cx="2578608" cy="2548"/>
          </a:xfrm>
          <a:prstGeom prst="line">
            <a:avLst/>
          </a:prstGeom>
          <a:ln w="19050">
            <a:solidFill>
              <a:srgbClr val="D95B43"/>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360331" y="3194143"/>
            <a:ext cx="2578608" cy="2548"/>
          </a:xfrm>
          <a:prstGeom prst="line">
            <a:avLst/>
          </a:prstGeom>
          <a:ln w="19050">
            <a:solidFill>
              <a:srgbClr val="D1313D"/>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256128" y="3194143"/>
            <a:ext cx="2578608" cy="2548"/>
          </a:xfrm>
          <a:prstGeom prst="line">
            <a:avLst/>
          </a:prstGeom>
          <a:ln w="19050">
            <a:solidFill>
              <a:srgbClr val="542437"/>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154892" y="3210289"/>
            <a:ext cx="2560320" cy="2423160"/>
          </a:xfrm>
          <a:prstGeom prst="rect">
            <a:avLst/>
          </a:prstGeom>
          <a:solidFill>
            <a:schemeClr val="bg1">
              <a:lumMod val="95000"/>
            </a:schemeClr>
          </a:solidFill>
        </p:spPr>
        <p:txBody>
          <a:bodyPr wrap="square" tIns="91440" bIns="91440" rtlCol="0">
            <a:noAutofit/>
          </a:bodyPr>
          <a:lstStyle/>
          <a:p>
            <a:pPr marL="182880" indent="-182880">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Viral suppression baseline increases on a step-function</a:t>
            </a:r>
          </a:p>
          <a:p>
            <a:pPr marL="182880" indent="-182880">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Private capital </a:t>
            </a:r>
            <a:r>
              <a:rPr lang="en-US" dirty="0" smtClean="0">
                <a:ea typeface="Verdana" panose="020B0604030504040204" pitchFamily="34" charset="0"/>
                <a:cs typeface="Verdana" panose="020B0604030504040204" pitchFamily="34" charset="0"/>
              </a:rPr>
              <a:t/>
            </a:r>
            <a:br>
              <a:rPr lang="en-US" dirty="0" smtClean="0">
                <a:ea typeface="Verdana" panose="020B0604030504040204" pitchFamily="34" charset="0"/>
                <a:cs typeface="Verdana" panose="020B0604030504040204" pitchFamily="34" charset="0"/>
              </a:rPr>
            </a:br>
            <a:r>
              <a:rPr lang="en-US" dirty="0" smtClean="0">
                <a:ea typeface="Verdana" panose="020B0604030504040204" pitchFamily="34" charset="0"/>
                <a:cs typeface="Verdana" panose="020B0604030504040204" pitchFamily="34" charset="0"/>
              </a:rPr>
              <a:t>de-risks </a:t>
            </a:r>
            <a:r>
              <a:rPr lang="en-US" dirty="0">
                <a:ea typeface="Verdana" panose="020B0604030504040204" pitchFamily="34" charset="0"/>
                <a:cs typeface="Verdana" panose="020B0604030504040204" pitchFamily="34" charset="0"/>
              </a:rPr>
              <a:t>funding of outcomes</a:t>
            </a:r>
          </a:p>
        </p:txBody>
      </p:sp>
      <p:cxnSp>
        <p:nvCxnSpPr>
          <p:cNvPr id="62" name="Straight Connector 61"/>
          <p:cNvCxnSpPr/>
          <p:nvPr/>
        </p:nvCxnSpPr>
        <p:spPr>
          <a:xfrm flipV="1">
            <a:off x="9140890" y="3194143"/>
            <a:ext cx="2578608" cy="2548"/>
          </a:xfrm>
          <a:prstGeom prst="line">
            <a:avLst/>
          </a:prstGeom>
          <a:ln w="19050">
            <a:solidFill>
              <a:srgbClr val="53777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2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3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3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3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3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3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3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300"/>
                                        <p:tgtEl>
                                          <p:spTgt spid="52"/>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3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3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3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3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3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3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3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300"/>
                                        <p:tgtEl>
                                          <p:spTgt spid="40"/>
                                        </p:tgtEl>
                                      </p:cBhvr>
                                    </p:animEffect>
                                  </p:childTnLst>
                                </p:cTn>
                              </p:par>
                              <p:par>
                                <p:cTn id="52" presetID="10"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3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8" grpId="0" animBg="1"/>
      <p:bldP spid="38" grpId="0" animBg="1"/>
      <p:bldP spid="42" grpId="0" animBg="1"/>
      <p:bldP spid="46" grpId="0" animBg="1"/>
      <p:bldP spid="51" grpId="0" animBg="1"/>
      <p:bldP spid="52" grpId="0"/>
      <p:bldP spid="53" grpId="0"/>
      <p:bldP spid="55" grpId="0"/>
      <p:bldP spid="58"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dstudies.gov/sites/default/file/us_outline.gif"/>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0400" y="1801453"/>
            <a:ext cx="4816475" cy="3036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164596"/>
            <a:ext cx="10515600" cy="785049"/>
          </a:xfrm>
        </p:spPr>
        <p:txBody>
          <a:bodyPr>
            <a:normAutofit/>
          </a:bodyPr>
          <a:lstStyle/>
          <a:p>
            <a:r>
              <a:rPr lang="en-US" sz="3600" b="1" dirty="0"/>
              <a:t>Scalable and Repeatable Intervention Model</a:t>
            </a:r>
          </a:p>
        </p:txBody>
      </p:sp>
      <p:sp>
        <p:nvSpPr>
          <p:cNvPr id="22" name="TextBox 21"/>
          <p:cNvSpPr txBox="1"/>
          <p:nvPr/>
        </p:nvSpPr>
        <p:spPr>
          <a:xfrm>
            <a:off x="660400" y="1254275"/>
            <a:ext cx="4978400" cy="369332"/>
          </a:xfrm>
          <a:prstGeom prst="rect">
            <a:avLst/>
          </a:prstGeom>
          <a:noFill/>
        </p:spPr>
        <p:txBody>
          <a:bodyPr wrap="square" rtlCol="0">
            <a:spAutoFit/>
          </a:bodyPr>
          <a:lstStyle/>
          <a:p>
            <a:pPr algn="ctr"/>
            <a:r>
              <a:rPr lang="en-US" b="1" dirty="0">
                <a:solidFill>
                  <a:schemeClr val="tx1">
                    <a:lumMod val="85000"/>
                    <a:lumOff val="15000"/>
                  </a:schemeClr>
                </a:solidFill>
                <a:ea typeface="Verdana" panose="020B0604030504040204" pitchFamily="34" charset="0"/>
                <a:cs typeface="Verdana" panose="020B0604030504040204" pitchFamily="34" charset="0"/>
              </a:rPr>
              <a:t>NEAR ADDRESSABLE MARKETS</a:t>
            </a:r>
          </a:p>
        </p:txBody>
      </p:sp>
      <p:graphicFrame>
        <p:nvGraphicFramePr>
          <p:cNvPr id="9" name="Chart 8"/>
          <p:cNvGraphicFramePr>
            <a:graphicFrameLocks/>
          </p:cNvGraphicFramePr>
          <p:nvPr>
            <p:extLst>
              <p:ext uri="{D42A27DB-BD31-4B8C-83A1-F6EECF244321}">
                <p14:modId xmlns:p14="http://schemas.microsoft.com/office/powerpoint/2010/main" val="1924343793"/>
              </p:ext>
            </p:extLst>
          </p:nvPr>
        </p:nvGraphicFramePr>
        <p:xfrm>
          <a:off x="5958635" y="1615293"/>
          <a:ext cx="5936803" cy="3222323"/>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38"/>
          <p:cNvSpPr/>
          <p:nvPr/>
        </p:nvSpPr>
        <p:spPr>
          <a:xfrm>
            <a:off x="664090" y="4977736"/>
            <a:ext cx="11231348" cy="945269"/>
          </a:xfrm>
          <a:prstGeom prst="rect">
            <a:avLst/>
          </a:prstGeom>
          <a:solidFill>
            <a:srgbClr val="D95B4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Achieving a </a:t>
            </a:r>
            <a:r>
              <a:rPr lang="en-US" sz="2400" b="1" u="sng" dirty="0">
                <a:solidFill>
                  <a:schemeClr val="bg1"/>
                </a:solidFill>
              </a:rPr>
              <a:t>75% rate</a:t>
            </a:r>
            <a:r>
              <a:rPr lang="en-US" sz="2400" b="1" dirty="0">
                <a:solidFill>
                  <a:schemeClr val="bg1"/>
                </a:solidFill>
              </a:rPr>
              <a:t> of viral suppression in these cities </a:t>
            </a:r>
          </a:p>
          <a:p>
            <a:pPr algn="ctr"/>
            <a:r>
              <a:rPr lang="en-US" sz="2400" b="1" dirty="0">
                <a:solidFill>
                  <a:schemeClr val="bg1"/>
                </a:solidFill>
              </a:rPr>
              <a:t>could result in healthcare </a:t>
            </a:r>
            <a:r>
              <a:rPr lang="en-US" sz="2400" b="1" u="sng" dirty="0">
                <a:solidFill>
                  <a:schemeClr val="bg1"/>
                </a:solidFill>
              </a:rPr>
              <a:t>savings of $5.8 billion</a:t>
            </a:r>
          </a:p>
        </p:txBody>
      </p:sp>
      <p:sp>
        <p:nvSpPr>
          <p:cNvPr id="40" name="TextBox 39"/>
          <p:cNvSpPr txBox="1"/>
          <p:nvPr/>
        </p:nvSpPr>
        <p:spPr>
          <a:xfrm>
            <a:off x="5958635" y="1630062"/>
            <a:ext cx="2887570" cy="350865"/>
          </a:xfrm>
          <a:prstGeom prst="rect">
            <a:avLst/>
          </a:prstGeom>
          <a:noFill/>
        </p:spPr>
        <p:txBody>
          <a:bodyPr wrap="square" rtlCol="0" anchor="ctr">
            <a:spAutoFit/>
          </a:bodyPr>
          <a:lstStyle/>
          <a:p>
            <a:pPr>
              <a:lnSpc>
                <a:spcPct val="120000"/>
              </a:lnSpc>
            </a:pPr>
            <a:r>
              <a:rPr lang="en-US" sz="1400" i="1" dirty="0">
                <a:solidFill>
                  <a:schemeClr val="tx1">
                    <a:lumMod val="65000"/>
                    <a:lumOff val="35000"/>
                  </a:schemeClr>
                </a:solidFill>
              </a:rPr>
              <a:t>(potential savings – $ million)</a:t>
            </a:r>
          </a:p>
        </p:txBody>
      </p:sp>
      <p:sp>
        <p:nvSpPr>
          <p:cNvPr id="5" name="5-Point Star 4"/>
          <p:cNvSpPr/>
          <p:nvPr/>
        </p:nvSpPr>
        <p:spPr>
          <a:xfrm>
            <a:off x="4788535" y="3044228"/>
            <a:ext cx="182880" cy="182880"/>
          </a:xfrm>
          <a:prstGeom prst="star5">
            <a:avLst/>
          </a:prstGeom>
          <a:solidFill>
            <a:srgbClr val="D95B4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821237" y="2904108"/>
            <a:ext cx="182880" cy="182880"/>
          </a:xfrm>
          <a:prstGeom prst="star5">
            <a:avLst/>
          </a:prstGeom>
          <a:solidFill>
            <a:srgbClr val="8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906384" y="2763988"/>
            <a:ext cx="182880" cy="182880"/>
          </a:xfrm>
          <a:prstGeom prst="star5">
            <a:avLst/>
          </a:prstGeom>
          <a:solidFill>
            <a:srgbClr val="C0294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997824" y="2633193"/>
            <a:ext cx="182880" cy="182880"/>
          </a:xfrm>
          <a:prstGeom prst="star5">
            <a:avLst/>
          </a:prstGeom>
          <a:solidFill>
            <a:srgbClr val="ECD07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524539">
            <a:off x="4575582" y="2359040"/>
            <a:ext cx="791664" cy="1175657"/>
          </a:xfrm>
          <a:prstGeom prst="ellipse">
            <a:avLst/>
          </a:prstGeom>
          <a:noFill/>
          <a:ln w="19050">
            <a:solidFill>
              <a:srgbClr val="D95B4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0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3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3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3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9" grpId="0" animBg="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677361" y="1159864"/>
            <a:ext cx="2009476" cy="1495176"/>
          </a:xfrm>
          <a:prstGeom prst="rect">
            <a:avLst/>
          </a:prstGeom>
          <a:solidFill>
            <a:schemeClr val="bg1">
              <a:lumMod val="95000"/>
            </a:schemeClr>
          </a:solidFill>
          <a:ln>
            <a:noFill/>
          </a:ln>
        </p:spPr>
        <p:txBody>
          <a:bodyPr wrap="square" tIns="91440" bIns="91440" rtlCol="0" anchor="ctr">
            <a:noAutofit/>
          </a:bodyPr>
          <a:lstStyle/>
          <a:p>
            <a:pPr algn="ctr">
              <a:spcAft>
                <a:spcPts val="1200"/>
              </a:spcAft>
            </a:pPr>
            <a:r>
              <a:rPr lang="en-US" dirty="0">
                <a:ea typeface="Verdana" panose="020B0604030504040204" pitchFamily="34" charset="0"/>
                <a:cs typeface="Verdana" panose="020B0604030504040204" pitchFamily="34" charset="0"/>
              </a:rPr>
              <a:t>Concessionary Capital</a:t>
            </a:r>
          </a:p>
        </p:txBody>
      </p:sp>
      <p:sp>
        <p:nvSpPr>
          <p:cNvPr id="55" name="TextBox 54"/>
          <p:cNvSpPr txBox="1"/>
          <p:nvPr/>
        </p:nvSpPr>
        <p:spPr>
          <a:xfrm>
            <a:off x="2668503" y="2821373"/>
            <a:ext cx="2009476" cy="1495176"/>
          </a:xfrm>
          <a:prstGeom prst="rect">
            <a:avLst/>
          </a:prstGeom>
          <a:solidFill>
            <a:schemeClr val="bg1">
              <a:lumMod val="95000"/>
            </a:schemeClr>
          </a:solidFill>
          <a:ln>
            <a:noFill/>
          </a:ln>
        </p:spPr>
        <p:txBody>
          <a:bodyPr wrap="square" tIns="91440" bIns="91440" rtlCol="0" anchor="ctr">
            <a:noAutofit/>
          </a:bodyPr>
          <a:lstStyle/>
          <a:p>
            <a:pPr algn="ctr">
              <a:spcAft>
                <a:spcPts val="1200"/>
              </a:spcAft>
            </a:pPr>
            <a:r>
              <a:rPr lang="en-US" dirty="0">
                <a:ea typeface="Verdana" panose="020B0604030504040204" pitchFamily="34" charset="0"/>
                <a:cs typeface="Verdana" panose="020B0604030504040204" pitchFamily="34" charset="0"/>
              </a:rPr>
              <a:t>Overlapping populations</a:t>
            </a:r>
          </a:p>
        </p:txBody>
      </p:sp>
      <p:sp>
        <p:nvSpPr>
          <p:cNvPr id="34" name="Rectangle 33"/>
          <p:cNvSpPr/>
          <p:nvPr/>
        </p:nvSpPr>
        <p:spPr>
          <a:xfrm>
            <a:off x="2662140" y="1159864"/>
            <a:ext cx="2024697" cy="1495176"/>
          </a:xfrm>
          <a:prstGeom prst="rect">
            <a:avLst/>
          </a:prstGeom>
          <a:noFill/>
          <a:ln w="19050">
            <a:solidFill>
              <a:srgbClr val="D85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662140" y="2821373"/>
            <a:ext cx="2024697" cy="1495177"/>
          </a:xfrm>
          <a:prstGeom prst="rect">
            <a:avLst/>
          </a:prstGeom>
          <a:noFill/>
          <a:ln w="19050">
            <a:solidFill>
              <a:srgbClr val="542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64596"/>
            <a:ext cx="10515600" cy="785049"/>
          </a:xfrm>
        </p:spPr>
        <p:txBody>
          <a:bodyPr>
            <a:normAutofit/>
          </a:bodyPr>
          <a:lstStyle/>
          <a:p>
            <a:r>
              <a:rPr lang="en-US" sz="3600" b="1" dirty="0"/>
              <a:t>Further De-Risking Levers</a:t>
            </a:r>
          </a:p>
        </p:txBody>
      </p:sp>
      <p:pic>
        <p:nvPicPr>
          <p:cNvPr id="6" name="Picture 5"/>
          <p:cNvPicPr>
            <a:picLocks noChangeAspect="1"/>
          </p:cNvPicPr>
          <p:nvPr/>
        </p:nvPicPr>
        <p:blipFill>
          <a:blip r:embed="rId2"/>
          <a:stretch>
            <a:fillRect/>
          </a:stretch>
        </p:blipFill>
        <p:spPr>
          <a:xfrm>
            <a:off x="8708751" y="3174378"/>
            <a:ext cx="1438793" cy="784796"/>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8225" y="1552611"/>
            <a:ext cx="805133" cy="798693"/>
          </a:xfrm>
          <a:prstGeom prst="rect">
            <a:avLst/>
          </a:prstGeom>
        </p:spPr>
      </p:pic>
      <p:pic>
        <p:nvPicPr>
          <p:cNvPr id="46" name="Picture 45"/>
          <p:cNvPicPr>
            <a:picLocks noChangeAspect="1"/>
          </p:cNvPicPr>
          <p:nvPr/>
        </p:nvPicPr>
        <p:blipFill>
          <a:blip r:embed="rId4"/>
          <a:stretch>
            <a:fillRect/>
          </a:stretch>
        </p:blipFill>
        <p:spPr>
          <a:xfrm>
            <a:off x="6286573" y="1562735"/>
            <a:ext cx="1481446" cy="798693"/>
          </a:xfrm>
          <a:prstGeom prst="rect">
            <a:avLst/>
          </a:prstGeom>
        </p:spPr>
      </p:pic>
      <p:sp>
        <p:nvSpPr>
          <p:cNvPr id="33" name="Rectangle 32"/>
          <p:cNvSpPr/>
          <p:nvPr/>
        </p:nvSpPr>
        <p:spPr>
          <a:xfrm>
            <a:off x="679159" y="1159864"/>
            <a:ext cx="1967889" cy="1495176"/>
          </a:xfrm>
          <a:prstGeom prst="rect">
            <a:avLst/>
          </a:prstGeom>
          <a:solidFill>
            <a:srgbClr val="D95B43"/>
          </a:solidFill>
          <a:ln w="19050">
            <a:solidFill>
              <a:srgbClr val="D95B43"/>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b="1" dirty="0">
                <a:solidFill>
                  <a:schemeClr val="bg1"/>
                </a:solidFill>
                <a:ea typeface="Verdana" panose="020B0604030504040204" pitchFamily="34" charset="0"/>
                <a:cs typeface="Verdana" panose="020B0604030504040204" pitchFamily="34" charset="0"/>
              </a:rPr>
              <a:t>FOUNDATIONS</a:t>
            </a:r>
            <a:endParaRPr lang="en-US" dirty="0"/>
          </a:p>
        </p:txBody>
      </p:sp>
      <p:sp>
        <p:nvSpPr>
          <p:cNvPr id="42" name="Rectangle 41"/>
          <p:cNvSpPr/>
          <p:nvPr/>
        </p:nvSpPr>
        <p:spPr>
          <a:xfrm>
            <a:off x="679159" y="2821373"/>
            <a:ext cx="1967890" cy="1495177"/>
          </a:xfrm>
          <a:prstGeom prst="rect">
            <a:avLst/>
          </a:prstGeom>
          <a:solidFill>
            <a:srgbClr val="542437"/>
          </a:solidFill>
          <a:ln w="19050">
            <a:solidFill>
              <a:srgbClr val="54243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bg1"/>
                </a:solidFill>
                <a:ea typeface="Verdana" panose="020B0604030504040204" pitchFamily="34" charset="0"/>
                <a:cs typeface="Verdana" panose="020B0604030504040204" pitchFamily="34" charset="0"/>
              </a:rPr>
              <a:t>SUPPORTIVE HOUSING</a:t>
            </a:r>
            <a:endParaRPr lang="en-US" dirty="0"/>
          </a:p>
        </p:txBody>
      </p:sp>
      <p:sp>
        <p:nvSpPr>
          <p:cNvPr id="32" name="TextBox 31"/>
          <p:cNvSpPr txBox="1"/>
          <p:nvPr/>
        </p:nvSpPr>
        <p:spPr>
          <a:xfrm>
            <a:off x="679158" y="4478513"/>
            <a:ext cx="1976011" cy="1495177"/>
          </a:xfrm>
          <a:prstGeom prst="rect">
            <a:avLst/>
          </a:prstGeom>
          <a:solidFill>
            <a:srgbClr val="53777A"/>
          </a:solidFill>
          <a:ln w="19050">
            <a:solidFill>
              <a:srgbClr val="53777A"/>
            </a:solidFill>
          </a:ln>
        </p:spPr>
        <p:txBody>
          <a:bodyPr wrap="square" rtlCol="0" anchor="ctr">
            <a:noAutofit/>
          </a:bodyPr>
          <a:lstStyle/>
          <a:p>
            <a:pPr algn="ctr"/>
            <a:r>
              <a:rPr lang="en-US" b="1" dirty="0">
                <a:solidFill>
                  <a:schemeClr val="bg1"/>
                </a:solidFill>
                <a:ea typeface="Verdana" panose="020B0604030504040204" pitchFamily="34" charset="0"/>
                <a:cs typeface="Verdana" panose="020B0604030504040204" pitchFamily="34" charset="0"/>
              </a:rPr>
              <a:t>PRIVATE INSURERS</a:t>
            </a:r>
            <a:endParaRPr lang="en-US" b="1" dirty="0">
              <a:solidFill>
                <a:schemeClr val="bg1"/>
              </a:solidFill>
              <a:latin typeface="+mj-lt"/>
              <a:ea typeface="Verdana" panose="020B0604030504040204" pitchFamily="34" charset="0"/>
              <a:cs typeface="Verdana" panose="020B0604030504040204" pitchFamily="34" charset="0"/>
            </a:endParaRPr>
          </a:p>
        </p:txBody>
      </p:sp>
      <p:sp>
        <p:nvSpPr>
          <p:cNvPr id="56" name="TextBox 55"/>
          <p:cNvSpPr txBox="1"/>
          <p:nvPr/>
        </p:nvSpPr>
        <p:spPr>
          <a:xfrm>
            <a:off x="2677361" y="4478513"/>
            <a:ext cx="2009476" cy="1495176"/>
          </a:xfrm>
          <a:prstGeom prst="rect">
            <a:avLst/>
          </a:prstGeom>
          <a:solidFill>
            <a:schemeClr val="bg1">
              <a:lumMod val="95000"/>
            </a:schemeClr>
          </a:solidFill>
          <a:ln>
            <a:noFill/>
          </a:ln>
        </p:spPr>
        <p:txBody>
          <a:bodyPr wrap="square" tIns="91440" bIns="91440" rtlCol="0" anchor="ctr">
            <a:noAutofit/>
          </a:bodyPr>
          <a:lstStyle/>
          <a:p>
            <a:pPr algn="ctr">
              <a:spcAft>
                <a:spcPts val="1200"/>
              </a:spcAft>
            </a:pPr>
            <a:endParaRPr lang="en-US" dirty="0">
              <a:ea typeface="Verdana" panose="020B0604030504040204" pitchFamily="34" charset="0"/>
              <a:cs typeface="Verdana" panose="020B0604030504040204" pitchFamily="34" charset="0"/>
            </a:endParaRPr>
          </a:p>
        </p:txBody>
      </p:sp>
      <p:pic>
        <p:nvPicPr>
          <p:cNvPr id="23" name="Picture 22"/>
          <p:cNvPicPr>
            <a:picLocks noChangeAspect="1"/>
          </p:cNvPicPr>
          <p:nvPr/>
        </p:nvPicPr>
        <p:blipFill>
          <a:blip r:embed="rId5"/>
          <a:stretch>
            <a:fillRect/>
          </a:stretch>
        </p:blipFill>
        <p:spPr>
          <a:xfrm>
            <a:off x="8111234" y="1306952"/>
            <a:ext cx="1783222" cy="678689"/>
          </a:xfrm>
          <a:prstGeom prst="rect">
            <a:avLst/>
          </a:prstGeom>
        </p:spPr>
      </p:pic>
      <p:sp>
        <p:nvSpPr>
          <p:cNvPr id="31" name="TextBox 30"/>
          <p:cNvSpPr txBox="1"/>
          <p:nvPr/>
        </p:nvSpPr>
        <p:spPr>
          <a:xfrm>
            <a:off x="2662140" y="4478512"/>
            <a:ext cx="2024697" cy="1495179"/>
          </a:xfrm>
          <a:prstGeom prst="rect">
            <a:avLst/>
          </a:prstGeom>
          <a:noFill/>
          <a:ln w="19050">
            <a:solidFill>
              <a:srgbClr val="53777A"/>
            </a:solidFill>
          </a:ln>
        </p:spPr>
        <p:txBody>
          <a:bodyPr wrap="square" rtlCol="0" anchor="ctr">
            <a:noAutofit/>
          </a:bodyPr>
          <a:lstStyle/>
          <a:p>
            <a:pPr algn="ctr"/>
            <a:r>
              <a:rPr lang="en-US" dirty="0">
                <a:ea typeface="Verdana" panose="020B0604030504040204" pitchFamily="34" charset="0"/>
                <a:cs typeface="Verdana" panose="020B0604030504040204" pitchFamily="34" charset="0"/>
              </a:rPr>
              <a:t>Outcome payer expansion</a:t>
            </a:r>
            <a:endParaRPr lang="en-US" b="1" dirty="0">
              <a:solidFill>
                <a:schemeClr val="bg1"/>
              </a:solidFill>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36437" b="36133"/>
          <a:stretch/>
        </p:blipFill>
        <p:spPr>
          <a:xfrm>
            <a:off x="9478347" y="5254909"/>
            <a:ext cx="1371600" cy="376238"/>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t="36785" b="35090"/>
          <a:stretch/>
        </p:blipFill>
        <p:spPr>
          <a:xfrm>
            <a:off x="6024043" y="5336300"/>
            <a:ext cx="1371600" cy="38576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5202" y="5238985"/>
            <a:ext cx="1123586" cy="580395"/>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7760" y="4668941"/>
            <a:ext cx="1297667" cy="44840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59948" y="4717103"/>
            <a:ext cx="1371600" cy="37147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1639" y="4738129"/>
            <a:ext cx="1371600" cy="329424"/>
          </a:xfrm>
          <a:prstGeom prst="rect">
            <a:avLst/>
          </a:prstGeom>
        </p:spPr>
      </p:pic>
      <p:pic>
        <p:nvPicPr>
          <p:cNvPr id="1028" name="Picture 4" descr="The Elizabeth Taylor AIDS Foundati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59948" y="1970210"/>
            <a:ext cx="2300799" cy="520684"/>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4670859" y="1159864"/>
            <a:ext cx="6969206" cy="1495176"/>
          </a:xfrm>
          <a:prstGeom prst="rect">
            <a:avLst/>
          </a:prstGeom>
          <a:noFill/>
          <a:ln w="19050">
            <a:solidFill>
              <a:srgbClr val="D85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670859" y="2821373"/>
            <a:ext cx="6969206" cy="1495177"/>
          </a:xfrm>
          <a:prstGeom prst="rect">
            <a:avLst/>
          </a:prstGeom>
          <a:noFill/>
          <a:ln w="19050">
            <a:solidFill>
              <a:srgbClr val="542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4670859" y="4478512"/>
            <a:ext cx="6969206" cy="1495179"/>
          </a:xfrm>
          <a:prstGeom prst="rect">
            <a:avLst/>
          </a:prstGeom>
          <a:noFill/>
          <a:ln w="19050">
            <a:solidFill>
              <a:srgbClr val="53777A"/>
            </a:solidFill>
          </a:ln>
        </p:spPr>
        <p:txBody>
          <a:bodyPr wrap="square" rtlCol="0" anchor="ctr">
            <a:noAutofit/>
          </a:bodyPr>
          <a:lstStyle/>
          <a:p>
            <a:pPr algn="ctr"/>
            <a:endParaRPr lang="en-US" b="1" dirty="0">
              <a:solidFill>
                <a:schemeClr val="bg1"/>
              </a:solidFill>
              <a:ea typeface="Verdana" panose="020B0604030504040204" pitchFamily="34" charset="0"/>
              <a:cs typeface="Verdana" panose="020B0604030504040204" pitchFamily="34" charset="0"/>
            </a:endParaRPr>
          </a:p>
        </p:txBody>
      </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70589" y="3256471"/>
            <a:ext cx="1521130" cy="640080"/>
          </a:xfrm>
          <a:prstGeom prst="rect">
            <a:avLst/>
          </a:prstGeom>
        </p:spPr>
      </p:pic>
    </p:spTree>
    <p:extLst>
      <p:ext uri="{BB962C8B-B14F-4D97-AF65-F5344CB8AC3E}">
        <p14:creationId xmlns:p14="http://schemas.microsoft.com/office/powerpoint/2010/main" val="10969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5" grpId="0" animBg="1"/>
      <p:bldP spid="34" grpId="0" animBg="1"/>
      <p:bldP spid="43" grpId="0" animBg="1"/>
      <p:bldP spid="33" grpId="0" animBg="1"/>
      <p:bldP spid="42" grpId="0" animBg="1"/>
      <p:bldP spid="32" grpId="0" animBg="1"/>
      <p:bldP spid="56" grpId="0" animBg="1"/>
      <p:bldP spid="31" grpId="0" animBg="1"/>
      <p:bldP spid="62" grpId="0" animBg="1"/>
      <p:bldP spid="63" grpId="0" animBg="1"/>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50" y="2363219"/>
            <a:ext cx="1234519" cy="402454"/>
          </a:xfrm>
          <a:prstGeom prst="rect">
            <a:avLst/>
          </a:prstGeom>
        </p:spPr>
      </p:pic>
      <p:sp>
        <p:nvSpPr>
          <p:cNvPr id="57" name="Rectangle 56"/>
          <p:cNvSpPr/>
          <p:nvPr/>
        </p:nvSpPr>
        <p:spPr>
          <a:xfrm>
            <a:off x="9151621" y="2902506"/>
            <a:ext cx="2823970" cy="268691"/>
          </a:xfrm>
          <a:prstGeom prst="rect">
            <a:avLst/>
          </a:prstGeom>
          <a:solidFill>
            <a:srgbClr val="C02942"/>
          </a:solidFill>
          <a:ln w="19050">
            <a:solidFill>
              <a:srgbClr val="C02942"/>
            </a:solid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r>
              <a:rPr lang="en-US" sz="1100" b="1" dirty="0">
                <a:solidFill>
                  <a:schemeClr val="bg1"/>
                </a:solidFill>
              </a:rPr>
              <a:t>OPERATIONAL MODEL</a:t>
            </a:r>
          </a:p>
        </p:txBody>
      </p:sp>
      <p:sp>
        <p:nvSpPr>
          <p:cNvPr id="28" name="Pentagon 27"/>
          <p:cNvSpPr/>
          <p:nvPr/>
        </p:nvSpPr>
        <p:spPr>
          <a:xfrm>
            <a:off x="889409" y="2331573"/>
            <a:ext cx="1777059" cy="841248"/>
          </a:xfrm>
          <a:prstGeom prst="homePlate">
            <a:avLst>
              <a:gd name="adj" fmla="val 18582"/>
            </a:avLst>
          </a:prstGeom>
          <a:noFill/>
          <a:ln w="19050" cmpd="sng">
            <a:solidFill>
              <a:srgbClr val="C02942"/>
            </a:solidFill>
            <a:prstDash val="solid"/>
          </a:ln>
        </p:spPr>
        <p:style>
          <a:lnRef idx="2">
            <a:schemeClr val="accent2"/>
          </a:lnRef>
          <a:fillRef idx="1">
            <a:schemeClr val="lt1"/>
          </a:fillRef>
          <a:effectRef idx="0">
            <a:schemeClr val="accent2"/>
          </a:effectRef>
          <a:fontRef idx="minor">
            <a:schemeClr val="dk1"/>
          </a:fontRef>
        </p:style>
        <p:txBody>
          <a:bodyPr lIns="91440" rIns="91440" rtlCol="0" anchor="ctr"/>
          <a:lstStyle/>
          <a:p>
            <a:pPr>
              <a:lnSpc>
                <a:spcPct val="130000"/>
              </a:lnSpc>
            </a:pPr>
            <a:r>
              <a:rPr lang="en-US" sz="1400" b="1" dirty="0" smtClean="0">
                <a:solidFill>
                  <a:schemeClr val="tx1"/>
                </a:solidFill>
              </a:rPr>
              <a:t>NGOs </a:t>
            </a:r>
            <a:r>
              <a:rPr lang="en-US" sz="1400" b="1" dirty="0">
                <a:solidFill>
                  <a:schemeClr val="tx1"/>
                </a:solidFill>
              </a:rPr>
              <a:t>and</a:t>
            </a:r>
          </a:p>
          <a:p>
            <a:pPr>
              <a:lnSpc>
                <a:spcPct val="130000"/>
              </a:lnSpc>
            </a:pPr>
            <a:r>
              <a:rPr lang="en-US" sz="1400" b="1" dirty="0">
                <a:solidFill>
                  <a:schemeClr val="tx1"/>
                </a:solidFill>
              </a:rPr>
              <a:t>Care Providers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74" y="2575681"/>
            <a:ext cx="1299659" cy="53985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6320" y="2389439"/>
            <a:ext cx="1371600" cy="57778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1816" y="2694397"/>
            <a:ext cx="939898" cy="395502"/>
          </a:xfrm>
          <a:prstGeom prst="rect">
            <a:avLst/>
          </a:prstGeom>
        </p:spPr>
      </p:pic>
      <p:sp>
        <p:nvSpPr>
          <p:cNvPr id="47" name="TextBox 46"/>
          <p:cNvSpPr txBox="1"/>
          <p:nvPr/>
        </p:nvSpPr>
        <p:spPr>
          <a:xfrm>
            <a:off x="9151621" y="2337116"/>
            <a:ext cx="2823970" cy="532453"/>
          </a:xfrm>
          <a:prstGeom prst="rect">
            <a:avLst/>
          </a:prstGeom>
          <a:noFill/>
        </p:spPr>
        <p:txBody>
          <a:bodyPr wrap="square" rtlCol="0">
            <a:spAutoFit/>
          </a:bodyPr>
          <a:lstStyle/>
          <a:p>
            <a:pPr marL="182880" indent="-182880">
              <a:lnSpc>
                <a:spcPct val="130000"/>
              </a:lnSpc>
              <a:buFont typeface="Arial" panose="020B0604020202020204" pitchFamily="34" charset="0"/>
              <a:buChar char="•"/>
            </a:pPr>
            <a:r>
              <a:rPr lang="en-US" sz="1100" dirty="0">
                <a:solidFill>
                  <a:schemeClr val="bg2">
                    <a:lumMod val="10000"/>
                  </a:schemeClr>
                </a:solidFill>
                <a:ea typeface="Verdana" panose="020B0604030504040204" pitchFamily="34" charset="0"/>
                <a:cs typeface="Verdana" panose="020B0604030504040204" pitchFamily="34" charset="0"/>
              </a:rPr>
              <a:t>Site visit complete</a:t>
            </a:r>
          </a:p>
          <a:p>
            <a:pPr marL="182880" indent="-182880">
              <a:lnSpc>
                <a:spcPct val="130000"/>
              </a:lnSpc>
              <a:buFont typeface="Arial" panose="020B0604020202020204" pitchFamily="34" charset="0"/>
              <a:buChar char="•"/>
            </a:pPr>
            <a:r>
              <a:rPr lang="en-US" sz="1100" dirty="0">
                <a:solidFill>
                  <a:schemeClr val="bg2">
                    <a:lumMod val="10000"/>
                  </a:schemeClr>
                </a:solidFill>
                <a:ea typeface="Verdana" panose="020B0604030504040204" pitchFamily="34" charset="0"/>
                <a:cs typeface="Verdana" panose="020B0604030504040204" pitchFamily="34" charset="0"/>
              </a:rPr>
              <a:t>Evaluated service providers</a:t>
            </a:r>
          </a:p>
        </p:txBody>
      </p:sp>
      <p:sp>
        <p:nvSpPr>
          <p:cNvPr id="58" name="Rectangle 57"/>
          <p:cNvSpPr/>
          <p:nvPr/>
        </p:nvSpPr>
        <p:spPr>
          <a:xfrm>
            <a:off x="9151621" y="3865765"/>
            <a:ext cx="2823970" cy="268691"/>
          </a:xfrm>
          <a:prstGeom prst="rect">
            <a:avLst/>
          </a:prstGeom>
          <a:solidFill>
            <a:srgbClr val="542437"/>
          </a:solidFill>
          <a:ln w="19050">
            <a:solidFill>
              <a:srgbClr val="542437"/>
            </a:solid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r>
              <a:rPr lang="en-US" sz="1100" b="1" dirty="0">
                <a:solidFill>
                  <a:schemeClr val="bg1"/>
                </a:solidFill>
              </a:rPr>
              <a:t>FINANCIAL STRUCTURE</a:t>
            </a:r>
          </a:p>
        </p:txBody>
      </p:sp>
      <p:sp>
        <p:nvSpPr>
          <p:cNvPr id="30" name="Pentagon 29"/>
          <p:cNvSpPr/>
          <p:nvPr/>
        </p:nvSpPr>
        <p:spPr>
          <a:xfrm>
            <a:off x="889409" y="3303434"/>
            <a:ext cx="1777059" cy="841248"/>
          </a:xfrm>
          <a:prstGeom prst="homePlate">
            <a:avLst>
              <a:gd name="adj" fmla="val 18582"/>
            </a:avLst>
          </a:prstGeom>
          <a:noFill/>
          <a:ln w="19050">
            <a:solidFill>
              <a:srgbClr val="800000"/>
            </a:solidFill>
            <a:prstDash val="solid"/>
          </a:ln>
        </p:spPr>
        <p:style>
          <a:lnRef idx="2">
            <a:schemeClr val="accent2"/>
          </a:lnRef>
          <a:fillRef idx="1">
            <a:schemeClr val="lt1"/>
          </a:fillRef>
          <a:effectRef idx="0">
            <a:schemeClr val="accent2"/>
          </a:effectRef>
          <a:fontRef idx="minor">
            <a:schemeClr val="dk1"/>
          </a:fontRef>
        </p:style>
        <p:txBody>
          <a:bodyPr lIns="91440" rIns="91440" rtlCol="0" anchor="ctr"/>
          <a:lstStyle/>
          <a:p>
            <a:pPr>
              <a:lnSpc>
                <a:spcPct val="130000"/>
              </a:lnSpc>
            </a:pPr>
            <a:r>
              <a:rPr lang="en-US" sz="1400" b="1" dirty="0">
                <a:solidFill>
                  <a:schemeClr val="tx1"/>
                </a:solidFill>
              </a:rPr>
              <a:t>Financial Services</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3801" y="3387787"/>
            <a:ext cx="1654906" cy="34132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7045" y="3774675"/>
            <a:ext cx="1741742" cy="36036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2209" y="3289018"/>
            <a:ext cx="870081" cy="870081"/>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0898" y="3327302"/>
            <a:ext cx="1607555" cy="346140"/>
          </a:xfrm>
          <a:prstGeom prst="rect">
            <a:avLst/>
          </a:prstGeom>
        </p:spPr>
      </p:pic>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b="12774"/>
          <a:stretch/>
        </p:blipFill>
        <p:spPr>
          <a:xfrm>
            <a:off x="7314675" y="3708773"/>
            <a:ext cx="1371600" cy="414749"/>
          </a:xfrm>
          <a:prstGeom prst="rect">
            <a:avLst/>
          </a:prstGeom>
        </p:spPr>
      </p:pic>
      <p:sp>
        <p:nvSpPr>
          <p:cNvPr id="54" name="Rectangle 53"/>
          <p:cNvSpPr/>
          <p:nvPr/>
        </p:nvSpPr>
        <p:spPr>
          <a:xfrm>
            <a:off x="9151621" y="4829055"/>
            <a:ext cx="2823970" cy="268691"/>
          </a:xfrm>
          <a:prstGeom prst="rect">
            <a:avLst/>
          </a:prstGeom>
          <a:solidFill>
            <a:srgbClr val="53777A"/>
          </a:solidFill>
          <a:ln w="19050">
            <a:solidFill>
              <a:srgbClr val="53777A"/>
            </a:solid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r>
              <a:rPr lang="en-US" sz="1100" b="1" dirty="0">
                <a:solidFill>
                  <a:schemeClr val="bg1"/>
                </a:solidFill>
              </a:rPr>
              <a:t>SAVINGS AND GOVERNMENT DEMAND</a:t>
            </a:r>
          </a:p>
        </p:txBody>
      </p:sp>
      <p:sp>
        <p:nvSpPr>
          <p:cNvPr id="55" name="Pentagon 54"/>
          <p:cNvSpPr/>
          <p:nvPr/>
        </p:nvSpPr>
        <p:spPr>
          <a:xfrm>
            <a:off x="889409" y="4266694"/>
            <a:ext cx="1777059" cy="841248"/>
          </a:xfrm>
          <a:prstGeom prst="homePlate">
            <a:avLst>
              <a:gd name="adj" fmla="val 18582"/>
            </a:avLst>
          </a:prstGeom>
          <a:noFill/>
          <a:ln w="19050">
            <a:solidFill>
              <a:srgbClr val="53777A"/>
            </a:solidFill>
            <a:prstDash val="solid"/>
          </a:ln>
        </p:spPr>
        <p:style>
          <a:lnRef idx="2">
            <a:schemeClr val="accent2"/>
          </a:lnRef>
          <a:fillRef idx="1">
            <a:schemeClr val="lt1"/>
          </a:fillRef>
          <a:effectRef idx="0">
            <a:schemeClr val="accent2"/>
          </a:effectRef>
          <a:fontRef idx="minor">
            <a:schemeClr val="dk1"/>
          </a:fontRef>
        </p:style>
        <p:txBody>
          <a:bodyPr lIns="91440" rIns="91440" rtlCol="0" anchor="ctr"/>
          <a:lstStyle/>
          <a:p>
            <a:pPr>
              <a:lnSpc>
                <a:spcPct val="130000"/>
              </a:lnSpc>
            </a:pPr>
            <a:r>
              <a:rPr lang="en-US" sz="1400" b="1" dirty="0">
                <a:solidFill>
                  <a:schemeClr val="tx1"/>
                </a:solidFill>
              </a:rPr>
              <a:t>Government</a:t>
            </a:r>
          </a:p>
        </p:txBody>
      </p:sp>
      <p:pic>
        <p:nvPicPr>
          <p:cNvPr id="64" name="Picture 63"/>
          <p:cNvPicPr>
            <a:picLocks noChangeAspect="1"/>
          </p:cNvPicPr>
          <p:nvPr/>
        </p:nvPicPr>
        <p:blipFill rotWithShape="1">
          <a:blip r:embed="rId12" cstate="print">
            <a:extLst>
              <a:ext uri="{28A0092B-C50C-407E-A947-70E740481C1C}">
                <a14:useLocalDpi xmlns:a14="http://schemas.microsoft.com/office/drawing/2010/main" val="0"/>
              </a:ext>
            </a:extLst>
          </a:blip>
          <a:srcRect b="13635"/>
          <a:stretch/>
        </p:blipFill>
        <p:spPr>
          <a:xfrm>
            <a:off x="4083203" y="4486391"/>
            <a:ext cx="982092" cy="479215"/>
          </a:xfrm>
          <a:prstGeom prst="rect">
            <a:avLst/>
          </a:prstGeom>
        </p:spPr>
      </p:pic>
      <p:pic>
        <p:nvPicPr>
          <p:cNvPr id="66" name="Picture 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91982" y="4550267"/>
            <a:ext cx="1282933" cy="326446"/>
          </a:xfrm>
          <a:prstGeom prst="rect">
            <a:avLst/>
          </a:prstGeom>
        </p:spPr>
      </p:pic>
      <p:sp>
        <p:nvSpPr>
          <p:cNvPr id="67" name="TextBox 66"/>
          <p:cNvSpPr txBox="1"/>
          <p:nvPr/>
        </p:nvSpPr>
        <p:spPr>
          <a:xfrm>
            <a:off x="9151621" y="4261579"/>
            <a:ext cx="2823970" cy="532453"/>
          </a:xfrm>
          <a:prstGeom prst="rect">
            <a:avLst/>
          </a:prstGeom>
          <a:noFill/>
        </p:spPr>
        <p:txBody>
          <a:bodyPr wrap="square" rtlCol="0">
            <a:spAutoFit/>
          </a:bodyPr>
          <a:lstStyle/>
          <a:p>
            <a:pPr marL="182880" indent="-182880">
              <a:lnSpc>
                <a:spcPct val="130000"/>
              </a:lnSpc>
              <a:buFont typeface="Arial" panose="020B0604020202020204" pitchFamily="34" charset="0"/>
              <a:buChar char="•"/>
            </a:pPr>
            <a:r>
              <a:rPr lang="en-US" sz="1100" dirty="0">
                <a:solidFill>
                  <a:schemeClr val="bg2">
                    <a:lumMod val="10000"/>
                  </a:schemeClr>
                </a:solidFill>
                <a:ea typeface="Verdana" panose="020B0604030504040204" pitchFamily="34" charset="0"/>
                <a:cs typeface="Verdana" panose="020B0604030504040204" pitchFamily="34" charset="0"/>
              </a:rPr>
              <a:t>Engaged key departments</a:t>
            </a:r>
          </a:p>
          <a:p>
            <a:pPr marL="182880" indent="-182880">
              <a:lnSpc>
                <a:spcPct val="130000"/>
              </a:lnSpc>
              <a:buFont typeface="Arial" panose="020B0604020202020204" pitchFamily="34" charset="0"/>
              <a:buChar char="•"/>
            </a:pPr>
            <a:r>
              <a:rPr lang="en-US" sz="1100" dirty="0">
                <a:solidFill>
                  <a:schemeClr val="bg2">
                    <a:lumMod val="10000"/>
                  </a:schemeClr>
                </a:solidFill>
                <a:ea typeface="Verdana" panose="020B0604030504040204" pitchFamily="34" charset="0"/>
                <a:cs typeface="Verdana" panose="020B0604030504040204" pitchFamily="34" charset="0"/>
              </a:rPr>
              <a:t>Medicaid in progress</a:t>
            </a:r>
          </a:p>
        </p:txBody>
      </p:sp>
      <p:sp>
        <p:nvSpPr>
          <p:cNvPr id="51" name="Rectangle 50"/>
          <p:cNvSpPr/>
          <p:nvPr/>
        </p:nvSpPr>
        <p:spPr>
          <a:xfrm>
            <a:off x="9151621" y="1949121"/>
            <a:ext cx="2823970" cy="268691"/>
          </a:xfrm>
          <a:prstGeom prst="rect">
            <a:avLst/>
          </a:prstGeom>
          <a:solidFill>
            <a:srgbClr val="C02942"/>
          </a:solidFill>
          <a:ln w="19050">
            <a:solidFill>
              <a:srgbClr val="C02942"/>
            </a:solid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r>
              <a:rPr lang="en-US" sz="1100" b="1" dirty="0">
                <a:solidFill>
                  <a:schemeClr val="bg1"/>
                </a:solidFill>
              </a:rPr>
              <a:t>BEHAVIORAL INTERVENTION</a:t>
            </a:r>
          </a:p>
        </p:txBody>
      </p:sp>
      <p:sp>
        <p:nvSpPr>
          <p:cNvPr id="59" name="Rectangle 58"/>
          <p:cNvSpPr/>
          <p:nvPr/>
        </p:nvSpPr>
        <p:spPr>
          <a:xfrm>
            <a:off x="9151621" y="5792292"/>
            <a:ext cx="2823970" cy="268691"/>
          </a:xfrm>
          <a:prstGeom prst="rect">
            <a:avLst/>
          </a:prstGeom>
          <a:solidFill>
            <a:srgbClr val="53777A"/>
          </a:solidFill>
          <a:ln w="19050">
            <a:solidFill>
              <a:srgbClr val="53777A"/>
            </a:solid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r>
              <a:rPr lang="en-US" sz="1100" b="1" dirty="0">
                <a:solidFill>
                  <a:schemeClr val="bg1"/>
                </a:solidFill>
              </a:rPr>
              <a:t>GAUGE INVESTOR DEMAND</a:t>
            </a:r>
          </a:p>
        </p:txBody>
      </p:sp>
      <p:sp>
        <p:nvSpPr>
          <p:cNvPr id="2" name="Title 1"/>
          <p:cNvSpPr>
            <a:spLocks noGrp="1"/>
          </p:cNvSpPr>
          <p:nvPr>
            <p:ph type="title"/>
          </p:nvPr>
        </p:nvSpPr>
        <p:spPr>
          <a:xfrm>
            <a:off x="838200" y="152401"/>
            <a:ext cx="10515600" cy="800100"/>
          </a:xfrm>
        </p:spPr>
        <p:txBody>
          <a:bodyPr>
            <a:normAutofit/>
          </a:bodyPr>
          <a:lstStyle/>
          <a:p>
            <a:r>
              <a:rPr lang="en-US" sz="3600" b="1" dirty="0"/>
              <a:t>In Depth Due Diligence in Progress</a:t>
            </a:r>
          </a:p>
        </p:txBody>
      </p:sp>
      <p:sp>
        <p:nvSpPr>
          <p:cNvPr id="26" name="Pentagon 25"/>
          <p:cNvSpPr/>
          <p:nvPr/>
        </p:nvSpPr>
        <p:spPr>
          <a:xfrm>
            <a:off x="889409" y="1376914"/>
            <a:ext cx="1777059" cy="841248"/>
          </a:xfrm>
          <a:prstGeom prst="homePlate">
            <a:avLst>
              <a:gd name="adj" fmla="val 18582"/>
            </a:avLst>
          </a:prstGeom>
          <a:noFill/>
          <a:ln w="19050" cmpd="sng">
            <a:solidFill>
              <a:srgbClr val="C02942"/>
            </a:solidFill>
            <a:prstDash val="solid"/>
          </a:ln>
        </p:spPr>
        <p:style>
          <a:lnRef idx="2">
            <a:schemeClr val="accent2"/>
          </a:lnRef>
          <a:fillRef idx="1">
            <a:schemeClr val="lt1"/>
          </a:fillRef>
          <a:effectRef idx="0">
            <a:schemeClr val="accent2"/>
          </a:effectRef>
          <a:fontRef idx="minor">
            <a:schemeClr val="dk1"/>
          </a:fontRef>
        </p:style>
        <p:txBody>
          <a:bodyPr lIns="91440" rIns="91440" rtlCol="0" anchor="ctr"/>
          <a:lstStyle/>
          <a:p>
            <a:pPr>
              <a:lnSpc>
                <a:spcPct val="130000"/>
              </a:lnSpc>
            </a:pPr>
            <a:r>
              <a:rPr lang="en-US" sz="1400" b="1" dirty="0">
                <a:solidFill>
                  <a:schemeClr val="tx1"/>
                </a:solidFill>
              </a:rPr>
              <a:t>Specialists and</a:t>
            </a:r>
          </a:p>
          <a:p>
            <a:pPr>
              <a:lnSpc>
                <a:spcPct val="130000"/>
              </a:lnSpc>
            </a:pPr>
            <a:r>
              <a:rPr lang="en-US" sz="1400" b="1" dirty="0">
                <a:solidFill>
                  <a:schemeClr val="tx1"/>
                </a:solidFill>
              </a:rPr>
              <a:t>Researchers</a:t>
            </a:r>
          </a:p>
        </p:txBody>
      </p:sp>
      <p:sp>
        <p:nvSpPr>
          <p:cNvPr id="29" name="Pentagon 28"/>
          <p:cNvSpPr/>
          <p:nvPr/>
        </p:nvSpPr>
        <p:spPr>
          <a:xfrm>
            <a:off x="889409" y="5229952"/>
            <a:ext cx="1777059" cy="841248"/>
          </a:xfrm>
          <a:prstGeom prst="homePlate">
            <a:avLst>
              <a:gd name="adj" fmla="val 18582"/>
            </a:avLst>
          </a:prstGeom>
          <a:noFill/>
          <a:ln w="19050">
            <a:solidFill>
              <a:srgbClr val="53777A"/>
            </a:solidFill>
            <a:prstDash val="solid"/>
          </a:ln>
        </p:spPr>
        <p:style>
          <a:lnRef idx="2">
            <a:schemeClr val="accent2"/>
          </a:lnRef>
          <a:fillRef idx="1">
            <a:schemeClr val="lt1"/>
          </a:fillRef>
          <a:effectRef idx="0">
            <a:schemeClr val="accent2"/>
          </a:effectRef>
          <a:fontRef idx="minor">
            <a:schemeClr val="dk1"/>
          </a:fontRef>
        </p:style>
        <p:txBody>
          <a:bodyPr lIns="91440" rIns="91440" rtlCol="0" anchor="ctr"/>
          <a:lstStyle/>
          <a:p>
            <a:pPr>
              <a:lnSpc>
                <a:spcPct val="130000"/>
              </a:lnSpc>
            </a:pPr>
            <a:r>
              <a:rPr lang="en-US" sz="1400" b="1" dirty="0">
                <a:solidFill>
                  <a:schemeClr val="tx1"/>
                </a:solidFill>
              </a:rPr>
              <a:t>Private Investors and Foundations</a:t>
            </a:r>
          </a:p>
        </p:txBody>
      </p:sp>
      <p:cxnSp>
        <p:nvCxnSpPr>
          <p:cNvPr id="38" name="Straight Connector 37"/>
          <p:cNvCxnSpPr/>
          <p:nvPr/>
        </p:nvCxnSpPr>
        <p:spPr>
          <a:xfrm>
            <a:off x="499870" y="2279168"/>
            <a:ext cx="11475720" cy="0"/>
          </a:xfrm>
          <a:prstGeom prst="line">
            <a:avLst/>
          </a:prstGeom>
          <a:ln w="9525">
            <a:solidFill>
              <a:schemeClr val="bg1">
                <a:lumMod val="75000"/>
              </a:schemeClr>
            </a:solidFill>
            <a:prstDash val="solid"/>
          </a:ln>
        </p:spPr>
        <p:style>
          <a:lnRef idx="2">
            <a:schemeClr val="accent2"/>
          </a:lnRef>
          <a:fillRef idx="1">
            <a:schemeClr val="lt1"/>
          </a:fillRef>
          <a:effectRef idx="0">
            <a:schemeClr val="accent2"/>
          </a:effectRef>
          <a:fontRef idx="minor">
            <a:schemeClr val="dk1"/>
          </a:fontRef>
        </p:style>
      </p:cxnSp>
      <p:cxnSp>
        <p:nvCxnSpPr>
          <p:cNvPr id="40" name="Straight Connector 39"/>
          <p:cNvCxnSpPr/>
          <p:nvPr/>
        </p:nvCxnSpPr>
        <p:spPr>
          <a:xfrm>
            <a:off x="499870" y="3242428"/>
            <a:ext cx="11475720" cy="0"/>
          </a:xfrm>
          <a:prstGeom prst="line">
            <a:avLst/>
          </a:prstGeom>
          <a:ln w="9525">
            <a:solidFill>
              <a:schemeClr val="bg1">
                <a:lumMod val="75000"/>
              </a:schemeClr>
            </a:solidFill>
            <a:prstDash val="solid"/>
          </a:ln>
        </p:spPr>
        <p:style>
          <a:lnRef idx="2">
            <a:schemeClr val="accent2"/>
          </a:lnRef>
          <a:fillRef idx="1">
            <a:schemeClr val="lt1"/>
          </a:fillRef>
          <a:effectRef idx="0">
            <a:schemeClr val="accent2"/>
          </a:effectRef>
          <a:fontRef idx="minor">
            <a:schemeClr val="dk1"/>
          </a:fontRef>
        </p:style>
      </p:cxnSp>
      <p:cxnSp>
        <p:nvCxnSpPr>
          <p:cNvPr id="41" name="Straight Connector 40"/>
          <p:cNvCxnSpPr/>
          <p:nvPr/>
        </p:nvCxnSpPr>
        <p:spPr>
          <a:xfrm>
            <a:off x="499870" y="4205688"/>
            <a:ext cx="11475720" cy="0"/>
          </a:xfrm>
          <a:prstGeom prst="line">
            <a:avLst/>
          </a:prstGeom>
          <a:ln w="9525">
            <a:solidFill>
              <a:schemeClr val="bg1">
                <a:lumMod val="75000"/>
              </a:schemeClr>
            </a:solidFill>
            <a:prstDash val="solid"/>
          </a:ln>
        </p:spPr>
        <p:style>
          <a:lnRef idx="2">
            <a:schemeClr val="accent2"/>
          </a:lnRef>
          <a:fillRef idx="1">
            <a:schemeClr val="lt1"/>
          </a:fillRef>
          <a:effectRef idx="0">
            <a:schemeClr val="accent2"/>
          </a:effectRef>
          <a:fontRef idx="minor">
            <a:schemeClr val="dk1"/>
          </a:fontRef>
        </p:style>
      </p:cxnSp>
      <p:cxnSp>
        <p:nvCxnSpPr>
          <p:cNvPr id="42" name="Straight Connector 41"/>
          <p:cNvCxnSpPr/>
          <p:nvPr/>
        </p:nvCxnSpPr>
        <p:spPr>
          <a:xfrm>
            <a:off x="499870" y="5168948"/>
            <a:ext cx="11475720" cy="0"/>
          </a:xfrm>
          <a:prstGeom prst="line">
            <a:avLst/>
          </a:prstGeom>
          <a:ln w="9525">
            <a:solidFill>
              <a:schemeClr val="bg1">
                <a:lumMod val="75000"/>
              </a:schemeClr>
            </a:solidFill>
            <a:prstDash val="solid"/>
          </a:ln>
        </p:spPr>
        <p:style>
          <a:lnRef idx="2">
            <a:schemeClr val="accent2"/>
          </a:lnRef>
          <a:fillRef idx="1">
            <a:schemeClr val="lt1"/>
          </a:fillRef>
          <a:effectRef idx="0">
            <a:schemeClr val="accent2"/>
          </a:effectRef>
          <a:fontRef idx="minor">
            <a:schemeClr val="dk1"/>
          </a:fontRef>
        </p:style>
      </p:cxnSp>
      <p:pic>
        <p:nvPicPr>
          <p:cNvPr id="18" name="Picture 17"/>
          <p:cNvPicPr>
            <a:picLocks noChangeAspect="1"/>
          </p:cNvPicPr>
          <p:nvPr/>
        </p:nvPicPr>
        <p:blipFill rotWithShape="1">
          <a:blip r:embed="rId14" cstate="print">
            <a:extLst>
              <a:ext uri="{28A0092B-C50C-407E-A947-70E740481C1C}">
                <a14:useLocalDpi xmlns:a14="http://schemas.microsoft.com/office/drawing/2010/main" val="0"/>
              </a:ext>
            </a:extLst>
          </a:blip>
          <a:srcRect l="5387" t="16715" r="4771" b="18061"/>
          <a:stretch/>
        </p:blipFill>
        <p:spPr>
          <a:xfrm>
            <a:off x="3729023" y="1522504"/>
            <a:ext cx="2002957" cy="556806"/>
          </a:xfrm>
          <a:prstGeom prst="rect">
            <a:avLst/>
          </a:prstGeom>
        </p:spPr>
      </p:pic>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28678" y="5347075"/>
            <a:ext cx="683256" cy="683256"/>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07394" y="1366039"/>
            <a:ext cx="852110" cy="852110"/>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2757" y="5372291"/>
            <a:ext cx="689280" cy="683766"/>
          </a:xfrm>
          <a:prstGeom prst="rect">
            <a:avLst/>
          </a:prstGeom>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81190" y="1561256"/>
            <a:ext cx="964451" cy="482226"/>
          </a:xfrm>
          <a:prstGeom prst="rect">
            <a:avLst/>
          </a:prstGeom>
        </p:spPr>
      </p:pic>
      <p:sp>
        <p:nvSpPr>
          <p:cNvPr id="43" name="Rectangle 42"/>
          <p:cNvSpPr/>
          <p:nvPr/>
        </p:nvSpPr>
        <p:spPr>
          <a:xfrm>
            <a:off x="2888740" y="1001482"/>
            <a:ext cx="6262881" cy="288071"/>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30000"/>
              </a:lnSpc>
            </a:pPr>
            <a:r>
              <a:rPr lang="en-US" sz="1200" b="1" dirty="0">
                <a:solidFill>
                  <a:schemeClr val="tx1"/>
                </a:solidFill>
              </a:rPr>
              <a:t>DUE DILIGENCE SESSIONS COMPLETED WITH</a:t>
            </a:r>
          </a:p>
        </p:txBody>
      </p:sp>
      <p:sp>
        <p:nvSpPr>
          <p:cNvPr id="45" name="TextBox 44"/>
          <p:cNvSpPr txBox="1"/>
          <p:nvPr/>
        </p:nvSpPr>
        <p:spPr>
          <a:xfrm>
            <a:off x="9151621" y="1378689"/>
            <a:ext cx="2823970" cy="532453"/>
          </a:xfrm>
          <a:prstGeom prst="rect">
            <a:avLst/>
          </a:prstGeom>
          <a:noFill/>
        </p:spPr>
        <p:txBody>
          <a:bodyPr wrap="square" rtlCol="0">
            <a:spAutoFit/>
          </a:bodyPr>
          <a:lstStyle/>
          <a:p>
            <a:pPr marL="182880" indent="-182880">
              <a:lnSpc>
                <a:spcPct val="130000"/>
              </a:lnSpc>
              <a:buFont typeface="Arial" panose="020B0604020202020204" pitchFamily="34" charset="0"/>
              <a:buChar char="•"/>
            </a:pPr>
            <a:r>
              <a:rPr lang="en-US" sz="1100" dirty="0">
                <a:solidFill>
                  <a:schemeClr val="bg2">
                    <a:lumMod val="10000"/>
                  </a:schemeClr>
                </a:solidFill>
                <a:ea typeface="Verdana" panose="020B0604030504040204" pitchFamily="34" charset="0"/>
                <a:cs typeface="Verdana" panose="020B0604030504040204" pitchFamily="34" charset="0"/>
              </a:rPr>
              <a:t>Engaged key experts</a:t>
            </a:r>
          </a:p>
          <a:p>
            <a:pPr marL="182880" indent="-182880">
              <a:lnSpc>
                <a:spcPct val="130000"/>
              </a:lnSpc>
              <a:buFont typeface="Arial" panose="020B0604020202020204" pitchFamily="34" charset="0"/>
              <a:buChar char="•"/>
            </a:pPr>
            <a:r>
              <a:rPr lang="en-US" sz="1100" dirty="0">
                <a:solidFill>
                  <a:schemeClr val="bg2">
                    <a:lumMod val="10000"/>
                  </a:schemeClr>
                </a:solidFill>
                <a:ea typeface="Verdana" panose="020B0604030504040204" pitchFamily="34" charset="0"/>
                <a:cs typeface="Verdana" panose="020B0604030504040204" pitchFamily="34" charset="0"/>
              </a:rPr>
              <a:t>Refined program design</a:t>
            </a:r>
          </a:p>
        </p:txBody>
      </p:sp>
      <p:sp>
        <p:nvSpPr>
          <p:cNvPr id="49" name="TextBox 48"/>
          <p:cNvSpPr txBox="1"/>
          <p:nvPr/>
        </p:nvSpPr>
        <p:spPr>
          <a:xfrm>
            <a:off x="9151621" y="5324424"/>
            <a:ext cx="2823970" cy="312393"/>
          </a:xfrm>
          <a:prstGeom prst="rect">
            <a:avLst/>
          </a:prstGeom>
          <a:noFill/>
        </p:spPr>
        <p:txBody>
          <a:bodyPr wrap="square" rtlCol="0">
            <a:spAutoFit/>
          </a:bodyPr>
          <a:lstStyle/>
          <a:p>
            <a:pPr marL="182880" indent="-182880">
              <a:lnSpc>
                <a:spcPct val="130000"/>
              </a:lnSpc>
              <a:buFont typeface="Arial" panose="020B0604020202020204" pitchFamily="34" charset="0"/>
              <a:buChar char="•"/>
            </a:pPr>
            <a:r>
              <a:rPr lang="en-US" sz="1100" dirty="0">
                <a:solidFill>
                  <a:schemeClr val="bg2">
                    <a:lumMod val="10000"/>
                  </a:schemeClr>
                </a:solidFill>
                <a:ea typeface="Verdana" panose="020B0604030504040204" pitchFamily="34" charset="0"/>
                <a:cs typeface="Verdana" panose="020B0604030504040204" pitchFamily="34" charset="0"/>
              </a:rPr>
              <a:t>In progress</a:t>
            </a:r>
          </a:p>
        </p:txBody>
      </p:sp>
      <p:pic>
        <p:nvPicPr>
          <p:cNvPr id="50" name="Picture 49"/>
          <p:cNvPicPr>
            <a:picLocks noChangeAspect="1"/>
          </p:cNvPicPr>
          <p:nvPr/>
        </p:nvPicPr>
        <p:blipFill>
          <a:blip r:embed="rId19"/>
          <a:stretch>
            <a:fillRect/>
          </a:stretch>
        </p:blipFill>
        <p:spPr>
          <a:xfrm>
            <a:off x="5251254" y="5352943"/>
            <a:ext cx="1256445" cy="677388"/>
          </a:xfrm>
          <a:prstGeom prst="rect">
            <a:avLst/>
          </a:prstGeom>
        </p:spPr>
      </p:pic>
      <p:sp>
        <p:nvSpPr>
          <p:cNvPr id="52" name="Rectangle 51"/>
          <p:cNvSpPr/>
          <p:nvPr/>
        </p:nvSpPr>
        <p:spPr>
          <a:xfrm>
            <a:off x="480202" y="1376914"/>
            <a:ext cx="347472" cy="1804509"/>
          </a:xfrm>
          <a:prstGeom prst="rect">
            <a:avLst/>
          </a:prstGeom>
          <a:solidFill>
            <a:srgbClr val="C02942"/>
          </a:solidFill>
          <a:ln w="19050">
            <a:solidFill>
              <a:srgbClr val="C02942"/>
            </a:solid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r>
              <a:rPr lang="en-US" sz="1600" b="1" dirty="0">
                <a:solidFill>
                  <a:schemeClr val="bg1"/>
                </a:solidFill>
              </a:rPr>
              <a:t>1</a:t>
            </a:r>
          </a:p>
        </p:txBody>
      </p:sp>
      <p:sp>
        <p:nvSpPr>
          <p:cNvPr id="56" name="Rectangle 55"/>
          <p:cNvSpPr/>
          <p:nvPr/>
        </p:nvSpPr>
        <p:spPr>
          <a:xfrm>
            <a:off x="480202" y="4276343"/>
            <a:ext cx="347472" cy="1784640"/>
          </a:xfrm>
          <a:prstGeom prst="rect">
            <a:avLst/>
          </a:prstGeom>
          <a:solidFill>
            <a:srgbClr val="53777A"/>
          </a:solidFill>
          <a:ln w="19050">
            <a:solidFill>
              <a:srgbClr val="53777A"/>
            </a:solid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r>
              <a:rPr lang="en-US" sz="1600" b="1" dirty="0">
                <a:solidFill>
                  <a:schemeClr val="bg1"/>
                </a:solidFill>
              </a:rPr>
              <a:t>3</a:t>
            </a:r>
          </a:p>
        </p:txBody>
      </p:sp>
      <p:sp>
        <p:nvSpPr>
          <p:cNvPr id="68" name="Rectangle 67"/>
          <p:cNvSpPr/>
          <p:nvPr/>
        </p:nvSpPr>
        <p:spPr>
          <a:xfrm>
            <a:off x="480202" y="3293208"/>
            <a:ext cx="347472" cy="841248"/>
          </a:xfrm>
          <a:prstGeom prst="rect">
            <a:avLst/>
          </a:prstGeom>
          <a:solidFill>
            <a:srgbClr val="542437"/>
          </a:solidFill>
          <a:ln w="19050">
            <a:solidFill>
              <a:srgbClr val="800000"/>
            </a:solid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r>
              <a:rPr lang="en-US" sz="1600" b="1" dirty="0">
                <a:solidFill>
                  <a:schemeClr val="bg1"/>
                </a:solidFill>
              </a:rPr>
              <a:t>2</a:t>
            </a:r>
          </a:p>
        </p:txBody>
      </p:sp>
      <p:sp>
        <p:nvSpPr>
          <p:cNvPr id="69" name="TextBox 68"/>
          <p:cNvSpPr txBox="1"/>
          <p:nvPr/>
        </p:nvSpPr>
        <p:spPr>
          <a:xfrm>
            <a:off x="9151621" y="3292428"/>
            <a:ext cx="2823970" cy="532453"/>
          </a:xfrm>
          <a:prstGeom prst="rect">
            <a:avLst/>
          </a:prstGeom>
          <a:noFill/>
        </p:spPr>
        <p:txBody>
          <a:bodyPr wrap="square" rtlCol="0">
            <a:spAutoFit/>
          </a:bodyPr>
          <a:lstStyle/>
          <a:p>
            <a:pPr marL="182880" indent="-182880">
              <a:lnSpc>
                <a:spcPct val="130000"/>
              </a:lnSpc>
              <a:buFont typeface="Arial" panose="020B0604020202020204" pitchFamily="34" charset="0"/>
              <a:buChar char="•"/>
            </a:pPr>
            <a:r>
              <a:rPr lang="en-US" sz="1100" dirty="0">
                <a:solidFill>
                  <a:schemeClr val="bg2">
                    <a:lumMod val="10000"/>
                  </a:schemeClr>
                </a:solidFill>
                <a:ea typeface="Verdana" panose="020B0604030504040204" pitchFamily="34" charset="0"/>
                <a:cs typeface="Verdana" panose="020B0604030504040204" pitchFamily="34" charset="0"/>
              </a:rPr>
              <a:t>Conducted initial due diligence</a:t>
            </a:r>
          </a:p>
          <a:p>
            <a:pPr marL="182880" indent="-182880">
              <a:lnSpc>
                <a:spcPct val="130000"/>
              </a:lnSpc>
              <a:buFont typeface="Arial" panose="020B0604020202020204" pitchFamily="34" charset="0"/>
              <a:buChar char="•"/>
            </a:pPr>
            <a:r>
              <a:rPr lang="en-US" sz="1100" dirty="0">
                <a:solidFill>
                  <a:schemeClr val="bg2">
                    <a:lumMod val="10000"/>
                  </a:schemeClr>
                </a:solidFill>
                <a:ea typeface="Verdana" panose="020B0604030504040204" pitchFamily="34" charset="0"/>
                <a:cs typeface="Verdana" panose="020B0604030504040204" pitchFamily="34" charset="0"/>
              </a:rPr>
              <a:t>Identified key contract designs</a:t>
            </a:r>
          </a:p>
        </p:txBody>
      </p:sp>
      <p:pic>
        <p:nvPicPr>
          <p:cNvPr id="1026" name="Picture 2" descr="https://media.licdn.com/media/AAEAAQAAAAAAAANDAAAAJGQ3MDVjMDA2LTY0NDktNGVjYS04MjYxLWQ3MTZkZmUwMTVjZA.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25893" b="19562"/>
          <a:stretch/>
        </p:blipFill>
        <p:spPr bwMode="auto">
          <a:xfrm>
            <a:off x="4412444" y="2828648"/>
            <a:ext cx="2003054" cy="37208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536395" y="4522627"/>
            <a:ext cx="1084624" cy="440773"/>
          </a:xfrm>
          <a:prstGeom prst="rect">
            <a:avLst/>
          </a:prstGeom>
        </p:spPr>
      </p:pic>
      <p:sp>
        <p:nvSpPr>
          <p:cNvPr id="5" name="TextBox 4"/>
          <p:cNvSpPr txBox="1"/>
          <p:nvPr/>
        </p:nvSpPr>
        <p:spPr>
          <a:xfrm rot="20314735">
            <a:off x="11253338" y="1440722"/>
            <a:ext cx="931665" cy="253916"/>
          </a:xfrm>
          <a:prstGeom prst="rect">
            <a:avLst/>
          </a:prstGeom>
          <a:noFill/>
        </p:spPr>
        <p:txBody>
          <a:bodyPr wrap="none" rtlCol="0">
            <a:spAutoFit/>
          </a:bodyPr>
          <a:lstStyle/>
          <a:p>
            <a:pPr algn="r"/>
            <a:r>
              <a:rPr lang="en-US" sz="1000" b="1" dirty="0" smtClean="0"/>
              <a:t>COMPLETE</a:t>
            </a:r>
            <a:endParaRPr lang="en-US" sz="1000" b="1" dirty="0"/>
          </a:p>
        </p:txBody>
      </p:sp>
      <p:sp>
        <p:nvSpPr>
          <p:cNvPr id="71" name="TextBox 70"/>
          <p:cNvSpPr txBox="1"/>
          <p:nvPr/>
        </p:nvSpPr>
        <p:spPr>
          <a:xfrm rot="20314735">
            <a:off x="11253338" y="2371212"/>
            <a:ext cx="931665" cy="253916"/>
          </a:xfrm>
          <a:prstGeom prst="rect">
            <a:avLst/>
          </a:prstGeom>
          <a:noFill/>
        </p:spPr>
        <p:txBody>
          <a:bodyPr wrap="none" rtlCol="0">
            <a:spAutoFit/>
          </a:bodyPr>
          <a:lstStyle/>
          <a:p>
            <a:pPr algn="r"/>
            <a:r>
              <a:rPr lang="en-US" sz="1000" b="1" dirty="0" smtClean="0"/>
              <a:t>COMPLETE</a:t>
            </a:r>
            <a:endParaRPr lang="en-US" sz="1000" b="1" dirty="0"/>
          </a:p>
        </p:txBody>
      </p:sp>
      <p:sp>
        <p:nvSpPr>
          <p:cNvPr id="72" name="TextBox 71"/>
          <p:cNvSpPr txBox="1"/>
          <p:nvPr/>
        </p:nvSpPr>
        <p:spPr>
          <a:xfrm rot="20314735">
            <a:off x="11253337" y="3384524"/>
            <a:ext cx="931665" cy="253916"/>
          </a:xfrm>
          <a:prstGeom prst="rect">
            <a:avLst/>
          </a:prstGeom>
          <a:noFill/>
        </p:spPr>
        <p:txBody>
          <a:bodyPr wrap="none" rtlCol="0">
            <a:spAutoFit/>
          </a:bodyPr>
          <a:lstStyle/>
          <a:p>
            <a:pPr algn="r"/>
            <a:r>
              <a:rPr lang="en-US" sz="1000" b="1" dirty="0" smtClean="0"/>
              <a:t>COMPLETE</a:t>
            </a:r>
            <a:endParaRPr lang="en-US" sz="1000" b="1" dirty="0"/>
          </a:p>
        </p:txBody>
      </p:sp>
      <p:sp>
        <p:nvSpPr>
          <p:cNvPr id="73" name="TextBox 72"/>
          <p:cNvSpPr txBox="1"/>
          <p:nvPr/>
        </p:nvSpPr>
        <p:spPr>
          <a:xfrm rot="20314735">
            <a:off x="11125138" y="4327731"/>
            <a:ext cx="1072731" cy="246221"/>
          </a:xfrm>
          <a:prstGeom prst="rect">
            <a:avLst/>
          </a:prstGeom>
          <a:noFill/>
        </p:spPr>
        <p:txBody>
          <a:bodyPr wrap="none" rtlCol="0">
            <a:spAutoFit/>
          </a:bodyPr>
          <a:lstStyle/>
          <a:p>
            <a:pPr algn="ctr"/>
            <a:r>
              <a:rPr lang="en-US" sz="1000" b="1" dirty="0" smtClean="0"/>
              <a:t>IN PROGRESS</a:t>
            </a:r>
            <a:endParaRPr lang="en-US" sz="1000" b="1" dirty="0"/>
          </a:p>
        </p:txBody>
      </p:sp>
      <p:sp>
        <p:nvSpPr>
          <p:cNvPr id="74" name="TextBox 73"/>
          <p:cNvSpPr txBox="1"/>
          <p:nvPr/>
        </p:nvSpPr>
        <p:spPr>
          <a:xfrm rot="20314735">
            <a:off x="11125138" y="5295329"/>
            <a:ext cx="1072731" cy="246221"/>
          </a:xfrm>
          <a:prstGeom prst="rect">
            <a:avLst/>
          </a:prstGeom>
          <a:noFill/>
        </p:spPr>
        <p:txBody>
          <a:bodyPr wrap="none" rtlCol="0">
            <a:spAutoFit/>
          </a:bodyPr>
          <a:lstStyle/>
          <a:p>
            <a:pPr algn="ctr"/>
            <a:r>
              <a:rPr lang="en-US" sz="1000" b="1" dirty="0"/>
              <a:t>IN PROGRESS</a:t>
            </a:r>
          </a:p>
        </p:txBody>
      </p:sp>
    </p:spTree>
    <p:extLst>
      <p:ext uri="{BB962C8B-B14F-4D97-AF65-F5344CB8AC3E}">
        <p14:creationId xmlns:p14="http://schemas.microsoft.com/office/powerpoint/2010/main" val="155891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3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3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3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3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3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3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3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3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3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3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3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3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3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3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300"/>
                                        <p:tgtEl>
                                          <p:spTgt spid="10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3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3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300"/>
                                        <p:tgtEl>
                                          <p:spTgt spid="4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300"/>
                                        <p:tgtEl>
                                          <p:spTgt spid="5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300"/>
                                        <p:tgtEl>
                                          <p:spTgt spid="7"/>
                                        </p:tgtEl>
                                      </p:cBhvr>
                                    </p:animEffect>
                                  </p:childTnLst>
                                </p:cTn>
                              </p:par>
                              <p:par>
                                <p:cTn id="76" presetID="10" presetClass="entr" presetSubtype="0"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3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300"/>
                                        <p:tgtEl>
                                          <p:spTgt spid="13"/>
                                        </p:tgtEl>
                                      </p:cBhvr>
                                    </p:animEffec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300"/>
                                        <p:tgtEl>
                                          <p:spTgt spid="15"/>
                                        </p:tgtEl>
                                      </p:cBhvr>
                                    </p:animEffect>
                                  </p:childTnLst>
                                </p:cTn>
                              </p:par>
                              <p:par>
                                <p:cTn id="85" presetID="10"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300"/>
                                        <p:tgtEl>
                                          <p:spTgt spid="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300"/>
                                        <p:tgtEl>
                                          <p:spTgt spid="6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300"/>
                                        <p:tgtEl>
                                          <p:spTgt spid="69"/>
                                        </p:tgtEl>
                                      </p:cBhvr>
                                    </p:animEffect>
                                  </p:childTnLst>
                                </p:cTn>
                              </p:par>
                              <p:par>
                                <p:cTn id="94" presetID="10"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3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300"/>
                                        <p:tgtEl>
                                          <p:spTgt spid="7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300"/>
                                        <p:tgtEl>
                                          <p:spTgt spid="5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300"/>
                                        <p:tgtEl>
                                          <p:spTgt spid="55"/>
                                        </p:tgtEl>
                                      </p:cBhvr>
                                    </p:animEffect>
                                  </p:childTnLst>
                                </p:cTn>
                              </p:par>
                              <p:par>
                                <p:cTn id="108" presetID="10" presetClass="entr" presetSubtype="0" fill="hold" nodeType="with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300"/>
                                        <p:tgtEl>
                                          <p:spTgt spid="64"/>
                                        </p:tgtEl>
                                      </p:cBhvr>
                                    </p:animEffect>
                                  </p:childTnLst>
                                </p:cTn>
                              </p:par>
                              <p:par>
                                <p:cTn id="111" presetID="10" presetClass="entr" presetSubtype="0" fill="hold" nodeType="with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300"/>
                                        <p:tgtEl>
                                          <p:spTgt spid="6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300"/>
                                        <p:tgtEl>
                                          <p:spTgt spid="6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3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300"/>
                                        <p:tgtEl>
                                          <p:spTgt spid="29"/>
                                        </p:tgtEl>
                                      </p:cBhvr>
                                    </p:animEffect>
                                  </p:childTnLst>
                                </p:cTn>
                              </p:par>
                              <p:par>
                                <p:cTn id="123" presetID="10" presetClass="entr" presetSubtype="0" fill="hold"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300"/>
                                        <p:tgtEl>
                                          <p:spTgt spid="42"/>
                                        </p:tgtEl>
                                      </p:cBhvr>
                                    </p:animEffect>
                                  </p:childTnLst>
                                </p:cTn>
                              </p:par>
                              <p:par>
                                <p:cTn id="126" presetID="10" presetClass="entr" presetSubtype="0" fill="hold" nodeType="with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fade">
                                      <p:cBhvr>
                                        <p:cTn id="128" dur="300"/>
                                        <p:tgtEl>
                                          <p:spTgt spid="14"/>
                                        </p:tgtEl>
                                      </p:cBhvr>
                                    </p:animEffect>
                                  </p:childTnLst>
                                </p:cTn>
                              </p:par>
                              <p:par>
                                <p:cTn id="129" presetID="10" presetClass="entr" presetSubtype="0" fill="hold" nodeType="with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300"/>
                                        <p:tgtEl>
                                          <p:spTgt spid="2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300"/>
                                        <p:tgtEl>
                                          <p:spTgt spid="49"/>
                                        </p:tgtEl>
                                      </p:cBhvr>
                                    </p:animEffect>
                                  </p:childTnLst>
                                </p:cTn>
                              </p:par>
                              <p:par>
                                <p:cTn id="135" presetID="10" presetClass="entr" presetSubtype="0"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300"/>
                                        <p:tgtEl>
                                          <p:spTgt spid="5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300"/>
                                        <p:tgtEl>
                                          <p:spTgt spid="56"/>
                                        </p:tgtEl>
                                      </p:cBhvr>
                                    </p:animEffect>
                                  </p:childTnLst>
                                </p:cTn>
                              </p:par>
                              <p:par>
                                <p:cTn id="141" presetID="10"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Effect transition="in" filter="fade">
                                      <p:cBhvr>
                                        <p:cTn id="143" dur="300"/>
                                        <p:tgtEl>
                                          <p:spTgt spid="7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300"/>
                                        <p:tgtEl>
                                          <p:spTgt spid="7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4"/>
                                        </p:tgtEl>
                                        <p:attrNameLst>
                                          <p:attrName>style.visibility</p:attrName>
                                        </p:attrNameLst>
                                      </p:cBhvr>
                                      <p:to>
                                        <p:strVal val="visible"/>
                                      </p:to>
                                    </p:set>
                                    <p:animEffect transition="in" filter="fade">
                                      <p:cBhvr>
                                        <p:cTn id="149" dur="3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8" grpId="0" animBg="1"/>
      <p:bldP spid="47" grpId="0"/>
      <p:bldP spid="58" grpId="0" animBg="1"/>
      <p:bldP spid="30" grpId="0" animBg="1"/>
      <p:bldP spid="54" grpId="0" animBg="1"/>
      <p:bldP spid="55" grpId="0" animBg="1"/>
      <p:bldP spid="67" grpId="0"/>
      <p:bldP spid="51" grpId="0" animBg="1"/>
      <p:bldP spid="59" grpId="0" animBg="1"/>
      <p:bldP spid="26" grpId="0" animBg="1"/>
      <p:bldP spid="29" grpId="0" animBg="1"/>
      <p:bldP spid="43" grpId="0"/>
      <p:bldP spid="45" grpId="0"/>
      <p:bldP spid="49" grpId="0"/>
      <p:bldP spid="52" grpId="0" animBg="1"/>
      <p:bldP spid="56" grpId="0" animBg="1"/>
      <p:bldP spid="68" grpId="0" animBg="1"/>
      <p:bldP spid="69" grpId="0"/>
      <p:bldP spid="5" grpId="0"/>
      <p:bldP spid="71" grpId="0"/>
      <p:bldP spid="72" grpId="0"/>
      <p:bldP spid="73"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800100"/>
          </a:xfrm>
        </p:spPr>
        <p:txBody>
          <a:bodyPr/>
          <a:lstStyle/>
          <a:p>
            <a:r>
              <a:rPr lang="en-US" sz="3600" b="1" dirty="0"/>
              <a:t>What Do We Know </a:t>
            </a:r>
            <a:r>
              <a:rPr lang="en-US" sz="3600" b="1" dirty="0">
                <a:solidFill>
                  <a:srgbClr val="C02942"/>
                </a:solidFill>
              </a:rPr>
              <a:t>Now</a:t>
            </a:r>
            <a:r>
              <a:rPr lang="en-US" sz="3600" b="1" dirty="0"/>
              <a:t>?</a:t>
            </a:r>
          </a:p>
        </p:txBody>
      </p:sp>
      <p:sp>
        <p:nvSpPr>
          <p:cNvPr id="3" name="Content Placeholder 2"/>
          <p:cNvSpPr>
            <a:spLocks noGrp="1"/>
          </p:cNvSpPr>
          <p:nvPr>
            <p:ph idx="1"/>
          </p:nvPr>
        </p:nvSpPr>
        <p:spPr>
          <a:xfrm>
            <a:off x="838199" y="1653458"/>
            <a:ext cx="10711543" cy="781050"/>
          </a:xfrm>
        </p:spPr>
        <p:txBody>
          <a:bodyPr>
            <a:normAutofit/>
          </a:bodyPr>
          <a:lstStyle/>
          <a:p>
            <a:pPr marL="0" indent="0">
              <a:buNone/>
            </a:pPr>
            <a:r>
              <a:rPr lang="en-US" sz="3600" dirty="0"/>
              <a:t>Economic incentives can </a:t>
            </a:r>
            <a:r>
              <a:rPr lang="en-US" sz="3600" b="1" dirty="0">
                <a:solidFill>
                  <a:srgbClr val="C02942"/>
                </a:solidFill>
              </a:rPr>
              <a:t>CHANGE BEHAVIOR</a:t>
            </a:r>
          </a:p>
        </p:txBody>
      </p:sp>
      <p:sp>
        <p:nvSpPr>
          <p:cNvPr id="4" name="Content Placeholder 2"/>
          <p:cNvSpPr txBox="1">
            <a:spLocks/>
          </p:cNvSpPr>
          <p:nvPr/>
        </p:nvSpPr>
        <p:spPr>
          <a:xfrm>
            <a:off x="838199" y="2758870"/>
            <a:ext cx="10711543" cy="1239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Private capital can jumpstart an innovative intervention and </a:t>
            </a:r>
            <a:r>
              <a:rPr lang="en-US" sz="3600" b="1" dirty="0">
                <a:solidFill>
                  <a:srgbClr val="C02942"/>
                </a:solidFill>
              </a:rPr>
              <a:t>SAVE BILLIONS </a:t>
            </a:r>
            <a:r>
              <a:rPr lang="en-US" sz="3600" dirty="0"/>
              <a:t>in medical costs</a:t>
            </a:r>
          </a:p>
        </p:txBody>
      </p:sp>
      <p:sp>
        <p:nvSpPr>
          <p:cNvPr id="5" name="Content Placeholder 2"/>
          <p:cNvSpPr txBox="1">
            <a:spLocks/>
          </p:cNvSpPr>
          <p:nvPr/>
        </p:nvSpPr>
        <p:spPr>
          <a:xfrm>
            <a:off x="838199" y="4322916"/>
            <a:ext cx="10711543" cy="1153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By aligning stakeholders we can </a:t>
            </a:r>
            <a:r>
              <a:rPr lang="en-US" sz="3600" b="1" dirty="0">
                <a:solidFill>
                  <a:srgbClr val="C02942"/>
                </a:solidFill>
              </a:rPr>
              <a:t>IMPROVE LIVES AND SURVIVAL RATES</a:t>
            </a:r>
            <a:r>
              <a:rPr lang="en-US" sz="3600" b="1" dirty="0"/>
              <a:t> </a:t>
            </a:r>
            <a:r>
              <a:rPr lang="en-US" sz="3600" dirty="0"/>
              <a:t>of thousands of patients</a:t>
            </a:r>
          </a:p>
        </p:txBody>
      </p:sp>
    </p:spTree>
    <p:extLst>
      <p:ext uri="{BB962C8B-B14F-4D97-AF65-F5344CB8AC3E}">
        <p14:creationId xmlns:p14="http://schemas.microsoft.com/office/powerpoint/2010/main" val="178126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01600"/>
            <a:ext cx="12192000" cy="7023100"/>
          </a:xfrm>
          <a:prstGeom prst="rect">
            <a:avLst/>
          </a:prstGeom>
        </p:spPr>
      </p:pic>
      <p:sp>
        <p:nvSpPr>
          <p:cNvPr id="13" name="TextBox 12"/>
          <p:cNvSpPr txBox="1"/>
          <p:nvPr/>
        </p:nvSpPr>
        <p:spPr>
          <a:xfrm>
            <a:off x="888538" y="2037238"/>
            <a:ext cx="4507745" cy="338554"/>
          </a:xfrm>
          <a:prstGeom prst="rect">
            <a:avLst/>
          </a:prstGeom>
          <a:solidFill>
            <a:srgbClr val="D95B43"/>
          </a:solidFill>
        </p:spPr>
        <p:txBody>
          <a:bodyPr wrap="square" rtlCol="0">
            <a:spAutoFit/>
          </a:bodyPr>
          <a:lstStyle/>
          <a:p>
            <a:pPr algn="ctr"/>
            <a:r>
              <a:rPr lang="en-US" sz="1600" b="1" dirty="0">
                <a:solidFill>
                  <a:schemeClr val="bg1"/>
                </a:solidFill>
                <a:ea typeface="Verdana" panose="020B0604030504040204" pitchFamily="34" charset="0"/>
                <a:cs typeface="Verdana" panose="020B0604030504040204" pitchFamily="34" charset="0"/>
              </a:rPr>
              <a:t>FINANCE EXPERTISE</a:t>
            </a:r>
          </a:p>
        </p:txBody>
      </p:sp>
      <p:sp>
        <p:nvSpPr>
          <p:cNvPr id="6" name="Rectangle 5"/>
          <p:cNvSpPr/>
          <p:nvPr/>
        </p:nvSpPr>
        <p:spPr>
          <a:xfrm>
            <a:off x="884906" y="2366651"/>
            <a:ext cx="4507745" cy="154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677" y="2606315"/>
            <a:ext cx="1937161" cy="400791"/>
          </a:xfrm>
          <a:prstGeom prst="rect">
            <a:avLst/>
          </a:prstGeom>
        </p:spPr>
      </p:pic>
      <p:pic>
        <p:nvPicPr>
          <p:cNvPr id="2054" name="Picture 6" descr="http://blog.upstart.com/wp-content/uploads/2014/08/Screen-Shot-2014-08-19-at-12.46.08-P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2142" y="3280714"/>
            <a:ext cx="1462590"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urocapitalmarkets.org/system/files/images/credit-suisse_logo_gbr2005_0_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0272" y="2480612"/>
            <a:ext cx="1696211"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12127" y="4466351"/>
            <a:ext cx="4507745" cy="1874520"/>
            <a:chOff x="381553" y="4439276"/>
            <a:chExt cx="4507745" cy="1869486"/>
          </a:xfrm>
        </p:grpSpPr>
        <p:grpSp>
          <p:nvGrpSpPr>
            <p:cNvPr id="3" name="Group 2"/>
            <p:cNvGrpSpPr/>
            <p:nvPr/>
          </p:nvGrpSpPr>
          <p:grpSpPr>
            <a:xfrm>
              <a:off x="381553" y="4762969"/>
              <a:ext cx="4507745" cy="1545793"/>
              <a:chOff x="7224583" y="4344977"/>
              <a:chExt cx="4507745" cy="1545793"/>
            </a:xfrm>
          </p:grpSpPr>
          <p:sp>
            <p:nvSpPr>
              <p:cNvPr id="27" name="Rectangle 26"/>
              <p:cNvSpPr/>
              <p:nvPr/>
            </p:nvSpPr>
            <p:spPr>
              <a:xfrm>
                <a:off x="7224583" y="4344977"/>
                <a:ext cx="4507745" cy="154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371" y="4552692"/>
                <a:ext cx="1796794" cy="457200"/>
              </a:xfrm>
              <a:prstGeom prst="rect">
                <a:avLst/>
              </a:prstGeom>
            </p:spPr>
          </p:pic>
          <p:pic>
            <p:nvPicPr>
              <p:cNvPr id="2052" name="Picture 4" descr="http://www.techo.org/paises/us/wp-content/uploads/2013/01/logo_tech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7854" y="4711988"/>
                <a:ext cx="1624896" cy="840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4027" t="11895" r="3858" b="14212"/>
              <a:stretch/>
            </p:blipFill>
            <p:spPr>
              <a:xfrm>
                <a:off x="7642744" y="5132220"/>
                <a:ext cx="1914788" cy="588170"/>
              </a:xfrm>
              <a:prstGeom prst="rect">
                <a:avLst/>
              </a:prstGeom>
            </p:spPr>
          </p:pic>
        </p:grpSp>
        <p:sp>
          <p:nvSpPr>
            <p:cNvPr id="17" name="TextBox 16"/>
            <p:cNvSpPr txBox="1"/>
            <p:nvPr/>
          </p:nvSpPr>
          <p:spPr>
            <a:xfrm>
              <a:off x="381553" y="4439276"/>
              <a:ext cx="4507745" cy="338554"/>
            </a:xfrm>
            <a:prstGeom prst="rect">
              <a:avLst/>
            </a:prstGeom>
            <a:solidFill>
              <a:srgbClr val="C02942"/>
            </a:solidFill>
          </p:spPr>
          <p:txBody>
            <a:bodyPr wrap="square" rtlCol="0">
              <a:spAutoFit/>
            </a:bodyPr>
            <a:lstStyle/>
            <a:p>
              <a:pPr algn="ctr"/>
              <a:r>
                <a:rPr lang="en-US" sz="1600" b="1" dirty="0">
                  <a:solidFill>
                    <a:schemeClr val="bg1"/>
                  </a:solidFill>
                  <a:ea typeface="Verdana" panose="020B0604030504040204" pitchFamily="34" charset="0"/>
                  <a:cs typeface="Verdana" panose="020B0604030504040204" pitchFamily="34" charset="0"/>
                </a:rPr>
                <a:t>PUBLIC HEALTH AND NGO EXPERIENCE</a:t>
              </a:r>
            </a:p>
          </p:txBody>
        </p:sp>
      </p:grpSp>
      <p:sp>
        <p:nvSpPr>
          <p:cNvPr id="16" name="Rectangle 15"/>
          <p:cNvSpPr/>
          <p:nvPr/>
        </p:nvSpPr>
        <p:spPr>
          <a:xfrm>
            <a:off x="0" y="191673"/>
            <a:ext cx="12220302" cy="10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76054" y="262844"/>
            <a:ext cx="7839892" cy="932670"/>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8894" y="3056594"/>
            <a:ext cx="1098695" cy="822960"/>
          </a:xfrm>
          <a:prstGeom prst="rect">
            <a:avLst/>
          </a:prstGeom>
        </p:spPr>
      </p:pic>
      <p:pic>
        <p:nvPicPr>
          <p:cNvPr id="1026" name="Picture 2" descr="https://media.licdn.com/media/p/7/005/086/02f/3535e33.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451" t="19735" r="5117" b="23860"/>
          <a:stretch/>
        </p:blipFill>
        <p:spPr bwMode="auto">
          <a:xfrm>
            <a:off x="2013342" y="3092544"/>
            <a:ext cx="1828800" cy="32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54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1529576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800100"/>
          </a:xfrm>
        </p:spPr>
        <p:txBody>
          <a:bodyPr>
            <a:normAutofit/>
          </a:bodyPr>
          <a:lstStyle/>
          <a:p>
            <a:r>
              <a:rPr lang="en-US" sz="3600" b="1" dirty="0"/>
              <a:t>Summary Terms</a:t>
            </a:r>
          </a:p>
        </p:txBody>
      </p:sp>
      <p:graphicFrame>
        <p:nvGraphicFramePr>
          <p:cNvPr id="5" name="Table 4"/>
          <p:cNvGraphicFramePr>
            <a:graphicFrameLocks noGrp="1"/>
          </p:cNvGraphicFramePr>
          <p:nvPr>
            <p:extLst>
              <p:ext uri="{D42A27DB-BD31-4B8C-83A1-F6EECF244321}">
                <p14:modId xmlns:p14="http://schemas.microsoft.com/office/powerpoint/2010/main" val="3568736952"/>
              </p:ext>
            </p:extLst>
          </p:nvPr>
        </p:nvGraphicFramePr>
        <p:xfrm>
          <a:off x="2017462" y="1256583"/>
          <a:ext cx="8340164" cy="4580968"/>
        </p:xfrm>
        <a:graphic>
          <a:graphicData uri="http://schemas.openxmlformats.org/drawingml/2006/table">
            <a:tbl>
              <a:tblPr firstRow="1" bandRow="1">
                <a:tableStyleId>{F5AB1C69-6EDB-4FF4-983F-18BD219EF322}</a:tableStyleId>
              </a:tblPr>
              <a:tblGrid>
                <a:gridCol w="3547335">
                  <a:extLst>
                    <a:ext uri="{9D8B030D-6E8A-4147-A177-3AD203B41FA5}">
                      <a16:colId xmlns:a16="http://schemas.microsoft.com/office/drawing/2014/main" xmlns="" val="20000"/>
                    </a:ext>
                  </a:extLst>
                </a:gridCol>
                <a:gridCol w="4792829">
                  <a:extLst>
                    <a:ext uri="{9D8B030D-6E8A-4147-A177-3AD203B41FA5}">
                      <a16:colId xmlns:a16="http://schemas.microsoft.com/office/drawing/2014/main" xmlns="" val="20001"/>
                    </a:ext>
                  </a:extLst>
                </a:gridCol>
              </a:tblGrid>
              <a:tr h="572621">
                <a:tc gridSpan="2">
                  <a:txBody>
                    <a:bodyPr/>
                    <a:lstStyle/>
                    <a:p>
                      <a:r>
                        <a:rPr lang="en-US" dirty="0"/>
                        <a:t>Red Ribbon Fund I</a:t>
                      </a:r>
                    </a:p>
                  </a:txBody>
                  <a:tcPr/>
                </a:tc>
                <a:tc hMerge="1">
                  <a:txBody>
                    <a:bodyPr/>
                    <a:lstStyle/>
                    <a:p>
                      <a:endParaRPr lang="en-US" dirty="0"/>
                    </a:p>
                  </a:txBody>
                  <a:tcPr/>
                </a:tc>
                <a:extLst>
                  <a:ext uri="{0D108BD9-81ED-4DB2-BD59-A6C34878D82A}">
                    <a16:rowId xmlns:a16="http://schemas.microsoft.com/office/drawing/2014/main" xmlns="" val="10000"/>
                  </a:ext>
                </a:extLst>
              </a:tr>
              <a:tr h="572621">
                <a:tc>
                  <a:txBody>
                    <a:bodyPr/>
                    <a:lstStyle/>
                    <a:p>
                      <a:r>
                        <a:rPr lang="en-US" dirty="0"/>
                        <a:t>Total Investment Size</a:t>
                      </a:r>
                    </a:p>
                  </a:txBody>
                  <a:tcPr/>
                </a:tc>
                <a:tc>
                  <a:txBody>
                    <a:bodyPr/>
                    <a:lstStyle/>
                    <a:p>
                      <a:r>
                        <a:rPr lang="en-US" dirty="0"/>
                        <a:t>$15.0 million</a:t>
                      </a:r>
                    </a:p>
                  </a:txBody>
                  <a:tcPr/>
                </a:tc>
                <a:extLst>
                  <a:ext uri="{0D108BD9-81ED-4DB2-BD59-A6C34878D82A}">
                    <a16:rowId xmlns:a16="http://schemas.microsoft.com/office/drawing/2014/main" xmlns="" val="10001"/>
                  </a:ext>
                </a:extLst>
              </a:tr>
              <a:tr h="572621">
                <a:tc>
                  <a:txBody>
                    <a:bodyPr/>
                    <a:lstStyle/>
                    <a:p>
                      <a:r>
                        <a:rPr lang="en-US" dirty="0"/>
                        <a:t>Debt Tranche</a:t>
                      </a:r>
                    </a:p>
                  </a:txBody>
                  <a:tcPr/>
                </a:tc>
                <a:tc>
                  <a:txBody>
                    <a:bodyPr/>
                    <a:lstStyle/>
                    <a:p>
                      <a:r>
                        <a:rPr lang="en-US" dirty="0"/>
                        <a:t>$9.0 million, issued at par</a:t>
                      </a:r>
                    </a:p>
                  </a:txBody>
                  <a:tcPr/>
                </a:tc>
                <a:extLst>
                  <a:ext uri="{0D108BD9-81ED-4DB2-BD59-A6C34878D82A}">
                    <a16:rowId xmlns:a16="http://schemas.microsoft.com/office/drawing/2014/main" xmlns="" val="10002"/>
                  </a:ext>
                </a:extLst>
              </a:tr>
              <a:tr h="572621">
                <a:tc>
                  <a:txBody>
                    <a:bodyPr/>
                    <a:lstStyle/>
                    <a:p>
                      <a:r>
                        <a:rPr lang="en-US" dirty="0"/>
                        <a:t>Debt</a:t>
                      </a:r>
                      <a:r>
                        <a:rPr lang="en-US" baseline="0" dirty="0"/>
                        <a:t> Coupon and Success Fee</a:t>
                      </a:r>
                      <a:endParaRPr lang="en-US" dirty="0"/>
                    </a:p>
                  </a:txBody>
                  <a:tcPr/>
                </a:tc>
                <a:tc>
                  <a:txBody>
                    <a:bodyPr/>
                    <a:lstStyle/>
                    <a:p>
                      <a:r>
                        <a:rPr lang="en-US" dirty="0"/>
                        <a:t>6.0% p.a. and 2.0%</a:t>
                      </a:r>
                      <a:r>
                        <a:rPr lang="en-US" baseline="0" dirty="0"/>
                        <a:t> of success fees</a:t>
                      </a:r>
                      <a:endParaRPr lang="en-US" dirty="0"/>
                    </a:p>
                  </a:txBody>
                  <a:tcPr/>
                </a:tc>
                <a:extLst>
                  <a:ext uri="{0D108BD9-81ED-4DB2-BD59-A6C34878D82A}">
                    <a16:rowId xmlns:a16="http://schemas.microsoft.com/office/drawing/2014/main" xmlns="" val="10003"/>
                  </a:ext>
                </a:extLst>
              </a:tr>
              <a:tr h="572621">
                <a:tc>
                  <a:txBody>
                    <a:bodyPr/>
                    <a:lstStyle/>
                    <a:p>
                      <a:r>
                        <a:rPr lang="en-US" dirty="0"/>
                        <a:t>Amortization</a:t>
                      </a:r>
                    </a:p>
                  </a:txBody>
                  <a:tcPr/>
                </a:tc>
                <a:tc>
                  <a:txBody>
                    <a:bodyPr/>
                    <a:lstStyle/>
                    <a:p>
                      <a:r>
                        <a:rPr lang="en-US" dirty="0"/>
                        <a:t>Upon receipt</a:t>
                      </a:r>
                      <a:r>
                        <a:rPr lang="en-US" baseline="0" dirty="0"/>
                        <a:t> of first success fee</a:t>
                      </a:r>
                      <a:endParaRPr lang="en-US" dirty="0"/>
                    </a:p>
                  </a:txBody>
                  <a:tcPr/>
                </a:tc>
                <a:extLst>
                  <a:ext uri="{0D108BD9-81ED-4DB2-BD59-A6C34878D82A}">
                    <a16:rowId xmlns:a16="http://schemas.microsoft.com/office/drawing/2014/main" xmlns="" val="10004"/>
                  </a:ext>
                </a:extLst>
              </a:tr>
              <a:tr h="572621">
                <a:tc>
                  <a:txBody>
                    <a:bodyPr/>
                    <a:lstStyle/>
                    <a:p>
                      <a:r>
                        <a:rPr lang="en-US" dirty="0"/>
                        <a:t>Equity Tranche</a:t>
                      </a:r>
                    </a:p>
                  </a:txBody>
                  <a:tcPr/>
                </a:tc>
                <a:tc>
                  <a:txBody>
                    <a:bodyPr/>
                    <a:lstStyle/>
                    <a:p>
                      <a:r>
                        <a:rPr lang="en-US" dirty="0"/>
                        <a:t>$6.0 million, target IRR of 13.0% - 16.0%</a:t>
                      </a:r>
                    </a:p>
                  </a:txBody>
                  <a:tcPr/>
                </a:tc>
                <a:extLst>
                  <a:ext uri="{0D108BD9-81ED-4DB2-BD59-A6C34878D82A}">
                    <a16:rowId xmlns:a16="http://schemas.microsoft.com/office/drawing/2014/main" xmlns="" val="10005"/>
                  </a:ext>
                </a:extLst>
              </a:tr>
              <a:tr h="572621">
                <a:tc>
                  <a:txBody>
                    <a:bodyPr/>
                    <a:lstStyle/>
                    <a:p>
                      <a:r>
                        <a:rPr lang="en-US" dirty="0"/>
                        <a:t>Management</a:t>
                      </a:r>
                      <a:r>
                        <a:rPr lang="en-US" baseline="0" dirty="0"/>
                        <a:t> Fees</a:t>
                      </a:r>
                      <a:endParaRPr lang="en-US" dirty="0"/>
                    </a:p>
                  </a:txBody>
                  <a:tcPr/>
                </a:tc>
                <a:tc>
                  <a:txBody>
                    <a:bodyPr/>
                    <a:lstStyle/>
                    <a:p>
                      <a:r>
                        <a:rPr lang="en-US" dirty="0"/>
                        <a:t>2.5% p.a.</a:t>
                      </a:r>
                    </a:p>
                  </a:txBody>
                  <a:tcPr/>
                </a:tc>
                <a:extLst>
                  <a:ext uri="{0D108BD9-81ED-4DB2-BD59-A6C34878D82A}">
                    <a16:rowId xmlns:a16="http://schemas.microsoft.com/office/drawing/2014/main" xmlns="" val="10006"/>
                  </a:ext>
                </a:extLst>
              </a:tr>
              <a:tr h="572621">
                <a:tc>
                  <a:txBody>
                    <a:bodyPr/>
                    <a:lstStyle/>
                    <a:p>
                      <a:r>
                        <a:rPr lang="en-US" dirty="0"/>
                        <a:t>Transaction</a:t>
                      </a:r>
                      <a:r>
                        <a:rPr lang="en-US" baseline="0" dirty="0"/>
                        <a:t> Fees</a:t>
                      </a:r>
                      <a:endParaRPr lang="en-US" dirty="0"/>
                    </a:p>
                  </a:txBody>
                  <a:tcPr/>
                </a:tc>
                <a:tc>
                  <a:txBody>
                    <a:bodyPr/>
                    <a:lstStyle/>
                    <a:p>
                      <a:r>
                        <a:rPr lang="en-US" dirty="0"/>
                        <a:t>3.0%</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083782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800100"/>
          </a:xfrm>
        </p:spPr>
        <p:txBody>
          <a:bodyPr/>
          <a:lstStyle/>
          <a:p>
            <a:r>
              <a:rPr lang="en-US" sz="3600" b="1" dirty="0"/>
              <a:t>Sensitivity </a:t>
            </a:r>
            <a:r>
              <a:rPr lang="en-US" sz="3600" b="1" dirty="0" smtClean="0"/>
              <a:t>Tables</a:t>
            </a:r>
            <a:endParaRPr lang="en-US" sz="3600" b="1" dirty="0"/>
          </a:p>
        </p:txBody>
      </p:sp>
      <p:graphicFrame>
        <p:nvGraphicFramePr>
          <p:cNvPr id="9" name="Content Placeholder 8"/>
          <p:cNvGraphicFramePr>
            <a:graphicFrameLocks noGrp="1"/>
          </p:cNvGraphicFramePr>
          <p:nvPr>
            <p:ph idx="1"/>
            <p:extLst/>
          </p:nvPr>
        </p:nvGraphicFramePr>
        <p:xfrm>
          <a:off x="541016" y="1470659"/>
          <a:ext cx="5273041" cy="4048759"/>
        </p:xfrm>
        <a:graphic>
          <a:graphicData uri="http://schemas.openxmlformats.org/drawingml/2006/table">
            <a:tbl>
              <a:tblPr>
                <a:tableStyleId>{5C22544A-7EE6-4342-B048-85BDC9FD1C3A}</a:tableStyleId>
              </a:tblPr>
              <a:tblGrid>
                <a:gridCol w="504333">
                  <a:extLst>
                    <a:ext uri="{9D8B030D-6E8A-4147-A177-3AD203B41FA5}">
                      <a16:colId xmlns:a16="http://schemas.microsoft.com/office/drawing/2014/main" xmlns="" val="20000"/>
                    </a:ext>
                  </a:extLst>
                </a:gridCol>
                <a:gridCol w="681244">
                  <a:extLst>
                    <a:ext uri="{9D8B030D-6E8A-4147-A177-3AD203B41FA5}">
                      <a16:colId xmlns:a16="http://schemas.microsoft.com/office/drawing/2014/main" xmlns="" val="20001"/>
                    </a:ext>
                  </a:extLst>
                </a:gridCol>
                <a:gridCol w="681244">
                  <a:extLst>
                    <a:ext uri="{9D8B030D-6E8A-4147-A177-3AD203B41FA5}">
                      <a16:colId xmlns:a16="http://schemas.microsoft.com/office/drawing/2014/main" xmlns="" val="20002"/>
                    </a:ext>
                  </a:extLst>
                </a:gridCol>
                <a:gridCol w="681244">
                  <a:extLst>
                    <a:ext uri="{9D8B030D-6E8A-4147-A177-3AD203B41FA5}">
                      <a16:colId xmlns:a16="http://schemas.microsoft.com/office/drawing/2014/main" xmlns="" val="20003"/>
                    </a:ext>
                  </a:extLst>
                </a:gridCol>
                <a:gridCol w="681244">
                  <a:extLst>
                    <a:ext uri="{9D8B030D-6E8A-4147-A177-3AD203B41FA5}">
                      <a16:colId xmlns:a16="http://schemas.microsoft.com/office/drawing/2014/main" xmlns="" val="20004"/>
                    </a:ext>
                  </a:extLst>
                </a:gridCol>
                <a:gridCol w="681244">
                  <a:extLst>
                    <a:ext uri="{9D8B030D-6E8A-4147-A177-3AD203B41FA5}">
                      <a16:colId xmlns:a16="http://schemas.microsoft.com/office/drawing/2014/main" xmlns="" val="20005"/>
                    </a:ext>
                  </a:extLst>
                </a:gridCol>
                <a:gridCol w="681244">
                  <a:extLst>
                    <a:ext uri="{9D8B030D-6E8A-4147-A177-3AD203B41FA5}">
                      <a16:colId xmlns:a16="http://schemas.microsoft.com/office/drawing/2014/main" xmlns="" val="20006"/>
                    </a:ext>
                  </a:extLst>
                </a:gridCol>
                <a:gridCol w="681244">
                  <a:extLst>
                    <a:ext uri="{9D8B030D-6E8A-4147-A177-3AD203B41FA5}">
                      <a16:colId xmlns:a16="http://schemas.microsoft.com/office/drawing/2014/main" xmlns="" val="20007"/>
                    </a:ext>
                  </a:extLst>
                </a:gridCol>
              </a:tblGrid>
              <a:tr h="335207">
                <a:tc gridSpan="8">
                  <a:txBody>
                    <a:bodyPr/>
                    <a:lstStyle/>
                    <a:p>
                      <a:pPr algn="l" fontAlgn="b"/>
                      <a:r>
                        <a:rPr lang="en-US" sz="1600" b="1" i="0" u="sng" strike="noStrike" dirty="0">
                          <a:solidFill>
                            <a:srgbClr val="000000"/>
                          </a:solidFill>
                          <a:effectLst/>
                          <a:latin typeface="Arial" panose="020B0604020202020204" pitchFamily="34" charset="0"/>
                        </a:rPr>
                        <a:t>Sensitivity Table: Equity IRR</a:t>
                      </a:r>
                    </a:p>
                  </a:txBody>
                  <a:tcPr marL="0" marR="0" marT="0" marB="0" anchor="ctr">
                    <a:solidFill>
                      <a:schemeClr val="bg1"/>
                    </a:solidFill>
                  </a:tcPr>
                </a:tc>
                <a:tc h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hMerge="1">
                  <a:txBody>
                    <a:bodyPr/>
                    <a:lstStyle/>
                    <a:p>
                      <a:pPr algn="ctr" fontAlgn="b"/>
                      <a:endParaRPr lang="en-US" sz="1000" b="1" i="0" u="none" strike="noStrike" dirty="0">
                        <a:solidFill>
                          <a:schemeClr val="tx1"/>
                        </a:solidFill>
                        <a:effectLst/>
                        <a:latin typeface="Arial" panose="020B0604020202020204" pitchFamily="34" charset="0"/>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35207">
                <a:tc>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gridSpan="6">
                  <a:txBody>
                    <a:bodyPr/>
                    <a:lstStyle/>
                    <a:p>
                      <a:pPr algn="ctr" fontAlgn="b"/>
                      <a:r>
                        <a:rPr lang="en-US" sz="1000" b="1" i="0" u="none" strike="noStrike" dirty="0">
                          <a:solidFill>
                            <a:schemeClr val="tx1"/>
                          </a:solidFill>
                          <a:effectLst/>
                          <a:latin typeface="Arial" panose="020B0604020202020204" pitchFamily="34" charset="0"/>
                        </a:rPr>
                        <a:t>Ultimate</a:t>
                      </a:r>
                      <a:r>
                        <a:rPr lang="en-US" sz="1000" b="1" i="0" u="none" strike="noStrike" baseline="0" dirty="0">
                          <a:solidFill>
                            <a:schemeClr val="tx1"/>
                          </a:solidFill>
                          <a:effectLst/>
                          <a:latin typeface="Arial" panose="020B0604020202020204" pitchFamily="34" charset="0"/>
                        </a:rPr>
                        <a:t> Increase in Viral Suppression</a:t>
                      </a:r>
                      <a:endParaRPr lang="en-US" sz="1000" b="1" i="0" u="none" strike="noStrike" dirty="0">
                        <a:solidFill>
                          <a:schemeClr val="tx1"/>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xmlns="" val="10001"/>
                  </a:ext>
                </a:extLst>
              </a:tr>
              <a:tr h="282837">
                <a:tc>
                  <a:txBody>
                    <a:bodyPr/>
                    <a:lstStyle/>
                    <a:p>
                      <a:pPr algn="r" fontAlgn="b"/>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r" fontAlgn="b"/>
                      <a:endParaRPr lang="en-US" sz="1000" b="1"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22.5%</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25.0%</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27.5%</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30.0%</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32.5%</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35.0%</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10002"/>
                  </a:ext>
                </a:extLst>
              </a:tr>
              <a:tr h="515918">
                <a:tc rowSpan="6">
                  <a:txBody>
                    <a:bodyPr/>
                    <a:lstStyle/>
                    <a:p>
                      <a:pPr algn="ctr" fontAlgn="b"/>
                      <a:r>
                        <a:rPr lang="en-US" sz="1000" b="1" i="0" u="none" strike="noStrike" dirty="0">
                          <a:solidFill>
                            <a:srgbClr val="000000"/>
                          </a:solidFill>
                          <a:effectLst/>
                          <a:latin typeface="Arial" panose="020B0604020202020204" pitchFamily="34" charset="0"/>
                        </a:rPr>
                        <a:t>Outcome</a:t>
                      </a:r>
                      <a:r>
                        <a:rPr lang="en-US" sz="1000" b="1" i="0" u="none" strike="noStrike" baseline="0" dirty="0">
                          <a:solidFill>
                            <a:srgbClr val="000000"/>
                          </a:solidFill>
                          <a:effectLst/>
                          <a:latin typeface="Arial" panose="020B0604020202020204" pitchFamily="34" charset="0"/>
                        </a:rPr>
                        <a:t> Payment</a:t>
                      </a:r>
                      <a:endParaRPr lang="en-US" sz="1000" b="1" i="0" u="none" strike="noStrike" dirty="0">
                        <a:solidFill>
                          <a:srgbClr val="000000"/>
                        </a:solidFill>
                        <a:effectLst/>
                        <a:latin typeface="Arial" panose="020B0604020202020204" pitchFamily="34" charset="0"/>
                      </a:endParaRPr>
                    </a:p>
                  </a:txBody>
                  <a:tcPr marL="0" marR="0" marT="0" marB="0" vert="vert270" anchor="b">
                    <a:solidFill>
                      <a:schemeClr val="bg1"/>
                    </a:solidFill>
                  </a:tcPr>
                </a:tc>
                <a:tc>
                  <a:txBody>
                    <a:bodyPr/>
                    <a:lstStyle/>
                    <a:p>
                      <a:pPr algn="ctr" fontAlgn="b"/>
                      <a:r>
                        <a:rPr lang="en-US" sz="1000" b="1" u="none" strike="noStrike" dirty="0">
                          <a:effectLst/>
                        </a:rPr>
                        <a:t>$7,500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u="none" strike="noStrike" dirty="0">
                          <a:solidFill>
                            <a:schemeClr val="bg1"/>
                          </a:solidFill>
                          <a:effectLst/>
                        </a:rPr>
                        <a:t>-23.1%</a:t>
                      </a:r>
                      <a:endParaRPr lang="en-US" sz="1000" b="0" i="0" u="none" strike="noStrike" dirty="0">
                        <a:solidFill>
                          <a:schemeClr val="bg1"/>
                        </a:solidFill>
                        <a:effectLst/>
                        <a:latin typeface="Arial" panose="020B0604020202020204" pitchFamily="34" charset="0"/>
                      </a:endParaRPr>
                    </a:p>
                  </a:txBody>
                  <a:tcPr marL="0" marR="0" marT="0" marB="0" anchor="ctr">
                    <a:solidFill>
                      <a:srgbClr val="C02942"/>
                    </a:solidFill>
                  </a:tcPr>
                </a:tc>
                <a:tc>
                  <a:txBody>
                    <a:bodyPr/>
                    <a:lstStyle/>
                    <a:p>
                      <a:pPr algn="ctr" fontAlgn="b"/>
                      <a:r>
                        <a:rPr lang="en-US" sz="1000" u="none" strike="noStrike" dirty="0">
                          <a:solidFill>
                            <a:schemeClr val="bg1"/>
                          </a:solidFill>
                          <a:effectLst/>
                        </a:rPr>
                        <a:t>-3.3%</a:t>
                      </a:r>
                      <a:endParaRPr lang="en-US" sz="1000" b="0" i="0" u="none" strike="noStrike" dirty="0">
                        <a:solidFill>
                          <a:schemeClr val="bg1"/>
                        </a:solidFill>
                        <a:effectLst/>
                        <a:latin typeface="Arial" panose="020B0604020202020204" pitchFamily="34" charset="0"/>
                      </a:endParaRPr>
                    </a:p>
                  </a:txBody>
                  <a:tcPr marL="0" marR="0" marT="0" marB="0" anchor="ctr">
                    <a:solidFill>
                      <a:srgbClr val="C02942"/>
                    </a:solidFill>
                  </a:tcPr>
                </a:tc>
                <a:tc>
                  <a:txBody>
                    <a:bodyPr/>
                    <a:lstStyle/>
                    <a:p>
                      <a:pPr algn="ctr" fontAlgn="b"/>
                      <a:r>
                        <a:rPr lang="en-US" sz="1000" u="none" strike="noStrike">
                          <a:effectLst/>
                        </a:rPr>
                        <a:t>4.4%</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7.4%</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23.3%</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34.5%</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10003"/>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$8,000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u="none" strike="noStrike" dirty="0">
                          <a:solidFill>
                            <a:schemeClr val="bg1"/>
                          </a:solidFill>
                          <a:effectLst/>
                        </a:rPr>
                        <a:t>-8.6%</a:t>
                      </a:r>
                      <a:endParaRPr lang="en-US" sz="1000" b="0" i="0" u="none" strike="noStrike" dirty="0">
                        <a:solidFill>
                          <a:schemeClr val="bg1"/>
                        </a:solidFill>
                        <a:effectLst/>
                        <a:latin typeface="Arial" panose="020B0604020202020204" pitchFamily="34" charset="0"/>
                      </a:endParaRPr>
                    </a:p>
                  </a:txBody>
                  <a:tcPr marL="0" marR="0" marT="0" marB="0" anchor="ctr">
                    <a:solidFill>
                      <a:srgbClr val="C02942"/>
                    </a:solidFill>
                  </a:tcPr>
                </a:tc>
                <a:tc>
                  <a:txBody>
                    <a:bodyPr/>
                    <a:lstStyle/>
                    <a:p>
                      <a:pPr algn="ctr" fontAlgn="b"/>
                      <a:r>
                        <a:rPr lang="en-US" sz="1000" u="none" strike="noStrike" dirty="0">
                          <a:effectLst/>
                        </a:rPr>
                        <a:t>2.2%</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8.4%</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11.3%</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26.7%</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37.5%</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10004"/>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$8,500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u="none" strike="noStrike" dirty="0">
                          <a:solidFill>
                            <a:schemeClr val="bg1"/>
                          </a:solidFill>
                          <a:effectLst/>
                        </a:rPr>
                        <a:t>-1.9%</a:t>
                      </a:r>
                      <a:endParaRPr lang="en-US" sz="1000" b="0" i="0" u="none" strike="noStrike" dirty="0">
                        <a:solidFill>
                          <a:schemeClr val="bg1"/>
                        </a:solidFill>
                        <a:effectLst/>
                        <a:latin typeface="Arial" panose="020B0604020202020204" pitchFamily="34" charset="0"/>
                      </a:endParaRPr>
                    </a:p>
                  </a:txBody>
                  <a:tcPr marL="0" marR="0" marT="0" marB="0" anchor="ctr">
                    <a:solidFill>
                      <a:srgbClr val="C02942"/>
                    </a:solidFill>
                  </a:tcPr>
                </a:tc>
                <a:tc>
                  <a:txBody>
                    <a:bodyPr/>
                    <a:lstStyle/>
                    <a:p>
                      <a:pPr algn="ctr" fontAlgn="b"/>
                      <a:r>
                        <a:rPr lang="en-US" sz="1000" u="none" strike="noStrike" dirty="0">
                          <a:effectLst/>
                        </a:rPr>
                        <a:t>6.4%</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12.0%</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15.5%</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29.8%</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40.3%</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10005"/>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$9,000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u="none" strike="noStrike" dirty="0">
                          <a:effectLst/>
                        </a:rPr>
                        <a:t>2.8%</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9.8%</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15.0%</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18.4%</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32.5%</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43.0%</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10006"/>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$9,500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u="none" strike="noStrike" dirty="0">
                          <a:effectLst/>
                        </a:rPr>
                        <a:t>6.6%</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12.7%</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a:effectLst/>
                        </a:rPr>
                        <a:t>17.6%</a:t>
                      </a:r>
                      <a:endParaRPr lang="en-US" sz="1000" b="0" i="0" u="none" strike="noStrike">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21.2%</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35.1%</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45.5%</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10007"/>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$10,000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u="none" strike="noStrike" dirty="0">
                          <a:effectLst/>
                        </a:rPr>
                        <a:t>9.6%</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16.4%</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20.0%</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23.8%</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37.5%</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b"/>
                      <a:r>
                        <a:rPr lang="en-US" sz="1000" u="none" strike="noStrike" dirty="0">
                          <a:effectLst/>
                        </a:rPr>
                        <a:t>47.8%</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10008"/>
                  </a:ext>
                </a:extLst>
              </a:tr>
            </a:tbl>
          </a:graphicData>
        </a:graphic>
      </p:graphicFrame>
      <p:graphicFrame>
        <p:nvGraphicFramePr>
          <p:cNvPr id="10" name="Content Placeholder 8"/>
          <p:cNvGraphicFramePr>
            <a:graphicFrameLocks/>
          </p:cNvGraphicFramePr>
          <p:nvPr>
            <p:extLst/>
          </p:nvPr>
        </p:nvGraphicFramePr>
        <p:xfrm>
          <a:off x="6454136" y="1470659"/>
          <a:ext cx="5273041" cy="4048759"/>
        </p:xfrm>
        <a:graphic>
          <a:graphicData uri="http://schemas.openxmlformats.org/drawingml/2006/table">
            <a:tbl>
              <a:tblPr>
                <a:tableStyleId>{5C22544A-7EE6-4342-B048-85BDC9FD1C3A}</a:tableStyleId>
              </a:tblPr>
              <a:tblGrid>
                <a:gridCol w="504333">
                  <a:extLst>
                    <a:ext uri="{9D8B030D-6E8A-4147-A177-3AD203B41FA5}">
                      <a16:colId xmlns:a16="http://schemas.microsoft.com/office/drawing/2014/main" xmlns="" val="20000"/>
                    </a:ext>
                  </a:extLst>
                </a:gridCol>
                <a:gridCol w="681244">
                  <a:extLst>
                    <a:ext uri="{9D8B030D-6E8A-4147-A177-3AD203B41FA5}">
                      <a16:colId xmlns:a16="http://schemas.microsoft.com/office/drawing/2014/main" xmlns="" val="20001"/>
                    </a:ext>
                  </a:extLst>
                </a:gridCol>
                <a:gridCol w="681244">
                  <a:extLst>
                    <a:ext uri="{9D8B030D-6E8A-4147-A177-3AD203B41FA5}">
                      <a16:colId xmlns:a16="http://schemas.microsoft.com/office/drawing/2014/main" xmlns="" val="20002"/>
                    </a:ext>
                  </a:extLst>
                </a:gridCol>
                <a:gridCol w="681244">
                  <a:extLst>
                    <a:ext uri="{9D8B030D-6E8A-4147-A177-3AD203B41FA5}">
                      <a16:colId xmlns:a16="http://schemas.microsoft.com/office/drawing/2014/main" xmlns="" val="20003"/>
                    </a:ext>
                  </a:extLst>
                </a:gridCol>
                <a:gridCol w="681244">
                  <a:extLst>
                    <a:ext uri="{9D8B030D-6E8A-4147-A177-3AD203B41FA5}">
                      <a16:colId xmlns:a16="http://schemas.microsoft.com/office/drawing/2014/main" xmlns="" val="20004"/>
                    </a:ext>
                  </a:extLst>
                </a:gridCol>
                <a:gridCol w="681244">
                  <a:extLst>
                    <a:ext uri="{9D8B030D-6E8A-4147-A177-3AD203B41FA5}">
                      <a16:colId xmlns:a16="http://schemas.microsoft.com/office/drawing/2014/main" xmlns="" val="20005"/>
                    </a:ext>
                  </a:extLst>
                </a:gridCol>
                <a:gridCol w="681244">
                  <a:extLst>
                    <a:ext uri="{9D8B030D-6E8A-4147-A177-3AD203B41FA5}">
                      <a16:colId xmlns:a16="http://schemas.microsoft.com/office/drawing/2014/main" xmlns="" val="20006"/>
                    </a:ext>
                  </a:extLst>
                </a:gridCol>
                <a:gridCol w="681244">
                  <a:extLst>
                    <a:ext uri="{9D8B030D-6E8A-4147-A177-3AD203B41FA5}">
                      <a16:colId xmlns:a16="http://schemas.microsoft.com/office/drawing/2014/main" xmlns="" val="20007"/>
                    </a:ext>
                  </a:extLst>
                </a:gridCol>
              </a:tblGrid>
              <a:tr h="335207">
                <a:tc gridSpan="8">
                  <a:txBody>
                    <a:bodyPr/>
                    <a:lstStyle/>
                    <a:p>
                      <a:pPr algn="l" fontAlgn="b"/>
                      <a:r>
                        <a:rPr lang="en-US" sz="1600" b="1" i="0" u="sng" strike="noStrike" dirty="0">
                          <a:solidFill>
                            <a:srgbClr val="000000"/>
                          </a:solidFill>
                          <a:effectLst/>
                          <a:latin typeface="Arial" panose="020B0604020202020204" pitchFamily="34" charset="0"/>
                        </a:rPr>
                        <a:t>Sensitivity Table: Debt IRR</a:t>
                      </a:r>
                    </a:p>
                  </a:txBody>
                  <a:tcPr marL="0" marR="0" marT="0" marB="0" anchor="ctr">
                    <a:solidFill>
                      <a:schemeClr val="bg1"/>
                    </a:solidFill>
                  </a:tcPr>
                </a:tc>
                <a:tc h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hMerge="1">
                  <a:txBody>
                    <a:bodyPr/>
                    <a:lstStyle/>
                    <a:p>
                      <a:pPr algn="ctr" fontAlgn="b"/>
                      <a:endParaRPr lang="en-US" sz="1000" b="1" i="0" u="none" strike="noStrike" dirty="0">
                        <a:solidFill>
                          <a:schemeClr val="tx1"/>
                        </a:solidFill>
                        <a:effectLst/>
                        <a:latin typeface="Arial" panose="020B0604020202020204" pitchFamily="34" charset="0"/>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35207">
                <a:tc>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gridSpan="6">
                  <a:txBody>
                    <a:bodyPr/>
                    <a:lstStyle/>
                    <a:p>
                      <a:pPr algn="ctr" fontAlgn="b"/>
                      <a:r>
                        <a:rPr lang="en-US" sz="1000" b="1" i="0" u="none" strike="noStrike" dirty="0">
                          <a:solidFill>
                            <a:schemeClr val="tx1"/>
                          </a:solidFill>
                          <a:effectLst/>
                          <a:latin typeface="Arial" panose="020B0604020202020204" pitchFamily="34" charset="0"/>
                        </a:rPr>
                        <a:t>Ultimate</a:t>
                      </a:r>
                      <a:r>
                        <a:rPr lang="en-US" sz="1000" b="1" i="0" u="none" strike="noStrike" baseline="0" dirty="0">
                          <a:solidFill>
                            <a:schemeClr val="tx1"/>
                          </a:solidFill>
                          <a:effectLst/>
                          <a:latin typeface="Arial" panose="020B0604020202020204" pitchFamily="34" charset="0"/>
                        </a:rPr>
                        <a:t> Increase in Viral Suppression</a:t>
                      </a:r>
                      <a:endParaRPr lang="en-US" sz="1000" b="1" i="0" u="none" strike="noStrike" dirty="0">
                        <a:solidFill>
                          <a:schemeClr val="tx1"/>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tc hMerge="1">
                  <a:txBody>
                    <a:bodyPr/>
                    <a:lstStyle/>
                    <a:p>
                      <a:pPr algn="r" fontAlgn="b"/>
                      <a:endParaRPr lang="en-US" sz="1000" b="0" i="0" u="none" strike="noStrike" dirty="0">
                        <a:solidFill>
                          <a:srgbClr val="0070C0"/>
                        </a:solidFill>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xmlns="" val="10001"/>
                  </a:ext>
                </a:extLst>
              </a:tr>
              <a:tr h="282837">
                <a:tc>
                  <a:txBody>
                    <a:bodyPr/>
                    <a:lstStyle/>
                    <a:p>
                      <a:pPr algn="r" fontAlgn="b"/>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22.5%</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25.0%</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27.5%</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30.0%</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32.5%</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1" u="none" strike="noStrike" dirty="0">
                          <a:effectLst/>
                        </a:rPr>
                        <a:t>35.0%</a:t>
                      </a:r>
                      <a:endParaRPr lang="en-US" sz="1000" b="1" i="0" u="none" strike="noStrike" dirty="0">
                        <a:solidFill>
                          <a:srgbClr val="0070C0"/>
                        </a:solidFill>
                        <a:effectLst/>
                        <a:latin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10002"/>
                  </a:ext>
                </a:extLst>
              </a:tr>
              <a:tr h="515918">
                <a:tc rowSpan="6">
                  <a:txBody>
                    <a:bodyPr/>
                    <a:lstStyle/>
                    <a:p>
                      <a:pPr algn="ctr" fontAlgn="b"/>
                      <a:r>
                        <a:rPr lang="en-US" sz="1000" b="1" i="0" u="none" strike="noStrike" dirty="0">
                          <a:solidFill>
                            <a:srgbClr val="000000"/>
                          </a:solidFill>
                          <a:effectLst/>
                          <a:latin typeface="Arial" panose="020B0604020202020204" pitchFamily="34" charset="0"/>
                        </a:rPr>
                        <a:t>Outcome</a:t>
                      </a:r>
                      <a:r>
                        <a:rPr lang="en-US" sz="1000" b="1" i="0" u="none" strike="noStrike" baseline="0" dirty="0">
                          <a:solidFill>
                            <a:srgbClr val="000000"/>
                          </a:solidFill>
                          <a:effectLst/>
                          <a:latin typeface="Arial" panose="020B0604020202020204" pitchFamily="34" charset="0"/>
                        </a:rPr>
                        <a:t> Payment</a:t>
                      </a:r>
                      <a:endParaRPr lang="en-US" sz="1000" b="1" i="0" u="none" strike="noStrike" dirty="0">
                        <a:solidFill>
                          <a:srgbClr val="000000"/>
                        </a:solidFill>
                        <a:effectLst/>
                        <a:latin typeface="Arial" panose="020B0604020202020204" pitchFamily="34" charset="0"/>
                      </a:endParaRPr>
                    </a:p>
                  </a:txBody>
                  <a:tcPr marL="0" marR="0" marT="0" marB="0" vert="vert270" anchor="b">
                    <a:solidFill>
                      <a:schemeClr val="bg1"/>
                    </a:solidFill>
                  </a:tcPr>
                </a:tc>
                <a:tc>
                  <a:txBody>
                    <a:bodyPr/>
                    <a:lstStyle/>
                    <a:p>
                      <a:pPr algn="ctr" fontAlgn="b"/>
                      <a:r>
                        <a:rPr lang="en-US" sz="1000" b="1" u="none" strike="noStrike" dirty="0">
                          <a:effectLst/>
                        </a:rPr>
                        <a:t>$7,500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rPr>
                        <a:t>7.1%</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7.2%</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7.4%</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7.5%</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7.6%</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7.9%</a:t>
                      </a:r>
                    </a:p>
                  </a:txBody>
                  <a:tcPr marL="0" marR="0" marT="0" marB="0" anchor="ctr">
                    <a:solidFill>
                      <a:schemeClr val="bg1">
                        <a:lumMod val="85000"/>
                      </a:schemeClr>
                    </a:solidFill>
                  </a:tcPr>
                </a:tc>
                <a:extLst>
                  <a:ext uri="{0D108BD9-81ED-4DB2-BD59-A6C34878D82A}">
                    <a16:rowId xmlns:a16="http://schemas.microsoft.com/office/drawing/2014/main" xmlns="" val="10003"/>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$8,000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0" i="0" u="none" strike="noStrike">
                          <a:solidFill>
                            <a:srgbClr val="000000"/>
                          </a:solidFill>
                          <a:effectLst/>
                          <a:latin typeface="Arial" panose="020B0604020202020204" pitchFamily="34" charset="0"/>
                        </a:rPr>
                        <a:t>7.1%</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7.3%</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7.5%</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7.6%</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7.7%</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8.0%</a:t>
                      </a:r>
                    </a:p>
                  </a:txBody>
                  <a:tcPr marL="0" marR="0" marT="0" marB="0" anchor="ctr">
                    <a:solidFill>
                      <a:schemeClr val="bg1">
                        <a:lumMod val="85000"/>
                      </a:schemeClr>
                    </a:solidFill>
                  </a:tcPr>
                </a:tc>
                <a:extLst>
                  <a:ext uri="{0D108BD9-81ED-4DB2-BD59-A6C34878D82A}">
                    <a16:rowId xmlns:a16="http://schemas.microsoft.com/office/drawing/2014/main" xmlns="" val="10004"/>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$8,500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0" i="0" u="none" strike="noStrike">
                          <a:solidFill>
                            <a:srgbClr val="000000"/>
                          </a:solidFill>
                          <a:effectLst/>
                          <a:latin typeface="Arial" panose="020B0604020202020204" pitchFamily="34" charset="0"/>
                        </a:rPr>
                        <a:t>7.2%</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7.4%</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7.6%</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7.4%</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7.8%</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8.2%</a:t>
                      </a:r>
                    </a:p>
                  </a:txBody>
                  <a:tcPr marL="0" marR="0" marT="0" marB="0" anchor="ctr">
                    <a:solidFill>
                      <a:schemeClr val="bg1">
                        <a:lumMod val="85000"/>
                      </a:schemeClr>
                    </a:solidFill>
                  </a:tcPr>
                </a:tc>
                <a:extLst>
                  <a:ext uri="{0D108BD9-81ED-4DB2-BD59-A6C34878D82A}">
                    <a16:rowId xmlns:a16="http://schemas.microsoft.com/office/drawing/2014/main" xmlns="" val="10005"/>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$9,000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0" i="0" u="none" strike="noStrike">
                          <a:solidFill>
                            <a:srgbClr val="000000"/>
                          </a:solidFill>
                          <a:effectLst/>
                          <a:latin typeface="Arial" panose="020B0604020202020204" pitchFamily="34" charset="0"/>
                        </a:rPr>
                        <a:t>7.3%</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7.5%</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7.7%</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7.5%</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7.9%</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8.3%</a:t>
                      </a:r>
                    </a:p>
                  </a:txBody>
                  <a:tcPr marL="0" marR="0" marT="0" marB="0" anchor="ctr">
                    <a:solidFill>
                      <a:schemeClr val="bg1">
                        <a:lumMod val="85000"/>
                      </a:schemeClr>
                    </a:solidFill>
                  </a:tcPr>
                </a:tc>
                <a:extLst>
                  <a:ext uri="{0D108BD9-81ED-4DB2-BD59-A6C34878D82A}">
                    <a16:rowId xmlns:a16="http://schemas.microsoft.com/office/drawing/2014/main" xmlns="" val="10006"/>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$9,500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rPr>
                        <a:t>7.4%</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7.7%</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7.8%</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7.6%</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8.0%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8.4%</a:t>
                      </a:r>
                    </a:p>
                  </a:txBody>
                  <a:tcPr marL="0" marR="0" marT="0" marB="0" anchor="ctr">
                    <a:solidFill>
                      <a:schemeClr val="bg1">
                        <a:lumMod val="85000"/>
                      </a:schemeClr>
                    </a:solidFill>
                  </a:tcPr>
                </a:tc>
                <a:extLst>
                  <a:ext uri="{0D108BD9-81ED-4DB2-BD59-A6C34878D82A}">
                    <a16:rowId xmlns:a16="http://schemas.microsoft.com/office/drawing/2014/main" xmlns="" val="10007"/>
                  </a:ext>
                </a:extLst>
              </a:tr>
              <a:tr h="515918">
                <a:tc vMerge="1">
                  <a:txBody>
                    <a:bodyPr/>
                    <a:lstStyle/>
                    <a:p>
                      <a:pPr algn="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n-US" sz="1000" b="1" u="none" strike="noStrike" dirty="0">
                          <a:effectLst/>
                        </a:rPr>
                        <a:t>$10,000</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n-US" sz="1000" b="0" i="0" u="none" strike="noStrike">
                          <a:solidFill>
                            <a:srgbClr val="000000"/>
                          </a:solidFill>
                          <a:effectLst/>
                          <a:latin typeface="Arial" panose="020B0604020202020204" pitchFamily="34" charset="0"/>
                        </a:rPr>
                        <a:t>7.6%</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7.5%</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7.9%</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7.7%</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8.1%</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8.5%</a:t>
                      </a:r>
                    </a:p>
                  </a:txBody>
                  <a:tcPr marL="0" marR="0" marT="0" marB="0" anchor="ctr">
                    <a:solidFill>
                      <a:schemeClr val="bg1">
                        <a:lumMod val="85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991837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68980"/>
            <a:ext cx="12284597" cy="6926980"/>
          </a:xfrm>
          <a:prstGeom prst="rec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366229"/>
            <a:ext cx="10515600" cy="1176880"/>
          </a:xfrm>
        </p:spPr>
      </p:pic>
      <p:sp>
        <p:nvSpPr>
          <p:cNvPr id="6" name="TextBox 5"/>
          <p:cNvSpPr txBox="1"/>
          <p:nvPr/>
        </p:nvSpPr>
        <p:spPr>
          <a:xfrm>
            <a:off x="1437189" y="3981690"/>
            <a:ext cx="9225023" cy="830997"/>
          </a:xfrm>
          <a:prstGeom prst="rect">
            <a:avLst/>
          </a:prstGeom>
          <a:noFill/>
        </p:spPr>
        <p:txBody>
          <a:bodyPr wrap="square" rtlCol="0">
            <a:spAutoFit/>
          </a:bodyPr>
          <a:lstStyle/>
          <a:p>
            <a:pPr algn="ctr"/>
            <a:r>
              <a:rPr lang="en-US" sz="2400" dirty="0">
                <a:solidFill>
                  <a:schemeClr val="bg1"/>
                </a:solidFill>
              </a:rPr>
              <a:t>A pay for performance instrument to support improved treatment adherence by HIV/AIDS affected people in the U.S</a:t>
            </a:r>
          </a:p>
        </p:txBody>
      </p:sp>
    </p:spTree>
    <p:extLst>
      <p:ext uri="{BB962C8B-B14F-4D97-AF65-F5344CB8AC3E}">
        <p14:creationId xmlns:p14="http://schemas.microsoft.com/office/powerpoint/2010/main" val="2567610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708" y="1156197"/>
            <a:ext cx="2905733" cy="3885622"/>
          </a:xfrm>
          <a:prstGeom prst="rect">
            <a:avLst/>
          </a:prstGeom>
          <a:effectLst>
            <a:outerShdw blurRad="50800" dist="38100" dir="2700000" algn="tl" rotWithShape="0">
              <a:prstClr val="black">
                <a:alpha val="40000"/>
              </a:prstClr>
            </a:outerShdw>
          </a:effectLst>
        </p:spPr>
      </p:pic>
      <p:sp>
        <p:nvSpPr>
          <p:cNvPr id="6" name="Trapezoid 5"/>
          <p:cNvSpPr/>
          <p:nvPr/>
        </p:nvSpPr>
        <p:spPr>
          <a:xfrm rot="16200000">
            <a:off x="755809" y="2492011"/>
            <a:ext cx="2426239" cy="589071"/>
          </a:xfrm>
          <a:prstGeom prst="trapezoid">
            <a:avLst>
              <a:gd name="adj" fmla="val 144807"/>
            </a:avLst>
          </a:prstGeom>
          <a:solidFill>
            <a:schemeClr val="bg1">
              <a:alpha val="58000"/>
            </a:schemeClr>
          </a:solid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71698" y="1573428"/>
            <a:ext cx="4159266" cy="2426239"/>
          </a:xfrm>
          <a:prstGeom prst="rect">
            <a:avLst/>
          </a:prstGeom>
          <a:ln w="19050">
            <a:solidFill>
              <a:srgbClr val="C02942"/>
            </a:solidFill>
          </a:ln>
          <a:effectLst>
            <a:outerShdw blurRad="50800" dist="38100" dir="2700000" algn="tl" rotWithShape="0">
              <a:prstClr val="black">
                <a:alpha val="40000"/>
              </a:prstClr>
            </a:outerShdw>
          </a:effectLst>
        </p:spPr>
      </p:pic>
      <p:sp>
        <p:nvSpPr>
          <p:cNvPr id="5" name="Rectangle 4"/>
          <p:cNvSpPr>
            <a:spLocks noChangeAspect="1"/>
          </p:cNvSpPr>
          <p:nvPr/>
        </p:nvSpPr>
        <p:spPr>
          <a:xfrm>
            <a:off x="348513" y="2413686"/>
            <a:ext cx="1325880" cy="738551"/>
          </a:xfrm>
          <a:prstGeom prst="rect">
            <a:avLst/>
          </a:prstGeom>
          <a:noFill/>
          <a:ln>
            <a:solidFill>
              <a:srgbClr val="C02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156519"/>
            <a:ext cx="10515600" cy="795674"/>
          </a:xfrm>
        </p:spPr>
        <p:txBody>
          <a:bodyPr>
            <a:normAutofit/>
          </a:bodyPr>
          <a:lstStyle/>
          <a:p>
            <a:r>
              <a:rPr lang="en-US" sz="3600" b="1" dirty="0" smtClean="0"/>
              <a:t>Viral Suppression Leads to </a:t>
            </a:r>
            <a:r>
              <a:rPr lang="en-US" sz="3600" b="1" dirty="0"/>
              <a:t>C</a:t>
            </a:r>
            <a:r>
              <a:rPr lang="en-US" sz="3600" b="1" dirty="0" smtClean="0"/>
              <a:t>ost Savings</a:t>
            </a:r>
            <a:endParaRPr lang="en-US" sz="3600" b="1" dirty="0"/>
          </a:p>
        </p:txBody>
      </p:sp>
      <p:graphicFrame>
        <p:nvGraphicFramePr>
          <p:cNvPr id="9" name="Chart 8"/>
          <p:cNvGraphicFramePr>
            <a:graphicFrameLocks/>
          </p:cNvGraphicFramePr>
          <p:nvPr>
            <p:extLst>
              <p:ext uri="{D42A27DB-BD31-4B8C-83A1-F6EECF244321}">
                <p14:modId xmlns:p14="http://schemas.microsoft.com/office/powerpoint/2010/main" val="3297303111"/>
              </p:ext>
            </p:extLst>
          </p:nvPr>
        </p:nvGraphicFramePr>
        <p:xfrm>
          <a:off x="7949513" y="1574397"/>
          <a:ext cx="3987115" cy="369612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949512" y="1156197"/>
            <a:ext cx="3987115" cy="417230"/>
          </a:xfrm>
          <a:prstGeom prst="rect">
            <a:avLst/>
          </a:prstGeom>
          <a:solidFill>
            <a:srgbClr val="53777A"/>
          </a:solidFill>
          <a:ln w="19050">
            <a:solidFill>
              <a:srgbClr val="53777A"/>
            </a:solidFill>
          </a:ln>
        </p:spPr>
        <p:txBody>
          <a:bodyPr wrap="square" rtlCol="0" anchor="ctr">
            <a:noAutofit/>
          </a:bodyPr>
          <a:lstStyle/>
          <a:p>
            <a:pPr algn="ctr"/>
            <a:r>
              <a:rPr lang="en-US" b="1" dirty="0" smtClean="0">
                <a:solidFill>
                  <a:schemeClr val="bg1"/>
                </a:solidFill>
              </a:rPr>
              <a:t>AVOIDED COSTS</a:t>
            </a:r>
            <a:endParaRPr lang="en-US" b="1" dirty="0">
              <a:solidFill>
                <a:schemeClr val="bg1"/>
              </a:solidFill>
            </a:endParaRPr>
          </a:p>
        </p:txBody>
      </p:sp>
      <p:sp>
        <p:nvSpPr>
          <p:cNvPr id="11" name="Rectangle 10"/>
          <p:cNvSpPr/>
          <p:nvPr/>
        </p:nvSpPr>
        <p:spPr>
          <a:xfrm>
            <a:off x="3623536" y="4511448"/>
            <a:ext cx="4029416" cy="1568076"/>
          </a:xfrm>
          <a:prstGeom prst="rect">
            <a:avLst/>
          </a:prstGeom>
          <a:ln w="19050">
            <a:solidFill>
              <a:srgbClr val="800000"/>
            </a:solidFill>
          </a:ln>
        </p:spPr>
        <p:txBody>
          <a:bodyPr wrap="square" anchor="ctr">
            <a:noAutofit/>
          </a:bodyPr>
          <a:lstStyle/>
          <a:p>
            <a:pPr algn="ctr"/>
            <a:r>
              <a:rPr lang="en-US" sz="1600" dirty="0" smtClean="0"/>
              <a:t>Weakened immune system leads to opportunistic infections, which leads to increase in hospitalizations and medical costs. The estimate of the lifetime cost of keeping a patient in care amounts to a </a:t>
            </a:r>
            <a:r>
              <a:rPr lang="en-US" sz="1600" b="1" dirty="0" smtClean="0">
                <a:solidFill>
                  <a:srgbClr val="542437"/>
                </a:solidFill>
              </a:rPr>
              <a:t>NPV of $160,000</a:t>
            </a:r>
          </a:p>
        </p:txBody>
      </p:sp>
      <p:sp>
        <p:nvSpPr>
          <p:cNvPr id="12" name="Rectangle 11"/>
          <p:cNvSpPr/>
          <p:nvPr/>
        </p:nvSpPr>
        <p:spPr>
          <a:xfrm>
            <a:off x="3103440" y="1234872"/>
            <a:ext cx="3327523" cy="307777"/>
          </a:xfrm>
          <a:prstGeom prst="rect">
            <a:avLst/>
          </a:prstGeom>
        </p:spPr>
        <p:txBody>
          <a:bodyPr wrap="square">
            <a:spAutoFit/>
          </a:bodyPr>
          <a:lstStyle/>
          <a:p>
            <a:pPr algn="ctr"/>
            <a:r>
              <a:rPr lang="en-US" sz="1400" b="1" dirty="0" smtClean="0">
                <a:solidFill>
                  <a:srgbClr val="C02942"/>
                </a:solidFill>
              </a:rPr>
              <a:t>RETRANSMISSION COSTS</a:t>
            </a:r>
            <a:endParaRPr lang="en-US" sz="1400" b="1" dirty="0">
              <a:solidFill>
                <a:srgbClr val="C02942"/>
              </a:solidFill>
            </a:endParaRPr>
          </a:p>
        </p:txBody>
      </p:sp>
      <p:sp>
        <p:nvSpPr>
          <p:cNvPr id="13" name="Rectangle 12"/>
          <p:cNvSpPr/>
          <p:nvPr/>
        </p:nvSpPr>
        <p:spPr>
          <a:xfrm>
            <a:off x="3623535" y="4203671"/>
            <a:ext cx="4029417" cy="307777"/>
          </a:xfrm>
          <a:prstGeom prst="rect">
            <a:avLst/>
          </a:prstGeom>
          <a:solidFill>
            <a:srgbClr val="542437"/>
          </a:solidFill>
          <a:ln w="19050">
            <a:solidFill>
              <a:srgbClr val="542437"/>
            </a:solidFill>
          </a:ln>
        </p:spPr>
        <p:txBody>
          <a:bodyPr wrap="square">
            <a:spAutoFit/>
          </a:bodyPr>
          <a:lstStyle/>
          <a:p>
            <a:pPr algn="ctr"/>
            <a:r>
              <a:rPr lang="en-US" sz="1400" b="1" dirty="0" smtClean="0">
                <a:solidFill>
                  <a:schemeClr val="bg1"/>
                </a:solidFill>
              </a:rPr>
              <a:t>MEDICAL COSTS</a:t>
            </a:r>
            <a:endParaRPr lang="en-US" sz="1400" b="1" dirty="0">
              <a:solidFill>
                <a:schemeClr val="bg1"/>
              </a:solidFill>
            </a:endParaRPr>
          </a:p>
        </p:txBody>
      </p:sp>
      <p:sp>
        <p:nvSpPr>
          <p:cNvPr id="14" name="Rectangle 13"/>
          <p:cNvSpPr/>
          <p:nvPr/>
        </p:nvSpPr>
        <p:spPr>
          <a:xfrm>
            <a:off x="2312620" y="2105598"/>
            <a:ext cx="4085391" cy="1848564"/>
          </a:xfrm>
          <a:prstGeom prst="rect">
            <a:avLst/>
          </a:prstGeom>
          <a:solidFill>
            <a:schemeClr val="bg1"/>
          </a:solidFill>
          <a:ln w="19050">
            <a:noFill/>
          </a:ln>
        </p:spPr>
        <p:txBody>
          <a:bodyPr wrap="square" anchor="ctr">
            <a:noAutofit/>
          </a:bodyPr>
          <a:lstStyle/>
          <a:p>
            <a:pPr marL="285750" indent="-285750">
              <a:spcBef>
                <a:spcPts val="1200"/>
              </a:spcBef>
              <a:buFont typeface="Arial" panose="020B0604020202020204" pitchFamily="34" charset="0"/>
              <a:buChar char="•"/>
            </a:pPr>
            <a:r>
              <a:rPr lang="en-US" sz="1600" dirty="0" smtClean="0"/>
              <a:t>The medical cost saved by </a:t>
            </a:r>
            <a:r>
              <a:rPr lang="en-US" sz="1600" b="1" dirty="0" smtClean="0">
                <a:solidFill>
                  <a:srgbClr val="C00000"/>
                </a:solidFill>
              </a:rPr>
              <a:t>avoiding one HIV infection</a:t>
            </a:r>
            <a:r>
              <a:rPr lang="en-US" sz="1600" dirty="0" smtClean="0"/>
              <a:t> in the United States is </a:t>
            </a:r>
            <a:r>
              <a:rPr lang="en-US" sz="1600" b="1" dirty="0" smtClean="0">
                <a:solidFill>
                  <a:srgbClr val="C00000"/>
                </a:solidFill>
              </a:rPr>
              <a:t>$229,800</a:t>
            </a:r>
          </a:p>
          <a:p>
            <a:pPr marL="285750" indent="-285750">
              <a:spcBef>
                <a:spcPts val="1200"/>
              </a:spcBef>
              <a:buFont typeface="Arial" panose="020B0604020202020204" pitchFamily="34" charset="0"/>
              <a:buChar char="•"/>
            </a:pPr>
            <a:r>
              <a:rPr lang="en-US" sz="1600" dirty="0" smtClean="0"/>
              <a:t>Cost savings are higher taking into account secondary infections avoided</a:t>
            </a:r>
          </a:p>
        </p:txBody>
      </p:sp>
    </p:spTree>
    <p:extLst>
      <p:ext uri="{BB962C8B-B14F-4D97-AF65-F5344CB8AC3E}">
        <p14:creationId xmlns:p14="http://schemas.microsoft.com/office/powerpoint/2010/main" val="40671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2401"/>
            <a:ext cx="10908957" cy="800100"/>
          </a:xfrm>
        </p:spPr>
        <p:txBody>
          <a:bodyPr>
            <a:normAutofit/>
          </a:bodyPr>
          <a:lstStyle/>
          <a:p>
            <a:r>
              <a:rPr lang="en-US" sz="3600" b="1" dirty="0"/>
              <a:t>Changing Behavior Through Incentive Programs</a:t>
            </a:r>
          </a:p>
        </p:txBody>
      </p:sp>
      <p:sp>
        <p:nvSpPr>
          <p:cNvPr id="8" name="Content Placeholder 3"/>
          <p:cNvSpPr>
            <a:spLocks noGrp="1"/>
          </p:cNvSpPr>
          <p:nvPr>
            <p:ph sz="half" idx="4294967295"/>
          </p:nvPr>
        </p:nvSpPr>
        <p:spPr>
          <a:xfrm>
            <a:off x="676274" y="2866312"/>
            <a:ext cx="5253037" cy="3071572"/>
          </a:xfrm>
          <a:prstGeom prst="rect">
            <a:avLst/>
          </a:prstGeom>
        </p:spPr>
        <p:txBody>
          <a:bodyPr/>
          <a:lstStyle/>
          <a:p>
            <a:pPr marL="0" indent="0">
              <a:buNone/>
            </a:pPr>
            <a:r>
              <a:rPr lang="en-US" sz="1800" u="sng" dirty="0"/>
              <a:t>Context: </a:t>
            </a:r>
            <a:r>
              <a:rPr lang="en-US" sz="1800" dirty="0"/>
              <a:t> Group counselling is an important part of treating addiction and patients were not taking advantage of the services available.</a:t>
            </a:r>
          </a:p>
          <a:p>
            <a:pPr marL="0" indent="0">
              <a:buNone/>
            </a:pPr>
            <a:r>
              <a:rPr lang="en-US" sz="1800" u="sng" dirty="0"/>
              <a:t>Goal: </a:t>
            </a:r>
            <a:r>
              <a:rPr lang="en-US" sz="1800" dirty="0"/>
              <a:t>Increase counselling session attendance</a:t>
            </a:r>
          </a:p>
          <a:p>
            <a:pPr marL="0" indent="0">
              <a:buNone/>
            </a:pPr>
            <a:r>
              <a:rPr lang="en-US" sz="1800" u="sng" dirty="0"/>
              <a:t>Incentive: </a:t>
            </a:r>
            <a:r>
              <a:rPr lang="en-US" sz="1800" dirty="0"/>
              <a:t>Prizes of various sizes (</a:t>
            </a:r>
            <a:r>
              <a:rPr lang="en-US" sz="1800" dirty="0" err="1"/>
              <a:t>Mcdonald’s</a:t>
            </a:r>
            <a:r>
              <a:rPr lang="en-US" sz="1800" dirty="0"/>
              <a:t> coupons, gift cards, DVD players). Chips drawn from a fish bowl, consistent attendance increased number of draws (up to a maximum of five)</a:t>
            </a:r>
          </a:p>
          <a:p>
            <a:pPr marL="0" indent="0">
              <a:buNone/>
            </a:pPr>
            <a:r>
              <a:rPr lang="en-US" sz="1800" u="sng" dirty="0"/>
              <a:t>Result:</a:t>
            </a:r>
            <a:r>
              <a:rPr lang="en-US" sz="1800" dirty="0"/>
              <a:t> </a:t>
            </a:r>
            <a:r>
              <a:rPr lang="en-US" sz="1800" b="1" dirty="0">
                <a:solidFill>
                  <a:srgbClr val="FF0000"/>
                </a:solidFill>
              </a:rPr>
              <a:t>Attendance increased from 52% to 76% </a:t>
            </a:r>
            <a:r>
              <a:rPr lang="en-US" sz="1800" dirty="0"/>
              <a:t>and promoted continuous attendance.</a:t>
            </a:r>
          </a:p>
        </p:txBody>
      </p:sp>
      <p:sp>
        <p:nvSpPr>
          <p:cNvPr id="9" name="Content Placeholder 5"/>
          <p:cNvSpPr>
            <a:spLocks noGrp="1"/>
          </p:cNvSpPr>
          <p:nvPr>
            <p:ph sz="quarter" idx="4294967295"/>
          </p:nvPr>
        </p:nvSpPr>
        <p:spPr>
          <a:xfrm>
            <a:off x="6170611" y="2860596"/>
            <a:ext cx="5681661" cy="3163012"/>
          </a:xfrm>
          <a:prstGeom prst="rect">
            <a:avLst/>
          </a:prstGeom>
        </p:spPr>
        <p:txBody>
          <a:bodyPr>
            <a:normAutofit lnSpcReduction="10000"/>
          </a:bodyPr>
          <a:lstStyle/>
          <a:p>
            <a:pPr marL="0" indent="0">
              <a:buNone/>
            </a:pPr>
            <a:r>
              <a:rPr lang="en-US" sz="1800" u="sng" dirty="0"/>
              <a:t>Context: </a:t>
            </a:r>
            <a:r>
              <a:rPr lang="en-US" sz="1800" dirty="0"/>
              <a:t>HIV Drop-in Center where 90% of members have a drug addiction.</a:t>
            </a:r>
          </a:p>
          <a:p>
            <a:pPr marL="0" indent="0">
              <a:buNone/>
            </a:pPr>
            <a:r>
              <a:rPr lang="en-US" sz="1800" u="sng" dirty="0"/>
              <a:t>Goal:</a:t>
            </a:r>
            <a:r>
              <a:rPr lang="en-US" sz="1800" dirty="0"/>
              <a:t> Increase completion of activities based on case management coals and increase attendance of group therapy sessions</a:t>
            </a:r>
          </a:p>
          <a:p>
            <a:pPr marL="0" indent="0">
              <a:buNone/>
            </a:pPr>
            <a:r>
              <a:rPr lang="en-US" sz="1800" u="sng" dirty="0"/>
              <a:t>Incentive:</a:t>
            </a:r>
            <a:r>
              <a:rPr lang="en-US" sz="1800" dirty="0"/>
              <a:t> Prizes drawn from fish bowl with decreasing probability of winning overtime and eventual end of incentives after 35 weeks</a:t>
            </a:r>
            <a:endParaRPr lang="en-US" sz="1800" u="sng" dirty="0"/>
          </a:p>
          <a:p>
            <a:pPr marL="0" indent="0">
              <a:buNone/>
            </a:pPr>
            <a:r>
              <a:rPr lang="en-US" sz="1800" u="sng" dirty="0"/>
              <a:t>Result:</a:t>
            </a:r>
            <a:r>
              <a:rPr lang="en-US" sz="1800" dirty="0"/>
              <a:t> Percent of activity completion went from 25% to 65% and settled on a </a:t>
            </a:r>
            <a:r>
              <a:rPr lang="en-US" sz="1800" b="1" dirty="0">
                <a:solidFill>
                  <a:srgbClr val="FF0000"/>
                </a:solidFill>
              </a:rPr>
              <a:t>new baseline, with over 50% activity completion </a:t>
            </a:r>
            <a:r>
              <a:rPr lang="en-US" sz="1800" dirty="0"/>
              <a:t>even after reinforcements were removed. Patients also saw improved outcomes.</a:t>
            </a:r>
          </a:p>
          <a:p>
            <a:pPr marL="0" indent="0">
              <a:buNone/>
            </a:pPr>
            <a:endParaRPr lang="en-US" sz="1800" u="sng" dirty="0"/>
          </a:p>
        </p:txBody>
      </p:sp>
      <p:pic>
        <p:nvPicPr>
          <p:cNvPr id="10" name="Picture 9"/>
          <p:cNvPicPr>
            <a:picLocks noChangeAspect="1"/>
          </p:cNvPicPr>
          <p:nvPr/>
        </p:nvPicPr>
        <p:blipFill>
          <a:blip r:embed="rId2"/>
          <a:stretch>
            <a:fillRect/>
          </a:stretch>
        </p:blipFill>
        <p:spPr>
          <a:xfrm>
            <a:off x="676275" y="1967145"/>
            <a:ext cx="5253037" cy="795251"/>
          </a:xfrm>
          <a:prstGeom prst="rect">
            <a:avLst/>
          </a:prstGeom>
          <a:ln>
            <a:solidFill>
              <a:schemeClr val="tx1"/>
            </a:solidFill>
          </a:ln>
        </p:spPr>
      </p:pic>
      <p:pic>
        <p:nvPicPr>
          <p:cNvPr id="13" name="Picture 12"/>
          <p:cNvPicPr>
            <a:picLocks noChangeAspect="1"/>
          </p:cNvPicPr>
          <p:nvPr/>
        </p:nvPicPr>
        <p:blipFill>
          <a:blip r:embed="rId3"/>
          <a:stretch>
            <a:fillRect/>
          </a:stretch>
        </p:blipFill>
        <p:spPr>
          <a:xfrm>
            <a:off x="6170611" y="1976193"/>
            <a:ext cx="5681662" cy="803051"/>
          </a:xfrm>
          <a:prstGeom prst="rect">
            <a:avLst/>
          </a:prstGeom>
          <a:ln>
            <a:solidFill>
              <a:schemeClr val="tx1"/>
            </a:solidFill>
          </a:ln>
        </p:spPr>
      </p:pic>
      <p:sp>
        <p:nvSpPr>
          <p:cNvPr id="14" name="TextBox 13"/>
          <p:cNvSpPr txBox="1"/>
          <p:nvPr/>
        </p:nvSpPr>
        <p:spPr>
          <a:xfrm>
            <a:off x="676275" y="1015023"/>
            <a:ext cx="10868025" cy="923330"/>
          </a:xfrm>
          <a:prstGeom prst="rect">
            <a:avLst/>
          </a:prstGeom>
          <a:noFill/>
        </p:spPr>
        <p:txBody>
          <a:bodyPr wrap="square" rtlCol="0">
            <a:spAutoFit/>
          </a:bodyPr>
          <a:lstStyle/>
          <a:p>
            <a:r>
              <a:rPr lang="en-US" b="1" dirty="0"/>
              <a:t>Contingency Management: Incentives as an Intervention</a:t>
            </a:r>
          </a:p>
          <a:p>
            <a:r>
              <a:rPr lang="en-US" dirty="0"/>
              <a:t>Contingency management is widely used to alter behavior in narcotic abuse treatment. Several studies have proved that it works in opioid, marijuana, alcohol and cocaine dependent patients.  </a:t>
            </a:r>
          </a:p>
        </p:txBody>
      </p:sp>
    </p:spTree>
    <p:extLst>
      <p:ext uri="{BB962C8B-B14F-4D97-AF65-F5344CB8AC3E}">
        <p14:creationId xmlns:p14="http://schemas.microsoft.com/office/powerpoint/2010/main" val="3737921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800100"/>
          </a:xfrm>
        </p:spPr>
        <p:txBody>
          <a:bodyPr>
            <a:normAutofit/>
          </a:bodyPr>
          <a:lstStyle/>
          <a:p>
            <a:r>
              <a:rPr lang="en-US" sz="3600" b="1" dirty="0"/>
              <a:t>HIV in the United States</a:t>
            </a:r>
            <a:r>
              <a:rPr lang="en-US" sz="3600" dirty="0"/>
              <a:t> </a:t>
            </a:r>
          </a:p>
        </p:txBody>
      </p:sp>
      <p:sp>
        <p:nvSpPr>
          <p:cNvPr id="3" name="Rectangle 2"/>
          <p:cNvSpPr/>
          <p:nvPr/>
        </p:nvSpPr>
        <p:spPr>
          <a:xfrm>
            <a:off x="2911151" y="1576873"/>
            <a:ext cx="923731" cy="18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993" t="1252" r="1003" b="1797"/>
          <a:stretch/>
        </p:blipFill>
        <p:spPr>
          <a:xfrm>
            <a:off x="6149341" y="1135380"/>
            <a:ext cx="5265420" cy="4610100"/>
          </a:xfrm>
          <a:prstGeom prst="rect">
            <a:avLst/>
          </a:prstGeom>
          <a:ln>
            <a:noFill/>
          </a:ln>
        </p:spPr>
      </p:pic>
      <p:pic>
        <p:nvPicPr>
          <p:cNvPr id="4" name="Picture 3"/>
          <p:cNvPicPr>
            <a:picLocks noChangeAspect="1"/>
          </p:cNvPicPr>
          <p:nvPr/>
        </p:nvPicPr>
        <p:blipFill>
          <a:blip r:embed="rId4"/>
          <a:stretch>
            <a:fillRect/>
          </a:stretch>
        </p:blipFill>
        <p:spPr>
          <a:xfrm>
            <a:off x="621710" y="1463809"/>
            <a:ext cx="4902959" cy="4367117"/>
          </a:xfrm>
          <a:prstGeom prst="rect">
            <a:avLst/>
          </a:prstGeom>
        </p:spPr>
      </p:pic>
      <p:sp>
        <p:nvSpPr>
          <p:cNvPr id="5" name="TextBox 4"/>
          <p:cNvSpPr txBox="1"/>
          <p:nvPr/>
        </p:nvSpPr>
        <p:spPr>
          <a:xfrm>
            <a:off x="651821" y="1075850"/>
            <a:ext cx="4842736" cy="307777"/>
          </a:xfrm>
          <a:prstGeom prst="rect">
            <a:avLst/>
          </a:prstGeom>
          <a:noFill/>
        </p:spPr>
        <p:txBody>
          <a:bodyPr wrap="none" rtlCol="0">
            <a:spAutoFit/>
          </a:bodyPr>
          <a:lstStyle/>
          <a:p>
            <a:r>
              <a:rPr lang="en-US" sz="1400" b="1" dirty="0"/>
              <a:t>Rates of Persons Living with an HIV or AIDS Diagnosis</a:t>
            </a:r>
          </a:p>
        </p:txBody>
      </p:sp>
      <p:sp>
        <p:nvSpPr>
          <p:cNvPr id="6" name="TextBox 5"/>
          <p:cNvSpPr txBox="1"/>
          <p:nvPr/>
        </p:nvSpPr>
        <p:spPr>
          <a:xfrm>
            <a:off x="621710" y="5830926"/>
            <a:ext cx="2945293" cy="276999"/>
          </a:xfrm>
          <a:prstGeom prst="rect">
            <a:avLst/>
          </a:prstGeom>
          <a:noFill/>
        </p:spPr>
        <p:txBody>
          <a:bodyPr wrap="none" rtlCol="0">
            <a:spAutoFit/>
          </a:bodyPr>
          <a:lstStyle/>
          <a:p>
            <a:r>
              <a:rPr lang="en-US" sz="1200" dirty="0"/>
              <a:t>Source: AIDSVU, Washington D.C. 2012</a:t>
            </a:r>
          </a:p>
        </p:txBody>
      </p:sp>
      <p:sp>
        <p:nvSpPr>
          <p:cNvPr id="7" name="Rectangle 6"/>
          <p:cNvSpPr/>
          <p:nvPr/>
        </p:nvSpPr>
        <p:spPr>
          <a:xfrm>
            <a:off x="7751805" y="2718487"/>
            <a:ext cx="1581665" cy="601362"/>
          </a:xfrm>
          <a:prstGeom prst="rect">
            <a:avLst/>
          </a:prstGeom>
          <a:solidFill>
            <a:schemeClr val="tx1">
              <a:lumMod val="50000"/>
              <a:lumOff val="50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Overall Prevalence 2.5%</a:t>
            </a:r>
            <a:endParaRPr lang="en-US" sz="1400" b="1" dirty="0"/>
          </a:p>
        </p:txBody>
      </p:sp>
    </p:spTree>
    <p:extLst>
      <p:ext uri="{BB962C8B-B14F-4D97-AF65-F5344CB8AC3E}">
        <p14:creationId xmlns:p14="http://schemas.microsoft.com/office/powerpoint/2010/main" val="2848366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457200" y="1390537"/>
          <a:ext cx="7492286" cy="48070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50489" y="1152010"/>
            <a:ext cx="5605061" cy="369332"/>
          </a:xfrm>
          <a:prstGeom prst="rect">
            <a:avLst/>
          </a:prstGeom>
          <a:noFill/>
        </p:spPr>
        <p:txBody>
          <a:bodyPr wrap="none" rtlCol="0">
            <a:spAutoFit/>
          </a:bodyPr>
          <a:lstStyle/>
          <a:p>
            <a:r>
              <a:rPr lang="en-US" b="1" dirty="0"/>
              <a:t>Federal Spending for HIV/AIDS, FY 2015 (Billions)</a:t>
            </a:r>
          </a:p>
        </p:txBody>
      </p:sp>
      <p:sp>
        <p:nvSpPr>
          <p:cNvPr id="9" name="TextBox 8"/>
          <p:cNvSpPr txBox="1"/>
          <p:nvPr/>
        </p:nvSpPr>
        <p:spPr>
          <a:xfrm>
            <a:off x="7239000" y="1867581"/>
            <a:ext cx="4275667" cy="1200329"/>
          </a:xfrm>
          <a:prstGeom prst="rect">
            <a:avLst/>
          </a:prstGeom>
          <a:solidFill>
            <a:srgbClr val="D95B43"/>
          </a:solidFill>
        </p:spPr>
        <p:txBody>
          <a:bodyPr wrap="square" rtlCol="0">
            <a:spAutoFit/>
          </a:bodyPr>
          <a:lstStyle/>
          <a:p>
            <a:pPr algn="ctr"/>
            <a:r>
              <a:rPr lang="en-US" b="1" dirty="0">
                <a:solidFill>
                  <a:schemeClr val="bg1"/>
                </a:solidFill>
              </a:rPr>
              <a:t>Medicaid is estimated to cover half of people with HIV in regular care and about a quarter of those who have been diagnosed</a:t>
            </a:r>
          </a:p>
        </p:txBody>
      </p:sp>
      <p:sp>
        <p:nvSpPr>
          <p:cNvPr id="10" name="TextBox 9"/>
          <p:cNvSpPr txBox="1"/>
          <p:nvPr/>
        </p:nvSpPr>
        <p:spPr>
          <a:xfrm>
            <a:off x="7235275" y="3470902"/>
            <a:ext cx="4279392" cy="646331"/>
          </a:xfrm>
          <a:prstGeom prst="rect">
            <a:avLst/>
          </a:prstGeom>
          <a:solidFill>
            <a:srgbClr val="C02942"/>
          </a:solidFill>
        </p:spPr>
        <p:txBody>
          <a:bodyPr wrap="square" rtlCol="0">
            <a:spAutoFit/>
          </a:bodyPr>
          <a:lstStyle/>
          <a:p>
            <a:pPr algn="ctr"/>
            <a:r>
              <a:rPr lang="en-US" b="1" dirty="0">
                <a:solidFill>
                  <a:schemeClr val="bg1"/>
                </a:solidFill>
              </a:rPr>
              <a:t>Medicaid and Medicare make up the majority of HIV/AIDS expenditures</a:t>
            </a:r>
          </a:p>
        </p:txBody>
      </p:sp>
      <p:sp>
        <p:nvSpPr>
          <p:cNvPr id="11" name="TextBox 10"/>
          <p:cNvSpPr txBox="1"/>
          <p:nvPr/>
        </p:nvSpPr>
        <p:spPr>
          <a:xfrm>
            <a:off x="7235275" y="4520225"/>
            <a:ext cx="4279392" cy="923330"/>
          </a:xfrm>
          <a:prstGeom prst="rect">
            <a:avLst/>
          </a:prstGeom>
          <a:solidFill>
            <a:srgbClr val="542437"/>
          </a:solidFill>
        </p:spPr>
        <p:txBody>
          <a:bodyPr wrap="square" rtlCol="0">
            <a:spAutoFit/>
          </a:bodyPr>
          <a:lstStyle/>
          <a:p>
            <a:pPr algn="ctr"/>
            <a:r>
              <a:rPr lang="en-US" b="1" dirty="0">
                <a:solidFill>
                  <a:schemeClr val="bg1"/>
                </a:solidFill>
              </a:rPr>
              <a:t>Growth fueled primarily by increased spending on mandatory domestic care</a:t>
            </a:r>
          </a:p>
        </p:txBody>
      </p:sp>
      <p:sp>
        <p:nvSpPr>
          <p:cNvPr id="12" name="Title 11"/>
          <p:cNvSpPr>
            <a:spLocks noGrp="1"/>
          </p:cNvSpPr>
          <p:nvPr>
            <p:ph type="title"/>
          </p:nvPr>
        </p:nvSpPr>
        <p:spPr>
          <a:xfrm>
            <a:off x="838200" y="152401"/>
            <a:ext cx="10515600" cy="800100"/>
          </a:xfrm>
        </p:spPr>
        <p:txBody>
          <a:bodyPr/>
          <a:lstStyle/>
          <a:p>
            <a:r>
              <a:rPr lang="en-US" sz="3600" b="1" dirty="0"/>
              <a:t>US Domestic HIV Budget</a:t>
            </a:r>
          </a:p>
        </p:txBody>
      </p:sp>
      <p:sp>
        <p:nvSpPr>
          <p:cNvPr id="14" name="TextBox 13"/>
          <p:cNvSpPr txBox="1"/>
          <p:nvPr/>
        </p:nvSpPr>
        <p:spPr>
          <a:xfrm>
            <a:off x="169334" y="5838196"/>
            <a:ext cx="2310248" cy="261610"/>
          </a:xfrm>
          <a:prstGeom prst="rect">
            <a:avLst/>
          </a:prstGeom>
          <a:noFill/>
        </p:spPr>
        <p:txBody>
          <a:bodyPr wrap="none" rtlCol="0">
            <a:spAutoFit/>
          </a:bodyPr>
          <a:lstStyle/>
          <a:p>
            <a:r>
              <a:rPr lang="en-US" sz="1100" dirty="0"/>
              <a:t>Source: Kaiser Family Foundation</a:t>
            </a:r>
          </a:p>
        </p:txBody>
      </p:sp>
    </p:spTree>
    <p:extLst>
      <p:ext uri="{BB962C8B-B14F-4D97-AF65-F5344CB8AC3E}">
        <p14:creationId xmlns:p14="http://schemas.microsoft.com/office/powerpoint/2010/main" val="280034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800100"/>
          </a:xfrm>
        </p:spPr>
        <p:txBody>
          <a:bodyPr>
            <a:normAutofit/>
          </a:bodyPr>
          <a:lstStyle/>
          <a:p>
            <a:r>
              <a:rPr lang="en-US" sz="3600" b="1" dirty="0"/>
              <a:t>Effectiveness of Treatment as Prevention</a:t>
            </a:r>
          </a:p>
        </p:txBody>
      </p:sp>
      <p:pic>
        <p:nvPicPr>
          <p:cNvPr id="7" name="Picture 4"/>
          <p:cNvPicPr>
            <a:picLocks noChangeAspect="1" noChangeArrowheads="1"/>
          </p:cNvPicPr>
          <p:nvPr/>
        </p:nvPicPr>
        <p:blipFill>
          <a:blip r:embed="rId2">
            <a:clrChange>
              <a:clrFrom>
                <a:srgbClr val="F6F2DF"/>
              </a:clrFrom>
              <a:clrTo>
                <a:srgbClr val="F6F2DF">
                  <a:alpha val="0"/>
                </a:srgbClr>
              </a:clrTo>
            </a:clrChange>
            <a:extLst>
              <a:ext uri="{28A0092B-C50C-407E-A947-70E740481C1C}">
                <a14:useLocalDpi xmlns:a14="http://schemas.microsoft.com/office/drawing/2010/main" val="0"/>
              </a:ext>
            </a:extLst>
          </a:blip>
          <a:srcRect/>
          <a:stretch>
            <a:fillRect/>
          </a:stretch>
        </p:blipFill>
        <p:spPr bwMode="auto">
          <a:xfrm>
            <a:off x="102638" y="1256583"/>
            <a:ext cx="8410602" cy="4507081"/>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848725" y="1586204"/>
            <a:ext cx="3169104" cy="2769989"/>
          </a:xfrm>
          <a:prstGeom prst="rect">
            <a:avLst/>
          </a:prstGeom>
          <a:noFill/>
        </p:spPr>
        <p:txBody>
          <a:bodyPr wrap="square" rtlCol="0">
            <a:spAutoFit/>
          </a:bodyPr>
          <a:lstStyle/>
          <a:p>
            <a:r>
              <a:rPr lang="en-US" dirty="0"/>
              <a:t>Universal voluntary HIV testing with immediate antiretroviral therapy as a strategy for elimination of HIV transmission: a mathematical model</a:t>
            </a:r>
          </a:p>
          <a:p>
            <a:endParaRPr lang="en-US" dirty="0"/>
          </a:p>
          <a:p>
            <a:r>
              <a:rPr lang="en-US" sz="1400" i="1" dirty="0"/>
              <a:t>Rueben M </a:t>
            </a:r>
            <a:r>
              <a:rPr lang="en-US" sz="1400" i="1" dirty="0" err="1"/>
              <a:t>Granich</a:t>
            </a:r>
            <a:r>
              <a:rPr lang="en-US" sz="1400" i="1" dirty="0"/>
              <a:t>, Charles F </a:t>
            </a:r>
            <a:r>
              <a:rPr lang="en-US" sz="1400" i="1" dirty="0" err="1"/>
              <a:t>Gilks</a:t>
            </a:r>
            <a:r>
              <a:rPr lang="en-US" sz="1400" i="1" dirty="0"/>
              <a:t>, Christopher Dye, Kevin M De Cock, Brian G Williams</a:t>
            </a:r>
          </a:p>
        </p:txBody>
      </p:sp>
      <p:sp>
        <p:nvSpPr>
          <p:cNvPr id="10" name="TextBox 9"/>
          <p:cNvSpPr txBox="1"/>
          <p:nvPr/>
        </p:nvSpPr>
        <p:spPr>
          <a:xfrm>
            <a:off x="8581053" y="5763664"/>
            <a:ext cx="3536302" cy="369332"/>
          </a:xfrm>
          <a:prstGeom prst="rect">
            <a:avLst/>
          </a:prstGeom>
          <a:noFill/>
        </p:spPr>
        <p:txBody>
          <a:bodyPr wrap="square" rtlCol="0">
            <a:spAutoFit/>
          </a:bodyPr>
          <a:lstStyle/>
          <a:p>
            <a:r>
              <a:rPr lang="en-US" b="1" dirty="0"/>
              <a:t>Courtesy of Dr. Julio Montaner</a:t>
            </a:r>
          </a:p>
        </p:txBody>
      </p:sp>
    </p:spTree>
    <p:extLst>
      <p:ext uri="{BB962C8B-B14F-4D97-AF65-F5344CB8AC3E}">
        <p14:creationId xmlns:p14="http://schemas.microsoft.com/office/powerpoint/2010/main" val="2443722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800100"/>
          </a:xfrm>
        </p:spPr>
        <p:txBody>
          <a:bodyPr>
            <a:normAutofit/>
          </a:bodyPr>
          <a:lstStyle/>
          <a:p>
            <a:r>
              <a:rPr lang="en-US" sz="3600" b="1" dirty="0" smtClean="0"/>
              <a:t>References / Bibliography</a:t>
            </a:r>
            <a:endParaRPr lang="en-US" sz="3600" b="1" dirty="0"/>
          </a:p>
        </p:txBody>
      </p:sp>
      <p:sp>
        <p:nvSpPr>
          <p:cNvPr id="3" name="Content Placeholder 2"/>
          <p:cNvSpPr>
            <a:spLocks noGrp="1"/>
          </p:cNvSpPr>
          <p:nvPr>
            <p:ph idx="1"/>
          </p:nvPr>
        </p:nvSpPr>
        <p:spPr>
          <a:xfrm>
            <a:off x="838200" y="1217295"/>
            <a:ext cx="10515600" cy="4835843"/>
          </a:xfrm>
        </p:spPr>
        <p:txBody>
          <a:bodyPr>
            <a:normAutofit/>
          </a:bodyPr>
          <a:lstStyle/>
          <a:p>
            <a:pPr marL="0" indent="0">
              <a:lnSpc>
                <a:spcPct val="110000"/>
              </a:lnSpc>
              <a:buNone/>
            </a:pPr>
            <a:r>
              <a:rPr lang="en-US" sz="2000" i="1" dirty="0"/>
              <a:t>“DC HAHSTA Annual Report 2014”. DC Department of Health.</a:t>
            </a:r>
          </a:p>
          <a:p>
            <a:pPr marL="0" indent="0">
              <a:lnSpc>
                <a:spcPct val="110000"/>
              </a:lnSpc>
              <a:buNone/>
            </a:pPr>
            <a:r>
              <a:rPr lang="en-US" sz="2000" i="1" dirty="0"/>
              <a:t>“Financing HIV/AIDS Care: A Quilt With Many Holes”. Henry J Kaiser Foundation. </a:t>
            </a:r>
          </a:p>
          <a:p>
            <a:pPr marL="0" indent="0">
              <a:lnSpc>
                <a:spcPct val="110000"/>
              </a:lnSpc>
              <a:buNone/>
            </a:pPr>
            <a:r>
              <a:rPr lang="en-US" sz="2000" i="1" dirty="0"/>
              <a:t>“Viral suppression after 12 months of antiretroviral therapy in low- and middle-income countries: a systematic review”. World Health Organization. </a:t>
            </a:r>
          </a:p>
          <a:p>
            <a:pPr marL="0" indent="0">
              <a:lnSpc>
                <a:spcPct val="110000"/>
              </a:lnSpc>
              <a:buNone/>
            </a:pPr>
            <a:r>
              <a:rPr lang="en-US" sz="2000" i="1" dirty="0"/>
              <a:t>“HIV/AIDS Care Continuum”. AIDS.gov. </a:t>
            </a:r>
          </a:p>
          <a:p>
            <a:pPr marL="0" indent="0">
              <a:lnSpc>
                <a:spcPct val="110000"/>
              </a:lnSpc>
              <a:buNone/>
            </a:pPr>
            <a:r>
              <a:rPr lang="en-US" sz="2000" i="1" dirty="0"/>
              <a:t>“Africa – West and Central”. UN AIDS Country Data.</a:t>
            </a:r>
          </a:p>
          <a:p>
            <a:pPr marL="0" indent="0">
              <a:lnSpc>
                <a:spcPct val="110000"/>
              </a:lnSpc>
              <a:buNone/>
            </a:pPr>
            <a:r>
              <a:rPr lang="en-US" sz="2000" i="1" dirty="0"/>
              <a:t>“HIV/AIDS in the Greater Washington Region”.  Washington AIDS Partnership.</a:t>
            </a:r>
          </a:p>
          <a:p>
            <a:pPr marL="0" indent="0">
              <a:lnSpc>
                <a:spcPct val="110000"/>
              </a:lnSpc>
              <a:buNone/>
            </a:pPr>
            <a:r>
              <a:rPr lang="en-US" sz="2000" i="1" dirty="0"/>
              <a:t>“90-90-90 An ambitious treatment target to help end the AIDS epidemic”. UN AIDS.</a:t>
            </a:r>
          </a:p>
          <a:p>
            <a:pPr marL="0" indent="0">
              <a:lnSpc>
                <a:spcPct val="110000"/>
              </a:lnSpc>
              <a:buNone/>
            </a:pPr>
            <a:r>
              <a:rPr lang="en-US" sz="2000" i="1" dirty="0"/>
              <a:t>“National HIV/AIDS Strategy for the United States– Updated to 2020.” The White House.</a:t>
            </a:r>
          </a:p>
          <a:p>
            <a:pPr marL="0" indent="0">
              <a:lnSpc>
                <a:spcPct val="110000"/>
              </a:lnSpc>
              <a:buNone/>
            </a:pPr>
            <a:r>
              <a:rPr lang="en-US" sz="2000" i="1" dirty="0"/>
              <a:t>“The Lifetime Medical Cost Savings From Preventing HIV in the United States”. </a:t>
            </a:r>
            <a:r>
              <a:rPr lang="en-US" sz="2000" i="1" dirty="0" err="1"/>
              <a:t>Schackman</a:t>
            </a:r>
            <a:r>
              <a:rPr lang="en-US" sz="2000" i="1" dirty="0"/>
              <a:t>, Bruce et. al. Medical Care.</a:t>
            </a:r>
          </a:p>
        </p:txBody>
      </p:sp>
    </p:spTree>
    <p:extLst>
      <p:ext uri="{BB962C8B-B14F-4D97-AF65-F5344CB8AC3E}">
        <p14:creationId xmlns:p14="http://schemas.microsoft.com/office/powerpoint/2010/main" val="3915683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2901302518"/>
              </p:ext>
            </p:extLst>
          </p:nvPr>
        </p:nvGraphicFramePr>
        <p:xfrm>
          <a:off x="263611" y="1005840"/>
          <a:ext cx="7696143" cy="48496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38200" y="152399"/>
            <a:ext cx="10515600" cy="800101"/>
          </a:xfrm>
        </p:spPr>
        <p:txBody>
          <a:bodyPr/>
          <a:lstStyle/>
          <a:p>
            <a:r>
              <a:rPr lang="en-US" sz="3600" b="1" dirty="0"/>
              <a:t>HIV in the United States</a:t>
            </a:r>
          </a:p>
        </p:txBody>
      </p:sp>
      <p:sp>
        <p:nvSpPr>
          <p:cNvPr id="12" name="TextBox 11"/>
          <p:cNvSpPr txBox="1"/>
          <p:nvPr/>
        </p:nvSpPr>
        <p:spPr>
          <a:xfrm>
            <a:off x="5489229" y="2231574"/>
            <a:ext cx="2272523" cy="923330"/>
          </a:xfrm>
          <a:prstGeom prst="rect">
            <a:avLst/>
          </a:prstGeom>
          <a:noFill/>
        </p:spPr>
        <p:txBody>
          <a:bodyPr wrap="square" rtlCol="0">
            <a:spAutoFit/>
          </a:bodyPr>
          <a:lstStyle/>
          <a:p>
            <a:pPr algn="ctr"/>
            <a:r>
              <a:rPr lang="en-US" dirty="0"/>
              <a:t>A patient lost in care is a </a:t>
            </a:r>
            <a:r>
              <a:rPr lang="en-US" b="1" dirty="0">
                <a:solidFill>
                  <a:srgbClr val="C02942"/>
                </a:solidFill>
              </a:rPr>
              <a:t>$350K burden </a:t>
            </a:r>
            <a:r>
              <a:rPr lang="en-US" dirty="0"/>
              <a:t>on the system</a:t>
            </a:r>
          </a:p>
        </p:txBody>
      </p:sp>
      <p:sp>
        <p:nvSpPr>
          <p:cNvPr id="20" name="Rectangle 19"/>
          <p:cNvSpPr/>
          <p:nvPr/>
        </p:nvSpPr>
        <p:spPr>
          <a:xfrm>
            <a:off x="9087158" y="2328491"/>
            <a:ext cx="2514287" cy="603504"/>
          </a:xfrm>
          <a:prstGeom prst="rect">
            <a:avLst/>
          </a:prstGeom>
          <a:solidFill>
            <a:srgbClr val="D1313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Opportunistic Infections</a:t>
            </a:r>
          </a:p>
        </p:txBody>
      </p:sp>
      <p:sp>
        <p:nvSpPr>
          <p:cNvPr id="21" name="Rectangle 20"/>
          <p:cNvSpPr/>
          <p:nvPr/>
        </p:nvSpPr>
        <p:spPr>
          <a:xfrm>
            <a:off x="9087159" y="1704783"/>
            <a:ext cx="2514287" cy="601918"/>
          </a:xfrm>
          <a:prstGeom prst="rect">
            <a:avLst/>
          </a:prstGeom>
          <a:solidFill>
            <a:srgbClr val="D95B4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New HIV Transmissions</a:t>
            </a:r>
          </a:p>
        </p:txBody>
      </p:sp>
      <p:sp>
        <p:nvSpPr>
          <p:cNvPr id="22" name="Rectangle 21"/>
          <p:cNvSpPr/>
          <p:nvPr/>
        </p:nvSpPr>
        <p:spPr>
          <a:xfrm>
            <a:off x="9087161" y="2957728"/>
            <a:ext cx="2514287" cy="603504"/>
          </a:xfrm>
          <a:prstGeom prst="rect">
            <a:avLst/>
          </a:prstGeom>
          <a:solidFill>
            <a:srgbClr val="54243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Increased Hospitalizations</a:t>
            </a:r>
          </a:p>
        </p:txBody>
      </p:sp>
      <p:sp>
        <p:nvSpPr>
          <p:cNvPr id="3" name="Down Arrow 2"/>
          <p:cNvSpPr/>
          <p:nvPr/>
        </p:nvSpPr>
        <p:spPr>
          <a:xfrm rot="19306204">
            <a:off x="3604727" y="1925291"/>
            <a:ext cx="445157" cy="1860235"/>
          </a:xfrm>
          <a:prstGeom prst="downArrow">
            <a:avLst>
              <a:gd name="adj1" fmla="val 50000"/>
              <a:gd name="adj2" fmla="val 76322"/>
            </a:avLst>
          </a:prstGeom>
          <a:solidFill>
            <a:srgbClr val="542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p:cNvSpPr/>
          <p:nvPr/>
        </p:nvSpPr>
        <p:spPr>
          <a:xfrm>
            <a:off x="7768364" y="1867334"/>
            <a:ext cx="198002" cy="185644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6"/>
          <p:cNvGrpSpPr/>
          <p:nvPr/>
        </p:nvGrpSpPr>
        <p:grpSpPr>
          <a:xfrm>
            <a:off x="9087157" y="4009432"/>
            <a:ext cx="2514288" cy="1811260"/>
            <a:chOff x="9087156" y="3872484"/>
            <a:chExt cx="2514288" cy="1811260"/>
          </a:xfrm>
        </p:grpSpPr>
        <p:sp>
          <p:nvSpPr>
            <p:cNvPr id="25" name="TextBox 24"/>
            <p:cNvSpPr txBox="1"/>
            <p:nvPr/>
          </p:nvSpPr>
          <p:spPr>
            <a:xfrm>
              <a:off x="9087156" y="4206416"/>
              <a:ext cx="2514288" cy="1477328"/>
            </a:xfrm>
            <a:prstGeom prst="rect">
              <a:avLst/>
            </a:prstGeom>
            <a:ln w="28575">
              <a:solidFill>
                <a:srgbClr val="53777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Tx/>
                <a:buChar char="-"/>
              </a:pPr>
              <a:r>
                <a:rPr lang="en-US" dirty="0"/>
                <a:t>Feeling healthy</a:t>
              </a:r>
            </a:p>
            <a:p>
              <a:pPr marL="285750" indent="-285750">
                <a:buFontTx/>
                <a:buChar char="-"/>
              </a:pPr>
              <a:r>
                <a:rPr lang="en-US" dirty="0"/>
                <a:t>Misconceptions about treatment</a:t>
              </a:r>
            </a:p>
            <a:p>
              <a:pPr marL="285750" indent="-285750">
                <a:buFontTx/>
                <a:buChar char="-"/>
              </a:pPr>
              <a:r>
                <a:rPr lang="en-US" dirty="0"/>
                <a:t>Psychosocial issues</a:t>
              </a:r>
            </a:p>
            <a:p>
              <a:pPr marL="285750" indent="-285750">
                <a:buFontTx/>
                <a:buChar char="-"/>
              </a:pPr>
              <a:r>
                <a:rPr lang="en-US" dirty="0"/>
                <a:t>Societal factors</a:t>
              </a:r>
            </a:p>
          </p:txBody>
        </p:sp>
        <p:sp>
          <p:nvSpPr>
            <p:cNvPr id="6" name="TextBox 5"/>
            <p:cNvSpPr txBox="1"/>
            <p:nvPr/>
          </p:nvSpPr>
          <p:spPr>
            <a:xfrm>
              <a:off x="9239400" y="3872484"/>
              <a:ext cx="2171700" cy="369332"/>
            </a:xfrm>
            <a:prstGeom prst="rect">
              <a:avLst/>
            </a:prstGeom>
            <a:noFill/>
          </p:spPr>
          <p:txBody>
            <a:bodyPr wrap="square" rtlCol="0">
              <a:spAutoFit/>
            </a:bodyPr>
            <a:lstStyle/>
            <a:p>
              <a:r>
                <a:rPr lang="en-US" b="1" dirty="0">
                  <a:solidFill>
                    <a:srgbClr val="53777A"/>
                  </a:solidFill>
                </a:rPr>
                <a:t>Why the drop off?</a:t>
              </a:r>
            </a:p>
          </p:txBody>
        </p:sp>
      </p:grpSp>
      <p:sp>
        <p:nvSpPr>
          <p:cNvPr id="9" name="TextBox 8"/>
          <p:cNvSpPr txBox="1"/>
          <p:nvPr/>
        </p:nvSpPr>
        <p:spPr>
          <a:xfrm>
            <a:off x="446314" y="5940346"/>
            <a:ext cx="3257623" cy="215444"/>
          </a:xfrm>
          <a:prstGeom prst="rect">
            <a:avLst/>
          </a:prstGeom>
          <a:noFill/>
        </p:spPr>
        <p:txBody>
          <a:bodyPr wrap="none" rtlCol="0">
            <a:spAutoFit/>
          </a:bodyPr>
          <a:lstStyle/>
          <a:p>
            <a:r>
              <a:rPr lang="en-US" sz="800" dirty="0"/>
              <a:t>SOURCE: NATIONAL HIV/AIDS STRATEGY: UPDATED TO 2020 </a:t>
            </a:r>
          </a:p>
        </p:txBody>
      </p:sp>
      <p:sp>
        <p:nvSpPr>
          <p:cNvPr id="11" name="Rounded Rectangle 10"/>
          <p:cNvSpPr/>
          <p:nvPr/>
        </p:nvSpPr>
        <p:spPr>
          <a:xfrm>
            <a:off x="3366464" y="1948553"/>
            <a:ext cx="1490436" cy="759875"/>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rgbClr val="542437"/>
                </a:solidFill>
              </a:rPr>
              <a:t>- 51%</a:t>
            </a:r>
            <a:endParaRPr lang="en-US" sz="2000" b="1" dirty="0">
              <a:solidFill>
                <a:srgbClr val="542437"/>
              </a:solidFill>
            </a:endParaRPr>
          </a:p>
        </p:txBody>
      </p:sp>
    </p:spTree>
    <p:extLst>
      <p:ext uri="{BB962C8B-B14F-4D97-AF65-F5344CB8AC3E}">
        <p14:creationId xmlns:p14="http://schemas.microsoft.com/office/powerpoint/2010/main" val="5539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3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3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3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3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animBg="1"/>
      <p:bldP spid="22" grpId="0" animBg="1"/>
      <p:bldP spid="3" grpId="0" animBg="1"/>
      <p:bldP spid="5"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94620"/>
          </a:xfrm>
        </p:spPr>
        <p:txBody>
          <a:bodyPr/>
          <a:lstStyle/>
          <a:p>
            <a:r>
              <a:rPr lang="en-US" sz="3600" b="1" dirty="0"/>
              <a:t>Influencing Patient Behavior</a:t>
            </a:r>
          </a:p>
        </p:txBody>
      </p:sp>
      <p:sp>
        <p:nvSpPr>
          <p:cNvPr id="10" name="Rectangle 9"/>
          <p:cNvSpPr/>
          <p:nvPr/>
        </p:nvSpPr>
        <p:spPr>
          <a:xfrm>
            <a:off x="6525190" y="1256583"/>
            <a:ext cx="5395229" cy="557809"/>
          </a:xfrm>
          <a:prstGeom prst="rect">
            <a:avLst/>
          </a:prstGeom>
          <a:solidFill>
            <a:srgbClr val="F9BF7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Contingency Management in Narcotics</a:t>
            </a:r>
          </a:p>
        </p:txBody>
      </p:sp>
      <p:sp>
        <p:nvSpPr>
          <p:cNvPr id="9" name="Rectangle 8"/>
          <p:cNvSpPr/>
          <p:nvPr/>
        </p:nvSpPr>
        <p:spPr>
          <a:xfrm>
            <a:off x="6525190" y="1826580"/>
            <a:ext cx="2683453" cy="919517"/>
          </a:xfrm>
          <a:prstGeom prst="rect">
            <a:avLst/>
          </a:prstGeom>
          <a:solidFill>
            <a:srgbClr val="D8594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Increased attendance of 20-30% </a:t>
            </a:r>
          </a:p>
        </p:txBody>
      </p:sp>
      <p:sp>
        <p:nvSpPr>
          <p:cNvPr id="12" name="Rectangle 11"/>
          <p:cNvSpPr/>
          <p:nvPr/>
        </p:nvSpPr>
        <p:spPr>
          <a:xfrm>
            <a:off x="9236966" y="1826580"/>
            <a:ext cx="2683453" cy="919517"/>
          </a:xfrm>
          <a:prstGeom prst="rect">
            <a:avLst/>
          </a:prstGeom>
          <a:solidFill>
            <a:srgbClr val="C0294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Improved baselines &amp; positive outcomes</a:t>
            </a:r>
          </a:p>
        </p:txBody>
      </p:sp>
      <p:sp>
        <p:nvSpPr>
          <p:cNvPr id="16" name="Rectangle 15"/>
          <p:cNvSpPr/>
          <p:nvPr/>
        </p:nvSpPr>
        <p:spPr>
          <a:xfrm>
            <a:off x="9076635" y="4945684"/>
            <a:ext cx="2843784" cy="633706"/>
          </a:xfrm>
          <a:prstGeom prst="rect">
            <a:avLst/>
          </a:prstGeom>
          <a:noFill/>
          <a:ln w="19050">
            <a:solidFill>
              <a:srgbClr val="542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 incentives </a:t>
            </a:r>
            <a:r>
              <a:rPr lang="en-US" b="1" dirty="0">
                <a:solidFill>
                  <a:srgbClr val="D1313D"/>
                </a:solidFill>
              </a:rPr>
              <a:t>work</a:t>
            </a:r>
          </a:p>
        </p:txBody>
      </p:sp>
      <p:pic>
        <p:nvPicPr>
          <p:cNvPr id="3" name="Picture 2"/>
          <p:cNvPicPr>
            <a:picLocks noChangeAspect="1"/>
          </p:cNvPicPr>
          <p:nvPr/>
        </p:nvPicPr>
        <p:blipFill rotWithShape="1">
          <a:blip r:embed="rId3"/>
          <a:srcRect t="7654" b="1"/>
          <a:stretch/>
        </p:blipFill>
        <p:spPr>
          <a:xfrm>
            <a:off x="169100" y="1256583"/>
            <a:ext cx="5418832" cy="2374381"/>
          </a:xfrm>
          <a:prstGeom prst="rect">
            <a:avLst/>
          </a:prstGeom>
          <a:ln>
            <a:solidFill>
              <a:schemeClr val="tx1"/>
            </a:solidFill>
          </a:ln>
          <a:effectLst>
            <a:outerShdw blurRad="50800" dist="38100" dir="8100000" algn="tr" rotWithShape="0">
              <a:prstClr val="black">
                <a:alpha val="40000"/>
              </a:prstClr>
            </a:outerShdw>
          </a:effectLst>
        </p:spPr>
      </p:pic>
      <p:pic>
        <p:nvPicPr>
          <p:cNvPr id="5" name="Picture 4"/>
          <p:cNvPicPr>
            <a:picLocks noChangeAspect="1"/>
          </p:cNvPicPr>
          <p:nvPr/>
        </p:nvPicPr>
        <p:blipFill rotWithShape="1">
          <a:blip r:embed="rId4"/>
          <a:srcRect t="6572"/>
          <a:stretch/>
        </p:blipFill>
        <p:spPr>
          <a:xfrm>
            <a:off x="397082" y="3214886"/>
            <a:ext cx="5418832" cy="2293041"/>
          </a:xfrm>
          <a:prstGeom prst="rect">
            <a:avLst/>
          </a:prstGeom>
          <a:ln>
            <a:solidFill>
              <a:schemeClr val="tx1"/>
            </a:solidFill>
          </a:ln>
          <a:effectLst>
            <a:outerShdw blurRad="50800" dist="38100" dir="8100000" algn="tr" rotWithShape="0">
              <a:prstClr val="black">
                <a:alpha val="40000"/>
              </a:prstClr>
            </a:outerShdw>
          </a:effectLst>
        </p:spPr>
      </p:pic>
      <p:sp>
        <p:nvSpPr>
          <p:cNvPr id="6" name="TextBox 5"/>
          <p:cNvSpPr txBox="1"/>
          <p:nvPr/>
        </p:nvSpPr>
        <p:spPr>
          <a:xfrm>
            <a:off x="169100" y="5712744"/>
            <a:ext cx="5418832" cy="369332"/>
          </a:xfrm>
          <a:prstGeom prst="rect">
            <a:avLst/>
          </a:prstGeom>
          <a:noFill/>
          <a:ln w="38100">
            <a:noFill/>
          </a:ln>
        </p:spPr>
        <p:txBody>
          <a:bodyPr wrap="square" rtlCol="0">
            <a:spAutoFit/>
          </a:bodyPr>
          <a:lstStyle/>
          <a:p>
            <a:pPr algn="ctr"/>
            <a:r>
              <a:rPr lang="en-US" dirty="0"/>
              <a:t>And many other scientific </a:t>
            </a:r>
            <a:r>
              <a:rPr lang="en-US" dirty="0" smtClean="0"/>
              <a:t>studies</a:t>
            </a:r>
            <a:endParaRPr lang="en-US" dirty="0"/>
          </a:p>
        </p:txBody>
      </p:sp>
      <p:graphicFrame>
        <p:nvGraphicFramePr>
          <p:cNvPr id="8" name="Chart 7"/>
          <p:cNvGraphicFramePr/>
          <p:nvPr>
            <p:extLst>
              <p:ext uri="{D42A27DB-BD31-4B8C-83A1-F6EECF244321}">
                <p14:modId xmlns:p14="http://schemas.microsoft.com/office/powerpoint/2010/main" val="1261166231"/>
              </p:ext>
            </p:extLst>
          </p:nvPr>
        </p:nvGraphicFramePr>
        <p:xfrm>
          <a:off x="6483268" y="3887201"/>
          <a:ext cx="2446636" cy="2020499"/>
        </p:xfrm>
        <a:graphic>
          <a:graphicData uri="http://schemas.openxmlformats.org/drawingml/2006/chart">
            <c:chart xmlns:c="http://schemas.openxmlformats.org/drawingml/2006/chart" xmlns:r="http://schemas.openxmlformats.org/officeDocument/2006/relationships" r:id="rId5"/>
          </a:graphicData>
        </a:graphic>
      </p:graphicFrame>
      <p:sp>
        <p:nvSpPr>
          <p:cNvPr id="18" name="Right Brace 17"/>
          <p:cNvSpPr/>
          <p:nvPr/>
        </p:nvSpPr>
        <p:spPr>
          <a:xfrm>
            <a:off x="6165200" y="3190772"/>
            <a:ext cx="198002" cy="231715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525190" y="3190772"/>
            <a:ext cx="5395229" cy="338554"/>
          </a:xfrm>
          <a:prstGeom prst="rect">
            <a:avLst/>
          </a:prstGeom>
          <a:noFill/>
        </p:spPr>
        <p:txBody>
          <a:bodyPr wrap="square" rtlCol="0">
            <a:spAutoFit/>
          </a:bodyPr>
          <a:lstStyle/>
          <a:p>
            <a:pPr algn="ctr"/>
            <a:r>
              <a:rPr lang="en-US" sz="1600" b="1" dirty="0" smtClean="0"/>
              <a:t>ATTENDANCE TO GROUP COUNSELING SESSIONS</a:t>
            </a:r>
            <a:endParaRPr lang="en-US" sz="1600" b="1" dirty="0"/>
          </a:p>
        </p:txBody>
      </p:sp>
      <p:sp>
        <p:nvSpPr>
          <p:cNvPr id="20" name="Rectangle 19"/>
          <p:cNvSpPr/>
          <p:nvPr/>
        </p:nvSpPr>
        <p:spPr>
          <a:xfrm>
            <a:off x="9076635" y="4202287"/>
            <a:ext cx="365760" cy="182880"/>
          </a:xfrm>
          <a:prstGeom prst="rect">
            <a:avLst/>
          </a:prstGeom>
          <a:solidFill>
            <a:schemeClr val="bg1">
              <a:lumMod val="75000"/>
            </a:schemeClr>
          </a:solidFill>
          <a:ln w="19050">
            <a:no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endParaRPr lang="en-US" sz="1100" b="1" dirty="0">
              <a:solidFill>
                <a:schemeClr val="bg1"/>
              </a:solidFill>
            </a:endParaRPr>
          </a:p>
        </p:txBody>
      </p:sp>
      <p:sp>
        <p:nvSpPr>
          <p:cNvPr id="21" name="TextBox 20"/>
          <p:cNvSpPr txBox="1"/>
          <p:nvPr/>
        </p:nvSpPr>
        <p:spPr>
          <a:xfrm>
            <a:off x="9417595" y="4134903"/>
            <a:ext cx="1753463" cy="312393"/>
          </a:xfrm>
          <a:prstGeom prst="rect">
            <a:avLst/>
          </a:prstGeom>
          <a:noFill/>
        </p:spPr>
        <p:txBody>
          <a:bodyPr wrap="square" rtlCol="0">
            <a:spAutoFit/>
          </a:bodyPr>
          <a:lstStyle/>
          <a:p>
            <a:pPr>
              <a:lnSpc>
                <a:spcPct val="130000"/>
              </a:lnSpc>
            </a:pPr>
            <a:r>
              <a:rPr lang="en-US" sz="1100" dirty="0" smtClean="0">
                <a:solidFill>
                  <a:schemeClr val="bg2">
                    <a:lumMod val="10000"/>
                  </a:schemeClr>
                </a:solidFill>
                <a:ea typeface="Verdana" panose="020B0604030504040204" pitchFamily="34" charset="0"/>
                <a:cs typeface="Verdana" panose="020B0604030504040204" pitchFamily="34" charset="0"/>
              </a:rPr>
              <a:t>No Incentives</a:t>
            </a:r>
            <a:endParaRPr lang="en-US" sz="1100" dirty="0">
              <a:solidFill>
                <a:schemeClr val="bg2">
                  <a:lumMod val="10000"/>
                </a:schemeClr>
              </a:solidFill>
              <a:ea typeface="Verdana" panose="020B0604030504040204" pitchFamily="34" charset="0"/>
              <a:cs typeface="Verdana" panose="020B0604030504040204" pitchFamily="34" charset="0"/>
            </a:endParaRPr>
          </a:p>
        </p:txBody>
      </p:sp>
      <p:sp>
        <p:nvSpPr>
          <p:cNvPr id="22" name="Rectangle 21"/>
          <p:cNvSpPr/>
          <p:nvPr/>
        </p:nvSpPr>
        <p:spPr>
          <a:xfrm>
            <a:off x="9076635" y="4453241"/>
            <a:ext cx="365760" cy="182880"/>
          </a:xfrm>
          <a:prstGeom prst="rect">
            <a:avLst/>
          </a:prstGeom>
          <a:solidFill>
            <a:srgbClr val="C02942"/>
          </a:solidFill>
          <a:ln w="19050">
            <a:noFill/>
            <a:prstDash val="solid"/>
          </a:ln>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130000"/>
              </a:lnSpc>
            </a:pPr>
            <a:endParaRPr lang="en-US" sz="1100" b="1" dirty="0">
              <a:solidFill>
                <a:schemeClr val="bg1"/>
              </a:solidFill>
            </a:endParaRPr>
          </a:p>
        </p:txBody>
      </p:sp>
      <p:sp>
        <p:nvSpPr>
          <p:cNvPr id="23" name="TextBox 22"/>
          <p:cNvSpPr txBox="1"/>
          <p:nvPr/>
        </p:nvSpPr>
        <p:spPr>
          <a:xfrm>
            <a:off x="9417595" y="4403710"/>
            <a:ext cx="1753463" cy="289503"/>
          </a:xfrm>
          <a:prstGeom prst="rect">
            <a:avLst/>
          </a:prstGeom>
          <a:noFill/>
        </p:spPr>
        <p:txBody>
          <a:bodyPr wrap="square" rtlCol="0">
            <a:spAutoFit/>
          </a:bodyPr>
          <a:lstStyle/>
          <a:p>
            <a:pPr>
              <a:lnSpc>
                <a:spcPct val="130000"/>
              </a:lnSpc>
            </a:pPr>
            <a:r>
              <a:rPr lang="en-US" sz="1100" dirty="0" smtClean="0">
                <a:solidFill>
                  <a:schemeClr val="bg2">
                    <a:lumMod val="10000"/>
                  </a:schemeClr>
                </a:solidFill>
                <a:ea typeface="Verdana" panose="020B0604030504040204" pitchFamily="34" charset="0"/>
                <a:cs typeface="Verdana" panose="020B0604030504040204" pitchFamily="34" charset="0"/>
              </a:rPr>
              <a:t>Incentives</a:t>
            </a:r>
            <a:endParaRPr lang="en-US" sz="1100" dirty="0">
              <a:solidFill>
                <a:schemeClr val="bg2">
                  <a:lumMod val="10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3890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800100"/>
          </a:xfrm>
        </p:spPr>
        <p:txBody>
          <a:bodyPr>
            <a:normAutofit/>
          </a:bodyPr>
          <a:lstStyle/>
          <a:p>
            <a:r>
              <a:rPr lang="en-US" sz="3600" b="1" dirty="0"/>
              <a:t>Washington D.C. is Ideal Pilot City</a:t>
            </a:r>
            <a:endParaRPr lang="en-US" sz="3600" dirty="0"/>
          </a:p>
        </p:txBody>
      </p:sp>
      <p:sp>
        <p:nvSpPr>
          <p:cNvPr id="4" name="TextBox 3"/>
          <p:cNvSpPr txBox="1"/>
          <p:nvPr/>
        </p:nvSpPr>
        <p:spPr>
          <a:xfrm>
            <a:off x="8523917" y="4358107"/>
            <a:ext cx="3054096" cy="914400"/>
          </a:xfrm>
          <a:prstGeom prst="rect">
            <a:avLst/>
          </a:prstGeom>
          <a:solidFill>
            <a:srgbClr val="53777A"/>
          </a:solidFill>
        </p:spPr>
        <p:txBody>
          <a:bodyPr wrap="square" rtlCol="0">
            <a:spAutoFit/>
          </a:bodyPr>
          <a:lstStyle/>
          <a:p>
            <a:pPr algn="ctr"/>
            <a:r>
              <a:rPr lang="en-US" b="1" dirty="0">
                <a:solidFill>
                  <a:schemeClr val="bg1"/>
                </a:solidFill>
              </a:rPr>
              <a:t>Appetite for </a:t>
            </a:r>
          </a:p>
          <a:p>
            <a:pPr algn="ctr"/>
            <a:r>
              <a:rPr lang="en-US" b="1" dirty="0">
                <a:solidFill>
                  <a:schemeClr val="bg1"/>
                </a:solidFill>
              </a:rPr>
              <a:t>Public-Private PFS  Projects</a:t>
            </a:r>
          </a:p>
        </p:txBody>
      </p:sp>
      <p:sp>
        <p:nvSpPr>
          <p:cNvPr id="12" name="TextBox 11"/>
          <p:cNvSpPr txBox="1"/>
          <p:nvPr/>
        </p:nvSpPr>
        <p:spPr>
          <a:xfrm>
            <a:off x="8523917" y="2423361"/>
            <a:ext cx="3054096" cy="646331"/>
          </a:xfrm>
          <a:prstGeom prst="rect">
            <a:avLst/>
          </a:prstGeom>
          <a:solidFill>
            <a:srgbClr val="C02942"/>
          </a:solidFill>
        </p:spPr>
        <p:txBody>
          <a:bodyPr wrap="square" rtlCol="0">
            <a:spAutoFit/>
          </a:bodyPr>
          <a:lstStyle/>
          <a:p>
            <a:pPr algn="ctr"/>
            <a:r>
              <a:rPr lang="en-US" b="1" dirty="0">
                <a:solidFill>
                  <a:schemeClr val="bg1"/>
                </a:solidFill>
              </a:rPr>
              <a:t>Marginalized patient population</a:t>
            </a:r>
          </a:p>
        </p:txBody>
      </p:sp>
      <p:sp>
        <p:nvSpPr>
          <p:cNvPr id="13" name="TextBox 12"/>
          <p:cNvSpPr txBox="1"/>
          <p:nvPr/>
        </p:nvSpPr>
        <p:spPr>
          <a:xfrm>
            <a:off x="8523918" y="3272367"/>
            <a:ext cx="3054096" cy="923330"/>
          </a:xfrm>
          <a:prstGeom prst="rect">
            <a:avLst/>
          </a:prstGeom>
          <a:solidFill>
            <a:srgbClr val="542437"/>
          </a:solidFill>
        </p:spPr>
        <p:txBody>
          <a:bodyPr wrap="square" rtlCol="0">
            <a:spAutoFit/>
          </a:bodyPr>
          <a:lstStyle/>
          <a:p>
            <a:pPr algn="ctr"/>
            <a:r>
              <a:rPr lang="en-US" b="1" dirty="0">
                <a:solidFill>
                  <a:schemeClr val="bg1"/>
                </a:solidFill>
              </a:rPr>
              <a:t>Medicaid spent </a:t>
            </a:r>
            <a:r>
              <a:rPr lang="en-US" b="1" dirty="0" smtClean="0">
                <a:solidFill>
                  <a:schemeClr val="bg1"/>
                </a:solidFill>
              </a:rPr>
              <a:t>$142mm </a:t>
            </a:r>
            <a:r>
              <a:rPr lang="en-US" b="1" dirty="0">
                <a:solidFill>
                  <a:schemeClr val="bg1"/>
                </a:solidFill>
              </a:rPr>
              <a:t>on enrollees with HIV/AIDS in D.C. in 2015</a:t>
            </a:r>
          </a:p>
        </p:txBody>
      </p:sp>
      <p:sp>
        <p:nvSpPr>
          <p:cNvPr id="14" name="TextBox 13"/>
          <p:cNvSpPr txBox="1"/>
          <p:nvPr/>
        </p:nvSpPr>
        <p:spPr>
          <a:xfrm>
            <a:off x="8523922" y="1306286"/>
            <a:ext cx="3055902" cy="914400"/>
          </a:xfrm>
          <a:prstGeom prst="rect">
            <a:avLst/>
          </a:prstGeom>
          <a:solidFill>
            <a:srgbClr val="D95B43"/>
          </a:solidFill>
        </p:spPr>
        <p:txBody>
          <a:bodyPr wrap="square" rtlCol="0">
            <a:spAutoFit/>
          </a:bodyPr>
          <a:lstStyle/>
          <a:p>
            <a:pPr algn="ctr"/>
            <a:r>
              <a:rPr lang="en-US" b="1" dirty="0">
                <a:solidFill>
                  <a:schemeClr val="bg1"/>
                </a:solidFill>
              </a:rPr>
              <a:t>Highly developed HIV testing and treatment infrastructure</a:t>
            </a:r>
          </a:p>
        </p:txBody>
      </p:sp>
      <p:grpSp>
        <p:nvGrpSpPr>
          <p:cNvPr id="18" name="Group 17"/>
          <p:cNvGrpSpPr/>
          <p:nvPr/>
        </p:nvGrpSpPr>
        <p:grpSpPr>
          <a:xfrm>
            <a:off x="311330" y="1237259"/>
            <a:ext cx="7654835" cy="4309707"/>
            <a:chOff x="191586" y="960757"/>
            <a:chExt cx="7654835" cy="4309707"/>
          </a:xfrm>
        </p:grpSpPr>
        <p:sp>
          <p:nvSpPr>
            <p:cNvPr id="3" name="Rectangle 2"/>
            <p:cNvSpPr/>
            <p:nvPr/>
          </p:nvSpPr>
          <p:spPr>
            <a:xfrm>
              <a:off x="2899885" y="1576873"/>
              <a:ext cx="934997" cy="18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p:cNvGraphicFramePr>
              <a:graphicFrameLocks/>
            </p:cNvGraphicFramePr>
            <p:nvPr>
              <p:extLst>
                <p:ext uri="{D42A27DB-BD31-4B8C-83A1-F6EECF244321}">
                  <p14:modId xmlns:p14="http://schemas.microsoft.com/office/powerpoint/2010/main" val="279014267"/>
                </p:ext>
              </p:extLst>
            </p:nvPr>
          </p:nvGraphicFramePr>
          <p:xfrm>
            <a:off x="191586" y="960757"/>
            <a:ext cx="7654835" cy="4309707"/>
          </p:xfrm>
          <a:graphic>
            <a:graphicData uri="http://schemas.openxmlformats.org/drawingml/2006/chart">
              <c:chart xmlns:c="http://schemas.openxmlformats.org/drawingml/2006/chart" xmlns:r="http://schemas.openxmlformats.org/officeDocument/2006/relationships" r:id="rId3"/>
            </a:graphicData>
          </a:graphic>
        </p:graphicFrame>
      </p:grpSp>
      <p:sp>
        <p:nvSpPr>
          <p:cNvPr id="11" name="Rectangle 10"/>
          <p:cNvSpPr/>
          <p:nvPr/>
        </p:nvSpPr>
        <p:spPr>
          <a:xfrm>
            <a:off x="311330" y="5831725"/>
            <a:ext cx="4705134" cy="246221"/>
          </a:xfrm>
          <a:prstGeom prst="rect">
            <a:avLst/>
          </a:prstGeom>
        </p:spPr>
        <p:txBody>
          <a:bodyPr wrap="none">
            <a:spAutoFit/>
          </a:bodyPr>
          <a:lstStyle/>
          <a:p>
            <a:r>
              <a:rPr lang="en-US" sz="1000" dirty="0"/>
              <a:t>Sources: CDC Surveillance Report, World Bank Data, Kaiser Family Foundation</a:t>
            </a:r>
          </a:p>
        </p:txBody>
      </p:sp>
      <p:cxnSp>
        <p:nvCxnSpPr>
          <p:cNvPr id="6" name="Straight Connector 5"/>
          <p:cNvCxnSpPr/>
          <p:nvPr/>
        </p:nvCxnSpPr>
        <p:spPr>
          <a:xfrm>
            <a:off x="446314" y="4671207"/>
            <a:ext cx="740664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38747" y="4047242"/>
            <a:ext cx="1066800" cy="461665"/>
          </a:xfrm>
          <a:prstGeom prst="rect">
            <a:avLst/>
          </a:prstGeom>
          <a:solidFill>
            <a:schemeClr val="bg2"/>
          </a:solidFill>
        </p:spPr>
        <p:txBody>
          <a:bodyPr wrap="square" rtlCol="0">
            <a:spAutoFit/>
          </a:bodyPr>
          <a:lstStyle/>
          <a:p>
            <a:pPr algn="ctr"/>
            <a:r>
              <a:rPr lang="en-US" sz="1200" b="1" dirty="0"/>
              <a:t>US Average </a:t>
            </a:r>
          </a:p>
          <a:p>
            <a:pPr algn="ctr"/>
            <a:r>
              <a:rPr lang="en-US" sz="1200" b="1" dirty="0"/>
              <a:t>0.38%</a:t>
            </a:r>
          </a:p>
        </p:txBody>
      </p:sp>
      <p:cxnSp>
        <p:nvCxnSpPr>
          <p:cNvPr id="8" name="Straight Connector 7"/>
          <p:cNvCxnSpPr>
            <a:stCxn id="7" idx="2"/>
          </p:cNvCxnSpPr>
          <p:nvPr/>
        </p:nvCxnSpPr>
        <p:spPr>
          <a:xfrm flipH="1">
            <a:off x="4672013" y="4508907"/>
            <a:ext cx="134" cy="162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724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95619"/>
          </a:xfrm>
        </p:spPr>
        <p:txBody>
          <a:bodyPr>
            <a:normAutofit/>
          </a:bodyPr>
          <a:lstStyle/>
          <a:p>
            <a:r>
              <a:rPr lang="en-US" sz="3600" b="1" dirty="0"/>
              <a:t>The Red Ribbon Fund Intervention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62" y="1331828"/>
            <a:ext cx="8542676" cy="179237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6998" r="11787"/>
          <a:stretch/>
        </p:blipFill>
        <p:spPr>
          <a:xfrm>
            <a:off x="445026" y="3124200"/>
            <a:ext cx="8087719" cy="2026569"/>
          </a:xfrm>
          <a:prstGeom prst="rect">
            <a:avLst/>
          </a:prstGeom>
        </p:spPr>
      </p:pic>
      <p:grpSp>
        <p:nvGrpSpPr>
          <p:cNvPr id="11" name="Group 10"/>
          <p:cNvGrpSpPr/>
          <p:nvPr/>
        </p:nvGrpSpPr>
        <p:grpSpPr>
          <a:xfrm>
            <a:off x="446437" y="5184032"/>
            <a:ext cx="8101088" cy="872547"/>
            <a:chOff x="440811" y="5187165"/>
            <a:chExt cx="8101088" cy="872547"/>
          </a:xfrm>
        </p:grpSpPr>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409" t="86133" r="8811" b="-1227"/>
            <a:stretch/>
          </p:blipFill>
          <p:spPr>
            <a:xfrm>
              <a:off x="461963" y="5187165"/>
              <a:ext cx="8065156" cy="575422"/>
            </a:xfrm>
            <a:prstGeom prst="rect">
              <a:avLst/>
            </a:prstGeom>
            <a:ln w="28575">
              <a:solidFill>
                <a:srgbClr val="F9BF76"/>
              </a:solidFill>
            </a:ln>
          </p:spPr>
        </p:pic>
        <p:sp>
          <p:nvSpPr>
            <p:cNvPr id="13" name="TextBox 12"/>
            <p:cNvSpPr txBox="1"/>
            <p:nvPr/>
          </p:nvSpPr>
          <p:spPr>
            <a:xfrm>
              <a:off x="440811" y="5721158"/>
              <a:ext cx="8101088" cy="338554"/>
            </a:xfrm>
            <a:prstGeom prst="rect">
              <a:avLst/>
            </a:prstGeom>
            <a:solidFill>
              <a:srgbClr val="F9BF76"/>
            </a:solidFill>
            <a:ln w="19050">
              <a:solidFill>
                <a:srgbClr val="F9BF76"/>
              </a:solidFill>
            </a:ln>
          </p:spPr>
          <p:txBody>
            <a:bodyPr wrap="square" rtlCol="0">
              <a:spAutoFit/>
            </a:bodyPr>
            <a:lstStyle/>
            <a:p>
              <a:pPr algn="ctr"/>
              <a:r>
                <a:rPr lang="en-US" sz="1600" b="1" dirty="0"/>
                <a:t>RRF INTERVENTION: FINANCIAL INCENTIVES FOR TREATMENT MILESTONES</a:t>
              </a:r>
            </a:p>
          </p:txBody>
        </p:sp>
      </p:grpSp>
      <p:sp>
        <p:nvSpPr>
          <p:cNvPr id="14" name="Rectangle 13"/>
          <p:cNvSpPr/>
          <p:nvPr/>
        </p:nvSpPr>
        <p:spPr>
          <a:xfrm>
            <a:off x="9314048" y="1653030"/>
            <a:ext cx="2651760" cy="917057"/>
          </a:xfrm>
          <a:prstGeom prst="rect">
            <a:avLst/>
          </a:prstGeom>
          <a:noFill/>
          <a:ln w="19050">
            <a:solidFill>
              <a:srgbClr val="D95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Sustained viral suppression</a:t>
            </a:r>
          </a:p>
        </p:txBody>
      </p:sp>
      <p:sp>
        <p:nvSpPr>
          <p:cNvPr id="15" name="Rectangle 14"/>
          <p:cNvSpPr/>
          <p:nvPr/>
        </p:nvSpPr>
        <p:spPr>
          <a:xfrm>
            <a:off x="9314048" y="1331828"/>
            <a:ext cx="2651760" cy="315685"/>
          </a:xfrm>
          <a:prstGeom prst="rect">
            <a:avLst/>
          </a:prstGeom>
          <a:solidFill>
            <a:srgbClr val="D95B43"/>
          </a:solidFill>
          <a:ln w="19050">
            <a:solidFill>
              <a:srgbClr val="D95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GOAL</a:t>
            </a:r>
          </a:p>
        </p:txBody>
      </p:sp>
      <p:sp>
        <p:nvSpPr>
          <p:cNvPr id="16" name="Rectangle 15"/>
          <p:cNvSpPr/>
          <p:nvPr/>
        </p:nvSpPr>
        <p:spPr>
          <a:xfrm>
            <a:off x="9314048" y="3427679"/>
            <a:ext cx="2651760" cy="919517"/>
          </a:xfrm>
          <a:prstGeom prst="rect">
            <a:avLst/>
          </a:prstGeom>
          <a:noFill/>
          <a:ln w="19050">
            <a:solidFill>
              <a:srgbClr val="537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Values significant relative to </a:t>
            </a:r>
            <a:r>
              <a:rPr lang="en-US" b="1" dirty="0" smtClean="0">
                <a:solidFill>
                  <a:srgbClr val="53777A"/>
                </a:solidFill>
              </a:rPr>
              <a:t>$10.50</a:t>
            </a:r>
            <a:r>
              <a:rPr lang="en-US" sz="400" b="1" dirty="0" smtClean="0">
                <a:solidFill>
                  <a:srgbClr val="53777A"/>
                </a:solidFill>
              </a:rPr>
              <a:t> </a:t>
            </a:r>
            <a:r>
              <a:rPr lang="en-US" b="1" dirty="0" smtClean="0">
                <a:solidFill>
                  <a:srgbClr val="53777A"/>
                </a:solidFill>
              </a:rPr>
              <a:t>/</a:t>
            </a:r>
            <a:r>
              <a:rPr lang="en-US" sz="400" b="1" dirty="0" smtClean="0">
                <a:solidFill>
                  <a:srgbClr val="53777A"/>
                </a:solidFill>
              </a:rPr>
              <a:t> </a:t>
            </a:r>
            <a:r>
              <a:rPr lang="en-US" b="1" dirty="0" smtClean="0">
                <a:solidFill>
                  <a:srgbClr val="53777A"/>
                </a:solidFill>
              </a:rPr>
              <a:t>hr D.C. minimum wage</a:t>
            </a:r>
            <a:endParaRPr lang="en-US" b="1" dirty="0">
              <a:solidFill>
                <a:srgbClr val="53777A"/>
              </a:solidFill>
            </a:endParaRPr>
          </a:p>
        </p:txBody>
      </p:sp>
      <p:sp>
        <p:nvSpPr>
          <p:cNvPr id="20" name="Rectangle 19"/>
          <p:cNvSpPr/>
          <p:nvPr/>
        </p:nvSpPr>
        <p:spPr>
          <a:xfrm>
            <a:off x="9314048" y="3107384"/>
            <a:ext cx="2651760" cy="315685"/>
          </a:xfrm>
          <a:prstGeom prst="rect">
            <a:avLst/>
          </a:prstGeom>
          <a:solidFill>
            <a:srgbClr val="53777A"/>
          </a:solidFill>
          <a:ln w="19050">
            <a:solidFill>
              <a:srgbClr val="537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PATIENT INCENTIVES</a:t>
            </a:r>
          </a:p>
        </p:txBody>
      </p:sp>
      <p:sp>
        <p:nvSpPr>
          <p:cNvPr id="21" name="TextBox 20"/>
          <p:cNvSpPr txBox="1"/>
          <p:nvPr/>
        </p:nvSpPr>
        <p:spPr>
          <a:xfrm>
            <a:off x="9153568" y="5247617"/>
            <a:ext cx="2968191" cy="369332"/>
          </a:xfrm>
          <a:prstGeom prst="rect">
            <a:avLst/>
          </a:prstGeom>
          <a:noFill/>
          <a:ln w="19050">
            <a:noFill/>
          </a:ln>
        </p:spPr>
        <p:txBody>
          <a:bodyPr wrap="square" rtlCol="0">
            <a:spAutoFit/>
          </a:bodyPr>
          <a:lstStyle/>
          <a:p>
            <a:pPr algn="ctr"/>
            <a:r>
              <a:rPr lang="en-US" b="1" dirty="0" smtClean="0"/>
              <a:t>$12K </a:t>
            </a:r>
            <a:r>
              <a:rPr lang="en-US" b="1" dirty="0"/>
              <a:t>Lottery Entry</a:t>
            </a:r>
          </a:p>
        </p:txBody>
      </p:sp>
      <p:sp>
        <p:nvSpPr>
          <p:cNvPr id="23" name="Rectangle 22"/>
          <p:cNvSpPr/>
          <p:nvPr/>
        </p:nvSpPr>
        <p:spPr>
          <a:xfrm>
            <a:off x="9314048" y="5166828"/>
            <a:ext cx="2651760" cy="533643"/>
          </a:xfrm>
          <a:prstGeom prst="rect">
            <a:avLst/>
          </a:prstGeom>
          <a:noFill/>
          <a:ln w="19050">
            <a:solidFill>
              <a:srgbClr val="F9B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314048" y="5719200"/>
            <a:ext cx="2651760" cy="315826"/>
          </a:xfrm>
          <a:prstGeom prst="rect">
            <a:avLst/>
          </a:prstGeom>
          <a:solidFill>
            <a:srgbClr val="F9BF76"/>
          </a:solidFill>
          <a:ln w="28575">
            <a:solidFill>
              <a:srgbClr val="F9B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353005" y="5669364"/>
            <a:ext cx="2620766" cy="415498"/>
          </a:xfrm>
          <a:prstGeom prst="rect">
            <a:avLst/>
          </a:prstGeom>
          <a:noFill/>
          <a:ln w="19050">
            <a:noFill/>
          </a:ln>
        </p:spPr>
        <p:txBody>
          <a:bodyPr wrap="square" rtlCol="0">
            <a:spAutoFit/>
          </a:bodyPr>
          <a:lstStyle/>
          <a:p>
            <a:pPr algn="ctr"/>
            <a:r>
              <a:rPr lang="en-US" sz="1050" b="1" dirty="0"/>
              <a:t>ELIGIBILE WITH SUSTAINED VIRAL SUPPRESSION</a:t>
            </a:r>
          </a:p>
        </p:txBody>
      </p:sp>
      <p:sp>
        <p:nvSpPr>
          <p:cNvPr id="5" name="TextBox 4"/>
          <p:cNvSpPr txBox="1"/>
          <p:nvPr/>
        </p:nvSpPr>
        <p:spPr>
          <a:xfrm>
            <a:off x="9309262" y="4856318"/>
            <a:ext cx="2656546" cy="307777"/>
          </a:xfrm>
          <a:prstGeom prst="rect">
            <a:avLst/>
          </a:prstGeom>
          <a:noFill/>
        </p:spPr>
        <p:txBody>
          <a:bodyPr wrap="square" rtlCol="0">
            <a:spAutoFit/>
          </a:bodyPr>
          <a:lstStyle/>
          <a:p>
            <a:pPr algn="ctr"/>
            <a:r>
              <a:rPr lang="en-US" sz="1400" i="1" dirty="0"/>
              <a:t>Sustained Outcome Incentive</a:t>
            </a:r>
          </a:p>
        </p:txBody>
      </p:sp>
      <p:sp>
        <p:nvSpPr>
          <p:cNvPr id="12" name="Up Arrow 11"/>
          <p:cNvSpPr/>
          <p:nvPr/>
        </p:nvSpPr>
        <p:spPr>
          <a:xfrm rot="4645647">
            <a:off x="4096199" y="616109"/>
            <a:ext cx="219171" cy="6579235"/>
          </a:xfrm>
          <a:prstGeom prst="up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rot="20876121">
            <a:off x="1187293" y="3594773"/>
            <a:ext cx="5708469" cy="338554"/>
          </a:xfrm>
          <a:prstGeom prst="rect">
            <a:avLst/>
          </a:prstGeom>
          <a:noFill/>
        </p:spPr>
        <p:txBody>
          <a:bodyPr wrap="square" rtlCol="0">
            <a:spAutoFit/>
          </a:bodyPr>
          <a:lstStyle/>
          <a:p>
            <a:pPr algn="ctr"/>
            <a:r>
              <a:rPr lang="en-US" sz="1600" b="1" dirty="0"/>
              <a:t>Incentives improve retention in care</a:t>
            </a:r>
          </a:p>
        </p:txBody>
      </p:sp>
    </p:spTree>
    <p:extLst>
      <p:ext uri="{BB962C8B-B14F-4D97-AF65-F5344CB8AC3E}">
        <p14:creationId xmlns:p14="http://schemas.microsoft.com/office/powerpoint/2010/main" val="216437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3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3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3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3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3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3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3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3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3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0" grpId="0" animBg="1"/>
      <p:bldP spid="21" grpId="0"/>
      <p:bldP spid="23" grpId="0" animBg="1"/>
      <p:bldP spid="24" grpId="0" animBg="1"/>
      <p:bldP spid="22" grpId="0"/>
      <p:bldP spid="5" grpId="0"/>
      <p:bldP spid="12"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800100"/>
          </a:xfrm>
        </p:spPr>
        <p:txBody>
          <a:bodyPr>
            <a:normAutofit/>
          </a:bodyPr>
          <a:lstStyle/>
          <a:p>
            <a:r>
              <a:rPr lang="en-US" sz="3600" b="1" dirty="0"/>
              <a:t>Red Ribbon 4-Pillars Intervention Model</a:t>
            </a:r>
          </a:p>
        </p:txBody>
      </p:sp>
      <p:sp>
        <p:nvSpPr>
          <p:cNvPr id="20" name="TextBox 19"/>
          <p:cNvSpPr txBox="1"/>
          <p:nvPr/>
        </p:nvSpPr>
        <p:spPr>
          <a:xfrm>
            <a:off x="9132032" y="2631198"/>
            <a:ext cx="2606040" cy="2880360"/>
          </a:xfrm>
          <a:prstGeom prst="rect">
            <a:avLst/>
          </a:prstGeom>
          <a:noFill/>
          <a:ln w="19050">
            <a:solidFill>
              <a:srgbClr val="53777A"/>
            </a:solidFill>
          </a:ln>
        </p:spPr>
        <p:txBody>
          <a:bodyPr wrap="square" tIns="91440" bIns="91440" rtlCol="0" anchor="t">
            <a:noAutofit/>
          </a:bodyPr>
          <a:lstStyle/>
          <a:p>
            <a:pPr marL="182880" indent="-182880">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10 dollars of </a:t>
            </a:r>
            <a:r>
              <a:rPr lang="en-US" b="1" dirty="0">
                <a:solidFill>
                  <a:srgbClr val="53777A"/>
                </a:solidFill>
                <a:ea typeface="Verdana" panose="020B0604030504040204" pitchFamily="34" charset="0"/>
                <a:cs typeface="Verdana" panose="020B0604030504040204" pitchFamily="34" charset="0"/>
              </a:rPr>
              <a:t>incremental cost savings</a:t>
            </a:r>
            <a:r>
              <a:rPr lang="en-US" dirty="0">
                <a:ea typeface="Verdana" panose="020B0604030504040204" pitchFamily="34" charset="0"/>
                <a:cs typeface="Verdana" panose="020B0604030504040204" pitchFamily="34" charset="0"/>
              </a:rPr>
              <a:t> for every dollar</a:t>
            </a:r>
          </a:p>
          <a:p>
            <a:pPr marL="182880" indent="-182880">
              <a:spcAft>
                <a:spcPts val="1200"/>
              </a:spcAft>
              <a:buFont typeface="Arial" panose="020B0604020202020204" pitchFamily="34" charset="0"/>
              <a:buChar char="•"/>
            </a:pPr>
            <a:r>
              <a:rPr lang="en-US" b="1" dirty="0">
                <a:solidFill>
                  <a:srgbClr val="53777A"/>
                </a:solidFill>
                <a:ea typeface="Verdana" panose="020B0604030504040204" pitchFamily="34" charset="0"/>
                <a:cs typeface="Verdana" panose="020B0604030504040204" pitchFamily="34" charset="0"/>
              </a:rPr>
              <a:t>Independent evaluator </a:t>
            </a:r>
            <a:r>
              <a:rPr lang="en-US" dirty="0">
                <a:ea typeface="Verdana" panose="020B0604030504040204" pitchFamily="34" charset="0"/>
                <a:cs typeface="Verdana" panose="020B0604030504040204" pitchFamily="34" charset="0"/>
              </a:rPr>
              <a:t>to monitor and report program indicators</a:t>
            </a:r>
            <a:endParaRPr lang="en-US" b="1" dirty="0">
              <a:solidFill>
                <a:schemeClr val="bg1"/>
              </a:solidFill>
              <a:ea typeface="Verdana" panose="020B0604030504040204" pitchFamily="34" charset="0"/>
              <a:cs typeface="Verdana" panose="020B0604030504040204" pitchFamily="34" charset="0"/>
            </a:endParaRPr>
          </a:p>
        </p:txBody>
      </p:sp>
      <p:sp>
        <p:nvSpPr>
          <p:cNvPr id="21" name="TextBox 20"/>
          <p:cNvSpPr txBox="1"/>
          <p:nvPr/>
        </p:nvSpPr>
        <p:spPr>
          <a:xfrm>
            <a:off x="9132032" y="1707977"/>
            <a:ext cx="2606040" cy="923221"/>
          </a:xfrm>
          <a:prstGeom prst="rect">
            <a:avLst/>
          </a:prstGeom>
          <a:solidFill>
            <a:srgbClr val="53777A"/>
          </a:solidFill>
          <a:ln w="19050">
            <a:solidFill>
              <a:srgbClr val="53777A"/>
            </a:solidFill>
          </a:ln>
        </p:spPr>
        <p:txBody>
          <a:bodyPr wrap="square" rtlCol="0" anchor="ctr">
            <a:noAutofit/>
          </a:bodyPr>
          <a:lstStyle/>
          <a:p>
            <a:pPr algn="ctr"/>
            <a:r>
              <a:rPr lang="en-US" b="1" dirty="0">
                <a:solidFill>
                  <a:schemeClr val="bg1"/>
                </a:solidFill>
                <a:ea typeface="Verdana" panose="020B0604030504040204" pitchFamily="34" charset="0"/>
                <a:cs typeface="Verdana" panose="020B0604030504040204" pitchFamily="34" charset="0"/>
              </a:rPr>
              <a:t>OUTCOME</a:t>
            </a:r>
          </a:p>
          <a:p>
            <a:pPr algn="ctr"/>
            <a:r>
              <a:rPr lang="en-US" b="1" dirty="0">
                <a:solidFill>
                  <a:schemeClr val="bg1"/>
                </a:solidFill>
                <a:ea typeface="Verdana" panose="020B0604030504040204" pitchFamily="34" charset="0"/>
                <a:cs typeface="Verdana" panose="020B0604030504040204" pitchFamily="34" charset="0"/>
              </a:rPr>
              <a:t>FUNDERS</a:t>
            </a:r>
            <a:endParaRPr lang="en-US" b="1" dirty="0">
              <a:solidFill>
                <a:schemeClr val="bg1"/>
              </a:solidFill>
              <a:latin typeface="+mj-lt"/>
              <a:ea typeface="Verdana" panose="020B0604030504040204" pitchFamily="34" charset="0"/>
              <a:cs typeface="Verdana" panose="020B0604030504040204" pitchFamily="34" charset="0"/>
            </a:endParaRPr>
          </a:p>
        </p:txBody>
      </p:sp>
      <p:sp>
        <p:nvSpPr>
          <p:cNvPr id="23" name="Rectangle 22"/>
          <p:cNvSpPr/>
          <p:nvPr/>
        </p:nvSpPr>
        <p:spPr>
          <a:xfrm>
            <a:off x="453929" y="1707977"/>
            <a:ext cx="2606040" cy="915074"/>
          </a:xfrm>
          <a:prstGeom prst="rect">
            <a:avLst/>
          </a:prstGeom>
          <a:solidFill>
            <a:srgbClr val="D95B43"/>
          </a:solidFill>
          <a:ln w="19050">
            <a:solidFill>
              <a:srgbClr val="D95B43"/>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b="1" dirty="0">
                <a:solidFill>
                  <a:schemeClr val="bg1"/>
                </a:solidFill>
                <a:ea typeface="Verdana" panose="020B0604030504040204" pitchFamily="34" charset="0"/>
                <a:cs typeface="Verdana" panose="020B0604030504040204" pitchFamily="34" charset="0"/>
              </a:rPr>
              <a:t>BEHAVIOR AND TARGET POPULATION</a:t>
            </a:r>
            <a:endParaRPr lang="en-US" dirty="0"/>
          </a:p>
        </p:txBody>
      </p:sp>
      <p:sp>
        <p:nvSpPr>
          <p:cNvPr id="24" name="Rectangle 23"/>
          <p:cNvSpPr/>
          <p:nvPr/>
        </p:nvSpPr>
        <p:spPr>
          <a:xfrm>
            <a:off x="453929" y="2631198"/>
            <a:ext cx="2606040" cy="2880360"/>
          </a:xfrm>
          <a:prstGeom prst="rect">
            <a:avLst/>
          </a:prstGeom>
          <a:noFill/>
          <a:ln w="19050">
            <a:solidFill>
              <a:srgbClr val="D8594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182880" indent="-182880">
              <a:spcAft>
                <a:spcPts val="1200"/>
              </a:spcAft>
              <a:buFont typeface="Arial" panose="020B0604020202020204" pitchFamily="34" charset="0"/>
              <a:buChar char="•"/>
            </a:pPr>
            <a:r>
              <a:rPr lang="en-US" dirty="0">
                <a:solidFill>
                  <a:schemeClr val="tx1"/>
                </a:solidFill>
                <a:ea typeface="Verdana" panose="020B0604030504040204" pitchFamily="34" charset="0"/>
                <a:cs typeface="Verdana" panose="020B0604030504040204" pitchFamily="34" charset="0"/>
              </a:rPr>
              <a:t>Patient </a:t>
            </a:r>
            <a:r>
              <a:rPr lang="en-US" b="1" dirty="0">
                <a:solidFill>
                  <a:srgbClr val="D85940"/>
                </a:solidFill>
                <a:ea typeface="Verdana" panose="020B0604030504040204" pitchFamily="34" charset="0"/>
                <a:cs typeface="Verdana" panose="020B0604030504040204" pitchFamily="34" charset="0"/>
              </a:rPr>
              <a:t>incentives</a:t>
            </a:r>
            <a:r>
              <a:rPr lang="en-US" dirty="0">
                <a:solidFill>
                  <a:schemeClr val="tx1"/>
                </a:solidFill>
                <a:ea typeface="Verdana" panose="020B0604030504040204" pitchFamily="34" charset="0"/>
                <a:cs typeface="Verdana" panose="020B0604030504040204" pitchFamily="34" charset="0"/>
              </a:rPr>
              <a:t> influence retention in care and achieve </a:t>
            </a:r>
            <a:r>
              <a:rPr lang="en-US" b="1" dirty="0">
                <a:solidFill>
                  <a:srgbClr val="D85940"/>
                </a:solidFill>
                <a:ea typeface="Verdana" panose="020B0604030504040204" pitchFamily="34" charset="0"/>
                <a:cs typeface="Verdana" panose="020B0604030504040204" pitchFamily="34" charset="0"/>
              </a:rPr>
              <a:t>viral suppression</a:t>
            </a:r>
          </a:p>
          <a:p>
            <a:pPr marL="182880" indent="-182880">
              <a:spcAft>
                <a:spcPts val="1200"/>
              </a:spcAft>
              <a:buFont typeface="Arial" panose="020B0604020202020204" pitchFamily="34" charset="0"/>
              <a:buChar char="•"/>
            </a:pPr>
            <a:r>
              <a:rPr lang="en-US" b="1" dirty="0">
                <a:solidFill>
                  <a:srgbClr val="D85940"/>
                </a:solidFill>
                <a:ea typeface="Verdana" panose="020B0604030504040204" pitchFamily="34" charset="0"/>
                <a:cs typeface="Verdana" panose="020B0604030504040204" pitchFamily="34" charset="0"/>
              </a:rPr>
              <a:t>Decrease secondary diseases</a:t>
            </a:r>
            <a:r>
              <a:rPr lang="en-US" b="1" dirty="0">
                <a:solidFill>
                  <a:schemeClr val="tx1"/>
                </a:solidFill>
                <a:ea typeface="Verdana" panose="020B0604030504040204" pitchFamily="34" charset="0"/>
                <a:cs typeface="Verdana" panose="020B0604030504040204" pitchFamily="34" charset="0"/>
              </a:rPr>
              <a:t> </a:t>
            </a:r>
            <a:r>
              <a:rPr lang="en-US" dirty="0">
                <a:solidFill>
                  <a:schemeClr val="tx1"/>
                </a:solidFill>
                <a:ea typeface="Verdana" panose="020B0604030504040204" pitchFamily="34" charset="0"/>
                <a:cs typeface="Verdana" panose="020B0604030504040204" pitchFamily="34" charset="0"/>
              </a:rPr>
              <a:t>and new HIV transmissions</a:t>
            </a:r>
            <a:endParaRPr lang="en-US" dirty="0">
              <a:solidFill>
                <a:schemeClr val="tx1"/>
              </a:solidFill>
            </a:endParaRPr>
          </a:p>
        </p:txBody>
      </p:sp>
      <p:sp>
        <p:nvSpPr>
          <p:cNvPr id="26" name="Rectangle 25"/>
          <p:cNvSpPr/>
          <p:nvPr/>
        </p:nvSpPr>
        <p:spPr>
          <a:xfrm>
            <a:off x="3346630" y="1707977"/>
            <a:ext cx="2606040" cy="915074"/>
          </a:xfrm>
          <a:prstGeom prst="rect">
            <a:avLst/>
          </a:prstGeom>
          <a:solidFill>
            <a:srgbClr val="D1313D"/>
          </a:solidFill>
          <a:ln w="19050">
            <a:solidFill>
              <a:srgbClr val="D13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a typeface="Verdana" panose="020B0604030504040204" pitchFamily="34" charset="0"/>
                <a:cs typeface="Verdana" panose="020B0604030504040204" pitchFamily="34" charset="0"/>
              </a:rPr>
              <a:t>OPERATIONS</a:t>
            </a:r>
            <a:endParaRPr lang="en-US" dirty="0"/>
          </a:p>
        </p:txBody>
      </p:sp>
      <p:sp>
        <p:nvSpPr>
          <p:cNvPr id="28" name="Rectangle 27"/>
          <p:cNvSpPr/>
          <p:nvPr/>
        </p:nvSpPr>
        <p:spPr>
          <a:xfrm>
            <a:off x="3346630" y="2631198"/>
            <a:ext cx="2606040" cy="2880360"/>
          </a:xfrm>
          <a:prstGeom prst="rect">
            <a:avLst/>
          </a:prstGeom>
          <a:noFill/>
          <a:ln w="19050">
            <a:solidFill>
              <a:srgbClr val="D1313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182880" indent="-182880">
              <a:spcAft>
                <a:spcPts val="1200"/>
              </a:spcAft>
              <a:buFont typeface="Arial" panose="020B0604020202020204" pitchFamily="34" charset="0"/>
              <a:buChar char="•"/>
            </a:pPr>
            <a:r>
              <a:rPr lang="en-US" dirty="0" smtClean="0">
                <a:solidFill>
                  <a:schemeClr val="tx1"/>
                </a:solidFill>
                <a:ea typeface="Verdana" panose="020B0604030504040204" pitchFamily="34" charset="0"/>
                <a:cs typeface="Verdana" panose="020B0604030504040204" pitchFamily="34" charset="0"/>
              </a:rPr>
              <a:t>Utilize </a:t>
            </a:r>
            <a:r>
              <a:rPr lang="en-US" b="1" dirty="0">
                <a:solidFill>
                  <a:srgbClr val="E41F26"/>
                </a:solidFill>
                <a:ea typeface="Verdana" panose="020B0604030504040204" pitchFamily="34" charset="0"/>
                <a:cs typeface="Verdana" panose="020B0604030504040204" pitchFamily="34" charset="0"/>
              </a:rPr>
              <a:t>existing infrastructure</a:t>
            </a:r>
          </a:p>
          <a:p>
            <a:pPr marL="182880" indent="-182880">
              <a:spcAft>
                <a:spcPts val="1200"/>
              </a:spcAft>
              <a:buFont typeface="Arial" panose="020B0604020202020204" pitchFamily="34" charset="0"/>
              <a:buChar char="•"/>
            </a:pPr>
            <a:r>
              <a:rPr lang="en-US" b="1" dirty="0">
                <a:solidFill>
                  <a:srgbClr val="E41F26"/>
                </a:solidFill>
                <a:ea typeface="Verdana" panose="020B0604030504040204" pitchFamily="34" charset="0"/>
                <a:cs typeface="Verdana" panose="020B0604030504040204" pitchFamily="34" charset="0"/>
              </a:rPr>
              <a:t>Experienced</a:t>
            </a:r>
            <a:r>
              <a:rPr lang="en-US" dirty="0">
                <a:solidFill>
                  <a:schemeClr val="tx1"/>
                </a:solidFill>
                <a:ea typeface="Verdana" panose="020B0604030504040204" pitchFamily="34" charset="0"/>
                <a:cs typeface="Verdana" panose="020B0604030504040204" pitchFamily="34" charset="0"/>
              </a:rPr>
              <a:t> service providers</a:t>
            </a:r>
          </a:p>
          <a:p>
            <a:pPr marL="182880" indent="-182880">
              <a:spcAft>
                <a:spcPts val="1200"/>
              </a:spcAft>
              <a:buFont typeface="Arial" panose="020B0604020202020204" pitchFamily="34" charset="0"/>
              <a:buChar char="•"/>
            </a:pPr>
            <a:r>
              <a:rPr lang="en-US" b="1" dirty="0">
                <a:solidFill>
                  <a:srgbClr val="E41F26"/>
                </a:solidFill>
                <a:ea typeface="Verdana" panose="020B0604030504040204" pitchFamily="34" charset="0"/>
                <a:cs typeface="Verdana" panose="020B0604030504040204" pitchFamily="34" charset="0"/>
              </a:rPr>
              <a:t>Share </a:t>
            </a:r>
            <a:r>
              <a:rPr lang="en-US" dirty="0">
                <a:solidFill>
                  <a:schemeClr val="tx1"/>
                </a:solidFill>
                <a:ea typeface="Verdana" panose="020B0604030504040204" pitchFamily="34" charset="0"/>
                <a:cs typeface="Verdana" panose="020B0604030504040204" pitchFamily="34" charset="0"/>
              </a:rPr>
              <a:t>in outcome </a:t>
            </a:r>
            <a:r>
              <a:rPr lang="en-US" dirty="0" smtClean="0">
                <a:solidFill>
                  <a:schemeClr val="tx1"/>
                </a:solidFill>
                <a:ea typeface="Verdana" panose="020B0604030504040204" pitchFamily="34" charset="0"/>
                <a:cs typeface="Verdana" panose="020B0604030504040204" pitchFamily="34" charset="0"/>
              </a:rPr>
              <a:t>payments</a:t>
            </a:r>
          </a:p>
          <a:p>
            <a:pPr marL="182880" indent="-182880">
              <a:spcAft>
                <a:spcPts val="1200"/>
              </a:spcAft>
              <a:buFont typeface="Arial" panose="020B0604020202020204" pitchFamily="34" charset="0"/>
              <a:buChar char="•"/>
            </a:pPr>
            <a:r>
              <a:rPr lang="en-US" dirty="0">
                <a:solidFill>
                  <a:schemeClr val="tx1"/>
                </a:solidFill>
                <a:ea typeface="Verdana" panose="020B0604030504040204" pitchFamily="34" charset="0"/>
                <a:cs typeface="Verdana" panose="020B0604030504040204" pitchFamily="34" charset="0"/>
              </a:rPr>
              <a:t>20 integrated HIV clinics in D.C</a:t>
            </a:r>
            <a:r>
              <a:rPr lang="en-US" dirty="0" smtClean="0">
                <a:solidFill>
                  <a:schemeClr val="tx1"/>
                </a:solidFill>
                <a:ea typeface="Verdana" panose="020B0604030504040204" pitchFamily="34" charset="0"/>
                <a:cs typeface="Verdana" panose="020B0604030504040204" pitchFamily="34" charset="0"/>
              </a:rPr>
              <a:t>.</a:t>
            </a:r>
            <a:endParaRPr lang="en-US" dirty="0">
              <a:solidFill>
                <a:schemeClr val="tx1"/>
              </a:solidFill>
              <a:ea typeface="Verdana" panose="020B0604030504040204" pitchFamily="34" charset="0"/>
              <a:cs typeface="Verdana" panose="020B0604030504040204" pitchFamily="34" charset="0"/>
            </a:endParaRPr>
          </a:p>
        </p:txBody>
      </p:sp>
      <p:sp>
        <p:nvSpPr>
          <p:cNvPr id="29" name="Rectangle 28"/>
          <p:cNvSpPr/>
          <p:nvPr/>
        </p:nvSpPr>
        <p:spPr>
          <a:xfrm>
            <a:off x="6239331" y="1707977"/>
            <a:ext cx="2606040" cy="915074"/>
          </a:xfrm>
          <a:prstGeom prst="rect">
            <a:avLst/>
          </a:prstGeom>
          <a:solidFill>
            <a:srgbClr val="542437"/>
          </a:solidFill>
          <a:ln w="19050">
            <a:solidFill>
              <a:srgbClr val="54243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bg1"/>
                </a:solidFill>
                <a:ea typeface="Verdana" panose="020B0604030504040204" pitchFamily="34" charset="0"/>
                <a:cs typeface="Verdana" panose="020B0604030504040204" pitchFamily="34" charset="0"/>
              </a:rPr>
              <a:t>INVESTORS</a:t>
            </a:r>
            <a:endParaRPr lang="en-US" dirty="0"/>
          </a:p>
        </p:txBody>
      </p:sp>
      <p:sp>
        <p:nvSpPr>
          <p:cNvPr id="32" name="Rectangle 31"/>
          <p:cNvSpPr/>
          <p:nvPr/>
        </p:nvSpPr>
        <p:spPr>
          <a:xfrm>
            <a:off x="6239331" y="2631198"/>
            <a:ext cx="2606040" cy="2880360"/>
          </a:xfrm>
          <a:prstGeom prst="rect">
            <a:avLst/>
          </a:prstGeom>
          <a:noFill/>
          <a:ln w="19050">
            <a:solidFill>
              <a:srgbClr val="542437"/>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182880" indent="-182880">
              <a:spcAft>
                <a:spcPts val="1200"/>
              </a:spcAft>
              <a:buFont typeface="Arial" panose="020B0604020202020204" pitchFamily="34" charset="0"/>
              <a:buChar char="•"/>
            </a:pPr>
            <a:r>
              <a:rPr lang="en-US" dirty="0">
                <a:solidFill>
                  <a:schemeClr val="tx1"/>
                </a:solidFill>
                <a:ea typeface="Verdana" panose="020B0604030504040204" pitchFamily="34" charset="0"/>
                <a:cs typeface="Verdana" panose="020B0604030504040204" pitchFamily="34" charset="0"/>
              </a:rPr>
              <a:t>Investor capital </a:t>
            </a:r>
            <a:r>
              <a:rPr lang="en-US" b="1" dirty="0">
                <a:solidFill>
                  <a:srgbClr val="542437"/>
                </a:solidFill>
                <a:ea typeface="Verdana" panose="020B0604030504040204" pitchFamily="34" charset="0"/>
                <a:cs typeface="Verdana" panose="020B0604030504040204" pitchFamily="34" charset="0"/>
              </a:rPr>
              <a:t>directly targets patients and providers</a:t>
            </a:r>
          </a:p>
          <a:p>
            <a:pPr marL="182880" indent="-182880">
              <a:spcAft>
                <a:spcPts val="1200"/>
              </a:spcAft>
              <a:buFont typeface="Arial" panose="020B0604020202020204" pitchFamily="34" charset="0"/>
              <a:buChar char="•"/>
            </a:pPr>
            <a:r>
              <a:rPr lang="en-US" dirty="0">
                <a:solidFill>
                  <a:schemeClr val="tx1"/>
                </a:solidFill>
                <a:ea typeface="Verdana" panose="020B0604030504040204" pitchFamily="34" charset="0"/>
                <a:cs typeface="Verdana" panose="020B0604030504040204" pitchFamily="34" charset="0"/>
              </a:rPr>
              <a:t>Clear and</a:t>
            </a:r>
            <a:r>
              <a:rPr lang="en-US" b="1" dirty="0">
                <a:solidFill>
                  <a:schemeClr val="tx1"/>
                </a:solidFill>
                <a:ea typeface="Verdana" panose="020B0604030504040204" pitchFamily="34" charset="0"/>
                <a:cs typeface="Verdana" panose="020B0604030504040204" pitchFamily="34" charset="0"/>
              </a:rPr>
              <a:t> </a:t>
            </a:r>
            <a:r>
              <a:rPr lang="en-US" b="1" dirty="0">
                <a:solidFill>
                  <a:srgbClr val="542437"/>
                </a:solidFill>
                <a:ea typeface="Verdana" panose="020B0604030504040204" pitchFamily="34" charset="0"/>
                <a:cs typeface="Verdana" panose="020B0604030504040204" pitchFamily="34" charset="0"/>
              </a:rPr>
              <a:t>established metrics</a:t>
            </a:r>
          </a:p>
          <a:p>
            <a:pPr marL="182880" indent="-182880">
              <a:spcAft>
                <a:spcPts val="1200"/>
              </a:spcAft>
              <a:buFont typeface="Arial" panose="020B0604020202020204" pitchFamily="34" charset="0"/>
              <a:buChar char="•"/>
            </a:pPr>
            <a:r>
              <a:rPr lang="en-US" dirty="0">
                <a:solidFill>
                  <a:schemeClr val="tx1"/>
                </a:solidFill>
                <a:ea typeface="Verdana" panose="020B0604030504040204" pitchFamily="34" charset="0"/>
                <a:cs typeface="Verdana" panose="020B0604030504040204" pitchFamily="34" charset="0"/>
              </a:rPr>
              <a:t>Scalable model</a:t>
            </a:r>
            <a:endParaRPr lang="en-US" dirty="0">
              <a:solidFill>
                <a:schemeClr val="tx1"/>
              </a:solidFill>
            </a:endParaRPr>
          </a:p>
        </p:txBody>
      </p:sp>
    </p:spTree>
    <p:extLst>
      <p:ext uri="{BB962C8B-B14F-4D97-AF65-F5344CB8AC3E}">
        <p14:creationId xmlns:p14="http://schemas.microsoft.com/office/powerpoint/2010/main" val="320940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51030" cy="800100"/>
          </a:xfrm>
        </p:spPr>
        <p:txBody>
          <a:bodyPr>
            <a:normAutofit/>
          </a:bodyPr>
          <a:lstStyle/>
          <a:p>
            <a:r>
              <a:rPr lang="en-US" sz="3600" b="1" dirty="0"/>
              <a:t>Investors Share Cost Savings With Public Payers</a:t>
            </a:r>
          </a:p>
        </p:txBody>
      </p:sp>
      <p:sp>
        <p:nvSpPr>
          <p:cNvPr id="60" name="Rectangle 59"/>
          <p:cNvSpPr/>
          <p:nvPr/>
        </p:nvSpPr>
        <p:spPr>
          <a:xfrm>
            <a:off x="215805" y="1982418"/>
            <a:ext cx="1097282" cy="2260629"/>
          </a:xfrm>
          <a:prstGeom prst="rect">
            <a:avLst/>
          </a:prstGeom>
          <a:solidFill>
            <a:srgbClr val="542437"/>
          </a:solidFill>
          <a:ln w="6350" cap="rnd" cmpd="sng" algn="ctr">
            <a:solidFill>
              <a:schemeClr val="bg2">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mj-lt"/>
                <a:ea typeface="+mn-ea"/>
                <a:cs typeface="Arial" panose="020B0604020202020204" pitchFamily="34" charset="0"/>
              </a:rPr>
              <a:t>DEBT</a:t>
            </a:r>
            <a:r>
              <a:rPr kumimoji="0" lang="en-US" sz="1400" b="1" i="0" u="none" strike="noStrike" kern="0" cap="none" spc="0" normalizeH="0" baseline="0" noProof="0" dirty="0">
                <a:ln>
                  <a:noFill/>
                </a:ln>
                <a:solidFill>
                  <a:srgbClr val="F8F8F8">
                    <a:lumMod val="25000"/>
                  </a:srgbClr>
                </a:solidFill>
                <a:effectLst/>
                <a:uLnTx/>
                <a:uFillTx/>
                <a:latin typeface="+mj-lt"/>
                <a:ea typeface="+mn-ea"/>
                <a:cs typeface="Arial" panose="020B0604020202020204" pitchFamily="34" charset="0"/>
              </a:rPr>
              <a:t> </a:t>
            </a:r>
          </a:p>
        </p:txBody>
      </p:sp>
      <p:sp>
        <p:nvSpPr>
          <p:cNvPr id="61" name="Rectangle 60"/>
          <p:cNvSpPr/>
          <p:nvPr/>
        </p:nvSpPr>
        <p:spPr>
          <a:xfrm>
            <a:off x="215805" y="4305446"/>
            <a:ext cx="1097282" cy="1439039"/>
          </a:xfrm>
          <a:prstGeom prst="rect">
            <a:avLst/>
          </a:prstGeom>
          <a:solidFill>
            <a:srgbClr val="542437"/>
          </a:solidFill>
          <a:ln w="3175" cap="rnd" cmpd="sng" algn="ctr">
            <a:solidFill>
              <a:schemeClr val="bg2">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mj-lt"/>
                <a:ea typeface="+mn-ea"/>
                <a:cs typeface="Arial" panose="020B0604020202020204" pitchFamily="34" charset="0"/>
              </a:rPr>
              <a:t>EQUITY</a:t>
            </a:r>
          </a:p>
        </p:txBody>
      </p:sp>
      <p:sp>
        <p:nvSpPr>
          <p:cNvPr id="64" name="Rectangle 63"/>
          <p:cNvSpPr/>
          <p:nvPr/>
        </p:nvSpPr>
        <p:spPr>
          <a:xfrm>
            <a:off x="3125502" y="1982417"/>
            <a:ext cx="357083" cy="3762067"/>
          </a:xfrm>
          <a:prstGeom prst="rect">
            <a:avLst/>
          </a:prstGeom>
          <a:noFill/>
          <a:ln w="28575" cap="rnd" cmpd="sng" algn="ctr">
            <a:solidFill>
              <a:sysClr val="window" lastClr="FFFFFF">
                <a:lumMod val="65000"/>
              </a:sysClr>
            </a:solidFill>
            <a:prstDash val="solid"/>
          </a:ln>
          <a:effectLst/>
        </p:spPr>
        <p:txBody>
          <a:bodyPr rtlCol="0" anchor="ctr"/>
          <a:lstStyle/>
          <a:p>
            <a:pPr marL="0" marR="0" lvl="0" indent="0" algn="ctr" defTabSz="457200" eaLnBrk="1" fontAlgn="auto" latinLnBrk="0" hangingPunct="1">
              <a:lnSpc>
                <a:spcPts val="2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mj-lt"/>
                <a:ea typeface="+mn-ea"/>
                <a:cs typeface="Arial" panose="020B0604020202020204" pitchFamily="34" charset="0"/>
              </a:rPr>
              <a:t>SPV</a:t>
            </a:r>
          </a:p>
        </p:txBody>
      </p:sp>
      <p:sp>
        <p:nvSpPr>
          <p:cNvPr id="99" name="Rectangle 98"/>
          <p:cNvSpPr/>
          <p:nvPr/>
        </p:nvSpPr>
        <p:spPr>
          <a:xfrm>
            <a:off x="4898494" y="3481089"/>
            <a:ext cx="1854926" cy="1439994"/>
          </a:xfrm>
          <a:prstGeom prst="rect">
            <a:avLst/>
          </a:prstGeom>
          <a:solidFill>
            <a:srgbClr val="D1313D"/>
          </a:solidFill>
          <a:ln w="6350" cap="rnd" cmpd="sng" algn="ctr">
            <a:solidFill>
              <a:sysClr val="window" lastClr="FFFFFF">
                <a:lumMod val="85000"/>
              </a:sysClr>
            </a:solidFill>
            <a:prstDash val="solid"/>
          </a:ln>
          <a:effectLst/>
        </p:spPr>
        <p:txBody>
          <a:bodyPr lIns="91440" rIns="45720" rtlCol="0" anchor="ctr"/>
          <a:lstStyle/>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Arial" panose="020B0604020202020204" pitchFamily="34" charset="0"/>
              </a:rPr>
              <a:t>Service Provider</a:t>
            </a:r>
          </a:p>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FHI360</a:t>
            </a:r>
          </a:p>
        </p:txBody>
      </p:sp>
      <p:sp>
        <p:nvSpPr>
          <p:cNvPr id="104" name="Rectangle 103"/>
          <p:cNvSpPr/>
          <p:nvPr/>
        </p:nvSpPr>
        <p:spPr>
          <a:xfrm>
            <a:off x="4898494" y="1982418"/>
            <a:ext cx="1854926" cy="1417727"/>
          </a:xfrm>
          <a:prstGeom prst="rect">
            <a:avLst/>
          </a:prstGeom>
          <a:solidFill>
            <a:srgbClr val="D1313D"/>
          </a:solidFill>
          <a:ln w="6350" cap="rnd" cmpd="sng" algn="ctr">
            <a:noFill/>
            <a:prstDash val="solid"/>
          </a:ln>
          <a:effectLst/>
        </p:spPr>
        <p:txBody>
          <a:bodyPr rIns="0" rtlCol="0" anchor="ctr"/>
          <a:lstStyle/>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Arial" panose="020B0604020202020204" pitchFamily="34" charset="0"/>
              </a:rPr>
              <a:t>Sub-contracted service providers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Health clinics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7657" y="3055373"/>
            <a:ext cx="1839105" cy="615492"/>
          </a:xfrm>
          <a:prstGeom prst="rect">
            <a:avLst/>
          </a:prstGeom>
        </p:spPr>
      </p:pic>
      <p:pic>
        <p:nvPicPr>
          <p:cNvPr id="115" name="Picture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9686" y="1982090"/>
            <a:ext cx="1839105" cy="832242"/>
          </a:xfrm>
          <a:prstGeom prst="rect">
            <a:avLst/>
          </a:prstGeom>
        </p:spPr>
      </p:pic>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9685" y="3983550"/>
            <a:ext cx="1839105" cy="747381"/>
          </a:xfrm>
          <a:prstGeom prst="rect">
            <a:avLst/>
          </a:prstGeom>
        </p:spPr>
      </p:pic>
      <p:sp>
        <p:nvSpPr>
          <p:cNvPr id="134" name="Retângulo de cantos arredondados 58"/>
          <p:cNvSpPr/>
          <p:nvPr/>
        </p:nvSpPr>
        <p:spPr>
          <a:xfrm>
            <a:off x="7482658" y="2645959"/>
            <a:ext cx="1590731" cy="513852"/>
          </a:xfrm>
          <a:prstGeom prst="rect">
            <a:avLst/>
          </a:prstGeom>
          <a:solidFill>
            <a:srgbClr val="D95B43"/>
          </a:solidFill>
          <a:ln w="25400" cap="rnd"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mj-lt"/>
                <a:ea typeface="Ebrima" panose="02000000000000000000" pitchFamily="2" charset="0"/>
                <a:cs typeface="Ebrima" panose="02000000000000000000" pitchFamily="2" charset="0"/>
              </a:rPr>
              <a:t>Patient Financial</a:t>
            </a:r>
            <a:r>
              <a:rPr kumimoji="0" lang="en-US" sz="1400" b="1" i="0" u="none" strike="noStrike" kern="0" cap="none" spc="0" normalizeH="0" noProof="0" dirty="0">
                <a:ln>
                  <a:noFill/>
                </a:ln>
                <a:solidFill>
                  <a:schemeClr val="bg1"/>
                </a:solidFill>
                <a:effectLst/>
                <a:uLnTx/>
                <a:uFillTx/>
                <a:latin typeface="+mj-lt"/>
                <a:ea typeface="Ebrima" panose="02000000000000000000" pitchFamily="2" charset="0"/>
                <a:cs typeface="Ebrima" panose="02000000000000000000" pitchFamily="2" charset="0"/>
              </a:rPr>
              <a:t> Incentives</a:t>
            </a:r>
            <a:endParaRPr kumimoji="0" lang="en-US" sz="1400" b="1" i="0" u="none" strike="noStrike" kern="0" cap="none" spc="0" normalizeH="0" baseline="0" noProof="0" dirty="0">
              <a:ln>
                <a:noFill/>
              </a:ln>
              <a:solidFill>
                <a:schemeClr val="bg1"/>
              </a:solidFill>
              <a:effectLst/>
              <a:uLnTx/>
              <a:uFillTx/>
              <a:latin typeface="+mj-lt"/>
              <a:ea typeface="Ebrima" panose="02000000000000000000" pitchFamily="2" charset="0"/>
              <a:cs typeface="Ebrima" panose="02000000000000000000" pitchFamily="2" charset="0"/>
            </a:endParaRPr>
          </a:p>
        </p:txBody>
      </p:sp>
      <p:sp>
        <p:nvSpPr>
          <p:cNvPr id="140" name="TextBox 139"/>
          <p:cNvSpPr txBox="1"/>
          <p:nvPr/>
        </p:nvSpPr>
        <p:spPr>
          <a:xfrm>
            <a:off x="646738" y="1123210"/>
            <a:ext cx="2781108" cy="400110"/>
          </a:xfrm>
          <a:prstGeom prst="rect">
            <a:avLst/>
          </a:prstGeom>
          <a:noFill/>
        </p:spPr>
        <p:txBody>
          <a:bodyPr wrap="square" rtlCol="0">
            <a:spAutoFit/>
          </a:bodyPr>
          <a:lstStyle/>
          <a:p>
            <a:r>
              <a:rPr lang="en-US" sz="2000" b="1" dirty="0">
                <a:solidFill>
                  <a:srgbClr val="542437"/>
                </a:solidFill>
              </a:rPr>
              <a:t>INVESTOR CAPITAL</a:t>
            </a:r>
          </a:p>
        </p:txBody>
      </p:sp>
      <p:sp>
        <p:nvSpPr>
          <p:cNvPr id="141" name="TextBox 140"/>
          <p:cNvSpPr txBox="1"/>
          <p:nvPr/>
        </p:nvSpPr>
        <p:spPr>
          <a:xfrm>
            <a:off x="4495276" y="1128322"/>
            <a:ext cx="3905599" cy="400110"/>
          </a:xfrm>
          <a:prstGeom prst="rect">
            <a:avLst/>
          </a:prstGeom>
          <a:noFill/>
        </p:spPr>
        <p:txBody>
          <a:bodyPr wrap="square" rtlCol="0">
            <a:spAutoFit/>
          </a:bodyPr>
          <a:lstStyle/>
          <a:p>
            <a:r>
              <a:rPr lang="en-US" sz="2000" b="1" dirty="0">
                <a:solidFill>
                  <a:srgbClr val="D1313D"/>
                </a:solidFill>
              </a:rPr>
              <a:t>INTERVENTION OPERATIONS</a:t>
            </a:r>
          </a:p>
        </p:txBody>
      </p:sp>
      <p:sp>
        <p:nvSpPr>
          <p:cNvPr id="142" name="TextBox 141"/>
          <p:cNvSpPr txBox="1"/>
          <p:nvPr/>
        </p:nvSpPr>
        <p:spPr>
          <a:xfrm>
            <a:off x="9243088" y="1131685"/>
            <a:ext cx="2834617" cy="400110"/>
          </a:xfrm>
          <a:prstGeom prst="rect">
            <a:avLst/>
          </a:prstGeom>
          <a:noFill/>
        </p:spPr>
        <p:txBody>
          <a:bodyPr wrap="square" rtlCol="0">
            <a:spAutoFit/>
          </a:bodyPr>
          <a:lstStyle/>
          <a:p>
            <a:r>
              <a:rPr lang="en-US" sz="2000" b="1" dirty="0">
                <a:solidFill>
                  <a:srgbClr val="53777A"/>
                </a:solidFill>
              </a:rPr>
              <a:t>OUTCOME FUNDERS</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9626" y="4896509"/>
            <a:ext cx="1599222" cy="890378"/>
          </a:xfrm>
          <a:prstGeom prst="rect">
            <a:avLst/>
          </a:prstGeom>
        </p:spPr>
      </p:pic>
      <p:pic>
        <p:nvPicPr>
          <p:cNvPr id="1028" name="Picture 4" descr="https://d30y9cdsu7xlg0.cloudfront.net/png/22912-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1703" y="1893319"/>
            <a:ext cx="752640" cy="7526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59686" y="1982417"/>
            <a:ext cx="2329544" cy="3762068"/>
          </a:xfrm>
          <a:prstGeom prst="rect">
            <a:avLst/>
          </a:prstGeom>
          <a:noFill/>
          <a:ln w="28575">
            <a:solidFill>
              <a:srgbClr val="537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710063" y="4945747"/>
            <a:ext cx="5449618" cy="798738"/>
          </a:xfrm>
          <a:prstGeom prst="leftArrow">
            <a:avLst/>
          </a:prstGeom>
          <a:solidFill>
            <a:srgbClr val="53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SUCCESS PAYMENTS</a:t>
            </a:r>
          </a:p>
        </p:txBody>
      </p:sp>
      <p:sp>
        <p:nvSpPr>
          <p:cNvPr id="44" name="Left Arrow 43"/>
          <p:cNvSpPr/>
          <p:nvPr/>
        </p:nvSpPr>
        <p:spPr>
          <a:xfrm rot="10800000">
            <a:off x="1723178" y="2496410"/>
            <a:ext cx="1255795" cy="715385"/>
          </a:xfrm>
          <a:prstGeom prst="leftArrow">
            <a:avLst/>
          </a:prstGeom>
          <a:solidFill>
            <a:srgbClr val="542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t>
            </a:r>
          </a:p>
        </p:txBody>
      </p:sp>
      <p:sp>
        <p:nvSpPr>
          <p:cNvPr id="50" name="Left Arrow 49"/>
          <p:cNvSpPr/>
          <p:nvPr/>
        </p:nvSpPr>
        <p:spPr>
          <a:xfrm>
            <a:off x="1361619" y="2866527"/>
            <a:ext cx="1255794" cy="715386"/>
          </a:xfrm>
          <a:prstGeom prst="leftArrow">
            <a:avLst/>
          </a:prstGeom>
          <a:solidFill>
            <a:srgbClr val="5377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Principal &amp; Interest</a:t>
            </a:r>
          </a:p>
        </p:txBody>
      </p:sp>
      <p:sp>
        <p:nvSpPr>
          <p:cNvPr id="9" name="Left Arrow 8"/>
          <p:cNvSpPr/>
          <p:nvPr/>
        </p:nvSpPr>
        <p:spPr>
          <a:xfrm>
            <a:off x="1407557" y="4875555"/>
            <a:ext cx="1259470" cy="715386"/>
          </a:xfrm>
          <a:prstGeom prst="leftArrow">
            <a:avLst/>
          </a:prstGeom>
          <a:solidFill>
            <a:srgbClr val="5377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Residual Cash Flow</a:t>
            </a:r>
          </a:p>
        </p:txBody>
      </p:sp>
      <p:sp>
        <p:nvSpPr>
          <p:cNvPr id="52" name="Left Arrow 51"/>
          <p:cNvSpPr/>
          <p:nvPr/>
        </p:nvSpPr>
        <p:spPr>
          <a:xfrm rot="10800000">
            <a:off x="1768101" y="4505438"/>
            <a:ext cx="1259471" cy="715385"/>
          </a:xfrm>
          <a:prstGeom prst="leftArrow">
            <a:avLst/>
          </a:prstGeom>
          <a:solidFill>
            <a:srgbClr val="542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t>
            </a:r>
          </a:p>
        </p:txBody>
      </p:sp>
      <p:sp>
        <p:nvSpPr>
          <p:cNvPr id="53" name="Left Arrow 52"/>
          <p:cNvSpPr/>
          <p:nvPr/>
        </p:nvSpPr>
        <p:spPr>
          <a:xfrm rot="10800000">
            <a:off x="3682815" y="3470102"/>
            <a:ext cx="1111573" cy="1005840"/>
          </a:xfrm>
          <a:prstGeom prst="leftArrow">
            <a:avLst/>
          </a:prstGeom>
          <a:solidFill>
            <a:srgbClr val="542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t>
            </a:r>
          </a:p>
        </p:txBody>
      </p:sp>
      <p:sp>
        <p:nvSpPr>
          <p:cNvPr id="12" name="Right Arrow 11"/>
          <p:cNvSpPr/>
          <p:nvPr/>
        </p:nvSpPr>
        <p:spPr>
          <a:xfrm>
            <a:off x="6905223" y="3474720"/>
            <a:ext cx="2319774" cy="1001992"/>
          </a:xfrm>
          <a:prstGeom prst="rightArrow">
            <a:avLst/>
          </a:prstGeom>
          <a:solidFill>
            <a:srgbClr val="D95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Increased Viral Suppression Rates</a:t>
            </a:r>
          </a:p>
        </p:txBody>
      </p:sp>
      <p:cxnSp>
        <p:nvCxnSpPr>
          <p:cNvPr id="14" name="Straight Arrow Connector 13"/>
          <p:cNvCxnSpPr/>
          <p:nvPr/>
        </p:nvCxnSpPr>
        <p:spPr>
          <a:xfrm>
            <a:off x="6750628" y="2901517"/>
            <a:ext cx="671623" cy="0"/>
          </a:xfrm>
          <a:prstGeom prst="straightConnector1">
            <a:avLst/>
          </a:prstGeom>
          <a:ln w="38100">
            <a:solidFill>
              <a:srgbClr val="D95B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55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300"/>
                                        <p:tgtEl>
                                          <p:spTgt spid="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3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300"/>
                                        <p:tgtEl>
                                          <p:spTgt spid="1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fade">
                                      <p:cBhvr>
                                        <p:cTn id="16" dur="300"/>
                                        <p:tgtEl>
                                          <p:spTgt spid="1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300"/>
                                        <p:tgtEl>
                                          <p:spTgt spid="141"/>
                                        </p:tgtEl>
                                      </p:cBhvr>
                                    </p:animEffect>
                                  </p:childTnLst>
                                </p:cTn>
                              </p:par>
                              <p:par>
                                <p:cTn id="20" presetID="10"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300"/>
                                        <p:tgtEl>
                                          <p:spTgt spid="1028"/>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3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fade">
                                      <p:cBhvr>
                                        <p:cTn id="30" dur="300"/>
                                        <p:tgtEl>
                                          <p:spTgt spid="1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3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fade">
                                      <p:cBhvr>
                                        <p:cTn id="36" dur="300"/>
                                        <p:tgtEl>
                                          <p:spTgt spid="115"/>
                                        </p:tgtEl>
                                      </p:cBhvr>
                                    </p:animEffect>
                                  </p:childTnLst>
                                </p:cTn>
                              </p:par>
                              <p:par>
                                <p:cTn id="37" presetID="10" presetClass="entr" presetSubtype="0" fill="hold" nodeType="with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300"/>
                                        <p:tgtEl>
                                          <p:spTgt spid="1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300"/>
                                        <p:tgtEl>
                                          <p:spTgt spid="142"/>
                                        </p:tgtEl>
                                      </p:cBhvr>
                                    </p:animEffect>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3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3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3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300"/>
                                        <p:tgtEl>
                                          <p:spTgt spid="5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4" grpId="0" animBg="1"/>
      <p:bldP spid="134" grpId="0" animBg="1"/>
      <p:bldP spid="141" grpId="0"/>
      <p:bldP spid="142" grpId="0"/>
      <p:bldP spid="7" grpId="0" animBg="1"/>
      <p:bldP spid="8" grpId="0" animBg="1"/>
      <p:bldP spid="50" grpId="0" animBg="1"/>
      <p:bldP spid="9" grpId="0" animBg="1"/>
      <p:bldP spid="5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806404" cy="791641"/>
          </a:xfrm>
        </p:spPr>
        <p:txBody>
          <a:bodyPr>
            <a:normAutofit/>
          </a:bodyPr>
          <a:lstStyle/>
          <a:p>
            <a:r>
              <a:rPr lang="en-US" sz="3600" b="1" dirty="0"/>
              <a:t>Outcomes Achieved Rapidly</a:t>
            </a:r>
          </a:p>
        </p:txBody>
      </p:sp>
      <p:sp>
        <p:nvSpPr>
          <p:cNvPr id="7" name="Rectangle 6"/>
          <p:cNvSpPr/>
          <p:nvPr/>
        </p:nvSpPr>
        <p:spPr>
          <a:xfrm>
            <a:off x="9130317" y="2330910"/>
            <a:ext cx="2514287" cy="919517"/>
          </a:xfrm>
          <a:prstGeom prst="rect">
            <a:avLst/>
          </a:prstGeom>
          <a:solidFill>
            <a:srgbClr val="D1313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bg1"/>
                </a:solidFill>
              </a:rPr>
              <a:t>Rapid Validation of Outcomes</a:t>
            </a:r>
          </a:p>
        </p:txBody>
      </p:sp>
      <p:sp>
        <p:nvSpPr>
          <p:cNvPr id="8" name="Rectangle 7"/>
          <p:cNvSpPr/>
          <p:nvPr/>
        </p:nvSpPr>
        <p:spPr>
          <a:xfrm>
            <a:off x="9130317" y="1281631"/>
            <a:ext cx="2514287" cy="919517"/>
          </a:xfrm>
          <a:prstGeom prst="rect">
            <a:avLst/>
          </a:prstGeom>
          <a:solidFill>
            <a:srgbClr val="53777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t>Outcomes Achieved in Year Two</a:t>
            </a:r>
          </a:p>
        </p:txBody>
      </p:sp>
      <p:sp>
        <p:nvSpPr>
          <p:cNvPr id="9" name="Rectangle 8"/>
          <p:cNvSpPr/>
          <p:nvPr/>
        </p:nvSpPr>
        <p:spPr>
          <a:xfrm>
            <a:off x="9130317" y="3357609"/>
            <a:ext cx="2514287" cy="1169949"/>
          </a:xfrm>
          <a:prstGeom prst="rect">
            <a:avLst/>
          </a:prstGeom>
          <a:solidFill>
            <a:srgbClr val="D95B4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t>Quantifiable Cost Savings to Medicaid/Ryan White</a:t>
            </a:r>
          </a:p>
        </p:txBody>
      </p:sp>
      <p:graphicFrame>
        <p:nvGraphicFramePr>
          <p:cNvPr id="10" name="Chart 9"/>
          <p:cNvGraphicFramePr>
            <a:graphicFrameLocks/>
          </p:cNvGraphicFramePr>
          <p:nvPr>
            <p:extLst>
              <p:ext uri="{D42A27DB-BD31-4B8C-83A1-F6EECF244321}">
                <p14:modId xmlns:p14="http://schemas.microsoft.com/office/powerpoint/2010/main" val="3502041300"/>
              </p:ext>
            </p:extLst>
          </p:nvPr>
        </p:nvGraphicFramePr>
        <p:xfrm>
          <a:off x="190500" y="1123950"/>
          <a:ext cx="8458200" cy="490537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1896534" y="4696178"/>
            <a:ext cx="6502400" cy="11289"/>
          </a:xfrm>
          <a:prstGeom prst="line">
            <a:avLst/>
          </a:prstGeom>
          <a:ln w="19050">
            <a:solidFill>
              <a:srgbClr val="542437"/>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130316" y="4707467"/>
            <a:ext cx="2514287" cy="1321858"/>
          </a:xfrm>
          <a:prstGeom prst="rect">
            <a:avLst/>
          </a:prstGeom>
          <a:noFill/>
          <a:ln w="19050">
            <a:solidFill>
              <a:srgbClr val="542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tx1"/>
                </a:solidFill>
              </a:rPr>
              <a:t>Total D.C. medical cost savings:      </a:t>
            </a:r>
            <a:r>
              <a:rPr lang="en-US" b="1" dirty="0">
                <a:solidFill>
                  <a:srgbClr val="D1313D"/>
                </a:solidFill>
              </a:rPr>
              <a:t>$500 million</a:t>
            </a:r>
          </a:p>
        </p:txBody>
      </p:sp>
    </p:spTree>
    <p:extLst>
      <p:ext uri="{BB962C8B-B14F-4D97-AF65-F5344CB8AC3E}">
        <p14:creationId xmlns:p14="http://schemas.microsoft.com/office/powerpoint/2010/main" val="3811064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3993</TotalTime>
  <Words>1858</Words>
  <Application>Microsoft Office PowerPoint</Application>
  <PresentationFormat>Widescreen</PresentationFormat>
  <Paragraphs>376</Paragraphs>
  <Slides>25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Ebrima</vt:lpstr>
      <vt:lpstr>Verdana</vt:lpstr>
      <vt:lpstr>Office Theme</vt:lpstr>
      <vt:lpstr>PowerPoint Presentation</vt:lpstr>
      <vt:lpstr>PowerPoint Presentation</vt:lpstr>
      <vt:lpstr>HIV in the United States</vt:lpstr>
      <vt:lpstr>Influencing Patient Behavior</vt:lpstr>
      <vt:lpstr>Washington D.C. is Ideal Pilot City</vt:lpstr>
      <vt:lpstr>The Red Ribbon Fund Intervention</vt:lpstr>
      <vt:lpstr>Red Ribbon 4-Pillars Intervention Model</vt:lpstr>
      <vt:lpstr>Investors Share Cost Savings With Public Payers</vt:lpstr>
      <vt:lpstr>Outcomes Achieved Rapidly</vt:lpstr>
      <vt:lpstr>Attractive Returns from Cost Savings</vt:lpstr>
      <vt:lpstr>Risks and Mitigation Strategies</vt:lpstr>
      <vt:lpstr>Scalable and Repeatable Intervention Model</vt:lpstr>
      <vt:lpstr>Further De-Risking Levers</vt:lpstr>
      <vt:lpstr>In Depth Due Diligence in Progress</vt:lpstr>
      <vt:lpstr>What Do We Know Now?</vt:lpstr>
      <vt:lpstr>PowerPoint Presentation</vt:lpstr>
      <vt:lpstr>Appendix</vt:lpstr>
      <vt:lpstr>Summary Terms</vt:lpstr>
      <vt:lpstr>Sensitivity Tables</vt:lpstr>
      <vt:lpstr>Viral Suppression Leads to Cost Savings</vt:lpstr>
      <vt:lpstr>Changing Behavior Through Incentive Programs</vt:lpstr>
      <vt:lpstr>HIV in the United States </vt:lpstr>
      <vt:lpstr>US Domestic HIV Budget</vt:lpstr>
      <vt:lpstr>Effectiveness of Treatment as Prevention</vt:lpstr>
      <vt:lpstr>References / 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Barrios</dc:creator>
  <cp:lastModifiedBy>Kendra Busse</cp:lastModifiedBy>
  <cp:revision>169</cp:revision>
  <cp:lastPrinted>2016-04-06T17:51:49Z</cp:lastPrinted>
  <dcterms:created xsi:type="dcterms:W3CDTF">2016-03-17T05:54:27Z</dcterms:created>
  <dcterms:modified xsi:type="dcterms:W3CDTF">2016-04-12T16:18:58Z</dcterms:modified>
</cp:coreProperties>
</file>