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77" r:id="rId1"/>
  </p:sldMasterIdLst>
  <p:notesMasterIdLst>
    <p:notesMasterId r:id="rId23"/>
  </p:notesMasterIdLst>
  <p:sldIdLst>
    <p:sldId id="256" r:id="rId2"/>
    <p:sldId id="267" r:id="rId3"/>
    <p:sldId id="311" r:id="rId4"/>
    <p:sldId id="285" r:id="rId5"/>
    <p:sldId id="291" r:id="rId6"/>
    <p:sldId id="290" r:id="rId7"/>
    <p:sldId id="309" r:id="rId8"/>
    <p:sldId id="297" r:id="rId9"/>
    <p:sldId id="288" r:id="rId10"/>
    <p:sldId id="296" r:id="rId11"/>
    <p:sldId id="295" r:id="rId12"/>
    <p:sldId id="289" r:id="rId13"/>
    <p:sldId id="312" r:id="rId14"/>
    <p:sldId id="301" r:id="rId15"/>
    <p:sldId id="273" r:id="rId16"/>
    <p:sldId id="308" r:id="rId17"/>
    <p:sldId id="307" r:id="rId18"/>
    <p:sldId id="310" r:id="rId19"/>
    <p:sldId id="302" r:id="rId20"/>
    <p:sldId id="313" r:id="rId21"/>
    <p:sldId id="303" r:id="rId22"/>
  </p:sldIdLst>
  <p:sldSz cx="12192000" cy="6858000"/>
  <p:notesSz cx="6797675" cy="987425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00" userDrawn="1">
          <p15:clr>
            <a:srgbClr val="A4A3A4"/>
          </p15:clr>
        </p15:guide>
        <p15:guide id="2" orient="horz" pos="1778" userDrawn="1">
          <p15:clr>
            <a:srgbClr val="A4A3A4"/>
          </p15:clr>
        </p15:guide>
        <p15:guide id="3" orient="horz" pos="1878" userDrawn="1">
          <p15:clr>
            <a:srgbClr val="A4A3A4"/>
          </p15:clr>
        </p15:guide>
        <p15:guide id="4" orient="horz" pos="3850" userDrawn="1">
          <p15:clr>
            <a:srgbClr val="A4A3A4"/>
          </p15:clr>
        </p15:guide>
        <p15:guide id="5" pos="5556" userDrawn="1">
          <p15:clr>
            <a:srgbClr val="A4A3A4"/>
          </p15:clr>
        </p15:guide>
        <p15:guide id="6" pos="7156" userDrawn="1">
          <p15:clr>
            <a:srgbClr val="A4A3A4"/>
          </p15:clr>
        </p15:guide>
        <p15:guide id="7" pos="500" userDrawn="1">
          <p15:clr>
            <a:srgbClr val="A4A3A4"/>
          </p15:clr>
        </p15:guide>
        <p15:guide id="8" orient="horz" pos="1820" userDrawn="1">
          <p15:clr>
            <a:srgbClr val="A4A3A4"/>
          </p15:clr>
        </p15:guide>
        <p15:guide id="9" orient="horz" pos="200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IAO HE" initials="XH" lastIdx="3" clrIdx="0">
    <p:extLst/>
  </p:cmAuthor>
  <p:cmAuthor id="2" name="Chirag Modi" initials="CM" lastIdx="3" clrIdx="1">
    <p:extLst>
      <p:ext uri="{19B8F6BF-5375-455C-9EA6-DF929625EA0E}">
        <p15:presenceInfo xmlns:p15="http://schemas.microsoft.com/office/powerpoint/2012/main" userId="80065ece0957168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D7D8"/>
    <a:srgbClr val="F8F8F8"/>
    <a:srgbClr val="E4E4E4"/>
    <a:srgbClr val="E6E6E6"/>
    <a:srgbClr val="FFCC00"/>
    <a:srgbClr val="003399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74" autoAdjust="0"/>
    <p:restoredTop sz="94106" autoAdjust="0"/>
  </p:normalViewPr>
  <p:slideViewPr>
    <p:cSldViewPr snapToGrid="0">
      <p:cViewPr varScale="1">
        <p:scale>
          <a:sx n="90" d="100"/>
          <a:sy n="90" d="100"/>
        </p:scale>
        <p:origin x="108" y="210"/>
      </p:cViewPr>
      <p:guideLst>
        <p:guide orient="horz" pos="1400"/>
        <p:guide orient="horz" pos="1778"/>
        <p:guide orient="horz" pos="1878"/>
        <p:guide orient="horz" pos="3850"/>
        <p:guide pos="5556"/>
        <p:guide pos="7156"/>
        <p:guide pos="500"/>
        <p:guide orient="horz" pos="1820"/>
        <p:guide orient="horz" pos="2001"/>
      </p:guideLst>
    </p:cSldViewPr>
  </p:slideViewPr>
  <p:notesTextViewPr>
    <p:cViewPr>
      <p:scale>
        <a:sx n="33" d="100"/>
        <a:sy n="33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hirag\AppData\Local\Temp\Rar$DIa0.835\MarketSizing_v2_FB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hirag\Desktop\12042016_MarketSiz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XIAO\Documents\&#23398;&#20064;\LBS\MSSI\cash%20flow%20analysis%20new%20semiannual%20RIF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060763987235409"/>
          <c:y val="3.5337378371247868E-2"/>
          <c:w val="0.88980003398855723"/>
          <c:h val="0.8441829034373884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[MarketSizing_v2_FB.xlsx]Sheet1!$A$2</c:f>
              <c:strCache>
                <c:ptCount val="1"/>
                <c:pt idx="0">
                  <c:v>Germany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[MarketSizing_v2_FB.xlsx]Sheet1!$B$1:$I$1</c:f>
              <c:numCache>
                <c:formatCode>General</c:formatCode>
                <c:ptCount val="8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</c:numCache>
            </c:numRef>
          </c:cat>
          <c:val>
            <c:numRef>
              <c:f>[MarketSizing_v2_FB.xlsx]Sheet1!$B$2:$I$2</c:f>
              <c:numCache>
                <c:formatCode>#,##0</c:formatCode>
                <c:ptCount val="8"/>
                <c:pt idx="0">
                  <c:v>26945</c:v>
                </c:pt>
                <c:pt idx="1">
                  <c:v>33035</c:v>
                </c:pt>
                <c:pt idx="2">
                  <c:v>48590</c:v>
                </c:pt>
                <c:pt idx="3">
                  <c:v>53345</c:v>
                </c:pt>
                <c:pt idx="4">
                  <c:v>77650</c:v>
                </c:pt>
                <c:pt idx="5">
                  <c:v>126995</c:v>
                </c:pt>
                <c:pt idx="6">
                  <c:v>202815</c:v>
                </c:pt>
                <c:pt idx="7">
                  <c:v>476620</c:v>
                </c:pt>
              </c:numCache>
            </c:numRef>
          </c:val>
        </c:ser>
        <c:ser>
          <c:idx val="1"/>
          <c:order val="1"/>
          <c:tx>
            <c:strRef>
              <c:f>[MarketSizing_v2_FB.xlsx]Sheet1!$A$3</c:f>
              <c:strCache>
                <c:ptCount val="1"/>
                <c:pt idx="0">
                  <c:v>France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[MarketSizing_v2_FB.xlsx]Sheet1!$B$1:$I$1</c:f>
              <c:numCache>
                <c:formatCode>General</c:formatCode>
                <c:ptCount val="8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</c:numCache>
            </c:numRef>
          </c:cat>
          <c:val>
            <c:numRef>
              <c:f>[MarketSizing_v2_FB.xlsx]Sheet1!$B$3:$I$3</c:f>
              <c:numCache>
                <c:formatCode>#,##0</c:formatCode>
                <c:ptCount val="8"/>
                <c:pt idx="0">
                  <c:v>41845</c:v>
                </c:pt>
                <c:pt idx="1">
                  <c:v>47625</c:v>
                </c:pt>
                <c:pt idx="2">
                  <c:v>52725</c:v>
                </c:pt>
                <c:pt idx="3">
                  <c:v>57335</c:v>
                </c:pt>
                <c:pt idx="4">
                  <c:v>61455</c:v>
                </c:pt>
                <c:pt idx="5">
                  <c:v>66265</c:v>
                </c:pt>
                <c:pt idx="6">
                  <c:v>64310</c:v>
                </c:pt>
                <c:pt idx="7">
                  <c:v>75750</c:v>
                </c:pt>
              </c:numCache>
            </c:numRef>
          </c:val>
        </c:ser>
        <c:ser>
          <c:idx val="2"/>
          <c:order val="2"/>
          <c:tx>
            <c:strRef>
              <c:f>[MarketSizing_v2_FB.xlsx]Sheet1!$A$4</c:f>
              <c:strCache>
                <c:ptCount val="1"/>
                <c:pt idx="0">
                  <c:v>Sweden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[MarketSizing_v2_FB.xlsx]Sheet1!$B$1:$I$1</c:f>
              <c:numCache>
                <c:formatCode>General</c:formatCode>
                <c:ptCount val="8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</c:numCache>
            </c:numRef>
          </c:cat>
          <c:val>
            <c:numRef>
              <c:f>[MarketSizing_v2_FB.xlsx]Sheet1!$B$4:$I$4</c:f>
              <c:numCache>
                <c:formatCode>#,##0</c:formatCode>
                <c:ptCount val="8"/>
                <c:pt idx="0">
                  <c:v>24875</c:v>
                </c:pt>
                <c:pt idx="1">
                  <c:v>24260</c:v>
                </c:pt>
                <c:pt idx="2">
                  <c:v>31940</c:v>
                </c:pt>
                <c:pt idx="3">
                  <c:v>29710</c:v>
                </c:pt>
                <c:pt idx="4">
                  <c:v>43945</c:v>
                </c:pt>
                <c:pt idx="5">
                  <c:v>54365</c:v>
                </c:pt>
                <c:pt idx="6">
                  <c:v>81325</c:v>
                </c:pt>
                <c:pt idx="7">
                  <c:v>162550</c:v>
                </c:pt>
              </c:numCache>
            </c:numRef>
          </c:val>
        </c:ser>
        <c:ser>
          <c:idx val="3"/>
          <c:order val="3"/>
          <c:tx>
            <c:strRef>
              <c:f>[MarketSizing_v2_FB.xlsx]Sheet1!$A$5</c:f>
              <c:strCache>
                <c:ptCount val="1"/>
                <c:pt idx="0">
                  <c:v>Italy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[MarketSizing_v2_FB.xlsx]Sheet1!$B$1:$I$1</c:f>
              <c:numCache>
                <c:formatCode>General</c:formatCode>
                <c:ptCount val="8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</c:numCache>
            </c:numRef>
          </c:cat>
          <c:val>
            <c:numRef>
              <c:f>[MarketSizing_v2_FB.xlsx]Sheet1!$B$5:$I$5</c:f>
              <c:numCache>
                <c:formatCode>#,##0</c:formatCode>
                <c:ptCount val="8"/>
                <c:pt idx="0">
                  <c:v>30145</c:v>
                </c:pt>
                <c:pt idx="1">
                  <c:v>17670</c:v>
                </c:pt>
                <c:pt idx="2">
                  <c:v>10050</c:v>
                </c:pt>
                <c:pt idx="3">
                  <c:v>40355</c:v>
                </c:pt>
                <c:pt idx="4">
                  <c:v>17350</c:v>
                </c:pt>
                <c:pt idx="5">
                  <c:v>26620</c:v>
                </c:pt>
                <c:pt idx="6">
                  <c:v>64625</c:v>
                </c:pt>
                <c:pt idx="7">
                  <c:v>84085</c:v>
                </c:pt>
              </c:numCache>
            </c:numRef>
          </c:val>
        </c:ser>
        <c:ser>
          <c:idx val="4"/>
          <c:order val="4"/>
          <c:tx>
            <c:strRef>
              <c:f>[MarketSizing_v2_FB.xlsx]Sheet1!$A$6</c:f>
              <c:strCache>
                <c:ptCount val="1"/>
                <c:pt idx="0">
                  <c:v>Hungary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[MarketSizing_v2_FB.xlsx]Sheet1!$B$1:$I$1</c:f>
              <c:numCache>
                <c:formatCode>General</c:formatCode>
                <c:ptCount val="8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</c:numCache>
            </c:numRef>
          </c:cat>
          <c:val>
            <c:numRef>
              <c:f>[MarketSizing_v2_FB.xlsx]Sheet1!$B$6:$I$6</c:f>
              <c:numCache>
                <c:formatCode>#,##0</c:formatCode>
                <c:ptCount val="8"/>
                <c:pt idx="0">
                  <c:v>3175</c:v>
                </c:pt>
                <c:pt idx="1">
                  <c:v>4670</c:v>
                </c:pt>
                <c:pt idx="2">
                  <c:v>2105</c:v>
                </c:pt>
                <c:pt idx="3">
                  <c:v>1695</c:v>
                </c:pt>
                <c:pt idx="4">
                  <c:v>2155</c:v>
                </c:pt>
                <c:pt idx="5">
                  <c:v>18900</c:v>
                </c:pt>
                <c:pt idx="6">
                  <c:v>42775</c:v>
                </c:pt>
                <c:pt idx="7">
                  <c:v>177135</c:v>
                </c:pt>
              </c:numCache>
            </c:numRef>
          </c:val>
        </c:ser>
        <c:ser>
          <c:idx val="5"/>
          <c:order val="5"/>
          <c:tx>
            <c:strRef>
              <c:f>[MarketSizing_v2_FB.xlsx]Sheet1!$A$7</c:f>
              <c:strCache>
                <c:ptCount val="1"/>
                <c:pt idx="0">
                  <c:v>Rest of EU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8.55988594950811E-2"/>
                  <c:y val="3.371433908024936E-7"/>
                </c:manualLayout>
              </c:layout>
              <c:tx>
                <c:rich>
                  <a:bodyPr/>
                  <a:lstStyle/>
                  <a:p>
                    <a:fld id="{27520C6F-46F9-4A66-90D8-E6B6600C350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1"/>
              <c:layout>
                <c:manualLayout>
                  <c:x val="9.4085573421936797E-2"/>
                  <c:y val="0"/>
                </c:manualLayout>
              </c:layout>
              <c:tx>
                <c:rich>
                  <a:bodyPr/>
                  <a:lstStyle/>
                  <a:p>
                    <a:fld id="{7BB039A8-AEC0-42D6-99B0-C4892430B47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2"/>
              <c:layout>
                <c:manualLayout>
                  <c:x val="8.8858597120718044E-2"/>
                  <c:y val="0"/>
                </c:manualLayout>
              </c:layout>
              <c:tx>
                <c:rich>
                  <a:bodyPr/>
                  <a:lstStyle/>
                  <a:p>
                    <a:fld id="{D1692D87-1E08-4153-89E6-CC0C204948C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3"/>
              <c:layout>
                <c:manualLayout>
                  <c:x val="9.4085573421936755E-2"/>
                  <c:y val="-4.2151424569357055E-17"/>
                </c:manualLayout>
              </c:layout>
              <c:tx>
                <c:rich>
                  <a:bodyPr/>
                  <a:lstStyle/>
                  <a:p>
                    <a:fld id="{DF6EB33F-AE34-4A10-B649-96B37525007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4"/>
              <c:layout>
                <c:manualLayout>
                  <c:x val="9.6699061572546111E-2"/>
                  <c:y val="8.4302849138714109E-17"/>
                </c:manualLayout>
              </c:layout>
              <c:tx>
                <c:rich>
                  <a:bodyPr/>
                  <a:lstStyle/>
                  <a:p>
                    <a:fld id="{1E484357-8691-42EA-A70A-90B01FF5A88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5"/>
              <c:layout>
                <c:manualLayout>
                  <c:x val="9.6699061572546055E-2"/>
                  <c:y val="4.5987524241120764E-3"/>
                </c:manualLayout>
              </c:layout>
              <c:tx>
                <c:rich>
                  <a:bodyPr/>
                  <a:lstStyle/>
                  <a:p>
                    <a:fld id="{980094E9-9235-4BA1-9C1F-20C73F2902C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6"/>
              <c:layout>
                <c:manualLayout>
                  <c:x val="0.11413187560188071"/>
                  <c:y val="-4.281383919676183E-3"/>
                </c:manualLayout>
              </c:layout>
              <c:tx>
                <c:rich>
                  <a:bodyPr/>
                  <a:lstStyle/>
                  <a:p>
                    <a:fld id="{43D75C26-BD9B-4704-A05C-D09EEDB7863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7"/>
              <c:layout>
                <c:manualLayout>
                  <c:x val="2.9373477595876048E-2"/>
                  <c:y val="-4.5614829121943751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88CCE9A-1DAA-4554-A75F-7D495288388B}" type="CELLRANGE">
                      <a:rPr lang="en-US" b="1" dirty="0">
                        <a:solidFill>
                          <a:schemeClr val="bg1"/>
                        </a:solidFill>
                      </a:rPr>
                      <a:pPr>
                        <a:defRPr sz="1100" b="1">
                          <a:solidFill>
                            <a:schemeClr val="bg1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2314243093714"/>
                      <c:h val="6.4925413342351898E-2"/>
                    </c:manualLayout>
                  </c15:layout>
                  <c15:dlblFieldTable/>
                  <c15:showDataLabelsRange val="1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[MarketSizing_v2_FB.xlsx]Sheet1!$B$1:$I$1</c:f>
              <c:numCache>
                <c:formatCode>General</c:formatCode>
                <c:ptCount val="8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</c:numCache>
            </c:numRef>
          </c:cat>
          <c:val>
            <c:numRef>
              <c:f>[MarketSizing_v2_FB.xlsx]Sheet1!$B$7:$I$7</c:f>
              <c:numCache>
                <c:formatCode>#,##0</c:formatCode>
                <c:ptCount val="8"/>
                <c:pt idx="0">
                  <c:v>130475</c:v>
                </c:pt>
                <c:pt idx="1">
                  <c:v>172690</c:v>
                </c:pt>
                <c:pt idx="2">
                  <c:v>141220</c:v>
                </c:pt>
                <c:pt idx="3">
                  <c:v>160455</c:v>
                </c:pt>
                <c:pt idx="4">
                  <c:v>172065</c:v>
                </c:pt>
                <c:pt idx="5">
                  <c:v>172620</c:v>
                </c:pt>
                <c:pt idx="6">
                  <c:v>207425</c:v>
                </c:pt>
                <c:pt idx="7">
                  <c:v>417185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[MarketSizing_v2_FB.xlsx]Sheet1!$B$8:$I$8</c15:f>
                <c15:dlblRangeCache>
                  <c:ptCount val="8"/>
                  <c:pt idx="0">
                    <c:v>257,460</c:v>
                  </c:pt>
                  <c:pt idx="1">
                    <c:v>299,950</c:v>
                  </c:pt>
                  <c:pt idx="2">
                    <c:v>286,630</c:v>
                  </c:pt>
                  <c:pt idx="3">
                    <c:v>342,895</c:v>
                  </c:pt>
                  <c:pt idx="4">
                    <c:v>374,620</c:v>
                  </c:pt>
                  <c:pt idx="5">
                    <c:v>465,765</c:v>
                  </c:pt>
                  <c:pt idx="6">
                    <c:v>663,275</c:v>
                  </c:pt>
                  <c:pt idx="7">
                    <c:v>1,393,325</c:v>
                  </c:pt>
                </c15:dlblRangeCache>
              </c15:datalabelsRang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276068592"/>
        <c:axId val="284976768"/>
      </c:barChart>
      <c:catAx>
        <c:axId val="27606859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4976768"/>
        <c:crosses val="autoZero"/>
        <c:auto val="1"/>
        <c:lblAlgn val="ctr"/>
        <c:lblOffset val="100"/>
        <c:noMultiLvlLbl val="0"/>
      </c:catAx>
      <c:valAx>
        <c:axId val="284976768"/>
        <c:scaling>
          <c:orientation val="minMax"/>
        </c:scaling>
        <c:delete val="1"/>
        <c:axPos val="t"/>
        <c:numFmt formatCode="#,##0" sourceLinked="1"/>
        <c:majorTickMark val="out"/>
        <c:minorTickMark val="none"/>
        <c:tickLblPos val="low"/>
        <c:crossAx val="276068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Mastersheet!$C$23</c:f>
              <c:strCache>
                <c:ptCount val="1"/>
                <c:pt idx="0">
                  <c:v>Rest of EU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Mastersheet!$D$22:$H$22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Mastersheet!$D$23:$H$23</c:f>
              <c:numCache>
                <c:formatCode>#,##0</c:formatCode>
                <c:ptCount val="5"/>
                <c:pt idx="0">
                  <c:v>3398.7470000000003</c:v>
                </c:pt>
                <c:pt idx="1">
                  <c:v>3306.3580000000002</c:v>
                </c:pt>
                <c:pt idx="2">
                  <c:v>3750.7910000000002</c:v>
                </c:pt>
                <c:pt idx="3">
                  <c:v>4684.9109999999982</c:v>
                </c:pt>
                <c:pt idx="4">
                  <c:v>8404.7919999999976</c:v>
                </c:pt>
              </c:numCache>
            </c:numRef>
          </c:val>
        </c:ser>
        <c:ser>
          <c:idx val="1"/>
          <c:order val="1"/>
          <c:tx>
            <c:strRef>
              <c:f>Mastersheet!$C$24</c:f>
              <c:strCache>
                <c:ptCount val="1"/>
                <c:pt idx="0">
                  <c:v>Germany, France and Sweden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Mastersheet!$D$22:$H$22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Mastersheet!$D$24:$H$24</c:f>
              <c:numCache>
                <c:formatCode>#,##0</c:formatCode>
                <c:ptCount val="5"/>
                <c:pt idx="0">
                  <c:v>2807.3869999999997</c:v>
                </c:pt>
                <c:pt idx="1">
                  <c:v>3416.8969999999999</c:v>
                </c:pt>
                <c:pt idx="2">
                  <c:v>4313.8040000000001</c:v>
                </c:pt>
                <c:pt idx="3">
                  <c:v>5908.8150000000005</c:v>
                </c:pt>
                <c:pt idx="4">
                  <c:v>10225.391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84982256"/>
        <c:axId val="284979512"/>
      </c:barChart>
      <c:catAx>
        <c:axId val="28498225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4979512"/>
        <c:crosses val="autoZero"/>
        <c:auto val="1"/>
        <c:lblAlgn val="ctr"/>
        <c:lblOffset val="100"/>
        <c:noMultiLvlLbl val="0"/>
      </c:catAx>
      <c:valAx>
        <c:axId val="284979512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4982256"/>
        <c:crosses val="autoZero"/>
        <c:crossBetween val="between"/>
        <c:majorUnit val="50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95652083287738"/>
          <c:y val="6.5864226342861723E-2"/>
          <c:w val="0.8639246620956168"/>
          <c:h val="0.76571712799913239"/>
        </c:manualLayout>
      </c:layout>
      <c:barChart>
        <c:barDir val="col"/>
        <c:grouping val="clustered"/>
        <c:varyColors val="0"/>
        <c:ser>
          <c:idx val="0"/>
          <c:order val="0"/>
          <c:tx>
            <c:v>Cash Inflow from MFIs</c:v>
          </c:tx>
          <c:spPr>
            <a:solidFill>
              <a:schemeClr val="accent1"/>
            </a:solid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cat>
            <c:numRef>
              <c:f>'Cash flow MFI-SPV'!$A$3:$A$11</c:f>
              <c:numCache>
                <c:formatCode>General</c:formatCode>
                <c:ptCount val="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</c:numCache>
            </c:numRef>
          </c:cat>
          <c:val>
            <c:numRef>
              <c:f>'Cash flow MFI-SPV'!$D$3:$D$11</c:f>
              <c:numCache>
                <c:formatCode>General</c:formatCode>
                <c:ptCount val="9"/>
                <c:pt idx="0">
                  <c:v>0</c:v>
                </c:pt>
                <c:pt idx="1">
                  <c:v>1400</c:v>
                </c:pt>
                <c:pt idx="2">
                  <c:v>2800</c:v>
                </c:pt>
                <c:pt idx="3">
                  <c:v>6754.4694694674135</c:v>
                </c:pt>
                <c:pt idx="4">
                  <c:v>6754.4694694674135</c:v>
                </c:pt>
                <c:pt idx="5">
                  <c:v>6754.4694694674135</c:v>
                </c:pt>
                <c:pt idx="6">
                  <c:v>6754.4694694674135</c:v>
                </c:pt>
                <c:pt idx="7">
                  <c:v>6754.4694694674135</c:v>
                </c:pt>
                <c:pt idx="8">
                  <c:v>6754.4694694674135</c:v>
                </c:pt>
              </c:numCache>
            </c:numRef>
          </c:val>
        </c:ser>
        <c:ser>
          <c:idx val="1"/>
          <c:order val="1"/>
          <c:tx>
            <c:v>Cash Outflow</c:v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cat>
            <c:numRef>
              <c:f>'Cash flow MFI-SPV'!$A$3:$A$11</c:f>
              <c:numCache>
                <c:formatCode>General</c:formatCode>
                <c:ptCount val="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</c:numCache>
            </c:numRef>
          </c:cat>
          <c:val>
            <c:numRef>
              <c:f>'Cash flow MFI-SPV'!$E$3:$E$11</c:f>
              <c:numCache>
                <c:formatCode>General</c:formatCode>
                <c:ptCount val="9"/>
                <c:pt idx="0">
                  <c:v>-15000</c:v>
                </c:pt>
                <c:pt idx="1">
                  <c:v>-15000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-22"/>
        <c:axId val="103099320"/>
        <c:axId val="274224456"/>
      </c:barChart>
      <c:catAx>
        <c:axId val="103099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4224456"/>
        <c:crosses val="autoZero"/>
        <c:auto val="1"/>
        <c:lblAlgn val="ctr"/>
        <c:lblOffset val="100"/>
        <c:noMultiLvlLbl val="0"/>
      </c:catAx>
      <c:valAx>
        <c:axId val="274224456"/>
        <c:scaling>
          <c:orientation val="minMax"/>
          <c:max val="15000"/>
          <c:min val="-20000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099320"/>
        <c:crosses val="autoZero"/>
        <c:crossBetween val="between"/>
        <c:majorUnit val="7500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1393795003110941"/>
          <c:y val="0.68259289118965782"/>
          <c:w val="0.63684061876965181"/>
          <c:h val="0.122531034450243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'Cash Flow SPV-Investor '!$K$2</c:f>
              <c:strCache>
                <c:ptCount val="1"/>
                <c:pt idx="0">
                  <c:v>Cash Balance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'Cash Flow SPV-Investor '!$M$3:$M$11</c:f>
              <c:numCache>
                <c:formatCode>General</c:formatCode>
                <c:ptCount val="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</c:numCache>
            </c:numRef>
          </c:cat>
          <c:val>
            <c:numRef>
              <c:f>'Cash Flow SPV-Investor '!$K$3:$K$11</c:f>
              <c:numCache>
                <c:formatCode>0</c:formatCode>
                <c:ptCount val="9"/>
                <c:pt idx="0">
                  <c:v>1650</c:v>
                </c:pt>
                <c:pt idx="1">
                  <c:v>2015</c:v>
                </c:pt>
                <c:pt idx="2">
                  <c:v>3630</c:v>
                </c:pt>
                <c:pt idx="3">
                  <c:v>9239.0141641620867</c:v>
                </c:pt>
                <c:pt idx="4">
                  <c:v>14891.261652921732</c:v>
                </c:pt>
                <c:pt idx="5">
                  <c:v>20590.776033611113</c:v>
                </c:pt>
                <c:pt idx="6">
                  <c:v>26341.968151434146</c:v>
                </c:pt>
                <c:pt idx="7">
                  <c:v>32149.661510156122</c:v>
                </c:pt>
                <c:pt idx="8">
                  <c:v>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4"/>
        <c:overlap val="-22"/>
        <c:axId val="134954368"/>
        <c:axId val="275939368"/>
      </c:barChart>
      <c:catAx>
        <c:axId val="134954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5939368"/>
        <c:crosses val="autoZero"/>
        <c:auto val="1"/>
        <c:lblAlgn val="ctr"/>
        <c:lblOffset val="100"/>
        <c:noMultiLvlLbl val="0"/>
      </c:catAx>
      <c:valAx>
        <c:axId val="275939368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954368"/>
        <c:crosses val="autoZero"/>
        <c:crossBetween val="between"/>
        <c:majorUnit val="10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134413958960615"/>
          <c:y val="7.0380032021151284E-2"/>
          <c:w val="0.57651086039674504"/>
          <c:h val="0.92961996797884872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Sheet1!$A$1:$A$3</c:f>
              <c:strCache>
                <c:ptCount val="3"/>
                <c:pt idx="0">
                  <c:v>Equity</c:v>
                </c:pt>
                <c:pt idx="1">
                  <c:v>Mezzanine</c:v>
                </c:pt>
                <c:pt idx="2">
                  <c:v>Senior</c:v>
                </c:pt>
              </c:strCache>
            </c:strRef>
          </c:cat>
          <c:val>
            <c:numRef>
              <c:f>Sheet1!$B$1:$B$3</c:f>
              <c:numCache>
                <c:formatCode>0%</c:formatCode>
                <c:ptCount val="3"/>
                <c:pt idx="0">
                  <c:v>0.25</c:v>
                </c:pt>
                <c:pt idx="1">
                  <c:v>0.35</c:v>
                </c:pt>
                <c:pt idx="2">
                  <c:v>0.4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B2BC7F-1995-4666-8158-F17863B19EA6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40DE7324-D51E-4FC2-A2BE-A49B6FCF5371}">
      <dgm:prSet phldrT="[Text]" custT="1"/>
      <dgm:spPr/>
      <dgm:t>
        <a:bodyPr/>
        <a:lstStyle/>
        <a:p>
          <a:r>
            <a:rPr lang="de-DE" sz="1600" b="0" i="0" dirty="0" smtClean="0"/>
            <a:t>€472</a:t>
          </a:r>
          <a:r>
            <a:rPr lang="de-DE" sz="1600" b="1" dirty="0" smtClean="0"/>
            <a:t>m</a:t>
          </a:r>
          <a:endParaRPr lang="de-DE" sz="1600" b="1" dirty="0"/>
        </a:p>
      </dgm:t>
    </dgm:pt>
    <dgm:pt modelId="{798D23B6-A425-4D61-8E2A-EF70A1EF6D8F}" type="parTrans" cxnId="{E441F01E-15BD-4B02-8203-6E5B17033990}">
      <dgm:prSet/>
      <dgm:spPr/>
      <dgm:t>
        <a:bodyPr/>
        <a:lstStyle/>
        <a:p>
          <a:endParaRPr lang="de-DE" sz="1800" b="1"/>
        </a:p>
      </dgm:t>
    </dgm:pt>
    <dgm:pt modelId="{496D4AC5-DC28-4CE1-ADDC-82EF6F254BD3}" type="sibTrans" cxnId="{E441F01E-15BD-4B02-8203-6E5B17033990}">
      <dgm:prSet/>
      <dgm:spPr/>
      <dgm:t>
        <a:bodyPr/>
        <a:lstStyle/>
        <a:p>
          <a:endParaRPr lang="de-DE" sz="1800" b="1"/>
        </a:p>
      </dgm:t>
    </dgm:pt>
    <dgm:pt modelId="{CAEB05A5-C597-4513-8965-792D7DBD17F3}">
      <dgm:prSet phldrT="[Text]" custT="1"/>
      <dgm:spPr/>
      <dgm:t>
        <a:bodyPr/>
        <a:lstStyle/>
        <a:p>
          <a:r>
            <a:rPr lang="de-DE" sz="1600" b="0" i="0" dirty="0" smtClean="0"/>
            <a:t>€</a:t>
          </a:r>
          <a:r>
            <a:rPr lang="de-DE" sz="1600" b="1" dirty="0" smtClean="0"/>
            <a:t>254m</a:t>
          </a:r>
          <a:endParaRPr lang="de-DE" sz="1600" b="1" dirty="0"/>
        </a:p>
      </dgm:t>
    </dgm:pt>
    <dgm:pt modelId="{3B9DAF12-7AA7-4071-9473-3F78E2FB165E}" type="parTrans" cxnId="{D673411C-E53E-4964-B5A2-E7D547D93E46}">
      <dgm:prSet/>
      <dgm:spPr/>
      <dgm:t>
        <a:bodyPr/>
        <a:lstStyle/>
        <a:p>
          <a:endParaRPr lang="de-DE" sz="1800" b="1"/>
        </a:p>
      </dgm:t>
    </dgm:pt>
    <dgm:pt modelId="{2E23D4F8-8929-47C0-AC82-A43C0FC9A4DF}" type="sibTrans" cxnId="{D673411C-E53E-4964-B5A2-E7D547D93E46}">
      <dgm:prSet/>
      <dgm:spPr/>
      <dgm:t>
        <a:bodyPr/>
        <a:lstStyle/>
        <a:p>
          <a:endParaRPr lang="de-DE" sz="1800" b="1"/>
        </a:p>
      </dgm:t>
    </dgm:pt>
    <dgm:pt modelId="{B63C9B8A-DF72-4AC3-BA0B-BB0E60AA89AE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de-DE" sz="1600" b="0" i="0" dirty="0" smtClean="0"/>
            <a:t>€</a:t>
          </a:r>
          <a:r>
            <a:rPr lang="de-DE" sz="1600" b="1" dirty="0" smtClean="0"/>
            <a:t>110m</a:t>
          </a:r>
          <a:endParaRPr lang="de-DE" sz="1600" b="1" dirty="0"/>
        </a:p>
      </dgm:t>
    </dgm:pt>
    <dgm:pt modelId="{9FA7A5BE-B4C4-4282-8558-C4111BC8109F}" type="parTrans" cxnId="{A0FED822-DF2D-4FBA-8B54-B9A6E5C16E5E}">
      <dgm:prSet/>
      <dgm:spPr/>
      <dgm:t>
        <a:bodyPr/>
        <a:lstStyle/>
        <a:p>
          <a:endParaRPr lang="de-DE" sz="1800" b="1"/>
        </a:p>
      </dgm:t>
    </dgm:pt>
    <dgm:pt modelId="{33A9184C-D618-49DC-8A51-F9A91BA81FB3}" type="sibTrans" cxnId="{A0FED822-DF2D-4FBA-8B54-B9A6E5C16E5E}">
      <dgm:prSet/>
      <dgm:spPr/>
      <dgm:t>
        <a:bodyPr/>
        <a:lstStyle/>
        <a:p>
          <a:endParaRPr lang="de-DE" sz="1800" b="1"/>
        </a:p>
      </dgm:t>
    </dgm:pt>
    <dgm:pt modelId="{DCB32B52-A826-402E-90BA-DB7F5D8CCF19}">
      <dgm:prSet phldrT="[Text]" custT="1"/>
      <dgm:spPr>
        <a:solidFill>
          <a:schemeClr val="accent6"/>
        </a:solidFill>
      </dgm:spPr>
      <dgm:t>
        <a:bodyPr/>
        <a:lstStyle/>
        <a:p>
          <a:r>
            <a:rPr lang="de-DE" sz="1600" b="0" i="0" dirty="0" smtClean="0"/>
            <a:t>€</a:t>
          </a:r>
          <a:r>
            <a:rPr lang="de-DE" sz="1600" b="1" dirty="0" smtClean="0"/>
            <a:t>30m</a:t>
          </a:r>
          <a:endParaRPr lang="de-DE" sz="1600" b="1" dirty="0"/>
        </a:p>
      </dgm:t>
    </dgm:pt>
    <dgm:pt modelId="{A7B7AEBC-FADE-4E1E-B911-6BCE436CEA43}" type="parTrans" cxnId="{70BAC080-CE75-46E5-845B-D78D8F984A38}">
      <dgm:prSet/>
      <dgm:spPr/>
      <dgm:t>
        <a:bodyPr/>
        <a:lstStyle/>
        <a:p>
          <a:endParaRPr lang="de-DE" sz="1800" b="1"/>
        </a:p>
      </dgm:t>
    </dgm:pt>
    <dgm:pt modelId="{D0BED083-CD27-463A-AD00-41514926554B}" type="sibTrans" cxnId="{70BAC080-CE75-46E5-845B-D78D8F984A38}">
      <dgm:prSet/>
      <dgm:spPr/>
      <dgm:t>
        <a:bodyPr/>
        <a:lstStyle/>
        <a:p>
          <a:endParaRPr lang="de-DE" sz="1800" b="1"/>
        </a:p>
      </dgm:t>
    </dgm:pt>
    <dgm:pt modelId="{D84C95CA-C172-45AE-8806-825FC2B606CD}" type="pres">
      <dgm:prSet presAssocID="{C5B2BC7F-1995-4666-8158-F17863B19EA6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49E3D3B8-AEB0-41CF-B29A-2C19CCA405D7}" type="pres">
      <dgm:prSet presAssocID="{C5B2BC7F-1995-4666-8158-F17863B19EA6}" presName="comp1" presStyleCnt="0"/>
      <dgm:spPr/>
    </dgm:pt>
    <dgm:pt modelId="{6339ECB0-8B81-45EC-BCC0-73AC72D06B2E}" type="pres">
      <dgm:prSet presAssocID="{C5B2BC7F-1995-4666-8158-F17863B19EA6}" presName="circle1" presStyleLbl="node1" presStyleIdx="0" presStyleCnt="4" custLinFactNeighborX="-501" custLinFactNeighborY="1578"/>
      <dgm:spPr/>
      <dgm:t>
        <a:bodyPr/>
        <a:lstStyle/>
        <a:p>
          <a:endParaRPr lang="de-DE"/>
        </a:p>
      </dgm:t>
    </dgm:pt>
    <dgm:pt modelId="{E4B70540-79B2-47A2-85A4-51B00F869D08}" type="pres">
      <dgm:prSet presAssocID="{C5B2BC7F-1995-4666-8158-F17863B19EA6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524D787-2D72-4044-9A84-CCA5B7AEEA00}" type="pres">
      <dgm:prSet presAssocID="{C5B2BC7F-1995-4666-8158-F17863B19EA6}" presName="comp2" presStyleCnt="0"/>
      <dgm:spPr/>
    </dgm:pt>
    <dgm:pt modelId="{C47A9828-AF47-411B-B5BA-652CAE603005}" type="pres">
      <dgm:prSet presAssocID="{C5B2BC7F-1995-4666-8158-F17863B19EA6}" presName="circle2" presStyleLbl="node1" presStyleIdx="1" presStyleCnt="4"/>
      <dgm:spPr/>
      <dgm:t>
        <a:bodyPr/>
        <a:lstStyle/>
        <a:p>
          <a:endParaRPr lang="de-DE"/>
        </a:p>
      </dgm:t>
    </dgm:pt>
    <dgm:pt modelId="{31CE6881-225B-418D-886D-88CBF65080F4}" type="pres">
      <dgm:prSet presAssocID="{C5B2BC7F-1995-4666-8158-F17863B19EA6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077897C-56A3-4881-A6E5-F1D836FC1924}" type="pres">
      <dgm:prSet presAssocID="{C5B2BC7F-1995-4666-8158-F17863B19EA6}" presName="comp3" presStyleCnt="0"/>
      <dgm:spPr/>
    </dgm:pt>
    <dgm:pt modelId="{5EC90434-4E6A-49E2-A070-29B30BA744C1}" type="pres">
      <dgm:prSet presAssocID="{C5B2BC7F-1995-4666-8158-F17863B19EA6}" presName="circle3" presStyleLbl="node1" presStyleIdx="2" presStyleCnt="4"/>
      <dgm:spPr/>
      <dgm:t>
        <a:bodyPr/>
        <a:lstStyle/>
        <a:p>
          <a:endParaRPr lang="de-DE"/>
        </a:p>
      </dgm:t>
    </dgm:pt>
    <dgm:pt modelId="{4959756C-81C0-426E-B52C-FC882CEC3313}" type="pres">
      <dgm:prSet presAssocID="{C5B2BC7F-1995-4666-8158-F17863B19EA6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8C7267D-D283-4E6B-8D45-190307769DF6}" type="pres">
      <dgm:prSet presAssocID="{C5B2BC7F-1995-4666-8158-F17863B19EA6}" presName="comp4" presStyleCnt="0"/>
      <dgm:spPr/>
    </dgm:pt>
    <dgm:pt modelId="{A1A729AE-25D2-4985-B8A1-0D1ED6823AA6}" type="pres">
      <dgm:prSet presAssocID="{C5B2BC7F-1995-4666-8158-F17863B19EA6}" presName="circle4" presStyleLbl="node1" presStyleIdx="3" presStyleCnt="4"/>
      <dgm:spPr/>
      <dgm:t>
        <a:bodyPr/>
        <a:lstStyle/>
        <a:p>
          <a:endParaRPr lang="de-DE"/>
        </a:p>
      </dgm:t>
    </dgm:pt>
    <dgm:pt modelId="{EAEE6E68-489B-4D14-845A-61AB14155C43}" type="pres">
      <dgm:prSet presAssocID="{C5B2BC7F-1995-4666-8158-F17863B19EA6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E441F01E-15BD-4B02-8203-6E5B17033990}" srcId="{C5B2BC7F-1995-4666-8158-F17863B19EA6}" destId="{40DE7324-D51E-4FC2-A2BE-A49B6FCF5371}" srcOrd="0" destOrd="0" parTransId="{798D23B6-A425-4D61-8E2A-EF70A1EF6D8F}" sibTransId="{496D4AC5-DC28-4CE1-ADDC-82EF6F254BD3}"/>
    <dgm:cxn modelId="{E8AB7049-3C4B-4D94-A704-DF74757E9A58}" type="presOf" srcId="{40DE7324-D51E-4FC2-A2BE-A49B6FCF5371}" destId="{E4B70540-79B2-47A2-85A4-51B00F869D08}" srcOrd="1" destOrd="0" presId="urn:microsoft.com/office/officeart/2005/8/layout/venn2"/>
    <dgm:cxn modelId="{42D22725-D4B5-4428-93EF-81DC694C135C}" type="presOf" srcId="{CAEB05A5-C597-4513-8965-792D7DBD17F3}" destId="{C47A9828-AF47-411B-B5BA-652CAE603005}" srcOrd="0" destOrd="0" presId="urn:microsoft.com/office/officeart/2005/8/layout/venn2"/>
    <dgm:cxn modelId="{D673411C-E53E-4964-B5A2-E7D547D93E46}" srcId="{C5B2BC7F-1995-4666-8158-F17863B19EA6}" destId="{CAEB05A5-C597-4513-8965-792D7DBD17F3}" srcOrd="1" destOrd="0" parTransId="{3B9DAF12-7AA7-4071-9473-3F78E2FB165E}" sibTransId="{2E23D4F8-8929-47C0-AC82-A43C0FC9A4DF}"/>
    <dgm:cxn modelId="{70BAC080-CE75-46E5-845B-D78D8F984A38}" srcId="{C5B2BC7F-1995-4666-8158-F17863B19EA6}" destId="{DCB32B52-A826-402E-90BA-DB7F5D8CCF19}" srcOrd="3" destOrd="0" parTransId="{A7B7AEBC-FADE-4E1E-B911-6BCE436CEA43}" sibTransId="{D0BED083-CD27-463A-AD00-41514926554B}"/>
    <dgm:cxn modelId="{A42038F4-E304-4D3D-A15E-6EFFD56B64FE}" type="presOf" srcId="{C5B2BC7F-1995-4666-8158-F17863B19EA6}" destId="{D84C95CA-C172-45AE-8806-825FC2B606CD}" srcOrd="0" destOrd="0" presId="urn:microsoft.com/office/officeart/2005/8/layout/venn2"/>
    <dgm:cxn modelId="{111009F3-EF59-47E3-80D0-C6C92AA4D2FA}" type="presOf" srcId="{40DE7324-D51E-4FC2-A2BE-A49B6FCF5371}" destId="{6339ECB0-8B81-45EC-BCC0-73AC72D06B2E}" srcOrd="0" destOrd="0" presId="urn:microsoft.com/office/officeart/2005/8/layout/venn2"/>
    <dgm:cxn modelId="{A0FED822-DF2D-4FBA-8B54-B9A6E5C16E5E}" srcId="{C5B2BC7F-1995-4666-8158-F17863B19EA6}" destId="{B63C9B8A-DF72-4AC3-BA0B-BB0E60AA89AE}" srcOrd="2" destOrd="0" parTransId="{9FA7A5BE-B4C4-4282-8558-C4111BC8109F}" sibTransId="{33A9184C-D618-49DC-8A51-F9A91BA81FB3}"/>
    <dgm:cxn modelId="{E490BB95-E7A0-4D64-9799-66D2D6F0E743}" type="presOf" srcId="{DCB32B52-A826-402E-90BA-DB7F5D8CCF19}" destId="{EAEE6E68-489B-4D14-845A-61AB14155C43}" srcOrd="1" destOrd="0" presId="urn:microsoft.com/office/officeart/2005/8/layout/venn2"/>
    <dgm:cxn modelId="{929E7DDD-F823-4CFD-A7C9-F6D8CDA83C42}" type="presOf" srcId="{CAEB05A5-C597-4513-8965-792D7DBD17F3}" destId="{31CE6881-225B-418D-886D-88CBF65080F4}" srcOrd="1" destOrd="0" presId="urn:microsoft.com/office/officeart/2005/8/layout/venn2"/>
    <dgm:cxn modelId="{C4C1D48C-9DDD-49AE-AC2E-EB843ADE3302}" type="presOf" srcId="{B63C9B8A-DF72-4AC3-BA0B-BB0E60AA89AE}" destId="{4959756C-81C0-426E-B52C-FC882CEC3313}" srcOrd="1" destOrd="0" presId="urn:microsoft.com/office/officeart/2005/8/layout/venn2"/>
    <dgm:cxn modelId="{BA799967-DC79-489B-A0FC-91ABF11F2A99}" type="presOf" srcId="{DCB32B52-A826-402E-90BA-DB7F5D8CCF19}" destId="{A1A729AE-25D2-4985-B8A1-0D1ED6823AA6}" srcOrd="0" destOrd="0" presId="urn:microsoft.com/office/officeart/2005/8/layout/venn2"/>
    <dgm:cxn modelId="{C3C8B732-2EFC-4C65-9E57-26A1ABD4970E}" type="presOf" srcId="{B63C9B8A-DF72-4AC3-BA0B-BB0E60AA89AE}" destId="{5EC90434-4E6A-49E2-A070-29B30BA744C1}" srcOrd="0" destOrd="0" presId="urn:microsoft.com/office/officeart/2005/8/layout/venn2"/>
    <dgm:cxn modelId="{83C3321E-7CDA-44DB-A397-8E358094A51A}" type="presParOf" srcId="{D84C95CA-C172-45AE-8806-825FC2B606CD}" destId="{49E3D3B8-AEB0-41CF-B29A-2C19CCA405D7}" srcOrd="0" destOrd="0" presId="urn:microsoft.com/office/officeart/2005/8/layout/venn2"/>
    <dgm:cxn modelId="{DBFED745-475B-4DA9-ACDF-3BA9DE0D7C75}" type="presParOf" srcId="{49E3D3B8-AEB0-41CF-B29A-2C19CCA405D7}" destId="{6339ECB0-8B81-45EC-BCC0-73AC72D06B2E}" srcOrd="0" destOrd="0" presId="urn:microsoft.com/office/officeart/2005/8/layout/venn2"/>
    <dgm:cxn modelId="{F6A86264-9973-440D-9A5E-302CE7491F22}" type="presParOf" srcId="{49E3D3B8-AEB0-41CF-B29A-2C19CCA405D7}" destId="{E4B70540-79B2-47A2-85A4-51B00F869D08}" srcOrd="1" destOrd="0" presId="urn:microsoft.com/office/officeart/2005/8/layout/venn2"/>
    <dgm:cxn modelId="{FAFFAC51-7079-4FBD-ABFE-7295D712A1CA}" type="presParOf" srcId="{D84C95CA-C172-45AE-8806-825FC2B606CD}" destId="{3524D787-2D72-4044-9A84-CCA5B7AEEA00}" srcOrd="1" destOrd="0" presId="urn:microsoft.com/office/officeart/2005/8/layout/venn2"/>
    <dgm:cxn modelId="{D73FA899-6DE9-441C-99B6-8429470B0816}" type="presParOf" srcId="{3524D787-2D72-4044-9A84-CCA5B7AEEA00}" destId="{C47A9828-AF47-411B-B5BA-652CAE603005}" srcOrd="0" destOrd="0" presId="urn:microsoft.com/office/officeart/2005/8/layout/venn2"/>
    <dgm:cxn modelId="{4456C143-92CB-4319-ACB6-22FED80DF723}" type="presParOf" srcId="{3524D787-2D72-4044-9A84-CCA5B7AEEA00}" destId="{31CE6881-225B-418D-886D-88CBF65080F4}" srcOrd="1" destOrd="0" presId="urn:microsoft.com/office/officeart/2005/8/layout/venn2"/>
    <dgm:cxn modelId="{EF55CC5D-CD1B-4294-ADBB-B6E8EBFEAB39}" type="presParOf" srcId="{D84C95CA-C172-45AE-8806-825FC2B606CD}" destId="{9077897C-56A3-4881-A6E5-F1D836FC1924}" srcOrd="2" destOrd="0" presId="urn:microsoft.com/office/officeart/2005/8/layout/venn2"/>
    <dgm:cxn modelId="{F67972AA-6CD1-4010-890F-089C01D760EA}" type="presParOf" srcId="{9077897C-56A3-4881-A6E5-F1D836FC1924}" destId="{5EC90434-4E6A-49E2-A070-29B30BA744C1}" srcOrd="0" destOrd="0" presId="urn:microsoft.com/office/officeart/2005/8/layout/venn2"/>
    <dgm:cxn modelId="{754B8295-A6D8-46A6-9EBB-FA49885324CA}" type="presParOf" srcId="{9077897C-56A3-4881-A6E5-F1D836FC1924}" destId="{4959756C-81C0-426E-B52C-FC882CEC3313}" srcOrd="1" destOrd="0" presId="urn:microsoft.com/office/officeart/2005/8/layout/venn2"/>
    <dgm:cxn modelId="{25A7E4B0-4F6A-4E1A-84DE-9BE33AE066C3}" type="presParOf" srcId="{D84C95CA-C172-45AE-8806-825FC2B606CD}" destId="{18C7267D-D283-4E6B-8D45-190307769DF6}" srcOrd="3" destOrd="0" presId="urn:microsoft.com/office/officeart/2005/8/layout/venn2"/>
    <dgm:cxn modelId="{13EAC86F-40CB-4721-A7FD-5BE366F574BE}" type="presParOf" srcId="{18C7267D-D283-4E6B-8D45-190307769DF6}" destId="{A1A729AE-25D2-4985-B8A1-0D1ED6823AA6}" srcOrd="0" destOrd="0" presId="urn:microsoft.com/office/officeart/2005/8/layout/venn2"/>
    <dgm:cxn modelId="{D40EFAAD-929B-48A5-AF1C-0BBB2362A580}" type="presParOf" srcId="{18C7267D-D283-4E6B-8D45-190307769DF6}" destId="{EAEE6E68-489B-4D14-845A-61AB14155C43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C4AD1B-D9A7-4346-BFAE-0806412543AC}" type="doc">
      <dgm:prSet loTypeId="urn:microsoft.com/office/officeart/2011/layout/CircleProcess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6032323-8DC9-4CE2-A10D-8AC2B81EB332}">
      <dgm:prSet phldrT="[Text]" custT="1"/>
      <dgm:spPr/>
      <dgm:t>
        <a:bodyPr/>
        <a:lstStyle/>
        <a:p>
          <a:pPr algn="ctr"/>
          <a:r>
            <a:rPr lang="en-US" sz="1600" b="1" i="1" dirty="0" smtClean="0">
              <a:latin typeface="+mn-lt"/>
              <a:ea typeface="Calibri" panose="020F0502020204030204" pitchFamily="34" charset="0"/>
              <a:cs typeface="Calibri" panose="020F0502020204030204" pitchFamily="34" charset="0"/>
            </a:rPr>
            <a:t>Entrepreneurial Empowerment</a:t>
          </a:r>
        </a:p>
        <a:p>
          <a:pPr algn="ctr"/>
          <a:r>
            <a:rPr lang="en-US" sz="1400" dirty="0" smtClean="0"/>
            <a:t>Easily Accessible loans</a:t>
          </a:r>
        </a:p>
        <a:p>
          <a:pPr algn="ctr"/>
          <a:r>
            <a:rPr lang="en-US" sz="1400" dirty="0" smtClean="0"/>
            <a:t>Entrusting a future</a:t>
          </a:r>
        </a:p>
        <a:p>
          <a:pPr algn="ctr"/>
          <a:r>
            <a:rPr lang="en-US" sz="1400" dirty="0" smtClean="0"/>
            <a:t>Reflect solutions to local problems</a:t>
          </a:r>
          <a:endParaRPr lang="en-US" sz="1400" b="0" dirty="0">
            <a:latin typeface="+mn-lt"/>
          </a:endParaRPr>
        </a:p>
      </dgm:t>
    </dgm:pt>
    <dgm:pt modelId="{ADFFE686-8E4B-45FD-A91F-DCE1C9A0906A}" type="parTrans" cxnId="{365B1392-B016-4CF7-AAE3-6909C3FDFD85}">
      <dgm:prSet/>
      <dgm:spPr/>
      <dgm:t>
        <a:bodyPr/>
        <a:lstStyle/>
        <a:p>
          <a:endParaRPr lang="en-US"/>
        </a:p>
      </dgm:t>
    </dgm:pt>
    <dgm:pt modelId="{DC51743D-0195-4844-B02C-CC463BD7ADD3}" type="sibTrans" cxnId="{365B1392-B016-4CF7-AAE3-6909C3FDFD85}">
      <dgm:prSet/>
      <dgm:spPr/>
      <dgm:t>
        <a:bodyPr/>
        <a:lstStyle/>
        <a:p>
          <a:endParaRPr lang="en-US"/>
        </a:p>
      </dgm:t>
    </dgm:pt>
    <dgm:pt modelId="{FE2B8CED-B6FD-49DC-85BB-5DDFC615332E}">
      <dgm:prSet phldrT="[Text]" custT="1"/>
      <dgm:spPr/>
      <dgm:t>
        <a:bodyPr/>
        <a:lstStyle/>
        <a:p>
          <a:pPr algn="ctr"/>
          <a:r>
            <a:rPr lang="en-US" sz="1600" b="1" i="1" dirty="0" smtClean="0"/>
            <a:t>Social inclusion</a:t>
          </a:r>
        </a:p>
        <a:p>
          <a:pPr algn="ctr"/>
          <a:r>
            <a:rPr lang="en-US" sz="1400" i="0" dirty="0" smtClean="0"/>
            <a:t>Brings employment</a:t>
          </a:r>
        </a:p>
        <a:p>
          <a:pPr algn="ctr"/>
          <a:r>
            <a:rPr lang="en-US" sz="1400" i="0" dirty="0" smtClean="0"/>
            <a:t>Creates bonds in community</a:t>
          </a:r>
        </a:p>
        <a:p>
          <a:pPr algn="ctr"/>
          <a:r>
            <a:rPr lang="en-US" sz="1400" i="0" dirty="0" smtClean="0"/>
            <a:t>Improves psychological well-being</a:t>
          </a:r>
          <a:endParaRPr lang="en-US" sz="1400" i="0" dirty="0"/>
        </a:p>
      </dgm:t>
    </dgm:pt>
    <dgm:pt modelId="{7CF8C6E0-89EB-46E6-920C-D8134F52E12C}" type="parTrans" cxnId="{54BC9ABC-4787-4AEF-B0BB-66E99C30CA40}">
      <dgm:prSet/>
      <dgm:spPr/>
      <dgm:t>
        <a:bodyPr/>
        <a:lstStyle/>
        <a:p>
          <a:endParaRPr lang="en-US"/>
        </a:p>
      </dgm:t>
    </dgm:pt>
    <dgm:pt modelId="{96BCEC56-912D-41F9-BCCC-9FB702C9CEDD}" type="sibTrans" cxnId="{54BC9ABC-4787-4AEF-B0BB-66E99C30CA40}">
      <dgm:prSet/>
      <dgm:spPr/>
      <dgm:t>
        <a:bodyPr/>
        <a:lstStyle/>
        <a:p>
          <a:endParaRPr lang="en-US"/>
        </a:p>
      </dgm:t>
    </dgm:pt>
    <dgm:pt modelId="{5EB005E3-92EB-44B7-861F-88BCBEB45BEF}">
      <dgm:prSet phldrT="[Text]" custT="1"/>
      <dgm:spPr/>
      <dgm:t>
        <a:bodyPr/>
        <a:lstStyle/>
        <a:p>
          <a:r>
            <a:rPr lang="en-US" sz="1600" b="1" i="1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Economic Benefit</a:t>
          </a:r>
        </a:p>
        <a:p>
          <a:r>
            <a:rPr lang="en-US" sz="1400" b="0" i="0" dirty="0" smtClean="0">
              <a:latin typeface="Calibri" panose="020F0502020204030204" pitchFamily="34" charset="0"/>
            </a:rPr>
            <a:t>Helps refuges engage with market</a:t>
          </a:r>
        </a:p>
        <a:p>
          <a:r>
            <a:rPr lang="en-US" sz="1400" b="0" i="0" dirty="0" smtClean="0">
              <a:latin typeface="Calibri" panose="020F0502020204030204" pitchFamily="34" charset="0"/>
            </a:rPr>
            <a:t>New blood to an ageing labour force</a:t>
          </a:r>
        </a:p>
        <a:p>
          <a:r>
            <a:rPr lang="en-US" sz="1400" b="0" dirty="0" smtClean="0"/>
            <a:t>Increase fiscal capacity</a:t>
          </a:r>
          <a:endParaRPr lang="en-US" sz="1400" b="0" dirty="0"/>
        </a:p>
      </dgm:t>
    </dgm:pt>
    <dgm:pt modelId="{261EA437-34CF-4812-A87E-4F329450CB70}" type="parTrans" cxnId="{B9F99ABA-03F4-4D2E-967B-E3ACC95A7348}">
      <dgm:prSet/>
      <dgm:spPr/>
      <dgm:t>
        <a:bodyPr/>
        <a:lstStyle/>
        <a:p>
          <a:endParaRPr lang="en-US"/>
        </a:p>
      </dgm:t>
    </dgm:pt>
    <dgm:pt modelId="{9EB74400-7ACE-4BB5-9598-28149842FF1A}" type="sibTrans" cxnId="{B9F99ABA-03F4-4D2E-967B-E3ACC95A7348}">
      <dgm:prSet/>
      <dgm:spPr/>
      <dgm:t>
        <a:bodyPr/>
        <a:lstStyle/>
        <a:p>
          <a:endParaRPr lang="en-US"/>
        </a:p>
      </dgm:t>
    </dgm:pt>
    <dgm:pt modelId="{DDB1C6D3-4D86-4168-A69C-D664F7ACA284}" type="pres">
      <dgm:prSet presAssocID="{73C4AD1B-D9A7-4346-BFAE-0806412543AC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de-DE"/>
        </a:p>
      </dgm:t>
    </dgm:pt>
    <dgm:pt modelId="{A2660EDB-D2D1-42F9-B694-D4A71AA87D1D}" type="pres">
      <dgm:prSet presAssocID="{5EB005E3-92EB-44B7-861F-88BCBEB45BEF}" presName="Accent3" presStyleCnt="0"/>
      <dgm:spPr/>
    </dgm:pt>
    <dgm:pt modelId="{DA204FFE-5FFB-430C-AFE1-99726B099926}" type="pres">
      <dgm:prSet presAssocID="{5EB005E3-92EB-44B7-861F-88BCBEB45BEF}" presName="Accent" presStyleLbl="node1" presStyleIdx="0" presStyleCnt="3"/>
      <dgm:spPr/>
    </dgm:pt>
    <dgm:pt modelId="{E6A8AC97-02B7-485F-91A4-83AAE7A0EFCE}" type="pres">
      <dgm:prSet presAssocID="{5EB005E3-92EB-44B7-861F-88BCBEB45BEF}" presName="ParentBackground3" presStyleCnt="0"/>
      <dgm:spPr/>
    </dgm:pt>
    <dgm:pt modelId="{54B888F6-83AE-4ADC-B293-940F8559548F}" type="pres">
      <dgm:prSet presAssocID="{5EB005E3-92EB-44B7-861F-88BCBEB45BEF}" presName="ParentBackground" presStyleLbl="fgAcc1" presStyleIdx="0" presStyleCnt="3"/>
      <dgm:spPr/>
      <dgm:t>
        <a:bodyPr/>
        <a:lstStyle/>
        <a:p>
          <a:endParaRPr lang="en-US"/>
        </a:p>
      </dgm:t>
    </dgm:pt>
    <dgm:pt modelId="{B65B9B17-B960-4E0F-98AD-A471FC564132}" type="pres">
      <dgm:prSet presAssocID="{5EB005E3-92EB-44B7-861F-88BCBEB45BEF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0B5147-CEEA-4482-8616-40010643FE2B}" type="pres">
      <dgm:prSet presAssocID="{FE2B8CED-B6FD-49DC-85BB-5DDFC615332E}" presName="Accent2" presStyleCnt="0"/>
      <dgm:spPr/>
    </dgm:pt>
    <dgm:pt modelId="{900C2EE6-8144-43C8-910A-2EB45E318050}" type="pres">
      <dgm:prSet presAssocID="{FE2B8CED-B6FD-49DC-85BB-5DDFC615332E}" presName="Accent" presStyleLbl="node1" presStyleIdx="1" presStyleCnt="3"/>
      <dgm:spPr/>
    </dgm:pt>
    <dgm:pt modelId="{2CA309A3-BF19-46B5-9E45-2898CBE95F9A}" type="pres">
      <dgm:prSet presAssocID="{FE2B8CED-B6FD-49DC-85BB-5DDFC615332E}" presName="ParentBackground2" presStyleCnt="0"/>
      <dgm:spPr/>
    </dgm:pt>
    <dgm:pt modelId="{2A50156A-FD71-4FE3-BE16-923815935051}" type="pres">
      <dgm:prSet presAssocID="{FE2B8CED-B6FD-49DC-85BB-5DDFC615332E}" presName="ParentBackground" presStyleLbl="fgAcc1" presStyleIdx="1" presStyleCnt="3"/>
      <dgm:spPr/>
      <dgm:t>
        <a:bodyPr/>
        <a:lstStyle/>
        <a:p>
          <a:endParaRPr lang="en-US"/>
        </a:p>
      </dgm:t>
    </dgm:pt>
    <dgm:pt modelId="{44D14B7C-8F83-4028-9BA0-351CB104A978}" type="pres">
      <dgm:prSet presAssocID="{FE2B8CED-B6FD-49DC-85BB-5DDFC615332E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45678F-DA59-48B2-B781-5BC90085DAF5}" type="pres">
      <dgm:prSet presAssocID="{76032323-8DC9-4CE2-A10D-8AC2B81EB332}" presName="Accent1" presStyleCnt="0"/>
      <dgm:spPr/>
    </dgm:pt>
    <dgm:pt modelId="{BCE46133-E1BA-4969-BFDE-0F1C5C6BAA07}" type="pres">
      <dgm:prSet presAssocID="{76032323-8DC9-4CE2-A10D-8AC2B81EB332}" presName="Accent" presStyleLbl="node1" presStyleIdx="2" presStyleCnt="3"/>
      <dgm:spPr/>
    </dgm:pt>
    <dgm:pt modelId="{4137CDF5-81B8-4D03-8C2E-49A1E0D9290F}" type="pres">
      <dgm:prSet presAssocID="{76032323-8DC9-4CE2-A10D-8AC2B81EB332}" presName="ParentBackground1" presStyleCnt="0"/>
      <dgm:spPr/>
    </dgm:pt>
    <dgm:pt modelId="{78E1C3DD-96A0-4ACD-812D-1F649ABCC8AE}" type="pres">
      <dgm:prSet presAssocID="{76032323-8DC9-4CE2-A10D-8AC2B81EB332}" presName="ParentBackground" presStyleLbl="fgAcc1" presStyleIdx="2" presStyleCnt="3"/>
      <dgm:spPr/>
      <dgm:t>
        <a:bodyPr/>
        <a:lstStyle/>
        <a:p>
          <a:endParaRPr lang="en-US"/>
        </a:p>
      </dgm:t>
    </dgm:pt>
    <dgm:pt modelId="{5726277F-3DC9-4204-BEA1-7FB95AACE009}" type="pres">
      <dgm:prSet presAssocID="{76032323-8DC9-4CE2-A10D-8AC2B81EB332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4BC9ABC-4787-4AEF-B0BB-66E99C30CA40}" srcId="{73C4AD1B-D9A7-4346-BFAE-0806412543AC}" destId="{FE2B8CED-B6FD-49DC-85BB-5DDFC615332E}" srcOrd="1" destOrd="0" parTransId="{7CF8C6E0-89EB-46E6-920C-D8134F52E12C}" sibTransId="{96BCEC56-912D-41F9-BCCC-9FB702C9CEDD}"/>
    <dgm:cxn modelId="{FB6130D8-8A2E-4EB9-BE8B-7737AFB49889}" type="presOf" srcId="{73C4AD1B-D9A7-4346-BFAE-0806412543AC}" destId="{DDB1C6D3-4D86-4168-A69C-D664F7ACA284}" srcOrd="0" destOrd="0" presId="urn:microsoft.com/office/officeart/2011/layout/CircleProcess"/>
    <dgm:cxn modelId="{1167944B-517E-4227-A7E9-3CF3EFCD4D6E}" type="presOf" srcId="{76032323-8DC9-4CE2-A10D-8AC2B81EB332}" destId="{5726277F-3DC9-4204-BEA1-7FB95AACE009}" srcOrd="1" destOrd="0" presId="urn:microsoft.com/office/officeart/2011/layout/CircleProcess"/>
    <dgm:cxn modelId="{E40379B7-9DDF-4A0A-88F1-F299D6E7FA83}" type="presOf" srcId="{FE2B8CED-B6FD-49DC-85BB-5DDFC615332E}" destId="{44D14B7C-8F83-4028-9BA0-351CB104A978}" srcOrd="1" destOrd="0" presId="urn:microsoft.com/office/officeart/2011/layout/CircleProcess"/>
    <dgm:cxn modelId="{1A75523C-DB9F-480B-880D-DF8276DF7AA5}" type="presOf" srcId="{5EB005E3-92EB-44B7-861F-88BCBEB45BEF}" destId="{B65B9B17-B960-4E0F-98AD-A471FC564132}" srcOrd="1" destOrd="0" presId="urn:microsoft.com/office/officeart/2011/layout/CircleProcess"/>
    <dgm:cxn modelId="{0C144D71-641E-4219-B371-74EA76E1B386}" type="presOf" srcId="{FE2B8CED-B6FD-49DC-85BB-5DDFC615332E}" destId="{2A50156A-FD71-4FE3-BE16-923815935051}" srcOrd="0" destOrd="0" presId="urn:microsoft.com/office/officeart/2011/layout/CircleProcess"/>
    <dgm:cxn modelId="{0D9B7912-0E37-4A61-868B-C5E591C256F7}" type="presOf" srcId="{5EB005E3-92EB-44B7-861F-88BCBEB45BEF}" destId="{54B888F6-83AE-4ADC-B293-940F8559548F}" srcOrd="0" destOrd="0" presId="urn:microsoft.com/office/officeart/2011/layout/CircleProcess"/>
    <dgm:cxn modelId="{3DE69B83-DCCB-4273-B62B-2DC6E69049DB}" type="presOf" srcId="{76032323-8DC9-4CE2-A10D-8AC2B81EB332}" destId="{78E1C3DD-96A0-4ACD-812D-1F649ABCC8AE}" srcOrd="0" destOrd="0" presId="urn:microsoft.com/office/officeart/2011/layout/CircleProcess"/>
    <dgm:cxn modelId="{B9F99ABA-03F4-4D2E-967B-E3ACC95A7348}" srcId="{73C4AD1B-D9A7-4346-BFAE-0806412543AC}" destId="{5EB005E3-92EB-44B7-861F-88BCBEB45BEF}" srcOrd="2" destOrd="0" parTransId="{261EA437-34CF-4812-A87E-4F329450CB70}" sibTransId="{9EB74400-7ACE-4BB5-9598-28149842FF1A}"/>
    <dgm:cxn modelId="{365B1392-B016-4CF7-AAE3-6909C3FDFD85}" srcId="{73C4AD1B-D9A7-4346-BFAE-0806412543AC}" destId="{76032323-8DC9-4CE2-A10D-8AC2B81EB332}" srcOrd="0" destOrd="0" parTransId="{ADFFE686-8E4B-45FD-A91F-DCE1C9A0906A}" sibTransId="{DC51743D-0195-4844-B02C-CC463BD7ADD3}"/>
    <dgm:cxn modelId="{2E4E35F2-FBB0-497A-A7AE-0269611679D6}" type="presParOf" srcId="{DDB1C6D3-4D86-4168-A69C-D664F7ACA284}" destId="{A2660EDB-D2D1-42F9-B694-D4A71AA87D1D}" srcOrd="0" destOrd="0" presId="urn:microsoft.com/office/officeart/2011/layout/CircleProcess"/>
    <dgm:cxn modelId="{8D19F78E-67E1-4CA2-9B39-58AC5F88E1EB}" type="presParOf" srcId="{A2660EDB-D2D1-42F9-B694-D4A71AA87D1D}" destId="{DA204FFE-5FFB-430C-AFE1-99726B099926}" srcOrd="0" destOrd="0" presId="urn:microsoft.com/office/officeart/2011/layout/CircleProcess"/>
    <dgm:cxn modelId="{C45DC0B2-5CC6-4799-89AD-2889ADDBF333}" type="presParOf" srcId="{DDB1C6D3-4D86-4168-A69C-D664F7ACA284}" destId="{E6A8AC97-02B7-485F-91A4-83AAE7A0EFCE}" srcOrd="1" destOrd="0" presId="urn:microsoft.com/office/officeart/2011/layout/CircleProcess"/>
    <dgm:cxn modelId="{746C767E-6651-4192-8DE9-BC63DD56C664}" type="presParOf" srcId="{E6A8AC97-02B7-485F-91A4-83AAE7A0EFCE}" destId="{54B888F6-83AE-4ADC-B293-940F8559548F}" srcOrd="0" destOrd="0" presId="urn:microsoft.com/office/officeart/2011/layout/CircleProcess"/>
    <dgm:cxn modelId="{82F5A5E9-3AF2-437E-AFB9-D275A8DC5D2E}" type="presParOf" srcId="{DDB1C6D3-4D86-4168-A69C-D664F7ACA284}" destId="{B65B9B17-B960-4E0F-98AD-A471FC564132}" srcOrd="2" destOrd="0" presId="urn:microsoft.com/office/officeart/2011/layout/CircleProcess"/>
    <dgm:cxn modelId="{3D53115F-19E7-4D88-A9F9-24957F0B2557}" type="presParOf" srcId="{DDB1C6D3-4D86-4168-A69C-D664F7ACA284}" destId="{B80B5147-CEEA-4482-8616-40010643FE2B}" srcOrd="3" destOrd="0" presId="urn:microsoft.com/office/officeart/2011/layout/CircleProcess"/>
    <dgm:cxn modelId="{0FA61678-4388-4210-9760-0DCFF3DC1DA8}" type="presParOf" srcId="{B80B5147-CEEA-4482-8616-40010643FE2B}" destId="{900C2EE6-8144-43C8-910A-2EB45E318050}" srcOrd="0" destOrd="0" presId="urn:microsoft.com/office/officeart/2011/layout/CircleProcess"/>
    <dgm:cxn modelId="{D9906575-8E1B-4D55-82B6-B458282E2F65}" type="presParOf" srcId="{DDB1C6D3-4D86-4168-A69C-D664F7ACA284}" destId="{2CA309A3-BF19-46B5-9E45-2898CBE95F9A}" srcOrd="4" destOrd="0" presId="urn:microsoft.com/office/officeart/2011/layout/CircleProcess"/>
    <dgm:cxn modelId="{0237A6AD-0B01-46D2-A69B-7E9F06C99D63}" type="presParOf" srcId="{2CA309A3-BF19-46B5-9E45-2898CBE95F9A}" destId="{2A50156A-FD71-4FE3-BE16-923815935051}" srcOrd="0" destOrd="0" presId="urn:microsoft.com/office/officeart/2011/layout/CircleProcess"/>
    <dgm:cxn modelId="{B7580CF9-34AB-4A9F-A418-17936AC375AF}" type="presParOf" srcId="{DDB1C6D3-4D86-4168-A69C-D664F7ACA284}" destId="{44D14B7C-8F83-4028-9BA0-351CB104A978}" srcOrd="5" destOrd="0" presId="urn:microsoft.com/office/officeart/2011/layout/CircleProcess"/>
    <dgm:cxn modelId="{E55616B7-8391-4B84-B5B2-7E5AE49839E7}" type="presParOf" srcId="{DDB1C6D3-4D86-4168-A69C-D664F7ACA284}" destId="{6445678F-DA59-48B2-B781-5BC90085DAF5}" srcOrd="6" destOrd="0" presId="urn:microsoft.com/office/officeart/2011/layout/CircleProcess"/>
    <dgm:cxn modelId="{2E775EF3-448E-481C-BC44-1EAAB84A4FD1}" type="presParOf" srcId="{6445678F-DA59-48B2-B781-5BC90085DAF5}" destId="{BCE46133-E1BA-4969-BFDE-0F1C5C6BAA07}" srcOrd="0" destOrd="0" presId="urn:microsoft.com/office/officeart/2011/layout/CircleProcess"/>
    <dgm:cxn modelId="{D693DB79-88BD-41A6-B740-49B0FC98F9BE}" type="presParOf" srcId="{DDB1C6D3-4D86-4168-A69C-D664F7ACA284}" destId="{4137CDF5-81B8-4D03-8C2E-49A1E0D9290F}" srcOrd="7" destOrd="0" presId="urn:microsoft.com/office/officeart/2011/layout/CircleProcess"/>
    <dgm:cxn modelId="{4D850FAD-7D86-4E56-91AA-A56A00736D0C}" type="presParOf" srcId="{4137CDF5-81B8-4D03-8C2E-49A1E0D9290F}" destId="{78E1C3DD-96A0-4ACD-812D-1F649ABCC8AE}" srcOrd="0" destOrd="0" presId="urn:microsoft.com/office/officeart/2011/layout/CircleProcess"/>
    <dgm:cxn modelId="{AE6F913E-FD36-4B43-A515-46A27B293913}" type="presParOf" srcId="{DDB1C6D3-4D86-4168-A69C-D664F7ACA284}" destId="{5726277F-3DC9-4204-BEA1-7FB95AACE009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0"/>
            <a:ext cx="2946400" cy="494265"/>
          </a:xfrm>
          <a:prstGeom prst="rect">
            <a:avLst/>
          </a:prstGeom>
        </p:spPr>
        <p:txBody>
          <a:bodyPr vert="horz" lIns="91418" tIns="45710" rIns="91418" bIns="4571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9" y="0"/>
            <a:ext cx="2946400" cy="494265"/>
          </a:xfrm>
          <a:prstGeom prst="rect">
            <a:avLst/>
          </a:prstGeom>
        </p:spPr>
        <p:txBody>
          <a:bodyPr vert="horz" lIns="91418" tIns="45710" rIns="91418" bIns="45710" rtlCol="0"/>
          <a:lstStyle>
            <a:lvl1pPr algn="r">
              <a:defRPr sz="1200"/>
            </a:lvl1pPr>
          </a:lstStyle>
          <a:p>
            <a:fld id="{CF932459-B1C6-4F89-B6D0-4B06806A4C02}" type="datetimeFigureOut">
              <a:rPr lang="en-GB" smtClean="0"/>
              <a:t>12/04/2016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9538" y="741363"/>
            <a:ext cx="6578600" cy="37004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8" tIns="45710" rIns="91418" bIns="4571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3" y="4689996"/>
            <a:ext cx="5438775" cy="4443649"/>
          </a:xfrm>
          <a:prstGeom prst="rect">
            <a:avLst/>
          </a:prstGeom>
        </p:spPr>
        <p:txBody>
          <a:bodyPr vert="horz" lIns="91418" tIns="45710" rIns="91418" bIns="4571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5" y="9378410"/>
            <a:ext cx="2946400" cy="494264"/>
          </a:xfrm>
          <a:prstGeom prst="rect">
            <a:avLst/>
          </a:prstGeom>
        </p:spPr>
        <p:txBody>
          <a:bodyPr vert="horz" lIns="91418" tIns="45710" rIns="91418" bIns="4571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9" y="9378410"/>
            <a:ext cx="2946400" cy="494264"/>
          </a:xfrm>
          <a:prstGeom prst="rect">
            <a:avLst/>
          </a:prstGeom>
        </p:spPr>
        <p:txBody>
          <a:bodyPr vert="horz" lIns="91418" tIns="45710" rIns="91418" bIns="45710" rtlCol="0" anchor="b"/>
          <a:lstStyle>
            <a:lvl1pPr algn="r">
              <a:defRPr sz="1200"/>
            </a:lvl1pPr>
          </a:lstStyle>
          <a:p>
            <a:fld id="{C4557449-F3DF-40DE-A54D-599718BA047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6447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0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57449-F3DF-40DE-A54D-599718BA047C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41934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0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57449-F3DF-40DE-A54D-599718BA047C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09606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0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57449-F3DF-40DE-A54D-599718BA047C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74997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0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Closing:</a:t>
            </a:r>
            <a:r>
              <a:rPr lang="en-GB" baseline="0" dirty="0" smtClean="0"/>
              <a:t> </a:t>
            </a:r>
            <a:r>
              <a:rPr lang="en-GB" dirty="0" smtClean="0"/>
              <a:t>There</a:t>
            </a:r>
            <a:r>
              <a:rPr lang="en-GB" baseline="0" dirty="0" smtClean="0"/>
              <a:t> is no better timing for this project. Water, Poverty are perennial. The refugees are suffering and need a solution now.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57449-F3DF-40DE-A54D-599718BA047C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38176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0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57449-F3DF-40DE-A54D-599718BA047C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332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0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57449-F3DF-40DE-A54D-599718BA047C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84327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0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57449-F3DF-40DE-A54D-599718BA047C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81663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0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57449-F3DF-40DE-A54D-599718BA047C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09245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0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57449-F3DF-40DE-A54D-599718BA047C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05038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0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57449-F3DF-40DE-A54D-599718BA047C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24912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0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57449-F3DF-40DE-A54D-599718BA047C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7895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0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57449-F3DF-40DE-A54D-599718BA047C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81663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0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57449-F3DF-40DE-A54D-599718BA047C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760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0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57449-F3DF-40DE-A54D-599718BA047C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3560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0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57449-F3DF-40DE-A54D-599718BA047C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2921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0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57449-F3DF-40DE-A54D-599718BA047C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9297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0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57449-F3DF-40DE-A54D-599718BA047C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3000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0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57449-F3DF-40DE-A54D-599718BA047C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809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0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57449-F3DF-40DE-A54D-599718BA047C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0898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0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57449-F3DF-40DE-A54D-599718BA047C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4419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EDDB2-C7DC-4C34-95FB-01BE682D2F11}" type="datetime1">
              <a:rPr lang="de-DE" smtClean="0"/>
              <a:t>12.04.2016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Refugee Integration Fund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BEC14-2320-481B-91DE-53F6B0B3C05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3448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F22B-5808-4C65-9036-472F49A83AE5}" type="datetime1">
              <a:rPr lang="de-DE" smtClean="0"/>
              <a:t>12.04.2016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Refugee Integration Fund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BEC14-2320-481B-91DE-53F6B0B3C05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1132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6AD44-1FC2-417A-ADF1-04DE942B109F}" type="datetime1">
              <a:rPr lang="de-DE" smtClean="0"/>
              <a:t>12.04.2016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Refugee Integration Fund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BEC14-2320-481B-91DE-53F6B0B3C05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6032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14CB-A9BD-41F0-8DB3-D3C61F7D0C53}" type="datetime1">
              <a:rPr lang="de-DE" smtClean="0"/>
              <a:t>12.04.2016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Refugee Integration Fund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BEC14-2320-481B-91DE-53F6B0B3C05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1882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E8AAC-D1B8-4334-83C2-217528570526}" type="datetime1">
              <a:rPr lang="de-DE" smtClean="0"/>
              <a:t>12.04.2016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Refugee Integration Fund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BEC14-2320-481B-91DE-53F6B0B3C05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877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4EE3E-ED10-4DB5-A385-51A3DE8652D1}" type="datetime1">
              <a:rPr lang="de-DE" smtClean="0"/>
              <a:t>12.04.2016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Refugee Integration Fund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BEC14-2320-481B-91DE-53F6B0B3C05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1688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CE2C7-29C1-4BBE-B101-51C3572CD9C0}" type="datetime1">
              <a:rPr lang="de-DE" smtClean="0"/>
              <a:t>12.04.2016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Refugee Integration Fund</a:t>
            </a:r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BEC14-2320-481B-91DE-53F6B0B3C05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897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347A7-70FA-41DF-840C-18F9AB1BA6C2}" type="datetime1">
              <a:rPr lang="de-DE" smtClean="0"/>
              <a:t>12.04.2016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Refugee Integration Fund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BEC14-2320-481B-91DE-53F6B0B3C05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1690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2B070-7258-4035-8D6A-56F7767067C8}" type="datetime1">
              <a:rPr lang="de-DE" smtClean="0"/>
              <a:t>12.04.2016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Refugee Integration Fund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BEC14-2320-481B-91DE-53F6B0B3C05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3390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B7BDC-AEBA-48AB-92D9-C0A93AB90034}" type="datetime1">
              <a:rPr lang="de-DE" smtClean="0"/>
              <a:t>12.04.2016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Refugee Integration Fund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BEC14-2320-481B-91DE-53F6B0B3C05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4829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15E4E-48FA-4034-B807-3C9F6F20BB32}" type="datetime1">
              <a:rPr lang="de-DE" smtClean="0"/>
              <a:t>12.04.2016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Refugee Integration Fund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BEC14-2320-481B-91DE-53F6B0B3C05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0371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50B46-5EDD-4370-B871-08353BA4BE06}" type="datetime1">
              <a:rPr lang="de-DE" smtClean="0"/>
              <a:t>12.04.2016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Refugee Integration Fund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BEC14-2320-481B-91DE-53F6B0B3C05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4013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chart" Target="../charts/chart1.xm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991" y="2425518"/>
            <a:ext cx="7429500" cy="1655762"/>
          </a:xfrm>
        </p:spPr>
        <p:txBody>
          <a:bodyPr>
            <a:normAutofit/>
          </a:bodyPr>
          <a:lstStyle/>
          <a:p>
            <a:pPr algn="l"/>
            <a:r>
              <a:rPr lang="de-DE" sz="4000" dirty="0">
                <a:latin typeface="Georgia" panose="02040502050405020303" pitchFamily="18" charset="0"/>
                <a:cs typeface="Arial" panose="020B0604020202020204" pitchFamily="34" charset="0"/>
              </a:rPr>
              <a:t>Refugee Integration </a:t>
            </a:r>
            <a:r>
              <a:rPr lang="de-DE" sz="4000" dirty="0" smtClean="0">
                <a:latin typeface="Georgia" panose="02040502050405020303" pitchFamily="18" charset="0"/>
                <a:cs typeface="Arial" panose="020B0604020202020204" pitchFamily="34" charset="0"/>
              </a:rPr>
              <a:t>Fund (RIF)</a:t>
            </a:r>
            <a:endParaRPr lang="de-DE" sz="40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714991" y="5555951"/>
            <a:ext cx="7429500" cy="1189970"/>
            <a:chOff x="402431" y="5439430"/>
            <a:chExt cx="7429500" cy="1189970"/>
          </a:xfrm>
        </p:grpSpPr>
        <p:sp>
          <p:nvSpPr>
            <p:cNvPr id="4" name="Subtitle 2"/>
            <p:cNvSpPr txBox="1">
              <a:spLocks/>
            </p:cNvSpPr>
            <p:nvPr/>
          </p:nvSpPr>
          <p:spPr>
            <a:xfrm>
              <a:off x="402431" y="5791200"/>
              <a:ext cx="7429500" cy="8382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de-DE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15.04.2016</a:t>
              </a:r>
              <a:endParaRPr lang="de-DE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02431" y="5439430"/>
              <a:ext cx="365984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Chirag Modi, Ann Jeon and Shawn He</a:t>
              </a:r>
              <a:endParaRPr lang="de-DE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Subtitle 2"/>
          <p:cNvSpPr txBox="1">
            <a:spLocks/>
          </p:cNvSpPr>
          <p:nvPr/>
        </p:nvSpPr>
        <p:spPr>
          <a:xfrm>
            <a:off x="1714991" y="3041264"/>
            <a:ext cx="7429500" cy="8278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Empowering</a:t>
            </a:r>
            <a:r>
              <a:rPr lang="de-DE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refugees</a:t>
            </a:r>
            <a:r>
              <a:rPr lang="de-DE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shape</a:t>
            </a:r>
            <a:r>
              <a:rPr lang="de-DE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de-DE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189049" y="971550"/>
            <a:ext cx="4320000" cy="672588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tangle 23"/>
          <p:cNvSpPr/>
          <p:nvPr/>
        </p:nvSpPr>
        <p:spPr>
          <a:xfrm>
            <a:off x="1714991" y="971550"/>
            <a:ext cx="4320000" cy="672588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574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 txBox="1">
            <a:spLocks/>
          </p:cNvSpPr>
          <p:nvPr/>
        </p:nvSpPr>
        <p:spPr>
          <a:xfrm>
            <a:off x="660400" y="534438"/>
            <a:ext cx="10934700" cy="783318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 err="1" smtClean="0">
                <a:latin typeface="Georgia" panose="02040502050405020303" pitchFamily="18" charset="0"/>
                <a:cs typeface="Arial" panose="020B0604020202020204" pitchFamily="34" charset="0"/>
              </a:rPr>
              <a:t>Risk</a:t>
            </a:r>
            <a:r>
              <a:rPr lang="de-DE" sz="2800" dirty="0" smtClean="0"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de-DE" sz="2800" dirty="0" err="1" smtClean="0">
                <a:latin typeface="Georgia" panose="02040502050405020303" pitchFamily="18" charset="0"/>
                <a:cs typeface="Arial" panose="020B0604020202020204" pitchFamily="34" charset="0"/>
              </a:rPr>
              <a:t>Factors</a:t>
            </a:r>
            <a:endParaRPr lang="de-DE" sz="28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0400" y="1392298"/>
            <a:ext cx="109347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GB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Key risk factors can be mitigated through operational processes, structural design and development of best practices</a:t>
            </a:r>
            <a:endParaRPr lang="en-GB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60400" y="1699421"/>
            <a:ext cx="10934700" cy="252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Refugee crisis in Europe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0400" y="1699421"/>
            <a:ext cx="10934700" cy="25200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risk factors and mitigation tools</a:t>
            </a:r>
            <a:endParaRPr lang="de-D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BEC14-2320-481B-91DE-53F6B0B3C054}" type="slidenum">
              <a:rPr lang="de-DE" smtClean="0"/>
              <a:t>10</a:t>
            </a:fld>
            <a:endParaRPr lang="de-DE"/>
          </a:p>
        </p:txBody>
      </p:sp>
      <p:graphicFrame>
        <p:nvGraphicFramePr>
          <p:cNvPr id="12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8545266"/>
              </p:ext>
            </p:extLst>
          </p:nvPr>
        </p:nvGraphicFramePr>
        <p:xfrm>
          <a:off x="660400" y="2162029"/>
          <a:ext cx="10934700" cy="36453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2600">
                  <a:extLst>
                    <a:ext uri="{9D8B030D-6E8A-4147-A177-3AD203B41FA5}">
                      <a16:colId xmlns:a16="http://schemas.microsoft.com/office/drawing/2014/main" xmlns="" val="577066885"/>
                    </a:ext>
                  </a:extLst>
                </a:gridCol>
                <a:gridCol w="7912100">
                  <a:extLst>
                    <a:ext uri="{9D8B030D-6E8A-4147-A177-3AD203B41FA5}">
                      <a16:colId xmlns:a16="http://schemas.microsoft.com/office/drawing/2014/main" xmlns="" val="1108391386"/>
                    </a:ext>
                  </a:extLst>
                </a:gridCol>
              </a:tblGrid>
              <a:tr h="136671">
                <a:tc>
                  <a:txBody>
                    <a:bodyPr/>
                    <a:lstStyle/>
                    <a:p>
                      <a:pPr latinLnBrk="1"/>
                      <a:r>
                        <a:rPr lang="en-GB" altLang="ko-KR" sz="1600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RISKS</a:t>
                      </a:r>
                      <a:endParaRPr lang="en-GB" altLang="ko-KR" sz="16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GB" altLang="ko-KR" sz="1600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MITIGATIONS</a:t>
                      </a:r>
                      <a:endParaRPr lang="en-GB" altLang="ko-KR" sz="16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87288190"/>
                  </a:ext>
                </a:extLst>
              </a:tr>
              <a:tr h="844179">
                <a:tc>
                  <a:txBody>
                    <a:bodyPr/>
                    <a:lstStyle/>
                    <a:p>
                      <a:pPr latinLnBrk="1"/>
                      <a:r>
                        <a:rPr lang="en-GB" altLang="ko-KR" sz="1400" b="0" noProof="0" dirty="0" smtClean="0">
                          <a:latin typeface="+mn-lt"/>
                        </a:rPr>
                        <a:t>Refugee</a:t>
                      </a:r>
                      <a:r>
                        <a:rPr lang="en-GB" altLang="ko-KR" sz="1400" b="0" baseline="0" noProof="0" dirty="0" smtClean="0">
                          <a:latin typeface="+mn-lt"/>
                        </a:rPr>
                        <a:t> default risks </a:t>
                      </a:r>
                      <a:endParaRPr lang="en-GB" altLang="ko-KR" sz="1400" b="0" noProof="0" dirty="0">
                        <a:latin typeface="+mn-lt"/>
                      </a:endParaRPr>
                    </a:p>
                  </a:txBody>
                  <a:tcPr anchor="ctr"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GB" altLang="ko-KR" sz="1400" b="0" noProof="0" dirty="0" smtClean="0">
                          <a:latin typeface="+mn-lt"/>
                        </a:rPr>
                        <a:t>Stringent refugee payment obligations </a:t>
                      </a:r>
                      <a:r>
                        <a:rPr lang="en-GB" altLang="ko-KR" sz="1400" noProof="0" dirty="0" smtClean="0">
                          <a:latin typeface="+mn-lt"/>
                        </a:rPr>
                        <a:t>to be implemented by MFIs</a:t>
                      </a:r>
                      <a:r>
                        <a:rPr lang="en-GB" altLang="ko-KR" sz="1400" baseline="0" noProof="0" dirty="0" smtClean="0">
                          <a:latin typeface="+mn-lt"/>
                        </a:rPr>
                        <a:t> (MFIs’ loan agreements) – e.g. </a:t>
                      </a:r>
                      <a:r>
                        <a:rPr lang="en-GB" altLang="ko-KR" sz="1400" b="0" baseline="0" noProof="0" dirty="0" smtClean="0">
                          <a:latin typeface="+mn-lt"/>
                        </a:rPr>
                        <a:t>Collective Community Joint Liability Programme </a:t>
                      </a:r>
                      <a:r>
                        <a:rPr lang="en-GB" altLang="ko-KR" sz="1400" baseline="0" noProof="0" dirty="0" smtClean="0">
                          <a:latin typeface="+mn-lt"/>
                        </a:rPr>
                        <a:t>(geography, industry &amp; ethnicity) 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54050674"/>
                  </a:ext>
                </a:extLst>
              </a:tr>
              <a:tr h="540571">
                <a:tc>
                  <a:txBody>
                    <a:bodyPr/>
                    <a:lstStyle/>
                    <a:p>
                      <a:pPr latinLnBrk="1"/>
                      <a:r>
                        <a:rPr lang="en-GB" altLang="ko-KR" sz="1400" b="0" noProof="0" dirty="0" smtClean="0">
                          <a:latin typeface="+mn-lt"/>
                        </a:rPr>
                        <a:t>MFIs’ default</a:t>
                      </a:r>
                      <a:r>
                        <a:rPr lang="en-GB" altLang="ko-KR" sz="1400" b="0" baseline="0" noProof="0" dirty="0" smtClean="0">
                          <a:latin typeface="+mn-lt"/>
                        </a:rPr>
                        <a:t> risks </a:t>
                      </a:r>
                      <a:endParaRPr lang="en-GB" altLang="ko-KR" sz="1400" b="0" noProof="0" dirty="0">
                        <a:latin typeface="+mn-lt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GB" altLang="ko-KR" sz="1400" noProof="0" dirty="0" smtClean="0">
                          <a:latin typeface="+mn-lt"/>
                        </a:rPr>
                        <a:t>Two-tier</a:t>
                      </a:r>
                      <a:r>
                        <a:rPr lang="en-GB" altLang="ko-KR" sz="1400" baseline="0" noProof="0" dirty="0" smtClean="0">
                          <a:latin typeface="+mn-lt"/>
                        </a:rPr>
                        <a:t> system, </a:t>
                      </a:r>
                      <a:r>
                        <a:rPr lang="en-GB" altLang="ko-KR" sz="1400" noProof="0" dirty="0" smtClean="0">
                          <a:latin typeface="+mn-lt"/>
                        </a:rPr>
                        <a:t>Term loans’ requirements,</a:t>
                      </a:r>
                      <a:r>
                        <a:rPr lang="en-GB" altLang="ko-KR" sz="1400" baseline="0" noProof="0" dirty="0" smtClean="0">
                          <a:latin typeface="+mn-lt"/>
                        </a:rPr>
                        <a:t> e.g. debt-to-equity ratio, restrictions on subordinated debt</a:t>
                      </a:r>
                      <a:endParaRPr lang="en-GB" altLang="ko-KR" sz="1400" noProof="0" dirty="0">
                        <a:latin typeface="+mn-lt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06950382"/>
                  </a:ext>
                </a:extLst>
              </a:tr>
              <a:tr h="540571">
                <a:tc>
                  <a:txBody>
                    <a:bodyPr/>
                    <a:lstStyle/>
                    <a:p>
                      <a:pPr latinLnBrk="1"/>
                      <a:r>
                        <a:rPr lang="en-GB" altLang="ko-KR" sz="1400" b="0" noProof="0" dirty="0" smtClean="0">
                          <a:latin typeface="+mn-lt"/>
                        </a:rPr>
                        <a:t>Loans’</a:t>
                      </a:r>
                      <a:r>
                        <a:rPr lang="en-GB" altLang="ko-KR" sz="1400" b="0" baseline="0" noProof="0" dirty="0" smtClean="0">
                          <a:latin typeface="+mn-lt"/>
                        </a:rPr>
                        <a:t> quality (no collateral)</a:t>
                      </a:r>
                      <a:endParaRPr lang="en-GB" altLang="ko-KR" sz="1400" b="0" noProof="0" dirty="0">
                        <a:latin typeface="+mn-lt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GB" altLang="ko-KR" sz="1400" noProof="0" dirty="0" smtClean="0">
                          <a:latin typeface="+mn-lt"/>
                        </a:rPr>
                        <a:t>EIF guarantee</a:t>
                      </a:r>
                      <a:r>
                        <a:rPr lang="en-GB" altLang="ko-KR" sz="1400" baseline="0" noProof="0" dirty="0" smtClean="0">
                          <a:latin typeface="+mn-lt"/>
                        </a:rPr>
                        <a:t> for senior tranche; cash reserve from equity tranche</a:t>
                      </a:r>
                      <a:endParaRPr lang="en-GB" altLang="ko-KR" sz="1400" noProof="0" dirty="0">
                        <a:latin typeface="+mn-lt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10360529"/>
                  </a:ext>
                </a:extLst>
              </a:tr>
              <a:tr h="844179">
                <a:tc>
                  <a:txBody>
                    <a:bodyPr/>
                    <a:lstStyle/>
                    <a:p>
                      <a:pPr latinLnBrk="1"/>
                      <a:r>
                        <a:rPr lang="en-GB" altLang="ko-KR" sz="1400" b="0" noProof="0" dirty="0" smtClean="0">
                          <a:latin typeface="+mn-lt"/>
                        </a:rPr>
                        <a:t>Lack of</a:t>
                      </a:r>
                      <a:r>
                        <a:rPr lang="en-GB" altLang="ko-KR" sz="1400" b="0" baseline="0" noProof="0" dirty="0" smtClean="0">
                          <a:latin typeface="+mn-lt"/>
                        </a:rPr>
                        <a:t> available information on refugee integration</a:t>
                      </a:r>
                      <a:endParaRPr lang="en-GB" altLang="ko-KR" sz="1400" b="0" noProof="0" dirty="0">
                        <a:latin typeface="+mn-lt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GB" altLang="ko-KR" sz="1400" noProof="0" dirty="0" smtClean="0">
                          <a:latin typeface="+mn-lt"/>
                        </a:rPr>
                        <a:t>Migration data; on-EU asylum seekers</a:t>
                      </a:r>
                      <a:r>
                        <a:rPr lang="en-GB" altLang="ko-KR" sz="1400" baseline="0" noProof="0" dirty="0" smtClean="0">
                          <a:latin typeface="+mn-lt"/>
                        </a:rPr>
                        <a:t> data; cooperation with language &amp; vocational training agencies’ and other support organisations</a:t>
                      </a:r>
                      <a:endParaRPr lang="en-GB" altLang="ko-KR" sz="1400" noProof="0" dirty="0">
                        <a:latin typeface="+mn-lt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93731968"/>
                  </a:ext>
                </a:extLst>
              </a:tr>
              <a:tr h="540571">
                <a:tc>
                  <a:txBody>
                    <a:bodyPr/>
                    <a:lstStyle/>
                    <a:p>
                      <a:pPr latinLnBrk="1"/>
                      <a:r>
                        <a:rPr lang="en-GB" altLang="ko-KR" sz="1400" b="0" noProof="0" dirty="0" smtClean="0">
                          <a:latin typeface="+mn-lt"/>
                        </a:rPr>
                        <a:t>Securitization regulation</a:t>
                      </a:r>
                      <a:endParaRPr lang="en-GB" altLang="ko-KR" sz="1400" b="0" noProof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GB" altLang="ko-KR" sz="1400" noProof="0" dirty="0" smtClean="0">
                          <a:latin typeface="+mn-lt"/>
                        </a:rPr>
                        <a:t>Legal due diligence,</a:t>
                      </a:r>
                      <a:r>
                        <a:rPr lang="en-GB" altLang="ko-KR" sz="1400" baseline="0" noProof="0" dirty="0" smtClean="0">
                          <a:latin typeface="+mn-lt"/>
                        </a:rPr>
                        <a:t> hire local legal experts</a:t>
                      </a:r>
                      <a:endParaRPr lang="en-GB" altLang="ko-KR" sz="1400" noProof="0" dirty="0">
                        <a:latin typeface="+mn-lt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36943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805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Diagram 39"/>
          <p:cNvGraphicFramePr/>
          <p:nvPr>
            <p:extLst>
              <p:ext uri="{D42A27DB-BD31-4B8C-83A1-F6EECF244321}">
                <p14:modId xmlns:p14="http://schemas.microsoft.com/office/powerpoint/2010/main" val="2868432610"/>
              </p:ext>
            </p:extLst>
          </p:nvPr>
        </p:nvGraphicFramePr>
        <p:xfrm>
          <a:off x="141570" y="1200771"/>
          <a:ext cx="11985616" cy="40501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1" name="Rectangle 40"/>
          <p:cNvSpPr>
            <a:spLocks noChangeAspect="1"/>
          </p:cNvSpPr>
          <p:nvPr/>
        </p:nvSpPr>
        <p:spPr>
          <a:xfrm>
            <a:off x="774700" y="5186654"/>
            <a:ext cx="3175636" cy="12392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Number </a:t>
            </a:r>
            <a:r>
              <a:rPr lang="en-US" sz="1400" dirty="0">
                <a:solidFill>
                  <a:schemeClr val="tx1"/>
                </a:solidFill>
              </a:rPr>
              <a:t>of new businesses created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Proportion of refugee entrepreneurs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Increase of willingness and incentive to open new businesses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660400" y="534438"/>
            <a:ext cx="10934700" cy="783318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 err="1" smtClean="0">
                <a:latin typeface="Georgia" panose="02040502050405020303" pitchFamily="18" charset="0"/>
                <a:cs typeface="Arial" panose="020B0604020202020204" pitchFamily="34" charset="0"/>
              </a:rPr>
              <a:t>Social</a:t>
            </a:r>
            <a:r>
              <a:rPr lang="de-DE" sz="2800" dirty="0" smtClean="0">
                <a:latin typeface="Georgia" panose="02040502050405020303" pitchFamily="18" charset="0"/>
                <a:cs typeface="Arial" panose="020B0604020202020204" pitchFamily="34" charset="0"/>
              </a:rPr>
              <a:t> Impact</a:t>
            </a:r>
            <a:endParaRPr lang="de-DE" sz="28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60400" y="1699421"/>
            <a:ext cx="10934700" cy="252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Refugee crisis in Europe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0400" y="1699421"/>
            <a:ext cx="10934700" cy="25200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Channels of social impact</a:t>
            </a:r>
            <a:endParaRPr lang="de-D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60400" y="4501881"/>
            <a:ext cx="10934700" cy="25200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Measuring social impact</a:t>
            </a:r>
            <a:endParaRPr lang="de-D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BEC14-2320-481B-91DE-53F6B0B3C054}" type="slidenum">
              <a:rPr lang="de-DE" smtClean="0"/>
              <a:t>11</a:t>
            </a:fld>
            <a:endParaRPr lang="de-DE"/>
          </a:p>
        </p:txBody>
      </p:sp>
      <p:sp>
        <p:nvSpPr>
          <p:cNvPr id="42" name="Rectangle 41"/>
          <p:cNvSpPr>
            <a:spLocks noChangeAspect="1"/>
          </p:cNvSpPr>
          <p:nvPr/>
        </p:nvSpPr>
        <p:spPr>
          <a:xfrm>
            <a:off x="4539932" y="5167604"/>
            <a:ext cx="3175636" cy="12392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tx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Density </a:t>
            </a:r>
            <a:r>
              <a:rPr lang="en-US" sz="1400" dirty="0">
                <a:solidFill>
                  <a:schemeClr val="tx1"/>
                </a:solidFill>
              </a:rPr>
              <a:t>and radius of effect of businesses in communities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Number of refugee employees hired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Psychological wellbeing of refugee communities</a:t>
            </a:r>
          </a:p>
          <a:p>
            <a:pPr lvl="0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>
            <a:spLocks noChangeAspect="1"/>
          </p:cNvSpPr>
          <p:nvPr/>
        </p:nvSpPr>
        <p:spPr>
          <a:xfrm>
            <a:off x="8324214" y="5167604"/>
            <a:ext cx="3175636" cy="12392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Repayment rates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Survival analysis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Other related measures </a:t>
            </a:r>
          </a:p>
        </p:txBody>
      </p:sp>
      <p:sp>
        <p:nvSpPr>
          <p:cNvPr id="5" name="Rectangle 4"/>
          <p:cNvSpPr/>
          <p:nvPr/>
        </p:nvSpPr>
        <p:spPr>
          <a:xfrm>
            <a:off x="775136" y="4858425"/>
            <a:ext cx="3175200" cy="3156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 err="1" smtClean="0">
                <a:solidFill>
                  <a:schemeClr val="tx1"/>
                </a:solidFill>
              </a:rPr>
              <a:t>Entrepreneurial</a:t>
            </a:r>
            <a:r>
              <a:rPr lang="de-DE" sz="1600" b="1" dirty="0" smtClean="0">
                <a:solidFill>
                  <a:schemeClr val="tx1"/>
                </a:solidFill>
              </a:rPr>
              <a:t> </a:t>
            </a:r>
            <a:r>
              <a:rPr lang="de-DE" sz="1600" b="1" dirty="0" err="1" smtClean="0">
                <a:solidFill>
                  <a:schemeClr val="tx1"/>
                </a:solidFill>
              </a:rPr>
              <a:t>Activity</a:t>
            </a:r>
            <a:endParaRPr lang="de-DE" sz="1600" b="1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40368" y="4858425"/>
            <a:ext cx="3175200" cy="3156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 smtClean="0">
                <a:solidFill>
                  <a:schemeClr val="tx1"/>
                </a:solidFill>
              </a:rPr>
              <a:t>Rate </a:t>
            </a:r>
            <a:r>
              <a:rPr lang="de-DE" sz="1600" b="1" dirty="0" err="1" smtClean="0">
                <a:solidFill>
                  <a:schemeClr val="tx1"/>
                </a:solidFill>
              </a:rPr>
              <a:t>of</a:t>
            </a:r>
            <a:r>
              <a:rPr lang="de-DE" sz="1600" b="1" dirty="0" smtClean="0">
                <a:solidFill>
                  <a:schemeClr val="tx1"/>
                </a:solidFill>
              </a:rPr>
              <a:t> </a:t>
            </a:r>
            <a:r>
              <a:rPr lang="de-DE" sz="1600" b="1" dirty="0">
                <a:solidFill>
                  <a:schemeClr val="tx1"/>
                </a:solidFill>
              </a:rPr>
              <a:t>I</a:t>
            </a:r>
            <a:r>
              <a:rPr lang="de-DE" sz="1600" b="1" dirty="0" smtClean="0">
                <a:solidFill>
                  <a:schemeClr val="tx1"/>
                </a:solidFill>
              </a:rPr>
              <a:t>ntegration</a:t>
            </a:r>
            <a:endParaRPr lang="de-DE" sz="1600" b="1" dirty="0">
              <a:solidFill>
                <a:schemeClr val="tx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305164" y="4858425"/>
            <a:ext cx="3175200" cy="3156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 err="1" smtClean="0">
                <a:solidFill>
                  <a:schemeClr val="tx1"/>
                </a:solidFill>
              </a:rPr>
              <a:t>Economic</a:t>
            </a:r>
            <a:r>
              <a:rPr lang="de-DE" sz="1600" b="1" dirty="0" smtClean="0">
                <a:solidFill>
                  <a:schemeClr val="tx1"/>
                </a:solidFill>
              </a:rPr>
              <a:t> Measurement</a:t>
            </a:r>
            <a:endParaRPr lang="de-DE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03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 txBox="1">
            <a:spLocks/>
          </p:cNvSpPr>
          <p:nvPr/>
        </p:nvSpPr>
        <p:spPr>
          <a:xfrm>
            <a:off x="660400" y="534438"/>
            <a:ext cx="10934700" cy="783318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 smtClean="0">
                <a:latin typeface="Georgia" panose="02040502050405020303" pitchFamily="18" charset="0"/>
                <a:cs typeface="Arial" panose="020B0604020202020204" pitchFamily="34" charset="0"/>
              </a:rPr>
              <a:t>Stakeholder Analysis</a:t>
            </a:r>
            <a:endParaRPr lang="de-DE" sz="28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0400" y="1392298"/>
            <a:ext cx="109347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GB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Positive feedback from key stakeholders including refugees, MFIs and Investors; proof of concept phase</a:t>
            </a:r>
            <a:endParaRPr lang="en-GB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50228" y="1761474"/>
            <a:ext cx="3313156" cy="278365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MFIs/NGOs</a:t>
            </a:r>
            <a:endParaRPr lang="de-DE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http://www.nrg-renewables.com/Photos/ed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768" y="3992725"/>
            <a:ext cx="1501932" cy="46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http://www.mikrokredit.net/material/files-upload-files/2013/07/Logo_DM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998" y="3083483"/>
            <a:ext cx="2118492" cy="55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8276347" y="1760774"/>
            <a:ext cx="3313156" cy="293115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Investors</a:t>
            </a:r>
            <a:endParaRPr lang="de-DE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4" descr="http://evpa.eu.com/wp-content/uploads/2010/11/EI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298" y="2374296"/>
            <a:ext cx="1329953" cy="74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00422" y="3335933"/>
            <a:ext cx="173111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Private Investors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07150"/>
            <a:ext cx="2743200" cy="365125"/>
          </a:xfrm>
        </p:spPr>
        <p:txBody>
          <a:bodyPr/>
          <a:lstStyle/>
          <a:p>
            <a:fld id="{855BEC14-2320-481B-91DE-53F6B0B3C054}" type="slidenum">
              <a:rPr lang="de-DE" smtClean="0"/>
              <a:t>12</a:t>
            </a:fld>
            <a:endParaRPr lang="de-DE"/>
          </a:p>
        </p:txBody>
      </p:sp>
      <p:sp>
        <p:nvSpPr>
          <p:cNvPr id="26" name="Rectangle 25"/>
          <p:cNvSpPr/>
          <p:nvPr/>
        </p:nvSpPr>
        <p:spPr>
          <a:xfrm>
            <a:off x="827886" y="1761474"/>
            <a:ext cx="3313156" cy="278365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Refugees</a:t>
            </a:r>
            <a:endParaRPr lang="de-DE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" descr="C:\Users\cmodi.mim2016.LONDON.004\AppData\Local\Microsoft\Windows\Temporary Internet Files\Content.Outlook\ZM4VQZHF\20160330_17030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8" t="14751" r="15744" b="11111"/>
          <a:stretch/>
        </p:blipFill>
        <p:spPr bwMode="auto">
          <a:xfrm>
            <a:off x="1019692" y="2307111"/>
            <a:ext cx="2935221" cy="161149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cmodi.mim2016.LONDON.004\AppData\Local\Microsoft\Windows\Temporary Internet Files\Content.Outlook\ZM4VQZHF\20160330_17391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14" y="4511264"/>
            <a:ext cx="2935221" cy="165106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adieconnect.fr/sites/default/files/facebook/logo_adie_connect_facebook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0" t="1" r="17268" b="-733"/>
          <a:stretch/>
        </p:blipFill>
        <p:spPr bwMode="auto">
          <a:xfrm>
            <a:off x="5710765" y="2188163"/>
            <a:ext cx="989280" cy="74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5272818" y="4663644"/>
            <a:ext cx="1991672" cy="641622"/>
            <a:chOff x="5002463" y="1757219"/>
            <a:chExt cx="1991672" cy="64162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02463" y="1757219"/>
              <a:ext cx="670786" cy="641622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5649343" y="1847198"/>
              <a:ext cx="13447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/>
                <a:t>First </a:t>
              </a:r>
              <a:r>
                <a:rPr lang="de-DE" sz="1200" dirty="0" err="1" smtClean="0"/>
                <a:t>Microfinance</a:t>
              </a:r>
              <a:r>
                <a:rPr lang="de-DE" sz="1200" dirty="0" smtClean="0"/>
                <a:t> </a:t>
              </a:r>
            </a:p>
            <a:p>
              <a:r>
                <a:rPr lang="de-DE" sz="1200" dirty="0" err="1" smtClean="0"/>
                <a:t>Insititution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Syria</a:t>
              </a:r>
              <a:endParaRPr lang="de-DE" sz="1200" dirty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818511" y="1774656"/>
            <a:ext cx="3313156" cy="4517287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tangle 30"/>
          <p:cNvSpPr/>
          <p:nvPr/>
        </p:nvSpPr>
        <p:spPr>
          <a:xfrm>
            <a:off x="4547428" y="1760774"/>
            <a:ext cx="3315955" cy="3754656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b="1"/>
          </a:p>
        </p:txBody>
      </p:sp>
      <p:sp>
        <p:nvSpPr>
          <p:cNvPr id="34" name="Rectangle 33"/>
          <p:cNvSpPr/>
          <p:nvPr/>
        </p:nvSpPr>
        <p:spPr>
          <a:xfrm>
            <a:off x="8276347" y="1774656"/>
            <a:ext cx="3313156" cy="2105194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Picture 2" descr="http://financematters.co/wp-content/uploads/2015/02/socialfinanc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623" y="4668349"/>
            <a:ext cx="1987795" cy="132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8281944" y="4173567"/>
            <a:ext cx="3313156" cy="278365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Investment banks</a:t>
            </a:r>
            <a:endParaRPr lang="de-DE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276347" y="4186749"/>
            <a:ext cx="3313156" cy="2105194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5" name="Group 24"/>
          <p:cNvGrpSpPr/>
          <p:nvPr/>
        </p:nvGrpSpPr>
        <p:grpSpPr>
          <a:xfrm>
            <a:off x="4818709" y="5602928"/>
            <a:ext cx="2744633" cy="865287"/>
            <a:chOff x="4817938" y="4467478"/>
            <a:chExt cx="2510470" cy="865287"/>
          </a:xfrm>
        </p:grpSpPr>
        <p:sp>
          <p:nvSpPr>
            <p:cNvPr id="33" name="TextBox 32"/>
            <p:cNvSpPr txBox="1"/>
            <p:nvPr/>
          </p:nvSpPr>
          <p:spPr>
            <a:xfrm>
              <a:off x="4926994" y="4551328"/>
              <a:ext cx="233824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i="1" dirty="0" smtClean="0"/>
                <a:t>This project is absolutely relevant and urgently needed.</a:t>
              </a:r>
              <a:endParaRPr lang="de-DE" sz="1500" i="1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817938" y="4467478"/>
              <a:ext cx="2862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smtClean="0"/>
                <a:t>“</a:t>
              </a:r>
              <a:endParaRPr lang="de-DE" sz="24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042198" y="4871100"/>
              <a:ext cx="2862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smtClean="0"/>
                <a:t>”</a:t>
              </a:r>
              <a:endParaRPr lang="de-DE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695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 txBox="1">
            <a:spLocks/>
          </p:cNvSpPr>
          <p:nvPr/>
        </p:nvSpPr>
        <p:spPr>
          <a:xfrm>
            <a:off x="660400" y="534438"/>
            <a:ext cx="10934700" cy="783318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 err="1" smtClean="0">
                <a:latin typeface="Georgia" panose="02040502050405020303" pitchFamily="18" charset="0"/>
                <a:cs typeface="Arial" panose="020B0604020202020204" pitchFamily="34" charset="0"/>
              </a:rPr>
              <a:t>Conclusion</a:t>
            </a:r>
            <a:endParaRPr lang="de-DE" sz="28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BEC14-2320-481B-91DE-53F6B0B3C054}" type="slidenum">
              <a:rPr lang="de-DE" smtClean="0"/>
              <a:t>13</a:t>
            </a:fld>
            <a:endParaRPr lang="de-DE"/>
          </a:p>
        </p:txBody>
      </p:sp>
      <p:sp>
        <p:nvSpPr>
          <p:cNvPr id="16" name="Rectangle 15"/>
          <p:cNvSpPr/>
          <p:nvPr/>
        </p:nvSpPr>
        <p:spPr>
          <a:xfrm>
            <a:off x="1098141" y="1531761"/>
            <a:ext cx="9366887" cy="616390"/>
          </a:xfrm>
          <a:prstGeom prst="rect">
            <a:avLst/>
          </a:prstGeom>
          <a:solidFill>
            <a:srgbClr val="D6D7D8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GB" sz="1400" dirty="0" smtClean="0">
                <a:solidFill>
                  <a:schemeClr val="tx1"/>
                </a:solidFill>
              </a:rPr>
              <a:t>Refugee Crisis in Europe is the largest humanitarian crisis since World War II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8" name="Chevron 17"/>
          <p:cNvSpPr/>
          <p:nvPr/>
        </p:nvSpPr>
        <p:spPr>
          <a:xfrm>
            <a:off x="660400" y="1532156"/>
            <a:ext cx="412574" cy="615600"/>
          </a:xfrm>
          <a:prstGeom prst="chevron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98141" y="2312029"/>
            <a:ext cx="9366887" cy="616390"/>
          </a:xfrm>
          <a:prstGeom prst="rect">
            <a:avLst/>
          </a:prstGeom>
          <a:solidFill>
            <a:srgbClr val="D6D7D8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 smtClean="0">
                <a:solidFill>
                  <a:schemeClr val="tx1"/>
                </a:solidFill>
              </a:rPr>
              <a:t>Entrepreneurship is the most attractive solution towards long term social integration of refugees in host countries</a:t>
            </a:r>
          </a:p>
          <a:p>
            <a:r>
              <a:rPr lang="en-GB" sz="1400" dirty="0" smtClean="0">
                <a:solidFill>
                  <a:schemeClr val="tx1"/>
                </a:solidFill>
              </a:rPr>
              <a:t>Due to financial exclusion, it is difficult to obtain funding for refugees to finance entrepreneurial activities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1" name="Chevron 20"/>
          <p:cNvSpPr/>
          <p:nvPr/>
        </p:nvSpPr>
        <p:spPr>
          <a:xfrm>
            <a:off x="660400" y="2312424"/>
            <a:ext cx="412574" cy="615600"/>
          </a:xfrm>
          <a:prstGeom prst="chevron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98141" y="3092297"/>
            <a:ext cx="9366887" cy="616390"/>
          </a:xfrm>
          <a:prstGeom prst="rect">
            <a:avLst/>
          </a:prstGeom>
          <a:solidFill>
            <a:srgbClr val="D6D7D8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>
                <a:solidFill>
                  <a:schemeClr val="tx1"/>
                </a:solidFill>
              </a:rPr>
              <a:t>Our solution </a:t>
            </a:r>
            <a:r>
              <a:rPr lang="en-GB" sz="1400" dirty="0" smtClean="0">
                <a:solidFill>
                  <a:schemeClr val="tx1"/>
                </a:solidFill>
              </a:rPr>
              <a:t>combines </a:t>
            </a:r>
            <a:r>
              <a:rPr lang="en-GB" sz="1400" dirty="0">
                <a:solidFill>
                  <a:schemeClr val="tx1"/>
                </a:solidFill>
              </a:rPr>
              <a:t>microfinance with securitisation (MFLO) in order to create a product that allows us to share risk with different types of investors</a:t>
            </a:r>
          </a:p>
        </p:txBody>
      </p:sp>
      <p:sp>
        <p:nvSpPr>
          <p:cNvPr id="23" name="Chevron 22"/>
          <p:cNvSpPr/>
          <p:nvPr/>
        </p:nvSpPr>
        <p:spPr>
          <a:xfrm>
            <a:off x="660400" y="3092692"/>
            <a:ext cx="412574" cy="615600"/>
          </a:xfrm>
          <a:prstGeom prst="chevron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98141" y="3872565"/>
            <a:ext cx="9366887" cy="616390"/>
          </a:xfrm>
          <a:prstGeom prst="rect">
            <a:avLst/>
          </a:prstGeom>
          <a:solidFill>
            <a:srgbClr val="D6D7D8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 smtClean="0">
                <a:solidFill>
                  <a:schemeClr val="tx1"/>
                </a:solidFill>
              </a:rPr>
              <a:t>The concept is implemented in three phases: Pilot Phase (Germany) , Phase 2 (Germany, France and Sweden) and Phase 3 (expansion in rest of EU)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31" name="Chevron 30"/>
          <p:cNvSpPr/>
          <p:nvPr/>
        </p:nvSpPr>
        <p:spPr>
          <a:xfrm>
            <a:off x="660400" y="3872960"/>
            <a:ext cx="412574" cy="615600"/>
          </a:xfrm>
          <a:prstGeom prst="chevron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098141" y="4652833"/>
            <a:ext cx="9366887" cy="616390"/>
          </a:xfrm>
          <a:prstGeom prst="rect">
            <a:avLst/>
          </a:prstGeom>
          <a:solidFill>
            <a:srgbClr val="D6D7D8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 smtClean="0">
                <a:solidFill>
                  <a:schemeClr val="tx1"/>
                </a:solidFill>
              </a:rPr>
              <a:t>Our solution has an extraordinary social impact as it not only increases the wellbeing of refugees but also empowers them to make a positive impact in the host community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33" name="Chevron 32"/>
          <p:cNvSpPr/>
          <p:nvPr/>
        </p:nvSpPr>
        <p:spPr>
          <a:xfrm>
            <a:off x="660400" y="4653228"/>
            <a:ext cx="412574" cy="615600"/>
          </a:xfrm>
          <a:prstGeom prst="chevron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098141" y="5433101"/>
            <a:ext cx="9366887" cy="616390"/>
          </a:xfrm>
          <a:prstGeom prst="rect">
            <a:avLst/>
          </a:prstGeom>
          <a:solidFill>
            <a:srgbClr val="D6D7D8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 smtClean="0">
                <a:solidFill>
                  <a:schemeClr val="tx1"/>
                </a:solidFill>
              </a:rPr>
              <a:t>The concept has received positive feedback from key stakeholders including refugees, MFIs and investors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35" name="Chevron 34"/>
          <p:cNvSpPr/>
          <p:nvPr/>
        </p:nvSpPr>
        <p:spPr>
          <a:xfrm>
            <a:off x="660400" y="5433496"/>
            <a:ext cx="412574" cy="615600"/>
          </a:xfrm>
          <a:prstGeom prst="chevron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53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Bildergebnis für tnt  fedex"/>
          <p:cNvSpPr>
            <a:spLocks noChangeAspect="1" noChangeArrowheads="1"/>
          </p:cNvSpPr>
          <p:nvPr/>
        </p:nvSpPr>
        <p:spPr bwMode="auto">
          <a:xfrm>
            <a:off x="1298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7" name="AutoShape 4" descr="Bildergebnis für tnt  fedex"/>
          <p:cNvSpPr>
            <a:spLocks noChangeAspect="1" noChangeArrowheads="1"/>
          </p:cNvSpPr>
          <p:nvPr/>
        </p:nvSpPr>
        <p:spPr bwMode="auto">
          <a:xfrm>
            <a:off x="1450975" y="79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" name="AutoShape 6" descr="data:image/jpeg;base64,/9j/4AAQSkZJRgABAQAAAQABAAD/2wCEAAkGBxQTEhQUExQWFhQXGBwaGRgYGBogHRsgHB0cHRwdHxccHyggHRwlHBwYITEhJSkrLi4uHSI0ODMsNygtLisBCgoKDg0OGxAQGy0kICUsLC0yLCwsLCwsLywtLCwsLCwsLCwvLCwsLzQsLCwsLCwsLCwsLCwsLCwsLCw0LCwsLP/AABEIAKsBJwMBIgACEQEDEQH/xAAcAAABBQEBAQAAAAAAAAAAAAACAQMEBQYABwj/xAA8EAACAQMDAgQFAgUDAwMFAAABAhEAAyEEEjEFQRMiUWEGMnGBkRRCI1KhsfDB0eEkM2IHFvEVU3KCsv/EABkBAQEBAQEBAAAAAAAAAAAAAAABAgMEBf/EAC0RAAICAgIBAgUDBAMAAAAAAAABAhEDIRIxQRMiUXGBofAyYZEE0eHxQrHB/9oADAMBAAIRAxEAPwDywU4I/wCKaU0UV9FHiCNJSmlZa0ASa6a6uoShRSUlKDQotIK6uoBa40ldQHV1LSkiP8/vQAV1cKIGgoQRXGlahoBZpKSlmgFiupJrpoBRXUM0QU0BwpQtdFdvoAlUesUMUm6uFAcRSTRhKkaY7ZkAyIyJiecT6UBDohbJp8W49zTbGhKA2wc0pIriaGqKOY0JogKRlqFANLRjiurNFsEUQNJu9hXVUQcY+tDSbq6qBaQV1JNALS0ldNChUgpKWhBYropN1dNAcRXClEVwWgOHuKUj2rifegkUApFIxpWfEQKG3bLEAAkngCST9qllE3Vxp5tKVMOCrehEfTmlGnME9h3kf25oQZC0RUes0JFO2LDOdqKWbmB6DvQAo4B4pTco9Xorlv50Ing8j7MMSO/pQLpbhmEbAk+U4H+GgALVwFIUI7Va9O6VKh3YoGEoAu5nAkMQu4Qvae/aaAg2YHPcdpp/whiJnOO4j7c8mrDU9KRCF23C7RAYhY57QcdpntURbKAQysGyCd0j6xjIHvVKRniccUHiEcVL1+mC7dolSPmHc95EwCD2/wDmoMVCBFzQsaQCnAvrVA2BQkU634pvbQBIfahLV2RSmgALGuomikqAAUtCKWqihTXUgNcaAImuApKIUB248GukelJFSundOuX7gt2l3O0wPpk/ahCLXLnjNewaf4L0mlSLiLfuNg74lS0bREwD2kfmsh1PXPdu7FUKFmFGFUD5SVHIHOZgDiscrLRl9HoHuEwIj1B/yaet9NZo2ZnjIEzx3j/nFW93plwKd7BG4g45ClTuggg57jgU3q9G9ogFpDiCBJ2hcleCRE9pq2hRRm3HM/iP/igK1cdWsljbIR1tmArNwc7ZBPrBMGomj6U9wlVgQJJY7RzAycckCrZCB/X0q40/wveZWZmt245Vy24DsSFUwM/1FTXsWdOo8Ik3lU73VgeQR5JA2rkZEkic5pn9UNlzxWa47AgQTA/8p78nH+9SyhJ03T2woAa++07iWi3MbiVRYfaB5ZY5IJjtQaiwUu7WW3bYceEsQRgMG+aP3cxzT+j0JUF9ysi7gA04JErKcjdz/wA0fVNBeL2xgiBCnaNsjcVYAxPmkZmD9alotMpv0qsoOcsR6wTlQIyScjP0qfZ6YSDLbFt7iWZeCpzMd5/bzWjX4LNi2Lt24myQxXucwsR3G48c9qvNB1VUVDcPios+Jtthg+9CTO4QoA7SWMZ5IEc0iqDZjV+ENUzeJes3SmPlyzARwwlVnBk+vsa1tvoyWrJZl0umBVWADu7jHzNIJa4O0HmcjmoXVeuahrrEX2a0QGW2q7MdlWDiMjk4zkGqv4i19xmEqUsFF/hkRtgkiWiJ3E5EAntU2+xomap9Nctbf1T3X3k5tkEEdiN5yRMf8GsoLdxRuIOSApABzERPbBiPrV5d6UXQG0k42lGB3btxhgQfNAPOPwaqF0u9gtwG2EU7iqFsLydv0xOZMcc1pNLyRp60Cuie5dGyHcjft80eU5ncMj29fzVjf1KXbs3HKtESXgqSFIkxiCGG0A5I+0pC0b0Z0W2gUbSSCD3KmDOZaRmeOKrtOrC4qoFJ+YMqkZKxO3gAyAQB71bJRC6jrWu3CcEkAxyZAGCRGQc4xjii0SgmHywBwZ5E4IB9pk9iRBqdc6GANymHDZAdZHrCwDM8Se1N6qwEvB1G4iGDOSZPO8hQPrH980Aem1Rt21QrbdCQSv8ANO7nIGRiSCRHsKidWSwWHho1qRuMtIz2WDx+Kae2C3kHlMYM4zPf7jvTwHiOobdLewAViT8v/j7fn1qghLpCRiMH8/j7fmu+URt55nPYjH+dqnW0fyj5pMQIBBkGNpyc54imtQkSqkGD2n5iADH1z/goCvNsGf6UwwqVfuHiI/uafvaQAKfOw3bfk+hI3dz7Rj81SFayEfcYrthqegHhkGSZHlgYGcjuD/v7U5b0ysYt7ivLQDEicEnH0MDmhStW1J5rqt9b097YXlt05AMiI9pEiD9DS1CFCG4nIpDQzRq2KpRVPrR80K0aigOC04qVa9JuaVNov23u3TcA8Pf4aC2R8+8ZZpkRIGKHqN+wup22bd63tGJYMdxkoRBHlynef7HhLOouuzpHE2RdNoXfCKWkx2iewkwJ9qvOnfE66S2y6eyLWocAG4zh2gZPlZNoB5inOsdVuLZtbCrBzB/hp5WWSWWBzDcn1qo+GenaZ7y/qFu3FKmFtsFJJYAbmJkAAnjkgCueWU7p9G8cYvrbNWfiRdTZfxQFMeXYWAYjB2gEY75kR9arLPUfDe49jajqI3MfEJnkgMpABG6Y7MKq9T0tit1UKhLLbFQtNxplhAVSGIXvgE1x6Q6Il+4UUXfMokEhVwwZMEcc1wWWTTR6cuGEGnH4fctdVesG6jWyyaQ2yWti6QruJBC/Nt7dsQRyIqU+tYXLkXkUm2r2DsJUEr5kHKjGIbGB3iqHQuQwawV3W8qsT8xM4PODHrmq1tQVeBIJyyhiARPEDgR+PtSFouacZJfIeva28Sd5d0gqu4kgE87TwDOYHH2FWPwp1CytxxeU7yF2KVGwEQzFpIMkLVbb1i3biMXRB4oRbbwFRNoJcx74EnJGZ5q2vWrGovXBaS6qXrdvwnujyIUGA9yPkbYRIBzwYrVnFJrZa9S6tbNi5uK3AhEfz8wSLgXmZPmnG6JrJ9eO0JFvaWQOfM262ZKnGI3Dac+ler+BpdPatqNqaa6fCWArBwJ3SrGdxZSdx7qO5rIfHtwXNcotFVCoLShyYG8uV3tkbpJIBmPtTl4Lx1ZXP1TVfo1JaXYSdzeZQpJRyhwZAIOBwD6010DrbLdvX7qh2PIPAY5kRxGI9sVXdL1XhqUYhsnzHIgQAJ5OR3xTl20JZ1Kneu7zTBYGOJwcg/71XB8bRhZamovsn6rrJvL4dwENbAIZ5JaPmBnInnHqfWpfTL2oLmwqEqFdgqAkhiFKkT2ABUxjJmqLR2w/j3r7MpRQVjaJaRgepHp3qf8ADPXL51KOtt7qIhRlX0JmSf5i0H71OXxR0jHttvZa3NY+n06tdRWuK0IG8uwYHG4liDJ3LESc4qJ0/XNdubUDO9y47XUILlbUA+UfLgk8LIgE4FRviPXLdLBbhMEsLexwUAEsrYMk5aQY8pmIq6+C/iPR6bSFhK6xd5ZmC+af2qTOCIGIjaCfezlzMwjwe/JQfE1u62p1LWpNsbGLyRGIUTIyCDgZ/Fdc1l7wHubriksV8QfKwAJuIfcyD+PSpz6s6g3WtTbW60vbwAAqKNxiFnl+Mlj9a65bt2XfT22VrITxWZgxDxHmacT6ECJjjtJaW/8AZqk+n/gotJ1W5bAYsxnIPY9iGHcYGPbtWr6HoUCm5em0y5Pm2mTMx64jM+s81lfHKs1xbY8sEyshd3DbewGMGmb2ve7d3ThiTEeUHdJj2FXHPjKznlg5R+Brb+vsKbhsC67oPNdBXJuGB7448o7/AEq71ALo7NeLagrHgptIlFBnKyIHduzCCaxvUmtI14IWuSQocEgkCCQIJBBIic9qa6Z1+8hWwXIUKEBAWVUKIORyB65rt6ruzEcUdJtlppNHZIt/xH8W5tAthVK7gJIAkAgA5Y4GfWh1GoGnuXSy22IIAESrHJx7Zj/aqTUP4Tm6kyfleMZ5lfUgEc+tQ1c3GIhgFXzTmIIwg7Antk1yba03aO2ruKo1XRtDbvqE3MLzkwWMCBEkE+YrnPvUy98Lqz3bdrUAm0TuG0iRmMgQxwQeYNZmxdu6crJe2RLpw3BB4mBBkmfarzQfFSWFM7WMgud3neRHEfNyYwPzTBkal7non9RifHSpke90kYYsjAAea5uXHA8oyf2gD3iper0drywS4I8/ICTJO1p+h8xnkRUG7rriSnlYny7oJ7gxnEkgZjme9VTadi8bWLE4XMn/AF969p5C90HhXGS2lqDIIbzExGQRIJwB69xmpVzTwNqkKU2ySZt7uYnsQgU88nEnNUh1htlSREEGFxxAyQZ4Ec/61FPUn3KwIBDbhiQSe5B5wSM8TirRC2v3HjaXa08Q04BIIGI+YlVB3ZHPrlKpbmpY8k11AVi04KFR+al6TShldnbYFE/LMziMHH3qXRRm2pPHNanrOrsKhW0mfC8NEjA3c3C/diD+R+M5q76pCoWBnPHHOR/NgZpyyHMtbbxAIJABG3dmAD6ZFcIzeR1R0yR9NXf4xenW3YFrsPZtQSkhZJBUEAckAHn/AFpu5o7gu7LYDvAOD65ABb0iPrV0vS1O0IHyJcwccbsA8DcI4Gcn1sukONMbli8FuKCpsyFkNJggnKkckSee/J8+SM0rjGztyjF1N0UfTFQFUvBgrnBE7twI28SBIJ7Rir/q+lt20uXAbYuE+XYIGwAeWBAJ5z6imej/AA1duC7p1H8SIUO6g7clQAcHdAyOwx3ik1/TzaTbdYklipYMSF2HK5wRu28SOKkuUpHV8YxTj13+5G6XrbviEWQSWIGyMNHYrkdz+a3WgCa3SiwSytak3G5Kwu7y9ymIE8Y9KzWq6h5rLW7a2/DHkKgwIGcn5pmT7mg02uvKWaxi6ysHiAdpIczPzDHBE1cmGUXTr+TEcsZK9/wWVjVWOnkE2S7lJLAgrO87ZBOMfuWPcGnj0RtTptVfm0VVDdCzLoxtAkKvc4Ldsg1X6npC6hNMzEqblwI11ioBJaGgAyCoIGRyIq++P/h63orCvaQK127s/h/KbexvKyHjG4Y5mSTWeElpl5R20edaDSQQ11HAYTbO0EMZ7q0bgfbjBgitd8PXbmgW9cd9h3hCpOQSpMlRkdxiPY9qh/FFq/4SXmsOLSsALpgTMbVEGRn1HYfesN28t4tcsF2KxtuLuInO4A98GCexNVpMXxf/AIW2i6W2tW6UvIdpZ7YZwDuba12FEECSBxEyeatOmtae/cs35+TIT+cA4U5kwTmOcSYJqLo9Nb1XmRhpr6AQuFDGInLCIIIgZyKq+r2wjG5beXCEXgANqNJV1807gQZDD19c1q6+YUOcXfWtFj0XQDTxYa2rXrz7dlwcoPMWJzswOYPJ9KY670lUuFZZSFB2blCg8jaRypBHIBmkt650veLc87Nb27tswSi9vbvHqeJqw65aCvtvBlubMg7G3biDPzMOAOeCKzzadNF4KWyPodHc1Fm6GdEtJaLb2Te3kk7VRSMnMsf70Gk6sbdqztspa3FGJLA7hHzJb4XmSZAAMR6Tem628Eurpkm0cXAdu4bvRhyCFMjPMiMzYeKNVGm05Rgk3b1y4YIEkooBH7JiE8pxxIFZ21Z0lKLn7dIresa26EQlwm4RcKqpMt/MRxIxIgE/aqzVXtP+ntWiPPbKsCAsMJ8+7uTtnPrTh6WLtt7jX5ZroEhxtFsTLHttBIiMe1Nr0+5orlvV2hbvWvFuICQSrCIgtAyRuAIGCp9IqxOUlpbd/mvkaDrXw4VcgqyWht3NBiSofaGIMnJHfg1mkW8wVrf8JbgPIUgqDiFmTJEYrT/HnxXc8O1Z3FVvW9zWsEqMRLHJO7d6YHesn0a+9thdYBlRTbRNxEEwd0D9o4zzNK9ojL3aNB1/QtetuyLctr+nVmgFixGCGmOW3CRxHHaqi70y2otOMi4HRrecMrLGDkSsE+kVpek6jWG3e04c3J8QrEBCYMiSCYknAIyRUT4S6eHtnUXrb+JbuCS+UWSFY7eQ43btwONo7c8lS0jtJt7ezNarpV23dZFDuQA6sik4PGe0CcfetFZslbmnS66tqEJXY20LF2NgZsy0n68DtmR1i6NPdtkOblwIxumSQAxlQs5n5vyOKgnSv1ENcsqXupJRV8pIkgZ7uCCRBniuq6VnGreirbptwKqMr+G8srRzsmdp9jIjt9Kg6Tp9wBttq4zbtywhkhYIwO3Jnv8AatT1v47N8WBbtkhWk22EZYFQoI7QfSeK0nVuqKLVlW07LfuiLkFlI2p8swZwCqr7kjNWeo6JF+6zztOpsvmC+a24dWIHzfuDT2iBEZqtvWmZ2YxbDtu2wNokyBMnaPTNbDr93Ti5csNaezHhsVA7ugDFie0BGmeQfWqD4e0BvBUDJbtGA1y5hWMZAGWZ4gAL25jmsY58tdG8jb29kvUa9rZiBBAmI49d4Ofqai6nVCdu5SAPmkgD1AP7o4HYz3qL1LTvbfYZYASrQYZezCRMTI+x9KhOpjIYH6V9KLdbPA0rLK51LfAaCoEAETHeZBBmZ5xml/UWTM2RIPZ2AP0Uz/f8VWrH3olGfpWiEu1fg+VF+4B//qfauphUnv8ATBpKAa0dlrjKi/M7AAT3JitR8R6UaS0untgz5S1zbIZucmcAYge596yVsxBBgg49vvWvv6hNdpn3D/qrSQSMF1DAlgO8QZHOfeo/0Oib5xfizN2em3XUkskpPqWYc9lM/UxUo9LuIiMUNvfMtJ8w9OQAVIyDB/pLGgAJKC5AgAIJ/iNPbEA/X37VZ6fqTFRbTzEXP3KGg+65MeWYg8DFeNNcLT2eqUWsjTVoPpN27avEBN0Dw3bmFYoAcSszEExSdU1O4yytseCpdCGYHuMxB5Hr6xUvXdWuaS46r4bvdUC6EVlMZMDd8vMgbR2MAQKf6trFvJdu7bk+QIpO7gFckj2maw8k+NX2doYsLyepPwvIx1rXaYaXZYS8rrcV38QQVZV2qJkkEZcDiWNVWs6q13wkXbKoC+8QrSII9T9fp6VbP1LUFGW5DpdCC4WRTchSYBcAExuIk5zzUi41lWCiy0FTDNEgx5QNoMIcLmee1akpQaU0cscoZP0PsymvvhHADgrgiOxgSAM98e8TUzSqFAuDzb1JG05HrPuINR7fR31GouRMLOYHbA/pFaL4d6VY/SFrt8WtQhZrU7djHhAdwyd3aRIP1oqppldqScfD+xV6nTXmCw4bTL5htnbuYQSARI5iePrWgtdV/UGxc1DNcFi6GvIP+2EBhT4YEsYEMBJ83EGKZ6f8K6o2Nxa0FALAs0rEksTcXyqo7SD6Yimr+pu6e1/DuWnWdxFvM/KVLOB5hIGBjmea2v0fJnN16m+mvvZovjnrGmuCy6tsVfEvbVBAd/IFTawjcSQ0cgL2rF3OuX2Vbouy7hkZVVAV2mQd3J3AjnODkxUrqqNqSQSGY7YbawaAOdgER5TQ9P8AhaCzNqbSBBLNBkDv5Y5jP+Z5KOrTOqfu40Rk6OPC8VnMGBA+ZyQSSFMGBGZzz95eka+bKM9tSFfxUAT/AL8lt+4qf2i38sZE+06LSaKwyKLd1vE07yGBWcxDwIYq3mg8bSB7mvu65Llu7bDC44LMLdpSFDBWCbTAGMkQSOPecqTlo7zxxim/yyB0DqDXrV3SWkQPdY3A20KEx5mZ5wv7RjvzTXUusqrOL1vdfChHDwdrqYVkYHzIUg+8/SmvgFLY1IXVWt3iqxL3N0BYbzY+YFsGcYqbrjpdVq3soCq2kKq2CG2NGTMkgR5jnFHSVvo5PJSX5/JD+HtNcu3b4QR/C3puDLMnaGVfTnntirb4bsLZuPeNwXbm17cGFhpXjLNEFhMfXFV2q+JsWSjnyWyh24I993JmFMdtvvRdMWyunN4rcW6CSwYbvFDTBCyNsD39Se1SPJ9nacYxk1BqX2LLrPTLLFris7q7HxFRgvhlYmJBBLzuJ2xwB3rP6G1eb+DNxFUGAwMKSInbwW9/61Zp1LwjcLE3WJBAKzI5LwcAiBg1Dtaq4zybjOW+RSRhScL9eBXXGkpLl0ePPJ8ZcHska34fa61oeOWa0vhrvABcLLDiTxODJqm1tllR/l2g5gye/HtWo1PS9Qt2w9yzsVZDOxOCUYLiQDuPlnP2qt6l0y7YsreIHhuxWM7gZiSp/a0HMnNSb4tqPR2/pIQy7yutfcP/AN8XWKKtuLgBVSG8sttyQBJyuMj3oOnXjcNrSMz27T4diWB4liRPmwCon2qjGkvEM/huEjyvBCyMg7iIMDMVc2LrXWtqlxg+3+GwWW3x8s+h4M8yfaubqyrSJ36FdOocq9y4L5ALwA62wPLHJYtMQCMGrfpfVLGmtXEuJb3q3yqDBIEqSQB5xIAJqpPUNXp0D3trtbc22k+ZTcnzQRBAIIBHf61XHpjXzea2U2paa46u20MFEjb/ADMRu/HNWSTJFtO12Q9L0yRCNMySWjywJnEyvAmO4pzRXL9ljYFtiFcXLgQEuCvytuCmAMQPY1adN6ldsX1KW43ABAgBDBHXfyPMxUj0qf8ArW1fj3yPBvSS+CIiVAMwYgHI9DxWM2ablte3wXDgjFae/I7qtMt/SH9RejUXjttuT5G2hQGIA3CAMyPzM1mel6O4qBfK4FxwAGYglGCkggYkwBBzjnFWnWm09zTB1NtfAUwCSXZy4lDAgKQJBJ7EVWdP6q9q4zsoUFQUTdCzjzbfeJ7Vpqo2iOVNNmq64y3GS9rS6MZUIAQEVI2rIyJYuZjvVCOgi9cc6QswViCzZhcREGB65Iwfap1z4kvPfa6VRwVTcsSvEkebPzTPH+7fWvinxAVtFFBA3Kggkxzu7jJEV74XxR45dkTqfQ2Rv4UerM5Qme8EEgjIwB3/ABTNpLhw5WActIIE/SfSiu9ULqLbTtBwdzSPeJj/AJqRZuIjKdzZhsKrZHYoTB+v/lxWzJD8ZVEDcSRknHftnilp79euVCIM4ePMAJnjaDJjJFdQFNNP6LUtbZXQwymQf9I7g+lMUU0KW7adfDuX7IzK7lnzIWkSD/JO3PvB4zA0V1luK3nLq+9YY5YZmOOwJMZihsXis7TEgj7EZH0NXXRBprmAAtzYV8O4ZVz2KscgyBg+4zXDJivcf4O2GVzUZvTffw/dlTrrAd3cXDcLMZZu57kj61o7PXlb502SQcKIgRLcz2478Y7L0/o21wW09y5PItoSFIiVKgR3X29e0xfijUBbyqVKraKrDLDMYJZicEgbuw7elefI4SpVT8nX05Y21yTX/aHuquWtXdjFMr4e4DzrklgwMQfKeTz7VE+F7/g3Ed18ZX3J4ck7mIxiMqD9cmoNq/uXZbmByf2ie2eKkafUNYh5V2G/bBHlwJMjgwTH0PrWsrfLbsziUeHtjS8Imi1cTftYfxMFV5EgSPYz39jVPruoFoRmZRAACxA2CF/rJn3NXHRup6Y6gHV+KNxCzwsGCN3B5Jk9hB+lx1rp+mVbiKbDM93erIFD27YGB4jGZLRMn19ajd0kixj3vshdK6nqDpvBO5LFxmTxFSWZnAIVZxHIJ4ye9DorQCNd2eKh/h7SPmwHnEkQQO3Y1BOpvoreCzG0hgopyAVHmieDBE/epr6pFSwoWd23fb4B4yGEsJGW9JJERVnktOL6ZFgcZ35QfR+mkrcKT4qKc5DNu4SOdoAMcd/tnr3jlXubsNuDKHEkACTtBgiB+BWss/ENq0jC3adLhEFWcbQJkZJ3HGO/E/WBrWtl9ti8fDkRKqVB5IIIAgNtBECeTPNc2kujqpNqmVtizYiybDXHu+ETdWG5gSBtI8o457CrPoFvx9Vp0BNq5cMEw0NjyqQOASRJ/wDGcZmJZteFLWg264RE7ScGG2kE+TceTnHFP6XqFzSaxLgIuNbBkAk7TBBGMxtINbUbZxnKu39CZruqC05tDcLqeIhRi2N2NqkEDZ3Hck5E4qou/DGp8NtXbRihcIVAbcxf5hHLLMyfYyBRajSPqSbrA7jtIgiQBgEzkHA/NarpFtDY0znUy/ibnDEhViJCKBltog8E7geKs0qtEhLk2mYTT6N7jeK5JZSJVuWiAOwEYAg8xUnrOsuah7jAqpQk+GBHeML9vv7zVn1npqHeVPhFDtXzljgtImO0fWFETFRU0lw+Dbsk+JcRtxgEzJLDBJMKJ4ms8pKNHThGU1Iuv/TrpY1dy+983AApnaAoYtMrMeg+0gVltTf23T4cgI5gEgtKseDHYQY9fan+nm9Ye5ZDXQreUp5lb2O0cH6dqTpeLzpsZ1QNlRLAHlscwNxj65EVHF2E1Vk7T/Ftxrl9lhWcBAWLNCCeAcBgQCOck/Wo3xFqmUi0dR4lvZbcHHDAECPY59u9NMoso9tkCFyLgl1JVSWiSDkiIjBBmRMU5bs2DYV1tIzJO7cI3A5JxH57YqSi47NQqWi80uvIbR+CRc2Wty2j3LbiwY/zArMes/bO6Ff4t+6qkAOxCoD5JfyiBlQoP2iraz/0we6tqLbBYU7t2wiZUtMAEDtnM1B+Ib6+JavWLNyyWiZJEzBVp9WB++DSLtmpx4NJ/i+IWjvXLr3FeXbwyE3n1kRtJycyCT6VCsJcRjaEM5baJyMZExyOfxUvUG7etBXczKvNwz5eDB4CiD5Ypy3ottsX7DsWs+YttEQ0cwMY4JrePE5nLPkWFpLz/rZruiWm1dm3pUUJd0qq1sgKA27ys8sMqfmI9wc4rNfEWluENeNt0VWNm66BwkkwQ1wnPnkRxx2ii1F/XWtSNQxCu8qoYR8o+bYw45zEmIjiYmq6xq9Zp7ekCFgrg3WUgG6cbZJEbgBgz2GKzJKzSt+B/ouo0w0mqW4CwXxFVpw0qIhu7zMegqJ+h/ViVKKVW2EyCGdpJXPy7iLhEz2r0X4oYjSaK1cSzZtG8ivbUTt3GFxhXA5YCPUcQaD4fu6m3qrgtWVVBduAFgSuxbkKFzyAIH3MHNVRlNpRRh5I44ttmH6ldZnYmVmJEnMd4Me3b6Uytvv2q0+I5Ooub1Ct3HaQIx7HGKrtsdq9yioqkebk5bYGwTTzOSoGMcHv25/FARXbfQ1SAlQPWupQ5FdQhDFLTnhe9DihoQGkZT/nv60TClR+1QHpP/pp19r72rF0t4toMUuAgQIVTMDz4Gd2cDPcL/6i/BOqa6b+5r1qGzbUyhmTuQmTMzz2jAArzW1cZGDISrDIIMR9Ir6J+CerNqtJaa4VdmG0lZg/UN+6cH3kVxnGtm1s8LtW0G5FckMogBCpY/uECQPUSa0Wk6FZXT23N5rbY3o6rt3bSQFI4/fzNep9R6RZIl9gVZY7VABiYJAHYffFZvr9m0Le1rReZMSVUiexkZxIk/inDHJfuT1Mia6o8qvWrTIDu3uWziGjgZMjn0HFWPUvg+/YuDySoYD5CsjkmJ+UZkg+n21d3pnTwyBbbJvjYjqTBAj92csOZM896nP1i+z/AKPUomzb5Lwb9sQTBBzGIngzT0VRfWlfRTfCHTUbVXHJS1tthQpwXL7pCg9lUA/jtUH4y6ZZW6q6Rjbcqd0EbWEcL+8GeR8uR9K0134Ie6VZLylQMs0QZnAIOcd6c6gmlu/9PcVLWpAhXJmYkDzzuXnE+/PfGXDCDXDa+5rHnnNPnpnmF7SXGYG9uLH5d2ScZOPSBj3py90827dsgi4Liq+JlSxKgFuB5gw+1brXdFs27Ra7eYriHVQ0YMEEEEcwfXFVHTNFotlxRdu3SV8vk2KrmSO53AkY7jke2XidWjUcqbqSIPwzpDkloe3xIwN0gweOB/U0/r+jra0v6lbqnx7rIcENhmxIJU5AbPYe1PdE6U63Ljam8QttASlvzM/odsjAB7Sc1Z6zXaRNMEtE3Ua4VNtlVAhGWYlvlx7Zk+9d1FPHvT+p5Jc4520rTVeCk0PSmtqbmpQhTlZMA4BUsvOTGDyDV38WanR3ytzTXFLspOy3A2HHnO0bgQcbSMkz60x0rq6373h3VZpwQGW4dpABWcSB5fL/AFq01VnSKW2i6gUEMV06znjzb4iMZrjHG6bvfyPS8tNLjr5mHv8ASL3gow3k3SdgJGdpO4gc4PP3qf0DSv8AqENp0suxW3vPmK7iAxK9iJ7Een03PRPiexYt+Eq3mUklCbSNEgDADyMmMjk+9INPpGba1q8WJ3ExaySeZVuJrUISd8nRmc6a4q/qBpfhg6O/+o1t229u5cazDQJVjNtjPclfXEis11b4fufq7mos2CNOGJMwF2osMdxJnzKYkGfoa2Gt1Wmv+Rn1FwqCFJKx7wTOTESc1F1XxCtv+B+lvkNKC2HUYgCBCEgR6j71HjlqnZY5Lu1X1MB17p6XAt2zaZACqElw27uS6hcE+oMYjParZztZLYIFwmVAHy9hnsPT/et31rVWbUqdM6W0+YeI7SRGC3hjb5u4Y4GIqobrGnYHwum28EqzM11mHGSyuNp5/FbliX/Exjy5N80vz6EHT63Uvc3Xd+oZTb2loA2qxJUiYhsDg4meZrY6vqvjWNWP0ZtNdCi2oZXUBSO4jaR5iBHpBxWX/wDcFzTSqWLaO+fPbDkbcY8Tdj1HrTN/416hI/jG3j/7VpP6BB/StLFCtp38/wDBJZM3L2tJfJ/3Hv8A6NdbTzctO/EBewmSCAM5LNn/AJqxbp139MWt2HVQVbf54KLkLBMMF53R24qmXqmvumG1l7IU5uHbDYGAe/oPQ01b0DqQmpdhb2nJMj2AiZMwABOTT043aNepNqpP7ePgapbjaySlxbYtjazXWjduONoBZsRn61Ms27NtUV3V2UGXtI3nkzwdu+OOcRE1izoMtatFiQS26cbQOw7/AF9jQdR0LG2LniFuz7l2kkE/NHcQPmg8VieCM+zrjzzgqTPQupfECEr/ANNfuhVkENaUEEZIALtkREkT61T6nq7XrRt21s6eSB4ZkvDeYENuCw2RIWcGsJYFzsGBwfmaD9VBEjHHtVolp9QPPcA8OTv2+bAlh5fM2eABAjtXbxR5+Mbutjz6BWZwSbd4MuxWZvPPP7T7QZgyOeaJum3ESQgjh3kEZJB8hPbiQPv6hq1Ysr7iwBCBtpyV/aFmcAiTPemdY5wl3yoLjkLEwCIgNxiABBgbapR67pwyQLQeBIuWxlhOGNsQ0kR7fXtAuaQZIAgAiSTyIyZ9Z+UZxU7wbKLvW8xbtCnBAkZOMYB5yKtdQ1m6yud7IVUBEUQcGR5iNrTu49iOTVBlDpoK7gQrCQwPIzkTyJEV1aK9prFsLsN24dpJE7QsnjKtBkfmkoDGKp+1EH9uKIIeZFDsqAIx3H4puB96ct454pXtg5H9jVINSTj/AErRfBHXrtrU6dGvlLO/aQSSqhjLECYBPG7tPcCqAW+9A9uo0VM+nls27h8RLikiBCkbRnJxyfSeKznxl05LiOZeVzD5UmMR2IJWCD68Zz5f8CfEh02pRrzsbRG2SxhQSsmJjgRJ4E+s17NrepaW+nhG9b3doZScZiJ9AJrhTizepI8z+E3XULda9aQJbfchA8wZV+VLYHpnGPaasdF1jSagfpn07KDuVUdSczPYbuYzIj6Cad6v0K7aLvp2NtCvKost/wDjuICwTgHjBk5qgu9NbTO925eZrnIDw0d2PlJl/wBuOJJ7CunZkiK16zdC2xdZRcZQjE2wmyJ3qvliIIg8HsandZ6qLzWvDvmxdu5YSpVSFEbjyo5x7HAJruu/Gq3bVu0dPcgJF3IG7jzK4ZiT383oPesLauJLD5rZJ5+aBPcTB+nMVbFGx1XSr1y8unv3yyFWcPgZjACBjy4AOJqx6J1axac2ibrFOwVFUGI2+aDtMTJjLe+calx7UhCYMKDtglRnnkSCJ9e9WbOh8O8bm1j/AArlsrvwDMklsjiAcrHfmqQ1Pw/8Vi9dCBIUo0gZhUKbSIifmIOJwPrVVrdEq2bhW0pYuUU7iVBJ8zu84BlhIMY+tZ7qF+1bZfDLXVAnjZEj5TILsgMHbMe5qt6h169cJ3sZIAIXyggZUED0k1k1Rt9Db0mmneVZlDbXtk8lR8kSDzziIirjp2t094m7ta2U8rXNwhsebIOY8oMAds+nnXSd98+EpmcnIGFyRJ4nOcmYqYj2UuNALbjG1CuwqedsqTyOcE+omiXwIz0T4d6dbZ2uAApcB2tDHdJO4m2SQISBuwDNTbGuRRuZgdzMoZPlT9u0GIIGRNZS718MtpdPfbTwYYXMSFB2zEiILCDMyMYw1qNeDp9l1beza+1LO4GSytuLHKqGEhYgj6g1KKWXUdVeBBU2mXcx86ItwTEoF2gEkgmc+8HFRk1903kK3Htqif8Ab2yygydxtqCFHI3CDketUY6vadLaSGG8EhgOTncpM7SDM5zNQeta11uXPBfYC2ChIIAAxOCcma0Qt+odal2i9cVciWBg8yYgx9PzyahXFuXD/FdSgG7fAjIJAJYDzHPI/vNZp7hkkszE+p954pwOxHm+X+UH78/7VQamw95rItpddC9wuuxhPywS7WzMcZM5ng0Wt1RbbhTqGBDF0QuynkAmT7eYBiD7mszb1JUAWyU9wTPv3710MRu25knd6n6+1CWaLp+tvDadqiWPlNpBuxG0sQDHC8/TjANqIl1VkYmFAPiQ3YEtO0wQQJnP4z3hSJYeUDueT6Cf9Penx1O6CxV2liCc4xQWalR4tp2K77ohS3lESFxtVQIkPLTI+4FBY1ds7otxtUr4m5SNgCiHzzkj/wDbgxNZu3rbhJ82Hjdz5ojmM++KkW+qbRgZDAmBAx3IgicYPIzmlCy/0ugX9OCVBfcFuAcqYLKNpwwPqD6etM2tPZ3+LbDhkVVZfKA29DJgkkBZ8ykRA5FZ8a3JbM9ipgA9vLxg5qXpuqFRtuDenMjBByfmEkiT3qglWblvay79zOSEZSVkrJmeFBDKM5k5GKTSppgi+JvCldxYiSp7KABkEjk4g0yOrbQsJ5FIgSOO3mjdMHBkxA5zUJtWS7EMSCZae+e4mqC1OkDEwyNaPy42gnlQFBld0iI5kieak9M1CAXC7bJiQskYJmCAWYgEiA3HeDinGrVrjSNisRt2kQIwBJBO0D8VPPVvC3Bb+8MMkAzgECFYQJn19DGAKAds9Q3iAs3DABCoNgGYC/KTiJJmJpaz6atgIGB6jBPHeuqCyAoNOq5A20Krjt/rRI/Y8f52qIMbalRoonjtQzWiHKY/z/Q0pbPtSRSbaAMAen3/AOKJF9hj0/3psUdsfb3oDS9J+NNRZdN7s9oQCpgyvHcdhxPpWg6h17Q6hCxaHI27bqnEzMlfMQT23Hn6VhNoIyJPtQiwIkD7TWeKLZN1dkO7Ja2CQCSrEA+WOCYHJG3PPtli107YWJXcIIJLLkE9lxkAZ9PbFRIj2qRb1cKRGTiZ7d8fj8VaFkHUX13nsATClpjPEz6082tZgASCBxgf3701c0y+n3BpRaHaT96bGhxL00VqyrNDgkeo5HvPpUYoOeKNccmhC70uiuW7ZNlZEkFlKyRxIOYgxAyRHvVS9i78zKVHYiMenGBkU5ZB7THfnvg8UWpuM2SxM+pn7T271KLZCtXc88VIGqbMk596ZeyYkA00W9QRVISTFK6cZxUcOKcVqAA6cDIP5oNzDtUjxaLwpE0opHBBoxQMkVwf2oQdNwmATNAWrg9d9TVAog+1HuIxiP70Q243fSieyYBX7zQDRDDMQKK28cCg3nuaITyO3egHWuEgTxJP3/wcGuW6ezRimiTQzQBXB7Y9qbJopHvQMaEOY11AK6s2UIrXH80poQYFQ20PKo9aLwx6imbZk05bOR71swKUjmi2LHP+9NsYx2oTQBGO2aVFnuBQbqWgCEijR24B+lNbjR7jAPfP+lAOu888+lDsETzTe6TSp3oAt0cf1oQBS3MTFAaAdawe2RTTKRXK3NLbc5zQHKxHFPLBHl596ZnNIORQEpGkHdFNE5nB9jTZp6x8v3oCO9oH2oDbPrTzHvQg/wCfmgG9lEBRMKCgHADzNI1vihJriaA57Poc03tPtTiZIru9QDan15qZY1Ec1HIoKoJ7JmabuW+4P1qKrkDFTLIk5zQEUufvSg09qUEHHeo7UB00kxQmlQ1GDiaSnIrqwbo//9k="/>
          <p:cNvSpPr>
            <a:spLocks noChangeAspect="1" noChangeArrowheads="1"/>
          </p:cNvSpPr>
          <p:nvPr/>
        </p:nvSpPr>
        <p:spPr bwMode="auto">
          <a:xfrm>
            <a:off x="1603375" y="1603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714990" y="971550"/>
            <a:ext cx="6180781" cy="672588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991" y="1016386"/>
            <a:ext cx="6921009" cy="1655762"/>
          </a:xfrm>
        </p:spPr>
        <p:txBody>
          <a:bodyPr>
            <a:normAutofit/>
          </a:bodyPr>
          <a:lstStyle/>
          <a:p>
            <a:pPr algn="l"/>
            <a:r>
              <a:rPr lang="de-DE" sz="3600" dirty="0" err="1" smtClean="0">
                <a:latin typeface="Georgia" panose="02040502050405020303" pitchFamily="18" charset="0"/>
                <a:cs typeface="Arial" panose="020B0604020202020204" pitchFamily="34" charset="0"/>
              </a:rPr>
              <a:t>Thank</a:t>
            </a:r>
            <a:r>
              <a:rPr lang="de-DE" sz="3600" dirty="0" smtClean="0"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de-DE" sz="3600" dirty="0" err="1" smtClean="0">
                <a:latin typeface="Georgia" panose="02040502050405020303" pitchFamily="18" charset="0"/>
                <a:cs typeface="Arial" panose="020B0604020202020204" pitchFamily="34" charset="0"/>
              </a:rPr>
              <a:t>you</a:t>
            </a:r>
            <a:r>
              <a:rPr lang="de-DE" sz="3600" dirty="0" smtClean="0"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de-DE" sz="3600" dirty="0" err="1" smtClean="0">
                <a:latin typeface="Georgia" panose="02040502050405020303" pitchFamily="18" charset="0"/>
                <a:cs typeface="Arial" panose="020B0604020202020204" pitchFamily="34" charset="0"/>
              </a:rPr>
              <a:t>for</a:t>
            </a:r>
            <a:r>
              <a:rPr lang="de-DE" sz="3600" dirty="0" smtClean="0"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de-DE" sz="3600" dirty="0" err="1" smtClean="0">
                <a:latin typeface="Georgia" panose="02040502050405020303" pitchFamily="18" charset="0"/>
                <a:cs typeface="Arial" panose="020B0604020202020204" pitchFamily="34" charset="0"/>
              </a:rPr>
              <a:t>your</a:t>
            </a:r>
            <a:r>
              <a:rPr lang="de-DE" sz="3600" dirty="0" smtClean="0"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de-DE" sz="3600" dirty="0" err="1" smtClean="0">
                <a:latin typeface="Georgia" panose="02040502050405020303" pitchFamily="18" charset="0"/>
                <a:cs typeface="Arial" panose="020B0604020202020204" pitchFamily="34" charset="0"/>
              </a:rPr>
              <a:t>attention</a:t>
            </a:r>
            <a:r>
              <a:rPr lang="de-DE" sz="3600" dirty="0" smtClean="0">
                <a:latin typeface="Georgia" panose="02040502050405020303" pitchFamily="18" charset="0"/>
                <a:cs typeface="Arial" panose="020B0604020202020204" pitchFamily="34" charset="0"/>
              </a:rPr>
              <a:t>!</a:t>
            </a:r>
            <a:endParaRPr lang="de-DE" sz="36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895771" y="1799748"/>
            <a:ext cx="3396506" cy="1437980"/>
            <a:chOff x="6079748" y="1630120"/>
            <a:chExt cx="4733608" cy="1437980"/>
          </a:xfrm>
        </p:grpSpPr>
        <p:sp>
          <p:nvSpPr>
            <p:cNvPr id="21" name="Rectangle 20"/>
            <p:cNvSpPr/>
            <p:nvPr/>
          </p:nvSpPr>
          <p:spPr>
            <a:xfrm>
              <a:off x="6079748" y="1630120"/>
              <a:ext cx="4320000" cy="672588"/>
            </a:xfrm>
            <a:prstGeom prst="rect">
              <a:avLst/>
            </a:prstGeom>
            <a:solidFill>
              <a:srgbClr val="00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  <p:sp>
          <p:nvSpPr>
            <p:cNvPr id="26" name="Subtitle 2"/>
            <p:cNvSpPr txBox="1">
              <a:spLocks/>
            </p:cNvSpPr>
            <p:nvPr/>
          </p:nvSpPr>
          <p:spPr>
            <a:xfrm>
              <a:off x="6079748" y="1669764"/>
              <a:ext cx="4733608" cy="139833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de-DE" sz="3200" dirty="0" smtClean="0">
                  <a:solidFill>
                    <a:schemeClr val="bg1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Q&amp;A</a:t>
              </a:r>
              <a:endParaRPr lang="de-DE" sz="32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066415" y="2875607"/>
            <a:ext cx="109347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GB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RIF Management</a:t>
            </a:r>
            <a:endParaRPr lang="en-GB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39907" y="3182488"/>
            <a:ext cx="6212223" cy="2547468"/>
            <a:chOff x="1683547" y="3182488"/>
            <a:chExt cx="6212223" cy="2547468"/>
          </a:xfrm>
        </p:grpSpPr>
        <p:grpSp>
          <p:nvGrpSpPr>
            <p:cNvPr id="15" name="Group 14"/>
            <p:cNvGrpSpPr/>
            <p:nvPr/>
          </p:nvGrpSpPr>
          <p:grpSpPr>
            <a:xfrm>
              <a:off x="4119694" y="3223792"/>
              <a:ext cx="1166400" cy="1971093"/>
              <a:chOff x="4119694" y="3223792"/>
              <a:chExt cx="1166400" cy="1971093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4119694" y="4887108"/>
                <a:ext cx="115934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b="1" dirty="0" smtClean="0"/>
                  <a:t>Chirag Modi</a:t>
                </a:r>
                <a:endParaRPr lang="de-DE" sz="1400" b="1" dirty="0"/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19694" y="3223792"/>
                <a:ext cx="1166400" cy="1663316"/>
              </a:xfrm>
              <a:prstGeom prst="rect">
                <a:avLst/>
              </a:prstGeom>
            </p:spPr>
          </p:pic>
        </p:grpSp>
        <p:grpSp>
          <p:nvGrpSpPr>
            <p:cNvPr id="18" name="Group 17"/>
            <p:cNvGrpSpPr/>
            <p:nvPr/>
          </p:nvGrpSpPr>
          <p:grpSpPr>
            <a:xfrm>
              <a:off x="2206181" y="3245440"/>
              <a:ext cx="1282700" cy="1977665"/>
              <a:chOff x="1769475" y="3245440"/>
              <a:chExt cx="1282700" cy="1977665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69475" y="3245440"/>
                <a:ext cx="1282700" cy="1676460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1972326" y="4915328"/>
                <a:ext cx="86754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400" b="1" dirty="0" smtClean="0"/>
                  <a:t>Ann Jeon</a:t>
                </a:r>
                <a:endParaRPr lang="de-DE" sz="1400" b="1" dirty="0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6201587" y="3237728"/>
              <a:ext cx="1164968" cy="1985377"/>
              <a:chOff x="5927267" y="3237728"/>
              <a:chExt cx="1164968" cy="1985377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27267" y="3237728"/>
                <a:ext cx="1164968" cy="1677600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5927267" y="4915328"/>
                <a:ext cx="116496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b="1" dirty="0" smtClean="0"/>
                  <a:t>Shawn He</a:t>
                </a:r>
                <a:endParaRPr lang="de-DE" sz="1400" b="1" dirty="0"/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1683547" y="3182488"/>
              <a:ext cx="6212223" cy="25474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1908175" y="5358415"/>
              <a:ext cx="1690816" cy="310881"/>
              <a:chOff x="1908175" y="5358415"/>
              <a:chExt cx="1690816" cy="310881"/>
            </a:xfrm>
          </p:grpSpPr>
          <p:sp>
            <p:nvSpPr>
              <p:cNvPr id="14" name="Chevron 13"/>
              <p:cNvSpPr/>
              <p:nvPr/>
            </p:nvSpPr>
            <p:spPr>
              <a:xfrm>
                <a:off x="1908175" y="5358415"/>
                <a:ext cx="287925" cy="310881"/>
              </a:xfrm>
              <a:prstGeom prst="chevron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202006" y="5361519"/>
                <a:ext cx="139698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i="1" dirty="0" smtClean="0"/>
                  <a:t>Legal </a:t>
                </a:r>
                <a:r>
                  <a:rPr lang="de-DE" sz="1400" i="1" dirty="0"/>
                  <a:t>E</a:t>
                </a:r>
                <a:r>
                  <a:rPr lang="de-DE" sz="1400" i="1" dirty="0" smtClean="0"/>
                  <a:t>xperience</a:t>
                </a:r>
                <a:endParaRPr lang="de-DE" sz="1400" i="1" dirty="0"/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5942093" y="5358415"/>
              <a:ext cx="1898373" cy="310881"/>
              <a:chOff x="1908175" y="5358415"/>
              <a:chExt cx="1898373" cy="310881"/>
            </a:xfrm>
          </p:grpSpPr>
          <p:sp>
            <p:nvSpPr>
              <p:cNvPr id="28" name="Chevron 27"/>
              <p:cNvSpPr/>
              <p:nvPr/>
            </p:nvSpPr>
            <p:spPr>
              <a:xfrm>
                <a:off x="1908175" y="5358415"/>
                <a:ext cx="287925" cy="310881"/>
              </a:xfrm>
              <a:prstGeom prst="chevron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202006" y="5361519"/>
                <a:ext cx="160454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i="1" dirty="0" smtClean="0"/>
                  <a:t>Start-up </a:t>
                </a:r>
                <a:r>
                  <a:rPr lang="de-DE" sz="1400" i="1" dirty="0"/>
                  <a:t>E</a:t>
                </a:r>
                <a:r>
                  <a:rPr lang="de-DE" sz="1400" i="1" dirty="0" smtClean="0"/>
                  <a:t>xperience</a:t>
                </a:r>
                <a:endParaRPr lang="de-DE" sz="1400" i="1" dirty="0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3765391" y="5372660"/>
              <a:ext cx="1896001" cy="310881"/>
              <a:chOff x="1908175" y="5358415"/>
              <a:chExt cx="1896001" cy="310881"/>
            </a:xfrm>
          </p:grpSpPr>
          <p:sp>
            <p:nvSpPr>
              <p:cNvPr id="35" name="Chevron 34"/>
              <p:cNvSpPr/>
              <p:nvPr/>
            </p:nvSpPr>
            <p:spPr>
              <a:xfrm>
                <a:off x="1908175" y="5358415"/>
                <a:ext cx="287925" cy="310881"/>
              </a:xfrm>
              <a:prstGeom prst="chevron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2202006" y="5361519"/>
                <a:ext cx="160217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i="1" dirty="0" smtClean="0"/>
                  <a:t>Banking </a:t>
                </a:r>
                <a:r>
                  <a:rPr lang="de-DE" sz="1400" i="1" dirty="0"/>
                  <a:t>E</a:t>
                </a:r>
                <a:r>
                  <a:rPr lang="de-DE" sz="1400" i="1" dirty="0" smtClean="0"/>
                  <a:t>xperience</a:t>
                </a:r>
                <a:endParaRPr lang="de-DE" sz="1400" i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195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BEC14-2320-481B-91DE-53F6B0B3C054}" type="slidenum">
              <a:rPr lang="de-DE" smtClean="0"/>
              <a:t>15</a:t>
            </a:fld>
            <a:endParaRPr lang="de-DE"/>
          </a:p>
        </p:txBody>
      </p:sp>
      <p:sp>
        <p:nvSpPr>
          <p:cNvPr id="10" name="Rectangle 9"/>
          <p:cNvSpPr/>
          <p:nvPr/>
        </p:nvSpPr>
        <p:spPr>
          <a:xfrm>
            <a:off x="1714990" y="971550"/>
            <a:ext cx="6180781" cy="672588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714991" y="1016386"/>
            <a:ext cx="6921009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3600" dirty="0" smtClean="0">
                <a:latin typeface="Georgia" panose="02040502050405020303" pitchFamily="18" charset="0"/>
                <a:cs typeface="Arial" panose="020B0604020202020204" pitchFamily="34" charset="0"/>
              </a:rPr>
              <a:t>Appendix</a:t>
            </a:r>
            <a:endParaRPr lang="de-DE" sz="36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895771" y="1799748"/>
            <a:ext cx="3396506" cy="1437980"/>
            <a:chOff x="6079748" y="1630120"/>
            <a:chExt cx="4733608" cy="1437980"/>
          </a:xfrm>
        </p:grpSpPr>
        <p:sp>
          <p:nvSpPr>
            <p:cNvPr id="13" name="Rectangle 12"/>
            <p:cNvSpPr/>
            <p:nvPr/>
          </p:nvSpPr>
          <p:spPr>
            <a:xfrm>
              <a:off x="6079748" y="1630120"/>
              <a:ext cx="4320000" cy="672588"/>
            </a:xfrm>
            <a:prstGeom prst="rect">
              <a:avLst/>
            </a:prstGeom>
            <a:solidFill>
              <a:srgbClr val="00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  <p:sp>
          <p:nvSpPr>
            <p:cNvPr id="14" name="Subtitle 2"/>
            <p:cNvSpPr txBox="1">
              <a:spLocks/>
            </p:cNvSpPr>
            <p:nvPr/>
          </p:nvSpPr>
          <p:spPr>
            <a:xfrm>
              <a:off x="6079748" y="1669764"/>
              <a:ext cx="4733608" cy="139833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de-DE" sz="32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451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 txBox="1">
            <a:spLocks/>
          </p:cNvSpPr>
          <p:nvPr/>
        </p:nvSpPr>
        <p:spPr>
          <a:xfrm>
            <a:off x="660400" y="534438"/>
            <a:ext cx="10934700" cy="783318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 smtClean="0">
                <a:latin typeface="Georgia" panose="02040502050405020303" pitchFamily="18" charset="0"/>
                <a:cs typeface="Arial" panose="020B0604020202020204" pitchFamily="34" charset="0"/>
              </a:rPr>
              <a:t>Refugee Innovation in Developed Economies</a:t>
            </a:r>
            <a:endParaRPr lang="de-DE" sz="28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0400" y="1392298"/>
            <a:ext cx="109347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GB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Diversity in refugees’ background leads to a wide range of refugee enterprises; Self-employment inherent in refugee culture</a:t>
            </a:r>
            <a:endParaRPr lang="en-GB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1085" y="1723856"/>
            <a:ext cx="5040000" cy="25200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de-DE" sz="1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Refugee</a:t>
            </a:r>
            <a:r>
              <a:rPr lang="de-DE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Economics </a:t>
            </a:r>
            <a:endParaRPr lang="de-D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BEC14-2320-481B-91DE-53F6B0B3C054}" type="slidenum">
              <a:rPr lang="de-DE" smtClean="0"/>
              <a:t>16</a:t>
            </a:fld>
            <a:endParaRPr lang="de-DE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1890160"/>
              </p:ext>
            </p:extLst>
          </p:nvPr>
        </p:nvGraphicFramePr>
        <p:xfrm>
          <a:off x="651085" y="2147656"/>
          <a:ext cx="5040000" cy="29250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3452"/>
                <a:gridCol w="3536548"/>
              </a:tblGrid>
              <a:tr h="0">
                <a:tc>
                  <a:txBody>
                    <a:bodyPr/>
                    <a:lstStyle/>
                    <a:p>
                      <a:endParaRPr lang="de-DE" sz="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7259">
                <a:tc>
                  <a:txBody>
                    <a:bodyPr/>
                    <a:lstStyle/>
                    <a:p>
                      <a:r>
                        <a:rPr lang="de-DE" sz="1400" b="1" dirty="0" err="1" smtClean="0">
                          <a:solidFill>
                            <a:schemeClr val="tx1"/>
                          </a:solidFill>
                        </a:rPr>
                        <a:t>Economic</a:t>
                      </a:r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b="1" dirty="0" err="1" smtClean="0">
                          <a:solidFill>
                            <a:schemeClr val="tx1"/>
                          </a:solidFill>
                        </a:rPr>
                        <a:t>Inclusion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noProof="0" dirty="0" smtClean="0">
                          <a:solidFill>
                            <a:schemeClr val="tx1"/>
                          </a:solidFill>
                        </a:rPr>
                        <a:t>Limited</a:t>
                      </a:r>
                      <a:r>
                        <a:rPr lang="de-DE" sz="1400" baseline="0" noProof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baseline="0" noProof="0" dirty="0" err="1" smtClean="0">
                          <a:solidFill>
                            <a:schemeClr val="tx1"/>
                          </a:solidFill>
                        </a:rPr>
                        <a:t>socio-economic</a:t>
                      </a:r>
                      <a:r>
                        <a:rPr lang="de-DE" sz="1400" baseline="0" noProof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baseline="0" noProof="0" dirty="0" err="1" smtClean="0">
                          <a:solidFill>
                            <a:schemeClr val="tx1"/>
                          </a:solidFill>
                        </a:rPr>
                        <a:t>segregation</a:t>
                      </a:r>
                      <a:endParaRPr lang="de-DE" sz="1400" baseline="0" noProof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baseline="0" noProof="0" dirty="0" err="1" smtClean="0">
                          <a:solidFill>
                            <a:schemeClr val="tx1"/>
                          </a:solidFill>
                        </a:rPr>
                        <a:t>Directly</a:t>
                      </a:r>
                      <a:r>
                        <a:rPr lang="de-DE" sz="1400" baseline="0" noProof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baseline="0" noProof="0" dirty="0" err="1" smtClean="0">
                          <a:solidFill>
                            <a:schemeClr val="tx1"/>
                          </a:solidFill>
                        </a:rPr>
                        <a:t>connected</a:t>
                      </a:r>
                      <a:r>
                        <a:rPr lang="de-DE" sz="1400" baseline="0" noProof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baseline="0" noProof="0" dirty="0" err="1" smtClean="0">
                          <a:solidFill>
                            <a:schemeClr val="tx1"/>
                          </a:solidFill>
                        </a:rPr>
                        <a:t>to</a:t>
                      </a:r>
                      <a:r>
                        <a:rPr lang="de-DE" sz="1400" baseline="0" noProof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baseline="0" noProof="0" dirty="0" err="1" smtClean="0">
                          <a:solidFill>
                            <a:schemeClr val="tx1"/>
                          </a:solidFill>
                        </a:rPr>
                        <a:t>the</a:t>
                      </a:r>
                      <a:r>
                        <a:rPr lang="de-DE" sz="1400" baseline="0" noProof="0" dirty="0" smtClean="0">
                          <a:solidFill>
                            <a:schemeClr val="tx1"/>
                          </a:solidFill>
                        </a:rPr>
                        <a:t> wider host </a:t>
                      </a:r>
                      <a:r>
                        <a:rPr lang="de-DE" sz="1400" baseline="0" noProof="0" dirty="0" err="1" smtClean="0">
                          <a:solidFill>
                            <a:schemeClr val="tx1"/>
                          </a:solidFill>
                        </a:rPr>
                        <a:t>economy</a:t>
                      </a:r>
                      <a:endParaRPr lang="de-DE" sz="1400" noProof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de-DE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de-DE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de-DE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de-DE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5704">
                <a:tc>
                  <a:txBody>
                    <a:bodyPr/>
                    <a:lstStyle/>
                    <a:p>
                      <a:r>
                        <a:rPr lang="de-DE" sz="1400" b="1" dirty="0" err="1" smtClean="0">
                          <a:solidFill>
                            <a:schemeClr val="tx1"/>
                          </a:solidFill>
                        </a:rPr>
                        <a:t>Economic</a:t>
                      </a:r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b="1" dirty="0" err="1" smtClean="0">
                          <a:solidFill>
                            <a:schemeClr val="tx1"/>
                          </a:solidFill>
                        </a:rPr>
                        <a:t>Heterogenity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Diversity</a:t>
                      </a:r>
                      <a:r>
                        <a:rPr lang="de-DE" sz="14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4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of</a:t>
                      </a:r>
                      <a:r>
                        <a:rPr lang="de-DE" sz="14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4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refugee</a:t>
                      </a:r>
                      <a:r>
                        <a:rPr lang="de-DE" sz="14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4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livelihoods</a:t>
                      </a:r>
                      <a:r>
                        <a:rPr lang="de-DE" sz="14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de-D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de-DE" sz="1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de-DE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de-DE" sz="1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de-DE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31371"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Technological</a:t>
                      </a:r>
                      <a:r>
                        <a:rPr lang="de-DE" sz="1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b="1" baseline="0" dirty="0" err="1" smtClean="0">
                          <a:solidFill>
                            <a:schemeClr val="tx1"/>
                          </a:solidFill>
                        </a:rPr>
                        <a:t>Literacy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 err="1" smtClean="0">
                          <a:solidFill>
                            <a:schemeClr val="tx1"/>
                          </a:solidFill>
                        </a:rPr>
                        <a:t>Majority</a:t>
                      </a:r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dirty="0" err="1" smtClean="0">
                          <a:solidFill>
                            <a:schemeClr val="tx1"/>
                          </a:solidFill>
                        </a:rPr>
                        <a:t>of</a:t>
                      </a:r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dirty="0" err="1" smtClean="0">
                          <a:solidFill>
                            <a:schemeClr val="tx1"/>
                          </a:solidFill>
                        </a:rPr>
                        <a:t>refugees</a:t>
                      </a:r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dirty="0" err="1" smtClean="0">
                          <a:solidFill>
                            <a:schemeClr val="tx1"/>
                          </a:solidFill>
                        </a:rPr>
                        <a:t>are</a:t>
                      </a:r>
                      <a:r>
                        <a:rPr lang="de-DE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Technology</a:t>
                      </a:r>
                      <a:r>
                        <a:rPr lang="de-DE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baseline="0" dirty="0" err="1" smtClean="0">
                          <a:solidFill>
                            <a:schemeClr val="tx1"/>
                          </a:solidFill>
                        </a:rPr>
                        <a:t>users</a:t>
                      </a:r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de-DE" sz="1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de-DE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de-DE" sz="1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de-DE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31371">
                <a:tc>
                  <a:txBody>
                    <a:bodyPr/>
                    <a:lstStyle/>
                    <a:p>
                      <a:r>
                        <a:rPr lang="de-DE" sz="1400" b="1" dirty="0" err="1" smtClean="0">
                          <a:solidFill>
                            <a:schemeClr val="tx1"/>
                          </a:solidFill>
                        </a:rPr>
                        <a:t>Entpreneurial</a:t>
                      </a:r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b="1" dirty="0" err="1" smtClean="0">
                          <a:solidFill>
                            <a:schemeClr val="tx1"/>
                          </a:solidFill>
                        </a:rPr>
                        <a:t>spirit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Culture</a:t>
                      </a:r>
                      <a:r>
                        <a:rPr lang="de-DE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baseline="0" dirty="0" err="1" smtClean="0">
                          <a:solidFill>
                            <a:schemeClr val="tx1"/>
                          </a:solidFill>
                        </a:rPr>
                        <a:t>of</a:t>
                      </a:r>
                      <a:r>
                        <a:rPr lang="de-DE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baseline="0" dirty="0" err="1" smtClean="0">
                          <a:solidFill>
                            <a:schemeClr val="tx1"/>
                          </a:solidFill>
                        </a:rPr>
                        <a:t>self-employment</a:t>
                      </a:r>
                      <a:r>
                        <a:rPr lang="de-DE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baseline="0" dirty="0" err="1" smtClean="0">
                          <a:solidFill>
                            <a:schemeClr val="tx1"/>
                          </a:solidFill>
                        </a:rPr>
                        <a:t>popular</a:t>
                      </a:r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de-DE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de-DE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de-DE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de-DE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60400" y="6356350"/>
            <a:ext cx="96393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55600"/>
            <a:r>
              <a:rPr lang="en-GB" sz="1100" dirty="0" smtClean="0"/>
              <a:t>Source	</a:t>
            </a:r>
            <a:r>
              <a:rPr lang="de-DE" sz="1100" dirty="0" err="1" smtClean="0"/>
              <a:t>Refugee</a:t>
            </a:r>
            <a:r>
              <a:rPr lang="de-DE" sz="1100" dirty="0" smtClean="0"/>
              <a:t> </a:t>
            </a:r>
            <a:r>
              <a:rPr lang="de-DE" sz="1100" dirty="0" err="1" smtClean="0"/>
              <a:t>Economies</a:t>
            </a:r>
            <a:r>
              <a:rPr lang="de-DE" sz="1100" dirty="0" smtClean="0"/>
              <a:t> (2014), Flickr, KfW </a:t>
            </a:r>
            <a:r>
              <a:rPr lang="de-DE" sz="1100" dirty="0" err="1" smtClean="0"/>
              <a:t>estimates</a:t>
            </a:r>
            <a:r>
              <a:rPr lang="de-DE" sz="1100" dirty="0" smtClean="0"/>
              <a:t>, Reuters, Federal Reserve Bank </a:t>
            </a:r>
            <a:r>
              <a:rPr lang="de-DE" sz="1100" dirty="0" err="1" smtClean="0"/>
              <a:t>of</a:t>
            </a:r>
            <a:r>
              <a:rPr lang="de-DE" sz="1100" dirty="0" smtClean="0"/>
              <a:t> St. Louis, </a:t>
            </a:r>
            <a:r>
              <a:rPr lang="de-DE" sz="1100" dirty="0" err="1" smtClean="0"/>
              <a:t>Huffington</a:t>
            </a:r>
            <a:r>
              <a:rPr lang="de-DE" sz="1100" dirty="0" smtClean="0"/>
              <a:t> Post, The </a:t>
            </a:r>
            <a:r>
              <a:rPr lang="de-DE" sz="1100" dirty="0" err="1" smtClean="0"/>
              <a:t>Chickpea</a:t>
            </a:r>
            <a:r>
              <a:rPr lang="de-DE" sz="1100" dirty="0" smtClean="0"/>
              <a:t> </a:t>
            </a:r>
            <a:r>
              <a:rPr lang="de-DE" sz="1100" dirty="0" err="1" smtClean="0"/>
              <a:t>Sisters</a:t>
            </a:r>
            <a:endParaRPr lang="de-DE" sz="1100" dirty="0"/>
          </a:p>
        </p:txBody>
      </p:sp>
      <p:sp>
        <p:nvSpPr>
          <p:cNvPr id="12" name="Rectangle 11"/>
          <p:cNvSpPr/>
          <p:nvPr/>
        </p:nvSpPr>
        <p:spPr>
          <a:xfrm>
            <a:off x="6090600" y="1723856"/>
            <a:ext cx="5040000" cy="25200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Cases</a:t>
            </a:r>
            <a:endParaRPr lang="de-D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600" y="2174815"/>
            <a:ext cx="1985118" cy="1465933"/>
          </a:xfrm>
          <a:prstGeom prst="rect">
            <a:avLst/>
          </a:prstGeom>
        </p:spPr>
      </p:pic>
      <p:sp>
        <p:nvSpPr>
          <p:cNvPr id="8" name="Isosceles Triangle 7"/>
          <p:cNvSpPr/>
          <p:nvPr/>
        </p:nvSpPr>
        <p:spPr>
          <a:xfrm rot="10800000">
            <a:off x="651085" y="5176651"/>
            <a:ext cx="4910266" cy="265097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Box 12"/>
          <p:cNvSpPr txBox="1"/>
          <p:nvPr/>
        </p:nvSpPr>
        <p:spPr>
          <a:xfrm>
            <a:off x="660400" y="5486401"/>
            <a:ext cx="4900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 smtClean="0"/>
              <a:t>Migrants</a:t>
            </a:r>
            <a:r>
              <a:rPr lang="de-DE" sz="1400" dirty="0" smtClean="0"/>
              <a:t> </a:t>
            </a:r>
            <a:r>
              <a:rPr lang="de-DE" sz="1400" dirty="0" err="1" smtClean="0"/>
              <a:t>responsible</a:t>
            </a:r>
            <a:r>
              <a:rPr lang="de-DE" sz="1400" dirty="0" smtClean="0"/>
              <a:t> </a:t>
            </a:r>
            <a:r>
              <a:rPr lang="de-DE" sz="1400" dirty="0" err="1" smtClean="0"/>
              <a:t>for</a:t>
            </a:r>
            <a:r>
              <a:rPr lang="de-DE" sz="1400" dirty="0" smtClean="0"/>
              <a:t> 1 in 5 </a:t>
            </a:r>
            <a:r>
              <a:rPr lang="de-DE" sz="1400" dirty="0" err="1" smtClean="0"/>
              <a:t>new</a:t>
            </a:r>
            <a:r>
              <a:rPr lang="de-DE" sz="1400" dirty="0" smtClean="0"/>
              <a:t> </a:t>
            </a:r>
            <a:r>
              <a:rPr lang="de-DE" sz="1400" dirty="0" err="1" smtClean="0"/>
              <a:t>businesses</a:t>
            </a:r>
            <a:r>
              <a:rPr lang="de-DE" sz="1400" dirty="0"/>
              <a:t> </a:t>
            </a:r>
            <a:r>
              <a:rPr lang="de-DE" sz="1400" dirty="0" err="1" smtClean="0"/>
              <a:t>set</a:t>
            </a:r>
            <a:r>
              <a:rPr lang="de-DE" sz="1400" dirty="0" smtClean="0"/>
              <a:t> </a:t>
            </a:r>
            <a:r>
              <a:rPr lang="de-DE" sz="1400" dirty="0" err="1" smtClean="0"/>
              <a:t>up</a:t>
            </a:r>
            <a:r>
              <a:rPr lang="de-DE" sz="1400" dirty="0" smtClean="0"/>
              <a:t> in </a:t>
            </a:r>
            <a:r>
              <a:rPr lang="de-DE" sz="1400" dirty="0" err="1" smtClean="0"/>
              <a:t>recent</a:t>
            </a:r>
            <a:r>
              <a:rPr lang="de-DE" sz="1400" dirty="0" smtClean="0"/>
              <a:t> </a:t>
            </a:r>
            <a:r>
              <a:rPr lang="de-DE" sz="1400" dirty="0" err="1" smtClean="0"/>
              <a:t>years</a:t>
            </a:r>
            <a:r>
              <a:rPr lang="de-DE" sz="1400" dirty="0" smtClean="0"/>
              <a:t> in Germany</a:t>
            </a:r>
            <a:r>
              <a:rPr lang="de-DE" sz="1400" baseline="30000" dirty="0" smtClean="0"/>
              <a:t>1</a:t>
            </a:r>
            <a:endParaRPr lang="de-DE" sz="1400" baseline="30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8393" y="2191144"/>
            <a:ext cx="2174406" cy="1449604"/>
          </a:xfrm>
          <a:prstGeom prst="rect">
            <a:avLst/>
          </a:prstGeom>
        </p:spPr>
      </p:pic>
      <p:pic>
        <p:nvPicPr>
          <p:cNvPr id="1026" name="Picture 2" descr="http://www.firezza.com/images/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971" y="4048931"/>
            <a:ext cx="1476375" cy="97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3461" y="4136850"/>
            <a:ext cx="2319338" cy="90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47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 txBox="1">
            <a:spLocks/>
          </p:cNvSpPr>
          <p:nvPr/>
        </p:nvSpPr>
        <p:spPr>
          <a:xfrm>
            <a:off x="660400" y="534438"/>
            <a:ext cx="10934700" cy="783318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 smtClean="0">
                <a:latin typeface="Georgia" panose="02040502050405020303" pitchFamily="18" charset="0"/>
                <a:cs typeface="Arial" panose="020B0604020202020204" pitchFamily="34" charset="0"/>
              </a:rPr>
              <a:t>Asset Quality</a:t>
            </a:r>
            <a:endParaRPr lang="de-DE" sz="28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0400" y="1203616"/>
            <a:ext cx="109347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GB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Asset Quality can be ensured through a tier system at MFI level and establishment of support network at Refugee level, reducing counterparty risk</a:t>
            </a:r>
            <a:endParaRPr lang="en-GB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0400" y="1699421"/>
            <a:ext cx="5040000" cy="25200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MFI Level</a:t>
            </a:r>
            <a:endParaRPr lang="de-D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BEC14-2320-481B-91DE-53F6B0B3C054}" type="slidenum">
              <a:rPr lang="de-DE" smtClean="0"/>
              <a:t>17</a:t>
            </a:fld>
            <a:endParaRPr lang="de-DE"/>
          </a:p>
        </p:txBody>
      </p:sp>
      <p:sp>
        <p:nvSpPr>
          <p:cNvPr id="10" name="Rectangle 9"/>
          <p:cNvSpPr/>
          <p:nvPr/>
        </p:nvSpPr>
        <p:spPr>
          <a:xfrm>
            <a:off x="6090600" y="1699421"/>
            <a:ext cx="5040000" cy="25200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Refugee Level</a:t>
            </a:r>
            <a:endParaRPr lang="de-D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34392" y="2152836"/>
            <a:ext cx="50962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Group Lending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Guarantor/Co-signer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Efficient coordination of existing network enables identification and support of high quality borrowers/refugee entrepreneurs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6312788" y="3622154"/>
            <a:ext cx="4306560" cy="2334438"/>
            <a:chOff x="6312788" y="2240791"/>
            <a:chExt cx="4306560" cy="2334438"/>
          </a:xfrm>
        </p:grpSpPr>
        <p:sp>
          <p:nvSpPr>
            <p:cNvPr id="16" name="Oval 15"/>
            <p:cNvSpPr/>
            <p:nvPr/>
          </p:nvSpPr>
          <p:spPr>
            <a:xfrm>
              <a:off x="7279976" y="2433659"/>
              <a:ext cx="2491990" cy="1906989"/>
            </a:xfrm>
            <a:prstGeom prst="ellipse">
              <a:avLst/>
            </a:pr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778545" y="3394560"/>
              <a:ext cx="252000" cy="25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Oval 12"/>
            <p:cNvSpPr/>
            <p:nvPr/>
          </p:nvSpPr>
          <p:spPr>
            <a:xfrm>
              <a:off x="8230561" y="3093776"/>
              <a:ext cx="252000" cy="25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Oval 14"/>
            <p:cNvSpPr/>
            <p:nvPr/>
          </p:nvSpPr>
          <p:spPr>
            <a:xfrm>
              <a:off x="8934576" y="3138621"/>
              <a:ext cx="252000" cy="25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929778" y="2240791"/>
              <a:ext cx="1192387" cy="383363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r>
                <a:rPr lang="en-GB" sz="1200" b="1" dirty="0" smtClean="0">
                  <a:solidFill>
                    <a:schemeClr val="tx1"/>
                  </a:solidFill>
                </a:rPr>
                <a:t>NGOs</a:t>
              </a:r>
              <a:endParaRPr lang="de-DE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426961" y="3205359"/>
              <a:ext cx="1192387" cy="383363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r>
                <a:rPr lang="en-GB" sz="1200" b="1" dirty="0" smtClean="0">
                  <a:solidFill>
                    <a:schemeClr val="tx1"/>
                  </a:solidFill>
                </a:rPr>
                <a:t>Incubators</a:t>
              </a:r>
              <a:endParaRPr lang="de-DE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929778" y="4191866"/>
              <a:ext cx="1192387" cy="383363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r>
                <a:rPr lang="en-GB" sz="1200" b="1" dirty="0" smtClean="0">
                  <a:solidFill>
                    <a:schemeClr val="tx1"/>
                  </a:solidFill>
                </a:rPr>
                <a:t>Government Initiatives</a:t>
              </a:r>
              <a:endParaRPr lang="de-DE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312788" y="3205359"/>
              <a:ext cx="1192387" cy="383363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r>
                <a:rPr lang="en-GB" sz="1200" b="1" dirty="0" smtClean="0">
                  <a:solidFill>
                    <a:schemeClr val="tx1"/>
                  </a:solidFill>
                </a:rPr>
                <a:t>Mentorship Programmes</a:t>
              </a:r>
              <a:endParaRPr lang="de-DE" sz="1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8161229" y="4809428"/>
            <a:ext cx="7849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Refugees</a:t>
            </a:r>
            <a:endParaRPr lang="de-DE" sz="12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60400" y="2152836"/>
            <a:ext cx="492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Knowledge exchange among MFIs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Target MFIs certified by EIF (JASMINE</a:t>
            </a:r>
            <a:r>
              <a:rPr lang="en-GB" sz="1600" baseline="30000" dirty="0" smtClean="0"/>
              <a:t>1</a:t>
            </a:r>
            <a:r>
              <a:rPr lang="en-GB" sz="1600" dirty="0" smtClean="0"/>
              <a:t> programme)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European level development of governance and guidelines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2 Tier System</a:t>
            </a:r>
          </a:p>
          <a:p>
            <a:endParaRPr lang="de-DE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660400" y="6356350"/>
            <a:ext cx="96393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55600"/>
            <a:r>
              <a:rPr lang="en-GB" sz="1100" dirty="0" smtClean="0"/>
              <a:t>Notes</a:t>
            </a:r>
          </a:p>
          <a:p>
            <a:pPr defTabSz="355600"/>
            <a:r>
              <a:rPr lang="en-GB" sz="1100" dirty="0" smtClean="0"/>
              <a:t>1	</a:t>
            </a:r>
            <a:r>
              <a:rPr lang="de-DE" sz="1100" dirty="0" smtClean="0"/>
              <a:t>JASMINE </a:t>
            </a:r>
            <a:r>
              <a:rPr lang="de-DE" sz="1100" dirty="0"/>
              <a:t>(Joint Action </a:t>
            </a:r>
            <a:r>
              <a:rPr lang="de-DE" sz="1100" dirty="0" err="1"/>
              <a:t>to</a:t>
            </a:r>
            <a:r>
              <a:rPr lang="de-DE" sz="1100" dirty="0"/>
              <a:t> Support </a:t>
            </a:r>
            <a:r>
              <a:rPr lang="de-DE" sz="1100" dirty="0" err="1"/>
              <a:t>Microfinance</a:t>
            </a:r>
            <a:r>
              <a:rPr lang="de-DE" sz="1100" dirty="0"/>
              <a:t> </a:t>
            </a:r>
            <a:r>
              <a:rPr lang="de-DE" sz="1100" dirty="0" err="1" smtClean="0"/>
              <a:t>Institutions</a:t>
            </a:r>
            <a:r>
              <a:rPr lang="de-DE" sz="1100" dirty="0" smtClean="0"/>
              <a:t>) </a:t>
            </a:r>
            <a:r>
              <a:rPr lang="de-DE" sz="1100" dirty="0" err="1" smtClean="0"/>
              <a:t>provides</a:t>
            </a:r>
            <a:r>
              <a:rPr lang="de-DE" sz="1100" dirty="0" smtClean="0"/>
              <a:t> </a:t>
            </a:r>
            <a:r>
              <a:rPr lang="de-DE" sz="1100" dirty="0" err="1" smtClean="0"/>
              <a:t>selection</a:t>
            </a:r>
            <a:r>
              <a:rPr lang="de-DE" sz="1100" dirty="0" smtClean="0"/>
              <a:t> </a:t>
            </a:r>
            <a:r>
              <a:rPr lang="de-DE" sz="1100" dirty="0" err="1" smtClean="0"/>
              <a:t>of</a:t>
            </a:r>
            <a:r>
              <a:rPr lang="de-DE" sz="1100" dirty="0" smtClean="0"/>
              <a:t> MFIs </a:t>
            </a:r>
            <a:r>
              <a:rPr lang="de-DE" sz="1100" dirty="0" err="1" smtClean="0"/>
              <a:t>with</a:t>
            </a:r>
            <a:r>
              <a:rPr lang="de-DE" sz="1100" dirty="0" smtClean="0"/>
              <a:t> due </a:t>
            </a:r>
            <a:r>
              <a:rPr lang="de-DE" sz="1100" dirty="0" err="1" smtClean="0"/>
              <a:t>diligence</a:t>
            </a:r>
            <a:r>
              <a:rPr lang="de-DE" sz="1100" dirty="0" smtClean="0"/>
              <a:t> </a:t>
            </a:r>
            <a:r>
              <a:rPr lang="de-DE" sz="1100" dirty="0" err="1" smtClean="0"/>
              <a:t>carried</a:t>
            </a:r>
            <a:r>
              <a:rPr lang="de-DE" sz="1100" dirty="0" smtClean="0"/>
              <a:t> out </a:t>
            </a:r>
            <a:r>
              <a:rPr lang="de-DE" sz="1100" dirty="0" err="1" smtClean="0"/>
              <a:t>by</a:t>
            </a:r>
            <a:r>
              <a:rPr lang="de-DE" sz="1100" dirty="0" smtClean="0"/>
              <a:t> EIF</a:t>
            </a:r>
            <a:endParaRPr lang="de-DE" sz="1100" dirty="0"/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8073420"/>
              </p:ext>
            </p:extLst>
          </p:nvPr>
        </p:nvGraphicFramePr>
        <p:xfrm>
          <a:off x="823238" y="3746881"/>
          <a:ext cx="5035565" cy="2446407"/>
        </p:xfrm>
        <a:graphic>
          <a:graphicData uri="http://schemas.openxmlformats.org/drawingml/2006/table">
            <a:tbl>
              <a:tblPr/>
              <a:tblGrid>
                <a:gridCol w="2218796"/>
                <a:gridCol w="1573614"/>
                <a:gridCol w="1243155"/>
              </a:tblGrid>
              <a:tr h="2375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Peer Groups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CCC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Tier I</a:t>
                      </a:r>
                      <a:r>
                        <a:rPr lang="en-US" sz="1200" b="1" i="0" u="none" strike="noStrike" baseline="0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 MFIs</a:t>
                      </a:r>
                      <a:endParaRPr lang="en-US" sz="12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CCC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Tier II MFIs</a:t>
                      </a:r>
                      <a:endParaRPr lang="en-US" sz="12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CCC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14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Years of operating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CCC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&gt;5 yrs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CCC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&gt;3 yrs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CCC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5916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Credit Rating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International Agencies (Planet Rating SAS, Microfinanza etc.)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Local Agencies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214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Estimated Peer Group Size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100-150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20214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Base interest rate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18%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20%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214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Payments per year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20214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Loan term (Yrs)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214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Grace period (Yrs)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20214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Loan size ('000 Euros)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20,000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10,000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214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Loan loss rate (Estimate)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0.5%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859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050" y="117475"/>
            <a:ext cx="10515600" cy="1325563"/>
          </a:xfr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 altLang="zh-CN" sz="2800" dirty="0">
                <a:latin typeface="Georgia" panose="02040502050405020303" pitchFamily="18" charset="0"/>
                <a:cs typeface="Arial" panose="020B0604020202020204" pitchFamily="34" charset="0"/>
              </a:rPr>
              <a:t>Loan Architecture (for individual refugees) </a:t>
            </a:r>
            <a:endParaRPr lang="en-US" sz="28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49"/>
            <a:ext cx="2743200" cy="365125"/>
          </a:xfrm>
        </p:spPr>
        <p:txBody>
          <a:bodyPr/>
          <a:lstStyle/>
          <a:p>
            <a:fld id="{855BEC14-2320-481B-91DE-53F6B0B3C054}" type="slidenum">
              <a:rPr lang="de-DE" smtClean="0">
                <a:latin typeface="+mj-lt"/>
              </a:rPr>
              <a:t>18</a:t>
            </a:fld>
            <a:endParaRPr lang="de-DE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0400" y="1699420"/>
            <a:ext cx="4707826" cy="271725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/>
              <a:t>Individual Candidate </a:t>
            </a:r>
            <a:r>
              <a:rPr lang="en-US" sz="1400" b="1" dirty="0" smtClean="0"/>
              <a:t>Screening</a:t>
            </a:r>
            <a:endParaRPr lang="en-US" sz="1400" b="1" dirty="0"/>
          </a:p>
        </p:txBody>
      </p:sp>
      <p:sp>
        <p:nvSpPr>
          <p:cNvPr id="11" name="Rectangle 10"/>
          <p:cNvSpPr/>
          <p:nvPr/>
        </p:nvSpPr>
        <p:spPr>
          <a:xfrm>
            <a:off x="6099856" y="1699421"/>
            <a:ext cx="5040000" cy="228864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1400" b="1" dirty="0"/>
              <a:t>Joint Liability Collective Benefits Programme (JLCBP)</a:t>
            </a:r>
            <a:endParaRPr lang="en-US" sz="1400" b="1" dirty="0"/>
          </a:p>
        </p:txBody>
      </p:sp>
      <p:sp>
        <p:nvSpPr>
          <p:cNvPr id="13" name="Rectangle 31"/>
          <p:cNvSpPr>
            <a:spLocks noChangeArrowheads="1"/>
          </p:cNvSpPr>
          <p:nvPr/>
        </p:nvSpPr>
        <p:spPr bwMode="auto">
          <a:xfrm>
            <a:off x="699953" y="2428507"/>
            <a:ext cx="7778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 defTabSz="330200">
              <a:tabLst>
                <a:tab pos="8521700" algn="r"/>
              </a:tabLst>
              <a:defRPr sz="17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61925" indent="-160338" defTabSz="330200">
              <a:buChar char="•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2425" indent="-188913" defTabSz="330200">
              <a:buChar char="–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514350" indent="-160338" defTabSz="330200">
              <a:buChar char="-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11300" indent="-328613" defTabSz="330200">
              <a:spcBef>
                <a:spcPct val="20000"/>
              </a:spcBef>
              <a:buChar char="»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968500" indent="-328613" defTabSz="330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425700" indent="-328613" defTabSz="330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882900" indent="-328613" defTabSz="330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340100" indent="-328613" defTabSz="330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dirty="0" smtClean="0">
                <a:latin typeface="+mn-lt"/>
              </a:rPr>
              <a:t>New candidates</a:t>
            </a:r>
            <a:endParaRPr lang="en-US" altLang="en-US" sz="1200" dirty="0">
              <a:latin typeface="+mn-lt"/>
            </a:endParaRPr>
          </a:p>
        </p:txBody>
      </p:sp>
      <p:sp>
        <p:nvSpPr>
          <p:cNvPr id="14" name="Rectangle 32"/>
          <p:cNvSpPr>
            <a:spLocks noChangeArrowheads="1"/>
          </p:cNvSpPr>
          <p:nvPr/>
        </p:nvSpPr>
        <p:spPr bwMode="auto">
          <a:xfrm>
            <a:off x="1694298" y="2428507"/>
            <a:ext cx="3969386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marL="342900" indent="-342900" defTabSz="330200">
              <a:tabLst>
                <a:tab pos="8521700" algn="r"/>
              </a:tabLst>
              <a:defRPr sz="17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61925" indent="-160338" defTabSz="330200">
              <a:buChar char="•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2425" indent="-188913" defTabSz="330200">
              <a:buChar char="–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514350" indent="-160338" defTabSz="330200">
              <a:buChar char="-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11300" indent="-328613" defTabSz="330200">
              <a:spcBef>
                <a:spcPct val="20000"/>
              </a:spcBef>
              <a:buChar char="»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968500" indent="-328613" defTabSz="330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425700" indent="-328613" defTabSz="330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882900" indent="-328613" defTabSz="330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340100" indent="-328613" defTabSz="330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150000"/>
              </a:lnSpc>
            </a:pPr>
            <a:r>
              <a:rPr lang="en-US" altLang="de-DE" sz="1200" dirty="0" smtClean="0">
                <a:latin typeface="+mn-lt"/>
              </a:rPr>
              <a:t>With </a:t>
            </a:r>
            <a:r>
              <a:rPr lang="en-US" altLang="de-DE" sz="1200" dirty="0">
                <a:latin typeface="+mn-lt"/>
              </a:rPr>
              <a:t>legal immigration status within the host country;</a:t>
            </a:r>
          </a:p>
          <a:p>
            <a:pPr lvl="1">
              <a:lnSpc>
                <a:spcPct val="150000"/>
              </a:lnSpc>
            </a:pPr>
            <a:r>
              <a:rPr lang="en-US" altLang="de-DE" sz="1200" dirty="0" smtClean="0">
                <a:latin typeface="+mn-lt"/>
              </a:rPr>
              <a:t>With </a:t>
            </a:r>
            <a:r>
              <a:rPr lang="en-US" altLang="de-DE" sz="1200" dirty="0">
                <a:latin typeface="+mn-lt"/>
              </a:rPr>
              <a:t>solid language/education/work experience background and clean track record; and</a:t>
            </a:r>
          </a:p>
          <a:p>
            <a:pPr lvl="1">
              <a:lnSpc>
                <a:spcPct val="150000"/>
              </a:lnSpc>
            </a:pPr>
            <a:r>
              <a:rPr lang="en-US" altLang="de-DE" sz="1200" dirty="0">
                <a:latin typeface="+mn-lt"/>
              </a:rPr>
              <a:t>Who have demonstrated their own initiative in starting a business</a:t>
            </a:r>
          </a:p>
          <a:p>
            <a:pPr marL="1587" lvl="1" indent="0" eaLnBrk="1" hangingPunct="1">
              <a:lnSpc>
                <a:spcPct val="150000"/>
              </a:lnSpc>
              <a:buNone/>
            </a:pPr>
            <a:endParaRPr lang="en-US" altLang="de-DE" sz="1200" dirty="0">
              <a:latin typeface="+mn-lt"/>
            </a:endParaRPr>
          </a:p>
        </p:txBody>
      </p:sp>
      <p:sp>
        <p:nvSpPr>
          <p:cNvPr id="17" name="Line 37"/>
          <p:cNvSpPr>
            <a:spLocks noChangeShapeType="1"/>
          </p:cNvSpPr>
          <p:nvPr/>
        </p:nvSpPr>
        <p:spPr bwMode="auto">
          <a:xfrm>
            <a:off x="660400" y="2370427"/>
            <a:ext cx="5040000" cy="0"/>
          </a:xfrm>
          <a:prstGeom prst="line">
            <a:avLst/>
          </a:prstGeom>
          <a:noFill/>
          <a:ln w="2222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endParaRPr lang="de-DE"/>
          </a:p>
        </p:txBody>
      </p:sp>
      <p:sp>
        <p:nvSpPr>
          <p:cNvPr id="19" name="Rectangle 31"/>
          <p:cNvSpPr>
            <a:spLocks noChangeArrowheads="1"/>
          </p:cNvSpPr>
          <p:nvPr/>
        </p:nvSpPr>
        <p:spPr bwMode="auto">
          <a:xfrm>
            <a:off x="699953" y="4663194"/>
            <a:ext cx="7778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 defTabSz="330200">
              <a:tabLst>
                <a:tab pos="8521700" algn="r"/>
              </a:tabLst>
              <a:defRPr sz="17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61925" indent="-160338" defTabSz="330200">
              <a:buChar char="•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2425" indent="-188913" defTabSz="330200">
              <a:buChar char="–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514350" indent="-160338" defTabSz="330200">
              <a:buChar char="-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11300" indent="-328613" defTabSz="330200">
              <a:spcBef>
                <a:spcPct val="20000"/>
              </a:spcBef>
              <a:buChar char="»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968500" indent="-328613" defTabSz="330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425700" indent="-328613" defTabSz="330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882900" indent="-328613" defTabSz="330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340100" indent="-328613" defTabSz="330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dirty="0" smtClean="0">
                <a:latin typeface="+mn-lt"/>
              </a:rPr>
              <a:t>Returning Candidates</a:t>
            </a:r>
            <a:endParaRPr lang="en-US" altLang="en-US" sz="1200" dirty="0">
              <a:latin typeface="+mn-lt"/>
            </a:endParaRPr>
          </a:p>
        </p:txBody>
      </p:sp>
      <p:sp>
        <p:nvSpPr>
          <p:cNvPr id="20" name="Rectangle 32"/>
          <p:cNvSpPr>
            <a:spLocks noChangeArrowheads="1"/>
          </p:cNvSpPr>
          <p:nvPr/>
        </p:nvSpPr>
        <p:spPr bwMode="auto">
          <a:xfrm>
            <a:off x="1694298" y="4576818"/>
            <a:ext cx="396938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marL="342900" indent="-342900" defTabSz="330200">
              <a:tabLst>
                <a:tab pos="8521700" algn="r"/>
              </a:tabLst>
              <a:defRPr sz="17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61925" indent="-160338" defTabSz="330200">
              <a:buChar char="•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2425" indent="-188913" defTabSz="330200">
              <a:buChar char="–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514350" indent="-160338" defTabSz="330200">
              <a:buChar char="-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11300" indent="-328613" defTabSz="330200">
              <a:spcBef>
                <a:spcPct val="20000"/>
              </a:spcBef>
              <a:buChar char="»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968500" indent="-328613" defTabSz="330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425700" indent="-328613" defTabSz="330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882900" indent="-328613" defTabSz="330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340100" indent="-328613" defTabSz="330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150000"/>
              </a:lnSpc>
            </a:pPr>
            <a:r>
              <a:rPr lang="en-US" altLang="de-DE" sz="1200" dirty="0" smtClean="0">
                <a:latin typeface="+mn-lt"/>
              </a:rPr>
              <a:t>Who </a:t>
            </a:r>
            <a:r>
              <a:rPr lang="en-US" altLang="de-DE" sz="1200" dirty="0">
                <a:latin typeface="+mn-lt"/>
              </a:rPr>
              <a:t>need additional capital to fund their business; and</a:t>
            </a:r>
          </a:p>
          <a:p>
            <a:pPr lvl="1">
              <a:lnSpc>
                <a:spcPct val="150000"/>
              </a:lnSpc>
            </a:pPr>
            <a:r>
              <a:rPr lang="en-US" altLang="de-DE" sz="1200" dirty="0" smtClean="0">
                <a:latin typeface="+mn-lt"/>
              </a:rPr>
              <a:t>With </a:t>
            </a:r>
            <a:r>
              <a:rPr lang="en-US" altLang="de-DE" sz="1200" dirty="0">
                <a:latin typeface="+mn-lt"/>
              </a:rPr>
              <a:t>good repayment records</a:t>
            </a:r>
          </a:p>
        </p:txBody>
      </p:sp>
      <p:sp>
        <p:nvSpPr>
          <p:cNvPr id="21" name="Line 37"/>
          <p:cNvSpPr>
            <a:spLocks noChangeShapeType="1"/>
          </p:cNvSpPr>
          <p:nvPr/>
        </p:nvSpPr>
        <p:spPr bwMode="auto">
          <a:xfrm>
            <a:off x="660400" y="4565060"/>
            <a:ext cx="5040000" cy="0"/>
          </a:xfrm>
          <a:prstGeom prst="line">
            <a:avLst/>
          </a:prstGeom>
          <a:noFill/>
          <a:ln w="2222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endParaRPr lang="de-DE"/>
          </a:p>
        </p:txBody>
      </p:sp>
      <p:sp>
        <p:nvSpPr>
          <p:cNvPr id="22" name="Rectangle 31"/>
          <p:cNvSpPr>
            <a:spLocks noChangeArrowheads="1"/>
          </p:cNvSpPr>
          <p:nvPr/>
        </p:nvSpPr>
        <p:spPr bwMode="auto">
          <a:xfrm>
            <a:off x="6222083" y="2433273"/>
            <a:ext cx="7778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 defTabSz="330200">
              <a:tabLst>
                <a:tab pos="8521700" algn="r"/>
              </a:tabLst>
              <a:defRPr sz="17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61925" indent="-160338" defTabSz="330200">
              <a:buChar char="•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2425" indent="-188913" defTabSz="330200">
              <a:buChar char="–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514350" indent="-160338" defTabSz="330200">
              <a:buChar char="-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11300" indent="-328613" defTabSz="330200">
              <a:spcBef>
                <a:spcPct val="20000"/>
              </a:spcBef>
              <a:buChar char="»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968500" indent="-328613" defTabSz="330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425700" indent="-328613" defTabSz="330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882900" indent="-328613" defTabSz="330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340100" indent="-328613" defTabSz="330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dirty="0" smtClean="0">
                <a:latin typeface="+mn-lt"/>
              </a:rPr>
              <a:t>Joint Liability</a:t>
            </a:r>
            <a:endParaRPr lang="en-US" altLang="en-US" sz="1200" dirty="0">
              <a:latin typeface="+mn-lt"/>
            </a:endParaRPr>
          </a:p>
        </p:txBody>
      </p:sp>
      <p:sp>
        <p:nvSpPr>
          <p:cNvPr id="23" name="Rectangle 32"/>
          <p:cNvSpPr>
            <a:spLocks noChangeArrowheads="1"/>
          </p:cNvSpPr>
          <p:nvPr/>
        </p:nvSpPr>
        <p:spPr bwMode="auto">
          <a:xfrm>
            <a:off x="7216428" y="2433273"/>
            <a:ext cx="396522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marL="342900" indent="-342900" defTabSz="330200">
              <a:tabLst>
                <a:tab pos="8521700" algn="r"/>
              </a:tabLst>
              <a:defRPr sz="17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61925" indent="-160338" defTabSz="330200">
              <a:buChar char="•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2425" indent="-188913" defTabSz="330200">
              <a:buChar char="–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514350" indent="-160338" defTabSz="330200">
              <a:buChar char="-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11300" indent="-328613" defTabSz="330200">
              <a:spcBef>
                <a:spcPct val="20000"/>
              </a:spcBef>
              <a:buChar char="»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968500" indent="-328613" defTabSz="330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425700" indent="-328613" defTabSz="330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882900" indent="-328613" defTabSz="330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340100" indent="-328613" defTabSz="330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150000"/>
              </a:lnSpc>
            </a:pPr>
            <a:r>
              <a:rPr lang="en-US" altLang="de-DE" sz="1200" dirty="0" smtClean="0">
                <a:latin typeface="+mn-lt"/>
              </a:rPr>
              <a:t>All </a:t>
            </a:r>
            <a:r>
              <a:rPr lang="en-US" altLang="de-DE" sz="1200" dirty="0">
                <a:latin typeface="+mn-lt"/>
              </a:rPr>
              <a:t>members with the same group of the programme are responsible for the repayment of group members:</a:t>
            </a:r>
          </a:p>
          <a:p>
            <a:pPr lvl="1">
              <a:lnSpc>
                <a:spcPct val="150000"/>
              </a:lnSpc>
            </a:pPr>
            <a:r>
              <a:rPr lang="en-US" altLang="de-DE" sz="1200" dirty="0" smtClean="0">
                <a:latin typeface="+mn-lt"/>
              </a:rPr>
              <a:t>Members </a:t>
            </a:r>
            <a:r>
              <a:rPr lang="en-US" altLang="de-DE" sz="1200" dirty="0">
                <a:latin typeface="+mn-lt"/>
              </a:rPr>
              <a:t>of a refugee group nominate new candidate</a:t>
            </a:r>
          </a:p>
          <a:p>
            <a:pPr lvl="1">
              <a:lnSpc>
                <a:spcPct val="150000"/>
              </a:lnSpc>
            </a:pPr>
            <a:r>
              <a:rPr lang="en-US" altLang="de-DE" sz="1200" dirty="0" smtClean="0">
                <a:latin typeface="+mn-lt"/>
              </a:rPr>
              <a:t>Default </a:t>
            </a:r>
            <a:r>
              <a:rPr lang="en-US" altLang="de-DE" sz="1200" dirty="0">
                <a:latin typeface="+mn-lt"/>
              </a:rPr>
              <a:t>by one group member leads to loss of future access for all members; and</a:t>
            </a:r>
          </a:p>
          <a:p>
            <a:pPr lvl="1">
              <a:lnSpc>
                <a:spcPct val="150000"/>
              </a:lnSpc>
            </a:pPr>
            <a:r>
              <a:rPr lang="en-US" altLang="de-DE" sz="1200" dirty="0" smtClean="0">
                <a:latin typeface="+mn-lt"/>
              </a:rPr>
              <a:t>Cumulative </a:t>
            </a:r>
            <a:r>
              <a:rPr lang="en-US" altLang="de-DE" sz="1200" dirty="0">
                <a:latin typeface="+mn-lt"/>
              </a:rPr>
              <a:t>compulsory deposits as a buffer for possible defaults. </a:t>
            </a:r>
          </a:p>
        </p:txBody>
      </p:sp>
      <p:sp>
        <p:nvSpPr>
          <p:cNvPr id="24" name="Line 37"/>
          <p:cNvSpPr>
            <a:spLocks noChangeShapeType="1"/>
          </p:cNvSpPr>
          <p:nvPr/>
        </p:nvSpPr>
        <p:spPr bwMode="auto">
          <a:xfrm>
            <a:off x="6182530" y="2370427"/>
            <a:ext cx="5040000" cy="0"/>
          </a:xfrm>
          <a:prstGeom prst="line">
            <a:avLst/>
          </a:prstGeom>
          <a:noFill/>
          <a:ln w="2222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endParaRPr lang="de-DE"/>
          </a:p>
        </p:txBody>
      </p:sp>
      <p:sp>
        <p:nvSpPr>
          <p:cNvPr id="25" name="Rectangle 31"/>
          <p:cNvSpPr>
            <a:spLocks noChangeArrowheads="1"/>
          </p:cNvSpPr>
          <p:nvPr/>
        </p:nvSpPr>
        <p:spPr bwMode="auto">
          <a:xfrm>
            <a:off x="6222083" y="4663194"/>
            <a:ext cx="7778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 defTabSz="330200">
              <a:tabLst>
                <a:tab pos="8521700" algn="r"/>
              </a:tabLst>
              <a:defRPr sz="17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61925" indent="-160338" defTabSz="330200">
              <a:buChar char="•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2425" indent="-188913" defTabSz="330200">
              <a:buChar char="–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514350" indent="-160338" defTabSz="330200">
              <a:buChar char="-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11300" indent="-328613" defTabSz="330200">
              <a:spcBef>
                <a:spcPct val="20000"/>
              </a:spcBef>
              <a:buChar char="»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968500" indent="-328613" defTabSz="330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425700" indent="-328613" defTabSz="330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882900" indent="-328613" defTabSz="330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340100" indent="-328613" defTabSz="330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dirty="0" smtClean="0">
                <a:latin typeface="+mn-lt"/>
              </a:rPr>
              <a:t>Collective Benefits</a:t>
            </a:r>
            <a:endParaRPr lang="en-US" altLang="en-US" sz="1200" dirty="0">
              <a:latin typeface="+mn-lt"/>
            </a:endParaRPr>
          </a:p>
        </p:txBody>
      </p:sp>
      <p:sp>
        <p:nvSpPr>
          <p:cNvPr id="26" name="Rectangle 32"/>
          <p:cNvSpPr>
            <a:spLocks noChangeArrowheads="1"/>
          </p:cNvSpPr>
          <p:nvPr/>
        </p:nvSpPr>
        <p:spPr bwMode="auto">
          <a:xfrm>
            <a:off x="7216428" y="4591332"/>
            <a:ext cx="400610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marL="342900" indent="-342900" defTabSz="330200">
              <a:tabLst>
                <a:tab pos="8521700" algn="r"/>
              </a:tabLst>
              <a:defRPr sz="17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61925" indent="-160338" defTabSz="330200">
              <a:buChar char="•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2425" indent="-188913" defTabSz="330200">
              <a:buChar char="–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514350" indent="-160338" defTabSz="330200">
              <a:buChar char="-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11300" indent="-328613" defTabSz="330200">
              <a:spcBef>
                <a:spcPct val="20000"/>
              </a:spcBef>
              <a:buChar char="»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968500" indent="-328613" defTabSz="330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425700" indent="-328613" defTabSz="330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882900" indent="-328613" defTabSz="330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340100" indent="-328613" defTabSz="330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21700" algn="r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150000"/>
              </a:lnSpc>
            </a:pPr>
            <a:r>
              <a:rPr lang="en-US" altLang="de-DE" sz="1200" dirty="0">
                <a:latin typeface="+mn-lt"/>
              </a:rPr>
              <a:t>A larger group gives better rate </a:t>
            </a:r>
            <a:r>
              <a:rPr lang="en-US" altLang="de-DE" sz="1200" dirty="0" smtClean="0">
                <a:latin typeface="+mn-lt"/>
              </a:rPr>
              <a:t>allowances</a:t>
            </a:r>
          </a:p>
          <a:p>
            <a:pPr lvl="1">
              <a:lnSpc>
                <a:spcPct val="150000"/>
              </a:lnSpc>
            </a:pPr>
            <a:r>
              <a:rPr lang="en-US" altLang="de-DE" sz="1200" dirty="0">
                <a:latin typeface="+mn-lt"/>
              </a:rPr>
              <a:t>G</a:t>
            </a:r>
            <a:r>
              <a:rPr lang="en-US" altLang="de-DE" sz="1200" dirty="0" smtClean="0">
                <a:latin typeface="+mn-lt"/>
              </a:rPr>
              <a:t>roup </a:t>
            </a:r>
            <a:r>
              <a:rPr lang="en-US" altLang="de-DE" sz="1200" dirty="0">
                <a:latin typeface="+mn-lt"/>
              </a:rPr>
              <a:t>financial services, transfer &amp; savings</a:t>
            </a:r>
          </a:p>
        </p:txBody>
      </p:sp>
      <p:sp>
        <p:nvSpPr>
          <p:cNvPr id="27" name="Line 37"/>
          <p:cNvSpPr>
            <a:spLocks noChangeShapeType="1"/>
          </p:cNvSpPr>
          <p:nvPr/>
        </p:nvSpPr>
        <p:spPr bwMode="auto">
          <a:xfrm>
            <a:off x="6182530" y="4565060"/>
            <a:ext cx="5040000" cy="0"/>
          </a:xfrm>
          <a:prstGeom prst="line">
            <a:avLst/>
          </a:prstGeom>
          <a:noFill/>
          <a:ln w="2222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834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 txBox="1">
            <a:spLocks/>
          </p:cNvSpPr>
          <p:nvPr/>
        </p:nvSpPr>
        <p:spPr>
          <a:xfrm>
            <a:off x="660400" y="534438"/>
            <a:ext cx="10934700" cy="783318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 smtClean="0">
                <a:latin typeface="Georgia" panose="02040502050405020303" pitchFamily="18" charset="0"/>
                <a:cs typeface="Arial" panose="020B0604020202020204" pitchFamily="34" charset="0"/>
              </a:rPr>
              <a:t>Select MFIs  in developed economies </a:t>
            </a:r>
            <a:endParaRPr lang="de-DE" sz="28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1085" y="1723856"/>
            <a:ext cx="10800000" cy="25200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de-DE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List </a:t>
            </a:r>
            <a:r>
              <a:rPr lang="de-DE" sz="1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MFIs </a:t>
            </a:r>
            <a:r>
              <a:rPr lang="de-DE" sz="1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focused</a:t>
            </a:r>
            <a:r>
              <a:rPr lang="de-DE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DE" sz="1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providing</a:t>
            </a:r>
            <a:r>
              <a:rPr lang="de-DE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microcredits</a:t>
            </a:r>
            <a:r>
              <a:rPr lang="de-DE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entrepreneurs</a:t>
            </a:r>
            <a:endParaRPr lang="de-D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BEC14-2320-481B-91DE-53F6B0B3C054}" type="slidenum">
              <a:rPr lang="de-DE" smtClean="0"/>
              <a:t>19</a:t>
            </a:fld>
            <a:endParaRPr lang="de-DE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990639"/>
              </p:ext>
            </p:extLst>
          </p:nvPr>
        </p:nvGraphicFramePr>
        <p:xfrm>
          <a:off x="651085" y="2091970"/>
          <a:ext cx="10693399" cy="32812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80915"/>
                <a:gridCol w="1231000"/>
                <a:gridCol w="2159635"/>
                <a:gridCol w="1172913"/>
                <a:gridCol w="1172913"/>
                <a:gridCol w="3576023"/>
              </a:tblGrid>
              <a:tr h="498670"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latin typeface="+mn-lt"/>
                        </a:rPr>
                        <a:t>Name</a:t>
                      </a:r>
                      <a:endParaRPr lang="de-DE" sz="1400" b="1" dirty="0">
                        <a:latin typeface="+mn-lt"/>
                      </a:endParaRPr>
                    </a:p>
                  </a:txBody>
                  <a:tcP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 err="1" smtClean="0">
                          <a:latin typeface="+mn-lt"/>
                        </a:rPr>
                        <a:t>Geographic</a:t>
                      </a:r>
                      <a:r>
                        <a:rPr lang="de-DE" sz="1400" b="1" dirty="0" smtClean="0">
                          <a:latin typeface="+mn-lt"/>
                        </a:rPr>
                        <a:t> Focus</a:t>
                      </a:r>
                      <a:endParaRPr lang="de-DE" sz="1400" b="1" dirty="0">
                        <a:latin typeface="+mn-lt"/>
                      </a:endParaRPr>
                    </a:p>
                  </a:txBody>
                  <a:tcP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latin typeface="+mn-lt"/>
                        </a:rPr>
                        <a:t>Target Group</a:t>
                      </a:r>
                      <a:endParaRPr lang="de-DE" sz="1400" b="1" dirty="0">
                        <a:latin typeface="+mn-lt"/>
                      </a:endParaRPr>
                    </a:p>
                  </a:txBody>
                  <a:tcP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latin typeface="+mn-lt"/>
                        </a:rPr>
                        <a:t>Loan</a:t>
                      </a:r>
                      <a:r>
                        <a:rPr lang="en-GB" sz="1400" b="1" baseline="0" dirty="0" smtClean="0">
                          <a:latin typeface="+mn-lt"/>
                        </a:rPr>
                        <a:t> Amount</a:t>
                      </a:r>
                      <a:endParaRPr lang="de-DE" sz="1400" b="1" dirty="0">
                        <a:latin typeface="+mn-lt"/>
                      </a:endParaRPr>
                    </a:p>
                  </a:txBody>
                  <a:tcP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 err="1" smtClean="0">
                          <a:latin typeface="+mn-lt"/>
                        </a:rPr>
                        <a:t>Loan</a:t>
                      </a:r>
                      <a:r>
                        <a:rPr lang="de-DE" sz="1400" b="1" dirty="0" smtClean="0">
                          <a:latin typeface="+mn-lt"/>
                        </a:rPr>
                        <a:t> </a:t>
                      </a:r>
                      <a:r>
                        <a:rPr lang="de-DE" sz="1400" b="1" dirty="0" err="1" smtClean="0">
                          <a:latin typeface="+mn-lt"/>
                        </a:rPr>
                        <a:t>term</a:t>
                      </a:r>
                      <a:endParaRPr lang="de-DE" sz="1400" b="1" dirty="0">
                        <a:latin typeface="+mn-lt"/>
                      </a:endParaRPr>
                    </a:p>
                  </a:txBody>
                  <a:tcP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latin typeface="+mn-lt"/>
                        </a:rPr>
                        <a:t>Client</a:t>
                      </a:r>
                      <a:r>
                        <a:rPr lang="en-GB" sz="1400" b="1" baseline="0" dirty="0" smtClean="0">
                          <a:latin typeface="+mn-lt"/>
                        </a:rPr>
                        <a:t> Profile</a:t>
                      </a:r>
                      <a:endParaRPr lang="de-DE" sz="1400" b="1" dirty="0">
                        <a:latin typeface="+mn-lt"/>
                      </a:endParaRPr>
                    </a:p>
                  </a:txBody>
                  <a:tcP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8499"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Accion</a:t>
                      </a:r>
                      <a:r>
                        <a:rPr lang="de-DE" sz="1200" dirty="0" smtClean="0"/>
                        <a:t> USA</a:t>
                      </a:r>
                      <a:endParaRPr lang="de-DE" sz="1200" dirty="0"/>
                    </a:p>
                  </a:txBody>
                  <a:tcP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USA</a:t>
                      </a:r>
                      <a:endParaRPr lang="de-DE" sz="1200" dirty="0"/>
                    </a:p>
                  </a:txBody>
                  <a:tcP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Low and moderate-income entrepreneurs</a:t>
                      </a:r>
                      <a:endParaRPr lang="de-DE" sz="1200" dirty="0"/>
                    </a:p>
                  </a:txBody>
                  <a:tcP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$500-50000</a:t>
                      </a:r>
                      <a:endParaRPr lang="de-DE" sz="1200" dirty="0"/>
                    </a:p>
                  </a:txBody>
                  <a:tcP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Up</a:t>
                      </a:r>
                      <a:r>
                        <a:rPr lang="de-DE" sz="1200" dirty="0" smtClean="0"/>
                        <a:t> </a:t>
                      </a:r>
                      <a:r>
                        <a:rPr lang="de-DE" sz="1200" dirty="0" err="1" smtClean="0"/>
                        <a:t>to</a:t>
                      </a:r>
                      <a:r>
                        <a:rPr lang="de-DE" sz="1200" dirty="0" smtClean="0"/>
                        <a:t> 60 </a:t>
                      </a:r>
                      <a:r>
                        <a:rPr lang="de-DE" sz="1200" dirty="0" err="1" smtClean="0"/>
                        <a:t>months</a:t>
                      </a:r>
                      <a:endParaRPr lang="de-DE" sz="1200" dirty="0"/>
                    </a:p>
                  </a:txBody>
                  <a:tcP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44% women, 55% low income and 86% minorities</a:t>
                      </a:r>
                      <a:endParaRPr lang="de-DE" sz="1200" dirty="0"/>
                    </a:p>
                  </a:txBody>
                  <a:tcP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266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ADIE</a:t>
                      </a:r>
                      <a:endParaRPr lang="de-DE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France</a:t>
                      </a:r>
                      <a:endParaRPr lang="de-DE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Entrepreneurs with focus on unemployed and welfare recipient</a:t>
                      </a:r>
                      <a:endParaRPr lang="de-DE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Up to 5,000</a:t>
                      </a:r>
                      <a:endParaRPr lang="de-DE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 </a:t>
                      </a:r>
                      <a:r>
                        <a:rPr lang="de-DE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months</a:t>
                      </a:r>
                      <a:endParaRPr lang="de-DE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85% of loans to new business and 15% to existing businesses</a:t>
                      </a:r>
                      <a:endParaRPr lang="de-DE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266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FINNVERA</a:t>
                      </a:r>
                      <a:endParaRPr lang="de-DE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Finland</a:t>
                      </a:r>
                      <a:endParaRPr lang="de-DE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Existing businesses and start-ups</a:t>
                      </a:r>
                      <a:endParaRPr lang="de-DE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3,000-35,000</a:t>
                      </a:r>
                      <a:endParaRPr lang="de-DE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Up</a:t>
                      </a:r>
                      <a:r>
                        <a:rPr lang="de-DE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</a:t>
                      </a:r>
                      <a:r>
                        <a:rPr lang="de-DE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36 </a:t>
                      </a:r>
                      <a:r>
                        <a:rPr lang="de-DE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</a:t>
                      </a:r>
                      <a:r>
                        <a:rPr lang="de-DE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48 </a:t>
                      </a:r>
                      <a:r>
                        <a:rPr lang="de-DE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months</a:t>
                      </a:r>
                      <a:endParaRPr lang="de-DE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Finances 3,000 microloans per year</a:t>
                      </a:r>
                      <a:r>
                        <a:rPr lang="de-DE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; 50% </a:t>
                      </a:r>
                      <a:r>
                        <a:rPr lang="de-DE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</a:t>
                      </a:r>
                      <a:r>
                        <a:rPr lang="de-DE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women</a:t>
                      </a:r>
                      <a:r>
                        <a:rPr lang="de-DE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; </a:t>
                      </a:r>
                      <a:r>
                        <a:rPr lang="de-DE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Clientele</a:t>
                      </a:r>
                      <a:r>
                        <a:rPr lang="de-DE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of</a:t>
                      </a:r>
                      <a:r>
                        <a:rPr lang="de-DE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28,000</a:t>
                      </a:r>
                      <a:endParaRPr lang="de-DE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2660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Mountain</a:t>
                      </a:r>
                      <a:r>
                        <a:rPr lang="en-GB" sz="1200" baseline="0" dirty="0" smtClean="0"/>
                        <a:t> Bizworks</a:t>
                      </a:r>
                      <a:endParaRPr lang="de-DE" sz="1200" dirty="0"/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USA</a:t>
                      </a:r>
                      <a:endParaRPr lang="de-DE" sz="1200" dirty="0"/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Entrepreneurs</a:t>
                      </a:r>
                      <a:endParaRPr lang="de-DE" sz="1200" dirty="0"/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Up to $50,000</a:t>
                      </a:r>
                      <a:endParaRPr lang="de-DE" sz="1200" dirty="0"/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NA</a:t>
                      </a:r>
                      <a:endParaRPr lang="de-DE" sz="1200" dirty="0"/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61% of</a:t>
                      </a:r>
                      <a:r>
                        <a:rPr lang="en-GB" sz="1200" baseline="0" dirty="0" smtClean="0"/>
                        <a:t> clients are women, 65% of clients are low-to-moderate income and 22% are racial or ethnic minorities</a:t>
                      </a:r>
                      <a:endParaRPr lang="de-DE" sz="1200" dirty="0"/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2660"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International Rescue Committee</a:t>
                      </a:r>
                      <a:endParaRPr lang="de-DE" sz="1200" b="1" dirty="0"/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dirty="0" smtClean="0"/>
                        <a:t>USA</a:t>
                      </a:r>
                      <a:endParaRPr lang="de-DE" sz="1200" b="1" dirty="0"/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Refugee</a:t>
                      </a:r>
                      <a:r>
                        <a:rPr lang="en-GB" sz="1200" b="1" baseline="0" dirty="0" smtClean="0"/>
                        <a:t> Entrepreneurs</a:t>
                      </a:r>
                      <a:endParaRPr lang="de-DE" sz="1200" b="1" dirty="0"/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$6,500</a:t>
                      </a:r>
                      <a:endParaRPr lang="de-DE" sz="1200" b="1" dirty="0"/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dirty="0" smtClean="0"/>
                        <a:t>NA</a:t>
                      </a:r>
                      <a:endParaRPr lang="de-DE" sz="1200" b="1" dirty="0"/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NA</a:t>
                      </a:r>
                      <a:endParaRPr lang="de-DE" sz="1200" b="1" dirty="0"/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60400" y="6356350"/>
            <a:ext cx="96393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55600"/>
            <a:r>
              <a:rPr lang="en-GB" sz="1100" dirty="0" smtClean="0"/>
              <a:t>Source	</a:t>
            </a:r>
            <a:r>
              <a:rPr lang="de-DE" sz="1100" dirty="0" smtClean="0"/>
              <a:t>The </a:t>
            </a:r>
            <a:r>
              <a:rPr lang="de-DE" sz="1100" dirty="0" err="1" smtClean="0"/>
              <a:t>future</a:t>
            </a:r>
            <a:r>
              <a:rPr lang="de-DE" sz="1100" dirty="0" smtClean="0"/>
              <a:t> </a:t>
            </a:r>
            <a:r>
              <a:rPr lang="de-DE" sz="1100" dirty="0" err="1" smtClean="0"/>
              <a:t>of</a:t>
            </a:r>
            <a:r>
              <a:rPr lang="de-DE" sz="1100" dirty="0" smtClean="0"/>
              <a:t> Micro </a:t>
            </a:r>
            <a:r>
              <a:rPr lang="de-DE" sz="1100" dirty="0" err="1" smtClean="0"/>
              <a:t>Credit</a:t>
            </a:r>
            <a:r>
              <a:rPr lang="de-DE" sz="1100" dirty="0" smtClean="0"/>
              <a:t> in </a:t>
            </a:r>
            <a:r>
              <a:rPr lang="de-DE" sz="1100" dirty="0" err="1" smtClean="0"/>
              <a:t>Australia</a:t>
            </a:r>
            <a:r>
              <a:rPr lang="de-DE" sz="1100" dirty="0"/>
              <a:t> </a:t>
            </a:r>
            <a:r>
              <a:rPr lang="de-DE" sz="1100" dirty="0" err="1" smtClean="0"/>
              <a:t>report</a:t>
            </a:r>
            <a:r>
              <a:rPr lang="de-DE" sz="1100" dirty="0" smtClean="0"/>
              <a:t>; Data </a:t>
            </a:r>
            <a:r>
              <a:rPr lang="de-DE" sz="1100" dirty="0" err="1" smtClean="0"/>
              <a:t>as</a:t>
            </a:r>
            <a:r>
              <a:rPr lang="de-DE" sz="1100" dirty="0" smtClean="0"/>
              <a:t> </a:t>
            </a:r>
            <a:r>
              <a:rPr lang="de-DE" sz="1100" dirty="0" err="1" smtClean="0"/>
              <a:t>of</a:t>
            </a:r>
            <a:r>
              <a:rPr lang="de-DE" sz="1100" dirty="0" smtClean="0"/>
              <a:t> 2009, WSJ</a:t>
            </a:r>
            <a:endParaRPr lang="de-DE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660400" y="1392298"/>
            <a:ext cx="109347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GB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Microfinance in developed economies is sustainable; Recent initiative by IRC focuses on refugee entrepreneurs, validating our concept</a:t>
            </a:r>
            <a:endParaRPr lang="en-GB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58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 txBox="1">
            <a:spLocks/>
          </p:cNvSpPr>
          <p:nvPr/>
        </p:nvSpPr>
        <p:spPr>
          <a:xfrm>
            <a:off x="584200" y="534438"/>
            <a:ext cx="10934700" cy="783318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 err="1">
                <a:latin typeface="Georgia" panose="02040502050405020303" pitchFamily="18" charset="0"/>
                <a:cs typeface="Arial" panose="020B0604020202020204" pitchFamily="34" charset="0"/>
              </a:rPr>
              <a:t>Refugee</a:t>
            </a:r>
            <a:r>
              <a:rPr lang="de-DE" sz="2800" dirty="0"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de-DE" sz="2800" dirty="0" smtClean="0">
                <a:latin typeface="Georgia" panose="02040502050405020303" pitchFamily="18" charset="0"/>
                <a:cs typeface="Arial" panose="020B0604020202020204" pitchFamily="34" charset="0"/>
              </a:rPr>
              <a:t>Situation </a:t>
            </a:r>
            <a:r>
              <a:rPr lang="de-DE" sz="2800" dirty="0">
                <a:latin typeface="Georgia" panose="02040502050405020303" pitchFamily="18" charset="0"/>
                <a:cs typeface="Arial" panose="020B0604020202020204" pitchFamily="34" charset="0"/>
              </a:rPr>
              <a:t>in </a:t>
            </a:r>
            <a:r>
              <a:rPr lang="de-DE" sz="2800" dirty="0" smtClean="0">
                <a:latin typeface="Georgia" panose="02040502050405020303" pitchFamily="18" charset="0"/>
                <a:cs typeface="Arial" panose="020B0604020202020204" pitchFamily="34" charset="0"/>
              </a:rPr>
              <a:t>Europe…</a:t>
            </a:r>
            <a:endParaRPr lang="de-DE" sz="28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4200" y="1392298"/>
            <a:ext cx="109347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GB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Historical inflow of refugees in the EU, especially in Germany, Sweden and France</a:t>
            </a:r>
            <a:endParaRPr lang="en-GB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4201" y="1699421"/>
            <a:ext cx="6039536" cy="25200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Refugee Crisis</a:t>
            </a:r>
            <a:endParaRPr lang="de-D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fugee_simulation_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4200" y="2308001"/>
            <a:ext cx="6039536" cy="37812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55485" y="5348188"/>
            <a:ext cx="4956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smtClean="0">
                <a:solidFill>
                  <a:schemeClr val="bg1"/>
                </a:solidFill>
              </a:rPr>
              <a:t>Syria</a:t>
            </a:r>
            <a:endParaRPr lang="de-DE" sz="11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59848" y="5003538"/>
            <a:ext cx="6407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smtClean="0">
                <a:solidFill>
                  <a:schemeClr val="bg1"/>
                </a:solidFill>
              </a:rPr>
              <a:t>Turkey</a:t>
            </a:r>
            <a:endParaRPr lang="de-DE" sz="11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48556" y="5492677"/>
            <a:ext cx="6407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smtClean="0">
                <a:solidFill>
                  <a:schemeClr val="bg1"/>
                </a:solidFill>
              </a:rPr>
              <a:t>Iraq</a:t>
            </a:r>
            <a:endParaRPr lang="de-DE" sz="11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48474" y="5369705"/>
            <a:ext cx="6407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smtClean="0">
                <a:solidFill>
                  <a:schemeClr val="bg1"/>
                </a:solidFill>
              </a:rPr>
              <a:t>Iran</a:t>
            </a:r>
            <a:endParaRPr lang="de-DE" sz="1100" b="1" dirty="0">
              <a:solidFill>
                <a:schemeClr val="bg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84870" y="2022973"/>
            <a:ext cx="782859" cy="261610"/>
            <a:chOff x="4600358" y="4889662"/>
            <a:chExt cx="782859" cy="244009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4600358" y="4904443"/>
              <a:ext cx="0" cy="2151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08591" y="4889662"/>
              <a:ext cx="774626" cy="244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 smtClean="0"/>
                <a:t>2012</a:t>
              </a:r>
              <a:endParaRPr lang="de-DE" sz="11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198625" y="2022973"/>
            <a:ext cx="782859" cy="261610"/>
            <a:chOff x="4600358" y="4889662"/>
            <a:chExt cx="782859" cy="244009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4600358" y="4904443"/>
              <a:ext cx="0" cy="2151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4608591" y="4889662"/>
              <a:ext cx="774626" cy="244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 smtClean="0"/>
                <a:t>2013</a:t>
              </a:r>
              <a:endParaRPr lang="de-DE" sz="11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697364" y="2022973"/>
            <a:ext cx="782859" cy="261610"/>
            <a:chOff x="4600358" y="4889662"/>
            <a:chExt cx="782859" cy="244009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4600358" y="4904443"/>
              <a:ext cx="0" cy="2151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4608591" y="4889662"/>
              <a:ext cx="774626" cy="244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 smtClean="0"/>
                <a:t>2014</a:t>
              </a:r>
              <a:endParaRPr lang="de-DE" sz="1100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045483" y="2022973"/>
            <a:ext cx="782859" cy="261610"/>
            <a:chOff x="4600358" y="4889662"/>
            <a:chExt cx="782859" cy="244009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4600358" y="4904443"/>
              <a:ext cx="0" cy="2151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4608591" y="4889662"/>
              <a:ext cx="774626" cy="244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 smtClean="0"/>
                <a:t>2015</a:t>
              </a:r>
              <a:endParaRPr lang="de-DE" sz="1100" dirty="0"/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BEC14-2320-481B-91DE-53F6B0B3C054}" type="slidenum">
              <a:rPr lang="de-DE" smtClean="0"/>
              <a:t>2</a:t>
            </a:fld>
            <a:endParaRPr lang="de-DE"/>
          </a:p>
        </p:txBody>
      </p:sp>
      <p:graphicFrame>
        <p:nvGraphicFramePr>
          <p:cNvPr id="35" name="Chart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5471700"/>
              </p:ext>
            </p:extLst>
          </p:nvPr>
        </p:nvGraphicFramePr>
        <p:xfrm>
          <a:off x="6940626" y="2269491"/>
          <a:ext cx="5295900" cy="3953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Rectangle 36"/>
          <p:cNvSpPr/>
          <p:nvPr/>
        </p:nvSpPr>
        <p:spPr>
          <a:xfrm>
            <a:off x="6836468" y="1699421"/>
            <a:ext cx="4687613" cy="246506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Asylum Applicants (2008-2015)</a:t>
            </a:r>
            <a:endParaRPr lang="de-D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63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 txBox="1">
            <a:spLocks/>
          </p:cNvSpPr>
          <p:nvPr/>
        </p:nvSpPr>
        <p:spPr>
          <a:xfrm>
            <a:off x="660400" y="534438"/>
            <a:ext cx="10934700" cy="783318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 smtClean="0">
                <a:latin typeface="Georgia" panose="02040502050405020303" pitchFamily="18" charset="0"/>
                <a:cs typeface="Arial" panose="020B0604020202020204" pitchFamily="34" charset="0"/>
              </a:rPr>
              <a:t>Comparable Securitisation of Microloans — Case study</a:t>
            </a:r>
            <a:endParaRPr lang="de-DE" sz="28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1085" y="1723856"/>
            <a:ext cx="10800000" cy="25200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de-DE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</a:t>
            </a:r>
            <a:r>
              <a:rPr lang="de-DE" sz="1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de-DE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de-DE" sz="1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Symbiotics</a:t>
            </a:r>
            <a:r>
              <a:rPr lang="de-DE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 &amp; EIF</a:t>
            </a:r>
            <a:endParaRPr lang="de-D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BEC14-2320-481B-91DE-53F6B0B3C054}" type="slidenum">
              <a:rPr lang="de-DE" smtClean="0"/>
              <a:t>20</a:t>
            </a:fld>
            <a:endParaRPr lang="de-DE"/>
          </a:p>
        </p:txBody>
      </p:sp>
      <p:sp>
        <p:nvSpPr>
          <p:cNvPr id="9" name="TextBox 8"/>
          <p:cNvSpPr txBox="1"/>
          <p:nvPr/>
        </p:nvSpPr>
        <p:spPr>
          <a:xfrm>
            <a:off x="660400" y="6356350"/>
            <a:ext cx="96393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smtClean="0">
                <a:latin typeface="Calibri" panose="020F0502020204030204" pitchFamily="34" charset="0"/>
              </a:rPr>
              <a:t>Source	 </a:t>
            </a:r>
            <a:r>
              <a:rPr lang="en-US" altLang="ko-KR" sz="1100" dirty="0">
                <a:latin typeface="Calibri" panose="020F0502020204030204" pitchFamily="34" charset="0"/>
              </a:rPr>
              <a:t>Jung &amp; Erikson, ‘Microfinance Loan Obligations – Structured Finance for Microfinance Investments’</a:t>
            </a:r>
            <a:endParaRPr lang="ko-KR" altLang="en-US" sz="1100" dirty="0"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0400" y="1392298"/>
            <a:ext cx="109347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GB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Microfinance in developed economies is sustainable; Recent initiative by IRC focuses on refugee entrepreneurs, validating our concept</a:t>
            </a:r>
            <a:endParaRPr lang="en-GB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378219"/>
              </p:ext>
            </p:extLst>
          </p:nvPr>
        </p:nvGraphicFramePr>
        <p:xfrm>
          <a:off x="651084" y="2091971"/>
          <a:ext cx="8706276" cy="377542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53040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17587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7914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latin typeface="Calibri" pitchFamily="34" charset="0"/>
                        </a:rPr>
                        <a:t>Symbiotics</a:t>
                      </a:r>
                      <a:r>
                        <a:rPr lang="en-US" altLang="ko-KR" sz="1400" baseline="0" dirty="0" smtClean="0">
                          <a:latin typeface="Calibri" pitchFamily="34" charset="0"/>
                        </a:rPr>
                        <a:t> SA &amp; EIF</a:t>
                      </a:r>
                      <a:endParaRPr lang="ko-KR" altLang="en-US" sz="1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053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latin typeface="+mn-lt"/>
                        </a:rPr>
                        <a:t>Sponsor</a:t>
                      </a:r>
                      <a:endParaRPr lang="ko-KR" alt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latin typeface="+mn-lt"/>
                        </a:rPr>
                        <a:t>Opportunity International Network</a:t>
                      </a:r>
                      <a:endParaRPr lang="ko-KR" altLang="en-US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943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latin typeface="+mn-lt"/>
                        </a:rPr>
                        <a:t>Co-Arrangers</a:t>
                      </a:r>
                      <a:endParaRPr lang="ko-KR" alt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latin typeface="+mn-lt"/>
                        </a:rPr>
                        <a:t>Symbiotics SA</a:t>
                      </a:r>
                      <a:r>
                        <a:rPr lang="en-US" altLang="ko-KR" sz="1400" baseline="0" dirty="0" smtClean="0">
                          <a:latin typeface="+mn-lt"/>
                        </a:rPr>
                        <a:t>, Information, Consulting &amp; Services/ EIF</a:t>
                      </a:r>
                      <a:endParaRPr lang="ko-KR" altLang="en-US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053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latin typeface="+mn-lt"/>
                        </a:rPr>
                        <a:t>Loan</a:t>
                      </a:r>
                      <a:r>
                        <a:rPr lang="en-US" altLang="ko-KR" sz="1400" baseline="0" dirty="0" smtClean="0">
                          <a:latin typeface="+mn-lt"/>
                        </a:rPr>
                        <a:t> Servicer</a:t>
                      </a:r>
                      <a:endParaRPr lang="ko-KR" alt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latin typeface="+mn-lt"/>
                        </a:rPr>
                        <a:t>Symbiotics</a:t>
                      </a:r>
                      <a:endParaRPr lang="ko-KR" altLang="en-US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9053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latin typeface="+mn-lt"/>
                        </a:rPr>
                        <a:t>Transaction</a:t>
                      </a:r>
                      <a:r>
                        <a:rPr lang="en-US" altLang="ko-KR" sz="1400" baseline="0" dirty="0" smtClean="0">
                          <a:latin typeface="+mn-lt"/>
                        </a:rPr>
                        <a:t> Size</a:t>
                      </a:r>
                      <a:endParaRPr lang="ko-KR" alt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€</a:t>
                      </a:r>
                      <a:r>
                        <a:rPr lang="en-US" altLang="ko-K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million</a:t>
                      </a:r>
                      <a:endParaRPr lang="ko-KR" altLang="en-US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9053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latin typeface="+mn-lt"/>
                        </a:rPr>
                        <a:t>Number</a:t>
                      </a:r>
                      <a:r>
                        <a:rPr lang="en-US" altLang="ko-KR" sz="1400" baseline="0" dirty="0" smtClean="0">
                          <a:latin typeface="+mn-lt"/>
                        </a:rPr>
                        <a:t> of Closings</a:t>
                      </a:r>
                      <a:endParaRPr lang="ko-KR" alt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latin typeface="+mn-lt"/>
                        </a:rPr>
                        <a:t>3</a:t>
                      </a:r>
                      <a:endParaRPr lang="ko-KR" altLang="en-US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9053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latin typeface="+mn-lt"/>
                        </a:rPr>
                        <a:t>Volume of first closing</a:t>
                      </a:r>
                      <a:endParaRPr lang="ko-KR" alt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latin typeface="+mn-lt"/>
                        </a:rPr>
                        <a:t>~</a:t>
                      </a:r>
                      <a:r>
                        <a:rPr lang="ko-KR" alt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€</a:t>
                      </a:r>
                      <a:r>
                        <a:rPr lang="en-US" altLang="ko-K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8.4</a:t>
                      </a:r>
                      <a:r>
                        <a:rPr lang="en-US" altLang="ko-KR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million</a:t>
                      </a:r>
                      <a:endParaRPr lang="ko-KR" altLang="en-US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0943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latin typeface="+mn-lt"/>
                        </a:rPr>
                        <a:t>Pool</a:t>
                      </a:r>
                      <a:r>
                        <a:rPr lang="en-US" altLang="ko-KR" sz="1400" baseline="0" dirty="0" smtClean="0">
                          <a:latin typeface="+mn-lt"/>
                        </a:rPr>
                        <a:t> of term loans</a:t>
                      </a:r>
                      <a:endParaRPr lang="ko-KR" alt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latin typeface="+mn-lt"/>
                        </a:rPr>
                        <a:t>4</a:t>
                      </a:r>
                      <a:r>
                        <a:rPr lang="en-US" altLang="ko-KR" sz="1400" baseline="0" dirty="0" smtClean="0">
                          <a:latin typeface="+mn-lt"/>
                        </a:rPr>
                        <a:t> MFIs (first closing), up to 7 expected for future closings</a:t>
                      </a:r>
                      <a:endParaRPr lang="ko-KR" altLang="en-US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9053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latin typeface="+mn-lt"/>
                        </a:rPr>
                        <a:t>Asset location</a:t>
                      </a:r>
                      <a:endParaRPr lang="ko-KR" alt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latin typeface="+mn-lt"/>
                        </a:rPr>
                        <a:t>Albania, Montenegro, Romania &amp;</a:t>
                      </a:r>
                      <a:r>
                        <a:rPr lang="en-US" altLang="ko-KR" sz="1400" baseline="0" dirty="0" smtClean="0">
                          <a:latin typeface="+mn-lt"/>
                        </a:rPr>
                        <a:t> Russia</a:t>
                      </a:r>
                      <a:endParaRPr lang="ko-KR" altLang="en-US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9053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latin typeface="+mn-lt"/>
                        </a:rPr>
                        <a:t>WAL of term loans</a:t>
                      </a:r>
                      <a:endParaRPr lang="ko-KR" alt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latin typeface="+mn-lt"/>
                        </a:rPr>
                        <a:t>~3.5/4/4.5</a:t>
                      </a:r>
                      <a:r>
                        <a:rPr lang="en-US" altLang="ko-KR" sz="1400" baseline="0" dirty="0" smtClean="0">
                          <a:latin typeface="+mn-lt"/>
                        </a:rPr>
                        <a:t> years</a:t>
                      </a:r>
                      <a:endParaRPr lang="ko-KR" altLang="en-US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74542">
                <a:tc>
                  <a:txBody>
                    <a:bodyPr/>
                    <a:lstStyle/>
                    <a:p>
                      <a:pPr latinLnBrk="1"/>
                      <a:r>
                        <a:rPr lang="de-DE" altLang="ko-KR" sz="1400" dirty="0" err="1" smtClean="0">
                          <a:latin typeface="+mn-lt"/>
                        </a:rPr>
                        <a:t>Participating</a:t>
                      </a:r>
                      <a:r>
                        <a:rPr lang="de-DE" altLang="ko-KR" sz="1400" dirty="0" smtClean="0">
                          <a:latin typeface="+mn-lt"/>
                        </a:rPr>
                        <a:t> </a:t>
                      </a:r>
                      <a:r>
                        <a:rPr lang="de-DE" altLang="ko-KR" sz="1400" dirty="0" err="1" smtClean="0">
                          <a:latin typeface="+mn-lt"/>
                        </a:rPr>
                        <a:t>investors</a:t>
                      </a:r>
                      <a:endParaRPr lang="ko-KR" alt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de-DE" altLang="ko-KR" sz="1400" dirty="0" smtClean="0">
                          <a:latin typeface="+mn-lt"/>
                        </a:rPr>
                        <a:t>Senior Notes (</a:t>
                      </a:r>
                      <a:r>
                        <a:rPr lang="de-DE" altLang="ko-KR" sz="1400" dirty="0" err="1" smtClean="0">
                          <a:latin typeface="+mn-lt"/>
                        </a:rPr>
                        <a:t>with</a:t>
                      </a:r>
                      <a:r>
                        <a:rPr lang="de-DE" altLang="ko-KR" sz="1400" dirty="0" smtClean="0">
                          <a:latin typeface="+mn-lt"/>
                        </a:rPr>
                        <a:t> EIF </a:t>
                      </a:r>
                      <a:r>
                        <a:rPr lang="de-DE" altLang="ko-KR" sz="1400" dirty="0" err="1" smtClean="0">
                          <a:latin typeface="+mn-lt"/>
                        </a:rPr>
                        <a:t>guarantee</a:t>
                      </a:r>
                      <a:r>
                        <a:rPr lang="de-DE" altLang="ko-KR" sz="1400" dirty="0" smtClean="0">
                          <a:latin typeface="+mn-lt"/>
                        </a:rPr>
                        <a:t>):</a:t>
                      </a:r>
                      <a:r>
                        <a:rPr lang="de-DE" altLang="ko-KR" sz="1400" baseline="0" dirty="0" smtClean="0">
                          <a:latin typeface="+mn-lt"/>
                        </a:rPr>
                        <a:t> </a:t>
                      </a:r>
                      <a:r>
                        <a:rPr lang="de-DE" altLang="ko-KR" sz="1400" baseline="0" dirty="0" err="1" smtClean="0">
                          <a:latin typeface="+mn-lt"/>
                        </a:rPr>
                        <a:t>Institutional</a:t>
                      </a:r>
                      <a:r>
                        <a:rPr lang="de-DE" altLang="ko-KR" sz="1400" baseline="0" dirty="0" smtClean="0">
                          <a:latin typeface="+mn-lt"/>
                        </a:rPr>
                        <a:t> Investors</a:t>
                      </a:r>
                    </a:p>
                    <a:p>
                      <a:pPr latinLnBrk="1"/>
                      <a:r>
                        <a:rPr lang="de-DE" altLang="ko-KR" sz="1400" baseline="0" dirty="0" smtClean="0">
                          <a:latin typeface="+mn-lt"/>
                        </a:rPr>
                        <a:t>Junior Notes &amp; First-</a:t>
                      </a:r>
                      <a:r>
                        <a:rPr lang="de-DE" altLang="ko-KR" sz="1400" baseline="0" dirty="0" err="1" smtClean="0">
                          <a:latin typeface="+mn-lt"/>
                        </a:rPr>
                        <a:t>loss</a:t>
                      </a:r>
                      <a:r>
                        <a:rPr lang="de-DE" altLang="ko-KR" sz="1400" baseline="0" dirty="0" smtClean="0">
                          <a:latin typeface="+mn-lt"/>
                        </a:rPr>
                        <a:t> Notes: </a:t>
                      </a:r>
                      <a:r>
                        <a:rPr lang="de-DE" altLang="ko-KR" sz="1400" baseline="0" dirty="0" err="1" smtClean="0">
                          <a:latin typeface="+mn-lt"/>
                        </a:rPr>
                        <a:t>Specialised</a:t>
                      </a:r>
                      <a:r>
                        <a:rPr lang="de-DE" altLang="ko-KR" sz="1400" baseline="0" dirty="0" smtClean="0">
                          <a:latin typeface="+mn-lt"/>
                        </a:rPr>
                        <a:t> </a:t>
                      </a:r>
                      <a:r>
                        <a:rPr lang="de-DE" altLang="ko-KR" sz="1400" baseline="0" dirty="0" err="1" smtClean="0">
                          <a:latin typeface="+mn-lt"/>
                        </a:rPr>
                        <a:t>Microfinance</a:t>
                      </a:r>
                      <a:r>
                        <a:rPr lang="de-DE" altLang="ko-KR" sz="1400" baseline="0" dirty="0" smtClean="0">
                          <a:latin typeface="+mn-lt"/>
                        </a:rPr>
                        <a:t> </a:t>
                      </a:r>
                      <a:r>
                        <a:rPr lang="de-DE" altLang="ko-KR" sz="1400" baseline="0" dirty="0" err="1" smtClean="0">
                          <a:latin typeface="+mn-lt"/>
                        </a:rPr>
                        <a:t>investors</a:t>
                      </a:r>
                      <a:endParaRPr lang="de-DE" altLang="ko-KR" sz="1400" baseline="0" dirty="0" smtClean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166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 txBox="1">
            <a:spLocks/>
          </p:cNvSpPr>
          <p:nvPr/>
        </p:nvSpPr>
        <p:spPr>
          <a:xfrm>
            <a:off x="660400" y="534438"/>
            <a:ext cx="10934700" cy="783318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 smtClean="0">
                <a:latin typeface="Georgia" panose="02040502050405020303" pitchFamily="18" charset="0"/>
                <a:cs typeface="Arial" panose="020B0604020202020204" pitchFamily="34" charset="0"/>
              </a:rPr>
              <a:t>Alternative Financial Structure</a:t>
            </a:r>
            <a:endParaRPr lang="de-DE" sz="28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0400" y="1392298"/>
            <a:ext cx="109347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GB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Financial Structure with Warehouse Facility</a:t>
            </a:r>
            <a:endParaRPr lang="en-GB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1085" y="1723856"/>
            <a:ext cx="10800000" cy="25200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de-D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312808"/>
            <a:ext cx="2743200" cy="365125"/>
          </a:xfrm>
        </p:spPr>
        <p:txBody>
          <a:bodyPr/>
          <a:lstStyle/>
          <a:p>
            <a:fld id="{855BEC14-2320-481B-91DE-53F6B0B3C054}" type="slidenum">
              <a:rPr lang="de-DE" smtClean="0"/>
              <a:t>21</a:t>
            </a:fld>
            <a:endParaRPr lang="de-DE"/>
          </a:p>
        </p:txBody>
      </p:sp>
      <p:sp>
        <p:nvSpPr>
          <p:cNvPr id="51" name="Trapezoid 50"/>
          <p:cNvSpPr/>
          <p:nvPr/>
        </p:nvSpPr>
        <p:spPr>
          <a:xfrm rot="10800000">
            <a:off x="8497782" y="2284819"/>
            <a:ext cx="1933904" cy="1043464"/>
          </a:xfrm>
          <a:prstGeom prst="trapezoid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2" name="TextBox 4"/>
          <p:cNvSpPr txBox="1"/>
          <p:nvPr/>
        </p:nvSpPr>
        <p:spPr>
          <a:xfrm>
            <a:off x="8779670" y="2558860"/>
            <a:ext cx="1355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1" dirty="0" smtClean="0">
                <a:latin typeface="Calibri" panose="020F0502020204030204" pitchFamily="34" charset="0"/>
              </a:rPr>
              <a:t>Senior</a:t>
            </a:r>
            <a:endParaRPr lang="en-US" altLang="ko-KR" sz="1400" b="1" dirty="0">
              <a:latin typeface="Calibri" panose="020F0502020204030204" pitchFamily="34" charset="0"/>
            </a:endParaRPr>
          </a:p>
          <a:p>
            <a:pPr algn="ctr"/>
            <a:r>
              <a:rPr lang="en-US" altLang="ko-KR" sz="1400" b="1" dirty="0">
                <a:latin typeface="Calibri" panose="020F0502020204030204" pitchFamily="34" charset="0"/>
              </a:rPr>
              <a:t>8</a:t>
            </a:r>
            <a:r>
              <a:rPr lang="en-US" altLang="ko-KR" sz="1400" b="1" dirty="0" smtClean="0">
                <a:latin typeface="Calibri" panose="020F0502020204030204" pitchFamily="34" charset="0"/>
              </a:rPr>
              <a:t>0%</a:t>
            </a:r>
            <a:endParaRPr lang="ko-KR" altLang="en-US" sz="1400" b="1" dirty="0">
              <a:latin typeface="Calibri" panose="020F0502020204030204" pitchFamily="34" charset="0"/>
            </a:endParaRPr>
          </a:p>
        </p:txBody>
      </p:sp>
      <p:sp>
        <p:nvSpPr>
          <p:cNvPr id="53" name="Trapezoid 52"/>
          <p:cNvSpPr/>
          <p:nvPr/>
        </p:nvSpPr>
        <p:spPr>
          <a:xfrm rot="10800000">
            <a:off x="8785341" y="3373468"/>
            <a:ext cx="1377595" cy="308311"/>
          </a:xfrm>
          <a:prstGeom prst="trapezoid">
            <a:avLst>
              <a:gd name="adj" fmla="val 13576"/>
            </a:avLst>
          </a:prstGeom>
          <a:gradFill flip="none"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54" name="TextBox 6"/>
          <p:cNvSpPr txBox="1"/>
          <p:nvPr/>
        </p:nvSpPr>
        <p:spPr>
          <a:xfrm>
            <a:off x="8886665" y="3374003"/>
            <a:ext cx="11666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1" dirty="0" smtClean="0">
                <a:latin typeface="Calibri" panose="020F0502020204030204" pitchFamily="34" charset="0"/>
              </a:rPr>
              <a:t>Equity: MFIs</a:t>
            </a:r>
            <a:endParaRPr lang="ko-KR" altLang="en-US" sz="1400" b="1" dirty="0">
              <a:latin typeface="Calibri" panose="020F0502020204030204" pitchFamily="34" charset="0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5033053" y="2599982"/>
            <a:ext cx="2154621" cy="1025420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101" name="TextBox 8"/>
          <p:cNvSpPr txBox="1"/>
          <p:nvPr/>
        </p:nvSpPr>
        <p:spPr>
          <a:xfrm>
            <a:off x="5260597" y="2925950"/>
            <a:ext cx="1587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1" dirty="0" smtClean="0">
                <a:latin typeface="Calibri" panose="020F0502020204030204" pitchFamily="34" charset="0"/>
              </a:rPr>
              <a:t>SPV 1</a:t>
            </a:r>
          </a:p>
          <a:p>
            <a:pPr algn="ctr"/>
            <a:r>
              <a:rPr lang="en-US" altLang="ko-KR" sz="1400" b="1" dirty="0" smtClean="0">
                <a:latin typeface="Calibri" panose="020F0502020204030204" pitchFamily="34" charset="0"/>
              </a:rPr>
              <a:t>Warehouse</a:t>
            </a:r>
            <a:endParaRPr lang="ko-KR" altLang="en-US" sz="1400" b="1" dirty="0">
              <a:latin typeface="Calibri" panose="020F0502020204030204" pitchFamily="34" charset="0"/>
            </a:endParaRPr>
          </a:p>
        </p:txBody>
      </p:sp>
      <p:cxnSp>
        <p:nvCxnSpPr>
          <p:cNvPr id="102" name="Straight Arrow Connector 101"/>
          <p:cNvCxnSpPr/>
          <p:nvPr/>
        </p:nvCxnSpPr>
        <p:spPr>
          <a:xfrm>
            <a:off x="7236541" y="2925950"/>
            <a:ext cx="1261241" cy="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3" name="TextBox 11"/>
          <p:cNvSpPr txBox="1"/>
          <p:nvPr/>
        </p:nvSpPr>
        <p:spPr>
          <a:xfrm>
            <a:off x="7182308" y="2387372"/>
            <a:ext cx="1387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dirty="0" smtClean="0">
                <a:latin typeface="Calibri" panose="020F0502020204030204" pitchFamily="34" charset="0"/>
              </a:rPr>
              <a:t>Variable Funding Notes</a:t>
            </a:r>
            <a:endParaRPr lang="ko-KR" altLang="en-US" sz="1400" dirty="0">
              <a:latin typeface="Calibri" panose="020F0502020204030204" pitchFamily="34" charset="0"/>
            </a:endParaRPr>
          </a:p>
        </p:txBody>
      </p:sp>
      <p:cxnSp>
        <p:nvCxnSpPr>
          <p:cNvPr id="104" name="Straight Arrow Connector 103"/>
          <p:cNvCxnSpPr/>
          <p:nvPr/>
        </p:nvCxnSpPr>
        <p:spPr>
          <a:xfrm flipH="1">
            <a:off x="7236540" y="3094965"/>
            <a:ext cx="1261241" cy="0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05" name="TextBox 14"/>
          <p:cNvSpPr txBox="1"/>
          <p:nvPr/>
        </p:nvSpPr>
        <p:spPr>
          <a:xfrm>
            <a:off x="7162968" y="3112692"/>
            <a:ext cx="1584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dirty="0" smtClean="0">
                <a:latin typeface="Calibri" panose="020F0502020204030204" pitchFamily="34" charset="0"/>
              </a:rPr>
              <a:t>Issuance Proceeds</a:t>
            </a:r>
            <a:endParaRPr lang="ko-KR" altLang="en-US" sz="1400" dirty="0">
              <a:latin typeface="Calibri" panose="020F0502020204030204" pitchFamily="34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2258419" y="2222302"/>
            <a:ext cx="1720788" cy="153591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107" name="TextBox 16"/>
          <p:cNvSpPr txBox="1"/>
          <p:nvPr/>
        </p:nvSpPr>
        <p:spPr>
          <a:xfrm>
            <a:off x="2887151" y="2879783"/>
            <a:ext cx="1133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 smtClean="0">
                <a:latin typeface="Calibri" panose="020F0502020204030204" pitchFamily="34" charset="0"/>
              </a:rPr>
              <a:t>MFIs</a:t>
            </a:r>
            <a:endParaRPr lang="ko-KR" altLang="en-US" sz="1400" b="1" dirty="0">
              <a:latin typeface="Calibri" panose="020F0502020204030204" pitchFamily="34" charset="0"/>
            </a:endParaRPr>
          </a:p>
        </p:txBody>
      </p:sp>
      <p:cxnSp>
        <p:nvCxnSpPr>
          <p:cNvPr id="108" name="Straight Arrow Connector 107"/>
          <p:cNvCxnSpPr/>
          <p:nvPr/>
        </p:nvCxnSpPr>
        <p:spPr>
          <a:xfrm>
            <a:off x="4080020" y="3041256"/>
            <a:ext cx="894066" cy="0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09" name="TextBox 23"/>
          <p:cNvSpPr txBox="1"/>
          <p:nvPr/>
        </p:nvSpPr>
        <p:spPr>
          <a:xfrm>
            <a:off x="3872028" y="3092277"/>
            <a:ext cx="1302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dirty="0" smtClean="0">
                <a:latin typeface="Calibri" panose="020F0502020204030204" pitchFamily="34" charset="0"/>
              </a:rPr>
              <a:t>Refugee Loans</a:t>
            </a:r>
            <a:endParaRPr lang="ko-KR" altLang="en-US" sz="1400" dirty="0">
              <a:latin typeface="Calibri" panose="020F0502020204030204" pitchFamily="34" charset="0"/>
            </a:endParaRPr>
          </a:p>
        </p:txBody>
      </p:sp>
      <p:cxnSp>
        <p:nvCxnSpPr>
          <p:cNvPr id="110" name="Straight Arrow Connector 109"/>
          <p:cNvCxnSpPr/>
          <p:nvPr/>
        </p:nvCxnSpPr>
        <p:spPr>
          <a:xfrm flipH="1">
            <a:off x="4061732" y="2879783"/>
            <a:ext cx="894066" cy="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1" name="TextBox 26"/>
          <p:cNvSpPr txBox="1"/>
          <p:nvPr/>
        </p:nvSpPr>
        <p:spPr>
          <a:xfrm>
            <a:off x="4246005" y="2557555"/>
            <a:ext cx="894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dirty="0" smtClean="0">
                <a:latin typeface="Calibri" panose="020F0502020204030204" pitchFamily="34" charset="0"/>
              </a:rPr>
              <a:t>Cash</a:t>
            </a:r>
            <a:endParaRPr lang="ko-KR" altLang="en-US" sz="1400" dirty="0">
              <a:latin typeface="Calibri" panose="020F0502020204030204" pitchFamily="34" charset="0"/>
            </a:endParaRPr>
          </a:p>
        </p:txBody>
      </p:sp>
      <p:sp>
        <p:nvSpPr>
          <p:cNvPr id="112" name="Rounded Rectangle 111"/>
          <p:cNvSpPr/>
          <p:nvPr/>
        </p:nvSpPr>
        <p:spPr>
          <a:xfrm>
            <a:off x="4997837" y="4948456"/>
            <a:ext cx="2154621" cy="1025420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113" name="TextBox 28"/>
          <p:cNvSpPr txBox="1"/>
          <p:nvPr/>
        </p:nvSpPr>
        <p:spPr>
          <a:xfrm>
            <a:off x="5281616" y="5204470"/>
            <a:ext cx="1587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1" dirty="0" smtClean="0">
                <a:latin typeface="Calibri" panose="020F0502020204030204" pitchFamily="34" charset="0"/>
              </a:rPr>
              <a:t>SPV 2</a:t>
            </a:r>
          </a:p>
          <a:p>
            <a:pPr algn="ctr"/>
            <a:r>
              <a:rPr lang="en-US" altLang="ko-KR" sz="1400" b="1" dirty="0" smtClean="0">
                <a:latin typeface="Calibri" panose="020F0502020204030204" pitchFamily="34" charset="0"/>
              </a:rPr>
              <a:t>Term Financing</a:t>
            </a:r>
          </a:p>
        </p:txBody>
      </p:sp>
      <p:sp>
        <p:nvSpPr>
          <p:cNvPr id="114" name="Oval 113"/>
          <p:cNvSpPr/>
          <p:nvPr/>
        </p:nvSpPr>
        <p:spPr>
          <a:xfrm>
            <a:off x="1053831" y="2284819"/>
            <a:ext cx="332232" cy="272736"/>
          </a:xfrm>
          <a:prstGeom prst="ellipse">
            <a:avLst/>
          </a:prstGeom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115" name="Oval 114"/>
          <p:cNvSpPr/>
          <p:nvPr/>
        </p:nvSpPr>
        <p:spPr>
          <a:xfrm>
            <a:off x="1135456" y="2763345"/>
            <a:ext cx="332232" cy="272736"/>
          </a:xfrm>
          <a:prstGeom prst="ellipse">
            <a:avLst/>
          </a:prstGeom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116" name="Oval 115"/>
          <p:cNvSpPr/>
          <p:nvPr/>
        </p:nvSpPr>
        <p:spPr>
          <a:xfrm>
            <a:off x="1479388" y="2461800"/>
            <a:ext cx="332232" cy="272736"/>
          </a:xfrm>
          <a:prstGeom prst="ellipse">
            <a:avLst/>
          </a:prstGeom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117" name="Oval 116"/>
          <p:cNvSpPr/>
          <p:nvPr/>
        </p:nvSpPr>
        <p:spPr>
          <a:xfrm>
            <a:off x="1345359" y="3164644"/>
            <a:ext cx="332232" cy="272736"/>
          </a:xfrm>
          <a:prstGeom prst="ellipse">
            <a:avLst/>
          </a:prstGeom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118" name="Oval 117"/>
          <p:cNvSpPr/>
          <p:nvPr/>
        </p:nvSpPr>
        <p:spPr>
          <a:xfrm>
            <a:off x="923818" y="3341448"/>
            <a:ext cx="332232" cy="272736"/>
          </a:xfrm>
          <a:prstGeom prst="ellipse">
            <a:avLst/>
          </a:prstGeom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119" name="Oval 118"/>
          <p:cNvSpPr/>
          <p:nvPr/>
        </p:nvSpPr>
        <p:spPr>
          <a:xfrm>
            <a:off x="660400" y="2878643"/>
            <a:ext cx="332232" cy="272736"/>
          </a:xfrm>
          <a:prstGeom prst="ellipse">
            <a:avLst/>
          </a:prstGeom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cxnSp>
        <p:nvCxnSpPr>
          <p:cNvPr id="120" name="Straight Arrow Connector 119"/>
          <p:cNvCxnSpPr/>
          <p:nvPr/>
        </p:nvCxnSpPr>
        <p:spPr>
          <a:xfrm flipH="1">
            <a:off x="1739631" y="2853316"/>
            <a:ext cx="494562" cy="7147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>
            <a:off x="1739631" y="3082080"/>
            <a:ext cx="494562" cy="1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22" name="TextBox 54"/>
          <p:cNvSpPr txBox="1"/>
          <p:nvPr/>
        </p:nvSpPr>
        <p:spPr>
          <a:xfrm>
            <a:off x="747454" y="3681625"/>
            <a:ext cx="1017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 smtClean="0">
                <a:latin typeface="Calibri" panose="020F0502020204030204" pitchFamily="34" charset="0"/>
              </a:rPr>
              <a:t>Refugees</a:t>
            </a:r>
            <a:endParaRPr lang="ko-KR" altLang="en-US" sz="1400" b="1" dirty="0">
              <a:latin typeface="Calibri" panose="020F0502020204030204" pitchFamily="34" charset="0"/>
            </a:endParaRPr>
          </a:p>
        </p:txBody>
      </p:sp>
      <p:sp>
        <p:nvSpPr>
          <p:cNvPr id="123" name="Trapezoid 122"/>
          <p:cNvSpPr/>
          <p:nvPr/>
        </p:nvSpPr>
        <p:spPr>
          <a:xfrm rot="10800000">
            <a:off x="8560842" y="4822265"/>
            <a:ext cx="1870843" cy="649870"/>
          </a:xfrm>
          <a:prstGeom prst="trapezoid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124" name="TextBox 59"/>
          <p:cNvSpPr txBox="1"/>
          <p:nvPr/>
        </p:nvSpPr>
        <p:spPr>
          <a:xfrm>
            <a:off x="8771052" y="5019769"/>
            <a:ext cx="1355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1" dirty="0" smtClean="0">
                <a:latin typeface="Calibri" panose="020F0502020204030204" pitchFamily="34" charset="0"/>
              </a:rPr>
              <a:t>Senior</a:t>
            </a:r>
            <a:endParaRPr lang="ko-KR" altLang="en-US" sz="1400" b="1" dirty="0">
              <a:latin typeface="Calibri" panose="020F0502020204030204" pitchFamily="34" charset="0"/>
            </a:endParaRPr>
          </a:p>
        </p:txBody>
      </p:sp>
      <p:sp>
        <p:nvSpPr>
          <p:cNvPr id="125" name="Trapezoid 124"/>
          <p:cNvSpPr/>
          <p:nvPr/>
        </p:nvSpPr>
        <p:spPr>
          <a:xfrm rot="10800000">
            <a:off x="8747399" y="5520848"/>
            <a:ext cx="1526632" cy="594962"/>
          </a:xfrm>
          <a:prstGeom prst="trapezoid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126" name="TextBox 61"/>
          <p:cNvSpPr txBox="1"/>
          <p:nvPr/>
        </p:nvSpPr>
        <p:spPr>
          <a:xfrm>
            <a:off x="8922553" y="5376647"/>
            <a:ext cx="1166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 smtClean="0">
                <a:latin typeface="Calibri" panose="020F0502020204030204" pitchFamily="34" charset="0"/>
              </a:rPr>
              <a:t>	</a:t>
            </a:r>
            <a:r>
              <a:rPr lang="en-US" altLang="ko-KR" sz="1400" b="1" dirty="0" smtClean="0">
                <a:latin typeface="Calibri" panose="020F0502020204030204" pitchFamily="34" charset="0"/>
              </a:rPr>
              <a:t>Mezzanine</a:t>
            </a:r>
            <a:endParaRPr lang="ko-KR" altLang="en-US" dirty="0">
              <a:latin typeface="Calibri" panose="020F0502020204030204" pitchFamily="34" charset="0"/>
            </a:endParaRPr>
          </a:p>
        </p:txBody>
      </p:sp>
      <p:sp>
        <p:nvSpPr>
          <p:cNvPr id="127" name="Trapezoid 126"/>
          <p:cNvSpPr/>
          <p:nvPr/>
        </p:nvSpPr>
        <p:spPr>
          <a:xfrm rot="10800000">
            <a:off x="8922553" y="6160997"/>
            <a:ext cx="1204334" cy="329718"/>
          </a:xfrm>
          <a:prstGeom prst="trapezoid">
            <a:avLst>
              <a:gd name="adj" fmla="val 24669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128" name="TextBox 63"/>
          <p:cNvSpPr txBox="1"/>
          <p:nvPr/>
        </p:nvSpPr>
        <p:spPr>
          <a:xfrm>
            <a:off x="8997923" y="6182939"/>
            <a:ext cx="11289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1" dirty="0" smtClean="0">
                <a:latin typeface="Calibri" panose="020F0502020204030204" pitchFamily="34" charset="0"/>
              </a:rPr>
              <a:t>Equity: MFIs</a:t>
            </a:r>
            <a:endParaRPr lang="ko-KR" altLang="en-US" sz="1400" b="1" dirty="0">
              <a:latin typeface="Calibri" panose="020F0502020204030204" pitchFamily="34" charset="0"/>
            </a:endParaRPr>
          </a:p>
        </p:txBody>
      </p:sp>
      <p:cxnSp>
        <p:nvCxnSpPr>
          <p:cNvPr id="129" name="Straight Arrow Connector 128"/>
          <p:cNvCxnSpPr/>
          <p:nvPr/>
        </p:nvCxnSpPr>
        <p:spPr>
          <a:xfrm>
            <a:off x="7236541" y="5358359"/>
            <a:ext cx="1261241" cy="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0" name="TextBox 66"/>
          <p:cNvSpPr txBox="1"/>
          <p:nvPr/>
        </p:nvSpPr>
        <p:spPr>
          <a:xfrm>
            <a:off x="7272012" y="5050582"/>
            <a:ext cx="138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dirty="0" smtClean="0">
                <a:latin typeface="Calibri" panose="020F0502020204030204" pitchFamily="34" charset="0"/>
              </a:rPr>
              <a:t>Term Notes</a:t>
            </a:r>
            <a:endParaRPr lang="ko-KR" altLang="en-US" sz="1400" dirty="0">
              <a:latin typeface="Calibri" panose="020F0502020204030204" pitchFamily="34" charset="0"/>
            </a:endParaRPr>
          </a:p>
        </p:txBody>
      </p:sp>
      <p:cxnSp>
        <p:nvCxnSpPr>
          <p:cNvPr id="131" name="Straight Arrow Connector 130"/>
          <p:cNvCxnSpPr/>
          <p:nvPr/>
        </p:nvCxnSpPr>
        <p:spPr>
          <a:xfrm flipH="1">
            <a:off x="7234228" y="5550161"/>
            <a:ext cx="1261241" cy="0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32" name="TextBox 68"/>
          <p:cNvSpPr txBox="1"/>
          <p:nvPr/>
        </p:nvSpPr>
        <p:spPr>
          <a:xfrm>
            <a:off x="7152457" y="5546564"/>
            <a:ext cx="1584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dirty="0" smtClean="0">
                <a:latin typeface="Calibri" panose="020F0502020204030204" pitchFamily="34" charset="0"/>
              </a:rPr>
              <a:t>Issuance Proceeds</a:t>
            </a:r>
            <a:endParaRPr lang="ko-KR" altLang="en-US" sz="1400" dirty="0">
              <a:latin typeface="Calibri" panose="020F0502020204030204" pitchFamily="34" charset="0"/>
            </a:endParaRPr>
          </a:p>
        </p:txBody>
      </p:sp>
      <p:sp>
        <p:nvSpPr>
          <p:cNvPr id="133" name="Right Arrow 132"/>
          <p:cNvSpPr/>
          <p:nvPr/>
        </p:nvSpPr>
        <p:spPr>
          <a:xfrm>
            <a:off x="3896603" y="3358202"/>
            <a:ext cx="1178807" cy="369757"/>
          </a:xfrm>
          <a:prstGeom prst="rightArrow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134" name="TextBox 74"/>
          <p:cNvSpPr txBox="1"/>
          <p:nvPr/>
        </p:nvSpPr>
        <p:spPr>
          <a:xfrm>
            <a:off x="4210011" y="3388412"/>
            <a:ext cx="8480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dirty="0" smtClean="0">
                <a:latin typeface="Calibri" panose="020F0502020204030204" pitchFamily="34" charset="0"/>
              </a:rPr>
              <a:t>Cash</a:t>
            </a:r>
            <a:endParaRPr lang="ko-KR" altLang="en-US" sz="1400" dirty="0">
              <a:latin typeface="Calibri" panose="020F0502020204030204" pitchFamily="34" charset="0"/>
            </a:endParaRPr>
          </a:p>
        </p:txBody>
      </p:sp>
      <p:sp>
        <p:nvSpPr>
          <p:cNvPr id="135" name="Left Arrow 134"/>
          <p:cNvSpPr/>
          <p:nvPr/>
        </p:nvSpPr>
        <p:spPr>
          <a:xfrm>
            <a:off x="3856174" y="3625402"/>
            <a:ext cx="1186777" cy="400871"/>
          </a:xfrm>
          <a:prstGeom prst="left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0" scaled="1"/>
            <a:tileRect/>
          </a:gradFill>
          <a:ln w="1905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136" name="TextBox 76"/>
          <p:cNvSpPr txBox="1"/>
          <p:nvPr/>
        </p:nvSpPr>
        <p:spPr>
          <a:xfrm>
            <a:off x="3876074" y="3677901"/>
            <a:ext cx="1219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dirty="0" smtClean="0">
                <a:latin typeface="Calibri" panose="020F0502020204030204" pitchFamily="34" charset="0"/>
              </a:rPr>
              <a:t>Asset transfer</a:t>
            </a:r>
            <a:endParaRPr lang="ko-KR" altLang="en-US" sz="1400" dirty="0">
              <a:latin typeface="Calibri" panose="020F0502020204030204" pitchFamily="34" charset="0"/>
            </a:endParaRPr>
          </a:p>
        </p:txBody>
      </p:sp>
      <p:sp>
        <p:nvSpPr>
          <p:cNvPr id="137" name="Right Arrow 136"/>
          <p:cNvSpPr/>
          <p:nvPr/>
        </p:nvSpPr>
        <p:spPr>
          <a:xfrm rot="2187791">
            <a:off x="3169844" y="4323525"/>
            <a:ext cx="1995844" cy="416715"/>
          </a:xfrm>
          <a:prstGeom prst="right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138" name="TextBox 78"/>
          <p:cNvSpPr txBox="1"/>
          <p:nvPr/>
        </p:nvSpPr>
        <p:spPr>
          <a:xfrm rot="2201888">
            <a:off x="3557507" y="4357757"/>
            <a:ext cx="1219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dirty="0" smtClean="0">
                <a:latin typeface="Calibri" panose="020F0502020204030204" pitchFamily="34" charset="0"/>
              </a:rPr>
              <a:t>Asset transfer</a:t>
            </a:r>
            <a:endParaRPr lang="ko-KR" altLang="en-US" sz="1400" dirty="0">
              <a:latin typeface="Calibri" panose="020F0502020204030204" pitchFamily="34" charset="0"/>
            </a:endParaRPr>
          </a:p>
        </p:txBody>
      </p:sp>
      <p:sp>
        <p:nvSpPr>
          <p:cNvPr id="139" name="Left Arrow 138"/>
          <p:cNvSpPr/>
          <p:nvPr/>
        </p:nvSpPr>
        <p:spPr>
          <a:xfrm rot="2151527">
            <a:off x="2936076" y="4576184"/>
            <a:ext cx="2006792" cy="400871"/>
          </a:xfrm>
          <a:prstGeom prst="leftArrow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140" name="TextBox 81"/>
          <p:cNvSpPr txBox="1"/>
          <p:nvPr/>
        </p:nvSpPr>
        <p:spPr>
          <a:xfrm rot="2066132">
            <a:off x="3584752" y="4655656"/>
            <a:ext cx="8480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dirty="0" smtClean="0">
                <a:latin typeface="Calibri" panose="020F0502020204030204" pitchFamily="34" charset="0"/>
              </a:rPr>
              <a:t>Cash</a:t>
            </a:r>
            <a:endParaRPr lang="ko-KR" altLang="en-US" sz="1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57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BEC14-2320-481B-91DE-53F6B0B3C054}" type="slidenum">
              <a:rPr lang="de-DE" smtClean="0"/>
              <a:t>3</a:t>
            </a:fld>
            <a:endParaRPr lang="de-DE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84200" y="534438"/>
            <a:ext cx="10934700" cy="783318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Georgia" panose="02040502050405020303" pitchFamily="18" charset="0"/>
                <a:cs typeface="Arial" panose="020B0604020202020204" pitchFamily="34" charset="0"/>
              </a:rPr>
              <a:t>… is the world's </a:t>
            </a:r>
            <a:r>
              <a:rPr lang="en-US" sz="2800" dirty="0">
                <a:latin typeface="Georgia" panose="02040502050405020303" pitchFamily="18" charset="0"/>
                <a:cs typeface="Arial" panose="020B0604020202020204" pitchFamily="34" charset="0"/>
              </a:rPr>
              <a:t>largest </a:t>
            </a:r>
            <a:r>
              <a:rPr lang="en-US" sz="2800" dirty="0" smtClean="0">
                <a:latin typeface="Georgia" panose="02040502050405020303" pitchFamily="18" charset="0"/>
                <a:cs typeface="Arial" panose="020B0604020202020204" pitchFamily="34" charset="0"/>
              </a:rPr>
              <a:t>humanitarian crisis </a:t>
            </a:r>
            <a:r>
              <a:rPr lang="en-US" sz="2800" dirty="0">
                <a:latin typeface="Georgia" panose="02040502050405020303" pitchFamily="18" charset="0"/>
                <a:cs typeface="Arial" panose="020B0604020202020204" pitchFamily="34" charset="0"/>
              </a:rPr>
              <a:t>since World War II</a:t>
            </a:r>
            <a:endParaRPr lang="de-DE" sz="28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0400" y="6600190"/>
            <a:ext cx="96393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55600"/>
            <a:r>
              <a:rPr lang="en-GB" sz="1100" dirty="0" smtClean="0"/>
              <a:t>Source	UNICEF</a:t>
            </a:r>
            <a:endParaRPr lang="de-DE" sz="1100" dirty="0"/>
          </a:p>
        </p:txBody>
      </p:sp>
      <p:pic>
        <p:nvPicPr>
          <p:cNvPr id="7" name="1204-RIF_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7780" y="1256795"/>
            <a:ext cx="8708034" cy="489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34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 txBox="1">
            <a:spLocks/>
          </p:cNvSpPr>
          <p:nvPr/>
        </p:nvSpPr>
        <p:spPr>
          <a:xfrm>
            <a:off x="660400" y="534438"/>
            <a:ext cx="10934700" cy="783318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 err="1" smtClean="0">
                <a:latin typeface="Georgia" panose="02040502050405020303" pitchFamily="18" charset="0"/>
                <a:cs typeface="Arial" panose="020B0604020202020204" pitchFamily="34" charset="0"/>
              </a:rPr>
              <a:t>Refugees</a:t>
            </a:r>
            <a:r>
              <a:rPr lang="de-DE" sz="2800" dirty="0" smtClean="0">
                <a:latin typeface="Georgia" panose="02040502050405020303" pitchFamily="18" charset="0"/>
                <a:cs typeface="Arial" panose="020B0604020202020204" pitchFamily="34" charset="0"/>
              </a:rPr>
              <a:t>‘ Journey</a:t>
            </a:r>
            <a:endParaRPr lang="de-DE" sz="28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0400" y="1392298"/>
            <a:ext cx="109347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GB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After receiving status, social and financial integration is achieved via entrepreneurial and/or labour market activity. </a:t>
            </a:r>
            <a:endParaRPr lang="en-GB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60400" y="1699421"/>
            <a:ext cx="10934700" cy="252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Refugee crisis in Europe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0400" y="1699421"/>
            <a:ext cx="10934700" cy="25200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 of Asylum Applicants in a host country</a:t>
            </a:r>
            <a:endParaRPr lang="de-D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BEC14-2320-481B-91DE-53F6B0B3C054}" type="slidenum">
              <a:rPr lang="de-DE" smtClean="0"/>
              <a:t>4</a:t>
            </a:fld>
            <a:endParaRPr lang="de-DE"/>
          </a:p>
        </p:txBody>
      </p:sp>
      <p:grpSp>
        <p:nvGrpSpPr>
          <p:cNvPr id="16" name="Group 15"/>
          <p:cNvGrpSpPr/>
          <p:nvPr/>
        </p:nvGrpSpPr>
        <p:grpSpPr>
          <a:xfrm>
            <a:off x="620643" y="5509912"/>
            <a:ext cx="10800000" cy="701164"/>
            <a:chOff x="620643" y="5379285"/>
            <a:chExt cx="10800000" cy="701164"/>
          </a:xfrm>
        </p:grpSpPr>
        <p:sp>
          <p:nvSpPr>
            <p:cNvPr id="100" name="Right Arrow 99"/>
            <p:cNvSpPr/>
            <p:nvPr/>
          </p:nvSpPr>
          <p:spPr>
            <a:xfrm>
              <a:off x="620643" y="5379285"/>
              <a:ext cx="10800000" cy="701164"/>
            </a:xfrm>
            <a:prstGeom prst="rightArrow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2867072" y="5606887"/>
              <a:ext cx="849088" cy="261610"/>
              <a:chOff x="159209" y="0"/>
              <a:chExt cx="849088" cy="261610"/>
            </a:xfrm>
          </p:grpSpPr>
          <p:sp>
            <p:nvSpPr>
              <p:cNvPr id="73" name="TextBox 72"/>
              <p:cNvSpPr txBox="1"/>
              <p:nvPr/>
            </p:nvSpPr>
            <p:spPr>
              <a:xfrm>
                <a:off x="178041" y="0"/>
                <a:ext cx="83025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b="1" dirty="0" smtClean="0"/>
                  <a:t>Year </a:t>
                </a:r>
                <a:r>
                  <a:rPr lang="en-GB" sz="1100" b="1" dirty="0"/>
                  <a:t>1</a:t>
                </a:r>
                <a:endParaRPr lang="de-DE" sz="1100" b="1" dirty="0"/>
              </a:p>
            </p:txBody>
          </p:sp>
          <p:cxnSp>
            <p:nvCxnSpPr>
              <p:cNvPr id="74" name="Straight Connector 73"/>
              <p:cNvCxnSpPr/>
              <p:nvPr/>
            </p:nvCxnSpPr>
            <p:spPr>
              <a:xfrm>
                <a:off x="159209" y="0"/>
                <a:ext cx="0" cy="2533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" name="Group 82"/>
            <p:cNvGrpSpPr/>
            <p:nvPr/>
          </p:nvGrpSpPr>
          <p:grpSpPr>
            <a:xfrm>
              <a:off x="6056070" y="5606887"/>
              <a:ext cx="849088" cy="261610"/>
              <a:chOff x="-377819" y="0"/>
              <a:chExt cx="849088" cy="261610"/>
            </a:xfrm>
          </p:grpSpPr>
          <p:sp>
            <p:nvSpPr>
              <p:cNvPr id="84" name="TextBox 83"/>
              <p:cNvSpPr txBox="1"/>
              <p:nvPr/>
            </p:nvSpPr>
            <p:spPr>
              <a:xfrm>
                <a:off x="-358987" y="0"/>
                <a:ext cx="83025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b="1" dirty="0" smtClean="0"/>
                  <a:t>Year 3 – 5 </a:t>
                </a:r>
                <a:endParaRPr lang="de-DE" sz="1100" b="1" dirty="0"/>
              </a:p>
            </p:txBody>
          </p:sp>
          <p:cxnSp>
            <p:nvCxnSpPr>
              <p:cNvPr id="85" name="Straight Connector 84"/>
              <p:cNvCxnSpPr/>
              <p:nvPr/>
            </p:nvCxnSpPr>
            <p:spPr>
              <a:xfrm>
                <a:off x="-377819" y="0"/>
                <a:ext cx="0" cy="2533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7" name="Group 96"/>
            <p:cNvGrpSpPr/>
            <p:nvPr/>
          </p:nvGrpSpPr>
          <p:grpSpPr>
            <a:xfrm>
              <a:off x="1004059" y="5606887"/>
              <a:ext cx="849088" cy="261610"/>
              <a:chOff x="159209" y="0"/>
              <a:chExt cx="849088" cy="261610"/>
            </a:xfrm>
          </p:grpSpPr>
          <p:sp>
            <p:nvSpPr>
              <p:cNvPr id="101" name="TextBox 100"/>
              <p:cNvSpPr txBox="1"/>
              <p:nvPr/>
            </p:nvSpPr>
            <p:spPr>
              <a:xfrm>
                <a:off x="178041" y="0"/>
                <a:ext cx="83025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b="1" dirty="0" smtClean="0"/>
                  <a:t>Year 0</a:t>
                </a:r>
                <a:endParaRPr lang="de-DE" sz="1100" b="1" dirty="0"/>
              </a:p>
            </p:txBody>
          </p:sp>
          <p:cxnSp>
            <p:nvCxnSpPr>
              <p:cNvPr id="102" name="Straight Connector 101"/>
              <p:cNvCxnSpPr/>
              <p:nvPr/>
            </p:nvCxnSpPr>
            <p:spPr>
              <a:xfrm>
                <a:off x="159209" y="0"/>
                <a:ext cx="0" cy="2533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" name="Group 16"/>
          <p:cNvGrpSpPr/>
          <p:nvPr/>
        </p:nvGrpSpPr>
        <p:grpSpPr>
          <a:xfrm>
            <a:off x="683588" y="2171872"/>
            <a:ext cx="10911511" cy="3419705"/>
            <a:chOff x="683588" y="2113816"/>
            <a:chExt cx="10911511" cy="3419705"/>
          </a:xfrm>
        </p:grpSpPr>
        <p:sp>
          <p:nvSpPr>
            <p:cNvPr id="8" name="Rectangle 7"/>
            <p:cNvSpPr>
              <a:spLocks noChangeAspect="1"/>
            </p:cNvSpPr>
            <p:nvPr/>
          </p:nvSpPr>
          <p:spPr>
            <a:xfrm>
              <a:off x="980010" y="4152179"/>
              <a:ext cx="254516" cy="28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3044921" y="4101064"/>
              <a:ext cx="354711" cy="4013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83588" y="4505963"/>
              <a:ext cx="881781" cy="5073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100" dirty="0" smtClean="0"/>
                <a:t>Asylum </a:t>
              </a:r>
            </a:p>
            <a:p>
              <a:pPr algn="ctr"/>
              <a:r>
                <a:rPr lang="en-GB" sz="1100" dirty="0"/>
                <a:t>A</a:t>
              </a:r>
              <a:r>
                <a:rPr lang="en-GB" sz="1100" dirty="0" smtClean="0"/>
                <a:t>pplication</a:t>
              </a:r>
              <a:endParaRPr lang="en-GB" sz="11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81386" y="4505963"/>
              <a:ext cx="881781" cy="5073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100" dirty="0" smtClean="0"/>
                <a:t>Application</a:t>
              </a:r>
            </a:p>
            <a:p>
              <a:pPr algn="ctr"/>
              <a:r>
                <a:rPr lang="en-GB" sz="1100" dirty="0" smtClean="0"/>
                <a:t>Decision</a:t>
              </a:r>
              <a:endParaRPr lang="en-GB" sz="1100" dirty="0"/>
            </a:p>
          </p:txBody>
        </p:sp>
        <p:sp>
          <p:nvSpPr>
            <p:cNvPr id="2" name="Diamond 1"/>
            <p:cNvSpPr>
              <a:spLocks noChangeAspect="1"/>
            </p:cNvSpPr>
            <p:nvPr/>
          </p:nvSpPr>
          <p:spPr>
            <a:xfrm>
              <a:off x="1951536" y="4115152"/>
              <a:ext cx="327265" cy="370318"/>
            </a:xfrm>
            <a:prstGeom prst="diamon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528199" y="4505963"/>
              <a:ext cx="1167652" cy="5073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100" i="1" dirty="0" smtClean="0"/>
                <a:t>Learn language </a:t>
              </a:r>
            </a:p>
            <a:p>
              <a:pPr algn="ctr"/>
              <a:r>
                <a:rPr lang="en-GB" sz="1100" i="1" dirty="0" smtClean="0"/>
                <a:t>&amp; culture</a:t>
              </a:r>
              <a:endParaRPr lang="en-GB" sz="1100" i="1" dirty="0"/>
            </a:p>
          </p:txBody>
        </p:sp>
        <p:cxnSp>
          <p:nvCxnSpPr>
            <p:cNvPr id="25" name="Elbow Connector 24"/>
            <p:cNvCxnSpPr>
              <a:stCxn id="8" idx="3"/>
              <a:endCxn id="2" idx="1"/>
            </p:cNvCxnSpPr>
            <p:nvPr/>
          </p:nvCxnSpPr>
          <p:spPr>
            <a:xfrm>
              <a:off x="1234526" y="4296179"/>
              <a:ext cx="717010" cy="4132"/>
            </a:xfrm>
            <a:prstGeom prst="bentConnector3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lbow Connector 31"/>
            <p:cNvCxnSpPr>
              <a:stCxn id="2" idx="3"/>
              <a:endCxn id="9" idx="2"/>
            </p:cNvCxnSpPr>
            <p:nvPr/>
          </p:nvCxnSpPr>
          <p:spPr>
            <a:xfrm>
              <a:off x="2278801" y="4300311"/>
              <a:ext cx="766120" cy="1441"/>
            </a:xfrm>
            <a:prstGeom prst="bentConnector3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lbow Connector 35"/>
            <p:cNvCxnSpPr>
              <a:stCxn id="9" idx="6"/>
              <a:endCxn id="38" idx="1"/>
            </p:cNvCxnSpPr>
            <p:nvPr/>
          </p:nvCxnSpPr>
          <p:spPr>
            <a:xfrm flipV="1">
              <a:off x="3399632" y="3480493"/>
              <a:ext cx="1731242" cy="821259"/>
            </a:xfrm>
            <a:prstGeom prst="bentConnector3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Diamond 37"/>
            <p:cNvSpPr/>
            <p:nvPr/>
          </p:nvSpPr>
          <p:spPr>
            <a:xfrm>
              <a:off x="5130874" y="3298215"/>
              <a:ext cx="328647" cy="364556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40" name="Elbow Connector 39"/>
            <p:cNvCxnSpPr>
              <a:stCxn id="9" idx="6"/>
              <a:endCxn id="68" idx="1"/>
            </p:cNvCxnSpPr>
            <p:nvPr/>
          </p:nvCxnSpPr>
          <p:spPr>
            <a:xfrm>
              <a:off x="3399632" y="4301752"/>
              <a:ext cx="1735867" cy="793947"/>
            </a:xfrm>
            <a:prstGeom prst="bentConnector3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Elbow Connector 43"/>
            <p:cNvCxnSpPr>
              <a:stCxn id="38" idx="3"/>
              <a:endCxn id="87" idx="1"/>
            </p:cNvCxnSpPr>
            <p:nvPr/>
          </p:nvCxnSpPr>
          <p:spPr>
            <a:xfrm>
              <a:off x="5459521" y="3480493"/>
              <a:ext cx="1142190" cy="837575"/>
            </a:xfrm>
            <a:prstGeom prst="bentConnector3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Isosceles Triangle 63"/>
            <p:cNvSpPr/>
            <p:nvPr/>
          </p:nvSpPr>
          <p:spPr>
            <a:xfrm>
              <a:off x="6519549" y="3294966"/>
              <a:ext cx="328647" cy="364556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65" name="Elbow Connector 64"/>
            <p:cNvCxnSpPr>
              <a:stCxn id="38" idx="3"/>
              <a:endCxn id="90" idx="1"/>
            </p:cNvCxnSpPr>
            <p:nvPr/>
          </p:nvCxnSpPr>
          <p:spPr>
            <a:xfrm flipV="1">
              <a:off x="5459521" y="2721849"/>
              <a:ext cx="1142781" cy="758644"/>
            </a:xfrm>
            <a:prstGeom prst="bentConnector3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Isosceles Triangle 67"/>
            <p:cNvSpPr/>
            <p:nvPr/>
          </p:nvSpPr>
          <p:spPr>
            <a:xfrm>
              <a:off x="5053337" y="4913421"/>
              <a:ext cx="328647" cy="364556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770726" y="5271911"/>
              <a:ext cx="93283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 smtClean="0"/>
                <a:t>Deportation</a:t>
              </a:r>
              <a:endParaRPr lang="en-GB" sz="1100" dirty="0"/>
            </a:p>
          </p:txBody>
        </p:sp>
        <p:cxnSp>
          <p:nvCxnSpPr>
            <p:cNvPr id="81" name="Straight Connector 80"/>
            <p:cNvCxnSpPr>
              <a:stCxn id="38" idx="3"/>
              <a:endCxn id="64" idx="1"/>
            </p:cNvCxnSpPr>
            <p:nvPr/>
          </p:nvCxnSpPr>
          <p:spPr>
            <a:xfrm flipV="1">
              <a:off x="5459521" y="3477244"/>
              <a:ext cx="1142190" cy="3249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Isosceles Triangle 86"/>
            <p:cNvSpPr/>
            <p:nvPr/>
          </p:nvSpPr>
          <p:spPr>
            <a:xfrm>
              <a:off x="6519549" y="4135790"/>
              <a:ext cx="328647" cy="364556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0" name="Isosceles Triangle 89"/>
            <p:cNvSpPr/>
            <p:nvPr/>
          </p:nvSpPr>
          <p:spPr>
            <a:xfrm>
              <a:off x="6520140" y="2539571"/>
              <a:ext cx="328647" cy="364556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172200" y="4521068"/>
              <a:ext cx="1143829" cy="308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100" dirty="0"/>
                <a:t>U</a:t>
              </a:r>
              <a:r>
                <a:rPr lang="en-GB" sz="1100" dirty="0" smtClean="0"/>
                <a:t>nemployment</a:t>
              </a:r>
              <a:endParaRPr lang="en-GB" sz="1100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172200" y="2876368"/>
              <a:ext cx="120738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100" b="1" dirty="0" smtClean="0"/>
                <a:t>Entrepreneurship</a:t>
              </a:r>
              <a:endParaRPr lang="en-GB" sz="1100" b="1" dirty="0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4740102" y="3640969"/>
              <a:ext cx="1167652" cy="5073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100" i="1" dirty="0" smtClean="0"/>
                <a:t>Learn language </a:t>
              </a:r>
            </a:p>
            <a:p>
              <a:pPr algn="ctr"/>
              <a:r>
                <a:rPr lang="en-GB" sz="1100" i="1" dirty="0" smtClean="0"/>
                <a:t>&amp; culture</a:t>
              </a:r>
              <a:endParaRPr lang="en-GB" sz="1100" i="1" dirty="0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26421" y="3688624"/>
              <a:ext cx="215155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100" dirty="0" smtClean="0"/>
                <a:t>Labour Market (low skilled labour)</a:t>
              </a:r>
              <a:endParaRPr lang="en-GB" sz="1100" dirty="0"/>
            </a:p>
          </p:txBody>
        </p:sp>
        <p:sp>
          <p:nvSpPr>
            <p:cNvPr id="113" name="TextBox 112"/>
            <p:cNvSpPr txBox="1"/>
            <p:nvPr/>
          </p:nvSpPr>
          <p:spPr>
            <a:xfrm rot="16200000">
              <a:off x="3779789" y="3784945"/>
              <a:ext cx="680082" cy="224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dirty="0" smtClean="0"/>
                <a:t>accepted</a:t>
              </a:r>
              <a:endParaRPr lang="de-DE" sz="800" dirty="0"/>
            </a:p>
          </p:txBody>
        </p:sp>
        <p:sp>
          <p:nvSpPr>
            <p:cNvPr id="114" name="TextBox 113"/>
            <p:cNvSpPr txBox="1"/>
            <p:nvPr/>
          </p:nvSpPr>
          <p:spPr>
            <a:xfrm rot="16200000">
              <a:off x="3801932" y="4572224"/>
              <a:ext cx="635796" cy="224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dirty="0" smtClean="0"/>
                <a:t>rejected</a:t>
              </a:r>
              <a:endParaRPr lang="de-DE" sz="800" dirty="0"/>
            </a:p>
          </p:txBody>
        </p:sp>
        <p:cxnSp>
          <p:nvCxnSpPr>
            <p:cNvPr id="130" name="Straight Arrow Connector 129"/>
            <p:cNvCxnSpPr>
              <a:stCxn id="64" idx="5"/>
            </p:cNvCxnSpPr>
            <p:nvPr/>
          </p:nvCxnSpPr>
          <p:spPr>
            <a:xfrm flipV="1">
              <a:off x="6766034" y="3444844"/>
              <a:ext cx="4032000" cy="32400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/>
            <p:cNvCxnSpPr>
              <a:stCxn id="87" idx="5"/>
            </p:cNvCxnSpPr>
            <p:nvPr/>
          </p:nvCxnSpPr>
          <p:spPr>
            <a:xfrm flipV="1">
              <a:off x="6766034" y="4309116"/>
              <a:ext cx="4032000" cy="8952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/>
            <p:cNvCxnSpPr/>
            <p:nvPr/>
          </p:nvCxnSpPr>
          <p:spPr>
            <a:xfrm>
              <a:off x="6765628" y="2721849"/>
              <a:ext cx="4032000" cy="29415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/>
            <p:cNvSpPr/>
            <p:nvPr/>
          </p:nvSpPr>
          <p:spPr>
            <a:xfrm>
              <a:off x="6121400" y="2388243"/>
              <a:ext cx="4477950" cy="766998"/>
            </a:xfrm>
            <a:prstGeom prst="rect">
              <a:avLst/>
            </a:prstGeom>
            <a:noFill/>
            <a:ln w="28575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" name="Rectangle 2"/>
            <p:cNvSpPr/>
            <p:nvPr/>
          </p:nvSpPr>
          <p:spPr>
            <a:xfrm rot="5400000">
              <a:off x="10385687" y="2533093"/>
              <a:ext cx="1628690" cy="790135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b="1" dirty="0" err="1" smtClean="0"/>
                <a:t>Social</a:t>
              </a:r>
              <a:r>
                <a:rPr lang="de-DE" sz="1400" b="1" dirty="0" smtClean="0"/>
                <a:t> </a:t>
              </a:r>
              <a:r>
                <a:rPr lang="de-DE" sz="1400" b="1" dirty="0" err="1" smtClean="0"/>
                <a:t>and</a:t>
              </a:r>
              <a:r>
                <a:rPr lang="de-DE" sz="1400" b="1" dirty="0" smtClean="0"/>
                <a:t> Financial Integration </a:t>
              </a:r>
              <a:endParaRPr lang="de-DE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776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 txBox="1">
            <a:spLocks/>
          </p:cNvSpPr>
          <p:nvPr/>
        </p:nvSpPr>
        <p:spPr>
          <a:xfrm>
            <a:off x="660400" y="534438"/>
            <a:ext cx="10934700" cy="783318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 err="1" smtClean="0">
                <a:latin typeface="Georgia" panose="02040502050405020303" pitchFamily="18" charset="0"/>
                <a:cs typeface="Arial" panose="020B0604020202020204" pitchFamily="34" charset="0"/>
              </a:rPr>
              <a:t>Barriers</a:t>
            </a:r>
            <a:r>
              <a:rPr lang="de-DE" sz="2800" dirty="0" smtClean="0"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de-DE" sz="2800" dirty="0" err="1" smtClean="0">
                <a:latin typeface="Georgia" panose="02040502050405020303" pitchFamily="18" charset="0"/>
                <a:cs typeface="Arial" panose="020B0604020202020204" pitchFamily="34" charset="0"/>
              </a:rPr>
              <a:t>towards</a:t>
            </a:r>
            <a:r>
              <a:rPr lang="de-DE" sz="2800" dirty="0" smtClean="0">
                <a:latin typeface="Georgia" panose="02040502050405020303" pitchFamily="18" charset="0"/>
                <a:cs typeface="Arial" panose="020B0604020202020204" pitchFamily="34" charset="0"/>
              </a:rPr>
              <a:t> Entrepreneurship &amp; </a:t>
            </a:r>
            <a:r>
              <a:rPr lang="de-DE" sz="2800" dirty="0" err="1" smtClean="0">
                <a:latin typeface="Georgia" panose="02040502050405020303" pitchFamily="18" charset="0"/>
                <a:cs typeface="Arial" panose="020B0604020202020204" pitchFamily="34" charset="0"/>
              </a:rPr>
              <a:t>Proposed</a:t>
            </a:r>
            <a:r>
              <a:rPr lang="de-DE" sz="2800" dirty="0" smtClean="0">
                <a:latin typeface="Georgia" panose="02040502050405020303" pitchFamily="18" charset="0"/>
                <a:cs typeface="Arial" panose="020B0604020202020204" pitchFamily="34" charset="0"/>
              </a:rPr>
              <a:t> Solution</a:t>
            </a:r>
            <a:endParaRPr lang="de-DE" sz="28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0400" y="1261672"/>
            <a:ext cx="109347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GB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Proposed solution bridges the biggest barrier (lack of access to financing) for refugee entrepreneurs pursuing entrepreneurial activities in host countries</a:t>
            </a:r>
            <a:endParaRPr lang="en-GB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60400" y="1699421"/>
            <a:ext cx="10934700" cy="252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Refugee crisis in Europe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0400" y="1699421"/>
            <a:ext cx="10934700" cy="25200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de-D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BEC14-2320-481B-91DE-53F6B0B3C054}" type="slidenum">
              <a:rPr lang="de-DE" smtClean="0"/>
              <a:t>5</a:t>
            </a:fld>
            <a:endParaRPr lang="de-DE"/>
          </a:p>
        </p:txBody>
      </p:sp>
      <p:sp>
        <p:nvSpPr>
          <p:cNvPr id="6" name="Rectangle 5"/>
          <p:cNvSpPr/>
          <p:nvPr/>
        </p:nvSpPr>
        <p:spPr>
          <a:xfrm>
            <a:off x="5015341" y="3041430"/>
            <a:ext cx="2056907" cy="476674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err="1" smtClean="0">
                <a:solidFill>
                  <a:schemeClr val="bg1"/>
                </a:solidFill>
              </a:rPr>
              <a:t>Microfinance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26" name="Isosceles Triangle 25"/>
          <p:cNvSpPr/>
          <p:nvPr/>
        </p:nvSpPr>
        <p:spPr>
          <a:xfrm rot="10800000">
            <a:off x="5025936" y="4115004"/>
            <a:ext cx="2033995" cy="245338"/>
          </a:xfrm>
          <a:prstGeom prst="triangl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Freeform 30"/>
          <p:cNvSpPr>
            <a:spLocks/>
          </p:cNvSpPr>
          <p:nvPr/>
        </p:nvSpPr>
        <p:spPr bwMode="auto">
          <a:xfrm>
            <a:off x="1570296" y="2603080"/>
            <a:ext cx="3674111" cy="1332562"/>
          </a:xfrm>
          <a:custGeom>
            <a:avLst/>
            <a:gdLst>
              <a:gd name="T0" fmla="*/ 0 w 795"/>
              <a:gd name="T1" fmla="*/ 0 h 375"/>
              <a:gd name="T2" fmla="*/ 1705482 w 795"/>
              <a:gd name="T3" fmla="*/ 0 h 375"/>
              <a:gd name="T4" fmla="*/ 2089150 w 795"/>
              <a:gd name="T5" fmla="*/ 959320 h 375"/>
              <a:gd name="T6" fmla="*/ 1705482 w 795"/>
              <a:gd name="T7" fmla="*/ 1903412 h 37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95" h="375">
                <a:moveTo>
                  <a:pt x="0" y="0"/>
                </a:moveTo>
                <a:lnTo>
                  <a:pt x="649" y="0"/>
                </a:lnTo>
                <a:lnTo>
                  <a:pt x="795" y="189"/>
                </a:lnTo>
                <a:lnTo>
                  <a:pt x="649" y="375"/>
                </a:lnTo>
              </a:path>
            </a:pathLst>
          </a:custGeom>
          <a:noFill/>
          <a:ln w="22225" cap="flat" cmpd="sng">
            <a:solidFill>
              <a:srgbClr val="256885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3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" name="Freeform 31"/>
          <p:cNvSpPr>
            <a:spLocks/>
          </p:cNvSpPr>
          <p:nvPr/>
        </p:nvSpPr>
        <p:spPr bwMode="auto">
          <a:xfrm flipH="1">
            <a:off x="6841459" y="2603301"/>
            <a:ext cx="3673771" cy="1332562"/>
          </a:xfrm>
          <a:custGeom>
            <a:avLst/>
            <a:gdLst>
              <a:gd name="T0" fmla="*/ 0 w 795"/>
              <a:gd name="T1" fmla="*/ 0 h 375"/>
              <a:gd name="T2" fmla="*/ 1705482 w 795"/>
              <a:gd name="T3" fmla="*/ 0 h 375"/>
              <a:gd name="T4" fmla="*/ 2089150 w 795"/>
              <a:gd name="T5" fmla="*/ 959320 h 375"/>
              <a:gd name="T6" fmla="*/ 1705482 w 795"/>
              <a:gd name="T7" fmla="*/ 1903412 h 37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95" h="375">
                <a:moveTo>
                  <a:pt x="0" y="0"/>
                </a:moveTo>
                <a:lnTo>
                  <a:pt x="649" y="0"/>
                </a:lnTo>
                <a:lnTo>
                  <a:pt x="795" y="189"/>
                </a:lnTo>
                <a:lnTo>
                  <a:pt x="649" y="375"/>
                </a:lnTo>
              </a:path>
            </a:pathLst>
          </a:custGeom>
          <a:noFill/>
          <a:ln w="22225" cap="flat" cmpd="sng">
            <a:solidFill>
              <a:srgbClr val="256885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3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2" name="AutoShape 33"/>
          <p:cNvSpPr>
            <a:spLocks noChangeArrowheads="1"/>
          </p:cNvSpPr>
          <p:nvPr/>
        </p:nvSpPr>
        <p:spPr bwMode="auto">
          <a:xfrm flipH="1">
            <a:off x="7414584" y="3084928"/>
            <a:ext cx="204374" cy="467238"/>
          </a:xfrm>
          <a:prstGeom prst="chevron">
            <a:avLst>
              <a:gd name="adj" fmla="val 100000"/>
            </a:avLst>
          </a:prstGeom>
          <a:solidFill>
            <a:srgbClr val="FFFFFF"/>
          </a:solidFill>
          <a:ln w="2540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de-DE" sz="13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4" name="Text12"/>
          <p:cNvSpPr>
            <a:spLocks noChangeArrowheads="1"/>
          </p:cNvSpPr>
          <p:nvPr/>
        </p:nvSpPr>
        <p:spPr bwMode="auto">
          <a:xfrm>
            <a:off x="1717766" y="2343721"/>
            <a:ext cx="288708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330200">
              <a:defRPr sz="17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68275" indent="-166688" defTabSz="330200"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8775" indent="-188913" defTabSz="330200"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511175" indent="-150813" defTabSz="330200">
              <a:buChar char="-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701675" indent="4763" defTabSz="330200">
              <a:spcBef>
                <a:spcPct val="20000"/>
              </a:spcBef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158875" indent="4763" defTabSz="330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616075" indent="4763" defTabSz="330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073275" indent="4763" defTabSz="330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530475" indent="4763" defTabSz="330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330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zh-HK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Challenge</a:t>
            </a:r>
            <a:r>
              <a:rPr lang="en-US" altLang="zh-HK" sz="1400" b="0" kern="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zh-HK" sz="1400" kern="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—</a:t>
            </a:r>
            <a:r>
              <a:rPr lang="en-US" altLang="zh-HK" sz="1400" b="0" kern="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kumimoji="0" lang="en-US" altLang="zh-HK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Financial Exclusion</a:t>
            </a:r>
          </a:p>
        </p:txBody>
      </p:sp>
      <p:sp>
        <p:nvSpPr>
          <p:cNvPr id="45" name="Text12"/>
          <p:cNvSpPr>
            <a:spLocks noChangeArrowheads="1"/>
          </p:cNvSpPr>
          <p:nvPr/>
        </p:nvSpPr>
        <p:spPr bwMode="auto">
          <a:xfrm>
            <a:off x="7541039" y="2722582"/>
            <a:ext cx="2974191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342900" indent="-342900" defTabSz="330200">
              <a:defRPr sz="17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68275" indent="-166688" defTabSz="330200"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8775" indent="-188913" defTabSz="330200"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511175" indent="-150813" defTabSz="330200">
              <a:buChar char="-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701675" indent="4763" defTabSz="330200">
              <a:spcBef>
                <a:spcPct val="20000"/>
              </a:spcBef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158875" indent="4763" defTabSz="330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616075" indent="4763" defTabSz="330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073275" indent="4763" defTabSz="330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530475" indent="4763" defTabSz="330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68275" marR="0" lvl="1" indent="-166688" defTabSz="330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zh-HK" sz="1200" dirty="0">
                <a:latin typeface="Calibri (body)"/>
                <a:cs typeface="Arial" panose="020B0604020202020204" pitchFamily="34" charset="0"/>
              </a:rPr>
              <a:t>Financial Inclusion</a:t>
            </a:r>
          </a:p>
          <a:p>
            <a:pPr marL="168275" marR="0" lvl="1" indent="-166688" defTabSz="330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zh-HK" sz="1200" dirty="0">
                <a:latin typeface="Calibri (body)"/>
                <a:cs typeface="Arial" panose="020B0604020202020204" pitchFamily="34" charset="0"/>
              </a:rPr>
              <a:t>Social Integration</a:t>
            </a:r>
          </a:p>
          <a:p>
            <a:pPr marL="168275" marR="0" lvl="1" indent="-166688" defTabSz="330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zh-HK" sz="1200" dirty="0">
                <a:latin typeface="Calibri (body)"/>
                <a:cs typeface="Arial" panose="020B0604020202020204" pitchFamily="34" charset="0"/>
              </a:rPr>
              <a:t>Economic Independence</a:t>
            </a:r>
          </a:p>
          <a:p>
            <a:pPr marL="168275" marR="0" lvl="1" indent="-166688" defTabSz="330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zh-HK" sz="1200" dirty="0">
                <a:latin typeface="Calibri (body)"/>
                <a:cs typeface="Arial" panose="020B0604020202020204" pitchFamily="34" charset="0"/>
              </a:rPr>
              <a:t>Skill Development</a:t>
            </a:r>
          </a:p>
          <a:p>
            <a:pPr marL="168275" marR="0" lvl="1" indent="-166688" defTabSz="330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zh-HK" sz="1200" dirty="0">
                <a:latin typeface="Calibri (body)"/>
                <a:cs typeface="Arial" panose="020B0604020202020204" pitchFamily="34" charset="0"/>
              </a:rPr>
              <a:t>Reduces reliance on </a:t>
            </a:r>
            <a:r>
              <a:rPr lang="en-US" altLang="zh-HK" sz="1200" dirty="0" smtClean="0">
                <a:latin typeface="Calibri (body)"/>
                <a:cs typeface="Arial" panose="020B0604020202020204" pitchFamily="34" charset="0"/>
              </a:rPr>
              <a:t>welfare</a:t>
            </a:r>
          </a:p>
          <a:p>
            <a:pPr marL="168275" marR="0" lvl="1" indent="-166688" defTabSz="330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zh-HK" sz="1200" dirty="0" smtClean="0">
                <a:latin typeface="Calibri (body)"/>
                <a:cs typeface="Arial" panose="020B0604020202020204" pitchFamily="34" charset="0"/>
              </a:rPr>
              <a:t>Positive impact on hosts’ economy</a:t>
            </a:r>
            <a:endParaRPr lang="en-US" altLang="zh-HK" sz="1200" dirty="0">
              <a:latin typeface="Calibri (body)"/>
              <a:cs typeface="Arial" panose="020B0604020202020204" pitchFamily="34" charset="0"/>
            </a:endParaRPr>
          </a:p>
        </p:txBody>
      </p:sp>
      <p:sp>
        <p:nvSpPr>
          <p:cNvPr id="46" name="Text12"/>
          <p:cNvSpPr>
            <a:spLocks noChangeArrowheads="1"/>
          </p:cNvSpPr>
          <p:nvPr/>
        </p:nvSpPr>
        <p:spPr bwMode="auto">
          <a:xfrm>
            <a:off x="7498890" y="2343721"/>
            <a:ext cx="300182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330200">
              <a:defRPr sz="17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68275" indent="-166688" defTabSz="330200"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8775" indent="-188913" defTabSz="330200"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511175" indent="-150813" defTabSz="330200">
              <a:buChar char="-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701675" indent="4763" defTabSz="330200">
              <a:spcBef>
                <a:spcPct val="20000"/>
              </a:spcBef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158875" indent="4763" defTabSz="330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616075" indent="4763" defTabSz="330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073275" indent="4763" defTabSz="330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530475" indent="4763" defTabSz="330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330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Entrepreneurship — </a:t>
            </a:r>
            <a:r>
              <a:rPr kumimoji="0" lang="en-US" altLang="zh-HK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Opportunity</a:t>
            </a:r>
          </a:p>
        </p:txBody>
      </p:sp>
      <p:sp>
        <p:nvSpPr>
          <p:cNvPr id="47" name="AutoShape 32"/>
          <p:cNvSpPr>
            <a:spLocks noChangeArrowheads="1"/>
          </p:cNvSpPr>
          <p:nvPr/>
        </p:nvSpPr>
        <p:spPr bwMode="auto">
          <a:xfrm rot="10800000">
            <a:off x="6843520" y="3057226"/>
            <a:ext cx="217532" cy="436007"/>
          </a:xfrm>
          <a:prstGeom prst="chevron">
            <a:avLst>
              <a:gd name="adj" fmla="val 100000"/>
            </a:avLst>
          </a:prstGeom>
          <a:solidFill>
            <a:srgbClr val="FFFFFF"/>
          </a:solidFill>
          <a:ln w="2540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de-DE" sz="13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609975" y="4593345"/>
            <a:ext cx="4712129" cy="439830"/>
            <a:chOff x="3609975" y="4593345"/>
            <a:chExt cx="4712129" cy="439830"/>
          </a:xfrm>
        </p:grpSpPr>
        <p:sp>
          <p:nvSpPr>
            <p:cNvPr id="43" name="Text12"/>
            <p:cNvSpPr>
              <a:spLocks noChangeArrowheads="1"/>
            </p:cNvSpPr>
            <p:nvPr/>
          </p:nvSpPr>
          <p:spPr bwMode="auto">
            <a:xfrm>
              <a:off x="4404626" y="4675249"/>
              <a:ext cx="3094264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 marL="342900" indent="-342900" defTabSz="330200">
                <a:defRPr sz="17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168275" indent="-166688" defTabSz="330200"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358775" indent="-188913" defTabSz="330200"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511175" indent="-150813" defTabSz="330200">
                <a:buChar char="-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701675" indent="4763" defTabSz="3302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158875" indent="4763" defTabSz="330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616075" indent="4763" defTabSz="330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073275" indent="4763" defTabSz="330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530475" indent="4763" defTabSz="330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1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HK" sz="1400" dirty="0">
                  <a:latin typeface="Calibri (body)"/>
                  <a:cs typeface="Arial" panose="020B0604020202020204" pitchFamily="34" charset="0"/>
                </a:rPr>
                <a:t>Microcredit for business purposes</a:t>
              </a:r>
            </a:p>
          </p:txBody>
        </p:sp>
        <p:sp>
          <p:nvSpPr>
            <p:cNvPr id="48" name="Rectangle 33"/>
            <p:cNvSpPr>
              <a:spLocks noChangeArrowheads="1"/>
            </p:cNvSpPr>
            <p:nvPr/>
          </p:nvSpPr>
          <p:spPr bwMode="auto">
            <a:xfrm>
              <a:off x="3619196" y="4678911"/>
              <a:ext cx="678776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>
              <a:lvl1pPr defTabSz="330200">
                <a:tabLst>
                  <a:tab pos="8521700" algn="r"/>
                </a:tabLst>
                <a:defRPr sz="17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161925" indent="-160338" defTabSz="330200">
                <a:buChar char="•"/>
                <a:tabLst>
                  <a:tab pos="8521700" algn="r"/>
                </a:tabLs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352425" indent="-188913" defTabSz="330200">
                <a:buChar char="–"/>
                <a:tabLst>
                  <a:tab pos="8521700" algn="r"/>
                </a:tabLs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514350" indent="-160338" defTabSz="330200">
                <a:buChar char="-"/>
                <a:tabLst>
                  <a:tab pos="8521700" algn="r"/>
                </a:tabLs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511300" indent="-328613" defTabSz="330200">
                <a:spcBef>
                  <a:spcPct val="20000"/>
                </a:spcBef>
                <a:buChar char="»"/>
                <a:tabLst>
                  <a:tab pos="8521700" algn="r"/>
                </a:tabLs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968500" indent="-328613" defTabSz="330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8521700" algn="r"/>
                </a:tabLs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425700" indent="-328613" defTabSz="330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8521700" algn="r"/>
                </a:tabLs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882900" indent="-328613" defTabSz="330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8521700" algn="r"/>
                </a:tabLs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340100" indent="-328613" defTabSz="330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8521700" algn="r"/>
                </a:tabLs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 dirty="0" smtClean="0">
                  <a:latin typeface="+mn-lt"/>
                  <a:cs typeface="Arial" panose="020B0604020202020204" pitchFamily="34" charset="0"/>
                </a:rPr>
                <a:t>Product</a:t>
              </a:r>
              <a:endParaRPr lang="en-US" altLang="en-US" sz="16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51" name="Freeform 35"/>
            <p:cNvSpPr>
              <a:spLocks/>
            </p:cNvSpPr>
            <p:nvPr/>
          </p:nvSpPr>
          <p:spPr bwMode="auto">
            <a:xfrm>
              <a:off x="3609975" y="4593345"/>
              <a:ext cx="4712129" cy="439830"/>
            </a:xfrm>
            <a:custGeom>
              <a:avLst/>
              <a:gdLst>
                <a:gd name="T0" fmla="*/ 0 w 5367"/>
                <a:gd name="T1" fmla="*/ 0 h 644"/>
                <a:gd name="T2" fmla="*/ 727744 w 5367"/>
                <a:gd name="T3" fmla="*/ 0 h 644"/>
                <a:gd name="T4" fmla="*/ 726874 w 5367"/>
                <a:gd name="T5" fmla="*/ 560387 h 644"/>
                <a:gd name="T6" fmla="*/ 4672013 w 5367"/>
                <a:gd name="T7" fmla="*/ 560387 h 64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67" h="644">
                  <a:moveTo>
                    <a:pt x="0" y="0"/>
                  </a:moveTo>
                  <a:lnTo>
                    <a:pt x="836" y="0"/>
                  </a:lnTo>
                  <a:lnTo>
                    <a:pt x="835" y="644"/>
                  </a:lnTo>
                  <a:lnTo>
                    <a:pt x="5367" y="644"/>
                  </a:lnTo>
                </a:path>
              </a:pathLst>
            </a:custGeom>
            <a:noFill/>
            <a:ln w="22225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endParaRPr lang="de-DE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609975" y="5841576"/>
            <a:ext cx="4822825" cy="453093"/>
            <a:chOff x="3609975" y="5666316"/>
            <a:chExt cx="4822825" cy="453093"/>
          </a:xfrm>
        </p:grpSpPr>
        <p:sp>
          <p:nvSpPr>
            <p:cNvPr id="52" name="Rectangle 36"/>
            <p:cNvSpPr>
              <a:spLocks noChangeArrowheads="1"/>
            </p:cNvSpPr>
            <p:nvPr/>
          </p:nvSpPr>
          <p:spPr bwMode="auto">
            <a:xfrm>
              <a:off x="3619196" y="5776904"/>
              <a:ext cx="678776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>
              <a:lvl1pPr defTabSz="330200">
                <a:tabLst>
                  <a:tab pos="8521700" algn="r"/>
                </a:tabLst>
                <a:defRPr sz="17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161925" indent="-160338" defTabSz="330200">
                <a:buChar char="•"/>
                <a:tabLst>
                  <a:tab pos="8521700" algn="r"/>
                </a:tabLs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352425" indent="-188913" defTabSz="330200">
                <a:buChar char="–"/>
                <a:tabLst>
                  <a:tab pos="8521700" algn="r"/>
                </a:tabLs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514350" indent="-160338" defTabSz="330200">
                <a:buChar char="-"/>
                <a:tabLst>
                  <a:tab pos="8521700" algn="r"/>
                </a:tabLs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511300" indent="-328613" defTabSz="330200">
                <a:spcBef>
                  <a:spcPct val="20000"/>
                </a:spcBef>
                <a:buChar char="»"/>
                <a:tabLst>
                  <a:tab pos="8521700" algn="r"/>
                </a:tabLs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968500" indent="-328613" defTabSz="330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8521700" algn="r"/>
                </a:tabLs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425700" indent="-328613" defTabSz="330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8521700" algn="r"/>
                </a:tabLs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882900" indent="-328613" defTabSz="330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8521700" algn="r"/>
                </a:tabLs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340100" indent="-328613" defTabSz="330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8521700" algn="r"/>
                </a:tabLs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00" dirty="0">
                  <a:latin typeface="+mn-lt"/>
                  <a:cs typeface="Arial" panose="020B0604020202020204" pitchFamily="34" charset="0"/>
                </a:rPr>
                <a:t>Mission</a:t>
              </a:r>
            </a:p>
          </p:txBody>
        </p:sp>
        <p:sp>
          <p:nvSpPr>
            <p:cNvPr id="53" name="Rectangle 37"/>
            <p:cNvSpPr>
              <a:spLocks noChangeArrowheads="1"/>
            </p:cNvSpPr>
            <p:nvPr/>
          </p:nvSpPr>
          <p:spPr bwMode="auto">
            <a:xfrm>
              <a:off x="4404626" y="5666316"/>
              <a:ext cx="4028174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>
              <a:spAutoFit/>
            </a:bodyPr>
            <a:lstStyle>
              <a:lvl1pPr marL="342900" indent="-342900" defTabSz="330200">
                <a:tabLst>
                  <a:tab pos="8521700" algn="r"/>
                </a:tabLst>
                <a:defRPr sz="17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161925" indent="-160338" defTabSz="330200">
                <a:buChar char="•"/>
                <a:tabLst>
                  <a:tab pos="8521700" algn="r"/>
                </a:tabLs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352425" indent="-188913" defTabSz="330200">
                <a:buChar char="–"/>
                <a:tabLst>
                  <a:tab pos="8521700" algn="r"/>
                </a:tabLs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514350" indent="-160338" defTabSz="330200">
                <a:buChar char="-"/>
                <a:tabLst>
                  <a:tab pos="8521700" algn="r"/>
                </a:tabLs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511300" indent="-328613" defTabSz="330200">
                <a:spcBef>
                  <a:spcPct val="20000"/>
                </a:spcBef>
                <a:buChar char="»"/>
                <a:tabLst>
                  <a:tab pos="8521700" algn="r"/>
                </a:tabLs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968500" indent="-328613" defTabSz="330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8521700" algn="r"/>
                </a:tabLs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425700" indent="-328613" defTabSz="330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8521700" algn="r"/>
                </a:tabLs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882900" indent="-328613" defTabSz="330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8521700" algn="r"/>
                </a:tabLs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340100" indent="-328613" defTabSz="330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8521700" algn="r"/>
                </a:tabLs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168275" lvl="1" indent="-166688" fontAlgn="base">
                <a:spcBef>
                  <a:spcPct val="0"/>
                </a:spcBef>
                <a:spcAft>
                  <a:spcPct val="0"/>
                </a:spcAft>
                <a:tabLst/>
                <a:defRPr/>
              </a:pPr>
              <a:r>
                <a:rPr lang="en-US" altLang="de-DE" sz="1400" dirty="0">
                  <a:latin typeface="Calibri (body)"/>
                  <a:cs typeface="Arial" panose="020B0604020202020204" pitchFamily="34" charset="0"/>
                </a:rPr>
                <a:t>Stimulate business and employment generation</a:t>
              </a:r>
            </a:p>
            <a:p>
              <a:pPr marL="168275" lvl="1" indent="-166688" fontAlgn="base">
                <a:spcBef>
                  <a:spcPct val="0"/>
                </a:spcBef>
                <a:spcAft>
                  <a:spcPct val="0"/>
                </a:spcAft>
                <a:tabLst/>
                <a:defRPr/>
              </a:pPr>
              <a:r>
                <a:rPr lang="en-US" altLang="de-DE" sz="1400" dirty="0">
                  <a:latin typeface="Calibri (body)"/>
                  <a:cs typeface="Arial" panose="020B0604020202020204" pitchFamily="34" charset="0"/>
                </a:rPr>
                <a:t>Enhance financial and social integration </a:t>
              </a:r>
            </a:p>
          </p:txBody>
        </p:sp>
        <p:sp>
          <p:nvSpPr>
            <p:cNvPr id="54" name="Freeform 38"/>
            <p:cNvSpPr>
              <a:spLocks/>
            </p:cNvSpPr>
            <p:nvPr/>
          </p:nvSpPr>
          <p:spPr bwMode="auto">
            <a:xfrm>
              <a:off x="3609975" y="5678332"/>
              <a:ext cx="4712129" cy="441077"/>
            </a:xfrm>
            <a:custGeom>
              <a:avLst/>
              <a:gdLst>
                <a:gd name="T0" fmla="*/ 0 w 5367"/>
                <a:gd name="T1" fmla="*/ 0 h 644"/>
                <a:gd name="T2" fmla="*/ 727744 w 5367"/>
                <a:gd name="T3" fmla="*/ 0 h 644"/>
                <a:gd name="T4" fmla="*/ 726874 w 5367"/>
                <a:gd name="T5" fmla="*/ 561975 h 644"/>
                <a:gd name="T6" fmla="*/ 4672013 w 5367"/>
                <a:gd name="T7" fmla="*/ 561975 h 64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67" h="644">
                  <a:moveTo>
                    <a:pt x="0" y="0"/>
                  </a:moveTo>
                  <a:lnTo>
                    <a:pt x="836" y="0"/>
                  </a:lnTo>
                  <a:lnTo>
                    <a:pt x="835" y="644"/>
                  </a:lnTo>
                  <a:lnTo>
                    <a:pt x="5367" y="644"/>
                  </a:lnTo>
                </a:path>
              </a:pathLst>
            </a:custGeom>
            <a:noFill/>
            <a:ln w="22225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endParaRPr lang="de-DE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609975" y="5194242"/>
            <a:ext cx="4712129" cy="439831"/>
            <a:chOff x="3609975" y="5135822"/>
            <a:chExt cx="4712129" cy="439831"/>
          </a:xfrm>
        </p:grpSpPr>
        <p:sp>
          <p:nvSpPr>
            <p:cNvPr id="55" name="Rectangle 39"/>
            <p:cNvSpPr>
              <a:spLocks noChangeArrowheads="1"/>
            </p:cNvSpPr>
            <p:nvPr/>
          </p:nvSpPr>
          <p:spPr bwMode="auto">
            <a:xfrm>
              <a:off x="3619196" y="5234580"/>
              <a:ext cx="678776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>
              <a:lvl1pPr defTabSz="330200">
                <a:tabLst>
                  <a:tab pos="8521700" algn="r"/>
                </a:tabLst>
                <a:defRPr sz="17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161925" indent="-160338" defTabSz="330200">
                <a:buChar char="•"/>
                <a:tabLst>
                  <a:tab pos="8521700" algn="r"/>
                </a:tabLs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352425" indent="-188913" defTabSz="330200">
                <a:buChar char="–"/>
                <a:tabLst>
                  <a:tab pos="8521700" algn="r"/>
                </a:tabLs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514350" indent="-160338" defTabSz="330200">
                <a:buChar char="-"/>
                <a:tabLst>
                  <a:tab pos="8521700" algn="r"/>
                </a:tabLs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511300" indent="-328613" defTabSz="330200">
                <a:spcBef>
                  <a:spcPct val="20000"/>
                </a:spcBef>
                <a:buChar char="»"/>
                <a:tabLst>
                  <a:tab pos="8521700" algn="r"/>
                </a:tabLs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968500" indent="-328613" defTabSz="330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8521700" algn="r"/>
                </a:tabLs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425700" indent="-328613" defTabSz="330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8521700" algn="r"/>
                </a:tabLs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882900" indent="-328613" defTabSz="330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8521700" algn="r"/>
                </a:tabLs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340100" indent="-328613" defTabSz="330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8521700" algn="r"/>
                </a:tabLs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00" dirty="0">
                  <a:latin typeface="+mn-lt"/>
                  <a:cs typeface="Arial" panose="020B0604020202020204" pitchFamily="34" charset="0"/>
                </a:rPr>
                <a:t>Target</a:t>
              </a:r>
            </a:p>
          </p:txBody>
        </p:sp>
        <p:sp>
          <p:nvSpPr>
            <p:cNvPr id="56" name="Rectangle 40"/>
            <p:cNvSpPr>
              <a:spLocks noChangeArrowheads="1"/>
            </p:cNvSpPr>
            <p:nvPr/>
          </p:nvSpPr>
          <p:spPr bwMode="auto">
            <a:xfrm>
              <a:off x="4404626" y="5155334"/>
              <a:ext cx="3719513" cy="376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>
              <a:lvl1pPr marL="342900" indent="-342900" defTabSz="330200">
                <a:tabLst>
                  <a:tab pos="8521700" algn="r"/>
                </a:tabLst>
                <a:defRPr sz="17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161925" indent="-160338" defTabSz="330200">
                <a:buChar char="•"/>
                <a:tabLst>
                  <a:tab pos="8521700" algn="r"/>
                </a:tabLs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352425" indent="-188913" defTabSz="330200">
                <a:buChar char="–"/>
                <a:tabLst>
                  <a:tab pos="8521700" algn="r"/>
                </a:tabLs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514350" indent="-160338" defTabSz="330200">
                <a:buChar char="-"/>
                <a:tabLst>
                  <a:tab pos="8521700" algn="r"/>
                </a:tabLs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511300" indent="-328613" defTabSz="330200">
                <a:spcBef>
                  <a:spcPct val="20000"/>
                </a:spcBef>
                <a:buChar char="»"/>
                <a:tabLst>
                  <a:tab pos="8521700" algn="r"/>
                </a:tabLs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968500" indent="-328613" defTabSz="330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8521700" algn="r"/>
                </a:tabLs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425700" indent="-328613" defTabSz="330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8521700" algn="r"/>
                </a:tabLs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882900" indent="-328613" defTabSz="330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8521700" algn="r"/>
                </a:tabLs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340100" indent="-328613" defTabSz="330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8521700" algn="r"/>
                </a:tabLs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168275" lvl="1" indent="-166688" fontAlgn="base">
                <a:spcBef>
                  <a:spcPct val="0"/>
                </a:spcBef>
                <a:spcAft>
                  <a:spcPct val="0"/>
                </a:spcAft>
                <a:tabLst/>
                <a:defRPr/>
              </a:pPr>
              <a:r>
                <a:rPr lang="en-US" altLang="de-DE" sz="1400" dirty="0">
                  <a:latin typeface="Calibri (body)"/>
                  <a:cs typeface="Arial" panose="020B0604020202020204" pitchFamily="34" charset="0"/>
                </a:rPr>
                <a:t>Refugees in Europe</a:t>
              </a:r>
            </a:p>
          </p:txBody>
        </p:sp>
        <p:sp>
          <p:nvSpPr>
            <p:cNvPr id="57" name="Freeform 41"/>
            <p:cNvSpPr>
              <a:spLocks/>
            </p:cNvSpPr>
            <p:nvPr/>
          </p:nvSpPr>
          <p:spPr bwMode="auto">
            <a:xfrm>
              <a:off x="3609975" y="5135822"/>
              <a:ext cx="4712129" cy="439831"/>
            </a:xfrm>
            <a:custGeom>
              <a:avLst/>
              <a:gdLst>
                <a:gd name="T0" fmla="*/ 0 w 5367"/>
                <a:gd name="T1" fmla="*/ 0 h 644"/>
                <a:gd name="T2" fmla="*/ 727744 w 5367"/>
                <a:gd name="T3" fmla="*/ 0 h 644"/>
                <a:gd name="T4" fmla="*/ 726874 w 5367"/>
                <a:gd name="T5" fmla="*/ 560388 h 644"/>
                <a:gd name="T6" fmla="*/ 4672013 w 5367"/>
                <a:gd name="T7" fmla="*/ 560388 h 64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67" h="644">
                  <a:moveTo>
                    <a:pt x="0" y="0"/>
                  </a:moveTo>
                  <a:lnTo>
                    <a:pt x="836" y="0"/>
                  </a:lnTo>
                  <a:lnTo>
                    <a:pt x="835" y="644"/>
                  </a:lnTo>
                  <a:lnTo>
                    <a:pt x="5367" y="644"/>
                  </a:lnTo>
                </a:path>
              </a:pathLst>
            </a:custGeom>
            <a:noFill/>
            <a:ln w="22225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endParaRPr lang="de-DE"/>
            </a:p>
          </p:txBody>
        </p:sp>
      </p:grpSp>
      <p:sp>
        <p:nvSpPr>
          <p:cNvPr id="59" name="AutoShape 32"/>
          <p:cNvSpPr>
            <a:spLocks noChangeArrowheads="1"/>
          </p:cNvSpPr>
          <p:nvPr/>
        </p:nvSpPr>
        <p:spPr bwMode="auto">
          <a:xfrm>
            <a:off x="5024494" y="3058577"/>
            <a:ext cx="217532" cy="436007"/>
          </a:xfrm>
          <a:prstGeom prst="chevron">
            <a:avLst>
              <a:gd name="adj" fmla="val 100000"/>
            </a:avLst>
          </a:prstGeom>
          <a:solidFill>
            <a:srgbClr val="FFFFFF"/>
          </a:solidFill>
          <a:ln w="2540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de-DE" sz="13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0" name="Text12"/>
          <p:cNvSpPr>
            <a:spLocks noChangeArrowheads="1"/>
          </p:cNvSpPr>
          <p:nvPr/>
        </p:nvSpPr>
        <p:spPr bwMode="auto">
          <a:xfrm>
            <a:off x="1630659" y="3177028"/>
            <a:ext cx="2974191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342900" indent="-342900" defTabSz="330200">
              <a:defRPr sz="17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68275" indent="-166688" defTabSz="330200"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8775" indent="-188913" defTabSz="330200"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511175" indent="-150813" defTabSz="330200">
              <a:buChar char="-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701675" indent="4763" defTabSz="330200">
              <a:spcBef>
                <a:spcPct val="20000"/>
              </a:spcBef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158875" indent="4763" defTabSz="330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616075" indent="4763" defTabSz="330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073275" indent="4763" defTabSz="330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530475" indent="4763" defTabSz="330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68275" marR="0" lvl="1" indent="-166688" defTabSz="330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zh-HK" sz="1200" dirty="0" smtClean="0">
                <a:latin typeface="Calibri (body)"/>
                <a:cs typeface="Arial" panose="020B0604020202020204" pitchFamily="34" charset="0"/>
              </a:rPr>
              <a:t>Cut off from traditional funding sources</a:t>
            </a:r>
            <a:endParaRPr lang="en-US" altLang="zh-HK" sz="1200" dirty="0">
              <a:latin typeface="Calibri (body)"/>
              <a:cs typeface="Arial" panose="020B0604020202020204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5273904" y="2640917"/>
            <a:ext cx="1469272" cy="492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</a:t>
            </a:r>
            <a:endParaRPr lang="de-DE" sz="1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82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 txBox="1">
            <a:spLocks/>
          </p:cNvSpPr>
          <p:nvPr/>
        </p:nvSpPr>
        <p:spPr>
          <a:xfrm>
            <a:off x="660400" y="534438"/>
            <a:ext cx="10934700" cy="783318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 smtClean="0">
                <a:latin typeface="Georgia" panose="02040502050405020303" pitchFamily="18" charset="0"/>
                <a:cs typeface="Arial" panose="020B0604020202020204" pitchFamily="34" charset="0"/>
              </a:rPr>
              <a:t>Market Size</a:t>
            </a:r>
            <a:endParaRPr lang="de-DE" sz="28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0399" y="1392298"/>
            <a:ext cx="11067143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GB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Nr. of refugee entrepreneurs to reach a peak in 2020; Market entry in 2020 attractive due to market size and potential social impact</a:t>
            </a:r>
            <a:endParaRPr lang="en-GB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0400" y="1699420"/>
            <a:ext cx="5040000" cy="25200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Projected Refugee Entrepreneurs in the EU</a:t>
            </a:r>
            <a:endParaRPr lang="de-D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555100" y="1699420"/>
            <a:ext cx="5040000" cy="25200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Refugee loan market in 2020</a:t>
            </a:r>
            <a:endParaRPr lang="de-D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573180871"/>
              </p:ext>
            </p:extLst>
          </p:nvPr>
        </p:nvGraphicFramePr>
        <p:xfrm>
          <a:off x="5264970" y="2316731"/>
          <a:ext cx="5894700" cy="28946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BEC14-2320-481B-91DE-53F6B0B3C054}" type="slidenum">
              <a:rPr lang="de-DE" smtClean="0"/>
              <a:t>6</a:t>
            </a:fld>
            <a:endParaRPr lang="de-DE"/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272322"/>
              </p:ext>
            </p:extLst>
          </p:nvPr>
        </p:nvGraphicFramePr>
        <p:xfrm>
          <a:off x="820057" y="2236469"/>
          <a:ext cx="4685394" cy="30786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" name="Rectangle 2"/>
          <p:cNvSpPr/>
          <p:nvPr/>
        </p:nvSpPr>
        <p:spPr>
          <a:xfrm>
            <a:off x="820056" y="4429648"/>
            <a:ext cx="4419601" cy="432386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Box 16"/>
          <p:cNvSpPr txBox="1"/>
          <p:nvPr/>
        </p:nvSpPr>
        <p:spPr>
          <a:xfrm>
            <a:off x="660400" y="6356350"/>
            <a:ext cx="96393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55600"/>
            <a:r>
              <a:rPr lang="en-GB" sz="1100" dirty="0" smtClean="0"/>
              <a:t>Notes</a:t>
            </a:r>
          </a:p>
          <a:p>
            <a:pPr defTabSz="355600"/>
            <a:r>
              <a:rPr lang="en-GB" sz="1100" dirty="0" smtClean="0"/>
              <a:t>1	</a:t>
            </a:r>
            <a:r>
              <a:rPr lang="de-DE" sz="1100" dirty="0" err="1" smtClean="0"/>
              <a:t>Based</a:t>
            </a:r>
            <a:r>
              <a:rPr lang="de-DE" sz="1100" dirty="0" smtClean="0"/>
              <a:t> on </a:t>
            </a:r>
            <a:r>
              <a:rPr lang="de-DE" sz="1100" dirty="0" err="1" smtClean="0"/>
              <a:t>estimates</a:t>
            </a:r>
            <a:r>
              <a:rPr lang="de-DE" sz="1100" dirty="0" smtClean="0"/>
              <a:t> </a:t>
            </a:r>
            <a:r>
              <a:rPr lang="de-DE" sz="1100" dirty="0" err="1" smtClean="0"/>
              <a:t>obtained</a:t>
            </a:r>
            <a:r>
              <a:rPr lang="de-DE" sz="1100" dirty="0" smtClean="0"/>
              <a:t> </a:t>
            </a:r>
            <a:r>
              <a:rPr lang="de-DE" sz="1100" dirty="0" err="1" smtClean="0"/>
              <a:t>from</a:t>
            </a:r>
            <a:r>
              <a:rPr lang="de-DE" sz="1100" dirty="0" smtClean="0"/>
              <a:t> Institute </a:t>
            </a:r>
            <a:r>
              <a:rPr lang="de-DE" sz="1100" dirty="0" err="1" smtClean="0"/>
              <a:t>of</a:t>
            </a:r>
            <a:r>
              <a:rPr lang="de-DE" sz="1100" dirty="0" smtClean="0"/>
              <a:t> </a:t>
            </a:r>
            <a:r>
              <a:rPr lang="de-DE" sz="1100" dirty="0" err="1" smtClean="0"/>
              <a:t>Social</a:t>
            </a:r>
            <a:r>
              <a:rPr lang="de-DE" sz="1100" dirty="0" smtClean="0"/>
              <a:t> Research</a:t>
            </a:r>
            <a:endParaRPr lang="de-DE" sz="1100" dirty="0"/>
          </a:p>
        </p:txBody>
      </p:sp>
      <p:grpSp>
        <p:nvGrpSpPr>
          <p:cNvPr id="8" name="Group 7"/>
          <p:cNvGrpSpPr/>
          <p:nvPr/>
        </p:nvGrpSpPr>
        <p:grpSpPr>
          <a:xfrm>
            <a:off x="730056" y="5555100"/>
            <a:ext cx="4211126" cy="678730"/>
            <a:chOff x="730056" y="5555100"/>
            <a:chExt cx="4211126" cy="678730"/>
          </a:xfrm>
        </p:grpSpPr>
        <p:sp>
          <p:nvSpPr>
            <p:cNvPr id="5" name="Rectangle 4"/>
            <p:cNvSpPr/>
            <p:nvPr/>
          </p:nvSpPr>
          <p:spPr>
            <a:xfrm>
              <a:off x="820056" y="5555100"/>
              <a:ext cx="4121126" cy="60313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30056" y="5622225"/>
              <a:ext cx="144000" cy="144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02336" y="5566981"/>
              <a:ext cx="3816494" cy="666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2.2% </a:t>
              </a:r>
              <a:r>
                <a:rPr lang="de-DE" sz="1400" dirty="0" err="1" smtClean="0"/>
                <a:t>of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entrepreneurs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within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refugee</a:t>
              </a:r>
              <a:r>
                <a:rPr lang="de-DE" sz="1400" dirty="0" smtClean="0"/>
                <a:t> population</a:t>
              </a:r>
              <a:r>
                <a:rPr lang="de-DE" sz="1400" baseline="30000" dirty="0" smtClean="0"/>
                <a:t>1</a:t>
              </a:r>
            </a:p>
            <a:p>
              <a:r>
                <a:rPr lang="de-DE" sz="1400" dirty="0"/>
                <a:t>Accounts </a:t>
              </a:r>
              <a:r>
                <a:rPr lang="de-DE" sz="1400" dirty="0" err="1"/>
                <a:t>for</a:t>
              </a:r>
              <a:r>
                <a:rPr lang="de-DE" sz="1400" dirty="0"/>
                <a:t> </a:t>
              </a:r>
              <a:r>
                <a:rPr lang="de-DE" sz="1400" dirty="0" err="1"/>
                <a:t>refugees</a:t>
              </a:r>
              <a:r>
                <a:rPr lang="de-DE" sz="1400" dirty="0"/>
                <a:t>‘ </a:t>
              </a:r>
              <a:r>
                <a:rPr lang="de-DE" sz="1400" dirty="0" err="1"/>
                <a:t>learning</a:t>
              </a:r>
              <a:r>
                <a:rPr lang="de-DE" sz="1400" dirty="0"/>
                <a:t> </a:t>
              </a:r>
              <a:r>
                <a:rPr lang="de-DE" sz="1400" dirty="0" err="1"/>
                <a:t>curve</a:t>
              </a:r>
              <a:endParaRPr lang="de-DE" sz="1400" dirty="0"/>
            </a:p>
            <a:p>
              <a:endParaRPr lang="de-DE" sz="1400" baseline="30000" dirty="0" smtClean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30056" y="5848053"/>
              <a:ext cx="144000" cy="144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868904" y="5555100"/>
            <a:ext cx="5155455" cy="603130"/>
            <a:chOff x="820056" y="5555100"/>
            <a:chExt cx="4565467" cy="603130"/>
          </a:xfrm>
        </p:grpSpPr>
        <p:sp>
          <p:nvSpPr>
            <p:cNvPr id="31" name="Rectangle 30"/>
            <p:cNvSpPr/>
            <p:nvPr/>
          </p:nvSpPr>
          <p:spPr>
            <a:xfrm>
              <a:off x="820056" y="5555100"/>
              <a:ext cx="4121126" cy="60313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949960" y="5555100"/>
              <a:ext cx="44355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de-DE" sz="1400" dirty="0" smtClean="0"/>
                <a:t>Average </a:t>
              </a:r>
              <a:r>
                <a:rPr lang="de-DE" sz="1400" dirty="0" err="1" smtClean="0"/>
                <a:t>loan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size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of</a:t>
              </a:r>
              <a:r>
                <a:rPr lang="de-DE" sz="1400" dirty="0" smtClean="0"/>
                <a:t> €10,000 &amp; </a:t>
              </a:r>
              <a:r>
                <a:rPr lang="de-DE" sz="1400" dirty="0" err="1" smtClean="0"/>
                <a:t>loan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length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of</a:t>
              </a:r>
              <a:r>
                <a:rPr lang="de-DE" sz="1400" dirty="0" smtClean="0"/>
                <a:t> 3 </a:t>
              </a:r>
              <a:r>
                <a:rPr lang="de-DE" sz="1400" dirty="0" err="1" smtClean="0"/>
                <a:t>years</a:t>
              </a:r>
              <a:r>
                <a:rPr lang="de-DE" sz="1400" dirty="0" smtClean="0"/>
                <a:t> </a:t>
              </a:r>
            </a:p>
            <a:p>
              <a:r>
                <a:rPr lang="de-DE" sz="1400" dirty="0" smtClean="0"/>
                <a:t>Accounts </a:t>
              </a:r>
              <a:r>
                <a:rPr lang="de-DE" sz="1400" dirty="0" err="1" smtClean="0"/>
                <a:t>for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repeated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borrowers</a:t>
              </a:r>
              <a:endParaRPr lang="de-DE" sz="1400" baseline="30000" dirty="0" smtClean="0"/>
            </a:p>
          </p:txBody>
        </p:sp>
      </p:grpSp>
      <p:cxnSp>
        <p:nvCxnSpPr>
          <p:cNvPr id="19" name="Elbow Connector 18"/>
          <p:cNvCxnSpPr>
            <a:stCxn id="3" idx="3"/>
            <a:endCxn id="48" idx="1"/>
          </p:cNvCxnSpPr>
          <p:nvPr/>
        </p:nvCxnSpPr>
        <p:spPr>
          <a:xfrm flipV="1">
            <a:off x="5239657" y="1825420"/>
            <a:ext cx="1315443" cy="2820421"/>
          </a:xfrm>
          <a:prstGeom prst="bentConnector3">
            <a:avLst>
              <a:gd name="adj1" fmla="val 50000"/>
            </a:avLst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6793714" y="5631636"/>
            <a:ext cx="144000" cy="144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/>
          </a:p>
        </p:txBody>
      </p:sp>
      <p:sp>
        <p:nvSpPr>
          <p:cNvPr id="40" name="Rectangle 39"/>
          <p:cNvSpPr/>
          <p:nvPr/>
        </p:nvSpPr>
        <p:spPr>
          <a:xfrm>
            <a:off x="6793714" y="5857464"/>
            <a:ext cx="144000" cy="144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/>
          </a:p>
        </p:txBody>
      </p:sp>
      <p:sp>
        <p:nvSpPr>
          <p:cNvPr id="37" name="TextBox 36"/>
          <p:cNvSpPr txBox="1"/>
          <p:nvPr/>
        </p:nvSpPr>
        <p:spPr>
          <a:xfrm>
            <a:off x="10061464" y="2287269"/>
            <a:ext cx="166607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Aggregate </a:t>
            </a:r>
            <a:r>
              <a:rPr lang="de-DE" sz="1200" dirty="0" err="1" smtClean="0"/>
              <a:t>loans</a:t>
            </a:r>
            <a:r>
              <a:rPr lang="de-DE" sz="1200" dirty="0" smtClean="0"/>
              <a:t> </a:t>
            </a:r>
            <a:r>
              <a:rPr lang="de-DE" sz="1200" dirty="0" err="1" smtClean="0"/>
              <a:t>outstanding</a:t>
            </a:r>
            <a:r>
              <a:rPr lang="de-DE" sz="1200" dirty="0" smtClean="0"/>
              <a:t> - EU-</a:t>
            </a:r>
            <a:r>
              <a:rPr lang="de-DE" sz="1200" dirty="0" err="1" smtClean="0"/>
              <a:t>wide</a:t>
            </a:r>
            <a:endParaRPr lang="de-DE" sz="1200" dirty="0" smtClean="0"/>
          </a:p>
        </p:txBody>
      </p:sp>
      <p:cxnSp>
        <p:nvCxnSpPr>
          <p:cNvPr id="41" name="Elbow Connector 40"/>
          <p:cNvCxnSpPr>
            <a:stCxn id="37" idx="1"/>
          </p:cNvCxnSpPr>
          <p:nvPr/>
        </p:nvCxnSpPr>
        <p:spPr>
          <a:xfrm rot="10800000" flipV="1">
            <a:off x="8419240" y="2518102"/>
            <a:ext cx="1642225" cy="57004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10061464" y="2824746"/>
            <a:ext cx="153363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Aggregate </a:t>
            </a:r>
            <a:r>
              <a:rPr lang="de-DE" sz="1200" dirty="0" err="1" smtClean="0"/>
              <a:t>loans</a:t>
            </a:r>
            <a:r>
              <a:rPr lang="de-DE" sz="1200" dirty="0" smtClean="0"/>
              <a:t> </a:t>
            </a:r>
            <a:r>
              <a:rPr lang="de-DE" sz="1200" dirty="0" err="1" smtClean="0"/>
              <a:t>outstanding</a:t>
            </a:r>
            <a:r>
              <a:rPr lang="de-DE" sz="1200" dirty="0" smtClean="0"/>
              <a:t> - Germany, France &amp; </a:t>
            </a:r>
            <a:r>
              <a:rPr lang="de-DE" sz="1200" dirty="0" err="1" smtClean="0"/>
              <a:t>Sweden</a:t>
            </a:r>
            <a:r>
              <a:rPr lang="de-DE" sz="1200" dirty="0" smtClean="0"/>
              <a:t> (Core 3)</a:t>
            </a:r>
            <a:endParaRPr lang="de-DE" sz="1200" dirty="0"/>
          </a:p>
        </p:txBody>
      </p:sp>
      <p:cxnSp>
        <p:nvCxnSpPr>
          <p:cNvPr id="55" name="Elbow Connector 54"/>
          <p:cNvCxnSpPr>
            <a:stCxn id="54" idx="1"/>
          </p:cNvCxnSpPr>
          <p:nvPr/>
        </p:nvCxnSpPr>
        <p:spPr>
          <a:xfrm rot="10800000" flipV="1">
            <a:off x="8433616" y="3240245"/>
            <a:ext cx="1627849" cy="106280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10061464" y="4520424"/>
            <a:ext cx="149923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Fund Size </a:t>
            </a:r>
            <a:r>
              <a:rPr lang="de-DE" sz="1200" dirty="0" err="1" smtClean="0"/>
              <a:t>is</a:t>
            </a:r>
            <a:r>
              <a:rPr lang="de-DE" sz="1200" dirty="0" smtClean="0"/>
              <a:t> </a:t>
            </a:r>
            <a:r>
              <a:rPr lang="de-DE" sz="1200" dirty="0" err="1" smtClean="0"/>
              <a:t>reasonable</a:t>
            </a:r>
            <a:r>
              <a:rPr lang="de-DE" sz="1200" dirty="0"/>
              <a:t> </a:t>
            </a:r>
            <a:r>
              <a:rPr lang="de-DE" sz="1200" dirty="0" err="1" smtClean="0"/>
              <a:t>with</a:t>
            </a:r>
            <a:r>
              <a:rPr lang="de-DE" sz="1200" dirty="0" smtClean="0"/>
              <a:t> 27% </a:t>
            </a:r>
            <a:r>
              <a:rPr lang="de-DE" sz="1200" dirty="0" err="1" smtClean="0"/>
              <a:t>market</a:t>
            </a:r>
            <a:r>
              <a:rPr lang="de-DE" sz="1200" dirty="0" smtClean="0"/>
              <a:t> </a:t>
            </a:r>
            <a:r>
              <a:rPr lang="de-DE" sz="1200" dirty="0" err="1" smtClean="0"/>
              <a:t>share</a:t>
            </a:r>
            <a:endParaRPr lang="de-DE" sz="1200" dirty="0"/>
          </a:p>
        </p:txBody>
      </p:sp>
      <p:cxnSp>
        <p:nvCxnSpPr>
          <p:cNvPr id="64" name="Elbow Connector 63"/>
          <p:cNvCxnSpPr>
            <a:stCxn id="63" idx="1"/>
          </p:cNvCxnSpPr>
          <p:nvPr/>
        </p:nvCxnSpPr>
        <p:spPr>
          <a:xfrm rot="10800000" flipV="1">
            <a:off x="8433600" y="4843589"/>
            <a:ext cx="1627864" cy="236655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10095867" y="3802021"/>
            <a:ext cx="149923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New </a:t>
            </a:r>
            <a:r>
              <a:rPr lang="de-DE" sz="1200" dirty="0" err="1" smtClean="0"/>
              <a:t>Loan</a:t>
            </a:r>
            <a:r>
              <a:rPr lang="de-DE" sz="1200" dirty="0" smtClean="0"/>
              <a:t> </a:t>
            </a:r>
            <a:r>
              <a:rPr lang="de-DE" sz="1200" dirty="0" err="1" smtClean="0"/>
              <a:t>issuance</a:t>
            </a:r>
            <a:r>
              <a:rPr lang="de-DE" sz="1200" dirty="0" smtClean="0"/>
              <a:t> 2020 (Core 3)</a:t>
            </a:r>
            <a:endParaRPr lang="de-DE" sz="1200" dirty="0"/>
          </a:p>
        </p:txBody>
      </p:sp>
      <p:cxnSp>
        <p:nvCxnSpPr>
          <p:cNvPr id="72" name="Elbow Connector 71"/>
          <p:cNvCxnSpPr>
            <a:stCxn id="71" idx="1"/>
          </p:cNvCxnSpPr>
          <p:nvPr/>
        </p:nvCxnSpPr>
        <p:spPr>
          <a:xfrm rot="10800000" flipV="1">
            <a:off x="8737601" y="4032854"/>
            <a:ext cx="1358267" cy="213014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43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 txBox="1">
            <a:spLocks/>
          </p:cNvSpPr>
          <p:nvPr/>
        </p:nvSpPr>
        <p:spPr>
          <a:xfrm>
            <a:off x="660400" y="768886"/>
            <a:ext cx="10934700" cy="783318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 smtClean="0">
                <a:latin typeface="Georgia" panose="02040502050405020303" pitchFamily="18" charset="0"/>
                <a:cs typeface="Arial" panose="020B0604020202020204" pitchFamily="34" charset="0"/>
              </a:rPr>
              <a:t>Refugee Integration Fund — Structure</a:t>
            </a:r>
          </a:p>
          <a:p>
            <a:r>
              <a:rPr lang="de-DE" sz="1400" i="1" dirty="0">
                <a:latin typeface="+mn-lt"/>
              </a:rPr>
              <a:t>Solution to a </a:t>
            </a:r>
            <a:r>
              <a:rPr lang="de-DE" sz="1400" i="1" u="sng" dirty="0">
                <a:latin typeface="+mn-lt"/>
              </a:rPr>
              <a:t>coordination</a:t>
            </a:r>
            <a:r>
              <a:rPr lang="de-DE" sz="1400" i="1" dirty="0">
                <a:latin typeface="+mn-lt"/>
              </a:rPr>
              <a:t> problem and </a:t>
            </a:r>
            <a:r>
              <a:rPr lang="de-DE" sz="1400" i="1" u="sng" dirty="0">
                <a:latin typeface="+mn-lt"/>
              </a:rPr>
              <a:t>information</a:t>
            </a:r>
            <a:r>
              <a:rPr lang="de-DE" sz="1400" i="1" dirty="0">
                <a:latin typeface="+mn-lt"/>
              </a:rPr>
              <a:t> problem</a:t>
            </a:r>
          </a:p>
          <a:p>
            <a:endParaRPr lang="de-DE" sz="28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0400" y="1392298"/>
            <a:ext cx="109347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GB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 MFLO is an optimal structure to target several countries and attract a diverse range of investors</a:t>
            </a:r>
            <a:endParaRPr lang="en-GB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60400" y="1699421"/>
            <a:ext cx="10934700" cy="252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Refugee crisis in Europe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0400" y="1699421"/>
            <a:ext cx="10934700" cy="25200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Microfinance Loan Obligation (MFLO) Structure</a:t>
            </a:r>
            <a:endParaRPr lang="de-D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BEC14-2320-481B-91DE-53F6B0B3C054}" type="slidenum">
              <a:rPr lang="de-DE" smtClean="0"/>
              <a:t>7</a:t>
            </a:fld>
            <a:endParaRPr lang="de-DE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720" y="2527121"/>
            <a:ext cx="8674687" cy="320769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5388" y="4734654"/>
            <a:ext cx="2173346" cy="13256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2926" y="4453660"/>
            <a:ext cx="1285518" cy="163368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0237" y="2455794"/>
            <a:ext cx="1182487" cy="151152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73097" y="2074042"/>
            <a:ext cx="3558384" cy="584646"/>
            <a:chOff x="673097" y="2074042"/>
            <a:chExt cx="3558384" cy="584646"/>
          </a:xfrm>
        </p:grpSpPr>
        <p:sp>
          <p:nvSpPr>
            <p:cNvPr id="27" name="Rectangle 26"/>
            <p:cNvSpPr/>
            <p:nvPr/>
          </p:nvSpPr>
          <p:spPr>
            <a:xfrm>
              <a:off x="673097" y="2074042"/>
              <a:ext cx="1709106" cy="58464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dirty="0" err="1" smtClean="0">
                  <a:solidFill>
                    <a:schemeClr val="tx1"/>
                  </a:solidFill>
                </a:rPr>
                <a:t>Reduces</a:t>
              </a:r>
              <a:r>
                <a:rPr lang="de-DE" sz="1200" dirty="0" smtClean="0">
                  <a:solidFill>
                    <a:schemeClr val="tx1"/>
                  </a:solidFill>
                </a:rPr>
                <a:t> </a:t>
              </a:r>
              <a:r>
                <a:rPr lang="de-DE" sz="1200" dirty="0" err="1" smtClean="0">
                  <a:solidFill>
                    <a:schemeClr val="tx1"/>
                  </a:solidFill>
                </a:rPr>
                <a:t>currency</a:t>
              </a:r>
              <a:r>
                <a:rPr lang="de-DE" sz="1200" dirty="0" smtClean="0">
                  <a:solidFill>
                    <a:schemeClr val="tx1"/>
                  </a:solidFill>
                </a:rPr>
                <a:t> </a:t>
              </a:r>
              <a:r>
                <a:rPr lang="de-DE" sz="1200" dirty="0" err="1" smtClean="0">
                  <a:solidFill>
                    <a:schemeClr val="tx1"/>
                  </a:solidFill>
                </a:rPr>
                <a:t>risk</a:t>
              </a:r>
              <a:r>
                <a:rPr lang="de-DE" sz="1200" dirty="0" smtClean="0">
                  <a:solidFill>
                    <a:schemeClr val="tx1"/>
                  </a:solidFill>
                </a:rPr>
                <a:t> </a:t>
              </a:r>
              <a:r>
                <a:rPr lang="de-DE" sz="1200" dirty="0" err="1" smtClean="0">
                  <a:solidFill>
                    <a:schemeClr val="tx1"/>
                  </a:solidFill>
                </a:rPr>
                <a:t>and</a:t>
              </a:r>
              <a:r>
                <a:rPr lang="de-DE" sz="1200" dirty="0" smtClean="0">
                  <a:solidFill>
                    <a:schemeClr val="tx1"/>
                  </a:solidFill>
                </a:rPr>
                <a:t> </a:t>
              </a:r>
              <a:r>
                <a:rPr lang="de-DE" sz="1200" dirty="0" err="1" smtClean="0">
                  <a:solidFill>
                    <a:schemeClr val="tx1"/>
                  </a:solidFill>
                </a:rPr>
                <a:t>mismatches</a:t>
              </a:r>
              <a:endParaRPr lang="de-DE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5" name="Elbow Connector 4"/>
            <p:cNvCxnSpPr>
              <a:stCxn id="27" idx="3"/>
              <a:endCxn id="25" idx="0"/>
            </p:cNvCxnSpPr>
            <p:nvPr/>
          </p:nvCxnSpPr>
          <p:spPr>
            <a:xfrm>
              <a:off x="2382203" y="2366365"/>
              <a:ext cx="1849278" cy="89429"/>
            </a:xfrm>
            <a:prstGeom prst="bentConnector2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8877666" y="2074042"/>
            <a:ext cx="2717434" cy="584646"/>
            <a:chOff x="8877666" y="2074042"/>
            <a:chExt cx="2717434" cy="584646"/>
          </a:xfrm>
        </p:grpSpPr>
        <p:sp>
          <p:nvSpPr>
            <p:cNvPr id="26" name="Rectangle 25"/>
            <p:cNvSpPr/>
            <p:nvPr/>
          </p:nvSpPr>
          <p:spPr>
            <a:xfrm>
              <a:off x="9885994" y="2074042"/>
              <a:ext cx="1709106" cy="58464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dirty="0" err="1" smtClean="0">
                  <a:solidFill>
                    <a:schemeClr val="tx1"/>
                  </a:solidFill>
                </a:rPr>
                <a:t>EaSI</a:t>
              </a:r>
              <a:r>
                <a:rPr lang="de-DE" sz="1200" dirty="0" smtClean="0">
                  <a:solidFill>
                    <a:schemeClr val="tx1"/>
                  </a:solidFill>
                </a:rPr>
                <a:t> </a:t>
              </a:r>
              <a:r>
                <a:rPr lang="de-DE" sz="1200" dirty="0" err="1" smtClean="0">
                  <a:solidFill>
                    <a:schemeClr val="tx1"/>
                  </a:solidFill>
                </a:rPr>
                <a:t>Gurantee</a:t>
              </a:r>
              <a:r>
                <a:rPr lang="de-DE" sz="1200" dirty="0" smtClean="0">
                  <a:solidFill>
                    <a:schemeClr val="tx1"/>
                  </a:solidFill>
                </a:rPr>
                <a:t> Instrument </a:t>
              </a:r>
              <a:r>
                <a:rPr lang="de-DE" sz="1200" dirty="0" err="1" smtClean="0">
                  <a:solidFill>
                    <a:schemeClr val="tx1"/>
                  </a:solidFill>
                </a:rPr>
                <a:t>provides</a:t>
              </a:r>
              <a:r>
                <a:rPr lang="de-DE" sz="1200" dirty="0" smtClean="0">
                  <a:solidFill>
                    <a:schemeClr val="tx1"/>
                  </a:solidFill>
                </a:rPr>
                <a:t> </a:t>
              </a:r>
              <a:r>
                <a:rPr lang="de-DE" sz="1200" dirty="0" err="1" smtClean="0">
                  <a:solidFill>
                    <a:schemeClr val="tx1"/>
                  </a:solidFill>
                </a:rPr>
                <a:t>credit</a:t>
              </a:r>
              <a:r>
                <a:rPr lang="de-DE" sz="1200" dirty="0" smtClean="0">
                  <a:solidFill>
                    <a:schemeClr val="tx1"/>
                  </a:solidFill>
                </a:rPr>
                <a:t> </a:t>
              </a:r>
              <a:r>
                <a:rPr lang="de-DE" sz="1200" dirty="0" err="1" smtClean="0">
                  <a:solidFill>
                    <a:schemeClr val="tx1"/>
                  </a:solidFill>
                </a:rPr>
                <a:t>enhancement</a:t>
              </a:r>
              <a:endParaRPr lang="de-DE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31" name="Elbow Connector 30"/>
            <p:cNvCxnSpPr>
              <a:stCxn id="21" idx="0"/>
              <a:endCxn id="26" idx="1"/>
            </p:cNvCxnSpPr>
            <p:nvPr/>
          </p:nvCxnSpPr>
          <p:spPr>
            <a:xfrm rot="5400000" flipH="1" flipV="1">
              <a:off x="9283756" y="1960275"/>
              <a:ext cx="196148" cy="1008328"/>
            </a:xfrm>
            <a:prstGeom prst="bentConnector2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673097" y="5357205"/>
            <a:ext cx="2571737" cy="846198"/>
            <a:chOff x="673097" y="5357205"/>
            <a:chExt cx="2571737" cy="846198"/>
          </a:xfrm>
        </p:grpSpPr>
        <p:sp>
          <p:nvSpPr>
            <p:cNvPr id="29" name="Rectangle 28"/>
            <p:cNvSpPr/>
            <p:nvPr/>
          </p:nvSpPr>
          <p:spPr>
            <a:xfrm>
              <a:off x="673097" y="5618757"/>
              <a:ext cx="1709106" cy="58464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dirty="0" err="1" smtClean="0">
                  <a:solidFill>
                    <a:schemeClr val="tx1"/>
                  </a:solidFill>
                </a:rPr>
                <a:t>Two</a:t>
              </a:r>
              <a:r>
                <a:rPr lang="de-DE" sz="1200" dirty="0" smtClean="0">
                  <a:solidFill>
                    <a:schemeClr val="tx1"/>
                  </a:solidFill>
                </a:rPr>
                <a:t>-tier </a:t>
              </a:r>
              <a:r>
                <a:rPr lang="de-DE" sz="1200" dirty="0">
                  <a:solidFill>
                    <a:schemeClr val="tx1"/>
                  </a:solidFill>
                </a:rPr>
                <a:t>S</a:t>
              </a:r>
              <a:r>
                <a:rPr lang="de-DE" sz="1200" dirty="0" smtClean="0">
                  <a:solidFill>
                    <a:schemeClr val="tx1"/>
                  </a:solidFill>
                </a:rPr>
                <a:t>ystem </a:t>
              </a:r>
              <a:r>
                <a:rPr lang="de-DE" sz="1200" dirty="0" err="1" smtClean="0">
                  <a:solidFill>
                    <a:schemeClr val="tx1"/>
                  </a:solidFill>
                </a:rPr>
                <a:t>to</a:t>
              </a:r>
              <a:r>
                <a:rPr lang="de-DE" sz="1200" dirty="0" smtClean="0">
                  <a:solidFill>
                    <a:schemeClr val="tx1"/>
                  </a:solidFill>
                </a:rPr>
                <a:t> </a:t>
              </a:r>
              <a:r>
                <a:rPr lang="de-DE" sz="1200" dirty="0" err="1" smtClean="0">
                  <a:solidFill>
                    <a:schemeClr val="tx1"/>
                  </a:solidFill>
                </a:rPr>
                <a:t>reduce</a:t>
              </a:r>
              <a:r>
                <a:rPr lang="de-DE" sz="1200" dirty="0" smtClean="0">
                  <a:solidFill>
                    <a:schemeClr val="tx1"/>
                  </a:solidFill>
                </a:rPr>
                <a:t> </a:t>
              </a:r>
              <a:r>
                <a:rPr lang="de-DE" sz="1200" dirty="0" err="1" smtClean="0">
                  <a:solidFill>
                    <a:schemeClr val="tx1"/>
                  </a:solidFill>
                </a:rPr>
                <a:t>counterparty</a:t>
              </a:r>
              <a:r>
                <a:rPr lang="de-DE" sz="1200" dirty="0" smtClean="0">
                  <a:solidFill>
                    <a:schemeClr val="tx1"/>
                  </a:solidFill>
                </a:rPr>
                <a:t> </a:t>
              </a:r>
              <a:r>
                <a:rPr lang="de-DE" sz="1200" dirty="0" err="1" smtClean="0">
                  <a:solidFill>
                    <a:schemeClr val="tx1"/>
                  </a:solidFill>
                </a:rPr>
                <a:t>risk</a:t>
              </a:r>
              <a:endParaRPr lang="de-DE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35" name="Elbow Connector 34"/>
            <p:cNvCxnSpPr/>
            <p:nvPr/>
          </p:nvCxnSpPr>
          <p:spPr>
            <a:xfrm flipV="1">
              <a:off x="2390242" y="5357205"/>
              <a:ext cx="854592" cy="523103"/>
            </a:xfrm>
            <a:prstGeom prst="bentConnector3">
              <a:avLst>
                <a:gd name="adj1" fmla="val 99948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2787058" y="4999511"/>
            <a:ext cx="671530" cy="307777"/>
            <a:chOff x="994452" y="4953105"/>
            <a:chExt cx="671530" cy="307777"/>
          </a:xfrm>
        </p:grpSpPr>
        <p:sp>
          <p:nvSpPr>
            <p:cNvPr id="2" name="Rectangle 1"/>
            <p:cNvSpPr/>
            <p:nvPr/>
          </p:nvSpPr>
          <p:spPr>
            <a:xfrm>
              <a:off x="1063373" y="5013242"/>
              <a:ext cx="602609" cy="18750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94452" y="4953105"/>
              <a:ext cx="6715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France</a:t>
              </a:r>
              <a:endParaRPr lang="de-DE" sz="14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981168" y="2562513"/>
            <a:ext cx="2467757" cy="850915"/>
            <a:chOff x="7981168" y="2562513"/>
            <a:chExt cx="2467757" cy="85091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81168" y="2562513"/>
              <a:ext cx="1792996" cy="850915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9802089" y="2955193"/>
              <a:ext cx="646836" cy="366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de-DE" sz="1000" dirty="0" err="1" smtClean="0">
                  <a:solidFill>
                    <a:schemeClr val="tx1"/>
                  </a:solidFill>
                </a:rPr>
                <a:t>Guarantee</a:t>
              </a:r>
              <a:r>
                <a:rPr lang="de-DE" sz="1000" dirty="0" smtClean="0">
                  <a:solidFill>
                    <a:schemeClr val="tx1"/>
                  </a:solidFill>
                </a:rPr>
                <a:t> Over Senior </a:t>
              </a:r>
              <a:r>
                <a:rPr lang="de-DE" sz="1000" dirty="0" err="1" smtClean="0">
                  <a:solidFill>
                    <a:schemeClr val="tx1"/>
                  </a:solidFill>
                </a:rPr>
                <a:t>tranche</a:t>
              </a:r>
              <a:endParaRPr lang="de-DE" sz="1000" dirty="0">
                <a:solidFill>
                  <a:schemeClr val="tx1"/>
                </a:solidFill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9229574" y="2963328"/>
            <a:ext cx="459408" cy="339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endParaRPr lang="de-DE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45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 txBox="1">
            <a:spLocks/>
          </p:cNvSpPr>
          <p:nvPr/>
        </p:nvSpPr>
        <p:spPr>
          <a:xfrm>
            <a:off x="660400" y="534438"/>
            <a:ext cx="10934700" cy="783318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 smtClean="0">
                <a:latin typeface="Georgia" panose="02040502050405020303" pitchFamily="18" charset="0"/>
                <a:cs typeface="Arial" panose="020B0604020202020204" pitchFamily="34" charset="0"/>
              </a:rPr>
              <a:t>RIF — Expansion </a:t>
            </a:r>
            <a:r>
              <a:rPr lang="de-DE" sz="2800" dirty="0" err="1" smtClean="0">
                <a:latin typeface="Georgia" panose="02040502050405020303" pitchFamily="18" charset="0"/>
                <a:cs typeface="Arial" panose="020B0604020202020204" pitchFamily="34" charset="0"/>
              </a:rPr>
              <a:t>Strategy</a:t>
            </a:r>
            <a:endParaRPr lang="de-DE" sz="28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0400" y="1392298"/>
            <a:ext cx="109347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GB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Roll-out strategy to be implemented in 3 phases to minimise execution risk</a:t>
            </a:r>
            <a:endParaRPr lang="en-GB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60400" y="1699421"/>
            <a:ext cx="10934700" cy="252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Refugee crisis in Europe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0400" y="1699421"/>
            <a:ext cx="10934700" cy="25200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Phase Strategy</a:t>
            </a:r>
            <a:endParaRPr lang="de-D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051957" y="2339416"/>
            <a:ext cx="9446983" cy="637868"/>
            <a:chOff x="615923" y="2974302"/>
            <a:chExt cx="7056028" cy="167005"/>
          </a:xfrm>
        </p:grpSpPr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2960251" y="2974302"/>
              <a:ext cx="4711700" cy="167005"/>
              <a:chOff x="0" y="0"/>
              <a:chExt cx="10373" cy="249"/>
            </a:xfrm>
          </p:grpSpPr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0" y="1"/>
                <a:ext cx="5234" cy="248"/>
              </a:xfrm>
              <a:custGeom>
                <a:avLst/>
                <a:gdLst>
                  <a:gd name="T0" fmla="*/ 5110 w 5234"/>
                  <a:gd name="T1" fmla="+- 0 1 1"/>
                  <a:gd name="T2" fmla="*/ 1 h 248"/>
                  <a:gd name="T3" fmla="*/ 0 w 5234"/>
                  <a:gd name="T4" fmla="+- 0 1 1"/>
                  <a:gd name="T5" fmla="*/ 1 h 248"/>
                  <a:gd name="T6" fmla="*/ 124 w 5234"/>
                  <a:gd name="T7" fmla="+- 0 125 1"/>
                  <a:gd name="T8" fmla="*/ 125 h 248"/>
                  <a:gd name="T9" fmla="*/ 0 w 5234"/>
                  <a:gd name="T10" fmla="+- 0 249 1"/>
                  <a:gd name="T11" fmla="*/ 249 h 248"/>
                  <a:gd name="T12" fmla="*/ 5110 w 5234"/>
                  <a:gd name="T13" fmla="+- 0 249 1"/>
                  <a:gd name="T14" fmla="*/ 249 h 248"/>
                  <a:gd name="T15" fmla="*/ 5234 w 5234"/>
                  <a:gd name="T16" fmla="+- 0 125 1"/>
                  <a:gd name="T17" fmla="*/ 125 h 248"/>
                  <a:gd name="T18" fmla="*/ 5110 w 5234"/>
                  <a:gd name="T19" fmla="+- 0 1 1"/>
                  <a:gd name="T20" fmla="*/ 1 h 248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  <a:cxn ang="0">
                    <a:pos x="T12" y="T14"/>
                  </a:cxn>
                  <a:cxn ang="0">
                    <a:pos x="T15" y="T17"/>
                  </a:cxn>
                  <a:cxn ang="0">
                    <a:pos x="T18" y="T20"/>
                  </a:cxn>
                </a:cxnLst>
                <a:rect l="0" t="0" r="r" b="b"/>
                <a:pathLst>
                  <a:path w="5234" h="248">
                    <a:moveTo>
                      <a:pt x="5110" y="0"/>
                    </a:moveTo>
                    <a:lnTo>
                      <a:pt x="0" y="0"/>
                    </a:lnTo>
                    <a:lnTo>
                      <a:pt x="124" y="124"/>
                    </a:lnTo>
                    <a:lnTo>
                      <a:pt x="0" y="248"/>
                    </a:lnTo>
                    <a:lnTo>
                      <a:pt x="5110" y="248"/>
                    </a:lnTo>
                    <a:lnTo>
                      <a:pt x="5234" y="124"/>
                    </a:lnTo>
                    <a:lnTo>
                      <a:pt x="5110" y="0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pPr algn="ctr"/>
                <a:r>
                  <a:rPr lang="en-US" dirty="0" smtClean="0"/>
                  <a:t>Phase 2 (2020-2024)</a:t>
                </a:r>
                <a:endParaRPr lang="en-US" dirty="0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5139" y="0"/>
                <a:ext cx="5234" cy="248"/>
              </a:xfrm>
              <a:custGeom>
                <a:avLst/>
                <a:gdLst>
                  <a:gd name="T0" fmla="+- 0 10249 5139"/>
                  <a:gd name="T1" fmla="*/ T0 w 5234"/>
                  <a:gd name="T2" fmla="*/ 0 h 248"/>
                  <a:gd name="T3" fmla="+- 0 5139 5139"/>
                  <a:gd name="T4" fmla="*/ T3 w 5234"/>
                  <a:gd name="T5" fmla="*/ 0 h 248"/>
                  <a:gd name="T6" fmla="+- 0 5263 5139"/>
                  <a:gd name="T7" fmla="*/ T6 w 5234"/>
                  <a:gd name="T8" fmla="*/ 124 h 248"/>
                  <a:gd name="T9" fmla="+- 0 5139 5139"/>
                  <a:gd name="T10" fmla="*/ T9 w 5234"/>
                  <a:gd name="T11" fmla="*/ 248 h 248"/>
                  <a:gd name="T12" fmla="+- 0 10249 5139"/>
                  <a:gd name="T13" fmla="*/ T12 w 5234"/>
                  <a:gd name="T14" fmla="*/ 248 h 248"/>
                  <a:gd name="T15" fmla="+- 0 10373 5139"/>
                  <a:gd name="T16" fmla="*/ T15 w 5234"/>
                  <a:gd name="T17" fmla="*/ 124 h 248"/>
                  <a:gd name="T18" fmla="+- 0 10249 5139"/>
                  <a:gd name="T19" fmla="*/ T18 w 5234"/>
                  <a:gd name="T20" fmla="*/ 0 h 248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</a:cxnLst>
                <a:rect l="0" t="0" r="r" b="b"/>
                <a:pathLst>
                  <a:path w="5234" h="248">
                    <a:moveTo>
                      <a:pt x="5110" y="0"/>
                    </a:moveTo>
                    <a:lnTo>
                      <a:pt x="0" y="0"/>
                    </a:lnTo>
                    <a:lnTo>
                      <a:pt x="124" y="124"/>
                    </a:lnTo>
                    <a:lnTo>
                      <a:pt x="0" y="248"/>
                    </a:lnTo>
                    <a:lnTo>
                      <a:pt x="5110" y="248"/>
                    </a:lnTo>
                    <a:lnTo>
                      <a:pt x="5234" y="124"/>
                    </a:lnTo>
                    <a:lnTo>
                      <a:pt x="5110" y="0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pPr algn="ctr"/>
                <a:r>
                  <a:rPr lang="en-US" dirty="0" smtClean="0"/>
                  <a:t>Phase 3 (2024-2028)</a:t>
                </a:r>
                <a:endParaRPr lang="en-US" dirty="0"/>
              </a:p>
            </p:txBody>
          </p:sp>
        </p:grp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615923" y="2974973"/>
              <a:ext cx="2376805" cy="165735"/>
            </a:xfrm>
            <a:custGeom>
              <a:avLst/>
              <a:gdLst>
                <a:gd name="T0" fmla="+- 0 10249 5139"/>
                <a:gd name="T1" fmla="*/ T0 w 5234"/>
                <a:gd name="T2" fmla="*/ 0 h 248"/>
                <a:gd name="T3" fmla="+- 0 5139 5139"/>
                <a:gd name="T4" fmla="*/ T3 w 5234"/>
                <a:gd name="T5" fmla="*/ 0 h 248"/>
                <a:gd name="T6" fmla="+- 0 5263 5139"/>
                <a:gd name="T7" fmla="*/ T6 w 5234"/>
                <a:gd name="T8" fmla="*/ 124 h 248"/>
                <a:gd name="T9" fmla="+- 0 5139 5139"/>
                <a:gd name="T10" fmla="*/ T9 w 5234"/>
                <a:gd name="T11" fmla="*/ 248 h 248"/>
                <a:gd name="T12" fmla="+- 0 10249 5139"/>
                <a:gd name="T13" fmla="*/ T12 w 5234"/>
                <a:gd name="T14" fmla="*/ 248 h 248"/>
                <a:gd name="T15" fmla="+- 0 10373 5139"/>
                <a:gd name="T16" fmla="*/ T15 w 5234"/>
                <a:gd name="T17" fmla="*/ 124 h 248"/>
                <a:gd name="T18" fmla="+- 0 10249 5139"/>
                <a:gd name="T19" fmla="*/ T18 w 5234"/>
                <a:gd name="T20" fmla="*/ 0 h 248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</a:cxnLst>
              <a:rect l="0" t="0" r="r" b="b"/>
              <a:pathLst>
                <a:path w="5234" h="248">
                  <a:moveTo>
                    <a:pt x="5110" y="0"/>
                  </a:moveTo>
                  <a:lnTo>
                    <a:pt x="0" y="0"/>
                  </a:lnTo>
                  <a:lnTo>
                    <a:pt x="124" y="124"/>
                  </a:lnTo>
                  <a:lnTo>
                    <a:pt x="0" y="248"/>
                  </a:lnTo>
                  <a:lnTo>
                    <a:pt x="5110" y="248"/>
                  </a:lnTo>
                  <a:lnTo>
                    <a:pt x="5234" y="124"/>
                  </a:lnTo>
                  <a:lnTo>
                    <a:pt x="511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algn="ctr"/>
              <a:r>
                <a:rPr lang="en-US" sz="2000" dirty="0" smtClean="0"/>
                <a:t>Phase 1 (2016-2020)</a:t>
              </a:r>
              <a:endParaRPr lang="en-US" sz="2000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BEC14-2320-481B-91DE-53F6B0B3C054}" type="slidenum">
              <a:rPr lang="de-DE" smtClean="0"/>
              <a:t>8</a:t>
            </a:fld>
            <a:endParaRPr lang="de-DE"/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9007062"/>
              </p:ext>
            </p:extLst>
          </p:nvPr>
        </p:nvGraphicFramePr>
        <p:xfrm>
          <a:off x="660399" y="3050321"/>
          <a:ext cx="10805886" cy="3154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0378"/>
                <a:gridCol w="3294089"/>
                <a:gridCol w="3055122"/>
                <a:gridCol w="3056297"/>
              </a:tblGrid>
              <a:tr h="0">
                <a:tc>
                  <a:txBody>
                    <a:bodyPr/>
                    <a:lstStyle/>
                    <a:p>
                      <a:endParaRPr lang="de-DE" sz="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7259">
                <a:tc>
                  <a:txBody>
                    <a:bodyPr/>
                    <a:lstStyle/>
                    <a:p>
                      <a:r>
                        <a:rPr lang="de-DE" sz="1600" b="1" dirty="0" smtClean="0">
                          <a:solidFill>
                            <a:schemeClr val="tx1"/>
                          </a:solidFill>
                        </a:rPr>
                        <a:t>Description</a:t>
                      </a:r>
                      <a:endParaRPr lang="de-DE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noProof="0" dirty="0" smtClean="0">
                          <a:solidFill>
                            <a:schemeClr val="tx1"/>
                          </a:solidFill>
                        </a:rPr>
                        <a:t>Pilot Phase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noProof="0" dirty="0" smtClean="0">
                          <a:solidFill>
                            <a:schemeClr val="tx1"/>
                          </a:solidFill>
                        </a:rPr>
                        <a:t>Grant </a:t>
                      </a:r>
                      <a:r>
                        <a:rPr lang="de-DE" sz="1400" noProof="0" dirty="0" err="1" smtClean="0">
                          <a:solidFill>
                            <a:schemeClr val="tx1"/>
                          </a:solidFill>
                        </a:rPr>
                        <a:t>funding</a:t>
                      </a:r>
                      <a:endParaRPr lang="de-DE" sz="1400" noProof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400" noProof="0" dirty="0" err="1" smtClean="0">
                          <a:solidFill>
                            <a:schemeClr val="tx1"/>
                          </a:solidFill>
                        </a:rPr>
                        <a:t>Securitization</a:t>
                      </a:r>
                      <a:endParaRPr lang="de-DE" sz="1400" noProof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400" noProof="0" dirty="0" smtClean="0">
                          <a:solidFill>
                            <a:schemeClr val="tx1"/>
                          </a:solidFill>
                        </a:rPr>
                        <a:t>CLO Model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 err="1" smtClean="0">
                          <a:solidFill>
                            <a:schemeClr val="tx1"/>
                          </a:solidFill>
                        </a:rPr>
                        <a:t>Geographic</a:t>
                      </a:r>
                      <a:r>
                        <a:rPr lang="de-DE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baseline="0" dirty="0" err="1" smtClean="0">
                          <a:solidFill>
                            <a:schemeClr val="tx1"/>
                          </a:solidFill>
                        </a:rPr>
                        <a:t>expansion</a:t>
                      </a:r>
                      <a:r>
                        <a:rPr lang="de-DE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baseline="0" dirty="0" err="1" smtClean="0">
                          <a:solidFill>
                            <a:schemeClr val="tx1"/>
                          </a:solidFill>
                        </a:rPr>
                        <a:t>with</a:t>
                      </a:r>
                      <a:r>
                        <a:rPr lang="de-DE" sz="1400" baseline="0" dirty="0" smtClean="0">
                          <a:solidFill>
                            <a:schemeClr val="tx1"/>
                          </a:solidFill>
                        </a:rPr>
                        <a:t> Phase  2 </a:t>
                      </a:r>
                      <a:r>
                        <a:rPr lang="de-DE" sz="1400" baseline="0" dirty="0" err="1" smtClean="0">
                          <a:solidFill>
                            <a:schemeClr val="tx1"/>
                          </a:solidFill>
                        </a:rPr>
                        <a:t>specifications</a:t>
                      </a:r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de-DE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de-DE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de-DE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de-DE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de-DE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de-DE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de-DE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de-DE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25655">
                <a:tc>
                  <a:txBody>
                    <a:bodyPr/>
                    <a:lstStyle/>
                    <a:p>
                      <a:r>
                        <a:rPr lang="de-DE" sz="1600" b="1" dirty="0" smtClean="0">
                          <a:solidFill>
                            <a:schemeClr val="tx1"/>
                          </a:solidFill>
                        </a:rPr>
                        <a:t>Fund Size</a:t>
                      </a:r>
                      <a:endParaRPr lang="de-DE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€10m</a:t>
                      </a:r>
                      <a:endParaRPr lang="de-D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€30m</a:t>
                      </a:r>
                      <a:endParaRPr lang="de-D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€35m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de-DE" sz="1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de-DE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de-DE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de-DE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de-DE" sz="1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de-DE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de-DE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de-DE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25655">
                <a:tc>
                  <a:txBody>
                    <a:bodyPr/>
                    <a:lstStyle/>
                    <a:p>
                      <a:r>
                        <a:rPr lang="de-DE" sz="1600" b="1" dirty="0" smtClean="0">
                          <a:solidFill>
                            <a:schemeClr val="tx1"/>
                          </a:solidFill>
                        </a:rPr>
                        <a:t>Target </a:t>
                      </a:r>
                      <a:r>
                        <a:rPr lang="de-DE" sz="1600" b="1" dirty="0" err="1" smtClean="0">
                          <a:solidFill>
                            <a:schemeClr val="tx1"/>
                          </a:solidFill>
                        </a:rPr>
                        <a:t>Geography</a:t>
                      </a:r>
                      <a:endParaRPr lang="de-DE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Germany</a:t>
                      </a:r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Germany,</a:t>
                      </a:r>
                      <a:r>
                        <a:rPr lang="de-DE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baseline="0" dirty="0" err="1" smtClean="0">
                          <a:solidFill>
                            <a:schemeClr val="tx1"/>
                          </a:solidFill>
                        </a:rPr>
                        <a:t>Sweden</a:t>
                      </a:r>
                      <a:r>
                        <a:rPr lang="de-DE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baseline="0" dirty="0" err="1" smtClean="0">
                          <a:solidFill>
                            <a:schemeClr val="tx1"/>
                          </a:solidFill>
                        </a:rPr>
                        <a:t>and</a:t>
                      </a:r>
                      <a:r>
                        <a:rPr lang="de-DE" sz="1400" baseline="0" dirty="0" smtClean="0">
                          <a:solidFill>
                            <a:schemeClr val="tx1"/>
                          </a:solidFill>
                        </a:rPr>
                        <a:t> France</a:t>
                      </a:r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Rest </a:t>
                      </a:r>
                      <a:r>
                        <a:rPr lang="de-DE" sz="1400" dirty="0" err="1" smtClean="0">
                          <a:solidFill>
                            <a:schemeClr val="tx1"/>
                          </a:solidFill>
                        </a:rPr>
                        <a:t>of</a:t>
                      </a:r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 Europe</a:t>
                      </a:r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de-DE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de-DE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de-DE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de-DE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de-DE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de-DE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de-DE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de-DE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25655">
                <a:tc>
                  <a:txBody>
                    <a:bodyPr/>
                    <a:lstStyle/>
                    <a:p>
                      <a:r>
                        <a:rPr lang="de-DE" sz="1600" b="1" dirty="0" smtClean="0">
                          <a:solidFill>
                            <a:schemeClr val="tx1"/>
                          </a:solidFill>
                        </a:rPr>
                        <a:t>Target Investor</a:t>
                      </a:r>
                      <a:endParaRPr lang="de-DE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 err="1" smtClean="0">
                          <a:solidFill>
                            <a:schemeClr val="tx1"/>
                          </a:solidFill>
                        </a:rPr>
                        <a:t>Philanthropic</a:t>
                      </a:r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 Investors</a:t>
                      </a:r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Senior Notes:</a:t>
                      </a:r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 Impact,</a:t>
                      </a:r>
                      <a:r>
                        <a:rPr lang="de-DE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DFIs</a:t>
                      </a:r>
                      <a:r>
                        <a:rPr lang="de-DE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baseline="0" dirty="0" err="1" smtClean="0">
                          <a:solidFill>
                            <a:schemeClr val="tx1"/>
                          </a:solidFill>
                        </a:rPr>
                        <a:t>and</a:t>
                      </a:r>
                      <a:r>
                        <a:rPr lang="de-DE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baseline="0" dirty="0" err="1" smtClean="0">
                          <a:solidFill>
                            <a:schemeClr val="tx1"/>
                          </a:solidFill>
                        </a:rPr>
                        <a:t>Institutional</a:t>
                      </a:r>
                      <a:r>
                        <a:rPr lang="de-DE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baseline="0" dirty="0" err="1" smtClean="0">
                          <a:solidFill>
                            <a:schemeClr val="tx1"/>
                          </a:solidFill>
                        </a:rPr>
                        <a:t>investors</a:t>
                      </a:r>
                      <a:endParaRPr lang="de-DE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Mezzanine</a:t>
                      </a:r>
                      <a:r>
                        <a:rPr lang="de-DE" sz="1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b="1" baseline="0" dirty="0" err="1" smtClean="0">
                          <a:solidFill>
                            <a:schemeClr val="tx1"/>
                          </a:solidFill>
                        </a:rPr>
                        <a:t>Finance</a:t>
                      </a:r>
                      <a:r>
                        <a:rPr lang="de-DE" sz="1400" b="1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de-DE" sz="1400" b="0" baseline="0" dirty="0" err="1" smtClean="0">
                          <a:solidFill>
                            <a:schemeClr val="tx1"/>
                          </a:solidFill>
                        </a:rPr>
                        <a:t>Hedge</a:t>
                      </a:r>
                      <a:r>
                        <a:rPr lang="de-DE" sz="14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b="0" baseline="0" dirty="0" err="1" smtClean="0">
                          <a:solidFill>
                            <a:schemeClr val="tx1"/>
                          </a:solidFill>
                        </a:rPr>
                        <a:t>funds</a:t>
                      </a:r>
                      <a:r>
                        <a:rPr lang="de-DE" sz="14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b="0" baseline="0" dirty="0" err="1" smtClean="0">
                          <a:solidFill>
                            <a:schemeClr val="tx1"/>
                          </a:solidFill>
                        </a:rPr>
                        <a:t>and</a:t>
                      </a:r>
                      <a:r>
                        <a:rPr lang="de-DE" sz="14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b="0" baseline="0" dirty="0" err="1" smtClean="0">
                          <a:solidFill>
                            <a:schemeClr val="tx1"/>
                          </a:solidFill>
                        </a:rPr>
                        <a:t>impact</a:t>
                      </a:r>
                      <a:r>
                        <a:rPr lang="de-DE" sz="14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b="0" baseline="0" dirty="0" err="1" smtClean="0">
                          <a:solidFill>
                            <a:schemeClr val="tx1"/>
                          </a:solidFill>
                        </a:rPr>
                        <a:t>investors</a:t>
                      </a:r>
                      <a:endParaRPr lang="de-DE" sz="14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400" b="1" baseline="0" dirty="0" smtClean="0">
                          <a:solidFill>
                            <a:schemeClr val="tx1"/>
                          </a:solidFill>
                        </a:rPr>
                        <a:t>Equity </a:t>
                      </a:r>
                      <a:r>
                        <a:rPr lang="de-DE" sz="1400" b="1" baseline="0" dirty="0" err="1" smtClean="0">
                          <a:solidFill>
                            <a:schemeClr val="tx1"/>
                          </a:solidFill>
                        </a:rPr>
                        <a:t>tranche</a:t>
                      </a:r>
                      <a:r>
                        <a:rPr lang="de-DE" sz="1400" b="1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de-DE" sz="1400" b="0" baseline="0" dirty="0" smtClean="0">
                          <a:solidFill>
                            <a:schemeClr val="tx1"/>
                          </a:solidFill>
                        </a:rPr>
                        <a:t>Servicer</a:t>
                      </a:r>
                      <a:r>
                        <a:rPr lang="de-DE" sz="1400" b="0" baseline="30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de-DE" sz="1400" b="0" baseline="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de-DE" sz="1400" b="0" baseline="0" dirty="0" err="1" smtClean="0">
                          <a:solidFill>
                            <a:schemeClr val="tx1"/>
                          </a:solidFill>
                        </a:rPr>
                        <a:t>hedge</a:t>
                      </a:r>
                      <a:r>
                        <a:rPr lang="de-DE" sz="14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b="0" baseline="0" dirty="0" err="1" smtClean="0">
                          <a:solidFill>
                            <a:schemeClr val="tx1"/>
                          </a:solidFill>
                        </a:rPr>
                        <a:t>funds</a:t>
                      </a:r>
                      <a:r>
                        <a:rPr lang="de-DE" sz="1400" b="0" baseline="0" dirty="0" smtClean="0">
                          <a:solidFill>
                            <a:schemeClr val="tx1"/>
                          </a:solidFill>
                        </a:rPr>
                        <a:t>, MFIs </a:t>
                      </a:r>
                      <a:r>
                        <a:rPr lang="de-DE" sz="1400" b="0" baseline="0" dirty="0" err="1" smtClean="0">
                          <a:solidFill>
                            <a:schemeClr val="tx1"/>
                          </a:solidFill>
                        </a:rPr>
                        <a:t>and</a:t>
                      </a:r>
                      <a:r>
                        <a:rPr lang="de-DE" sz="14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b="0" baseline="0" dirty="0" err="1" smtClean="0">
                          <a:solidFill>
                            <a:schemeClr val="tx1"/>
                          </a:solidFill>
                        </a:rPr>
                        <a:t>other</a:t>
                      </a:r>
                      <a:r>
                        <a:rPr lang="de-DE" sz="14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b="0" baseline="0" dirty="0" err="1" smtClean="0">
                          <a:solidFill>
                            <a:schemeClr val="tx1"/>
                          </a:solidFill>
                        </a:rPr>
                        <a:t>parties</a:t>
                      </a:r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5655"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60398" y="5681210"/>
            <a:ext cx="1069340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55600"/>
            <a:r>
              <a:rPr lang="en-GB" sz="1100" dirty="0" smtClean="0"/>
              <a:t>Notes</a:t>
            </a:r>
          </a:p>
          <a:p>
            <a:pPr defTabSz="355600"/>
            <a:r>
              <a:rPr lang="en-GB" sz="1100" dirty="0" smtClean="0"/>
              <a:t>1	</a:t>
            </a:r>
            <a:r>
              <a:rPr lang="en-US" sz="1100" dirty="0" smtClean="0"/>
              <a:t>EU </a:t>
            </a:r>
            <a:r>
              <a:rPr lang="en-US" sz="1100" dirty="0"/>
              <a:t>risk retention rules - originator/sponsor/original lender to retain </a:t>
            </a:r>
            <a:r>
              <a:rPr lang="en-US" sz="1100" dirty="0" smtClean="0"/>
              <a:t>minimum 5</a:t>
            </a:r>
            <a:r>
              <a:rPr lang="en-US" sz="1100" dirty="0"/>
              <a:t>% material economic interest of securitized </a:t>
            </a:r>
            <a:r>
              <a:rPr lang="en-US" sz="1100" dirty="0" smtClean="0"/>
              <a:t>exposure (</a:t>
            </a:r>
            <a:r>
              <a:rPr lang="de-DE" sz="1100" dirty="0"/>
              <a:t>Capital </a:t>
            </a:r>
            <a:r>
              <a:rPr lang="de-DE" sz="1100" dirty="0" err="1"/>
              <a:t>Requirements</a:t>
            </a:r>
            <a:r>
              <a:rPr lang="de-DE" sz="1100" dirty="0"/>
              <a:t> Regulation (CRR</a:t>
            </a:r>
            <a:r>
              <a:rPr lang="de-DE" sz="1100" dirty="0" smtClean="0"/>
              <a:t>) 	</a:t>
            </a:r>
            <a:r>
              <a:rPr lang="de-DE" sz="1100" dirty="0" err="1" smtClean="0"/>
              <a:t>Article</a:t>
            </a:r>
            <a:r>
              <a:rPr lang="de-DE" sz="1100" dirty="0" smtClean="0"/>
              <a:t> </a:t>
            </a:r>
            <a:r>
              <a:rPr lang="de-DE" sz="1100" dirty="0"/>
              <a:t>405 </a:t>
            </a:r>
            <a:r>
              <a:rPr lang="de-DE" sz="1100" dirty="0" smtClean="0"/>
              <a:t>CRR)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228276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751471" y="6191981"/>
            <a:ext cx="4948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SPV </a:t>
            </a:r>
            <a:r>
              <a:rPr lang="en-US" sz="1200" dirty="0"/>
              <a:t>raised funding by variable fund notes which allow noteholders to increase their </a:t>
            </a:r>
            <a:r>
              <a:rPr lang="en-US" sz="1200" dirty="0" smtClean="0"/>
              <a:t>funding </a:t>
            </a:r>
            <a:r>
              <a:rPr lang="en-US" sz="1200" dirty="0"/>
              <a:t>to the SPV over limited period of time</a:t>
            </a:r>
            <a:endParaRPr lang="de-DE" sz="1200" baseline="30000" dirty="0" smtClean="0"/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660400" y="534438"/>
            <a:ext cx="10934700" cy="783318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 smtClean="0">
                <a:latin typeface="Georgia" panose="02040502050405020303" pitchFamily="18" charset="0"/>
                <a:cs typeface="Arial" panose="020B0604020202020204" pitchFamily="34" charset="0"/>
              </a:rPr>
              <a:t>RIF —Cash Flow Analysis </a:t>
            </a:r>
            <a:r>
              <a:rPr lang="de-DE" sz="2800" dirty="0" err="1" smtClean="0">
                <a:latin typeface="Georgia" panose="02040502050405020303" pitchFamily="18" charset="0"/>
                <a:cs typeface="Arial" panose="020B0604020202020204" pitchFamily="34" charset="0"/>
              </a:rPr>
              <a:t>of</a:t>
            </a:r>
            <a:r>
              <a:rPr lang="de-DE" sz="2800" dirty="0" smtClean="0">
                <a:latin typeface="Georgia" panose="02040502050405020303" pitchFamily="18" charset="0"/>
                <a:cs typeface="Arial" panose="020B0604020202020204" pitchFamily="34" charset="0"/>
              </a:rPr>
              <a:t> Phase 2</a:t>
            </a:r>
            <a:endParaRPr lang="de-DE" sz="28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0400" y="1265324"/>
            <a:ext cx="5040000" cy="353453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Cash Flow Analysis (Semi-annual; Variable funding Note, MFI and SPV in </a:t>
            </a: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€‘000</a:t>
            </a:r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55BEC14-2320-481B-91DE-53F6B0B3C054}" type="slidenum">
              <a:rPr lang="de-DE" smtClean="0"/>
              <a:t>9</a:t>
            </a:fld>
            <a:endParaRPr lang="de-DE"/>
          </a:p>
        </p:txBody>
      </p:sp>
      <p:sp>
        <p:nvSpPr>
          <p:cNvPr id="14" name="Rectangle 13"/>
          <p:cNvSpPr/>
          <p:nvPr/>
        </p:nvSpPr>
        <p:spPr>
          <a:xfrm>
            <a:off x="6555100" y="1285840"/>
            <a:ext cx="5040000" cy="353453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Return Characteristics</a:t>
            </a:r>
            <a:endParaRPr lang="de-D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55100" y="3893370"/>
            <a:ext cx="2237740" cy="313155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Fees</a:t>
            </a:r>
            <a:endParaRPr lang="de-D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8780474"/>
              </p:ext>
            </p:extLst>
          </p:nvPr>
        </p:nvGraphicFramePr>
        <p:xfrm>
          <a:off x="660400" y="1533154"/>
          <a:ext cx="4797585" cy="1863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3542493"/>
              </p:ext>
            </p:extLst>
          </p:nvPr>
        </p:nvGraphicFramePr>
        <p:xfrm>
          <a:off x="6555101" y="1758421"/>
          <a:ext cx="5040001" cy="1728039"/>
        </p:xfrm>
        <a:graphic>
          <a:graphicData uri="http://schemas.openxmlformats.org/drawingml/2006/table">
            <a:tbl>
              <a:tblPr/>
              <a:tblGrid>
                <a:gridCol w="1200629"/>
                <a:gridCol w="1699188"/>
                <a:gridCol w="857482"/>
                <a:gridCol w="1282702"/>
              </a:tblGrid>
              <a:tr h="45848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Tranches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Coupon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WAL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Credit Enhancement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1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Senior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81.2%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9914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Mezzanine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28.2%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29914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Equity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Residual Cash Flow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4.70%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406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Cash reserve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ratio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20% of equity tranche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6251342"/>
              </p:ext>
            </p:extLst>
          </p:nvPr>
        </p:nvGraphicFramePr>
        <p:xfrm>
          <a:off x="6555100" y="4421363"/>
          <a:ext cx="2237740" cy="1141236"/>
        </p:xfrm>
        <a:graphic>
          <a:graphicData uri="http://schemas.openxmlformats.org/drawingml/2006/table">
            <a:tbl>
              <a:tblPr/>
              <a:tblGrid>
                <a:gridCol w="1615341"/>
                <a:gridCol w="622399"/>
              </a:tblGrid>
              <a:tr h="2901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Fees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143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Service cost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2%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8047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Guarantee cost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2%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28047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Management fee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1%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4" name="Rectangle 23"/>
          <p:cNvSpPr/>
          <p:nvPr/>
        </p:nvSpPr>
        <p:spPr>
          <a:xfrm>
            <a:off x="660400" y="3338199"/>
            <a:ext cx="5040000" cy="353453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 of Period Cash Balance (Semi-annual; Variable Funding Note in </a:t>
            </a: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€‘000)</a:t>
            </a:r>
            <a:endParaRPr lang="de-D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5" name="Chart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7671663"/>
              </p:ext>
            </p:extLst>
          </p:nvPr>
        </p:nvGraphicFramePr>
        <p:xfrm>
          <a:off x="660399" y="3714215"/>
          <a:ext cx="4797586" cy="1828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653385" y="5677441"/>
            <a:ext cx="5047014" cy="436324"/>
            <a:chOff x="820055" y="5576639"/>
            <a:chExt cx="4520770" cy="275892"/>
          </a:xfrm>
        </p:grpSpPr>
        <p:sp>
          <p:nvSpPr>
            <p:cNvPr id="16" name="Rectangle 15"/>
            <p:cNvSpPr/>
            <p:nvPr/>
          </p:nvSpPr>
          <p:spPr>
            <a:xfrm>
              <a:off x="820055" y="5584129"/>
              <a:ext cx="4442573" cy="26840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de-DE" sz="140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02334" y="5576639"/>
              <a:ext cx="4438491" cy="233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dirty="0" smtClean="0"/>
                <a:t>Mitigating </a:t>
              </a:r>
              <a:r>
                <a:rPr lang="en-US" sz="1200" dirty="0"/>
                <a:t>negative carry by providing funding to MFIs in staged </a:t>
              </a:r>
              <a:r>
                <a:rPr lang="en-US" sz="1200" dirty="0" smtClean="0"/>
                <a:t>approach</a:t>
              </a:r>
              <a:endParaRPr lang="de-DE" sz="1200" baseline="30000" dirty="0" smtClean="0"/>
            </a:p>
          </p:txBody>
        </p:sp>
      </p:grpSp>
      <p:sp>
        <p:nvSpPr>
          <p:cNvPr id="26" name="Chevron 25"/>
          <p:cNvSpPr/>
          <p:nvPr/>
        </p:nvSpPr>
        <p:spPr>
          <a:xfrm>
            <a:off x="530854" y="5767009"/>
            <a:ext cx="213617" cy="223865"/>
          </a:xfrm>
          <a:prstGeom prst="chevron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653385" y="6216078"/>
            <a:ext cx="5139392" cy="601934"/>
            <a:chOff x="778915" y="5212799"/>
            <a:chExt cx="4311261" cy="528897"/>
          </a:xfrm>
        </p:grpSpPr>
        <p:sp>
          <p:nvSpPr>
            <p:cNvPr id="32" name="Rectangle 31"/>
            <p:cNvSpPr/>
            <p:nvPr/>
          </p:nvSpPr>
          <p:spPr>
            <a:xfrm>
              <a:off x="778915" y="5212799"/>
              <a:ext cx="4160535" cy="37391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de-DE" sz="140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38549" y="5552393"/>
              <a:ext cx="4251627" cy="1893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de-DE" sz="1200" baseline="30000" dirty="0"/>
            </a:p>
          </p:txBody>
        </p:sp>
      </p:grpSp>
      <p:sp>
        <p:nvSpPr>
          <p:cNvPr id="27" name="Chevron 26"/>
          <p:cNvSpPr/>
          <p:nvPr/>
        </p:nvSpPr>
        <p:spPr>
          <a:xfrm>
            <a:off x="530853" y="6293531"/>
            <a:ext cx="213617" cy="223865"/>
          </a:xfrm>
          <a:prstGeom prst="chevron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graphicFrame>
        <p:nvGraphicFramePr>
          <p:cNvPr id="28" name="Chart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7022140"/>
              </p:ext>
            </p:extLst>
          </p:nvPr>
        </p:nvGraphicFramePr>
        <p:xfrm>
          <a:off x="8940800" y="4181497"/>
          <a:ext cx="3372654" cy="1656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9" name="Rectangle 28"/>
          <p:cNvSpPr/>
          <p:nvPr/>
        </p:nvSpPr>
        <p:spPr>
          <a:xfrm>
            <a:off x="9357360" y="3893370"/>
            <a:ext cx="2237740" cy="313155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Tranche Distribution</a:t>
            </a:r>
            <a:endParaRPr lang="de-D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12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</TotalTime>
  <Words>1872</Words>
  <Application>Microsoft Office PowerPoint</Application>
  <PresentationFormat>Widescreen</PresentationFormat>
  <Paragraphs>444</Paragraphs>
  <Slides>21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맑은 고딕</vt:lpstr>
      <vt:lpstr>新細明體</vt:lpstr>
      <vt:lpstr>宋体</vt:lpstr>
      <vt:lpstr>Arial</vt:lpstr>
      <vt:lpstr>Calibri</vt:lpstr>
      <vt:lpstr>Calibri (body)</vt:lpstr>
      <vt:lpstr>Calibri Light</vt:lpstr>
      <vt:lpstr>Georgia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Loan Architecture (for individual refugees)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Chirag Modi</dc:creator>
  <cp:lastModifiedBy>Kendra Busse</cp:lastModifiedBy>
  <cp:revision>1723</cp:revision>
  <cp:lastPrinted>2015-10-27T01:05:56Z</cp:lastPrinted>
  <dcterms:created xsi:type="dcterms:W3CDTF">2015-10-25T10:23:47Z</dcterms:created>
  <dcterms:modified xsi:type="dcterms:W3CDTF">2016-04-12T17:16:02Z</dcterms:modified>
</cp:coreProperties>
</file>