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authors.xml" ContentType="application/vnd.ms-powerpoint.authors+xml"/>
  <Override PartName="/ppt/charts/style1.xml" ContentType="application/vnd.ms-office.chartstyle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olors1.xml" ContentType="application/vnd.ms-office.chartcolorstyl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69" r:id="rId2"/>
    <p:sldId id="299" r:id="rId3"/>
    <p:sldId id="307" r:id="rId4"/>
    <p:sldId id="296" r:id="rId5"/>
    <p:sldId id="258" r:id="rId6"/>
    <p:sldId id="259" r:id="rId7"/>
    <p:sldId id="260" r:id="rId8"/>
    <p:sldId id="263" r:id="rId9"/>
    <p:sldId id="261" r:id="rId10"/>
    <p:sldId id="300" r:id="rId11"/>
    <p:sldId id="291" r:id="rId12"/>
    <p:sldId id="292" r:id="rId13"/>
    <p:sldId id="262" r:id="rId14"/>
    <p:sldId id="267" r:id="rId15"/>
    <p:sldId id="266" r:id="rId16"/>
    <p:sldId id="306" r:id="rId17"/>
    <p:sldId id="265" r:id="rId18"/>
    <p:sldId id="286" r:id="rId19"/>
    <p:sldId id="275" r:id="rId20"/>
    <p:sldId id="273" r:id="rId21"/>
    <p:sldId id="298" r:id="rId22"/>
    <p:sldId id="281" r:id="rId23"/>
    <p:sldId id="276" r:id="rId24"/>
    <p:sldId id="278" r:id="rId25"/>
    <p:sldId id="277" r:id="rId26"/>
    <p:sldId id="289" r:id="rId27"/>
    <p:sldId id="279" r:id="rId28"/>
    <p:sldId id="280" r:id="rId29"/>
    <p:sldId id="284" r:id="rId30"/>
    <p:sldId id="304" r:id="rId31"/>
    <p:sldId id="303" r:id="rId32"/>
    <p:sldId id="268" r:id="rId33"/>
    <p:sldId id="30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33E76E-D39C-170D-2048-9AD9393E3B09}" name="Virut Hemnilrat" initials="VH" userId="S::vh349@jbs.cam.ac.uk::7afaf79d-e328-4c78-aeab-8c6e6ff98b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C78"/>
    <a:srgbClr val="FFFFFF"/>
    <a:srgbClr val="57B1A0"/>
    <a:srgbClr val="EDF1F5"/>
    <a:srgbClr val="B9C6D5"/>
    <a:srgbClr val="D5DDE7"/>
    <a:srgbClr val="283859"/>
    <a:srgbClr val="67B9A9"/>
    <a:srgbClr val="536C8B"/>
    <a:srgbClr val="A3C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F346C-1EAD-462A-9F13-595F37B4C0BC}" v="725" dt="2023-04-11T21:16:20.806"/>
    <p1510:client id="{199C406C-8C7D-0B60-B907-F9D0AACC529B}" v="1" dt="2023-04-11T20:27:17.516"/>
    <p1510:client id="{21738730-0815-80B0-A332-7100CD310FD7}" v="262" dt="2023-04-11T21:03:53.671"/>
    <p1510:client id="{2AA33BA4-6579-604C-8450-378A96C44E42}" v="261" dt="2023-04-11T22:22:57.267"/>
    <p1510:client id="{B7B134CF-4D09-40C5-00E5-E475DCE1650F}" v="13" dt="2023-04-11T20:43:19.078"/>
    <p1510:client id="{BAFA9288-9EAD-A932-489F-2BC6E0D5F21E}" v="100" dt="2023-04-11T14:33:29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681" autoAdjust="0"/>
  </p:normalViewPr>
  <p:slideViewPr>
    <p:cSldViewPr snapToGrid="0">
      <p:cViewPr varScale="1">
        <p:scale>
          <a:sx n="63" d="100"/>
          <a:sy n="63" d="100"/>
        </p:scale>
        <p:origin x="783" y="39"/>
      </p:cViewPr>
      <p:guideLst/>
    </p:cSldViewPr>
  </p:slideViewPr>
  <p:outlineViewPr>
    <p:cViewPr>
      <p:scale>
        <a:sx n="33" d="100"/>
        <a:sy n="33" d="100"/>
      </p:scale>
      <p:origin x="0" y="-5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nocha\Downloads\Kellogg%20challeng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nocha\Downloads\Kellogg%20challeng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judgebusinessschool-my.sharepoint.com/personal/vh349_jbs_cam_ac_uk/Documents/Kellogg%20Morgan%20Stanley%20Sustainable%20Investment%20Challenge/Finals/Research/Measles%20Immunisation%20Data%20-%20at%20least%201%20dose%2012-24%20months%20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207639878253327E-2"/>
          <c:y val="4.9174799692771901E-2"/>
          <c:w val="0.59597251106865612"/>
          <c:h val="0.901650400614456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'Base case'!$A$38</c:f>
              <c:strCache>
                <c:ptCount val="1"/>
                <c:pt idx="0">
                  <c:v>Total revenue</c:v>
                </c:pt>
              </c:strCache>
            </c:strRef>
          </c:tx>
          <c:spPr>
            <a:solidFill>
              <a:srgbClr val="138C7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2153909386141274E-18"/>
                  <c:y val="-0.196130100613883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284-344B-9D12-7B042E3C1FF5}"/>
                </c:ext>
              </c:extLst>
            </c:dLbl>
            <c:dLbl>
              <c:idx val="1"/>
              <c:layout>
                <c:manualLayout>
                  <c:x val="0"/>
                  <c:y val="-0.2173613827341043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284-344B-9D12-7B042E3C1FF5}"/>
                </c:ext>
              </c:extLst>
            </c:dLbl>
            <c:dLbl>
              <c:idx val="2"/>
              <c:layout>
                <c:manualLayout>
                  <c:x val="0"/>
                  <c:y val="-0.211009841145825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284-344B-9D12-7B042E3C1FF5}"/>
                </c:ext>
              </c:extLst>
            </c:dLbl>
            <c:dLbl>
              <c:idx val="3"/>
              <c:layout>
                <c:manualLayout>
                  <c:x val="0"/>
                  <c:y val="-0.241207549372124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284-344B-9D12-7B042E3C1FF5}"/>
                </c:ext>
              </c:extLst>
            </c:dLbl>
            <c:dLbl>
              <c:idx val="4"/>
              <c:layout>
                <c:manualLayout>
                  <c:x val="3.6789291361483995E-3"/>
                  <c:y val="-0.2298167538439734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284-344B-9D12-7B042E3C1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138C7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'Base case'!$B$35:$F$35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'Base case'!$B$38:$F$38</c:f>
              <c:numCache>
                <c:formatCode>_(* #,##0_);_(* \(#,##0\);_(* "-"??_);_(@_)</c:formatCode>
                <c:ptCount val="5"/>
                <c:pt idx="0">
                  <c:v>39744</c:v>
                </c:pt>
                <c:pt idx="1">
                  <c:v>41135.039999999994</c:v>
                </c:pt>
                <c:pt idx="2">
                  <c:v>42574.766399999993</c:v>
                </c:pt>
                <c:pt idx="3">
                  <c:v>44064.88322399999</c:v>
                </c:pt>
                <c:pt idx="4">
                  <c:v>45607.154136839985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71-BA4C-B426-002ABA8597AD}"/>
            </c:ext>
          </c:extLst>
        </c:ser>
        <c:ser>
          <c:idx val="1"/>
          <c:order val="1"/>
          <c:tx>
            <c:strRef>
              <c:f>'Base case'!$A$39</c:f>
              <c:strCache>
                <c:ptCount val="1"/>
                <c:pt idx="0">
                  <c:v>Operating expense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5183937042225066E-3"/>
                  <c:y val="-0.163234716056093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84-344B-9D12-7B042E3C1FF5}"/>
                </c:ext>
              </c:extLst>
            </c:dLbl>
            <c:dLbl>
              <c:idx val="1"/>
              <c:layout>
                <c:manualLayout>
                  <c:x val="-1.686156375445651E-17"/>
                  <c:y val="-0.1830893608518183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284-344B-9D12-7B042E3C1FF5}"/>
                </c:ext>
              </c:extLst>
            </c:dLbl>
            <c:dLbl>
              <c:idx val="2"/>
              <c:layout>
                <c:manualLayout>
                  <c:x val="0"/>
                  <c:y val="-0.1786254386922357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84-344B-9D12-7B042E3C1FF5}"/>
                </c:ext>
              </c:extLst>
            </c:dLbl>
            <c:dLbl>
              <c:idx val="3"/>
              <c:layout>
                <c:manualLayout>
                  <c:x val="-1.8394645680741661E-3"/>
                  <c:y val="-0.1774172650205523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284-344B-9D12-7B042E3C1FF5}"/>
                </c:ext>
              </c:extLst>
            </c:dLbl>
            <c:dLbl>
              <c:idx val="4"/>
              <c:layout>
                <c:manualLayout>
                  <c:x val="3.6789291361483322E-3"/>
                  <c:y val="-0.179469701702649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84-344B-9D12-7B042E3C1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'Base case'!$B$35:$F$35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'Base case'!$B$39:$F$39</c:f>
              <c:numCache>
                <c:formatCode>_(* #,##0_);_(* \(#,##0\);_(* "-"??_);_(@_)</c:formatCode>
                <c:ptCount val="5"/>
                <c:pt idx="0">
                  <c:v>-31795.200000000001</c:v>
                </c:pt>
                <c:pt idx="1">
                  <c:v>-32908.031999999999</c:v>
                </c:pt>
                <c:pt idx="2">
                  <c:v>-34059.813119999999</c:v>
                </c:pt>
                <c:pt idx="3">
                  <c:v>-35251.906579199996</c:v>
                </c:pt>
                <c:pt idx="4">
                  <c:v>-36485.723309471992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71-BA4C-B426-002ABA8597A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359150271"/>
        <c:axId val="359121295"/>
      </c:barChart>
      <c:lineChart>
        <c:grouping val="stacked"/>
        <c:varyColors val="0"/>
        <c:ser>
          <c:idx val="2"/>
          <c:order val="2"/>
          <c:tx>
            <c:strRef>
              <c:f>'Base case'!$A$43</c:f>
              <c:strCache>
                <c:ptCount val="1"/>
                <c:pt idx="0">
                  <c:v>Distribution (90%)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381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3578582722966648E-2"/>
                  <c:y val="-5.2483842196474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84-344B-9D12-7B042E3C1FF5}"/>
                </c:ext>
              </c:extLst>
            </c:dLbl>
            <c:dLbl>
              <c:idx val="1"/>
              <c:layout>
                <c:manualLayout>
                  <c:x val="-5.3344472474150813E-2"/>
                  <c:y val="-4.9396557361387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84-344B-9D12-7B042E3C1FF5}"/>
                </c:ext>
              </c:extLst>
            </c:dLbl>
            <c:dLbl>
              <c:idx val="2"/>
              <c:layout>
                <c:manualLayout>
                  <c:x val="-6.438125988259584E-2"/>
                  <c:y val="-4.939655736138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84-344B-9D12-7B042E3C1FF5}"/>
                </c:ext>
              </c:extLst>
            </c:dLbl>
            <c:dLbl>
              <c:idx val="3"/>
              <c:layout>
                <c:manualLayout>
                  <c:x val="-5.1505007906076719E-2"/>
                  <c:y val="-4.9396557361387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84-344B-9D12-7B042E3C1FF5}"/>
                </c:ext>
              </c:extLst>
            </c:dLbl>
            <c:dLbl>
              <c:idx val="4"/>
              <c:layout>
                <c:manualLayout>
                  <c:x val="-4.9665543338002487E-2"/>
                  <c:y val="-4.939655736138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84-344B-9D12-7B042E3C1FF5}"/>
                </c:ext>
              </c:extLst>
            </c:dLbl>
            <c:spPr>
              <a:solidFill>
                <a:srgbClr val="FFFFFF">
                  <a:alpha val="67843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'Base case'!$B$35:$F$35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'Base case'!$B$43:$F$43</c:f>
              <c:numCache>
                <c:formatCode>_(* #,##0_);_(* \(#,##0\);_(* "-"??_);_(@_)</c:formatCode>
                <c:ptCount val="5"/>
                <c:pt idx="0">
                  <c:v>2203.9199999999996</c:v>
                </c:pt>
                <c:pt idx="1">
                  <c:v>2454.3071999999952</c:v>
                </c:pt>
                <c:pt idx="2">
                  <c:v>2713.4579519999947</c:v>
                </c:pt>
                <c:pt idx="3">
                  <c:v>2981.6789803199945</c:v>
                </c:pt>
                <c:pt idx="4">
                  <c:v>3259.2877446311936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71-BA4C-B426-002ABA8597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9150271"/>
        <c:axId val="359121295"/>
      </c:lineChart>
      <c:catAx>
        <c:axId val="359150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359121295"/>
        <c:crosses val="autoZero"/>
        <c:auto val="1"/>
        <c:lblAlgn val="ctr"/>
        <c:lblOffset val="100"/>
        <c:noMultiLvlLbl val="0"/>
      </c:catAx>
      <c:valAx>
        <c:axId val="359121295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359150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627603948364726"/>
          <c:y val="0.29654164229046853"/>
          <c:w val="0.20201091441849511"/>
          <c:h val="0.32329541772262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>
        <a:alpha val="30980"/>
      </a:srgbClr>
    </a:solidFill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'Base case'!$A$54</c:f>
              <c:strCache>
                <c:ptCount val="1"/>
                <c:pt idx="0">
                  <c:v>Property manager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'Base case'!$B$53:$F$53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'Base case'!$B$54:$F$54</c:f>
              <c:numCache>
                <c:formatCode>_(* #,##0_);_(* \(#,##0\);_(* "-"?_);_(@_)</c:formatCode>
                <c:ptCount val="5"/>
                <c:pt idx="0">
                  <c:v>3312</c:v>
                </c:pt>
                <c:pt idx="1">
                  <c:v>3427.92</c:v>
                </c:pt>
                <c:pt idx="2">
                  <c:v>3547.8971999999994</c:v>
                </c:pt>
                <c:pt idx="3">
                  <c:v>3672.073601999999</c:v>
                </c:pt>
                <c:pt idx="4">
                  <c:v>3800.596178069999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B4-9E45-9EF2-571C5C7A1342}"/>
            </c:ext>
          </c:extLst>
        </c:ser>
        <c:ser>
          <c:idx val="1"/>
          <c:order val="1"/>
          <c:tx>
            <c:strRef>
              <c:f>'Base case'!$A$55</c:f>
              <c:strCache>
                <c:ptCount val="1"/>
                <c:pt idx="0">
                  <c:v>REIT manager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'Base case'!$B$53:$F$53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'Base case'!$B$55:$F$55</c:f>
              <c:numCache>
                <c:formatCode>General</c:formatCode>
                <c:ptCount val="5"/>
                <c:pt idx="0">
                  <c:v>900</c:v>
                </c:pt>
                <c:pt idx="1">
                  <c:v>900</c:v>
                </c:pt>
                <c:pt idx="2">
                  <c:v>900</c:v>
                </c:pt>
                <c:pt idx="3">
                  <c:v>900</c:v>
                </c:pt>
                <c:pt idx="4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B4-9E45-9EF2-571C5C7A1342}"/>
            </c:ext>
          </c:extLst>
        </c:ser>
        <c:ser>
          <c:idx val="2"/>
          <c:order val="2"/>
          <c:tx>
            <c:strRef>
              <c:f>'Base case'!$A$56</c:f>
              <c:strCache>
                <c:ptCount val="1"/>
                <c:pt idx="0">
                  <c:v>Trustee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'Base case'!$B$53:$F$53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'Base case'!$B$56:$F$56</c:f>
              <c:numCache>
                <c:formatCode>General</c:formatCode>
                <c:ptCount val="5"/>
                <c:pt idx="0">
                  <c:v>900</c:v>
                </c:pt>
                <c:pt idx="1">
                  <c:v>900</c:v>
                </c:pt>
                <c:pt idx="2">
                  <c:v>900</c:v>
                </c:pt>
                <c:pt idx="3">
                  <c:v>900</c:v>
                </c:pt>
                <c:pt idx="4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B4-9E45-9EF2-571C5C7A1342}"/>
            </c:ext>
          </c:extLst>
        </c:ser>
        <c:ser>
          <c:idx val="3"/>
          <c:order val="3"/>
          <c:tx>
            <c:strRef>
              <c:f>'Base case'!$A$57</c:f>
              <c:strCache>
                <c:ptCount val="1"/>
                <c:pt idx="0">
                  <c:v>Bondholder</c:v>
                </c:pt>
              </c:strCache>
            </c:strRef>
          </c:tx>
          <c:spPr>
            <a:solidFill>
              <a:srgbClr val="138C7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'Base case'!$B$53:$F$53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'Base case'!$B$57:$F$57</c:f>
              <c:numCache>
                <c:formatCode>_(* #,##0_);_(* \(#,##0\);_(* "-"??_);_(@_)</c:formatCode>
                <c:ptCount val="5"/>
                <c:pt idx="0">
                  <c:v>5500</c:v>
                </c:pt>
                <c:pt idx="1">
                  <c:v>5500</c:v>
                </c:pt>
                <c:pt idx="2">
                  <c:v>5500</c:v>
                </c:pt>
                <c:pt idx="3">
                  <c:v>5500</c:v>
                </c:pt>
                <c:pt idx="4">
                  <c:v>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B4-9E45-9EF2-571C5C7A1342}"/>
            </c:ext>
          </c:extLst>
        </c:ser>
        <c:ser>
          <c:idx val="4"/>
          <c:order val="4"/>
          <c:tx>
            <c:strRef>
              <c:f>'Base case'!$A$58</c:f>
              <c:strCache>
                <c:ptCount val="1"/>
                <c:pt idx="0">
                  <c:v>Unitholder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'Base case'!$B$53:$F$53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'Base case'!$B$58:$F$58</c:f>
              <c:numCache>
                <c:formatCode>_(* #,##0_);_(* \(#,##0\);_(* "-"??_);_(@_)</c:formatCode>
                <c:ptCount val="5"/>
                <c:pt idx="0">
                  <c:v>2203.9199999999996</c:v>
                </c:pt>
                <c:pt idx="1">
                  <c:v>2454.3071999999952</c:v>
                </c:pt>
                <c:pt idx="2">
                  <c:v>2713.4579519999947</c:v>
                </c:pt>
                <c:pt idx="3">
                  <c:v>2981.6789803199945</c:v>
                </c:pt>
                <c:pt idx="4">
                  <c:v>3259.2877446311936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B4-9E45-9EF2-571C5C7A134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43636447"/>
        <c:axId val="1943589327"/>
      </c:barChart>
      <c:catAx>
        <c:axId val="1943636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943589327"/>
        <c:crosses val="autoZero"/>
        <c:auto val="1"/>
        <c:lblAlgn val="ctr"/>
        <c:lblOffset val="100"/>
        <c:noMultiLvlLbl val="0"/>
      </c:catAx>
      <c:valAx>
        <c:axId val="1943589327"/>
        <c:scaling>
          <c:orientation val="minMax"/>
        </c:scaling>
        <c:delete val="1"/>
        <c:axPos val="l"/>
        <c:numFmt formatCode="_(* #,##0_);_(* \(#,##0\);_(* &quot;-&quot;?_);_(@_)" sourceLinked="1"/>
        <c:majorTickMark val="none"/>
        <c:minorTickMark val="none"/>
        <c:tickLblPos val="nextTo"/>
        <c:crossAx val="1943636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/>
              <a:t>Historical Measles Immunisation Rates (% of children aged 12-23 months)</a:t>
            </a:r>
          </a:p>
          <a:p>
            <a:pPr>
              <a:defRPr/>
            </a:pPr>
            <a:r>
              <a:rPr lang="en-US"/>
              <a:t>Among Selected Sub-Saharan African Countries (2001-2021)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'Selected 10'!$A$2</c:f>
              <c:strCache>
                <c:ptCount val="1"/>
                <c:pt idx="0">
                  <c:v>Somalia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10'!$B$2:$V$2</c:f>
              <c:numCache>
                <c:formatCode>General</c:formatCode>
                <c:ptCount val="21"/>
                <c:pt idx="0">
                  <c:v>20</c:v>
                </c:pt>
                <c:pt idx="1">
                  <c:v>45</c:v>
                </c:pt>
                <c:pt idx="2">
                  <c:v>40</c:v>
                </c:pt>
                <c:pt idx="3">
                  <c:v>40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34</c:v>
                </c:pt>
                <c:pt idx="8">
                  <c:v>43</c:v>
                </c:pt>
                <c:pt idx="9">
                  <c:v>46</c:v>
                </c:pt>
                <c:pt idx="10">
                  <c:v>46</c:v>
                </c:pt>
                <c:pt idx="11">
                  <c:v>46</c:v>
                </c:pt>
                <c:pt idx="12">
                  <c:v>46</c:v>
                </c:pt>
                <c:pt idx="13">
                  <c:v>46</c:v>
                </c:pt>
                <c:pt idx="14">
                  <c:v>46</c:v>
                </c:pt>
                <c:pt idx="15">
                  <c:v>46</c:v>
                </c:pt>
                <c:pt idx="16">
                  <c:v>46</c:v>
                </c:pt>
                <c:pt idx="17">
                  <c:v>46</c:v>
                </c:pt>
                <c:pt idx="18">
                  <c:v>46</c:v>
                </c:pt>
                <c:pt idx="19">
                  <c:v>46</c:v>
                </c:pt>
                <c:pt idx="20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3C-48A9-B4E3-A7F0C29C7588}"/>
            </c:ext>
          </c:extLst>
        </c:ser>
        <c:ser>
          <c:idx val="2"/>
          <c:order val="1"/>
          <c:tx>
            <c:strRef>
              <c:f>'Selected 10'!$A$4</c:f>
              <c:strCache>
                <c:ptCount val="1"/>
                <c:pt idx="0">
                  <c:v>Central African Republic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10'!$B$4:$V$4</c:f>
              <c:numCache>
                <c:formatCode>General</c:formatCode>
                <c:ptCount val="21"/>
                <c:pt idx="0">
                  <c:v>35</c:v>
                </c:pt>
                <c:pt idx="1">
                  <c:v>42</c:v>
                </c:pt>
                <c:pt idx="2">
                  <c:v>49</c:v>
                </c:pt>
                <c:pt idx="3">
                  <c:v>55</c:v>
                </c:pt>
                <c:pt idx="4">
                  <c:v>62</c:v>
                </c:pt>
                <c:pt idx="5">
                  <c:v>61</c:v>
                </c:pt>
                <c:pt idx="6">
                  <c:v>59</c:v>
                </c:pt>
                <c:pt idx="7">
                  <c:v>58</c:v>
                </c:pt>
                <c:pt idx="8">
                  <c:v>56</c:v>
                </c:pt>
                <c:pt idx="9">
                  <c:v>53</c:v>
                </c:pt>
                <c:pt idx="10">
                  <c:v>49</c:v>
                </c:pt>
                <c:pt idx="11">
                  <c:v>48</c:v>
                </c:pt>
                <c:pt idx="12">
                  <c:v>25</c:v>
                </c:pt>
                <c:pt idx="13">
                  <c:v>47</c:v>
                </c:pt>
                <c:pt idx="14">
                  <c:v>46</c:v>
                </c:pt>
                <c:pt idx="15">
                  <c:v>45</c:v>
                </c:pt>
                <c:pt idx="16">
                  <c:v>41</c:v>
                </c:pt>
                <c:pt idx="17">
                  <c:v>41</c:v>
                </c:pt>
                <c:pt idx="18">
                  <c:v>41</c:v>
                </c:pt>
                <c:pt idx="19">
                  <c:v>41</c:v>
                </c:pt>
                <c:pt idx="20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3C-48A9-B4E3-A7F0C29C7588}"/>
            </c:ext>
          </c:extLst>
        </c:ser>
        <c:ser>
          <c:idx val="3"/>
          <c:order val="2"/>
          <c:tx>
            <c:strRef>
              <c:f>'Selected 10'!$A$5</c:f>
              <c:strCache>
                <c:ptCount val="1"/>
                <c:pt idx="0">
                  <c:v>South Sudan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75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10'!$B$5:$V$5</c:f>
              <c:numCache>
                <c:formatCode>General</c:formatCode>
                <c:ptCount val="21"/>
                <c:pt idx="10">
                  <c:v>62</c:v>
                </c:pt>
                <c:pt idx="11">
                  <c:v>60</c:v>
                </c:pt>
                <c:pt idx="12">
                  <c:v>58</c:v>
                </c:pt>
                <c:pt idx="13">
                  <c:v>55</c:v>
                </c:pt>
                <c:pt idx="14">
                  <c:v>53</c:v>
                </c:pt>
                <c:pt idx="15">
                  <c:v>51</c:v>
                </c:pt>
                <c:pt idx="16">
                  <c:v>50</c:v>
                </c:pt>
                <c:pt idx="17">
                  <c:v>49</c:v>
                </c:pt>
                <c:pt idx="18">
                  <c:v>49</c:v>
                </c:pt>
                <c:pt idx="19">
                  <c:v>49</c:v>
                </c:pt>
                <c:pt idx="20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3C-48A9-B4E3-A7F0C29C7588}"/>
            </c:ext>
          </c:extLst>
        </c:ser>
        <c:ser>
          <c:idx val="5"/>
          <c:order val="3"/>
          <c:tx>
            <c:strRef>
              <c:f>'Selected 10'!$A$7</c:f>
              <c:strCache>
                <c:ptCount val="1"/>
                <c:pt idx="0">
                  <c:v>Madagascar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10'!$B$7:$V$7</c:f>
              <c:numCache>
                <c:formatCode>General</c:formatCode>
                <c:ptCount val="21"/>
                <c:pt idx="0">
                  <c:v>59</c:v>
                </c:pt>
                <c:pt idx="1">
                  <c:v>61</c:v>
                </c:pt>
                <c:pt idx="2">
                  <c:v>65</c:v>
                </c:pt>
                <c:pt idx="3">
                  <c:v>79</c:v>
                </c:pt>
                <c:pt idx="4">
                  <c:v>74</c:v>
                </c:pt>
                <c:pt idx="5">
                  <c:v>71</c:v>
                </c:pt>
                <c:pt idx="6">
                  <c:v>81</c:v>
                </c:pt>
                <c:pt idx="7">
                  <c:v>70</c:v>
                </c:pt>
                <c:pt idx="8">
                  <c:v>63</c:v>
                </c:pt>
                <c:pt idx="9">
                  <c:v>66</c:v>
                </c:pt>
                <c:pt idx="10">
                  <c:v>62</c:v>
                </c:pt>
                <c:pt idx="11">
                  <c:v>62</c:v>
                </c:pt>
                <c:pt idx="12">
                  <c:v>64</c:v>
                </c:pt>
                <c:pt idx="13">
                  <c:v>66</c:v>
                </c:pt>
                <c:pt idx="14">
                  <c:v>60</c:v>
                </c:pt>
                <c:pt idx="15">
                  <c:v>62</c:v>
                </c:pt>
                <c:pt idx="16">
                  <c:v>55</c:v>
                </c:pt>
                <c:pt idx="17">
                  <c:v>52</c:v>
                </c:pt>
                <c:pt idx="18">
                  <c:v>55</c:v>
                </c:pt>
                <c:pt idx="19">
                  <c:v>50</c:v>
                </c:pt>
                <c:pt idx="20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43C-48A9-B4E3-A7F0C29C7588}"/>
            </c:ext>
          </c:extLst>
        </c:ser>
        <c:ser>
          <c:idx val="6"/>
          <c:order val="4"/>
          <c:tx>
            <c:strRef>
              <c:f>'Selected 10'!$A$8</c:f>
              <c:strCache>
                <c:ptCount val="1"/>
                <c:pt idx="0">
                  <c:v>Equatorial Guinea</c:v>
                </c:pt>
              </c:strCache>
            </c:strRef>
          </c:tx>
          <c:spPr>
            <a:ln w="28575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10'!$B$8:$V$8</c:f>
              <c:numCache>
                <c:formatCode>General</c:formatCode>
                <c:ptCount val="21"/>
                <c:pt idx="0">
                  <c:v>50</c:v>
                </c:pt>
                <c:pt idx="1">
                  <c:v>49</c:v>
                </c:pt>
                <c:pt idx="2">
                  <c:v>48</c:v>
                </c:pt>
                <c:pt idx="3">
                  <c:v>48</c:v>
                </c:pt>
                <c:pt idx="4">
                  <c:v>47</c:v>
                </c:pt>
                <c:pt idx="5">
                  <c:v>47</c:v>
                </c:pt>
                <c:pt idx="6">
                  <c:v>46</c:v>
                </c:pt>
                <c:pt idx="7">
                  <c:v>45</c:v>
                </c:pt>
                <c:pt idx="8">
                  <c:v>45</c:v>
                </c:pt>
                <c:pt idx="9">
                  <c:v>44</c:v>
                </c:pt>
                <c:pt idx="10">
                  <c:v>46</c:v>
                </c:pt>
                <c:pt idx="11">
                  <c:v>49</c:v>
                </c:pt>
                <c:pt idx="12">
                  <c:v>51</c:v>
                </c:pt>
                <c:pt idx="13">
                  <c:v>53</c:v>
                </c:pt>
                <c:pt idx="14">
                  <c:v>50</c:v>
                </c:pt>
                <c:pt idx="15">
                  <c:v>53</c:v>
                </c:pt>
                <c:pt idx="16">
                  <c:v>53</c:v>
                </c:pt>
                <c:pt idx="17">
                  <c:v>53</c:v>
                </c:pt>
                <c:pt idx="18">
                  <c:v>53</c:v>
                </c:pt>
                <c:pt idx="19">
                  <c:v>53</c:v>
                </c:pt>
                <c:pt idx="20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43C-48A9-B4E3-A7F0C29C7588}"/>
            </c:ext>
          </c:extLst>
        </c:ser>
        <c:ser>
          <c:idx val="7"/>
          <c:order val="5"/>
          <c:tx>
            <c:strRef>
              <c:f>'Selected 10'!$A$9</c:f>
              <c:strCache>
                <c:ptCount val="1"/>
                <c:pt idx="0">
                  <c:v>Guinea-Bissau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10'!$B$9:$V$9</c:f>
              <c:numCache>
                <c:formatCode>General</c:formatCode>
                <c:ptCount val="21"/>
                <c:pt idx="0">
                  <c:v>72</c:v>
                </c:pt>
                <c:pt idx="1">
                  <c:v>73</c:v>
                </c:pt>
                <c:pt idx="2">
                  <c:v>74</c:v>
                </c:pt>
                <c:pt idx="3">
                  <c:v>75</c:v>
                </c:pt>
                <c:pt idx="4">
                  <c:v>76</c:v>
                </c:pt>
                <c:pt idx="5">
                  <c:v>74</c:v>
                </c:pt>
                <c:pt idx="6">
                  <c:v>73</c:v>
                </c:pt>
                <c:pt idx="7">
                  <c:v>71</c:v>
                </c:pt>
                <c:pt idx="8">
                  <c:v>69</c:v>
                </c:pt>
                <c:pt idx="9">
                  <c:v>76</c:v>
                </c:pt>
                <c:pt idx="10">
                  <c:v>83</c:v>
                </c:pt>
                <c:pt idx="11">
                  <c:v>81</c:v>
                </c:pt>
                <c:pt idx="12">
                  <c:v>81</c:v>
                </c:pt>
                <c:pt idx="13">
                  <c:v>81</c:v>
                </c:pt>
                <c:pt idx="14">
                  <c:v>80</c:v>
                </c:pt>
                <c:pt idx="15">
                  <c:v>80</c:v>
                </c:pt>
                <c:pt idx="16">
                  <c:v>66</c:v>
                </c:pt>
                <c:pt idx="17">
                  <c:v>79</c:v>
                </c:pt>
                <c:pt idx="18">
                  <c:v>79</c:v>
                </c:pt>
                <c:pt idx="19">
                  <c:v>72</c:v>
                </c:pt>
                <c:pt idx="20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43C-48A9-B4E3-A7F0C29C7588}"/>
            </c:ext>
          </c:extLst>
        </c:ser>
        <c:ser>
          <c:idx val="8"/>
          <c:order val="6"/>
          <c:tx>
            <c:strRef>
              <c:f>'Selected 10'!$A$10</c:f>
              <c:strCache>
                <c:ptCount val="1"/>
                <c:pt idx="0">
                  <c:v>Nigeria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10'!$B$10:$V$10</c:f>
              <c:numCache>
                <c:formatCode>General</c:formatCode>
                <c:ptCount val="21"/>
                <c:pt idx="0">
                  <c:v>32</c:v>
                </c:pt>
                <c:pt idx="1">
                  <c:v>30</c:v>
                </c:pt>
                <c:pt idx="2">
                  <c:v>34</c:v>
                </c:pt>
                <c:pt idx="3">
                  <c:v>37</c:v>
                </c:pt>
                <c:pt idx="4">
                  <c:v>41</c:v>
                </c:pt>
                <c:pt idx="5">
                  <c:v>44</c:v>
                </c:pt>
                <c:pt idx="6">
                  <c:v>41</c:v>
                </c:pt>
                <c:pt idx="7">
                  <c:v>53</c:v>
                </c:pt>
                <c:pt idx="8">
                  <c:v>64</c:v>
                </c:pt>
                <c:pt idx="9">
                  <c:v>56</c:v>
                </c:pt>
                <c:pt idx="10">
                  <c:v>49</c:v>
                </c:pt>
                <c:pt idx="11">
                  <c:v>42</c:v>
                </c:pt>
                <c:pt idx="12">
                  <c:v>43</c:v>
                </c:pt>
                <c:pt idx="13">
                  <c:v>44</c:v>
                </c:pt>
                <c:pt idx="14">
                  <c:v>42</c:v>
                </c:pt>
                <c:pt idx="15">
                  <c:v>47</c:v>
                </c:pt>
                <c:pt idx="16">
                  <c:v>54</c:v>
                </c:pt>
                <c:pt idx="17">
                  <c:v>56</c:v>
                </c:pt>
                <c:pt idx="18">
                  <c:v>57</c:v>
                </c:pt>
                <c:pt idx="19">
                  <c:v>59</c:v>
                </c:pt>
                <c:pt idx="20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43C-48A9-B4E3-A7F0C29C7588}"/>
            </c:ext>
          </c:extLst>
        </c:ser>
        <c:ser>
          <c:idx val="10"/>
          <c:order val="7"/>
          <c:tx>
            <c:strRef>
              <c:f>'Selected 10'!$A$12</c:f>
              <c:strCache>
                <c:ptCount val="1"/>
                <c:pt idx="0">
                  <c:v>Sub-Saharan Africa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10'!$B$12:$V$12</c:f>
              <c:numCache>
                <c:formatCode>General</c:formatCode>
                <c:ptCount val="21"/>
                <c:pt idx="0">
                  <c:v>52.46530559016248</c:v>
                </c:pt>
                <c:pt idx="1">
                  <c:v>53.666871855422606</c:v>
                </c:pt>
                <c:pt idx="2">
                  <c:v>56.200457284823102</c:v>
                </c:pt>
                <c:pt idx="3">
                  <c:v>58.26680156227372</c:v>
                </c:pt>
                <c:pt idx="4">
                  <c:v>60.098806459309117</c:v>
                </c:pt>
                <c:pt idx="5">
                  <c:v>62.749225562662026</c:v>
                </c:pt>
                <c:pt idx="6">
                  <c:v>64.63616787068726</c:v>
                </c:pt>
                <c:pt idx="7">
                  <c:v>67.136521586446719</c:v>
                </c:pt>
                <c:pt idx="8">
                  <c:v>71.288659930497687</c:v>
                </c:pt>
                <c:pt idx="9">
                  <c:v>71.495468810726635</c:v>
                </c:pt>
                <c:pt idx="10">
                  <c:v>70.080024935344738</c:v>
                </c:pt>
                <c:pt idx="11">
                  <c:v>70.144046479182663</c:v>
                </c:pt>
                <c:pt idx="12">
                  <c:v>69.076369579988963</c:v>
                </c:pt>
                <c:pt idx="13">
                  <c:v>68.972225691534035</c:v>
                </c:pt>
                <c:pt idx="14">
                  <c:v>68.170699877344163</c:v>
                </c:pt>
                <c:pt idx="15">
                  <c:v>68.144384922279386</c:v>
                </c:pt>
                <c:pt idx="16">
                  <c:v>69.837047376360317</c:v>
                </c:pt>
                <c:pt idx="17">
                  <c:v>69.672461572269896</c:v>
                </c:pt>
                <c:pt idx="18">
                  <c:v>70.609859595444433</c:v>
                </c:pt>
                <c:pt idx="19">
                  <c:v>69.527420337905923</c:v>
                </c:pt>
                <c:pt idx="20">
                  <c:v>67.6860447413912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43C-48A9-B4E3-A7F0C29C7588}"/>
            </c:ext>
          </c:extLst>
        </c:ser>
        <c:ser>
          <c:idx val="1"/>
          <c:order val="8"/>
          <c:tx>
            <c:strRef>
              <c:f>'Selected 10'!$A$3</c:f>
              <c:strCache>
                <c:ptCount val="1"/>
                <c:pt idx="0">
                  <c:v>Angola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10'!$B$3:$V$3</c:f>
              <c:numCache>
                <c:formatCode>General</c:formatCode>
                <c:ptCount val="21"/>
                <c:pt idx="0">
                  <c:v>60</c:v>
                </c:pt>
                <c:pt idx="1">
                  <c:v>59</c:v>
                </c:pt>
                <c:pt idx="2">
                  <c:v>44</c:v>
                </c:pt>
                <c:pt idx="3">
                  <c:v>43</c:v>
                </c:pt>
                <c:pt idx="4">
                  <c:v>21</c:v>
                </c:pt>
                <c:pt idx="5">
                  <c:v>21</c:v>
                </c:pt>
                <c:pt idx="6">
                  <c:v>58</c:v>
                </c:pt>
                <c:pt idx="7">
                  <c:v>48</c:v>
                </c:pt>
                <c:pt idx="8">
                  <c:v>46</c:v>
                </c:pt>
                <c:pt idx="9">
                  <c:v>62</c:v>
                </c:pt>
                <c:pt idx="10">
                  <c:v>57</c:v>
                </c:pt>
                <c:pt idx="11">
                  <c:v>65</c:v>
                </c:pt>
                <c:pt idx="12">
                  <c:v>59</c:v>
                </c:pt>
                <c:pt idx="13">
                  <c:v>56</c:v>
                </c:pt>
                <c:pt idx="14">
                  <c:v>51</c:v>
                </c:pt>
                <c:pt idx="15">
                  <c:v>45</c:v>
                </c:pt>
                <c:pt idx="16">
                  <c:v>42</c:v>
                </c:pt>
                <c:pt idx="17">
                  <c:v>50</c:v>
                </c:pt>
                <c:pt idx="18">
                  <c:v>51</c:v>
                </c:pt>
                <c:pt idx="19">
                  <c:v>44</c:v>
                </c:pt>
                <c:pt idx="20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43C-48A9-B4E3-A7F0C29C7588}"/>
            </c:ext>
          </c:extLst>
        </c:ser>
        <c:ser>
          <c:idx val="4"/>
          <c:order val="9"/>
          <c:tx>
            <c:strRef>
              <c:f>'Selected 10'!$A$6</c:f>
              <c:strCache>
                <c:ptCount val="1"/>
                <c:pt idx="0">
                  <c:v>Guinea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10'!$B$6:$V$6</c:f>
              <c:numCache>
                <c:formatCode>General</c:formatCode>
                <c:ptCount val="21"/>
                <c:pt idx="0">
                  <c:v>44</c:v>
                </c:pt>
                <c:pt idx="1">
                  <c:v>46</c:v>
                </c:pt>
                <c:pt idx="2">
                  <c:v>48</c:v>
                </c:pt>
                <c:pt idx="3">
                  <c:v>50</c:v>
                </c:pt>
                <c:pt idx="4">
                  <c:v>51</c:v>
                </c:pt>
                <c:pt idx="5">
                  <c:v>51</c:v>
                </c:pt>
                <c:pt idx="6">
                  <c:v>57</c:v>
                </c:pt>
                <c:pt idx="7">
                  <c:v>55</c:v>
                </c:pt>
                <c:pt idx="8">
                  <c:v>53</c:v>
                </c:pt>
                <c:pt idx="9">
                  <c:v>58</c:v>
                </c:pt>
                <c:pt idx="10">
                  <c:v>62</c:v>
                </c:pt>
                <c:pt idx="11">
                  <c:v>58</c:v>
                </c:pt>
                <c:pt idx="12">
                  <c:v>54</c:v>
                </c:pt>
                <c:pt idx="13">
                  <c:v>50</c:v>
                </c:pt>
                <c:pt idx="14">
                  <c:v>47</c:v>
                </c:pt>
                <c:pt idx="15">
                  <c:v>47</c:v>
                </c:pt>
                <c:pt idx="16">
                  <c:v>47</c:v>
                </c:pt>
                <c:pt idx="17">
                  <c:v>47</c:v>
                </c:pt>
                <c:pt idx="18">
                  <c:v>47</c:v>
                </c:pt>
                <c:pt idx="19">
                  <c:v>47</c:v>
                </c:pt>
                <c:pt idx="20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43C-48A9-B4E3-A7F0C29C7588}"/>
            </c:ext>
          </c:extLst>
        </c:ser>
        <c:ser>
          <c:idx val="9"/>
          <c:order val="10"/>
          <c:tx>
            <c:strRef>
              <c:f>'Selected 10'!$A$11</c:f>
              <c:strCache>
                <c:ptCount val="1"/>
                <c:pt idx="0">
                  <c:v>Chad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strRef>
              <c:f>'Selected 10'!$B$1:$V$1</c:f>
              <c:strCach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'Selected 10'!$B$11:$V$11</c:f>
              <c:numCache>
                <c:formatCode>General</c:formatCode>
                <c:ptCount val="21"/>
                <c:pt idx="0">
                  <c:v>26</c:v>
                </c:pt>
                <c:pt idx="1">
                  <c:v>25</c:v>
                </c:pt>
                <c:pt idx="2">
                  <c:v>23</c:v>
                </c:pt>
                <c:pt idx="3">
                  <c:v>16</c:v>
                </c:pt>
                <c:pt idx="4">
                  <c:v>27</c:v>
                </c:pt>
                <c:pt idx="5">
                  <c:v>39</c:v>
                </c:pt>
                <c:pt idx="6">
                  <c:v>31</c:v>
                </c:pt>
                <c:pt idx="7">
                  <c:v>27</c:v>
                </c:pt>
                <c:pt idx="8">
                  <c:v>36</c:v>
                </c:pt>
                <c:pt idx="9">
                  <c:v>46</c:v>
                </c:pt>
                <c:pt idx="10">
                  <c:v>54</c:v>
                </c:pt>
                <c:pt idx="11">
                  <c:v>63</c:v>
                </c:pt>
                <c:pt idx="12">
                  <c:v>57</c:v>
                </c:pt>
                <c:pt idx="13">
                  <c:v>45</c:v>
                </c:pt>
                <c:pt idx="14">
                  <c:v>46</c:v>
                </c:pt>
                <c:pt idx="15">
                  <c:v>37</c:v>
                </c:pt>
                <c:pt idx="16">
                  <c:v>37</c:v>
                </c:pt>
                <c:pt idx="17">
                  <c:v>42</c:v>
                </c:pt>
                <c:pt idx="18">
                  <c:v>41</c:v>
                </c:pt>
                <c:pt idx="19">
                  <c:v>47</c:v>
                </c:pt>
                <c:pt idx="20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43C-48A9-B4E3-A7F0C29C75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9116032"/>
        <c:axId val="1749131008"/>
      </c:lineChart>
      <c:catAx>
        <c:axId val="174911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749131008"/>
        <c:crosses val="autoZero"/>
        <c:auto val="1"/>
        <c:lblAlgn val="ctr"/>
        <c:lblOffset val="100"/>
        <c:noMultiLvlLbl val="0"/>
      </c:catAx>
      <c:valAx>
        <c:axId val="174913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74911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B91E10-0BA0-42FF-8989-7120D6682E2E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D1FCF6C-6A9D-47DD-B565-A518FD9E5E04}">
      <dgm:prSet phldrT="[Text]" phldr="0" custT="1"/>
      <dgm:spPr>
        <a:solidFill>
          <a:srgbClr val="138C78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Reliable cold chain system</a:t>
          </a:r>
        </a:p>
      </dgm:t>
    </dgm:pt>
    <dgm:pt modelId="{1E6701FB-42FB-40BE-84ED-1F1C29E00A25}" type="parTrans" cxnId="{28E08035-E465-437F-A5E0-9FC49FD1D5F5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98C9686-C91F-4845-9AFE-1C3B24F732CB}" type="sibTrans" cxnId="{28E08035-E465-437F-A5E0-9FC49FD1D5F5}">
      <dgm:prSet/>
      <dgm:spPr>
        <a:ln w="28575">
          <a:solidFill>
            <a:srgbClr val="9BB2B7"/>
          </a:solidFill>
        </a:ln>
      </dgm:spPr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88EBE01-2FD8-4C20-8C97-B6D94DC88C64}">
      <dgm:prSet phldrT="[Text]" phldr="0" custT="1"/>
      <dgm:spPr>
        <a:solidFill>
          <a:srgbClr val="138C78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Transport for delivery of vaccines</a:t>
          </a:r>
        </a:p>
      </dgm:t>
    </dgm:pt>
    <dgm:pt modelId="{3CDAD6E7-3AC6-4144-902C-08D9A8A70948}" type="parTrans" cxnId="{F3F33F3F-6EDC-47FE-8F58-26129F859114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72C1BF5-78EE-445C-A158-9738276D6C41}" type="sibTrans" cxnId="{F3F33F3F-6EDC-47FE-8F58-26129F859114}">
      <dgm:prSet/>
      <dgm:spPr>
        <a:ln w="28575">
          <a:solidFill>
            <a:srgbClr val="9BB2B7"/>
          </a:solidFill>
        </a:ln>
      </dgm:spPr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C3ED806-4E12-46CF-B185-372A679A1290}">
      <dgm:prSet phldrT="[Text]" phldr="0" custT="1"/>
      <dgm:spPr>
        <a:solidFill>
          <a:srgbClr val="138C78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Maintenance of vaccine stocks</a:t>
          </a:r>
        </a:p>
      </dgm:t>
    </dgm:pt>
    <dgm:pt modelId="{2A4DEC68-F04F-4BE3-8BA6-90AB2CE877DE}" type="parTrans" cxnId="{CB06B1C8-C020-4D38-81AD-5AE69484BCA5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064E257-1235-46C5-8392-EC9014637211}" type="sibTrans" cxnId="{CB06B1C8-C020-4D38-81AD-5AE69484BCA5}">
      <dgm:prSet/>
      <dgm:spPr>
        <a:ln w="28575">
          <a:solidFill>
            <a:srgbClr val="9BB2B7"/>
          </a:solidFill>
        </a:ln>
      </dgm:spPr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A05E442-42D4-41C0-97C7-BD076F2804C1}">
      <dgm:prSet phldrT="[Text]" phldr="0" custT="1"/>
      <dgm:spPr>
        <a:solidFill>
          <a:srgbClr val="67B9A9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Training of health staffs and public awareness</a:t>
          </a:r>
        </a:p>
      </dgm:t>
    </dgm:pt>
    <dgm:pt modelId="{D91751EB-41CE-49E4-873F-BCF5BB663DB0}" type="parTrans" cxnId="{DD07BA05-647B-415A-A381-8B0A8E81FA4B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A312FDC-81C5-4A7E-9D38-50D4FCCA1B55}" type="sibTrans" cxnId="{DD07BA05-647B-415A-A381-8B0A8E81FA4B}">
      <dgm:prSet/>
      <dgm:spPr>
        <a:ln w="28575">
          <a:solidFill>
            <a:srgbClr val="9BB2B7"/>
          </a:solidFill>
        </a:ln>
      </dgm:spPr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712F341-85FA-4D72-B560-557FED242AFF}">
      <dgm:prSet phldrT="[Text]" phldr="0" custT="1"/>
      <dgm:spPr>
        <a:solidFill>
          <a:srgbClr val="67B9A9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Documenting and recording recipients</a:t>
          </a:r>
        </a:p>
      </dgm:t>
    </dgm:pt>
    <dgm:pt modelId="{74D5BC66-292B-4388-B558-51ED71F386F8}" type="parTrans" cxnId="{BD66A87E-AA26-42FD-8B47-9A860EC67D17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2CDEFE7-D469-415D-A89A-9BC5A7036A75}" type="sibTrans" cxnId="{BD66A87E-AA26-42FD-8B47-9A860EC67D17}">
      <dgm:prSet/>
      <dgm:spPr>
        <a:ln w="28575">
          <a:solidFill>
            <a:srgbClr val="9BB2B7"/>
          </a:solidFill>
        </a:ln>
      </dgm:spPr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F84D144-2111-4125-9227-70D29CB222E1}" type="pres">
      <dgm:prSet presAssocID="{05B91E10-0BA0-42FF-8989-7120D6682E2E}" presName="cycle" presStyleCnt="0">
        <dgm:presLayoutVars>
          <dgm:dir/>
          <dgm:resizeHandles val="exact"/>
        </dgm:presLayoutVars>
      </dgm:prSet>
      <dgm:spPr/>
    </dgm:pt>
    <dgm:pt modelId="{BDDAD85E-F5E3-4756-8590-F4E3D1C40391}" type="pres">
      <dgm:prSet presAssocID="{4D1FCF6C-6A9D-47DD-B565-A518FD9E5E04}" presName="node" presStyleLbl="node1" presStyleIdx="0" presStyleCnt="5">
        <dgm:presLayoutVars>
          <dgm:bulletEnabled val="1"/>
        </dgm:presLayoutVars>
      </dgm:prSet>
      <dgm:spPr/>
    </dgm:pt>
    <dgm:pt modelId="{AF1E44AC-4138-4D89-A17B-9697D5AD80DB}" type="pres">
      <dgm:prSet presAssocID="{4D1FCF6C-6A9D-47DD-B565-A518FD9E5E04}" presName="spNode" presStyleCnt="0"/>
      <dgm:spPr/>
    </dgm:pt>
    <dgm:pt modelId="{8E1E864E-60A4-4993-900B-8AAC37AD08A5}" type="pres">
      <dgm:prSet presAssocID="{F98C9686-C91F-4845-9AFE-1C3B24F732CB}" presName="sibTrans" presStyleLbl="sibTrans1D1" presStyleIdx="0" presStyleCnt="5"/>
      <dgm:spPr/>
    </dgm:pt>
    <dgm:pt modelId="{7A652E71-4789-45BC-97F2-02952BD18577}" type="pres">
      <dgm:prSet presAssocID="{C88EBE01-2FD8-4C20-8C97-B6D94DC88C64}" presName="node" presStyleLbl="node1" presStyleIdx="1" presStyleCnt="5">
        <dgm:presLayoutVars>
          <dgm:bulletEnabled val="1"/>
        </dgm:presLayoutVars>
      </dgm:prSet>
      <dgm:spPr/>
    </dgm:pt>
    <dgm:pt modelId="{5FE21CFE-A2CB-4B56-B685-E8CEB4955203}" type="pres">
      <dgm:prSet presAssocID="{C88EBE01-2FD8-4C20-8C97-B6D94DC88C64}" presName="spNode" presStyleCnt="0"/>
      <dgm:spPr/>
    </dgm:pt>
    <dgm:pt modelId="{95F3C0BB-2F5C-4C39-8FD6-0A547E80AFF1}" type="pres">
      <dgm:prSet presAssocID="{D72C1BF5-78EE-445C-A158-9738276D6C41}" presName="sibTrans" presStyleLbl="sibTrans1D1" presStyleIdx="1" presStyleCnt="5"/>
      <dgm:spPr/>
    </dgm:pt>
    <dgm:pt modelId="{26F41FEA-1570-456F-A7C6-5CB6C7255317}" type="pres">
      <dgm:prSet presAssocID="{4C3ED806-4E12-46CF-B185-372A679A1290}" presName="node" presStyleLbl="node1" presStyleIdx="2" presStyleCnt="5">
        <dgm:presLayoutVars>
          <dgm:bulletEnabled val="1"/>
        </dgm:presLayoutVars>
      </dgm:prSet>
      <dgm:spPr/>
    </dgm:pt>
    <dgm:pt modelId="{D05A8F3D-1CEF-47A1-B150-48A74EEED4F8}" type="pres">
      <dgm:prSet presAssocID="{4C3ED806-4E12-46CF-B185-372A679A1290}" presName="spNode" presStyleCnt="0"/>
      <dgm:spPr/>
    </dgm:pt>
    <dgm:pt modelId="{40383549-EF0C-4E28-B9DE-3558C1596083}" type="pres">
      <dgm:prSet presAssocID="{5064E257-1235-46C5-8392-EC9014637211}" presName="sibTrans" presStyleLbl="sibTrans1D1" presStyleIdx="2" presStyleCnt="5"/>
      <dgm:spPr/>
    </dgm:pt>
    <dgm:pt modelId="{7261B8FB-CE57-489D-AF34-5483A6B20381}" type="pres">
      <dgm:prSet presAssocID="{DA05E442-42D4-41C0-97C7-BD076F2804C1}" presName="node" presStyleLbl="node1" presStyleIdx="3" presStyleCnt="5">
        <dgm:presLayoutVars>
          <dgm:bulletEnabled val="1"/>
        </dgm:presLayoutVars>
      </dgm:prSet>
      <dgm:spPr/>
    </dgm:pt>
    <dgm:pt modelId="{420023C2-10CE-42CF-A089-6E6A7905D9B4}" type="pres">
      <dgm:prSet presAssocID="{DA05E442-42D4-41C0-97C7-BD076F2804C1}" presName="spNode" presStyleCnt="0"/>
      <dgm:spPr/>
    </dgm:pt>
    <dgm:pt modelId="{FE1530DA-FC49-4473-8BE7-B57B7F087DE7}" type="pres">
      <dgm:prSet presAssocID="{2A312FDC-81C5-4A7E-9D38-50D4FCCA1B55}" presName="sibTrans" presStyleLbl="sibTrans1D1" presStyleIdx="3" presStyleCnt="5"/>
      <dgm:spPr/>
    </dgm:pt>
    <dgm:pt modelId="{327BACE4-463B-4ACC-B1A0-CD416BC2C0C9}" type="pres">
      <dgm:prSet presAssocID="{7712F341-85FA-4D72-B560-557FED242AFF}" presName="node" presStyleLbl="node1" presStyleIdx="4" presStyleCnt="5">
        <dgm:presLayoutVars>
          <dgm:bulletEnabled val="1"/>
        </dgm:presLayoutVars>
      </dgm:prSet>
      <dgm:spPr/>
    </dgm:pt>
    <dgm:pt modelId="{102094FC-A389-4AB9-910E-2E35B3B40FF3}" type="pres">
      <dgm:prSet presAssocID="{7712F341-85FA-4D72-B560-557FED242AFF}" presName="spNode" presStyleCnt="0"/>
      <dgm:spPr/>
    </dgm:pt>
    <dgm:pt modelId="{46B8567C-18DB-405F-AD76-7995A87AA09B}" type="pres">
      <dgm:prSet presAssocID="{22CDEFE7-D469-415D-A89A-9BC5A7036A75}" presName="sibTrans" presStyleLbl="sibTrans1D1" presStyleIdx="4" presStyleCnt="5"/>
      <dgm:spPr/>
    </dgm:pt>
  </dgm:ptLst>
  <dgm:cxnLst>
    <dgm:cxn modelId="{DD07BA05-647B-415A-A381-8B0A8E81FA4B}" srcId="{05B91E10-0BA0-42FF-8989-7120D6682E2E}" destId="{DA05E442-42D4-41C0-97C7-BD076F2804C1}" srcOrd="3" destOrd="0" parTransId="{D91751EB-41CE-49E4-873F-BCF5BB663DB0}" sibTransId="{2A312FDC-81C5-4A7E-9D38-50D4FCCA1B55}"/>
    <dgm:cxn modelId="{6317A608-D30B-4733-823F-B59161E9F423}" type="presOf" srcId="{4D1FCF6C-6A9D-47DD-B565-A518FD9E5E04}" destId="{BDDAD85E-F5E3-4756-8590-F4E3D1C40391}" srcOrd="0" destOrd="0" presId="urn:microsoft.com/office/officeart/2005/8/layout/cycle6"/>
    <dgm:cxn modelId="{2B685711-90B7-4D8B-871A-1D9007AEE783}" type="presOf" srcId="{D72C1BF5-78EE-445C-A158-9738276D6C41}" destId="{95F3C0BB-2F5C-4C39-8FD6-0A547E80AFF1}" srcOrd="0" destOrd="0" presId="urn:microsoft.com/office/officeart/2005/8/layout/cycle6"/>
    <dgm:cxn modelId="{5763C51A-02BC-4FEE-A3AD-D9747FA2A862}" type="presOf" srcId="{05B91E10-0BA0-42FF-8989-7120D6682E2E}" destId="{1F84D144-2111-4125-9227-70D29CB222E1}" srcOrd="0" destOrd="0" presId="urn:microsoft.com/office/officeart/2005/8/layout/cycle6"/>
    <dgm:cxn modelId="{323B8922-FA73-46B2-99DA-09444D5D0B4B}" type="presOf" srcId="{2A312FDC-81C5-4A7E-9D38-50D4FCCA1B55}" destId="{FE1530DA-FC49-4473-8BE7-B57B7F087DE7}" srcOrd="0" destOrd="0" presId="urn:microsoft.com/office/officeart/2005/8/layout/cycle6"/>
    <dgm:cxn modelId="{1F5B1833-4D95-4FE8-8EE4-8FDF18B18AEF}" type="presOf" srcId="{7712F341-85FA-4D72-B560-557FED242AFF}" destId="{327BACE4-463B-4ACC-B1A0-CD416BC2C0C9}" srcOrd="0" destOrd="0" presId="urn:microsoft.com/office/officeart/2005/8/layout/cycle6"/>
    <dgm:cxn modelId="{28E08035-E465-437F-A5E0-9FC49FD1D5F5}" srcId="{05B91E10-0BA0-42FF-8989-7120D6682E2E}" destId="{4D1FCF6C-6A9D-47DD-B565-A518FD9E5E04}" srcOrd="0" destOrd="0" parTransId="{1E6701FB-42FB-40BE-84ED-1F1C29E00A25}" sibTransId="{F98C9686-C91F-4845-9AFE-1C3B24F732CB}"/>
    <dgm:cxn modelId="{F3F33F3F-6EDC-47FE-8F58-26129F859114}" srcId="{05B91E10-0BA0-42FF-8989-7120D6682E2E}" destId="{C88EBE01-2FD8-4C20-8C97-B6D94DC88C64}" srcOrd="1" destOrd="0" parTransId="{3CDAD6E7-3AC6-4144-902C-08D9A8A70948}" sibTransId="{D72C1BF5-78EE-445C-A158-9738276D6C41}"/>
    <dgm:cxn modelId="{8847B76A-3C64-40F9-8E7F-276E07638DF7}" type="presOf" srcId="{5064E257-1235-46C5-8392-EC9014637211}" destId="{40383549-EF0C-4E28-B9DE-3558C1596083}" srcOrd="0" destOrd="0" presId="urn:microsoft.com/office/officeart/2005/8/layout/cycle6"/>
    <dgm:cxn modelId="{9654506C-8595-4D51-8D01-BE7528AC06C1}" type="presOf" srcId="{DA05E442-42D4-41C0-97C7-BD076F2804C1}" destId="{7261B8FB-CE57-489D-AF34-5483A6B20381}" srcOrd="0" destOrd="0" presId="urn:microsoft.com/office/officeart/2005/8/layout/cycle6"/>
    <dgm:cxn modelId="{61832A5A-3126-4F7D-A08B-26BD7B4EE837}" type="presOf" srcId="{22CDEFE7-D469-415D-A89A-9BC5A7036A75}" destId="{46B8567C-18DB-405F-AD76-7995A87AA09B}" srcOrd="0" destOrd="0" presId="urn:microsoft.com/office/officeart/2005/8/layout/cycle6"/>
    <dgm:cxn modelId="{BD66A87E-AA26-42FD-8B47-9A860EC67D17}" srcId="{05B91E10-0BA0-42FF-8989-7120D6682E2E}" destId="{7712F341-85FA-4D72-B560-557FED242AFF}" srcOrd="4" destOrd="0" parTransId="{74D5BC66-292B-4388-B558-51ED71F386F8}" sibTransId="{22CDEFE7-D469-415D-A89A-9BC5A7036A75}"/>
    <dgm:cxn modelId="{77A9CD90-FB69-40FF-86D6-F436C98698CF}" type="presOf" srcId="{F98C9686-C91F-4845-9AFE-1C3B24F732CB}" destId="{8E1E864E-60A4-4993-900B-8AAC37AD08A5}" srcOrd="0" destOrd="0" presId="urn:microsoft.com/office/officeart/2005/8/layout/cycle6"/>
    <dgm:cxn modelId="{57FD78C2-AF8E-43F8-93F9-D1F05D0B748C}" type="presOf" srcId="{4C3ED806-4E12-46CF-B185-372A679A1290}" destId="{26F41FEA-1570-456F-A7C6-5CB6C7255317}" srcOrd="0" destOrd="0" presId="urn:microsoft.com/office/officeart/2005/8/layout/cycle6"/>
    <dgm:cxn modelId="{CB06B1C8-C020-4D38-81AD-5AE69484BCA5}" srcId="{05B91E10-0BA0-42FF-8989-7120D6682E2E}" destId="{4C3ED806-4E12-46CF-B185-372A679A1290}" srcOrd="2" destOrd="0" parTransId="{2A4DEC68-F04F-4BE3-8BA6-90AB2CE877DE}" sibTransId="{5064E257-1235-46C5-8392-EC9014637211}"/>
    <dgm:cxn modelId="{E510AEE6-1E82-4B0C-90A3-AE004C029DBB}" type="presOf" srcId="{C88EBE01-2FD8-4C20-8C97-B6D94DC88C64}" destId="{7A652E71-4789-45BC-97F2-02952BD18577}" srcOrd="0" destOrd="0" presId="urn:microsoft.com/office/officeart/2005/8/layout/cycle6"/>
    <dgm:cxn modelId="{69772E1D-105E-48B9-B586-FEF84AD94122}" type="presParOf" srcId="{1F84D144-2111-4125-9227-70D29CB222E1}" destId="{BDDAD85E-F5E3-4756-8590-F4E3D1C40391}" srcOrd="0" destOrd="0" presId="urn:microsoft.com/office/officeart/2005/8/layout/cycle6"/>
    <dgm:cxn modelId="{2864B534-328A-408A-B5EB-903D60917AB9}" type="presParOf" srcId="{1F84D144-2111-4125-9227-70D29CB222E1}" destId="{AF1E44AC-4138-4D89-A17B-9697D5AD80DB}" srcOrd="1" destOrd="0" presId="urn:microsoft.com/office/officeart/2005/8/layout/cycle6"/>
    <dgm:cxn modelId="{E89F42D4-4E8C-403F-BF37-E22290A23314}" type="presParOf" srcId="{1F84D144-2111-4125-9227-70D29CB222E1}" destId="{8E1E864E-60A4-4993-900B-8AAC37AD08A5}" srcOrd="2" destOrd="0" presId="urn:microsoft.com/office/officeart/2005/8/layout/cycle6"/>
    <dgm:cxn modelId="{524EB69B-7851-4173-A1B5-A63FD8D4A356}" type="presParOf" srcId="{1F84D144-2111-4125-9227-70D29CB222E1}" destId="{7A652E71-4789-45BC-97F2-02952BD18577}" srcOrd="3" destOrd="0" presId="urn:microsoft.com/office/officeart/2005/8/layout/cycle6"/>
    <dgm:cxn modelId="{F239CC1C-A3A9-4503-BB6E-6E58165ACC54}" type="presParOf" srcId="{1F84D144-2111-4125-9227-70D29CB222E1}" destId="{5FE21CFE-A2CB-4B56-B685-E8CEB4955203}" srcOrd="4" destOrd="0" presId="urn:microsoft.com/office/officeart/2005/8/layout/cycle6"/>
    <dgm:cxn modelId="{E00F76AF-9A8E-441C-8A76-BBD3EE19E86C}" type="presParOf" srcId="{1F84D144-2111-4125-9227-70D29CB222E1}" destId="{95F3C0BB-2F5C-4C39-8FD6-0A547E80AFF1}" srcOrd="5" destOrd="0" presId="urn:microsoft.com/office/officeart/2005/8/layout/cycle6"/>
    <dgm:cxn modelId="{8ACD0344-EF59-4F4A-BFCC-834333FF98F3}" type="presParOf" srcId="{1F84D144-2111-4125-9227-70D29CB222E1}" destId="{26F41FEA-1570-456F-A7C6-5CB6C7255317}" srcOrd="6" destOrd="0" presId="urn:microsoft.com/office/officeart/2005/8/layout/cycle6"/>
    <dgm:cxn modelId="{1D003E5B-D0E3-4492-AA35-0D71E7880C63}" type="presParOf" srcId="{1F84D144-2111-4125-9227-70D29CB222E1}" destId="{D05A8F3D-1CEF-47A1-B150-48A74EEED4F8}" srcOrd="7" destOrd="0" presId="urn:microsoft.com/office/officeart/2005/8/layout/cycle6"/>
    <dgm:cxn modelId="{DD4AA8D6-0EEE-4811-B498-615C2A9437A1}" type="presParOf" srcId="{1F84D144-2111-4125-9227-70D29CB222E1}" destId="{40383549-EF0C-4E28-B9DE-3558C1596083}" srcOrd="8" destOrd="0" presId="urn:microsoft.com/office/officeart/2005/8/layout/cycle6"/>
    <dgm:cxn modelId="{68D955BD-F7F1-4DCF-A4CB-027B4604062D}" type="presParOf" srcId="{1F84D144-2111-4125-9227-70D29CB222E1}" destId="{7261B8FB-CE57-489D-AF34-5483A6B20381}" srcOrd="9" destOrd="0" presId="urn:microsoft.com/office/officeart/2005/8/layout/cycle6"/>
    <dgm:cxn modelId="{6A541F8A-70F5-4B39-9AD0-24588F2C6064}" type="presParOf" srcId="{1F84D144-2111-4125-9227-70D29CB222E1}" destId="{420023C2-10CE-42CF-A089-6E6A7905D9B4}" srcOrd="10" destOrd="0" presId="urn:microsoft.com/office/officeart/2005/8/layout/cycle6"/>
    <dgm:cxn modelId="{B80E9B0A-6615-472A-9909-FFDEF97467EF}" type="presParOf" srcId="{1F84D144-2111-4125-9227-70D29CB222E1}" destId="{FE1530DA-FC49-4473-8BE7-B57B7F087DE7}" srcOrd="11" destOrd="0" presId="urn:microsoft.com/office/officeart/2005/8/layout/cycle6"/>
    <dgm:cxn modelId="{3542107D-A2BE-4272-A925-F81542C4423B}" type="presParOf" srcId="{1F84D144-2111-4125-9227-70D29CB222E1}" destId="{327BACE4-463B-4ACC-B1A0-CD416BC2C0C9}" srcOrd="12" destOrd="0" presId="urn:microsoft.com/office/officeart/2005/8/layout/cycle6"/>
    <dgm:cxn modelId="{9E386AF5-E024-488B-8198-F29D508442E6}" type="presParOf" srcId="{1F84D144-2111-4125-9227-70D29CB222E1}" destId="{102094FC-A389-4AB9-910E-2E35B3B40FF3}" srcOrd="13" destOrd="0" presId="urn:microsoft.com/office/officeart/2005/8/layout/cycle6"/>
    <dgm:cxn modelId="{7F7736FA-BB10-4BE6-A3C6-70D7D166689A}" type="presParOf" srcId="{1F84D144-2111-4125-9227-70D29CB222E1}" destId="{46B8567C-18DB-405F-AD76-7995A87AA09B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07FB71-3A4A-4143-B55D-686CAF847A58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792799-DFFB-714C-B427-307699145422}">
      <dgm:prSet phldrT="[Text]" custT="1"/>
      <dgm:spPr/>
      <dgm:t>
        <a:bodyPr/>
        <a:lstStyle/>
        <a:p>
          <a:r>
            <a:rPr lang="en-US" sz="1400" b="1">
              <a:solidFill>
                <a:srgbClr val="1D496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High-impact, low-cost public health measure</a:t>
          </a:r>
        </a:p>
      </dgm:t>
    </dgm:pt>
    <dgm:pt modelId="{921461B6-9906-2742-95D7-26E3B255B32C}" type="parTrans" cxnId="{82A3843D-B88B-0D42-B32F-16D60FED01C1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AA91022-360D-2B4A-A5FA-BA39D096243A}" type="sibTrans" cxnId="{82A3843D-B88B-0D42-B32F-16D60FED01C1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80520DC-36BE-224F-92B2-AE6162D1CFCD}">
      <dgm:prSet phldrT="[Text]" custT="1"/>
      <dgm:spPr/>
      <dgm:t>
        <a:bodyPr/>
        <a:lstStyle/>
        <a:p>
          <a:r>
            <a:rPr lang="en-US" sz="1400" b="1">
              <a:solidFill>
                <a:srgbClr val="1D496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High implementation to eradicate diseases</a:t>
          </a:r>
        </a:p>
      </dgm:t>
    </dgm:pt>
    <dgm:pt modelId="{4A30CB5A-F9F4-5F43-BC69-60B9F53B2360}" type="parTrans" cxnId="{D611EE92-E864-6246-9DDC-1C2322C6E831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151386B-66F5-9844-8422-A29D93201BB1}" type="sibTrans" cxnId="{D611EE92-E864-6246-9DDC-1C2322C6E831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F5BD300-ADAD-BD4E-9600-51E84DD4BFF2}">
      <dgm:prSet phldrT="[Text]" custT="1"/>
      <dgm:spPr/>
      <dgm:t>
        <a:bodyPr/>
        <a:lstStyle/>
        <a:p>
          <a:r>
            <a:rPr lang="en-US" sz="1400" b="1">
              <a:solidFill>
                <a:srgbClr val="1D496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Millions of lives saved</a:t>
          </a:r>
        </a:p>
      </dgm:t>
    </dgm:pt>
    <dgm:pt modelId="{DA3D5F81-6F07-5F4F-8F6C-E6EEECEEB156}" type="parTrans" cxnId="{C70D2C23-709D-AA40-8835-B601F3B05695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1FCEEAA-4339-FA47-B534-DF2DA71E3190}" type="sibTrans" cxnId="{C70D2C23-709D-AA40-8835-B601F3B05695}">
      <dgm:prSet/>
      <dgm:spPr/>
      <dgm:t>
        <a:bodyPr/>
        <a:lstStyle/>
        <a:p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BC5284C-2A74-9E4D-90E4-D8733ED7B2A3}" type="pres">
      <dgm:prSet presAssocID="{0007FB71-3A4A-4143-B55D-686CAF847A58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D3A8C78-96C8-6942-BC27-C46FF22EC189}" type="pres">
      <dgm:prSet presAssocID="{90792799-DFFB-714C-B427-307699145422}" presName="Accent1" presStyleCnt="0"/>
      <dgm:spPr/>
    </dgm:pt>
    <dgm:pt modelId="{71B4CEBD-1824-1E42-AF83-B0B14811FA69}" type="pres">
      <dgm:prSet presAssocID="{90792799-DFFB-714C-B427-307699145422}" presName="Accent" presStyleLbl="node1" presStyleIdx="0" presStyleCnt="3"/>
      <dgm:spPr>
        <a:solidFill>
          <a:srgbClr val="708AB0"/>
        </a:solidFill>
        <a:ln>
          <a:noFill/>
        </a:ln>
      </dgm:spPr>
    </dgm:pt>
    <dgm:pt modelId="{8009C9F6-8977-7C46-881C-C8C2D47BC0F7}" type="pres">
      <dgm:prSet presAssocID="{90792799-DFFB-714C-B427-307699145422}" presName="Parent1" presStyleLbl="revTx" presStyleIdx="0" presStyleCnt="3" custLinFactNeighborY="-2159">
        <dgm:presLayoutVars>
          <dgm:chMax val="1"/>
          <dgm:chPref val="1"/>
          <dgm:bulletEnabled val="1"/>
        </dgm:presLayoutVars>
      </dgm:prSet>
      <dgm:spPr/>
    </dgm:pt>
    <dgm:pt modelId="{8032F1D3-5ACB-7942-B640-971FBAA74855}" type="pres">
      <dgm:prSet presAssocID="{680520DC-36BE-224F-92B2-AE6162D1CFCD}" presName="Accent2" presStyleCnt="0"/>
      <dgm:spPr/>
    </dgm:pt>
    <dgm:pt modelId="{27229970-4409-114C-B598-E6AA5CE419D9}" type="pres">
      <dgm:prSet presAssocID="{680520DC-36BE-224F-92B2-AE6162D1CFCD}" presName="Accent" presStyleLbl="node1" presStyleIdx="1" presStyleCnt="3"/>
      <dgm:spPr>
        <a:solidFill>
          <a:srgbClr val="39507F"/>
        </a:solidFill>
        <a:ln>
          <a:noFill/>
        </a:ln>
      </dgm:spPr>
    </dgm:pt>
    <dgm:pt modelId="{FF5ED6AD-FA51-D04D-89D5-1CCE98F1CA95}" type="pres">
      <dgm:prSet presAssocID="{680520DC-36BE-224F-92B2-AE6162D1CFCD}" presName="Parent2" presStyleLbl="revTx" presStyleIdx="1" presStyleCnt="3" custScaleX="126439" custLinFactNeighborX="7212" custLinFactNeighborY="-12344">
        <dgm:presLayoutVars>
          <dgm:chMax val="1"/>
          <dgm:chPref val="1"/>
          <dgm:bulletEnabled val="1"/>
        </dgm:presLayoutVars>
      </dgm:prSet>
      <dgm:spPr/>
    </dgm:pt>
    <dgm:pt modelId="{2F6AD746-B577-0447-83C7-DAE0EA433173}" type="pres">
      <dgm:prSet presAssocID="{1F5BD300-ADAD-BD4E-9600-51E84DD4BFF2}" presName="Accent3" presStyleCnt="0"/>
      <dgm:spPr/>
    </dgm:pt>
    <dgm:pt modelId="{18B6BB50-6FDB-FF46-8CF7-B1C842AD1B3C}" type="pres">
      <dgm:prSet presAssocID="{1F5BD300-ADAD-BD4E-9600-51E84DD4BFF2}" presName="Accent" presStyleLbl="node1" presStyleIdx="2" presStyleCnt="3"/>
      <dgm:spPr>
        <a:solidFill>
          <a:srgbClr val="283859"/>
        </a:solidFill>
        <a:ln>
          <a:noFill/>
        </a:ln>
      </dgm:spPr>
    </dgm:pt>
    <dgm:pt modelId="{B9F52C25-49BB-344F-8C96-6AEB26DB0646}" type="pres">
      <dgm:prSet presAssocID="{1F5BD300-ADAD-BD4E-9600-51E84DD4BFF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C70D2C23-709D-AA40-8835-B601F3B05695}" srcId="{0007FB71-3A4A-4143-B55D-686CAF847A58}" destId="{1F5BD300-ADAD-BD4E-9600-51E84DD4BFF2}" srcOrd="2" destOrd="0" parTransId="{DA3D5F81-6F07-5F4F-8F6C-E6EEECEEB156}" sibTransId="{E1FCEEAA-4339-FA47-B534-DF2DA71E3190}"/>
    <dgm:cxn modelId="{82A3843D-B88B-0D42-B32F-16D60FED01C1}" srcId="{0007FB71-3A4A-4143-B55D-686CAF847A58}" destId="{90792799-DFFB-714C-B427-307699145422}" srcOrd="0" destOrd="0" parTransId="{921461B6-9906-2742-95D7-26E3B255B32C}" sibTransId="{2AA91022-360D-2B4A-A5FA-BA39D096243A}"/>
    <dgm:cxn modelId="{2813B891-F332-5340-AB91-3F46FC5CF460}" type="presOf" srcId="{90792799-DFFB-714C-B427-307699145422}" destId="{8009C9F6-8977-7C46-881C-C8C2D47BC0F7}" srcOrd="0" destOrd="0" presId="urn:microsoft.com/office/officeart/2009/layout/CircleArrowProcess"/>
    <dgm:cxn modelId="{D611EE92-E864-6246-9DDC-1C2322C6E831}" srcId="{0007FB71-3A4A-4143-B55D-686CAF847A58}" destId="{680520DC-36BE-224F-92B2-AE6162D1CFCD}" srcOrd="1" destOrd="0" parTransId="{4A30CB5A-F9F4-5F43-BC69-60B9F53B2360}" sibTransId="{7151386B-66F5-9844-8422-A29D93201BB1}"/>
    <dgm:cxn modelId="{680E14DF-9DC3-4743-A366-F21B0C0811F6}" type="presOf" srcId="{680520DC-36BE-224F-92B2-AE6162D1CFCD}" destId="{FF5ED6AD-FA51-D04D-89D5-1CCE98F1CA95}" srcOrd="0" destOrd="0" presId="urn:microsoft.com/office/officeart/2009/layout/CircleArrowProcess"/>
    <dgm:cxn modelId="{AE0C53E3-C668-4B40-9948-F51290C0A4DC}" type="presOf" srcId="{1F5BD300-ADAD-BD4E-9600-51E84DD4BFF2}" destId="{B9F52C25-49BB-344F-8C96-6AEB26DB0646}" srcOrd="0" destOrd="0" presId="urn:microsoft.com/office/officeart/2009/layout/CircleArrowProcess"/>
    <dgm:cxn modelId="{2FC55BF2-E86B-1D48-91F0-584A73EE0A7A}" type="presOf" srcId="{0007FB71-3A4A-4143-B55D-686CAF847A58}" destId="{4BC5284C-2A74-9E4D-90E4-D8733ED7B2A3}" srcOrd="0" destOrd="0" presId="urn:microsoft.com/office/officeart/2009/layout/CircleArrowProcess"/>
    <dgm:cxn modelId="{A62AEE3F-19AF-4A43-8B05-63FA1FCEC710}" type="presParOf" srcId="{4BC5284C-2A74-9E4D-90E4-D8733ED7B2A3}" destId="{FD3A8C78-96C8-6942-BC27-C46FF22EC189}" srcOrd="0" destOrd="0" presId="urn:microsoft.com/office/officeart/2009/layout/CircleArrowProcess"/>
    <dgm:cxn modelId="{C9EA97BD-BFCE-F341-95C8-9DE36D4782F4}" type="presParOf" srcId="{FD3A8C78-96C8-6942-BC27-C46FF22EC189}" destId="{71B4CEBD-1824-1E42-AF83-B0B14811FA69}" srcOrd="0" destOrd="0" presId="urn:microsoft.com/office/officeart/2009/layout/CircleArrowProcess"/>
    <dgm:cxn modelId="{4F801021-0744-9A45-830E-D53D529CF536}" type="presParOf" srcId="{4BC5284C-2A74-9E4D-90E4-D8733ED7B2A3}" destId="{8009C9F6-8977-7C46-881C-C8C2D47BC0F7}" srcOrd="1" destOrd="0" presId="urn:microsoft.com/office/officeart/2009/layout/CircleArrowProcess"/>
    <dgm:cxn modelId="{118E8B5D-D765-DC4C-BD5A-B4F7C57ECE57}" type="presParOf" srcId="{4BC5284C-2A74-9E4D-90E4-D8733ED7B2A3}" destId="{8032F1D3-5ACB-7942-B640-971FBAA74855}" srcOrd="2" destOrd="0" presId="urn:microsoft.com/office/officeart/2009/layout/CircleArrowProcess"/>
    <dgm:cxn modelId="{DCB637C9-1533-A243-8208-29FB6990D81F}" type="presParOf" srcId="{8032F1D3-5ACB-7942-B640-971FBAA74855}" destId="{27229970-4409-114C-B598-E6AA5CE419D9}" srcOrd="0" destOrd="0" presId="urn:microsoft.com/office/officeart/2009/layout/CircleArrowProcess"/>
    <dgm:cxn modelId="{B468F3D2-CB27-1146-87CF-851C38909B7B}" type="presParOf" srcId="{4BC5284C-2A74-9E4D-90E4-D8733ED7B2A3}" destId="{FF5ED6AD-FA51-D04D-89D5-1CCE98F1CA95}" srcOrd="3" destOrd="0" presId="urn:microsoft.com/office/officeart/2009/layout/CircleArrowProcess"/>
    <dgm:cxn modelId="{81CFCE50-D14B-D74A-B8CB-EB65F3F80D40}" type="presParOf" srcId="{4BC5284C-2A74-9E4D-90E4-D8733ED7B2A3}" destId="{2F6AD746-B577-0447-83C7-DAE0EA433173}" srcOrd="4" destOrd="0" presId="urn:microsoft.com/office/officeart/2009/layout/CircleArrowProcess"/>
    <dgm:cxn modelId="{3E48C3A4-7007-1F4A-9E40-CE9C345650EA}" type="presParOf" srcId="{2F6AD746-B577-0447-83C7-DAE0EA433173}" destId="{18B6BB50-6FDB-FF46-8CF7-B1C842AD1B3C}" srcOrd="0" destOrd="0" presId="urn:microsoft.com/office/officeart/2009/layout/CircleArrowProcess"/>
    <dgm:cxn modelId="{E5F17B23-504F-9C47-BA3F-A2C89BD5F068}" type="presParOf" srcId="{4BC5284C-2A74-9E4D-90E4-D8733ED7B2A3}" destId="{B9F52C25-49BB-344F-8C96-6AEB26DB06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AD85E-F5E3-4756-8590-F4E3D1C40391}">
      <dsp:nvSpPr>
        <dsp:cNvPr id="0" name=""/>
        <dsp:cNvSpPr/>
      </dsp:nvSpPr>
      <dsp:spPr>
        <a:xfrm>
          <a:off x="2546770" y="2690"/>
          <a:ext cx="1381674" cy="898088"/>
        </a:xfrm>
        <a:prstGeom prst="roundRect">
          <a:avLst/>
        </a:prstGeom>
        <a:solidFill>
          <a:srgbClr val="138C78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Reliable cold chain system</a:t>
          </a:r>
        </a:p>
      </dsp:txBody>
      <dsp:txXfrm>
        <a:off x="2590611" y="46531"/>
        <a:ext cx="1293992" cy="810406"/>
      </dsp:txXfrm>
    </dsp:sp>
    <dsp:sp modelId="{8E1E864E-60A4-4993-900B-8AAC37AD08A5}">
      <dsp:nvSpPr>
        <dsp:cNvPr id="0" name=""/>
        <dsp:cNvSpPr/>
      </dsp:nvSpPr>
      <dsp:spPr>
        <a:xfrm>
          <a:off x="1443662" y="451734"/>
          <a:ext cx="3587889" cy="3587889"/>
        </a:xfrm>
        <a:custGeom>
          <a:avLst/>
          <a:gdLst/>
          <a:ahLst/>
          <a:cxnLst/>
          <a:rect l="0" t="0" r="0" b="0"/>
          <a:pathLst>
            <a:path>
              <a:moveTo>
                <a:pt x="2494269" y="142344"/>
              </a:moveTo>
              <a:arcTo wR="1793944" hR="1793944" stAng="17578698" swAng="1961019"/>
            </a:path>
          </a:pathLst>
        </a:custGeom>
        <a:noFill/>
        <a:ln w="28575" cap="flat" cmpd="sng" algn="ctr">
          <a:solidFill>
            <a:srgbClr val="9BB2B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52E71-4789-45BC-97F2-02952BD18577}">
      <dsp:nvSpPr>
        <dsp:cNvPr id="0" name=""/>
        <dsp:cNvSpPr/>
      </dsp:nvSpPr>
      <dsp:spPr>
        <a:xfrm>
          <a:off x="4252913" y="1242276"/>
          <a:ext cx="1381674" cy="898088"/>
        </a:xfrm>
        <a:prstGeom prst="roundRect">
          <a:avLst/>
        </a:prstGeom>
        <a:solidFill>
          <a:srgbClr val="138C78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Transport for delivery of vaccines</a:t>
          </a:r>
        </a:p>
      </dsp:txBody>
      <dsp:txXfrm>
        <a:off x="4296754" y="1286117"/>
        <a:ext cx="1293992" cy="810406"/>
      </dsp:txXfrm>
    </dsp:sp>
    <dsp:sp modelId="{95F3C0BB-2F5C-4C39-8FD6-0A547E80AFF1}">
      <dsp:nvSpPr>
        <dsp:cNvPr id="0" name=""/>
        <dsp:cNvSpPr/>
      </dsp:nvSpPr>
      <dsp:spPr>
        <a:xfrm>
          <a:off x="1443662" y="451734"/>
          <a:ext cx="3587889" cy="3587889"/>
        </a:xfrm>
        <a:custGeom>
          <a:avLst/>
          <a:gdLst/>
          <a:ahLst/>
          <a:cxnLst/>
          <a:rect l="0" t="0" r="0" b="0"/>
          <a:pathLst>
            <a:path>
              <a:moveTo>
                <a:pt x="3585433" y="1700094"/>
              </a:moveTo>
              <a:arcTo wR="1793944" hR="1793944" stAng="21420073" swAng="2195904"/>
            </a:path>
          </a:pathLst>
        </a:custGeom>
        <a:noFill/>
        <a:ln w="28575" cap="flat" cmpd="sng" algn="ctr">
          <a:solidFill>
            <a:srgbClr val="9BB2B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41FEA-1570-456F-A7C6-5CB6C7255317}">
      <dsp:nvSpPr>
        <dsp:cNvPr id="0" name=""/>
        <dsp:cNvSpPr/>
      </dsp:nvSpPr>
      <dsp:spPr>
        <a:xfrm>
          <a:off x="3601224" y="3247967"/>
          <a:ext cx="1381674" cy="898088"/>
        </a:xfrm>
        <a:prstGeom prst="roundRect">
          <a:avLst/>
        </a:prstGeom>
        <a:solidFill>
          <a:srgbClr val="138C78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Maintenance of vaccine stocks</a:t>
          </a:r>
        </a:p>
      </dsp:txBody>
      <dsp:txXfrm>
        <a:off x="3645065" y="3291808"/>
        <a:ext cx="1293992" cy="810406"/>
      </dsp:txXfrm>
    </dsp:sp>
    <dsp:sp modelId="{40383549-EF0C-4E28-B9DE-3558C1596083}">
      <dsp:nvSpPr>
        <dsp:cNvPr id="0" name=""/>
        <dsp:cNvSpPr/>
      </dsp:nvSpPr>
      <dsp:spPr>
        <a:xfrm>
          <a:off x="1443662" y="451734"/>
          <a:ext cx="3587889" cy="3587889"/>
        </a:xfrm>
        <a:custGeom>
          <a:avLst/>
          <a:gdLst/>
          <a:ahLst/>
          <a:cxnLst/>
          <a:rect l="0" t="0" r="0" b="0"/>
          <a:pathLst>
            <a:path>
              <a:moveTo>
                <a:pt x="2150437" y="3552111"/>
              </a:moveTo>
              <a:arcTo wR="1793944" hR="1793944" stAng="4712273" swAng="1375455"/>
            </a:path>
          </a:pathLst>
        </a:custGeom>
        <a:noFill/>
        <a:ln w="28575" cap="flat" cmpd="sng" algn="ctr">
          <a:solidFill>
            <a:srgbClr val="9BB2B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1B8FB-CE57-489D-AF34-5483A6B20381}">
      <dsp:nvSpPr>
        <dsp:cNvPr id="0" name=""/>
        <dsp:cNvSpPr/>
      </dsp:nvSpPr>
      <dsp:spPr>
        <a:xfrm>
          <a:off x="1492316" y="3247967"/>
          <a:ext cx="1381674" cy="898088"/>
        </a:xfrm>
        <a:prstGeom prst="roundRect">
          <a:avLst/>
        </a:prstGeom>
        <a:solidFill>
          <a:srgbClr val="67B9A9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Training of health staffs and public awareness</a:t>
          </a:r>
        </a:p>
      </dsp:txBody>
      <dsp:txXfrm>
        <a:off x="1536157" y="3291808"/>
        <a:ext cx="1293992" cy="810406"/>
      </dsp:txXfrm>
    </dsp:sp>
    <dsp:sp modelId="{FE1530DA-FC49-4473-8BE7-B57B7F087DE7}">
      <dsp:nvSpPr>
        <dsp:cNvPr id="0" name=""/>
        <dsp:cNvSpPr/>
      </dsp:nvSpPr>
      <dsp:spPr>
        <a:xfrm>
          <a:off x="1443662" y="451734"/>
          <a:ext cx="3587889" cy="3587889"/>
        </a:xfrm>
        <a:custGeom>
          <a:avLst/>
          <a:gdLst/>
          <a:ahLst/>
          <a:cxnLst/>
          <a:rect l="0" t="0" r="0" b="0"/>
          <a:pathLst>
            <a:path>
              <a:moveTo>
                <a:pt x="299723" y="2786688"/>
              </a:moveTo>
              <a:arcTo wR="1793944" hR="1793944" stAng="8784024" swAng="2195904"/>
            </a:path>
          </a:pathLst>
        </a:custGeom>
        <a:noFill/>
        <a:ln w="28575" cap="flat" cmpd="sng" algn="ctr">
          <a:solidFill>
            <a:srgbClr val="9BB2B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7BACE4-463B-4ACC-B1A0-CD416BC2C0C9}">
      <dsp:nvSpPr>
        <dsp:cNvPr id="0" name=""/>
        <dsp:cNvSpPr/>
      </dsp:nvSpPr>
      <dsp:spPr>
        <a:xfrm>
          <a:off x="840627" y="1242276"/>
          <a:ext cx="1381674" cy="898088"/>
        </a:xfrm>
        <a:prstGeom prst="roundRect">
          <a:avLst/>
        </a:prstGeom>
        <a:solidFill>
          <a:srgbClr val="67B9A9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Documenting and recording recipients</a:t>
          </a:r>
        </a:p>
      </dsp:txBody>
      <dsp:txXfrm>
        <a:off x="884468" y="1286117"/>
        <a:ext cx="1293992" cy="810406"/>
      </dsp:txXfrm>
    </dsp:sp>
    <dsp:sp modelId="{46B8567C-18DB-405F-AD76-7995A87AA09B}">
      <dsp:nvSpPr>
        <dsp:cNvPr id="0" name=""/>
        <dsp:cNvSpPr/>
      </dsp:nvSpPr>
      <dsp:spPr>
        <a:xfrm>
          <a:off x="1443662" y="451734"/>
          <a:ext cx="3587889" cy="3587889"/>
        </a:xfrm>
        <a:custGeom>
          <a:avLst/>
          <a:gdLst/>
          <a:ahLst/>
          <a:cxnLst/>
          <a:rect l="0" t="0" r="0" b="0"/>
          <a:pathLst>
            <a:path>
              <a:moveTo>
                <a:pt x="312642" y="782025"/>
              </a:moveTo>
              <a:arcTo wR="1793944" hR="1793944" stAng="12860284" swAng="1961019"/>
            </a:path>
          </a:pathLst>
        </a:custGeom>
        <a:noFill/>
        <a:ln w="28575" cap="flat" cmpd="sng" algn="ctr">
          <a:solidFill>
            <a:srgbClr val="9BB2B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4CEBD-1824-1E42-AF83-B0B14811FA69}">
      <dsp:nvSpPr>
        <dsp:cNvPr id="0" name=""/>
        <dsp:cNvSpPr/>
      </dsp:nvSpPr>
      <dsp:spPr>
        <a:xfrm>
          <a:off x="1206948" y="1554211"/>
          <a:ext cx="2088723" cy="20890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708AB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9C9F6-8977-7C46-881C-C8C2D47BC0F7}">
      <dsp:nvSpPr>
        <dsp:cNvPr id="0" name=""/>
        <dsp:cNvSpPr/>
      </dsp:nvSpPr>
      <dsp:spPr>
        <a:xfrm>
          <a:off x="1668625" y="2295892"/>
          <a:ext cx="1160663" cy="580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1D496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High-impact, low-cost public health measure</a:t>
          </a:r>
        </a:p>
      </dsp:txBody>
      <dsp:txXfrm>
        <a:off x="1668625" y="2295892"/>
        <a:ext cx="1160663" cy="580192"/>
      </dsp:txXfrm>
    </dsp:sp>
    <dsp:sp modelId="{27229970-4409-114C-B598-E6AA5CE419D9}">
      <dsp:nvSpPr>
        <dsp:cNvPr id="0" name=""/>
        <dsp:cNvSpPr/>
      </dsp:nvSpPr>
      <dsp:spPr>
        <a:xfrm>
          <a:off x="626813" y="2754520"/>
          <a:ext cx="2088723" cy="208904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3950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ED6AD-FA51-D04D-89D5-1CCE98F1CA95}">
      <dsp:nvSpPr>
        <dsp:cNvPr id="0" name=""/>
        <dsp:cNvSpPr/>
      </dsp:nvSpPr>
      <dsp:spPr>
        <a:xfrm>
          <a:off x="1021116" y="3444052"/>
          <a:ext cx="1467531" cy="580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1D496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High implementation to eradicate diseases</a:t>
          </a:r>
        </a:p>
      </dsp:txBody>
      <dsp:txXfrm>
        <a:off x="1021116" y="3444052"/>
        <a:ext cx="1467531" cy="580192"/>
      </dsp:txXfrm>
    </dsp:sp>
    <dsp:sp modelId="{18B6BB50-6FDB-FF46-8CF7-B1C842AD1B3C}">
      <dsp:nvSpPr>
        <dsp:cNvPr id="0" name=""/>
        <dsp:cNvSpPr/>
      </dsp:nvSpPr>
      <dsp:spPr>
        <a:xfrm>
          <a:off x="1355611" y="4098467"/>
          <a:ext cx="1794537" cy="179525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2838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52C25-49BB-344F-8C96-6AEB26DB0646}">
      <dsp:nvSpPr>
        <dsp:cNvPr id="0" name=""/>
        <dsp:cNvSpPr/>
      </dsp:nvSpPr>
      <dsp:spPr>
        <a:xfrm>
          <a:off x="1671371" y="4724659"/>
          <a:ext cx="1160663" cy="580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1D496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Millions of lives saved</a:t>
          </a:r>
        </a:p>
      </dsp:txBody>
      <dsp:txXfrm>
        <a:off x="1671371" y="4724659"/>
        <a:ext cx="1160663" cy="580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D9E6C-ACA0-49E0-8093-5F1A0EFEFFC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60DF8-6019-43C6-BDC7-56B8AAB61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7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teams/immunization-vaccines-and-biologicals/strategies/ia203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pharmaceutical-technology.com/sponsored/africas-last-mile-building-viable-vaccine-supply-chains/" TargetMode="External"/><Relationship Id="rId4" Type="http://schemas.openxmlformats.org/officeDocument/2006/relationships/hyperlink" Target="https://www.path.org/articles/vaccine-cold-chain-q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6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99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Underreporting is a serious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27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82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7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Key to uninterrupted availability of quality vaccines: </a:t>
            </a:r>
            <a:endParaRPr lang="en-US" dirty="0">
              <a:cs typeface="Calibri"/>
            </a:endParaRPr>
          </a:p>
          <a:p>
            <a:pPr algn="just"/>
            <a:r>
              <a:rPr lang="en-US" b="1" dirty="0"/>
              <a:t>Effective vaccine storage, distribution, handling and management surrounding cold storage facilities</a:t>
            </a:r>
            <a:endParaRPr lang="en-US" dirty="0"/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4"/>
              </a:rPr>
              <a:t>https://www.path.org/articles/vaccine-cold-chain-q/</a:t>
            </a:r>
          </a:p>
          <a:p>
            <a:r>
              <a:rPr lang="en-US" dirty="0">
                <a:hlinkClick r:id="rId5"/>
              </a:rPr>
              <a:t>https://www.pharmaceutical-technology.com/sponsored/africas-last-mile-building-viable-vaccine-supply-chains/</a:t>
            </a:r>
            <a:r>
              <a:rPr lang="en-US" dirty="0"/>
              <a:t> </a:t>
            </a:r>
          </a:p>
          <a:p>
            <a:r>
              <a:rPr lang="en-US" dirty="0">
                <a:hlinkClick r:id="rId3"/>
              </a:rPr>
              <a:t>https://www.who.int/teams/immunization-vaccines-and-biologicals/strategies/ia2030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https://www.who.int/publications/i/item/WHO-IVB-18.05 </a:t>
            </a:r>
          </a:p>
          <a:p>
            <a:r>
              <a:rPr lang="en-US" dirty="0"/>
              <a:t>https://www.who.int/publications/i/item/WHO-IVB-18.04 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7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6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27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0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>
              <a:cs typeface="Calibri"/>
            </a:endParaRPr>
          </a:p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87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09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60DF8-6019-43C6-BDC7-56B8AAB619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9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999"/>
            <a:ext cx="10515600" cy="823070"/>
          </a:xfr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>
              <a:defRPr lang="en-US" sz="3800" dirty="0">
                <a:cs typeface="Calibri Light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14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4935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89898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2EC1FD4-200C-7BFD-C3CB-3B8787B7F644}"/>
              </a:ext>
            </a:extLst>
          </p:cNvPr>
          <p:cNvSpPr txBox="1">
            <a:spLocks/>
          </p:cNvSpPr>
          <p:nvPr userDrawn="1"/>
        </p:nvSpPr>
        <p:spPr>
          <a:xfrm>
            <a:off x="838200" y="638088"/>
            <a:ext cx="3391652" cy="42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2200" i="1">
              <a:solidFill>
                <a:srgbClr val="5D7285"/>
              </a:solidFill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5003191C-FC9A-805F-A403-AB491496B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30"/>
          <a:stretch/>
        </p:blipFill>
        <p:spPr>
          <a:xfrm>
            <a:off x="0" y="108524"/>
            <a:ext cx="860742" cy="860742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E69B7F-0E2E-5B37-0578-489B3AB02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2996381" cy="484187"/>
          </a:xfrm>
        </p:spPr>
        <p:txBody>
          <a:bodyPr anchor="ctr">
            <a:normAutofit/>
          </a:bodyPr>
          <a:lstStyle>
            <a:lvl1pPr marL="0" indent="0">
              <a:buNone/>
              <a:defRPr sz="2400" i="0">
                <a:solidFill>
                  <a:srgbClr val="5D72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800" i="1">
              <a:solidFill>
                <a:srgbClr val="5D7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April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lvl="0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noProof="0" dirty="0">
          <a:solidFill>
            <a:srgbClr val="283859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5" Type="http://schemas.openxmlformats.org/officeDocument/2006/relationships/image" Target="../media/image86.jpeg"/><Relationship Id="rId10" Type="http://schemas.openxmlformats.org/officeDocument/2006/relationships/image" Target="../media/image81.sv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orldbank.org/indicator/SP.POP.TOTL" TargetMode="External"/><Relationship Id="rId13" Type="http://schemas.openxmlformats.org/officeDocument/2006/relationships/hyperlink" Target="https://data.worldbank.org/indicator/SH.IMM.MEAS" TargetMode="External"/><Relationship Id="rId3" Type="http://schemas.openxmlformats.org/officeDocument/2006/relationships/hyperlink" Target="https://www.afro.who.int/news/vaccine-preventable-disease-outbreaks-rise-africa" TargetMode="External"/><Relationship Id="rId7" Type="http://schemas.openxmlformats.org/officeDocument/2006/relationships/hyperlink" Target="https://info.worldbank.org/governance/wgi/" TargetMode="External"/><Relationship Id="rId12" Type="http://schemas.openxmlformats.org/officeDocument/2006/relationships/hyperlink" Target="https://www.spglobal.com/spdji/en/indices/equity/sp-united-states-reit/#overview" TargetMode="External"/><Relationship Id="rId2" Type="http://schemas.openxmlformats.org/officeDocument/2006/relationships/hyperlink" Target="https://www.ncbi.nlm.nih.gov/books/NBK228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ransparency.org/en/cpi/2022" TargetMode="External"/><Relationship Id="rId11" Type="http://schemas.openxmlformats.org/officeDocument/2006/relationships/hyperlink" Target="https://unfccc.int/sites/default/files/resource/UNFCC_pptHandout.pdf" TargetMode="External"/><Relationship Id="rId5" Type="http://schemas.openxmlformats.org/officeDocument/2006/relationships/hyperlink" Target="https://data.unicef.org/topic/child-health/immunization/" TargetMode="External"/><Relationship Id="rId10" Type="http://schemas.openxmlformats.org/officeDocument/2006/relationships/hyperlink" Target="https://data.worldbank.org/indicator/SP.POP.0014.TO" TargetMode="External"/><Relationship Id="rId4" Type="http://schemas.openxmlformats.org/officeDocument/2006/relationships/hyperlink" Target="https://www.cdc.gov/vaccines/pubs/pinkbook/vac-storage.html" TargetMode="External"/><Relationship Id="rId9" Type="http://schemas.openxmlformats.org/officeDocument/2006/relationships/hyperlink" Target="https://data.worldbank.org/indicator/SP.DYN.TFRT.I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faostat/en/#data/FBS" TargetMode="External"/><Relationship Id="rId2" Type="http://schemas.openxmlformats.org/officeDocument/2006/relationships/hyperlink" Target="https://data.unicef.org/topic/child-health/immunizatio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jpe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31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3C0D631-FBFD-8B9C-0664-EAB079EDC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073"/>
          <a:stretch/>
        </p:blipFill>
        <p:spPr bwMode="auto"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BE5C5A-D25A-7ECF-A5ED-C61110210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1966640"/>
            <a:ext cx="2907813" cy="1545948"/>
          </a:xfrm>
        </p:spPr>
        <p:txBody>
          <a:bodyPr anchor="ctr">
            <a:normAutofit fontScale="90000"/>
          </a:bodyPr>
          <a:lstStyle/>
          <a:p>
            <a:pPr algn="l"/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8385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Afrovax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8385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REIT</a:t>
            </a:r>
            <a:endParaRPr lang="en-US" sz="5400" dirty="0">
              <a:solidFill>
                <a:srgbClr val="28385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431C32D-97D4-C787-F3CF-EDF65A6D0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573138"/>
            <a:ext cx="3391652" cy="1424239"/>
          </a:xfrm>
        </p:spPr>
        <p:txBody>
          <a:bodyPr anchor="ctr">
            <a:normAutofit fontScale="92500"/>
          </a:bodyPr>
          <a:lstStyle/>
          <a:p>
            <a:pPr algn="l">
              <a:spcBef>
                <a:spcPts val="0"/>
              </a:spcBef>
            </a:pPr>
            <a:r>
              <a:rPr lang="en-US" b="0" i="1" u="none" strike="noStrike" baseline="0">
                <a:solidFill>
                  <a:srgbClr val="5D72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cold storage REIT </a:t>
            </a:r>
          </a:p>
          <a:p>
            <a:pPr algn="l">
              <a:spcBef>
                <a:spcPts val="0"/>
              </a:spcBef>
            </a:pPr>
            <a:r>
              <a:rPr lang="en-US" b="0" i="1" u="none" strike="noStrike" baseline="0">
                <a:solidFill>
                  <a:srgbClr val="5D72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reduce vaccine wastage and increase vaccination rates in Africa</a:t>
            </a:r>
            <a:endParaRPr lang="en-US">
              <a:solidFill>
                <a:srgbClr val="5D728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4" descr="Why optimized cold-chains could save a billion COVID vaccines">
            <a:extLst>
              <a:ext uri="{FF2B5EF4-FFF2-40B4-BE49-F238E27FC236}">
                <a16:creationId xmlns:a16="http://schemas.microsoft.com/office/drawing/2014/main" id="{E760CDFB-0343-C995-EE21-605AC1D7E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r="11920" b="1"/>
          <a:stretch/>
        </p:blipFill>
        <p:spPr bwMode="auto"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4EE23696-3A37-D78E-CA87-0C28B026AC24}"/>
              </a:ext>
            </a:extLst>
          </p:cNvPr>
          <p:cNvSpPr txBox="1">
            <a:spLocks/>
          </p:cNvSpPr>
          <p:nvPr/>
        </p:nvSpPr>
        <p:spPr>
          <a:xfrm>
            <a:off x="860742" y="5057929"/>
            <a:ext cx="3391652" cy="459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800">
                <a:solidFill>
                  <a:srgbClr val="5D72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 A</a:t>
            </a:r>
            <a:r>
              <a:rPr lang="en-US" sz="1800" err="1">
                <a:solidFill>
                  <a:srgbClr val="5D72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pril</a:t>
            </a:r>
            <a:r>
              <a:rPr lang="en-US" sz="1800">
                <a:solidFill>
                  <a:srgbClr val="5D72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981123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BAA269-E308-E12B-75E7-BD62FE83DB50}"/>
              </a:ext>
            </a:extLst>
          </p:cNvPr>
          <p:cNvSpPr/>
          <p:nvPr/>
        </p:nvSpPr>
        <p:spPr>
          <a:xfrm>
            <a:off x="972407" y="1216597"/>
            <a:ext cx="10247179" cy="365126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Cash Flow Forecast</a:t>
            </a:r>
            <a:endParaRPr lang="en-TH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ACEA82-ED6F-DFF0-1AA4-70EEF39EA5AB}"/>
              </a:ext>
            </a:extLst>
          </p:cNvPr>
          <p:cNvSpPr/>
          <p:nvPr/>
        </p:nvSpPr>
        <p:spPr>
          <a:xfrm>
            <a:off x="972408" y="1726483"/>
            <a:ext cx="10247179" cy="2941444"/>
          </a:xfrm>
          <a:prstGeom prst="roundRect">
            <a:avLst>
              <a:gd name="adj" fmla="val 2175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D9218-0843-15CB-0E68-B7CA0D14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094B1A-5F0C-1E1C-2520-B7297C58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dirty="0">
                <a:cs typeface="Calibri Light"/>
              </a:rPr>
              <a:t>Forecast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5006D7-D7E0-ABDA-A3C6-6CFEDFED8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7501129" cy="484187"/>
          </a:xfrm>
        </p:spPr>
        <p:txBody>
          <a:bodyPr>
            <a:normAutofit/>
          </a:bodyPr>
          <a:lstStyle/>
          <a:p>
            <a:r>
              <a:rPr lang="en-GB" sz="2000" i="1" dirty="0"/>
              <a:t>Equity IRR of </a:t>
            </a:r>
            <a:r>
              <a:rPr lang="en-GB" sz="2000" i="1" dirty="0" err="1"/>
              <a:t>Afrovax</a:t>
            </a:r>
            <a:r>
              <a:rPr lang="en-GB" sz="2000" i="1" dirty="0"/>
              <a:t> REIT is estimated at 22% </a:t>
            </a:r>
            <a:endParaRPr lang="en-US" sz="2000" i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B68D81-A528-3AA2-D4A3-BCEC99AA5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951049"/>
              </p:ext>
            </p:extLst>
          </p:nvPr>
        </p:nvGraphicFramePr>
        <p:xfrm>
          <a:off x="972408" y="4812685"/>
          <a:ext cx="10247179" cy="1764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7329">
                  <a:extLst>
                    <a:ext uri="{9D8B030D-6E8A-4147-A177-3AD203B41FA5}">
                      <a16:colId xmlns:a16="http://schemas.microsoft.com/office/drawing/2014/main" val="4278233226"/>
                    </a:ext>
                  </a:extLst>
                </a:gridCol>
                <a:gridCol w="1795786">
                  <a:extLst>
                    <a:ext uri="{9D8B030D-6E8A-4147-A177-3AD203B41FA5}">
                      <a16:colId xmlns:a16="http://schemas.microsoft.com/office/drawing/2014/main" val="433071388"/>
                    </a:ext>
                  </a:extLst>
                </a:gridCol>
                <a:gridCol w="2780447">
                  <a:extLst>
                    <a:ext uri="{9D8B030D-6E8A-4147-A177-3AD203B41FA5}">
                      <a16:colId xmlns:a16="http://schemas.microsoft.com/office/drawing/2014/main" val="1572428135"/>
                    </a:ext>
                  </a:extLst>
                </a:gridCol>
                <a:gridCol w="2303617">
                  <a:extLst>
                    <a:ext uri="{9D8B030D-6E8A-4147-A177-3AD203B41FA5}">
                      <a16:colId xmlns:a16="http://schemas.microsoft.com/office/drawing/2014/main" val="227985725"/>
                    </a:ext>
                  </a:extLst>
                </a:gridCol>
              </a:tblGrid>
              <a:tr h="22400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Assumptions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2838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2838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281537"/>
                  </a:ext>
                </a:extLst>
              </a:tr>
              <a:tr h="2330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Number of cold storage warehouses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Average rental growth rate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3.5% per annum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132888"/>
                  </a:ext>
                </a:extLst>
              </a:tr>
              <a:tr h="2240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 size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3.5 mn sq. feet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Service revenue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20% of rental revenue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092805"/>
                  </a:ext>
                </a:extLst>
              </a:tr>
              <a:tr h="2240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Number of pallets (thousands)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460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Operating margin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42107"/>
                  </a:ext>
                </a:extLst>
              </a:tr>
              <a:tr h="439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Average rent revenue per pallet per year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$80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REIT management fee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0.75% of asset value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955947"/>
                  </a:ext>
                </a:extLst>
              </a:tr>
              <a:tr h="2240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Average occupancy rate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85%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Trustee fee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0.75% of asset value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493572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74CFF92-2133-6245-F773-FECFA51D68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369877"/>
              </p:ext>
            </p:extLst>
          </p:nvPr>
        </p:nvGraphicFramePr>
        <p:xfrm>
          <a:off x="972406" y="1723625"/>
          <a:ext cx="10247179" cy="2947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5501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9F3981A-DCF2-2648-E538-CC1168855646}"/>
              </a:ext>
            </a:extLst>
          </p:cNvPr>
          <p:cNvSpPr/>
          <p:nvPr/>
        </p:nvSpPr>
        <p:spPr>
          <a:xfrm>
            <a:off x="1006644" y="3992097"/>
            <a:ext cx="10524419" cy="2332424"/>
          </a:xfrm>
          <a:prstGeom prst="roundRect">
            <a:avLst>
              <a:gd name="adj" fmla="val 6992"/>
            </a:avLst>
          </a:prstGeom>
          <a:solidFill>
            <a:srgbClr val="F26A2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099CC4-7B95-0CA6-9DA4-B2DBD3DEFD22}"/>
              </a:ext>
            </a:extLst>
          </p:cNvPr>
          <p:cNvSpPr/>
          <p:nvPr/>
        </p:nvSpPr>
        <p:spPr>
          <a:xfrm>
            <a:off x="1006645" y="1565489"/>
            <a:ext cx="10524420" cy="2332424"/>
          </a:xfrm>
          <a:prstGeom prst="roundRect">
            <a:avLst>
              <a:gd name="adj" fmla="val 6992"/>
            </a:avLst>
          </a:prstGeom>
          <a:solidFill>
            <a:srgbClr val="4BA14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E1DA6-1894-E585-0736-4412820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F8A422-053D-73D0-0227-4F8E41B8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11157377" cy="484187"/>
          </a:xfrm>
        </p:spPr>
        <p:txBody>
          <a:bodyPr>
            <a:normAutofit/>
          </a:bodyPr>
          <a:lstStyle/>
          <a:p>
            <a:r>
              <a:rPr lang="en-GB" sz="2000" i="1"/>
              <a:t>Improving Vaccine coverage and contributing towards UN SDGs</a:t>
            </a:r>
            <a:endParaRPr lang="en-US" sz="2000" i="1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A8E8B94-ECAB-421F-238F-A4C40737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999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GB" dirty="0"/>
              <a:t>Impact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EC4E6F-E8E5-B152-7B20-DA86DF9CD016}"/>
              </a:ext>
            </a:extLst>
          </p:cNvPr>
          <p:cNvSpPr/>
          <p:nvPr/>
        </p:nvSpPr>
        <p:spPr>
          <a:xfrm>
            <a:off x="1006645" y="1066211"/>
            <a:ext cx="3895220" cy="426721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</a:t>
            </a:r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9C6A47-DEB3-402C-F88E-7B96B6FE680F}"/>
              </a:ext>
            </a:extLst>
          </p:cNvPr>
          <p:cNvGrpSpPr/>
          <p:nvPr/>
        </p:nvGrpSpPr>
        <p:grpSpPr>
          <a:xfrm>
            <a:off x="128083" y="4173197"/>
            <a:ext cx="1796902" cy="1796902"/>
            <a:chOff x="505071" y="3822278"/>
            <a:chExt cx="1796902" cy="1796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058931-AA45-A079-37FC-80358C64843A}"/>
                </a:ext>
              </a:extLst>
            </p:cNvPr>
            <p:cNvSpPr/>
            <p:nvPr/>
          </p:nvSpPr>
          <p:spPr>
            <a:xfrm>
              <a:off x="505071" y="3822278"/>
              <a:ext cx="1796902" cy="1796902"/>
            </a:xfrm>
            <a:prstGeom prst="ellipse">
              <a:avLst/>
            </a:prstGeom>
            <a:solidFill>
              <a:srgbClr val="F26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5228537-026B-57EF-48F2-46987900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69" t="2516" r="2575" b="8893"/>
            <a:stretch/>
          </p:blipFill>
          <p:spPr>
            <a:xfrm>
              <a:off x="681400" y="4103914"/>
              <a:ext cx="1444244" cy="1233630"/>
            </a:xfrm>
            <a:prstGeom prst="round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F2F791-97B2-326A-D047-91929A610ED0}"/>
              </a:ext>
            </a:extLst>
          </p:cNvPr>
          <p:cNvSpPr/>
          <p:nvPr/>
        </p:nvSpPr>
        <p:spPr>
          <a:xfrm>
            <a:off x="5148632" y="1057168"/>
            <a:ext cx="3002634" cy="426721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Metric</a:t>
            </a:r>
            <a:endParaRPr lang="en-US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BAF145-3877-2799-FEC7-AF7F2BD9AF2A}"/>
              </a:ext>
            </a:extLst>
          </p:cNvPr>
          <p:cNvSpPr/>
          <p:nvPr/>
        </p:nvSpPr>
        <p:spPr>
          <a:xfrm>
            <a:off x="8398033" y="1049436"/>
            <a:ext cx="3002633" cy="426721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5-Yr Target</a:t>
            </a:r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D183B7-045D-CB3A-ABD3-99A3E328ADCB}"/>
              </a:ext>
            </a:extLst>
          </p:cNvPr>
          <p:cNvGrpSpPr/>
          <p:nvPr/>
        </p:nvGrpSpPr>
        <p:grpSpPr>
          <a:xfrm>
            <a:off x="130729" y="1833250"/>
            <a:ext cx="1796902" cy="1796902"/>
            <a:chOff x="1127051" y="2200940"/>
            <a:chExt cx="2343061" cy="234306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C1AB92F-66DC-A0D4-E58C-4A673C900146}"/>
                </a:ext>
              </a:extLst>
            </p:cNvPr>
            <p:cNvSpPr/>
            <p:nvPr/>
          </p:nvSpPr>
          <p:spPr>
            <a:xfrm>
              <a:off x="1127051" y="2200940"/>
              <a:ext cx="2343061" cy="2343061"/>
            </a:xfrm>
            <a:prstGeom prst="ellipse">
              <a:avLst/>
            </a:prstGeom>
            <a:solidFill>
              <a:srgbClr val="4BA1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AD66401-B6BD-4908-7CE3-E616780C1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52" t="4349" r="10771" b="13564"/>
            <a:stretch/>
          </p:blipFill>
          <p:spPr>
            <a:xfrm>
              <a:off x="1418979" y="2564971"/>
              <a:ext cx="1759205" cy="1609526"/>
            </a:xfrm>
            <a:prstGeom prst="round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CCF6951-852B-0E6D-D185-89559A66781A}"/>
              </a:ext>
            </a:extLst>
          </p:cNvPr>
          <p:cNvSpPr txBox="1"/>
          <p:nvPr/>
        </p:nvSpPr>
        <p:spPr>
          <a:xfrm>
            <a:off x="2048365" y="1716039"/>
            <a:ext cx="28535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3675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Cold storage made available for vaccine storage will allow more vaccines to reach their target population, increasing vaccination rates.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DE2E-7A51-C5AD-6BC3-1D536A89842D}"/>
              </a:ext>
            </a:extLst>
          </p:cNvPr>
          <p:cNvSpPr txBox="1"/>
          <p:nvPr/>
        </p:nvSpPr>
        <p:spPr>
          <a:xfrm>
            <a:off x="2047407" y="4332984"/>
            <a:ext cx="24559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err="1">
                <a:solidFill>
                  <a:srgbClr val="B5400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Afrovax</a:t>
            </a:r>
            <a:r>
              <a:rPr lang="en-US" b="1">
                <a:solidFill>
                  <a:srgbClr val="B5400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invests to increase the coverage of cold-chain storage infrastructure for vaccines.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19A7B8B-DE14-452F-BC1C-BEFED24EDB1D}"/>
              </a:ext>
            </a:extLst>
          </p:cNvPr>
          <p:cNvSpPr/>
          <p:nvPr/>
        </p:nvSpPr>
        <p:spPr>
          <a:xfrm>
            <a:off x="8012854" y="1787105"/>
            <a:ext cx="2532863" cy="363269"/>
          </a:xfrm>
          <a:prstGeom prst="roundRect">
            <a:avLst>
              <a:gd name="adj" fmla="val 21244"/>
            </a:avLst>
          </a:prstGeom>
          <a:solidFill>
            <a:srgbClr val="4BA14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F5C9A75-B99F-343F-A773-F09CBE0D021A}"/>
              </a:ext>
            </a:extLst>
          </p:cNvPr>
          <p:cNvSpPr/>
          <p:nvPr/>
        </p:nvSpPr>
        <p:spPr>
          <a:xfrm>
            <a:off x="8012853" y="2265177"/>
            <a:ext cx="2532863" cy="363269"/>
          </a:xfrm>
          <a:prstGeom prst="roundRect">
            <a:avLst>
              <a:gd name="adj" fmla="val 19337"/>
            </a:avLst>
          </a:prstGeom>
          <a:solidFill>
            <a:srgbClr val="4BA14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A7203DF-AC6E-C7FF-A193-0A1620DB83F7}"/>
              </a:ext>
            </a:extLst>
          </p:cNvPr>
          <p:cNvSpPr txBox="1"/>
          <p:nvPr/>
        </p:nvSpPr>
        <p:spPr>
          <a:xfrm>
            <a:off x="8683353" y="1799462"/>
            <a:ext cx="1892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0" i="0" kern="12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↑ </a:t>
            </a:r>
            <a:r>
              <a:rPr lang="en-GB" sz="1600" b="0" i="0" u="none" strike="noStrike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vaccination rates</a:t>
            </a:r>
          </a:p>
        </p:txBody>
      </p:sp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174CCE8B-988A-A436-615E-A00F7BBFD0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0" b="16623"/>
          <a:stretch/>
        </p:blipFill>
        <p:spPr>
          <a:xfrm>
            <a:off x="11061295" y="1857476"/>
            <a:ext cx="333735" cy="222526"/>
          </a:xfrm>
          <a:prstGeom prst="roundRect">
            <a:avLst>
              <a:gd name="adj" fmla="val 12490"/>
            </a:avLst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AEA90A5-2B49-ED6F-E221-526B970608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1061295" y="2323168"/>
            <a:ext cx="333735" cy="247286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04905C5C-1BB6-A7DE-7E93-99B70A7F64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5" b="14667"/>
          <a:stretch/>
        </p:blipFill>
        <p:spPr>
          <a:xfrm>
            <a:off x="10681752" y="2335548"/>
            <a:ext cx="333735" cy="222526"/>
          </a:xfrm>
          <a:prstGeom prst="roundRect">
            <a:avLst>
              <a:gd name="adj" fmla="val 14102"/>
            </a:avLst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38BDA29C-4E3F-7530-3350-F1EB1BF435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0681753" y="1845096"/>
            <a:ext cx="333735" cy="24728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7CA988BB-8EC7-6968-5559-3FF01434872B}"/>
              </a:ext>
            </a:extLst>
          </p:cNvPr>
          <p:cNvSpPr txBox="1"/>
          <p:nvPr/>
        </p:nvSpPr>
        <p:spPr>
          <a:xfrm>
            <a:off x="8683353" y="2277534"/>
            <a:ext cx="18927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↑</a:t>
            </a:r>
            <a:r>
              <a:rPr lang="en-GB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growth rate 10%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A719C534-EB31-965A-B311-2588E62A479E}"/>
              </a:ext>
            </a:extLst>
          </p:cNvPr>
          <p:cNvSpPr/>
          <p:nvPr/>
        </p:nvSpPr>
        <p:spPr>
          <a:xfrm>
            <a:off x="8012854" y="3131221"/>
            <a:ext cx="2532862" cy="363600"/>
          </a:xfrm>
          <a:prstGeom prst="roundRect">
            <a:avLst>
              <a:gd name="adj" fmla="val 14992"/>
            </a:avLst>
          </a:prstGeom>
          <a:solidFill>
            <a:srgbClr val="4BA14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20A346B-BDA2-33D3-DC4D-3F4946461205}"/>
              </a:ext>
            </a:extLst>
          </p:cNvPr>
          <p:cNvSpPr txBox="1"/>
          <p:nvPr/>
        </p:nvSpPr>
        <p:spPr>
          <a:xfrm>
            <a:off x="8683353" y="3138189"/>
            <a:ext cx="18623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kern="12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↓ cases by 5%</a:t>
            </a:r>
            <a:endParaRPr lang="en-GB" sz="1600" b="0" i="0" u="none" strike="noStrike" noProof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236C166-D962-BEAB-E05C-6485ED164F41}"/>
              </a:ext>
            </a:extLst>
          </p:cNvPr>
          <p:cNvSpPr/>
          <p:nvPr/>
        </p:nvSpPr>
        <p:spPr>
          <a:xfrm>
            <a:off x="5148632" y="1716039"/>
            <a:ext cx="3002634" cy="984925"/>
          </a:xfrm>
          <a:prstGeom prst="roundRect">
            <a:avLst>
              <a:gd name="adj" fmla="val 7802"/>
            </a:avLst>
          </a:prstGeom>
          <a:solidFill>
            <a:srgbClr val="E3ECE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D21CA56-C32F-0D9E-2806-8AEC92700F86}"/>
              </a:ext>
            </a:extLst>
          </p:cNvPr>
          <p:cNvSpPr txBox="1"/>
          <p:nvPr/>
        </p:nvSpPr>
        <p:spPr>
          <a:xfrm>
            <a:off x="5198578" y="1969623"/>
            <a:ext cx="290618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1600" b="0" i="0" u="none" strike="noStrike" noProof="0">
                <a:latin typeface="Roboto"/>
                <a:ea typeface="Roboto"/>
                <a:cs typeface="Roboto"/>
              </a:rPr>
              <a:t>Percentage of children &lt;5 that receive vaccinations per year</a:t>
            </a:r>
            <a:endParaRPr lang="en-GB" sz="1600" b="0" i="0" u="none" strike="noStrike" noProof="0">
              <a:highlight>
                <a:srgbClr val="FFFF00"/>
              </a:highlight>
              <a:latin typeface="Roboto"/>
              <a:ea typeface="Roboto"/>
              <a:cs typeface="Roboto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76EE601-72DA-D89F-8316-6F3D6A406136}"/>
              </a:ext>
            </a:extLst>
          </p:cNvPr>
          <p:cNvSpPr/>
          <p:nvPr/>
        </p:nvSpPr>
        <p:spPr>
          <a:xfrm>
            <a:off x="5148632" y="2824242"/>
            <a:ext cx="3002634" cy="984925"/>
          </a:xfrm>
          <a:prstGeom prst="roundRect">
            <a:avLst>
              <a:gd name="adj" fmla="val 7802"/>
            </a:avLst>
          </a:prstGeom>
          <a:solidFill>
            <a:srgbClr val="E3ECE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7A48648-295E-D336-CF3F-A04AE1653F5E}"/>
              </a:ext>
            </a:extLst>
          </p:cNvPr>
          <p:cNvSpPr txBox="1"/>
          <p:nvPr/>
        </p:nvSpPr>
        <p:spPr>
          <a:xfrm>
            <a:off x="5198578" y="2897237"/>
            <a:ext cx="2906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1600" b="0" i="0" u="none" strike="noStrike" noProof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Number of cases of death caused by vaccine-preventable diseases</a:t>
            </a:r>
            <a:endParaRPr lang="en-US" sz="1600" b="0" i="0" u="none" strike="noStrike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" name="Picture 101" descr="Shape&#10;&#10;Description automatically generated">
            <a:extLst>
              <a:ext uri="{FF2B5EF4-FFF2-40B4-BE49-F238E27FC236}">
                <a16:creationId xmlns:a16="http://schemas.microsoft.com/office/drawing/2014/main" id="{E8574FAC-3186-7C7D-E444-D27F9CE618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0" b="16623"/>
          <a:stretch/>
        </p:blipFill>
        <p:spPr>
          <a:xfrm>
            <a:off x="11061293" y="3066124"/>
            <a:ext cx="333735" cy="222526"/>
          </a:xfrm>
          <a:prstGeom prst="roundRect">
            <a:avLst>
              <a:gd name="adj" fmla="val 12490"/>
            </a:avLst>
          </a:prstGeom>
        </p:spPr>
      </p:pic>
      <p:pic>
        <p:nvPicPr>
          <p:cNvPr id="103" name="Picture 102" descr="Icon&#10;&#10;Description automatically generated">
            <a:extLst>
              <a:ext uri="{FF2B5EF4-FFF2-40B4-BE49-F238E27FC236}">
                <a16:creationId xmlns:a16="http://schemas.microsoft.com/office/drawing/2014/main" id="{80782B70-6CF4-6557-AFB0-DAE401DFD8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1061293" y="3317967"/>
            <a:ext cx="333735" cy="247286"/>
          </a:xfrm>
          <a:prstGeom prst="rect">
            <a:avLst/>
          </a:prstGeom>
        </p:spPr>
      </p:pic>
      <p:pic>
        <p:nvPicPr>
          <p:cNvPr id="104" name="Picture 103" descr="Icon&#10;&#10;Description automatically generated">
            <a:extLst>
              <a:ext uri="{FF2B5EF4-FFF2-40B4-BE49-F238E27FC236}">
                <a16:creationId xmlns:a16="http://schemas.microsoft.com/office/drawing/2014/main" id="{6378D604-B569-3532-5014-9475899FF1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5" b="14667"/>
          <a:stretch/>
        </p:blipFill>
        <p:spPr>
          <a:xfrm>
            <a:off x="10681750" y="3330347"/>
            <a:ext cx="333735" cy="222526"/>
          </a:xfrm>
          <a:prstGeom prst="roundRect">
            <a:avLst>
              <a:gd name="adj" fmla="val 14102"/>
            </a:avLst>
          </a:prstGeom>
        </p:spPr>
      </p:pic>
      <p:pic>
        <p:nvPicPr>
          <p:cNvPr id="105" name="Picture 104" descr="Icon&#10;&#10;Description automatically generated">
            <a:extLst>
              <a:ext uri="{FF2B5EF4-FFF2-40B4-BE49-F238E27FC236}">
                <a16:creationId xmlns:a16="http://schemas.microsoft.com/office/drawing/2014/main" id="{FEA3306A-64D8-A25D-2AFF-61347CEB24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0681751" y="3053744"/>
            <a:ext cx="333735" cy="247286"/>
          </a:xfrm>
          <a:prstGeom prst="rect">
            <a:avLst/>
          </a:prstGeom>
        </p:spPr>
      </p:pic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C10D39C2-FACE-9BEC-D1E9-20D54A421D19}"/>
              </a:ext>
            </a:extLst>
          </p:cNvPr>
          <p:cNvSpPr/>
          <p:nvPr/>
        </p:nvSpPr>
        <p:spPr>
          <a:xfrm>
            <a:off x="8012854" y="4363566"/>
            <a:ext cx="2532862" cy="363600"/>
          </a:xfrm>
          <a:prstGeom prst="roundRect">
            <a:avLst>
              <a:gd name="adj" fmla="val 14992"/>
            </a:avLst>
          </a:prstGeom>
          <a:solidFill>
            <a:srgbClr val="F26A2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9A8EE36-D876-51D8-8D79-7C097359E6A5}"/>
              </a:ext>
            </a:extLst>
          </p:cNvPr>
          <p:cNvSpPr txBox="1"/>
          <p:nvPr/>
        </p:nvSpPr>
        <p:spPr>
          <a:xfrm>
            <a:off x="8683353" y="4370534"/>
            <a:ext cx="18623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kern="12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↑</a:t>
            </a:r>
            <a:r>
              <a:rPr lang="en-GB" sz="1600" b="0" i="0" u="none" strike="noStrike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area by 10%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2F6DCB4-E831-5EB3-8412-DBE2683AB30F}"/>
              </a:ext>
            </a:extLst>
          </p:cNvPr>
          <p:cNvSpPr/>
          <p:nvPr/>
        </p:nvSpPr>
        <p:spPr>
          <a:xfrm>
            <a:off x="5148632" y="4089477"/>
            <a:ext cx="3002634" cy="984925"/>
          </a:xfrm>
          <a:prstGeom prst="roundRect">
            <a:avLst>
              <a:gd name="adj" fmla="val 7802"/>
            </a:avLst>
          </a:prstGeom>
          <a:solidFill>
            <a:srgbClr val="F3E6E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92604B-8D30-35E2-3087-20E0BA760FC4}"/>
              </a:ext>
            </a:extLst>
          </p:cNvPr>
          <p:cNvSpPr txBox="1"/>
          <p:nvPr/>
        </p:nvSpPr>
        <p:spPr>
          <a:xfrm>
            <a:off x="5198578" y="4158491"/>
            <a:ext cx="288170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1600" b="0" i="0" u="none" strike="noStrike" noProof="0" dirty="0">
                <a:latin typeface="Roboto"/>
                <a:ea typeface="Roboto"/>
                <a:cs typeface="Roboto"/>
              </a:rPr>
              <a:t>Square footage of cold storage space made available for storing vaccines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A7BEA32D-6086-CD74-F67A-9D0C98B75A9F}"/>
              </a:ext>
            </a:extLst>
          </p:cNvPr>
          <p:cNvSpPr/>
          <p:nvPr/>
        </p:nvSpPr>
        <p:spPr>
          <a:xfrm>
            <a:off x="8012854" y="5370657"/>
            <a:ext cx="2532862" cy="585582"/>
          </a:xfrm>
          <a:prstGeom prst="roundRect">
            <a:avLst>
              <a:gd name="adj" fmla="val 14992"/>
            </a:avLst>
          </a:prstGeom>
          <a:solidFill>
            <a:srgbClr val="F26A2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4423450-05E1-D810-5D7F-FC54F71D2C08}"/>
              </a:ext>
            </a:extLst>
          </p:cNvPr>
          <p:cNvSpPr txBox="1"/>
          <p:nvPr/>
        </p:nvSpPr>
        <p:spPr>
          <a:xfrm>
            <a:off x="8687775" y="5371061"/>
            <a:ext cx="18927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0" i="0" kern="12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↑</a:t>
            </a:r>
            <a:r>
              <a:rPr lang="en-GB" sz="1600" b="0" i="0" u="none" strike="noStrike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remote area coverage by 10%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D08AF3C0-BB25-34DF-19C2-FF09B952D137}"/>
              </a:ext>
            </a:extLst>
          </p:cNvPr>
          <p:cNvSpPr/>
          <p:nvPr/>
        </p:nvSpPr>
        <p:spPr>
          <a:xfrm>
            <a:off x="5148632" y="5170986"/>
            <a:ext cx="3002634" cy="984925"/>
          </a:xfrm>
          <a:prstGeom prst="roundRect">
            <a:avLst>
              <a:gd name="adj" fmla="val 7802"/>
            </a:avLst>
          </a:prstGeom>
          <a:solidFill>
            <a:srgbClr val="F3E6E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4DCD102-8E2E-0684-2764-B6E80F331161}"/>
              </a:ext>
            </a:extLst>
          </p:cNvPr>
          <p:cNvSpPr txBox="1"/>
          <p:nvPr/>
        </p:nvSpPr>
        <p:spPr>
          <a:xfrm>
            <a:off x="5198578" y="5247950"/>
            <a:ext cx="290618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1600" b="0" i="0" u="none" strike="noStrike" noProof="0" dirty="0">
                <a:latin typeface="Roboto"/>
                <a:ea typeface="Roboto"/>
                <a:cs typeface="Roboto"/>
              </a:rPr>
              <a:t>Number of cold storage warehouses in remote areas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3" name="Picture 122" descr="Shape&#10;&#10;Description automatically generated">
            <a:extLst>
              <a:ext uri="{FF2B5EF4-FFF2-40B4-BE49-F238E27FC236}">
                <a16:creationId xmlns:a16="http://schemas.microsoft.com/office/drawing/2014/main" id="{4D775CC2-0A73-7F17-B4F8-48DAE5AA92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0" b="16623"/>
          <a:stretch/>
        </p:blipFill>
        <p:spPr>
          <a:xfrm>
            <a:off x="11061292" y="4320971"/>
            <a:ext cx="333735" cy="222526"/>
          </a:xfrm>
          <a:prstGeom prst="roundRect">
            <a:avLst>
              <a:gd name="adj" fmla="val 12490"/>
            </a:avLst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BB48CEBD-BEA9-6A4F-619C-F8818A7DB1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0690559" y="4572814"/>
            <a:ext cx="333735" cy="247286"/>
          </a:xfrm>
          <a:prstGeom prst="rect">
            <a:avLst/>
          </a:prstGeom>
        </p:spPr>
      </p:pic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871A1129-AC01-E775-3BD8-C5189C1736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0681750" y="4308591"/>
            <a:ext cx="333735" cy="247286"/>
          </a:xfrm>
          <a:prstGeom prst="rect">
            <a:avLst/>
          </a:prstGeom>
        </p:spPr>
      </p:pic>
      <p:pic>
        <p:nvPicPr>
          <p:cNvPr id="126" name="Picture 125" descr="Shape&#10;&#10;Description automatically generated">
            <a:extLst>
              <a:ext uri="{FF2B5EF4-FFF2-40B4-BE49-F238E27FC236}">
                <a16:creationId xmlns:a16="http://schemas.microsoft.com/office/drawing/2014/main" id="{F7AF799B-87A7-BF49-614D-A546315731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0" b="16623"/>
          <a:stretch/>
        </p:blipFill>
        <p:spPr>
          <a:xfrm>
            <a:off x="11058719" y="5420988"/>
            <a:ext cx="333735" cy="222526"/>
          </a:xfrm>
          <a:prstGeom prst="roundRect">
            <a:avLst>
              <a:gd name="adj" fmla="val 12490"/>
            </a:avLst>
          </a:prstGeom>
        </p:spPr>
      </p:pic>
      <p:pic>
        <p:nvPicPr>
          <p:cNvPr id="127" name="Picture 126" descr="Icon&#10;&#10;Description automatically generated">
            <a:extLst>
              <a:ext uri="{FF2B5EF4-FFF2-40B4-BE49-F238E27FC236}">
                <a16:creationId xmlns:a16="http://schemas.microsoft.com/office/drawing/2014/main" id="{2A6B7591-2EB9-E224-4F0B-3282BECE7B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0687986" y="5672831"/>
            <a:ext cx="333735" cy="247286"/>
          </a:xfrm>
          <a:prstGeom prst="rect">
            <a:avLst/>
          </a:prstGeom>
        </p:spPr>
      </p:pic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AD75E502-8587-61D5-51E3-E385E2F782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0679177" y="5408608"/>
            <a:ext cx="333735" cy="2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8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9F3981A-DCF2-2648-E538-CC1168855646}"/>
              </a:ext>
            </a:extLst>
          </p:cNvPr>
          <p:cNvSpPr/>
          <p:nvPr/>
        </p:nvSpPr>
        <p:spPr>
          <a:xfrm>
            <a:off x="1006644" y="3992097"/>
            <a:ext cx="10524419" cy="2332424"/>
          </a:xfrm>
          <a:prstGeom prst="roundRect">
            <a:avLst>
              <a:gd name="adj" fmla="val 6992"/>
            </a:avLst>
          </a:prstGeom>
          <a:solidFill>
            <a:srgbClr val="BF8D2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099CC4-7B95-0CA6-9DA4-B2DBD3DEFD22}"/>
              </a:ext>
            </a:extLst>
          </p:cNvPr>
          <p:cNvSpPr/>
          <p:nvPr/>
        </p:nvSpPr>
        <p:spPr>
          <a:xfrm>
            <a:off x="1006645" y="1565489"/>
            <a:ext cx="10524420" cy="2332425"/>
          </a:xfrm>
          <a:prstGeom prst="roundRect">
            <a:avLst>
              <a:gd name="adj" fmla="val 6992"/>
            </a:avLst>
          </a:prstGeom>
          <a:solidFill>
            <a:srgbClr val="1D496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E1DA6-1894-E585-0736-4412820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F8A422-053D-73D0-0227-4F8E41B8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11157377" cy="484187"/>
          </a:xfrm>
        </p:spPr>
        <p:txBody>
          <a:bodyPr>
            <a:normAutofit/>
          </a:bodyPr>
          <a:lstStyle/>
          <a:p>
            <a:r>
              <a:rPr lang="en-GB" sz="2000" i="1"/>
              <a:t>Improving Vaccine coverage and contributing towards UN SDGs</a:t>
            </a:r>
            <a:endParaRPr lang="en-US" sz="2000" i="1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A8E8B94-ECAB-421F-238F-A4C40737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999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GB"/>
              <a:t>Impact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EC4E6F-E8E5-B152-7B20-DA86DF9CD016}"/>
              </a:ext>
            </a:extLst>
          </p:cNvPr>
          <p:cNvSpPr/>
          <p:nvPr/>
        </p:nvSpPr>
        <p:spPr>
          <a:xfrm>
            <a:off x="1006645" y="1066211"/>
            <a:ext cx="3895220" cy="426721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</a:t>
            </a:r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F2F791-97B2-326A-D047-91929A610ED0}"/>
              </a:ext>
            </a:extLst>
          </p:cNvPr>
          <p:cNvSpPr/>
          <p:nvPr/>
        </p:nvSpPr>
        <p:spPr>
          <a:xfrm>
            <a:off x="5148632" y="1057168"/>
            <a:ext cx="3002634" cy="426721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Metric</a:t>
            </a:r>
            <a:endParaRPr lang="en-US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BAF145-3877-2799-FEC7-AF7F2BD9AF2A}"/>
              </a:ext>
            </a:extLst>
          </p:cNvPr>
          <p:cNvSpPr/>
          <p:nvPr/>
        </p:nvSpPr>
        <p:spPr>
          <a:xfrm>
            <a:off x="8398033" y="1049436"/>
            <a:ext cx="3002633" cy="426721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5-Yr Target</a:t>
            </a:r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CF6951-852B-0E6D-D185-89559A66781A}"/>
              </a:ext>
            </a:extLst>
          </p:cNvPr>
          <p:cNvSpPr txBox="1"/>
          <p:nvPr/>
        </p:nvSpPr>
        <p:spPr>
          <a:xfrm>
            <a:off x="2048365" y="2131537"/>
            <a:ext cx="285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err="1">
                <a:solidFill>
                  <a:srgbClr val="15364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Afrovax</a:t>
            </a:r>
            <a:r>
              <a:rPr lang="en-US" b="1">
                <a:solidFill>
                  <a:srgbClr val="15364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invests into the infrastructural upgrade of cold storage units to use renewable energy.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DE2E-7A51-C5AD-6BC3-1D536A89842D}"/>
              </a:ext>
            </a:extLst>
          </p:cNvPr>
          <p:cNvSpPr txBox="1"/>
          <p:nvPr/>
        </p:nvSpPr>
        <p:spPr>
          <a:xfrm>
            <a:off x="2047407" y="4558145"/>
            <a:ext cx="2455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8C68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Extra cold storage space will be used for storing food to prevent food loss.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19A7B8B-DE14-452F-BC1C-BEFED24EDB1D}"/>
              </a:ext>
            </a:extLst>
          </p:cNvPr>
          <p:cNvSpPr/>
          <p:nvPr/>
        </p:nvSpPr>
        <p:spPr>
          <a:xfrm>
            <a:off x="8012854" y="2550067"/>
            <a:ext cx="2532863" cy="363269"/>
          </a:xfrm>
          <a:prstGeom prst="roundRect">
            <a:avLst>
              <a:gd name="adj" fmla="val 21244"/>
            </a:avLst>
          </a:prstGeom>
          <a:solidFill>
            <a:srgbClr val="1D496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A7203DF-AC6E-C7FF-A193-0A1620DB83F7}"/>
              </a:ext>
            </a:extLst>
          </p:cNvPr>
          <p:cNvSpPr txBox="1"/>
          <p:nvPr/>
        </p:nvSpPr>
        <p:spPr>
          <a:xfrm>
            <a:off x="8683353" y="2562424"/>
            <a:ext cx="1892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0" i="0" kern="12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↑ </a:t>
            </a:r>
            <a:r>
              <a:rPr lang="en-GB" sz="1600" b="0" i="0" u="none" strike="noStrike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funding by 5%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236C166-D962-BEAB-E05C-6485ED164F41}"/>
              </a:ext>
            </a:extLst>
          </p:cNvPr>
          <p:cNvSpPr/>
          <p:nvPr/>
        </p:nvSpPr>
        <p:spPr>
          <a:xfrm>
            <a:off x="5148632" y="2239239"/>
            <a:ext cx="3002634" cy="984925"/>
          </a:xfrm>
          <a:prstGeom prst="roundRect">
            <a:avLst>
              <a:gd name="adj" fmla="val 7802"/>
            </a:avLst>
          </a:prstGeom>
          <a:solidFill>
            <a:srgbClr val="DEE4E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D21CA56-C32F-0D9E-2806-8AEC92700F86}"/>
              </a:ext>
            </a:extLst>
          </p:cNvPr>
          <p:cNvSpPr txBox="1"/>
          <p:nvPr/>
        </p:nvSpPr>
        <p:spPr>
          <a:xfrm>
            <a:off x="5198578" y="2316203"/>
            <a:ext cx="2906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b="0" i="0" u="none" strike="noStrike" noProof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Amount of funding invested into infrastructural development</a:t>
            </a:r>
          </a:p>
        </p:txBody>
      </p:sp>
      <p:pic>
        <p:nvPicPr>
          <p:cNvPr id="102" name="Picture 101" descr="Shape&#10;&#10;Description automatically generated">
            <a:extLst>
              <a:ext uri="{FF2B5EF4-FFF2-40B4-BE49-F238E27FC236}">
                <a16:creationId xmlns:a16="http://schemas.microsoft.com/office/drawing/2014/main" id="{E8574FAC-3186-7C7D-E444-D27F9CE61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0" b="16623"/>
          <a:stretch/>
        </p:blipFill>
        <p:spPr>
          <a:xfrm>
            <a:off x="11061293" y="2471766"/>
            <a:ext cx="333735" cy="222526"/>
          </a:xfrm>
          <a:prstGeom prst="roundRect">
            <a:avLst>
              <a:gd name="adj" fmla="val 12490"/>
            </a:avLst>
          </a:prstGeom>
        </p:spPr>
      </p:pic>
      <p:pic>
        <p:nvPicPr>
          <p:cNvPr id="103" name="Picture 102" descr="Icon&#10;&#10;Description automatically generated">
            <a:extLst>
              <a:ext uri="{FF2B5EF4-FFF2-40B4-BE49-F238E27FC236}">
                <a16:creationId xmlns:a16="http://schemas.microsoft.com/office/drawing/2014/main" id="{80782B70-6CF4-6557-AFB0-DAE401DFD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1061293" y="2723609"/>
            <a:ext cx="333735" cy="247286"/>
          </a:xfrm>
          <a:prstGeom prst="rect">
            <a:avLst/>
          </a:prstGeom>
        </p:spPr>
      </p:pic>
      <p:pic>
        <p:nvPicPr>
          <p:cNvPr id="104" name="Picture 103" descr="Icon&#10;&#10;Description automatically generated">
            <a:extLst>
              <a:ext uri="{FF2B5EF4-FFF2-40B4-BE49-F238E27FC236}">
                <a16:creationId xmlns:a16="http://schemas.microsoft.com/office/drawing/2014/main" id="{6378D604-B569-3532-5014-9475899FF1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5" b="14667"/>
          <a:stretch/>
        </p:blipFill>
        <p:spPr>
          <a:xfrm>
            <a:off x="10681750" y="2735989"/>
            <a:ext cx="333735" cy="222526"/>
          </a:xfrm>
          <a:prstGeom prst="roundRect">
            <a:avLst>
              <a:gd name="adj" fmla="val 14102"/>
            </a:avLst>
          </a:prstGeom>
        </p:spPr>
      </p:pic>
      <p:pic>
        <p:nvPicPr>
          <p:cNvPr id="105" name="Picture 104" descr="Icon&#10;&#10;Description automatically generated">
            <a:extLst>
              <a:ext uri="{FF2B5EF4-FFF2-40B4-BE49-F238E27FC236}">
                <a16:creationId xmlns:a16="http://schemas.microsoft.com/office/drawing/2014/main" id="{FEA3306A-64D8-A25D-2AFF-61347CEB24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0681751" y="2459386"/>
            <a:ext cx="333735" cy="247286"/>
          </a:xfrm>
          <a:prstGeom prst="rect">
            <a:avLst/>
          </a:prstGeom>
        </p:spPr>
      </p:pic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C10D39C2-FACE-9BEC-D1E9-20D54A421D19}"/>
              </a:ext>
            </a:extLst>
          </p:cNvPr>
          <p:cNvSpPr/>
          <p:nvPr/>
        </p:nvSpPr>
        <p:spPr>
          <a:xfrm>
            <a:off x="8012854" y="4909905"/>
            <a:ext cx="2532862" cy="363600"/>
          </a:xfrm>
          <a:prstGeom prst="roundRect">
            <a:avLst>
              <a:gd name="adj" fmla="val 14992"/>
            </a:avLst>
          </a:prstGeom>
          <a:solidFill>
            <a:srgbClr val="BF8D2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9A8EE36-D876-51D8-8D79-7C097359E6A5}"/>
              </a:ext>
            </a:extLst>
          </p:cNvPr>
          <p:cNvSpPr txBox="1"/>
          <p:nvPr/>
        </p:nvSpPr>
        <p:spPr>
          <a:xfrm>
            <a:off x="8683353" y="4916872"/>
            <a:ext cx="1862363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0" i="0" kern="120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↑</a:t>
            </a:r>
            <a:r>
              <a:rPr lang="en-GB" sz="1600" b="0" i="0" u="none" strike="noStrike" noProof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area</a:t>
            </a:r>
            <a:r>
              <a:rPr lang="en-GB" sz="16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available</a:t>
            </a:r>
            <a:endParaRPr lang="en-GB" sz="1600" b="0" i="0" u="none" strike="noStrike" noProof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2F6DCB4-E831-5EB3-8412-DBE2683AB30F}"/>
              </a:ext>
            </a:extLst>
          </p:cNvPr>
          <p:cNvSpPr/>
          <p:nvPr/>
        </p:nvSpPr>
        <p:spPr>
          <a:xfrm>
            <a:off x="5148632" y="4586335"/>
            <a:ext cx="3002634" cy="984925"/>
          </a:xfrm>
          <a:prstGeom prst="roundRect">
            <a:avLst>
              <a:gd name="adj" fmla="val 7802"/>
            </a:avLst>
          </a:prstGeom>
          <a:solidFill>
            <a:srgbClr val="EEEAE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92604B-8D30-35E2-3087-20E0BA760FC4}"/>
              </a:ext>
            </a:extLst>
          </p:cNvPr>
          <p:cNvSpPr txBox="1"/>
          <p:nvPr/>
        </p:nvSpPr>
        <p:spPr>
          <a:xfrm>
            <a:off x="5198578" y="4704830"/>
            <a:ext cx="2881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1600" b="0" i="0" u="none" strike="noStrike" noProof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Square footage of cold storage space made available for storing perishables</a:t>
            </a:r>
            <a:endParaRPr lang="en-US" sz="1600" b="0" i="0" u="none" strike="noStrike" noProof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7137A3-2ECD-D674-6A0D-2AF9E1301C7D}"/>
              </a:ext>
            </a:extLst>
          </p:cNvPr>
          <p:cNvGrpSpPr/>
          <p:nvPr/>
        </p:nvGrpSpPr>
        <p:grpSpPr>
          <a:xfrm>
            <a:off x="128083" y="4259858"/>
            <a:ext cx="1796902" cy="1796902"/>
            <a:chOff x="128083" y="4173197"/>
            <a:chExt cx="1796902" cy="1796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058931-AA45-A079-37FC-80358C64843A}"/>
                </a:ext>
              </a:extLst>
            </p:cNvPr>
            <p:cNvSpPr/>
            <p:nvPr/>
          </p:nvSpPr>
          <p:spPr>
            <a:xfrm>
              <a:off x="128083" y="4173197"/>
              <a:ext cx="1796902" cy="1796902"/>
            </a:xfrm>
            <a:prstGeom prst="ellipse">
              <a:avLst/>
            </a:prstGeom>
            <a:solidFill>
              <a:srgbClr val="BF8D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520F791-07FF-0953-68C3-A373A5ABC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61" t="2688" r="4954" b="12903"/>
            <a:stretch/>
          </p:blipFill>
          <p:spPr>
            <a:xfrm>
              <a:off x="341905" y="4418429"/>
              <a:ext cx="1359634" cy="1306509"/>
            </a:xfrm>
            <a:prstGeom prst="roundRect">
              <a:avLst>
                <a:gd name="adj" fmla="val 26947"/>
              </a:avLst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47F468-BFCC-CE89-CAE6-C243E146C8E3}"/>
              </a:ext>
            </a:extLst>
          </p:cNvPr>
          <p:cNvGrpSpPr/>
          <p:nvPr/>
        </p:nvGrpSpPr>
        <p:grpSpPr>
          <a:xfrm>
            <a:off x="130729" y="1833250"/>
            <a:ext cx="1796902" cy="1796902"/>
            <a:chOff x="130729" y="1833250"/>
            <a:chExt cx="1796902" cy="1796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C1AB92F-66DC-A0D4-E58C-4A673C900146}"/>
                </a:ext>
              </a:extLst>
            </p:cNvPr>
            <p:cNvSpPr/>
            <p:nvPr/>
          </p:nvSpPr>
          <p:spPr>
            <a:xfrm>
              <a:off x="130729" y="1833250"/>
              <a:ext cx="1796902" cy="1796902"/>
            </a:xfrm>
            <a:prstGeom prst="ellipse">
              <a:avLst/>
            </a:prstGeom>
            <a:solidFill>
              <a:srgbClr val="1D4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 descr="Icon&#10;&#10;Description automatically generated">
              <a:extLst>
                <a:ext uri="{FF2B5EF4-FFF2-40B4-BE49-F238E27FC236}">
                  <a16:creationId xmlns:a16="http://schemas.microsoft.com/office/drawing/2014/main" id="{3FC68CE4-8151-EB0B-8D5C-2D6973615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01" t="1851" r="8351" b="6685"/>
            <a:stretch/>
          </p:blipFill>
          <p:spPr>
            <a:xfrm>
              <a:off x="374649" y="2048198"/>
              <a:ext cx="1295086" cy="1348998"/>
            </a:xfrm>
            <a:prstGeom prst="roundRect">
              <a:avLst/>
            </a:prstGeom>
          </p:spPr>
        </p:pic>
      </p:grp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B6702503-7AFA-4F72-633B-8B9386D4FA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0" b="16623"/>
          <a:stretch/>
        </p:blipFill>
        <p:spPr>
          <a:xfrm>
            <a:off x="11067000" y="4839350"/>
            <a:ext cx="333735" cy="222526"/>
          </a:xfrm>
          <a:prstGeom prst="roundRect">
            <a:avLst>
              <a:gd name="adj" fmla="val 12490"/>
            </a:avLst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6CB56808-D2ED-33DD-9506-CDAED7172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1067000" y="5091193"/>
            <a:ext cx="333735" cy="24728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EBDA276-9207-223D-6547-DE2B51E09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5" b="14667"/>
          <a:stretch/>
        </p:blipFill>
        <p:spPr>
          <a:xfrm>
            <a:off x="10687457" y="5103572"/>
            <a:ext cx="333735" cy="222526"/>
          </a:xfrm>
          <a:prstGeom prst="roundRect">
            <a:avLst>
              <a:gd name="adj" fmla="val 14102"/>
            </a:avLst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FDA21AF5-5E35-F364-B2D0-8710B1F1AA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1"/>
          <a:stretch/>
        </p:blipFill>
        <p:spPr>
          <a:xfrm>
            <a:off x="10687458" y="4826970"/>
            <a:ext cx="333735" cy="2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11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14ADF0-1576-FB29-5254-DC090E83EC52}"/>
              </a:ext>
            </a:extLst>
          </p:cNvPr>
          <p:cNvSpPr/>
          <p:nvPr/>
        </p:nvSpPr>
        <p:spPr>
          <a:xfrm>
            <a:off x="8210351" y="1930769"/>
            <a:ext cx="3847784" cy="4490677"/>
          </a:xfrm>
          <a:prstGeom prst="roundRect">
            <a:avLst>
              <a:gd name="adj" fmla="val 2175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C11E7-5CD3-D5A4-9364-B803F1C9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934" y="639263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9F3208-EC13-B0CA-7046-5233FAB49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948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US">
                <a:latin typeface="Roboto"/>
                <a:ea typeface="Roboto"/>
                <a:cs typeface="Calibri Light"/>
              </a:rPr>
              <a:t>Risks and Mitigations</a:t>
            </a:r>
            <a:endParaRPr lang="en-US">
              <a:latin typeface="Roboto"/>
              <a:ea typeface="Roboto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F4E82C-6904-921F-855B-3936104F8E55}"/>
              </a:ext>
            </a:extLst>
          </p:cNvPr>
          <p:cNvSpPr/>
          <p:nvPr/>
        </p:nvSpPr>
        <p:spPr>
          <a:xfrm>
            <a:off x="155168" y="1149035"/>
            <a:ext cx="7930797" cy="514620"/>
          </a:xfrm>
          <a:prstGeom prst="roundRect">
            <a:avLst>
              <a:gd name="adj" fmla="val 12058"/>
            </a:avLst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A98F2E0-87D3-FE45-AFD7-4F5C98CDFAE0}"/>
              </a:ext>
            </a:extLst>
          </p:cNvPr>
          <p:cNvSpPr txBox="1">
            <a:spLocks/>
          </p:cNvSpPr>
          <p:nvPr/>
        </p:nvSpPr>
        <p:spPr>
          <a:xfrm>
            <a:off x="727734" y="1105548"/>
            <a:ext cx="2016586" cy="59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Risk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7FB0E2C-1EE2-7B1F-822A-B3C1F8DE304D}"/>
              </a:ext>
            </a:extLst>
          </p:cNvPr>
          <p:cNvSpPr txBox="1">
            <a:spLocks/>
          </p:cNvSpPr>
          <p:nvPr/>
        </p:nvSpPr>
        <p:spPr>
          <a:xfrm>
            <a:off x="4117110" y="1105548"/>
            <a:ext cx="3093062" cy="59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Mitigation Strategy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8" name="Table 11">
            <a:extLst>
              <a:ext uri="{FF2B5EF4-FFF2-40B4-BE49-F238E27FC236}">
                <a16:creationId xmlns:a16="http://schemas.microsoft.com/office/drawing/2014/main" id="{D29D88F8-A15B-4D28-D247-345F6E2C9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080522"/>
              </p:ext>
            </p:extLst>
          </p:nvPr>
        </p:nvGraphicFramePr>
        <p:xfrm>
          <a:off x="8196036" y="2340238"/>
          <a:ext cx="3726114" cy="37259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1019">
                  <a:extLst>
                    <a:ext uri="{9D8B030D-6E8A-4147-A177-3AD203B41FA5}">
                      <a16:colId xmlns:a16="http://schemas.microsoft.com/office/drawing/2014/main" val="2332665588"/>
                    </a:ext>
                  </a:extLst>
                </a:gridCol>
                <a:gridCol w="621019">
                  <a:extLst>
                    <a:ext uri="{9D8B030D-6E8A-4147-A177-3AD203B41FA5}">
                      <a16:colId xmlns:a16="http://schemas.microsoft.com/office/drawing/2014/main" val="2837555969"/>
                    </a:ext>
                  </a:extLst>
                </a:gridCol>
                <a:gridCol w="621019">
                  <a:extLst>
                    <a:ext uri="{9D8B030D-6E8A-4147-A177-3AD203B41FA5}">
                      <a16:colId xmlns:a16="http://schemas.microsoft.com/office/drawing/2014/main" val="4293035594"/>
                    </a:ext>
                  </a:extLst>
                </a:gridCol>
                <a:gridCol w="621019">
                  <a:extLst>
                    <a:ext uri="{9D8B030D-6E8A-4147-A177-3AD203B41FA5}">
                      <a16:colId xmlns:a16="http://schemas.microsoft.com/office/drawing/2014/main" val="2961969753"/>
                    </a:ext>
                  </a:extLst>
                </a:gridCol>
                <a:gridCol w="621019">
                  <a:extLst>
                    <a:ext uri="{9D8B030D-6E8A-4147-A177-3AD203B41FA5}">
                      <a16:colId xmlns:a16="http://schemas.microsoft.com/office/drawing/2014/main" val="1916063920"/>
                    </a:ext>
                  </a:extLst>
                </a:gridCol>
                <a:gridCol w="621019">
                  <a:extLst>
                    <a:ext uri="{9D8B030D-6E8A-4147-A177-3AD203B41FA5}">
                      <a16:colId xmlns:a16="http://schemas.microsoft.com/office/drawing/2014/main" val="2851490278"/>
                    </a:ext>
                  </a:extLst>
                </a:gridCol>
              </a:tblGrid>
              <a:tr h="620991">
                <a:tc>
                  <a:txBody>
                    <a:bodyPr/>
                    <a:lstStyle/>
                    <a:p>
                      <a:pPr lvl="0" algn="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158996"/>
                  </a:ext>
                </a:extLst>
              </a:tr>
              <a:tr h="620991">
                <a:tc>
                  <a:txBody>
                    <a:bodyPr/>
                    <a:lstStyle/>
                    <a:p>
                      <a:pPr lvl="0" algn="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02586"/>
                  </a:ext>
                </a:extLst>
              </a:tr>
              <a:tr h="620991">
                <a:tc>
                  <a:txBody>
                    <a:bodyPr/>
                    <a:lstStyle/>
                    <a:p>
                      <a:pPr lvl="0" algn="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888945"/>
                  </a:ext>
                </a:extLst>
              </a:tr>
              <a:tr h="620991">
                <a:tc>
                  <a:txBody>
                    <a:bodyPr/>
                    <a:lstStyle/>
                    <a:p>
                      <a:pPr lvl="0" algn="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03557"/>
                  </a:ext>
                </a:extLst>
              </a:tr>
              <a:tr h="620991">
                <a:tc>
                  <a:txBody>
                    <a:bodyPr/>
                    <a:lstStyle/>
                    <a:p>
                      <a:pPr lvl="0" algn="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89330"/>
                  </a:ext>
                </a:extLst>
              </a:tr>
              <a:tr h="620991">
                <a:tc>
                  <a:txBody>
                    <a:bodyPr/>
                    <a:lstStyle/>
                    <a:p>
                      <a:pPr algn="ctr"/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lang="en-US" sz="9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794" marR="97794" marT="48898" marB="4889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588429"/>
                  </a:ext>
                </a:extLst>
              </a:tr>
            </a:tbl>
          </a:graphicData>
        </a:graphic>
      </p:graphicFrame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C106C15-8A45-A78E-DB8A-AD82F0BA0E5D}"/>
              </a:ext>
            </a:extLst>
          </p:cNvPr>
          <p:cNvSpPr txBox="1">
            <a:spLocks/>
          </p:cNvSpPr>
          <p:nvPr/>
        </p:nvSpPr>
        <p:spPr>
          <a:xfrm>
            <a:off x="9897345" y="2386159"/>
            <a:ext cx="937432" cy="58546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>
                <a:latin typeface="Roboto"/>
                <a:ea typeface="Roboto"/>
                <a:cs typeface="Roboto"/>
              </a:rPr>
              <a:t>Foreign Currency Fluctuation</a:t>
            </a:r>
            <a:endParaRPr lang="en-US" sz="1400" b="1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59FC0E-D936-C4A8-9ABC-D2CA075D5432}"/>
              </a:ext>
            </a:extLst>
          </p:cNvPr>
          <p:cNvSpPr txBox="1">
            <a:spLocks/>
          </p:cNvSpPr>
          <p:nvPr/>
        </p:nvSpPr>
        <p:spPr>
          <a:xfrm>
            <a:off x="10660798" y="3598735"/>
            <a:ext cx="781611" cy="45628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>
                <a:latin typeface="Roboto"/>
                <a:ea typeface="Roboto"/>
                <a:cs typeface="Robo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Business Viability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DA73796-F484-AA73-BDEF-45FA7C367D58}"/>
              </a:ext>
            </a:extLst>
          </p:cNvPr>
          <p:cNvSpPr txBox="1">
            <a:spLocks/>
          </p:cNvSpPr>
          <p:nvPr/>
        </p:nvSpPr>
        <p:spPr>
          <a:xfrm>
            <a:off x="10555216" y="4064294"/>
            <a:ext cx="992774" cy="350637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>
                <a:latin typeface="Roboto"/>
                <a:ea typeface="Roboto"/>
                <a:cs typeface="Robo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Investment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57C0C3D-843E-3CFC-F006-FDD5BCFF9752}"/>
              </a:ext>
            </a:extLst>
          </p:cNvPr>
          <p:cNvSpPr txBox="1">
            <a:spLocks/>
          </p:cNvSpPr>
          <p:nvPr/>
        </p:nvSpPr>
        <p:spPr>
          <a:xfrm>
            <a:off x="9921762" y="3829351"/>
            <a:ext cx="902523" cy="350637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>
                <a:latin typeface="Roboto"/>
                <a:ea typeface="Roboto"/>
                <a:cs typeface="Robo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Monitoring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FB8E838-C29E-EB96-FF76-40628C52A686}"/>
              </a:ext>
            </a:extLst>
          </p:cNvPr>
          <p:cNvSpPr txBox="1">
            <a:spLocks/>
          </p:cNvSpPr>
          <p:nvPr/>
        </p:nvSpPr>
        <p:spPr>
          <a:xfrm>
            <a:off x="10026264" y="3414142"/>
            <a:ext cx="693517" cy="36512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>
                <a:latin typeface="Roboto"/>
                <a:ea typeface="Roboto"/>
                <a:cs typeface="Robo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Impact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5C0889-D043-C70A-5249-06C30A6E30F2}"/>
              </a:ext>
            </a:extLst>
          </p:cNvPr>
          <p:cNvSpPr txBox="1"/>
          <p:nvPr/>
        </p:nvSpPr>
        <p:spPr>
          <a:xfrm>
            <a:off x="9324762" y="5665090"/>
            <a:ext cx="2074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61AB41-5188-3E93-1E76-6FE89F9C87DD}"/>
              </a:ext>
            </a:extLst>
          </p:cNvPr>
          <p:cNvSpPr txBox="1"/>
          <p:nvPr/>
        </p:nvSpPr>
        <p:spPr>
          <a:xfrm rot="16200000">
            <a:off x="7743635" y="3730048"/>
            <a:ext cx="1400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Likelihood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4B3EB7D-1F38-1F57-91B0-3BDFD88F0DD2}"/>
              </a:ext>
            </a:extLst>
          </p:cNvPr>
          <p:cNvSpPr/>
          <p:nvPr/>
        </p:nvSpPr>
        <p:spPr>
          <a:xfrm>
            <a:off x="8210350" y="1149037"/>
            <a:ext cx="3864894" cy="514619"/>
          </a:xfrm>
          <a:prstGeom prst="roundRect">
            <a:avLst>
              <a:gd name="adj" fmla="val 12058"/>
            </a:avLst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363B9A7-D594-677B-D8B2-5CDCFD28347B}"/>
              </a:ext>
            </a:extLst>
          </p:cNvPr>
          <p:cNvSpPr txBox="1">
            <a:spLocks/>
          </p:cNvSpPr>
          <p:nvPr/>
        </p:nvSpPr>
        <p:spPr>
          <a:xfrm>
            <a:off x="8210350" y="1105548"/>
            <a:ext cx="3847784" cy="59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Risk Heat Map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24323D0-EF4D-D778-2C7B-4DB050EC866D}"/>
              </a:ext>
            </a:extLst>
          </p:cNvPr>
          <p:cNvGrpSpPr/>
          <p:nvPr/>
        </p:nvGrpSpPr>
        <p:grpSpPr>
          <a:xfrm>
            <a:off x="119717" y="4174969"/>
            <a:ext cx="7929960" cy="790977"/>
            <a:chOff x="143910" y="1890321"/>
            <a:chExt cx="7942055" cy="8998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1A016AF-1984-DF72-E5CE-C414EFF57763}"/>
                </a:ext>
              </a:extLst>
            </p:cNvPr>
            <p:cNvSpPr/>
            <p:nvPr/>
          </p:nvSpPr>
          <p:spPr>
            <a:xfrm>
              <a:off x="234518" y="1976882"/>
              <a:ext cx="7851447" cy="726713"/>
            </a:xfrm>
            <a:prstGeom prst="roundRect">
              <a:avLst>
                <a:gd name="adj" fmla="val 12058"/>
              </a:avLst>
            </a:prstGeom>
            <a:solidFill>
              <a:srgbClr val="3A665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63B594BA-EEFA-EB70-3683-7E7B0E64EE3A}"/>
                </a:ext>
              </a:extLst>
            </p:cNvPr>
            <p:cNvSpPr txBox="1">
              <a:spLocks/>
            </p:cNvSpPr>
            <p:nvPr/>
          </p:nvSpPr>
          <p:spPr>
            <a:xfrm>
              <a:off x="3380166" y="1925104"/>
              <a:ext cx="4643488" cy="8302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Calibri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Diversify the cold storage facility purpose, also allowing partial use for storing other products, e.g. fresh food</a:t>
              </a:r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17A934F-FCA5-22CC-46F4-A8CC572F9CD9}"/>
                </a:ext>
              </a:extLst>
            </p:cNvPr>
            <p:cNvSpPr/>
            <p:nvPr/>
          </p:nvSpPr>
          <p:spPr>
            <a:xfrm>
              <a:off x="143910" y="1933916"/>
              <a:ext cx="959434" cy="812644"/>
            </a:xfrm>
            <a:prstGeom prst="roundRect">
              <a:avLst>
                <a:gd name="adj" fmla="val 12058"/>
              </a:avLst>
            </a:prstGeom>
            <a:solidFill>
              <a:srgbClr val="138C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1B7190D-0BBF-6CA7-ADCF-D9AD0790C098}"/>
                </a:ext>
              </a:extLst>
            </p:cNvPr>
            <p:cNvSpPr txBox="1">
              <a:spLocks/>
            </p:cNvSpPr>
            <p:nvPr/>
          </p:nvSpPr>
          <p:spPr>
            <a:xfrm>
              <a:off x="1114607" y="1890321"/>
              <a:ext cx="2035939" cy="8998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>
                  <a:latin typeface="Roboto"/>
                  <a:ea typeface="Roboto"/>
                  <a:cs typeface="Roboto"/>
                </a:rPr>
                <a:t>Business Viability</a:t>
              </a:r>
              <a:endParaRPr lang="en-US"/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5224A53-0700-AF1D-52D6-927BA78EE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24" y="1996135"/>
              <a:ext cx="688207" cy="68820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9F4D12-B050-A08C-03C3-2749971C0EFA}"/>
              </a:ext>
            </a:extLst>
          </p:cNvPr>
          <p:cNvGrpSpPr/>
          <p:nvPr/>
        </p:nvGrpSpPr>
        <p:grpSpPr>
          <a:xfrm>
            <a:off x="119720" y="1778589"/>
            <a:ext cx="7938497" cy="801554"/>
            <a:chOff x="143910" y="2836476"/>
            <a:chExt cx="7938497" cy="8983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59CF6B9-3FA7-2CC4-D407-3B25A05F2A78}"/>
                </a:ext>
              </a:extLst>
            </p:cNvPr>
            <p:cNvSpPr/>
            <p:nvPr/>
          </p:nvSpPr>
          <p:spPr>
            <a:xfrm>
              <a:off x="230960" y="2924541"/>
              <a:ext cx="7851447" cy="714618"/>
            </a:xfrm>
            <a:prstGeom prst="roundRect">
              <a:avLst>
                <a:gd name="adj" fmla="val 12058"/>
              </a:avLst>
            </a:prstGeom>
            <a:solidFill>
              <a:srgbClr val="3A665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4F8952AE-7283-E555-D16B-4D276BB615F4}"/>
                </a:ext>
              </a:extLst>
            </p:cNvPr>
            <p:cNvSpPr txBox="1">
              <a:spLocks/>
            </p:cNvSpPr>
            <p:nvPr/>
          </p:nvSpPr>
          <p:spPr>
            <a:xfrm>
              <a:off x="1114612" y="2841003"/>
              <a:ext cx="2035939" cy="8937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>
                  <a:latin typeface="Roboto"/>
                  <a:ea typeface="Roboto"/>
                  <a:cs typeface="Roboto"/>
                </a:rPr>
                <a:t>Foreign Currency Fluctuation</a:t>
              </a:r>
              <a:endParaRPr lang="en-US" sz="1800" b="1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0006DCEB-A613-2597-342B-31D998BA5D6C}"/>
                </a:ext>
              </a:extLst>
            </p:cNvPr>
            <p:cNvSpPr txBox="1">
              <a:spLocks/>
            </p:cNvSpPr>
            <p:nvPr/>
          </p:nvSpPr>
          <p:spPr>
            <a:xfrm>
              <a:off x="3404356" y="2836476"/>
              <a:ext cx="4602929" cy="8302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Calibri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Enter into sustainability-linked FX derivatives for currency hedging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CA4FD36-A4DF-FE13-8EBF-127366046E85}"/>
                </a:ext>
              </a:extLst>
            </p:cNvPr>
            <p:cNvSpPr/>
            <p:nvPr/>
          </p:nvSpPr>
          <p:spPr>
            <a:xfrm>
              <a:off x="143910" y="2881575"/>
              <a:ext cx="959434" cy="812644"/>
            </a:xfrm>
            <a:prstGeom prst="roundRect">
              <a:avLst>
                <a:gd name="adj" fmla="val 12058"/>
              </a:avLst>
            </a:prstGeom>
            <a:solidFill>
              <a:srgbClr val="138C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44" name="Graphic 80" descr="Money outline">
              <a:extLst>
                <a:ext uri="{FF2B5EF4-FFF2-40B4-BE49-F238E27FC236}">
                  <a16:creationId xmlns:a16="http://schemas.microsoft.com/office/drawing/2014/main" id="{A2DE60E9-4F9A-5CDC-06CE-C3047D1AA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5776" y="2910046"/>
              <a:ext cx="755703" cy="75570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8F2E9C-9CDD-20D6-804C-60443060C70A}"/>
              </a:ext>
            </a:extLst>
          </p:cNvPr>
          <p:cNvGrpSpPr/>
          <p:nvPr/>
        </p:nvGrpSpPr>
        <p:grpSpPr>
          <a:xfrm>
            <a:off x="119719" y="4976218"/>
            <a:ext cx="7938496" cy="790978"/>
            <a:chOff x="143910" y="3764902"/>
            <a:chExt cx="7938496" cy="8998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EFCEA3-F90D-04C2-709A-37F8F9B3B8F0}"/>
                </a:ext>
              </a:extLst>
            </p:cNvPr>
            <p:cNvSpPr/>
            <p:nvPr/>
          </p:nvSpPr>
          <p:spPr>
            <a:xfrm>
              <a:off x="230959" y="3851463"/>
              <a:ext cx="7851447" cy="726713"/>
            </a:xfrm>
            <a:prstGeom prst="roundRect">
              <a:avLst>
                <a:gd name="adj" fmla="val 12058"/>
              </a:avLst>
            </a:prstGeom>
            <a:solidFill>
              <a:srgbClr val="3A665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8174116E-8739-3F2B-13BC-76CDA280EB19}"/>
                </a:ext>
              </a:extLst>
            </p:cNvPr>
            <p:cNvSpPr txBox="1">
              <a:spLocks/>
            </p:cNvSpPr>
            <p:nvPr/>
          </p:nvSpPr>
          <p:spPr>
            <a:xfrm>
              <a:off x="1114609" y="3764902"/>
              <a:ext cx="1478020" cy="8998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>
                  <a:latin typeface="Roboto"/>
                  <a:ea typeface="Roboto"/>
                  <a:cs typeface="Roboto"/>
                </a:rPr>
                <a:t>Investment</a:t>
              </a:r>
              <a:endParaRPr lang="en-US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56AA71AE-191A-F141-03EA-FE878A056B6C}"/>
                </a:ext>
              </a:extLst>
            </p:cNvPr>
            <p:cNvSpPr txBox="1">
              <a:spLocks/>
            </p:cNvSpPr>
            <p:nvPr/>
          </p:nvSpPr>
          <p:spPr>
            <a:xfrm>
              <a:off x="3380166" y="3799684"/>
              <a:ext cx="4602928" cy="8302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Calibri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Robust due diligence process to identify and invest in cold storages built and managed by companies with track record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06BBE10-B273-8127-CEDE-08CDA7814BE4}"/>
                </a:ext>
              </a:extLst>
            </p:cNvPr>
            <p:cNvSpPr/>
            <p:nvPr/>
          </p:nvSpPr>
          <p:spPr>
            <a:xfrm>
              <a:off x="143910" y="3808497"/>
              <a:ext cx="959434" cy="812644"/>
            </a:xfrm>
            <a:prstGeom prst="roundRect">
              <a:avLst>
                <a:gd name="adj" fmla="val 12058"/>
              </a:avLst>
            </a:prstGeom>
            <a:solidFill>
              <a:srgbClr val="138C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45" name="Graphic 81" descr="Upward trend outline">
              <a:extLst>
                <a:ext uri="{FF2B5EF4-FFF2-40B4-BE49-F238E27FC236}">
                  <a16:creationId xmlns:a16="http://schemas.microsoft.com/office/drawing/2014/main" id="{D06D1115-3733-0DEA-ED05-29A17DB0E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776" y="3836968"/>
              <a:ext cx="755703" cy="75570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0B897B-4078-C220-C044-43A6581645D1}"/>
              </a:ext>
            </a:extLst>
          </p:cNvPr>
          <p:cNvGrpSpPr/>
          <p:nvPr/>
        </p:nvGrpSpPr>
        <p:grpSpPr>
          <a:xfrm>
            <a:off x="119719" y="3376644"/>
            <a:ext cx="7964907" cy="790978"/>
            <a:chOff x="143910" y="4710593"/>
            <a:chExt cx="7952812" cy="89983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1D698DB-47B2-FB5F-730E-3AA63E7378ED}"/>
                </a:ext>
              </a:extLst>
            </p:cNvPr>
            <p:cNvSpPr/>
            <p:nvPr/>
          </p:nvSpPr>
          <p:spPr>
            <a:xfrm>
              <a:off x="245275" y="4797154"/>
              <a:ext cx="7851447" cy="726713"/>
            </a:xfrm>
            <a:prstGeom prst="roundRect">
              <a:avLst>
                <a:gd name="adj" fmla="val 12058"/>
              </a:avLst>
            </a:prstGeom>
            <a:solidFill>
              <a:srgbClr val="3A665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7CB39E7B-7638-1C6A-91FC-E6803F2435D5}"/>
                </a:ext>
              </a:extLst>
            </p:cNvPr>
            <p:cNvSpPr txBox="1">
              <a:spLocks/>
            </p:cNvSpPr>
            <p:nvPr/>
          </p:nvSpPr>
          <p:spPr>
            <a:xfrm>
              <a:off x="1114608" y="4710593"/>
              <a:ext cx="1478020" cy="8998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>
                  <a:latin typeface="Roboto"/>
                  <a:ea typeface="Roboto"/>
                  <a:cs typeface="Roboto"/>
                </a:rPr>
                <a:t>Monitoring</a:t>
              </a:r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D5BD4216-D1F4-1238-885A-65B74834BED2}"/>
                </a:ext>
              </a:extLst>
            </p:cNvPr>
            <p:cNvSpPr txBox="1">
              <a:spLocks/>
            </p:cNvSpPr>
            <p:nvPr/>
          </p:nvSpPr>
          <p:spPr>
            <a:xfrm>
              <a:off x="3380166" y="4745375"/>
              <a:ext cx="4568165" cy="8302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Calibri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3</a:t>
              </a:r>
              <a:r>
                <a:rPr lang="en-US" baseline="30000"/>
                <a:t>rd</a:t>
              </a:r>
              <a:r>
                <a:rPr lang="en-US"/>
                <a:t>-party annual review of warehouse operations to ensure compliance with SPTs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9C77B5B-7CBF-45C9-E936-3D00B3ECA015}"/>
                </a:ext>
              </a:extLst>
            </p:cNvPr>
            <p:cNvSpPr/>
            <p:nvPr/>
          </p:nvSpPr>
          <p:spPr>
            <a:xfrm>
              <a:off x="143910" y="4754188"/>
              <a:ext cx="959434" cy="812644"/>
            </a:xfrm>
            <a:prstGeom prst="roundRect">
              <a:avLst>
                <a:gd name="adj" fmla="val 12058"/>
              </a:avLst>
            </a:prstGeom>
            <a:solidFill>
              <a:srgbClr val="138C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46" name="Graphic 82" descr="Magnifying glass outline">
              <a:extLst>
                <a:ext uri="{FF2B5EF4-FFF2-40B4-BE49-F238E27FC236}">
                  <a16:creationId xmlns:a16="http://schemas.microsoft.com/office/drawing/2014/main" id="{9ECC59E0-E708-4B6E-E613-549A8BED8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5776" y="4782659"/>
              <a:ext cx="755703" cy="75570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B69DC1-A55F-76D1-1E01-D2909AAAFF2A}"/>
              </a:ext>
            </a:extLst>
          </p:cNvPr>
          <p:cNvGrpSpPr/>
          <p:nvPr/>
        </p:nvGrpSpPr>
        <p:grpSpPr>
          <a:xfrm>
            <a:off x="119720" y="5777505"/>
            <a:ext cx="7941102" cy="803074"/>
            <a:chOff x="143910" y="5608172"/>
            <a:chExt cx="7977387" cy="89983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946F9B-56F8-F158-7D69-DD94F17AC38F}"/>
                </a:ext>
              </a:extLst>
            </p:cNvPr>
            <p:cNvSpPr/>
            <p:nvPr/>
          </p:nvSpPr>
          <p:spPr>
            <a:xfrm>
              <a:off x="269850" y="5694735"/>
              <a:ext cx="7851447" cy="726713"/>
            </a:xfrm>
            <a:prstGeom prst="roundRect">
              <a:avLst>
                <a:gd name="adj" fmla="val 12058"/>
              </a:avLst>
            </a:prstGeom>
            <a:solidFill>
              <a:srgbClr val="3A665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9119F172-A752-6EF3-3BCD-9EE174C4B0D1}"/>
                </a:ext>
              </a:extLst>
            </p:cNvPr>
            <p:cNvSpPr txBox="1">
              <a:spLocks/>
            </p:cNvSpPr>
            <p:nvPr/>
          </p:nvSpPr>
          <p:spPr>
            <a:xfrm>
              <a:off x="1114607" y="5608172"/>
              <a:ext cx="1478020" cy="8998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>
                  <a:latin typeface="Roboto"/>
                  <a:ea typeface="Roboto"/>
                  <a:cs typeface="Roboto"/>
                </a:rPr>
                <a:t>Impact</a:t>
              </a:r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53E78FB0-6971-07E8-4F20-240856FF65C7}"/>
                </a:ext>
              </a:extLst>
            </p:cNvPr>
            <p:cNvSpPr txBox="1">
              <a:spLocks/>
            </p:cNvSpPr>
            <p:nvPr/>
          </p:nvSpPr>
          <p:spPr>
            <a:xfrm>
              <a:off x="3380166" y="5782036"/>
              <a:ext cx="4602928" cy="5521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Calibri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Use data from partner agencies (i.e., WHO)  to ensure that the most in need receive the vaccine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195992B-A2E0-042C-68EF-725BEF2EF6F3}"/>
                </a:ext>
              </a:extLst>
            </p:cNvPr>
            <p:cNvSpPr/>
            <p:nvPr/>
          </p:nvSpPr>
          <p:spPr>
            <a:xfrm>
              <a:off x="143910" y="5651767"/>
              <a:ext cx="959434" cy="812644"/>
            </a:xfrm>
            <a:prstGeom prst="roundRect">
              <a:avLst>
                <a:gd name="adj" fmla="val 12058"/>
              </a:avLst>
            </a:prstGeom>
            <a:solidFill>
              <a:srgbClr val="138C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47" name="Graphic 83" descr="Cause And Effect outline">
              <a:extLst>
                <a:ext uri="{FF2B5EF4-FFF2-40B4-BE49-F238E27FC236}">
                  <a16:creationId xmlns:a16="http://schemas.microsoft.com/office/drawing/2014/main" id="{2CF137DD-59DE-4897-5B40-55884A7AB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5776" y="5680238"/>
              <a:ext cx="755703" cy="755703"/>
            </a:xfrm>
            <a:prstGeom prst="rect">
              <a:avLst/>
            </a:prstGeom>
          </p:spPr>
        </p:pic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023970A-7B13-C96E-3DA8-414DAA56A361}"/>
              </a:ext>
            </a:extLst>
          </p:cNvPr>
          <p:cNvSpPr txBox="1">
            <a:spLocks/>
          </p:cNvSpPr>
          <p:nvPr/>
        </p:nvSpPr>
        <p:spPr>
          <a:xfrm>
            <a:off x="11350167" y="3635431"/>
            <a:ext cx="704306" cy="38330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>
                <a:latin typeface="Roboto"/>
                <a:ea typeface="Roboto"/>
                <a:cs typeface="Roboto"/>
              </a:rPr>
              <a:t>Political risk</a:t>
            </a:r>
            <a:endParaRPr lang="en-US" sz="1100" b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E0945-7662-EC9F-6CF4-88385AB98D08}"/>
              </a:ext>
            </a:extLst>
          </p:cNvPr>
          <p:cNvGrpSpPr/>
          <p:nvPr/>
        </p:nvGrpSpPr>
        <p:grpSpPr>
          <a:xfrm>
            <a:off x="119719" y="2578394"/>
            <a:ext cx="7942055" cy="818914"/>
            <a:chOff x="143910" y="1890321"/>
            <a:chExt cx="7942055" cy="93161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BF3BCA-B5DE-F59E-C9D6-2952DDACF031}"/>
                </a:ext>
              </a:extLst>
            </p:cNvPr>
            <p:cNvSpPr/>
            <p:nvPr/>
          </p:nvSpPr>
          <p:spPr>
            <a:xfrm>
              <a:off x="234518" y="1976882"/>
              <a:ext cx="7851447" cy="726713"/>
            </a:xfrm>
            <a:prstGeom prst="roundRect">
              <a:avLst>
                <a:gd name="adj" fmla="val 12058"/>
              </a:avLst>
            </a:prstGeom>
            <a:solidFill>
              <a:srgbClr val="3A665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811B1AD-3826-7360-3A19-F42900153B31}"/>
                </a:ext>
              </a:extLst>
            </p:cNvPr>
            <p:cNvSpPr txBox="1">
              <a:spLocks/>
            </p:cNvSpPr>
            <p:nvPr/>
          </p:nvSpPr>
          <p:spPr>
            <a:xfrm>
              <a:off x="3380166" y="1925102"/>
              <a:ext cx="4643488" cy="8302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Calibri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>
                  <a:latin typeface="Roboto"/>
                  <a:ea typeface="Roboto"/>
                </a:rPr>
                <a:t>Target country selection and working with GAVI rather than directly with government entities</a:t>
              </a:r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7E41CD2-029C-A7B1-B07B-74386EFD3DB2}"/>
                </a:ext>
              </a:extLst>
            </p:cNvPr>
            <p:cNvSpPr/>
            <p:nvPr/>
          </p:nvSpPr>
          <p:spPr>
            <a:xfrm>
              <a:off x="143910" y="1933916"/>
              <a:ext cx="959434" cy="812644"/>
            </a:xfrm>
            <a:prstGeom prst="roundRect">
              <a:avLst>
                <a:gd name="adj" fmla="val 12058"/>
              </a:avLst>
            </a:prstGeom>
            <a:solidFill>
              <a:srgbClr val="138C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8D32CD9-6B4B-4E0C-7779-DEC48108BFD9}"/>
                </a:ext>
              </a:extLst>
            </p:cNvPr>
            <p:cNvSpPr txBox="1">
              <a:spLocks/>
            </p:cNvSpPr>
            <p:nvPr/>
          </p:nvSpPr>
          <p:spPr>
            <a:xfrm>
              <a:off x="1114607" y="1890321"/>
              <a:ext cx="2035939" cy="8998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>
                  <a:latin typeface="Roboto"/>
                  <a:ea typeface="Roboto"/>
                  <a:cs typeface="Roboto"/>
                </a:rPr>
                <a:t>Political</a:t>
              </a:r>
              <a:endParaRPr lang="en-US"/>
            </a:p>
          </p:txBody>
        </p:sp>
        <p:pic>
          <p:nvPicPr>
            <p:cNvPr id="31" name="Picture 30" descr="Handshake outline">
              <a:extLst>
                <a:ext uri="{FF2B5EF4-FFF2-40B4-BE49-F238E27FC236}">
                  <a16:creationId xmlns:a16="http://schemas.microsoft.com/office/drawing/2014/main" id="{C76B87D7-E4E1-8BF5-4B2B-63062881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2295" y="1913576"/>
              <a:ext cx="762188" cy="908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79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83181-6D7E-9C9C-C186-3E93C1810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0909" y="6356350"/>
            <a:ext cx="1667226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B170ED-0425-2DD9-254D-345F6F30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2060"/>
            <a:ext cx="5009147" cy="611620"/>
          </a:xfrm>
        </p:spPr>
        <p:txBody>
          <a:bodyPr>
            <a:normAutofit fontScale="90000"/>
          </a:bodyPr>
          <a:lstStyle/>
          <a:p>
            <a:r>
              <a:rPr lang="en-US" sz="4000">
                <a:cs typeface="Calibri Light"/>
              </a:rPr>
              <a:t>Advisors</a:t>
            </a:r>
            <a:endParaRPr lang="en-US" sz="40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127A4A-9247-C51F-6BE2-399670F91C2A}"/>
              </a:ext>
            </a:extLst>
          </p:cNvPr>
          <p:cNvGrpSpPr/>
          <p:nvPr/>
        </p:nvGrpSpPr>
        <p:grpSpPr>
          <a:xfrm>
            <a:off x="8724847" y="3030341"/>
            <a:ext cx="2353183" cy="749789"/>
            <a:chOff x="276900" y="1399219"/>
            <a:chExt cx="2850764" cy="908331"/>
          </a:xfrm>
        </p:grpSpPr>
        <p:pic>
          <p:nvPicPr>
            <p:cNvPr id="3074" name="Picture 2" descr="Cambridge Judge Business School - Aluminati Network Group">
              <a:extLst>
                <a:ext uri="{FF2B5EF4-FFF2-40B4-BE49-F238E27FC236}">
                  <a16:creationId xmlns:a16="http://schemas.microsoft.com/office/drawing/2014/main" id="{345FC4F5-96D4-64CF-34CF-3063F3ADB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00" y="1399219"/>
              <a:ext cx="2850764" cy="877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FCEB9E-7C3A-6FE2-9A9D-61D1C2E150BB}"/>
                </a:ext>
              </a:extLst>
            </p:cNvPr>
            <p:cNvCxnSpPr/>
            <p:nvPr/>
          </p:nvCxnSpPr>
          <p:spPr>
            <a:xfrm>
              <a:off x="276900" y="2307550"/>
              <a:ext cx="2850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438692-BEF8-F47C-5DA2-4144C71C0542}"/>
              </a:ext>
            </a:extLst>
          </p:cNvPr>
          <p:cNvGrpSpPr/>
          <p:nvPr/>
        </p:nvGrpSpPr>
        <p:grpSpPr>
          <a:xfrm>
            <a:off x="4826192" y="3818044"/>
            <a:ext cx="2353183" cy="618722"/>
            <a:chOff x="276900" y="2307550"/>
            <a:chExt cx="2850764" cy="74955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16AD6F-2434-44B7-EC87-E8746F652B74}"/>
                </a:ext>
              </a:extLst>
            </p:cNvPr>
            <p:cNvSpPr txBox="1"/>
            <p:nvPr/>
          </p:nvSpPr>
          <p:spPr>
            <a:xfrm>
              <a:off x="276900" y="2348676"/>
              <a:ext cx="2850764" cy="70842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Cold Chain Logistics Specialist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B0BB42-F9CA-7BCE-B8A2-7261A0E41DD8}"/>
                </a:ext>
              </a:extLst>
            </p:cNvPr>
            <p:cNvCxnSpPr/>
            <p:nvPr/>
          </p:nvCxnSpPr>
          <p:spPr>
            <a:xfrm>
              <a:off x="276900" y="2307550"/>
              <a:ext cx="2850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6A6B80-E93D-54A8-42E4-E780B24FDF1E}"/>
              </a:ext>
            </a:extLst>
          </p:cNvPr>
          <p:cNvGrpSpPr/>
          <p:nvPr/>
        </p:nvGrpSpPr>
        <p:grpSpPr>
          <a:xfrm>
            <a:off x="4892469" y="5562895"/>
            <a:ext cx="2353183" cy="618722"/>
            <a:chOff x="276900" y="2307550"/>
            <a:chExt cx="2850764" cy="7495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DE74AA-ACE9-2DC7-55AB-0BC967D841EE}"/>
                </a:ext>
              </a:extLst>
            </p:cNvPr>
            <p:cNvSpPr txBox="1"/>
            <p:nvPr/>
          </p:nvSpPr>
          <p:spPr>
            <a:xfrm>
              <a:off x="276900" y="2348676"/>
              <a:ext cx="2850764" cy="70842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Senior </a:t>
              </a:r>
              <a:r>
                <a:rPr lang="en-US" sz="160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Programme</a:t>
              </a:r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Manager 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9C502D5-38A6-94AB-13E6-BF8A780639D0}"/>
                </a:ext>
              </a:extLst>
            </p:cNvPr>
            <p:cNvCxnSpPr/>
            <p:nvPr/>
          </p:nvCxnSpPr>
          <p:spPr>
            <a:xfrm>
              <a:off x="276900" y="2307550"/>
              <a:ext cx="2850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F1DEA0-257E-DA73-4F2F-70DE44D96BAE}"/>
              </a:ext>
            </a:extLst>
          </p:cNvPr>
          <p:cNvGrpSpPr/>
          <p:nvPr/>
        </p:nvGrpSpPr>
        <p:grpSpPr>
          <a:xfrm>
            <a:off x="4855075" y="2099642"/>
            <a:ext cx="2353183" cy="618722"/>
            <a:chOff x="276900" y="2307550"/>
            <a:chExt cx="2850764" cy="74955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C50785-CAE2-FB67-568B-1A864179411C}"/>
                </a:ext>
              </a:extLst>
            </p:cNvPr>
            <p:cNvSpPr txBox="1"/>
            <p:nvPr/>
          </p:nvSpPr>
          <p:spPr>
            <a:xfrm>
              <a:off x="276900" y="2348676"/>
              <a:ext cx="2850764" cy="70842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Cold Chain Logistics Expert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6363C97-52F8-146A-AEFB-079EE8BA6BF7}"/>
                </a:ext>
              </a:extLst>
            </p:cNvPr>
            <p:cNvCxnSpPr/>
            <p:nvPr/>
          </p:nvCxnSpPr>
          <p:spPr>
            <a:xfrm>
              <a:off x="276900" y="2307550"/>
              <a:ext cx="2850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CF472-21BE-1382-CD27-A268F4C324B7}"/>
              </a:ext>
            </a:extLst>
          </p:cNvPr>
          <p:cNvCxnSpPr/>
          <p:nvPr/>
        </p:nvCxnSpPr>
        <p:spPr>
          <a:xfrm>
            <a:off x="1007709" y="3823845"/>
            <a:ext cx="2353183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7E6D26-E071-30CF-33ED-F0F914134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75" y="3175891"/>
            <a:ext cx="2427968" cy="60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vi, the Vaccine Alliance">
            <a:extLst>
              <a:ext uri="{FF2B5EF4-FFF2-40B4-BE49-F238E27FC236}">
                <a16:creationId xmlns:a16="http://schemas.microsoft.com/office/drawing/2014/main" id="{827D5C16-602B-44EF-BD56-22080C127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89" y="4748070"/>
            <a:ext cx="1990739" cy="7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rica Resource Center for Excellence in Supply Chain Management –  Catalyzing Supply Chain Reform">
            <a:extLst>
              <a:ext uri="{FF2B5EF4-FFF2-40B4-BE49-F238E27FC236}">
                <a16:creationId xmlns:a16="http://schemas.microsoft.com/office/drawing/2014/main" id="{2550B0BC-F2B8-1616-9972-B01004C58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r="36535"/>
          <a:stretch/>
        </p:blipFill>
        <p:spPr bwMode="auto">
          <a:xfrm>
            <a:off x="5137102" y="963972"/>
            <a:ext cx="1731364" cy="11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rick, Herrington &amp; Sutcliffe - Wikipedia">
            <a:extLst>
              <a:ext uri="{FF2B5EF4-FFF2-40B4-BE49-F238E27FC236}">
                <a16:creationId xmlns:a16="http://schemas.microsoft.com/office/drawing/2014/main" id="{853644AC-3B31-4DB8-E3A9-C127260E6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59" y="4748070"/>
            <a:ext cx="1276481" cy="7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9BDD9E-EDE6-BE73-42F0-6EB3194091B8}"/>
              </a:ext>
            </a:extLst>
          </p:cNvPr>
          <p:cNvCxnSpPr/>
          <p:nvPr/>
        </p:nvCxnSpPr>
        <p:spPr>
          <a:xfrm>
            <a:off x="1007709" y="5562897"/>
            <a:ext cx="2353183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Foresight Sustainability Series">
            <a:extLst>
              <a:ext uri="{FF2B5EF4-FFF2-40B4-BE49-F238E27FC236}">
                <a16:creationId xmlns:a16="http://schemas.microsoft.com/office/drawing/2014/main" id="{7E0104B9-64D4-3CBF-8BB1-5FD3CC41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55" y="3092618"/>
            <a:ext cx="1993490" cy="7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48C9A1-F007-F83E-0C77-077E29B0B4AB}"/>
              </a:ext>
            </a:extLst>
          </p:cNvPr>
          <p:cNvGrpSpPr/>
          <p:nvPr/>
        </p:nvGrpSpPr>
        <p:grpSpPr>
          <a:xfrm>
            <a:off x="8644676" y="2099642"/>
            <a:ext cx="2353183" cy="372501"/>
            <a:chOff x="276900" y="2307550"/>
            <a:chExt cx="2850764" cy="45126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E29871-5FBC-8E45-F72A-6EB0B95B6959}"/>
                </a:ext>
              </a:extLst>
            </p:cNvPr>
            <p:cNvSpPr txBox="1"/>
            <p:nvPr/>
          </p:nvSpPr>
          <p:spPr>
            <a:xfrm>
              <a:off x="276900" y="2348675"/>
              <a:ext cx="2850764" cy="41014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Co-Founder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805790-393B-E0CE-CC36-F3A61C8F0249}"/>
                </a:ext>
              </a:extLst>
            </p:cNvPr>
            <p:cNvCxnSpPr/>
            <p:nvPr/>
          </p:nvCxnSpPr>
          <p:spPr>
            <a:xfrm>
              <a:off x="276900" y="2307550"/>
              <a:ext cx="2850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6" descr="GSMA | Koolboks | Mobile for Development">
            <a:extLst>
              <a:ext uri="{FF2B5EF4-FFF2-40B4-BE49-F238E27FC236}">
                <a16:creationId xmlns:a16="http://schemas.microsoft.com/office/drawing/2014/main" id="{34CE33D0-AF13-38B6-8517-4ACBF0110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47" y="1470984"/>
            <a:ext cx="2192839" cy="5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001.png@01D93CAA.BA57BF80">
            <a:extLst>
              <a:ext uri="{FF2B5EF4-FFF2-40B4-BE49-F238E27FC236}">
                <a16:creationId xmlns:a16="http://schemas.microsoft.com/office/drawing/2014/main" id="{2722492A-5421-A655-A8D3-4C81FADF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59" y="1171502"/>
            <a:ext cx="2987279" cy="9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C4B8158-FCC8-0FBE-E982-9ABAD345033A}"/>
              </a:ext>
            </a:extLst>
          </p:cNvPr>
          <p:cNvGrpSpPr/>
          <p:nvPr/>
        </p:nvGrpSpPr>
        <p:grpSpPr>
          <a:xfrm>
            <a:off x="1007709" y="2099641"/>
            <a:ext cx="2353183" cy="622736"/>
            <a:chOff x="276900" y="2307550"/>
            <a:chExt cx="2850764" cy="7544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149035-ED15-65CA-2128-D68C7472B401}"/>
                </a:ext>
              </a:extLst>
            </p:cNvPr>
            <p:cNvSpPr txBox="1"/>
            <p:nvPr/>
          </p:nvSpPr>
          <p:spPr>
            <a:xfrm>
              <a:off x="276900" y="2353538"/>
              <a:ext cx="2850764" cy="70842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Ibrahim Rashid</a:t>
              </a:r>
            </a:p>
            <a:p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Research Analyst, ESG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549FF1E-7B6F-EB45-7785-47855DEB03EF}"/>
                </a:ext>
              </a:extLst>
            </p:cNvPr>
            <p:cNvCxnSpPr/>
            <p:nvPr/>
          </p:nvCxnSpPr>
          <p:spPr>
            <a:xfrm>
              <a:off x="276900" y="2307550"/>
              <a:ext cx="2850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8C93A61-8944-83AB-2F76-B4A4F6E1D4E9}"/>
              </a:ext>
            </a:extLst>
          </p:cNvPr>
          <p:cNvSpPr txBox="1"/>
          <p:nvPr/>
        </p:nvSpPr>
        <p:spPr>
          <a:xfrm>
            <a:off x="8724847" y="3851991"/>
            <a:ext cx="235318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Raghavendra Rau </a:t>
            </a:r>
          </a:p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Professor of Finance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A06DD0-C6FB-374D-D8C7-4549FEA3C0B3}"/>
              </a:ext>
            </a:extLst>
          </p:cNvPr>
          <p:cNvSpPr txBox="1"/>
          <p:nvPr/>
        </p:nvSpPr>
        <p:spPr>
          <a:xfrm>
            <a:off x="1007709" y="5596843"/>
            <a:ext cx="235318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Chris Grew</a:t>
            </a:r>
          </a:p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6C480-6798-6E2D-FA9D-CC5D404F687D}"/>
              </a:ext>
            </a:extLst>
          </p:cNvPr>
          <p:cNvSpPr txBox="1"/>
          <p:nvPr/>
        </p:nvSpPr>
        <p:spPr>
          <a:xfrm>
            <a:off x="1007709" y="3857791"/>
            <a:ext cx="235318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Jai Mallick</a:t>
            </a:r>
          </a:p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Investment Manager</a:t>
            </a:r>
          </a:p>
        </p:txBody>
      </p:sp>
      <p:pic>
        <p:nvPicPr>
          <p:cNvPr id="32" name="Picture 6" descr="McKinsey &amp; Company – Logos Download">
            <a:extLst>
              <a:ext uri="{FF2B5EF4-FFF2-40B4-BE49-F238E27FC236}">
                <a16:creationId xmlns:a16="http://schemas.microsoft.com/office/drawing/2014/main" id="{CA351822-520D-DABD-9B27-D11F063B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47" y="4811547"/>
            <a:ext cx="2192839" cy="6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D1D5CC8-FBB7-F43D-B2E0-1EB2101DFD2E}"/>
              </a:ext>
            </a:extLst>
          </p:cNvPr>
          <p:cNvGrpSpPr/>
          <p:nvPr/>
        </p:nvGrpSpPr>
        <p:grpSpPr>
          <a:xfrm>
            <a:off x="8644676" y="5557662"/>
            <a:ext cx="2353183" cy="377735"/>
            <a:chOff x="276900" y="2307550"/>
            <a:chExt cx="2850764" cy="45760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FF835B-A625-BFE5-6BE6-2B9B9B52424B}"/>
                </a:ext>
              </a:extLst>
            </p:cNvPr>
            <p:cNvSpPr txBox="1"/>
            <p:nvPr/>
          </p:nvSpPr>
          <p:spPr>
            <a:xfrm>
              <a:off x="276900" y="2355016"/>
              <a:ext cx="2850764" cy="41014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Associate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D869C2-0CE7-6D2D-B6DD-AF5C504D9EC8}"/>
                </a:ext>
              </a:extLst>
            </p:cNvPr>
            <p:cNvCxnSpPr/>
            <p:nvPr/>
          </p:nvCxnSpPr>
          <p:spPr>
            <a:xfrm>
              <a:off x="276900" y="2307550"/>
              <a:ext cx="2850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5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dgate – Bloor Research">
            <a:extLst>
              <a:ext uri="{FF2B5EF4-FFF2-40B4-BE49-F238E27FC236}">
                <a16:creationId xmlns:a16="http://schemas.microsoft.com/office/drawing/2014/main" id="{26DD04C5-7E8A-90AF-F31A-B3C5353E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715" y="5434781"/>
            <a:ext cx="1379771" cy="8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SCOR Project">
            <a:extLst>
              <a:ext uri="{FF2B5EF4-FFF2-40B4-BE49-F238E27FC236}">
                <a16:creationId xmlns:a16="http://schemas.microsoft.com/office/drawing/2014/main" id="{7AAF5FA1-6893-3B33-8474-E4CD96F43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27" y="5405295"/>
            <a:ext cx="1333045" cy="7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EDC96-7AEB-0C3B-DD41-74B18082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A3D0F7-7401-4578-2A1B-9D8494A1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2060"/>
            <a:ext cx="5009147" cy="6116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cs typeface="Calibri Light"/>
              </a:rPr>
              <a:t>The </a:t>
            </a:r>
            <a:r>
              <a:rPr lang="en-US" sz="4000" dirty="0" err="1">
                <a:cs typeface="Calibri Light"/>
              </a:rPr>
              <a:t>Afrovax</a:t>
            </a:r>
            <a:r>
              <a:rPr lang="en-US" sz="4000" dirty="0">
                <a:cs typeface="Calibri Light"/>
              </a:rPr>
              <a:t> Team</a:t>
            </a:r>
            <a:endParaRPr lang="en-US" sz="4000" dirty="0"/>
          </a:p>
        </p:txBody>
      </p:sp>
      <p:pic>
        <p:nvPicPr>
          <p:cNvPr id="15" name="Picture 14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8BE39FA-7455-00C5-1B33-260685FFE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13377" r="9892"/>
          <a:stretch/>
        </p:blipFill>
        <p:spPr>
          <a:xfrm>
            <a:off x="6267657" y="1874194"/>
            <a:ext cx="1918616" cy="1747310"/>
          </a:xfrm>
          <a:prstGeom prst="roundRect">
            <a:avLst>
              <a:gd name="adj" fmla="val 4345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6F3B74D-B8D3-1401-4A64-661FEF500E57}"/>
              </a:ext>
            </a:extLst>
          </p:cNvPr>
          <p:cNvSpPr txBox="1">
            <a:spLocks/>
          </p:cNvSpPr>
          <p:nvPr/>
        </p:nvSpPr>
        <p:spPr>
          <a:xfrm>
            <a:off x="1226383" y="3801460"/>
            <a:ext cx="1982881" cy="611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GB" sz="2000"/>
              <a:t>Arvin Kristopher Razon</a:t>
            </a:r>
            <a:endParaRPr lang="en-US" sz="20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77C7710-1F13-804E-CE0A-2494C7BAA3EC}"/>
              </a:ext>
            </a:extLst>
          </p:cNvPr>
          <p:cNvSpPr txBox="1">
            <a:spLocks/>
          </p:cNvSpPr>
          <p:nvPr/>
        </p:nvSpPr>
        <p:spPr>
          <a:xfrm>
            <a:off x="3730954" y="3801460"/>
            <a:ext cx="1982881" cy="611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sz="20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3206508-2FA0-90E9-8D6D-5F989A1799B5}"/>
              </a:ext>
            </a:extLst>
          </p:cNvPr>
          <p:cNvSpPr txBox="1">
            <a:spLocks/>
          </p:cNvSpPr>
          <p:nvPr/>
        </p:nvSpPr>
        <p:spPr>
          <a:xfrm>
            <a:off x="6235525" y="3801460"/>
            <a:ext cx="1982881" cy="611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GB" sz="2000"/>
              <a:t>Rose Wang</a:t>
            </a:r>
            <a:endParaRPr lang="en-US" sz="20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A204A3-889C-323F-0C76-1169BC1D86D9}"/>
              </a:ext>
            </a:extLst>
          </p:cNvPr>
          <p:cNvSpPr txBox="1">
            <a:spLocks/>
          </p:cNvSpPr>
          <p:nvPr/>
        </p:nvSpPr>
        <p:spPr>
          <a:xfrm>
            <a:off x="3730954" y="3798432"/>
            <a:ext cx="1982881" cy="611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GB" sz="2000"/>
              <a:t>Manocha Tantisiriwat</a:t>
            </a:r>
            <a:endParaRPr lang="en-US" sz="2000"/>
          </a:p>
        </p:txBody>
      </p:sp>
      <p:pic>
        <p:nvPicPr>
          <p:cNvPr id="27" name="Picture 26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1B12691-EC8A-0034-B701-001012D425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13377" r="9892"/>
          <a:stretch/>
        </p:blipFill>
        <p:spPr>
          <a:xfrm>
            <a:off x="8740094" y="1874194"/>
            <a:ext cx="1918616" cy="1747310"/>
          </a:xfrm>
          <a:prstGeom prst="roundRect">
            <a:avLst>
              <a:gd name="adj" fmla="val 4345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13E05FB-D7D2-1598-4B54-933D91767967}"/>
              </a:ext>
            </a:extLst>
          </p:cNvPr>
          <p:cNvGrpSpPr/>
          <p:nvPr/>
        </p:nvGrpSpPr>
        <p:grpSpPr>
          <a:xfrm>
            <a:off x="8653732" y="3841564"/>
            <a:ext cx="2181169" cy="2461395"/>
            <a:chOff x="8740094" y="3338356"/>
            <a:chExt cx="2181169" cy="2461395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AFF23176-B6D1-FFC0-BCCE-9DA2023BF6BE}"/>
                </a:ext>
              </a:extLst>
            </p:cNvPr>
            <p:cNvSpPr txBox="1">
              <a:spLocks/>
            </p:cNvSpPr>
            <p:nvPr/>
          </p:nvSpPr>
          <p:spPr>
            <a:xfrm>
              <a:off x="8839238" y="3338356"/>
              <a:ext cx="1982881" cy="6116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28385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 algn="ctr"/>
              <a:r>
                <a:rPr lang="en-GB" sz="2000"/>
                <a:t>Virut Hemnilrat</a:t>
              </a:r>
              <a:endParaRPr lang="en-US" sz="2000"/>
            </a:p>
          </p:txBody>
        </p:sp>
        <p:pic>
          <p:nvPicPr>
            <p:cNvPr id="5122" name="Picture 2" descr="Home - KASIKORNBANK">
              <a:extLst>
                <a:ext uri="{FF2B5EF4-FFF2-40B4-BE49-F238E27FC236}">
                  <a16:creationId xmlns:a16="http://schemas.microsoft.com/office/drawing/2014/main" id="{DB174CAD-8C66-E1F6-C92C-D84013A2E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094" y="4534429"/>
              <a:ext cx="2181169" cy="553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Amazon down? Current status and problems | Downdetector">
              <a:extLst>
                <a:ext uri="{FF2B5EF4-FFF2-40B4-BE49-F238E27FC236}">
                  <a16:creationId xmlns:a16="http://schemas.microsoft.com/office/drawing/2014/main" id="{401EEEFD-2566-90FA-C1E4-C595A2E81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26" y="5295751"/>
              <a:ext cx="1633905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60BD2BA-788B-E404-464B-F0A445BD10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20" t="6734" r="4159"/>
          <a:stretch/>
        </p:blipFill>
        <p:spPr>
          <a:xfrm>
            <a:off x="3730954" y="1874193"/>
            <a:ext cx="1982881" cy="1747311"/>
          </a:xfrm>
          <a:prstGeom prst="roundRect">
            <a:avLst>
              <a:gd name="adj" fmla="val 4345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KKPAM - KIATNAKIN PHATRA ASSET MANAGEMENT">
            <a:extLst>
              <a:ext uri="{FF2B5EF4-FFF2-40B4-BE49-F238E27FC236}">
                <a16:creationId xmlns:a16="http://schemas.microsoft.com/office/drawing/2014/main" id="{A5A4EB7E-14D5-1516-D6FC-B62A9FEA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76" y="5041214"/>
            <a:ext cx="1130185" cy="3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3">
            <a:extLst>
              <a:ext uri="{FF2B5EF4-FFF2-40B4-BE49-F238E27FC236}">
                <a16:creationId xmlns:a16="http://schemas.microsoft.com/office/drawing/2014/main" id="{94DE0496-4952-C75D-D052-B5924C69D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57746" y="5119436"/>
            <a:ext cx="1717962" cy="2956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C88E1EE-D426-ABC0-82CA-935DA1931CF3}"/>
              </a:ext>
            </a:extLst>
          </p:cNvPr>
          <p:cNvPicPr>
            <a:picLocks/>
          </p:cNvPicPr>
          <p:nvPr/>
        </p:nvPicPr>
        <p:blipFill rotWithShape="1">
          <a:blip r:embed="rId11"/>
          <a:srcRect l="37542" t="16806" r="27709" b="37111"/>
          <a:stretch/>
        </p:blipFill>
        <p:spPr>
          <a:xfrm>
            <a:off x="1357746" y="1874193"/>
            <a:ext cx="1981015" cy="1747311"/>
          </a:xfrm>
          <a:prstGeom prst="roundRect">
            <a:avLst>
              <a:gd name="adj" fmla="val 4345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 descr="A picture containing building, person, outdoor, person&#10;&#10;Description automatically generated">
            <a:extLst>
              <a:ext uri="{FF2B5EF4-FFF2-40B4-BE49-F238E27FC236}">
                <a16:creationId xmlns:a16="http://schemas.microsoft.com/office/drawing/2014/main" id="{F4AADA3E-3AAC-0F53-5885-2B0C2F2EA30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712" t="16667" r="29047" b="26592"/>
          <a:stretch/>
        </p:blipFill>
        <p:spPr>
          <a:xfrm>
            <a:off x="6268993" y="1875025"/>
            <a:ext cx="1918800" cy="1753617"/>
          </a:xfrm>
          <a:prstGeom prst="roundRect">
            <a:avLst>
              <a:gd name="adj" fmla="val 4345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3874545-5B2C-5130-E298-70DDB69951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7914" y="4916680"/>
            <a:ext cx="1301578" cy="692273"/>
          </a:xfrm>
          <a:prstGeom prst="rect">
            <a:avLst/>
          </a:prstGeom>
        </p:spPr>
      </p:pic>
      <p:pic>
        <p:nvPicPr>
          <p:cNvPr id="13" name="Picture 13" descr="Logo&#10;&#10;Description automatically generated">
            <a:extLst>
              <a:ext uri="{FF2B5EF4-FFF2-40B4-BE49-F238E27FC236}">
                <a16:creationId xmlns:a16="http://schemas.microsoft.com/office/drawing/2014/main" id="{B27BD1CB-D057-3B0D-3950-BDA274385B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2562" y="5581792"/>
            <a:ext cx="1826741" cy="329990"/>
          </a:xfrm>
          <a:prstGeom prst="rect">
            <a:avLst/>
          </a:prstGeom>
        </p:spPr>
      </p:pic>
      <p:pic>
        <p:nvPicPr>
          <p:cNvPr id="3074" name="Picture 2" descr="Highlighted Accelerate alumni - Accelerate Cambridge ventures - Cambridge  Judge Business School">
            <a:extLst>
              <a:ext uri="{FF2B5EF4-FFF2-40B4-BE49-F238E27FC236}">
                <a16:creationId xmlns:a16="http://schemas.microsoft.com/office/drawing/2014/main" id="{75F66D93-7707-4083-2A6D-51D3C14BC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45" y="5627123"/>
            <a:ext cx="1130186" cy="56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at are the fees to open an account? – Travel Union: Help Centre">
            <a:extLst>
              <a:ext uri="{FF2B5EF4-FFF2-40B4-BE49-F238E27FC236}">
                <a16:creationId xmlns:a16="http://schemas.microsoft.com/office/drawing/2014/main" id="{2BB15DB2-AF16-9C1F-2C8B-70EC85CA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07" y="5028039"/>
            <a:ext cx="1167255" cy="40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ext, logo&#10;&#10;Description automatically generated">
            <a:extLst>
              <a:ext uri="{FF2B5EF4-FFF2-40B4-BE49-F238E27FC236}">
                <a16:creationId xmlns:a16="http://schemas.microsoft.com/office/drawing/2014/main" id="{F6624877-65FB-9467-614E-2B858E8F7C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5558" y="6038802"/>
            <a:ext cx="1580148" cy="3454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C35345-2BAC-2D9F-0C35-F617032131CB}"/>
              </a:ext>
            </a:extLst>
          </p:cNvPr>
          <p:cNvSpPr txBox="1">
            <a:spLocks/>
          </p:cNvSpPr>
          <p:nvPr/>
        </p:nvSpPr>
        <p:spPr>
          <a:xfrm>
            <a:off x="3730953" y="4416657"/>
            <a:ext cx="1982881" cy="611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GB" sz="1400" b="0" dirty="0">
                <a:latin typeface="Roboto"/>
                <a:ea typeface="Roboto"/>
                <a:cs typeface="Roboto"/>
              </a:rPr>
              <a:t>5-year experience in investment industry</a:t>
            </a:r>
            <a:endParaRPr lang="en-GB" sz="1400" b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1EE9E7-928C-8707-1DB9-53B5BB8285F1}"/>
              </a:ext>
            </a:extLst>
          </p:cNvPr>
          <p:cNvSpPr txBox="1">
            <a:spLocks/>
          </p:cNvSpPr>
          <p:nvPr/>
        </p:nvSpPr>
        <p:spPr>
          <a:xfrm>
            <a:off x="6209924" y="4403200"/>
            <a:ext cx="1982881" cy="611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GB" sz="1400" b="0">
                <a:latin typeface="Roboto"/>
                <a:ea typeface="Roboto"/>
                <a:cs typeface="Roboto"/>
              </a:rPr>
              <a:t>Entrepreneur with 8 years of experience in tech and distribution</a:t>
            </a:r>
            <a:endParaRPr lang="en-GB" sz="1400" b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02DD7F3-FF20-4259-7D94-23B1D17BE7D8}"/>
              </a:ext>
            </a:extLst>
          </p:cNvPr>
          <p:cNvSpPr txBox="1">
            <a:spLocks/>
          </p:cNvSpPr>
          <p:nvPr/>
        </p:nvSpPr>
        <p:spPr>
          <a:xfrm>
            <a:off x="8710237" y="4403199"/>
            <a:ext cx="1982881" cy="611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GB" sz="1400" b="0">
                <a:latin typeface="Roboto"/>
                <a:ea typeface="Roboto"/>
                <a:cs typeface="Roboto"/>
              </a:rPr>
              <a:t>Product manager with 4-year experience in financial services</a:t>
            </a:r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3F4D80-E4DD-B3FA-6FFA-03A743F4A803}"/>
              </a:ext>
            </a:extLst>
          </p:cNvPr>
          <p:cNvSpPr txBox="1">
            <a:spLocks/>
          </p:cNvSpPr>
          <p:nvPr/>
        </p:nvSpPr>
        <p:spPr>
          <a:xfrm>
            <a:off x="1018017" y="4405848"/>
            <a:ext cx="2447645" cy="6710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GB" sz="1400" b="0">
                <a:latin typeface="Roboto"/>
                <a:ea typeface="Roboto"/>
                <a:cs typeface="Roboto"/>
              </a:rPr>
              <a:t>8-year experience in legal, compliance and data protection; published academic</a:t>
            </a:r>
            <a:endParaRPr lang="en-US" sz="1400"/>
          </a:p>
        </p:txBody>
      </p:sp>
      <p:pic>
        <p:nvPicPr>
          <p:cNvPr id="23" name="Picture 23" descr="Logo&#10;&#10;Description automatically generated">
            <a:extLst>
              <a:ext uri="{FF2B5EF4-FFF2-40B4-BE49-F238E27FC236}">
                <a16:creationId xmlns:a16="http://schemas.microsoft.com/office/drawing/2014/main" id="{BCED1953-0C06-28DC-7B3F-751DC3794D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98102" y="5607996"/>
            <a:ext cx="576094" cy="5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8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0F61-1E31-368D-C524-B0637264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dirty="0">
                <a:cs typeface="Calibri Light"/>
              </a:rPr>
              <a:t>Thank you!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B3055-94FB-7D70-4802-6EC66580D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Afrovax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Team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52783-3141-5CA5-FFEB-E30E09F3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0F61-1E31-368D-C524-B0637264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>
                <a:cs typeface="Calibri Light"/>
              </a:rPr>
              <a:t>Appendix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B3055-94FB-7D70-4802-6EC66580D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52783-3141-5CA5-FFEB-E30E09F3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0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3D6AD-8EAC-3A3B-5511-D988F42C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2ADF3F-0D30-87A1-4399-A3EF2BD2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999"/>
            <a:ext cx="5831541" cy="823070"/>
          </a:xfrm>
        </p:spPr>
        <p:txBody>
          <a:bodyPr>
            <a:normAutofit fontScale="97500"/>
          </a:bodyPr>
          <a:lstStyle/>
          <a:p>
            <a:r>
              <a:rPr lang="en-US" sz="3900" dirty="0">
                <a:latin typeface="Roboto"/>
                <a:ea typeface="Roboto"/>
                <a:cs typeface="Calibri Light"/>
              </a:rPr>
              <a:t>Problem</a:t>
            </a:r>
            <a:endParaRPr lang="en-US" sz="3900" dirty="0">
              <a:latin typeface="Roboto"/>
              <a:ea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FCD35-4E6C-60C4-BF2F-CA1B32074E7F}"/>
              </a:ext>
            </a:extLst>
          </p:cNvPr>
          <p:cNvSpPr txBox="1"/>
          <p:nvPr/>
        </p:nvSpPr>
        <p:spPr>
          <a:xfrm>
            <a:off x="838200" y="575510"/>
            <a:ext cx="1019991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i="1">
                <a:solidFill>
                  <a:srgbClr val="5D7285"/>
                </a:solidFill>
                <a:latin typeface="Roboto"/>
                <a:ea typeface="Roboto"/>
                <a:cs typeface="Roboto"/>
              </a:rPr>
              <a:t>The incidence of vaccine-preventable diseases are rising because of declining routine vaccination programmes across Sub-Saharan Africa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7B1407-B906-DCDF-5FA7-5AC42CCA6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39194"/>
              </p:ext>
            </p:extLst>
          </p:nvPr>
        </p:nvGraphicFramePr>
        <p:xfrm>
          <a:off x="355600" y="1513131"/>
          <a:ext cx="11430000" cy="4963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3398618644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151573461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351445333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321152449"/>
                    </a:ext>
                  </a:extLst>
                </a:gridCol>
              </a:tblGrid>
              <a:tr h="101202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Measles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Diphtheria, Tetanus and Pertussis (DPT)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Tuberculosis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Yellow Fever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560844"/>
                  </a:ext>
                </a:extLst>
              </a:tr>
              <a:tr h="879154">
                <a:tc>
                  <a:txBody>
                    <a:bodyPr/>
                    <a:lstStyle/>
                    <a:p>
                      <a:r>
                        <a:rPr lang="en-US" sz="1300"/>
                        <a:t>Acute, highly infectious viral diseases transmitted from person to person through large respiratory droplets.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Diphtheria and Pertussis: transmitted via respiratory droplets and excretions</a:t>
                      </a:r>
                    </a:p>
                    <a:p>
                      <a:r>
                        <a:rPr lang="en-US" sz="1300"/>
                        <a:t>Tetanus: Acquired through environmental contamination</a:t>
                      </a:r>
                    </a:p>
                    <a:p>
                      <a:endParaRPr lang="en-US" sz="1300"/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Bacterial infection transmitted through respiratory droplets, highly contagious with 25-50% infection rate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Acute viral infection transmitted by mosquito, with varying symptoms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386347"/>
                  </a:ext>
                </a:extLst>
              </a:tr>
              <a:tr h="833829">
                <a:tc>
                  <a:txBody>
                    <a:bodyPr/>
                    <a:lstStyle/>
                    <a:p>
                      <a:r>
                        <a:rPr lang="en-US" sz="1300"/>
                        <a:t>250,000 to 500,000 deaths per year, mostly in Sub-Saharan Africa. 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Neonatal tetanus: 450,000 deaths</a:t>
                      </a:r>
                    </a:p>
                    <a:p>
                      <a:r>
                        <a:rPr lang="en-US" sz="1300"/>
                        <a:t>Pertussis: 1,000 in 100,000 persons, with 2.8% fatality rate</a:t>
                      </a:r>
                    </a:p>
                    <a:p>
                      <a:r>
                        <a:rPr lang="en-US" sz="1300"/>
                        <a:t>Diphtheria: 6 per 1,000 persons, severely underreported</a:t>
                      </a:r>
                    </a:p>
                    <a:p>
                      <a:endParaRPr lang="en-US" sz="1300"/>
                    </a:p>
                    <a:p>
                      <a:endParaRPr lang="en-US" sz="1300"/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Cause of nearly 2-3 million deaths annually, with TB incidence rates in Sub-Saharan Africa continuing to grow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Africa accounts for 89% of total global cases, with fatality rate of 23%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19067"/>
                  </a:ext>
                </a:extLst>
              </a:tr>
              <a:tr h="1391237">
                <a:tc>
                  <a:txBody>
                    <a:bodyPr/>
                    <a:lstStyle/>
                    <a:p>
                      <a:r>
                        <a:rPr lang="en-US" sz="1300" dirty="0"/>
                        <a:t>Low coverage indicates poor state of public health infrastructures and is a sensitive indicator of functional public health systems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Tetanus is referred to as the “silent killer”</a:t>
                      </a:r>
                    </a:p>
                    <a:p>
                      <a:r>
                        <a:rPr lang="en-US" sz="1300"/>
                        <a:t>Relatively cheap at US$0.07 per dose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Wide range of symptoms, depending upon the age. Hits infants and adolescents significantly.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Endemic to Sub-Saharan Africa in areas bordering jungles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303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432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CA23-7294-B3DB-221E-F79BA3B6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115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GB" dirty="0"/>
              <a:t>Country Selection Criteria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4D3F5-DE4E-1A6A-753F-F5501DAE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53BF46-D4B6-3024-3AB5-F93DC1D4D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13125"/>
              </p:ext>
            </p:extLst>
          </p:nvPr>
        </p:nvGraphicFramePr>
        <p:xfrm>
          <a:off x="730507" y="1786890"/>
          <a:ext cx="10730985" cy="3497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360">
                  <a:extLst>
                    <a:ext uri="{9D8B030D-6E8A-4147-A177-3AD203B41FA5}">
                      <a16:colId xmlns:a16="http://schemas.microsoft.com/office/drawing/2014/main" val="1276649164"/>
                    </a:ext>
                  </a:extLst>
                </a:gridCol>
                <a:gridCol w="1614649">
                  <a:extLst>
                    <a:ext uri="{9D8B030D-6E8A-4147-A177-3AD203B41FA5}">
                      <a16:colId xmlns:a16="http://schemas.microsoft.com/office/drawing/2014/main" val="1273496951"/>
                    </a:ext>
                  </a:extLst>
                </a:gridCol>
                <a:gridCol w="1143114">
                  <a:extLst>
                    <a:ext uri="{9D8B030D-6E8A-4147-A177-3AD203B41FA5}">
                      <a16:colId xmlns:a16="http://schemas.microsoft.com/office/drawing/2014/main" val="632274565"/>
                    </a:ext>
                  </a:extLst>
                </a:gridCol>
                <a:gridCol w="1957583">
                  <a:extLst>
                    <a:ext uri="{9D8B030D-6E8A-4147-A177-3AD203B41FA5}">
                      <a16:colId xmlns:a16="http://schemas.microsoft.com/office/drawing/2014/main" val="1564099094"/>
                    </a:ext>
                  </a:extLst>
                </a:gridCol>
                <a:gridCol w="1200270">
                  <a:extLst>
                    <a:ext uri="{9D8B030D-6E8A-4147-A177-3AD203B41FA5}">
                      <a16:colId xmlns:a16="http://schemas.microsoft.com/office/drawing/2014/main" val="1837597709"/>
                    </a:ext>
                  </a:extLst>
                </a:gridCol>
                <a:gridCol w="943069">
                  <a:extLst>
                    <a:ext uri="{9D8B030D-6E8A-4147-A177-3AD203B41FA5}">
                      <a16:colId xmlns:a16="http://schemas.microsoft.com/office/drawing/2014/main" val="806246605"/>
                    </a:ext>
                  </a:extLst>
                </a:gridCol>
                <a:gridCol w="1057381">
                  <a:extLst>
                    <a:ext uri="{9D8B030D-6E8A-4147-A177-3AD203B41FA5}">
                      <a16:colId xmlns:a16="http://schemas.microsoft.com/office/drawing/2014/main" val="3609218480"/>
                    </a:ext>
                  </a:extLst>
                </a:gridCol>
                <a:gridCol w="1214559">
                  <a:extLst>
                    <a:ext uri="{9D8B030D-6E8A-4147-A177-3AD203B41FA5}">
                      <a16:colId xmlns:a16="http://schemas.microsoft.com/office/drawing/2014/main" val="289290103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Country</a:t>
                      </a:r>
                    </a:p>
                  </a:txBody>
                  <a:tcPr marL="7620" marR="7620" marT="7620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Avg. childhood vaccination rate for all diseases (2021, %)</a:t>
                      </a:r>
                    </a:p>
                    <a:p>
                      <a:pPr algn="l" fontAlgn="ctr"/>
                      <a:r>
                        <a:rPr lang="en-US" sz="1400" b="0" i="1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UNICEF</a:t>
                      </a:r>
                    </a:p>
                  </a:txBody>
                  <a:tcPr marL="7620" marR="7620" marT="7620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Corruption Perceptions Index (2022)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Transparency International</a:t>
                      </a:r>
                    </a:p>
                  </a:txBody>
                  <a:tcPr marL="7620" marR="7620" marT="7620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Political Stability &amp; Absence of Violence/Terrorism Index (2021)</a:t>
                      </a:r>
                    </a:p>
                    <a:p>
                      <a:pPr algn="l" fontAlgn="ctr"/>
                      <a:r>
                        <a:rPr lang="en-US" sz="1400" b="0" i="1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World Bank</a:t>
                      </a:r>
                    </a:p>
                  </a:txBody>
                  <a:tcPr marL="7620" marR="7620" marT="7620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Rule of Law Index (2021)</a:t>
                      </a:r>
                    </a:p>
                    <a:p>
                      <a:pPr algn="l" fontAlgn="ctr"/>
                      <a:endParaRPr lang="en-US" sz="1400" b="1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World Bank</a:t>
                      </a:r>
                    </a:p>
                  </a:txBody>
                  <a:tcPr marL="7620" marR="7620" marT="7620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Population (2021)</a:t>
                      </a:r>
                    </a:p>
                    <a:p>
                      <a:pPr algn="l" fontAlgn="ctr"/>
                      <a:endParaRPr lang="en-US" sz="1400" b="1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World Bank</a:t>
                      </a:r>
                    </a:p>
                  </a:txBody>
                  <a:tcPr marL="7620" marR="7620" marT="7620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Fertility Rate (2020)</a:t>
                      </a:r>
                    </a:p>
                    <a:p>
                      <a:pPr algn="l" fontAlgn="ctr"/>
                      <a:endParaRPr lang="en-US" sz="1400" b="1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World Bank</a:t>
                      </a:r>
                    </a:p>
                  </a:txBody>
                  <a:tcPr marL="7620" marR="7620" marT="7620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Population Aged 0-14 (2020, %)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World Bank</a:t>
                      </a:r>
                    </a:p>
                  </a:txBody>
                  <a:tcPr marL="7620" marR="7620" marT="7620" marB="0" anchor="ctr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94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Somalia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-2.68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-2.27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17,065,581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8472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Angola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34,503,774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45.18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850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Central African Republic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44.9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-2.10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-1.67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5,457,154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5.99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276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South Sudan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-2.30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10,748,272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44.71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4409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Guinea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-1.13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13,531,906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345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Madagascar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28,915,653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39.40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8388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Equatorial Guinea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52.7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-1.20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1,634,466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38.77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0400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Guinea-Bissau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55.9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2,060,721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40.56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6966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Chad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57.0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-1.34</a:t>
                      </a: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-1.33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17,179,740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47.66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4004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Nigeria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58.8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-1.78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213,401,323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43.29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70395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CC0B3C-1F8F-237E-F4A9-8F3A854ACB2B}"/>
              </a:ext>
            </a:extLst>
          </p:cNvPr>
          <p:cNvSpPr/>
          <p:nvPr/>
        </p:nvSpPr>
        <p:spPr>
          <a:xfrm>
            <a:off x="2336391" y="1198832"/>
            <a:ext cx="1552940" cy="484187"/>
          </a:xfrm>
          <a:prstGeom prst="roundRect">
            <a:avLst>
              <a:gd name="adj" fmla="val 10054"/>
            </a:avLst>
          </a:prstGeom>
          <a:solidFill>
            <a:srgbClr val="7CACB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lowest vaccination rates</a:t>
            </a:r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5B5EBA-261B-9303-178B-580A0436A487}"/>
              </a:ext>
            </a:extLst>
          </p:cNvPr>
          <p:cNvSpPr/>
          <p:nvPr/>
        </p:nvSpPr>
        <p:spPr>
          <a:xfrm>
            <a:off x="3985976" y="1198832"/>
            <a:ext cx="4191585" cy="484187"/>
          </a:xfrm>
          <a:prstGeom prst="roundRect">
            <a:avLst>
              <a:gd name="adj" fmla="val 10054"/>
            </a:avLst>
          </a:prstGeom>
          <a:solidFill>
            <a:srgbClr val="4BA39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Balancing against political and security risks</a:t>
            </a:r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1D143C-C3BB-8CA0-2F45-48BFEED8E467}"/>
              </a:ext>
            </a:extLst>
          </p:cNvPr>
          <p:cNvSpPr/>
          <p:nvPr/>
        </p:nvSpPr>
        <p:spPr>
          <a:xfrm>
            <a:off x="8274207" y="1198831"/>
            <a:ext cx="3187285" cy="484187"/>
          </a:xfrm>
          <a:prstGeom prst="roundRect">
            <a:avLst>
              <a:gd name="adj" fmla="val 10054"/>
            </a:avLst>
          </a:prstGeom>
          <a:solidFill>
            <a:srgbClr val="138C7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 potential</a:t>
            </a:r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5AB94B-60B7-1848-199C-8980747967C7}"/>
              </a:ext>
            </a:extLst>
          </p:cNvPr>
          <p:cNvSpPr/>
          <p:nvPr/>
        </p:nvSpPr>
        <p:spPr>
          <a:xfrm>
            <a:off x="3945870" y="2853217"/>
            <a:ext cx="4288231" cy="280666"/>
          </a:xfrm>
          <a:prstGeom prst="roundRect">
            <a:avLst>
              <a:gd name="adj" fmla="val 10054"/>
            </a:avLst>
          </a:prstGeom>
          <a:solidFill>
            <a:srgbClr val="7F7F7F">
              <a:alpha val="50196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C48EC9-CF6E-2343-1A79-A1C460D6F4CF}"/>
              </a:ext>
            </a:extLst>
          </p:cNvPr>
          <p:cNvSpPr/>
          <p:nvPr/>
        </p:nvSpPr>
        <p:spPr>
          <a:xfrm>
            <a:off x="3945870" y="3748429"/>
            <a:ext cx="4288231" cy="220350"/>
          </a:xfrm>
          <a:prstGeom prst="roundRect">
            <a:avLst>
              <a:gd name="adj" fmla="val 10054"/>
            </a:avLst>
          </a:prstGeom>
          <a:solidFill>
            <a:srgbClr val="7F7F7F">
              <a:alpha val="50196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0A5261-E2A9-52BA-EEA2-D20E77329A70}"/>
              </a:ext>
            </a:extLst>
          </p:cNvPr>
          <p:cNvSpPr/>
          <p:nvPr/>
        </p:nvSpPr>
        <p:spPr>
          <a:xfrm>
            <a:off x="8274207" y="4440635"/>
            <a:ext cx="917919" cy="376902"/>
          </a:xfrm>
          <a:prstGeom prst="roundRect">
            <a:avLst>
              <a:gd name="adj" fmla="val 10054"/>
            </a:avLst>
          </a:prstGeom>
          <a:solidFill>
            <a:srgbClr val="7F7F7F">
              <a:alpha val="50196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44A506-181C-598F-EFC9-EC1B16DFE176}"/>
              </a:ext>
            </a:extLst>
          </p:cNvPr>
          <p:cNvSpPr/>
          <p:nvPr/>
        </p:nvSpPr>
        <p:spPr>
          <a:xfrm>
            <a:off x="5116944" y="3337820"/>
            <a:ext cx="3117158" cy="420999"/>
          </a:xfrm>
          <a:prstGeom prst="roundRect">
            <a:avLst>
              <a:gd name="adj" fmla="val 10054"/>
            </a:avLst>
          </a:prstGeom>
          <a:solidFill>
            <a:srgbClr val="7F7F7F">
              <a:alpha val="50196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7C2FA5B-A032-7EDC-DFF8-58ABA4CE456C}"/>
              </a:ext>
            </a:extLst>
          </p:cNvPr>
          <p:cNvSpPr/>
          <p:nvPr/>
        </p:nvSpPr>
        <p:spPr>
          <a:xfrm>
            <a:off x="730507" y="4440635"/>
            <a:ext cx="1605884" cy="376902"/>
          </a:xfrm>
          <a:prstGeom prst="roundRect">
            <a:avLst>
              <a:gd name="adj" fmla="val 10054"/>
            </a:avLst>
          </a:prstGeom>
          <a:solidFill>
            <a:srgbClr val="7F7F7F">
              <a:alpha val="50196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21C36F-F372-44A4-99BA-928F4CB29364}"/>
              </a:ext>
            </a:extLst>
          </p:cNvPr>
          <p:cNvSpPr/>
          <p:nvPr/>
        </p:nvSpPr>
        <p:spPr>
          <a:xfrm>
            <a:off x="730507" y="3337820"/>
            <a:ext cx="1605884" cy="609450"/>
          </a:xfrm>
          <a:prstGeom prst="roundRect">
            <a:avLst>
              <a:gd name="adj" fmla="val 10054"/>
            </a:avLst>
          </a:prstGeom>
          <a:solidFill>
            <a:srgbClr val="7F7F7F">
              <a:alpha val="50196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BFCD2C-D9D4-1616-7688-ACFF7A42DBA3}"/>
              </a:ext>
            </a:extLst>
          </p:cNvPr>
          <p:cNvSpPr/>
          <p:nvPr/>
        </p:nvSpPr>
        <p:spPr>
          <a:xfrm>
            <a:off x="730507" y="2853217"/>
            <a:ext cx="1605884" cy="280667"/>
          </a:xfrm>
          <a:prstGeom prst="roundRect">
            <a:avLst>
              <a:gd name="adj" fmla="val 10054"/>
            </a:avLst>
          </a:prstGeom>
          <a:solidFill>
            <a:srgbClr val="7F7F7F">
              <a:alpha val="50196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098437-BCDA-E37E-6740-B51CBBCCAE05}"/>
              </a:ext>
            </a:extLst>
          </p:cNvPr>
          <p:cNvSpPr/>
          <p:nvPr/>
        </p:nvSpPr>
        <p:spPr>
          <a:xfrm>
            <a:off x="673851" y="5369511"/>
            <a:ext cx="1747230" cy="484187"/>
          </a:xfrm>
          <a:prstGeom prst="roundRect">
            <a:avLst>
              <a:gd name="adj" fmla="val 1005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Avg. among African countries</a:t>
            </a: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E88C61-3EEE-AB8E-4C52-0D5D4672F8C2}"/>
              </a:ext>
            </a:extLst>
          </p:cNvPr>
          <p:cNvSpPr/>
          <p:nvPr/>
        </p:nvSpPr>
        <p:spPr>
          <a:xfrm>
            <a:off x="2675834" y="5388341"/>
            <a:ext cx="1310142" cy="484187"/>
          </a:xfrm>
          <a:prstGeom prst="roundRect">
            <a:avLst>
              <a:gd name="adj" fmla="val 1005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4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66.0%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15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measuring tool&#10;&#10;Description automatically generated with low confidence">
            <a:extLst>
              <a:ext uri="{FF2B5EF4-FFF2-40B4-BE49-F238E27FC236}">
                <a16:creationId xmlns:a16="http://schemas.microsoft.com/office/drawing/2014/main" id="{DEFA4DCC-EC23-F4EC-CAC5-EF444AF35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2574" r="2841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0F9D88-F082-73C1-D17D-84AD680FE387}"/>
              </a:ext>
            </a:extLst>
          </p:cNvPr>
          <p:cNvSpPr/>
          <p:nvPr/>
        </p:nvSpPr>
        <p:spPr>
          <a:xfrm>
            <a:off x="-1" y="0"/>
            <a:ext cx="9908771" cy="6858000"/>
          </a:xfrm>
          <a:prstGeom prst="rect">
            <a:avLst/>
          </a:prstGeom>
          <a:gradFill flip="none" rotWithShape="1">
            <a:gsLst>
              <a:gs pos="59440">
                <a:srgbClr val="FFFFFF">
                  <a:alpha val="85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49642">
                <a:srgbClr val="FDFDFD">
                  <a:alpha val="73000"/>
                </a:srgbClr>
              </a:gs>
              <a:gs pos="14000">
                <a:srgbClr val="F9FAFC">
                  <a:alpha val="22000"/>
                </a:srgbClr>
              </a:gs>
              <a:gs pos="38459">
                <a:srgbClr val="FDFDFD">
                  <a:alpha val="60000"/>
                </a:srgbClr>
              </a:gs>
              <a:gs pos="26000">
                <a:schemeClr val="bg1">
                  <a:lumMod val="99000"/>
                  <a:alpha val="47000"/>
                </a:schemeClr>
              </a:gs>
              <a:gs pos="80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59CC1-FDD1-B3C3-C915-5CDBBBF4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b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b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E22984-79F6-AE85-19F6-9A35E49DF29E}"/>
              </a:ext>
            </a:extLst>
          </p:cNvPr>
          <p:cNvSpPr txBox="1">
            <a:spLocks/>
          </p:cNvSpPr>
          <p:nvPr/>
        </p:nvSpPr>
        <p:spPr>
          <a:xfrm>
            <a:off x="371094" y="2302323"/>
            <a:ext cx="4450288" cy="1425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noProof="0" dirty="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/>
              </a:defRPr>
            </a:lvl1pPr>
          </a:lstStyle>
          <a:p>
            <a:pPr algn="just"/>
            <a:r>
              <a:rPr lang="en-PH" sz="2400" b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In some countries, the incidence rate has increased by as much as </a:t>
            </a:r>
            <a:r>
              <a:rPr lang="en-PH" sz="24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400%</a:t>
            </a:r>
            <a:r>
              <a:rPr lang="en-PH" sz="2400" b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in 2022.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A7F0B2-AF7B-CE6F-7004-4D18655DDA99}"/>
              </a:ext>
            </a:extLst>
          </p:cNvPr>
          <p:cNvSpPr txBox="1">
            <a:spLocks/>
          </p:cNvSpPr>
          <p:nvPr/>
        </p:nvSpPr>
        <p:spPr>
          <a:xfrm>
            <a:off x="371094" y="2917782"/>
            <a:ext cx="5115306" cy="1425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noProof="0" dirty="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/>
              </a:defRPr>
            </a:lvl1pPr>
          </a:lstStyle>
          <a:p>
            <a:r>
              <a:rPr lang="en-PH" sz="2900">
                <a:solidFill>
                  <a:srgbClr val="1D496B"/>
                </a:solidFill>
                <a:latin typeface="Roboto"/>
                <a:ea typeface="Roboto"/>
                <a:cs typeface="Roboto"/>
              </a:rPr>
              <a:t>This can be prevented.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1CBAAC-4651-F5D4-2ED2-7FF2995EC721}"/>
              </a:ext>
            </a:extLst>
          </p:cNvPr>
          <p:cNvSpPr txBox="1">
            <a:spLocks/>
          </p:cNvSpPr>
          <p:nvPr/>
        </p:nvSpPr>
        <p:spPr>
          <a:xfrm>
            <a:off x="371094" y="1133049"/>
            <a:ext cx="4450288" cy="1425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noProof="0" dirty="0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/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Over half a million </a:t>
            </a:r>
            <a:r>
              <a:rPr lang="en-US" sz="2400" b="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children under the age of five in Africa die every year from </a:t>
            </a:r>
            <a:r>
              <a:rPr lang="en-US" sz="24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vaccine-preventable diseases</a:t>
            </a:r>
            <a:endParaRPr lang="en-US" sz="240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79051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D9218-0843-15CB-0E68-B7CA0D14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094B1A-5F0C-1E1C-2520-B7297C58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>
                <a:cs typeface="Calibri Light"/>
              </a:rPr>
              <a:t>Shares and Bond Details</a:t>
            </a:r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21CB71-C895-18D8-BFEB-6CBC93215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03520"/>
              </p:ext>
            </p:extLst>
          </p:nvPr>
        </p:nvGraphicFramePr>
        <p:xfrm>
          <a:off x="5904703" y="1410721"/>
          <a:ext cx="5656361" cy="4728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661">
                  <a:extLst>
                    <a:ext uri="{9D8B030D-6E8A-4147-A177-3AD203B41FA5}">
                      <a16:colId xmlns:a16="http://schemas.microsoft.com/office/drawing/2014/main" val="2368590142"/>
                    </a:ext>
                  </a:extLst>
                </a:gridCol>
                <a:gridCol w="4115700">
                  <a:extLst>
                    <a:ext uri="{9D8B030D-6E8A-4147-A177-3AD203B41FA5}">
                      <a16:colId xmlns:a16="http://schemas.microsoft.com/office/drawing/2014/main" val="1826484689"/>
                    </a:ext>
                  </a:extLst>
                </a:gridCol>
              </a:tblGrid>
              <a:tr h="2291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Cold Storage REIT Sustainability-Linked Bond Term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2838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804204"/>
                  </a:ext>
                </a:extLst>
              </a:tr>
              <a:tr h="414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Aggregate Nominal amount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$50 million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528541"/>
                  </a:ext>
                </a:extLst>
              </a:tr>
              <a:tr h="414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Senior, Unsecured bond (Sustainability-Linked Bond)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570055"/>
                  </a:ext>
                </a:extLst>
              </a:tr>
              <a:tr h="213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Tenor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 years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01119"/>
                  </a:ext>
                </a:extLst>
              </a:tr>
              <a:tr h="817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Interest rate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 interest rate of 11% per annum must be paid if the REIT meets SPT but if it fails, it will pay higher interest expense by 25 bps per 15% difference from storage target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613326"/>
                  </a:ext>
                </a:extLst>
              </a:tr>
              <a:tr h="213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Issuance fee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3% of total size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069625"/>
                  </a:ext>
                </a:extLst>
              </a:tr>
              <a:tr h="414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Bond covenants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Debt to equity not exceeding 2.5x and negative pledge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283"/>
                  </a:ext>
                </a:extLst>
              </a:tr>
              <a:tr h="414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Use of proceed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 build cold storage warehouse in remote areas of targeted African countries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701386"/>
                  </a:ext>
                </a:extLst>
              </a:tr>
              <a:tr h="4145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SPT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At least 30% of storage space must be occupied by vaccine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115143"/>
                  </a:ext>
                </a:extLst>
              </a:tr>
              <a:tr h="414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External review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Appointed independent evaluator to conduct annual evaluation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9789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94835B8-EA1C-4ED7-E327-F5DAAC6EA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24940"/>
              </p:ext>
            </p:extLst>
          </p:nvPr>
        </p:nvGraphicFramePr>
        <p:xfrm>
          <a:off x="399286" y="1410721"/>
          <a:ext cx="5257802" cy="4221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7678">
                  <a:extLst>
                    <a:ext uri="{9D8B030D-6E8A-4147-A177-3AD203B41FA5}">
                      <a16:colId xmlns:a16="http://schemas.microsoft.com/office/drawing/2014/main" val="1875516394"/>
                    </a:ext>
                  </a:extLst>
                </a:gridCol>
                <a:gridCol w="3540124">
                  <a:extLst>
                    <a:ext uri="{9D8B030D-6E8A-4147-A177-3AD203B41FA5}">
                      <a16:colId xmlns:a16="http://schemas.microsoft.com/office/drawing/2014/main" val="1640352124"/>
                    </a:ext>
                  </a:extLst>
                </a:gridCol>
              </a:tblGrid>
              <a:tr h="1548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Afrovax REIT 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351853"/>
                  </a:ext>
                </a:extLst>
              </a:tr>
              <a:tr h="15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Issued shares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10,000,000</a:t>
                      </a:r>
                      <a:endParaRPr lang="en-TH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987812"/>
                  </a:ext>
                </a:extLst>
              </a:tr>
              <a:tr h="16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Target raised fund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$70 million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017532"/>
                  </a:ext>
                </a:extLst>
              </a:tr>
              <a:tr h="15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Issuance fee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5% of total size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898376"/>
                  </a:ext>
                </a:extLst>
              </a:tr>
              <a:tr h="301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Use of proceed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Acquisition of cold storage warehouses in remote areas of targeted African countries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736970"/>
                  </a:ext>
                </a:extLst>
              </a:tr>
              <a:tr h="7407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Scope of investment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(i) Green certified warehouse, (ii) At least 70% usage of solar energy, (iii) Built in remote area in Africa, (iv) 30% of storage space must give priority to vaccine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07315"/>
                  </a:ext>
                </a:extLst>
              </a:tr>
              <a:tr h="301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Distibution policy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At least 90% of REIT annual taxable income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Potential listed exchange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NYSE and NASDAQ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37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021F9E5-2CE9-819D-FA3D-E8CE170DDD9C}"/>
              </a:ext>
            </a:extLst>
          </p:cNvPr>
          <p:cNvSpPr txBox="1"/>
          <p:nvPr/>
        </p:nvSpPr>
        <p:spPr>
          <a:xfrm>
            <a:off x="249700" y="632178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</a:t>
            </a:r>
            <a:r>
              <a:rPr lang="en-US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Analysis</a:t>
            </a:r>
            <a:endParaRPr lang="en-TH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0A3FA8-A169-C258-2B7E-BC8437C09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65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D9218-0843-15CB-0E68-B7CA0D14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094B1A-5F0C-1E1C-2520-B7297C58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>
                <a:cs typeface="Calibri Light"/>
              </a:rPr>
              <a:t>Forecast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5006D7-D7E0-ABDA-A3C6-6CFEDFED8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7501129" cy="484187"/>
          </a:xfrm>
        </p:spPr>
        <p:txBody>
          <a:bodyPr>
            <a:normAutofit/>
          </a:bodyPr>
          <a:lstStyle/>
          <a:p>
            <a:r>
              <a:rPr lang="en-GB" i="1" dirty="0"/>
              <a:t>Equity IRR of </a:t>
            </a:r>
            <a:r>
              <a:rPr lang="en-GB" i="1" dirty="0" err="1"/>
              <a:t>Afrovax</a:t>
            </a:r>
            <a:r>
              <a:rPr lang="en-GB" i="1" dirty="0"/>
              <a:t> REIT is estimated at 22% </a:t>
            </a:r>
            <a:endParaRPr lang="en-US" i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B68D81-A528-3AA2-D4A3-BCEC99AA5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474350"/>
              </p:ext>
            </p:extLst>
          </p:nvPr>
        </p:nvGraphicFramePr>
        <p:xfrm>
          <a:off x="972409" y="4678174"/>
          <a:ext cx="10247179" cy="1751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7329">
                  <a:extLst>
                    <a:ext uri="{9D8B030D-6E8A-4147-A177-3AD203B41FA5}">
                      <a16:colId xmlns:a16="http://schemas.microsoft.com/office/drawing/2014/main" val="4278233226"/>
                    </a:ext>
                  </a:extLst>
                </a:gridCol>
                <a:gridCol w="1795786">
                  <a:extLst>
                    <a:ext uri="{9D8B030D-6E8A-4147-A177-3AD203B41FA5}">
                      <a16:colId xmlns:a16="http://schemas.microsoft.com/office/drawing/2014/main" val="433071388"/>
                    </a:ext>
                  </a:extLst>
                </a:gridCol>
                <a:gridCol w="2780447">
                  <a:extLst>
                    <a:ext uri="{9D8B030D-6E8A-4147-A177-3AD203B41FA5}">
                      <a16:colId xmlns:a16="http://schemas.microsoft.com/office/drawing/2014/main" val="1572428135"/>
                    </a:ext>
                  </a:extLst>
                </a:gridCol>
                <a:gridCol w="2303617">
                  <a:extLst>
                    <a:ext uri="{9D8B030D-6E8A-4147-A177-3AD203B41FA5}">
                      <a16:colId xmlns:a16="http://schemas.microsoft.com/office/drawing/2014/main" val="227985725"/>
                    </a:ext>
                  </a:extLst>
                </a:gridCol>
              </a:tblGrid>
              <a:tr h="220484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Assumptions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2838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2838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281537"/>
                  </a:ext>
                </a:extLst>
              </a:tr>
              <a:tr h="427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Number of cold storage warehouses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Average rental growth rate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3.5% per annum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132888"/>
                  </a:ext>
                </a:extLst>
              </a:tr>
              <a:tr h="220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 size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3.5 mn sq. feet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Service revenue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20% of rental revenue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092805"/>
                  </a:ext>
                </a:extLst>
              </a:tr>
              <a:tr h="220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Number of pallets (thousands)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460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Operating margin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42107"/>
                  </a:ext>
                </a:extLst>
              </a:tr>
              <a:tr h="432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Average rent revenue per pallet per year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$80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REIT management fee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0.75% of asset value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955947"/>
                  </a:ext>
                </a:extLst>
              </a:tr>
              <a:tr h="220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Average occupancy rate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85%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Trustee fee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0.75% of asset value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49357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94D68B-E95A-36FF-BF1B-6DC2630C7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387821"/>
              </p:ext>
            </p:extLst>
          </p:nvPr>
        </p:nvGraphicFramePr>
        <p:xfrm>
          <a:off x="972410" y="1229159"/>
          <a:ext cx="10247176" cy="3216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2875">
                  <a:extLst>
                    <a:ext uri="{9D8B030D-6E8A-4147-A177-3AD203B41FA5}">
                      <a16:colId xmlns:a16="http://schemas.microsoft.com/office/drawing/2014/main" val="156152928"/>
                    </a:ext>
                  </a:extLst>
                </a:gridCol>
                <a:gridCol w="925183">
                  <a:extLst>
                    <a:ext uri="{9D8B030D-6E8A-4147-A177-3AD203B41FA5}">
                      <a16:colId xmlns:a16="http://schemas.microsoft.com/office/drawing/2014/main" val="2755997560"/>
                    </a:ext>
                  </a:extLst>
                </a:gridCol>
                <a:gridCol w="786406">
                  <a:extLst>
                    <a:ext uri="{9D8B030D-6E8A-4147-A177-3AD203B41FA5}">
                      <a16:colId xmlns:a16="http://schemas.microsoft.com/office/drawing/2014/main" val="315073378"/>
                    </a:ext>
                  </a:extLst>
                </a:gridCol>
                <a:gridCol w="878929">
                  <a:extLst>
                    <a:ext uri="{9D8B030D-6E8A-4147-A177-3AD203B41FA5}">
                      <a16:colId xmlns:a16="http://schemas.microsoft.com/office/drawing/2014/main" val="2836076701"/>
                    </a:ext>
                  </a:extLst>
                </a:gridCol>
                <a:gridCol w="832667">
                  <a:extLst>
                    <a:ext uri="{9D8B030D-6E8A-4147-A177-3AD203B41FA5}">
                      <a16:colId xmlns:a16="http://schemas.microsoft.com/office/drawing/2014/main" val="1858824561"/>
                    </a:ext>
                  </a:extLst>
                </a:gridCol>
                <a:gridCol w="865186">
                  <a:extLst>
                    <a:ext uri="{9D8B030D-6E8A-4147-A177-3AD203B41FA5}">
                      <a16:colId xmlns:a16="http://schemas.microsoft.com/office/drawing/2014/main" val="907213770"/>
                    </a:ext>
                  </a:extLst>
                </a:gridCol>
                <a:gridCol w="865186">
                  <a:extLst>
                    <a:ext uri="{9D8B030D-6E8A-4147-A177-3AD203B41FA5}">
                      <a16:colId xmlns:a16="http://schemas.microsoft.com/office/drawing/2014/main" val="905280942"/>
                    </a:ext>
                  </a:extLst>
                </a:gridCol>
                <a:gridCol w="865186">
                  <a:extLst>
                    <a:ext uri="{9D8B030D-6E8A-4147-A177-3AD203B41FA5}">
                      <a16:colId xmlns:a16="http://schemas.microsoft.com/office/drawing/2014/main" val="3114081657"/>
                    </a:ext>
                  </a:extLst>
                </a:gridCol>
                <a:gridCol w="865186">
                  <a:extLst>
                    <a:ext uri="{9D8B030D-6E8A-4147-A177-3AD203B41FA5}">
                      <a16:colId xmlns:a16="http://schemas.microsoft.com/office/drawing/2014/main" val="1745621760"/>
                    </a:ext>
                  </a:extLst>
                </a:gridCol>
                <a:gridCol w="865186">
                  <a:extLst>
                    <a:ext uri="{9D8B030D-6E8A-4147-A177-3AD203B41FA5}">
                      <a16:colId xmlns:a16="http://schemas.microsoft.com/office/drawing/2014/main" val="3006474663"/>
                    </a:ext>
                  </a:extLst>
                </a:gridCol>
                <a:gridCol w="865186">
                  <a:extLst>
                    <a:ext uri="{9D8B030D-6E8A-4147-A177-3AD203B41FA5}">
                      <a16:colId xmlns:a16="http://schemas.microsoft.com/office/drawing/2014/main" val="3371164994"/>
                    </a:ext>
                  </a:extLst>
                </a:gridCol>
              </a:tblGrid>
              <a:tr h="348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CF Projection (in USD, thousands)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1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2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3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4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7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8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10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180072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Rental revenue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33,120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34,279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35,479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36,721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38,006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44,321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51,755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59,595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67,858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76,564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697298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Service revenue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6,624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6,856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7,096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7,344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7,601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8,864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10,351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11,919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13,572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15,313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56404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 revenue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39,744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41,135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42,575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44,065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45,607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53,186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62,106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71,514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81,430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91,877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327841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Operating exp.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(31,795)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(32,908)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(34,060)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(35,252)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(36,486)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(42,549)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(49,685)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(57,211)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(65,144)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(73,502)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62931"/>
                  </a:ext>
                </a:extLst>
              </a:tr>
              <a:tr h="322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Operating income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7,949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8,227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8,515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8,813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9,121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10,637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12,421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14,303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16,286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18,375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257067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Interest expense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(5,500)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836557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Taxable income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2,449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2,727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3,015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3,313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3,621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5,137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6,921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8,803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10,786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12,875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454617"/>
                  </a:ext>
                </a:extLst>
              </a:tr>
              <a:tr h="322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Distribution (90%)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2,204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2,454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2,713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2,982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3,259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4,623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6,229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7,922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9,707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11,588 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233925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DPU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0.22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0.25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0.27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0.30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0.33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0.35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0.47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0.49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0.60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0.71 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824032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Dividend yield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3.1%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3.5%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4.3%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4.7%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4.8%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5.9%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6.1%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6.8%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7.5%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66416"/>
                  </a:ext>
                </a:extLst>
              </a:tr>
              <a:tr h="243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IRR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93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74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092EE-D04C-66F2-8171-C8D62B7E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TH"/>
              <a:t>Distribution of REIT income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7BF4C-226D-1AF6-F8A4-FD0CB42F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5B08FD-0176-132E-F65A-102C37EF59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6C959B-9F5E-2666-93F5-1CBE8AA07F4B}"/>
              </a:ext>
            </a:extLst>
          </p:cNvPr>
          <p:cNvSpPr txBox="1"/>
          <p:nvPr/>
        </p:nvSpPr>
        <p:spPr>
          <a:xfrm>
            <a:off x="249700" y="632178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</a:t>
            </a:r>
            <a:r>
              <a:rPr lang="en-US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Analysis</a:t>
            </a:r>
            <a:endParaRPr lang="en-TH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2745BD5-8CA4-D27F-A734-509B61FCA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463224"/>
              </p:ext>
            </p:extLst>
          </p:nvPr>
        </p:nvGraphicFramePr>
        <p:xfrm>
          <a:off x="1279742" y="964503"/>
          <a:ext cx="9632515" cy="4947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280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188B-5445-92C8-60E6-BE78B534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TH"/>
              <a:t>Industrial rent and yields in 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26359-BF8F-7750-18C9-99833F02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E989E-4156-1CA4-B223-4FA6BF75F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5886158" cy="484187"/>
          </a:xfrm>
        </p:spPr>
        <p:txBody>
          <a:bodyPr>
            <a:normAutofit/>
          </a:bodyPr>
          <a:lstStyle/>
          <a:p>
            <a:r>
              <a:rPr lang="en-TH" i="1" dirty="0"/>
              <a:t>Average occupancy rate is 85% 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E3D7C61-A295-2694-97D9-74157D8C5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5"/>
          <a:stretch/>
        </p:blipFill>
        <p:spPr>
          <a:xfrm>
            <a:off x="2737391" y="1410721"/>
            <a:ext cx="3441967" cy="38877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0D333B-EE7B-1E74-530F-589567F5F84B}"/>
              </a:ext>
            </a:extLst>
          </p:cNvPr>
          <p:cNvGrpSpPr/>
          <p:nvPr/>
        </p:nvGrpSpPr>
        <p:grpSpPr>
          <a:xfrm>
            <a:off x="6387151" y="1410722"/>
            <a:ext cx="3441967" cy="3887789"/>
            <a:chOff x="4665242" y="1410721"/>
            <a:chExt cx="3441967" cy="3887789"/>
          </a:xfrm>
        </p:grpSpPr>
        <p:pic>
          <p:nvPicPr>
            <p:cNvPr id="9" name="Picture 8" descr="Table&#10;&#10;Description automatically generated">
              <a:extLst>
                <a:ext uri="{FF2B5EF4-FFF2-40B4-BE49-F238E27FC236}">
                  <a16:creationId xmlns:a16="http://schemas.microsoft.com/office/drawing/2014/main" id="{C0706183-4500-15FB-889C-E02F5ABAF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195"/>
            <a:stretch/>
          </p:blipFill>
          <p:spPr>
            <a:xfrm>
              <a:off x="4672985" y="1410721"/>
              <a:ext cx="3433770" cy="3663580"/>
            </a:xfrm>
            <a:prstGeom prst="rect">
              <a:avLst/>
            </a:prstGeom>
          </p:spPr>
        </p:pic>
        <p:pic>
          <p:nvPicPr>
            <p:cNvPr id="8" name="Picture 7" descr="Table&#10;&#10;Description automatically generated">
              <a:extLst>
                <a:ext uri="{FF2B5EF4-FFF2-40B4-BE49-F238E27FC236}">
                  <a16:creationId xmlns:a16="http://schemas.microsoft.com/office/drawing/2014/main" id="{09FDF531-4D39-0067-4925-BE7F1E5BD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47" b="5383"/>
            <a:stretch/>
          </p:blipFill>
          <p:spPr>
            <a:xfrm>
              <a:off x="4665242" y="2379693"/>
              <a:ext cx="3441967" cy="291881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59C9EAE-B322-0163-ED79-BF396EE0DFDA}"/>
              </a:ext>
            </a:extLst>
          </p:cNvPr>
          <p:cNvSpPr txBox="1"/>
          <p:nvPr/>
        </p:nvSpPr>
        <p:spPr>
          <a:xfrm>
            <a:off x="661182" y="6189785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sz="16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Knight Frank</a:t>
            </a:r>
          </a:p>
        </p:txBody>
      </p:sp>
    </p:spTree>
    <p:extLst>
      <p:ext uri="{BB962C8B-B14F-4D97-AF65-F5344CB8AC3E}">
        <p14:creationId xmlns:p14="http://schemas.microsoft.com/office/powerpoint/2010/main" val="121575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5B78-E9F0-6DEB-D676-E5D6892D0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TH"/>
              <a:t>Solar cold storage cost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9DCF8-75F9-503F-EA9C-F305854E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1E74A-2C2C-D7BC-072F-FDFE15B9A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6054970" cy="484187"/>
          </a:xfrm>
        </p:spPr>
        <p:txBody>
          <a:bodyPr>
            <a:normAutofit/>
          </a:bodyPr>
          <a:lstStyle/>
          <a:p>
            <a:r>
              <a:rPr lang="en-TH" i="1"/>
              <a:t>Studied by Dr.</a:t>
            </a:r>
            <a:r>
              <a:rPr lang="en-US" sz="1800" i="1">
                <a:effectLst/>
                <a:latin typeface="ArialMT"/>
              </a:rPr>
              <a:t> </a:t>
            </a:r>
            <a:r>
              <a:rPr lang="en-US" i="1"/>
              <a:t>Georgia </a:t>
            </a:r>
            <a:r>
              <a:rPr lang="en-US" i="1" err="1"/>
              <a:t>Badelt</a:t>
            </a:r>
            <a:r>
              <a:rPr lang="en-US" i="1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24860-5909-679C-A6C2-B771D0CC6E21}"/>
              </a:ext>
            </a:extLst>
          </p:cNvPr>
          <p:cNvSpPr txBox="1"/>
          <p:nvPr/>
        </p:nvSpPr>
        <p:spPr>
          <a:xfrm>
            <a:off x="249700" y="632178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</a:t>
            </a:r>
            <a:r>
              <a:rPr lang="en-US" i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GeoCode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International</a:t>
            </a:r>
            <a:endParaRPr lang="en-TH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7D16DF-9512-52D9-F068-0AC5BAD12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493298"/>
              </p:ext>
            </p:extLst>
          </p:nvPr>
        </p:nvGraphicFramePr>
        <p:xfrm>
          <a:off x="1075001" y="1367528"/>
          <a:ext cx="4390292" cy="2621280"/>
        </p:xfrm>
        <a:graphic>
          <a:graphicData uri="http://schemas.openxmlformats.org/drawingml/2006/table">
            <a:tbl>
              <a:tblPr/>
              <a:tblGrid>
                <a:gridCol w="2195146">
                  <a:extLst>
                    <a:ext uri="{9D8B030D-6E8A-4147-A177-3AD203B41FA5}">
                      <a16:colId xmlns:a16="http://schemas.microsoft.com/office/drawing/2014/main" val="2063351540"/>
                    </a:ext>
                  </a:extLst>
                </a:gridCol>
                <a:gridCol w="2195146">
                  <a:extLst>
                    <a:ext uri="{9D8B030D-6E8A-4147-A177-3AD203B41FA5}">
                      <a16:colId xmlns:a16="http://schemas.microsoft.com/office/drawing/2014/main" val="29465941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Parameter </a:t>
                      </a:r>
                      <a:endParaRPr lang="en-US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Value </a:t>
                      </a:r>
                      <a:endParaRPr lang="en-US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446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System costs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28,500 USD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340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Cooling fee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 N (0,27 USD)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599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Utilization rate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110%</a:t>
                      </a:r>
                      <a:b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(based on daily records)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677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Interest rate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TH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20% </a:t>
                      </a:r>
                      <a:endParaRPr lang="en-TH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7542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1AE6674-C88F-73AE-A122-3689D9C61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069829"/>
              </p:ext>
            </p:extLst>
          </p:nvPr>
        </p:nvGraphicFramePr>
        <p:xfrm>
          <a:off x="6348044" y="1367528"/>
          <a:ext cx="4390292" cy="2621280"/>
        </p:xfrm>
        <a:graphic>
          <a:graphicData uri="http://schemas.openxmlformats.org/drawingml/2006/table">
            <a:tbl>
              <a:tblPr/>
              <a:tblGrid>
                <a:gridCol w="2195146">
                  <a:extLst>
                    <a:ext uri="{9D8B030D-6E8A-4147-A177-3AD203B41FA5}">
                      <a16:colId xmlns:a16="http://schemas.microsoft.com/office/drawing/2014/main" val="1237793245"/>
                    </a:ext>
                  </a:extLst>
                </a:gridCol>
                <a:gridCol w="2195146">
                  <a:extLst>
                    <a:ext uri="{9D8B030D-6E8A-4147-A177-3AD203B41FA5}">
                      <a16:colId xmlns:a16="http://schemas.microsoft.com/office/drawing/2014/main" val="247557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rgbClr val="38562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KPI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rgbClr val="38562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Value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961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38562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Project IRR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TH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48% </a:t>
                      </a:r>
                      <a:endParaRPr lang="en-TH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920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38562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Net Present Value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76,315 USD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6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38562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Debt Service Coverage Ratio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TH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1,36 </a:t>
                      </a:r>
                      <a:endParaRPr lang="en-TH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41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38562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Payback period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 years </a:t>
                      </a:r>
                      <a:endParaRPr lang="en-US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835161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1748CF3A-64F8-275C-AFBD-718D5B7B1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01" y="4273648"/>
            <a:ext cx="10010341" cy="18697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H" altLang="en-TH" sz="16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 System is tested and proven in Nigeria</a:t>
            </a:r>
            <a:br>
              <a:rPr kumimoji="0" lang="en-TH" altLang="en-TH" sz="16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TH" altLang="en-TH" sz="16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 Commercial viability with current business model (fee-for-service/ ownership model) is robust (</a:t>
            </a:r>
            <a:r>
              <a:rPr kumimoji="0" lang="en-TH" altLang="en-TH" sz="165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 KPIs), </a:t>
            </a:r>
            <a:endParaRPr kumimoji="0" lang="en-TH" altLang="en-TH" sz="16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H" altLang="en-TH" sz="16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 least on markets </a:t>
            </a:r>
            <a:r>
              <a:rPr kumimoji="0" lang="en-TH" altLang="en-TH" sz="165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(for cooperatives the viability could not be analyzed yet)</a:t>
            </a:r>
            <a:br>
              <a:rPr kumimoji="0" lang="en-TH" altLang="en-TH" sz="165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TH" altLang="en-TH" sz="16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 A utilization of at least 93% is required (110% over the whole yr. observed)</a:t>
            </a:r>
            <a:br>
              <a:rPr kumimoji="0" lang="en-TH" altLang="en-TH" sz="16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TH" altLang="en-TH" sz="16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 For upscaling, other business models such as franchising are advisable. This requires an increase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H" altLang="en-TH" sz="16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cooling fee to at least 135 Naira (0,37 USD), which is affordable. </a:t>
            </a:r>
          </a:p>
        </p:txBody>
      </p:sp>
    </p:spTree>
    <p:extLst>
      <p:ext uri="{BB962C8B-B14F-4D97-AF65-F5344CB8AC3E}">
        <p14:creationId xmlns:p14="http://schemas.microsoft.com/office/powerpoint/2010/main" val="2316375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87383-CC23-65C6-DB91-8434AA77C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TH"/>
              <a:t>Sensitivity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C185E-67DD-7B6A-6FEB-18267115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F466F-5BBE-606A-009E-45AB25E27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7289801" cy="484187"/>
          </a:xfrm>
        </p:spPr>
        <p:txBody>
          <a:bodyPr>
            <a:normAutofit/>
          </a:bodyPr>
          <a:lstStyle/>
          <a:p>
            <a:r>
              <a:rPr lang="en-TH" i="1"/>
              <a:t>The change in IRR if SPT is missed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38E8BCA-C537-DB88-7D60-725F81E8B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360871"/>
              </p:ext>
            </p:extLst>
          </p:nvPr>
        </p:nvGraphicFramePr>
        <p:xfrm>
          <a:off x="1498945" y="1164541"/>
          <a:ext cx="9187590" cy="2665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3619">
                  <a:extLst>
                    <a:ext uri="{9D8B030D-6E8A-4147-A177-3AD203B41FA5}">
                      <a16:colId xmlns:a16="http://schemas.microsoft.com/office/drawing/2014/main" val="156152928"/>
                    </a:ext>
                  </a:extLst>
                </a:gridCol>
                <a:gridCol w="1435543">
                  <a:extLst>
                    <a:ext uri="{9D8B030D-6E8A-4147-A177-3AD203B41FA5}">
                      <a16:colId xmlns:a16="http://schemas.microsoft.com/office/drawing/2014/main" val="2755997560"/>
                    </a:ext>
                  </a:extLst>
                </a:gridCol>
                <a:gridCol w="1220213">
                  <a:extLst>
                    <a:ext uri="{9D8B030D-6E8A-4147-A177-3AD203B41FA5}">
                      <a16:colId xmlns:a16="http://schemas.microsoft.com/office/drawing/2014/main" val="315073378"/>
                    </a:ext>
                  </a:extLst>
                </a:gridCol>
                <a:gridCol w="1363773">
                  <a:extLst>
                    <a:ext uri="{9D8B030D-6E8A-4147-A177-3AD203B41FA5}">
                      <a16:colId xmlns:a16="http://schemas.microsoft.com/office/drawing/2014/main" val="2836076701"/>
                    </a:ext>
                  </a:extLst>
                </a:gridCol>
                <a:gridCol w="1291993">
                  <a:extLst>
                    <a:ext uri="{9D8B030D-6E8A-4147-A177-3AD203B41FA5}">
                      <a16:colId xmlns:a16="http://schemas.microsoft.com/office/drawing/2014/main" val="1858824561"/>
                    </a:ext>
                  </a:extLst>
                </a:gridCol>
                <a:gridCol w="1342449">
                  <a:extLst>
                    <a:ext uri="{9D8B030D-6E8A-4147-A177-3AD203B41FA5}">
                      <a16:colId xmlns:a16="http://schemas.microsoft.com/office/drawing/2014/main" val="907213770"/>
                    </a:ext>
                  </a:extLst>
                </a:gridCol>
              </a:tblGrid>
              <a:tr h="33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CF Projection (in USD, thousands)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1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2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3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4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5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180072"/>
                  </a:ext>
                </a:extLst>
              </a:tr>
              <a:tr h="17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Rental revenue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33,120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34,279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35,479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36,721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38,006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697298"/>
                  </a:ext>
                </a:extLst>
              </a:tr>
              <a:tr h="17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Service revenue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6,624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6,856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7,096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7,344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7,601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56404"/>
                  </a:ext>
                </a:extLst>
              </a:tr>
              <a:tr h="17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 revenue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39,744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41,135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42,575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44,065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45,607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327841"/>
                  </a:ext>
                </a:extLst>
              </a:tr>
              <a:tr h="17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Operating exp.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(31,795)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(32,908)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(34,060)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(35,252)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(36,486)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62931"/>
                  </a:ext>
                </a:extLst>
              </a:tr>
              <a:tr h="1959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Operating income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7,949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8,227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8,515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8,813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9,121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257067"/>
                  </a:ext>
                </a:extLst>
              </a:tr>
              <a:tr h="17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Interest expense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(5,625)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(5,625)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(5,625)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(5,625)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(5,625)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836557"/>
                  </a:ext>
                </a:extLst>
              </a:tr>
              <a:tr h="17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Taxable income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2,324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2,602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2,890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3,188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3,496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454617"/>
                  </a:ext>
                </a:extLst>
              </a:tr>
              <a:tr h="1959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Distribution (90%)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2,091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2,342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2,601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2,869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3,147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233925"/>
                  </a:ext>
                </a:extLst>
              </a:tr>
              <a:tr h="17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DPU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0.21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0.23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0.26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0.29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0.31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824032"/>
                  </a:ext>
                </a:extLst>
              </a:tr>
              <a:tr h="17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IRR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4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4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4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93539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A83BDF4-F927-BBC4-0933-E0FDFD073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970512"/>
              </p:ext>
            </p:extLst>
          </p:nvPr>
        </p:nvGraphicFramePr>
        <p:xfrm>
          <a:off x="1498945" y="3922339"/>
          <a:ext cx="9187590" cy="2665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3619">
                  <a:extLst>
                    <a:ext uri="{9D8B030D-6E8A-4147-A177-3AD203B41FA5}">
                      <a16:colId xmlns:a16="http://schemas.microsoft.com/office/drawing/2014/main" val="156152928"/>
                    </a:ext>
                  </a:extLst>
                </a:gridCol>
                <a:gridCol w="1435543">
                  <a:extLst>
                    <a:ext uri="{9D8B030D-6E8A-4147-A177-3AD203B41FA5}">
                      <a16:colId xmlns:a16="http://schemas.microsoft.com/office/drawing/2014/main" val="2755997560"/>
                    </a:ext>
                  </a:extLst>
                </a:gridCol>
                <a:gridCol w="1220213">
                  <a:extLst>
                    <a:ext uri="{9D8B030D-6E8A-4147-A177-3AD203B41FA5}">
                      <a16:colId xmlns:a16="http://schemas.microsoft.com/office/drawing/2014/main" val="315073378"/>
                    </a:ext>
                  </a:extLst>
                </a:gridCol>
                <a:gridCol w="1363773">
                  <a:extLst>
                    <a:ext uri="{9D8B030D-6E8A-4147-A177-3AD203B41FA5}">
                      <a16:colId xmlns:a16="http://schemas.microsoft.com/office/drawing/2014/main" val="2836076701"/>
                    </a:ext>
                  </a:extLst>
                </a:gridCol>
                <a:gridCol w="1291993">
                  <a:extLst>
                    <a:ext uri="{9D8B030D-6E8A-4147-A177-3AD203B41FA5}">
                      <a16:colId xmlns:a16="http://schemas.microsoft.com/office/drawing/2014/main" val="1858824561"/>
                    </a:ext>
                  </a:extLst>
                </a:gridCol>
                <a:gridCol w="1342449">
                  <a:extLst>
                    <a:ext uri="{9D8B030D-6E8A-4147-A177-3AD203B41FA5}">
                      <a16:colId xmlns:a16="http://schemas.microsoft.com/office/drawing/2014/main" val="907213770"/>
                    </a:ext>
                  </a:extLst>
                </a:gridCol>
              </a:tblGrid>
              <a:tr h="1815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CF Projection (in USD, thousands)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2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3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4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5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180072"/>
                  </a:ext>
                </a:extLst>
              </a:tr>
              <a:tr h="9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Rental revenue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33,120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34,279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35,479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36,721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38,006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697298"/>
                  </a:ext>
                </a:extLst>
              </a:tr>
              <a:tr h="9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Service revenue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6,624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6,856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7,096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7,344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7,601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56404"/>
                  </a:ext>
                </a:extLst>
              </a:tr>
              <a:tr h="9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 revenue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39,744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41,135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42,575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44,065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45,607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327841"/>
                  </a:ext>
                </a:extLst>
              </a:tr>
              <a:tr h="9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Operating exp.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(31,795)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(32,908)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(34,060)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(35,252)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(36,486)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62931"/>
                  </a:ext>
                </a:extLst>
              </a:tr>
              <a:tr h="12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Operating income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7,949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8,227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8,515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8,813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9,121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257067"/>
                  </a:ext>
                </a:extLst>
              </a:tr>
              <a:tr h="9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Interest expense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(5,750)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(5,750)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(5,750)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(5,750)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(5,750)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836557"/>
                  </a:ext>
                </a:extLst>
              </a:tr>
              <a:tr h="9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Taxable income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2,199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2,477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2,765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3,063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3,371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454617"/>
                  </a:ext>
                </a:extLst>
              </a:tr>
              <a:tr h="12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Distribution (90%)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1,979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2,229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2,488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2,757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3,034 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233925"/>
                  </a:ext>
                </a:extLst>
              </a:tr>
              <a:tr h="9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DPU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0.20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0.22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0.25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0.28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0.30 </a:t>
                      </a:r>
                    </a:p>
                  </a:txBody>
                  <a:tcPr marL="9525" marR="9525" marT="9525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824032"/>
                  </a:ext>
                </a:extLst>
              </a:tr>
              <a:tr h="9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IRR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4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4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4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TH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93539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8754510-6516-44AD-9442-F6525DEFBF24}"/>
              </a:ext>
            </a:extLst>
          </p:cNvPr>
          <p:cNvSpPr txBox="1"/>
          <p:nvPr/>
        </p:nvSpPr>
        <p:spPr>
          <a:xfrm rot="16200000">
            <a:off x="-354649" y="2327811"/>
            <a:ext cx="2665095" cy="338554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TH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Interest rate + 25 bps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8ECD6-D46D-F1F6-6065-4155212B04D2}"/>
              </a:ext>
            </a:extLst>
          </p:cNvPr>
          <p:cNvSpPr txBox="1"/>
          <p:nvPr/>
        </p:nvSpPr>
        <p:spPr>
          <a:xfrm rot="16200000">
            <a:off x="-354102" y="5093204"/>
            <a:ext cx="2665095" cy="338554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TH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Interest rate + 50 bps</a:t>
            </a:r>
          </a:p>
        </p:txBody>
      </p:sp>
    </p:spTree>
    <p:extLst>
      <p:ext uri="{BB962C8B-B14F-4D97-AF65-F5344CB8AC3E}">
        <p14:creationId xmlns:p14="http://schemas.microsoft.com/office/powerpoint/2010/main" val="2381713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21FC-785C-656A-C451-E5A02458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7039C5-848C-9B16-AF23-59BDA998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999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TH"/>
              <a:t>FX Sensitivity Analysis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06534A4-0425-190B-FA5B-FCFF16C16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7289801" cy="484187"/>
          </a:xfrm>
        </p:spPr>
        <p:txBody>
          <a:bodyPr>
            <a:normAutofit/>
          </a:bodyPr>
          <a:lstStyle/>
          <a:p>
            <a:r>
              <a:rPr lang="en-TH" i="1"/>
              <a:t>The change in profit and dividend yield if FX changes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4E330C2-4BAF-E9E8-5BAD-8A849CD75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181349"/>
              </p:ext>
            </p:extLst>
          </p:nvPr>
        </p:nvGraphicFramePr>
        <p:xfrm>
          <a:off x="2066544" y="1493243"/>
          <a:ext cx="8058911" cy="4181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7406">
                  <a:extLst>
                    <a:ext uri="{9D8B030D-6E8A-4147-A177-3AD203B41FA5}">
                      <a16:colId xmlns:a16="http://schemas.microsoft.com/office/drawing/2014/main" val="3511568941"/>
                    </a:ext>
                  </a:extLst>
                </a:gridCol>
                <a:gridCol w="3203543">
                  <a:extLst>
                    <a:ext uri="{9D8B030D-6E8A-4147-A177-3AD203B41FA5}">
                      <a16:colId xmlns:a16="http://schemas.microsoft.com/office/drawing/2014/main" val="1798689831"/>
                    </a:ext>
                  </a:extLst>
                </a:gridCol>
                <a:gridCol w="2677962">
                  <a:extLst>
                    <a:ext uri="{9D8B030D-6E8A-4147-A177-3AD203B41FA5}">
                      <a16:colId xmlns:a16="http://schemas.microsoft.com/office/drawing/2014/main" val="4213898226"/>
                    </a:ext>
                  </a:extLst>
                </a:gridCol>
              </a:tblGrid>
              <a:tr h="10257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FX change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Impact on profit (in thousands)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Dividend yield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914871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$491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6903271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$368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8121924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$245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0701916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$123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0519592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195035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-5%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($123)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9987098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-10%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($245)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0576547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-15%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($368)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6067647"/>
                  </a:ext>
                </a:extLst>
              </a:tr>
              <a:tr h="350692"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-20%</a:t>
                      </a:r>
                      <a:endParaRPr lang="en-TH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($491)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23347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33DF2A-53D8-B1C9-3D6A-A4274DB0FC6B}"/>
              </a:ext>
            </a:extLst>
          </p:cNvPr>
          <p:cNvSpPr txBox="1"/>
          <p:nvPr/>
        </p:nvSpPr>
        <p:spPr>
          <a:xfrm>
            <a:off x="249700" y="632178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</a:t>
            </a:r>
            <a:r>
              <a:rPr lang="en-US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Analysis</a:t>
            </a:r>
            <a:endParaRPr lang="en-TH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93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B42AC-D0FF-82BA-7436-4864E547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TH"/>
              <a:t>Average REIT return in the U.S.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F1AC9-246F-9A82-31CC-062ACC43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488FA-9AED-B35A-072A-66BB49EA9C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4093565" cy="484187"/>
          </a:xfrm>
        </p:spPr>
        <p:txBody>
          <a:bodyPr>
            <a:normAutofit/>
          </a:bodyPr>
          <a:lstStyle/>
          <a:p>
            <a:r>
              <a:rPr lang="en-TH" i="1"/>
              <a:t>3-year total return is 10.41%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08A368B-0C97-3DCC-C58E-DBFAEFA1E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9" y="1443241"/>
            <a:ext cx="11266561" cy="4281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5B1BB3-7710-4683-6E4B-4B64CD7AA203}"/>
              </a:ext>
            </a:extLst>
          </p:cNvPr>
          <p:cNvSpPr txBox="1"/>
          <p:nvPr/>
        </p:nvSpPr>
        <p:spPr>
          <a:xfrm>
            <a:off x="249700" y="632178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</a:t>
            </a:r>
            <a:r>
              <a:rPr lang="en-US" sz="1800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en-US" i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&amp;P</a:t>
            </a:r>
            <a:endParaRPr lang="en-TH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66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EAB1-8858-A01F-E545-99585C78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93"/>
            <a:ext cx="10515600" cy="823070"/>
          </a:xfrm>
        </p:spPr>
        <p:txBody>
          <a:bodyPr>
            <a:normAutofit fontScale="90000"/>
          </a:bodyPr>
          <a:lstStyle/>
          <a:p>
            <a:r>
              <a:rPr lang="en-TH" dirty="0">
                <a:latin typeface="Roboto"/>
                <a:ea typeface="Roboto"/>
              </a:rPr>
              <a:t>Year Over Year Growth of Child</a:t>
            </a:r>
            <a:r>
              <a:rPr lang="en-GB" dirty="0">
                <a:latin typeface="Roboto"/>
                <a:ea typeface="Roboto"/>
              </a:rPr>
              <a:t> Measles</a:t>
            </a:r>
            <a:r>
              <a:rPr lang="en-TH" dirty="0">
                <a:latin typeface="Roboto"/>
                <a:ea typeface="Roboto"/>
              </a:rPr>
              <a:t> Vaccination</a:t>
            </a:r>
            <a:r>
              <a:rPr lang="en-US" dirty="0">
                <a:latin typeface="Roboto"/>
                <a:ea typeface="Roboto"/>
              </a:rPr>
              <a:t> </a:t>
            </a:r>
            <a:br>
              <a:rPr lang="en-US" dirty="0">
                <a:latin typeface="Roboto"/>
                <a:ea typeface="Roboto"/>
              </a:rPr>
            </a:br>
            <a:r>
              <a:rPr lang="en-US" dirty="0">
                <a:latin typeface="Roboto"/>
                <a:ea typeface="Roboto"/>
              </a:rPr>
              <a:t>(%, 12-23 months)</a:t>
            </a:r>
            <a:endParaRPr lang="en-TH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4D776EA-79DC-F883-B23B-9EC311B157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885356"/>
              </p:ext>
            </p:extLst>
          </p:nvPr>
        </p:nvGraphicFramePr>
        <p:xfrm>
          <a:off x="838200" y="1825625"/>
          <a:ext cx="10389638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234">
                  <a:extLst>
                    <a:ext uri="{9D8B030D-6E8A-4147-A177-3AD203B41FA5}">
                      <a16:colId xmlns:a16="http://schemas.microsoft.com/office/drawing/2014/main" val="1695251193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324669895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3916588714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1083211238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3303401310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2148642687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1935960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2017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2018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2019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2020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2021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YoY Growth</a:t>
                      </a:r>
                    </a:p>
                  </a:txBody>
                  <a:tcPr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Angola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42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50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51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44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36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-3.5%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739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Guinea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47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47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47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47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47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24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Chad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37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42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41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47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55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8.5%</a:t>
                      </a:r>
                    </a:p>
                  </a:txBody>
                  <a:tcPr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02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Nigeria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54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56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57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59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59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4.8%</a:t>
                      </a:r>
                    </a:p>
                  </a:txBody>
                  <a:tcPr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8631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6F731-953A-30D5-872E-93962B62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24835-887F-B04A-1F42-AC3DEC99D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984063"/>
            <a:ext cx="2996381" cy="484187"/>
          </a:xfrm>
        </p:spPr>
        <p:txBody>
          <a:bodyPr/>
          <a:lstStyle/>
          <a:p>
            <a:endParaRPr lang="en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8ABD4-44D3-7AAA-ED8B-0B948E5F50D6}"/>
              </a:ext>
            </a:extLst>
          </p:cNvPr>
          <p:cNvSpPr txBox="1"/>
          <p:nvPr/>
        </p:nvSpPr>
        <p:spPr>
          <a:xfrm>
            <a:off x="838199" y="4030460"/>
            <a:ext cx="791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https://data.worldbank.org/indicator/SH.IMM.MEAS?locations=TD-AO-GN</a:t>
            </a:r>
          </a:p>
        </p:txBody>
      </p:sp>
    </p:spTree>
    <p:extLst>
      <p:ext uri="{BB962C8B-B14F-4D97-AF65-F5344CB8AC3E}">
        <p14:creationId xmlns:p14="http://schemas.microsoft.com/office/powerpoint/2010/main" val="842193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EA6C1-A33C-9F4E-7C64-1808B6A9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GB" dirty="0"/>
              <a:t>Historical Trends of Measles Immunisation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A8939-A780-11E1-7598-E741F0E9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2FE76-703C-AB28-1798-E9B1259C2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9347422" cy="484187"/>
          </a:xfrm>
        </p:spPr>
        <p:txBody>
          <a:bodyPr>
            <a:normAutofit/>
          </a:bodyPr>
          <a:lstStyle/>
          <a:p>
            <a:r>
              <a:rPr lang="en-GB" i="1"/>
              <a:t>Selected countries compared to regional average </a:t>
            </a:r>
            <a:endParaRPr lang="en-US" i="1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DC17167-14D8-8C9D-B74A-4B7C75004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408081"/>
              </p:ext>
            </p:extLst>
          </p:nvPr>
        </p:nvGraphicFramePr>
        <p:xfrm>
          <a:off x="1672476" y="1184775"/>
          <a:ext cx="8847047" cy="5203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740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BCDE-F6AE-2311-4E5B-A7537BF1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4652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US" sz="3900">
                <a:cs typeface="Roboto" panose="02000000000000000000" pitchFamily="2" charset="0"/>
              </a:rPr>
              <a:t>Problem &amp; Opportunity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815846-AE7D-7079-8A59-33AA90C53797}"/>
              </a:ext>
            </a:extLst>
          </p:cNvPr>
          <p:cNvSpPr/>
          <p:nvPr/>
        </p:nvSpPr>
        <p:spPr>
          <a:xfrm>
            <a:off x="3082049" y="2133148"/>
            <a:ext cx="6024580" cy="4501278"/>
          </a:xfrm>
          <a:prstGeom prst="roundRect">
            <a:avLst>
              <a:gd name="adj" fmla="val 2175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3" name="Diagram 88">
            <a:extLst>
              <a:ext uri="{FF2B5EF4-FFF2-40B4-BE49-F238E27FC236}">
                <a16:creationId xmlns:a16="http://schemas.microsoft.com/office/drawing/2014/main" id="{2E50BFD8-222A-4BDC-4BAC-4EC09EFFF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078876"/>
              </p:ext>
            </p:extLst>
          </p:nvPr>
        </p:nvGraphicFramePr>
        <p:xfrm>
          <a:off x="2850660" y="2279729"/>
          <a:ext cx="6475215" cy="4208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9E65B2D8-FD77-C091-6BD3-48C04C73BD15}"/>
              </a:ext>
            </a:extLst>
          </p:cNvPr>
          <p:cNvSpPr/>
          <p:nvPr/>
        </p:nvSpPr>
        <p:spPr>
          <a:xfrm>
            <a:off x="5286770" y="3878816"/>
            <a:ext cx="1637713" cy="1009942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Metrics for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Successful Immunization Program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114822-61A8-7AF3-3E56-BAB3F6DC4815}"/>
              </a:ext>
            </a:extLst>
          </p:cNvPr>
          <p:cNvSpPr/>
          <p:nvPr/>
        </p:nvSpPr>
        <p:spPr>
          <a:xfrm>
            <a:off x="3082049" y="1030870"/>
            <a:ext cx="6024580" cy="391750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 Expanded Program on Immunization (EPI)</a:t>
            </a:r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37CF5E2D-503B-D6DB-88FE-7EB0C554F998}"/>
              </a:ext>
            </a:extLst>
          </p:cNvPr>
          <p:cNvSpPr/>
          <p:nvPr/>
        </p:nvSpPr>
        <p:spPr>
          <a:xfrm>
            <a:off x="3104625" y="1489625"/>
            <a:ext cx="6002004" cy="539688"/>
          </a:xfrm>
          <a:prstGeom prst="roundRect">
            <a:avLst>
              <a:gd name="adj" fmla="val 5982"/>
            </a:avLst>
          </a:prstGeom>
          <a:solidFill>
            <a:srgbClr val="B9C6D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 in increasing immunization coverage and millions of lives saved from vaccine-preventable diseases (VPDs)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5DDF6A-16B1-6DDF-9B7D-ED8ABC0E3D84}"/>
              </a:ext>
            </a:extLst>
          </p:cNvPr>
          <p:cNvGrpSpPr/>
          <p:nvPr/>
        </p:nvGrpSpPr>
        <p:grpSpPr>
          <a:xfrm>
            <a:off x="257322" y="1035098"/>
            <a:ext cx="2512656" cy="5599328"/>
            <a:chOff x="315195" y="1035098"/>
            <a:chExt cx="2512656" cy="559932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58BDDE-003C-1338-E314-0B6741519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2" t="4827" r="57579"/>
            <a:stretch/>
          </p:blipFill>
          <p:spPr>
            <a:xfrm>
              <a:off x="315195" y="2029313"/>
              <a:ext cx="2512656" cy="4605113"/>
            </a:xfrm>
            <a:prstGeom prst="roundRect">
              <a:avLst>
                <a:gd name="adj" fmla="val 2343"/>
              </a:avLst>
            </a:prstGeom>
          </p:spPr>
        </p:pic>
        <p:sp>
          <p:nvSpPr>
            <p:cNvPr id="21" name="Rounded Rectangle 16">
              <a:extLst>
                <a:ext uri="{FF2B5EF4-FFF2-40B4-BE49-F238E27FC236}">
                  <a16:creationId xmlns:a16="http://schemas.microsoft.com/office/drawing/2014/main" id="{BBCDB468-53DD-9F30-7866-E5254BDD2348}"/>
                </a:ext>
              </a:extLst>
            </p:cNvPr>
            <p:cNvSpPr/>
            <p:nvPr/>
          </p:nvSpPr>
          <p:spPr>
            <a:xfrm>
              <a:off x="606321" y="2443617"/>
              <a:ext cx="2004528" cy="1472036"/>
            </a:xfrm>
            <a:prstGeom prst="roundRect">
              <a:avLst>
                <a:gd name="adj" fmla="val 5373"/>
              </a:avLst>
            </a:prstGeom>
            <a:solidFill>
              <a:srgbClr val="536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175,000 cases of measles in Q1 2022 (400% increase)</a:t>
              </a:r>
            </a:p>
          </p:txBody>
        </p:sp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80ED755-FE39-0D4F-D620-20EBCA533069}"/>
                </a:ext>
              </a:extLst>
            </p:cNvPr>
            <p:cNvSpPr/>
            <p:nvPr/>
          </p:nvSpPr>
          <p:spPr>
            <a:xfrm>
              <a:off x="606321" y="4213654"/>
              <a:ext cx="2004528" cy="2051221"/>
            </a:xfrm>
            <a:prstGeom prst="roundRect">
              <a:avLst>
                <a:gd name="adj" fmla="val 3708"/>
              </a:avLst>
            </a:prstGeom>
            <a:solidFill>
              <a:srgbClr val="536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Weak health service delivery systems, underfunding, poor management, low political commitment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410EA76-81F3-37D0-2586-5C28BD508559}"/>
                </a:ext>
              </a:extLst>
            </p:cNvPr>
            <p:cNvSpPr/>
            <p:nvPr/>
          </p:nvSpPr>
          <p:spPr>
            <a:xfrm>
              <a:off x="315195" y="1035098"/>
              <a:ext cx="2512656" cy="909686"/>
            </a:xfrm>
            <a:prstGeom prst="roundRect">
              <a:avLst>
                <a:gd name="adj" fmla="val 5374"/>
              </a:avLst>
            </a:prstGeom>
            <a:solidFill>
              <a:srgbClr val="1E646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Decline in Routine Vaccination in 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Sub-Saharan Africa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B09A4A-D545-2C39-2BF1-38468399A36F}"/>
              </a:ext>
            </a:extLst>
          </p:cNvPr>
          <p:cNvGrpSpPr/>
          <p:nvPr/>
        </p:nvGrpSpPr>
        <p:grpSpPr>
          <a:xfrm>
            <a:off x="8696214" y="486187"/>
            <a:ext cx="3922486" cy="7447936"/>
            <a:chOff x="8754087" y="486187"/>
            <a:chExt cx="3922486" cy="74479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126E712-DA41-02B8-A75A-188F910D0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2" t="4827" r="57579"/>
            <a:stretch/>
          </p:blipFill>
          <p:spPr>
            <a:xfrm>
              <a:off x="9464766" y="2029735"/>
              <a:ext cx="2512656" cy="4605113"/>
            </a:xfrm>
            <a:prstGeom prst="roundRect">
              <a:avLst>
                <a:gd name="adj" fmla="val 1181"/>
              </a:avLst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5FE23CE-2B8D-76C7-34FA-C2E35A908035}"/>
                </a:ext>
              </a:extLst>
            </p:cNvPr>
            <p:cNvSpPr/>
            <p:nvPr/>
          </p:nvSpPr>
          <p:spPr>
            <a:xfrm>
              <a:off x="9464766" y="1030870"/>
              <a:ext cx="2512656" cy="913913"/>
            </a:xfrm>
            <a:prstGeom prst="roundRect">
              <a:avLst>
                <a:gd name="adj" fmla="val 4522"/>
              </a:avLst>
            </a:prstGeom>
            <a:solidFill>
              <a:srgbClr val="1E646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Value of Vaccination</a:t>
              </a:r>
            </a:p>
          </p:txBody>
        </p:sp>
        <p:graphicFrame>
          <p:nvGraphicFramePr>
            <p:cNvPr id="29" name="Diagram 28">
              <a:extLst>
                <a:ext uri="{FF2B5EF4-FFF2-40B4-BE49-F238E27FC236}">
                  <a16:creationId xmlns:a16="http://schemas.microsoft.com/office/drawing/2014/main" id="{FF09CC7F-D64D-886E-97D6-A1EE43305D0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07046914"/>
                </p:ext>
              </p:extLst>
            </p:nvPr>
          </p:nvGraphicFramePr>
          <p:xfrm>
            <a:off x="8754087" y="486187"/>
            <a:ext cx="3922486" cy="74479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195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3" grpId="0">
        <p:bldAsOne/>
      </p:bldGraphic>
      <p:bldP spid="14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5FA1-031C-971C-D5AF-0A1299114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2307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Roboto"/>
                <a:ea typeface="Roboto"/>
              </a:rPr>
              <a:t>Average Childhood Vaccination Coverage (last dose of each vaccine) (%)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3440B-9A8E-A9F4-9B72-64DBDDA0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2EC76A-C827-86B4-772C-F1CD94906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23532"/>
              </p:ext>
            </p:extLst>
          </p:nvPr>
        </p:nvGraphicFramePr>
        <p:xfrm>
          <a:off x="208344" y="2119735"/>
          <a:ext cx="11849788" cy="2618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044">
                  <a:extLst>
                    <a:ext uri="{9D8B030D-6E8A-4147-A177-3AD203B41FA5}">
                      <a16:colId xmlns:a16="http://schemas.microsoft.com/office/drawing/2014/main" val="2516000757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3427217059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984254137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1937900870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3202331951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3928175475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2191442636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913286011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433739627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1800383155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935159039"/>
                    </a:ext>
                  </a:extLst>
                </a:gridCol>
                <a:gridCol w="724810">
                  <a:extLst>
                    <a:ext uri="{9D8B030D-6E8A-4147-A177-3AD203B41FA5}">
                      <a16:colId xmlns:a16="http://schemas.microsoft.com/office/drawing/2014/main" val="161984868"/>
                    </a:ext>
                  </a:extLst>
                </a:gridCol>
                <a:gridCol w="1525917">
                  <a:extLst>
                    <a:ext uri="{9D8B030D-6E8A-4147-A177-3AD203B41FA5}">
                      <a16:colId xmlns:a16="http://schemas.microsoft.com/office/drawing/2014/main" val="2106567395"/>
                    </a:ext>
                  </a:extLst>
                </a:gridCol>
                <a:gridCol w="1525917">
                  <a:extLst>
                    <a:ext uri="{9D8B030D-6E8A-4147-A177-3AD203B41FA5}">
                      <a16:colId xmlns:a16="http://schemas.microsoft.com/office/drawing/2014/main" val="544254423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Country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2011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2013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2014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2015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2016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2017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2018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2019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2020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2021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10-yr growth (annual)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5-yr growth (annual)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5584" marR="5584" marT="5584" marB="0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494337"/>
                  </a:ext>
                </a:extLst>
              </a:tr>
              <a:tr h="386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Nigeria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36.1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42.1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43.6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52.4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56.9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57.9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58.8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58.8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2.11%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2.32%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792362"/>
                  </a:ext>
                </a:extLst>
              </a:tr>
              <a:tr h="386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Chad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46.3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57.0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3.24%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6.44%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078880"/>
                  </a:ext>
                </a:extLst>
              </a:tr>
              <a:tr h="386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Angola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55.0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51.0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57.3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55.0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46.7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-2.69%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-3.55%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883905"/>
                  </a:ext>
                </a:extLst>
              </a:tr>
              <a:tr h="386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Guinea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65.4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59.7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-2.71%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-0.06%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500667"/>
                  </a:ext>
                </a:extLst>
              </a:tr>
              <a:tr h="386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Africa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52.0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54.0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56.2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63.1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65.6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67.0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67.7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68.6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2.41%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584" marR="5584" marT="5584" marB="0" anchor="b">
                    <a:solidFill>
                      <a:srgbClr val="B9C6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134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000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99F4-E970-CBFE-B30F-43D21049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GB" dirty="0"/>
              <a:t>Historical Trends of Food Loss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4B6A5-3796-0348-F4F8-576D48DE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7ADC59-0C7D-68C7-2082-335A54B42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854293"/>
              </p:ext>
            </p:extLst>
          </p:nvPr>
        </p:nvGraphicFramePr>
        <p:xfrm>
          <a:off x="557645" y="1713026"/>
          <a:ext cx="11420711" cy="3742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434">
                  <a:extLst>
                    <a:ext uri="{9D8B030D-6E8A-4147-A177-3AD203B41FA5}">
                      <a16:colId xmlns:a16="http://schemas.microsoft.com/office/drawing/2014/main" val="730156778"/>
                    </a:ext>
                  </a:extLst>
                </a:gridCol>
                <a:gridCol w="1201030">
                  <a:extLst>
                    <a:ext uri="{9D8B030D-6E8A-4147-A177-3AD203B41FA5}">
                      <a16:colId xmlns:a16="http://schemas.microsoft.com/office/drawing/2014/main" val="2582056532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3916564332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2424883719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479256191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2314895738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1910901632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3317831213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3241404952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3943861527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2617977362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4023091809"/>
                    </a:ext>
                  </a:extLst>
                </a:gridCol>
                <a:gridCol w="873477">
                  <a:extLst>
                    <a:ext uri="{9D8B030D-6E8A-4147-A177-3AD203B41FA5}">
                      <a16:colId xmlns:a16="http://schemas.microsoft.com/office/drawing/2014/main" val="1679568282"/>
                    </a:ext>
                  </a:extLst>
                </a:gridCol>
              </a:tblGrid>
              <a:tr h="144765"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032" marR="6032" marT="6032" marB="0" anchor="b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451390"/>
                  </a:ext>
                </a:extLst>
              </a:tr>
              <a:tr h="14476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Angola</a:t>
                      </a:r>
                    </a:p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536C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food loss (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tonnes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</a:t>
                      </a: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3,269,000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3,526,000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2,799,000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4,021,000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2,733,000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2,807,000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2,918,000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3,036,000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3,179,000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3,159,000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3,091,000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21552"/>
                  </a:ext>
                </a:extLst>
              </a:tr>
              <a:tr h="144765"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food loss per capita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812014"/>
                  </a:ext>
                </a:extLst>
              </a:tr>
              <a:tr h="14476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Chad</a:t>
                      </a:r>
                    </a:p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536C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food loss (</a:t>
                      </a:r>
                      <a:r>
                        <a:rPr lang="en-US" sz="1400" u="none" strike="noStrike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tonnes</a:t>
                      </a:r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722,000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473,000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761,000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648,000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641,000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596,000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702,000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670,000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724,000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715,000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717,000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236870"/>
                  </a:ext>
                </a:extLst>
              </a:tr>
              <a:tr h="144765"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food loss per capita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858362"/>
                  </a:ext>
                </a:extLst>
              </a:tr>
              <a:tr h="14476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Guinea</a:t>
                      </a:r>
                    </a:p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536C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food loss (</a:t>
                      </a:r>
                      <a:r>
                        <a:rPr lang="en-US" sz="1400" u="none" strike="noStrike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tonnes</a:t>
                      </a:r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1,003,000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1,040,000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1,100,000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1,152,000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1,165,000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1,208,000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1,199,000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1,240,000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1,292,000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1,572,000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1,711,000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83986"/>
                  </a:ext>
                </a:extLst>
              </a:tr>
              <a:tr h="144765"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food loss per capita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0.130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729773"/>
                  </a:ext>
                </a:extLst>
              </a:tr>
              <a:tr h="14476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Nigeria</a:t>
                      </a:r>
                    </a:p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536C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food loss (</a:t>
                      </a:r>
                      <a:r>
                        <a:rPr lang="en-US" sz="1400" u="none" strike="noStrike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tonnes</a:t>
                      </a:r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12,737,000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12,061,000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15,477,000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13,878,000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15,056,000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15,373,000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15,810,000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15,731,000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15,689,000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15,030,000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15,045,000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140415"/>
                  </a:ext>
                </a:extLst>
              </a:tr>
              <a:tr h="144765"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food loss per capita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0.074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0.072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32" marR="6032" marT="6032" marB="0" anchor="b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775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698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1231C-E7AB-A573-7D01-740BC023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091093E-8AFB-1116-B8C8-AAE4DE99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GB" dirty="0"/>
              <a:t>References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09C08-C5CC-3AFD-B0B0-D961348AE955}"/>
              </a:ext>
            </a:extLst>
          </p:cNvPr>
          <p:cNvSpPr txBox="1"/>
          <p:nvPr/>
        </p:nvSpPr>
        <p:spPr>
          <a:xfrm>
            <a:off x="245599" y="1234654"/>
            <a:ext cx="11108201" cy="53399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2</a:t>
            </a: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Disease and Mortality in Sub-Saharan Africa, Chapter 12: Vaccine-Preventable Diseases: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https://www.ncbi.nlm.nih.gov/books/NBK2284/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 </a:t>
            </a:r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Vaccine-preventable disease outbreaks on the rise in Africa: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https://www.afro.who.int/news/vaccine-preventable-disease-outbreaks-rise-africa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   </a:t>
            </a:r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3</a:t>
            </a: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+mn-lt"/>
                <a:cs typeface="+mn-lt"/>
              </a:rPr>
              <a:t>WHO Expanded Program on Immunization: </a:t>
            </a:r>
            <a:r>
              <a:rPr lang="en-US" sz="1100" u="sng" dirty="0">
                <a:solidFill>
                  <a:srgbClr val="000000"/>
                </a:solidFill>
                <a:latin typeface="Roboto"/>
                <a:ea typeface="+mn-lt"/>
                <a:cs typeface="+mn-lt"/>
              </a:rPr>
              <a:t>https://www.who.int/teams/immunization-vaccines-and-biologicals/essential-programme-on-immunization</a:t>
            </a:r>
            <a:endParaRPr lang="en-US" sz="1100" u="sng" dirty="0">
              <a:solidFill>
                <a:srgbClr val="000000"/>
              </a:solidFill>
              <a:latin typeface="Roboto"/>
              <a:ea typeface="Roboto"/>
              <a:cs typeface="Calibri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4</a:t>
            </a: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Vaccine Storage and Handling: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https://www.cdc.gov/vaccines/pubs/pinkbook/vac-storage.html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 </a:t>
            </a:r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8</a:t>
            </a:r>
            <a:endParaRPr lang="en-US" sz="1100" b="1" u="sng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African cold storage market analysis: </a:t>
            </a:r>
            <a:r>
              <a:rPr lang="en-US" sz="1100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https://www.marketdataforecast.com/market-reports/middle-east-and-africa-cold-chain-market</a:t>
            </a: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African cold storage market analysis:</a:t>
            </a:r>
            <a:r>
              <a:rPr lang="en-US" sz="1100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https://www.databridgemarketresearch.com/reports/middle-east-and-africa-cold-chain-monitoring-market</a:t>
            </a: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Roboto"/>
                <a:cs typeface="Roboto"/>
              </a:rPr>
              <a:t>19</a:t>
            </a: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Vaccine preventable diseases</a:t>
            </a:r>
            <a:r>
              <a:rPr lang="en-US" sz="1100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: </a:t>
            </a:r>
            <a:r>
              <a:rPr lang="en-US" sz="1100" u="sng" dirty="0">
                <a:solidFill>
                  <a:srgbClr val="000000"/>
                </a:solidFill>
                <a:latin typeface="Roboto"/>
                <a:ea typeface="+mn-lt"/>
                <a:cs typeface="+mn-lt"/>
              </a:rPr>
              <a:t>https://www.afro.who.int/health-topics/immunization</a:t>
            </a:r>
            <a:endParaRPr lang="en-US" sz="1100" b="1" u="sng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Roboto"/>
                <a:cs typeface="Roboto"/>
              </a:rPr>
              <a:t>20</a:t>
            </a:r>
            <a:endParaRPr lang="en-US" sz="1100" b="1" u="sng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Childhood vaccination rate: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https://data.unicef.org/topic/child-health/immunization/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Corruption Perception Index: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https://www.transparency.org/en/cpi/2022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Political Stability &amp; Absence of Violence/Terrorism Index: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https://info.worldbank.org/governance/wgi/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Rule of Law Index: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https://info.worldbank.org/governance/wgi/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Population: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https://data.worldbank.org/indicator/SP.POP.TOTL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Fertility rate: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https://data.worldbank.org/indicator/SP.DYN.TFRT.IN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Population Aged 0-14: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https://data.worldbank.org/indicator/SP.POP.0014.TO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Roboto"/>
                <a:cs typeface="Roboto"/>
              </a:rPr>
              <a:t>24</a:t>
            </a:r>
            <a:endParaRPr lang="en-US" sz="1100" b="1" u="sng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Industrial rent market in Africa: </a:t>
            </a:r>
            <a:r>
              <a:rPr lang="en-US" sz="1100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https://www.knightfrank.com/research/report-library/africa-logistics-industrial-review-h2-2021-8474.aspx</a:t>
            </a:r>
            <a:endParaRPr lang="en-US" sz="1100" b="1" u="sng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+mn-lt"/>
                <a:cs typeface="+mn-lt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+mn-lt"/>
                <a:cs typeface="+mn-lt"/>
              </a:rPr>
              <a:t>25</a:t>
            </a:r>
            <a:endParaRPr lang="en-US" sz="1100" dirty="0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+mn-lt"/>
                <a:cs typeface="+mn-lt"/>
              </a:rPr>
              <a:t>Solar cold storage cost: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https://unfccc.int/sites/default/files/resource/UNFCC_pptHandout.pdf</a:t>
            </a:r>
            <a:endParaRPr lang="en-US" sz="1100" dirty="0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+mn-lt"/>
                <a:cs typeface="+mn-lt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+mn-lt"/>
                <a:cs typeface="+mn-lt"/>
              </a:rPr>
              <a:t>28</a:t>
            </a:r>
            <a:endParaRPr lang="en-US" sz="1100" dirty="0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+mn-lt"/>
                <a:cs typeface="+mn-lt"/>
              </a:rPr>
              <a:t>S&amp;P REIT return: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https://www.spglobal.com/spdji/en/indices/equity/sp-united-states-reit/#overview</a:t>
            </a:r>
            <a:endParaRPr lang="en-US" sz="1100" dirty="0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Roboto"/>
                <a:cs typeface="Roboto"/>
              </a:rPr>
              <a:t>29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Measles Immunization: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https://data.worldbank.org/indicator/SH.IMM.MEAS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Roboto"/>
                <a:cs typeface="Roboto"/>
              </a:rPr>
              <a:t>30</a:t>
            </a:r>
            <a:endParaRPr lang="en-US" sz="1100" b="1" u="sng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Measles Immunization: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https://data.worldbank.org/indicator/SH.IMM.MEAS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 sz="1100" b="1" u="sng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BF5DC-4385-7196-4B80-B993988925BA}"/>
              </a:ext>
            </a:extLst>
          </p:cNvPr>
          <p:cNvSpPr txBox="1"/>
          <p:nvPr/>
        </p:nvSpPr>
        <p:spPr>
          <a:xfrm>
            <a:off x="1587260" y="-124220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8460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FC01-DB31-15DD-278B-DF8588BC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5ABF4D02-52B0-BB14-D283-EAFB44D9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GB"/>
              <a:t>References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C6042-7669-B7EE-47EA-05FEEFD3DFF7}"/>
              </a:ext>
            </a:extLst>
          </p:cNvPr>
          <p:cNvSpPr txBox="1"/>
          <p:nvPr/>
        </p:nvSpPr>
        <p:spPr>
          <a:xfrm>
            <a:off x="222813" y="1026483"/>
            <a:ext cx="6094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Roboto"/>
                <a:cs typeface="Roboto"/>
              </a:rPr>
              <a:t>31</a:t>
            </a:r>
            <a:endParaRPr lang="en-US" sz="11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Childhood vaccination rate: 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https://data.unicef.org/topic/child-health/immunization/</a:t>
            </a:r>
            <a:endParaRPr lang="en-US" sz="11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r>
              <a:rPr lang="en-US" sz="1100" b="1" u="sng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Slide 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Roboto"/>
                <a:cs typeface="Roboto"/>
              </a:rPr>
              <a:t>32</a:t>
            </a:r>
            <a:endParaRPr lang="en-US" sz="1100" b="1" u="sng" dirty="0">
              <a:latin typeface="Roboto"/>
              <a:ea typeface="Roboto"/>
              <a:cs typeface="Roboto"/>
            </a:endParaRPr>
          </a:p>
          <a:p>
            <a:r>
              <a:rPr lang="en-US" sz="1100" dirty="0">
                <a:latin typeface="Roboto"/>
                <a:ea typeface="Roboto"/>
                <a:cs typeface="Roboto"/>
              </a:rPr>
              <a:t>Food loss: </a:t>
            </a:r>
            <a:r>
              <a:rPr lang="en-US" sz="1100" dirty="0"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https://www.fao.org/faostat/en/#data/FBS</a:t>
            </a:r>
            <a:r>
              <a:rPr lang="en-US" sz="1100" dirty="0">
                <a:latin typeface="Roboto"/>
                <a:ea typeface="Roboto"/>
                <a:cs typeface="Robot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583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5BF7786-950F-31C6-DE89-561E58B9A3FC}"/>
              </a:ext>
            </a:extLst>
          </p:cNvPr>
          <p:cNvSpPr/>
          <p:nvPr/>
        </p:nvSpPr>
        <p:spPr>
          <a:xfrm>
            <a:off x="8154692" y="1260648"/>
            <a:ext cx="3780000" cy="5095702"/>
          </a:xfrm>
          <a:prstGeom prst="roundRect">
            <a:avLst>
              <a:gd name="adj" fmla="val 191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3C3E4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5BCDE-F6AE-2311-4E5B-A7537BF1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sz="3900">
                <a:cs typeface="Roboto" panose="02000000000000000000" pitchFamily="2" charset="0"/>
              </a:rPr>
              <a:t>Problem &amp; Opportunity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1BF59-7135-2D78-BAA7-B661A7B9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786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5364-7DA2-4291-3977-52DE1CB93A08}"/>
              </a:ext>
            </a:extLst>
          </p:cNvPr>
          <p:cNvSpPr txBox="1"/>
          <p:nvPr/>
        </p:nvSpPr>
        <p:spPr>
          <a:xfrm>
            <a:off x="838200" y="575510"/>
            <a:ext cx="1051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5D728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Successful immunisation is built on functional end-to-end vaccine chain and logistics system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CE21926-5B56-C645-2E68-47609B7E16E1}"/>
              </a:ext>
            </a:extLst>
          </p:cNvPr>
          <p:cNvSpPr txBox="1"/>
          <p:nvPr/>
        </p:nvSpPr>
        <p:spPr>
          <a:xfrm>
            <a:off x="8750317" y="47391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5" name="Picture 85" descr="Diagram&#10;&#10;Description automatically generated">
            <a:extLst>
              <a:ext uri="{FF2B5EF4-FFF2-40B4-BE49-F238E27FC236}">
                <a16:creationId xmlns:a16="http://schemas.microsoft.com/office/drawing/2014/main" id="{D226F349-0E58-96C7-A398-9B6B33E8C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566" y="2047759"/>
            <a:ext cx="3510253" cy="2643604"/>
          </a:xfrm>
          <a:prstGeom prst="rect">
            <a:avLst/>
          </a:prstGeom>
        </p:spPr>
      </p:pic>
      <p:pic>
        <p:nvPicPr>
          <p:cNvPr id="94" name="Picture 94">
            <a:extLst>
              <a:ext uri="{FF2B5EF4-FFF2-40B4-BE49-F238E27FC236}">
                <a16:creationId xmlns:a16="http://schemas.microsoft.com/office/drawing/2014/main" id="{BDE67FC2-56D5-1271-4448-43F1B7000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4901" r="639"/>
          <a:stretch/>
        </p:blipFill>
        <p:spPr>
          <a:xfrm>
            <a:off x="140430" y="4012432"/>
            <a:ext cx="2785403" cy="19586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13505-BE0B-FF9F-5313-4B9AD1976D90}"/>
              </a:ext>
            </a:extLst>
          </p:cNvPr>
          <p:cNvSpPr/>
          <p:nvPr/>
        </p:nvSpPr>
        <p:spPr>
          <a:xfrm>
            <a:off x="140429" y="1415607"/>
            <a:ext cx="2948788" cy="504038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Cause</a:t>
            </a:r>
            <a:endParaRPr lang="en-US" sz="2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470744-8A27-BD14-0E7A-F2729E1E6CCB}"/>
              </a:ext>
            </a:extLst>
          </p:cNvPr>
          <p:cNvSpPr/>
          <p:nvPr/>
        </p:nvSpPr>
        <p:spPr>
          <a:xfrm>
            <a:off x="3281847" y="1415607"/>
            <a:ext cx="4578408" cy="504038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Symptoms</a:t>
            </a:r>
            <a:endParaRPr lang="en-US" sz="2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17C3F2-2B5B-10A9-0A17-7139120E8691}"/>
              </a:ext>
            </a:extLst>
          </p:cNvPr>
          <p:cNvSpPr/>
          <p:nvPr/>
        </p:nvSpPr>
        <p:spPr>
          <a:xfrm>
            <a:off x="3294137" y="2152859"/>
            <a:ext cx="1966258" cy="1275971"/>
          </a:xfrm>
          <a:prstGeom prst="roundRect">
            <a:avLst>
              <a:gd name="adj" fmla="val 6265"/>
            </a:avLst>
          </a:prstGeom>
          <a:solidFill>
            <a:srgbClr val="A3C4C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  <a:ea typeface="Roboto"/>
                <a:cs typeface="Roboto"/>
              </a:rPr>
              <a:t>Lack of adequate warehouses for vaccine storage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6302B9-290B-827C-26A0-98968C645629}"/>
              </a:ext>
            </a:extLst>
          </p:cNvPr>
          <p:cNvSpPr/>
          <p:nvPr/>
        </p:nvSpPr>
        <p:spPr>
          <a:xfrm>
            <a:off x="149758" y="3149584"/>
            <a:ext cx="2785403" cy="712816"/>
          </a:xfrm>
          <a:prstGeom prst="roundRect">
            <a:avLst>
              <a:gd name="adj" fmla="val 5982"/>
            </a:avLst>
          </a:prstGeom>
          <a:solidFill>
            <a:srgbClr val="B9C6D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Private and public sector inability to fund and maintain cold chain infrastructure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0D1A63-0BB2-B9D3-2E04-E9C4AC985F3C}"/>
              </a:ext>
            </a:extLst>
          </p:cNvPr>
          <p:cNvSpPr/>
          <p:nvPr/>
        </p:nvSpPr>
        <p:spPr>
          <a:xfrm>
            <a:off x="8289566" y="1415607"/>
            <a:ext cx="3510253" cy="504038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Solution</a:t>
            </a:r>
            <a:endParaRPr lang="en-US" sz="2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160B90-4EC7-1E2F-5280-FEF5BC38EA78}"/>
              </a:ext>
            </a:extLst>
          </p:cNvPr>
          <p:cNvSpPr/>
          <p:nvPr/>
        </p:nvSpPr>
        <p:spPr>
          <a:xfrm>
            <a:off x="3281848" y="3677173"/>
            <a:ext cx="1978548" cy="1005584"/>
          </a:xfrm>
          <a:prstGeom prst="roundRect">
            <a:avLst>
              <a:gd name="adj" fmla="val 6265"/>
            </a:avLst>
          </a:prstGeom>
          <a:solidFill>
            <a:srgbClr val="A3C4C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Inability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maintain vaccine quality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8CC8B2-65B7-9DCE-C92D-78C54293BB65}"/>
              </a:ext>
            </a:extLst>
          </p:cNvPr>
          <p:cNvSpPr/>
          <p:nvPr/>
        </p:nvSpPr>
        <p:spPr>
          <a:xfrm>
            <a:off x="3281848" y="5108466"/>
            <a:ext cx="1978548" cy="1005584"/>
          </a:xfrm>
          <a:prstGeom prst="roundRect">
            <a:avLst>
              <a:gd name="adj" fmla="val 7212"/>
            </a:avLst>
          </a:prstGeom>
          <a:solidFill>
            <a:srgbClr val="A3C4C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Uncoordinated delivery and implementation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17B775-5ADE-7069-E656-7D2083097679}"/>
              </a:ext>
            </a:extLst>
          </p:cNvPr>
          <p:cNvSpPr/>
          <p:nvPr/>
        </p:nvSpPr>
        <p:spPr>
          <a:xfrm>
            <a:off x="5582268" y="3677173"/>
            <a:ext cx="1132486" cy="1005584"/>
          </a:xfrm>
          <a:prstGeom prst="roundRect">
            <a:avLst>
              <a:gd name="adj" fmla="val 7212"/>
            </a:avLst>
          </a:prstGeom>
          <a:solidFill>
            <a:srgbClr val="85C1B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Vaccine wastage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9C0A3F5-0A25-A915-3A15-FF84E936867F}"/>
              </a:ext>
            </a:extLst>
          </p:cNvPr>
          <p:cNvSpPr/>
          <p:nvPr/>
        </p:nvSpPr>
        <p:spPr>
          <a:xfrm>
            <a:off x="5582269" y="2152858"/>
            <a:ext cx="1132486" cy="1275971"/>
          </a:xfrm>
          <a:prstGeom prst="roundRect">
            <a:avLst>
              <a:gd name="adj" fmla="val 6265"/>
            </a:avLst>
          </a:prstGeom>
          <a:solidFill>
            <a:srgbClr val="85C1B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Limited supply chain capacity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EBFFA5-42D6-0CE7-467E-17522D2667E6}"/>
              </a:ext>
            </a:extLst>
          </p:cNvPr>
          <p:cNvSpPr/>
          <p:nvPr/>
        </p:nvSpPr>
        <p:spPr>
          <a:xfrm>
            <a:off x="5582268" y="5108466"/>
            <a:ext cx="1132486" cy="1005584"/>
          </a:xfrm>
          <a:prstGeom prst="roundRect">
            <a:avLst>
              <a:gd name="adj" fmla="val 6265"/>
            </a:avLst>
          </a:prstGeom>
          <a:solidFill>
            <a:srgbClr val="85C1B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B18F2DB3-B94D-D501-8056-A5DF76E32CB4}"/>
              </a:ext>
            </a:extLst>
          </p:cNvPr>
          <p:cNvSpPr/>
          <p:nvPr/>
        </p:nvSpPr>
        <p:spPr>
          <a:xfrm>
            <a:off x="3015088" y="2553671"/>
            <a:ext cx="191339" cy="3114260"/>
          </a:xfrm>
          <a:prstGeom prst="homePlate">
            <a:avLst>
              <a:gd name="adj" fmla="val 85032"/>
            </a:avLst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9EB0C6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77A70AF4-7024-BDF0-804A-C0353F486260}"/>
              </a:ext>
            </a:extLst>
          </p:cNvPr>
          <p:cNvSpPr/>
          <p:nvPr/>
        </p:nvSpPr>
        <p:spPr>
          <a:xfrm>
            <a:off x="5330627" y="2410561"/>
            <a:ext cx="198537" cy="686827"/>
          </a:xfrm>
          <a:prstGeom prst="homePlate">
            <a:avLst>
              <a:gd name="adj" fmla="val 85032"/>
            </a:avLst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7CACB2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306021FC-A701-B4B6-0F93-466AD731B176}"/>
              </a:ext>
            </a:extLst>
          </p:cNvPr>
          <p:cNvSpPr/>
          <p:nvPr/>
        </p:nvSpPr>
        <p:spPr>
          <a:xfrm>
            <a:off x="5330627" y="3836552"/>
            <a:ext cx="198537" cy="686827"/>
          </a:xfrm>
          <a:prstGeom prst="homePlate">
            <a:avLst>
              <a:gd name="adj" fmla="val 85032"/>
            </a:avLst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7CACB2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E51FA083-4BB6-5612-972D-735890075670}"/>
              </a:ext>
            </a:extLst>
          </p:cNvPr>
          <p:cNvSpPr/>
          <p:nvPr/>
        </p:nvSpPr>
        <p:spPr>
          <a:xfrm>
            <a:off x="5330627" y="5283615"/>
            <a:ext cx="198537" cy="686827"/>
          </a:xfrm>
          <a:prstGeom prst="homePlate">
            <a:avLst>
              <a:gd name="adj" fmla="val 85032"/>
            </a:avLst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7CACB2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38753685-9FB1-FBEC-D72A-C41F26CFCAF8}"/>
              </a:ext>
            </a:extLst>
          </p:cNvPr>
          <p:cNvSpPr/>
          <p:nvPr/>
        </p:nvSpPr>
        <p:spPr>
          <a:xfrm>
            <a:off x="6782231" y="2410561"/>
            <a:ext cx="198537" cy="686827"/>
          </a:xfrm>
          <a:prstGeom prst="homePlate">
            <a:avLst>
              <a:gd name="adj" fmla="val 85032"/>
            </a:avLst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55A8A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C3C6BA0C-30C4-EE0F-73FE-0A1EB0FF694D}"/>
              </a:ext>
            </a:extLst>
          </p:cNvPr>
          <p:cNvSpPr/>
          <p:nvPr/>
        </p:nvSpPr>
        <p:spPr>
          <a:xfrm>
            <a:off x="6782231" y="3836552"/>
            <a:ext cx="198537" cy="686827"/>
          </a:xfrm>
          <a:prstGeom prst="homePlate">
            <a:avLst>
              <a:gd name="adj" fmla="val 85032"/>
            </a:avLst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55A8A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80CF9542-18CC-8524-8F05-567A076911F2}"/>
              </a:ext>
            </a:extLst>
          </p:cNvPr>
          <p:cNvSpPr/>
          <p:nvPr/>
        </p:nvSpPr>
        <p:spPr>
          <a:xfrm>
            <a:off x="6782231" y="5283615"/>
            <a:ext cx="198537" cy="686827"/>
          </a:xfrm>
          <a:prstGeom prst="homePlate">
            <a:avLst>
              <a:gd name="adj" fmla="val 85032"/>
            </a:avLst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55A8A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DD3A58C-F552-3EBD-22B3-51B0D6EA3768}"/>
              </a:ext>
            </a:extLst>
          </p:cNvPr>
          <p:cNvSpPr/>
          <p:nvPr/>
        </p:nvSpPr>
        <p:spPr>
          <a:xfrm>
            <a:off x="7041789" y="2152859"/>
            <a:ext cx="818465" cy="3961191"/>
          </a:xfrm>
          <a:prstGeom prst="roundRect">
            <a:avLst>
              <a:gd name="adj" fmla="val 6265"/>
            </a:avLst>
          </a:prstGeom>
          <a:solidFill>
            <a:srgbClr val="67B9A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4A13C0-50AB-EC83-F9E4-78B99CED338A}"/>
              </a:ext>
            </a:extLst>
          </p:cNvPr>
          <p:cNvSpPr txBox="1"/>
          <p:nvPr/>
        </p:nvSpPr>
        <p:spPr>
          <a:xfrm>
            <a:off x="6957024" y="3718300"/>
            <a:ext cx="977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vaccine</a:t>
            </a:r>
          </a:p>
          <a:p>
            <a:pPr algn="ctr"/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uptake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BC4C490-CBE8-0C8F-0FE4-FE10B0D44CF7}"/>
              </a:ext>
            </a:extLst>
          </p:cNvPr>
          <p:cNvSpPr/>
          <p:nvPr/>
        </p:nvSpPr>
        <p:spPr>
          <a:xfrm>
            <a:off x="8284594" y="4775851"/>
            <a:ext cx="3520196" cy="1338199"/>
          </a:xfrm>
          <a:prstGeom prst="roundRect">
            <a:avLst>
              <a:gd name="adj" fmla="val 4522"/>
            </a:avLst>
          </a:prstGeom>
          <a:solidFill>
            <a:srgbClr val="138C7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to uninterrupted availability of quality vaccines: 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Effective cold storage facilities management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06E7F2A-1DB2-5037-1BE0-BC3B06A15F1C}"/>
              </a:ext>
            </a:extLst>
          </p:cNvPr>
          <p:cNvGrpSpPr/>
          <p:nvPr/>
        </p:nvGrpSpPr>
        <p:grpSpPr>
          <a:xfrm>
            <a:off x="1381167" y="5866994"/>
            <a:ext cx="8740749" cy="863683"/>
            <a:chOff x="1381167" y="5866994"/>
            <a:chExt cx="8740749" cy="86368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6" name="Bent Arrow 6">
              <a:extLst>
                <a:ext uri="{FF2B5EF4-FFF2-40B4-BE49-F238E27FC236}">
                  <a16:creationId xmlns:a16="http://schemas.microsoft.com/office/drawing/2014/main" id="{E7840849-88A1-472E-A319-1AC8B8C7E2A0}"/>
                </a:ext>
              </a:extLst>
            </p:cNvPr>
            <p:cNvSpPr/>
            <p:nvPr/>
          </p:nvSpPr>
          <p:spPr>
            <a:xfrm flipH="1" flipV="1">
              <a:off x="2504618" y="6356646"/>
              <a:ext cx="7617298" cy="374031"/>
            </a:xfrm>
            <a:prstGeom prst="bentArrow">
              <a:avLst>
                <a:gd name="adj1" fmla="val 23539"/>
                <a:gd name="adj2" fmla="val 19223"/>
                <a:gd name="adj3" fmla="val 0"/>
                <a:gd name="adj4" fmla="val 89565"/>
              </a:avLst>
            </a:prstGeom>
            <a:gradFill flip="none" rotWithShape="1">
              <a:gsLst>
                <a:gs pos="0">
                  <a:srgbClr val="138C78"/>
                </a:gs>
                <a:gs pos="42000">
                  <a:srgbClr val="55A8A0"/>
                </a:gs>
                <a:gs pos="99000">
                  <a:srgbClr val="7CACB2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Bent Arrow 6">
              <a:extLst>
                <a:ext uri="{FF2B5EF4-FFF2-40B4-BE49-F238E27FC236}">
                  <a16:creationId xmlns:a16="http://schemas.microsoft.com/office/drawing/2014/main" id="{841B7A6B-3760-DB57-3AC9-F44781BFD173}"/>
                </a:ext>
              </a:extLst>
            </p:cNvPr>
            <p:cNvSpPr/>
            <p:nvPr/>
          </p:nvSpPr>
          <p:spPr>
            <a:xfrm flipV="1">
              <a:off x="1496961" y="6356347"/>
              <a:ext cx="2948788" cy="374031"/>
            </a:xfrm>
            <a:prstGeom prst="bentArrow">
              <a:avLst>
                <a:gd name="adj1" fmla="val 23539"/>
                <a:gd name="adj2" fmla="val 19223"/>
                <a:gd name="adj3" fmla="val 0"/>
                <a:gd name="adj4" fmla="val 89565"/>
              </a:avLst>
            </a:prstGeom>
            <a:gradFill flip="none" rotWithShape="1">
              <a:gsLst>
                <a:gs pos="0">
                  <a:srgbClr val="BBC8D7"/>
                </a:gs>
                <a:gs pos="50000">
                  <a:srgbClr val="BBC8D7"/>
                </a:gs>
                <a:gs pos="100000">
                  <a:srgbClr val="7CACB2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4690778-A63C-4B35-AE41-F459412F7941}"/>
                </a:ext>
              </a:extLst>
            </p:cNvPr>
            <p:cNvSpPr/>
            <p:nvPr/>
          </p:nvSpPr>
          <p:spPr>
            <a:xfrm>
              <a:off x="1496961" y="6076695"/>
              <a:ext cx="89324" cy="317007"/>
            </a:xfrm>
            <a:prstGeom prst="rect">
              <a:avLst/>
            </a:prstGeom>
            <a:gradFill flip="none" rotWithShape="1">
              <a:gsLst>
                <a:gs pos="0">
                  <a:srgbClr val="BBC8D7"/>
                </a:gs>
                <a:gs pos="50000">
                  <a:srgbClr val="9EB0C6"/>
                </a:gs>
                <a:gs pos="100000">
                  <a:srgbClr val="9EB0C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row: Pentagon 50">
              <a:extLst>
                <a:ext uri="{FF2B5EF4-FFF2-40B4-BE49-F238E27FC236}">
                  <a16:creationId xmlns:a16="http://schemas.microsoft.com/office/drawing/2014/main" id="{92165BDE-7A6A-6F97-1D36-C7DD5909D4F0}"/>
                </a:ext>
              </a:extLst>
            </p:cNvPr>
            <p:cNvSpPr/>
            <p:nvPr/>
          </p:nvSpPr>
          <p:spPr>
            <a:xfrm rot="16200000">
              <a:off x="1433651" y="5814510"/>
              <a:ext cx="215441" cy="320409"/>
            </a:xfrm>
            <a:prstGeom prst="homePlate">
              <a:avLst>
                <a:gd name="adj" fmla="val 79742"/>
              </a:avLst>
            </a:prstGeom>
            <a:solidFill>
              <a:srgbClr val="9EB0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A6914D9D-1CC5-A600-FB44-AD00B79D8FCA}"/>
              </a:ext>
            </a:extLst>
          </p:cNvPr>
          <p:cNvSpPr/>
          <p:nvPr/>
        </p:nvSpPr>
        <p:spPr>
          <a:xfrm>
            <a:off x="157119" y="2329779"/>
            <a:ext cx="2785403" cy="712816"/>
          </a:xfrm>
          <a:prstGeom prst="roundRect">
            <a:avLst>
              <a:gd name="adj" fmla="val 5982"/>
            </a:avLst>
          </a:prstGeom>
          <a:solidFill>
            <a:srgbClr val="B9C6D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Unreliable cold chain system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Poor maintenance of vaccine stocks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0083B-ADF2-53B9-908E-4547F8D5D43D}"/>
              </a:ext>
            </a:extLst>
          </p:cNvPr>
          <p:cNvSpPr txBox="1"/>
          <p:nvPr/>
        </p:nvSpPr>
        <p:spPr>
          <a:xfrm>
            <a:off x="5515214" y="5186358"/>
            <a:ext cx="12615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Inefficient supply chain</a:t>
            </a:r>
          </a:p>
        </p:txBody>
      </p:sp>
    </p:spTree>
    <p:extLst>
      <p:ext uri="{BB962C8B-B14F-4D97-AF65-F5344CB8AC3E}">
        <p14:creationId xmlns:p14="http://schemas.microsoft.com/office/powerpoint/2010/main" val="428096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FA2E2-10D2-59EF-49C1-B0296F4D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0C9822-5022-28E6-E2A6-2A1AE897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949"/>
            <a:ext cx="10515600" cy="823070"/>
          </a:xfrm>
        </p:spPr>
        <p:txBody>
          <a:bodyPr>
            <a:normAutofit fontScale="97500"/>
          </a:bodyPr>
          <a:lstStyle/>
          <a:p>
            <a:r>
              <a:rPr lang="en-US">
                <a:latin typeface="Roboto"/>
                <a:ea typeface="Roboto"/>
                <a:cs typeface="Calibri Light"/>
              </a:rPr>
              <a:t>Operational Solution </a:t>
            </a:r>
            <a:endParaRPr lang="en-US">
              <a:latin typeface="Roboto"/>
              <a:ea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D236C-9241-060E-792C-1CACAD656A4C}"/>
              </a:ext>
            </a:extLst>
          </p:cNvPr>
          <p:cNvSpPr txBox="1"/>
          <p:nvPr/>
        </p:nvSpPr>
        <p:spPr>
          <a:xfrm>
            <a:off x="838200" y="575510"/>
            <a:ext cx="1166090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i="1">
                <a:solidFill>
                  <a:srgbClr val="5D7285"/>
                </a:solidFill>
                <a:latin typeface="Roboto"/>
                <a:ea typeface="Roboto"/>
                <a:cs typeface="Roboto"/>
              </a:rPr>
              <a:t>Acquire, build and develop cold storage facilities</a:t>
            </a:r>
          </a:p>
        </p:txBody>
      </p:sp>
      <p:pic>
        <p:nvPicPr>
          <p:cNvPr id="20" name="Picture 20" descr="A picture containing window, indoor, building, platform&#10;&#10;Description automatically generated">
            <a:extLst>
              <a:ext uri="{FF2B5EF4-FFF2-40B4-BE49-F238E27FC236}">
                <a16:creationId xmlns:a16="http://schemas.microsoft.com/office/drawing/2014/main" id="{F48F5602-CB0A-A196-8D39-DE4EDF8D9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" y="1432740"/>
            <a:ext cx="11148290" cy="51470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B3C2629-504F-D260-F903-5F6E2B55E7C5}"/>
              </a:ext>
            </a:extLst>
          </p:cNvPr>
          <p:cNvGrpSpPr/>
          <p:nvPr/>
        </p:nvGrpSpPr>
        <p:grpSpPr>
          <a:xfrm>
            <a:off x="1255440" y="1640728"/>
            <a:ext cx="3315525" cy="4667612"/>
            <a:chOff x="1255440" y="1640728"/>
            <a:chExt cx="3315525" cy="466761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7917219-CAF0-C860-19F5-BAB6BAF88E6A}"/>
                </a:ext>
              </a:extLst>
            </p:cNvPr>
            <p:cNvSpPr/>
            <p:nvPr/>
          </p:nvSpPr>
          <p:spPr>
            <a:xfrm>
              <a:off x="1255440" y="1640728"/>
              <a:ext cx="3297600" cy="504038"/>
            </a:xfrm>
            <a:prstGeom prst="roundRect">
              <a:avLst/>
            </a:prstGeom>
            <a:solidFill>
              <a:srgbClr val="28385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Phase 1</a:t>
              </a:r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1CA8267-CA89-3067-8C0E-CEECBD43187B}"/>
                </a:ext>
              </a:extLst>
            </p:cNvPr>
            <p:cNvSpPr/>
            <p:nvPr/>
          </p:nvSpPr>
          <p:spPr>
            <a:xfrm>
              <a:off x="1273365" y="2352754"/>
              <a:ext cx="3297600" cy="3955586"/>
            </a:xfrm>
            <a:prstGeom prst="roundRect">
              <a:avLst>
                <a:gd name="adj" fmla="val 4522"/>
              </a:avLst>
            </a:prstGeom>
            <a:solidFill>
              <a:srgbClr val="F2F2F2">
                <a:alpha val="85098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7" name="Picture 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0FAAF6EE-83EA-1029-79FD-80CE819E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93" y="2447283"/>
              <a:ext cx="543539" cy="543539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BD90977-ECB3-BF51-886D-29CDE6D7ED9F}"/>
                </a:ext>
              </a:extLst>
            </p:cNvPr>
            <p:cNvSpPr/>
            <p:nvPr/>
          </p:nvSpPr>
          <p:spPr>
            <a:xfrm>
              <a:off x="1853086" y="2467033"/>
              <a:ext cx="2717879" cy="504038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b="1">
                  <a:solidFill>
                    <a:srgbClr val="28385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Acquire</a:t>
              </a:r>
              <a:endParaRPr lang="en-US" sz="2400" b="1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ECD8DA-70F4-9D4C-BDDD-7B3AEE188859}"/>
                </a:ext>
              </a:extLst>
            </p:cNvPr>
            <p:cNvSpPr txBox="1"/>
            <p:nvPr/>
          </p:nvSpPr>
          <p:spPr>
            <a:xfrm>
              <a:off x="1389356" y="3169527"/>
              <a:ext cx="3026050" cy="270843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35404D"/>
                  </a:solidFill>
                  <a:latin typeface="Roboto"/>
                  <a:ea typeface="Roboto"/>
                  <a:cs typeface="Roboto"/>
                </a:rPr>
                <a:t>Acquire</a:t>
              </a:r>
              <a:r>
                <a:rPr lang="en-GB" sz="1400" dirty="0">
                  <a:solidFill>
                    <a:srgbClr val="35404D"/>
                  </a:solidFill>
                  <a:latin typeface="Roboto"/>
                  <a:ea typeface="Roboto"/>
                  <a:cs typeface="Roboto"/>
                </a:rPr>
                <a:t> warehouses and cold storage facilities in target countries</a:t>
              </a:r>
              <a:endParaRPr lang="en-GB" sz="1400" dirty="0">
                <a:solidFill>
                  <a:srgbClr val="3540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35404D"/>
                  </a:solidFill>
                  <a:latin typeface="Roboto"/>
                  <a:ea typeface="Roboto"/>
                  <a:cs typeface="Roboto"/>
                </a:rPr>
                <a:t>Segregate</a:t>
              </a:r>
              <a:r>
                <a:rPr lang="en-GB" sz="1400" dirty="0">
                  <a:solidFill>
                    <a:srgbClr val="35404D"/>
                  </a:solidFill>
                  <a:latin typeface="Roboto"/>
                  <a:ea typeface="Roboto"/>
                  <a:cs typeface="Roboto"/>
                </a:rPr>
                <a:t> vaccine and food units with stable 2°C to 8°C temperature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35404D"/>
                  </a:solidFill>
                  <a:latin typeface="Roboto"/>
                  <a:ea typeface="Roboto"/>
                  <a:cs typeface="Roboto"/>
                </a:rPr>
                <a:t>Standardise</a:t>
              </a:r>
              <a:r>
                <a:rPr lang="en-GB" sz="1400" dirty="0">
                  <a:solidFill>
                    <a:srgbClr val="35404D"/>
                  </a:solidFill>
                  <a:latin typeface="Roboto"/>
                  <a:ea typeface="Roboto"/>
                  <a:cs typeface="Roboto"/>
                </a:rPr>
                <a:t> energy efficiency and productivity of operations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35404D"/>
                  </a:solidFill>
                  <a:latin typeface="Roboto"/>
                  <a:ea typeface="Roboto"/>
                  <a:cs typeface="Roboto"/>
                </a:rPr>
                <a:t>Provide </a:t>
              </a:r>
              <a:r>
                <a:rPr lang="en-GB" sz="1400" dirty="0">
                  <a:solidFill>
                    <a:srgbClr val="35404D"/>
                  </a:solidFill>
                  <a:latin typeface="Roboto"/>
                  <a:ea typeface="Roboto"/>
                  <a:cs typeface="Roboto"/>
                </a:rPr>
                <a:t>storage to GAVI or national government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7D14A2-EC3F-3454-BCF7-8E5DCCA1D6B7}"/>
              </a:ext>
            </a:extLst>
          </p:cNvPr>
          <p:cNvGrpSpPr/>
          <p:nvPr/>
        </p:nvGrpSpPr>
        <p:grpSpPr>
          <a:xfrm>
            <a:off x="4664852" y="1634634"/>
            <a:ext cx="3297600" cy="4673706"/>
            <a:chOff x="4655889" y="1634634"/>
            <a:chExt cx="3297600" cy="467370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9AB334-E078-1916-52AA-CBC0B64B8BE1}"/>
                </a:ext>
              </a:extLst>
            </p:cNvPr>
            <p:cNvSpPr/>
            <p:nvPr/>
          </p:nvSpPr>
          <p:spPr>
            <a:xfrm>
              <a:off x="4655889" y="1634634"/>
              <a:ext cx="3297600" cy="504038"/>
            </a:xfrm>
            <a:prstGeom prst="roundRect">
              <a:avLst/>
            </a:prstGeom>
            <a:solidFill>
              <a:srgbClr val="28385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Phase 2</a:t>
              </a:r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3A7AB6A-89F9-0B60-F52E-8EBF57D9795A}"/>
                </a:ext>
              </a:extLst>
            </p:cNvPr>
            <p:cNvSpPr/>
            <p:nvPr/>
          </p:nvSpPr>
          <p:spPr>
            <a:xfrm>
              <a:off x="4655889" y="2352754"/>
              <a:ext cx="3297600" cy="3955586"/>
            </a:xfrm>
            <a:prstGeom prst="roundRect">
              <a:avLst>
                <a:gd name="adj" fmla="val 4522"/>
              </a:avLst>
            </a:prstGeom>
            <a:solidFill>
              <a:srgbClr val="F2F2F2">
                <a:alpha val="85098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95482F08-9F57-FE59-AB24-13E2D752C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2411" y="2447283"/>
              <a:ext cx="543539" cy="543539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EE419F9-3B2E-5F81-207B-4D1DFD3FFDB1}"/>
                </a:ext>
              </a:extLst>
            </p:cNvPr>
            <p:cNvSpPr/>
            <p:nvPr/>
          </p:nvSpPr>
          <p:spPr>
            <a:xfrm>
              <a:off x="5235610" y="2467033"/>
              <a:ext cx="2717879" cy="504038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b="1">
                  <a:solidFill>
                    <a:srgbClr val="28385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Build</a:t>
              </a:r>
              <a:endParaRPr lang="en-US" sz="2400" b="1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5E66DA-4CC2-087E-E301-6859318E0210}"/>
                </a:ext>
              </a:extLst>
            </p:cNvPr>
            <p:cNvSpPr txBox="1"/>
            <p:nvPr/>
          </p:nvSpPr>
          <p:spPr>
            <a:xfrm>
              <a:off x="4778634" y="3169528"/>
              <a:ext cx="3029768" cy="175432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Based on data from third parties, </a:t>
              </a:r>
              <a:r>
                <a:rPr lang="en-GB" sz="1400" b="1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build</a:t>
              </a:r>
              <a:r>
                <a:rPr lang="en-GB" sz="1400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cold storage facilities using standardised operating model 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Develop</a:t>
              </a:r>
              <a:r>
                <a:rPr lang="en-GB" sz="1400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the end-to-end implementation with parties like GAVI, </a:t>
              </a:r>
              <a:r>
                <a:rPr lang="en-GB" sz="1400" dirty="0" err="1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Gricd</a:t>
              </a:r>
              <a:r>
                <a:rPr lang="en-GB" sz="1400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and </a:t>
              </a:r>
              <a:r>
                <a:rPr lang="en-GB" sz="1400" dirty="0" err="1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LifeBank</a:t>
              </a:r>
              <a:endParaRPr lang="en-GB" sz="1400" dirty="0">
                <a:solidFill>
                  <a:srgbClr val="3540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6B278E-FED1-B797-5CB4-8870CB455389}"/>
              </a:ext>
            </a:extLst>
          </p:cNvPr>
          <p:cNvGrpSpPr/>
          <p:nvPr/>
        </p:nvGrpSpPr>
        <p:grpSpPr>
          <a:xfrm>
            <a:off x="8056338" y="1634634"/>
            <a:ext cx="3297600" cy="4673706"/>
            <a:chOff x="8056338" y="1634634"/>
            <a:chExt cx="3297600" cy="467370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67158A4-AC30-7B72-1C55-C3A76B333FDD}"/>
                </a:ext>
              </a:extLst>
            </p:cNvPr>
            <p:cNvSpPr/>
            <p:nvPr/>
          </p:nvSpPr>
          <p:spPr>
            <a:xfrm>
              <a:off x="8056338" y="1634634"/>
              <a:ext cx="3297600" cy="504038"/>
            </a:xfrm>
            <a:prstGeom prst="roundRect">
              <a:avLst/>
            </a:prstGeom>
            <a:solidFill>
              <a:srgbClr val="28385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Phase 3</a:t>
              </a:r>
              <a:endPara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41493DB-51DC-5A07-4162-07E84EE26862}"/>
                </a:ext>
              </a:extLst>
            </p:cNvPr>
            <p:cNvSpPr/>
            <p:nvPr/>
          </p:nvSpPr>
          <p:spPr>
            <a:xfrm>
              <a:off x="8056338" y="2352754"/>
              <a:ext cx="3297600" cy="3955586"/>
            </a:xfrm>
            <a:prstGeom prst="roundRect">
              <a:avLst>
                <a:gd name="adj" fmla="val 4522"/>
              </a:avLst>
            </a:prstGeom>
            <a:solidFill>
              <a:srgbClr val="F2F2F2">
                <a:alpha val="85098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D863DCC-DBD3-FDCE-63F4-DF90F4A57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829" y="2452133"/>
              <a:ext cx="533839" cy="533839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C8975E2-F92C-2A5D-BBB8-117348FFF06C}"/>
                </a:ext>
              </a:extLst>
            </p:cNvPr>
            <p:cNvSpPr/>
            <p:nvPr/>
          </p:nvSpPr>
          <p:spPr>
            <a:xfrm>
              <a:off x="8635921" y="2467033"/>
              <a:ext cx="2717879" cy="504038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b="1">
                  <a:solidFill>
                    <a:srgbClr val="28385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Develop</a:t>
              </a:r>
              <a:endParaRPr lang="en-US" sz="2400" b="1">
                <a:solidFill>
                  <a:srgbClr val="2838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61D374-27CC-351C-9EE9-91ECC5805E38}"/>
                </a:ext>
              </a:extLst>
            </p:cNvPr>
            <p:cNvSpPr txBox="1"/>
            <p:nvPr/>
          </p:nvSpPr>
          <p:spPr>
            <a:xfrm>
              <a:off x="8176339" y="3169527"/>
              <a:ext cx="3029768" cy="233910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Collate</a:t>
              </a:r>
              <a:r>
                <a:rPr lang="en-GB" sz="1400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data, upgrade medium-scale to large-scale based on demand 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Improve productivity by </a:t>
              </a:r>
              <a:r>
                <a:rPr lang="en-GB" sz="1400" b="1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introducing</a:t>
              </a:r>
              <a:r>
                <a:rPr lang="en-GB" sz="1400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technologies in cold storage facilities for processing and packaging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Scale up </a:t>
              </a:r>
              <a:r>
                <a:rPr lang="en-GB" sz="1400" dirty="0">
                  <a:solidFill>
                    <a:srgbClr val="35404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to other countries across Sub-Saharan Africa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3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1C87E4D-2FD6-EB33-C5CF-C20077943ED9}"/>
              </a:ext>
            </a:extLst>
          </p:cNvPr>
          <p:cNvSpPr/>
          <p:nvPr/>
        </p:nvSpPr>
        <p:spPr>
          <a:xfrm>
            <a:off x="554182" y="1199923"/>
            <a:ext cx="11083636" cy="5338989"/>
          </a:xfrm>
          <a:prstGeom prst="roundRect">
            <a:avLst>
              <a:gd name="adj" fmla="val 2175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B767A5-5797-2E03-1889-0C219E79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999"/>
            <a:ext cx="4097482" cy="823070"/>
          </a:xfrm>
        </p:spPr>
        <p:txBody>
          <a:bodyPr>
            <a:normAutofit fontScale="97500"/>
          </a:bodyPr>
          <a:lstStyle/>
          <a:p>
            <a:r>
              <a:rPr lang="en-US">
                <a:cs typeface="Roboto" panose="02000000000000000000" pitchFamily="2" charset="0"/>
              </a:rPr>
              <a:t>Financial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49878-0FCB-7C2C-AC20-2426F04A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7823A5-DD4C-264B-25E2-82BB6C382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8368146" cy="484187"/>
          </a:xfrm>
        </p:spPr>
        <p:txBody>
          <a:bodyPr anchor="ctr">
            <a:normAutofit/>
          </a:bodyPr>
          <a:lstStyle/>
          <a:p>
            <a:r>
              <a:rPr lang="en-GB" sz="2000" i="1"/>
              <a:t>Facilitating vaccination in Africa through a cold-storage REIT</a:t>
            </a:r>
            <a:endParaRPr lang="en-US" sz="2000" i="1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807F94-804C-7224-25F2-5ACF21484E41}"/>
              </a:ext>
            </a:extLst>
          </p:cNvPr>
          <p:cNvSpPr/>
          <p:nvPr/>
        </p:nvSpPr>
        <p:spPr>
          <a:xfrm>
            <a:off x="4097294" y="1409237"/>
            <a:ext cx="1499013" cy="4907466"/>
          </a:xfrm>
          <a:prstGeom prst="roundRect">
            <a:avLst>
              <a:gd name="adj" fmla="val 7244"/>
            </a:avLst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Afrovax</a:t>
            </a:r>
            <a:r>
              <a:rPr lang="en-GB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Cold Storage REIT</a:t>
            </a:r>
            <a:endParaRPr lang="en-US" sz="1400" b="1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36E4E-5587-5BEA-EF91-E4304505016A}"/>
              </a:ext>
            </a:extLst>
          </p:cNvPr>
          <p:cNvSpPr/>
          <p:nvPr/>
        </p:nvSpPr>
        <p:spPr>
          <a:xfrm>
            <a:off x="876123" y="1409237"/>
            <a:ext cx="1499013" cy="1683145"/>
          </a:xfrm>
          <a:prstGeom prst="roundRect">
            <a:avLst>
              <a:gd name="adj" fmla="val 7720"/>
            </a:avLst>
          </a:prstGeom>
          <a:solidFill>
            <a:srgbClr val="138C7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Bond Investors</a:t>
            </a:r>
            <a:endParaRPr lang="en-US" sz="1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CE5701-4A06-1561-A6D6-6B25D1BB5CC6}"/>
              </a:ext>
            </a:extLst>
          </p:cNvPr>
          <p:cNvSpPr/>
          <p:nvPr/>
        </p:nvSpPr>
        <p:spPr>
          <a:xfrm>
            <a:off x="872808" y="3487205"/>
            <a:ext cx="1499013" cy="751531"/>
          </a:xfrm>
          <a:prstGeom prst="roundRect">
            <a:avLst>
              <a:gd name="adj" fmla="val 13422"/>
            </a:avLst>
          </a:prstGeom>
          <a:solidFill>
            <a:srgbClr val="D1D4D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C3E4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E83398-B86D-599A-CD51-6185550B4A25}"/>
              </a:ext>
            </a:extLst>
          </p:cNvPr>
          <p:cNvSpPr/>
          <p:nvPr/>
        </p:nvSpPr>
        <p:spPr>
          <a:xfrm>
            <a:off x="876123" y="4633557"/>
            <a:ext cx="1499013" cy="1683145"/>
          </a:xfrm>
          <a:prstGeom prst="roundRect">
            <a:avLst>
              <a:gd name="adj" fmla="val 6907"/>
            </a:avLst>
          </a:prstGeom>
          <a:solidFill>
            <a:srgbClr val="138C7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Unitholders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FADBDF-E69C-7C87-69D3-75C9EC7025C9}"/>
              </a:ext>
            </a:extLst>
          </p:cNvPr>
          <p:cNvCxnSpPr>
            <a:cxnSpLocks/>
          </p:cNvCxnSpPr>
          <p:nvPr/>
        </p:nvCxnSpPr>
        <p:spPr>
          <a:xfrm>
            <a:off x="2369541" y="4163267"/>
            <a:ext cx="1725472" cy="0"/>
          </a:xfrm>
          <a:prstGeom prst="straightConnector1">
            <a:avLst/>
          </a:prstGeom>
          <a:ln w="12700">
            <a:solidFill>
              <a:srgbClr val="3C3E4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B04A2-2043-05DE-E3DD-F1571430E887}"/>
              </a:ext>
            </a:extLst>
          </p:cNvPr>
          <p:cNvSpPr/>
          <p:nvPr/>
        </p:nvSpPr>
        <p:spPr>
          <a:xfrm>
            <a:off x="2243505" y="3797717"/>
            <a:ext cx="1961087" cy="336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C3E4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Sustainability-linked FX derivative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4C9C8F-3E2C-3583-47BE-3632543A82F3}"/>
              </a:ext>
            </a:extLst>
          </p:cNvPr>
          <p:cNvCxnSpPr>
            <a:cxnSpLocks/>
          </p:cNvCxnSpPr>
          <p:nvPr/>
        </p:nvCxnSpPr>
        <p:spPr>
          <a:xfrm>
            <a:off x="2375136" y="2972692"/>
            <a:ext cx="1722157" cy="0"/>
          </a:xfrm>
          <a:prstGeom prst="straightConnector1">
            <a:avLst/>
          </a:prstGeom>
          <a:ln w="12700">
            <a:solidFill>
              <a:srgbClr val="138C7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4DB9F4-AEDE-94F1-4A20-DA68A75FDBA3}"/>
              </a:ext>
            </a:extLst>
          </p:cNvPr>
          <p:cNvSpPr/>
          <p:nvPr/>
        </p:nvSpPr>
        <p:spPr>
          <a:xfrm>
            <a:off x="2488486" y="2568445"/>
            <a:ext cx="1452704" cy="35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Sustainability-linked bond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C89C4F-7AD1-E438-3E55-691D37E78EA3}"/>
              </a:ext>
            </a:extLst>
          </p:cNvPr>
          <p:cNvCxnSpPr>
            <a:cxnSpLocks/>
          </p:cNvCxnSpPr>
          <p:nvPr/>
        </p:nvCxnSpPr>
        <p:spPr>
          <a:xfrm>
            <a:off x="2353808" y="2414578"/>
            <a:ext cx="1743485" cy="0"/>
          </a:xfrm>
          <a:prstGeom prst="straightConnector1">
            <a:avLst/>
          </a:prstGeom>
          <a:ln w="12700">
            <a:solidFill>
              <a:srgbClr val="138C7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BB354C5-AAF3-42CD-06AB-8B33C2C951D3}"/>
              </a:ext>
            </a:extLst>
          </p:cNvPr>
          <p:cNvSpPr/>
          <p:nvPr/>
        </p:nvSpPr>
        <p:spPr>
          <a:xfrm>
            <a:off x="2488486" y="1964486"/>
            <a:ext cx="1452704" cy="35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2C00A2-0D3F-A457-56E9-376D4653C33A}"/>
              </a:ext>
            </a:extLst>
          </p:cNvPr>
          <p:cNvCxnSpPr>
            <a:cxnSpLocks/>
          </p:cNvCxnSpPr>
          <p:nvPr/>
        </p:nvCxnSpPr>
        <p:spPr>
          <a:xfrm>
            <a:off x="2390883" y="1818015"/>
            <a:ext cx="1706410" cy="0"/>
          </a:xfrm>
          <a:prstGeom prst="straightConnector1">
            <a:avLst/>
          </a:prstGeom>
          <a:ln w="12700">
            <a:solidFill>
              <a:srgbClr val="138C7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F9637-A2FA-2535-96BD-CB63EA72570E}"/>
              </a:ext>
            </a:extLst>
          </p:cNvPr>
          <p:cNvSpPr/>
          <p:nvPr/>
        </p:nvSpPr>
        <p:spPr>
          <a:xfrm>
            <a:off x="2488486" y="1319917"/>
            <a:ext cx="1452704" cy="35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Coupons &amp; principal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C24D98-F26C-E1EF-9BB0-A718AFA198FF}"/>
              </a:ext>
            </a:extLst>
          </p:cNvPr>
          <p:cNvSpPr/>
          <p:nvPr/>
        </p:nvSpPr>
        <p:spPr>
          <a:xfrm>
            <a:off x="2520125" y="4935013"/>
            <a:ext cx="1452704" cy="753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4A2055-31AA-405A-5205-85100F8967A6}"/>
              </a:ext>
            </a:extLst>
          </p:cNvPr>
          <p:cNvSpPr/>
          <p:nvPr/>
        </p:nvSpPr>
        <p:spPr>
          <a:xfrm>
            <a:off x="2519161" y="4541655"/>
            <a:ext cx="1452704" cy="31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Dividends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8E2429-04B8-F349-C877-8A11A3AA3986}"/>
              </a:ext>
            </a:extLst>
          </p:cNvPr>
          <p:cNvSpPr/>
          <p:nvPr/>
        </p:nvSpPr>
        <p:spPr>
          <a:xfrm>
            <a:off x="2520125" y="5440460"/>
            <a:ext cx="1452704" cy="753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4EAD45-4A2D-1110-9DC0-A71B760A359E}"/>
              </a:ext>
            </a:extLst>
          </p:cNvPr>
          <p:cNvCxnSpPr>
            <a:cxnSpLocks/>
          </p:cNvCxnSpPr>
          <p:nvPr/>
        </p:nvCxnSpPr>
        <p:spPr>
          <a:xfrm>
            <a:off x="2367262" y="6037899"/>
            <a:ext cx="1722157" cy="0"/>
          </a:xfrm>
          <a:prstGeom prst="straightConnector1">
            <a:avLst/>
          </a:prstGeom>
          <a:ln w="12700">
            <a:solidFill>
              <a:srgbClr val="138C7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98BE88-ED5E-4910-EC04-161C4C95A3E3}"/>
              </a:ext>
            </a:extLst>
          </p:cNvPr>
          <p:cNvCxnSpPr>
            <a:cxnSpLocks/>
          </p:cNvCxnSpPr>
          <p:nvPr/>
        </p:nvCxnSpPr>
        <p:spPr>
          <a:xfrm>
            <a:off x="2345934" y="5479785"/>
            <a:ext cx="1743485" cy="0"/>
          </a:xfrm>
          <a:prstGeom prst="straightConnector1">
            <a:avLst/>
          </a:prstGeom>
          <a:ln w="12700">
            <a:solidFill>
              <a:srgbClr val="138C7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7B0452-079C-F520-A744-08714BC7258F}"/>
              </a:ext>
            </a:extLst>
          </p:cNvPr>
          <p:cNvCxnSpPr>
            <a:cxnSpLocks/>
          </p:cNvCxnSpPr>
          <p:nvPr/>
        </p:nvCxnSpPr>
        <p:spPr>
          <a:xfrm>
            <a:off x="2383009" y="4883221"/>
            <a:ext cx="1706410" cy="0"/>
          </a:xfrm>
          <a:prstGeom prst="straightConnector1">
            <a:avLst/>
          </a:prstGeom>
          <a:ln w="12700">
            <a:solidFill>
              <a:srgbClr val="138C7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CC5F148-B895-14B1-BB52-D407413CD534}"/>
              </a:ext>
            </a:extLst>
          </p:cNvPr>
          <p:cNvSpPr/>
          <p:nvPr/>
        </p:nvSpPr>
        <p:spPr>
          <a:xfrm>
            <a:off x="6766701" y="3491030"/>
            <a:ext cx="1677398" cy="861769"/>
          </a:xfrm>
          <a:prstGeom prst="roundRect">
            <a:avLst>
              <a:gd name="adj" fmla="val 10491"/>
            </a:avLst>
          </a:prstGeom>
          <a:solidFill>
            <a:srgbClr val="536C8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Cold Storage Warehouses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BD9404-D713-12C7-7308-501871067B0E}"/>
              </a:ext>
            </a:extLst>
          </p:cNvPr>
          <p:cNvSpPr/>
          <p:nvPr/>
        </p:nvSpPr>
        <p:spPr>
          <a:xfrm>
            <a:off x="5675490" y="3738883"/>
            <a:ext cx="1039886" cy="489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2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254BED-4254-2E04-DB19-C592785A31FD}"/>
              </a:ext>
            </a:extLst>
          </p:cNvPr>
          <p:cNvCxnSpPr>
            <a:cxnSpLocks/>
          </p:cNvCxnSpPr>
          <p:nvPr/>
        </p:nvCxnSpPr>
        <p:spPr>
          <a:xfrm>
            <a:off x="5596307" y="4161792"/>
            <a:ext cx="1170394" cy="0"/>
          </a:xfrm>
          <a:prstGeom prst="straightConnector1">
            <a:avLst/>
          </a:prstGeom>
          <a:ln w="12700">
            <a:solidFill>
              <a:srgbClr val="3F52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4CF1E83-4CD2-F934-811A-A5B57F706FB1}"/>
              </a:ext>
            </a:extLst>
          </p:cNvPr>
          <p:cNvCxnSpPr>
            <a:cxnSpLocks/>
          </p:cNvCxnSpPr>
          <p:nvPr/>
        </p:nvCxnSpPr>
        <p:spPr>
          <a:xfrm flipV="1">
            <a:off x="10432820" y="4336220"/>
            <a:ext cx="10812" cy="1131465"/>
          </a:xfrm>
          <a:prstGeom prst="straightConnector1">
            <a:avLst/>
          </a:prstGeom>
          <a:ln w="12700">
            <a:solidFill>
              <a:srgbClr val="3F52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D8FAA05-6BB4-2E3D-C630-626D4BD1133A}"/>
              </a:ext>
            </a:extLst>
          </p:cNvPr>
          <p:cNvSpPr/>
          <p:nvPr/>
        </p:nvSpPr>
        <p:spPr>
          <a:xfrm>
            <a:off x="9612415" y="2230645"/>
            <a:ext cx="1671883" cy="849015"/>
          </a:xfrm>
          <a:prstGeom prst="roundRect">
            <a:avLst>
              <a:gd name="adj" fmla="val 7692"/>
            </a:avLst>
          </a:prstGeom>
          <a:solidFill>
            <a:srgbClr val="536C8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Vaccine Recipients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CCDE051-C0E9-2C3B-C6BB-265E6149B72F}"/>
              </a:ext>
            </a:extLst>
          </p:cNvPr>
          <p:cNvSpPr/>
          <p:nvPr/>
        </p:nvSpPr>
        <p:spPr>
          <a:xfrm>
            <a:off x="9632235" y="5467685"/>
            <a:ext cx="1601170" cy="849015"/>
          </a:xfrm>
          <a:prstGeom prst="roundRect">
            <a:avLst>
              <a:gd name="adj" fmla="val 11058"/>
            </a:avLst>
          </a:prstGeom>
          <a:solidFill>
            <a:srgbClr val="536C8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Vaccine Suppliers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EE3B5CD-596E-4B35-7C7B-900C069814FF}"/>
              </a:ext>
            </a:extLst>
          </p:cNvPr>
          <p:cNvSpPr/>
          <p:nvPr/>
        </p:nvSpPr>
        <p:spPr>
          <a:xfrm>
            <a:off x="6772257" y="2227404"/>
            <a:ext cx="1671890" cy="861769"/>
          </a:xfrm>
          <a:prstGeom prst="roundRect">
            <a:avLst>
              <a:gd name="adj" fmla="val 9369"/>
            </a:avLst>
          </a:prstGeom>
          <a:solidFill>
            <a:srgbClr val="BBC8D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F52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Independent Evaluator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0BA09D1-A20E-F453-F391-BE5E75F02650}"/>
              </a:ext>
            </a:extLst>
          </p:cNvPr>
          <p:cNvCxnSpPr>
            <a:cxnSpLocks/>
          </p:cNvCxnSpPr>
          <p:nvPr/>
        </p:nvCxnSpPr>
        <p:spPr>
          <a:xfrm>
            <a:off x="5603989" y="2938456"/>
            <a:ext cx="1156589" cy="0"/>
          </a:xfrm>
          <a:prstGeom prst="straightConnector1">
            <a:avLst/>
          </a:prstGeom>
          <a:ln w="12700">
            <a:solidFill>
              <a:srgbClr val="627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DD29511-7D04-EDD3-2BA2-31BF1020EDD0}"/>
              </a:ext>
            </a:extLst>
          </p:cNvPr>
          <p:cNvSpPr/>
          <p:nvPr/>
        </p:nvSpPr>
        <p:spPr>
          <a:xfrm>
            <a:off x="5557999" y="2562048"/>
            <a:ext cx="1151801" cy="334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F52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Results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A6120EC-C524-A8DE-AE1D-0C9B5C934884}"/>
              </a:ext>
            </a:extLst>
          </p:cNvPr>
          <p:cNvCxnSpPr>
            <a:cxnSpLocks/>
          </p:cNvCxnSpPr>
          <p:nvPr/>
        </p:nvCxnSpPr>
        <p:spPr>
          <a:xfrm flipV="1">
            <a:off x="10443632" y="3079660"/>
            <a:ext cx="4726" cy="407545"/>
          </a:xfrm>
          <a:prstGeom prst="straightConnector1">
            <a:avLst/>
          </a:prstGeom>
          <a:ln w="12700">
            <a:solidFill>
              <a:srgbClr val="3F52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5CBA2004-2D55-80E6-B88E-313F3F90C88E}"/>
              </a:ext>
            </a:extLst>
          </p:cNvPr>
          <p:cNvSpPr/>
          <p:nvPr/>
        </p:nvSpPr>
        <p:spPr>
          <a:xfrm>
            <a:off x="10461000" y="4643702"/>
            <a:ext cx="999333" cy="516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rgbClr val="32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Vaccines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78A312-B904-E39E-4704-5CA598ABA786}"/>
              </a:ext>
            </a:extLst>
          </p:cNvPr>
          <p:cNvSpPr/>
          <p:nvPr/>
        </p:nvSpPr>
        <p:spPr>
          <a:xfrm>
            <a:off x="10446971" y="3012928"/>
            <a:ext cx="1024173" cy="516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rgbClr val="32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Vaccines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628A9F7-55BA-17E6-F62A-04A361C973A5}"/>
              </a:ext>
            </a:extLst>
          </p:cNvPr>
          <p:cNvSpPr/>
          <p:nvPr/>
        </p:nvSpPr>
        <p:spPr>
          <a:xfrm>
            <a:off x="9646973" y="3487205"/>
            <a:ext cx="1593318" cy="849015"/>
          </a:xfrm>
          <a:prstGeom prst="roundRect">
            <a:avLst>
              <a:gd name="adj" fmla="val 11058"/>
            </a:avLst>
          </a:prstGeom>
          <a:solidFill>
            <a:srgbClr val="536C8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Vaccine Distributors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7FCE75-16BB-B876-EB7E-4C429D9C9B62}"/>
              </a:ext>
            </a:extLst>
          </p:cNvPr>
          <p:cNvSpPr/>
          <p:nvPr/>
        </p:nvSpPr>
        <p:spPr>
          <a:xfrm>
            <a:off x="8541023" y="3745103"/>
            <a:ext cx="1039886" cy="489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2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Lease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8B40A46-119D-8DDD-963C-CE15D0D32645}"/>
              </a:ext>
            </a:extLst>
          </p:cNvPr>
          <p:cNvCxnSpPr>
            <a:cxnSpLocks/>
          </p:cNvCxnSpPr>
          <p:nvPr/>
        </p:nvCxnSpPr>
        <p:spPr>
          <a:xfrm>
            <a:off x="8461841" y="4168012"/>
            <a:ext cx="1170394" cy="0"/>
          </a:xfrm>
          <a:prstGeom prst="straightConnector1">
            <a:avLst/>
          </a:prstGeom>
          <a:ln w="12700">
            <a:solidFill>
              <a:srgbClr val="3F52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C511959-241A-8F71-9101-91DDA893412E}"/>
              </a:ext>
            </a:extLst>
          </p:cNvPr>
          <p:cNvCxnSpPr>
            <a:cxnSpLocks/>
          </p:cNvCxnSpPr>
          <p:nvPr/>
        </p:nvCxnSpPr>
        <p:spPr>
          <a:xfrm flipH="1">
            <a:off x="5596307" y="2385487"/>
            <a:ext cx="1175950" cy="0"/>
          </a:xfrm>
          <a:prstGeom prst="straightConnector1">
            <a:avLst/>
          </a:prstGeom>
          <a:ln w="12700">
            <a:solidFill>
              <a:srgbClr val="627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17D6F777-DE72-DF04-6850-251B38EF3F89}"/>
              </a:ext>
            </a:extLst>
          </p:cNvPr>
          <p:cNvSpPr/>
          <p:nvPr/>
        </p:nvSpPr>
        <p:spPr>
          <a:xfrm>
            <a:off x="5517840" y="1551949"/>
            <a:ext cx="1356499" cy="779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F52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Evaluate sustainability performance targets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C0EFC6-0095-5E0A-6B1D-61391FFC3CA8}"/>
              </a:ext>
            </a:extLst>
          </p:cNvPr>
          <p:cNvSpPr/>
          <p:nvPr/>
        </p:nvSpPr>
        <p:spPr>
          <a:xfrm>
            <a:off x="5536524" y="3213830"/>
            <a:ext cx="1317816" cy="351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2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Returns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D99F30-70CE-85D4-D8D0-22562877D35F}"/>
              </a:ext>
            </a:extLst>
          </p:cNvPr>
          <p:cNvCxnSpPr>
            <a:cxnSpLocks/>
          </p:cNvCxnSpPr>
          <p:nvPr/>
        </p:nvCxnSpPr>
        <p:spPr>
          <a:xfrm>
            <a:off x="5596991" y="3628863"/>
            <a:ext cx="1169710" cy="0"/>
          </a:xfrm>
          <a:prstGeom prst="straightConnector1">
            <a:avLst/>
          </a:prstGeom>
          <a:ln w="12700">
            <a:solidFill>
              <a:srgbClr val="3F526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F86A821-5561-38F2-AF21-413145A1E7DA}"/>
              </a:ext>
            </a:extLst>
          </p:cNvPr>
          <p:cNvSpPr/>
          <p:nvPr/>
        </p:nvSpPr>
        <p:spPr>
          <a:xfrm>
            <a:off x="8402058" y="3220051"/>
            <a:ext cx="1317816" cy="351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2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BA175A-3C94-781C-A71A-3C9A2B02D4A8}"/>
              </a:ext>
            </a:extLst>
          </p:cNvPr>
          <p:cNvCxnSpPr>
            <a:cxnSpLocks/>
          </p:cNvCxnSpPr>
          <p:nvPr/>
        </p:nvCxnSpPr>
        <p:spPr>
          <a:xfrm>
            <a:off x="8462525" y="3635084"/>
            <a:ext cx="1169710" cy="0"/>
          </a:xfrm>
          <a:prstGeom prst="straightConnector1">
            <a:avLst/>
          </a:prstGeom>
          <a:ln w="12700">
            <a:solidFill>
              <a:srgbClr val="3F526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F75F8B-C685-D34E-B5A5-765CABB6BD22}"/>
              </a:ext>
            </a:extLst>
          </p:cNvPr>
          <p:cNvCxnSpPr>
            <a:cxnSpLocks/>
          </p:cNvCxnSpPr>
          <p:nvPr/>
        </p:nvCxnSpPr>
        <p:spPr>
          <a:xfrm>
            <a:off x="2369541" y="3632301"/>
            <a:ext cx="1725472" cy="0"/>
          </a:xfrm>
          <a:prstGeom prst="straightConnector1">
            <a:avLst/>
          </a:prstGeom>
          <a:ln w="12700">
            <a:solidFill>
              <a:srgbClr val="3C3E4E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D346AD8-CF26-26AC-65AA-CB6D8EE6F61E}"/>
              </a:ext>
            </a:extLst>
          </p:cNvPr>
          <p:cNvSpPr/>
          <p:nvPr/>
        </p:nvSpPr>
        <p:spPr>
          <a:xfrm>
            <a:off x="2505789" y="3296301"/>
            <a:ext cx="1441496" cy="336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C3E4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Fees</a:t>
            </a:r>
          </a:p>
        </p:txBody>
      </p:sp>
    </p:spTree>
    <p:extLst>
      <p:ext uri="{BB962C8B-B14F-4D97-AF65-F5344CB8AC3E}">
        <p14:creationId xmlns:p14="http://schemas.microsoft.com/office/powerpoint/2010/main" val="75502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" grpId="0" animBg="1"/>
      <p:bldP spid="5" grpId="0" animBg="1"/>
      <p:bldP spid="7" grpId="0" animBg="1"/>
      <p:bldP spid="8" grpId="0" animBg="1"/>
      <p:bldP spid="11" grpId="0"/>
      <p:bldP spid="18" grpId="0"/>
      <p:bldP spid="20" grpId="0"/>
      <p:bldP spid="22" grpId="0"/>
      <p:bldP spid="23" grpId="0"/>
      <p:bldP spid="24" grpId="0"/>
      <p:bldP spid="25" grpId="0"/>
      <p:bldP spid="29" grpId="0" animBg="1"/>
      <p:bldP spid="33" grpId="0"/>
      <p:bldP spid="39" grpId="0" animBg="1"/>
      <p:bldP spid="40" grpId="0" animBg="1"/>
      <p:bldP spid="41" grpId="0" animBg="1"/>
      <p:bldP spid="43" grpId="0"/>
      <p:bldP spid="45" grpId="0"/>
      <p:bldP spid="46" grpId="0"/>
      <p:bldP spid="48" grpId="0" animBg="1"/>
      <p:bldP spid="50" grpId="0"/>
      <p:bldP spid="57" grpId="0"/>
      <p:bldP spid="13" grpId="0"/>
      <p:bldP spid="15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04A5733-E6E0-4375-E40E-27735C08A9AF}"/>
              </a:ext>
            </a:extLst>
          </p:cNvPr>
          <p:cNvSpPr/>
          <p:nvPr/>
        </p:nvSpPr>
        <p:spPr>
          <a:xfrm>
            <a:off x="154605" y="1661324"/>
            <a:ext cx="11512494" cy="1728813"/>
          </a:xfrm>
          <a:prstGeom prst="roundRect">
            <a:avLst>
              <a:gd name="adj" fmla="val 2175"/>
            </a:avLst>
          </a:prstGeom>
          <a:solidFill>
            <a:schemeClr val="bg1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1942-1798-E6B6-14D0-66EEC387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20462B-2B9F-B725-688C-557E65F6D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3" r="6675"/>
          <a:stretch/>
        </p:blipFill>
        <p:spPr>
          <a:xfrm>
            <a:off x="214523" y="5190750"/>
            <a:ext cx="1454212" cy="154292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A984E-2949-8A71-0F1E-D115242F3966}"/>
              </a:ext>
            </a:extLst>
          </p:cNvPr>
          <p:cNvGrpSpPr/>
          <p:nvPr/>
        </p:nvGrpSpPr>
        <p:grpSpPr>
          <a:xfrm>
            <a:off x="838200" y="3870566"/>
            <a:ext cx="3033113" cy="2835367"/>
            <a:chOff x="1115977" y="3070078"/>
            <a:chExt cx="3743331" cy="3499282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CDA9DD-C4D3-A7FB-420D-E5FC33473DEF}"/>
                </a:ext>
              </a:extLst>
            </p:cNvPr>
            <p:cNvSpPr/>
            <p:nvPr/>
          </p:nvSpPr>
          <p:spPr>
            <a:xfrm rot="14538946">
              <a:off x="810995" y="4416143"/>
              <a:ext cx="2458199" cy="1848236"/>
            </a:xfrm>
            <a:custGeom>
              <a:avLst/>
              <a:gdLst>
                <a:gd name="connsiteX0" fmla="*/ 2458199 w 2458199"/>
                <a:gd name="connsiteY0" fmla="*/ 1787798 h 1848236"/>
                <a:gd name="connsiteX1" fmla="*/ 0 w 2458199"/>
                <a:gd name="connsiteY1" fmla="*/ 1848236 h 1848236"/>
                <a:gd name="connsiteX2" fmla="*/ 1249530 w 2458199"/>
                <a:gd name="connsiteY2" fmla="*/ 0 h 184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8199" h="1848236">
                  <a:moveTo>
                    <a:pt x="2458199" y="1787798"/>
                  </a:moveTo>
                  <a:lnTo>
                    <a:pt x="0" y="1848236"/>
                  </a:lnTo>
                  <a:lnTo>
                    <a:pt x="1249530" y="0"/>
                  </a:lnTo>
                  <a:close/>
                </a:path>
              </a:pathLst>
            </a:custGeom>
            <a:solidFill>
              <a:srgbClr val="9EB0C6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0D6D9A-4276-5943-CEB9-6CB6F2955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82" t="10771" r="24219" b="10987"/>
            <a:stretch/>
          </p:blipFill>
          <p:spPr>
            <a:xfrm>
              <a:off x="2116108" y="3070078"/>
              <a:ext cx="2743200" cy="2910545"/>
            </a:xfrm>
            <a:prstGeom prst="ellipse">
              <a:avLst/>
            </a:prstGeom>
            <a:ln w="28575">
              <a:solidFill>
                <a:srgbClr val="283859"/>
              </a:solidFill>
            </a:ln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71D577F-37FE-2B20-E472-F360F4C43928}"/>
              </a:ext>
            </a:extLst>
          </p:cNvPr>
          <p:cNvSpPr/>
          <p:nvPr/>
        </p:nvSpPr>
        <p:spPr>
          <a:xfrm>
            <a:off x="154605" y="1066212"/>
            <a:ext cx="11512495" cy="504038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 Geography Selection Process</a:t>
            </a:r>
            <a:endParaRPr lang="en-US" sz="2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589C4D6-4DF3-22C0-34D1-48D3A043D970}"/>
              </a:ext>
            </a:extLst>
          </p:cNvPr>
          <p:cNvSpPr/>
          <p:nvPr/>
        </p:nvSpPr>
        <p:spPr>
          <a:xfrm>
            <a:off x="2982174" y="1716480"/>
            <a:ext cx="2384695" cy="1005584"/>
          </a:xfrm>
          <a:prstGeom prst="roundRect">
            <a:avLst>
              <a:gd name="adj" fmla="val 10054"/>
            </a:avLst>
          </a:prstGeom>
          <a:solidFill>
            <a:srgbClr val="A3C4C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Places with the lowest childhood vaccination rate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2FCA52-9648-4D53-552B-85AAB42F80C5}"/>
              </a:ext>
            </a:extLst>
          </p:cNvPr>
          <p:cNvSpPr/>
          <p:nvPr/>
        </p:nvSpPr>
        <p:spPr>
          <a:xfrm>
            <a:off x="2982174" y="2857255"/>
            <a:ext cx="2384694" cy="421407"/>
          </a:xfrm>
          <a:prstGeom prst="roundRect">
            <a:avLst/>
          </a:prstGeom>
          <a:solidFill>
            <a:srgbClr val="A3C4C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countries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D54404-ECF0-23B2-4528-FF8F3ED35126}"/>
              </a:ext>
            </a:extLst>
          </p:cNvPr>
          <p:cNvSpPr/>
          <p:nvPr/>
        </p:nvSpPr>
        <p:spPr>
          <a:xfrm>
            <a:off x="238650" y="1713705"/>
            <a:ext cx="1663731" cy="1005584"/>
          </a:xfrm>
          <a:prstGeom prst="roundRect">
            <a:avLst>
              <a:gd name="adj" fmla="val 10054"/>
            </a:avLst>
          </a:prstGeom>
          <a:solidFill>
            <a:srgbClr val="B9C6D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Sub-Saharan Africa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931FBE1-C66B-6E37-61F4-02487EF62459}"/>
              </a:ext>
            </a:extLst>
          </p:cNvPr>
          <p:cNvSpPr/>
          <p:nvPr/>
        </p:nvSpPr>
        <p:spPr>
          <a:xfrm>
            <a:off x="229875" y="2859483"/>
            <a:ext cx="1663731" cy="421407"/>
          </a:xfrm>
          <a:prstGeom prst="roundRect">
            <a:avLst/>
          </a:prstGeom>
          <a:solidFill>
            <a:srgbClr val="B9C6D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46 countries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4E5413-B83E-81D1-DB89-27CD44065A39}"/>
              </a:ext>
            </a:extLst>
          </p:cNvPr>
          <p:cNvSpPr/>
          <p:nvPr/>
        </p:nvSpPr>
        <p:spPr>
          <a:xfrm>
            <a:off x="6446662" y="1712879"/>
            <a:ext cx="2778729" cy="1005584"/>
          </a:xfrm>
          <a:prstGeom prst="roundRect">
            <a:avLst>
              <a:gd name="adj" fmla="val 10054"/>
            </a:avLst>
          </a:prstGeom>
          <a:solidFill>
            <a:srgbClr val="85C1B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Balancing against political and security risks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E67355-28C5-6969-B81A-3F9DB3B57121}"/>
              </a:ext>
            </a:extLst>
          </p:cNvPr>
          <p:cNvSpPr/>
          <p:nvPr/>
        </p:nvSpPr>
        <p:spPr>
          <a:xfrm>
            <a:off x="6446661" y="2853654"/>
            <a:ext cx="2778729" cy="421407"/>
          </a:xfrm>
          <a:prstGeom prst="roundRect">
            <a:avLst/>
          </a:prstGeom>
          <a:solidFill>
            <a:srgbClr val="85C1B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countries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E466738-7F8A-BDC7-8D79-130E574366B8}"/>
              </a:ext>
            </a:extLst>
          </p:cNvPr>
          <p:cNvSpPr/>
          <p:nvPr/>
        </p:nvSpPr>
        <p:spPr>
          <a:xfrm>
            <a:off x="10305187" y="1712879"/>
            <a:ext cx="1282437" cy="1005584"/>
          </a:xfrm>
          <a:prstGeom prst="roundRect">
            <a:avLst>
              <a:gd name="adj" fmla="val 10054"/>
            </a:avLst>
          </a:prstGeom>
          <a:solidFill>
            <a:srgbClr val="138C7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 potential</a:t>
            </a:r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D165B3D-3570-F213-F2A3-E25B9D3DB396}"/>
              </a:ext>
            </a:extLst>
          </p:cNvPr>
          <p:cNvSpPr/>
          <p:nvPr/>
        </p:nvSpPr>
        <p:spPr>
          <a:xfrm>
            <a:off x="10283671" y="2853654"/>
            <a:ext cx="1303953" cy="421407"/>
          </a:xfrm>
          <a:prstGeom prst="roundRect">
            <a:avLst/>
          </a:prstGeom>
          <a:solidFill>
            <a:srgbClr val="138C7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countries</a:t>
            </a:r>
            <a:endParaRPr lang="en-US" sz="16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E2B3770-ECCF-83A3-CA13-1C854C392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3" t="16560" r="31839" b="16560"/>
          <a:stretch/>
        </p:blipFill>
        <p:spPr>
          <a:xfrm>
            <a:off x="214523" y="5452986"/>
            <a:ext cx="1031908" cy="1031908"/>
          </a:xfrm>
          <a:prstGeom prst="ellipse">
            <a:avLst/>
          </a:prstGeom>
          <a:ln w="28575">
            <a:solidFill>
              <a:srgbClr val="283859"/>
            </a:solidFill>
          </a:ln>
        </p:spPr>
      </p:pic>
      <p:sp>
        <p:nvSpPr>
          <p:cNvPr id="46" name="Flowchart: Extract 45">
            <a:extLst>
              <a:ext uri="{FF2B5EF4-FFF2-40B4-BE49-F238E27FC236}">
                <a16:creationId xmlns:a16="http://schemas.microsoft.com/office/drawing/2014/main" id="{7F360DEF-1BFE-92DF-6E20-B4C991DB4926}"/>
              </a:ext>
            </a:extLst>
          </p:cNvPr>
          <p:cNvSpPr/>
          <p:nvPr/>
        </p:nvSpPr>
        <p:spPr>
          <a:xfrm rot="5400000">
            <a:off x="1951661" y="1888071"/>
            <a:ext cx="981234" cy="679553"/>
          </a:xfrm>
          <a:prstGeom prst="flowChartExtract">
            <a:avLst/>
          </a:prstGeom>
          <a:gradFill flip="none" rotWithShape="1">
            <a:gsLst>
              <a:gs pos="100000">
                <a:srgbClr val="7CACB2"/>
              </a:gs>
              <a:gs pos="0">
                <a:srgbClr val="9EB0C6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7" name="Flowchart: Extract 46">
            <a:extLst>
              <a:ext uri="{FF2B5EF4-FFF2-40B4-BE49-F238E27FC236}">
                <a16:creationId xmlns:a16="http://schemas.microsoft.com/office/drawing/2014/main" id="{C9FC25FC-793A-FCA6-F39A-A03FAC6D9EB5}"/>
              </a:ext>
            </a:extLst>
          </p:cNvPr>
          <p:cNvSpPr/>
          <p:nvPr/>
        </p:nvSpPr>
        <p:spPr>
          <a:xfrm rot="5400000">
            <a:off x="5416149" y="1888071"/>
            <a:ext cx="981234" cy="679553"/>
          </a:xfrm>
          <a:prstGeom prst="flowChartExtract">
            <a:avLst/>
          </a:prstGeom>
          <a:gradFill flip="none" rotWithShape="1">
            <a:gsLst>
              <a:gs pos="100000">
                <a:srgbClr val="4BA392"/>
              </a:gs>
              <a:gs pos="0">
                <a:srgbClr val="7CACB2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Flowchart: Extract 47">
            <a:extLst>
              <a:ext uri="{FF2B5EF4-FFF2-40B4-BE49-F238E27FC236}">
                <a16:creationId xmlns:a16="http://schemas.microsoft.com/office/drawing/2014/main" id="{0A60968F-5B5E-EB38-13F7-F42E941BBC9B}"/>
              </a:ext>
            </a:extLst>
          </p:cNvPr>
          <p:cNvSpPr/>
          <p:nvPr/>
        </p:nvSpPr>
        <p:spPr>
          <a:xfrm rot="5400000">
            <a:off x="9274671" y="1863721"/>
            <a:ext cx="981234" cy="679553"/>
          </a:xfrm>
          <a:prstGeom prst="flowChartExtract">
            <a:avLst/>
          </a:prstGeom>
          <a:gradFill flip="none" rotWithShape="1">
            <a:gsLst>
              <a:gs pos="100000">
                <a:srgbClr val="138C78"/>
              </a:gs>
              <a:gs pos="0">
                <a:srgbClr val="4BA392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3986FD-764B-0AC3-05F0-BF63F00D6C85}"/>
              </a:ext>
            </a:extLst>
          </p:cNvPr>
          <p:cNvSpPr/>
          <p:nvPr/>
        </p:nvSpPr>
        <p:spPr>
          <a:xfrm>
            <a:off x="5964072" y="3525329"/>
            <a:ext cx="5703027" cy="753455"/>
          </a:xfrm>
          <a:prstGeom prst="roundRect">
            <a:avLst>
              <a:gd name="adj" fmla="val 12058"/>
            </a:avLst>
          </a:prstGeom>
          <a:solidFill>
            <a:srgbClr val="3A665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9F204E3-2171-2209-4E72-CB4C33D76369}"/>
              </a:ext>
            </a:extLst>
          </p:cNvPr>
          <p:cNvSpPr/>
          <p:nvPr/>
        </p:nvSpPr>
        <p:spPr>
          <a:xfrm>
            <a:off x="4248761" y="4341100"/>
            <a:ext cx="7418338" cy="2466482"/>
          </a:xfrm>
          <a:prstGeom prst="roundRect">
            <a:avLst>
              <a:gd name="adj" fmla="val 2175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10D1CAE-B478-5C6B-E208-6819DB3FED7C}"/>
              </a:ext>
            </a:extLst>
          </p:cNvPr>
          <p:cNvSpPr txBox="1">
            <a:spLocks/>
          </p:cNvSpPr>
          <p:nvPr/>
        </p:nvSpPr>
        <p:spPr>
          <a:xfrm>
            <a:off x="6550083" y="3546830"/>
            <a:ext cx="2016586" cy="597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/>
              <a:t>Childhood vaccination rate</a:t>
            </a:r>
            <a:endParaRPr lang="en-US" sz="1800" b="1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DF34CC5-4CB4-CE68-9D20-B1B387D58DBF}"/>
              </a:ext>
            </a:extLst>
          </p:cNvPr>
          <p:cNvSpPr txBox="1">
            <a:spLocks/>
          </p:cNvSpPr>
          <p:nvPr/>
        </p:nvSpPr>
        <p:spPr>
          <a:xfrm>
            <a:off x="8474918" y="3546830"/>
            <a:ext cx="1354021" cy="597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/>
              <a:t>Population</a:t>
            </a:r>
            <a:endParaRPr lang="en-US" sz="1800" b="1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9C2AD3C-7224-71C1-34B4-FD33C05A8AB8}"/>
              </a:ext>
            </a:extLst>
          </p:cNvPr>
          <p:cNvSpPr txBox="1">
            <a:spLocks/>
          </p:cNvSpPr>
          <p:nvPr/>
        </p:nvSpPr>
        <p:spPr>
          <a:xfrm>
            <a:off x="9857980" y="3546830"/>
            <a:ext cx="1620343" cy="597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/>
              <a:t>Fertility Rate</a:t>
            </a:r>
            <a:endParaRPr lang="en-US" sz="1800" b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ED24F-ADAD-FCA3-8FC1-AEBB206CE4B5}"/>
              </a:ext>
            </a:extLst>
          </p:cNvPr>
          <p:cNvSpPr txBox="1"/>
          <p:nvPr/>
        </p:nvSpPr>
        <p:spPr>
          <a:xfrm>
            <a:off x="9856632" y="3774568"/>
            <a:ext cx="187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i="1">
                <a:solidFill>
                  <a:schemeClr val="tx1">
                    <a:lumMod val="65000"/>
                    <a:lumOff val="35000"/>
                  </a:schemeClr>
                </a:solidFill>
              </a:rPr>
              <a:t>Births per women</a:t>
            </a:r>
            <a:endParaRPr lang="en-US" sz="18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8DF5AE-0C8D-227E-199F-219B7944A98F}"/>
              </a:ext>
            </a:extLst>
          </p:cNvPr>
          <p:cNvSpPr txBox="1"/>
          <p:nvPr/>
        </p:nvSpPr>
        <p:spPr>
          <a:xfrm>
            <a:off x="8491764" y="3774568"/>
            <a:ext cx="117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i="1">
                <a:solidFill>
                  <a:schemeClr val="tx1">
                    <a:lumMod val="65000"/>
                    <a:lumOff val="35000"/>
                  </a:schemeClr>
                </a:solidFill>
              </a:rPr>
              <a:t>Millions</a:t>
            </a:r>
            <a:endParaRPr lang="en-US" sz="18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B2DD84-F2D3-71EC-1137-6A245DD582A0}"/>
              </a:ext>
            </a:extLst>
          </p:cNvPr>
          <p:cNvSpPr txBox="1"/>
          <p:nvPr/>
        </p:nvSpPr>
        <p:spPr>
          <a:xfrm>
            <a:off x="6546473" y="3993811"/>
            <a:ext cx="1176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i="1">
                <a:solidFill>
                  <a:schemeClr val="bg1">
                    <a:lumMod val="50000"/>
                  </a:schemeClr>
                </a:solidFill>
              </a:rPr>
              <a:t>2021</a:t>
            </a:r>
            <a:endParaRPr lang="en-US" sz="14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783292-829B-2C55-A128-760A9A12A10A}"/>
              </a:ext>
            </a:extLst>
          </p:cNvPr>
          <p:cNvSpPr txBox="1"/>
          <p:nvPr/>
        </p:nvSpPr>
        <p:spPr>
          <a:xfrm>
            <a:off x="8471192" y="3993811"/>
            <a:ext cx="1176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i="1">
                <a:solidFill>
                  <a:schemeClr val="bg1">
                    <a:lumMod val="50000"/>
                  </a:schemeClr>
                </a:solidFill>
              </a:rPr>
              <a:t>2021</a:t>
            </a:r>
            <a:endParaRPr lang="en-US" sz="1400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DE259D-2CD4-9278-243F-9DA89E68C07C}"/>
              </a:ext>
            </a:extLst>
          </p:cNvPr>
          <p:cNvGrpSpPr/>
          <p:nvPr/>
        </p:nvGrpSpPr>
        <p:grpSpPr>
          <a:xfrm>
            <a:off x="4248761" y="5004118"/>
            <a:ext cx="6791640" cy="470455"/>
            <a:chOff x="4248761" y="4932850"/>
            <a:chExt cx="6791640" cy="470455"/>
          </a:xfrm>
        </p:grpSpPr>
        <p:pic>
          <p:nvPicPr>
            <p:cNvPr id="44" name="Picture 43" descr="Shape&#10;&#10;Description automatically generated">
              <a:extLst>
                <a:ext uri="{FF2B5EF4-FFF2-40B4-BE49-F238E27FC236}">
                  <a16:creationId xmlns:a16="http://schemas.microsoft.com/office/drawing/2014/main" id="{33978863-0A30-E56C-AF0D-B42D39027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00" b="16623"/>
            <a:stretch/>
          </p:blipFill>
          <p:spPr>
            <a:xfrm>
              <a:off x="5608309" y="4956402"/>
              <a:ext cx="634924" cy="423351"/>
            </a:xfrm>
            <a:prstGeom prst="roundRect">
              <a:avLst>
                <a:gd name="adj" fmla="val 12490"/>
              </a:avLst>
            </a:prstGeom>
          </p:spPr>
        </p:pic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AFDB3CBC-D063-C822-C78A-D5CC132066BB}"/>
                </a:ext>
              </a:extLst>
            </p:cNvPr>
            <p:cNvSpPr txBox="1">
              <a:spLocks/>
            </p:cNvSpPr>
            <p:nvPr/>
          </p:nvSpPr>
          <p:spPr>
            <a:xfrm>
              <a:off x="4248761" y="4932850"/>
              <a:ext cx="1208964" cy="4704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GB" sz="1800" b="1"/>
                <a:t>Guinea</a:t>
              </a:r>
              <a:endParaRPr lang="en-US" sz="1800" b="1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CF7C659-4339-69CF-D03B-22277ECA0312}"/>
                </a:ext>
              </a:extLst>
            </p:cNvPr>
            <p:cNvSpPr txBox="1">
              <a:spLocks/>
            </p:cNvSpPr>
            <p:nvPr/>
          </p:nvSpPr>
          <p:spPr>
            <a:xfrm>
              <a:off x="6712801" y="5006942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dirty="0">
                  <a:cs typeface="Calibri"/>
                </a:rPr>
                <a:t>49.7%</a:t>
              </a:r>
              <a:endParaRPr lang="en-US" sz="1400" dirty="0">
                <a:cs typeface="Calibri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E1C47CA0-05CD-196B-D2F8-24A7B5E47578}"/>
                </a:ext>
              </a:extLst>
            </p:cNvPr>
            <p:cNvSpPr txBox="1">
              <a:spLocks/>
            </p:cNvSpPr>
            <p:nvPr/>
          </p:nvSpPr>
          <p:spPr>
            <a:xfrm>
              <a:off x="8566669" y="5006942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>
                  <a:cs typeface="Calibri"/>
                </a:rPr>
                <a:t>13.5</a:t>
              </a:r>
              <a:endParaRPr lang="en-US" sz="1400">
                <a:cs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48672CA5-1902-6C54-4AB1-9F279F080757}"/>
                </a:ext>
              </a:extLst>
            </p:cNvPr>
            <p:cNvSpPr txBox="1">
              <a:spLocks/>
            </p:cNvSpPr>
            <p:nvPr/>
          </p:nvSpPr>
          <p:spPr>
            <a:xfrm>
              <a:off x="10192688" y="5006942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>
                  <a:cs typeface="Calibri"/>
                </a:rPr>
                <a:t>4.49</a:t>
              </a:r>
              <a:endParaRPr lang="en-US" sz="1400">
                <a:cs typeface="Calibri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9EF32C-30A4-45C9-6159-838F2B5A9017}"/>
              </a:ext>
            </a:extLst>
          </p:cNvPr>
          <p:cNvGrpSpPr/>
          <p:nvPr/>
        </p:nvGrpSpPr>
        <p:grpSpPr>
          <a:xfrm>
            <a:off x="4248761" y="5624101"/>
            <a:ext cx="6791640" cy="470456"/>
            <a:chOff x="4248761" y="6248668"/>
            <a:chExt cx="6791640" cy="470456"/>
          </a:xfrm>
        </p:grpSpPr>
        <p:pic>
          <p:nvPicPr>
            <p:cNvPr id="61" name="Picture 60" descr="Icon&#10;&#10;Description automatically generated">
              <a:extLst>
                <a:ext uri="{FF2B5EF4-FFF2-40B4-BE49-F238E27FC236}">
                  <a16:creationId xmlns:a16="http://schemas.microsoft.com/office/drawing/2014/main" id="{735BD0FD-A858-942B-3F51-2E9732BC3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53" b="12951"/>
            <a:stretch/>
          </p:blipFill>
          <p:spPr>
            <a:xfrm>
              <a:off x="5608309" y="6248668"/>
              <a:ext cx="634924" cy="470456"/>
            </a:xfrm>
            <a:prstGeom prst="rect">
              <a:avLst/>
            </a:prstGeom>
          </p:spPr>
        </p:pic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14EC62DB-4384-F3C3-256F-55D81D830AF2}"/>
                </a:ext>
              </a:extLst>
            </p:cNvPr>
            <p:cNvSpPr txBox="1">
              <a:spLocks/>
            </p:cNvSpPr>
            <p:nvPr/>
          </p:nvSpPr>
          <p:spPr>
            <a:xfrm>
              <a:off x="4248761" y="6248668"/>
              <a:ext cx="1208964" cy="4704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GB" sz="1800" b="1"/>
                <a:t>Chad</a:t>
              </a:r>
              <a:endParaRPr lang="en-US" sz="1800" b="1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32C8D345-0399-392A-D22B-8A34A9E40A33}"/>
                </a:ext>
              </a:extLst>
            </p:cNvPr>
            <p:cNvSpPr txBox="1">
              <a:spLocks/>
            </p:cNvSpPr>
            <p:nvPr/>
          </p:nvSpPr>
          <p:spPr>
            <a:xfrm>
              <a:off x="6710663" y="6322760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dirty="0">
                  <a:cs typeface="Calibri"/>
                </a:rPr>
                <a:t>57.0%</a:t>
              </a:r>
              <a:endParaRPr lang="en-US" sz="1400" dirty="0">
                <a:cs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A8FC9489-4A24-AEA5-9773-F66000A59844}"/>
                </a:ext>
              </a:extLst>
            </p:cNvPr>
            <p:cNvSpPr txBox="1">
              <a:spLocks/>
            </p:cNvSpPr>
            <p:nvPr/>
          </p:nvSpPr>
          <p:spPr>
            <a:xfrm>
              <a:off x="8566669" y="6322760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>
                  <a:cs typeface="Calibri"/>
                </a:rPr>
                <a:t>17.2</a:t>
              </a:r>
              <a:endParaRPr lang="en-US" sz="1400">
                <a:cs typeface="Calibri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402F4490-4F21-CDA2-2288-D752A688D3D8}"/>
                </a:ext>
              </a:extLst>
            </p:cNvPr>
            <p:cNvSpPr txBox="1">
              <a:spLocks/>
            </p:cNvSpPr>
            <p:nvPr/>
          </p:nvSpPr>
          <p:spPr>
            <a:xfrm>
              <a:off x="10192688" y="6322760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dirty="0">
                  <a:cs typeface="Calibri"/>
                </a:rPr>
                <a:t>6.35</a:t>
              </a:r>
              <a:endParaRPr lang="en-US" sz="1400" dirty="0">
                <a:cs typeface="Calibri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74CFFC-8DA3-536B-7561-50A77166BC34}"/>
              </a:ext>
            </a:extLst>
          </p:cNvPr>
          <p:cNvGrpSpPr/>
          <p:nvPr/>
        </p:nvGrpSpPr>
        <p:grpSpPr>
          <a:xfrm>
            <a:off x="4249095" y="6244086"/>
            <a:ext cx="6791306" cy="470455"/>
            <a:chOff x="4219720" y="5527525"/>
            <a:chExt cx="6791306" cy="470455"/>
          </a:xfrm>
        </p:grpSpPr>
        <p:pic>
          <p:nvPicPr>
            <p:cNvPr id="85" name="Picture 84" descr="Icon&#10;&#10;Description automatically generated">
              <a:extLst>
                <a:ext uri="{FF2B5EF4-FFF2-40B4-BE49-F238E27FC236}">
                  <a16:creationId xmlns:a16="http://schemas.microsoft.com/office/drawing/2014/main" id="{C441B328-CC9E-9179-9DFB-6D349C871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55" b="14667"/>
            <a:stretch/>
          </p:blipFill>
          <p:spPr>
            <a:xfrm>
              <a:off x="5608309" y="5551077"/>
              <a:ext cx="634924" cy="423351"/>
            </a:xfrm>
            <a:prstGeom prst="roundRect">
              <a:avLst>
                <a:gd name="adj" fmla="val 14102"/>
              </a:avLst>
            </a:prstGeom>
          </p:spPr>
        </p:pic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1164B2F9-7EA0-6B4A-D704-5D6D4953584D}"/>
                </a:ext>
              </a:extLst>
            </p:cNvPr>
            <p:cNvSpPr txBox="1">
              <a:spLocks/>
            </p:cNvSpPr>
            <p:nvPr/>
          </p:nvSpPr>
          <p:spPr>
            <a:xfrm>
              <a:off x="4219720" y="5527525"/>
              <a:ext cx="1208964" cy="4704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GB" sz="1800" b="1"/>
                <a:t>Nigeria</a:t>
              </a:r>
              <a:endParaRPr lang="en-US" sz="1800" b="1"/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id="{AEDFCA73-36AB-4840-A852-F58CE4059133}"/>
                </a:ext>
              </a:extLst>
            </p:cNvPr>
            <p:cNvSpPr txBox="1">
              <a:spLocks/>
            </p:cNvSpPr>
            <p:nvPr/>
          </p:nvSpPr>
          <p:spPr>
            <a:xfrm>
              <a:off x="6710663" y="5601617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dirty="0">
                  <a:cs typeface="Calibri"/>
                </a:rPr>
                <a:t>58.8%</a:t>
              </a:r>
              <a:endParaRPr lang="en-US" sz="1400" dirty="0">
                <a:cs typeface="Calibri"/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F658554B-3422-FCF7-0B37-38DB0F91C8D6}"/>
                </a:ext>
              </a:extLst>
            </p:cNvPr>
            <p:cNvSpPr txBox="1">
              <a:spLocks/>
            </p:cNvSpPr>
            <p:nvPr/>
          </p:nvSpPr>
          <p:spPr>
            <a:xfrm>
              <a:off x="8537294" y="5601617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dirty="0">
                  <a:cs typeface="Calibri"/>
                </a:rPr>
                <a:t>213.4</a:t>
              </a:r>
              <a:endParaRPr lang="en-US" sz="1400" dirty="0">
                <a:cs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8430F499-2E94-15A3-1F18-CF7867DD10DB}"/>
                </a:ext>
              </a:extLst>
            </p:cNvPr>
            <p:cNvSpPr txBox="1">
              <a:spLocks/>
            </p:cNvSpPr>
            <p:nvPr/>
          </p:nvSpPr>
          <p:spPr>
            <a:xfrm>
              <a:off x="10163313" y="5601617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dirty="0">
                  <a:cs typeface="Calibri"/>
                </a:rPr>
                <a:t>5.31</a:t>
              </a:r>
              <a:endParaRPr lang="en-US" sz="1400" dirty="0">
                <a:cs typeface="Calibri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B9452AA-EFFD-DC18-E5CD-C7A069CD75C9}"/>
              </a:ext>
            </a:extLst>
          </p:cNvPr>
          <p:cNvGrpSpPr/>
          <p:nvPr/>
        </p:nvGrpSpPr>
        <p:grpSpPr>
          <a:xfrm>
            <a:off x="4219720" y="4384134"/>
            <a:ext cx="6820681" cy="470456"/>
            <a:chOff x="4219720" y="4356141"/>
            <a:chExt cx="6820681" cy="470456"/>
          </a:xfrm>
        </p:grpSpPr>
        <p:pic>
          <p:nvPicPr>
            <p:cNvPr id="107" name="Picture 106" descr="Icon&#10;&#10;Description automatically generated">
              <a:extLst>
                <a:ext uri="{FF2B5EF4-FFF2-40B4-BE49-F238E27FC236}">
                  <a16:creationId xmlns:a16="http://schemas.microsoft.com/office/drawing/2014/main" id="{7C96145B-7586-DAD1-9AA2-25301EF6C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53" b="12951"/>
            <a:stretch/>
          </p:blipFill>
          <p:spPr>
            <a:xfrm>
              <a:off x="5608309" y="4356141"/>
              <a:ext cx="634924" cy="470456"/>
            </a:xfrm>
            <a:prstGeom prst="rect">
              <a:avLst/>
            </a:prstGeom>
          </p:spPr>
        </p:pic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11626FBB-43C7-33E2-504B-4D04B3E07399}"/>
                </a:ext>
              </a:extLst>
            </p:cNvPr>
            <p:cNvSpPr txBox="1">
              <a:spLocks/>
            </p:cNvSpPr>
            <p:nvPr/>
          </p:nvSpPr>
          <p:spPr>
            <a:xfrm>
              <a:off x="4219720" y="4356141"/>
              <a:ext cx="1208964" cy="4704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GB" sz="1800" b="1"/>
                <a:t>Angola</a:t>
              </a:r>
              <a:endParaRPr lang="en-US" sz="1800" b="1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EC4C238B-7D9A-FFEC-81B4-BEDD2E1CF49A}"/>
                </a:ext>
              </a:extLst>
            </p:cNvPr>
            <p:cNvSpPr txBox="1">
              <a:spLocks/>
            </p:cNvSpPr>
            <p:nvPr/>
          </p:nvSpPr>
          <p:spPr>
            <a:xfrm>
              <a:off x="6710663" y="4430233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dirty="0">
                  <a:cs typeface="Calibri"/>
                </a:rPr>
                <a:t>40.3%</a:t>
              </a:r>
              <a:endParaRPr lang="en-US" sz="1400" dirty="0">
                <a:cs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8811D4AE-F368-C6E8-C14E-1DFD39147BC8}"/>
                </a:ext>
              </a:extLst>
            </p:cNvPr>
            <p:cNvSpPr txBox="1">
              <a:spLocks/>
            </p:cNvSpPr>
            <p:nvPr/>
          </p:nvSpPr>
          <p:spPr>
            <a:xfrm>
              <a:off x="8566669" y="4430233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>
                  <a:cs typeface="Calibri"/>
                </a:rPr>
                <a:t>34.5</a:t>
              </a:r>
              <a:endParaRPr lang="en-US" sz="1400">
                <a:cs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4AA1465C-DB54-0C58-0B55-1B7D9FAD1F3A}"/>
                </a:ext>
              </a:extLst>
            </p:cNvPr>
            <p:cNvSpPr txBox="1">
              <a:spLocks/>
            </p:cNvSpPr>
            <p:nvPr/>
          </p:nvSpPr>
          <p:spPr>
            <a:xfrm>
              <a:off x="10192688" y="4430233"/>
              <a:ext cx="847713" cy="3222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>
                  <a:cs typeface="Calibri"/>
                </a:rPr>
                <a:t>5.37</a:t>
              </a:r>
              <a:endParaRPr lang="en-US" sz="1400">
                <a:cs typeface="Calibri"/>
              </a:endParaRPr>
            </a:p>
          </p:txBody>
        </p:sp>
      </p:grp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1B105E5-519E-F6D4-4C8F-0C993B149074}"/>
              </a:ext>
            </a:extLst>
          </p:cNvPr>
          <p:cNvSpPr/>
          <p:nvPr/>
        </p:nvSpPr>
        <p:spPr>
          <a:xfrm>
            <a:off x="4248761" y="3527178"/>
            <a:ext cx="2268671" cy="753455"/>
          </a:xfrm>
          <a:prstGeom prst="roundRect">
            <a:avLst>
              <a:gd name="adj" fmla="val 12058"/>
            </a:avLst>
          </a:prstGeom>
          <a:solidFill>
            <a:srgbClr val="138C7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Selected Countries</a:t>
            </a:r>
            <a:endParaRPr lang="en-US" sz="2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8309FD3-444F-57C3-6FC1-F894CC55D69D}"/>
              </a:ext>
            </a:extLst>
          </p:cNvPr>
          <p:cNvSpPr txBox="1"/>
          <p:nvPr/>
        </p:nvSpPr>
        <p:spPr>
          <a:xfrm>
            <a:off x="9913247" y="3995903"/>
            <a:ext cx="1176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i="1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en-US" sz="14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C8DBB09-5544-C8F4-8BEC-1C6B9218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GB" dirty="0"/>
              <a:t>Target Geographies – Phase 1</a:t>
            </a:r>
            <a:endParaRPr lang="en-US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F7BEB68-293B-7CFB-B3D8-AAA2F3AA2C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8368146" cy="484187"/>
          </a:xfrm>
        </p:spPr>
        <p:txBody>
          <a:bodyPr anchor="ctr">
            <a:normAutofit/>
          </a:bodyPr>
          <a:lstStyle/>
          <a:p>
            <a:r>
              <a:rPr lang="en-GB" sz="2000" i="1"/>
              <a:t>Aiming for impact whilst accounting for risks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76176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7" grpId="0"/>
      <p:bldP spid="29" grpId="0"/>
      <p:bldP spid="30" grpId="0"/>
      <p:bldP spid="40" grpId="0"/>
      <p:bldP spid="41" grpId="0"/>
      <p:bldP spid="42" grpId="0"/>
      <p:bldP spid="112" grpId="0" animBg="1"/>
      <p:bldP spid="1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5EAA485-C054-EB20-B13A-5B44277602B2}"/>
              </a:ext>
            </a:extLst>
          </p:cNvPr>
          <p:cNvSpPr/>
          <p:nvPr/>
        </p:nvSpPr>
        <p:spPr>
          <a:xfrm>
            <a:off x="6129805" y="1223609"/>
            <a:ext cx="3188486" cy="3353706"/>
          </a:xfrm>
          <a:prstGeom prst="roundRect">
            <a:avLst>
              <a:gd name="adj" fmla="val 240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TH" sz="1600">
              <a:solidFill>
                <a:srgbClr val="283859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67FCEB7-BFA7-BA84-4404-93B57F7AE8CB}"/>
              </a:ext>
            </a:extLst>
          </p:cNvPr>
          <p:cNvSpPr/>
          <p:nvPr/>
        </p:nvSpPr>
        <p:spPr>
          <a:xfrm>
            <a:off x="1395285" y="1223609"/>
            <a:ext cx="3188487" cy="3353706"/>
          </a:xfrm>
          <a:prstGeom prst="roundRect">
            <a:avLst>
              <a:gd name="adj" fmla="val 240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TH" sz="1600">
              <a:solidFill>
                <a:srgbClr val="283859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40935D5C-6294-1FE7-CF20-259527831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5700" r="10679" b="4844"/>
          <a:stretch/>
        </p:blipFill>
        <p:spPr>
          <a:xfrm>
            <a:off x="1481548" y="1298297"/>
            <a:ext cx="3015960" cy="31953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D9218-0843-15CB-0E68-B7CA0D14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094B1A-5F0C-1E1C-2520-B7297C58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7500"/>
          </a:bodyPr>
          <a:lstStyle/>
          <a:p>
            <a:r>
              <a:rPr lang="en-US" dirty="0">
                <a:cs typeface="Calibri Light"/>
              </a:rPr>
              <a:t>Scalability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5006D7-D7E0-ABDA-A3C6-6CFEDFED8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7391401" cy="484187"/>
          </a:xfrm>
        </p:spPr>
        <p:txBody>
          <a:bodyPr>
            <a:normAutofit/>
          </a:bodyPr>
          <a:lstStyle/>
          <a:p>
            <a:r>
              <a:rPr lang="en-GB" sz="2000" i="1">
                <a:latin typeface="Roboto"/>
                <a:ea typeface="Roboto"/>
                <a:cs typeface="Roboto"/>
              </a:rPr>
              <a:t>Our goal is to reduce vaccine wastage by 15% in 10 years</a:t>
            </a:r>
            <a:endParaRPr lang="en-US" sz="2000" i="1">
              <a:latin typeface="Roboto"/>
              <a:ea typeface="Roboto"/>
              <a:cs typeface="Roboto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8A471D06-AA93-7B7E-22D2-08C0CE9A909E}"/>
              </a:ext>
            </a:extLst>
          </p:cNvPr>
          <p:cNvSpPr/>
          <p:nvPr/>
        </p:nvSpPr>
        <p:spPr>
          <a:xfrm rot="5400000">
            <a:off x="4815783" y="2731102"/>
            <a:ext cx="1243603" cy="483991"/>
          </a:xfrm>
          <a:prstGeom prst="triangle">
            <a:avLst/>
          </a:prstGeom>
          <a:gradFill flip="none" rotWithShape="1">
            <a:gsLst>
              <a:gs pos="100000">
                <a:srgbClr val="138C78"/>
              </a:gs>
              <a:gs pos="0">
                <a:srgbClr val="4BA392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8167AD-01C4-4A06-55B1-71EA013E6120}"/>
              </a:ext>
            </a:extLst>
          </p:cNvPr>
          <p:cNvSpPr/>
          <p:nvPr/>
        </p:nvSpPr>
        <p:spPr>
          <a:xfrm>
            <a:off x="1395285" y="4655262"/>
            <a:ext cx="3188487" cy="484187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Phase 1 (Year 1-5)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D0DA7D-BAF3-0861-C1B2-621A28D6CFAC}"/>
              </a:ext>
            </a:extLst>
          </p:cNvPr>
          <p:cNvSpPr/>
          <p:nvPr/>
        </p:nvSpPr>
        <p:spPr>
          <a:xfrm>
            <a:off x="6126449" y="4655262"/>
            <a:ext cx="3188486" cy="484187"/>
          </a:xfrm>
          <a:prstGeom prst="roundRect">
            <a:avLst/>
          </a:prstGeom>
          <a:solidFill>
            <a:srgbClr val="2838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Phases 2 and 3 (Year 5-10)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32F0C-CAD2-EFAC-2E3E-BD81CC29EACB}"/>
              </a:ext>
            </a:extLst>
          </p:cNvPr>
          <p:cNvSpPr/>
          <p:nvPr/>
        </p:nvSpPr>
        <p:spPr>
          <a:xfrm>
            <a:off x="1395285" y="5215474"/>
            <a:ext cx="3188487" cy="1323438"/>
          </a:xfrm>
          <a:prstGeom prst="roundRect">
            <a:avLst>
              <a:gd name="adj" fmla="val 452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TH" sz="1600" b="1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Fund raise: </a:t>
            </a:r>
            <a:r>
              <a:rPr lang="en-GB" sz="1600" b="0" i="0" dirty="0">
                <a:solidFill>
                  <a:srgbClr val="283859"/>
                </a:solidFill>
                <a:effectLst/>
                <a:latin typeface="Roboto"/>
                <a:ea typeface="Roboto"/>
                <a:cs typeface="Roboto"/>
              </a:rPr>
              <a:t>$120 million</a:t>
            </a:r>
            <a:endParaRPr lang="en-TH" sz="1600" dirty="0">
              <a:solidFill>
                <a:srgbClr val="283859"/>
              </a:solidFill>
              <a:latin typeface="Roboto"/>
              <a:ea typeface="Roboto"/>
              <a:cs typeface="Roboto"/>
            </a:endParaRPr>
          </a:p>
          <a:p>
            <a:r>
              <a:rPr lang="en-GB" sz="1600" b="1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Leasable area: </a:t>
            </a:r>
            <a:r>
              <a:rPr lang="en-GB" sz="1600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3.5 </a:t>
            </a:r>
            <a:r>
              <a:rPr lang="en-GB" sz="1600" dirty="0" err="1">
                <a:solidFill>
                  <a:srgbClr val="283859"/>
                </a:solidFill>
                <a:latin typeface="Roboto"/>
                <a:ea typeface="Roboto"/>
                <a:cs typeface="Roboto"/>
              </a:rPr>
              <a:t>mn</a:t>
            </a:r>
            <a:r>
              <a:rPr lang="en-GB" sz="1600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 sq. feet</a:t>
            </a:r>
          </a:p>
          <a:p>
            <a:r>
              <a:rPr lang="en-TH" sz="1600" b="1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Expectation: </a:t>
            </a:r>
            <a:r>
              <a:rPr lang="en-GB" sz="1600" b="0" i="0" dirty="0">
                <a:solidFill>
                  <a:srgbClr val="283859"/>
                </a:solidFill>
                <a:effectLst/>
                <a:latin typeface="Roboto"/>
                <a:ea typeface="Roboto"/>
                <a:cs typeface="Roboto"/>
              </a:rPr>
              <a:t>10% increase in</a:t>
            </a:r>
            <a:r>
              <a:rPr lang="en-GB" sz="160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GB" sz="1600" b="0" i="0" dirty="0">
                <a:solidFill>
                  <a:srgbClr val="283859"/>
                </a:solidFill>
                <a:effectLst/>
                <a:latin typeface="Roboto"/>
                <a:ea typeface="Roboto"/>
                <a:cs typeface="Roboto"/>
              </a:rPr>
              <a:t> vaccine storage space</a:t>
            </a:r>
            <a:r>
              <a:rPr lang="en-GB" sz="160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 in targeted countries</a:t>
            </a:r>
            <a:endParaRPr lang="en-TH" sz="1600" dirty="0">
              <a:solidFill>
                <a:srgbClr val="283859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EF65F8-7F4E-583B-4AA7-63D956C70532}"/>
              </a:ext>
            </a:extLst>
          </p:cNvPr>
          <p:cNvSpPr/>
          <p:nvPr/>
        </p:nvSpPr>
        <p:spPr>
          <a:xfrm>
            <a:off x="6101049" y="5215474"/>
            <a:ext cx="3188487" cy="1323438"/>
          </a:xfrm>
          <a:prstGeom prst="roundRect">
            <a:avLst>
              <a:gd name="adj" fmla="val 452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TH" sz="1600" b="1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Fund raise: </a:t>
            </a:r>
            <a:r>
              <a:rPr lang="en-GB" sz="1600" b="0" i="0" dirty="0">
                <a:solidFill>
                  <a:srgbClr val="283859"/>
                </a:solidFill>
                <a:effectLst/>
                <a:latin typeface="Roboto"/>
                <a:ea typeface="Roboto"/>
                <a:cs typeface="Roboto"/>
              </a:rPr>
              <a:t>$100 million</a:t>
            </a:r>
            <a:endParaRPr lang="en-TH" sz="1600" dirty="0">
              <a:solidFill>
                <a:srgbClr val="283859"/>
              </a:solidFill>
              <a:latin typeface="Roboto"/>
              <a:ea typeface="Roboto"/>
              <a:cs typeface="Roboto"/>
            </a:endParaRPr>
          </a:p>
          <a:p>
            <a:r>
              <a:rPr lang="en-GB" sz="1600" b="1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Leasable area: </a:t>
            </a:r>
            <a:r>
              <a:rPr lang="en-GB" sz="1600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2.7</a:t>
            </a:r>
            <a:r>
              <a:rPr lang="en-GB" sz="1600" dirty="0">
                <a:solidFill>
                  <a:srgbClr val="283859"/>
                </a:solidFill>
                <a:latin typeface="Roboto"/>
                <a:ea typeface="+mn-lt"/>
                <a:cs typeface="+mn-lt"/>
              </a:rPr>
              <a:t> </a:t>
            </a:r>
            <a:r>
              <a:rPr lang="en-GB" sz="1600" dirty="0" err="1">
                <a:solidFill>
                  <a:srgbClr val="283859"/>
                </a:solidFill>
                <a:latin typeface="Roboto"/>
                <a:ea typeface="+mn-lt"/>
                <a:cs typeface="+mn-lt"/>
              </a:rPr>
              <a:t>mn</a:t>
            </a:r>
            <a:r>
              <a:rPr lang="en-GB" sz="1600" dirty="0">
                <a:solidFill>
                  <a:srgbClr val="283859"/>
                </a:solidFill>
                <a:latin typeface="Roboto"/>
                <a:ea typeface="+mn-lt"/>
                <a:cs typeface="+mn-lt"/>
              </a:rPr>
              <a:t> sq. feet</a:t>
            </a:r>
            <a:r>
              <a:rPr lang="en-GB" sz="1600">
                <a:solidFill>
                  <a:srgbClr val="283859"/>
                </a:solidFill>
                <a:latin typeface="Roboto"/>
                <a:ea typeface="+mn-lt"/>
                <a:cs typeface="+mn-lt"/>
              </a:rPr>
              <a:t> (additional)</a:t>
            </a:r>
            <a:endParaRPr lang="en-GB" sz="1600" dirty="0">
              <a:solidFill>
                <a:srgbClr val="283859"/>
              </a:solidFill>
              <a:latin typeface="Roboto"/>
              <a:ea typeface="Roboto"/>
              <a:cs typeface="Roboto"/>
            </a:endParaRPr>
          </a:p>
          <a:p>
            <a:r>
              <a:rPr lang="en-TH" sz="1600" b="1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Expectation: </a:t>
            </a:r>
            <a:r>
              <a:rPr lang="en-GB" sz="1600" b="0" i="0" dirty="0">
                <a:solidFill>
                  <a:srgbClr val="283859"/>
                </a:solidFill>
                <a:effectLst/>
                <a:latin typeface="Roboto"/>
                <a:ea typeface="Roboto"/>
                <a:cs typeface="Roboto"/>
              </a:rPr>
              <a:t>Reduce vaccine wastage in </a:t>
            </a:r>
            <a:r>
              <a:rPr lang="en-GB" sz="160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targeted area </a:t>
            </a:r>
            <a:r>
              <a:rPr lang="en-GB" sz="1600" b="0" i="0" dirty="0">
                <a:solidFill>
                  <a:srgbClr val="283859"/>
                </a:solidFill>
                <a:effectLst/>
                <a:latin typeface="Roboto"/>
                <a:ea typeface="Roboto"/>
                <a:cs typeface="Roboto"/>
              </a:rPr>
              <a:t>by </a:t>
            </a:r>
            <a:r>
              <a:rPr lang="en-GB" sz="1600" dirty="0">
                <a:solidFill>
                  <a:srgbClr val="283859"/>
                </a:solidFill>
                <a:latin typeface="Roboto"/>
                <a:ea typeface="Roboto"/>
                <a:cs typeface="Roboto"/>
              </a:rPr>
              <a:t>15</a:t>
            </a:r>
            <a:r>
              <a:rPr lang="en-GB" sz="1600" b="0" i="0" dirty="0">
                <a:solidFill>
                  <a:srgbClr val="283859"/>
                </a:solidFill>
                <a:effectLst/>
                <a:latin typeface="Roboto"/>
                <a:ea typeface="Roboto"/>
                <a:cs typeface="Roboto"/>
              </a:rPr>
              <a:t>%</a:t>
            </a:r>
            <a:endParaRPr lang="en-TH" sz="1600" dirty="0">
              <a:solidFill>
                <a:srgbClr val="283859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B78195-26D9-77C3-0D48-E9C928057B7C}"/>
              </a:ext>
            </a:extLst>
          </p:cNvPr>
          <p:cNvSpPr/>
          <p:nvPr/>
        </p:nvSpPr>
        <p:spPr>
          <a:xfrm>
            <a:off x="9714530" y="1953445"/>
            <a:ext cx="1944009" cy="2039306"/>
          </a:xfrm>
          <a:prstGeom prst="roundRect">
            <a:avLst>
              <a:gd name="adj" fmla="val 452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H" sz="1600" b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 size: </a:t>
            </a:r>
            <a:r>
              <a:rPr lang="en-TH" sz="1600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$4.1bn in 2022 </a:t>
            </a:r>
          </a:p>
          <a:p>
            <a:endParaRPr lang="en-TH" sz="1600" b="1">
              <a:solidFill>
                <a:srgbClr val="138C7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TH" sz="1600" b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Growth: 13.8</a:t>
            </a:r>
            <a:r>
              <a:rPr lang="en-TH" sz="1600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CAGR in 6 years</a:t>
            </a:r>
          </a:p>
          <a:p>
            <a:endParaRPr lang="en-TH" sz="1600">
              <a:solidFill>
                <a:srgbClr val="138C7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TH" sz="1100" i="1">
                <a:solidFill>
                  <a:srgbClr val="138C7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Market Data Forecast and Data Bridge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22AF944F-825D-5BC6-53FA-9E2458C767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5022" r="11362" b="16159"/>
          <a:stretch/>
        </p:blipFill>
        <p:spPr>
          <a:xfrm>
            <a:off x="6176379" y="1298293"/>
            <a:ext cx="3037829" cy="31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10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FreezeLink latest job recruitment">
            <a:extLst>
              <a:ext uri="{FF2B5EF4-FFF2-40B4-BE49-F238E27FC236}">
                <a16:creationId xmlns:a16="http://schemas.microsoft.com/office/drawing/2014/main" id="{96E4C3D1-BFA7-C81A-D80E-63A7946E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64" y="6069006"/>
            <a:ext cx="1120110" cy="5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Gricd.com - Get The Best IoT Cold Chain Monitoring Solutions">
            <a:extLst>
              <a:ext uri="{FF2B5EF4-FFF2-40B4-BE49-F238E27FC236}">
                <a16:creationId xmlns:a16="http://schemas.microsoft.com/office/drawing/2014/main" id="{8DEDE8F9-D891-FC30-6F5A-3C199C97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08" y="6081856"/>
            <a:ext cx="778707" cy="4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6A829-D898-E8EC-AD37-0DEBA047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C61D43-3724-E904-72EE-032C97C8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167"/>
            <a:ext cx="11838710" cy="823070"/>
          </a:xfrm>
        </p:spPr>
        <p:txBody>
          <a:bodyPr>
            <a:normAutofit/>
          </a:bodyPr>
          <a:lstStyle/>
          <a:p>
            <a:r>
              <a:rPr lang="en-US" sz="3700" b="1" dirty="0">
                <a:ea typeface="+mj-lt"/>
                <a:cs typeface="+mj-lt"/>
              </a:rPr>
              <a:t>Target Investors &amp; Potential partners</a:t>
            </a:r>
            <a:endParaRPr lang="en-US" sz="3700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8FC54B1-13A4-5097-4199-7F38C3B4E6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87651"/>
            <a:ext cx="6440425" cy="484187"/>
          </a:xfrm>
        </p:spPr>
        <p:txBody>
          <a:bodyPr>
            <a:normAutofit/>
          </a:bodyPr>
          <a:lstStyle/>
          <a:p>
            <a:r>
              <a:rPr lang="en-GB" sz="2000" i="1" err="1"/>
              <a:t>Afrovax</a:t>
            </a:r>
            <a:r>
              <a:rPr lang="en-GB" sz="2000" i="1"/>
              <a:t> REIT targets U.S. Institutional investors</a:t>
            </a:r>
            <a:endParaRPr lang="en-US" sz="2000" i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FF4940-0038-375F-3F70-2CAF361CE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34090"/>
              </p:ext>
            </p:extLst>
          </p:nvPr>
        </p:nvGraphicFramePr>
        <p:xfrm>
          <a:off x="1524000" y="1308339"/>
          <a:ext cx="9130861" cy="2246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8002">
                  <a:extLst>
                    <a:ext uri="{9D8B030D-6E8A-4147-A177-3AD203B41FA5}">
                      <a16:colId xmlns:a16="http://schemas.microsoft.com/office/drawing/2014/main" val="63852352"/>
                    </a:ext>
                  </a:extLst>
                </a:gridCol>
                <a:gridCol w="3380337">
                  <a:extLst>
                    <a:ext uri="{9D8B030D-6E8A-4147-A177-3AD203B41FA5}">
                      <a16:colId xmlns:a16="http://schemas.microsoft.com/office/drawing/2014/main" val="832387805"/>
                    </a:ext>
                  </a:extLst>
                </a:gridCol>
                <a:gridCol w="2932522">
                  <a:extLst>
                    <a:ext uri="{9D8B030D-6E8A-4147-A177-3AD203B41FA5}">
                      <a16:colId xmlns:a16="http://schemas.microsoft.com/office/drawing/2014/main" val="2915228927"/>
                    </a:ext>
                  </a:extLst>
                </a:gridCol>
              </a:tblGrid>
              <a:tr h="30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Product 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Target Investors 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Incentives 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9525" marR="9525" marT="9525" marB="0" anchor="ctr">
                    <a:solidFill>
                      <a:srgbClr val="28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49352"/>
                  </a:ext>
                </a:extLst>
              </a:tr>
              <a:tr h="7247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err="1">
                          <a:effectLst/>
                          <a:latin typeface="Roboto"/>
                          <a:ea typeface="Roboto"/>
                          <a:cs typeface="Roboto"/>
                        </a:rPr>
                        <a:t>Afrovax</a:t>
                      </a:r>
                      <a:r>
                        <a:rPr lang="en-US" sz="1800" b="1" u="none" strike="noStrike">
                          <a:effectLst/>
                          <a:latin typeface="Roboto"/>
                          <a:ea typeface="Roboto"/>
                          <a:cs typeface="Roboto"/>
                        </a:rPr>
                        <a:t> REIT Shares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en-US" sz="1800" u="none" strike="noStrike">
                          <a:effectLst/>
                          <a:latin typeface="Roboto"/>
                          <a:ea typeface="Roboto"/>
                          <a:cs typeface="Roboto"/>
                        </a:rPr>
                        <a:t>- Capital gain</a:t>
                      </a:r>
                    </a:p>
                    <a:p>
                      <a:pPr algn="l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en-US" sz="1800" u="none" strike="noStrike">
                          <a:effectLst/>
                          <a:latin typeface="Roboto"/>
                          <a:ea typeface="Roboto"/>
                          <a:cs typeface="Roboto"/>
                        </a:rPr>
                        <a:t>- Dividends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11465"/>
                  </a:ext>
                </a:extLst>
              </a:tr>
              <a:tr h="6186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>
                          <a:effectLst/>
                          <a:latin typeface="Roboto"/>
                          <a:ea typeface="Roboto"/>
                          <a:cs typeface="Roboto"/>
                        </a:rPr>
                        <a:t>Sustainability-Linked Bond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- In</a:t>
                      </a:r>
                      <a:r>
                        <a:rPr lang="en-TH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terest income </a:t>
                      </a:r>
                    </a:p>
                  </a:txBody>
                  <a:tcPr marL="9525" marR="9525" marT="9525" marB="0" anchor="ctr">
                    <a:solidFill>
                      <a:srgbClr val="ED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741711"/>
                  </a:ext>
                </a:extLst>
              </a:tr>
              <a:tr h="5994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kern="1200" noProof="0">
                          <a:solidFill>
                            <a:schemeClr val="dk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Sustainability-Linked </a:t>
                      </a:r>
                      <a:r>
                        <a:rPr lang="en-US" sz="1800" b="1" u="none" strike="noStrike" kern="1200">
                          <a:solidFill>
                            <a:schemeClr val="dk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Derivative</a:t>
                      </a: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  <a:latin typeface="Roboto"/>
                          <a:ea typeface="Roboto"/>
                          <a:cs typeface="Roboto"/>
                        </a:rPr>
                        <a:t>- FX gain/ESG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L="9525" marR="9525" marT="9525" marB="0" anchor="ctr">
                    <a:solidFill>
                      <a:srgbClr val="D5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9276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13AF749-D767-1F2B-87D1-5477F15EF6EA}"/>
              </a:ext>
            </a:extLst>
          </p:cNvPr>
          <p:cNvSpPr txBox="1"/>
          <p:nvPr/>
        </p:nvSpPr>
        <p:spPr>
          <a:xfrm>
            <a:off x="1530567" y="4391257"/>
            <a:ext cx="6346271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>
              <a:spcAft>
                <a:spcPts val="125"/>
              </a:spcAft>
            </a:pPr>
            <a:r>
              <a:rPr lang="en-US" sz="1800" b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Organizations</a:t>
            </a:r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spcAft>
                <a:spcPts val="125"/>
              </a:spcAft>
            </a:pPr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sz="1800" b="1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125"/>
              </a:spcAft>
            </a:pPr>
            <a:r>
              <a:rPr lang="en-US" sz="1800" b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Asset acquisition targets: </a:t>
            </a:r>
          </a:p>
          <a:p>
            <a:pPr>
              <a:spcAft>
                <a:spcPts val="125"/>
              </a:spcAft>
            </a:pPr>
            <a:endParaRPr lang="en-US" sz="1800" b="1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125"/>
              </a:spcAft>
            </a:pPr>
            <a:r>
              <a:rPr lang="en-US" sz="1800" b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Property managers:</a:t>
            </a:r>
          </a:p>
          <a:p>
            <a:pPr>
              <a:spcAft>
                <a:spcPts val="125"/>
              </a:spcAft>
            </a:pPr>
            <a:endParaRPr lang="en-US" sz="1800" b="1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125"/>
              </a:spcAft>
            </a:pPr>
            <a:r>
              <a:rPr lang="en-US" sz="1800" b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 support:</a:t>
            </a:r>
          </a:p>
        </p:txBody>
      </p:sp>
      <p:pic>
        <p:nvPicPr>
          <p:cNvPr id="11" name="Picture 28" descr="Solar-powered cold storage for developing countries">
            <a:extLst>
              <a:ext uri="{FF2B5EF4-FFF2-40B4-BE49-F238E27FC236}">
                <a16:creationId xmlns:a16="http://schemas.microsoft.com/office/drawing/2014/main" id="{F2D55609-F6D0-3EE7-799F-4E3A12FB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23" y="4903972"/>
            <a:ext cx="1588003" cy="3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frastructure Funds | Old Mutual Alternative Investments">
            <a:extLst>
              <a:ext uri="{FF2B5EF4-FFF2-40B4-BE49-F238E27FC236}">
                <a16:creationId xmlns:a16="http://schemas.microsoft.com/office/drawing/2014/main" id="{E3D55B1C-6D76-14F8-9643-D61D61A40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19689" r="20260" b="35409"/>
          <a:stretch/>
        </p:blipFill>
        <p:spPr bwMode="auto">
          <a:xfrm>
            <a:off x="4216449" y="4853251"/>
            <a:ext cx="1174820" cy="4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re-cooling as a game changer: Claremont Farm | Clients | InspiraFarms©">
            <a:extLst>
              <a:ext uri="{FF2B5EF4-FFF2-40B4-BE49-F238E27FC236}">
                <a16:creationId xmlns:a16="http://schemas.microsoft.com/office/drawing/2014/main" id="{180E7D6E-4708-D59E-B677-3F76EB54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560" y="4893302"/>
            <a:ext cx="627219" cy="5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Tanzania: Young Africans, UNICEF Sign Contract To Create COVID-19, Ebola  Awareness">
            <a:extLst>
              <a:ext uri="{FF2B5EF4-FFF2-40B4-BE49-F238E27FC236}">
                <a16:creationId xmlns:a16="http://schemas.microsoft.com/office/drawing/2014/main" id="{FFD56E74-1DFC-839E-367A-9DB12792E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11" y="4295546"/>
            <a:ext cx="1009519" cy="56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Amref Health Africa - Wikipedia">
            <a:extLst>
              <a:ext uri="{FF2B5EF4-FFF2-40B4-BE49-F238E27FC236}">
                <a16:creationId xmlns:a16="http://schemas.microsoft.com/office/drawing/2014/main" id="{83A0D80B-5FB0-7FB1-7542-9379F501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61" y="4395389"/>
            <a:ext cx="829728" cy="4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Gavi, the Vaccine Alliance">
            <a:extLst>
              <a:ext uri="{FF2B5EF4-FFF2-40B4-BE49-F238E27FC236}">
                <a16:creationId xmlns:a16="http://schemas.microsoft.com/office/drawing/2014/main" id="{EA4C48F9-56F0-D879-0619-357F3B33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54" y="4403739"/>
            <a:ext cx="772428" cy="29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F09D7D32-06CE-AD42-E388-206D97BF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58" y="4420869"/>
            <a:ext cx="1109774" cy="3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frica Health Organisation">
            <a:extLst>
              <a:ext uri="{FF2B5EF4-FFF2-40B4-BE49-F238E27FC236}">
                <a16:creationId xmlns:a16="http://schemas.microsoft.com/office/drawing/2014/main" id="{01ECA0EE-59B2-BA08-26D3-14491439F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41" b="-3939"/>
          <a:stretch/>
        </p:blipFill>
        <p:spPr bwMode="auto">
          <a:xfrm>
            <a:off x="6648706" y="4372718"/>
            <a:ext cx="540672" cy="33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awitz Properties | 4634 Properties | Private Property">
            <a:extLst>
              <a:ext uri="{FF2B5EF4-FFF2-40B4-BE49-F238E27FC236}">
                <a16:creationId xmlns:a16="http://schemas.microsoft.com/office/drawing/2014/main" id="{3F79BB0F-C933-1583-E4BC-2AC5D45D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179" y="5454841"/>
            <a:ext cx="1205970" cy="4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bout Us | Pam Golding Properties">
            <a:extLst>
              <a:ext uri="{FF2B5EF4-FFF2-40B4-BE49-F238E27FC236}">
                <a16:creationId xmlns:a16="http://schemas.microsoft.com/office/drawing/2014/main" id="{5B62E7CF-5EBF-B914-B395-459FEDA1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29" y="5454841"/>
            <a:ext cx="939098" cy="4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eff | 12988 Properties | Private Property">
            <a:extLst>
              <a:ext uri="{FF2B5EF4-FFF2-40B4-BE49-F238E27FC236}">
                <a16:creationId xmlns:a16="http://schemas.microsoft.com/office/drawing/2014/main" id="{8EEA6837-A416-0AAE-DB31-5384196C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68" y="5441261"/>
            <a:ext cx="1235770" cy="4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roll Property Group (@broll_insights) / Twitter">
            <a:extLst>
              <a:ext uri="{FF2B5EF4-FFF2-40B4-BE49-F238E27FC236}">
                <a16:creationId xmlns:a16="http://schemas.microsoft.com/office/drawing/2014/main" id="{EE1C6D21-F251-4E78-2591-866D36BDB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1" b="18442"/>
          <a:stretch/>
        </p:blipFill>
        <p:spPr bwMode="auto">
          <a:xfrm>
            <a:off x="9084779" y="5441261"/>
            <a:ext cx="708929" cy="45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cotutu - Off-Grid Cold Storage Solutions for Farmers">
            <a:extLst>
              <a:ext uri="{FF2B5EF4-FFF2-40B4-BE49-F238E27FC236}">
                <a16:creationId xmlns:a16="http://schemas.microsoft.com/office/drawing/2014/main" id="{B6592873-554C-8B66-A9CB-F5EC2E8B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83" y="4961705"/>
            <a:ext cx="1501167" cy="32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irst Bank of Nigeria - Wikipedia">
            <a:extLst>
              <a:ext uri="{FF2B5EF4-FFF2-40B4-BE49-F238E27FC236}">
                <a16:creationId xmlns:a16="http://schemas.microsoft.com/office/drawing/2014/main" id="{BFF1E223-AA53-D770-950D-9DDCD9271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034984"/>
            <a:ext cx="480819" cy="47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0B7F287A-C52F-E99C-93A1-7B612556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648" y="6131207"/>
            <a:ext cx="1041805" cy="40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F8BD01-ACFD-84D3-92C5-3525FF38316F}"/>
              </a:ext>
            </a:extLst>
          </p:cNvPr>
          <p:cNvSpPr/>
          <p:nvPr/>
        </p:nvSpPr>
        <p:spPr>
          <a:xfrm>
            <a:off x="1530567" y="3906721"/>
            <a:ext cx="9130864" cy="36512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H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Potential partners</a:t>
            </a:r>
          </a:p>
        </p:txBody>
      </p:sp>
      <p:pic>
        <p:nvPicPr>
          <p:cNvPr id="2054" name="Picture 6" descr="Zenith Bank UK - In your best interest">
            <a:extLst>
              <a:ext uri="{FF2B5EF4-FFF2-40B4-BE49-F238E27FC236}">
                <a16:creationId xmlns:a16="http://schemas.microsoft.com/office/drawing/2014/main" id="{9B1902F0-D856-9B87-A2EA-B1DEFD99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6" y="3034984"/>
            <a:ext cx="467224" cy="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Fidelity Logo and symbol, meaning, history, PNG, brand">
            <a:extLst>
              <a:ext uri="{FF2B5EF4-FFF2-40B4-BE49-F238E27FC236}">
                <a16:creationId xmlns:a16="http://schemas.microsoft.com/office/drawing/2014/main" id="{89193FAF-3376-1356-9117-CFC3F901D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73" y="1629466"/>
            <a:ext cx="929979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9760854D-478C-8241-4E73-BBACB500F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43" y="2177638"/>
            <a:ext cx="1404129" cy="3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ealNet Platinum - Real Estate Agency in Sonnendal">
            <a:extLst>
              <a:ext uri="{FF2B5EF4-FFF2-40B4-BE49-F238E27FC236}">
                <a16:creationId xmlns:a16="http://schemas.microsoft.com/office/drawing/2014/main" id="{A723083E-6F85-4CA0-ADAE-4F97D4C51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5"/>
          <a:stretch/>
        </p:blipFill>
        <p:spPr bwMode="auto">
          <a:xfrm>
            <a:off x="5110915" y="5518297"/>
            <a:ext cx="1412635" cy="31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Schroders Logo in SVG Vector or PNG File Format - Logo.wine">
            <a:extLst>
              <a:ext uri="{FF2B5EF4-FFF2-40B4-BE49-F238E27FC236}">
                <a16:creationId xmlns:a16="http://schemas.microsoft.com/office/drawing/2014/main" id="{BFC084E6-B2F2-93DE-4BAC-4F21564D4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8" b="37484"/>
          <a:stretch/>
        </p:blipFill>
        <p:spPr bwMode="auto">
          <a:xfrm>
            <a:off x="6104376" y="1754182"/>
            <a:ext cx="1682005" cy="2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SMA | Koolboks | Mobile for Development">
            <a:extLst>
              <a:ext uri="{FF2B5EF4-FFF2-40B4-BE49-F238E27FC236}">
                <a16:creationId xmlns:a16="http://schemas.microsoft.com/office/drawing/2014/main" id="{0B72A635-68A0-FA0C-BAE3-AA911A7BA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42" y="6212555"/>
            <a:ext cx="1361581" cy="3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feBank">
            <a:extLst>
              <a:ext uri="{FF2B5EF4-FFF2-40B4-BE49-F238E27FC236}">
                <a16:creationId xmlns:a16="http://schemas.microsoft.com/office/drawing/2014/main" id="{034AB870-D302-61DF-EA6A-71FF0C38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54" y="6193069"/>
            <a:ext cx="1237801" cy="3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l &amp; Melinda Gates Foundation | WorldFish">
            <a:extLst>
              <a:ext uri="{FF2B5EF4-FFF2-40B4-BE49-F238E27FC236}">
                <a16:creationId xmlns:a16="http://schemas.microsoft.com/office/drawing/2014/main" id="{24576EAC-FBAE-C44C-974E-B37BD208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58" y="4386519"/>
            <a:ext cx="567423" cy="39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rstRand - Wikipedia">
            <a:extLst>
              <a:ext uri="{FF2B5EF4-FFF2-40B4-BE49-F238E27FC236}">
                <a16:creationId xmlns:a16="http://schemas.microsoft.com/office/drawing/2014/main" id="{62FCB3C1-C20D-C4C3-A019-06430AEB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32" y="3083583"/>
            <a:ext cx="772198" cy="38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nd Money to STANDARD BANK OF SOUTH AFRICA LIMITED (STD) in Kenya |  Sharemoney">
            <a:extLst>
              <a:ext uri="{FF2B5EF4-FFF2-40B4-BE49-F238E27FC236}">
                <a16:creationId xmlns:a16="http://schemas.microsoft.com/office/drawing/2014/main" id="{F2C3980D-67BD-DE35-26DB-59BAF5BF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78" y="3034984"/>
            <a:ext cx="716842" cy="46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orporate, Commercial and Institutional Banking | Standard Chartered">
            <a:extLst>
              <a:ext uri="{FF2B5EF4-FFF2-40B4-BE49-F238E27FC236}">
                <a16:creationId xmlns:a16="http://schemas.microsoft.com/office/drawing/2014/main" id="{FA86FAD5-604F-9753-FEA8-1CF12A2CD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45" y="2504784"/>
            <a:ext cx="772198" cy="4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990FFC0-4CCC-3EAB-3859-6995D4B3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02" y="2697102"/>
            <a:ext cx="1463855" cy="1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JPMorgan Chase Logo, symbol, meaning, history, PNG, brand">
            <a:extLst>
              <a:ext uri="{FF2B5EF4-FFF2-40B4-BE49-F238E27FC236}">
                <a16:creationId xmlns:a16="http://schemas.microsoft.com/office/drawing/2014/main" id="{23A3DB39-00EE-238C-2508-84C23DBF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67" y="2099074"/>
            <a:ext cx="773725" cy="43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941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843386B9424E4FB44078EC9AD13AAE" ma:contentTypeVersion="15" ma:contentTypeDescription="Create a new document." ma:contentTypeScope="" ma:versionID="f422b44c9c857db67e52b1c836a22bf2">
  <xsd:schema xmlns:xsd="http://www.w3.org/2001/XMLSchema" xmlns:xs="http://www.w3.org/2001/XMLSchema" xmlns:p="http://schemas.microsoft.com/office/2006/metadata/properties" xmlns:ns2="45fd474d-58af-4e8f-9644-a9bfa14a2398" xmlns:ns3="8d65939d-4280-4828-ae68-c2a92523a701" targetNamespace="http://schemas.microsoft.com/office/2006/metadata/properties" ma:root="true" ma:fieldsID="d4fe80de6f9397906856060afa6043e4" ns2:_="" ns3:_="">
    <xsd:import namespace="45fd474d-58af-4e8f-9644-a9bfa14a2398"/>
    <xsd:import namespace="8d65939d-4280-4828-ae68-c2a92523a70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d474d-58af-4e8f-9644-a9bfa14a23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36e11c37-de4a-446a-8c9f-33c52873bc88}" ma:internalName="TaxCatchAll" ma:showField="CatchAllData" ma:web="45fd474d-58af-4e8f-9644-a9bfa14a2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5939d-4280-4828-ae68-c2a92523a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2d55d72-5afa-45f9-90b6-e0708aeee9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65939d-4280-4828-ae68-c2a92523a701">
      <Terms xmlns="http://schemas.microsoft.com/office/infopath/2007/PartnerControls"/>
    </lcf76f155ced4ddcb4097134ff3c332f>
    <TaxCatchAll xmlns="45fd474d-58af-4e8f-9644-a9bfa14a2398" xsi:nil="true"/>
  </documentManagement>
</p:properties>
</file>

<file path=customXml/itemProps1.xml><?xml version="1.0" encoding="utf-8"?>
<ds:datastoreItem xmlns:ds="http://schemas.openxmlformats.org/officeDocument/2006/customXml" ds:itemID="{1640E20D-0D0D-41B7-B990-9C46F41FB389}"/>
</file>

<file path=customXml/itemProps2.xml><?xml version="1.0" encoding="utf-8"?>
<ds:datastoreItem xmlns:ds="http://schemas.openxmlformats.org/officeDocument/2006/customXml" ds:itemID="{73C43010-A7C6-4DEA-8FDA-646B5EF04EFD}"/>
</file>

<file path=customXml/itemProps3.xml><?xml version="1.0" encoding="utf-8"?>
<ds:datastoreItem xmlns:ds="http://schemas.openxmlformats.org/officeDocument/2006/customXml" ds:itemID="{A445FEF1-FBC8-46F4-BB62-4A719ED636F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3831</Words>
  <Application>Microsoft Office PowerPoint</Application>
  <PresentationFormat>Widescreen</PresentationFormat>
  <Paragraphs>1296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ArialMT</vt:lpstr>
      <vt:lpstr>Calibri</vt:lpstr>
      <vt:lpstr>Calibri Light</vt:lpstr>
      <vt:lpstr>Inter</vt:lpstr>
      <vt:lpstr>Roboto</vt:lpstr>
      <vt:lpstr>office theme</vt:lpstr>
      <vt:lpstr>Afrovax REIT</vt:lpstr>
      <vt:lpstr>PowerPoint Presentation</vt:lpstr>
      <vt:lpstr>Problem &amp; Opportunity </vt:lpstr>
      <vt:lpstr>Problem &amp; Opportunity </vt:lpstr>
      <vt:lpstr>Operational Solution </vt:lpstr>
      <vt:lpstr>Financial Solution</vt:lpstr>
      <vt:lpstr>Target Geographies – Phase 1</vt:lpstr>
      <vt:lpstr>Scalability</vt:lpstr>
      <vt:lpstr>Target Investors &amp; Potential partners</vt:lpstr>
      <vt:lpstr>Forecast</vt:lpstr>
      <vt:lpstr>Impact</vt:lpstr>
      <vt:lpstr>Impact</vt:lpstr>
      <vt:lpstr>Risks and Mitigations</vt:lpstr>
      <vt:lpstr>Advisors</vt:lpstr>
      <vt:lpstr>The Afrovax Team</vt:lpstr>
      <vt:lpstr>Thank you!</vt:lpstr>
      <vt:lpstr>Appendix</vt:lpstr>
      <vt:lpstr>Problem</vt:lpstr>
      <vt:lpstr>Country Selection Criteria</vt:lpstr>
      <vt:lpstr>Shares and Bond Details</vt:lpstr>
      <vt:lpstr>Forecast</vt:lpstr>
      <vt:lpstr>Distribution of REIT income</vt:lpstr>
      <vt:lpstr>Industrial rent and yields in Africa</vt:lpstr>
      <vt:lpstr>Solar cold storage cost estimation</vt:lpstr>
      <vt:lpstr>Sensitivity Analysis</vt:lpstr>
      <vt:lpstr>FX Sensitivity Analysis</vt:lpstr>
      <vt:lpstr>Average REIT return in the U.S. Market</vt:lpstr>
      <vt:lpstr>Year Over Year Growth of Child Measles Vaccination  (%, 12-23 months)</vt:lpstr>
      <vt:lpstr>Historical Trends of Measles Immunisation</vt:lpstr>
      <vt:lpstr>Average Childhood Vaccination Coverage (last dose of each vaccine) (%)</vt:lpstr>
      <vt:lpstr>Historical Trends of Food Loss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Virut Hemnilrat</dc:creator>
  <cp:lastModifiedBy>Sophia Sun</cp:lastModifiedBy>
  <cp:revision>18</cp:revision>
  <dcterms:created xsi:type="dcterms:W3CDTF">2023-03-20T08:13:31Z</dcterms:created>
  <dcterms:modified xsi:type="dcterms:W3CDTF">2023-04-11T22:55:54Z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0x01010015843386B9424E4FB44078EC9AD13AAE</vt:lpwstr>
  </property>
</Properties>
</file>