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817" r:id="rId2"/>
    <p:sldId id="780" r:id="rId3"/>
    <p:sldId id="822" r:id="rId4"/>
    <p:sldId id="779" r:id="rId5"/>
    <p:sldId id="820" r:id="rId6"/>
    <p:sldId id="821" r:id="rId7"/>
    <p:sldId id="825" r:id="rId8"/>
    <p:sldId id="826" r:id="rId9"/>
    <p:sldId id="823" r:id="rId10"/>
    <p:sldId id="839" r:id="rId11"/>
    <p:sldId id="828" r:id="rId12"/>
    <p:sldId id="829" r:id="rId13"/>
    <p:sldId id="830" r:id="rId14"/>
    <p:sldId id="832" r:id="rId15"/>
    <p:sldId id="840" r:id="rId16"/>
    <p:sldId id="838" r:id="rId17"/>
    <p:sldId id="841" r:id="rId18"/>
    <p:sldId id="834" r:id="rId19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1203C"/>
    <a:srgbClr val="650707"/>
    <a:srgbClr val="003399"/>
    <a:srgbClr val="001F3E"/>
    <a:srgbClr val="012E57"/>
    <a:srgbClr val="236FC3"/>
    <a:srgbClr val="0099FF"/>
    <a:srgbClr val="66CCFF"/>
    <a:srgbClr val="01427D"/>
    <a:srgbClr val="024078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8" autoAdjust="0"/>
    <p:restoredTop sz="89735" autoAdjust="0"/>
  </p:normalViewPr>
  <p:slideViewPr>
    <p:cSldViewPr snapToGrid="0">
      <p:cViewPr varScale="1">
        <p:scale>
          <a:sx n="66" d="100"/>
          <a:sy n="66" d="100"/>
        </p:scale>
        <p:origin x="-17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plotArea>
      <c:layout>
        <c:manualLayout>
          <c:layoutTarget val="inner"/>
          <c:xMode val="edge"/>
          <c:yMode val="edge"/>
          <c:x val="0.13110515091863498"/>
          <c:y val="6.5000000000000002E-2"/>
          <c:w val="0.52203838582677087"/>
          <c:h val="0.79658070866141595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Destitute (&lt;$1K)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2005</c:v>
                </c:pt>
                <c:pt idx="1">
                  <c:v>2015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Basic Needs ($1-5k)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2005</c:v>
                </c:pt>
                <c:pt idx="1">
                  <c:v>2015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39</c:v>
                </c:pt>
                <c:pt idx="1">
                  <c:v>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Middle Income ($5-25k)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2005</c:v>
                </c:pt>
                <c:pt idx="1">
                  <c:v>2015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7</c:v>
                </c:pt>
                <c:pt idx="1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Global (&gt;$25k)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  <c:pt idx="0">
                  <c:v>2005</c:v>
                </c:pt>
                <c:pt idx="1">
                  <c:v>2015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overlap val="100"/>
        <c:axId val="169084800"/>
        <c:axId val="169423232"/>
      </c:barChart>
      <c:catAx>
        <c:axId val="169084800"/>
        <c:scaling>
          <c:orientation val="minMax"/>
        </c:scaling>
        <c:axPos val="b"/>
        <c:numFmt formatCode="General" sourceLinked="1"/>
        <c:tickLblPos val="nextTo"/>
        <c:crossAx val="169423232"/>
        <c:crosses val="autoZero"/>
        <c:auto val="1"/>
        <c:lblAlgn val="ctr"/>
        <c:lblOffset val="100"/>
      </c:catAx>
      <c:valAx>
        <c:axId val="169423232"/>
        <c:scaling>
          <c:orientation val="minMax"/>
        </c:scaling>
        <c:axPos val="l"/>
        <c:majorGridlines/>
        <c:numFmt formatCode="0%" sourceLinked="1"/>
        <c:tickLblPos val="nextTo"/>
        <c:crossAx val="16908480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7277284822155914"/>
          <c:y val="0.105374950137434"/>
          <c:w val="0.32722715177844108"/>
          <c:h val="0.7892498816275230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5" tIns="46751" rIns="93505" bIns="46751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35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5" tIns="46751" rIns="93505" bIns="46751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085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5" tIns="46751" rIns="93505" bIns="46751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351" y="8832085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5" tIns="46751" rIns="93505" bIns="46751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ADD09A0-86F4-4C9D-A8E4-647809D27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938831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5" tIns="46751" rIns="93505" bIns="46751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351" y="1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5" tIns="46751" rIns="93505" bIns="46751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302" y="4416764"/>
            <a:ext cx="5141796" cy="41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5" tIns="46751" rIns="93505" bIns="46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085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5" tIns="46751" rIns="93505" bIns="46751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351" y="8832085"/>
            <a:ext cx="3038049" cy="46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5" tIns="46751" rIns="93505" bIns="46751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AA088FF-6C01-4B71-B016-F42FB7244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583648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78020-08D5-4A78-9714-3874FE22290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  <p:sp>
        <p:nvSpPr>
          <p:cNvPr id="1095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26539-B077-43F9-9008-FC7F16FAE15C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  <p:sp>
        <p:nvSpPr>
          <p:cNvPr id="1095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26539-B077-43F9-9008-FC7F16FAE15C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dirty="0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DA69C-6666-4E82-82AF-64D941A28217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95" y="801665"/>
            <a:ext cx="8580328" cy="558167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318494" y="82363"/>
            <a:ext cx="927936" cy="429667"/>
            <a:chOff x="2818263" y="4367181"/>
            <a:chExt cx="3507475" cy="1624084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2818263" y="4490015"/>
              <a:ext cx="3507475" cy="1396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191966"/>
                  </a:solidFill>
                  <a:latin typeface="Verdana" pitchFamily="34" charset="0"/>
                </a:rPr>
                <a:t>e</a:t>
              </a:r>
              <a:r>
                <a:rPr lang="en-US" sz="1800" b="1" baseline="30000" dirty="0" smtClean="0">
                  <a:solidFill>
                    <a:srgbClr val="191966"/>
                  </a:solidFill>
                  <a:latin typeface="Verdana" pitchFamily="34" charset="0"/>
                </a:rPr>
                <a:t>2</a:t>
              </a:r>
              <a:endParaRPr lang="en-US" sz="1800" b="1" baseline="30000" dirty="0">
                <a:solidFill>
                  <a:srgbClr val="191966"/>
                </a:solidFill>
                <a:latin typeface="Verdana" pitchFamily="34" charset="0"/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3766782" y="4367181"/>
              <a:ext cx="1624084" cy="1624084"/>
            </a:xfrm>
            <a:prstGeom prst="ellipse">
              <a:avLst/>
            </a:prstGeom>
            <a:noFill/>
            <a:ln w="2857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 userDrawn="1"/>
          </p:nvSpPr>
          <p:spPr bwMode="auto">
            <a:xfrm>
              <a:off x="4926647" y="4465318"/>
              <a:ext cx="399458" cy="3686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5007349" y="5508733"/>
              <a:ext cx="399458" cy="3686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3736040" y="5507510"/>
              <a:ext cx="399458" cy="3686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3"/>
            <p:cNvSpPr/>
            <p:nvPr userDrawn="1"/>
          </p:nvSpPr>
          <p:spPr bwMode="auto">
            <a:xfrm>
              <a:off x="3734803" y="4482131"/>
              <a:ext cx="399458" cy="3686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406BECF4-7633-4384-B163-CBA6320B5D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823913"/>
            <a:ext cx="3962400" cy="555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3913"/>
            <a:ext cx="3962400" cy="555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406BECF4-7633-4384-B163-CBA6320B5D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406BECF4-7633-4384-B163-CBA6320B5D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406BECF4-7633-4384-B163-CBA6320B5D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3A9711-9707-4F1C-986D-467C8699B2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7BCAF98-5C47-485D-A91E-4569810E61F3}" type="slidenum">
              <a:rPr lang="en-US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56"/>
          <p:cNvSpPr>
            <a:spLocks noChangeArrowheads="1"/>
          </p:cNvSpPr>
          <p:nvPr userDrawn="1"/>
        </p:nvSpPr>
        <p:spPr bwMode="auto">
          <a:xfrm>
            <a:off x="152400" y="4217158"/>
            <a:ext cx="8839200" cy="2412242"/>
          </a:xfrm>
          <a:prstGeom prst="rect">
            <a:avLst/>
          </a:prstGeom>
          <a:solidFill>
            <a:srgbClr val="01203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670000"/>
              </a:solidFill>
              <a:latin typeface="Calibri"/>
            </a:endParaRPr>
          </a:p>
        </p:txBody>
      </p:sp>
      <p:sp>
        <p:nvSpPr>
          <p:cNvPr id="8" name="Rectangle 59"/>
          <p:cNvSpPr>
            <a:spLocks noChangeArrowheads="1"/>
          </p:cNvSpPr>
          <p:nvPr userDrawn="1"/>
        </p:nvSpPr>
        <p:spPr bwMode="auto">
          <a:xfrm>
            <a:off x="6477000" y="6643688"/>
            <a:ext cx="25511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b="0" dirty="0">
                <a:solidFill>
                  <a:srgbClr val="DBF5F9"/>
                </a:solidFill>
                <a:latin typeface="Calibri"/>
              </a:rPr>
              <a:t>Copyright © President &amp; Fellows of Harvard College.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1166" y="105277"/>
            <a:ext cx="8801669" cy="394808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818263" y="4653886"/>
            <a:ext cx="35074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en-US" sz="5400" b="1" baseline="30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endParaRPr lang="en-US" sz="5400" b="1" baseline="30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3766782" y="4531053"/>
            <a:ext cx="1624084" cy="162408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4981433" y="4612942"/>
            <a:ext cx="341194" cy="3411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12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4981433" y="5759354"/>
            <a:ext cx="341194" cy="3411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12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3821375" y="5759354"/>
            <a:ext cx="341194" cy="3411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12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3821375" y="4612942"/>
            <a:ext cx="341194" cy="3411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12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23913"/>
            <a:ext cx="80772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1428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0" y="6645275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672263"/>
            <a:ext cx="37877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406BECF4-7633-4384-B163-CBA6320B5D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3630613" y="6680200"/>
            <a:ext cx="2035175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0" y="579438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8" r:id="rId2"/>
    <p:sldLayoutId id="2147484390" r:id="rId3"/>
    <p:sldLayoutId id="2147484425" r:id="rId4"/>
    <p:sldLayoutId id="2147484439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8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28650" indent="-171450" algn="l" rtl="0" eaLnBrk="0" fontAlgn="base" hangingPunct="0">
        <a:spcBef>
          <a:spcPct val="50000"/>
        </a:spcBef>
        <a:spcAft>
          <a:spcPct val="0"/>
        </a:spcAft>
        <a:buChar char="•"/>
        <a:defRPr sz="1500">
          <a:solidFill>
            <a:schemeClr val="tx1"/>
          </a:solidFill>
          <a:latin typeface="Verdana" pitchFamily="34" charset="0"/>
        </a:defRPr>
      </a:lvl2pPr>
      <a:lvl3pPr marL="971550" indent="-1714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1400">
          <a:solidFill>
            <a:schemeClr val="tx1"/>
          </a:solidFill>
          <a:latin typeface="Verdana" pitchFamily="34" charset="0"/>
        </a:defRPr>
      </a:lvl3pPr>
      <a:lvl4pPr marL="13144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Verdana" pitchFamily="34" charset="0"/>
        </a:defRPr>
      </a:lvl4pPr>
      <a:lvl5pPr marL="1657350" indent="-17145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</a:defRPr>
      </a:lvl5pPr>
      <a:lvl6pPr marL="21145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5717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0289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4861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362" y="4240923"/>
            <a:ext cx="345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Exponential Equity Partners: Investing in Africa’s Growth</a:t>
            </a:r>
          </a:p>
          <a:p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Fund I Overview</a:t>
            </a:r>
          </a:p>
          <a:p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Team A2</a:t>
            </a:r>
          </a:p>
          <a:p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April 8, 2011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95263" y="993"/>
            <a:ext cx="8229600" cy="561975"/>
          </a:xfrm>
        </p:spPr>
        <p:txBody>
          <a:bodyPr/>
          <a:lstStyle/>
          <a:p>
            <a:r>
              <a:rPr lang="en-US" sz="2000" dirty="0" smtClean="0"/>
              <a:t>e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will add value by connecting portfolio companies</a:t>
            </a:r>
            <a:endParaRPr lang="en-US" sz="2000" baseline="30000" dirty="0"/>
          </a:p>
        </p:txBody>
      </p:sp>
      <p:sp>
        <p:nvSpPr>
          <p:cNvPr id="100" name="Freeform 69"/>
          <p:cNvSpPr>
            <a:spLocks/>
          </p:cNvSpPr>
          <p:nvPr/>
        </p:nvSpPr>
        <p:spPr bwMode="auto">
          <a:xfrm>
            <a:off x="2545133" y="976190"/>
            <a:ext cx="408814" cy="365760"/>
          </a:xfrm>
          <a:custGeom>
            <a:avLst/>
            <a:gdLst/>
            <a:ahLst/>
            <a:cxnLst>
              <a:cxn ang="0">
                <a:pos x="1126" y="1893"/>
              </a:cxn>
              <a:cxn ang="0">
                <a:pos x="1582" y="1093"/>
              </a:cxn>
              <a:cxn ang="0">
                <a:pos x="1958" y="554"/>
              </a:cxn>
              <a:cxn ang="0">
                <a:pos x="2170" y="310"/>
              </a:cxn>
              <a:cxn ang="0">
                <a:pos x="2300" y="163"/>
              </a:cxn>
              <a:cxn ang="0">
                <a:pos x="2431" y="65"/>
              </a:cxn>
              <a:cxn ang="0">
                <a:pos x="2513" y="49"/>
              </a:cxn>
              <a:cxn ang="0">
                <a:pos x="2676" y="16"/>
              </a:cxn>
              <a:cxn ang="0">
                <a:pos x="2920" y="0"/>
              </a:cxn>
              <a:cxn ang="0">
                <a:pos x="2969" y="32"/>
              </a:cxn>
              <a:cxn ang="0">
                <a:pos x="2953" y="65"/>
              </a:cxn>
              <a:cxn ang="0">
                <a:pos x="2855" y="146"/>
              </a:cxn>
              <a:cxn ang="0">
                <a:pos x="2464" y="571"/>
              </a:cxn>
              <a:cxn ang="0">
                <a:pos x="2039" y="1142"/>
              </a:cxn>
              <a:cxn ang="0">
                <a:pos x="1631" y="1795"/>
              </a:cxn>
              <a:cxn ang="0">
                <a:pos x="1289" y="2496"/>
              </a:cxn>
              <a:cxn ang="0">
                <a:pos x="1191" y="2725"/>
              </a:cxn>
              <a:cxn ang="0">
                <a:pos x="1126" y="2839"/>
              </a:cxn>
              <a:cxn ang="0">
                <a:pos x="1044" y="2888"/>
              </a:cxn>
              <a:cxn ang="0">
                <a:pos x="848" y="2904"/>
              </a:cxn>
              <a:cxn ang="0">
                <a:pos x="701" y="2888"/>
              </a:cxn>
              <a:cxn ang="0">
                <a:pos x="636" y="2872"/>
              </a:cxn>
              <a:cxn ang="0">
                <a:pos x="554" y="2758"/>
              </a:cxn>
              <a:cxn ang="0">
                <a:pos x="326" y="2447"/>
              </a:cxn>
              <a:cxn ang="0">
                <a:pos x="65" y="2154"/>
              </a:cxn>
              <a:cxn ang="0">
                <a:pos x="0" y="2039"/>
              </a:cxn>
              <a:cxn ang="0">
                <a:pos x="32" y="1958"/>
              </a:cxn>
              <a:cxn ang="0">
                <a:pos x="228" y="1811"/>
              </a:cxn>
              <a:cxn ang="0">
                <a:pos x="440" y="1827"/>
              </a:cxn>
              <a:cxn ang="0">
                <a:pos x="571" y="1909"/>
              </a:cxn>
              <a:cxn ang="0">
                <a:pos x="734" y="2056"/>
              </a:cxn>
              <a:cxn ang="0">
                <a:pos x="913" y="2317"/>
              </a:cxn>
            </a:cxnLst>
            <a:rect l="0" t="0" r="r" b="b"/>
            <a:pathLst>
              <a:path w="2969" h="2904">
                <a:moveTo>
                  <a:pt x="913" y="2317"/>
                </a:moveTo>
                <a:lnTo>
                  <a:pt x="1126" y="1893"/>
                </a:lnTo>
                <a:lnTo>
                  <a:pt x="1338" y="1485"/>
                </a:lnTo>
                <a:lnTo>
                  <a:pt x="1582" y="1093"/>
                </a:lnTo>
                <a:lnTo>
                  <a:pt x="1843" y="718"/>
                </a:lnTo>
                <a:lnTo>
                  <a:pt x="1958" y="554"/>
                </a:lnTo>
                <a:lnTo>
                  <a:pt x="2072" y="424"/>
                </a:lnTo>
                <a:lnTo>
                  <a:pt x="2170" y="310"/>
                </a:lnTo>
                <a:lnTo>
                  <a:pt x="2235" y="228"/>
                </a:lnTo>
                <a:lnTo>
                  <a:pt x="2300" y="163"/>
                </a:lnTo>
                <a:lnTo>
                  <a:pt x="2366" y="114"/>
                </a:lnTo>
                <a:lnTo>
                  <a:pt x="2431" y="65"/>
                </a:lnTo>
                <a:lnTo>
                  <a:pt x="2464" y="65"/>
                </a:lnTo>
                <a:lnTo>
                  <a:pt x="2513" y="49"/>
                </a:lnTo>
                <a:lnTo>
                  <a:pt x="2594" y="32"/>
                </a:lnTo>
                <a:lnTo>
                  <a:pt x="2676" y="16"/>
                </a:lnTo>
                <a:lnTo>
                  <a:pt x="2823" y="0"/>
                </a:lnTo>
                <a:lnTo>
                  <a:pt x="2920" y="0"/>
                </a:lnTo>
                <a:lnTo>
                  <a:pt x="2953" y="16"/>
                </a:lnTo>
                <a:lnTo>
                  <a:pt x="2969" y="32"/>
                </a:lnTo>
                <a:lnTo>
                  <a:pt x="2969" y="49"/>
                </a:lnTo>
                <a:lnTo>
                  <a:pt x="2953" y="65"/>
                </a:lnTo>
                <a:lnTo>
                  <a:pt x="2920" y="98"/>
                </a:lnTo>
                <a:lnTo>
                  <a:pt x="2855" y="146"/>
                </a:lnTo>
                <a:lnTo>
                  <a:pt x="2659" y="342"/>
                </a:lnTo>
                <a:lnTo>
                  <a:pt x="2464" y="571"/>
                </a:lnTo>
                <a:lnTo>
                  <a:pt x="2251" y="832"/>
                </a:lnTo>
                <a:lnTo>
                  <a:pt x="2039" y="1142"/>
                </a:lnTo>
                <a:lnTo>
                  <a:pt x="1827" y="1468"/>
                </a:lnTo>
                <a:lnTo>
                  <a:pt x="1631" y="1795"/>
                </a:lnTo>
                <a:lnTo>
                  <a:pt x="1452" y="2137"/>
                </a:lnTo>
                <a:lnTo>
                  <a:pt x="1289" y="2496"/>
                </a:lnTo>
                <a:lnTo>
                  <a:pt x="1240" y="2627"/>
                </a:lnTo>
                <a:lnTo>
                  <a:pt x="1191" y="2725"/>
                </a:lnTo>
                <a:lnTo>
                  <a:pt x="1158" y="2806"/>
                </a:lnTo>
                <a:lnTo>
                  <a:pt x="1126" y="2839"/>
                </a:lnTo>
                <a:lnTo>
                  <a:pt x="1093" y="2872"/>
                </a:lnTo>
                <a:lnTo>
                  <a:pt x="1044" y="2888"/>
                </a:lnTo>
                <a:lnTo>
                  <a:pt x="962" y="2904"/>
                </a:lnTo>
                <a:lnTo>
                  <a:pt x="848" y="2904"/>
                </a:lnTo>
                <a:lnTo>
                  <a:pt x="767" y="2904"/>
                </a:lnTo>
                <a:lnTo>
                  <a:pt x="701" y="2888"/>
                </a:lnTo>
                <a:lnTo>
                  <a:pt x="669" y="2888"/>
                </a:lnTo>
                <a:lnTo>
                  <a:pt x="636" y="2872"/>
                </a:lnTo>
                <a:lnTo>
                  <a:pt x="587" y="2806"/>
                </a:lnTo>
                <a:lnTo>
                  <a:pt x="554" y="2758"/>
                </a:lnTo>
                <a:lnTo>
                  <a:pt x="505" y="2692"/>
                </a:lnTo>
                <a:lnTo>
                  <a:pt x="326" y="2447"/>
                </a:lnTo>
                <a:lnTo>
                  <a:pt x="114" y="2203"/>
                </a:lnTo>
                <a:lnTo>
                  <a:pt x="65" y="2154"/>
                </a:lnTo>
                <a:lnTo>
                  <a:pt x="32" y="2105"/>
                </a:lnTo>
                <a:lnTo>
                  <a:pt x="0" y="2039"/>
                </a:lnTo>
                <a:lnTo>
                  <a:pt x="16" y="2007"/>
                </a:lnTo>
                <a:lnTo>
                  <a:pt x="32" y="1958"/>
                </a:lnTo>
                <a:lnTo>
                  <a:pt x="114" y="1876"/>
                </a:lnTo>
                <a:lnTo>
                  <a:pt x="228" y="1811"/>
                </a:lnTo>
                <a:lnTo>
                  <a:pt x="326" y="1795"/>
                </a:lnTo>
                <a:lnTo>
                  <a:pt x="440" y="1827"/>
                </a:lnTo>
                <a:lnTo>
                  <a:pt x="505" y="1860"/>
                </a:lnTo>
                <a:lnTo>
                  <a:pt x="571" y="1909"/>
                </a:lnTo>
                <a:lnTo>
                  <a:pt x="652" y="1974"/>
                </a:lnTo>
                <a:lnTo>
                  <a:pt x="734" y="2056"/>
                </a:lnTo>
                <a:lnTo>
                  <a:pt x="815" y="2170"/>
                </a:lnTo>
                <a:lnTo>
                  <a:pt x="913" y="2317"/>
                </a:lnTo>
                <a:close/>
              </a:path>
            </a:pathLst>
          </a:custGeom>
          <a:solidFill>
            <a:srgbClr val="92D050"/>
          </a:solidFill>
          <a:ln w="19050" cmpd="sng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01" name="Freeform 71"/>
          <p:cNvSpPr>
            <a:spLocks/>
          </p:cNvSpPr>
          <p:nvPr/>
        </p:nvSpPr>
        <p:spPr bwMode="auto">
          <a:xfrm>
            <a:off x="5353125" y="976190"/>
            <a:ext cx="399746" cy="365760"/>
          </a:xfrm>
          <a:custGeom>
            <a:avLst/>
            <a:gdLst/>
            <a:ahLst/>
            <a:cxnLst>
              <a:cxn ang="0">
                <a:pos x="1126" y="1893"/>
              </a:cxn>
              <a:cxn ang="0">
                <a:pos x="1582" y="1093"/>
              </a:cxn>
              <a:cxn ang="0">
                <a:pos x="1958" y="554"/>
              </a:cxn>
              <a:cxn ang="0">
                <a:pos x="2170" y="310"/>
              </a:cxn>
              <a:cxn ang="0">
                <a:pos x="2300" y="163"/>
              </a:cxn>
              <a:cxn ang="0">
                <a:pos x="2431" y="65"/>
              </a:cxn>
              <a:cxn ang="0">
                <a:pos x="2513" y="49"/>
              </a:cxn>
              <a:cxn ang="0">
                <a:pos x="2676" y="16"/>
              </a:cxn>
              <a:cxn ang="0">
                <a:pos x="2920" y="0"/>
              </a:cxn>
              <a:cxn ang="0">
                <a:pos x="2969" y="32"/>
              </a:cxn>
              <a:cxn ang="0">
                <a:pos x="2953" y="65"/>
              </a:cxn>
              <a:cxn ang="0">
                <a:pos x="2855" y="146"/>
              </a:cxn>
              <a:cxn ang="0">
                <a:pos x="2464" y="571"/>
              </a:cxn>
              <a:cxn ang="0">
                <a:pos x="2039" y="1142"/>
              </a:cxn>
              <a:cxn ang="0">
                <a:pos x="1631" y="1795"/>
              </a:cxn>
              <a:cxn ang="0">
                <a:pos x="1289" y="2496"/>
              </a:cxn>
              <a:cxn ang="0">
                <a:pos x="1191" y="2725"/>
              </a:cxn>
              <a:cxn ang="0">
                <a:pos x="1126" y="2839"/>
              </a:cxn>
              <a:cxn ang="0">
                <a:pos x="1044" y="2888"/>
              </a:cxn>
              <a:cxn ang="0">
                <a:pos x="848" y="2904"/>
              </a:cxn>
              <a:cxn ang="0">
                <a:pos x="701" y="2888"/>
              </a:cxn>
              <a:cxn ang="0">
                <a:pos x="636" y="2872"/>
              </a:cxn>
              <a:cxn ang="0">
                <a:pos x="554" y="2758"/>
              </a:cxn>
              <a:cxn ang="0">
                <a:pos x="326" y="2447"/>
              </a:cxn>
              <a:cxn ang="0">
                <a:pos x="65" y="2154"/>
              </a:cxn>
              <a:cxn ang="0">
                <a:pos x="0" y="2039"/>
              </a:cxn>
              <a:cxn ang="0">
                <a:pos x="32" y="1958"/>
              </a:cxn>
              <a:cxn ang="0">
                <a:pos x="228" y="1811"/>
              </a:cxn>
              <a:cxn ang="0">
                <a:pos x="440" y="1827"/>
              </a:cxn>
              <a:cxn ang="0">
                <a:pos x="571" y="1909"/>
              </a:cxn>
              <a:cxn ang="0">
                <a:pos x="734" y="2056"/>
              </a:cxn>
              <a:cxn ang="0">
                <a:pos x="913" y="2317"/>
              </a:cxn>
            </a:cxnLst>
            <a:rect l="0" t="0" r="r" b="b"/>
            <a:pathLst>
              <a:path w="2969" h="2904">
                <a:moveTo>
                  <a:pt x="913" y="2317"/>
                </a:moveTo>
                <a:lnTo>
                  <a:pt x="1126" y="1893"/>
                </a:lnTo>
                <a:lnTo>
                  <a:pt x="1338" y="1485"/>
                </a:lnTo>
                <a:lnTo>
                  <a:pt x="1582" y="1093"/>
                </a:lnTo>
                <a:lnTo>
                  <a:pt x="1843" y="718"/>
                </a:lnTo>
                <a:lnTo>
                  <a:pt x="1958" y="554"/>
                </a:lnTo>
                <a:lnTo>
                  <a:pt x="2072" y="424"/>
                </a:lnTo>
                <a:lnTo>
                  <a:pt x="2170" y="310"/>
                </a:lnTo>
                <a:lnTo>
                  <a:pt x="2235" y="228"/>
                </a:lnTo>
                <a:lnTo>
                  <a:pt x="2300" y="163"/>
                </a:lnTo>
                <a:lnTo>
                  <a:pt x="2366" y="114"/>
                </a:lnTo>
                <a:lnTo>
                  <a:pt x="2431" y="65"/>
                </a:lnTo>
                <a:lnTo>
                  <a:pt x="2464" y="65"/>
                </a:lnTo>
                <a:lnTo>
                  <a:pt x="2513" y="49"/>
                </a:lnTo>
                <a:lnTo>
                  <a:pt x="2594" y="32"/>
                </a:lnTo>
                <a:lnTo>
                  <a:pt x="2676" y="16"/>
                </a:lnTo>
                <a:lnTo>
                  <a:pt x="2823" y="0"/>
                </a:lnTo>
                <a:lnTo>
                  <a:pt x="2920" y="0"/>
                </a:lnTo>
                <a:lnTo>
                  <a:pt x="2953" y="16"/>
                </a:lnTo>
                <a:lnTo>
                  <a:pt x="2969" y="32"/>
                </a:lnTo>
                <a:lnTo>
                  <a:pt x="2969" y="49"/>
                </a:lnTo>
                <a:lnTo>
                  <a:pt x="2953" y="65"/>
                </a:lnTo>
                <a:lnTo>
                  <a:pt x="2920" y="98"/>
                </a:lnTo>
                <a:lnTo>
                  <a:pt x="2855" y="146"/>
                </a:lnTo>
                <a:lnTo>
                  <a:pt x="2659" y="342"/>
                </a:lnTo>
                <a:lnTo>
                  <a:pt x="2464" y="571"/>
                </a:lnTo>
                <a:lnTo>
                  <a:pt x="2251" y="832"/>
                </a:lnTo>
                <a:lnTo>
                  <a:pt x="2039" y="1142"/>
                </a:lnTo>
                <a:lnTo>
                  <a:pt x="1827" y="1468"/>
                </a:lnTo>
                <a:lnTo>
                  <a:pt x="1631" y="1795"/>
                </a:lnTo>
                <a:lnTo>
                  <a:pt x="1452" y="2137"/>
                </a:lnTo>
                <a:lnTo>
                  <a:pt x="1289" y="2496"/>
                </a:lnTo>
                <a:lnTo>
                  <a:pt x="1240" y="2627"/>
                </a:lnTo>
                <a:lnTo>
                  <a:pt x="1191" y="2725"/>
                </a:lnTo>
                <a:lnTo>
                  <a:pt x="1158" y="2806"/>
                </a:lnTo>
                <a:lnTo>
                  <a:pt x="1126" y="2839"/>
                </a:lnTo>
                <a:lnTo>
                  <a:pt x="1093" y="2872"/>
                </a:lnTo>
                <a:lnTo>
                  <a:pt x="1044" y="2888"/>
                </a:lnTo>
                <a:lnTo>
                  <a:pt x="962" y="2904"/>
                </a:lnTo>
                <a:lnTo>
                  <a:pt x="848" y="2904"/>
                </a:lnTo>
                <a:lnTo>
                  <a:pt x="767" y="2904"/>
                </a:lnTo>
                <a:lnTo>
                  <a:pt x="701" y="2888"/>
                </a:lnTo>
                <a:lnTo>
                  <a:pt x="669" y="2888"/>
                </a:lnTo>
                <a:lnTo>
                  <a:pt x="636" y="2872"/>
                </a:lnTo>
                <a:lnTo>
                  <a:pt x="587" y="2806"/>
                </a:lnTo>
                <a:lnTo>
                  <a:pt x="554" y="2758"/>
                </a:lnTo>
                <a:lnTo>
                  <a:pt x="505" y="2692"/>
                </a:lnTo>
                <a:lnTo>
                  <a:pt x="326" y="2447"/>
                </a:lnTo>
                <a:lnTo>
                  <a:pt x="114" y="2203"/>
                </a:lnTo>
                <a:lnTo>
                  <a:pt x="65" y="2154"/>
                </a:lnTo>
                <a:lnTo>
                  <a:pt x="32" y="2105"/>
                </a:lnTo>
                <a:lnTo>
                  <a:pt x="0" y="2039"/>
                </a:lnTo>
                <a:lnTo>
                  <a:pt x="16" y="2007"/>
                </a:lnTo>
                <a:lnTo>
                  <a:pt x="32" y="1958"/>
                </a:lnTo>
                <a:lnTo>
                  <a:pt x="114" y="1876"/>
                </a:lnTo>
                <a:lnTo>
                  <a:pt x="228" y="1811"/>
                </a:lnTo>
                <a:lnTo>
                  <a:pt x="326" y="1795"/>
                </a:lnTo>
                <a:lnTo>
                  <a:pt x="440" y="1827"/>
                </a:lnTo>
                <a:lnTo>
                  <a:pt x="505" y="1860"/>
                </a:lnTo>
                <a:lnTo>
                  <a:pt x="571" y="1909"/>
                </a:lnTo>
                <a:lnTo>
                  <a:pt x="652" y="1974"/>
                </a:lnTo>
                <a:lnTo>
                  <a:pt x="734" y="2056"/>
                </a:lnTo>
                <a:lnTo>
                  <a:pt x="815" y="2170"/>
                </a:lnTo>
                <a:lnTo>
                  <a:pt x="913" y="2317"/>
                </a:ln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Freeform 68"/>
          <p:cNvSpPr>
            <a:spLocks/>
          </p:cNvSpPr>
          <p:nvPr/>
        </p:nvSpPr>
        <p:spPr bwMode="auto">
          <a:xfrm>
            <a:off x="8353635" y="976190"/>
            <a:ext cx="324159" cy="365760"/>
          </a:xfrm>
          <a:custGeom>
            <a:avLst/>
            <a:gdLst/>
            <a:ahLst/>
            <a:cxnLst>
              <a:cxn ang="0">
                <a:pos x="4" y="1721"/>
              </a:cxn>
              <a:cxn ang="0">
                <a:pos x="624" y="974"/>
              </a:cxn>
              <a:cxn ang="0">
                <a:pos x="430" y="159"/>
              </a:cxn>
              <a:cxn ang="0">
                <a:pos x="575" y="18"/>
              </a:cxn>
              <a:cxn ang="0">
                <a:pos x="706" y="147"/>
              </a:cxn>
              <a:cxn ang="0">
                <a:pos x="843" y="371"/>
              </a:cxn>
              <a:cxn ang="0">
                <a:pos x="934" y="591"/>
              </a:cxn>
              <a:cxn ang="0">
                <a:pos x="980" y="563"/>
              </a:cxn>
              <a:cxn ang="0">
                <a:pos x="1162" y="367"/>
              </a:cxn>
              <a:cxn ang="0">
                <a:pos x="1414" y="110"/>
              </a:cxn>
              <a:cxn ang="0">
                <a:pos x="1551" y="101"/>
              </a:cxn>
              <a:cxn ang="0">
                <a:pos x="1609" y="242"/>
              </a:cxn>
              <a:cxn ang="0">
                <a:pos x="1533" y="276"/>
              </a:cxn>
              <a:cxn ang="0">
                <a:pos x="1500" y="341"/>
              </a:cxn>
              <a:cxn ang="0">
                <a:pos x="1460" y="389"/>
              </a:cxn>
              <a:cxn ang="0">
                <a:pos x="1253" y="710"/>
              </a:cxn>
              <a:cxn ang="0">
                <a:pos x="1177" y="830"/>
              </a:cxn>
              <a:cxn ang="0">
                <a:pos x="1086" y="965"/>
              </a:cxn>
              <a:cxn ang="0">
                <a:pos x="1062" y="1133"/>
              </a:cxn>
              <a:cxn ang="0">
                <a:pos x="1171" y="1461"/>
              </a:cxn>
              <a:cxn ang="0">
                <a:pos x="1335" y="1739"/>
              </a:cxn>
              <a:cxn ang="0">
                <a:pos x="1314" y="1773"/>
              </a:cxn>
              <a:cxn ang="0">
                <a:pos x="1308" y="1822"/>
              </a:cxn>
              <a:cxn ang="0">
                <a:pos x="1244" y="1867"/>
              </a:cxn>
              <a:cxn ang="0">
                <a:pos x="1232" y="1932"/>
              </a:cxn>
              <a:cxn ang="0">
                <a:pos x="1123" y="1874"/>
              </a:cxn>
              <a:cxn ang="0">
                <a:pos x="1083" y="1840"/>
              </a:cxn>
              <a:cxn ang="0">
                <a:pos x="996" y="1783"/>
              </a:cxn>
              <a:cxn ang="0">
                <a:pos x="912" y="1676"/>
              </a:cxn>
              <a:cxn ang="0">
                <a:pos x="749" y="1409"/>
              </a:cxn>
              <a:cxn ang="0">
                <a:pos x="150" y="2009"/>
              </a:cxn>
              <a:cxn ang="0">
                <a:pos x="140" y="2003"/>
              </a:cxn>
              <a:cxn ang="0">
                <a:pos x="117" y="1907"/>
              </a:cxn>
              <a:cxn ang="0">
                <a:pos x="65" y="1859"/>
              </a:cxn>
              <a:cxn ang="0">
                <a:pos x="10" y="1785"/>
              </a:cxn>
              <a:cxn ang="0">
                <a:pos x="4" y="1721"/>
              </a:cxn>
            </a:cxnLst>
            <a:rect l="0" t="0" r="r" b="b"/>
            <a:pathLst>
              <a:path w="1612" h="2009">
                <a:moveTo>
                  <a:pt x="4" y="1721"/>
                </a:moveTo>
                <a:lnTo>
                  <a:pt x="624" y="974"/>
                </a:lnTo>
                <a:lnTo>
                  <a:pt x="430" y="159"/>
                </a:lnTo>
                <a:cubicBezTo>
                  <a:pt x="422" y="0"/>
                  <a:pt x="529" y="20"/>
                  <a:pt x="575" y="18"/>
                </a:cubicBezTo>
                <a:cubicBezTo>
                  <a:pt x="621" y="16"/>
                  <a:pt x="661" y="88"/>
                  <a:pt x="706" y="147"/>
                </a:cubicBezTo>
                <a:cubicBezTo>
                  <a:pt x="752" y="205"/>
                  <a:pt x="806" y="297"/>
                  <a:pt x="843" y="371"/>
                </a:cubicBezTo>
                <a:lnTo>
                  <a:pt x="934" y="591"/>
                </a:lnTo>
                <a:lnTo>
                  <a:pt x="980" y="563"/>
                </a:lnTo>
                <a:cubicBezTo>
                  <a:pt x="1016" y="527"/>
                  <a:pt x="1089" y="444"/>
                  <a:pt x="1162" y="367"/>
                </a:cubicBezTo>
                <a:cubicBezTo>
                  <a:pt x="1235" y="291"/>
                  <a:pt x="1351" y="153"/>
                  <a:pt x="1414" y="110"/>
                </a:cubicBezTo>
                <a:cubicBezTo>
                  <a:pt x="1478" y="67"/>
                  <a:pt x="1518" y="80"/>
                  <a:pt x="1551" y="101"/>
                </a:cubicBezTo>
                <a:cubicBezTo>
                  <a:pt x="1585" y="122"/>
                  <a:pt x="1612" y="214"/>
                  <a:pt x="1609" y="242"/>
                </a:cubicBezTo>
                <a:cubicBezTo>
                  <a:pt x="1606" y="269"/>
                  <a:pt x="1551" y="260"/>
                  <a:pt x="1533" y="276"/>
                </a:cubicBezTo>
                <a:cubicBezTo>
                  <a:pt x="1515" y="292"/>
                  <a:pt x="1512" y="322"/>
                  <a:pt x="1500" y="341"/>
                </a:cubicBezTo>
                <a:cubicBezTo>
                  <a:pt x="1488" y="360"/>
                  <a:pt x="1501" y="327"/>
                  <a:pt x="1460" y="389"/>
                </a:cubicBezTo>
                <a:lnTo>
                  <a:pt x="1253" y="710"/>
                </a:lnTo>
                <a:lnTo>
                  <a:pt x="1177" y="830"/>
                </a:lnTo>
                <a:cubicBezTo>
                  <a:pt x="1150" y="873"/>
                  <a:pt x="1104" y="916"/>
                  <a:pt x="1086" y="965"/>
                </a:cubicBezTo>
                <a:cubicBezTo>
                  <a:pt x="1068" y="1014"/>
                  <a:pt x="1047" y="1050"/>
                  <a:pt x="1062" y="1133"/>
                </a:cubicBezTo>
                <a:cubicBezTo>
                  <a:pt x="1077" y="1216"/>
                  <a:pt x="1126" y="1360"/>
                  <a:pt x="1171" y="1461"/>
                </a:cubicBezTo>
                <a:cubicBezTo>
                  <a:pt x="1217" y="1562"/>
                  <a:pt x="1311" y="1687"/>
                  <a:pt x="1335" y="1739"/>
                </a:cubicBezTo>
                <a:lnTo>
                  <a:pt x="1314" y="1773"/>
                </a:lnTo>
                <a:cubicBezTo>
                  <a:pt x="1311" y="1785"/>
                  <a:pt x="1320" y="1806"/>
                  <a:pt x="1308" y="1822"/>
                </a:cubicBezTo>
                <a:cubicBezTo>
                  <a:pt x="1296" y="1838"/>
                  <a:pt x="1259" y="1861"/>
                  <a:pt x="1244" y="1867"/>
                </a:cubicBezTo>
                <a:cubicBezTo>
                  <a:pt x="1229" y="1873"/>
                  <a:pt x="1250" y="1932"/>
                  <a:pt x="1232" y="1932"/>
                </a:cubicBezTo>
                <a:cubicBezTo>
                  <a:pt x="1214" y="1932"/>
                  <a:pt x="1148" y="1891"/>
                  <a:pt x="1123" y="1874"/>
                </a:cubicBezTo>
                <a:cubicBezTo>
                  <a:pt x="1098" y="1859"/>
                  <a:pt x="1104" y="1855"/>
                  <a:pt x="1083" y="1840"/>
                </a:cubicBezTo>
                <a:cubicBezTo>
                  <a:pt x="1062" y="1825"/>
                  <a:pt x="1024" y="1810"/>
                  <a:pt x="996" y="1783"/>
                </a:cubicBezTo>
                <a:cubicBezTo>
                  <a:pt x="968" y="1756"/>
                  <a:pt x="953" y="1738"/>
                  <a:pt x="912" y="1676"/>
                </a:cubicBezTo>
                <a:lnTo>
                  <a:pt x="749" y="1409"/>
                </a:lnTo>
                <a:lnTo>
                  <a:pt x="150" y="2009"/>
                </a:lnTo>
                <a:lnTo>
                  <a:pt x="140" y="2003"/>
                </a:lnTo>
                <a:cubicBezTo>
                  <a:pt x="135" y="1986"/>
                  <a:pt x="129" y="1931"/>
                  <a:pt x="117" y="1907"/>
                </a:cubicBezTo>
                <a:cubicBezTo>
                  <a:pt x="105" y="1883"/>
                  <a:pt x="83" y="1879"/>
                  <a:pt x="65" y="1859"/>
                </a:cubicBezTo>
                <a:cubicBezTo>
                  <a:pt x="47" y="1839"/>
                  <a:pt x="20" y="1808"/>
                  <a:pt x="10" y="1785"/>
                </a:cubicBezTo>
                <a:cubicBezTo>
                  <a:pt x="0" y="1762"/>
                  <a:pt x="5" y="1734"/>
                  <a:pt x="4" y="1721"/>
                </a:cubicBezTo>
                <a:close/>
              </a:path>
            </a:pathLst>
          </a:custGeom>
          <a:solidFill>
            <a:srgbClr val="FF0000"/>
          </a:solidFill>
          <a:ln w="19050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Source"/>
          <p:cNvSpPr>
            <a:spLocks noGrp="1"/>
          </p:cNvSpPr>
          <p:nvPr/>
        </p:nvSpPr>
        <p:spPr bwMode="auto">
          <a:xfrm>
            <a:off x="304087" y="1589455"/>
            <a:ext cx="2698420" cy="403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lvl="0">
              <a:buClr>
                <a:sysClr val="windowText" lastClr="000000"/>
              </a:buClr>
              <a:defRPr/>
            </a:pPr>
            <a:r>
              <a:rPr lang="en-US" sz="1600" b="0" kern="0" dirty="0" smtClean="0">
                <a:solidFill>
                  <a:sysClr val="windowText" lastClr="000000"/>
                </a:solidFill>
              </a:rPr>
              <a:t>Operational support and on-the-ground experts</a:t>
            </a:r>
          </a:p>
          <a:p>
            <a:pPr lvl="0">
              <a:buClr>
                <a:sysClr val="windowText" lastClr="000000"/>
              </a:buClr>
              <a:defRPr/>
            </a:pPr>
            <a:endParaRPr lang="en-US" sz="1600" b="0" kern="0" dirty="0" smtClean="0">
              <a:solidFill>
                <a:sysClr val="windowText" lastClr="000000"/>
              </a:solidFill>
            </a:endParaRPr>
          </a:p>
          <a:p>
            <a:pPr lvl="0">
              <a:buClr>
                <a:sysClr val="windowText" lastClr="000000"/>
              </a:buClr>
              <a:defRPr/>
            </a:pPr>
            <a:r>
              <a:rPr lang="en-US" sz="1600" b="0" kern="0" dirty="0" smtClean="0">
                <a:solidFill>
                  <a:sysClr val="windowText" lastClr="000000"/>
                </a:solidFill>
              </a:rPr>
              <a:t>Enhanced supply chain capabilities</a:t>
            </a:r>
          </a:p>
          <a:p>
            <a:pPr marL="688975" lvl="1" indent="-231775">
              <a:spcBef>
                <a:spcPct val="0"/>
              </a:spcBef>
              <a:buClr>
                <a:sysClr val="windowText" lastClr="000000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en-US" sz="1600" b="0" dirty="0" smtClean="0">
                <a:ea typeface="Calibri" pitchFamily="34" charset="0"/>
                <a:cs typeface="Times New Roman" pitchFamily="18" charset="0"/>
              </a:rPr>
              <a:t>IT (software)</a:t>
            </a:r>
          </a:p>
          <a:p>
            <a:pPr marL="688975" lvl="1" indent="-231775">
              <a:spcBef>
                <a:spcPct val="0"/>
              </a:spcBef>
              <a:buClr>
                <a:sysClr val="windowText" lastClr="000000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en-US" sz="1600" b="0" dirty="0" smtClean="0">
                <a:ea typeface="Calibri" pitchFamily="34" charset="0"/>
                <a:cs typeface="Times New Roman" pitchFamily="18" charset="0"/>
              </a:rPr>
              <a:t>Processes</a:t>
            </a:r>
          </a:p>
          <a:p>
            <a:pPr marL="688975" lvl="1" indent="-231775">
              <a:spcBef>
                <a:spcPct val="0"/>
              </a:spcBef>
              <a:buClr>
                <a:sysClr val="windowText" lastClr="000000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en-US" sz="1600" b="0" dirty="0" smtClean="0">
                <a:ea typeface="Calibri" pitchFamily="34" charset="0"/>
                <a:cs typeface="Times New Roman" pitchFamily="18" charset="0"/>
              </a:rPr>
              <a:t>Training</a:t>
            </a:r>
          </a:p>
          <a:p>
            <a:pPr lvl="0">
              <a:buClr>
                <a:sysClr val="windowText" lastClr="000000"/>
              </a:buClr>
              <a:defRPr/>
            </a:pPr>
            <a:endParaRPr lang="en-US" sz="1600" b="0" kern="0" dirty="0" smtClean="0">
              <a:solidFill>
                <a:sysClr val="windowText" lastClr="000000"/>
              </a:solidFill>
            </a:endParaRPr>
          </a:p>
          <a:p>
            <a:pPr lvl="0">
              <a:buClr>
                <a:sysClr val="windowText" lastClr="000000"/>
              </a:buClr>
              <a:defRPr/>
            </a:pPr>
            <a:r>
              <a:rPr lang="en-US" sz="1600" b="0" kern="0" dirty="0" smtClean="0">
                <a:solidFill>
                  <a:sysClr val="windowText" lastClr="000000"/>
                </a:solidFill>
              </a:rPr>
              <a:t>Centralized back-office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73038" marR="0" lvl="0" indent="-173038" algn="l" defTabSz="98107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Verdana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73038" marR="0" lvl="0" indent="-173038" algn="l" defTabSz="98107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Verdana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Source"/>
          <p:cNvSpPr>
            <a:spLocks noGrp="1"/>
          </p:cNvSpPr>
          <p:nvPr/>
        </p:nvSpPr>
        <p:spPr bwMode="auto">
          <a:xfrm>
            <a:off x="3279535" y="1589455"/>
            <a:ext cx="2670889" cy="398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lvl="0">
              <a:buClr>
                <a:sysClr val="windowText" lastClr="000000"/>
              </a:buClr>
              <a:defRPr/>
            </a:pPr>
            <a:r>
              <a:rPr lang="en-US" sz="1600" b="0" kern="0" dirty="0" smtClean="0">
                <a:solidFill>
                  <a:sysClr val="windowText" lastClr="000000"/>
                </a:solidFill>
              </a:rPr>
              <a:t>Coordinated procurement</a:t>
            </a:r>
          </a:p>
          <a:p>
            <a:pPr marL="688975" lvl="1" indent="-231775">
              <a:spcBef>
                <a:spcPct val="0"/>
              </a:spcBef>
              <a:buClr>
                <a:sysClr val="windowText" lastClr="000000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en-US" sz="1600" b="0" dirty="0" smtClean="0">
                <a:ea typeface="Calibri" pitchFamily="34" charset="0"/>
                <a:cs typeface="Times New Roman" pitchFamily="18" charset="0"/>
              </a:rPr>
              <a:t>Global sourcing</a:t>
            </a:r>
          </a:p>
          <a:p>
            <a:pPr marL="688975" lvl="1" indent="-231775">
              <a:spcBef>
                <a:spcPct val="0"/>
              </a:spcBef>
              <a:buClr>
                <a:sysClr val="windowText" lastClr="000000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en-US" sz="1600" b="0" dirty="0" smtClean="0">
                <a:ea typeface="Calibri" pitchFamily="34" charset="0"/>
                <a:cs typeface="Times New Roman" pitchFamily="18" charset="0"/>
              </a:rPr>
              <a:t>Consolidated ordering </a:t>
            </a:r>
          </a:p>
          <a:p>
            <a:pPr marL="688975" lvl="1" indent="-231775">
              <a:spcBef>
                <a:spcPct val="0"/>
              </a:spcBef>
              <a:buClr>
                <a:sysClr val="windowText" lastClr="000000"/>
              </a:buClr>
              <a:buFontTx/>
              <a:buChar char="•"/>
              <a:tabLst>
                <a:tab pos="457200" algn="l"/>
              </a:tabLst>
              <a:defRPr/>
            </a:pPr>
            <a:r>
              <a:rPr lang="en-US" sz="1600" b="0" dirty="0" smtClean="0">
                <a:ea typeface="Calibri" pitchFamily="34" charset="0"/>
                <a:cs typeface="Times New Roman" pitchFamily="18" charset="0"/>
              </a:rPr>
              <a:t>Monthly calls between regional portfolio companies</a:t>
            </a:r>
          </a:p>
          <a:p>
            <a:pPr marL="688975" lvl="1" indent="-231775">
              <a:spcBef>
                <a:spcPct val="0"/>
              </a:spcBef>
              <a:buClr>
                <a:sysClr val="windowText" lastClr="000000"/>
              </a:buClr>
              <a:buFontTx/>
              <a:buChar char="•"/>
              <a:tabLst>
                <a:tab pos="457200" algn="l"/>
              </a:tabLst>
              <a:defRPr/>
            </a:pPr>
            <a:endParaRPr lang="en-US" sz="1600" b="0" dirty="0" smtClean="0">
              <a:ea typeface="Calibri" pitchFamily="34" charset="0"/>
              <a:cs typeface="Times New Roman" pitchFamily="18" charset="0"/>
            </a:endParaRPr>
          </a:p>
          <a:p>
            <a:pPr>
              <a:buClr>
                <a:sysClr val="windowText" lastClr="000000"/>
              </a:buClr>
              <a:tabLst>
                <a:tab pos="457200" algn="l"/>
              </a:tabLst>
              <a:defRPr/>
            </a:pPr>
            <a:r>
              <a:rPr lang="en-US" sz="1600" b="0" kern="0" dirty="0" smtClean="0">
                <a:solidFill>
                  <a:sysClr val="windowText" lastClr="000000"/>
                </a:solidFill>
              </a:rPr>
              <a:t>Annual CEO retreat &amp; LP meeting</a:t>
            </a:r>
          </a:p>
          <a:p>
            <a:pPr marL="173038" marR="0" lvl="0" indent="-173038" algn="l" defTabSz="98107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Verdana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73038" marR="0" lvl="0" indent="-173038" algn="l" defTabSz="981075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Verdana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Source"/>
          <p:cNvSpPr>
            <a:spLocks noGrp="1"/>
          </p:cNvSpPr>
          <p:nvPr/>
        </p:nvSpPr>
        <p:spPr bwMode="auto">
          <a:xfrm>
            <a:off x="6208629" y="1589455"/>
            <a:ext cx="2662416" cy="240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lvl="0">
              <a:buClr>
                <a:sysClr val="windowText" lastClr="000000"/>
              </a:buClr>
              <a:defRPr/>
            </a:pPr>
            <a:r>
              <a:rPr lang="en-US" sz="1600" b="0" kern="0" dirty="0" smtClean="0">
                <a:solidFill>
                  <a:sysClr val="windowText" lastClr="000000"/>
                </a:solidFill>
              </a:rPr>
              <a:t>Product manufacturing</a:t>
            </a:r>
          </a:p>
          <a:p>
            <a:pPr lvl="0">
              <a:buClr>
                <a:sysClr val="windowText" lastClr="000000"/>
              </a:buClr>
              <a:defRPr/>
            </a:pPr>
            <a:endParaRPr lang="en-US" sz="1600" b="0" kern="0" dirty="0" smtClean="0">
              <a:solidFill>
                <a:sysClr val="windowText" lastClr="000000"/>
              </a:solidFill>
            </a:endParaRPr>
          </a:p>
          <a:p>
            <a:pPr lvl="0">
              <a:buClr>
                <a:sysClr val="windowText" lastClr="000000"/>
              </a:buClr>
              <a:defRPr/>
            </a:pPr>
            <a:r>
              <a:rPr lang="en-US" sz="1600" b="0" kern="0" dirty="0" smtClean="0">
                <a:solidFill>
                  <a:sysClr val="windowText" lastClr="000000"/>
                </a:solidFill>
              </a:rPr>
              <a:t> Local sourcing</a:t>
            </a:r>
          </a:p>
          <a:p>
            <a:pPr lvl="0">
              <a:buClr>
                <a:sysClr val="windowText" lastClr="000000"/>
              </a:buClr>
              <a:defRPr/>
            </a:pPr>
            <a:endParaRPr lang="en-US" sz="1600" b="0" kern="0" dirty="0" smtClean="0">
              <a:solidFill>
                <a:sysClr val="windowText" lastClr="000000"/>
              </a:solidFill>
            </a:endParaRPr>
          </a:p>
          <a:p>
            <a:pPr lvl="0">
              <a:buClr>
                <a:sysClr val="windowText" lastClr="000000"/>
              </a:buClr>
              <a:defRPr/>
            </a:pPr>
            <a:r>
              <a:rPr lang="en-US" sz="1600" b="0" kern="0" dirty="0" smtClean="0">
                <a:solidFill>
                  <a:sysClr val="windowText" lastClr="000000"/>
                </a:solidFill>
              </a:rPr>
              <a:t> Transportation</a:t>
            </a:r>
          </a:p>
          <a:p>
            <a:pPr lvl="0">
              <a:buClr>
                <a:sysClr val="windowText" lastClr="000000"/>
              </a:buClr>
              <a:defRPr/>
            </a:pPr>
            <a:endParaRPr lang="en-US" sz="1600" b="0" kern="0" dirty="0" smtClean="0">
              <a:solidFill>
                <a:sysClr val="windowText" lastClr="000000"/>
              </a:solidFill>
            </a:endParaRPr>
          </a:p>
          <a:p>
            <a:pPr lvl="0">
              <a:buClr>
                <a:sysClr val="windowText" lastClr="000000"/>
              </a:buClr>
              <a:defRPr/>
            </a:pPr>
            <a:r>
              <a:rPr lang="en-US" sz="1600" b="0" kern="0" dirty="0" smtClean="0">
                <a:solidFill>
                  <a:sysClr val="windowText" lastClr="000000"/>
                </a:solidFill>
              </a:rPr>
              <a:t> HR/Staffing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72248" y="932082"/>
            <a:ext cx="2727436" cy="551794"/>
            <a:chOff x="299544" y="945938"/>
            <a:chExt cx="2727436" cy="551794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299544" y="945938"/>
              <a:ext cx="2727435" cy="551794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800" dirty="0" smtClean="0">
                  <a:latin typeface="Verdana" pitchFamily="34" charset="0"/>
                </a:rPr>
                <a:t>Provide directly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99545" y="1450428"/>
              <a:ext cx="2727435" cy="0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6184318" y="932082"/>
            <a:ext cx="2727436" cy="551794"/>
            <a:chOff x="6211614" y="945938"/>
            <a:chExt cx="2727436" cy="551794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6211614" y="945938"/>
              <a:ext cx="2727435" cy="551794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800" dirty="0" smtClean="0">
                  <a:latin typeface="Verdana" pitchFamily="34" charset="0"/>
                </a:rPr>
                <a:t>Independent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6211615" y="1450428"/>
              <a:ext cx="2727435" cy="0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3228283" y="932082"/>
            <a:ext cx="2727436" cy="551794"/>
            <a:chOff x="3358056" y="945938"/>
            <a:chExt cx="2727436" cy="551794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3358056" y="945938"/>
              <a:ext cx="2727435" cy="551794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800" dirty="0" smtClean="0">
                  <a:latin typeface="Verdana" pitchFamily="34" charset="0"/>
                </a:rPr>
                <a:t>Facilitate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3358057" y="1450428"/>
              <a:ext cx="2727435" cy="0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155780" y="1306575"/>
            <a:ext cx="2909639" cy="132343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Verdana" pitchFamily="34" charset="0"/>
              </a:rPr>
              <a:t>Helping portfolio companies access commercial capital in order to buy out equity investors</a:t>
            </a:r>
          </a:p>
        </p:txBody>
      </p:sp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22693" y="993"/>
            <a:ext cx="8321040" cy="561975"/>
          </a:xfrm>
        </p:spPr>
        <p:txBody>
          <a:bodyPr/>
          <a:lstStyle/>
          <a:p>
            <a:r>
              <a:rPr lang="en-US" sz="2000" dirty="0" smtClean="0"/>
              <a:t>Portfolio companies will have multiple exit possibilities</a:t>
            </a:r>
            <a:endParaRPr lang="en-US" sz="2000" baseline="30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0938" y="2412242"/>
            <a:ext cx="1337258" cy="91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4555" y="4101714"/>
            <a:ext cx="2007848" cy="86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5"/>
          <p:cNvGrpSpPr/>
          <p:nvPr/>
        </p:nvGrpSpPr>
        <p:grpSpPr>
          <a:xfrm>
            <a:off x="4146551" y="3399568"/>
            <a:ext cx="1450445" cy="593367"/>
            <a:chOff x="5223875" y="4124107"/>
            <a:chExt cx="2205104" cy="1042879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b="9163"/>
            <a:stretch>
              <a:fillRect/>
            </a:stretch>
          </p:blipFill>
          <p:spPr bwMode="auto">
            <a:xfrm>
              <a:off x="5223875" y="4124107"/>
              <a:ext cx="2205104" cy="961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5974915" y="5004149"/>
              <a:ext cx="940723" cy="16283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erdana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90842" y="5124423"/>
            <a:ext cx="306494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1" dirty="0" smtClean="0">
                <a:latin typeface="Verdana" pitchFamily="34" charset="0"/>
              </a:rPr>
              <a:t>“Regional trade agreements are increasing opportunities for African businesses to expand across borders. This area of focus is a central theme for Africa.” </a:t>
            </a:r>
          </a:p>
          <a:p>
            <a:r>
              <a:rPr lang="en-US" sz="1300" b="0" dirty="0" smtClean="0">
                <a:latin typeface="Verdana" pitchFamily="34" charset="0"/>
              </a:rPr>
              <a:t>– Aureos  </a:t>
            </a:r>
          </a:p>
          <a:p>
            <a:endParaRPr lang="en-US" sz="1300" b="0" dirty="0"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225" y="5124423"/>
            <a:ext cx="306465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1" dirty="0" smtClean="0">
                <a:latin typeface="Verdana" pitchFamily="34" charset="0"/>
              </a:rPr>
              <a:t>“Our beverages are distributed through local distributors. [They] currently find it difficult to obtain capital to either start or further invest…” </a:t>
            </a:r>
          </a:p>
          <a:p>
            <a:r>
              <a:rPr lang="en-US" sz="1300" b="0" i="1" dirty="0" smtClean="0">
                <a:latin typeface="Verdana" pitchFamily="34" charset="0"/>
              </a:rPr>
              <a:t>– </a:t>
            </a:r>
            <a:r>
              <a:rPr lang="en-US" sz="1300" b="0" dirty="0" smtClean="0">
                <a:latin typeface="Verdana" pitchFamily="34" charset="0"/>
              </a:rPr>
              <a:t>Coca-Cola</a:t>
            </a:r>
          </a:p>
          <a:p>
            <a:endParaRPr lang="en-US" sz="1300" b="0" dirty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5702" y="2811638"/>
            <a:ext cx="1621536" cy="90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2429" y="3929368"/>
            <a:ext cx="1583002" cy="8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272248" y="713714"/>
            <a:ext cx="2727436" cy="551794"/>
            <a:chOff x="299544" y="945938"/>
            <a:chExt cx="2727436" cy="551794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299544" y="945938"/>
              <a:ext cx="2727435" cy="551794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 smtClean="0">
                  <a:latin typeface="Verdana" pitchFamily="34" charset="0"/>
                </a:rPr>
                <a:t>Strategic Buyers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299545" y="1450428"/>
              <a:ext cx="2727435" cy="0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6184318" y="713714"/>
            <a:ext cx="2727436" cy="551794"/>
            <a:chOff x="6211614" y="945938"/>
            <a:chExt cx="2727436" cy="551794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6211614" y="945938"/>
              <a:ext cx="2727435" cy="551794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 smtClean="0">
                  <a:latin typeface="Verdana" pitchFamily="34" charset="0"/>
                </a:rPr>
                <a:t>Recapitalization</a:t>
              </a: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6211615" y="1450428"/>
              <a:ext cx="2727435" cy="0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3228283" y="713714"/>
            <a:ext cx="2727436" cy="551794"/>
            <a:chOff x="3358056" y="945938"/>
            <a:chExt cx="2727436" cy="551794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3358056" y="945938"/>
              <a:ext cx="2727435" cy="551794"/>
            </a:xfrm>
            <a:prstGeom prst="round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 smtClean="0">
                  <a:latin typeface="Verdana" pitchFamily="34" charset="0"/>
                </a:rPr>
                <a:t>Financial Buyers</a:t>
              </a: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3358057" y="1450428"/>
              <a:ext cx="2727435" cy="0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219442" y="1306575"/>
            <a:ext cx="2909639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Verdana" pitchFamily="34" charset="0"/>
              </a:rPr>
              <a:t>Looking to acquire broader distribution and access to new consumers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65843" y="1306575"/>
            <a:ext cx="2909639" cy="107721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Verdana" pitchFamily="34" charset="0"/>
              </a:rPr>
              <a:t>Seeking high-growth businesses and/or networks to grow other portfolio companies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23856" y="5124423"/>
            <a:ext cx="310896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1" dirty="0" smtClean="0">
                <a:latin typeface="Verdana" pitchFamily="34" charset="0"/>
              </a:rPr>
              <a:t>“Improving access to financial services is a vital part of promoting economic growth... A continuing priority for us is to stimulate grassroots enterprise…” </a:t>
            </a:r>
          </a:p>
          <a:p>
            <a:r>
              <a:rPr lang="en-US" sz="1300" b="0" dirty="0" smtClean="0">
                <a:latin typeface="Verdana" pitchFamily="34" charset="0"/>
              </a:rPr>
              <a:t>– Standard Chartered</a:t>
            </a:r>
          </a:p>
          <a:p>
            <a:endParaRPr lang="en-US" sz="1300" b="0" dirty="0">
              <a:latin typeface="Verdana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325" y="3089174"/>
            <a:ext cx="1587894" cy="127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52446" y="4015673"/>
            <a:ext cx="835735" cy="83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 b="34227"/>
          <a:stretch>
            <a:fillRect/>
          </a:stretch>
        </p:blipFill>
        <p:spPr bwMode="auto">
          <a:xfrm>
            <a:off x="348344" y="2510072"/>
            <a:ext cx="1851383" cy="74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32080" y="2639132"/>
            <a:ext cx="1026885" cy="107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50123" y="993"/>
            <a:ext cx="8503920" cy="561975"/>
          </a:xfrm>
        </p:spPr>
        <p:txBody>
          <a:bodyPr/>
          <a:lstStyle/>
          <a:p>
            <a:r>
              <a:rPr lang="en-US" sz="2000" dirty="0" smtClean="0"/>
              <a:t>e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has carefully considered risks and mitigation strategies</a:t>
            </a:r>
            <a:endParaRPr lang="en-US" sz="2000" baseline="30000" dirty="0"/>
          </a:p>
        </p:txBody>
      </p:sp>
      <p:sp>
        <p:nvSpPr>
          <p:cNvPr id="21" name="Rectangle 20"/>
          <p:cNvSpPr/>
          <p:nvPr/>
        </p:nvSpPr>
        <p:spPr>
          <a:xfrm>
            <a:off x="416257" y="1357481"/>
            <a:ext cx="382819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eaLnBrk="0" hangingPunct="0">
              <a:buFontTx/>
              <a:buChar char="•"/>
              <a:tabLst>
                <a:tab pos="457200" algn="l"/>
              </a:tabLst>
            </a:pPr>
            <a:r>
              <a:rPr lang="en-US" sz="1600" b="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Country-specific risk</a:t>
            </a:r>
          </a:p>
          <a:p>
            <a:pPr marL="688975" lvl="1" indent="-231775" eaLnBrk="0" hangingPunct="0">
              <a:buFontTx/>
              <a:buChar char="•"/>
              <a:tabLst>
                <a:tab pos="457200" algn="l"/>
              </a:tabLst>
            </a:pPr>
            <a:r>
              <a:rPr lang="en-US" sz="1600" b="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Political</a:t>
            </a:r>
          </a:p>
          <a:p>
            <a:pPr marL="688975" lvl="1" indent="-231775" eaLnBrk="0" hangingPunct="0">
              <a:buFontTx/>
              <a:buChar char="•"/>
              <a:tabLst>
                <a:tab pos="457200" algn="l"/>
              </a:tabLst>
            </a:pPr>
            <a:r>
              <a:rPr lang="en-US" sz="1600" b="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Economic </a:t>
            </a:r>
          </a:p>
          <a:p>
            <a:pPr marL="688975" lvl="1" indent="-231775" eaLnBrk="0" hangingPunct="0">
              <a:buFontTx/>
              <a:buChar char="•"/>
              <a:tabLst>
                <a:tab pos="457200" algn="l"/>
              </a:tabLst>
            </a:pPr>
            <a:r>
              <a:rPr lang="en-US" sz="1600" b="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Legal</a:t>
            </a:r>
          </a:p>
          <a:p>
            <a:pPr marL="231775" lvl="0" indent="-231775" eaLnBrk="0" hangingPunct="0">
              <a:spcBef>
                <a:spcPts val="1200"/>
              </a:spcBef>
              <a:buFontTx/>
              <a:buChar char="•"/>
              <a:tabLst>
                <a:tab pos="457200" algn="l"/>
              </a:tabLst>
            </a:pPr>
            <a:r>
              <a:rPr lang="en-US" sz="1600" b="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Corruption and crime</a:t>
            </a:r>
          </a:p>
          <a:p>
            <a:pPr marL="231775" lvl="0" indent="-231775" eaLnBrk="0" hangingPunct="0">
              <a:spcBef>
                <a:spcPts val="1200"/>
              </a:spcBef>
              <a:buFontTx/>
              <a:buChar char="•"/>
              <a:tabLst>
                <a:tab pos="457200" algn="l"/>
              </a:tabLst>
            </a:pPr>
            <a:r>
              <a:rPr lang="en-US" sz="1600" b="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Restrictions on trade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79075" y="1357481"/>
            <a:ext cx="382819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eaLnBrk="0" hangingPunct="0">
              <a:buFontTx/>
              <a:buChar char="•"/>
              <a:tabLst>
                <a:tab pos="457200" algn="l"/>
              </a:tabLst>
            </a:pPr>
            <a:r>
              <a:rPr lang="en-US" sz="1600" b="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Inability to source suitable investments with established distribution networks</a:t>
            </a:r>
          </a:p>
          <a:p>
            <a:pPr marL="231775" indent="-231775" eaLnBrk="0" hangingPunct="0">
              <a:spcBef>
                <a:spcPts val="1200"/>
              </a:spcBef>
              <a:buFontTx/>
              <a:buChar char="•"/>
              <a:tabLst>
                <a:tab pos="457200" algn="l"/>
              </a:tabLst>
            </a:pPr>
            <a:r>
              <a:rPr lang="en-US" sz="1600" b="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Limited capacity of individual portfolio company networks</a:t>
            </a:r>
          </a:p>
          <a:p>
            <a:pPr marL="231775" lvl="0" indent="-231775" eaLnBrk="0" hangingPunct="0">
              <a:spcBef>
                <a:spcPts val="1200"/>
              </a:spcBef>
              <a:buFontTx/>
              <a:buChar char="•"/>
              <a:tabLst>
                <a:tab pos="457200" algn="l"/>
              </a:tabLst>
            </a:pPr>
            <a:r>
              <a:rPr lang="en-US" sz="1600" b="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Unreliable due diligence (financial, accounting, environmental, legal)</a:t>
            </a:r>
          </a:p>
          <a:p>
            <a:pPr marL="231775" lvl="0" indent="-231775" eaLnBrk="0" hangingPunct="0">
              <a:spcBef>
                <a:spcPts val="1200"/>
              </a:spcBef>
              <a:buFontTx/>
              <a:buChar char="•"/>
              <a:tabLst>
                <a:tab pos="457200" algn="l"/>
              </a:tabLst>
            </a:pPr>
            <a:r>
              <a:rPr lang="en-US" sz="1600" b="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Long-term &amp; illiquid investments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6431" y="4582838"/>
            <a:ext cx="8489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smtClean="0">
                <a:latin typeface="Verdana" pitchFamily="34" charset="0"/>
              </a:rPr>
              <a:t>e</a:t>
            </a:r>
            <a:r>
              <a:rPr lang="en-US" sz="1600" baseline="30000" dirty="0" smtClean="0">
                <a:latin typeface="Verdana" pitchFamily="34" charset="0"/>
              </a:rPr>
              <a:t>2</a:t>
            </a:r>
            <a:r>
              <a:rPr lang="en-US" sz="1600" dirty="0" smtClean="0">
                <a:latin typeface="Verdana" pitchFamily="34" charset="0"/>
              </a:rPr>
              <a:t> plans to mitigate these risks by: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1600" b="0" dirty="0" smtClean="0">
                <a:latin typeface="Verdana" pitchFamily="34" charset="0"/>
              </a:rPr>
              <a:t>Diversifying investments across geographies and product types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1600" b="0" dirty="0" smtClean="0">
                <a:latin typeface="Verdana" pitchFamily="34" charset="0"/>
              </a:rPr>
              <a:t>Focusing on one region at a time to fully develop deep networks and local expertise to support our portfolio companies before expanding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US" sz="1600" b="0" dirty="0" smtClean="0">
                <a:latin typeface="Verdana" pitchFamily="34" charset="0"/>
              </a:rPr>
              <a:t>Putting in place investment and risk committees and processes to understand, evaluate and respond to concerns pre and post investment</a:t>
            </a:r>
            <a:endParaRPr lang="en-US" sz="1600" b="0" dirty="0">
              <a:latin typeface="Verdan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99544" y="728228"/>
            <a:ext cx="3988676" cy="551794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Macro Risks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99545" y="1254744"/>
            <a:ext cx="3988676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4813487" y="728228"/>
            <a:ext cx="3988676" cy="551794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Investment Risks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813488" y="1254744"/>
            <a:ext cx="3988676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Isosceles Triangle 15"/>
          <p:cNvSpPr/>
          <p:nvPr/>
        </p:nvSpPr>
        <p:spPr bwMode="auto">
          <a:xfrm flipV="1">
            <a:off x="867102" y="4156578"/>
            <a:ext cx="7409793" cy="378372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95263" y="993"/>
            <a:ext cx="8229600" cy="561975"/>
          </a:xfrm>
        </p:spPr>
        <p:txBody>
          <a:bodyPr/>
          <a:lstStyle/>
          <a:p>
            <a:r>
              <a:rPr lang="en-US" sz="2000" dirty="0" smtClean="0"/>
              <a:t>e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will create meaningful value to all stakeholders</a:t>
            </a:r>
            <a:endParaRPr lang="en-US" sz="2000" baseline="300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12060" y="189984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Attractive risk-return profile</a:t>
            </a: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Significant social impact</a:t>
            </a: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166688" indent="-166688" eaLnBrk="0" fontAlgn="auto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b="0" kern="0" dirty="0" smtClean="0">
                <a:solidFill>
                  <a:sysClr val="windowText" lastClr="000000"/>
                </a:solidFill>
                <a:latin typeface="Verdana" pitchFamily="34" charset="0"/>
              </a:rPr>
              <a:t>Access to deals in high social impact sectors </a:t>
            </a: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Exposure to deals in sub-Saharan Africa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208338" y="189984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Revenue growth via wider distribution and cross-selling</a:t>
            </a: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Diversification of risk across more products and geographies</a:t>
            </a: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Access to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e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2 </a:t>
            </a:r>
            <a:r>
              <a:rPr lang="en-US" sz="1600" b="0" kern="0" dirty="0" smtClean="0">
                <a:solidFill>
                  <a:sysClr val="windowText" lastClr="000000"/>
                </a:solidFill>
                <a:latin typeface="Verdana" pitchFamily="34" charset="0"/>
              </a:rPr>
              <a:t>support and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network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of entrepreneurs</a:t>
            </a: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sz="1600" b="0" kern="0" dirty="0" smtClean="0">
              <a:solidFill>
                <a:sysClr val="windowText" lastClr="000000"/>
              </a:solidFill>
              <a:latin typeface="Verdana" pitchFamily="34" charset="0"/>
            </a:endParaRP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b="0" kern="0" dirty="0" smtClean="0">
                <a:solidFill>
                  <a:sysClr val="windowText" lastClr="000000"/>
                </a:solidFill>
                <a:latin typeface="Verdana" pitchFamily="34" charset="0"/>
              </a:rPr>
              <a:t>Increased ability to access commercial capital markets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082164" y="189984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b="0" kern="0" dirty="0" smtClean="0">
                <a:solidFill>
                  <a:sysClr val="windowText" lastClr="000000"/>
                </a:solidFill>
                <a:latin typeface="Verdana" pitchFamily="34" charset="0"/>
              </a:rPr>
              <a:t>Improved supply chains in Africa, especially in remote areas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Increased access to critical products</a:t>
            </a: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Decreased cost of and time </a:t>
            </a:r>
            <a:r>
              <a:rPr lang="en-US" sz="1600" b="0" kern="0" dirty="0" smtClean="0">
                <a:solidFill>
                  <a:sysClr val="windowText" lastClr="000000"/>
                </a:solidFill>
                <a:latin typeface="Verdana" pitchFamily="34" charset="0"/>
              </a:rPr>
              <a:t>by consumers who struggle to access these critical products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99545" y="1091078"/>
            <a:ext cx="2733942" cy="551794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Investors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99545" y="1690164"/>
            <a:ext cx="2733942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3158859" y="1091078"/>
            <a:ext cx="2733942" cy="551794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Portfolio Companies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158859" y="1690164"/>
            <a:ext cx="2733942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ounded Rectangle 21"/>
          <p:cNvSpPr/>
          <p:nvPr/>
        </p:nvSpPr>
        <p:spPr bwMode="auto">
          <a:xfrm>
            <a:off x="6090744" y="1091078"/>
            <a:ext cx="2733942" cy="551794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Society at Large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090744" y="1690164"/>
            <a:ext cx="2733942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95263" y="993"/>
            <a:ext cx="8229600" cy="561975"/>
          </a:xfrm>
        </p:spPr>
        <p:txBody>
          <a:bodyPr/>
          <a:lstStyle/>
          <a:p>
            <a:r>
              <a:rPr lang="en-US" sz="2000" dirty="0" smtClean="0"/>
              <a:t>Questions</a:t>
            </a:r>
            <a:endParaRPr lang="en-US" sz="2000" baseline="30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046" y="711959"/>
            <a:ext cx="4303912" cy="277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9814" y="711959"/>
            <a:ext cx="4283122" cy="27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375" y="3659875"/>
            <a:ext cx="7749654" cy="280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95263" y="993"/>
            <a:ext cx="8229600" cy="561975"/>
          </a:xfrm>
        </p:spPr>
        <p:txBody>
          <a:bodyPr/>
          <a:lstStyle/>
          <a:p>
            <a:r>
              <a:rPr lang="en-US" sz="2000" dirty="0" smtClean="0"/>
              <a:t>Appendix</a:t>
            </a:r>
            <a:endParaRPr lang="en-US" sz="2000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95263" y="993"/>
            <a:ext cx="8229600" cy="561975"/>
          </a:xfrm>
        </p:spPr>
        <p:txBody>
          <a:bodyPr/>
          <a:lstStyle/>
          <a:p>
            <a:r>
              <a:rPr lang="en-US" sz="2000" dirty="0" smtClean="0"/>
              <a:t>Africa’s growth &amp; need for improved distribution </a:t>
            </a:r>
            <a:endParaRPr lang="en-US" sz="20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409433" y="1964027"/>
          <a:ext cx="4603750" cy="355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5487" y="1115643"/>
            <a:ext cx="442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Income Demographics of African Population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233919" y="1793548"/>
            <a:ext cx="363712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indent="-166688" eaLnBrk="0" fontAlgn="auto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b="0" kern="0" dirty="0" smtClean="0">
                <a:solidFill>
                  <a:sysClr val="windowText" lastClr="000000"/>
                </a:solidFill>
                <a:latin typeface="Verdana" pitchFamily="34" charset="0"/>
              </a:rPr>
              <a:t>With a collective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Verdana" pitchFamily="34" charset="0"/>
              </a:rPr>
              <a:t>GDP of $1.6 trillion</a:t>
            </a:r>
            <a:r>
              <a:rPr lang="en-US" sz="1600" b="0" kern="0" dirty="0" smtClean="0">
                <a:solidFill>
                  <a:sysClr val="windowText" lastClr="000000"/>
                </a:solidFill>
                <a:latin typeface="Verdana" pitchFamily="34" charset="0"/>
              </a:rPr>
              <a:t>, it is roughly equal to the size of Brazil’s or Russia’s GDP</a:t>
            </a:r>
          </a:p>
          <a:p>
            <a:pPr marL="166688" indent="-166688" eaLnBrk="0" fontAlgn="auto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endParaRPr lang="en-US" sz="1600" b="0" kern="0" dirty="0" smtClean="0">
              <a:solidFill>
                <a:sysClr val="windowText" lastClr="000000"/>
              </a:solidFill>
              <a:latin typeface="Verdana" pitchFamily="34" charset="0"/>
            </a:endParaRPr>
          </a:p>
          <a:p>
            <a:pPr marL="166688" indent="-166688" eaLnBrk="0" fontAlgn="auto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b="0" kern="0" dirty="0" smtClean="0">
                <a:solidFill>
                  <a:sysClr val="windowText" lastClr="000000"/>
                </a:solidFill>
                <a:latin typeface="Verdana" pitchFamily="34" charset="0"/>
              </a:rPr>
              <a:t>Growing middle class will create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Verdana" pitchFamily="34" charset="0"/>
              </a:rPr>
              <a:t>220 million new consumers </a:t>
            </a:r>
            <a:r>
              <a:rPr lang="en-US" sz="1600" b="0" kern="0" dirty="0" smtClean="0">
                <a:solidFill>
                  <a:sysClr val="windowText" lastClr="000000"/>
                </a:solidFill>
                <a:latin typeface="Verdana" pitchFamily="34" charset="0"/>
              </a:rPr>
              <a:t>by 2015 with need for critical goods</a:t>
            </a:r>
          </a:p>
          <a:p>
            <a:pPr marL="166688" indent="-166688" eaLnBrk="0" fontAlgn="auto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endParaRPr lang="en-US" sz="1600" b="0" kern="0" dirty="0" smtClean="0">
              <a:solidFill>
                <a:sysClr val="windowText" lastClr="000000"/>
              </a:solidFill>
              <a:latin typeface="Verdana" pitchFamily="34" charset="0"/>
            </a:endParaRPr>
          </a:p>
          <a:p>
            <a:pPr marL="166688" indent="-166688" eaLnBrk="0" fontAlgn="auto" hangingPunct="0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Verdana" pitchFamily="34" charset="0"/>
              </a:rPr>
              <a:t>60% of the population lives in rural areas</a:t>
            </a:r>
            <a:r>
              <a:rPr lang="en-US" sz="1600" b="0" kern="0" dirty="0" smtClean="0">
                <a:solidFill>
                  <a:sysClr val="windowText" lastClr="000000"/>
                </a:solidFill>
                <a:latin typeface="Verdana" pitchFamily="34" charset="0"/>
              </a:rPr>
              <a:t>, where distribution is especially needed</a:t>
            </a:r>
          </a:p>
          <a:p>
            <a:pPr marL="166688" marR="0" lvl="0" indent="-166688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97993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 smtClean="0">
                <a:latin typeface="Verdana" pitchFamily="34" charset="0"/>
              </a:rPr>
              <a:t>Source: United Nations; McKinsey Global Institute Analysis</a:t>
            </a:r>
            <a:endParaRPr lang="en-US" sz="1000" b="0" dirty="0">
              <a:latin typeface="Verdana" pitchFamily="34" charset="0"/>
            </a:endParaRPr>
          </a:p>
        </p:txBody>
      </p:sp>
      <p:sp>
        <p:nvSpPr>
          <p:cNvPr id="13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95263" y="993"/>
            <a:ext cx="8229600" cy="561975"/>
          </a:xfrm>
        </p:spPr>
        <p:txBody>
          <a:bodyPr/>
          <a:lstStyle/>
          <a:p>
            <a:r>
              <a:rPr lang="en-US" sz="2000" dirty="0" smtClean="0"/>
              <a:t>e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has developed a diligent pipeline review process</a:t>
            </a:r>
            <a:endParaRPr lang="en-US" sz="2000" dirty="0"/>
          </a:p>
        </p:txBody>
      </p:sp>
      <p:sp>
        <p:nvSpPr>
          <p:cNvPr id="13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Trapezoid 7"/>
          <p:cNvSpPr/>
          <p:nvPr/>
        </p:nvSpPr>
        <p:spPr>
          <a:xfrm rot="10800000">
            <a:off x="218044" y="772949"/>
            <a:ext cx="3591706" cy="5265801"/>
          </a:xfrm>
          <a:prstGeom prst="trapezoid">
            <a:avLst>
              <a:gd name="adj" fmla="val 40315"/>
            </a:avLst>
          </a:prstGeom>
          <a:ln w="38100">
            <a:solidFill>
              <a:srgbClr val="01203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b="0" dirty="0"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373" y="1234446"/>
            <a:ext cx="3019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Verdana" pitchFamily="34" charset="0"/>
              </a:rPr>
              <a:t>Intake &amp; Desk Review</a:t>
            </a:r>
            <a:endParaRPr lang="en-US" sz="1500" dirty="0"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773" y="2356343"/>
            <a:ext cx="2714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Verdana" pitchFamily="34" charset="0"/>
              </a:rPr>
              <a:t>Initial Diligence</a:t>
            </a:r>
            <a:br>
              <a:rPr lang="en-US" sz="1500" dirty="0" smtClean="0">
                <a:latin typeface="Verdana" pitchFamily="34" charset="0"/>
              </a:rPr>
            </a:br>
            <a:r>
              <a:rPr lang="en-US" sz="1500" dirty="0" smtClean="0">
                <a:latin typeface="Verdana" pitchFamily="34" charset="0"/>
              </a:rPr>
              <a:t>(including field visit)</a:t>
            </a:r>
            <a:endParaRPr lang="en-US" sz="1500" dirty="0"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1509" y="3522605"/>
            <a:ext cx="1964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Verdana" pitchFamily="34" charset="0"/>
              </a:rPr>
              <a:t>Investment Approval</a:t>
            </a:r>
            <a:endParaRPr lang="en-US" sz="1500" dirty="0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1509" y="4948240"/>
            <a:ext cx="19647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Verdana" pitchFamily="34" charset="0"/>
              </a:rPr>
              <a:t>Closing</a:t>
            </a:r>
            <a:endParaRPr lang="en-US" sz="1500" dirty="0"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1509" y="6038750"/>
            <a:ext cx="1964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Verdana" pitchFamily="34" charset="0"/>
              </a:rPr>
              <a:t>Portfolio Management</a:t>
            </a:r>
            <a:endParaRPr lang="en-US" sz="1500" dirty="0"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5495" y="544248"/>
            <a:ext cx="143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Verdana" pitchFamily="34" charset="0"/>
              </a:rPr>
              <a:t>Financial</a:t>
            </a:r>
            <a:br>
              <a:rPr lang="en-US" sz="1400" dirty="0" smtClean="0">
                <a:latin typeface="Verdana" pitchFamily="34" charset="0"/>
              </a:rPr>
            </a:br>
            <a:r>
              <a:rPr lang="en-US" sz="1400" dirty="0" smtClean="0">
                <a:latin typeface="Verdana" pitchFamily="34" charset="0"/>
              </a:rPr>
              <a:t>Analysis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5096" y="545319"/>
            <a:ext cx="142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Verdana" pitchFamily="34" charset="0"/>
              </a:rPr>
              <a:t>Social</a:t>
            </a:r>
            <a:br>
              <a:rPr lang="en-US" sz="1400" dirty="0" smtClean="0">
                <a:latin typeface="Verdana" pitchFamily="34" charset="0"/>
              </a:rPr>
            </a:br>
            <a:r>
              <a:rPr lang="en-US" sz="1400" dirty="0" smtClean="0">
                <a:latin typeface="Verdana" pitchFamily="34" charset="0"/>
              </a:rPr>
              <a:t>Analysis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48" y="545319"/>
            <a:ext cx="1719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Verdana" pitchFamily="34" charset="0"/>
              </a:rPr>
              <a:t>Environmental</a:t>
            </a:r>
            <a:br>
              <a:rPr lang="en-US" sz="1400" dirty="0" smtClean="0">
                <a:latin typeface="Verdana" pitchFamily="34" charset="0"/>
              </a:rPr>
            </a:br>
            <a:r>
              <a:rPr lang="en-US" sz="1400" dirty="0" smtClean="0">
                <a:latin typeface="Verdana" pitchFamily="34" charset="0"/>
              </a:rPr>
              <a:t>Analysis</a:t>
            </a:r>
            <a:endParaRPr lang="en-US" sz="1400" dirty="0">
              <a:latin typeface="Verdana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18043" y="1893102"/>
            <a:ext cx="8717595" cy="1588"/>
          </a:xfrm>
          <a:prstGeom prst="line">
            <a:avLst/>
          </a:prstGeom>
          <a:ln w="12700" cap="flat" cmpd="sng" algn="ctr">
            <a:solidFill>
              <a:srgbClr val="0120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8043" y="3282974"/>
            <a:ext cx="8717595" cy="1588"/>
          </a:xfrm>
          <a:prstGeom prst="line">
            <a:avLst/>
          </a:prstGeom>
          <a:ln w="12700" cap="flat" cmpd="sng" algn="ctr">
            <a:solidFill>
              <a:srgbClr val="0120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8043" y="4539459"/>
            <a:ext cx="8717595" cy="1588"/>
          </a:xfrm>
          <a:prstGeom prst="line">
            <a:avLst/>
          </a:prstGeom>
          <a:ln w="12700" cap="flat" cmpd="sng" algn="ctr">
            <a:solidFill>
              <a:srgbClr val="0120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8043" y="5797533"/>
            <a:ext cx="8717595" cy="1588"/>
          </a:xfrm>
          <a:prstGeom prst="line">
            <a:avLst/>
          </a:prstGeom>
          <a:ln w="12700" cap="flat" cmpd="sng" algn="ctr">
            <a:solidFill>
              <a:srgbClr val="0120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65495" y="971932"/>
            <a:ext cx="14376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Market size</a:t>
            </a:r>
          </a:p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Business model</a:t>
            </a:r>
          </a:p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Profitability</a:t>
            </a:r>
          </a:p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Scalability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5495" y="1940844"/>
            <a:ext cx="14376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Field visit to understand operations</a:t>
            </a:r>
          </a:p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Single unit financials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5495" y="3428141"/>
            <a:ext cx="1437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External research to confirm assumptions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5495" y="4541047"/>
            <a:ext cx="1437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Negotiate terms</a:t>
            </a:r>
          </a:p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Set operational and financial milestones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5495" y="5770237"/>
            <a:ext cx="14376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On-going management support</a:t>
            </a:r>
          </a:p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Integration of operations 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55710" y="977388"/>
            <a:ext cx="17476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Identify target income segments</a:t>
            </a:r>
          </a:p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Estimate # of people who will benefit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55710" y="1946300"/>
            <a:ext cx="160853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Field visit to understand operations and labor practices</a:t>
            </a:r>
          </a:p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Review labor policies with management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50356" y="3664429"/>
            <a:ext cx="3185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Complete social and environmental compliance checklist 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0709" y="4717407"/>
            <a:ext cx="3185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Include social and environmental covenants with term sheet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55710" y="5775693"/>
            <a:ext cx="14376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On-going management support</a:t>
            </a:r>
          </a:p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Integration of operations 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3350" y="982844"/>
            <a:ext cx="14376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Check against any exclusion lists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03350" y="1951756"/>
            <a:ext cx="14376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Field visit to understand operations</a:t>
            </a:r>
          </a:p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Review environmental policies with management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03350" y="5781149"/>
            <a:ext cx="14376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On-going management support</a:t>
            </a:r>
          </a:p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Integration of operations </a:t>
            </a:r>
            <a:endParaRPr lang="en-US" b="0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95263" y="993"/>
            <a:ext cx="8229600" cy="561975"/>
          </a:xfrm>
        </p:spPr>
        <p:txBody>
          <a:bodyPr/>
          <a:lstStyle/>
          <a:p>
            <a:r>
              <a:rPr lang="en-US" sz="2000" dirty="0" smtClean="0"/>
              <a:t>Social impact metrics</a:t>
            </a:r>
            <a:endParaRPr lang="en-US" sz="2000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245651" y="701721"/>
            <a:ext cx="8611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</a:rPr>
              <a:t>e</a:t>
            </a:r>
            <a:r>
              <a:rPr lang="en-US" sz="1400" baseline="30000" dirty="0" smtClean="0">
                <a:latin typeface="Verdana" pitchFamily="34" charset="0"/>
              </a:rPr>
              <a:t>2</a:t>
            </a:r>
            <a:r>
              <a:rPr lang="en-US" sz="1400" dirty="0" smtClean="0">
                <a:latin typeface="Verdana" pitchFamily="34" charset="0"/>
              </a:rPr>
              <a:t> </a:t>
            </a:r>
            <a:r>
              <a:rPr lang="en-US" sz="1400" dirty="0" smtClean="0">
                <a:latin typeface="Verdana" pitchFamily="34" charset="0"/>
              </a:rPr>
              <a:t>will evaluate its companies based on a series of </a:t>
            </a:r>
            <a:r>
              <a:rPr lang="en-US" sz="1400" b="1" dirty="0" smtClean="0">
                <a:latin typeface="Verdana" pitchFamily="34" charset="0"/>
              </a:rPr>
              <a:t>social metrics</a:t>
            </a:r>
            <a:r>
              <a:rPr lang="en-US" sz="1400" dirty="0" smtClean="0">
                <a:latin typeface="Verdana" pitchFamily="34" charset="0"/>
              </a:rPr>
              <a:t>, which companies will report quarterly. These metrics will be defied based on existing third party social metrics (e.g. IRIS, GIIRS rating</a:t>
            </a:r>
            <a:r>
              <a:rPr lang="en-US" sz="1400" dirty="0" smtClean="0">
                <a:latin typeface="Verdana" pitchFamily="34" charset="0"/>
              </a:rPr>
              <a:t>)</a:t>
            </a:r>
            <a:endParaRPr lang="en-US" sz="1400" dirty="0" smtClean="0">
              <a:latin typeface="Verdana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6091" y="1633394"/>
            <a:ext cx="2122023" cy="762000"/>
            <a:chOff x="256091" y="1633394"/>
            <a:chExt cx="2122023" cy="762000"/>
          </a:xfrm>
        </p:grpSpPr>
        <p:sp>
          <p:nvSpPr>
            <p:cNvPr id="31" name="Pentagon 7"/>
            <p:cNvSpPr>
              <a:spLocks noChangeArrowheads="1"/>
            </p:cNvSpPr>
            <p:nvPr/>
          </p:nvSpPr>
          <p:spPr bwMode="auto">
            <a:xfrm>
              <a:off x="256091" y="1633394"/>
              <a:ext cx="2122023" cy="762000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400" dirty="0">
                <a:latin typeface="Verdana" pitchFamily="34" charset="0"/>
              </a:endParaRPr>
            </a:p>
          </p:txBody>
        </p:sp>
        <p:sp>
          <p:nvSpPr>
            <p:cNvPr id="61" name="TextBox 15"/>
            <p:cNvSpPr txBox="1">
              <a:spLocks noChangeArrowheads="1"/>
            </p:cNvSpPr>
            <p:nvPr/>
          </p:nvSpPr>
          <p:spPr bwMode="auto">
            <a:xfrm>
              <a:off x="256091" y="1704832"/>
              <a:ext cx="16799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Verdana" pitchFamily="34" charset="0"/>
                </a:rPr>
                <a:t>Inputs</a:t>
              </a:r>
              <a:endParaRPr lang="en-US" sz="1400" b="1" dirty="0">
                <a:latin typeface="Verdana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65896" y="1633394"/>
            <a:ext cx="2122023" cy="762000"/>
            <a:chOff x="2161091" y="1633394"/>
            <a:chExt cx="2122023" cy="762000"/>
          </a:xfrm>
        </p:grpSpPr>
        <p:sp>
          <p:nvSpPr>
            <p:cNvPr id="32" name="Pentagon 8"/>
            <p:cNvSpPr>
              <a:spLocks noChangeArrowheads="1"/>
            </p:cNvSpPr>
            <p:nvPr/>
          </p:nvSpPr>
          <p:spPr bwMode="auto">
            <a:xfrm>
              <a:off x="2161091" y="1633394"/>
              <a:ext cx="2122023" cy="762000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400" dirty="0">
                <a:latin typeface="Verdana" pitchFamily="34" charset="0"/>
              </a:endParaRPr>
            </a:p>
          </p:txBody>
        </p:sp>
        <p:sp>
          <p:nvSpPr>
            <p:cNvPr id="62" name="TextBox 16"/>
            <p:cNvSpPr txBox="1">
              <a:spLocks noChangeArrowheads="1"/>
            </p:cNvSpPr>
            <p:nvPr/>
          </p:nvSpPr>
          <p:spPr bwMode="auto">
            <a:xfrm>
              <a:off x="2161091" y="1704832"/>
              <a:ext cx="16799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Verdana" pitchFamily="34" charset="0"/>
                </a:rPr>
                <a:t>Output Metrics</a:t>
              </a:r>
              <a:endParaRPr lang="en-US" sz="1400" b="1" dirty="0">
                <a:latin typeface="Verdana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75701" y="1633394"/>
            <a:ext cx="2122023" cy="762000"/>
            <a:chOff x="4066091" y="1633394"/>
            <a:chExt cx="2122023" cy="762000"/>
          </a:xfrm>
        </p:grpSpPr>
        <p:sp>
          <p:nvSpPr>
            <p:cNvPr id="33" name="Pentagon 9"/>
            <p:cNvSpPr>
              <a:spLocks noChangeArrowheads="1"/>
            </p:cNvSpPr>
            <p:nvPr/>
          </p:nvSpPr>
          <p:spPr bwMode="auto">
            <a:xfrm>
              <a:off x="4066091" y="1633394"/>
              <a:ext cx="2122023" cy="762000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400" dirty="0">
                <a:latin typeface="Verdana" pitchFamily="34" charset="0"/>
              </a:endParaRPr>
            </a:p>
          </p:txBody>
        </p:sp>
        <p:sp>
          <p:nvSpPr>
            <p:cNvPr id="63" name="TextBox 17"/>
            <p:cNvSpPr txBox="1">
              <a:spLocks noChangeArrowheads="1"/>
            </p:cNvSpPr>
            <p:nvPr/>
          </p:nvSpPr>
          <p:spPr bwMode="auto">
            <a:xfrm>
              <a:off x="4066091" y="1704832"/>
              <a:ext cx="16799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Verdana" pitchFamily="34" charset="0"/>
                </a:rPr>
                <a:t>Outcomes </a:t>
              </a:r>
              <a:endParaRPr lang="en-US" sz="1400" b="1" dirty="0">
                <a:latin typeface="Verdana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85507" y="1633394"/>
            <a:ext cx="2122023" cy="762000"/>
            <a:chOff x="6885507" y="1633394"/>
            <a:chExt cx="2122023" cy="762000"/>
          </a:xfrm>
        </p:grpSpPr>
        <p:sp>
          <p:nvSpPr>
            <p:cNvPr id="34" name="Pentagon 10"/>
            <p:cNvSpPr>
              <a:spLocks noChangeArrowheads="1"/>
            </p:cNvSpPr>
            <p:nvPr/>
          </p:nvSpPr>
          <p:spPr bwMode="auto">
            <a:xfrm>
              <a:off x="6885507" y="1633394"/>
              <a:ext cx="2122023" cy="762000"/>
            </a:xfrm>
            <a:prstGeom prst="homePlat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400" dirty="0">
                <a:latin typeface="Verdana" pitchFamily="34" charset="0"/>
              </a:endParaRPr>
            </a:p>
          </p:txBody>
        </p:sp>
        <p:sp>
          <p:nvSpPr>
            <p:cNvPr id="64" name="TextBox 18"/>
            <p:cNvSpPr txBox="1">
              <a:spLocks noChangeArrowheads="1"/>
            </p:cNvSpPr>
            <p:nvPr/>
          </p:nvSpPr>
          <p:spPr bwMode="auto">
            <a:xfrm>
              <a:off x="6912804" y="1704832"/>
              <a:ext cx="19451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Verdana" pitchFamily="34" charset="0"/>
                </a:rPr>
                <a:t>Impact</a:t>
              </a:r>
              <a:endParaRPr lang="en-US" sz="1400" b="1" dirty="0">
                <a:latin typeface="Verdana" pitchFamily="34" charset="0"/>
              </a:endParaRPr>
            </a:p>
          </p:txBody>
        </p:sp>
      </p:grpSp>
      <p:cxnSp>
        <p:nvCxnSpPr>
          <p:cNvPr id="65" name="Straight Connector 21"/>
          <p:cNvCxnSpPr>
            <a:cxnSpLocks noChangeShapeType="1"/>
          </p:cNvCxnSpPr>
          <p:nvPr/>
        </p:nvCxnSpPr>
        <p:spPr bwMode="auto">
          <a:xfrm>
            <a:off x="179892" y="2547794"/>
            <a:ext cx="88417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Straight Connector 26"/>
          <p:cNvCxnSpPr>
            <a:cxnSpLocks noChangeShapeType="1"/>
          </p:cNvCxnSpPr>
          <p:nvPr/>
        </p:nvCxnSpPr>
        <p:spPr bwMode="auto">
          <a:xfrm>
            <a:off x="179892" y="1480994"/>
            <a:ext cx="88417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179891" y="2591708"/>
            <a:ext cx="20173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indent="-166688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  <a:tabLst>
                <a:tab pos="166688" algn="l"/>
              </a:tabLst>
              <a:defRPr/>
            </a:pPr>
            <a:r>
              <a:rPr lang="en-US" sz="1500" b="0" kern="0" dirty="0" smtClean="0">
                <a:latin typeface="Verdana" pitchFamily="34" charset="0"/>
              </a:rPr>
              <a:t>Capital</a:t>
            </a:r>
            <a:endParaRPr lang="en-US" sz="1500" b="0" kern="0" dirty="0" smtClean="0">
              <a:latin typeface="Verdana" pitchFamily="34" charset="0"/>
            </a:endParaRPr>
          </a:p>
          <a:p>
            <a:pPr marL="166688" indent="-166688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  <a:tabLst>
                <a:tab pos="166688" algn="l"/>
              </a:tabLst>
              <a:defRPr/>
            </a:pPr>
            <a:r>
              <a:rPr lang="en-US" sz="1500" b="0" kern="0" dirty="0" smtClean="0">
                <a:latin typeface="Verdana" pitchFamily="34" charset="0"/>
              </a:rPr>
              <a:t>e</a:t>
            </a:r>
            <a:r>
              <a:rPr lang="en-US" sz="1500" b="0" kern="0" baseline="30000" dirty="0" smtClean="0">
                <a:latin typeface="Verdana" pitchFamily="34" charset="0"/>
              </a:rPr>
              <a:t>2</a:t>
            </a:r>
            <a:r>
              <a:rPr lang="en-US" sz="1500" b="0" kern="0" dirty="0" smtClean="0">
                <a:latin typeface="Verdana" pitchFamily="34" charset="0"/>
              </a:rPr>
              <a:t>  </a:t>
            </a:r>
            <a:r>
              <a:rPr lang="en-US" sz="1500" b="0" kern="0" dirty="0" smtClean="0">
                <a:latin typeface="Verdana" pitchFamily="34" charset="0"/>
              </a:rPr>
              <a:t>staff and advice</a:t>
            </a:r>
          </a:p>
          <a:p>
            <a:pPr marL="166688" indent="-166688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  <a:tabLst>
                <a:tab pos="166688" algn="l"/>
              </a:tabLst>
              <a:defRPr/>
            </a:pPr>
            <a:r>
              <a:rPr lang="en-US" sz="1500" b="0" kern="0" dirty="0" smtClean="0">
                <a:latin typeface="Verdana" pitchFamily="34" charset="0"/>
              </a:rPr>
              <a:t>Cross-portfolio collaboration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 bwMode="auto">
          <a:xfrm>
            <a:off x="2365811" y="2591708"/>
            <a:ext cx="217889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indent="-166688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  <a:tabLst>
                <a:tab pos="166688" algn="l"/>
              </a:tabLst>
              <a:defRPr/>
            </a:pPr>
            <a:r>
              <a:rPr lang="en-US" sz="1500" b="0" kern="0" dirty="0" smtClean="0">
                <a:latin typeface="Verdana" pitchFamily="34" charset="0"/>
              </a:rPr>
              <a:t>IRIS operational impact metrics (e.g. number of employees, employee benefits, wages, training)</a:t>
            </a:r>
          </a:p>
          <a:p>
            <a:pPr marL="166688" indent="-166688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  <a:tabLst>
                <a:tab pos="166688" algn="l"/>
              </a:tabLst>
              <a:defRPr/>
            </a:pPr>
            <a:r>
              <a:rPr lang="en-US" sz="1500" b="0" kern="0" dirty="0" smtClean="0">
                <a:latin typeface="Verdana" pitchFamily="34" charset="0"/>
              </a:rPr>
              <a:t>IRIS product impact metrics (e.g. quantity and reach of products sold through distribution channel, clients with new access)</a:t>
            </a:r>
          </a:p>
        </p:txBody>
      </p: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4680251" y="2591708"/>
            <a:ext cx="212202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indent="-166688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  <a:tabLst>
                <a:tab pos="166688" algn="l"/>
              </a:tabLst>
              <a:defRPr/>
            </a:pPr>
            <a:r>
              <a:rPr lang="en-US" sz="1500" b="0" kern="0" dirty="0" smtClean="0">
                <a:latin typeface="Verdana" pitchFamily="34" charset="0"/>
              </a:rPr>
              <a:t>Increased access to essential products</a:t>
            </a:r>
          </a:p>
          <a:p>
            <a:pPr marL="166688" indent="-166688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  <a:tabLst>
                <a:tab pos="166688" algn="l"/>
              </a:tabLst>
              <a:defRPr/>
            </a:pPr>
            <a:r>
              <a:rPr lang="en-US" sz="1500" b="0" kern="0" dirty="0" smtClean="0">
                <a:latin typeface="Verdana" pitchFamily="34" charset="0"/>
              </a:rPr>
              <a:t>Increased time and capital to spend on things other than accessing essential products</a:t>
            </a:r>
          </a:p>
          <a:p>
            <a:pPr marL="166688" indent="-166688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  <a:tabLst>
                <a:tab pos="166688" algn="l"/>
              </a:tabLst>
              <a:defRPr/>
            </a:pPr>
            <a:endParaRPr lang="en-US" sz="1500" b="0" kern="0" dirty="0" smtClean="0">
              <a:latin typeface="Verdana" pitchFamily="34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6871859" y="2591708"/>
            <a:ext cx="212202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indent="-166688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  <a:tabLst>
                <a:tab pos="166688" algn="l"/>
              </a:tabLst>
              <a:defRPr/>
            </a:pPr>
            <a:r>
              <a:rPr lang="en-US" sz="1500" b="0" kern="0" dirty="0" smtClean="0">
                <a:latin typeface="Verdana" pitchFamily="34" charset="0"/>
              </a:rPr>
              <a:t>Economic development for society</a:t>
            </a:r>
          </a:p>
          <a:p>
            <a:pPr marL="166688" indent="-166688" eaLnBrk="0" hangingPunct="0">
              <a:spcBef>
                <a:spcPts val="100"/>
              </a:spcBef>
              <a:spcAft>
                <a:spcPts val="100"/>
              </a:spcAft>
              <a:buFontTx/>
              <a:buChar char="•"/>
              <a:tabLst>
                <a:tab pos="166688" algn="l"/>
              </a:tabLst>
              <a:defRPr/>
            </a:pPr>
            <a:r>
              <a:rPr lang="en-US" sz="1500" b="0" kern="0" dirty="0" smtClean="0">
                <a:latin typeface="Verdana" pitchFamily="34" charset="0"/>
              </a:rPr>
              <a:t>Creation of new, attractive market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0" y="627350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 smtClean="0">
                <a:latin typeface="Verdana" pitchFamily="34" charset="0"/>
              </a:rPr>
              <a:t>*e</a:t>
            </a:r>
            <a:r>
              <a:rPr lang="en-US" sz="1050" b="0" baseline="30000" dirty="0" smtClean="0">
                <a:latin typeface="Verdana" pitchFamily="34" charset="0"/>
              </a:rPr>
              <a:t>2</a:t>
            </a:r>
            <a:r>
              <a:rPr lang="en-US" sz="1050" b="0" dirty="0" smtClean="0">
                <a:latin typeface="Verdana" pitchFamily="34" charset="0"/>
              </a:rPr>
              <a:t> </a:t>
            </a:r>
            <a:r>
              <a:rPr lang="en-US" sz="1050" b="0" dirty="0" smtClean="0">
                <a:latin typeface="Verdana" pitchFamily="34" charset="0"/>
              </a:rPr>
              <a:t>is a social enterprise based on the GIIRS definition. Specifically it plans to have more than 25% of end beneficiaries from an underserved population and to alleviate poverty through our supply chain.</a:t>
            </a:r>
          </a:p>
        </p:txBody>
      </p:sp>
      <p:sp>
        <p:nvSpPr>
          <p:cNvPr id="26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7019" y="639456"/>
            <a:ext cx="2719449" cy="320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9" name="Title 2"/>
          <p:cNvSpPr>
            <a:spLocks noGrp="1"/>
          </p:cNvSpPr>
          <p:nvPr>
            <p:ph type="title"/>
          </p:nvPr>
        </p:nvSpPr>
        <p:spPr>
          <a:xfrm>
            <a:off x="180975" y="354"/>
            <a:ext cx="8229600" cy="561975"/>
          </a:xfrm>
        </p:spPr>
        <p:txBody>
          <a:bodyPr/>
          <a:lstStyle/>
          <a:p>
            <a:r>
              <a:rPr lang="en-US" sz="2000" dirty="0" smtClean="0">
                <a:latin typeface="Verdana" pitchFamily="34" charset="0"/>
              </a:rPr>
              <a:t>Our vision</a:t>
            </a:r>
          </a:p>
        </p:txBody>
      </p:sp>
      <p:sp>
        <p:nvSpPr>
          <p:cNvPr id="48171" name="AutoShape 9"/>
          <p:cNvSpPr>
            <a:spLocks noChangeAspect="1" noChangeArrowheads="1"/>
          </p:cNvSpPr>
          <p:nvPr/>
        </p:nvSpPr>
        <p:spPr bwMode="auto">
          <a:xfrm>
            <a:off x="1855788" y="681038"/>
            <a:ext cx="58420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27" name="TextBox 26"/>
          <p:cNvSpPr txBox="1"/>
          <p:nvPr/>
        </p:nvSpPr>
        <p:spPr>
          <a:xfrm>
            <a:off x="778102" y="1090069"/>
            <a:ext cx="4094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Verdana" pitchFamily="34" charset="0"/>
              </a:rPr>
              <a:t>Exponential Equity Partners (e</a:t>
            </a:r>
            <a:r>
              <a:rPr lang="en-US" sz="2000" b="0" baseline="30000" dirty="0" smtClean="0">
                <a:latin typeface="Verdana" pitchFamily="34" charset="0"/>
              </a:rPr>
              <a:t>2</a:t>
            </a:r>
            <a:r>
              <a:rPr lang="en-US" sz="2000" b="0" dirty="0" smtClean="0">
                <a:latin typeface="Verdana" pitchFamily="34" charset="0"/>
              </a:rPr>
              <a:t>) seeks to deliver outstanding </a:t>
            </a:r>
            <a:r>
              <a:rPr lang="en-US" sz="2000" dirty="0" smtClean="0">
                <a:latin typeface="Verdana" pitchFamily="34" charset="0"/>
              </a:rPr>
              <a:t>financial and social returns</a:t>
            </a:r>
            <a:r>
              <a:rPr lang="en-US" sz="2000" b="0" dirty="0" smtClean="0">
                <a:latin typeface="Verdana" pitchFamily="34" charset="0"/>
              </a:rPr>
              <a:t> by investing in companies and linking their </a:t>
            </a:r>
            <a:r>
              <a:rPr lang="en-US" sz="2000" dirty="0" smtClean="0">
                <a:latin typeface="Verdana" pitchFamily="34" charset="0"/>
              </a:rPr>
              <a:t>distribution networks  </a:t>
            </a:r>
            <a:r>
              <a:rPr lang="en-US" sz="2000" b="0" dirty="0" smtClean="0">
                <a:latin typeface="Verdana" pitchFamily="34" charset="0"/>
              </a:rPr>
              <a:t>across Africa</a:t>
            </a:r>
            <a:endParaRPr lang="en-US" sz="2000" b="0" dirty="0">
              <a:latin typeface="Verdana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35397" y="4392809"/>
            <a:ext cx="807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Verdana" pitchFamily="34" charset="0"/>
              </a:rPr>
              <a:t>$40 million fund </a:t>
            </a:r>
          </a:p>
          <a:p>
            <a:pPr algn="ctr"/>
            <a:r>
              <a:rPr lang="en-US" sz="1600" b="1" dirty="0" smtClean="0">
                <a:latin typeface="Verdana" pitchFamily="34" charset="0"/>
              </a:rPr>
              <a:t>Equity investments in 8 – 12 companies, beginning with East Africa</a:t>
            </a:r>
          </a:p>
          <a:p>
            <a:pPr algn="ctr"/>
            <a:r>
              <a:rPr lang="en-US" sz="1600" dirty="0" smtClean="0">
                <a:latin typeface="Verdana" pitchFamily="34" charset="0"/>
              </a:rPr>
              <a:t>Two  f</a:t>
            </a:r>
            <a:r>
              <a:rPr lang="en-US" sz="1600" b="1" dirty="0" smtClean="0">
                <a:latin typeface="Verdana" pitchFamily="34" charset="0"/>
              </a:rPr>
              <a:t>ocuses: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95264" y="5391806"/>
            <a:ext cx="3389586" cy="756745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Verdana" pitchFamily="34" charset="0"/>
              </a:rPr>
              <a:t>Environmental Sustainability</a:t>
            </a:r>
            <a:br>
              <a:rPr lang="en-US" sz="1400" dirty="0" smtClean="0">
                <a:latin typeface="Verdana" pitchFamily="34" charset="0"/>
              </a:rPr>
            </a:br>
            <a:r>
              <a:rPr lang="en-US" sz="1400" b="0" dirty="0" smtClean="0">
                <a:latin typeface="Verdana" pitchFamily="34" charset="0"/>
              </a:rPr>
              <a:t>(energy, water, agricultural products)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5359149" y="5391806"/>
            <a:ext cx="3389586" cy="756745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Verdana" pitchFamily="34" charset="0"/>
              </a:rPr>
              <a:t>Health, Food, and Nutrition</a:t>
            </a:r>
            <a:br>
              <a:rPr lang="en-US" sz="1400" dirty="0" smtClean="0">
                <a:latin typeface="Verdana" pitchFamily="34" charset="0"/>
              </a:rPr>
            </a:br>
            <a:r>
              <a:rPr lang="en-US" sz="1400" b="0" dirty="0" smtClean="0">
                <a:latin typeface="Verdana" pitchFamily="34" charset="0"/>
              </a:rPr>
              <a:t>(medicine, nutritional foods, vitamins)</a:t>
            </a:r>
          </a:p>
        </p:txBody>
      </p:sp>
      <p:sp>
        <p:nvSpPr>
          <p:cNvPr id="28" name="Isosceles Triangle 27"/>
          <p:cNvSpPr/>
          <p:nvPr/>
        </p:nvSpPr>
        <p:spPr bwMode="auto">
          <a:xfrm flipV="1">
            <a:off x="867104" y="3909840"/>
            <a:ext cx="7409793" cy="378372"/>
          </a:xfrm>
          <a:prstGeom prst="triangl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006441" y="1852551"/>
            <a:ext cx="178130" cy="17813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265719" y="1672442"/>
            <a:ext cx="178130" cy="17813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275615" y="1991096"/>
            <a:ext cx="178130" cy="17813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190508" y="2286000"/>
            <a:ext cx="178130" cy="17813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992587" y="2099953"/>
            <a:ext cx="178130" cy="17813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9" name="Straight Connector 38"/>
          <p:cNvCxnSpPr>
            <a:stCxn id="33" idx="3"/>
            <a:endCxn id="34" idx="7"/>
          </p:cNvCxnSpPr>
          <p:nvPr/>
        </p:nvCxnSpPr>
        <p:spPr bwMode="auto">
          <a:xfrm flipV="1">
            <a:off x="7032528" y="1698529"/>
            <a:ext cx="385234" cy="306065"/>
          </a:xfrm>
          <a:prstGeom prst="line">
            <a:avLst/>
          </a:prstGeom>
          <a:solidFill>
            <a:schemeClr val="hlink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 flipV="1">
            <a:off x="7366659" y="1672442"/>
            <a:ext cx="9896" cy="496784"/>
          </a:xfrm>
          <a:prstGeom prst="line">
            <a:avLst/>
          </a:prstGeom>
          <a:solidFill>
            <a:schemeClr val="hlink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7093527" y="1852551"/>
            <a:ext cx="13854" cy="425532"/>
          </a:xfrm>
          <a:prstGeom prst="line">
            <a:avLst/>
          </a:prstGeom>
          <a:solidFill>
            <a:schemeClr val="hlink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36" idx="4"/>
          </p:cNvCxnSpPr>
          <p:nvPr/>
        </p:nvCxnSpPr>
        <p:spPr bwMode="auto">
          <a:xfrm flipV="1">
            <a:off x="7279573" y="2017184"/>
            <a:ext cx="124335" cy="446946"/>
          </a:xfrm>
          <a:prstGeom prst="line">
            <a:avLst/>
          </a:prstGeom>
          <a:solidFill>
            <a:schemeClr val="hlink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36" idx="5"/>
            <a:endCxn id="37" idx="1"/>
          </p:cNvCxnSpPr>
          <p:nvPr/>
        </p:nvCxnSpPr>
        <p:spPr bwMode="auto">
          <a:xfrm flipH="1" flipV="1">
            <a:off x="7018674" y="2126040"/>
            <a:ext cx="323877" cy="312003"/>
          </a:xfrm>
          <a:prstGeom prst="line">
            <a:avLst/>
          </a:prstGeom>
          <a:solidFill>
            <a:schemeClr val="hlink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Left-Right Arrow 53"/>
          <p:cNvSpPr/>
          <p:nvPr/>
        </p:nvSpPr>
        <p:spPr bwMode="auto">
          <a:xfrm>
            <a:off x="4180114" y="5510151"/>
            <a:ext cx="783771" cy="498763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79496" y="993"/>
            <a:ext cx="8712255" cy="561975"/>
          </a:xfrm>
        </p:spPr>
        <p:txBody>
          <a:bodyPr/>
          <a:lstStyle/>
          <a:p>
            <a:r>
              <a:rPr lang="en-US" sz="2000" dirty="0" smtClean="0"/>
              <a:t>Our team brings significant Africa &amp; investing experience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6417" y="881397"/>
            <a:ext cx="8682577" cy="526297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3363" indent="-233363"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Professional impact investing experience </a:t>
            </a:r>
            <a:r>
              <a:rPr lang="en-US" sz="1600" b="0" dirty="0" smtClean="0">
                <a:latin typeface="Verdana" pitchFamily="34" charset="0"/>
              </a:rPr>
              <a:t>at leading firms:</a:t>
            </a:r>
            <a:endParaRPr lang="en-US" sz="20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endParaRPr lang="en-US" sz="2000" b="0" dirty="0" smtClean="0">
              <a:latin typeface="Verdana" pitchFamily="34" charset="0"/>
            </a:endParaRPr>
          </a:p>
          <a:p>
            <a:pPr marL="233363" indent="-233363"/>
            <a:endParaRPr lang="en-US" sz="200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endParaRPr lang="en-US" sz="160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On the ground networks </a:t>
            </a:r>
            <a:r>
              <a:rPr lang="en-US" sz="1600" b="0" dirty="0" smtClean="0">
                <a:latin typeface="Verdana" pitchFamily="34" charset="0"/>
              </a:rPr>
              <a:t>throughout the continent including: </a:t>
            </a:r>
            <a:br>
              <a:rPr lang="en-US" sz="1600" b="0" dirty="0" smtClean="0">
                <a:latin typeface="Verdana" pitchFamily="34" charset="0"/>
              </a:rPr>
            </a:br>
            <a:r>
              <a:rPr lang="en-US" sz="1600" b="0" dirty="0" smtClean="0">
                <a:latin typeface="Verdana" pitchFamily="34" charset="0"/>
              </a:rPr>
              <a:t>Ghana, Kenya, Liberia, Mali, Rwanda, Senegal, South Africa, Swaziland, Tanzania, and Uganda</a:t>
            </a:r>
            <a:endParaRPr lang="en-US" sz="20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endParaRPr lang="en-US" sz="160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Industry expertise </a:t>
            </a:r>
            <a:r>
              <a:rPr lang="en-US" sz="1600" b="0" dirty="0" smtClean="0">
                <a:latin typeface="Verdana" pitchFamily="34" charset="0"/>
              </a:rPr>
              <a:t>in: agriculture, health care, microfinance, nutrition and renewable energy</a:t>
            </a:r>
            <a:endParaRPr lang="en-US" sz="20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endParaRPr lang="en-US" sz="20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Proven </a:t>
            </a:r>
            <a:r>
              <a:rPr lang="en-US" sz="1600" dirty="0" smtClean="0">
                <a:latin typeface="Verdana" pitchFamily="34" charset="0"/>
              </a:rPr>
              <a:t>operating and entrepreneurial </a:t>
            </a:r>
            <a:r>
              <a:rPr lang="en-US" sz="1600" b="0" dirty="0" smtClean="0">
                <a:latin typeface="Verdana" pitchFamily="34" charset="0"/>
              </a:rPr>
              <a:t>experiences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/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Investment banking, private equity, and top-tier management consulting experience in developed markets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113" y="1315616"/>
            <a:ext cx="1375282" cy="491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0923" y="1408485"/>
            <a:ext cx="2036429" cy="360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9023" y="1393282"/>
            <a:ext cx="977396" cy="381184"/>
          </a:xfrm>
          <a:prstGeom prst="rect">
            <a:avLst/>
          </a:prstGeom>
        </p:spPr>
      </p:pic>
      <p:pic>
        <p:nvPicPr>
          <p:cNvPr id="16" name="Picture 15" descr="Farm Builders Type Explor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9886" y="4755267"/>
            <a:ext cx="2515117" cy="367594"/>
          </a:xfrm>
          <a:prstGeom prst="rect">
            <a:avLst/>
          </a:prstGeom>
        </p:spPr>
      </p:pic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269" y="4634716"/>
            <a:ext cx="2196688" cy="61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" descr="image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7931" y="4583133"/>
            <a:ext cx="902277" cy="72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6418" y="2908959"/>
            <a:ext cx="4402878" cy="230832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3363" indent="-233363"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Undervaluation </a:t>
            </a:r>
            <a:r>
              <a:rPr lang="en-US" sz="1600" b="0" dirty="0" smtClean="0">
                <a:latin typeface="Verdana" pitchFamily="34" charset="0"/>
              </a:rPr>
              <a:t>of distribution assets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Rapid growth and greater demand </a:t>
            </a:r>
            <a:r>
              <a:rPr lang="en-US" sz="1600" b="0" dirty="0" smtClean="0">
                <a:latin typeface="Verdana" pitchFamily="34" charset="0"/>
              </a:rPr>
              <a:t>from 220M new middle class consumers by 2015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Increased access </a:t>
            </a:r>
            <a:r>
              <a:rPr lang="en-US" sz="1600" b="0" dirty="0" smtClean="0">
                <a:latin typeface="Verdana" pitchFamily="34" charset="0"/>
              </a:rPr>
              <a:t>to 60% of the population living in rural markets, where distribution is currently lacking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4830" y="2908959"/>
            <a:ext cx="4285397" cy="206210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3363" indent="-233363">
              <a:buFont typeface="Wingdings" pitchFamily="2" charset="2"/>
              <a:buChar char="§"/>
            </a:pPr>
            <a:r>
              <a:rPr lang="en-US" sz="1600" dirty="0" smtClean="0">
                <a:latin typeface="Verdana" pitchFamily="34" charset="0"/>
              </a:rPr>
              <a:t>Scale</a:t>
            </a:r>
            <a:r>
              <a:rPr lang="en-US" sz="1600" b="0" dirty="0" smtClean="0">
                <a:latin typeface="Verdana" pitchFamily="34" charset="0"/>
              </a:rPr>
              <a:t>: Economies of scale by connecting portfolio companies</a:t>
            </a:r>
          </a:p>
          <a:p>
            <a:pPr marL="233363" indent="-233363">
              <a:buFont typeface="Wingdings" pitchFamily="2" charset="2"/>
              <a:buChar char="§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 typeface="Wingdings" pitchFamily="2" charset="2"/>
              <a:buChar char="§"/>
            </a:pPr>
            <a:r>
              <a:rPr lang="en-US" sz="1600" dirty="0" smtClean="0">
                <a:latin typeface="Verdana" pitchFamily="34" charset="0"/>
              </a:rPr>
              <a:t>Scope</a:t>
            </a:r>
            <a:r>
              <a:rPr lang="en-US" sz="1600" b="0" dirty="0" smtClean="0">
                <a:latin typeface="Verdana" pitchFamily="34" charset="0"/>
              </a:rPr>
              <a:t>: New products and wider reach</a:t>
            </a:r>
          </a:p>
          <a:p>
            <a:pPr marL="233363" indent="-233363">
              <a:buFont typeface="Wingdings" pitchFamily="2" charset="2"/>
              <a:buChar char="§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 typeface="Wingdings" pitchFamily="2" charset="2"/>
              <a:buChar char="§"/>
            </a:pPr>
            <a:r>
              <a:rPr lang="en-US" sz="1600" dirty="0" smtClean="0">
                <a:latin typeface="Verdana" pitchFamily="34" charset="0"/>
              </a:rPr>
              <a:t>Capability</a:t>
            </a:r>
            <a:r>
              <a:rPr lang="en-US" sz="1600" b="0" dirty="0" smtClean="0">
                <a:latin typeface="Verdana" pitchFamily="34" charset="0"/>
              </a:rPr>
              <a:t>: Improved supply chain practices</a:t>
            </a:r>
            <a:endParaRPr lang="en-US" sz="1600" b="0" dirty="0">
              <a:latin typeface="Verdana" pitchFamily="34" charset="0"/>
            </a:endParaRPr>
          </a:p>
        </p:txBody>
      </p:sp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95263" y="993"/>
            <a:ext cx="8229600" cy="561975"/>
          </a:xfrm>
        </p:spPr>
        <p:txBody>
          <a:bodyPr/>
          <a:lstStyle/>
          <a:p>
            <a:r>
              <a:rPr lang="en-US" sz="2000" dirty="0" smtClean="0"/>
              <a:t>Our strategy for achieving outstanding financial returns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97893" y="983492"/>
            <a:ext cx="867315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e</a:t>
            </a:r>
            <a:r>
              <a:rPr lang="en-US" sz="1800" baseline="30000" dirty="0" smtClean="0">
                <a:latin typeface="Verdana" pitchFamily="34" charset="0"/>
              </a:rPr>
              <a:t>2</a:t>
            </a:r>
            <a:r>
              <a:rPr lang="en-US" sz="1800" dirty="0" smtClean="0">
                <a:latin typeface="Verdana" pitchFamily="34" charset="0"/>
              </a:rPr>
              <a:t> will connect and integrate the distribution networks of its individual portfolio companies within and across different regions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99544" y="2153708"/>
            <a:ext cx="3988676" cy="551794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Attractive Financial Opportunity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13889" y="2153708"/>
            <a:ext cx="3988676" cy="551794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Additional Value Created by e</a:t>
            </a:r>
            <a:r>
              <a:rPr lang="en-US" sz="1800" baseline="30000" dirty="0" smtClean="0">
                <a:latin typeface="Verdana" pitchFamily="34" charset="0"/>
              </a:rPr>
              <a:t>2 </a:t>
            </a:r>
            <a:r>
              <a:rPr lang="en-US" sz="1800" dirty="0" smtClean="0">
                <a:latin typeface="Verdana" pitchFamily="34" charset="0"/>
              </a:rPr>
              <a:t>Strategy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99545" y="2810598"/>
            <a:ext cx="3988676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650828" y="2810598"/>
            <a:ext cx="3988676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0" y="6397993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 smtClean="0">
                <a:latin typeface="Verdana" pitchFamily="34" charset="0"/>
              </a:rPr>
              <a:t>Source: United Nations; McKinsey Global Institute Analysis</a:t>
            </a:r>
            <a:endParaRPr lang="en-US" sz="1000" b="0" dirty="0">
              <a:latin typeface="Verdana" pitchFamily="34" charset="0"/>
            </a:endParaRPr>
          </a:p>
        </p:txBody>
      </p:sp>
      <p:sp>
        <p:nvSpPr>
          <p:cNvPr id="16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02707" y="3489530"/>
            <a:ext cx="2575858" cy="230832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Public sector supply chains have not achieved adequate scale and efficiency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Private sector supply chains lack access to necessary capital investment </a:t>
            </a:r>
          </a:p>
        </p:txBody>
      </p:sp>
      <p:sp>
        <p:nvSpPr>
          <p:cNvPr id="48139" name="Title 2"/>
          <p:cNvSpPr>
            <a:spLocks noGrp="1"/>
          </p:cNvSpPr>
          <p:nvPr>
            <p:ph type="title"/>
          </p:nvPr>
        </p:nvSpPr>
        <p:spPr>
          <a:xfrm>
            <a:off x="180975" y="354"/>
            <a:ext cx="8229600" cy="561975"/>
          </a:xfrm>
        </p:spPr>
        <p:txBody>
          <a:bodyPr/>
          <a:lstStyle/>
          <a:p>
            <a:r>
              <a:rPr lang="en-US" sz="2000" dirty="0" smtClean="0">
                <a:latin typeface="Verdana" pitchFamily="34" charset="0"/>
              </a:rPr>
              <a:t>Our strategy for effecting lasting social change</a:t>
            </a:r>
          </a:p>
        </p:txBody>
      </p:sp>
      <p:sp>
        <p:nvSpPr>
          <p:cNvPr id="48171" name="AutoShape 9"/>
          <p:cNvSpPr>
            <a:spLocks noChangeAspect="1" noChangeArrowheads="1"/>
          </p:cNvSpPr>
          <p:nvPr/>
        </p:nvSpPr>
        <p:spPr bwMode="auto">
          <a:xfrm>
            <a:off x="1842140" y="989254"/>
            <a:ext cx="58420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3138985" y="2138838"/>
            <a:ext cx="1419367" cy="563423"/>
          </a:xfrm>
          <a:prstGeom prst="straightConnector1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1547899" y="2814572"/>
            <a:ext cx="253279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Failure of existing solutions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232794" y="2814572"/>
            <a:ext cx="2532797" cy="646331"/>
          </a:xfrm>
          <a:prstGeom prst="rect">
            <a:avLst/>
          </a:prstGeom>
          <a:solidFill>
            <a:srgbClr val="01203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</a:rPr>
              <a:t>Need for </a:t>
            </a:r>
            <a:r>
              <a:rPr lang="en-US" sz="1800" u="sng" dirty="0" smtClean="0">
                <a:solidFill>
                  <a:schemeClr val="bg1"/>
                </a:solidFill>
                <a:latin typeface="Verdana" pitchFamily="34" charset="0"/>
              </a:rPr>
              <a:t>market-based solution</a:t>
            </a:r>
            <a:endParaRPr lang="en-US" sz="18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>
            <a:off x="4533353" y="2141110"/>
            <a:ext cx="1419367" cy="563423"/>
          </a:xfrm>
          <a:prstGeom prst="straightConnector1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1991867" y="1362138"/>
            <a:ext cx="5118617" cy="551794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u="sng" dirty="0" smtClean="0">
                <a:latin typeface="Verdana" pitchFamily="34" charset="0"/>
              </a:rPr>
              <a:t>Problem</a:t>
            </a:r>
            <a:r>
              <a:rPr lang="en-US" sz="1800" dirty="0" smtClean="0">
                <a:latin typeface="Verdana" pitchFamily="34" charset="0"/>
              </a:rPr>
              <a:t>: Lack of adequate distribution channels </a:t>
            </a:r>
            <a:r>
              <a:rPr lang="en-US" sz="1800" dirty="0" smtClean="0">
                <a:latin typeface="Verdana" pitchFamily="34" charset="0"/>
              </a:rPr>
              <a:t>limits </a:t>
            </a:r>
            <a:r>
              <a:rPr lang="en-US" sz="1800" dirty="0" smtClean="0">
                <a:latin typeface="Verdana" pitchFamily="34" charset="0"/>
              </a:rPr>
              <a:t>access to critical goods and services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1991869" y="2128212"/>
            <a:ext cx="5118617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03834" y="3489530"/>
            <a:ext cx="2575858" cy="156966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e2 can connect and improve existing mini-distribution channels to deliver critical goods to all </a:t>
            </a:r>
            <a:r>
              <a:rPr lang="en-US" sz="1600" b="0" dirty="0" smtClean="0">
                <a:latin typeface="Verdana" pitchFamily="34" charset="0"/>
              </a:rPr>
              <a:t>communities</a:t>
            </a:r>
            <a:endParaRPr lang="en-US" sz="1600" b="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95263" y="993"/>
            <a:ext cx="8229600" cy="561975"/>
          </a:xfrm>
        </p:spPr>
        <p:txBody>
          <a:bodyPr/>
          <a:lstStyle/>
          <a:p>
            <a:r>
              <a:rPr lang="en-US" sz="2000" dirty="0" smtClean="0"/>
              <a:t>Our investment strategy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6418" y="1117887"/>
            <a:ext cx="4402878" cy="452431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u="sng" dirty="0" smtClean="0">
              <a:latin typeface="Verdana" pitchFamily="34" charset="0"/>
            </a:endParaRPr>
          </a:p>
          <a:p>
            <a:endParaRPr lang="en-US" sz="1600" u="sng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Target 8-12 investments, with flexibility for follow-on investments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Target ~$5-10M enterprise value each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Early revenue, growth equity transactions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Proceeds to fund improved reach and capacity of distribution network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Seek to own a significant stake, including active Board seats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Commitment from each venture to support e</a:t>
            </a:r>
            <a:r>
              <a:rPr lang="en-US" sz="1600" b="0" baseline="30000" dirty="0" smtClean="0">
                <a:latin typeface="Verdana" pitchFamily="34" charset="0"/>
              </a:rPr>
              <a:t>2</a:t>
            </a:r>
            <a:r>
              <a:rPr lang="en-US" sz="1600" b="0" dirty="0" smtClean="0">
                <a:latin typeface="Verdana" pitchFamily="34" charset="0"/>
              </a:rPr>
              <a:t>’s broader network strategy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7534" y="1117887"/>
            <a:ext cx="4312693" cy="452431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u="sng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Fund size: $40M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Target financial return: 12% - 15%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Significant social impact 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Fund term: 10 years (extendable for up to two additional 1-year periods)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Investment period: 5 years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Management carry: 20% (5% hurdle)</a:t>
            </a:r>
          </a:p>
          <a:p>
            <a:pPr marL="233363" indent="-233363">
              <a:buFontTx/>
              <a:buChar char="•"/>
            </a:pPr>
            <a:endParaRPr lang="en-US" sz="1600" b="0" dirty="0" smtClean="0">
              <a:latin typeface="Verdana" pitchFamily="34" charset="0"/>
            </a:endParaRPr>
          </a:p>
          <a:p>
            <a:pPr marL="233363" indent="-233363">
              <a:buFontTx/>
              <a:buChar char="•"/>
            </a:pPr>
            <a:r>
              <a:rPr lang="en-US" sz="1600" b="0" dirty="0" smtClean="0">
                <a:latin typeface="Verdana" pitchFamily="34" charset="0"/>
              </a:rPr>
              <a:t>Management fee: 2.25% (on committed capital)</a:t>
            </a:r>
          </a:p>
          <a:p>
            <a:endParaRPr lang="en-US" sz="1600" u="sng" dirty="0" smtClean="0">
              <a:latin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99544" y="945938"/>
            <a:ext cx="3988676" cy="551794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Investment Approach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13889" y="945938"/>
            <a:ext cx="3988676" cy="551794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Fund Terms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99545" y="1450428"/>
            <a:ext cx="3988676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650828" y="1450428"/>
            <a:ext cx="3988676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299544" y="945938"/>
            <a:ext cx="3988676" cy="551794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Health, Food and Nutrition Portfolio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99545" y="1545024"/>
            <a:ext cx="3988676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95263" y="993"/>
            <a:ext cx="8229600" cy="561975"/>
          </a:xfrm>
        </p:spPr>
        <p:txBody>
          <a:bodyPr/>
          <a:lstStyle/>
          <a:p>
            <a:r>
              <a:rPr lang="en-US" sz="2000" dirty="0" smtClean="0"/>
              <a:t>Potential investments: A look to the past…</a:t>
            </a:r>
            <a:endParaRPr lang="en-US" sz="2000" baseline="30000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593" y="1655198"/>
            <a:ext cx="1576820" cy="11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425885" y="3027538"/>
            <a:ext cx="3995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itchFamily="34" charset="0"/>
              </a:rPr>
              <a:t>More products added to network </a:t>
            </a:r>
            <a:r>
              <a:rPr lang="en-US" sz="1600" b="0" dirty="0" smtClean="0">
                <a:latin typeface="Verdana" pitchFamily="34" charset="0"/>
              </a:rPr>
              <a:t>between 2006 and 2010: yogurt and frozen dairy pushed through existing milk distribution network</a:t>
            </a:r>
          </a:p>
          <a:p>
            <a:endParaRPr lang="en-US" sz="1600" dirty="0" smtClean="0">
              <a:latin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</a:rPr>
              <a:t>Tripled sales </a:t>
            </a:r>
            <a:r>
              <a:rPr lang="en-US" sz="1600" b="0" dirty="0" smtClean="0">
                <a:latin typeface="Verdana" pitchFamily="34" charset="0"/>
              </a:rPr>
              <a:t>from 32M GH to 104M GH</a:t>
            </a:r>
          </a:p>
          <a:p>
            <a:endParaRPr lang="en-US" sz="1600" b="0" dirty="0" smtClean="0">
              <a:latin typeface="Verdana" pitchFamily="34" charset="0"/>
            </a:endParaRPr>
          </a:p>
          <a:p>
            <a:r>
              <a:rPr lang="en-US" sz="1600" dirty="0" smtClean="0">
                <a:latin typeface="Verdana" pitchFamily="34" charset="0"/>
              </a:rPr>
              <a:t>Which quintupled pro</a:t>
            </a:r>
            <a:r>
              <a:rPr lang="en-US" sz="1600" b="1" dirty="0" smtClean="0">
                <a:latin typeface="Verdana" pitchFamily="34" charset="0"/>
              </a:rPr>
              <a:t>fits, </a:t>
            </a:r>
            <a:r>
              <a:rPr lang="en-US" sz="1600" b="0" dirty="0" smtClean="0">
                <a:latin typeface="Verdana" pitchFamily="34" charset="0"/>
              </a:rPr>
              <a:t>from 5M to 25M GH, as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b="1" dirty="0" smtClean="0">
                <a:latin typeface="Verdana" pitchFamily="34" charset="0"/>
              </a:rPr>
              <a:t>new sales spread over a fixed cost </a:t>
            </a:r>
            <a:r>
              <a:rPr lang="en-US" sz="1600" b="0" dirty="0" smtClean="0">
                <a:latin typeface="Verdana" pitchFamily="34" charset="0"/>
              </a:rPr>
              <a:t>(distribution network)</a:t>
            </a:r>
            <a:endParaRPr lang="en-US" sz="1600" b="0" dirty="0"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09786" y="3027538"/>
            <a:ext cx="3995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Verdana" pitchFamily="34" charset="0"/>
              </a:rPr>
              <a:t>Toyola begins shipping solar lanterns with efficient cook stoves in 2008</a:t>
            </a:r>
          </a:p>
          <a:p>
            <a:endParaRPr lang="en-US" sz="1600" b="0" dirty="0" smtClean="0">
              <a:latin typeface="Verdana" pitchFamily="34" charset="0"/>
            </a:endParaRPr>
          </a:p>
          <a:p>
            <a:r>
              <a:rPr lang="en-US" sz="1600" b="0" dirty="0" smtClean="0">
                <a:latin typeface="Verdana" pitchFamily="34" charset="0"/>
              </a:rPr>
              <a:t>Lanterns fit on trucks in between cookstoves, </a:t>
            </a:r>
            <a:r>
              <a:rPr lang="en-US" sz="1600" b="1" dirty="0" smtClean="0">
                <a:latin typeface="Verdana" pitchFamily="34" charset="0"/>
              </a:rPr>
              <a:t>taking advantage of previously wasted space</a:t>
            </a:r>
          </a:p>
          <a:p>
            <a:endParaRPr lang="en-US" sz="1600" b="1" dirty="0" smtClean="0">
              <a:latin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</a:rPr>
              <a:t>Same customers desire both products; </a:t>
            </a:r>
            <a:r>
              <a:rPr lang="en-US" sz="1600" b="0" dirty="0" smtClean="0">
                <a:latin typeface="Verdana" pitchFamily="34" charset="0"/>
              </a:rPr>
              <a:t>salesforce is cross-trained and now sells both products together</a:t>
            </a:r>
            <a:endParaRPr lang="en-US" sz="1600" b="0" dirty="0"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682358" y="945938"/>
            <a:ext cx="3988676" cy="551794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Environmental Sustainability Portfolio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682359" y="1545024"/>
            <a:ext cx="3988676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5300" y="1739900"/>
            <a:ext cx="2438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95263" y="993"/>
            <a:ext cx="8229600" cy="561975"/>
          </a:xfrm>
        </p:spPr>
        <p:txBody>
          <a:bodyPr/>
          <a:lstStyle/>
          <a:p>
            <a:r>
              <a:rPr lang="en-US" sz="2000" dirty="0" smtClean="0"/>
              <a:t>Potential investments: A look to the future…</a:t>
            </a:r>
            <a:endParaRPr lang="en-US" sz="2000" baseline="30000" dirty="0"/>
          </a:p>
        </p:txBody>
      </p:sp>
      <p:sp>
        <p:nvSpPr>
          <p:cNvPr id="157" name="Source"/>
          <p:cNvSpPr>
            <a:spLocks noGrp="1"/>
          </p:cNvSpPr>
          <p:nvPr/>
        </p:nvSpPr>
        <p:spPr bwMode="auto">
          <a:xfrm>
            <a:off x="5379409" y="2015460"/>
            <a:ext cx="3273272" cy="395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  <a:sp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173038" marR="0" lvl="0" indent="-173038" algn="l" defTabSz="981075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Verdana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Proven track records ($2-5M revenue, 25-100%+ CAGR)</a:t>
            </a:r>
          </a:p>
          <a:p>
            <a:pPr marL="173038" marR="0" lvl="0" indent="-173038" algn="l" defTabSz="981075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Verdana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Coordination occurring informally today</a:t>
            </a:r>
          </a:p>
          <a:p>
            <a:pPr marL="173038" marR="0" lvl="0" indent="-173038" algn="l" defTabSz="981075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Verdana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Minimal trade barriers (East African Community)</a:t>
            </a:r>
          </a:p>
          <a:p>
            <a:pPr marL="173038" marR="0" lvl="0" indent="-173038" algn="l" defTabSz="981075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Verdana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Potential for significant economies of scale</a:t>
            </a:r>
          </a:p>
          <a:p>
            <a:pPr marL="173038" marR="0" lvl="0" indent="-173038" algn="l" defTabSz="981075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Verdana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Need for investment</a:t>
            </a:r>
          </a:p>
          <a:p>
            <a:pPr marL="173038" marR="0" lvl="0" indent="-173038" algn="l" defTabSz="981075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Verdana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Stated interest from suppliers </a:t>
            </a:r>
          </a:p>
        </p:txBody>
      </p:sp>
      <p:sp>
        <p:nvSpPr>
          <p:cNvPr id="105" name="Freeform 7"/>
          <p:cNvSpPr>
            <a:spLocks/>
          </p:cNvSpPr>
          <p:nvPr/>
        </p:nvSpPr>
        <p:spPr bwMode="auto">
          <a:xfrm>
            <a:off x="999083" y="2873950"/>
            <a:ext cx="3327296" cy="3425244"/>
          </a:xfrm>
          <a:custGeom>
            <a:avLst/>
            <a:gdLst/>
            <a:ahLst/>
            <a:cxnLst>
              <a:cxn ang="0">
                <a:pos x="240" y="4"/>
              </a:cxn>
              <a:cxn ang="0">
                <a:pos x="200" y="56"/>
              </a:cxn>
              <a:cxn ang="0">
                <a:pos x="222" y="66"/>
              </a:cxn>
              <a:cxn ang="0">
                <a:pos x="204" y="90"/>
              </a:cxn>
              <a:cxn ang="0">
                <a:pos x="186" y="80"/>
              </a:cxn>
              <a:cxn ang="0">
                <a:pos x="172" y="88"/>
              </a:cxn>
              <a:cxn ang="0">
                <a:pos x="144" y="76"/>
              </a:cxn>
              <a:cxn ang="0">
                <a:pos x="120" y="90"/>
              </a:cxn>
              <a:cxn ang="0">
                <a:pos x="124" y="76"/>
              </a:cxn>
              <a:cxn ang="0">
                <a:pos x="116" y="72"/>
              </a:cxn>
              <a:cxn ang="0">
                <a:pos x="120" y="36"/>
              </a:cxn>
              <a:cxn ang="0">
                <a:pos x="122" y="6"/>
              </a:cxn>
              <a:cxn ang="0">
                <a:pos x="44" y="14"/>
              </a:cxn>
              <a:cxn ang="0">
                <a:pos x="62" y="48"/>
              </a:cxn>
              <a:cxn ang="0">
                <a:pos x="68" y="64"/>
              </a:cxn>
              <a:cxn ang="0">
                <a:pos x="56" y="82"/>
              </a:cxn>
              <a:cxn ang="0">
                <a:pos x="50" y="90"/>
              </a:cxn>
              <a:cxn ang="0">
                <a:pos x="58" y="114"/>
              </a:cxn>
              <a:cxn ang="0">
                <a:pos x="64" y="120"/>
              </a:cxn>
              <a:cxn ang="0">
                <a:pos x="52" y="142"/>
              </a:cxn>
              <a:cxn ang="0">
                <a:pos x="32" y="170"/>
              </a:cxn>
              <a:cxn ang="0">
                <a:pos x="6" y="194"/>
              </a:cxn>
              <a:cxn ang="0">
                <a:pos x="10" y="234"/>
              </a:cxn>
              <a:cxn ang="0">
                <a:pos x="12" y="256"/>
              </a:cxn>
              <a:cxn ang="0">
                <a:pos x="12" y="276"/>
              </a:cxn>
              <a:cxn ang="0">
                <a:pos x="12" y="296"/>
              </a:cxn>
              <a:cxn ang="0">
                <a:pos x="40" y="318"/>
              </a:cxn>
              <a:cxn ang="0">
                <a:pos x="62" y="372"/>
              </a:cxn>
              <a:cxn ang="0">
                <a:pos x="84" y="414"/>
              </a:cxn>
              <a:cxn ang="0">
                <a:pos x="102" y="428"/>
              </a:cxn>
              <a:cxn ang="0">
                <a:pos x="168" y="458"/>
              </a:cxn>
              <a:cxn ang="0">
                <a:pos x="214" y="470"/>
              </a:cxn>
              <a:cxn ang="0">
                <a:pos x="242" y="478"/>
              </a:cxn>
              <a:cxn ang="0">
                <a:pos x="262" y="546"/>
              </a:cxn>
              <a:cxn ang="0">
                <a:pos x="272" y="574"/>
              </a:cxn>
              <a:cxn ang="0">
                <a:pos x="326" y="562"/>
              </a:cxn>
              <a:cxn ang="0">
                <a:pos x="380" y="576"/>
              </a:cxn>
              <a:cxn ang="0">
                <a:pos x="428" y="558"/>
              </a:cxn>
              <a:cxn ang="0">
                <a:pos x="474" y="552"/>
              </a:cxn>
              <a:cxn ang="0">
                <a:pos x="532" y="530"/>
              </a:cxn>
              <a:cxn ang="0">
                <a:pos x="552" y="502"/>
              </a:cxn>
              <a:cxn ang="0">
                <a:pos x="532" y="470"/>
              </a:cxn>
              <a:cxn ang="0">
                <a:pos x="518" y="422"/>
              </a:cxn>
              <a:cxn ang="0">
                <a:pos x="522" y="390"/>
              </a:cxn>
              <a:cxn ang="0">
                <a:pos x="518" y="366"/>
              </a:cxn>
              <a:cxn ang="0">
                <a:pos x="524" y="346"/>
              </a:cxn>
              <a:cxn ang="0">
                <a:pos x="530" y="328"/>
              </a:cxn>
              <a:cxn ang="0">
                <a:pos x="508" y="306"/>
              </a:cxn>
              <a:cxn ang="0">
                <a:pos x="492" y="278"/>
              </a:cxn>
              <a:cxn ang="0">
                <a:pos x="510" y="222"/>
              </a:cxn>
            </a:cxnLst>
            <a:rect l="0" t="0" r="r" b="b"/>
            <a:pathLst>
              <a:path w="560" h="576">
                <a:moveTo>
                  <a:pt x="514" y="202"/>
                </a:moveTo>
                <a:lnTo>
                  <a:pt x="430" y="138"/>
                </a:lnTo>
                <a:lnTo>
                  <a:pt x="436" y="114"/>
                </a:lnTo>
                <a:lnTo>
                  <a:pt x="240" y="4"/>
                </a:lnTo>
                <a:lnTo>
                  <a:pt x="238" y="0"/>
                </a:lnTo>
                <a:lnTo>
                  <a:pt x="212" y="46"/>
                </a:lnTo>
                <a:lnTo>
                  <a:pt x="206" y="52"/>
                </a:lnTo>
                <a:lnTo>
                  <a:pt x="200" y="56"/>
                </a:lnTo>
                <a:lnTo>
                  <a:pt x="194" y="60"/>
                </a:lnTo>
                <a:lnTo>
                  <a:pt x="192" y="62"/>
                </a:lnTo>
                <a:lnTo>
                  <a:pt x="190" y="66"/>
                </a:lnTo>
                <a:lnTo>
                  <a:pt x="222" y="66"/>
                </a:lnTo>
                <a:lnTo>
                  <a:pt x="218" y="74"/>
                </a:lnTo>
                <a:lnTo>
                  <a:pt x="214" y="80"/>
                </a:lnTo>
                <a:lnTo>
                  <a:pt x="208" y="84"/>
                </a:lnTo>
                <a:lnTo>
                  <a:pt x="204" y="90"/>
                </a:lnTo>
                <a:lnTo>
                  <a:pt x="200" y="88"/>
                </a:lnTo>
                <a:lnTo>
                  <a:pt x="198" y="84"/>
                </a:lnTo>
                <a:lnTo>
                  <a:pt x="192" y="82"/>
                </a:lnTo>
                <a:lnTo>
                  <a:pt x="186" y="80"/>
                </a:lnTo>
                <a:lnTo>
                  <a:pt x="180" y="82"/>
                </a:lnTo>
                <a:lnTo>
                  <a:pt x="178" y="84"/>
                </a:lnTo>
                <a:lnTo>
                  <a:pt x="176" y="88"/>
                </a:lnTo>
                <a:lnTo>
                  <a:pt x="172" y="88"/>
                </a:lnTo>
                <a:lnTo>
                  <a:pt x="166" y="86"/>
                </a:lnTo>
                <a:lnTo>
                  <a:pt x="160" y="82"/>
                </a:lnTo>
                <a:lnTo>
                  <a:pt x="152" y="78"/>
                </a:lnTo>
                <a:lnTo>
                  <a:pt x="144" y="76"/>
                </a:lnTo>
                <a:lnTo>
                  <a:pt x="138" y="78"/>
                </a:lnTo>
                <a:lnTo>
                  <a:pt x="132" y="82"/>
                </a:lnTo>
                <a:lnTo>
                  <a:pt x="124" y="94"/>
                </a:lnTo>
                <a:lnTo>
                  <a:pt x="120" y="90"/>
                </a:lnTo>
                <a:lnTo>
                  <a:pt x="122" y="86"/>
                </a:lnTo>
                <a:lnTo>
                  <a:pt x="122" y="84"/>
                </a:lnTo>
                <a:lnTo>
                  <a:pt x="124" y="80"/>
                </a:lnTo>
                <a:lnTo>
                  <a:pt x="124" y="76"/>
                </a:lnTo>
                <a:lnTo>
                  <a:pt x="124" y="74"/>
                </a:lnTo>
                <a:lnTo>
                  <a:pt x="122" y="72"/>
                </a:lnTo>
                <a:lnTo>
                  <a:pt x="120" y="72"/>
                </a:lnTo>
                <a:lnTo>
                  <a:pt x="116" y="72"/>
                </a:lnTo>
                <a:lnTo>
                  <a:pt x="116" y="64"/>
                </a:lnTo>
                <a:lnTo>
                  <a:pt x="114" y="54"/>
                </a:lnTo>
                <a:lnTo>
                  <a:pt x="116" y="44"/>
                </a:lnTo>
                <a:lnTo>
                  <a:pt x="120" y="36"/>
                </a:lnTo>
                <a:lnTo>
                  <a:pt x="124" y="26"/>
                </a:lnTo>
                <a:lnTo>
                  <a:pt x="126" y="16"/>
                </a:lnTo>
                <a:lnTo>
                  <a:pt x="124" y="10"/>
                </a:lnTo>
                <a:lnTo>
                  <a:pt x="122" y="6"/>
                </a:lnTo>
                <a:lnTo>
                  <a:pt x="50" y="6"/>
                </a:lnTo>
                <a:lnTo>
                  <a:pt x="46" y="10"/>
                </a:lnTo>
                <a:lnTo>
                  <a:pt x="46" y="14"/>
                </a:lnTo>
                <a:lnTo>
                  <a:pt x="44" y="14"/>
                </a:lnTo>
                <a:lnTo>
                  <a:pt x="50" y="22"/>
                </a:lnTo>
                <a:lnTo>
                  <a:pt x="56" y="30"/>
                </a:lnTo>
                <a:lnTo>
                  <a:pt x="60" y="38"/>
                </a:lnTo>
                <a:lnTo>
                  <a:pt x="62" y="48"/>
                </a:lnTo>
                <a:lnTo>
                  <a:pt x="62" y="52"/>
                </a:lnTo>
                <a:lnTo>
                  <a:pt x="66" y="56"/>
                </a:lnTo>
                <a:lnTo>
                  <a:pt x="68" y="60"/>
                </a:lnTo>
                <a:lnTo>
                  <a:pt x="68" y="64"/>
                </a:lnTo>
                <a:lnTo>
                  <a:pt x="68" y="72"/>
                </a:lnTo>
                <a:lnTo>
                  <a:pt x="66" y="78"/>
                </a:lnTo>
                <a:lnTo>
                  <a:pt x="62" y="82"/>
                </a:lnTo>
                <a:lnTo>
                  <a:pt x="56" y="82"/>
                </a:lnTo>
                <a:lnTo>
                  <a:pt x="42" y="82"/>
                </a:lnTo>
                <a:lnTo>
                  <a:pt x="44" y="82"/>
                </a:lnTo>
                <a:lnTo>
                  <a:pt x="48" y="86"/>
                </a:lnTo>
                <a:lnTo>
                  <a:pt x="50" y="90"/>
                </a:lnTo>
                <a:lnTo>
                  <a:pt x="50" y="102"/>
                </a:lnTo>
                <a:lnTo>
                  <a:pt x="50" y="106"/>
                </a:lnTo>
                <a:lnTo>
                  <a:pt x="54" y="112"/>
                </a:lnTo>
                <a:lnTo>
                  <a:pt x="58" y="114"/>
                </a:lnTo>
                <a:lnTo>
                  <a:pt x="64" y="116"/>
                </a:lnTo>
                <a:lnTo>
                  <a:pt x="64" y="120"/>
                </a:lnTo>
                <a:lnTo>
                  <a:pt x="62" y="116"/>
                </a:lnTo>
                <a:lnTo>
                  <a:pt x="64" y="120"/>
                </a:lnTo>
                <a:lnTo>
                  <a:pt x="66" y="122"/>
                </a:lnTo>
                <a:lnTo>
                  <a:pt x="64" y="128"/>
                </a:lnTo>
                <a:lnTo>
                  <a:pt x="62" y="132"/>
                </a:lnTo>
                <a:lnTo>
                  <a:pt x="52" y="142"/>
                </a:lnTo>
                <a:lnTo>
                  <a:pt x="42" y="150"/>
                </a:lnTo>
                <a:lnTo>
                  <a:pt x="38" y="156"/>
                </a:lnTo>
                <a:lnTo>
                  <a:pt x="36" y="160"/>
                </a:lnTo>
                <a:lnTo>
                  <a:pt x="32" y="170"/>
                </a:lnTo>
                <a:lnTo>
                  <a:pt x="26" y="182"/>
                </a:lnTo>
                <a:lnTo>
                  <a:pt x="16" y="190"/>
                </a:lnTo>
                <a:lnTo>
                  <a:pt x="12" y="194"/>
                </a:lnTo>
                <a:lnTo>
                  <a:pt x="6" y="194"/>
                </a:lnTo>
                <a:lnTo>
                  <a:pt x="0" y="194"/>
                </a:lnTo>
                <a:lnTo>
                  <a:pt x="4" y="210"/>
                </a:lnTo>
                <a:lnTo>
                  <a:pt x="8" y="226"/>
                </a:lnTo>
                <a:lnTo>
                  <a:pt x="10" y="234"/>
                </a:lnTo>
                <a:lnTo>
                  <a:pt x="10" y="240"/>
                </a:lnTo>
                <a:lnTo>
                  <a:pt x="10" y="250"/>
                </a:lnTo>
                <a:lnTo>
                  <a:pt x="10" y="252"/>
                </a:lnTo>
                <a:lnTo>
                  <a:pt x="12" y="256"/>
                </a:lnTo>
                <a:lnTo>
                  <a:pt x="14" y="260"/>
                </a:lnTo>
                <a:lnTo>
                  <a:pt x="18" y="262"/>
                </a:lnTo>
                <a:lnTo>
                  <a:pt x="16" y="270"/>
                </a:lnTo>
                <a:lnTo>
                  <a:pt x="12" y="276"/>
                </a:lnTo>
                <a:lnTo>
                  <a:pt x="10" y="282"/>
                </a:lnTo>
                <a:lnTo>
                  <a:pt x="8" y="288"/>
                </a:lnTo>
                <a:lnTo>
                  <a:pt x="8" y="292"/>
                </a:lnTo>
                <a:lnTo>
                  <a:pt x="12" y="296"/>
                </a:lnTo>
                <a:lnTo>
                  <a:pt x="18" y="300"/>
                </a:lnTo>
                <a:lnTo>
                  <a:pt x="28" y="304"/>
                </a:lnTo>
                <a:lnTo>
                  <a:pt x="32" y="308"/>
                </a:lnTo>
                <a:lnTo>
                  <a:pt x="40" y="318"/>
                </a:lnTo>
                <a:lnTo>
                  <a:pt x="46" y="328"/>
                </a:lnTo>
                <a:lnTo>
                  <a:pt x="48" y="338"/>
                </a:lnTo>
                <a:lnTo>
                  <a:pt x="52" y="350"/>
                </a:lnTo>
                <a:lnTo>
                  <a:pt x="62" y="372"/>
                </a:lnTo>
                <a:lnTo>
                  <a:pt x="70" y="394"/>
                </a:lnTo>
                <a:lnTo>
                  <a:pt x="76" y="402"/>
                </a:lnTo>
                <a:lnTo>
                  <a:pt x="80" y="408"/>
                </a:lnTo>
                <a:lnTo>
                  <a:pt x="84" y="414"/>
                </a:lnTo>
                <a:lnTo>
                  <a:pt x="86" y="422"/>
                </a:lnTo>
                <a:lnTo>
                  <a:pt x="94" y="422"/>
                </a:lnTo>
                <a:lnTo>
                  <a:pt x="96" y="422"/>
                </a:lnTo>
                <a:lnTo>
                  <a:pt x="102" y="428"/>
                </a:lnTo>
                <a:lnTo>
                  <a:pt x="110" y="434"/>
                </a:lnTo>
                <a:lnTo>
                  <a:pt x="130" y="442"/>
                </a:lnTo>
                <a:lnTo>
                  <a:pt x="148" y="448"/>
                </a:lnTo>
                <a:lnTo>
                  <a:pt x="168" y="458"/>
                </a:lnTo>
                <a:lnTo>
                  <a:pt x="186" y="466"/>
                </a:lnTo>
                <a:lnTo>
                  <a:pt x="194" y="468"/>
                </a:lnTo>
                <a:lnTo>
                  <a:pt x="204" y="470"/>
                </a:lnTo>
                <a:lnTo>
                  <a:pt x="214" y="470"/>
                </a:lnTo>
                <a:lnTo>
                  <a:pt x="226" y="468"/>
                </a:lnTo>
                <a:lnTo>
                  <a:pt x="228" y="468"/>
                </a:lnTo>
                <a:lnTo>
                  <a:pt x="230" y="468"/>
                </a:lnTo>
                <a:lnTo>
                  <a:pt x="242" y="478"/>
                </a:lnTo>
                <a:lnTo>
                  <a:pt x="248" y="486"/>
                </a:lnTo>
                <a:lnTo>
                  <a:pt x="258" y="510"/>
                </a:lnTo>
                <a:lnTo>
                  <a:pt x="258" y="536"/>
                </a:lnTo>
                <a:lnTo>
                  <a:pt x="262" y="546"/>
                </a:lnTo>
                <a:lnTo>
                  <a:pt x="262" y="556"/>
                </a:lnTo>
                <a:lnTo>
                  <a:pt x="262" y="562"/>
                </a:lnTo>
                <a:lnTo>
                  <a:pt x="266" y="566"/>
                </a:lnTo>
                <a:lnTo>
                  <a:pt x="272" y="574"/>
                </a:lnTo>
                <a:lnTo>
                  <a:pt x="298" y="566"/>
                </a:lnTo>
                <a:lnTo>
                  <a:pt x="310" y="562"/>
                </a:lnTo>
                <a:lnTo>
                  <a:pt x="320" y="560"/>
                </a:lnTo>
                <a:lnTo>
                  <a:pt x="326" y="562"/>
                </a:lnTo>
                <a:lnTo>
                  <a:pt x="332" y="564"/>
                </a:lnTo>
                <a:lnTo>
                  <a:pt x="342" y="570"/>
                </a:lnTo>
                <a:lnTo>
                  <a:pt x="360" y="574"/>
                </a:lnTo>
                <a:lnTo>
                  <a:pt x="380" y="576"/>
                </a:lnTo>
                <a:lnTo>
                  <a:pt x="392" y="574"/>
                </a:lnTo>
                <a:lnTo>
                  <a:pt x="400" y="572"/>
                </a:lnTo>
                <a:lnTo>
                  <a:pt x="414" y="564"/>
                </a:lnTo>
                <a:lnTo>
                  <a:pt x="428" y="558"/>
                </a:lnTo>
                <a:lnTo>
                  <a:pt x="434" y="554"/>
                </a:lnTo>
                <a:lnTo>
                  <a:pt x="442" y="554"/>
                </a:lnTo>
                <a:lnTo>
                  <a:pt x="462" y="554"/>
                </a:lnTo>
                <a:lnTo>
                  <a:pt x="474" y="552"/>
                </a:lnTo>
                <a:lnTo>
                  <a:pt x="488" y="550"/>
                </a:lnTo>
                <a:lnTo>
                  <a:pt x="504" y="544"/>
                </a:lnTo>
                <a:lnTo>
                  <a:pt x="518" y="538"/>
                </a:lnTo>
                <a:lnTo>
                  <a:pt x="532" y="530"/>
                </a:lnTo>
                <a:lnTo>
                  <a:pt x="544" y="522"/>
                </a:lnTo>
                <a:lnTo>
                  <a:pt x="554" y="514"/>
                </a:lnTo>
                <a:lnTo>
                  <a:pt x="560" y="504"/>
                </a:lnTo>
                <a:lnTo>
                  <a:pt x="552" y="502"/>
                </a:lnTo>
                <a:lnTo>
                  <a:pt x="546" y="498"/>
                </a:lnTo>
                <a:lnTo>
                  <a:pt x="540" y="494"/>
                </a:lnTo>
                <a:lnTo>
                  <a:pt x="536" y="486"/>
                </a:lnTo>
                <a:lnTo>
                  <a:pt x="532" y="470"/>
                </a:lnTo>
                <a:lnTo>
                  <a:pt x="530" y="454"/>
                </a:lnTo>
                <a:lnTo>
                  <a:pt x="528" y="444"/>
                </a:lnTo>
                <a:lnTo>
                  <a:pt x="524" y="432"/>
                </a:lnTo>
                <a:lnTo>
                  <a:pt x="518" y="422"/>
                </a:lnTo>
                <a:lnTo>
                  <a:pt x="516" y="410"/>
                </a:lnTo>
                <a:lnTo>
                  <a:pt x="518" y="404"/>
                </a:lnTo>
                <a:lnTo>
                  <a:pt x="520" y="396"/>
                </a:lnTo>
                <a:lnTo>
                  <a:pt x="522" y="390"/>
                </a:lnTo>
                <a:lnTo>
                  <a:pt x="522" y="382"/>
                </a:lnTo>
                <a:lnTo>
                  <a:pt x="522" y="376"/>
                </a:lnTo>
                <a:lnTo>
                  <a:pt x="520" y="370"/>
                </a:lnTo>
                <a:lnTo>
                  <a:pt x="518" y="366"/>
                </a:lnTo>
                <a:lnTo>
                  <a:pt x="516" y="360"/>
                </a:lnTo>
                <a:lnTo>
                  <a:pt x="516" y="354"/>
                </a:lnTo>
                <a:lnTo>
                  <a:pt x="518" y="352"/>
                </a:lnTo>
                <a:lnTo>
                  <a:pt x="524" y="346"/>
                </a:lnTo>
                <a:lnTo>
                  <a:pt x="528" y="340"/>
                </a:lnTo>
                <a:lnTo>
                  <a:pt x="530" y="338"/>
                </a:lnTo>
                <a:lnTo>
                  <a:pt x="530" y="334"/>
                </a:lnTo>
                <a:lnTo>
                  <a:pt x="530" y="328"/>
                </a:lnTo>
                <a:lnTo>
                  <a:pt x="530" y="324"/>
                </a:lnTo>
                <a:lnTo>
                  <a:pt x="526" y="318"/>
                </a:lnTo>
                <a:lnTo>
                  <a:pt x="520" y="314"/>
                </a:lnTo>
                <a:lnTo>
                  <a:pt x="508" y="306"/>
                </a:lnTo>
                <a:lnTo>
                  <a:pt x="502" y="300"/>
                </a:lnTo>
                <a:lnTo>
                  <a:pt x="498" y="294"/>
                </a:lnTo>
                <a:lnTo>
                  <a:pt x="494" y="288"/>
                </a:lnTo>
                <a:lnTo>
                  <a:pt x="492" y="278"/>
                </a:lnTo>
                <a:lnTo>
                  <a:pt x="494" y="268"/>
                </a:lnTo>
                <a:lnTo>
                  <a:pt x="496" y="258"/>
                </a:lnTo>
                <a:lnTo>
                  <a:pt x="504" y="240"/>
                </a:lnTo>
                <a:lnTo>
                  <a:pt x="510" y="222"/>
                </a:lnTo>
                <a:lnTo>
                  <a:pt x="512" y="214"/>
                </a:lnTo>
                <a:lnTo>
                  <a:pt x="512" y="202"/>
                </a:lnTo>
              </a:path>
            </a:pathLst>
          </a:custGeom>
          <a:solidFill>
            <a:srgbClr val="EEECE1"/>
          </a:solidFill>
          <a:ln w="6350" cmpd="sng">
            <a:solidFill>
              <a:sysClr val="windowText" lastClr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6" name="Freeform 51"/>
          <p:cNvSpPr>
            <a:spLocks/>
          </p:cNvSpPr>
          <p:nvPr/>
        </p:nvSpPr>
        <p:spPr bwMode="auto">
          <a:xfrm>
            <a:off x="999083" y="2873950"/>
            <a:ext cx="3327296" cy="3425244"/>
          </a:xfrm>
          <a:custGeom>
            <a:avLst/>
            <a:gdLst/>
            <a:ahLst/>
            <a:cxnLst>
              <a:cxn ang="0">
                <a:pos x="240" y="4"/>
              </a:cxn>
              <a:cxn ang="0">
                <a:pos x="200" y="56"/>
              </a:cxn>
              <a:cxn ang="0">
                <a:pos x="222" y="66"/>
              </a:cxn>
              <a:cxn ang="0">
                <a:pos x="204" y="90"/>
              </a:cxn>
              <a:cxn ang="0">
                <a:pos x="186" y="80"/>
              </a:cxn>
              <a:cxn ang="0">
                <a:pos x="172" y="88"/>
              </a:cxn>
              <a:cxn ang="0">
                <a:pos x="144" y="76"/>
              </a:cxn>
              <a:cxn ang="0">
                <a:pos x="120" y="90"/>
              </a:cxn>
              <a:cxn ang="0">
                <a:pos x="124" y="76"/>
              </a:cxn>
              <a:cxn ang="0">
                <a:pos x="116" y="72"/>
              </a:cxn>
              <a:cxn ang="0">
                <a:pos x="120" y="36"/>
              </a:cxn>
              <a:cxn ang="0">
                <a:pos x="122" y="6"/>
              </a:cxn>
              <a:cxn ang="0">
                <a:pos x="44" y="14"/>
              </a:cxn>
              <a:cxn ang="0">
                <a:pos x="62" y="48"/>
              </a:cxn>
              <a:cxn ang="0">
                <a:pos x="68" y="64"/>
              </a:cxn>
              <a:cxn ang="0">
                <a:pos x="56" y="82"/>
              </a:cxn>
              <a:cxn ang="0">
                <a:pos x="50" y="90"/>
              </a:cxn>
              <a:cxn ang="0">
                <a:pos x="58" y="114"/>
              </a:cxn>
              <a:cxn ang="0">
                <a:pos x="64" y="120"/>
              </a:cxn>
              <a:cxn ang="0">
                <a:pos x="52" y="142"/>
              </a:cxn>
              <a:cxn ang="0">
                <a:pos x="32" y="170"/>
              </a:cxn>
              <a:cxn ang="0">
                <a:pos x="6" y="194"/>
              </a:cxn>
              <a:cxn ang="0">
                <a:pos x="10" y="234"/>
              </a:cxn>
              <a:cxn ang="0">
                <a:pos x="12" y="256"/>
              </a:cxn>
              <a:cxn ang="0">
                <a:pos x="12" y="276"/>
              </a:cxn>
              <a:cxn ang="0">
                <a:pos x="12" y="296"/>
              </a:cxn>
              <a:cxn ang="0">
                <a:pos x="40" y="318"/>
              </a:cxn>
              <a:cxn ang="0">
                <a:pos x="62" y="372"/>
              </a:cxn>
              <a:cxn ang="0">
                <a:pos x="84" y="414"/>
              </a:cxn>
              <a:cxn ang="0">
                <a:pos x="102" y="428"/>
              </a:cxn>
              <a:cxn ang="0">
                <a:pos x="168" y="458"/>
              </a:cxn>
              <a:cxn ang="0">
                <a:pos x="214" y="470"/>
              </a:cxn>
              <a:cxn ang="0">
                <a:pos x="242" y="478"/>
              </a:cxn>
              <a:cxn ang="0">
                <a:pos x="262" y="546"/>
              </a:cxn>
              <a:cxn ang="0">
                <a:pos x="272" y="574"/>
              </a:cxn>
              <a:cxn ang="0">
                <a:pos x="326" y="562"/>
              </a:cxn>
              <a:cxn ang="0">
                <a:pos x="380" y="576"/>
              </a:cxn>
              <a:cxn ang="0">
                <a:pos x="428" y="558"/>
              </a:cxn>
              <a:cxn ang="0">
                <a:pos x="474" y="552"/>
              </a:cxn>
              <a:cxn ang="0">
                <a:pos x="532" y="530"/>
              </a:cxn>
              <a:cxn ang="0">
                <a:pos x="552" y="502"/>
              </a:cxn>
              <a:cxn ang="0">
                <a:pos x="532" y="470"/>
              </a:cxn>
              <a:cxn ang="0">
                <a:pos x="518" y="422"/>
              </a:cxn>
              <a:cxn ang="0">
                <a:pos x="522" y="390"/>
              </a:cxn>
              <a:cxn ang="0">
                <a:pos x="518" y="366"/>
              </a:cxn>
              <a:cxn ang="0">
                <a:pos x="524" y="346"/>
              </a:cxn>
              <a:cxn ang="0">
                <a:pos x="530" y="328"/>
              </a:cxn>
              <a:cxn ang="0">
                <a:pos x="508" y="306"/>
              </a:cxn>
              <a:cxn ang="0">
                <a:pos x="492" y="278"/>
              </a:cxn>
              <a:cxn ang="0">
                <a:pos x="510" y="222"/>
              </a:cxn>
            </a:cxnLst>
            <a:rect l="0" t="0" r="r" b="b"/>
            <a:pathLst>
              <a:path w="560" h="576">
                <a:moveTo>
                  <a:pt x="514" y="202"/>
                </a:moveTo>
                <a:lnTo>
                  <a:pt x="430" y="138"/>
                </a:lnTo>
                <a:lnTo>
                  <a:pt x="436" y="114"/>
                </a:lnTo>
                <a:lnTo>
                  <a:pt x="240" y="4"/>
                </a:lnTo>
                <a:lnTo>
                  <a:pt x="238" y="0"/>
                </a:lnTo>
                <a:lnTo>
                  <a:pt x="212" y="46"/>
                </a:lnTo>
                <a:lnTo>
                  <a:pt x="206" y="52"/>
                </a:lnTo>
                <a:lnTo>
                  <a:pt x="200" y="56"/>
                </a:lnTo>
                <a:lnTo>
                  <a:pt x="194" y="60"/>
                </a:lnTo>
                <a:lnTo>
                  <a:pt x="192" y="62"/>
                </a:lnTo>
                <a:lnTo>
                  <a:pt x="190" y="66"/>
                </a:lnTo>
                <a:lnTo>
                  <a:pt x="222" y="66"/>
                </a:lnTo>
                <a:lnTo>
                  <a:pt x="218" y="74"/>
                </a:lnTo>
                <a:lnTo>
                  <a:pt x="214" y="80"/>
                </a:lnTo>
                <a:lnTo>
                  <a:pt x="208" y="84"/>
                </a:lnTo>
                <a:lnTo>
                  <a:pt x="204" y="90"/>
                </a:lnTo>
                <a:lnTo>
                  <a:pt x="200" y="88"/>
                </a:lnTo>
                <a:lnTo>
                  <a:pt x="198" y="84"/>
                </a:lnTo>
                <a:lnTo>
                  <a:pt x="192" y="82"/>
                </a:lnTo>
                <a:lnTo>
                  <a:pt x="186" y="80"/>
                </a:lnTo>
                <a:lnTo>
                  <a:pt x="180" y="82"/>
                </a:lnTo>
                <a:lnTo>
                  <a:pt x="178" y="84"/>
                </a:lnTo>
                <a:lnTo>
                  <a:pt x="176" y="88"/>
                </a:lnTo>
                <a:lnTo>
                  <a:pt x="172" y="88"/>
                </a:lnTo>
                <a:lnTo>
                  <a:pt x="166" y="86"/>
                </a:lnTo>
                <a:lnTo>
                  <a:pt x="160" y="82"/>
                </a:lnTo>
                <a:lnTo>
                  <a:pt x="152" y="78"/>
                </a:lnTo>
                <a:lnTo>
                  <a:pt x="144" y="76"/>
                </a:lnTo>
                <a:lnTo>
                  <a:pt x="138" y="78"/>
                </a:lnTo>
                <a:lnTo>
                  <a:pt x="132" y="82"/>
                </a:lnTo>
                <a:lnTo>
                  <a:pt x="124" y="94"/>
                </a:lnTo>
                <a:lnTo>
                  <a:pt x="120" y="90"/>
                </a:lnTo>
                <a:lnTo>
                  <a:pt x="122" y="86"/>
                </a:lnTo>
                <a:lnTo>
                  <a:pt x="122" y="84"/>
                </a:lnTo>
                <a:lnTo>
                  <a:pt x="124" y="80"/>
                </a:lnTo>
                <a:lnTo>
                  <a:pt x="124" y="76"/>
                </a:lnTo>
                <a:lnTo>
                  <a:pt x="124" y="74"/>
                </a:lnTo>
                <a:lnTo>
                  <a:pt x="122" y="72"/>
                </a:lnTo>
                <a:lnTo>
                  <a:pt x="120" y="72"/>
                </a:lnTo>
                <a:lnTo>
                  <a:pt x="116" y="72"/>
                </a:lnTo>
                <a:lnTo>
                  <a:pt x="116" y="64"/>
                </a:lnTo>
                <a:lnTo>
                  <a:pt x="114" y="54"/>
                </a:lnTo>
                <a:lnTo>
                  <a:pt x="116" y="44"/>
                </a:lnTo>
                <a:lnTo>
                  <a:pt x="120" y="36"/>
                </a:lnTo>
                <a:lnTo>
                  <a:pt x="124" y="26"/>
                </a:lnTo>
                <a:lnTo>
                  <a:pt x="126" y="16"/>
                </a:lnTo>
                <a:lnTo>
                  <a:pt x="124" y="10"/>
                </a:lnTo>
                <a:lnTo>
                  <a:pt x="122" y="6"/>
                </a:lnTo>
                <a:lnTo>
                  <a:pt x="50" y="6"/>
                </a:lnTo>
                <a:lnTo>
                  <a:pt x="46" y="10"/>
                </a:lnTo>
                <a:lnTo>
                  <a:pt x="46" y="14"/>
                </a:lnTo>
                <a:lnTo>
                  <a:pt x="44" y="14"/>
                </a:lnTo>
                <a:lnTo>
                  <a:pt x="50" y="22"/>
                </a:lnTo>
                <a:lnTo>
                  <a:pt x="56" y="30"/>
                </a:lnTo>
                <a:lnTo>
                  <a:pt x="60" y="38"/>
                </a:lnTo>
                <a:lnTo>
                  <a:pt x="62" y="48"/>
                </a:lnTo>
                <a:lnTo>
                  <a:pt x="62" y="52"/>
                </a:lnTo>
                <a:lnTo>
                  <a:pt x="66" y="56"/>
                </a:lnTo>
                <a:lnTo>
                  <a:pt x="68" y="60"/>
                </a:lnTo>
                <a:lnTo>
                  <a:pt x="68" y="64"/>
                </a:lnTo>
                <a:lnTo>
                  <a:pt x="68" y="72"/>
                </a:lnTo>
                <a:lnTo>
                  <a:pt x="66" y="78"/>
                </a:lnTo>
                <a:lnTo>
                  <a:pt x="62" y="82"/>
                </a:lnTo>
                <a:lnTo>
                  <a:pt x="56" y="82"/>
                </a:lnTo>
                <a:lnTo>
                  <a:pt x="42" y="82"/>
                </a:lnTo>
                <a:lnTo>
                  <a:pt x="44" y="82"/>
                </a:lnTo>
                <a:lnTo>
                  <a:pt x="48" y="86"/>
                </a:lnTo>
                <a:lnTo>
                  <a:pt x="50" y="90"/>
                </a:lnTo>
                <a:lnTo>
                  <a:pt x="50" y="102"/>
                </a:lnTo>
                <a:lnTo>
                  <a:pt x="50" y="106"/>
                </a:lnTo>
                <a:lnTo>
                  <a:pt x="54" y="112"/>
                </a:lnTo>
                <a:lnTo>
                  <a:pt x="58" y="114"/>
                </a:lnTo>
                <a:lnTo>
                  <a:pt x="64" y="116"/>
                </a:lnTo>
                <a:lnTo>
                  <a:pt x="64" y="120"/>
                </a:lnTo>
                <a:lnTo>
                  <a:pt x="62" y="116"/>
                </a:lnTo>
                <a:lnTo>
                  <a:pt x="64" y="120"/>
                </a:lnTo>
                <a:lnTo>
                  <a:pt x="66" y="122"/>
                </a:lnTo>
                <a:lnTo>
                  <a:pt x="64" y="128"/>
                </a:lnTo>
                <a:lnTo>
                  <a:pt x="62" y="132"/>
                </a:lnTo>
                <a:lnTo>
                  <a:pt x="52" y="142"/>
                </a:lnTo>
                <a:lnTo>
                  <a:pt x="42" y="150"/>
                </a:lnTo>
                <a:lnTo>
                  <a:pt x="38" y="156"/>
                </a:lnTo>
                <a:lnTo>
                  <a:pt x="36" y="160"/>
                </a:lnTo>
                <a:lnTo>
                  <a:pt x="32" y="170"/>
                </a:lnTo>
                <a:lnTo>
                  <a:pt x="26" y="182"/>
                </a:lnTo>
                <a:lnTo>
                  <a:pt x="16" y="190"/>
                </a:lnTo>
                <a:lnTo>
                  <a:pt x="12" y="194"/>
                </a:lnTo>
                <a:lnTo>
                  <a:pt x="6" y="194"/>
                </a:lnTo>
                <a:lnTo>
                  <a:pt x="0" y="194"/>
                </a:lnTo>
                <a:lnTo>
                  <a:pt x="4" y="210"/>
                </a:lnTo>
                <a:lnTo>
                  <a:pt x="8" y="226"/>
                </a:lnTo>
                <a:lnTo>
                  <a:pt x="10" y="234"/>
                </a:lnTo>
                <a:lnTo>
                  <a:pt x="10" y="240"/>
                </a:lnTo>
                <a:lnTo>
                  <a:pt x="10" y="250"/>
                </a:lnTo>
                <a:lnTo>
                  <a:pt x="10" y="252"/>
                </a:lnTo>
                <a:lnTo>
                  <a:pt x="12" y="256"/>
                </a:lnTo>
                <a:lnTo>
                  <a:pt x="14" y="260"/>
                </a:lnTo>
                <a:lnTo>
                  <a:pt x="18" y="262"/>
                </a:lnTo>
                <a:lnTo>
                  <a:pt x="16" y="270"/>
                </a:lnTo>
                <a:lnTo>
                  <a:pt x="12" y="276"/>
                </a:lnTo>
                <a:lnTo>
                  <a:pt x="10" y="282"/>
                </a:lnTo>
                <a:lnTo>
                  <a:pt x="8" y="288"/>
                </a:lnTo>
                <a:lnTo>
                  <a:pt x="8" y="292"/>
                </a:lnTo>
                <a:lnTo>
                  <a:pt x="12" y="296"/>
                </a:lnTo>
                <a:lnTo>
                  <a:pt x="18" y="300"/>
                </a:lnTo>
                <a:lnTo>
                  <a:pt x="28" y="304"/>
                </a:lnTo>
                <a:lnTo>
                  <a:pt x="32" y="308"/>
                </a:lnTo>
                <a:lnTo>
                  <a:pt x="40" y="318"/>
                </a:lnTo>
                <a:lnTo>
                  <a:pt x="46" y="328"/>
                </a:lnTo>
                <a:lnTo>
                  <a:pt x="48" y="338"/>
                </a:lnTo>
                <a:lnTo>
                  <a:pt x="52" y="350"/>
                </a:lnTo>
                <a:lnTo>
                  <a:pt x="62" y="372"/>
                </a:lnTo>
                <a:lnTo>
                  <a:pt x="70" y="394"/>
                </a:lnTo>
                <a:lnTo>
                  <a:pt x="76" y="402"/>
                </a:lnTo>
                <a:lnTo>
                  <a:pt x="80" y="408"/>
                </a:lnTo>
                <a:lnTo>
                  <a:pt x="84" y="414"/>
                </a:lnTo>
                <a:lnTo>
                  <a:pt x="86" y="422"/>
                </a:lnTo>
                <a:lnTo>
                  <a:pt x="94" y="422"/>
                </a:lnTo>
                <a:lnTo>
                  <a:pt x="96" y="422"/>
                </a:lnTo>
                <a:lnTo>
                  <a:pt x="102" y="428"/>
                </a:lnTo>
                <a:lnTo>
                  <a:pt x="110" y="434"/>
                </a:lnTo>
                <a:lnTo>
                  <a:pt x="130" y="442"/>
                </a:lnTo>
                <a:lnTo>
                  <a:pt x="148" y="448"/>
                </a:lnTo>
                <a:lnTo>
                  <a:pt x="168" y="458"/>
                </a:lnTo>
                <a:lnTo>
                  <a:pt x="186" y="466"/>
                </a:lnTo>
                <a:lnTo>
                  <a:pt x="194" y="468"/>
                </a:lnTo>
                <a:lnTo>
                  <a:pt x="204" y="470"/>
                </a:lnTo>
                <a:lnTo>
                  <a:pt x="214" y="470"/>
                </a:lnTo>
                <a:lnTo>
                  <a:pt x="226" y="468"/>
                </a:lnTo>
                <a:lnTo>
                  <a:pt x="228" y="468"/>
                </a:lnTo>
                <a:lnTo>
                  <a:pt x="230" y="468"/>
                </a:lnTo>
                <a:lnTo>
                  <a:pt x="242" y="478"/>
                </a:lnTo>
                <a:lnTo>
                  <a:pt x="248" y="486"/>
                </a:lnTo>
                <a:lnTo>
                  <a:pt x="258" y="510"/>
                </a:lnTo>
                <a:lnTo>
                  <a:pt x="258" y="536"/>
                </a:lnTo>
                <a:lnTo>
                  <a:pt x="262" y="546"/>
                </a:lnTo>
                <a:lnTo>
                  <a:pt x="262" y="556"/>
                </a:lnTo>
                <a:lnTo>
                  <a:pt x="262" y="562"/>
                </a:lnTo>
                <a:lnTo>
                  <a:pt x="266" y="566"/>
                </a:lnTo>
                <a:lnTo>
                  <a:pt x="272" y="574"/>
                </a:lnTo>
                <a:lnTo>
                  <a:pt x="298" y="566"/>
                </a:lnTo>
                <a:lnTo>
                  <a:pt x="310" y="562"/>
                </a:lnTo>
                <a:lnTo>
                  <a:pt x="320" y="560"/>
                </a:lnTo>
                <a:lnTo>
                  <a:pt x="326" y="562"/>
                </a:lnTo>
                <a:lnTo>
                  <a:pt x="332" y="564"/>
                </a:lnTo>
                <a:lnTo>
                  <a:pt x="342" y="570"/>
                </a:lnTo>
                <a:lnTo>
                  <a:pt x="360" y="574"/>
                </a:lnTo>
                <a:lnTo>
                  <a:pt x="380" y="576"/>
                </a:lnTo>
                <a:lnTo>
                  <a:pt x="392" y="574"/>
                </a:lnTo>
                <a:lnTo>
                  <a:pt x="400" y="572"/>
                </a:lnTo>
                <a:lnTo>
                  <a:pt x="414" y="564"/>
                </a:lnTo>
                <a:lnTo>
                  <a:pt x="428" y="558"/>
                </a:lnTo>
                <a:lnTo>
                  <a:pt x="434" y="554"/>
                </a:lnTo>
                <a:lnTo>
                  <a:pt x="442" y="554"/>
                </a:lnTo>
                <a:lnTo>
                  <a:pt x="462" y="554"/>
                </a:lnTo>
                <a:lnTo>
                  <a:pt x="474" y="552"/>
                </a:lnTo>
                <a:lnTo>
                  <a:pt x="488" y="550"/>
                </a:lnTo>
                <a:lnTo>
                  <a:pt x="504" y="544"/>
                </a:lnTo>
                <a:lnTo>
                  <a:pt x="518" y="538"/>
                </a:lnTo>
                <a:lnTo>
                  <a:pt x="532" y="530"/>
                </a:lnTo>
                <a:lnTo>
                  <a:pt x="544" y="522"/>
                </a:lnTo>
                <a:lnTo>
                  <a:pt x="554" y="514"/>
                </a:lnTo>
                <a:lnTo>
                  <a:pt x="560" y="504"/>
                </a:lnTo>
                <a:lnTo>
                  <a:pt x="552" y="502"/>
                </a:lnTo>
                <a:lnTo>
                  <a:pt x="546" y="498"/>
                </a:lnTo>
                <a:lnTo>
                  <a:pt x="540" y="494"/>
                </a:lnTo>
                <a:lnTo>
                  <a:pt x="536" y="486"/>
                </a:lnTo>
                <a:lnTo>
                  <a:pt x="532" y="470"/>
                </a:lnTo>
                <a:lnTo>
                  <a:pt x="530" y="454"/>
                </a:lnTo>
                <a:lnTo>
                  <a:pt x="528" y="444"/>
                </a:lnTo>
                <a:lnTo>
                  <a:pt x="524" y="432"/>
                </a:lnTo>
                <a:lnTo>
                  <a:pt x="518" y="422"/>
                </a:lnTo>
                <a:lnTo>
                  <a:pt x="516" y="410"/>
                </a:lnTo>
                <a:lnTo>
                  <a:pt x="518" y="404"/>
                </a:lnTo>
                <a:lnTo>
                  <a:pt x="520" y="396"/>
                </a:lnTo>
                <a:lnTo>
                  <a:pt x="522" y="390"/>
                </a:lnTo>
                <a:lnTo>
                  <a:pt x="522" y="382"/>
                </a:lnTo>
                <a:lnTo>
                  <a:pt x="522" y="376"/>
                </a:lnTo>
                <a:lnTo>
                  <a:pt x="520" y="370"/>
                </a:lnTo>
                <a:lnTo>
                  <a:pt x="518" y="366"/>
                </a:lnTo>
                <a:lnTo>
                  <a:pt x="516" y="360"/>
                </a:lnTo>
                <a:lnTo>
                  <a:pt x="516" y="354"/>
                </a:lnTo>
                <a:lnTo>
                  <a:pt x="518" y="352"/>
                </a:lnTo>
                <a:lnTo>
                  <a:pt x="524" y="346"/>
                </a:lnTo>
                <a:lnTo>
                  <a:pt x="528" y="340"/>
                </a:lnTo>
                <a:lnTo>
                  <a:pt x="530" y="338"/>
                </a:lnTo>
                <a:lnTo>
                  <a:pt x="530" y="334"/>
                </a:lnTo>
                <a:lnTo>
                  <a:pt x="530" y="328"/>
                </a:lnTo>
                <a:lnTo>
                  <a:pt x="530" y="324"/>
                </a:lnTo>
                <a:lnTo>
                  <a:pt x="526" y="318"/>
                </a:lnTo>
                <a:lnTo>
                  <a:pt x="520" y="314"/>
                </a:lnTo>
                <a:lnTo>
                  <a:pt x="508" y="306"/>
                </a:lnTo>
                <a:lnTo>
                  <a:pt x="502" y="300"/>
                </a:lnTo>
                <a:lnTo>
                  <a:pt x="498" y="294"/>
                </a:lnTo>
                <a:lnTo>
                  <a:pt x="494" y="288"/>
                </a:lnTo>
                <a:lnTo>
                  <a:pt x="492" y="278"/>
                </a:lnTo>
                <a:lnTo>
                  <a:pt x="494" y="268"/>
                </a:lnTo>
                <a:lnTo>
                  <a:pt x="496" y="258"/>
                </a:lnTo>
                <a:lnTo>
                  <a:pt x="504" y="240"/>
                </a:lnTo>
                <a:lnTo>
                  <a:pt x="510" y="222"/>
                </a:lnTo>
                <a:lnTo>
                  <a:pt x="512" y="214"/>
                </a:lnTo>
                <a:lnTo>
                  <a:pt x="512" y="202"/>
                </a:lnTo>
                <a:lnTo>
                  <a:pt x="514" y="202"/>
                </a:lnTo>
                <a:close/>
              </a:path>
            </a:pathLst>
          </a:custGeom>
          <a:solidFill>
            <a:srgbClr val="EEECE1"/>
          </a:solidFill>
          <a:ln w="6350" cmpd="sng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93691" y="4247128"/>
            <a:ext cx="1496469" cy="55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itchFamily="34" charset="0"/>
              </a:rPr>
              <a:t>     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Rex Investments</a:t>
            </a: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8" name="Freeform 6"/>
          <p:cNvSpPr>
            <a:spLocks/>
          </p:cNvSpPr>
          <p:nvPr/>
        </p:nvSpPr>
        <p:spPr bwMode="auto">
          <a:xfrm>
            <a:off x="2402339" y="971312"/>
            <a:ext cx="2445362" cy="3110277"/>
          </a:xfrm>
          <a:custGeom>
            <a:avLst/>
            <a:gdLst/>
            <a:ahLst/>
            <a:cxnLst>
              <a:cxn ang="0">
                <a:pos x="0" y="323"/>
              </a:cxn>
              <a:cxn ang="0">
                <a:pos x="4" y="317"/>
              </a:cxn>
              <a:cxn ang="0">
                <a:pos x="8" y="299"/>
              </a:cxn>
              <a:cxn ang="0">
                <a:pos x="14" y="293"/>
              </a:cxn>
              <a:cxn ang="0">
                <a:pos x="28" y="290"/>
              </a:cxn>
              <a:cxn ang="0">
                <a:pos x="42" y="282"/>
              </a:cxn>
              <a:cxn ang="0">
                <a:pos x="34" y="278"/>
              </a:cxn>
              <a:cxn ang="0">
                <a:pos x="14" y="280"/>
              </a:cxn>
              <a:cxn ang="0">
                <a:pos x="2" y="276"/>
              </a:cxn>
              <a:cxn ang="0">
                <a:pos x="4" y="256"/>
              </a:cxn>
              <a:cxn ang="0">
                <a:pos x="18" y="232"/>
              </a:cxn>
              <a:cxn ang="0">
                <a:pos x="42" y="200"/>
              </a:cxn>
              <a:cxn ang="0">
                <a:pos x="54" y="176"/>
              </a:cxn>
              <a:cxn ang="0">
                <a:pos x="54" y="142"/>
              </a:cxn>
              <a:cxn ang="0">
                <a:pos x="44" y="106"/>
              </a:cxn>
              <a:cxn ang="0">
                <a:pos x="18" y="60"/>
              </a:cxn>
              <a:cxn ang="0">
                <a:pos x="2" y="30"/>
              </a:cxn>
              <a:cxn ang="0">
                <a:pos x="98" y="12"/>
              </a:cxn>
              <a:cxn ang="0">
                <a:pos x="96" y="6"/>
              </a:cxn>
              <a:cxn ang="0">
                <a:pos x="130" y="24"/>
              </a:cxn>
              <a:cxn ang="0">
                <a:pos x="168" y="38"/>
              </a:cxn>
              <a:cxn ang="0">
                <a:pos x="194" y="52"/>
              </a:cxn>
              <a:cxn ang="0">
                <a:pos x="248" y="62"/>
              </a:cxn>
              <a:cxn ang="0">
                <a:pos x="264" y="70"/>
              </a:cxn>
              <a:cxn ang="0">
                <a:pos x="286" y="72"/>
              </a:cxn>
              <a:cxn ang="0">
                <a:pos x="302" y="64"/>
              </a:cxn>
              <a:cxn ang="0">
                <a:pos x="318" y="48"/>
              </a:cxn>
              <a:cxn ang="0">
                <a:pos x="334" y="32"/>
              </a:cxn>
              <a:cxn ang="0">
                <a:pos x="354" y="24"/>
              </a:cxn>
              <a:cxn ang="0">
                <a:pos x="362" y="26"/>
              </a:cxn>
              <a:cxn ang="0">
                <a:pos x="374" y="38"/>
              </a:cxn>
              <a:cxn ang="0">
                <a:pos x="384" y="40"/>
              </a:cxn>
              <a:cxn ang="0">
                <a:pos x="412" y="38"/>
              </a:cxn>
              <a:cxn ang="0">
                <a:pos x="408" y="56"/>
              </a:cxn>
              <a:cxn ang="0">
                <a:pos x="398" y="74"/>
              </a:cxn>
              <a:cxn ang="0">
                <a:pos x="378" y="96"/>
              </a:cxn>
              <a:cxn ang="0">
                <a:pos x="372" y="305"/>
              </a:cxn>
              <a:cxn ang="0">
                <a:pos x="398" y="363"/>
              </a:cxn>
              <a:cxn ang="0">
                <a:pos x="374" y="391"/>
              </a:cxn>
              <a:cxn ang="0">
                <a:pos x="344" y="411"/>
              </a:cxn>
              <a:cxn ang="0">
                <a:pos x="336" y="421"/>
              </a:cxn>
              <a:cxn ang="0">
                <a:pos x="332" y="433"/>
              </a:cxn>
              <a:cxn ang="0">
                <a:pos x="324" y="457"/>
              </a:cxn>
              <a:cxn ang="0">
                <a:pos x="294" y="507"/>
              </a:cxn>
              <a:cxn ang="0">
                <a:pos x="194" y="459"/>
              </a:cxn>
              <a:cxn ang="0">
                <a:pos x="4" y="325"/>
              </a:cxn>
            </a:cxnLst>
            <a:rect l="0" t="0" r="r" b="b"/>
            <a:pathLst>
              <a:path w="412" h="523">
                <a:moveTo>
                  <a:pt x="4" y="325"/>
                </a:moveTo>
                <a:lnTo>
                  <a:pt x="0" y="323"/>
                </a:lnTo>
                <a:lnTo>
                  <a:pt x="2" y="321"/>
                </a:lnTo>
                <a:lnTo>
                  <a:pt x="4" y="317"/>
                </a:lnTo>
                <a:lnTo>
                  <a:pt x="6" y="309"/>
                </a:lnTo>
                <a:lnTo>
                  <a:pt x="8" y="299"/>
                </a:lnTo>
                <a:lnTo>
                  <a:pt x="10" y="295"/>
                </a:lnTo>
                <a:lnTo>
                  <a:pt x="14" y="293"/>
                </a:lnTo>
                <a:lnTo>
                  <a:pt x="22" y="290"/>
                </a:lnTo>
                <a:lnTo>
                  <a:pt x="28" y="290"/>
                </a:lnTo>
                <a:lnTo>
                  <a:pt x="36" y="288"/>
                </a:lnTo>
                <a:lnTo>
                  <a:pt x="42" y="282"/>
                </a:lnTo>
                <a:lnTo>
                  <a:pt x="38" y="280"/>
                </a:lnTo>
                <a:lnTo>
                  <a:pt x="34" y="278"/>
                </a:lnTo>
                <a:lnTo>
                  <a:pt x="26" y="278"/>
                </a:lnTo>
                <a:lnTo>
                  <a:pt x="14" y="280"/>
                </a:lnTo>
                <a:lnTo>
                  <a:pt x="8" y="278"/>
                </a:lnTo>
                <a:lnTo>
                  <a:pt x="2" y="276"/>
                </a:lnTo>
                <a:lnTo>
                  <a:pt x="2" y="268"/>
                </a:lnTo>
                <a:lnTo>
                  <a:pt x="4" y="256"/>
                </a:lnTo>
                <a:lnTo>
                  <a:pt x="10" y="244"/>
                </a:lnTo>
                <a:lnTo>
                  <a:pt x="18" y="232"/>
                </a:lnTo>
                <a:lnTo>
                  <a:pt x="34" y="210"/>
                </a:lnTo>
                <a:lnTo>
                  <a:pt x="42" y="200"/>
                </a:lnTo>
                <a:lnTo>
                  <a:pt x="50" y="188"/>
                </a:lnTo>
                <a:lnTo>
                  <a:pt x="54" y="176"/>
                </a:lnTo>
                <a:lnTo>
                  <a:pt x="56" y="160"/>
                </a:lnTo>
                <a:lnTo>
                  <a:pt x="54" y="142"/>
                </a:lnTo>
                <a:lnTo>
                  <a:pt x="50" y="124"/>
                </a:lnTo>
                <a:lnTo>
                  <a:pt x="44" y="106"/>
                </a:lnTo>
                <a:lnTo>
                  <a:pt x="36" y="90"/>
                </a:lnTo>
                <a:lnTo>
                  <a:pt x="18" y="60"/>
                </a:lnTo>
                <a:lnTo>
                  <a:pt x="8" y="44"/>
                </a:lnTo>
                <a:lnTo>
                  <a:pt x="2" y="30"/>
                </a:lnTo>
                <a:lnTo>
                  <a:pt x="18" y="12"/>
                </a:lnTo>
                <a:lnTo>
                  <a:pt x="98" y="12"/>
                </a:lnTo>
                <a:lnTo>
                  <a:pt x="94" y="0"/>
                </a:lnTo>
                <a:lnTo>
                  <a:pt x="96" y="6"/>
                </a:lnTo>
                <a:lnTo>
                  <a:pt x="98" y="12"/>
                </a:lnTo>
                <a:lnTo>
                  <a:pt x="130" y="24"/>
                </a:lnTo>
                <a:lnTo>
                  <a:pt x="156" y="32"/>
                </a:lnTo>
                <a:lnTo>
                  <a:pt x="168" y="38"/>
                </a:lnTo>
                <a:lnTo>
                  <a:pt x="182" y="44"/>
                </a:lnTo>
                <a:lnTo>
                  <a:pt x="194" y="52"/>
                </a:lnTo>
                <a:lnTo>
                  <a:pt x="208" y="62"/>
                </a:lnTo>
                <a:lnTo>
                  <a:pt x="248" y="62"/>
                </a:lnTo>
                <a:lnTo>
                  <a:pt x="256" y="66"/>
                </a:lnTo>
                <a:lnTo>
                  <a:pt x="264" y="70"/>
                </a:lnTo>
                <a:lnTo>
                  <a:pt x="276" y="72"/>
                </a:lnTo>
                <a:lnTo>
                  <a:pt x="286" y="72"/>
                </a:lnTo>
                <a:lnTo>
                  <a:pt x="294" y="70"/>
                </a:lnTo>
                <a:lnTo>
                  <a:pt x="302" y="64"/>
                </a:lnTo>
                <a:lnTo>
                  <a:pt x="310" y="58"/>
                </a:lnTo>
                <a:lnTo>
                  <a:pt x="318" y="48"/>
                </a:lnTo>
                <a:lnTo>
                  <a:pt x="324" y="40"/>
                </a:lnTo>
                <a:lnTo>
                  <a:pt x="334" y="32"/>
                </a:lnTo>
                <a:lnTo>
                  <a:pt x="342" y="26"/>
                </a:lnTo>
                <a:lnTo>
                  <a:pt x="354" y="24"/>
                </a:lnTo>
                <a:lnTo>
                  <a:pt x="358" y="24"/>
                </a:lnTo>
                <a:lnTo>
                  <a:pt x="362" y="26"/>
                </a:lnTo>
                <a:lnTo>
                  <a:pt x="368" y="32"/>
                </a:lnTo>
                <a:lnTo>
                  <a:pt x="374" y="38"/>
                </a:lnTo>
                <a:lnTo>
                  <a:pt x="378" y="40"/>
                </a:lnTo>
                <a:lnTo>
                  <a:pt x="384" y="40"/>
                </a:lnTo>
                <a:lnTo>
                  <a:pt x="398" y="40"/>
                </a:lnTo>
                <a:lnTo>
                  <a:pt x="412" y="38"/>
                </a:lnTo>
                <a:lnTo>
                  <a:pt x="412" y="46"/>
                </a:lnTo>
                <a:lnTo>
                  <a:pt x="408" y="56"/>
                </a:lnTo>
                <a:lnTo>
                  <a:pt x="404" y="66"/>
                </a:lnTo>
                <a:lnTo>
                  <a:pt x="398" y="74"/>
                </a:lnTo>
                <a:lnTo>
                  <a:pt x="386" y="90"/>
                </a:lnTo>
                <a:lnTo>
                  <a:pt x="378" y="96"/>
                </a:lnTo>
                <a:lnTo>
                  <a:pt x="372" y="100"/>
                </a:lnTo>
                <a:lnTo>
                  <a:pt x="372" y="305"/>
                </a:lnTo>
                <a:lnTo>
                  <a:pt x="406" y="353"/>
                </a:lnTo>
                <a:lnTo>
                  <a:pt x="398" y="363"/>
                </a:lnTo>
                <a:lnTo>
                  <a:pt x="386" y="377"/>
                </a:lnTo>
                <a:lnTo>
                  <a:pt x="374" y="391"/>
                </a:lnTo>
                <a:lnTo>
                  <a:pt x="364" y="399"/>
                </a:lnTo>
                <a:lnTo>
                  <a:pt x="344" y="411"/>
                </a:lnTo>
                <a:lnTo>
                  <a:pt x="340" y="415"/>
                </a:lnTo>
                <a:lnTo>
                  <a:pt x="336" y="421"/>
                </a:lnTo>
                <a:lnTo>
                  <a:pt x="334" y="425"/>
                </a:lnTo>
                <a:lnTo>
                  <a:pt x="332" y="433"/>
                </a:lnTo>
                <a:lnTo>
                  <a:pt x="330" y="445"/>
                </a:lnTo>
                <a:lnTo>
                  <a:pt x="324" y="457"/>
                </a:lnTo>
                <a:lnTo>
                  <a:pt x="310" y="483"/>
                </a:lnTo>
                <a:lnTo>
                  <a:pt x="294" y="507"/>
                </a:lnTo>
                <a:lnTo>
                  <a:pt x="278" y="523"/>
                </a:lnTo>
                <a:lnTo>
                  <a:pt x="194" y="459"/>
                </a:lnTo>
                <a:lnTo>
                  <a:pt x="200" y="435"/>
                </a:lnTo>
                <a:lnTo>
                  <a:pt x="4" y="325"/>
                </a:lnTo>
                <a:close/>
              </a:path>
            </a:pathLst>
          </a:custGeom>
          <a:solidFill>
            <a:srgbClr val="EEECE1"/>
          </a:solidFill>
          <a:ln w="6350" cmpd="sng">
            <a:solidFill>
              <a:sysClr val="windowText" lastClr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09" name="Freeform 19"/>
          <p:cNvSpPr>
            <a:spLocks/>
          </p:cNvSpPr>
          <p:nvPr/>
        </p:nvSpPr>
        <p:spPr bwMode="auto">
          <a:xfrm>
            <a:off x="798642" y="3352959"/>
            <a:ext cx="587954" cy="675862"/>
          </a:xfrm>
          <a:custGeom>
            <a:avLst/>
            <a:gdLst/>
            <a:ahLst/>
            <a:cxnLst>
              <a:cxn ang="0">
                <a:pos x="14" y="86"/>
              </a:cxn>
              <a:cxn ang="0">
                <a:pos x="12" y="78"/>
              </a:cxn>
              <a:cxn ang="0">
                <a:pos x="10" y="70"/>
              </a:cxn>
              <a:cxn ang="0">
                <a:pos x="12" y="56"/>
              </a:cxn>
              <a:cxn ang="0">
                <a:pos x="12" y="50"/>
              </a:cxn>
              <a:cxn ang="0">
                <a:pos x="10" y="42"/>
              </a:cxn>
              <a:cxn ang="0">
                <a:pos x="8" y="38"/>
              </a:cxn>
              <a:cxn ang="0">
                <a:pos x="4" y="34"/>
              </a:cxn>
              <a:cxn ang="0">
                <a:pos x="0" y="30"/>
              </a:cxn>
              <a:cxn ang="0">
                <a:pos x="0" y="24"/>
              </a:cxn>
              <a:cxn ang="0">
                <a:pos x="0" y="22"/>
              </a:cxn>
              <a:cxn ang="0">
                <a:pos x="2" y="18"/>
              </a:cxn>
              <a:cxn ang="0">
                <a:pos x="8" y="16"/>
              </a:cxn>
              <a:cxn ang="0">
                <a:pos x="14" y="18"/>
              </a:cxn>
              <a:cxn ang="0">
                <a:pos x="20" y="22"/>
              </a:cxn>
              <a:cxn ang="0">
                <a:pos x="24" y="26"/>
              </a:cxn>
              <a:cxn ang="0">
                <a:pos x="30" y="28"/>
              </a:cxn>
              <a:cxn ang="0">
                <a:pos x="38" y="26"/>
              </a:cxn>
              <a:cxn ang="0">
                <a:pos x="44" y="24"/>
              </a:cxn>
              <a:cxn ang="0">
                <a:pos x="48" y="18"/>
              </a:cxn>
              <a:cxn ang="0">
                <a:pos x="52" y="14"/>
              </a:cxn>
              <a:cxn ang="0">
                <a:pos x="54" y="8"/>
              </a:cxn>
              <a:cxn ang="0">
                <a:pos x="58" y="4"/>
              </a:cxn>
              <a:cxn ang="0">
                <a:pos x="64" y="2"/>
              </a:cxn>
              <a:cxn ang="0">
                <a:pos x="72" y="0"/>
              </a:cxn>
              <a:cxn ang="0">
                <a:pos x="78" y="2"/>
              </a:cxn>
              <a:cxn ang="0">
                <a:pos x="82" y="6"/>
              </a:cxn>
              <a:cxn ang="0">
                <a:pos x="84" y="12"/>
              </a:cxn>
              <a:cxn ang="0">
                <a:pos x="84" y="18"/>
              </a:cxn>
              <a:cxn ang="0">
                <a:pos x="84" y="24"/>
              </a:cxn>
              <a:cxn ang="0">
                <a:pos x="86" y="30"/>
              </a:cxn>
              <a:cxn ang="0">
                <a:pos x="90" y="34"/>
              </a:cxn>
              <a:cxn ang="0">
                <a:pos x="98" y="36"/>
              </a:cxn>
              <a:cxn ang="0">
                <a:pos x="98" y="40"/>
              </a:cxn>
              <a:cxn ang="0">
                <a:pos x="96" y="36"/>
              </a:cxn>
              <a:cxn ang="0">
                <a:pos x="98" y="40"/>
              </a:cxn>
              <a:cxn ang="0">
                <a:pos x="100" y="42"/>
              </a:cxn>
              <a:cxn ang="0">
                <a:pos x="98" y="48"/>
              </a:cxn>
              <a:cxn ang="0">
                <a:pos x="96" y="52"/>
              </a:cxn>
              <a:cxn ang="0">
                <a:pos x="86" y="62"/>
              </a:cxn>
              <a:cxn ang="0">
                <a:pos x="76" y="70"/>
              </a:cxn>
              <a:cxn ang="0">
                <a:pos x="72" y="76"/>
              </a:cxn>
              <a:cxn ang="0">
                <a:pos x="70" y="80"/>
              </a:cxn>
              <a:cxn ang="0">
                <a:pos x="66" y="90"/>
              </a:cxn>
              <a:cxn ang="0">
                <a:pos x="60" y="102"/>
              </a:cxn>
              <a:cxn ang="0">
                <a:pos x="50" y="110"/>
              </a:cxn>
              <a:cxn ang="0">
                <a:pos x="46" y="114"/>
              </a:cxn>
              <a:cxn ang="0">
                <a:pos x="40" y="114"/>
              </a:cxn>
              <a:cxn ang="0">
                <a:pos x="32" y="114"/>
              </a:cxn>
              <a:cxn ang="0">
                <a:pos x="28" y="102"/>
              </a:cxn>
              <a:cxn ang="0">
                <a:pos x="24" y="96"/>
              </a:cxn>
              <a:cxn ang="0">
                <a:pos x="18" y="92"/>
              </a:cxn>
              <a:cxn ang="0">
                <a:pos x="16" y="88"/>
              </a:cxn>
              <a:cxn ang="0">
                <a:pos x="12" y="82"/>
              </a:cxn>
              <a:cxn ang="0">
                <a:pos x="6" y="82"/>
              </a:cxn>
              <a:cxn ang="0">
                <a:pos x="6" y="84"/>
              </a:cxn>
              <a:cxn ang="0">
                <a:pos x="14" y="86"/>
              </a:cxn>
            </a:cxnLst>
            <a:rect l="0" t="0" r="r" b="b"/>
            <a:pathLst>
              <a:path w="100" h="114">
                <a:moveTo>
                  <a:pt x="14" y="86"/>
                </a:moveTo>
                <a:lnTo>
                  <a:pt x="12" y="78"/>
                </a:lnTo>
                <a:lnTo>
                  <a:pt x="10" y="70"/>
                </a:lnTo>
                <a:lnTo>
                  <a:pt x="12" y="56"/>
                </a:lnTo>
                <a:lnTo>
                  <a:pt x="12" y="50"/>
                </a:lnTo>
                <a:lnTo>
                  <a:pt x="10" y="42"/>
                </a:lnTo>
                <a:lnTo>
                  <a:pt x="8" y="38"/>
                </a:lnTo>
                <a:lnTo>
                  <a:pt x="4" y="34"/>
                </a:lnTo>
                <a:lnTo>
                  <a:pt x="0" y="30"/>
                </a:lnTo>
                <a:lnTo>
                  <a:pt x="0" y="24"/>
                </a:lnTo>
                <a:lnTo>
                  <a:pt x="0" y="22"/>
                </a:lnTo>
                <a:lnTo>
                  <a:pt x="2" y="18"/>
                </a:lnTo>
                <a:lnTo>
                  <a:pt x="8" y="16"/>
                </a:lnTo>
                <a:lnTo>
                  <a:pt x="14" y="18"/>
                </a:lnTo>
                <a:lnTo>
                  <a:pt x="20" y="22"/>
                </a:lnTo>
                <a:lnTo>
                  <a:pt x="24" y="26"/>
                </a:lnTo>
                <a:lnTo>
                  <a:pt x="30" y="28"/>
                </a:lnTo>
                <a:lnTo>
                  <a:pt x="38" y="26"/>
                </a:lnTo>
                <a:lnTo>
                  <a:pt x="44" y="24"/>
                </a:lnTo>
                <a:lnTo>
                  <a:pt x="48" y="18"/>
                </a:lnTo>
                <a:lnTo>
                  <a:pt x="52" y="14"/>
                </a:lnTo>
                <a:lnTo>
                  <a:pt x="54" y="8"/>
                </a:lnTo>
                <a:lnTo>
                  <a:pt x="58" y="4"/>
                </a:lnTo>
                <a:lnTo>
                  <a:pt x="64" y="2"/>
                </a:lnTo>
                <a:lnTo>
                  <a:pt x="72" y="0"/>
                </a:lnTo>
                <a:lnTo>
                  <a:pt x="78" y="2"/>
                </a:lnTo>
                <a:lnTo>
                  <a:pt x="82" y="6"/>
                </a:lnTo>
                <a:lnTo>
                  <a:pt x="84" y="12"/>
                </a:lnTo>
                <a:lnTo>
                  <a:pt x="84" y="18"/>
                </a:lnTo>
                <a:lnTo>
                  <a:pt x="84" y="24"/>
                </a:lnTo>
                <a:lnTo>
                  <a:pt x="86" y="30"/>
                </a:lnTo>
                <a:lnTo>
                  <a:pt x="90" y="34"/>
                </a:lnTo>
                <a:lnTo>
                  <a:pt x="98" y="36"/>
                </a:lnTo>
                <a:lnTo>
                  <a:pt x="98" y="40"/>
                </a:lnTo>
                <a:lnTo>
                  <a:pt x="96" y="36"/>
                </a:lnTo>
                <a:lnTo>
                  <a:pt x="98" y="40"/>
                </a:lnTo>
                <a:lnTo>
                  <a:pt x="100" y="42"/>
                </a:lnTo>
                <a:lnTo>
                  <a:pt x="98" y="48"/>
                </a:lnTo>
                <a:lnTo>
                  <a:pt x="96" y="52"/>
                </a:lnTo>
                <a:lnTo>
                  <a:pt x="86" y="62"/>
                </a:lnTo>
                <a:lnTo>
                  <a:pt x="76" y="70"/>
                </a:lnTo>
                <a:lnTo>
                  <a:pt x="72" y="76"/>
                </a:lnTo>
                <a:lnTo>
                  <a:pt x="70" y="80"/>
                </a:lnTo>
                <a:lnTo>
                  <a:pt x="66" y="90"/>
                </a:lnTo>
                <a:lnTo>
                  <a:pt x="60" y="102"/>
                </a:lnTo>
                <a:lnTo>
                  <a:pt x="50" y="110"/>
                </a:lnTo>
                <a:lnTo>
                  <a:pt x="46" y="114"/>
                </a:lnTo>
                <a:lnTo>
                  <a:pt x="40" y="114"/>
                </a:lnTo>
                <a:lnTo>
                  <a:pt x="32" y="114"/>
                </a:lnTo>
                <a:lnTo>
                  <a:pt x="28" y="102"/>
                </a:lnTo>
                <a:lnTo>
                  <a:pt x="24" y="96"/>
                </a:lnTo>
                <a:lnTo>
                  <a:pt x="18" y="92"/>
                </a:lnTo>
                <a:lnTo>
                  <a:pt x="16" y="88"/>
                </a:lnTo>
                <a:lnTo>
                  <a:pt x="12" y="82"/>
                </a:lnTo>
                <a:lnTo>
                  <a:pt x="6" y="82"/>
                </a:lnTo>
                <a:lnTo>
                  <a:pt x="6" y="84"/>
                </a:lnTo>
                <a:lnTo>
                  <a:pt x="14" y="86"/>
                </a:lnTo>
                <a:close/>
              </a:path>
            </a:pathLst>
          </a:custGeom>
          <a:solidFill>
            <a:srgbClr val="EEECE1"/>
          </a:solidFill>
          <a:ln w="6350" cmpd="sng">
            <a:solidFill>
              <a:sysClr val="windowText" lastClr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0" name="Freeform 44"/>
          <p:cNvSpPr>
            <a:spLocks/>
          </p:cNvSpPr>
          <p:nvPr/>
        </p:nvSpPr>
        <p:spPr bwMode="auto">
          <a:xfrm>
            <a:off x="965674" y="1141643"/>
            <a:ext cx="1763868" cy="1909473"/>
          </a:xfrm>
          <a:custGeom>
            <a:avLst/>
            <a:gdLst/>
            <a:ahLst/>
            <a:cxnLst>
              <a:cxn ang="0">
                <a:pos x="64" y="54"/>
              </a:cxn>
              <a:cxn ang="0">
                <a:pos x="62" y="74"/>
              </a:cxn>
              <a:cxn ang="0">
                <a:pos x="64" y="82"/>
              </a:cxn>
              <a:cxn ang="0">
                <a:pos x="66" y="88"/>
              </a:cxn>
              <a:cxn ang="0">
                <a:pos x="64" y="96"/>
              </a:cxn>
              <a:cxn ang="0">
                <a:pos x="60" y="106"/>
              </a:cxn>
              <a:cxn ang="0">
                <a:pos x="64" y="112"/>
              </a:cxn>
              <a:cxn ang="0">
                <a:pos x="80" y="118"/>
              </a:cxn>
              <a:cxn ang="0">
                <a:pos x="84" y="126"/>
              </a:cxn>
              <a:cxn ang="0">
                <a:pos x="78" y="140"/>
              </a:cxn>
              <a:cxn ang="0">
                <a:pos x="28" y="188"/>
              </a:cxn>
              <a:cxn ang="0">
                <a:pos x="18" y="198"/>
              </a:cxn>
              <a:cxn ang="0">
                <a:pos x="16" y="214"/>
              </a:cxn>
              <a:cxn ang="0">
                <a:pos x="8" y="248"/>
              </a:cxn>
              <a:cxn ang="0">
                <a:pos x="2" y="291"/>
              </a:cxn>
              <a:cxn ang="0">
                <a:pos x="2" y="321"/>
              </a:cxn>
              <a:cxn ang="0">
                <a:pos x="14" y="317"/>
              </a:cxn>
              <a:cxn ang="0">
                <a:pos x="20" y="319"/>
              </a:cxn>
              <a:cxn ang="0">
                <a:pos x="26" y="321"/>
              </a:cxn>
              <a:cxn ang="0">
                <a:pos x="38" y="315"/>
              </a:cxn>
              <a:cxn ang="0">
                <a:pos x="50" y="305"/>
              </a:cxn>
              <a:cxn ang="0">
                <a:pos x="52" y="301"/>
              </a:cxn>
              <a:cxn ang="0">
                <a:pos x="128" y="297"/>
              </a:cxn>
              <a:cxn ang="0">
                <a:pos x="122" y="289"/>
              </a:cxn>
              <a:cxn ang="0">
                <a:pos x="124" y="281"/>
              </a:cxn>
              <a:cxn ang="0">
                <a:pos x="130" y="273"/>
              </a:cxn>
              <a:cxn ang="0">
                <a:pos x="134" y="265"/>
              </a:cxn>
              <a:cxn ang="0">
                <a:pos x="140" y="250"/>
              </a:cxn>
              <a:cxn ang="0">
                <a:pos x="162" y="242"/>
              </a:cxn>
              <a:cxn ang="0">
                <a:pos x="166" y="242"/>
              </a:cxn>
              <a:cxn ang="0">
                <a:pos x="172" y="238"/>
              </a:cxn>
              <a:cxn ang="0">
                <a:pos x="180" y="234"/>
              </a:cxn>
              <a:cxn ang="0">
                <a:pos x="186" y="238"/>
              </a:cxn>
              <a:cxn ang="0">
                <a:pos x="194" y="234"/>
              </a:cxn>
              <a:cxn ang="0">
                <a:pos x="200" y="232"/>
              </a:cxn>
              <a:cxn ang="0">
                <a:pos x="208" y="234"/>
              </a:cxn>
              <a:cxn ang="0">
                <a:pos x="214" y="228"/>
              </a:cxn>
              <a:cxn ang="0">
                <a:pos x="218" y="220"/>
              </a:cxn>
              <a:cxn ang="0">
                <a:pos x="226" y="220"/>
              </a:cxn>
              <a:cxn ang="0">
                <a:pos x="232" y="236"/>
              </a:cxn>
              <a:cxn ang="0">
                <a:pos x="244" y="246"/>
              </a:cxn>
              <a:cxn ang="0">
                <a:pos x="246" y="226"/>
              </a:cxn>
              <a:cxn ang="0">
                <a:pos x="260" y="202"/>
              </a:cxn>
              <a:cxn ang="0">
                <a:pos x="284" y="170"/>
              </a:cxn>
              <a:cxn ang="0">
                <a:pos x="296" y="146"/>
              </a:cxn>
              <a:cxn ang="0">
                <a:pos x="296" y="112"/>
              </a:cxn>
              <a:cxn ang="0">
                <a:pos x="286" y="76"/>
              </a:cxn>
              <a:cxn ang="0">
                <a:pos x="260" y="30"/>
              </a:cxn>
              <a:cxn ang="0">
                <a:pos x="244" y="0"/>
              </a:cxn>
              <a:cxn ang="0">
                <a:pos x="214" y="28"/>
              </a:cxn>
              <a:cxn ang="0">
                <a:pos x="188" y="30"/>
              </a:cxn>
              <a:cxn ang="0">
                <a:pos x="166" y="36"/>
              </a:cxn>
              <a:cxn ang="0">
                <a:pos x="142" y="40"/>
              </a:cxn>
              <a:cxn ang="0">
                <a:pos x="128" y="36"/>
              </a:cxn>
              <a:cxn ang="0">
                <a:pos x="110" y="32"/>
              </a:cxn>
              <a:cxn ang="0">
                <a:pos x="94" y="36"/>
              </a:cxn>
              <a:cxn ang="0">
                <a:pos x="72" y="46"/>
              </a:cxn>
              <a:cxn ang="0">
                <a:pos x="64" y="48"/>
              </a:cxn>
            </a:cxnLst>
            <a:rect l="0" t="0" r="r" b="b"/>
            <a:pathLst>
              <a:path w="298" h="321">
                <a:moveTo>
                  <a:pt x="62" y="48"/>
                </a:moveTo>
                <a:lnTo>
                  <a:pt x="64" y="54"/>
                </a:lnTo>
                <a:lnTo>
                  <a:pt x="64" y="60"/>
                </a:lnTo>
                <a:lnTo>
                  <a:pt x="62" y="74"/>
                </a:lnTo>
                <a:lnTo>
                  <a:pt x="64" y="78"/>
                </a:lnTo>
                <a:lnTo>
                  <a:pt x="64" y="82"/>
                </a:lnTo>
                <a:lnTo>
                  <a:pt x="66" y="84"/>
                </a:lnTo>
                <a:lnTo>
                  <a:pt x="66" y="88"/>
                </a:lnTo>
                <a:lnTo>
                  <a:pt x="66" y="94"/>
                </a:lnTo>
                <a:lnTo>
                  <a:pt x="64" y="96"/>
                </a:lnTo>
                <a:lnTo>
                  <a:pt x="62" y="100"/>
                </a:lnTo>
                <a:lnTo>
                  <a:pt x="60" y="106"/>
                </a:lnTo>
                <a:lnTo>
                  <a:pt x="62" y="110"/>
                </a:lnTo>
                <a:lnTo>
                  <a:pt x="64" y="112"/>
                </a:lnTo>
                <a:lnTo>
                  <a:pt x="72" y="116"/>
                </a:lnTo>
                <a:lnTo>
                  <a:pt x="80" y="118"/>
                </a:lnTo>
                <a:lnTo>
                  <a:pt x="84" y="122"/>
                </a:lnTo>
                <a:lnTo>
                  <a:pt x="84" y="126"/>
                </a:lnTo>
                <a:lnTo>
                  <a:pt x="82" y="134"/>
                </a:lnTo>
                <a:lnTo>
                  <a:pt x="78" y="140"/>
                </a:lnTo>
                <a:lnTo>
                  <a:pt x="64" y="150"/>
                </a:lnTo>
                <a:lnTo>
                  <a:pt x="28" y="188"/>
                </a:lnTo>
                <a:lnTo>
                  <a:pt x="20" y="194"/>
                </a:lnTo>
                <a:lnTo>
                  <a:pt x="18" y="198"/>
                </a:lnTo>
                <a:lnTo>
                  <a:pt x="16" y="202"/>
                </a:lnTo>
                <a:lnTo>
                  <a:pt x="16" y="214"/>
                </a:lnTo>
                <a:lnTo>
                  <a:pt x="14" y="226"/>
                </a:lnTo>
                <a:lnTo>
                  <a:pt x="8" y="248"/>
                </a:lnTo>
                <a:lnTo>
                  <a:pt x="4" y="277"/>
                </a:lnTo>
                <a:lnTo>
                  <a:pt x="2" y="291"/>
                </a:lnTo>
                <a:lnTo>
                  <a:pt x="0" y="305"/>
                </a:lnTo>
                <a:lnTo>
                  <a:pt x="2" y="321"/>
                </a:lnTo>
                <a:lnTo>
                  <a:pt x="8" y="319"/>
                </a:lnTo>
                <a:lnTo>
                  <a:pt x="14" y="317"/>
                </a:lnTo>
                <a:lnTo>
                  <a:pt x="18" y="319"/>
                </a:lnTo>
                <a:lnTo>
                  <a:pt x="20" y="319"/>
                </a:lnTo>
                <a:lnTo>
                  <a:pt x="22" y="321"/>
                </a:lnTo>
                <a:lnTo>
                  <a:pt x="26" y="321"/>
                </a:lnTo>
                <a:lnTo>
                  <a:pt x="30" y="319"/>
                </a:lnTo>
                <a:lnTo>
                  <a:pt x="38" y="315"/>
                </a:lnTo>
                <a:lnTo>
                  <a:pt x="42" y="309"/>
                </a:lnTo>
                <a:lnTo>
                  <a:pt x="50" y="305"/>
                </a:lnTo>
                <a:lnTo>
                  <a:pt x="52" y="305"/>
                </a:lnTo>
                <a:lnTo>
                  <a:pt x="52" y="301"/>
                </a:lnTo>
                <a:lnTo>
                  <a:pt x="56" y="297"/>
                </a:lnTo>
                <a:lnTo>
                  <a:pt x="128" y="297"/>
                </a:lnTo>
                <a:lnTo>
                  <a:pt x="124" y="293"/>
                </a:lnTo>
                <a:lnTo>
                  <a:pt x="122" y="289"/>
                </a:lnTo>
                <a:lnTo>
                  <a:pt x="122" y="285"/>
                </a:lnTo>
                <a:lnTo>
                  <a:pt x="124" y="281"/>
                </a:lnTo>
                <a:lnTo>
                  <a:pt x="126" y="277"/>
                </a:lnTo>
                <a:lnTo>
                  <a:pt x="130" y="273"/>
                </a:lnTo>
                <a:lnTo>
                  <a:pt x="132" y="269"/>
                </a:lnTo>
                <a:lnTo>
                  <a:pt x="134" y="265"/>
                </a:lnTo>
                <a:lnTo>
                  <a:pt x="136" y="254"/>
                </a:lnTo>
                <a:lnTo>
                  <a:pt x="140" y="250"/>
                </a:lnTo>
                <a:lnTo>
                  <a:pt x="148" y="248"/>
                </a:lnTo>
                <a:lnTo>
                  <a:pt x="162" y="242"/>
                </a:lnTo>
                <a:lnTo>
                  <a:pt x="164" y="242"/>
                </a:lnTo>
                <a:lnTo>
                  <a:pt x="166" y="242"/>
                </a:lnTo>
                <a:lnTo>
                  <a:pt x="170" y="242"/>
                </a:lnTo>
                <a:lnTo>
                  <a:pt x="172" y="238"/>
                </a:lnTo>
                <a:lnTo>
                  <a:pt x="176" y="236"/>
                </a:lnTo>
                <a:lnTo>
                  <a:pt x="180" y="234"/>
                </a:lnTo>
                <a:lnTo>
                  <a:pt x="184" y="236"/>
                </a:lnTo>
                <a:lnTo>
                  <a:pt x="186" y="238"/>
                </a:lnTo>
                <a:lnTo>
                  <a:pt x="192" y="236"/>
                </a:lnTo>
                <a:lnTo>
                  <a:pt x="194" y="234"/>
                </a:lnTo>
                <a:lnTo>
                  <a:pt x="198" y="230"/>
                </a:lnTo>
                <a:lnTo>
                  <a:pt x="200" y="232"/>
                </a:lnTo>
                <a:lnTo>
                  <a:pt x="204" y="234"/>
                </a:lnTo>
                <a:lnTo>
                  <a:pt x="208" y="234"/>
                </a:lnTo>
                <a:lnTo>
                  <a:pt x="210" y="232"/>
                </a:lnTo>
                <a:lnTo>
                  <a:pt x="214" y="228"/>
                </a:lnTo>
                <a:lnTo>
                  <a:pt x="216" y="222"/>
                </a:lnTo>
                <a:lnTo>
                  <a:pt x="218" y="220"/>
                </a:lnTo>
                <a:lnTo>
                  <a:pt x="222" y="220"/>
                </a:lnTo>
                <a:lnTo>
                  <a:pt x="226" y="220"/>
                </a:lnTo>
                <a:lnTo>
                  <a:pt x="228" y="228"/>
                </a:lnTo>
                <a:lnTo>
                  <a:pt x="232" y="236"/>
                </a:lnTo>
                <a:lnTo>
                  <a:pt x="238" y="244"/>
                </a:lnTo>
                <a:lnTo>
                  <a:pt x="244" y="246"/>
                </a:lnTo>
                <a:lnTo>
                  <a:pt x="244" y="238"/>
                </a:lnTo>
                <a:lnTo>
                  <a:pt x="246" y="226"/>
                </a:lnTo>
                <a:lnTo>
                  <a:pt x="252" y="214"/>
                </a:lnTo>
                <a:lnTo>
                  <a:pt x="260" y="202"/>
                </a:lnTo>
                <a:lnTo>
                  <a:pt x="276" y="180"/>
                </a:lnTo>
                <a:lnTo>
                  <a:pt x="284" y="170"/>
                </a:lnTo>
                <a:lnTo>
                  <a:pt x="292" y="158"/>
                </a:lnTo>
                <a:lnTo>
                  <a:pt x="296" y="146"/>
                </a:lnTo>
                <a:lnTo>
                  <a:pt x="298" y="130"/>
                </a:lnTo>
                <a:lnTo>
                  <a:pt x="296" y="112"/>
                </a:lnTo>
                <a:lnTo>
                  <a:pt x="292" y="94"/>
                </a:lnTo>
                <a:lnTo>
                  <a:pt x="286" y="76"/>
                </a:lnTo>
                <a:lnTo>
                  <a:pt x="278" y="60"/>
                </a:lnTo>
                <a:lnTo>
                  <a:pt x="260" y="30"/>
                </a:lnTo>
                <a:lnTo>
                  <a:pt x="250" y="14"/>
                </a:lnTo>
                <a:lnTo>
                  <a:pt x="244" y="0"/>
                </a:lnTo>
                <a:lnTo>
                  <a:pt x="222" y="20"/>
                </a:lnTo>
                <a:lnTo>
                  <a:pt x="214" y="28"/>
                </a:lnTo>
                <a:lnTo>
                  <a:pt x="206" y="30"/>
                </a:lnTo>
                <a:lnTo>
                  <a:pt x="188" y="30"/>
                </a:lnTo>
                <a:lnTo>
                  <a:pt x="178" y="32"/>
                </a:lnTo>
                <a:lnTo>
                  <a:pt x="166" y="36"/>
                </a:lnTo>
                <a:lnTo>
                  <a:pt x="154" y="40"/>
                </a:lnTo>
                <a:lnTo>
                  <a:pt x="142" y="40"/>
                </a:lnTo>
                <a:lnTo>
                  <a:pt x="136" y="40"/>
                </a:lnTo>
                <a:lnTo>
                  <a:pt x="128" y="36"/>
                </a:lnTo>
                <a:lnTo>
                  <a:pt x="120" y="34"/>
                </a:lnTo>
                <a:lnTo>
                  <a:pt x="110" y="32"/>
                </a:lnTo>
                <a:lnTo>
                  <a:pt x="100" y="34"/>
                </a:lnTo>
                <a:lnTo>
                  <a:pt x="94" y="36"/>
                </a:lnTo>
                <a:lnTo>
                  <a:pt x="82" y="40"/>
                </a:lnTo>
                <a:lnTo>
                  <a:pt x="72" y="46"/>
                </a:lnTo>
                <a:lnTo>
                  <a:pt x="68" y="48"/>
                </a:lnTo>
                <a:lnTo>
                  <a:pt x="64" y="48"/>
                </a:lnTo>
                <a:lnTo>
                  <a:pt x="62" y="48"/>
                </a:lnTo>
                <a:close/>
              </a:path>
            </a:pathLst>
          </a:custGeom>
          <a:solidFill>
            <a:srgbClr val="EEECE1"/>
          </a:solidFill>
          <a:ln w="6350" cmpd="sng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1" name="Freeform 47"/>
          <p:cNvSpPr>
            <a:spLocks/>
          </p:cNvSpPr>
          <p:nvPr/>
        </p:nvSpPr>
        <p:spPr bwMode="auto">
          <a:xfrm>
            <a:off x="838732" y="3838534"/>
            <a:ext cx="668130" cy="1555141"/>
          </a:xfrm>
          <a:custGeom>
            <a:avLst/>
            <a:gdLst/>
            <a:ahLst/>
            <a:cxnLst>
              <a:cxn ang="0">
                <a:pos x="10" y="10"/>
              </a:cxn>
              <a:cxn ang="0">
                <a:pos x="16" y="14"/>
              </a:cxn>
              <a:cxn ang="0">
                <a:pos x="20" y="20"/>
              </a:cxn>
              <a:cxn ang="0">
                <a:pos x="26" y="34"/>
              </a:cxn>
              <a:cxn ang="0">
                <a:pos x="36" y="64"/>
              </a:cxn>
              <a:cxn ang="0">
                <a:pos x="36" y="72"/>
              </a:cxn>
              <a:cxn ang="0">
                <a:pos x="38" y="78"/>
              </a:cxn>
              <a:cxn ang="0">
                <a:pos x="36" y="88"/>
              </a:cxn>
              <a:cxn ang="0">
                <a:pos x="36" y="92"/>
              </a:cxn>
              <a:cxn ang="0">
                <a:pos x="38" y="94"/>
              </a:cxn>
              <a:cxn ang="0">
                <a:pos x="40" y="98"/>
              </a:cxn>
              <a:cxn ang="0">
                <a:pos x="44" y="100"/>
              </a:cxn>
              <a:cxn ang="0">
                <a:pos x="42" y="108"/>
              </a:cxn>
              <a:cxn ang="0">
                <a:pos x="38" y="114"/>
              </a:cxn>
              <a:cxn ang="0">
                <a:pos x="36" y="120"/>
              </a:cxn>
              <a:cxn ang="0">
                <a:pos x="34" y="126"/>
              </a:cxn>
              <a:cxn ang="0">
                <a:pos x="36" y="130"/>
              </a:cxn>
              <a:cxn ang="0">
                <a:pos x="38" y="134"/>
              </a:cxn>
              <a:cxn ang="0">
                <a:pos x="46" y="138"/>
              </a:cxn>
              <a:cxn ang="0">
                <a:pos x="54" y="142"/>
              </a:cxn>
              <a:cxn ang="0">
                <a:pos x="60" y="146"/>
              </a:cxn>
              <a:cxn ang="0">
                <a:pos x="68" y="156"/>
              </a:cxn>
              <a:cxn ang="0">
                <a:pos x="72" y="166"/>
              </a:cxn>
              <a:cxn ang="0">
                <a:pos x="74" y="178"/>
              </a:cxn>
              <a:cxn ang="0">
                <a:pos x="80" y="188"/>
              </a:cxn>
              <a:cxn ang="0">
                <a:pos x="88" y="212"/>
              </a:cxn>
              <a:cxn ang="0">
                <a:pos x="96" y="232"/>
              </a:cxn>
              <a:cxn ang="0">
                <a:pos x="102" y="240"/>
              </a:cxn>
              <a:cxn ang="0">
                <a:pos x="106" y="246"/>
              </a:cxn>
              <a:cxn ang="0">
                <a:pos x="112" y="252"/>
              </a:cxn>
              <a:cxn ang="0">
                <a:pos x="112" y="260"/>
              </a:cxn>
              <a:cxn ang="0">
                <a:pos x="112" y="262"/>
              </a:cxn>
              <a:cxn ang="0">
                <a:pos x="108" y="260"/>
              </a:cxn>
              <a:cxn ang="0">
                <a:pos x="100" y="258"/>
              </a:cxn>
              <a:cxn ang="0">
                <a:pos x="88" y="242"/>
              </a:cxn>
              <a:cxn ang="0">
                <a:pos x="82" y="236"/>
              </a:cxn>
              <a:cxn ang="0">
                <a:pos x="76" y="230"/>
              </a:cxn>
              <a:cxn ang="0">
                <a:pos x="68" y="222"/>
              </a:cxn>
              <a:cxn ang="0">
                <a:pos x="62" y="212"/>
              </a:cxn>
              <a:cxn ang="0">
                <a:pos x="58" y="202"/>
              </a:cxn>
              <a:cxn ang="0">
                <a:pos x="54" y="190"/>
              </a:cxn>
              <a:cxn ang="0">
                <a:pos x="50" y="182"/>
              </a:cxn>
              <a:cxn ang="0">
                <a:pos x="42" y="178"/>
              </a:cxn>
              <a:cxn ang="0">
                <a:pos x="28" y="166"/>
              </a:cxn>
              <a:cxn ang="0">
                <a:pos x="22" y="158"/>
              </a:cxn>
              <a:cxn ang="0">
                <a:pos x="16" y="144"/>
              </a:cxn>
              <a:cxn ang="0">
                <a:pos x="10" y="130"/>
              </a:cxn>
              <a:cxn ang="0">
                <a:pos x="8" y="118"/>
              </a:cxn>
              <a:cxn ang="0">
                <a:pos x="8" y="102"/>
              </a:cxn>
              <a:cxn ang="0">
                <a:pos x="8" y="92"/>
              </a:cxn>
              <a:cxn ang="0">
                <a:pos x="4" y="82"/>
              </a:cxn>
              <a:cxn ang="0">
                <a:pos x="0" y="70"/>
              </a:cxn>
              <a:cxn ang="0">
                <a:pos x="0" y="56"/>
              </a:cxn>
              <a:cxn ang="0">
                <a:pos x="0" y="48"/>
              </a:cxn>
              <a:cxn ang="0">
                <a:pos x="2" y="42"/>
              </a:cxn>
              <a:cxn ang="0">
                <a:pos x="4" y="30"/>
              </a:cxn>
              <a:cxn ang="0">
                <a:pos x="2" y="24"/>
              </a:cxn>
              <a:cxn ang="0">
                <a:pos x="2" y="20"/>
              </a:cxn>
              <a:cxn ang="0">
                <a:pos x="0" y="10"/>
              </a:cxn>
              <a:cxn ang="0">
                <a:pos x="0" y="0"/>
              </a:cxn>
              <a:cxn ang="0">
                <a:pos x="4" y="0"/>
              </a:cxn>
              <a:cxn ang="0">
                <a:pos x="8" y="6"/>
              </a:cxn>
              <a:cxn ang="0">
                <a:pos x="8" y="10"/>
              </a:cxn>
            </a:cxnLst>
            <a:rect l="0" t="0" r="r" b="b"/>
            <a:pathLst>
              <a:path w="112" h="262">
                <a:moveTo>
                  <a:pt x="10" y="10"/>
                </a:moveTo>
                <a:lnTo>
                  <a:pt x="16" y="14"/>
                </a:lnTo>
                <a:lnTo>
                  <a:pt x="20" y="20"/>
                </a:lnTo>
                <a:lnTo>
                  <a:pt x="26" y="34"/>
                </a:lnTo>
                <a:lnTo>
                  <a:pt x="36" y="64"/>
                </a:lnTo>
                <a:lnTo>
                  <a:pt x="36" y="72"/>
                </a:lnTo>
                <a:lnTo>
                  <a:pt x="38" y="78"/>
                </a:lnTo>
                <a:lnTo>
                  <a:pt x="36" y="88"/>
                </a:lnTo>
                <a:lnTo>
                  <a:pt x="36" y="92"/>
                </a:lnTo>
                <a:lnTo>
                  <a:pt x="38" y="94"/>
                </a:lnTo>
                <a:lnTo>
                  <a:pt x="40" y="98"/>
                </a:lnTo>
                <a:lnTo>
                  <a:pt x="44" y="100"/>
                </a:lnTo>
                <a:lnTo>
                  <a:pt x="42" y="108"/>
                </a:lnTo>
                <a:lnTo>
                  <a:pt x="38" y="114"/>
                </a:lnTo>
                <a:lnTo>
                  <a:pt x="36" y="120"/>
                </a:lnTo>
                <a:lnTo>
                  <a:pt x="34" y="126"/>
                </a:lnTo>
                <a:lnTo>
                  <a:pt x="36" y="130"/>
                </a:lnTo>
                <a:lnTo>
                  <a:pt x="38" y="134"/>
                </a:lnTo>
                <a:lnTo>
                  <a:pt x="46" y="138"/>
                </a:lnTo>
                <a:lnTo>
                  <a:pt x="54" y="142"/>
                </a:lnTo>
                <a:lnTo>
                  <a:pt x="60" y="146"/>
                </a:lnTo>
                <a:lnTo>
                  <a:pt x="68" y="156"/>
                </a:lnTo>
                <a:lnTo>
                  <a:pt x="72" y="166"/>
                </a:lnTo>
                <a:lnTo>
                  <a:pt x="74" y="178"/>
                </a:lnTo>
                <a:lnTo>
                  <a:pt x="80" y="188"/>
                </a:lnTo>
                <a:lnTo>
                  <a:pt x="88" y="212"/>
                </a:lnTo>
                <a:lnTo>
                  <a:pt x="96" y="232"/>
                </a:lnTo>
                <a:lnTo>
                  <a:pt x="102" y="240"/>
                </a:lnTo>
                <a:lnTo>
                  <a:pt x="106" y="246"/>
                </a:lnTo>
                <a:lnTo>
                  <a:pt x="112" y="252"/>
                </a:lnTo>
                <a:lnTo>
                  <a:pt x="112" y="260"/>
                </a:lnTo>
                <a:lnTo>
                  <a:pt x="112" y="262"/>
                </a:lnTo>
                <a:lnTo>
                  <a:pt x="108" y="260"/>
                </a:lnTo>
                <a:lnTo>
                  <a:pt x="100" y="258"/>
                </a:lnTo>
                <a:lnTo>
                  <a:pt x="88" y="242"/>
                </a:lnTo>
                <a:lnTo>
                  <a:pt x="82" y="236"/>
                </a:lnTo>
                <a:lnTo>
                  <a:pt x="76" y="230"/>
                </a:lnTo>
                <a:lnTo>
                  <a:pt x="68" y="222"/>
                </a:lnTo>
                <a:lnTo>
                  <a:pt x="62" y="212"/>
                </a:lnTo>
                <a:lnTo>
                  <a:pt x="58" y="202"/>
                </a:lnTo>
                <a:lnTo>
                  <a:pt x="54" y="190"/>
                </a:lnTo>
                <a:lnTo>
                  <a:pt x="50" y="182"/>
                </a:lnTo>
                <a:lnTo>
                  <a:pt x="42" y="178"/>
                </a:lnTo>
                <a:lnTo>
                  <a:pt x="28" y="166"/>
                </a:lnTo>
                <a:lnTo>
                  <a:pt x="22" y="158"/>
                </a:lnTo>
                <a:lnTo>
                  <a:pt x="16" y="144"/>
                </a:lnTo>
                <a:lnTo>
                  <a:pt x="10" y="130"/>
                </a:lnTo>
                <a:lnTo>
                  <a:pt x="8" y="118"/>
                </a:lnTo>
                <a:lnTo>
                  <a:pt x="8" y="102"/>
                </a:lnTo>
                <a:lnTo>
                  <a:pt x="8" y="92"/>
                </a:lnTo>
                <a:lnTo>
                  <a:pt x="4" y="82"/>
                </a:lnTo>
                <a:lnTo>
                  <a:pt x="0" y="70"/>
                </a:lnTo>
                <a:lnTo>
                  <a:pt x="0" y="56"/>
                </a:lnTo>
                <a:lnTo>
                  <a:pt x="0" y="48"/>
                </a:lnTo>
                <a:lnTo>
                  <a:pt x="2" y="42"/>
                </a:lnTo>
                <a:lnTo>
                  <a:pt x="4" y="30"/>
                </a:lnTo>
                <a:lnTo>
                  <a:pt x="2" y="24"/>
                </a:lnTo>
                <a:lnTo>
                  <a:pt x="2" y="20"/>
                </a:lnTo>
                <a:lnTo>
                  <a:pt x="0" y="10"/>
                </a:lnTo>
                <a:lnTo>
                  <a:pt x="0" y="0"/>
                </a:lnTo>
                <a:lnTo>
                  <a:pt x="4" y="0"/>
                </a:lnTo>
                <a:lnTo>
                  <a:pt x="8" y="6"/>
                </a:lnTo>
                <a:lnTo>
                  <a:pt x="8" y="10"/>
                </a:lnTo>
              </a:path>
            </a:pathLst>
          </a:custGeom>
          <a:solidFill>
            <a:srgbClr val="99CCFF"/>
          </a:solidFill>
          <a:ln w="6350" cmpd="sng">
            <a:solidFill>
              <a:sysClr val="windowText" lastClr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2" name="Freeform 49"/>
          <p:cNvSpPr>
            <a:spLocks/>
          </p:cNvSpPr>
          <p:nvPr/>
        </p:nvSpPr>
        <p:spPr bwMode="auto">
          <a:xfrm>
            <a:off x="1673894" y="2453999"/>
            <a:ext cx="975473" cy="977703"/>
          </a:xfrm>
          <a:custGeom>
            <a:avLst/>
            <a:gdLst/>
            <a:ahLst/>
            <a:cxnLst>
              <a:cxn ang="0">
                <a:pos x="122" y="73"/>
              </a:cxn>
              <a:cxn ang="0">
                <a:pos x="126" y="67"/>
              </a:cxn>
              <a:cxn ang="0">
                <a:pos x="130" y="49"/>
              </a:cxn>
              <a:cxn ang="0">
                <a:pos x="136" y="43"/>
              </a:cxn>
              <a:cxn ang="0">
                <a:pos x="150" y="40"/>
              </a:cxn>
              <a:cxn ang="0">
                <a:pos x="164" y="32"/>
              </a:cxn>
              <a:cxn ang="0">
                <a:pos x="156" y="28"/>
              </a:cxn>
              <a:cxn ang="0">
                <a:pos x="138" y="30"/>
              </a:cxn>
              <a:cxn ang="0">
                <a:pos x="124" y="26"/>
              </a:cxn>
              <a:cxn ang="0">
                <a:pos x="112" y="16"/>
              </a:cxn>
              <a:cxn ang="0">
                <a:pos x="106" y="0"/>
              </a:cxn>
              <a:cxn ang="0">
                <a:pos x="100" y="0"/>
              </a:cxn>
              <a:cxn ang="0">
                <a:pos x="96" y="2"/>
              </a:cxn>
              <a:cxn ang="0">
                <a:pos x="90" y="12"/>
              </a:cxn>
              <a:cxn ang="0">
                <a:pos x="84" y="14"/>
              </a:cxn>
              <a:cxn ang="0">
                <a:pos x="78" y="10"/>
              </a:cxn>
              <a:cxn ang="0">
                <a:pos x="72" y="16"/>
              </a:cxn>
              <a:cxn ang="0">
                <a:pos x="64" y="16"/>
              </a:cxn>
              <a:cxn ang="0">
                <a:pos x="56" y="16"/>
              </a:cxn>
              <a:cxn ang="0">
                <a:pos x="50" y="22"/>
              </a:cxn>
              <a:cxn ang="0">
                <a:pos x="44" y="22"/>
              </a:cxn>
              <a:cxn ang="0">
                <a:pos x="28" y="28"/>
              </a:cxn>
              <a:cxn ang="0">
                <a:pos x="16" y="34"/>
              </a:cxn>
              <a:cxn ang="0">
                <a:pos x="14" y="49"/>
              </a:cxn>
              <a:cxn ang="0">
                <a:pos x="6" y="57"/>
              </a:cxn>
              <a:cxn ang="0">
                <a:pos x="2" y="65"/>
              </a:cxn>
              <a:cxn ang="0">
                <a:pos x="8" y="75"/>
              </a:cxn>
              <a:cxn ang="0">
                <a:pos x="12" y="87"/>
              </a:cxn>
              <a:cxn ang="0">
                <a:pos x="6" y="107"/>
              </a:cxn>
              <a:cxn ang="0">
                <a:pos x="0" y="125"/>
              </a:cxn>
              <a:cxn ang="0">
                <a:pos x="4" y="143"/>
              </a:cxn>
              <a:cxn ang="0">
                <a:pos x="8" y="143"/>
              </a:cxn>
              <a:cxn ang="0">
                <a:pos x="12" y="147"/>
              </a:cxn>
              <a:cxn ang="0">
                <a:pos x="10" y="155"/>
              </a:cxn>
              <a:cxn ang="0">
                <a:pos x="8" y="161"/>
              </a:cxn>
              <a:cxn ang="0">
                <a:pos x="20" y="153"/>
              </a:cxn>
              <a:cxn ang="0">
                <a:pos x="32" y="147"/>
              </a:cxn>
              <a:cxn ang="0">
                <a:pos x="46" y="153"/>
              </a:cxn>
              <a:cxn ang="0">
                <a:pos x="58" y="159"/>
              </a:cxn>
              <a:cxn ang="0">
                <a:pos x="64" y="155"/>
              </a:cxn>
              <a:cxn ang="0">
                <a:pos x="72" y="151"/>
              </a:cxn>
              <a:cxn ang="0">
                <a:pos x="84" y="155"/>
              </a:cxn>
              <a:cxn ang="0">
                <a:pos x="92" y="161"/>
              </a:cxn>
              <a:cxn ang="0">
                <a:pos x="100" y="151"/>
              </a:cxn>
              <a:cxn ang="0">
                <a:pos x="108" y="137"/>
              </a:cxn>
              <a:cxn ang="0">
                <a:pos x="78" y="133"/>
              </a:cxn>
              <a:cxn ang="0">
                <a:pos x="86" y="127"/>
              </a:cxn>
              <a:cxn ang="0">
                <a:pos x="98" y="117"/>
              </a:cxn>
              <a:cxn ang="0">
                <a:pos x="126" y="75"/>
              </a:cxn>
            </a:cxnLst>
            <a:rect l="0" t="0" r="r" b="b"/>
            <a:pathLst>
              <a:path w="164" h="165">
                <a:moveTo>
                  <a:pt x="126" y="75"/>
                </a:moveTo>
                <a:lnTo>
                  <a:pt x="122" y="73"/>
                </a:lnTo>
                <a:lnTo>
                  <a:pt x="124" y="71"/>
                </a:lnTo>
                <a:lnTo>
                  <a:pt x="126" y="67"/>
                </a:lnTo>
                <a:lnTo>
                  <a:pt x="128" y="59"/>
                </a:lnTo>
                <a:lnTo>
                  <a:pt x="130" y="49"/>
                </a:lnTo>
                <a:lnTo>
                  <a:pt x="132" y="45"/>
                </a:lnTo>
                <a:lnTo>
                  <a:pt x="136" y="43"/>
                </a:lnTo>
                <a:lnTo>
                  <a:pt x="144" y="40"/>
                </a:lnTo>
                <a:lnTo>
                  <a:pt x="150" y="40"/>
                </a:lnTo>
                <a:lnTo>
                  <a:pt x="158" y="38"/>
                </a:lnTo>
                <a:lnTo>
                  <a:pt x="164" y="32"/>
                </a:lnTo>
                <a:lnTo>
                  <a:pt x="160" y="30"/>
                </a:lnTo>
                <a:lnTo>
                  <a:pt x="156" y="28"/>
                </a:lnTo>
                <a:lnTo>
                  <a:pt x="148" y="30"/>
                </a:lnTo>
                <a:lnTo>
                  <a:pt x="138" y="30"/>
                </a:lnTo>
                <a:lnTo>
                  <a:pt x="130" y="28"/>
                </a:lnTo>
                <a:lnTo>
                  <a:pt x="124" y="26"/>
                </a:lnTo>
                <a:lnTo>
                  <a:pt x="118" y="24"/>
                </a:lnTo>
                <a:lnTo>
                  <a:pt x="112" y="16"/>
                </a:lnTo>
                <a:lnTo>
                  <a:pt x="108" y="8"/>
                </a:lnTo>
                <a:lnTo>
                  <a:pt x="106" y="0"/>
                </a:lnTo>
                <a:lnTo>
                  <a:pt x="102" y="0"/>
                </a:lnTo>
                <a:lnTo>
                  <a:pt x="100" y="0"/>
                </a:lnTo>
                <a:lnTo>
                  <a:pt x="98" y="0"/>
                </a:lnTo>
                <a:lnTo>
                  <a:pt x="96" y="2"/>
                </a:lnTo>
                <a:lnTo>
                  <a:pt x="94" y="8"/>
                </a:lnTo>
                <a:lnTo>
                  <a:pt x="90" y="12"/>
                </a:lnTo>
                <a:lnTo>
                  <a:pt x="88" y="14"/>
                </a:lnTo>
                <a:lnTo>
                  <a:pt x="84" y="14"/>
                </a:lnTo>
                <a:lnTo>
                  <a:pt x="80" y="12"/>
                </a:lnTo>
                <a:lnTo>
                  <a:pt x="78" y="10"/>
                </a:lnTo>
                <a:lnTo>
                  <a:pt x="74" y="14"/>
                </a:lnTo>
                <a:lnTo>
                  <a:pt x="72" y="16"/>
                </a:lnTo>
                <a:lnTo>
                  <a:pt x="68" y="18"/>
                </a:lnTo>
                <a:lnTo>
                  <a:pt x="64" y="16"/>
                </a:lnTo>
                <a:lnTo>
                  <a:pt x="60" y="14"/>
                </a:lnTo>
                <a:lnTo>
                  <a:pt x="56" y="16"/>
                </a:lnTo>
                <a:lnTo>
                  <a:pt x="52" y="18"/>
                </a:lnTo>
                <a:lnTo>
                  <a:pt x="50" y="22"/>
                </a:lnTo>
                <a:lnTo>
                  <a:pt x="48" y="22"/>
                </a:lnTo>
                <a:lnTo>
                  <a:pt x="44" y="22"/>
                </a:lnTo>
                <a:lnTo>
                  <a:pt x="42" y="22"/>
                </a:lnTo>
                <a:lnTo>
                  <a:pt x="28" y="28"/>
                </a:lnTo>
                <a:lnTo>
                  <a:pt x="20" y="30"/>
                </a:lnTo>
                <a:lnTo>
                  <a:pt x="16" y="34"/>
                </a:lnTo>
                <a:lnTo>
                  <a:pt x="14" y="45"/>
                </a:lnTo>
                <a:lnTo>
                  <a:pt x="14" y="49"/>
                </a:lnTo>
                <a:lnTo>
                  <a:pt x="10" y="53"/>
                </a:lnTo>
                <a:lnTo>
                  <a:pt x="6" y="57"/>
                </a:lnTo>
                <a:lnTo>
                  <a:pt x="4" y="61"/>
                </a:lnTo>
                <a:lnTo>
                  <a:pt x="2" y="65"/>
                </a:lnTo>
                <a:lnTo>
                  <a:pt x="4" y="71"/>
                </a:lnTo>
                <a:lnTo>
                  <a:pt x="8" y="75"/>
                </a:lnTo>
                <a:lnTo>
                  <a:pt x="10" y="79"/>
                </a:lnTo>
                <a:lnTo>
                  <a:pt x="12" y="87"/>
                </a:lnTo>
                <a:lnTo>
                  <a:pt x="10" y="97"/>
                </a:lnTo>
                <a:lnTo>
                  <a:pt x="6" y="107"/>
                </a:lnTo>
                <a:lnTo>
                  <a:pt x="2" y="115"/>
                </a:lnTo>
                <a:lnTo>
                  <a:pt x="0" y="125"/>
                </a:lnTo>
                <a:lnTo>
                  <a:pt x="2" y="135"/>
                </a:lnTo>
                <a:lnTo>
                  <a:pt x="4" y="143"/>
                </a:lnTo>
                <a:lnTo>
                  <a:pt x="6" y="143"/>
                </a:lnTo>
                <a:lnTo>
                  <a:pt x="8" y="143"/>
                </a:lnTo>
                <a:lnTo>
                  <a:pt x="10" y="145"/>
                </a:lnTo>
                <a:lnTo>
                  <a:pt x="12" y="147"/>
                </a:lnTo>
                <a:lnTo>
                  <a:pt x="10" y="151"/>
                </a:lnTo>
                <a:lnTo>
                  <a:pt x="10" y="155"/>
                </a:lnTo>
                <a:lnTo>
                  <a:pt x="8" y="157"/>
                </a:lnTo>
                <a:lnTo>
                  <a:pt x="8" y="161"/>
                </a:lnTo>
                <a:lnTo>
                  <a:pt x="10" y="165"/>
                </a:lnTo>
                <a:lnTo>
                  <a:pt x="20" y="153"/>
                </a:lnTo>
                <a:lnTo>
                  <a:pt x="24" y="149"/>
                </a:lnTo>
                <a:lnTo>
                  <a:pt x="32" y="147"/>
                </a:lnTo>
                <a:lnTo>
                  <a:pt x="38" y="149"/>
                </a:lnTo>
                <a:lnTo>
                  <a:pt x="46" y="153"/>
                </a:lnTo>
                <a:lnTo>
                  <a:pt x="52" y="157"/>
                </a:lnTo>
                <a:lnTo>
                  <a:pt x="58" y="159"/>
                </a:lnTo>
                <a:lnTo>
                  <a:pt x="62" y="159"/>
                </a:lnTo>
                <a:lnTo>
                  <a:pt x="64" y="155"/>
                </a:lnTo>
                <a:lnTo>
                  <a:pt x="66" y="153"/>
                </a:lnTo>
                <a:lnTo>
                  <a:pt x="72" y="151"/>
                </a:lnTo>
                <a:lnTo>
                  <a:pt x="78" y="153"/>
                </a:lnTo>
                <a:lnTo>
                  <a:pt x="84" y="155"/>
                </a:lnTo>
                <a:lnTo>
                  <a:pt x="86" y="159"/>
                </a:lnTo>
                <a:lnTo>
                  <a:pt x="92" y="161"/>
                </a:lnTo>
                <a:lnTo>
                  <a:pt x="94" y="157"/>
                </a:lnTo>
                <a:lnTo>
                  <a:pt x="100" y="151"/>
                </a:lnTo>
                <a:lnTo>
                  <a:pt x="106" y="145"/>
                </a:lnTo>
                <a:lnTo>
                  <a:pt x="108" y="137"/>
                </a:lnTo>
                <a:lnTo>
                  <a:pt x="76" y="137"/>
                </a:lnTo>
                <a:lnTo>
                  <a:pt x="78" y="133"/>
                </a:lnTo>
                <a:lnTo>
                  <a:pt x="80" y="131"/>
                </a:lnTo>
                <a:lnTo>
                  <a:pt x="86" y="127"/>
                </a:lnTo>
                <a:lnTo>
                  <a:pt x="94" y="123"/>
                </a:lnTo>
                <a:lnTo>
                  <a:pt x="98" y="117"/>
                </a:lnTo>
                <a:lnTo>
                  <a:pt x="124" y="71"/>
                </a:lnTo>
                <a:lnTo>
                  <a:pt x="126" y="75"/>
                </a:lnTo>
                <a:close/>
              </a:path>
            </a:pathLst>
          </a:custGeom>
          <a:solidFill>
            <a:srgbClr val="99CCFF"/>
          </a:solidFill>
          <a:ln w="6350" cmpd="sng">
            <a:solidFill>
              <a:sysClr val="windowText" lastClr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3" name="Freeform 50"/>
          <p:cNvSpPr>
            <a:spLocks/>
          </p:cNvSpPr>
          <p:nvPr/>
        </p:nvSpPr>
        <p:spPr bwMode="auto">
          <a:xfrm>
            <a:off x="745193" y="2959255"/>
            <a:ext cx="654771" cy="557751"/>
          </a:xfrm>
          <a:custGeom>
            <a:avLst/>
            <a:gdLst/>
            <a:ahLst/>
            <a:cxnLst>
              <a:cxn ang="0">
                <a:pos x="84" y="68"/>
              </a:cxn>
              <a:cxn ang="0">
                <a:pos x="98" y="68"/>
              </a:cxn>
              <a:cxn ang="0">
                <a:pos x="104" y="68"/>
              </a:cxn>
              <a:cxn ang="0">
                <a:pos x="108" y="64"/>
              </a:cxn>
              <a:cxn ang="0">
                <a:pos x="110" y="58"/>
              </a:cxn>
              <a:cxn ang="0">
                <a:pos x="110" y="50"/>
              </a:cxn>
              <a:cxn ang="0">
                <a:pos x="110" y="46"/>
              </a:cxn>
              <a:cxn ang="0">
                <a:pos x="108" y="42"/>
              </a:cxn>
              <a:cxn ang="0">
                <a:pos x="104" y="38"/>
              </a:cxn>
              <a:cxn ang="0">
                <a:pos x="104" y="34"/>
              </a:cxn>
              <a:cxn ang="0">
                <a:pos x="102" y="24"/>
              </a:cxn>
              <a:cxn ang="0">
                <a:pos x="98" y="16"/>
              </a:cxn>
              <a:cxn ang="0">
                <a:pos x="92" y="8"/>
              </a:cxn>
              <a:cxn ang="0">
                <a:pos x="86" y="0"/>
              </a:cxn>
              <a:cxn ang="0">
                <a:pos x="78" y="4"/>
              </a:cxn>
              <a:cxn ang="0">
                <a:pos x="74" y="10"/>
              </a:cxn>
              <a:cxn ang="0">
                <a:pos x="66" y="14"/>
              </a:cxn>
              <a:cxn ang="0">
                <a:pos x="62" y="16"/>
              </a:cxn>
              <a:cxn ang="0">
                <a:pos x="58" y="16"/>
              </a:cxn>
              <a:cxn ang="0">
                <a:pos x="56" y="14"/>
              </a:cxn>
              <a:cxn ang="0">
                <a:pos x="54" y="14"/>
              </a:cxn>
              <a:cxn ang="0">
                <a:pos x="50" y="12"/>
              </a:cxn>
              <a:cxn ang="0">
                <a:pos x="44" y="14"/>
              </a:cxn>
              <a:cxn ang="0">
                <a:pos x="40" y="16"/>
              </a:cxn>
              <a:cxn ang="0">
                <a:pos x="28" y="22"/>
              </a:cxn>
              <a:cxn ang="0">
                <a:pos x="20" y="32"/>
              </a:cxn>
              <a:cxn ang="0">
                <a:pos x="18" y="38"/>
              </a:cxn>
              <a:cxn ang="0">
                <a:pos x="16" y="42"/>
              </a:cxn>
              <a:cxn ang="0">
                <a:pos x="18" y="50"/>
              </a:cxn>
              <a:cxn ang="0">
                <a:pos x="18" y="56"/>
              </a:cxn>
              <a:cxn ang="0">
                <a:pos x="14" y="58"/>
              </a:cxn>
              <a:cxn ang="0">
                <a:pos x="6" y="64"/>
              </a:cxn>
              <a:cxn ang="0">
                <a:pos x="2" y="68"/>
              </a:cxn>
              <a:cxn ang="0">
                <a:pos x="0" y="76"/>
              </a:cxn>
              <a:cxn ang="0">
                <a:pos x="2" y="80"/>
              </a:cxn>
              <a:cxn ang="0">
                <a:pos x="2" y="84"/>
              </a:cxn>
              <a:cxn ang="0">
                <a:pos x="8" y="90"/>
              </a:cxn>
              <a:cxn ang="0">
                <a:pos x="8" y="88"/>
              </a:cxn>
              <a:cxn ang="0">
                <a:pos x="10" y="84"/>
              </a:cxn>
              <a:cxn ang="0">
                <a:pos x="16" y="82"/>
              </a:cxn>
              <a:cxn ang="0">
                <a:pos x="22" y="84"/>
              </a:cxn>
              <a:cxn ang="0">
                <a:pos x="28" y="88"/>
              </a:cxn>
              <a:cxn ang="0">
                <a:pos x="32" y="92"/>
              </a:cxn>
              <a:cxn ang="0">
                <a:pos x="38" y="94"/>
              </a:cxn>
              <a:cxn ang="0">
                <a:pos x="46" y="92"/>
              </a:cxn>
              <a:cxn ang="0">
                <a:pos x="52" y="90"/>
              </a:cxn>
              <a:cxn ang="0">
                <a:pos x="56" y="84"/>
              </a:cxn>
              <a:cxn ang="0">
                <a:pos x="60" y="80"/>
              </a:cxn>
              <a:cxn ang="0">
                <a:pos x="62" y="74"/>
              </a:cxn>
              <a:cxn ang="0">
                <a:pos x="66" y="70"/>
              </a:cxn>
              <a:cxn ang="0">
                <a:pos x="72" y="68"/>
              </a:cxn>
              <a:cxn ang="0">
                <a:pos x="80" y="66"/>
              </a:cxn>
              <a:cxn ang="0">
                <a:pos x="86" y="68"/>
              </a:cxn>
              <a:cxn ang="0">
                <a:pos x="84" y="68"/>
              </a:cxn>
            </a:cxnLst>
            <a:rect l="0" t="0" r="r" b="b"/>
            <a:pathLst>
              <a:path w="110" h="94">
                <a:moveTo>
                  <a:pt x="84" y="68"/>
                </a:moveTo>
                <a:lnTo>
                  <a:pt x="98" y="68"/>
                </a:lnTo>
                <a:lnTo>
                  <a:pt x="104" y="68"/>
                </a:lnTo>
                <a:lnTo>
                  <a:pt x="108" y="64"/>
                </a:lnTo>
                <a:lnTo>
                  <a:pt x="110" y="58"/>
                </a:lnTo>
                <a:lnTo>
                  <a:pt x="110" y="50"/>
                </a:lnTo>
                <a:lnTo>
                  <a:pt x="110" y="46"/>
                </a:lnTo>
                <a:lnTo>
                  <a:pt x="108" y="42"/>
                </a:lnTo>
                <a:lnTo>
                  <a:pt x="104" y="38"/>
                </a:lnTo>
                <a:lnTo>
                  <a:pt x="104" y="34"/>
                </a:lnTo>
                <a:lnTo>
                  <a:pt x="102" y="24"/>
                </a:lnTo>
                <a:lnTo>
                  <a:pt x="98" y="16"/>
                </a:lnTo>
                <a:lnTo>
                  <a:pt x="92" y="8"/>
                </a:lnTo>
                <a:lnTo>
                  <a:pt x="86" y="0"/>
                </a:lnTo>
                <a:lnTo>
                  <a:pt x="78" y="4"/>
                </a:lnTo>
                <a:lnTo>
                  <a:pt x="74" y="10"/>
                </a:lnTo>
                <a:lnTo>
                  <a:pt x="66" y="14"/>
                </a:lnTo>
                <a:lnTo>
                  <a:pt x="62" y="16"/>
                </a:lnTo>
                <a:lnTo>
                  <a:pt x="58" y="16"/>
                </a:lnTo>
                <a:lnTo>
                  <a:pt x="56" y="14"/>
                </a:lnTo>
                <a:lnTo>
                  <a:pt x="54" y="14"/>
                </a:lnTo>
                <a:lnTo>
                  <a:pt x="50" y="12"/>
                </a:lnTo>
                <a:lnTo>
                  <a:pt x="44" y="14"/>
                </a:lnTo>
                <a:lnTo>
                  <a:pt x="40" y="16"/>
                </a:lnTo>
                <a:lnTo>
                  <a:pt x="28" y="22"/>
                </a:lnTo>
                <a:lnTo>
                  <a:pt x="20" y="32"/>
                </a:lnTo>
                <a:lnTo>
                  <a:pt x="18" y="38"/>
                </a:lnTo>
                <a:lnTo>
                  <a:pt x="16" y="42"/>
                </a:lnTo>
                <a:lnTo>
                  <a:pt x="18" y="50"/>
                </a:lnTo>
                <a:lnTo>
                  <a:pt x="18" y="56"/>
                </a:lnTo>
                <a:lnTo>
                  <a:pt x="14" y="58"/>
                </a:lnTo>
                <a:lnTo>
                  <a:pt x="6" y="64"/>
                </a:lnTo>
                <a:lnTo>
                  <a:pt x="2" y="68"/>
                </a:lnTo>
                <a:lnTo>
                  <a:pt x="0" y="76"/>
                </a:lnTo>
                <a:lnTo>
                  <a:pt x="2" y="80"/>
                </a:lnTo>
                <a:lnTo>
                  <a:pt x="2" y="84"/>
                </a:lnTo>
                <a:lnTo>
                  <a:pt x="8" y="90"/>
                </a:lnTo>
                <a:lnTo>
                  <a:pt x="8" y="88"/>
                </a:lnTo>
                <a:lnTo>
                  <a:pt x="10" y="84"/>
                </a:lnTo>
                <a:lnTo>
                  <a:pt x="16" y="82"/>
                </a:lnTo>
                <a:lnTo>
                  <a:pt x="22" y="84"/>
                </a:lnTo>
                <a:lnTo>
                  <a:pt x="28" y="88"/>
                </a:lnTo>
                <a:lnTo>
                  <a:pt x="32" y="92"/>
                </a:lnTo>
                <a:lnTo>
                  <a:pt x="38" y="94"/>
                </a:lnTo>
                <a:lnTo>
                  <a:pt x="46" y="92"/>
                </a:lnTo>
                <a:lnTo>
                  <a:pt x="52" y="90"/>
                </a:lnTo>
                <a:lnTo>
                  <a:pt x="56" y="84"/>
                </a:lnTo>
                <a:lnTo>
                  <a:pt x="60" y="80"/>
                </a:lnTo>
                <a:lnTo>
                  <a:pt x="62" y="74"/>
                </a:lnTo>
                <a:lnTo>
                  <a:pt x="66" y="70"/>
                </a:lnTo>
                <a:lnTo>
                  <a:pt x="72" y="68"/>
                </a:lnTo>
                <a:lnTo>
                  <a:pt x="80" y="66"/>
                </a:lnTo>
                <a:lnTo>
                  <a:pt x="86" y="68"/>
                </a:lnTo>
                <a:lnTo>
                  <a:pt x="84" y="68"/>
                </a:lnTo>
                <a:close/>
              </a:path>
            </a:pathLst>
          </a:custGeom>
          <a:solidFill>
            <a:srgbClr val="EEECE1"/>
          </a:solidFill>
          <a:ln w="6350" cmpd="sng">
            <a:solidFill>
              <a:sysClr val="windowText" lastClr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4" name="Freeform 57"/>
          <p:cNvSpPr>
            <a:spLocks/>
          </p:cNvSpPr>
          <p:nvPr/>
        </p:nvSpPr>
        <p:spPr bwMode="auto">
          <a:xfrm>
            <a:off x="838732" y="3838534"/>
            <a:ext cx="668130" cy="1555141"/>
          </a:xfrm>
          <a:custGeom>
            <a:avLst/>
            <a:gdLst/>
            <a:ahLst/>
            <a:cxnLst>
              <a:cxn ang="0">
                <a:pos x="16" y="14"/>
              </a:cxn>
              <a:cxn ang="0">
                <a:pos x="26" y="34"/>
              </a:cxn>
              <a:cxn ang="0">
                <a:pos x="36" y="72"/>
              </a:cxn>
              <a:cxn ang="0">
                <a:pos x="36" y="88"/>
              </a:cxn>
              <a:cxn ang="0">
                <a:pos x="38" y="94"/>
              </a:cxn>
              <a:cxn ang="0">
                <a:pos x="44" y="100"/>
              </a:cxn>
              <a:cxn ang="0">
                <a:pos x="38" y="114"/>
              </a:cxn>
              <a:cxn ang="0">
                <a:pos x="34" y="126"/>
              </a:cxn>
              <a:cxn ang="0">
                <a:pos x="38" y="134"/>
              </a:cxn>
              <a:cxn ang="0">
                <a:pos x="54" y="142"/>
              </a:cxn>
              <a:cxn ang="0">
                <a:pos x="68" y="156"/>
              </a:cxn>
              <a:cxn ang="0">
                <a:pos x="74" y="178"/>
              </a:cxn>
              <a:cxn ang="0">
                <a:pos x="88" y="212"/>
              </a:cxn>
              <a:cxn ang="0">
                <a:pos x="102" y="240"/>
              </a:cxn>
              <a:cxn ang="0">
                <a:pos x="112" y="252"/>
              </a:cxn>
              <a:cxn ang="0">
                <a:pos x="112" y="262"/>
              </a:cxn>
              <a:cxn ang="0">
                <a:pos x="100" y="258"/>
              </a:cxn>
              <a:cxn ang="0">
                <a:pos x="82" y="236"/>
              </a:cxn>
              <a:cxn ang="0">
                <a:pos x="68" y="222"/>
              </a:cxn>
              <a:cxn ang="0">
                <a:pos x="58" y="202"/>
              </a:cxn>
              <a:cxn ang="0">
                <a:pos x="50" y="182"/>
              </a:cxn>
              <a:cxn ang="0">
                <a:pos x="28" y="166"/>
              </a:cxn>
              <a:cxn ang="0">
                <a:pos x="16" y="144"/>
              </a:cxn>
              <a:cxn ang="0">
                <a:pos x="8" y="118"/>
              </a:cxn>
              <a:cxn ang="0">
                <a:pos x="8" y="92"/>
              </a:cxn>
              <a:cxn ang="0">
                <a:pos x="0" y="70"/>
              </a:cxn>
              <a:cxn ang="0">
                <a:pos x="0" y="48"/>
              </a:cxn>
              <a:cxn ang="0">
                <a:pos x="4" y="30"/>
              </a:cxn>
              <a:cxn ang="0">
                <a:pos x="2" y="20"/>
              </a:cxn>
              <a:cxn ang="0">
                <a:pos x="0" y="0"/>
              </a:cxn>
              <a:cxn ang="0">
                <a:pos x="8" y="6"/>
              </a:cxn>
              <a:cxn ang="0">
                <a:pos x="10" y="10"/>
              </a:cxn>
            </a:cxnLst>
            <a:rect l="0" t="0" r="r" b="b"/>
            <a:pathLst>
              <a:path w="112" h="262">
                <a:moveTo>
                  <a:pt x="10" y="10"/>
                </a:moveTo>
                <a:lnTo>
                  <a:pt x="16" y="14"/>
                </a:lnTo>
                <a:lnTo>
                  <a:pt x="20" y="20"/>
                </a:lnTo>
                <a:lnTo>
                  <a:pt x="26" y="34"/>
                </a:lnTo>
                <a:lnTo>
                  <a:pt x="36" y="64"/>
                </a:lnTo>
                <a:lnTo>
                  <a:pt x="36" y="72"/>
                </a:lnTo>
                <a:lnTo>
                  <a:pt x="38" y="78"/>
                </a:lnTo>
                <a:lnTo>
                  <a:pt x="36" y="88"/>
                </a:lnTo>
                <a:lnTo>
                  <a:pt x="36" y="92"/>
                </a:lnTo>
                <a:lnTo>
                  <a:pt x="38" y="94"/>
                </a:lnTo>
                <a:lnTo>
                  <a:pt x="40" y="98"/>
                </a:lnTo>
                <a:lnTo>
                  <a:pt x="44" y="100"/>
                </a:lnTo>
                <a:lnTo>
                  <a:pt x="42" y="108"/>
                </a:lnTo>
                <a:lnTo>
                  <a:pt x="38" y="114"/>
                </a:lnTo>
                <a:lnTo>
                  <a:pt x="36" y="120"/>
                </a:lnTo>
                <a:lnTo>
                  <a:pt x="34" y="126"/>
                </a:lnTo>
                <a:lnTo>
                  <a:pt x="36" y="130"/>
                </a:lnTo>
                <a:lnTo>
                  <a:pt x="38" y="134"/>
                </a:lnTo>
                <a:lnTo>
                  <a:pt x="46" y="138"/>
                </a:lnTo>
                <a:lnTo>
                  <a:pt x="54" y="142"/>
                </a:lnTo>
                <a:lnTo>
                  <a:pt x="60" y="146"/>
                </a:lnTo>
                <a:lnTo>
                  <a:pt x="68" y="156"/>
                </a:lnTo>
                <a:lnTo>
                  <a:pt x="72" y="166"/>
                </a:lnTo>
                <a:lnTo>
                  <a:pt x="74" y="178"/>
                </a:lnTo>
                <a:lnTo>
                  <a:pt x="80" y="188"/>
                </a:lnTo>
                <a:lnTo>
                  <a:pt x="88" y="212"/>
                </a:lnTo>
                <a:lnTo>
                  <a:pt x="96" y="232"/>
                </a:lnTo>
                <a:lnTo>
                  <a:pt x="102" y="240"/>
                </a:lnTo>
                <a:lnTo>
                  <a:pt x="106" y="246"/>
                </a:lnTo>
                <a:lnTo>
                  <a:pt x="112" y="252"/>
                </a:lnTo>
                <a:lnTo>
                  <a:pt x="112" y="260"/>
                </a:lnTo>
                <a:lnTo>
                  <a:pt x="112" y="262"/>
                </a:lnTo>
                <a:lnTo>
                  <a:pt x="108" y="260"/>
                </a:lnTo>
                <a:lnTo>
                  <a:pt x="100" y="258"/>
                </a:lnTo>
                <a:lnTo>
                  <a:pt x="88" y="242"/>
                </a:lnTo>
                <a:lnTo>
                  <a:pt x="82" y="236"/>
                </a:lnTo>
                <a:lnTo>
                  <a:pt x="76" y="230"/>
                </a:lnTo>
                <a:lnTo>
                  <a:pt x="68" y="222"/>
                </a:lnTo>
                <a:lnTo>
                  <a:pt x="62" y="212"/>
                </a:lnTo>
                <a:lnTo>
                  <a:pt x="58" y="202"/>
                </a:lnTo>
                <a:lnTo>
                  <a:pt x="54" y="190"/>
                </a:lnTo>
                <a:lnTo>
                  <a:pt x="50" y="182"/>
                </a:lnTo>
                <a:lnTo>
                  <a:pt x="42" y="178"/>
                </a:lnTo>
                <a:lnTo>
                  <a:pt x="28" y="166"/>
                </a:lnTo>
                <a:lnTo>
                  <a:pt x="22" y="158"/>
                </a:lnTo>
                <a:lnTo>
                  <a:pt x="16" y="144"/>
                </a:lnTo>
                <a:lnTo>
                  <a:pt x="10" y="130"/>
                </a:lnTo>
                <a:lnTo>
                  <a:pt x="8" y="118"/>
                </a:lnTo>
                <a:lnTo>
                  <a:pt x="8" y="102"/>
                </a:lnTo>
                <a:lnTo>
                  <a:pt x="8" y="92"/>
                </a:lnTo>
                <a:lnTo>
                  <a:pt x="4" y="82"/>
                </a:lnTo>
                <a:lnTo>
                  <a:pt x="0" y="70"/>
                </a:lnTo>
                <a:lnTo>
                  <a:pt x="0" y="56"/>
                </a:lnTo>
                <a:lnTo>
                  <a:pt x="0" y="48"/>
                </a:lnTo>
                <a:lnTo>
                  <a:pt x="2" y="42"/>
                </a:lnTo>
                <a:lnTo>
                  <a:pt x="4" y="30"/>
                </a:lnTo>
                <a:lnTo>
                  <a:pt x="2" y="24"/>
                </a:lnTo>
                <a:lnTo>
                  <a:pt x="2" y="20"/>
                </a:lnTo>
                <a:lnTo>
                  <a:pt x="0" y="10"/>
                </a:lnTo>
                <a:lnTo>
                  <a:pt x="0" y="0"/>
                </a:lnTo>
                <a:lnTo>
                  <a:pt x="4" y="0"/>
                </a:lnTo>
                <a:lnTo>
                  <a:pt x="8" y="6"/>
                </a:lnTo>
                <a:lnTo>
                  <a:pt x="8" y="10"/>
                </a:lnTo>
                <a:lnTo>
                  <a:pt x="10" y="10"/>
                </a:lnTo>
                <a:close/>
              </a:path>
            </a:pathLst>
          </a:custGeom>
          <a:solidFill>
            <a:srgbClr val="99CCFF"/>
          </a:solidFill>
          <a:ln w="6350" cmpd="sng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5" name="Freeform 62"/>
          <p:cNvSpPr>
            <a:spLocks/>
          </p:cNvSpPr>
          <p:nvPr/>
        </p:nvSpPr>
        <p:spPr bwMode="auto">
          <a:xfrm>
            <a:off x="4025718" y="4461900"/>
            <a:ext cx="140306" cy="170607"/>
          </a:xfrm>
          <a:custGeom>
            <a:avLst/>
            <a:gdLst/>
            <a:ahLst/>
            <a:cxnLst>
              <a:cxn ang="0">
                <a:pos x="16" y="10"/>
              </a:cxn>
              <a:cxn ang="0">
                <a:pos x="20" y="16"/>
              </a:cxn>
              <a:cxn ang="0">
                <a:pos x="24" y="26"/>
              </a:cxn>
              <a:cxn ang="0">
                <a:pos x="20" y="28"/>
              </a:cxn>
              <a:cxn ang="0">
                <a:pos x="18" y="28"/>
              </a:cxn>
              <a:cxn ang="0">
                <a:pos x="16" y="28"/>
              </a:cxn>
              <a:cxn ang="0">
                <a:pos x="12" y="26"/>
              </a:cxn>
              <a:cxn ang="0">
                <a:pos x="8" y="26"/>
              </a:cxn>
              <a:cxn ang="0">
                <a:pos x="4" y="24"/>
              </a:cxn>
              <a:cxn ang="0">
                <a:pos x="2" y="20"/>
              </a:cxn>
              <a:cxn ang="0">
                <a:pos x="0" y="14"/>
              </a:cxn>
              <a:cxn ang="0">
                <a:pos x="2" y="8"/>
              </a:cxn>
              <a:cxn ang="0">
                <a:pos x="4" y="4"/>
              </a:cxn>
              <a:cxn ang="0">
                <a:pos x="8" y="2"/>
              </a:cxn>
              <a:cxn ang="0">
                <a:pos x="12" y="0"/>
              </a:cxn>
              <a:cxn ang="0">
                <a:pos x="14" y="6"/>
              </a:cxn>
              <a:cxn ang="0">
                <a:pos x="14" y="10"/>
              </a:cxn>
              <a:cxn ang="0">
                <a:pos x="16" y="10"/>
              </a:cxn>
            </a:cxnLst>
            <a:rect l="0" t="0" r="r" b="b"/>
            <a:pathLst>
              <a:path w="24" h="28">
                <a:moveTo>
                  <a:pt x="16" y="10"/>
                </a:moveTo>
                <a:lnTo>
                  <a:pt x="20" y="16"/>
                </a:lnTo>
                <a:lnTo>
                  <a:pt x="24" y="26"/>
                </a:lnTo>
                <a:lnTo>
                  <a:pt x="20" y="28"/>
                </a:lnTo>
                <a:lnTo>
                  <a:pt x="18" y="28"/>
                </a:lnTo>
                <a:lnTo>
                  <a:pt x="16" y="28"/>
                </a:lnTo>
                <a:lnTo>
                  <a:pt x="12" y="26"/>
                </a:lnTo>
                <a:lnTo>
                  <a:pt x="8" y="26"/>
                </a:lnTo>
                <a:lnTo>
                  <a:pt x="4" y="24"/>
                </a:lnTo>
                <a:lnTo>
                  <a:pt x="2" y="20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4" y="6"/>
                </a:lnTo>
                <a:lnTo>
                  <a:pt x="14" y="10"/>
                </a:lnTo>
                <a:lnTo>
                  <a:pt x="16" y="10"/>
                </a:lnTo>
                <a:close/>
              </a:path>
            </a:pathLst>
          </a:custGeom>
          <a:solidFill>
            <a:srgbClr val="DDDDDD"/>
          </a:solidFill>
          <a:ln w="6350" cmpd="sng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6" name="Rectangle 104"/>
          <p:cNvSpPr>
            <a:spLocks noChangeArrowheads="1"/>
          </p:cNvSpPr>
          <p:nvPr/>
        </p:nvSpPr>
        <p:spPr bwMode="auto">
          <a:xfrm>
            <a:off x="1506862" y="1468555"/>
            <a:ext cx="848525" cy="1526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9140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Uganda</a:t>
            </a:r>
          </a:p>
        </p:txBody>
      </p:sp>
      <p:sp>
        <p:nvSpPr>
          <p:cNvPr id="117" name="Rectangle 106"/>
          <p:cNvSpPr>
            <a:spLocks noChangeArrowheads="1"/>
          </p:cNvSpPr>
          <p:nvPr/>
        </p:nvSpPr>
        <p:spPr bwMode="auto">
          <a:xfrm>
            <a:off x="3387459" y="1584873"/>
            <a:ext cx="764025" cy="1526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9140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Kenya</a:t>
            </a:r>
          </a:p>
        </p:txBody>
      </p:sp>
      <p:sp>
        <p:nvSpPr>
          <p:cNvPr id="118" name="Rectangle 116"/>
          <p:cNvSpPr>
            <a:spLocks noChangeArrowheads="1"/>
          </p:cNvSpPr>
          <p:nvPr/>
        </p:nvSpPr>
        <p:spPr bwMode="auto">
          <a:xfrm>
            <a:off x="2706160" y="5695622"/>
            <a:ext cx="1063312" cy="1526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9140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Tanzania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686288" y="3410178"/>
            <a:ext cx="1055648" cy="24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Verdana" pitchFamily="34" charset="0"/>
              </a:rPr>
              <a:t>   Zara Solar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75771" y="2558958"/>
            <a:ext cx="742510" cy="5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Great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Lakes Energy</a:t>
            </a: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06160" y="3835423"/>
            <a:ext cx="975473" cy="24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1" dirty="0" smtClean="0">
                <a:latin typeface="Verdana" pitchFamily="34" charset="0"/>
              </a:rPr>
              <a:t>   </a:t>
            </a:r>
            <a:r>
              <a:rPr lang="en-US" b="0" i="1" dirty="0" smtClean="0">
                <a:latin typeface="Verdana" pitchFamily="34" charset="0"/>
              </a:rPr>
              <a:t>ENSOL</a:t>
            </a:r>
            <a:endParaRPr lang="en-US" sz="1050" b="0" i="1" dirty="0">
              <a:latin typeface="Verdana" pitchFamily="34" charset="0"/>
            </a:endParaRPr>
          </a:p>
        </p:txBody>
      </p:sp>
      <p:grpSp>
        <p:nvGrpSpPr>
          <p:cNvPr id="125" name="Group 910"/>
          <p:cNvGrpSpPr>
            <a:grpSpLocks noChangeAspect="1"/>
          </p:cNvGrpSpPr>
          <p:nvPr/>
        </p:nvGrpSpPr>
        <p:grpSpPr bwMode="auto">
          <a:xfrm>
            <a:off x="1504285" y="3485033"/>
            <a:ext cx="360510" cy="259185"/>
            <a:chOff x="2050" y="3809"/>
            <a:chExt cx="2077" cy="1462"/>
          </a:xfrm>
          <a:solidFill>
            <a:sysClr val="windowText" lastClr="000000"/>
          </a:solidFill>
        </p:grpSpPr>
        <p:sp>
          <p:nvSpPr>
            <p:cNvPr id="126" name="Freeform 903"/>
            <p:cNvSpPr>
              <a:spLocks/>
            </p:cNvSpPr>
            <p:nvPr/>
          </p:nvSpPr>
          <p:spPr bwMode="auto">
            <a:xfrm>
              <a:off x="2820" y="4236"/>
              <a:ext cx="522" cy="39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95"/>
                </a:cxn>
                <a:cxn ang="0">
                  <a:pos x="522" y="395"/>
                </a:cxn>
                <a:cxn ang="0">
                  <a:pos x="494" y="0"/>
                </a:cxn>
                <a:cxn ang="0">
                  <a:pos x="31" y="0"/>
                </a:cxn>
              </a:cxnLst>
              <a:rect l="0" t="0" r="r" b="b"/>
              <a:pathLst>
                <a:path w="522" h="395">
                  <a:moveTo>
                    <a:pt x="31" y="0"/>
                  </a:moveTo>
                  <a:lnTo>
                    <a:pt x="0" y="395"/>
                  </a:lnTo>
                  <a:lnTo>
                    <a:pt x="522" y="395"/>
                  </a:lnTo>
                  <a:lnTo>
                    <a:pt x="494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7" name="Freeform 904"/>
            <p:cNvSpPr>
              <a:spLocks/>
            </p:cNvSpPr>
            <p:nvPr/>
          </p:nvSpPr>
          <p:spPr bwMode="auto">
            <a:xfrm>
              <a:off x="2343" y="3901"/>
              <a:ext cx="491" cy="29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0" y="125"/>
                </a:cxn>
                <a:cxn ang="0">
                  <a:pos x="197" y="125"/>
                </a:cxn>
                <a:cxn ang="0">
                  <a:pos x="208" y="0"/>
                </a:cxn>
                <a:cxn ang="0">
                  <a:pos x="34" y="0"/>
                </a:cxn>
              </a:cxnLst>
              <a:rect l="0" t="0" r="r" b="b"/>
              <a:pathLst>
                <a:path w="208" h="125">
                  <a:moveTo>
                    <a:pt x="34" y="0"/>
                  </a:moveTo>
                  <a:cubicBezTo>
                    <a:pt x="34" y="0"/>
                    <a:pt x="30" y="1"/>
                    <a:pt x="3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8" name="Freeform 905"/>
            <p:cNvSpPr>
              <a:spLocks/>
            </p:cNvSpPr>
            <p:nvPr/>
          </p:nvSpPr>
          <p:spPr bwMode="auto">
            <a:xfrm>
              <a:off x="2853" y="3901"/>
              <a:ext cx="458" cy="295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24" y="0"/>
                </a:cxn>
                <a:cxn ang="0">
                  <a:pos x="0" y="295"/>
                </a:cxn>
                <a:cxn ang="0">
                  <a:pos x="458" y="295"/>
                </a:cxn>
                <a:cxn ang="0">
                  <a:pos x="437" y="0"/>
                </a:cxn>
              </a:cxnLst>
              <a:rect l="0" t="0" r="r" b="b"/>
              <a:pathLst>
                <a:path w="458" h="295">
                  <a:moveTo>
                    <a:pt x="437" y="0"/>
                  </a:moveTo>
                  <a:lnTo>
                    <a:pt x="24" y="0"/>
                  </a:lnTo>
                  <a:lnTo>
                    <a:pt x="0" y="295"/>
                  </a:lnTo>
                  <a:lnTo>
                    <a:pt x="458" y="295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9" name="Freeform 906"/>
            <p:cNvSpPr>
              <a:spLocks/>
            </p:cNvSpPr>
            <p:nvPr/>
          </p:nvSpPr>
          <p:spPr bwMode="auto">
            <a:xfrm>
              <a:off x="2239" y="4236"/>
              <a:ext cx="564" cy="395"/>
            </a:xfrm>
            <a:custGeom>
              <a:avLst/>
              <a:gdLst/>
              <a:ahLst/>
              <a:cxnLst>
                <a:cxn ang="0">
                  <a:pos x="1" y="159"/>
                </a:cxn>
                <a:cxn ang="0">
                  <a:pos x="4" y="167"/>
                </a:cxn>
                <a:cxn ang="0">
                  <a:pos x="224" y="167"/>
                </a:cxn>
                <a:cxn ang="0">
                  <a:pos x="239" y="0"/>
                </a:cxn>
                <a:cxn ang="0">
                  <a:pos x="40" y="0"/>
                </a:cxn>
                <a:cxn ang="0">
                  <a:pos x="1" y="159"/>
                </a:cxn>
              </a:cxnLst>
              <a:rect l="0" t="0" r="r" b="b"/>
              <a:pathLst>
                <a:path w="239" h="167">
                  <a:moveTo>
                    <a:pt x="1" y="159"/>
                  </a:moveTo>
                  <a:cubicBezTo>
                    <a:pt x="0" y="165"/>
                    <a:pt x="3" y="167"/>
                    <a:pt x="4" y="167"/>
                  </a:cubicBezTo>
                  <a:cubicBezTo>
                    <a:pt x="224" y="167"/>
                    <a:pt x="224" y="167"/>
                    <a:pt x="224" y="167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1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0" name="Freeform 907"/>
            <p:cNvSpPr>
              <a:spLocks noEditPoints="1"/>
            </p:cNvSpPr>
            <p:nvPr/>
          </p:nvSpPr>
          <p:spPr bwMode="auto">
            <a:xfrm>
              <a:off x="2050" y="3809"/>
              <a:ext cx="2077" cy="1462"/>
            </a:xfrm>
            <a:custGeom>
              <a:avLst/>
              <a:gdLst/>
              <a:ahLst/>
              <a:cxnLst>
                <a:cxn ang="0">
                  <a:pos x="877" y="407"/>
                </a:cxn>
                <a:cxn ang="0">
                  <a:pos x="877" y="390"/>
                </a:cxn>
                <a:cxn ang="0">
                  <a:pos x="769" y="14"/>
                </a:cxn>
                <a:cxn ang="0">
                  <a:pos x="751" y="0"/>
                </a:cxn>
                <a:cxn ang="0">
                  <a:pos x="127" y="0"/>
                </a:cxn>
                <a:cxn ang="0">
                  <a:pos x="110" y="14"/>
                </a:cxn>
                <a:cxn ang="0">
                  <a:pos x="2" y="390"/>
                </a:cxn>
                <a:cxn ang="0">
                  <a:pos x="3" y="409"/>
                </a:cxn>
                <a:cxn ang="0">
                  <a:pos x="1" y="416"/>
                </a:cxn>
                <a:cxn ang="0">
                  <a:pos x="30" y="439"/>
                </a:cxn>
                <a:cxn ang="0">
                  <a:pos x="384" y="439"/>
                </a:cxn>
                <a:cxn ang="0">
                  <a:pos x="367" y="594"/>
                </a:cxn>
                <a:cxn ang="0">
                  <a:pos x="369" y="600"/>
                </a:cxn>
                <a:cxn ang="0">
                  <a:pos x="368" y="602"/>
                </a:cxn>
                <a:cxn ang="0">
                  <a:pos x="440" y="619"/>
                </a:cxn>
                <a:cxn ang="0">
                  <a:pos x="512" y="602"/>
                </a:cxn>
                <a:cxn ang="0">
                  <a:pos x="511" y="600"/>
                </a:cxn>
                <a:cxn ang="0">
                  <a:pos x="513" y="594"/>
                </a:cxn>
                <a:cxn ang="0">
                  <a:pos x="496" y="439"/>
                </a:cxn>
                <a:cxn ang="0">
                  <a:pos x="851" y="439"/>
                </a:cxn>
                <a:cxn ang="0">
                  <a:pos x="879" y="416"/>
                </a:cxn>
                <a:cxn ang="0">
                  <a:pos x="877" y="407"/>
                </a:cxn>
                <a:cxn ang="0">
                  <a:pos x="801" y="371"/>
                </a:cxn>
                <a:cxn ang="0">
                  <a:pos x="79" y="371"/>
                </a:cxn>
                <a:cxn ang="0">
                  <a:pos x="60" y="340"/>
                </a:cxn>
                <a:cxn ang="0">
                  <a:pos x="136" y="44"/>
                </a:cxn>
                <a:cxn ang="0">
                  <a:pos x="162" y="25"/>
                </a:cxn>
                <a:cxn ang="0">
                  <a:pos x="718" y="25"/>
                </a:cxn>
                <a:cxn ang="0">
                  <a:pos x="718" y="25"/>
                </a:cxn>
                <a:cxn ang="0">
                  <a:pos x="744" y="44"/>
                </a:cxn>
                <a:cxn ang="0">
                  <a:pos x="820" y="340"/>
                </a:cxn>
                <a:cxn ang="0">
                  <a:pos x="801" y="371"/>
                </a:cxn>
              </a:cxnLst>
              <a:rect l="0" t="0" r="r" b="b"/>
              <a:pathLst>
                <a:path w="879" h="619">
                  <a:moveTo>
                    <a:pt x="877" y="407"/>
                  </a:moveTo>
                  <a:cubicBezTo>
                    <a:pt x="879" y="403"/>
                    <a:pt x="879" y="396"/>
                    <a:pt x="877" y="390"/>
                  </a:cubicBezTo>
                  <a:cubicBezTo>
                    <a:pt x="769" y="14"/>
                    <a:pt x="769" y="14"/>
                    <a:pt x="769" y="14"/>
                  </a:cubicBezTo>
                  <a:cubicBezTo>
                    <a:pt x="767" y="6"/>
                    <a:pt x="759" y="0"/>
                    <a:pt x="7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0" y="0"/>
                    <a:pt x="112" y="6"/>
                    <a:pt x="110" y="14"/>
                  </a:cubicBezTo>
                  <a:cubicBezTo>
                    <a:pt x="2" y="390"/>
                    <a:pt x="2" y="390"/>
                    <a:pt x="2" y="390"/>
                  </a:cubicBezTo>
                  <a:cubicBezTo>
                    <a:pt x="0" y="397"/>
                    <a:pt x="0" y="404"/>
                    <a:pt x="3" y="409"/>
                  </a:cubicBezTo>
                  <a:cubicBezTo>
                    <a:pt x="2" y="411"/>
                    <a:pt x="1" y="414"/>
                    <a:pt x="1" y="416"/>
                  </a:cubicBezTo>
                  <a:cubicBezTo>
                    <a:pt x="1" y="429"/>
                    <a:pt x="14" y="439"/>
                    <a:pt x="30" y="43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79" y="479"/>
                    <a:pt x="367" y="589"/>
                    <a:pt x="367" y="594"/>
                  </a:cubicBezTo>
                  <a:cubicBezTo>
                    <a:pt x="367" y="596"/>
                    <a:pt x="368" y="598"/>
                    <a:pt x="369" y="600"/>
                  </a:cubicBezTo>
                  <a:cubicBezTo>
                    <a:pt x="368" y="600"/>
                    <a:pt x="368" y="601"/>
                    <a:pt x="368" y="602"/>
                  </a:cubicBezTo>
                  <a:cubicBezTo>
                    <a:pt x="368" y="611"/>
                    <a:pt x="400" y="619"/>
                    <a:pt x="440" y="619"/>
                  </a:cubicBezTo>
                  <a:cubicBezTo>
                    <a:pt x="480" y="619"/>
                    <a:pt x="512" y="611"/>
                    <a:pt x="512" y="602"/>
                  </a:cubicBezTo>
                  <a:cubicBezTo>
                    <a:pt x="512" y="601"/>
                    <a:pt x="512" y="600"/>
                    <a:pt x="511" y="600"/>
                  </a:cubicBezTo>
                  <a:cubicBezTo>
                    <a:pt x="512" y="598"/>
                    <a:pt x="513" y="596"/>
                    <a:pt x="513" y="594"/>
                  </a:cubicBezTo>
                  <a:cubicBezTo>
                    <a:pt x="513" y="589"/>
                    <a:pt x="500" y="479"/>
                    <a:pt x="496" y="439"/>
                  </a:cubicBezTo>
                  <a:cubicBezTo>
                    <a:pt x="851" y="439"/>
                    <a:pt x="851" y="439"/>
                    <a:pt x="851" y="439"/>
                  </a:cubicBezTo>
                  <a:cubicBezTo>
                    <a:pt x="867" y="439"/>
                    <a:pt x="879" y="429"/>
                    <a:pt x="879" y="416"/>
                  </a:cubicBezTo>
                  <a:cubicBezTo>
                    <a:pt x="879" y="413"/>
                    <a:pt x="878" y="410"/>
                    <a:pt x="877" y="407"/>
                  </a:cubicBezTo>
                  <a:close/>
                  <a:moveTo>
                    <a:pt x="801" y="371"/>
                  </a:moveTo>
                  <a:cubicBezTo>
                    <a:pt x="79" y="371"/>
                    <a:pt x="79" y="371"/>
                    <a:pt x="79" y="371"/>
                  </a:cubicBezTo>
                  <a:cubicBezTo>
                    <a:pt x="62" y="371"/>
                    <a:pt x="56" y="356"/>
                    <a:pt x="60" y="340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9" y="34"/>
                    <a:pt x="149" y="25"/>
                    <a:pt x="162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31" y="25"/>
                    <a:pt x="741" y="34"/>
                    <a:pt x="744" y="44"/>
                  </a:cubicBezTo>
                  <a:cubicBezTo>
                    <a:pt x="820" y="340"/>
                    <a:pt x="820" y="340"/>
                    <a:pt x="820" y="340"/>
                  </a:cubicBezTo>
                  <a:cubicBezTo>
                    <a:pt x="824" y="356"/>
                    <a:pt x="817" y="371"/>
                    <a:pt x="801" y="3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1" name="Freeform 908"/>
            <p:cNvSpPr>
              <a:spLocks/>
            </p:cNvSpPr>
            <p:nvPr/>
          </p:nvSpPr>
          <p:spPr bwMode="auto">
            <a:xfrm>
              <a:off x="3330" y="3901"/>
              <a:ext cx="506" cy="295"/>
            </a:xfrm>
            <a:custGeom>
              <a:avLst/>
              <a:gdLst/>
              <a:ahLst/>
              <a:cxnLst>
                <a:cxn ang="0">
                  <a:pos x="184" y="5"/>
                </a:cxn>
                <a:cxn ang="0">
                  <a:pos x="179" y="0"/>
                </a:cxn>
                <a:cxn ang="0">
                  <a:pos x="0" y="0"/>
                </a:cxn>
                <a:cxn ang="0">
                  <a:pos x="11" y="125"/>
                </a:cxn>
                <a:cxn ang="0">
                  <a:pos x="214" y="125"/>
                </a:cxn>
                <a:cxn ang="0">
                  <a:pos x="184" y="5"/>
                </a:cxn>
              </a:cxnLst>
              <a:rect l="0" t="0" r="r" b="b"/>
              <a:pathLst>
                <a:path w="214" h="125">
                  <a:moveTo>
                    <a:pt x="184" y="5"/>
                  </a:moveTo>
                  <a:cubicBezTo>
                    <a:pt x="183" y="1"/>
                    <a:pt x="180" y="0"/>
                    <a:pt x="1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214" y="125"/>
                    <a:pt x="214" y="125"/>
                    <a:pt x="214" y="125"/>
                  </a:cubicBezTo>
                  <a:lnTo>
                    <a:pt x="18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2" name="Freeform 909"/>
            <p:cNvSpPr>
              <a:spLocks/>
            </p:cNvSpPr>
            <p:nvPr/>
          </p:nvSpPr>
          <p:spPr bwMode="auto">
            <a:xfrm>
              <a:off x="3359" y="4236"/>
              <a:ext cx="581" cy="39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0"/>
                </a:cxn>
                <a:cxn ang="0">
                  <a:pos x="15" y="167"/>
                </a:cxn>
                <a:cxn ang="0">
                  <a:pos x="241" y="167"/>
                </a:cxn>
                <a:cxn ang="0">
                  <a:pos x="244" y="159"/>
                </a:cxn>
                <a:cxn ang="0">
                  <a:pos x="206" y="0"/>
                </a:cxn>
              </a:cxnLst>
              <a:rect l="0" t="0" r="r" b="b"/>
              <a:pathLst>
                <a:path w="246" h="167">
                  <a:moveTo>
                    <a:pt x="2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241" y="167"/>
                    <a:pt x="241" y="167"/>
                    <a:pt x="241" y="167"/>
                  </a:cubicBezTo>
                  <a:cubicBezTo>
                    <a:pt x="243" y="167"/>
                    <a:pt x="246" y="165"/>
                    <a:pt x="244" y="159"/>
                  </a:cubicBezTo>
                  <a:lnTo>
                    <a:pt x="2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grpSp>
        <p:nvGrpSpPr>
          <p:cNvPr id="133" name="Group 910"/>
          <p:cNvGrpSpPr>
            <a:grpSpLocks noChangeAspect="1"/>
          </p:cNvGrpSpPr>
          <p:nvPr/>
        </p:nvGrpSpPr>
        <p:grpSpPr bwMode="auto">
          <a:xfrm>
            <a:off x="2528402" y="3897610"/>
            <a:ext cx="360510" cy="259185"/>
            <a:chOff x="2050" y="3809"/>
            <a:chExt cx="2077" cy="1462"/>
          </a:xfrm>
          <a:solidFill>
            <a:sysClr val="windowText" lastClr="000000"/>
          </a:solidFill>
        </p:grpSpPr>
        <p:sp>
          <p:nvSpPr>
            <p:cNvPr id="134" name="Freeform 903"/>
            <p:cNvSpPr>
              <a:spLocks/>
            </p:cNvSpPr>
            <p:nvPr/>
          </p:nvSpPr>
          <p:spPr bwMode="auto">
            <a:xfrm>
              <a:off x="2820" y="4236"/>
              <a:ext cx="522" cy="39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95"/>
                </a:cxn>
                <a:cxn ang="0">
                  <a:pos x="522" y="395"/>
                </a:cxn>
                <a:cxn ang="0">
                  <a:pos x="494" y="0"/>
                </a:cxn>
                <a:cxn ang="0">
                  <a:pos x="31" y="0"/>
                </a:cxn>
              </a:cxnLst>
              <a:rect l="0" t="0" r="r" b="b"/>
              <a:pathLst>
                <a:path w="522" h="395">
                  <a:moveTo>
                    <a:pt x="31" y="0"/>
                  </a:moveTo>
                  <a:lnTo>
                    <a:pt x="0" y="395"/>
                  </a:lnTo>
                  <a:lnTo>
                    <a:pt x="522" y="395"/>
                  </a:lnTo>
                  <a:lnTo>
                    <a:pt x="494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5" name="Freeform 904"/>
            <p:cNvSpPr>
              <a:spLocks/>
            </p:cNvSpPr>
            <p:nvPr/>
          </p:nvSpPr>
          <p:spPr bwMode="auto">
            <a:xfrm>
              <a:off x="2343" y="3901"/>
              <a:ext cx="491" cy="29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0" y="125"/>
                </a:cxn>
                <a:cxn ang="0">
                  <a:pos x="197" y="125"/>
                </a:cxn>
                <a:cxn ang="0">
                  <a:pos x="208" y="0"/>
                </a:cxn>
                <a:cxn ang="0">
                  <a:pos x="34" y="0"/>
                </a:cxn>
              </a:cxnLst>
              <a:rect l="0" t="0" r="r" b="b"/>
              <a:pathLst>
                <a:path w="208" h="125">
                  <a:moveTo>
                    <a:pt x="34" y="0"/>
                  </a:moveTo>
                  <a:cubicBezTo>
                    <a:pt x="34" y="0"/>
                    <a:pt x="30" y="1"/>
                    <a:pt x="3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6" name="Freeform 905"/>
            <p:cNvSpPr>
              <a:spLocks/>
            </p:cNvSpPr>
            <p:nvPr/>
          </p:nvSpPr>
          <p:spPr bwMode="auto">
            <a:xfrm>
              <a:off x="2853" y="3901"/>
              <a:ext cx="458" cy="295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24" y="0"/>
                </a:cxn>
                <a:cxn ang="0">
                  <a:pos x="0" y="295"/>
                </a:cxn>
                <a:cxn ang="0">
                  <a:pos x="458" y="295"/>
                </a:cxn>
                <a:cxn ang="0">
                  <a:pos x="437" y="0"/>
                </a:cxn>
              </a:cxnLst>
              <a:rect l="0" t="0" r="r" b="b"/>
              <a:pathLst>
                <a:path w="458" h="295">
                  <a:moveTo>
                    <a:pt x="437" y="0"/>
                  </a:moveTo>
                  <a:lnTo>
                    <a:pt x="24" y="0"/>
                  </a:lnTo>
                  <a:lnTo>
                    <a:pt x="0" y="295"/>
                  </a:lnTo>
                  <a:lnTo>
                    <a:pt x="458" y="295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7" name="Freeform 906"/>
            <p:cNvSpPr>
              <a:spLocks/>
            </p:cNvSpPr>
            <p:nvPr/>
          </p:nvSpPr>
          <p:spPr bwMode="auto">
            <a:xfrm>
              <a:off x="2239" y="4236"/>
              <a:ext cx="564" cy="395"/>
            </a:xfrm>
            <a:custGeom>
              <a:avLst/>
              <a:gdLst/>
              <a:ahLst/>
              <a:cxnLst>
                <a:cxn ang="0">
                  <a:pos x="1" y="159"/>
                </a:cxn>
                <a:cxn ang="0">
                  <a:pos x="4" y="167"/>
                </a:cxn>
                <a:cxn ang="0">
                  <a:pos x="224" y="167"/>
                </a:cxn>
                <a:cxn ang="0">
                  <a:pos x="239" y="0"/>
                </a:cxn>
                <a:cxn ang="0">
                  <a:pos x="40" y="0"/>
                </a:cxn>
                <a:cxn ang="0">
                  <a:pos x="1" y="159"/>
                </a:cxn>
              </a:cxnLst>
              <a:rect l="0" t="0" r="r" b="b"/>
              <a:pathLst>
                <a:path w="239" h="167">
                  <a:moveTo>
                    <a:pt x="1" y="159"/>
                  </a:moveTo>
                  <a:cubicBezTo>
                    <a:pt x="0" y="165"/>
                    <a:pt x="3" y="167"/>
                    <a:pt x="4" y="167"/>
                  </a:cubicBezTo>
                  <a:cubicBezTo>
                    <a:pt x="224" y="167"/>
                    <a:pt x="224" y="167"/>
                    <a:pt x="224" y="167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1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8" name="Freeform 907"/>
            <p:cNvSpPr>
              <a:spLocks noEditPoints="1"/>
            </p:cNvSpPr>
            <p:nvPr/>
          </p:nvSpPr>
          <p:spPr bwMode="auto">
            <a:xfrm>
              <a:off x="2050" y="3809"/>
              <a:ext cx="2077" cy="1462"/>
            </a:xfrm>
            <a:custGeom>
              <a:avLst/>
              <a:gdLst/>
              <a:ahLst/>
              <a:cxnLst>
                <a:cxn ang="0">
                  <a:pos x="877" y="407"/>
                </a:cxn>
                <a:cxn ang="0">
                  <a:pos x="877" y="390"/>
                </a:cxn>
                <a:cxn ang="0">
                  <a:pos x="769" y="14"/>
                </a:cxn>
                <a:cxn ang="0">
                  <a:pos x="751" y="0"/>
                </a:cxn>
                <a:cxn ang="0">
                  <a:pos x="127" y="0"/>
                </a:cxn>
                <a:cxn ang="0">
                  <a:pos x="110" y="14"/>
                </a:cxn>
                <a:cxn ang="0">
                  <a:pos x="2" y="390"/>
                </a:cxn>
                <a:cxn ang="0">
                  <a:pos x="3" y="409"/>
                </a:cxn>
                <a:cxn ang="0">
                  <a:pos x="1" y="416"/>
                </a:cxn>
                <a:cxn ang="0">
                  <a:pos x="30" y="439"/>
                </a:cxn>
                <a:cxn ang="0">
                  <a:pos x="384" y="439"/>
                </a:cxn>
                <a:cxn ang="0">
                  <a:pos x="367" y="594"/>
                </a:cxn>
                <a:cxn ang="0">
                  <a:pos x="369" y="600"/>
                </a:cxn>
                <a:cxn ang="0">
                  <a:pos x="368" y="602"/>
                </a:cxn>
                <a:cxn ang="0">
                  <a:pos x="440" y="619"/>
                </a:cxn>
                <a:cxn ang="0">
                  <a:pos x="512" y="602"/>
                </a:cxn>
                <a:cxn ang="0">
                  <a:pos x="511" y="600"/>
                </a:cxn>
                <a:cxn ang="0">
                  <a:pos x="513" y="594"/>
                </a:cxn>
                <a:cxn ang="0">
                  <a:pos x="496" y="439"/>
                </a:cxn>
                <a:cxn ang="0">
                  <a:pos x="851" y="439"/>
                </a:cxn>
                <a:cxn ang="0">
                  <a:pos x="879" y="416"/>
                </a:cxn>
                <a:cxn ang="0">
                  <a:pos x="877" y="407"/>
                </a:cxn>
                <a:cxn ang="0">
                  <a:pos x="801" y="371"/>
                </a:cxn>
                <a:cxn ang="0">
                  <a:pos x="79" y="371"/>
                </a:cxn>
                <a:cxn ang="0">
                  <a:pos x="60" y="340"/>
                </a:cxn>
                <a:cxn ang="0">
                  <a:pos x="136" y="44"/>
                </a:cxn>
                <a:cxn ang="0">
                  <a:pos x="162" y="25"/>
                </a:cxn>
                <a:cxn ang="0">
                  <a:pos x="718" y="25"/>
                </a:cxn>
                <a:cxn ang="0">
                  <a:pos x="718" y="25"/>
                </a:cxn>
                <a:cxn ang="0">
                  <a:pos x="744" y="44"/>
                </a:cxn>
                <a:cxn ang="0">
                  <a:pos x="820" y="340"/>
                </a:cxn>
                <a:cxn ang="0">
                  <a:pos x="801" y="371"/>
                </a:cxn>
              </a:cxnLst>
              <a:rect l="0" t="0" r="r" b="b"/>
              <a:pathLst>
                <a:path w="879" h="619">
                  <a:moveTo>
                    <a:pt x="877" y="407"/>
                  </a:moveTo>
                  <a:cubicBezTo>
                    <a:pt x="879" y="403"/>
                    <a:pt x="879" y="396"/>
                    <a:pt x="877" y="390"/>
                  </a:cubicBezTo>
                  <a:cubicBezTo>
                    <a:pt x="769" y="14"/>
                    <a:pt x="769" y="14"/>
                    <a:pt x="769" y="14"/>
                  </a:cubicBezTo>
                  <a:cubicBezTo>
                    <a:pt x="767" y="6"/>
                    <a:pt x="759" y="0"/>
                    <a:pt x="7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0" y="0"/>
                    <a:pt x="112" y="6"/>
                    <a:pt x="110" y="14"/>
                  </a:cubicBezTo>
                  <a:cubicBezTo>
                    <a:pt x="2" y="390"/>
                    <a:pt x="2" y="390"/>
                    <a:pt x="2" y="390"/>
                  </a:cubicBezTo>
                  <a:cubicBezTo>
                    <a:pt x="0" y="397"/>
                    <a:pt x="0" y="404"/>
                    <a:pt x="3" y="409"/>
                  </a:cubicBezTo>
                  <a:cubicBezTo>
                    <a:pt x="2" y="411"/>
                    <a:pt x="1" y="414"/>
                    <a:pt x="1" y="416"/>
                  </a:cubicBezTo>
                  <a:cubicBezTo>
                    <a:pt x="1" y="429"/>
                    <a:pt x="14" y="439"/>
                    <a:pt x="30" y="43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79" y="479"/>
                    <a:pt x="367" y="589"/>
                    <a:pt x="367" y="594"/>
                  </a:cubicBezTo>
                  <a:cubicBezTo>
                    <a:pt x="367" y="596"/>
                    <a:pt x="368" y="598"/>
                    <a:pt x="369" y="600"/>
                  </a:cubicBezTo>
                  <a:cubicBezTo>
                    <a:pt x="368" y="600"/>
                    <a:pt x="368" y="601"/>
                    <a:pt x="368" y="602"/>
                  </a:cubicBezTo>
                  <a:cubicBezTo>
                    <a:pt x="368" y="611"/>
                    <a:pt x="400" y="619"/>
                    <a:pt x="440" y="619"/>
                  </a:cubicBezTo>
                  <a:cubicBezTo>
                    <a:pt x="480" y="619"/>
                    <a:pt x="512" y="611"/>
                    <a:pt x="512" y="602"/>
                  </a:cubicBezTo>
                  <a:cubicBezTo>
                    <a:pt x="512" y="601"/>
                    <a:pt x="512" y="600"/>
                    <a:pt x="511" y="600"/>
                  </a:cubicBezTo>
                  <a:cubicBezTo>
                    <a:pt x="512" y="598"/>
                    <a:pt x="513" y="596"/>
                    <a:pt x="513" y="594"/>
                  </a:cubicBezTo>
                  <a:cubicBezTo>
                    <a:pt x="513" y="589"/>
                    <a:pt x="500" y="479"/>
                    <a:pt x="496" y="439"/>
                  </a:cubicBezTo>
                  <a:cubicBezTo>
                    <a:pt x="851" y="439"/>
                    <a:pt x="851" y="439"/>
                    <a:pt x="851" y="439"/>
                  </a:cubicBezTo>
                  <a:cubicBezTo>
                    <a:pt x="867" y="439"/>
                    <a:pt x="879" y="429"/>
                    <a:pt x="879" y="416"/>
                  </a:cubicBezTo>
                  <a:cubicBezTo>
                    <a:pt x="879" y="413"/>
                    <a:pt x="878" y="410"/>
                    <a:pt x="877" y="407"/>
                  </a:cubicBezTo>
                  <a:close/>
                  <a:moveTo>
                    <a:pt x="801" y="371"/>
                  </a:moveTo>
                  <a:cubicBezTo>
                    <a:pt x="79" y="371"/>
                    <a:pt x="79" y="371"/>
                    <a:pt x="79" y="371"/>
                  </a:cubicBezTo>
                  <a:cubicBezTo>
                    <a:pt x="62" y="371"/>
                    <a:pt x="56" y="356"/>
                    <a:pt x="60" y="340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9" y="34"/>
                    <a:pt x="149" y="25"/>
                    <a:pt x="162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31" y="25"/>
                    <a:pt x="741" y="34"/>
                    <a:pt x="744" y="44"/>
                  </a:cubicBezTo>
                  <a:cubicBezTo>
                    <a:pt x="820" y="340"/>
                    <a:pt x="820" y="340"/>
                    <a:pt x="820" y="340"/>
                  </a:cubicBezTo>
                  <a:cubicBezTo>
                    <a:pt x="824" y="356"/>
                    <a:pt x="817" y="371"/>
                    <a:pt x="801" y="3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9" name="Freeform 908"/>
            <p:cNvSpPr>
              <a:spLocks/>
            </p:cNvSpPr>
            <p:nvPr/>
          </p:nvSpPr>
          <p:spPr bwMode="auto">
            <a:xfrm>
              <a:off x="3330" y="3901"/>
              <a:ext cx="506" cy="295"/>
            </a:xfrm>
            <a:custGeom>
              <a:avLst/>
              <a:gdLst/>
              <a:ahLst/>
              <a:cxnLst>
                <a:cxn ang="0">
                  <a:pos x="184" y="5"/>
                </a:cxn>
                <a:cxn ang="0">
                  <a:pos x="179" y="0"/>
                </a:cxn>
                <a:cxn ang="0">
                  <a:pos x="0" y="0"/>
                </a:cxn>
                <a:cxn ang="0">
                  <a:pos x="11" y="125"/>
                </a:cxn>
                <a:cxn ang="0">
                  <a:pos x="214" y="125"/>
                </a:cxn>
                <a:cxn ang="0">
                  <a:pos x="184" y="5"/>
                </a:cxn>
              </a:cxnLst>
              <a:rect l="0" t="0" r="r" b="b"/>
              <a:pathLst>
                <a:path w="214" h="125">
                  <a:moveTo>
                    <a:pt x="184" y="5"/>
                  </a:moveTo>
                  <a:cubicBezTo>
                    <a:pt x="183" y="1"/>
                    <a:pt x="180" y="0"/>
                    <a:pt x="1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214" y="125"/>
                    <a:pt x="214" y="125"/>
                    <a:pt x="214" y="125"/>
                  </a:cubicBezTo>
                  <a:lnTo>
                    <a:pt x="18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0" name="Freeform 909"/>
            <p:cNvSpPr>
              <a:spLocks/>
            </p:cNvSpPr>
            <p:nvPr/>
          </p:nvSpPr>
          <p:spPr bwMode="auto">
            <a:xfrm>
              <a:off x="3359" y="4236"/>
              <a:ext cx="581" cy="39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0"/>
                </a:cxn>
                <a:cxn ang="0">
                  <a:pos x="15" y="167"/>
                </a:cxn>
                <a:cxn ang="0">
                  <a:pos x="241" y="167"/>
                </a:cxn>
                <a:cxn ang="0">
                  <a:pos x="244" y="159"/>
                </a:cxn>
                <a:cxn ang="0">
                  <a:pos x="206" y="0"/>
                </a:cxn>
              </a:cxnLst>
              <a:rect l="0" t="0" r="r" b="b"/>
              <a:pathLst>
                <a:path w="246" h="167">
                  <a:moveTo>
                    <a:pt x="2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241" y="167"/>
                    <a:pt x="241" y="167"/>
                    <a:pt x="241" y="167"/>
                  </a:cubicBezTo>
                  <a:cubicBezTo>
                    <a:pt x="243" y="167"/>
                    <a:pt x="246" y="165"/>
                    <a:pt x="244" y="159"/>
                  </a:cubicBezTo>
                  <a:lnTo>
                    <a:pt x="2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grpSp>
        <p:nvGrpSpPr>
          <p:cNvPr id="141" name="Group 910"/>
          <p:cNvGrpSpPr>
            <a:grpSpLocks noChangeAspect="1"/>
          </p:cNvGrpSpPr>
          <p:nvPr/>
        </p:nvGrpSpPr>
        <p:grpSpPr bwMode="auto">
          <a:xfrm>
            <a:off x="903504" y="3151185"/>
            <a:ext cx="360510" cy="259185"/>
            <a:chOff x="2050" y="3809"/>
            <a:chExt cx="2077" cy="1462"/>
          </a:xfrm>
          <a:solidFill>
            <a:sysClr val="windowText" lastClr="000000"/>
          </a:solidFill>
        </p:grpSpPr>
        <p:sp>
          <p:nvSpPr>
            <p:cNvPr id="142" name="Freeform 903"/>
            <p:cNvSpPr>
              <a:spLocks/>
            </p:cNvSpPr>
            <p:nvPr/>
          </p:nvSpPr>
          <p:spPr bwMode="auto">
            <a:xfrm>
              <a:off x="2820" y="4236"/>
              <a:ext cx="522" cy="39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95"/>
                </a:cxn>
                <a:cxn ang="0">
                  <a:pos x="522" y="395"/>
                </a:cxn>
                <a:cxn ang="0">
                  <a:pos x="494" y="0"/>
                </a:cxn>
                <a:cxn ang="0">
                  <a:pos x="31" y="0"/>
                </a:cxn>
              </a:cxnLst>
              <a:rect l="0" t="0" r="r" b="b"/>
              <a:pathLst>
                <a:path w="522" h="395">
                  <a:moveTo>
                    <a:pt x="31" y="0"/>
                  </a:moveTo>
                  <a:lnTo>
                    <a:pt x="0" y="395"/>
                  </a:lnTo>
                  <a:lnTo>
                    <a:pt x="522" y="395"/>
                  </a:lnTo>
                  <a:lnTo>
                    <a:pt x="494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3" name="Freeform 904"/>
            <p:cNvSpPr>
              <a:spLocks/>
            </p:cNvSpPr>
            <p:nvPr/>
          </p:nvSpPr>
          <p:spPr bwMode="auto">
            <a:xfrm>
              <a:off x="2343" y="3901"/>
              <a:ext cx="491" cy="29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0" y="125"/>
                </a:cxn>
                <a:cxn ang="0">
                  <a:pos x="197" y="125"/>
                </a:cxn>
                <a:cxn ang="0">
                  <a:pos x="208" y="0"/>
                </a:cxn>
                <a:cxn ang="0">
                  <a:pos x="34" y="0"/>
                </a:cxn>
              </a:cxnLst>
              <a:rect l="0" t="0" r="r" b="b"/>
              <a:pathLst>
                <a:path w="208" h="125">
                  <a:moveTo>
                    <a:pt x="34" y="0"/>
                  </a:moveTo>
                  <a:cubicBezTo>
                    <a:pt x="34" y="0"/>
                    <a:pt x="30" y="1"/>
                    <a:pt x="3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4" name="Freeform 905"/>
            <p:cNvSpPr>
              <a:spLocks/>
            </p:cNvSpPr>
            <p:nvPr/>
          </p:nvSpPr>
          <p:spPr bwMode="auto">
            <a:xfrm>
              <a:off x="2853" y="3901"/>
              <a:ext cx="458" cy="295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24" y="0"/>
                </a:cxn>
                <a:cxn ang="0">
                  <a:pos x="0" y="295"/>
                </a:cxn>
                <a:cxn ang="0">
                  <a:pos x="458" y="295"/>
                </a:cxn>
                <a:cxn ang="0">
                  <a:pos x="437" y="0"/>
                </a:cxn>
              </a:cxnLst>
              <a:rect l="0" t="0" r="r" b="b"/>
              <a:pathLst>
                <a:path w="458" h="295">
                  <a:moveTo>
                    <a:pt x="437" y="0"/>
                  </a:moveTo>
                  <a:lnTo>
                    <a:pt x="24" y="0"/>
                  </a:lnTo>
                  <a:lnTo>
                    <a:pt x="0" y="295"/>
                  </a:lnTo>
                  <a:lnTo>
                    <a:pt x="458" y="295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5" name="Freeform 906"/>
            <p:cNvSpPr>
              <a:spLocks/>
            </p:cNvSpPr>
            <p:nvPr/>
          </p:nvSpPr>
          <p:spPr bwMode="auto">
            <a:xfrm>
              <a:off x="2239" y="4236"/>
              <a:ext cx="564" cy="395"/>
            </a:xfrm>
            <a:custGeom>
              <a:avLst/>
              <a:gdLst/>
              <a:ahLst/>
              <a:cxnLst>
                <a:cxn ang="0">
                  <a:pos x="1" y="159"/>
                </a:cxn>
                <a:cxn ang="0">
                  <a:pos x="4" y="167"/>
                </a:cxn>
                <a:cxn ang="0">
                  <a:pos x="224" y="167"/>
                </a:cxn>
                <a:cxn ang="0">
                  <a:pos x="239" y="0"/>
                </a:cxn>
                <a:cxn ang="0">
                  <a:pos x="40" y="0"/>
                </a:cxn>
                <a:cxn ang="0">
                  <a:pos x="1" y="159"/>
                </a:cxn>
              </a:cxnLst>
              <a:rect l="0" t="0" r="r" b="b"/>
              <a:pathLst>
                <a:path w="239" h="167">
                  <a:moveTo>
                    <a:pt x="1" y="159"/>
                  </a:moveTo>
                  <a:cubicBezTo>
                    <a:pt x="0" y="165"/>
                    <a:pt x="3" y="167"/>
                    <a:pt x="4" y="167"/>
                  </a:cubicBezTo>
                  <a:cubicBezTo>
                    <a:pt x="224" y="167"/>
                    <a:pt x="224" y="167"/>
                    <a:pt x="224" y="167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1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6" name="Freeform 907"/>
            <p:cNvSpPr>
              <a:spLocks noEditPoints="1"/>
            </p:cNvSpPr>
            <p:nvPr/>
          </p:nvSpPr>
          <p:spPr bwMode="auto">
            <a:xfrm>
              <a:off x="2050" y="3809"/>
              <a:ext cx="2077" cy="1462"/>
            </a:xfrm>
            <a:custGeom>
              <a:avLst/>
              <a:gdLst/>
              <a:ahLst/>
              <a:cxnLst>
                <a:cxn ang="0">
                  <a:pos x="877" y="407"/>
                </a:cxn>
                <a:cxn ang="0">
                  <a:pos x="877" y="390"/>
                </a:cxn>
                <a:cxn ang="0">
                  <a:pos x="769" y="14"/>
                </a:cxn>
                <a:cxn ang="0">
                  <a:pos x="751" y="0"/>
                </a:cxn>
                <a:cxn ang="0">
                  <a:pos x="127" y="0"/>
                </a:cxn>
                <a:cxn ang="0">
                  <a:pos x="110" y="14"/>
                </a:cxn>
                <a:cxn ang="0">
                  <a:pos x="2" y="390"/>
                </a:cxn>
                <a:cxn ang="0">
                  <a:pos x="3" y="409"/>
                </a:cxn>
                <a:cxn ang="0">
                  <a:pos x="1" y="416"/>
                </a:cxn>
                <a:cxn ang="0">
                  <a:pos x="30" y="439"/>
                </a:cxn>
                <a:cxn ang="0">
                  <a:pos x="384" y="439"/>
                </a:cxn>
                <a:cxn ang="0">
                  <a:pos x="367" y="594"/>
                </a:cxn>
                <a:cxn ang="0">
                  <a:pos x="369" y="600"/>
                </a:cxn>
                <a:cxn ang="0">
                  <a:pos x="368" y="602"/>
                </a:cxn>
                <a:cxn ang="0">
                  <a:pos x="440" y="619"/>
                </a:cxn>
                <a:cxn ang="0">
                  <a:pos x="512" y="602"/>
                </a:cxn>
                <a:cxn ang="0">
                  <a:pos x="511" y="600"/>
                </a:cxn>
                <a:cxn ang="0">
                  <a:pos x="513" y="594"/>
                </a:cxn>
                <a:cxn ang="0">
                  <a:pos x="496" y="439"/>
                </a:cxn>
                <a:cxn ang="0">
                  <a:pos x="851" y="439"/>
                </a:cxn>
                <a:cxn ang="0">
                  <a:pos x="879" y="416"/>
                </a:cxn>
                <a:cxn ang="0">
                  <a:pos x="877" y="407"/>
                </a:cxn>
                <a:cxn ang="0">
                  <a:pos x="801" y="371"/>
                </a:cxn>
                <a:cxn ang="0">
                  <a:pos x="79" y="371"/>
                </a:cxn>
                <a:cxn ang="0">
                  <a:pos x="60" y="340"/>
                </a:cxn>
                <a:cxn ang="0">
                  <a:pos x="136" y="44"/>
                </a:cxn>
                <a:cxn ang="0">
                  <a:pos x="162" y="25"/>
                </a:cxn>
                <a:cxn ang="0">
                  <a:pos x="718" y="25"/>
                </a:cxn>
                <a:cxn ang="0">
                  <a:pos x="718" y="25"/>
                </a:cxn>
                <a:cxn ang="0">
                  <a:pos x="744" y="44"/>
                </a:cxn>
                <a:cxn ang="0">
                  <a:pos x="820" y="340"/>
                </a:cxn>
                <a:cxn ang="0">
                  <a:pos x="801" y="371"/>
                </a:cxn>
              </a:cxnLst>
              <a:rect l="0" t="0" r="r" b="b"/>
              <a:pathLst>
                <a:path w="879" h="619">
                  <a:moveTo>
                    <a:pt x="877" y="407"/>
                  </a:moveTo>
                  <a:cubicBezTo>
                    <a:pt x="879" y="403"/>
                    <a:pt x="879" y="396"/>
                    <a:pt x="877" y="390"/>
                  </a:cubicBezTo>
                  <a:cubicBezTo>
                    <a:pt x="769" y="14"/>
                    <a:pt x="769" y="14"/>
                    <a:pt x="769" y="14"/>
                  </a:cubicBezTo>
                  <a:cubicBezTo>
                    <a:pt x="767" y="6"/>
                    <a:pt x="759" y="0"/>
                    <a:pt x="7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0" y="0"/>
                    <a:pt x="112" y="6"/>
                    <a:pt x="110" y="14"/>
                  </a:cubicBezTo>
                  <a:cubicBezTo>
                    <a:pt x="2" y="390"/>
                    <a:pt x="2" y="390"/>
                    <a:pt x="2" y="390"/>
                  </a:cubicBezTo>
                  <a:cubicBezTo>
                    <a:pt x="0" y="397"/>
                    <a:pt x="0" y="404"/>
                    <a:pt x="3" y="409"/>
                  </a:cubicBezTo>
                  <a:cubicBezTo>
                    <a:pt x="2" y="411"/>
                    <a:pt x="1" y="414"/>
                    <a:pt x="1" y="416"/>
                  </a:cubicBezTo>
                  <a:cubicBezTo>
                    <a:pt x="1" y="429"/>
                    <a:pt x="14" y="439"/>
                    <a:pt x="30" y="43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79" y="479"/>
                    <a:pt x="367" y="589"/>
                    <a:pt x="367" y="594"/>
                  </a:cubicBezTo>
                  <a:cubicBezTo>
                    <a:pt x="367" y="596"/>
                    <a:pt x="368" y="598"/>
                    <a:pt x="369" y="600"/>
                  </a:cubicBezTo>
                  <a:cubicBezTo>
                    <a:pt x="368" y="600"/>
                    <a:pt x="368" y="601"/>
                    <a:pt x="368" y="602"/>
                  </a:cubicBezTo>
                  <a:cubicBezTo>
                    <a:pt x="368" y="611"/>
                    <a:pt x="400" y="619"/>
                    <a:pt x="440" y="619"/>
                  </a:cubicBezTo>
                  <a:cubicBezTo>
                    <a:pt x="480" y="619"/>
                    <a:pt x="512" y="611"/>
                    <a:pt x="512" y="602"/>
                  </a:cubicBezTo>
                  <a:cubicBezTo>
                    <a:pt x="512" y="601"/>
                    <a:pt x="512" y="600"/>
                    <a:pt x="511" y="600"/>
                  </a:cubicBezTo>
                  <a:cubicBezTo>
                    <a:pt x="512" y="598"/>
                    <a:pt x="513" y="596"/>
                    <a:pt x="513" y="594"/>
                  </a:cubicBezTo>
                  <a:cubicBezTo>
                    <a:pt x="513" y="589"/>
                    <a:pt x="500" y="479"/>
                    <a:pt x="496" y="439"/>
                  </a:cubicBezTo>
                  <a:cubicBezTo>
                    <a:pt x="851" y="439"/>
                    <a:pt x="851" y="439"/>
                    <a:pt x="851" y="439"/>
                  </a:cubicBezTo>
                  <a:cubicBezTo>
                    <a:pt x="867" y="439"/>
                    <a:pt x="879" y="429"/>
                    <a:pt x="879" y="416"/>
                  </a:cubicBezTo>
                  <a:cubicBezTo>
                    <a:pt x="879" y="413"/>
                    <a:pt x="878" y="410"/>
                    <a:pt x="877" y="407"/>
                  </a:cubicBezTo>
                  <a:close/>
                  <a:moveTo>
                    <a:pt x="801" y="371"/>
                  </a:moveTo>
                  <a:cubicBezTo>
                    <a:pt x="79" y="371"/>
                    <a:pt x="79" y="371"/>
                    <a:pt x="79" y="371"/>
                  </a:cubicBezTo>
                  <a:cubicBezTo>
                    <a:pt x="62" y="371"/>
                    <a:pt x="56" y="356"/>
                    <a:pt x="60" y="340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9" y="34"/>
                    <a:pt x="149" y="25"/>
                    <a:pt x="162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31" y="25"/>
                    <a:pt x="741" y="34"/>
                    <a:pt x="744" y="44"/>
                  </a:cubicBezTo>
                  <a:cubicBezTo>
                    <a:pt x="820" y="340"/>
                    <a:pt x="820" y="340"/>
                    <a:pt x="820" y="340"/>
                  </a:cubicBezTo>
                  <a:cubicBezTo>
                    <a:pt x="824" y="356"/>
                    <a:pt x="817" y="371"/>
                    <a:pt x="801" y="3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7" name="Freeform 908"/>
            <p:cNvSpPr>
              <a:spLocks/>
            </p:cNvSpPr>
            <p:nvPr/>
          </p:nvSpPr>
          <p:spPr bwMode="auto">
            <a:xfrm>
              <a:off x="3330" y="3901"/>
              <a:ext cx="506" cy="295"/>
            </a:xfrm>
            <a:custGeom>
              <a:avLst/>
              <a:gdLst/>
              <a:ahLst/>
              <a:cxnLst>
                <a:cxn ang="0">
                  <a:pos x="184" y="5"/>
                </a:cxn>
                <a:cxn ang="0">
                  <a:pos x="179" y="0"/>
                </a:cxn>
                <a:cxn ang="0">
                  <a:pos x="0" y="0"/>
                </a:cxn>
                <a:cxn ang="0">
                  <a:pos x="11" y="125"/>
                </a:cxn>
                <a:cxn ang="0">
                  <a:pos x="214" y="125"/>
                </a:cxn>
                <a:cxn ang="0">
                  <a:pos x="184" y="5"/>
                </a:cxn>
              </a:cxnLst>
              <a:rect l="0" t="0" r="r" b="b"/>
              <a:pathLst>
                <a:path w="214" h="125">
                  <a:moveTo>
                    <a:pt x="184" y="5"/>
                  </a:moveTo>
                  <a:cubicBezTo>
                    <a:pt x="183" y="1"/>
                    <a:pt x="180" y="0"/>
                    <a:pt x="1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214" y="125"/>
                    <a:pt x="214" y="125"/>
                    <a:pt x="214" y="125"/>
                  </a:cubicBezTo>
                  <a:lnTo>
                    <a:pt x="18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8" name="Freeform 909"/>
            <p:cNvSpPr>
              <a:spLocks/>
            </p:cNvSpPr>
            <p:nvPr/>
          </p:nvSpPr>
          <p:spPr bwMode="auto">
            <a:xfrm>
              <a:off x="3359" y="4236"/>
              <a:ext cx="581" cy="39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0"/>
                </a:cxn>
                <a:cxn ang="0">
                  <a:pos x="15" y="167"/>
                </a:cxn>
                <a:cxn ang="0">
                  <a:pos x="241" y="167"/>
                </a:cxn>
                <a:cxn ang="0">
                  <a:pos x="244" y="159"/>
                </a:cxn>
                <a:cxn ang="0">
                  <a:pos x="206" y="0"/>
                </a:cxn>
              </a:cxnLst>
              <a:rect l="0" t="0" r="r" b="b"/>
              <a:pathLst>
                <a:path w="246" h="167">
                  <a:moveTo>
                    <a:pt x="2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241" y="167"/>
                    <a:pt x="241" y="167"/>
                    <a:pt x="241" y="167"/>
                  </a:cubicBezTo>
                  <a:cubicBezTo>
                    <a:pt x="243" y="167"/>
                    <a:pt x="246" y="165"/>
                    <a:pt x="244" y="159"/>
                  </a:cubicBezTo>
                  <a:lnTo>
                    <a:pt x="2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grpSp>
        <p:nvGrpSpPr>
          <p:cNvPr id="149" name="Group 910"/>
          <p:cNvGrpSpPr>
            <a:grpSpLocks noChangeAspect="1"/>
          </p:cNvGrpSpPr>
          <p:nvPr/>
        </p:nvGrpSpPr>
        <p:grpSpPr bwMode="auto">
          <a:xfrm>
            <a:off x="3554074" y="4522247"/>
            <a:ext cx="360510" cy="259185"/>
            <a:chOff x="2050" y="3809"/>
            <a:chExt cx="2077" cy="1462"/>
          </a:xfrm>
          <a:solidFill>
            <a:sysClr val="windowText" lastClr="000000"/>
          </a:solidFill>
        </p:grpSpPr>
        <p:sp>
          <p:nvSpPr>
            <p:cNvPr id="150" name="Freeform 903"/>
            <p:cNvSpPr>
              <a:spLocks/>
            </p:cNvSpPr>
            <p:nvPr/>
          </p:nvSpPr>
          <p:spPr bwMode="auto">
            <a:xfrm>
              <a:off x="2820" y="4236"/>
              <a:ext cx="522" cy="39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95"/>
                </a:cxn>
                <a:cxn ang="0">
                  <a:pos x="522" y="395"/>
                </a:cxn>
                <a:cxn ang="0">
                  <a:pos x="494" y="0"/>
                </a:cxn>
                <a:cxn ang="0">
                  <a:pos x="31" y="0"/>
                </a:cxn>
              </a:cxnLst>
              <a:rect l="0" t="0" r="r" b="b"/>
              <a:pathLst>
                <a:path w="522" h="395">
                  <a:moveTo>
                    <a:pt x="31" y="0"/>
                  </a:moveTo>
                  <a:lnTo>
                    <a:pt x="0" y="395"/>
                  </a:lnTo>
                  <a:lnTo>
                    <a:pt x="522" y="395"/>
                  </a:lnTo>
                  <a:lnTo>
                    <a:pt x="494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1" name="Freeform 904"/>
            <p:cNvSpPr>
              <a:spLocks/>
            </p:cNvSpPr>
            <p:nvPr/>
          </p:nvSpPr>
          <p:spPr bwMode="auto">
            <a:xfrm>
              <a:off x="2343" y="3901"/>
              <a:ext cx="491" cy="29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0" y="125"/>
                </a:cxn>
                <a:cxn ang="0">
                  <a:pos x="197" y="125"/>
                </a:cxn>
                <a:cxn ang="0">
                  <a:pos x="208" y="0"/>
                </a:cxn>
                <a:cxn ang="0">
                  <a:pos x="34" y="0"/>
                </a:cxn>
              </a:cxnLst>
              <a:rect l="0" t="0" r="r" b="b"/>
              <a:pathLst>
                <a:path w="208" h="125">
                  <a:moveTo>
                    <a:pt x="34" y="0"/>
                  </a:moveTo>
                  <a:cubicBezTo>
                    <a:pt x="34" y="0"/>
                    <a:pt x="30" y="1"/>
                    <a:pt x="3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2" name="Freeform 905"/>
            <p:cNvSpPr>
              <a:spLocks/>
            </p:cNvSpPr>
            <p:nvPr/>
          </p:nvSpPr>
          <p:spPr bwMode="auto">
            <a:xfrm>
              <a:off x="2853" y="3901"/>
              <a:ext cx="458" cy="295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24" y="0"/>
                </a:cxn>
                <a:cxn ang="0">
                  <a:pos x="0" y="295"/>
                </a:cxn>
                <a:cxn ang="0">
                  <a:pos x="458" y="295"/>
                </a:cxn>
                <a:cxn ang="0">
                  <a:pos x="437" y="0"/>
                </a:cxn>
              </a:cxnLst>
              <a:rect l="0" t="0" r="r" b="b"/>
              <a:pathLst>
                <a:path w="458" h="295">
                  <a:moveTo>
                    <a:pt x="437" y="0"/>
                  </a:moveTo>
                  <a:lnTo>
                    <a:pt x="24" y="0"/>
                  </a:lnTo>
                  <a:lnTo>
                    <a:pt x="0" y="295"/>
                  </a:lnTo>
                  <a:lnTo>
                    <a:pt x="458" y="295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3" name="Freeform 906"/>
            <p:cNvSpPr>
              <a:spLocks/>
            </p:cNvSpPr>
            <p:nvPr/>
          </p:nvSpPr>
          <p:spPr bwMode="auto">
            <a:xfrm>
              <a:off x="2239" y="4236"/>
              <a:ext cx="564" cy="395"/>
            </a:xfrm>
            <a:custGeom>
              <a:avLst/>
              <a:gdLst/>
              <a:ahLst/>
              <a:cxnLst>
                <a:cxn ang="0">
                  <a:pos x="1" y="159"/>
                </a:cxn>
                <a:cxn ang="0">
                  <a:pos x="4" y="167"/>
                </a:cxn>
                <a:cxn ang="0">
                  <a:pos x="224" y="167"/>
                </a:cxn>
                <a:cxn ang="0">
                  <a:pos x="239" y="0"/>
                </a:cxn>
                <a:cxn ang="0">
                  <a:pos x="40" y="0"/>
                </a:cxn>
                <a:cxn ang="0">
                  <a:pos x="1" y="159"/>
                </a:cxn>
              </a:cxnLst>
              <a:rect l="0" t="0" r="r" b="b"/>
              <a:pathLst>
                <a:path w="239" h="167">
                  <a:moveTo>
                    <a:pt x="1" y="159"/>
                  </a:moveTo>
                  <a:cubicBezTo>
                    <a:pt x="0" y="165"/>
                    <a:pt x="3" y="167"/>
                    <a:pt x="4" y="167"/>
                  </a:cubicBezTo>
                  <a:cubicBezTo>
                    <a:pt x="224" y="167"/>
                    <a:pt x="224" y="167"/>
                    <a:pt x="224" y="167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1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4" name="Freeform 907"/>
            <p:cNvSpPr>
              <a:spLocks noEditPoints="1"/>
            </p:cNvSpPr>
            <p:nvPr/>
          </p:nvSpPr>
          <p:spPr bwMode="auto">
            <a:xfrm>
              <a:off x="2050" y="3809"/>
              <a:ext cx="2077" cy="1462"/>
            </a:xfrm>
            <a:custGeom>
              <a:avLst/>
              <a:gdLst/>
              <a:ahLst/>
              <a:cxnLst>
                <a:cxn ang="0">
                  <a:pos x="877" y="407"/>
                </a:cxn>
                <a:cxn ang="0">
                  <a:pos x="877" y="390"/>
                </a:cxn>
                <a:cxn ang="0">
                  <a:pos x="769" y="14"/>
                </a:cxn>
                <a:cxn ang="0">
                  <a:pos x="751" y="0"/>
                </a:cxn>
                <a:cxn ang="0">
                  <a:pos x="127" y="0"/>
                </a:cxn>
                <a:cxn ang="0">
                  <a:pos x="110" y="14"/>
                </a:cxn>
                <a:cxn ang="0">
                  <a:pos x="2" y="390"/>
                </a:cxn>
                <a:cxn ang="0">
                  <a:pos x="3" y="409"/>
                </a:cxn>
                <a:cxn ang="0">
                  <a:pos x="1" y="416"/>
                </a:cxn>
                <a:cxn ang="0">
                  <a:pos x="30" y="439"/>
                </a:cxn>
                <a:cxn ang="0">
                  <a:pos x="384" y="439"/>
                </a:cxn>
                <a:cxn ang="0">
                  <a:pos x="367" y="594"/>
                </a:cxn>
                <a:cxn ang="0">
                  <a:pos x="369" y="600"/>
                </a:cxn>
                <a:cxn ang="0">
                  <a:pos x="368" y="602"/>
                </a:cxn>
                <a:cxn ang="0">
                  <a:pos x="440" y="619"/>
                </a:cxn>
                <a:cxn ang="0">
                  <a:pos x="512" y="602"/>
                </a:cxn>
                <a:cxn ang="0">
                  <a:pos x="511" y="600"/>
                </a:cxn>
                <a:cxn ang="0">
                  <a:pos x="513" y="594"/>
                </a:cxn>
                <a:cxn ang="0">
                  <a:pos x="496" y="439"/>
                </a:cxn>
                <a:cxn ang="0">
                  <a:pos x="851" y="439"/>
                </a:cxn>
                <a:cxn ang="0">
                  <a:pos x="879" y="416"/>
                </a:cxn>
                <a:cxn ang="0">
                  <a:pos x="877" y="407"/>
                </a:cxn>
                <a:cxn ang="0">
                  <a:pos x="801" y="371"/>
                </a:cxn>
                <a:cxn ang="0">
                  <a:pos x="79" y="371"/>
                </a:cxn>
                <a:cxn ang="0">
                  <a:pos x="60" y="340"/>
                </a:cxn>
                <a:cxn ang="0">
                  <a:pos x="136" y="44"/>
                </a:cxn>
                <a:cxn ang="0">
                  <a:pos x="162" y="25"/>
                </a:cxn>
                <a:cxn ang="0">
                  <a:pos x="718" y="25"/>
                </a:cxn>
                <a:cxn ang="0">
                  <a:pos x="718" y="25"/>
                </a:cxn>
                <a:cxn ang="0">
                  <a:pos x="744" y="44"/>
                </a:cxn>
                <a:cxn ang="0">
                  <a:pos x="820" y="340"/>
                </a:cxn>
                <a:cxn ang="0">
                  <a:pos x="801" y="371"/>
                </a:cxn>
              </a:cxnLst>
              <a:rect l="0" t="0" r="r" b="b"/>
              <a:pathLst>
                <a:path w="879" h="619">
                  <a:moveTo>
                    <a:pt x="877" y="407"/>
                  </a:moveTo>
                  <a:cubicBezTo>
                    <a:pt x="879" y="403"/>
                    <a:pt x="879" y="396"/>
                    <a:pt x="877" y="390"/>
                  </a:cubicBezTo>
                  <a:cubicBezTo>
                    <a:pt x="769" y="14"/>
                    <a:pt x="769" y="14"/>
                    <a:pt x="769" y="14"/>
                  </a:cubicBezTo>
                  <a:cubicBezTo>
                    <a:pt x="767" y="6"/>
                    <a:pt x="759" y="0"/>
                    <a:pt x="7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0" y="0"/>
                    <a:pt x="112" y="6"/>
                    <a:pt x="110" y="14"/>
                  </a:cubicBezTo>
                  <a:cubicBezTo>
                    <a:pt x="2" y="390"/>
                    <a:pt x="2" y="390"/>
                    <a:pt x="2" y="390"/>
                  </a:cubicBezTo>
                  <a:cubicBezTo>
                    <a:pt x="0" y="397"/>
                    <a:pt x="0" y="404"/>
                    <a:pt x="3" y="409"/>
                  </a:cubicBezTo>
                  <a:cubicBezTo>
                    <a:pt x="2" y="411"/>
                    <a:pt x="1" y="414"/>
                    <a:pt x="1" y="416"/>
                  </a:cubicBezTo>
                  <a:cubicBezTo>
                    <a:pt x="1" y="429"/>
                    <a:pt x="14" y="439"/>
                    <a:pt x="30" y="43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79" y="479"/>
                    <a:pt x="367" y="589"/>
                    <a:pt x="367" y="594"/>
                  </a:cubicBezTo>
                  <a:cubicBezTo>
                    <a:pt x="367" y="596"/>
                    <a:pt x="368" y="598"/>
                    <a:pt x="369" y="600"/>
                  </a:cubicBezTo>
                  <a:cubicBezTo>
                    <a:pt x="368" y="600"/>
                    <a:pt x="368" y="601"/>
                    <a:pt x="368" y="602"/>
                  </a:cubicBezTo>
                  <a:cubicBezTo>
                    <a:pt x="368" y="611"/>
                    <a:pt x="400" y="619"/>
                    <a:pt x="440" y="619"/>
                  </a:cubicBezTo>
                  <a:cubicBezTo>
                    <a:pt x="480" y="619"/>
                    <a:pt x="512" y="611"/>
                    <a:pt x="512" y="602"/>
                  </a:cubicBezTo>
                  <a:cubicBezTo>
                    <a:pt x="512" y="601"/>
                    <a:pt x="512" y="600"/>
                    <a:pt x="511" y="600"/>
                  </a:cubicBezTo>
                  <a:cubicBezTo>
                    <a:pt x="512" y="598"/>
                    <a:pt x="513" y="596"/>
                    <a:pt x="513" y="594"/>
                  </a:cubicBezTo>
                  <a:cubicBezTo>
                    <a:pt x="513" y="589"/>
                    <a:pt x="500" y="479"/>
                    <a:pt x="496" y="439"/>
                  </a:cubicBezTo>
                  <a:cubicBezTo>
                    <a:pt x="851" y="439"/>
                    <a:pt x="851" y="439"/>
                    <a:pt x="851" y="439"/>
                  </a:cubicBezTo>
                  <a:cubicBezTo>
                    <a:pt x="867" y="439"/>
                    <a:pt x="879" y="429"/>
                    <a:pt x="879" y="416"/>
                  </a:cubicBezTo>
                  <a:cubicBezTo>
                    <a:pt x="879" y="413"/>
                    <a:pt x="878" y="410"/>
                    <a:pt x="877" y="407"/>
                  </a:cubicBezTo>
                  <a:close/>
                  <a:moveTo>
                    <a:pt x="801" y="371"/>
                  </a:moveTo>
                  <a:cubicBezTo>
                    <a:pt x="79" y="371"/>
                    <a:pt x="79" y="371"/>
                    <a:pt x="79" y="371"/>
                  </a:cubicBezTo>
                  <a:cubicBezTo>
                    <a:pt x="62" y="371"/>
                    <a:pt x="56" y="356"/>
                    <a:pt x="60" y="340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9" y="34"/>
                    <a:pt x="149" y="25"/>
                    <a:pt x="162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31" y="25"/>
                    <a:pt x="741" y="34"/>
                    <a:pt x="744" y="44"/>
                  </a:cubicBezTo>
                  <a:cubicBezTo>
                    <a:pt x="820" y="340"/>
                    <a:pt x="820" y="340"/>
                    <a:pt x="820" y="340"/>
                  </a:cubicBezTo>
                  <a:cubicBezTo>
                    <a:pt x="824" y="356"/>
                    <a:pt x="817" y="371"/>
                    <a:pt x="801" y="3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5" name="Freeform 908"/>
            <p:cNvSpPr>
              <a:spLocks/>
            </p:cNvSpPr>
            <p:nvPr/>
          </p:nvSpPr>
          <p:spPr bwMode="auto">
            <a:xfrm>
              <a:off x="3330" y="3901"/>
              <a:ext cx="506" cy="295"/>
            </a:xfrm>
            <a:custGeom>
              <a:avLst/>
              <a:gdLst/>
              <a:ahLst/>
              <a:cxnLst>
                <a:cxn ang="0">
                  <a:pos x="184" y="5"/>
                </a:cxn>
                <a:cxn ang="0">
                  <a:pos x="179" y="0"/>
                </a:cxn>
                <a:cxn ang="0">
                  <a:pos x="0" y="0"/>
                </a:cxn>
                <a:cxn ang="0">
                  <a:pos x="11" y="125"/>
                </a:cxn>
                <a:cxn ang="0">
                  <a:pos x="214" y="125"/>
                </a:cxn>
                <a:cxn ang="0">
                  <a:pos x="184" y="5"/>
                </a:cxn>
              </a:cxnLst>
              <a:rect l="0" t="0" r="r" b="b"/>
              <a:pathLst>
                <a:path w="214" h="125">
                  <a:moveTo>
                    <a:pt x="184" y="5"/>
                  </a:moveTo>
                  <a:cubicBezTo>
                    <a:pt x="183" y="1"/>
                    <a:pt x="180" y="0"/>
                    <a:pt x="1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214" y="125"/>
                    <a:pt x="214" y="125"/>
                    <a:pt x="214" y="125"/>
                  </a:cubicBezTo>
                  <a:lnTo>
                    <a:pt x="18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6" name="Freeform 909"/>
            <p:cNvSpPr>
              <a:spLocks/>
            </p:cNvSpPr>
            <p:nvPr/>
          </p:nvSpPr>
          <p:spPr bwMode="auto">
            <a:xfrm>
              <a:off x="3359" y="4236"/>
              <a:ext cx="581" cy="39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0"/>
                </a:cxn>
                <a:cxn ang="0">
                  <a:pos x="15" y="167"/>
                </a:cxn>
                <a:cxn ang="0">
                  <a:pos x="241" y="167"/>
                </a:cxn>
                <a:cxn ang="0">
                  <a:pos x="244" y="159"/>
                </a:cxn>
                <a:cxn ang="0">
                  <a:pos x="206" y="0"/>
                </a:cxn>
              </a:cxnLst>
              <a:rect l="0" t="0" r="r" b="b"/>
              <a:pathLst>
                <a:path w="246" h="167">
                  <a:moveTo>
                    <a:pt x="2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241" y="167"/>
                    <a:pt x="241" y="167"/>
                    <a:pt x="241" y="167"/>
                  </a:cubicBezTo>
                  <a:cubicBezTo>
                    <a:pt x="243" y="167"/>
                    <a:pt x="246" y="165"/>
                    <a:pt x="244" y="159"/>
                  </a:cubicBezTo>
                  <a:lnTo>
                    <a:pt x="2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1650512" y="1989142"/>
            <a:ext cx="1055648" cy="24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latin typeface="Verdana" pitchFamily="34" charset="0"/>
              </a:rPr>
              <a:t>UltraTec</a:t>
            </a:r>
            <a:endParaRPr lang="en-US" b="0" i="1" dirty="0">
              <a:latin typeface="Verdana" pitchFamily="34" charset="0"/>
            </a:endParaRPr>
          </a:p>
        </p:txBody>
      </p:sp>
      <p:grpSp>
        <p:nvGrpSpPr>
          <p:cNvPr id="159" name="Group 910"/>
          <p:cNvGrpSpPr>
            <a:grpSpLocks noChangeAspect="1"/>
          </p:cNvGrpSpPr>
          <p:nvPr/>
        </p:nvGrpSpPr>
        <p:grpSpPr bwMode="auto">
          <a:xfrm>
            <a:off x="1654659" y="2288441"/>
            <a:ext cx="360510" cy="259185"/>
            <a:chOff x="2050" y="3809"/>
            <a:chExt cx="2077" cy="1462"/>
          </a:xfrm>
          <a:solidFill>
            <a:sysClr val="windowText" lastClr="000000"/>
          </a:solidFill>
        </p:grpSpPr>
        <p:sp>
          <p:nvSpPr>
            <p:cNvPr id="160" name="Freeform 903"/>
            <p:cNvSpPr>
              <a:spLocks/>
            </p:cNvSpPr>
            <p:nvPr/>
          </p:nvSpPr>
          <p:spPr bwMode="auto">
            <a:xfrm>
              <a:off x="2820" y="4236"/>
              <a:ext cx="522" cy="39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95"/>
                </a:cxn>
                <a:cxn ang="0">
                  <a:pos x="522" y="395"/>
                </a:cxn>
                <a:cxn ang="0">
                  <a:pos x="494" y="0"/>
                </a:cxn>
                <a:cxn ang="0">
                  <a:pos x="31" y="0"/>
                </a:cxn>
              </a:cxnLst>
              <a:rect l="0" t="0" r="r" b="b"/>
              <a:pathLst>
                <a:path w="522" h="395">
                  <a:moveTo>
                    <a:pt x="31" y="0"/>
                  </a:moveTo>
                  <a:lnTo>
                    <a:pt x="0" y="395"/>
                  </a:lnTo>
                  <a:lnTo>
                    <a:pt x="522" y="395"/>
                  </a:lnTo>
                  <a:lnTo>
                    <a:pt x="494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1" name="Freeform 904"/>
            <p:cNvSpPr>
              <a:spLocks/>
            </p:cNvSpPr>
            <p:nvPr/>
          </p:nvSpPr>
          <p:spPr bwMode="auto">
            <a:xfrm>
              <a:off x="2343" y="3901"/>
              <a:ext cx="491" cy="29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0" y="125"/>
                </a:cxn>
                <a:cxn ang="0">
                  <a:pos x="197" y="125"/>
                </a:cxn>
                <a:cxn ang="0">
                  <a:pos x="208" y="0"/>
                </a:cxn>
                <a:cxn ang="0">
                  <a:pos x="34" y="0"/>
                </a:cxn>
              </a:cxnLst>
              <a:rect l="0" t="0" r="r" b="b"/>
              <a:pathLst>
                <a:path w="208" h="125">
                  <a:moveTo>
                    <a:pt x="34" y="0"/>
                  </a:moveTo>
                  <a:cubicBezTo>
                    <a:pt x="34" y="0"/>
                    <a:pt x="30" y="1"/>
                    <a:pt x="3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2" name="Freeform 905"/>
            <p:cNvSpPr>
              <a:spLocks/>
            </p:cNvSpPr>
            <p:nvPr/>
          </p:nvSpPr>
          <p:spPr bwMode="auto">
            <a:xfrm>
              <a:off x="2853" y="3901"/>
              <a:ext cx="458" cy="295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24" y="0"/>
                </a:cxn>
                <a:cxn ang="0">
                  <a:pos x="0" y="295"/>
                </a:cxn>
                <a:cxn ang="0">
                  <a:pos x="458" y="295"/>
                </a:cxn>
                <a:cxn ang="0">
                  <a:pos x="437" y="0"/>
                </a:cxn>
              </a:cxnLst>
              <a:rect l="0" t="0" r="r" b="b"/>
              <a:pathLst>
                <a:path w="458" h="295">
                  <a:moveTo>
                    <a:pt x="437" y="0"/>
                  </a:moveTo>
                  <a:lnTo>
                    <a:pt x="24" y="0"/>
                  </a:lnTo>
                  <a:lnTo>
                    <a:pt x="0" y="295"/>
                  </a:lnTo>
                  <a:lnTo>
                    <a:pt x="458" y="295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3" name="Freeform 906"/>
            <p:cNvSpPr>
              <a:spLocks/>
            </p:cNvSpPr>
            <p:nvPr/>
          </p:nvSpPr>
          <p:spPr bwMode="auto">
            <a:xfrm>
              <a:off x="2239" y="4236"/>
              <a:ext cx="564" cy="395"/>
            </a:xfrm>
            <a:custGeom>
              <a:avLst/>
              <a:gdLst/>
              <a:ahLst/>
              <a:cxnLst>
                <a:cxn ang="0">
                  <a:pos x="1" y="159"/>
                </a:cxn>
                <a:cxn ang="0">
                  <a:pos x="4" y="167"/>
                </a:cxn>
                <a:cxn ang="0">
                  <a:pos x="224" y="167"/>
                </a:cxn>
                <a:cxn ang="0">
                  <a:pos x="239" y="0"/>
                </a:cxn>
                <a:cxn ang="0">
                  <a:pos x="40" y="0"/>
                </a:cxn>
                <a:cxn ang="0">
                  <a:pos x="1" y="159"/>
                </a:cxn>
              </a:cxnLst>
              <a:rect l="0" t="0" r="r" b="b"/>
              <a:pathLst>
                <a:path w="239" h="167">
                  <a:moveTo>
                    <a:pt x="1" y="159"/>
                  </a:moveTo>
                  <a:cubicBezTo>
                    <a:pt x="0" y="165"/>
                    <a:pt x="3" y="167"/>
                    <a:pt x="4" y="167"/>
                  </a:cubicBezTo>
                  <a:cubicBezTo>
                    <a:pt x="224" y="167"/>
                    <a:pt x="224" y="167"/>
                    <a:pt x="224" y="167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1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4" name="Freeform 907"/>
            <p:cNvSpPr>
              <a:spLocks noEditPoints="1"/>
            </p:cNvSpPr>
            <p:nvPr/>
          </p:nvSpPr>
          <p:spPr bwMode="auto">
            <a:xfrm>
              <a:off x="2050" y="3809"/>
              <a:ext cx="2077" cy="1462"/>
            </a:xfrm>
            <a:custGeom>
              <a:avLst/>
              <a:gdLst/>
              <a:ahLst/>
              <a:cxnLst>
                <a:cxn ang="0">
                  <a:pos x="877" y="407"/>
                </a:cxn>
                <a:cxn ang="0">
                  <a:pos x="877" y="390"/>
                </a:cxn>
                <a:cxn ang="0">
                  <a:pos x="769" y="14"/>
                </a:cxn>
                <a:cxn ang="0">
                  <a:pos x="751" y="0"/>
                </a:cxn>
                <a:cxn ang="0">
                  <a:pos x="127" y="0"/>
                </a:cxn>
                <a:cxn ang="0">
                  <a:pos x="110" y="14"/>
                </a:cxn>
                <a:cxn ang="0">
                  <a:pos x="2" y="390"/>
                </a:cxn>
                <a:cxn ang="0">
                  <a:pos x="3" y="409"/>
                </a:cxn>
                <a:cxn ang="0">
                  <a:pos x="1" y="416"/>
                </a:cxn>
                <a:cxn ang="0">
                  <a:pos x="30" y="439"/>
                </a:cxn>
                <a:cxn ang="0">
                  <a:pos x="384" y="439"/>
                </a:cxn>
                <a:cxn ang="0">
                  <a:pos x="367" y="594"/>
                </a:cxn>
                <a:cxn ang="0">
                  <a:pos x="369" y="600"/>
                </a:cxn>
                <a:cxn ang="0">
                  <a:pos x="368" y="602"/>
                </a:cxn>
                <a:cxn ang="0">
                  <a:pos x="440" y="619"/>
                </a:cxn>
                <a:cxn ang="0">
                  <a:pos x="512" y="602"/>
                </a:cxn>
                <a:cxn ang="0">
                  <a:pos x="511" y="600"/>
                </a:cxn>
                <a:cxn ang="0">
                  <a:pos x="513" y="594"/>
                </a:cxn>
                <a:cxn ang="0">
                  <a:pos x="496" y="439"/>
                </a:cxn>
                <a:cxn ang="0">
                  <a:pos x="851" y="439"/>
                </a:cxn>
                <a:cxn ang="0">
                  <a:pos x="879" y="416"/>
                </a:cxn>
                <a:cxn ang="0">
                  <a:pos x="877" y="407"/>
                </a:cxn>
                <a:cxn ang="0">
                  <a:pos x="801" y="371"/>
                </a:cxn>
                <a:cxn ang="0">
                  <a:pos x="79" y="371"/>
                </a:cxn>
                <a:cxn ang="0">
                  <a:pos x="60" y="340"/>
                </a:cxn>
                <a:cxn ang="0">
                  <a:pos x="136" y="44"/>
                </a:cxn>
                <a:cxn ang="0">
                  <a:pos x="162" y="25"/>
                </a:cxn>
                <a:cxn ang="0">
                  <a:pos x="718" y="25"/>
                </a:cxn>
                <a:cxn ang="0">
                  <a:pos x="718" y="25"/>
                </a:cxn>
                <a:cxn ang="0">
                  <a:pos x="744" y="44"/>
                </a:cxn>
                <a:cxn ang="0">
                  <a:pos x="820" y="340"/>
                </a:cxn>
                <a:cxn ang="0">
                  <a:pos x="801" y="371"/>
                </a:cxn>
              </a:cxnLst>
              <a:rect l="0" t="0" r="r" b="b"/>
              <a:pathLst>
                <a:path w="879" h="619">
                  <a:moveTo>
                    <a:pt x="877" y="407"/>
                  </a:moveTo>
                  <a:cubicBezTo>
                    <a:pt x="879" y="403"/>
                    <a:pt x="879" y="396"/>
                    <a:pt x="877" y="390"/>
                  </a:cubicBezTo>
                  <a:cubicBezTo>
                    <a:pt x="769" y="14"/>
                    <a:pt x="769" y="14"/>
                    <a:pt x="769" y="14"/>
                  </a:cubicBezTo>
                  <a:cubicBezTo>
                    <a:pt x="767" y="6"/>
                    <a:pt x="759" y="0"/>
                    <a:pt x="7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0" y="0"/>
                    <a:pt x="112" y="6"/>
                    <a:pt x="110" y="14"/>
                  </a:cubicBezTo>
                  <a:cubicBezTo>
                    <a:pt x="2" y="390"/>
                    <a:pt x="2" y="390"/>
                    <a:pt x="2" y="390"/>
                  </a:cubicBezTo>
                  <a:cubicBezTo>
                    <a:pt x="0" y="397"/>
                    <a:pt x="0" y="404"/>
                    <a:pt x="3" y="409"/>
                  </a:cubicBezTo>
                  <a:cubicBezTo>
                    <a:pt x="2" y="411"/>
                    <a:pt x="1" y="414"/>
                    <a:pt x="1" y="416"/>
                  </a:cubicBezTo>
                  <a:cubicBezTo>
                    <a:pt x="1" y="429"/>
                    <a:pt x="14" y="439"/>
                    <a:pt x="30" y="43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79" y="479"/>
                    <a:pt x="367" y="589"/>
                    <a:pt x="367" y="594"/>
                  </a:cubicBezTo>
                  <a:cubicBezTo>
                    <a:pt x="367" y="596"/>
                    <a:pt x="368" y="598"/>
                    <a:pt x="369" y="600"/>
                  </a:cubicBezTo>
                  <a:cubicBezTo>
                    <a:pt x="368" y="600"/>
                    <a:pt x="368" y="601"/>
                    <a:pt x="368" y="602"/>
                  </a:cubicBezTo>
                  <a:cubicBezTo>
                    <a:pt x="368" y="611"/>
                    <a:pt x="400" y="619"/>
                    <a:pt x="440" y="619"/>
                  </a:cubicBezTo>
                  <a:cubicBezTo>
                    <a:pt x="480" y="619"/>
                    <a:pt x="512" y="611"/>
                    <a:pt x="512" y="602"/>
                  </a:cubicBezTo>
                  <a:cubicBezTo>
                    <a:pt x="512" y="601"/>
                    <a:pt x="512" y="600"/>
                    <a:pt x="511" y="600"/>
                  </a:cubicBezTo>
                  <a:cubicBezTo>
                    <a:pt x="512" y="598"/>
                    <a:pt x="513" y="596"/>
                    <a:pt x="513" y="594"/>
                  </a:cubicBezTo>
                  <a:cubicBezTo>
                    <a:pt x="513" y="589"/>
                    <a:pt x="500" y="479"/>
                    <a:pt x="496" y="439"/>
                  </a:cubicBezTo>
                  <a:cubicBezTo>
                    <a:pt x="851" y="439"/>
                    <a:pt x="851" y="439"/>
                    <a:pt x="851" y="439"/>
                  </a:cubicBezTo>
                  <a:cubicBezTo>
                    <a:pt x="867" y="439"/>
                    <a:pt x="879" y="429"/>
                    <a:pt x="879" y="416"/>
                  </a:cubicBezTo>
                  <a:cubicBezTo>
                    <a:pt x="879" y="413"/>
                    <a:pt x="878" y="410"/>
                    <a:pt x="877" y="407"/>
                  </a:cubicBezTo>
                  <a:close/>
                  <a:moveTo>
                    <a:pt x="801" y="371"/>
                  </a:moveTo>
                  <a:cubicBezTo>
                    <a:pt x="79" y="371"/>
                    <a:pt x="79" y="371"/>
                    <a:pt x="79" y="371"/>
                  </a:cubicBezTo>
                  <a:cubicBezTo>
                    <a:pt x="62" y="371"/>
                    <a:pt x="56" y="356"/>
                    <a:pt x="60" y="340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9" y="34"/>
                    <a:pt x="149" y="25"/>
                    <a:pt x="162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31" y="25"/>
                    <a:pt x="741" y="34"/>
                    <a:pt x="744" y="44"/>
                  </a:cubicBezTo>
                  <a:cubicBezTo>
                    <a:pt x="820" y="340"/>
                    <a:pt x="820" y="340"/>
                    <a:pt x="820" y="340"/>
                  </a:cubicBezTo>
                  <a:cubicBezTo>
                    <a:pt x="824" y="356"/>
                    <a:pt x="817" y="371"/>
                    <a:pt x="801" y="3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5" name="Freeform 908"/>
            <p:cNvSpPr>
              <a:spLocks/>
            </p:cNvSpPr>
            <p:nvPr/>
          </p:nvSpPr>
          <p:spPr bwMode="auto">
            <a:xfrm>
              <a:off x="3330" y="3901"/>
              <a:ext cx="506" cy="295"/>
            </a:xfrm>
            <a:custGeom>
              <a:avLst/>
              <a:gdLst/>
              <a:ahLst/>
              <a:cxnLst>
                <a:cxn ang="0">
                  <a:pos x="184" y="5"/>
                </a:cxn>
                <a:cxn ang="0">
                  <a:pos x="179" y="0"/>
                </a:cxn>
                <a:cxn ang="0">
                  <a:pos x="0" y="0"/>
                </a:cxn>
                <a:cxn ang="0">
                  <a:pos x="11" y="125"/>
                </a:cxn>
                <a:cxn ang="0">
                  <a:pos x="214" y="125"/>
                </a:cxn>
                <a:cxn ang="0">
                  <a:pos x="184" y="5"/>
                </a:cxn>
              </a:cxnLst>
              <a:rect l="0" t="0" r="r" b="b"/>
              <a:pathLst>
                <a:path w="214" h="125">
                  <a:moveTo>
                    <a:pt x="184" y="5"/>
                  </a:moveTo>
                  <a:cubicBezTo>
                    <a:pt x="183" y="1"/>
                    <a:pt x="180" y="0"/>
                    <a:pt x="1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214" y="125"/>
                    <a:pt x="214" y="125"/>
                    <a:pt x="214" y="125"/>
                  </a:cubicBezTo>
                  <a:lnTo>
                    <a:pt x="18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66" name="Freeform 909"/>
            <p:cNvSpPr>
              <a:spLocks/>
            </p:cNvSpPr>
            <p:nvPr/>
          </p:nvSpPr>
          <p:spPr bwMode="auto">
            <a:xfrm>
              <a:off x="3359" y="4236"/>
              <a:ext cx="581" cy="39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0"/>
                </a:cxn>
                <a:cxn ang="0">
                  <a:pos x="15" y="167"/>
                </a:cxn>
                <a:cxn ang="0">
                  <a:pos x="241" y="167"/>
                </a:cxn>
                <a:cxn ang="0">
                  <a:pos x="244" y="159"/>
                </a:cxn>
                <a:cxn ang="0">
                  <a:pos x="206" y="0"/>
                </a:cxn>
              </a:cxnLst>
              <a:rect l="0" t="0" r="r" b="b"/>
              <a:pathLst>
                <a:path w="246" h="167">
                  <a:moveTo>
                    <a:pt x="2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241" y="167"/>
                    <a:pt x="241" y="167"/>
                    <a:pt x="241" y="167"/>
                  </a:cubicBezTo>
                  <a:cubicBezTo>
                    <a:pt x="243" y="167"/>
                    <a:pt x="246" y="165"/>
                    <a:pt x="244" y="159"/>
                  </a:cubicBezTo>
                  <a:lnTo>
                    <a:pt x="2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3094777" y="2072429"/>
            <a:ext cx="1388943" cy="24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i="1" dirty="0" smtClean="0">
                <a:latin typeface="Verdana" pitchFamily="34" charset="0"/>
              </a:rPr>
              <a:t>  Botto Solar</a:t>
            </a:r>
            <a:endParaRPr lang="en-US" b="0" i="1" dirty="0">
              <a:latin typeface="Verdana" pitchFamily="34" charset="0"/>
            </a:endParaRPr>
          </a:p>
        </p:txBody>
      </p:sp>
      <p:grpSp>
        <p:nvGrpSpPr>
          <p:cNvPr id="168" name="Group 910"/>
          <p:cNvGrpSpPr>
            <a:grpSpLocks noChangeAspect="1"/>
          </p:cNvGrpSpPr>
          <p:nvPr/>
        </p:nvGrpSpPr>
        <p:grpSpPr bwMode="auto">
          <a:xfrm>
            <a:off x="3701870" y="2324407"/>
            <a:ext cx="360510" cy="259185"/>
            <a:chOff x="2050" y="3809"/>
            <a:chExt cx="2077" cy="1462"/>
          </a:xfrm>
          <a:solidFill>
            <a:sysClr val="windowText" lastClr="000000"/>
          </a:solidFill>
        </p:grpSpPr>
        <p:sp>
          <p:nvSpPr>
            <p:cNvPr id="169" name="Freeform 903"/>
            <p:cNvSpPr>
              <a:spLocks/>
            </p:cNvSpPr>
            <p:nvPr/>
          </p:nvSpPr>
          <p:spPr bwMode="auto">
            <a:xfrm>
              <a:off x="2820" y="4236"/>
              <a:ext cx="522" cy="39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95"/>
                </a:cxn>
                <a:cxn ang="0">
                  <a:pos x="522" y="395"/>
                </a:cxn>
                <a:cxn ang="0">
                  <a:pos x="494" y="0"/>
                </a:cxn>
                <a:cxn ang="0">
                  <a:pos x="31" y="0"/>
                </a:cxn>
              </a:cxnLst>
              <a:rect l="0" t="0" r="r" b="b"/>
              <a:pathLst>
                <a:path w="522" h="395">
                  <a:moveTo>
                    <a:pt x="31" y="0"/>
                  </a:moveTo>
                  <a:lnTo>
                    <a:pt x="0" y="395"/>
                  </a:lnTo>
                  <a:lnTo>
                    <a:pt x="522" y="395"/>
                  </a:lnTo>
                  <a:lnTo>
                    <a:pt x="494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0" name="Freeform 904"/>
            <p:cNvSpPr>
              <a:spLocks/>
            </p:cNvSpPr>
            <p:nvPr/>
          </p:nvSpPr>
          <p:spPr bwMode="auto">
            <a:xfrm>
              <a:off x="2343" y="3901"/>
              <a:ext cx="491" cy="29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0" y="125"/>
                </a:cxn>
                <a:cxn ang="0">
                  <a:pos x="197" y="125"/>
                </a:cxn>
                <a:cxn ang="0">
                  <a:pos x="208" y="0"/>
                </a:cxn>
                <a:cxn ang="0">
                  <a:pos x="34" y="0"/>
                </a:cxn>
              </a:cxnLst>
              <a:rect l="0" t="0" r="r" b="b"/>
              <a:pathLst>
                <a:path w="208" h="125">
                  <a:moveTo>
                    <a:pt x="34" y="0"/>
                  </a:moveTo>
                  <a:cubicBezTo>
                    <a:pt x="34" y="0"/>
                    <a:pt x="30" y="1"/>
                    <a:pt x="3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1" name="Freeform 905"/>
            <p:cNvSpPr>
              <a:spLocks/>
            </p:cNvSpPr>
            <p:nvPr/>
          </p:nvSpPr>
          <p:spPr bwMode="auto">
            <a:xfrm>
              <a:off x="2853" y="3901"/>
              <a:ext cx="458" cy="295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24" y="0"/>
                </a:cxn>
                <a:cxn ang="0">
                  <a:pos x="0" y="295"/>
                </a:cxn>
                <a:cxn ang="0">
                  <a:pos x="458" y="295"/>
                </a:cxn>
                <a:cxn ang="0">
                  <a:pos x="437" y="0"/>
                </a:cxn>
              </a:cxnLst>
              <a:rect l="0" t="0" r="r" b="b"/>
              <a:pathLst>
                <a:path w="458" h="295">
                  <a:moveTo>
                    <a:pt x="437" y="0"/>
                  </a:moveTo>
                  <a:lnTo>
                    <a:pt x="24" y="0"/>
                  </a:lnTo>
                  <a:lnTo>
                    <a:pt x="0" y="295"/>
                  </a:lnTo>
                  <a:lnTo>
                    <a:pt x="458" y="295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2" name="Freeform 906"/>
            <p:cNvSpPr>
              <a:spLocks/>
            </p:cNvSpPr>
            <p:nvPr/>
          </p:nvSpPr>
          <p:spPr bwMode="auto">
            <a:xfrm>
              <a:off x="2239" y="4236"/>
              <a:ext cx="564" cy="395"/>
            </a:xfrm>
            <a:custGeom>
              <a:avLst/>
              <a:gdLst/>
              <a:ahLst/>
              <a:cxnLst>
                <a:cxn ang="0">
                  <a:pos x="1" y="159"/>
                </a:cxn>
                <a:cxn ang="0">
                  <a:pos x="4" y="167"/>
                </a:cxn>
                <a:cxn ang="0">
                  <a:pos x="224" y="167"/>
                </a:cxn>
                <a:cxn ang="0">
                  <a:pos x="239" y="0"/>
                </a:cxn>
                <a:cxn ang="0">
                  <a:pos x="40" y="0"/>
                </a:cxn>
                <a:cxn ang="0">
                  <a:pos x="1" y="159"/>
                </a:cxn>
              </a:cxnLst>
              <a:rect l="0" t="0" r="r" b="b"/>
              <a:pathLst>
                <a:path w="239" h="167">
                  <a:moveTo>
                    <a:pt x="1" y="159"/>
                  </a:moveTo>
                  <a:cubicBezTo>
                    <a:pt x="0" y="165"/>
                    <a:pt x="3" y="167"/>
                    <a:pt x="4" y="167"/>
                  </a:cubicBezTo>
                  <a:cubicBezTo>
                    <a:pt x="224" y="167"/>
                    <a:pt x="224" y="167"/>
                    <a:pt x="224" y="167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1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3" name="Freeform 907"/>
            <p:cNvSpPr>
              <a:spLocks noEditPoints="1"/>
            </p:cNvSpPr>
            <p:nvPr/>
          </p:nvSpPr>
          <p:spPr bwMode="auto">
            <a:xfrm>
              <a:off x="2050" y="3809"/>
              <a:ext cx="2077" cy="1462"/>
            </a:xfrm>
            <a:custGeom>
              <a:avLst/>
              <a:gdLst/>
              <a:ahLst/>
              <a:cxnLst>
                <a:cxn ang="0">
                  <a:pos x="877" y="407"/>
                </a:cxn>
                <a:cxn ang="0">
                  <a:pos x="877" y="390"/>
                </a:cxn>
                <a:cxn ang="0">
                  <a:pos x="769" y="14"/>
                </a:cxn>
                <a:cxn ang="0">
                  <a:pos x="751" y="0"/>
                </a:cxn>
                <a:cxn ang="0">
                  <a:pos x="127" y="0"/>
                </a:cxn>
                <a:cxn ang="0">
                  <a:pos x="110" y="14"/>
                </a:cxn>
                <a:cxn ang="0">
                  <a:pos x="2" y="390"/>
                </a:cxn>
                <a:cxn ang="0">
                  <a:pos x="3" y="409"/>
                </a:cxn>
                <a:cxn ang="0">
                  <a:pos x="1" y="416"/>
                </a:cxn>
                <a:cxn ang="0">
                  <a:pos x="30" y="439"/>
                </a:cxn>
                <a:cxn ang="0">
                  <a:pos x="384" y="439"/>
                </a:cxn>
                <a:cxn ang="0">
                  <a:pos x="367" y="594"/>
                </a:cxn>
                <a:cxn ang="0">
                  <a:pos x="369" y="600"/>
                </a:cxn>
                <a:cxn ang="0">
                  <a:pos x="368" y="602"/>
                </a:cxn>
                <a:cxn ang="0">
                  <a:pos x="440" y="619"/>
                </a:cxn>
                <a:cxn ang="0">
                  <a:pos x="512" y="602"/>
                </a:cxn>
                <a:cxn ang="0">
                  <a:pos x="511" y="600"/>
                </a:cxn>
                <a:cxn ang="0">
                  <a:pos x="513" y="594"/>
                </a:cxn>
                <a:cxn ang="0">
                  <a:pos x="496" y="439"/>
                </a:cxn>
                <a:cxn ang="0">
                  <a:pos x="851" y="439"/>
                </a:cxn>
                <a:cxn ang="0">
                  <a:pos x="879" y="416"/>
                </a:cxn>
                <a:cxn ang="0">
                  <a:pos x="877" y="407"/>
                </a:cxn>
                <a:cxn ang="0">
                  <a:pos x="801" y="371"/>
                </a:cxn>
                <a:cxn ang="0">
                  <a:pos x="79" y="371"/>
                </a:cxn>
                <a:cxn ang="0">
                  <a:pos x="60" y="340"/>
                </a:cxn>
                <a:cxn ang="0">
                  <a:pos x="136" y="44"/>
                </a:cxn>
                <a:cxn ang="0">
                  <a:pos x="162" y="25"/>
                </a:cxn>
                <a:cxn ang="0">
                  <a:pos x="718" y="25"/>
                </a:cxn>
                <a:cxn ang="0">
                  <a:pos x="718" y="25"/>
                </a:cxn>
                <a:cxn ang="0">
                  <a:pos x="744" y="44"/>
                </a:cxn>
                <a:cxn ang="0">
                  <a:pos x="820" y="340"/>
                </a:cxn>
                <a:cxn ang="0">
                  <a:pos x="801" y="371"/>
                </a:cxn>
              </a:cxnLst>
              <a:rect l="0" t="0" r="r" b="b"/>
              <a:pathLst>
                <a:path w="879" h="619">
                  <a:moveTo>
                    <a:pt x="877" y="407"/>
                  </a:moveTo>
                  <a:cubicBezTo>
                    <a:pt x="879" y="403"/>
                    <a:pt x="879" y="396"/>
                    <a:pt x="877" y="390"/>
                  </a:cubicBezTo>
                  <a:cubicBezTo>
                    <a:pt x="769" y="14"/>
                    <a:pt x="769" y="14"/>
                    <a:pt x="769" y="14"/>
                  </a:cubicBezTo>
                  <a:cubicBezTo>
                    <a:pt x="767" y="6"/>
                    <a:pt x="759" y="0"/>
                    <a:pt x="7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0" y="0"/>
                    <a:pt x="112" y="6"/>
                    <a:pt x="110" y="14"/>
                  </a:cubicBezTo>
                  <a:cubicBezTo>
                    <a:pt x="2" y="390"/>
                    <a:pt x="2" y="390"/>
                    <a:pt x="2" y="390"/>
                  </a:cubicBezTo>
                  <a:cubicBezTo>
                    <a:pt x="0" y="397"/>
                    <a:pt x="0" y="404"/>
                    <a:pt x="3" y="409"/>
                  </a:cubicBezTo>
                  <a:cubicBezTo>
                    <a:pt x="2" y="411"/>
                    <a:pt x="1" y="414"/>
                    <a:pt x="1" y="416"/>
                  </a:cubicBezTo>
                  <a:cubicBezTo>
                    <a:pt x="1" y="429"/>
                    <a:pt x="14" y="439"/>
                    <a:pt x="30" y="43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79" y="479"/>
                    <a:pt x="367" y="589"/>
                    <a:pt x="367" y="594"/>
                  </a:cubicBezTo>
                  <a:cubicBezTo>
                    <a:pt x="367" y="596"/>
                    <a:pt x="368" y="598"/>
                    <a:pt x="369" y="600"/>
                  </a:cubicBezTo>
                  <a:cubicBezTo>
                    <a:pt x="368" y="600"/>
                    <a:pt x="368" y="601"/>
                    <a:pt x="368" y="602"/>
                  </a:cubicBezTo>
                  <a:cubicBezTo>
                    <a:pt x="368" y="611"/>
                    <a:pt x="400" y="619"/>
                    <a:pt x="440" y="619"/>
                  </a:cubicBezTo>
                  <a:cubicBezTo>
                    <a:pt x="480" y="619"/>
                    <a:pt x="512" y="611"/>
                    <a:pt x="512" y="602"/>
                  </a:cubicBezTo>
                  <a:cubicBezTo>
                    <a:pt x="512" y="601"/>
                    <a:pt x="512" y="600"/>
                    <a:pt x="511" y="600"/>
                  </a:cubicBezTo>
                  <a:cubicBezTo>
                    <a:pt x="512" y="598"/>
                    <a:pt x="513" y="596"/>
                    <a:pt x="513" y="594"/>
                  </a:cubicBezTo>
                  <a:cubicBezTo>
                    <a:pt x="513" y="589"/>
                    <a:pt x="500" y="479"/>
                    <a:pt x="496" y="439"/>
                  </a:cubicBezTo>
                  <a:cubicBezTo>
                    <a:pt x="851" y="439"/>
                    <a:pt x="851" y="439"/>
                    <a:pt x="851" y="439"/>
                  </a:cubicBezTo>
                  <a:cubicBezTo>
                    <a:pt x="867" y="439"/>
                    <a:pt x="879" y="429"/>
                    <a:pt x="879" y="416"/>
                  </a:cubicBezTo>
                  <a:cubicBezTo>
                    <a:pt x="879" y="413"/>
                    <a:pt x="878" y="410"/>
                    <a:pt x="877" y="407"/>
                  </a:cubicBezTo>
                  <a:close/>
                  <a:moveTo>
                    <a:pt x="801" y="371"/>
                  </a:moveTo>
                  <a:cubicBezTo>
                    <a:pt x="79" y="371"/>
                    <a:pt x="79" y="371"/>
                    <a:pt x="79" y="371"/>
                  </a:cubicBezTo>
                  <a:cubicBezTo>
                    <a:pt x="62" y="371"/>
                    <a:pt x="56" y="356"/>
                    <a:pt x="60" y="340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9" y="34"/>
                    <a:pt x="149" y="25"/>
                    <a:pt x="162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31" y="25"/>
                    <a:pt x="741" y="34"/>
                    <a:pt x="744" y="44"/>
                  </a:cubicBezTo>
                  <a:cubicBezTo>
                    <a:pt x="820" y="340"/>
                    <a:pt x="820" y="340"/>
                    <a:pt x="820" y="340"/>
                  </a:cubicBezTo>
                  <a:cubicBezTo>
                    <a:pt x="824" y="356"/>
                    <a:pt x="817" y="371"/>
                    <a:pt x="801" y="3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4" name="Freeform 908"/>
            <p:cNvSpPr>
              <a:spLocks/>
            </p:cNvSpPr>
            <p:nvPr/>
          </p:nvSpPr>
          <p:spPr bwMode="auto">
            <a:xfrm>
              <a:off x="3330" y="3901"/>
              <a:ext cx="506" cy="295"/>
            </a:xfrm>
            <a:custGeom>
              <a:avLst/>
              <a:gdLst/>
              <a:ahLst/>
              <a:cxnLst>
                <a:cxn ang="0">
                  <a:pos x="184" y="5"/>
                </a:cxn>
                <a:cxn ang="0">
                  <a:pos x="179" y="0"/>
                </a:cxn>
                <a:cxn ang="0">
                  <a:pos x="0" y="0"/>
                </a:cxn>
                <a:cxn ang="0">
                  <a:pos x="11" y="125"/>
                </a:cxn>
                <a:cxn ang="0">
                  <a:pos x="214" y="125"/>
                </a:cxn>
                <a:cxn ang="0">
                  <a:pos x="184" y="5"/>
                </a:cxn>
              </a:cxnLst>
              <a:rect l="0" t="0" r="r" b="b"/>
              <a:pathLst>
                <a:path w="214" h="125">
                  <a:moveTo>
                    <a:pt x="184" y="5"/>
                  </a:moveTo>
                  <a:cubicBezTo>
                    <a:pt x="183" y="1"/>
                    <a:pt x="180" y="0"/>
                    <a:pt x="1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214" y="125"/>
                    <a:pt x="214" y="125"/>
                    <a:pt x="214" y="125"/>
                  </a:cubicBezTo>
                  <a:lnTo>
                    <a:pt x="18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5" name="Freeform 909"/>
            <p:cNvSpPr>
              <a:spLocks/>
            </p:cNvSpPr>
            <p:nvPr/>
          </p:nvSpPr>
          <p:spPr bwMode="auto">
            <a:xfrm>
              <a:off x="3359" y="4236"/>
              <a:ext cx="581" cy="39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0"/>
                </a:cxn>
                <a:cxn ang="0">
                  <a:pos x="15" y="167"/>
                </a:cxn>
                <a:cxn ang="0">
                  <a:pos x="241" y="167"/>
                </a:cxn>
                <a:cxn ang="0">
                  <a:pos x="244" y="159"/>
                </a:cxn>
                <a:cxn ang="0">
                  <a:pos x="206" y="0"/>
                </a:cxn>
              </a:cxnLst>
              <a:rect l="0" t="0" r="r" b="b"/>
              <a:pathLst>
                <a:path w="246" h="167">
                  <a:moveTo>
                    <a:pt x="2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241" y="167"/>
                    <a:pt x="241" y="167"/>
                    <a:pt x="241" y="167"/>
                  </a:cubicBezTo>
                  <a:cubicBezTo>
                    <a:pt x="243" y="167"/>
                    <a:pt x="246" y="165"/>
                    <a:pt x="244" y="159"/>
                  </a:cubicBezTo>
                  <a:lnTo>
                    <a:pt x="2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2706443" y="2788662"/>
            <a:ext cx="1152496" cy="40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1" dirty="0" smtClean="0">
                <a:latin typeface="Verdana" pitchFamily="34" charset="0"/>
              </a:rPr>
              <a:t>   </a:t>
            </a:r>
            <a:r>
              <a:rPr lang="en-US" b="0" i="1" dirty="0" smtClean="0">
                <a:latin typeface="Verdana" pitchFamily="34" charset="0"/>
              </a:rPr>
              <a:t>Power Advantage</a:t>
            </a:r>
            <a:endParaRPr lang="en-US" sz="1050" b="0" i="1" dirty="0">
              <a:latin typeface="Verdana" pitchFamily="34" charset="0"/>
            </a:endParaRPr>
          </a:p>
        </p:txBody>
      </p:sp>
      <p:grpSp>
        <p:nvGrpSpPr>
          <p:cNvPr id="177" name="Group 910"/>
          <p:cNvGrpSpPr>
            <a:grpSpLocks noChangeAspect="1"/>
          </p:cNvGrpSpPr>
          <p:nvPr/>
        </p:nvGrpSpPr>
        <p:grpSpPr bwMode="auto">
          <a:xfrm>
            <a:off x="3497989" y="3210359"/>
            <a:ext cx="360510" cy="259185"/>
            <a:chOff x="2050" y="3809"/>
            <a:chExt cx="2077" cy="1462"/>
          </a:xfrm>
          <a:solidFill>
            <a:sysClr val="windowText" lastClr="000000"/>
          </a:solidFill>
        </p:grpSpPr>
        <p:sp>
          <p:nvSpPr>
            <p:cNvPr id="178" name="Freeform 903"/>
            <p:cNvSpPr>
              <a:spLocks/>
            </p:cNvSpPr>
            <p:nvPr/>
          </p:nvSpPr>
          <p:spPr bwMode="auto">
            <a:xfrm>
              <a:off x="2820" y="4236"/>
              <a:ext cx="522" cy="39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95"/>
                </a:cxn>
                <a:cxn ang="0">
                  <a:pos x="522" y="395"/>
                </a:cxn>
                <a:cxn ang="0">
                  <a:pos x="494" y="0"/>
                </a:cxn>
                <a:cxn ang="0">
                  <a:pos x="31" y="0"/>
                </a:cxn>
              </a:cxnLst>
              <a:rect l="0" t="0" r="r" b="b"/>
              <a:pathLst>
                <a:path w="522" h="395">
                  <a:moveTo>
                    <a:pt x="31" y="0"/>
                  </a:moveTo>
                  <a:lnTo>
                    <a:pt x="0" y="395"/>
                  </a:lnTo>
                  <a:lnTo>
                    <a:pt x="522" y="395"/>
                  </a:lnTo>
                  <a:lnTo>
                    <a:pt x="494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9" name="Freeform 904"/>
            <p:cNvSpPr>
              <a:spLocks/>
            </p:cNvSpPr>
            <p:nvPr/>
          </p:nvSpPr>
          <p:spPr bwMode="auto">
            <a:xfrm>
              <a:off x="2343" y="3901"/>
              <a:ext cx="491" cy="29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0" y="125"/>
                </a:cxn>
                <a:cxn ang="0">
                  <a:pos x="197" y="125"/>
                </a:cxn>
                <a:cxn ang="0">
                  <a:pos x="208" y="0"/>
                </a:cxn>
                <a:cxn ang="0">
                  <a:pos x="34" y="0"/>
                </a:cxn>
              </a:cxnLst>
              <a:rect l="0" t="0" r="r" b="b"/>
              <a:pathLst>
                <a:path w="208" h="125">
                  <a:moveTo>
                    <a:pt x="34" y="0"/>
                  </a:moveTo>
                  <a:cubicBezTo>
                    <a:pt x="34" y="0"/>
                    <a:pt x="30" y="1"/>
                    <a:pt x="3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0" name="Freeform 905"/>
            <p:cNvSpPr>
              <a:spLocks/>
            </p:cNvSpPr>
            <p:nvPr/>
          </p:nvSpPr>
          <p:spPr bwMode="auto">
            <a:xfrm>
              <a:off x="2853" y="3901"/>
              <a:ext cx="458" cy="295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24" y="0"/>
                </a:cxn>
                <a:cxn ang="0">
                  <a:pos x="0" y="295"/>
                </a:cxn>
                <a:cxn ang="0">
                  <a:pos x="458" y="295"/>
                </a:cxn>
                <a:cxn ang="0">
                  <a:pos x="437" y="0"/>
                </a:cxn>
              </a:cxnLst>
              <a:rect l="0" t="0" r="r" b="b"/>
              <a:pathLst>
                <a:path w="458" h="295">
                  <a:moveTo>
                    <a:pt x="437" y="0"/>
                  </a:moveTo>
                  <a:lnTo>
                    <a:pt x="24" y="0"/>
                  </a:lnTo>
                  <a:lnTo>
                    <a:pt x="0" y="295"/>
                  </a:lnTo>
                  <a:lnTo>
                    <a:pt x="458" y="295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1" name="Freeform 906"/>
            <p:cNvSpPr>
              <a:spLocks/>
            </p:cNvSpPr>
            <p:nvPr/>
          </p:nvSpPr>
          <p:spPr bwMode="auto">
            <a:xfrm>
              <a:off x="2239" y="4236"/>
              <a:ext cx="564" cy="395"/>
            </a:xfrm>
            <a:custGeom>
              <a:avLst/>
              <a:gdLst/>
              <a:ahLst/>
              <a:cxnLst>
                <a:cxn ang="0">
                  <a:pos x="1" y="159"/>
                </a:cxn>
                <a:cxn ang="0">
                  <a:pos x="4" y="167"/>
                </a:cxn>
                <a:cxn ang="0">
                  <a:pos x="224" y="167"/>
                </a:cxn>
                <a:cxn ang="0">
                  <a:pos x="239" y="0"/>
                </a:cxn>
                <a:cxn ang="0">
                  <a:pos x="40" y="0"/>
                </a:cxn>
                <a:cxn ang="0">
                  <a:pos x="1" y="159"/>
                </a:cxn>
              </a:cxnLst>
              <a:rect l="0" t="0" r="r" b="b"/>
              <a:pathLst>
                <a:path w="239" h="167">
                  <a:moveTo>
                    <a:pt x="1" y="159"/>
                  </a:moveTo>
                  <a:cubicBezTo>
                    <a:pt x="0" y="165"/>
                    <a:pt x="3" y="167"/>
                    <a:pt x="4" y="167"/>
                  </a:cubicBezTo>
                  <a:cubicBezTo>
                    <a:pt x="224" y="167"/>
                    <a:pt x="224" y="167"/>
                    <a:pt x="224" y="167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1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2" name="Freeform 907"/>
            <p:cNvSpPr>
              <a:spLocks noEditPoints="1"/>
            </p:cNvSpPr>
            <p:nvPr/>
          </p:nvSpPr>
          <p:spPr bwMode="auto">
            <a:xfrm>
              <a:off x="2050" y="3809"/>
              <a:ext cx="2077" cy="1462"/>
            </a:xfrm>
            <a:custGeom>
              <a:avLst/>
              <a:gdLst/>
              <a:ahLst/>
              <a:cxnLst>
                <a:cxn ang="0">
                  <a:pos x="877" y="407"/>
                </a:cxn>
                <a:cxn ang="0">
                  <a:pos x="877" y="390"/>
                </a:cxn>
                <a:cxn ang="0">
                  <a:pos x="769" y="14"/>
                </a:cxn>
                <a:cxn ang="0">
                  <a:pos x="751" y="0"/>
                </a:cxn>
                <a:cxn ang="0">
                  <a:pos x="127" y="0"/>
                </a:cxn>
                <a:cxn ang="0">
                  <a:pos x="110" y="14"/>
                </a:cxn>
                <a:cxn ang="0">
                  <a:pos x="2" y="390"/>
                </a:cxn>
                <a:cxn ang="0">
                  <a:pos x="3" y="409"/>
                </a:cxn>
                <a:cxn ang="0">
                  <a:pos x="1" y="416"/>
                </a:cxn>
                <a:cxn ang="0">
                  <a:pos x="30" y="439"/>
                </a:cxn>
                <a:cxn ang="0">
                  <a:pos x="384" y="439"/>
                </a:cxn>
                <a:cxn ang="0">
                  <a:pos x="367" y="594"/>
                </a:cxn>
                <a:cxn ang="0">
                  <a:pos x="369" y="600"/>
                </a:cxn>
                <a:cxn ang="0">
                  <a:pos x="368" y="602"/>
                </a:cxn>
                <a:cxn ang="0">
                  <a:pos x="440" y="619"/>
                </a:cxn>
                <a:cxn ang="0">
                  <a:pos x="512" y="602"/>
                </a:cxn>
                <a:cxn ang="0">
                  <a:pos x="511" y="600"/>
                </a:cxn>
                <a:cxn ang="0">
                  <a:pos x="513" y="594"/>
                </a:cxn>
                <a:cxn ang="0">
                  <a:pos x="496" y="439"/>
                </a:cxn>
                <a:cxn ang="0">
                  <a:pos x="851" y="439"/>
                </a:cxn>
                <a:cxn ang="0">
                  <a:pos x="879" y="416"/>
                </a:cxn>
                <a:cxn ang="0">
                  <a:pos x="877" y="407"/>
                </a:cxn>
                <a:cxn ang="0">
                  <a:pos x="801" y="371"/>
                </a:cxn>
                <a:cxn ang="0">
                  <a:pos x="79" y="371"/>
                </a:cxn>
                <a:cxn ang="0">
                  <a:pos x="60" y="340"/>
                </a:cxn>
                <a:cxn ang="0">
                  <a:pos x="136" y="44"/>
                </a:cxn>
                <a:cxn ang="0">
                  <a:pos x="162" y="25"/>
                </a:cxn>
                <a:cxn ang="0">
                  <a:pos x="718" y="25"/>
                </a:cxn>
                <a:cxn ang="0">
                  <a:pos x="718" y="25"/>
                </a:cxn>
                <a:cxn ang="0">
                  <a:pos x="744" y="44"/>
                </a:cxn>
                <a:cxn ang="0">
                  <a:pos x="820" y="340"/>
                </a:cxn>
                <a:cxn ang="0">
                  <a:pos x="801" y="371"/>
                </a:cxn>
              </a:cxnLst>
              <a:rect l="0" t="0" r="r" b="b"/>
              <a:pathLst>
                <a:path w="879" h="619">
                  <a:moveTo>
                    <a:pt x="877" y="407"/>
                  </a:moveTo>
                  <a:cubicBezTo>
                    <a:pt x="879" y="403"/>
                    <a:pt x="879" y="396"/>
                    <a:pt x="877" y="390"/>
                  </a:cubicBezTo>
                  <a:cubicBezTo>
                    <a:pt x="769" y="14"/>
                    <a:pt x="769" y="14"/>
                    <a:pt x="769" y="14"/>
                  </a:cubicBezTo>
                  <a:cubicBezTo>
                    <a:pt x="767" y="6"/>
                    <a:pt x="759" y="0"/>
                    <a:pt x="7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0" y="0"/>
                    <a:pt x="112" y="6"/>
                    <a:pt x="110" y="14"/>
                  </a:cubicBezTo>
                  <a:cubicBezTo>
                    <a:pt x="2" y="390"/>
                    <a:pt x="2" y="390"/>
                    <a:pt x="2" y="390"/>
                  </a:cubicBezTo>
                  <a:cubicBezTo>
                    <a:pt x="0" y="397"/>
                    <a:pt x="0" y="404"/>
                    <a:pt x="3" y="409"/>
                  </a:cubicBezTo>
                  <a:cubicBezTo>
                    <a:pt x="2" y="411"/>
                    <a:pt x="1" y="414"/>
                    <a:pt x="1" y="416"/>
                  </a:cubicBezTo>
                  <a:cubicBezTo>
                    <a:pt x="1" y="429"/>
                    <a:pt x="14" y="439"/>
                    <a:pt x="30" y="43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79" y="479"/>
                    <a:pt x="367" y="589"/>
                    <a:pt x="367" y="594"/>
                  </a:cubicBezTo>
                  <a:cubicBezTo>
                    <a:pt x="367" y="596"/>
                    <a:pt x="368" y="598"/>
                    <a:pt x="369" y="600"/>
                  </a:cubicBezTo>
                  <a:cubicBezTo>
                    <a:pt x="368" y="600"/>
                    <a:pt x="368" y="601"/>
                    <a:pt x="368" y="602"/>
                  </a:cubicBezTo>
                  <a:cubicBezTo>
                    <a:pt x="368" y="611"/>
                    <a:pt x="400" y="619"/>
                    <a:pt x="440" y="619"/>
                  </a:cubicBezTo>
                  <a:cubicBezTo>
                    <a:pt x="480" y="619"/>
                    <a:pt x="512" y="611"/>
                    <a:pt x="512" y="602"/>
                  </a:cubicBezTo>
                  <a:cubicBezTo>
                    <a:pt x="512" y="601"/>
                    <a:pt x="512" y="600"/>
                    <a:pt x="511" y="600"/>
                  </a:cubicBezTo>
                  <a:cubicBezTo>
                    <a:pt x="512" y="598"/>
                    <a:pt x="513" y="596"/>
                    <a:pt x="513" y="594"/>
                  </a:cubicBezTo>
                  <a:cubicBezTo>
                    <a:pt x="513" y="589"/>
                    <a:pt x="500" y="479"/>
                    <a:pt x="496" y="439"/>
                  </a:cubicBezTo>
                  <a:cubicBezTo>
                    <a:pt x="851" y="439"/>
                    <a:pt x="851" y="439"/>
                    <a:pt x="851" y="439"/>
                  </a:cubicBezTo>
                  <a:cubicBezTo>
                    <a:pt x="867" y="439"/>
                    <a:pt x="879" y="429"/>
                    <a:pt x="879" y="416"/>
                  </a:cubicBezTo>
                  <a:cubicBezTo>
                    <a:pt x="879" y="413"/>
                    <a:pt x="878" y="410"/>
                    <a:pt x="877" y="407"/>
                  </a:cubicBezTo>
                  <a:close/>
                  <a:moveTo>
                    <a:pt x="801" y="371"/>
                  </a:moveTo>
                  <a:cubicBezTo>
                    <a:pt x="79" y="371"/>
                    <a:pt x="79" y="371"/>
                    <a:pt x="79" y="371"/>
                  </a:cubicBezTo>
                  <a:cubicBezTo>
                    <a:pt x="62" y="371"/>
                    <a:pt x="56" y="356"/>
                    <a:pt x="60" y="340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9" y="34"/>
                    <a:pt x="149" y="25"/>
                    <a:pt x="162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31" y="25"/>
                    <a:pt x="741" y="34"/>
                    <a:pt x="744" y="44"/>
                  </a:cubicBezTo>
                  <a:cubicBezTo>
                    <a:pt x="820" y="340"/>
                    <a:pt x="820" y="340"/>
                    <a:pt x="820" y="340"/>
                  </a:cubicBezTo>
                  <a:cubicBezTo>
                    <a:pt x="824" y="356"/>
                    <a:pt x="817" y="371"/>
                    <a:pt x="801" y="3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3" name="Freeform 908"/>
            <p:cNvSpPr>
              <a:spLocks/>
            </p:cNvSpPr>
            <p:nvPr/>
          </p:nvSpPr>
          <p:spPr bwMode="auto">
            <a:xfrm>
              <a:off x="3330" y="3901"/>
              <a:ext cx="506" cy="295"/>
            </a:xfrm>
            <a:custGeom>
              <a:avLst/>
              <a:gdLst/>
              <a:ahLst/>
              <a:cxnLst>
                <a:cxn ang="0">
                  <a:pos x="184" y="5"/>
                </a:cxn>
                <a:cxn ang="0">
                  <a:pos x="179" y="0"/>
                </a:cxn>
                <a:cxn ang="0">
                  <a:pos x="0" y="0"/>
                </a:cxn>
                <a:cxn ang="0">
                  <a:pos x="11" y="125"/>
                </a:cxn>
                <a:cxn ang="0">
                  <a:pos x="214" y="125"/>
                </a:cxn>
                <a:cxn ang="0">
                  <a:pos x="184" y="5"/>
                </a:cxn>
              </a:cxnLst>
              <a:rect l="0" t="0" r="r" b="b"/>
              <a:pathLst>
                <a:path w="214" h="125">
                  <a:moveTo>
                    <a:pt x="184" y="5"/>
                  </a:moveTo>
                  <a:cubicBezTo>
                    <a:pt x="183" y="1"/>
                    <a:pt x="180" y="0"/>
                    <a:pt x="1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214" y="125"/>
                    <a:pt x="214" y="125"/>
                    <a:pt x="214" y="125"/>
                  </a:cubicBezTo>
                  <a:lnTo>
                    <a:pt x="18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4" name="Freeform 909"/>
            <p:cNvSpPr>
              <a:spLocks/>
            </p:cNvSpPr>
            <p:nvPr/>
          </p:nvSpPr>
          <p:spPr bwMode="auto">
            <a:xfrm>
              <a:off x="3359" y="4236"/>
              <a:ext cx="581" cy="39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0"/>
                </a:cxn>
                <a:cxn ang="0">
                  <a:pos x="15" y="167"/>
                </a:cxn>
                <a:cxn ang="0">
                  <a:pos x="241" y="167"/>
                </a:cxn>
                <a:cxn ang="0">
                  <a:pos x="244" y="159"/>
                </a:cxn>
                <a:cxn ang="0">
                  <a:pos x="206" y="0"/>
                </a:cxn>
              </a:cxnLst>
              <a:rect l="0" t="0" r="r" b="b"/>
              <a:pathLst>
                <a:path w="246" h="167">
                  <a:moveTo>
                    <a:pt x="2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241" y="167"/>
                    <a:pt x="241" y="167"/>
                    <a:pt x="241" y="167"/>
                  </a:cubicBezTo>
                  <a:cubicBezTo>
                    <a:pt x="243" y="167"/>
                    <a:pt x="246" y="165"/>
                    <a:pt x="244" y="159"/>
                  </a:cubicBezTo>
                  <a:lnTo>
                    <a:pt x="2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grpSp>
        <p:nvGrpSpPr>
          <p:cNvPr id="185" name="Group 910"/>
          <p:cNvGrpSpPr>
            <a:grpSpLocks noChangeAspect="1"/>
          </p:cNvGrpSpPr>
          <p:nvPr/>
        </p:nvGrpSpPr>
        <p:grpSpPr bwMode="auto">
          <a:xfrm>
            <a:off x="4357793" y="3019782"/>
            <a:ext cx="360510" cy="259185"/>
            <a:chOff x="2050" y="3809"/>
            <a:chExt cx="2077" cy="1462"/>
          </a:xfrm>
          <a:solidFill>
            <a:sysClr val="windowText" lastClr="000000"/>
          </a:solidFill>
        </p:grpSpPr>
        <p:sp>
          <p:nvSpPr>
            <p:cNvPr id="186" name="Freeform 903"/>
            <p:cNvSpPr>
              <a:spLocks/>
            </p:cNvSpPr>
            <p:nvPr/>
          </p:nvSpPr>
          <p:spPr bwMode="auto">
            <a:xfrm>
              <a:off x="2820" y="4236"/>
              <a:ext cx="522" cy="39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95"/>
                </a:cxn>
                <a:cxn ang="0">
                  <a:pos x="522" y="395"/>
                </a:cxn>
                <a:cxn ang="0">
                  <a:pos x="494" y="0"/>
                </a:cxn>
                <a:cxn ang="0">
                  <a:pos x="31" y="0"/>
                </a:cxn>
              </a:cxnLst>
              <a:rect l="0" t="0" r="r" b="b"/>
              <a:pathLst>
                <a:path w="522" h="395">
                  <a:moveTo>
                    <a:pt x="31" y="0"/>
                  </a:moveTo>
                  <a:lnTo>
                    <a:pt x="0" y="395"/>
                  </a:lnTo>
                  <a:lnTo>
                    <a:pt x="522" y="395"/>
                  </a:lnTo>
                  <a:lnTo>
                    <a:pt x="494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7" name="Freeform 904"/>
            <p:cNvSpPr>
              <a:spLocks/>
            </p:cNvSpPr>
            <p:nvPr/>
          </p:nvSpPr>
          <p:spPr bwMode="auto">
            <a:xfrm>
              <a:off x="2343" y="3901"/>
              <a:ext cx="491" cy="29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0" y="125"/>
                </a:cxn>
                <a:cxn ang="0">
                  <a:pos x="197" y="125"/>
                </a:cxn>
                <a:cxn ang="0">
                  <a:pos x="208" y="0"/>
                </a:cxn>
                <a:cxn ang="0">
                  <a:pos x="34" y="0"/>
                </a:cxn>
              </a:cxnLst>
              <a:rect l="0" t="0" r="r" b="b"/>
              <a:pathLst>
                <a:path w="208" h="125">
                  <a:moveTo>
                    <a:pt x="34" y="0"/>
                  </a:moveTo>
                  <a:cubicBezTo>
                    <a:pt x="34" y="0"/>
                    <a:pt x="30" y="1"/>
                    <a:pt x="3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8" name="Freeform 905"/>
            <p:cNvSpPr>
              <a:spLocks/>
            </p:cNvSpPr>
            <p:nvPr/>
          </p:nvSpPr>
          <p:spPr bwMode="auto">
            <a:xfrm>
              <a:off x="2853" y="3901"/>
              <a:ext cx="458" cy="295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24" y="0"/>
                </a:cxn>
                <a:cxn ang="0">
                  <a:pos x="0" y="295"/>
                </a:cxn>
                <a:cxn ang="0">
                  <a:pos x="458" y="295"/>
                </a:cxn>
                <a:cxn ang="0">
                  <a:pos x="437" y="0"/>
                </a:cxn>
              </a:cxnLst>
              <a:rect l="0" t="0" r="r" b="b"/>
              <a:pathLst>
                <a:path w="458" h="295">
                  <a:moveTo>
                    <a:pt x="437" y="0"/>
                  </a:moveTo>
                  <a:lnTo>
                    <a:pt x="24" y="0"/>
                  </a:lnTo>
                  <a:lnTo>
                    <a:pt x="0" y="295"/>
                  </a:lnTo>
                  <a:lnTo>
                    <a:pt x="458" y="295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89" name="Freeform 906"/>
            <p:cNvSpPr>
              <a:spLocks/>
            </p:cNvSpPr>
            <p:nvPr/>
          </p:nvSpPr>
          <p:spPr bwMode="auto">
            <a:xfrm>
              <a:off x="2239" y="4236"/>
              <a:ext cx="564" cy="395"/>
            </a:xfrm>
            <a:custGeom>
              <a:avLst/>
              <a:gdLst/>
              <a:ahLst/>
              <a:cxnLst>
                <a:cxn ang="0">
                  <a:pos x="1" y="159"/>
                </a:cxn>
                <a:cxn ang="0">
                  <a:pos x="4" y="167"/>
                </a:cxn>
                <a:cxn ang="0">
                  <a:pos x="224" y="167"/>
                </a:cxn>
                <a:cxn ang="0">
                  <a:pos x="239" y="0"/>
                </a:cxn>
                <a:cxn ang="0">
                  <a:pos x="40" y="0"/>
                </a:cxn>
                <a:cxn ang="0">
                  <a:pos x="1" y="159"/>
                </a:cxn>
              </a:cxnLst>
              <a:rect l="0" t="0" r="r" b="b"/>
              <a:pathLst>
                <a:path w="239" h="167">
                  <a:moveTo>
                    <a:pt x="1" y="159"/>
                  </a:moveTo>
                  <a:cubicBezTo>
                    <a:pt x="0" y="165"/>
                    <a:pt x="3" y="167"/>
                    <a:pt x="4" y="167"/>
                  </a:cubicBezTo>
                  <a:cubicBezTo>
                    <a:pt x="224" y="167"/>
                    <a:pt x="224" y="167"/>
                    <a:pt x="224" y="167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1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90" name="Freeform 907"/>
            <p:cNvSpPr>
              <a:spLocks noEditPoints="1"/>
            </p:cNvSpPr>
            <p:nvPr/>
          </p:nvSpPr>
          <p:spPr bwMode="auto">
            <a:xfrm>
              <a:off x="2050" y="3809"/>
              <a:ext cx="2077" cy="1462"/>
            </a:xfrm>
            <a:custGeom>
              <a:avLst/>
              <a:gdLst/>
              <a:ahLst/>
              <a:cxnLst>
                <a:cxn ang="0">
                  <a:pos x="877" y="407"/>
                </a:cxn>
                <a:cxn ang="0">
                  <a:pos x="877" y="390"/>
                </a:cxn>
                <a:cxn ang="0">
                  <a:pos x="769" y="14"/>
                </a:cxn>
                <a:cxn ang="0">
                  <a:pos x="751" y="0"/>
                </a:cxn>
                <a:cxn ang="0">
                  <a:pos x="127" y="0"/>
                </a:cxn>
                <a:cxn ang="0">
                  <a:pos x="110" y="14"/>
                </a:cxn>
                <a:cxn ang="0">
                  <a:pos x="2" y="390"/>
                </a:cxn>
                <a:cxn ang="0">
                  <a:pos x="3" y="409"/>
                </a:cxn>
                <a:cxn ang="0">
                  <a:pos x="1" y="416"/>
                </a:cxn>
                <a:cxn ang="0">
                  <a:pos x="30" y="439"/>
                </a:cxn>
                <a:cxn ang="0">
                  <a:pos x="384" y="439"/>
                </a:cxn>
                <a:cxn ang="0">
                  <a:pos x="367" y="594"/>
                </a:cxn>
                <a:cxn ang="0">
                  <a:pos x="369" y="600"/>
                </a:cxn>
                <a:cxn ang="0">
                  <a:pos x="368" y="602"/>
                </a:cxn>
                <a:cxn ang="0">
                  <a:pos x="440" y="619"/>
                </a:cxn>
                <a:cxn ang="0">
                  <a:pos x="512" y="602"/>
                </a:cxn>
                <a:cxn ang="0">
                  <a:pos x="511" y="600"/>
                </a:cxn>
                <a:cxn ang="0">
                  <a:pos x="513" y="594"/>
                </a:cxn>
                <a:cxn ang="0">
                  <a:pos x="496" y="439"/>
                </a:cxn>
                <a:cxn ang="0">
                  <a:pos x="851" y="439"/>
                </a:cxn>
                <a:cxn ang="0">
                  <a:pos x="879" y="416"/>
                </a:cxn>
                <a:cxn ang="0">
                  <a:pos x="877" y="407"/>
                </a:cxn>
                <a:cxn ang="0">
                  <a:pos x="801" y="371"/>
                </a:cxn>
                <a:cxn ang="0">
                  <a:pos x="79" y="371"/>
                </a:cxn>
                <a:cxn ang="0">
                  <a:pos x="60" y="340"/>
                </a:cxn>
                <a:cxn ang="0">
                  <a:pos x="136" y="44"/>
                </a:cxn>
                <a:cxn ang="0">
                  <a:pos x="162" y="25"/>
                </a:cxn>
                <a:cxn ang="0">
                  <a:pos x="718" y="25"/>
                </a:cxn>
                <a:cxn ang="0">
                  <a:pos x="718" y="25"/>
                </a:cxn>
                <a:cxn ang="0">
                  <a:pos x="744" y="44"/>
                </a:cxn>
                <a:cxn ang="0">
                  <a:pos x="820" y="340"/>
                </a:cxn>
                <a:cxn ang="0">
                  <a:pos x="801" y="371"/>
                </a:cxn>
              </a:cxnLst>
              <a:rect l="0" t="0" r="r" b="b"/>
              <a:pathLst>
                <a:path w="879" h="619">
                  <a:moveTo>
                    <a:pt x="877" y="407"/>
                  </a:moveTo>
                  <a:cubicBezTo>
                    <a:pt x="879" y="403"/>
                    <a:pt x="879" y="396"/>
                    <a:pt x="877" y="390"/>
                  </a:cubicBezTo>
                  <a:cubicBezTo>
                    <a:pt x="769" y="14"/>
                    <a:pt x="769" y="14"/>
                    <a:pt x="769" y="14"/>
                  </a:cubicBezTo>
                  <a:cubicBezTo>
                    <a:pt x="767" y="6"/>
                    <a:pt x="759" y="0"/>
                    <a:pt x="751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0" y="0"/>
                    <a:pt x="112" y="6"/>
                    <a:pt x="110" y="14"/>
                  </a:cubicBezTo>
                  <a:cubicBezTo>
                    <a:pt x="2" y="390"/>
                    <a:pt x="2" y="390"/>
                    <a:pt x="2" y="390"/>
                  </a:cubicBezTo>
                  <a:cubicBezTo>
                    <a:pt x="0" y="397"/>
                    <a:pt x="0" y="404"/>
                    <a:pt x="3" y="409"/>
                  </a:cubicBezTo>
                  <a:cubicBezTo>
                    <a:pt x="2" y="411"/>
                    <a:pt x="1" y="414"/>
                    <a:pt x="1" y="416"/>
                  </a:cubicBezTo>
                  <a:cubicBezTo>
                    <a:pt x="1" y="429"/>
                    <a:pt x="14" y="439"/>
                    <a:pt x="30" y="43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79" y="479"/>
                    <a:pt x="367" y="589"/>
                    <a:pt x="367" y="594"/>
                  </a:cubicBezTo>
                  <a:cubicBezTo>
                    <a:pt x="367" y="596"/>
                    <a:pt x="368" y="598"/>
                    <a:pt x="369" y="600"/>
                  </a:cubicBezTo>
                  <a:cubicBezTo>
                    <a:pt x="368" y="600"/>
                    <a:pt x="368" y="601"/>
                    <a:pt x="368" y="602"/>
                  </a:cubicBezTo>
                  <a:cubicBezTo>
                    <a:pt x="368" y="611"/>
                    <a:pt x="400" y="619"/>
                    <a:pt x="440" y="619"/>
                  </a:cubicBezTo>
                  <a:cubicBezTo>
                    <a:pt x="480" y="619"/>
                    <a:pt x="512" y="611"/>
                    <a:pt x="512" y="602"/>
                  </a:cubicBezTo>
                  <a:cubicBezTo>
                    <a:pt x="512" y="601"/>
                    <a:pt x="512" y="600"/>
                    <a:pt x="511" y="600"/>
                  </a:cubicBezTo>
                  <a:cubicBezTo>
                    <a:pt x="512" y="598"/>
                    <a:pt x="513" y="596"/>
                    <a:pt x="513" y="594"/>
                  </a:cubicBezTo>
                  <a:cubicBezTo>
                    <a:pt x="513" y="589"/>
                    <a:pt x="500" y="479"/>
                    <a:pt x="496" y="439"/>
                  </a:cubicBezTo>
                  <a:cubicBezTo>
                    <a:pt x="851" y="439"/>
                    <a:pt x="851" y="439"/>
                    <a:pt x="851" y="439"/>
                  </a:cubicBezTo>
                  <a:cubicBezTo>
                    <a:pt x="867" y="439"/>
                    <a:pt x="879" y="429"/>
                    <a:pt x="879" y="416"/>
                  </a:cubicBezTo>
                  <a:cubicBezTo>
                    <a:pt x="879" y="413"/>
                    <a:pt x="878" y="410"/>
                    <a:pt x="877" y="407"/>
                  </a:cubicBezTo>
                  <a:close/>
                  <a:moveTo>
                    <a:pt x="801" y="371"/>
                  </a:moveTo>
                  <a:cubicBezTo>
                    <a:pt x="79" y="371"/>
                    <a:pt x="79" y="371"/>
                    <a:pt x="79" y="371"/>
                  </a:cubicBezTo>
                  <a:cubicBezTo>
                    <a:pt x="62" y="371"/>
                    <a:pt x="56" y="356"/>
                    <a:pt x="60" y="340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9" y="34"/>
                    <a:pt x="149" y="25"/>
                    <a:pt x="162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18" y="25"/>
                    <a:pt x="718" y="25"/>
                    <a:pt x="718" y="25"/>
                  </a:cubicBezTo>
                  <a:cubicBezTo>
                    <a:pt x="731" y="25"/>
                    <a:pt x="741" y="34"/>
                    <a:pt x="744" y="44"/>
                  </a:cubicBezTo>
                  <a:cubicBezTo>
                    <a:pt x="820" y="340"/>
                    <a:pt x="820" y="340"/>
                    <a:pt x="820" y="340"/>
                  </a:cubicBezTo>
                  <a:cubicBezTo>
                    <a:pt x="824" y="356"/>
                    <a:pt x="817" y="371"/>
                    <a:pt x="801" y="3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91" name="Freeform 908"/>
            <p:cNvSpPr>
              <a:spLocks/>
            </p:cNvSpPr>
            <p:nvPr/>
          </p:nvSpPr>
          <p:spPr bwMode="auto">
            <a:xfrm>
              <a:off x="3330" y="3901"/>
              <a:ext cx="506" cy="295"/>
            </a:xfrm>
            <a:custGeom>
              <a:avLst/>
              <a:gdLst/>
              <a:ahLst/>
              <a:cxnLst>
                <a:cxn ang="0">
                  <a:pos x="184" y="5"/>
                </a:cxn>
                <a:cxn ang="0">
                  <a:pos x="179" y="0"/>
                </a:cxn>
                <a:cxn ang="0">
                  <a:pos x="0" y="0"/>
                </a:cxn>
                <a:cxn ang="0">
                  <a:pos x="11" y="125"/>
                </a:cxn>
                <a:cxn ang="0">
                  <a:pos x="214" y="125"/>
                </a:cxn>
                <a:cxn ang="0">
                  <a:pos x="184" y="5"/>
                </a:cxn>
              </a:cxnLst>
              <a:rect l="0" t="0" r="r" b="b"/>
              <a:pathLst>
                <a:path w="214" h="125">
                  <a:moveTo>
                    <a:pt x="184" y="5"/>
                  </a:moveTo>
                  <a:cubicBezTo>
                    <a:pt x="183" y="1"/>
                    <a:pt x="180" y="0"/>
                    <a:pt x="1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214" y="125"/>
                    <a:pt x="214" y="125"/>
                    <a:pt x="214" y="125"/>
                  </a:cubicBezTo>
                  <a:lnTo>
                    <a:pt x="18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92" name="Freeform 909"/>
            <p:cNvSpPr>
              <a:spLocks/>
            </p:cNvSpPr>
            <p:nvPr/>
          </p:nvSpPr>
          <p:spPr bwMode="auto">
            <a:xfrm>
              <a:off x="3359" y="4236"/>
              <a:ext cx="581" cy="39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0"/>
                </a:cxn>
                <a:cxn ang="0">
                  <a:pos x="15" y="167"/>
                </a:cxn>
                <a:cxn ang="0">
                  <a:pos x="241" y="167"/>
                </a:cxn>
                <a:cxn ang="0">
                  <a:pos x="244" y="159"/>
                </a:cxn>
                <a:cxn ang="0">
                  <a:pos x="206" y="0"/>
                </a:cxn>
              </a:cxnLst>
              <a:rect l="0" t="0" r="r" b="b"/>
              <a:pathLst>
                <a:path w="246" h="167">
                  <a:moveTo>
                    <a:pt x="2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241" y="167"/>
                    <a:pt x="241" y="167"/>
                    <a:pt x="241" y="167"/>
                  </a:cubicBezTo>
                  <a:cubicBezTo>
                    <a:pt x="243" y="167"/>
                    <a:pt x="246" y="165"/>
                    <a:pt x="244" y="159"/>
                  </a:cubicBezTo>
                  <a:lnTo>
                    <a:pt x="20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3949213" y="2766946"/>
            <a:ext cx="809295" cy="24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latin typeface="Verdana" pitchFamily="34" charset="0"/>
              </a:rPr>
              <a:t>Solar Tek</a:t>
            </a:r>
            <a:endParaRPr lang="en-US" b="0" i="1" dirty="0">
              <a:latin typeface="Verdana" pitchFamily="34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5186854" y="1120106"/>
            <a:ext cx="3484179" cy="551794"/>
          </a:xfrm>
          <a:prstGeom prst="round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latin typeface="Verdana" pitchFamily="34" charset="0"/>
              </a:rPr>
              <a:t>Potential Environmental Sustainability network in East Africa</a:t>
            </a:r>
          </a:p>
        </p:txBody>
      </p:sp>
      <p:cxnSp>
        <p:nvCxnSpPr>
          <p:cNvPr id="93" name="Straight Connector 92"/>
          <p:cNvCxnSpPr/>
          <p:nvPr/>
        </p:nvCxnSpPr>
        <p:spPr bwMode="auto">
          <a:xfrm>
            <a:off x="5186856" y="1876852"/>
            <a:ext cx="3484179" cy="0"/>
          </a:xfrm>
          <a:prstGeom prst="line">
            <a:avLst/>
          </a:prstGeom>
          <a:solidFill>
            <a:schemeClr val="hlink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0" y="6397993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 smtClean="0">
                <a:latin typeface="Verdana" pitchFamily="34" charset="0"/>
              </a:rPr>
              <a:t>Source: team member conversations with companies</a:t>
            </a:r>
            <a:endParaRPr lang="en-US" sz="1000" b="0" dirty="0"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Down Arrow 79"/>
          <p:cNvSpPr/>
          <p:nvPr/>
        </p:nvSpPr>
        <p:spPr bwMode="auto">
          <a:xfrm>
            <a:off x="7286860" y="1132763"/>
            <a:ext cx="1555845" cy="5336275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Down Arrow 78"/>
          <p:cNvSpPr/>
          <p:nvPr/>
        </p:nvSpPr>
        <p:spPr bwMode="auto">
          <a:xfrm>
            <a:off x="5595577" y="1132763"/>
            <a:ext cx="1555845" cy="5336275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Down Arrow 76"/>
          <p:cNvSpPr/>
          <p:nvPr/>
        </p:nvSpPr>
        <p:spPr bwMode="auto">
          <a:xfrm>
            <a:off x="3944197" y="1132763"/>
            <a:ext cx="1555845" cy="5336275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195263" y="993"/>
            <a:ext cx="8229600" cy="561975"/>
          </a:xfrm>
        </p:spPr>
        <p:txBody>
          <a:bodyPr/>
          <a:lstStyle/>
          <a:p>
            <a:r>
              <a:rPr lang="en-US" sz="2000" dirty="0" smtClean="0"/>
              <a:t>e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has developed a diligent pipeline review process</a:t>
            </a:r>
            <a:endParaRPr lang="en-US" sz="2000" baseline="30000" dirty="0"/>
          </a:p>
        </p:txBody>
      </p:sp>
      <p:sp>
        <p:nvSpPr>
          <p:cNvPr id="35" name="Trapezoid 34"/>
          <p:cNvSpPr/>
          <p:nvPr/>
        </p:nvSpPr>
        <p:spPr>
          <a:xfrm rot="10800000">
            <a:off x="218044" y="1105468"/>
            <a:ext cx="3591706" cy="4353636"/>
          </a:xfrm>
          <a:prstGeom prst="trapezoid">
            <a:avLst>
              <a:gd name="adj" fmla="val 40315"/>
            </a:avLst>
          </a:prstGeom>
          <a:ln w="38100">
            <a:solidFill>
              <a:srgbClr val="01203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b="0" dirty="0"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373" y="1289038"/>
            <a:ext cx="3019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Verdana" pitchFamily="34" charset="0"/>
              </a:rPr>
              <a:t>Intake &amp; Desk Review</a:t>
            </a:r>
            <a:endParaRPr lang="en-US" sz="1500" dirty="0"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6773" y="2178919"/>
            <a:ext cx="2714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Verdana" pitchFamily="34" charset="0"/>
              </a:rPr>
              <a:t>Initial Diligence</a:t>
            </a:r>
            <a:br>
              <a:rPr lang="en-US" sz="1500" dirty="0" smtClean="0">
                <a:latin typeface="Verdana" pitchFamily="34" charset="0"/>
              </a:rPr>
            </a:br>
            <a:r>
              <a:rPr lang="en-US" sz="1500" dirty="0" smtClean="0">
                <a:latin typeface="Verdana" pitchFamily="34" charset="0"/>
              </a:rPr>
              <a:t>(including field visit)</a:t>
            </a:r>
            <a:endParaRPr lang="en-US" sz="1500" dirty="0"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1509" y="3386125"/>
            <a:ext cx="1964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Verdana" pitchFamily="34" charset="0"/>
              </a:rPr>
              <a:t>Investment Approval</a:t>
            </a:r>
            <a:endParaRPr lang="en-US" sz="1500" dirty="0"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31509" y="4579744"/>
            <a:ext cx="19647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Verdana" pitchFamily="34" charset="0"/>
              </a:rPr>
              <a:t>Closing</a:t>
            </a:r>
            <a:endParaRPr lang="en-US" sz="1500" dirty="0"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31509" y="5465534"/>
            <a:ext cx="1964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Verdana" pitchFamily="34" charset="0"/>
              </a:rPr>
              <a:t>Portfolio Management</a:t>
            </a:r>
            <a:endParaRPr lang="en-US" sz="1500" dirty="0">
              <a:latin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18043" y="1893102"/>
            <a:ext cx="8717595" cy="1588"/>
          </a:xfrm>
          <a:prstGeom prst="line">
            <a:avLst/>
          </a:prstGeom>
          <a:ln w="12700" cap="flat" cmpd="sng" algn="ctr">
            <a:solidFill>
              <a:srgbClr val="0120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18043" y="3062648"/>
            <a:ext cx="8717595" cy="1588"/>
          </a:xfrm>
          <a:prstGeom prst="line">
            <a:avLst/>
          </a:prstGeom>
          <a:ln w="12700" cap="flat" cmpd="sng" algn="ctr">
            <a:solidFill>
              <a:srgbClr val="0120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8043" y="4232194"/>
            <a:ext cx="8717595" cy="1588"/>
          </a:xfrm>
          <a:prstGeom prst="line">
            <a:avLst/>
          </a:prstGeom>
          <a:ln w="12700" cap="flat" cmpd="sng" algn="ctr">
            <a:solidFill>
              <a:srgbClr val="0120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18043" y="5401741"/>
            <a:ext cx="8717595" cy="1588"/>
          </a:xfrm>
          <a:prstGeom prst="line">
            <a:avLst/>
          </a:prstGeom>
          <a:ln w="12700" cap="flat" cmpd="sng" algn="ctr">
            <a:solidFill>
              <a:srgbClr val="0120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4003298" y="598840"/>
            <a:ext cx="1437642" cy="523220"/>
            <a:chOff x="3965495" y="598840"/>
            <a:chExt cx="1437642" cy="523220"/>
          </a:xfrm>
        </p:grpSpPr>
        <p:sp>
          <p:nvSpPr>
            <p:cNvPr id="41" name="TextBox 40"/>
            <p:cNvSpPr txBox="1"/>
            <p:nvPr/>
          </p:nvSpPr>
          <p:spPr>
            <a:xfrm>
              <a:off x="3965495" y="598840"/>
              <a:ext cx="1437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Verdana" pitchFamily="34" charset="0"/>
                </a:rPr>
                <a:t>Financial</a:t>
              </a:r>
              <a:br>
                <a:rPr lang="en-US" sz="1400" dirty="0" smtClean="0">
                  <a:latin typeface="Verdana" pitchFamily="34" charset="0"/>
                </a:rPr>
              </a:br>
              <a:r>
                <a:rPr lang="en-US" sz="1400" dirty="0" smtClean="0">
                  <a:latin typeface="Verdana" pitchFamily="34" charset="0"/>
                </a:rPr>
                <a:t>Analysis</a:t>
              </a:r>
              <a:endParaRPr lang="en-US" sz="1400" dirty="0">
                <a:latin typeface="Verdana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>
              <a:off x="3965495" y="1119762"/>
              <a:ext cx="1437642" cy="0"/>
            </a:xfrm>
            <a:prstGeom prst="line">
              <a:avLst/>
            </a:prstGeom>
            <a:solidFill>
              <a:schemeClr val="hlink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5" name="Group 74"/>
          <p:cNvGrpSpPr/>
          <p:nvPr/>
        </p:nvGrpSpPr>
        <p:grpSpPr>
          <a:xfrm>
            <a:off x="5654678" y="599911"/>
            <a:ext cx="1437642" cy="523220"/>
            <a:chOff x="5560582" y="599911"/>
            <a:chExt cx="1437642" cy="523220"/>
          </a:xfrm>
        </p:grpSpPr>
        <p:sp>
          <p:nvSpPr>
            <p:cNvPr id="42" name="TextBox 41"/>
            <p:cNvSpPr txBox="1"/>
            <p:nvPr/>
          </p:nvSpPr>
          <p:spPr>
            <a:xfrm>
              <a:off x="5568690" y="599911"/>
              <a:ext cx="1421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Verdana" pitchFamily="34" charset="0"/>
                </a:rPr>
                <a:t>Social</a:t>
              </a:r>
              <a:br>
                <a:rPr lang="en-US" sz="1400" dirty="0" smtClean="0">
                  <a:latin typeface="Verdana" pitchFamily="34" charset="0"/>
                </a:rPr>
              </a:br>
              <a:r>
                <a:rPr lang="en-US" sz="1400" dirty="0" smtClean="0">
                  <a:latin typeface="Verdana" pitchFamily="34" charset="0"/>
                </a:rPr>
                <a:t>Analysis</a:t>
              </a:r>
              <a:endParaRPr lang="en-US" sz="1400" dirty="0">
                <a:latin typeface="Verdana" pitchFamily="34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>
              <a:off x="5560582" y="1119762"/>
              <a:ext cx="1437642" cy="0"/>
            </a:xfrm>
            <a:prstGeom prst="line">
              <a:avLst/>
            </a:prstGeom>
            <a:solidFill>
              <a:schemeClr val="hlink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7205192" y="599911"/>
            <a:ext cx="1719180" cy="523220"/>
            <a:chOff x="7164248" y="599911"/>
            <a:chExt cx="1719180" cy="523220"/>
          </a:xfrm>
        </p:grpSpPr>
        <p:sp>
          <p:nvSpPr>
            <p:cNvPr id="43" name="TextBox 42"/>
            <p:cNvSpPr txBox="1"/>
            <p:nvPr/>
          </p:nvSpPr>
          <p:spPr>
            <a:xfrm>
              <a:off x="7164248" y="599911"/>
              <a:ext cx="1719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Verdana" pitchFamily="34" charset="0"/>
                </a:rPr>
                <a:t>Environmental</a:t>
              </a:r>
              <a:br>
                <a:rPr lang="en-US" sz="1400" dirty="0" smtClean="0">
                  <a:latin typeface="Verdana" pitchFamily="34" charset="0"/>
                </a:rPr>
              </a:br>
              <a:r>
                <a:rPr lang="en-US" sz="1400" dirty="0" smtClean="0">
                  <a:latin typeface="Verdana" pitchFamily="34" charset="0"/>
                </a:rPr>
                <a:t>Analysis</a:t>
              </a:r>
              <a:endParaRPr lang="en-US" sz="1400" dirty="0">
                <a:latin typeface="Verdana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7305017" y="1119762"/>
              <a:ext cx="1437642" cy="0"/>
            </a:xfrm>
            <a:prstGeom prst="line">
              <a:avLst/>
            </a:prstGeom>
            <a:solidFill>
              <a:schemeClr val="hlink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4449164" y="1312739"/>
            <a:ext cx="390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Verdana" pitchFamily="34" charset="0"/>
              </a:rPr>
              <a:t>Each deal will be analyzed across all three verticals</a:t>
            </a:r>
            <a:endParaRPr lang="en-US" sz="1400" i="1" dirty="0">
              <a:latin typeface="Verdana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397993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 smtClean="0">
                <a:latin typeface="Verdana" pitchFamily="34" charset="0"/>
              </a:rPr>
              <a:t>Note: see appendix for additional details on pipeline review process and social metrics</a:t>
            </a:r>
            <a:endParaRPr lang="en-US" sz="1000" b="0" dirty="0">
              <a:latin typeface="Verdan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772764" y="5434075"/>
            <a:ext cx="1198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Verdana" pitchFamily="34" charset="0"/>
              </a:rPr>
              <a:t>Key metrics:</a:t>
            </a:r>
            <a:endParaRPr lang="en-US" i="1" dirty="0"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03298" y="5415389"/>
            <a:ext cx="14376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Growth </a:t>
            </a:r>
          </a:p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Margins</a:t>
            </a:r>
          </a:p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Returns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55710" y="5420845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IRIS and GIIRS metrics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03350" y="5426301"/>
            <a:ext cx="1437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b="0" dirty="0" smtClean="0">
                <a:latin typeface="Verdana" pitchFamily="34" charset="0"/>
              </a:rPr>
              <a:t>IRIS and GIIRS metrics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34" name="Rectangle 29"/>
          <p:cNvSpPr txBox="1">
            <a:spLocks noChangeArrowheads="1"/>
          </p:cNvSpPr>
          <p:nvPr/>
        </p:nvSpPr>
        <p:spPr bwMode="auto">
          <a:xfrm>
            <a:off x="8405813" y="6659563"/>
            <a:ext cx="639762" cy="1524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BECF4-7633-4384-B163-CBA6320B5DF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5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5&quot;&gt;&lt;elem m_fUsage=&quot;1.00000000000000000000E+000&quot;&gt;&lt;m_ppcolschidx val=&quot;0&quot;/&gt;&lt;m_rgb r=&quot;e0&quot; g=&quot;33&quot; b=&quot;ee&quot;/&gt;&lt;/elem&gt;&lt;elem m_fUsage=&quot;9.00000000000000020000E-001&quot;&gt;&lt;m_ppcolschidx val=&quot;0&quot;/&gt;&lt;m_rgb r=&quot;e7&quot; g=&quot;e1&quot; b=&quot;a&quot;/&gt;&lt;/elem&gt;&lt;elem m_fUsage=&quot;8.10000000000000050000E-001&quot;&gt;&lt;m_ppcolschidx val=&quot;0&quot;/&gt;&lt;m_rgb r=&quot;eb&quot; g=&quot;85&quot; b=&quot;14&quot;/&gt;&lt;/elem&gt;&lt;elem m_fUsage=&quot;7.29000000000000090000E-001&quot;&gt;&lt;m_ppcolschidx val=&quot;0&quot;/&gt;&lt;m_rgb r=&quot;0&quot; g=&quot;4b&quot; b=&quot;9f&quot;/&gt;&lt;/elem&gt;&lt;elem m_fUsage=&quot;6.56100000000000130000E-001&quot;&gt;&lt;m_ppcolschidx val=&quot;0&quot;/&gt;&lt;m_rgb r=&quot;2e&quot; g=&quot;b1&quot; b=&quot;1b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&gt;&lt;key val=&quot;3&quot;/&gt;&lt;elem&gt;&lt;m_nPartnerID val=&quot;530&quot;/&gt;&lt;m_nIndex val=&quot;2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297"/>
</p:tagLst>
</file>

<file path=ppt/theme/theme1.xml><?xml version="1.0" encoding="utf-8"?>
<a:theme xmlns:a="http://schemas.openxmlformats.org/drawingml/2006/main" name="1_Presentation - Confidential Draft">
  <a:themeElements>
    <a:clrScheme name="Presentation - Confidential Draf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300" b="0" i="1" dirty="0" smtClean="0">
            <a:latin typeface="Verdana" pitchFamily="34" charset="0"/>
          </a:defRPr>
        </a:defPPr>
      </a:lstStyle>
    </a:txDef>
  </a:objectDefaults>
  <a:extraClrSchemeLst>
    <a:extraClrScheme>
      <a:clrScheme name="Presentation - Confidential Draf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nfidential Draf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nfidential Draf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nfidential Draf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nfidential Draf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nfidential Draf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nfidential Draf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16443</TotalTime>
  <Words>1351</Words>
  <Application>Microsoft Office PowerPoint</Application>
  <PresentationFormat>On-screen Show (4:3)</PresentationFormat>
  <Paragraphs>307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1_Presentation - Confidential Draft</vt:lpstr>
      <vt:lpstr>Slide 1</vt:lpstr>
      <vt:lpstr>Our vision</vt:lpstr>
      <vt:lpstr>Our team brings significant Africa &amp; investing experience</vt:lpstr>
      <vt:lpstr>Our strategy for achieving outstanding financial returns</vt:lpstr>
      <vt:lpstr>Our strategy for effecting lasting social change</vt:lpstr>
      <vt:lpstr>Our investment strategy</vt:lpstr>
      <vt:lpstr>Potential investments: A look to the past…</vt:lpstr>
      <vt:lpstr>Potential investments: A look to the future…</vt:lpstr>
      <vt:lpstr>e2 has developed a diligent pipeline review process</vt:lpstr>
      <vt:lpstr>e2 will add value by connecting portfolio companies</vt:lpstr>
      <vt:lpstr>Portfolio companies will have multiple exit possibilities</vt:lpstr>
      <vt:lpstr>e2 has carefully considered risks and mitigation strategies</vt:lpstr>
      <vt:lpstr>e2 will create meaningful value to all stakeholders</vt:lpstr>
      <vt:lpstr>Questions</vt:lpstr>
      <vt:lpstr>Appendix</vt:lpstr>
      <vt:lpstr>Africa’s growth &amp; need for improved distribution </vt:lpstr>
      <vt:lpstr>e2 has developed a diligent pipeline review process</vt:lpstr>
      <vt:lpstr>Social impact metrics</vt:lpstr>
    </vt:vector>
  </TitlesOfParts>
  <Company>Francisco Partners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 Proposal</dc:title>
  <dc:creator>Exponential Equity Partners</dc:creator>
  <cp:lastModifiedBy>Nijhad Jamal</cp:lastModifiedBy>
  <cp:revision>534</cp:revision>
  <dcterms:created xsi:type="dcterms:W3CDTF">2011-04-05T18:09:19Z</dcterms:created>
  <dcterms:modified xsi:type="dcterms:W3CDTF">2011-04-05T18:43:21Z</dcterms:modified>
</cp:coreProperties>
</file>