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9" r:id="rId3"/>
    <p:sldId id="289" r:id="rId4"/>
    <p:sldId id="290" r:id="rId5"/>
    <p:sldId id="308" r:id="rId6"/>
    <p:sldId id="310" r:id="rId7"/>
    <p:sldId id="322" r:id="rId8"/>
    <p:sldId id="298" r:id="rId9"/>
    <p:sldId id="300" r:id="rId10"/>
    <p:sldId id="299" r:id="rId11"/>
    <p:sldId id="261" r:id="rId12"/>
    <p:sldId id="303" r:id="rId13"/>
    <p:sldId id="304" r:id="rId14"/>
    <p:sldId id="305" r:id="rId15"/>
    <p:sldId id="306" r:id="rId16"/>
    <p:sldId id="312" r:id="rId17"/>
    <p:sldId id="315" r:id="rId18"/>
    <p:sldId id="313" r:id="rId19"/>
    <p:sldId id="314" r:id="rId20"/>
    <p:sldId id="319" r:id="rId21"/>
    <p:sldId id="320" r:id="rId22"/>
    <p:sldId id="316" r:id="rId23"/>
    <p:sldId id="317" r:id="rId24"/>
    <p:sldId id="318" r:id="rId25"/>
    <p:sldId id="321" r:id="rId26"/>
  </p:sldIdLst>
  <p:sldSz cx="9144000" cy="5143500" type="screen16x9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1899" autoAdjust="0"/>
  </p:normalViewPr>
  <p:slideViewPr>
    <p:cSldViewPr>
      <p:cViewPr varScale="1">
        <p:scale>
          <a:sx n="115" d="100"/>
          <a:sy n="115" d="100"/>
        </p:scale>
        <p:origin x="126" y="23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LENOVO%20Series\Desktop\Project\Morgan%20Stanley\Watt%20produced%20by%20dried%20wast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NOVO%20Series\Desktop\Project\Morgan%20Stanley\Watt%20produced%20by%20dried%20wast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title>
      <c:tx>
        <c:rich>
          <a:bodyPr/>
          <a:lstStyle/>
          <a:p>
            <a:pPr>
              <a:defRPr/>
            </a:pPr>
            <a:r>
              <a:rPr lang="id-ID"/>
              <a:t>Most</a:t>
            </a:r>
            <a:r>
              <a:rPr lang="id-ID" baseline="0"/>
              <a:t> Affordable and Highest Quality</a:t>
            </a:r>
            <a:endParaRPr lang="id-ID"/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Biodrying</c:v>
                </c:pt>
              </c:strCache>
            </c:strRef>
          </c:tx>
          <c:spPr>
            <a:ln w="66675">
              <a:noFill/>
            </a:ln>
          </c:spPr>
          <c:xVal>
            <c:numRef>
              <c:f>Sheet1!$C$3</c:f>
              <c:numCache>
                <c:formatCode>General</c:formatCode>
                <c:ptCount val="1"/>
                <c:pt idx="0">
                  <c:v>1</c:v>
                </c:pt>
              </c:numCache>
            </c:numRef>
          </c:xVal>
          <c:yVal>
            <c:numRef>
              <c:f>Sheet1!$B$3</c:f>
              <c:numCache>
                <c:formatCode>General</c:formatCode>
                <c:ptCount val="1"/>
                <c:pt idx="0">
                  <c:v>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Composting</c:v>
                </c:pt>
              </c:strCache>
            </c:strRef>
          </c:tx>
          <c:spPr>
            <a:ln w="66675">
              <a:noFill/>
            </a:ln>
          </c:spPr>
          <c:xVal>
            <c:numRef>
              <c:f>Sheet1!$C$4</c:f>
              <c:numCache>
                <c:formatCode>General</c:formatCode>
                <c:ptCount val="1"/>
                <c:pt idx="0">
                  <c:v>1</c:v>
                </c:pt>
              </c:numCache>
            </c:numRef>
          </c:xVal>
          <c:yVal>
            <c:numRef>
              <c:f>Sheet1!$B$4</c:f>
              <c:numCache>
                <c:formatCode>General</c:formatCode>
                <c:ptCount val="1"/>
                <c:pt idx="0">
                  <c:v>2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Thermal drying</c:v>
                </c:pt>
              </c:strCache>
            </c:strRef>
          </c:tx>
          <c:spPr>
            <a:ln w="66675">
              <a:noFill/>
            </a:ln>
          </c:spPr>
          <c:xVal>
            <c:numRef>
              <c:f>Sheet1!$C$5</c:f>
              <c:numCache>
                <c:formatCode>General</c:formatCode>
                <c:ptCount val="1"/>
                <c:pt idx="0">
                  <c:v>5</c:v>
                </c:pt>
              </c:numCache>
            </c:numRef>
          </c:xVal>
          <c:yVal>
            <c:numRef>
              <c:f>Sheet1!$B$5</c:f>
              <c:numCache>
                <c:formatCode>General</c:formatCode>
                <c:ptCount val="1"/>
                <c:pt idx="0">
                  <c:v>3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Sheet1!$A$6</c:f>
              <c:strCache>
                <c:ptCount val="1"/>
                <c:pt idx="0">
                  <c:v>Dripping</c:v>
                </c:pt>
              </c:strCache>
            </c:strRef>
          </c:tx>
          <c:spPr>
            <a:ln w="66675">
              <a:noFill/>
            </a:ln>
          </c:spPr>
          <c:dPt>
            <c:idx val="0"/>
            <c:marker>
              <c:spPr>
                <a:ln w="38100"/>
              </c:spPr>
            </c:marker>
            <c:bubble3D val="0"/>
            <c:spPr>
              <a:ln w="66675">
                <a:solidFill>
                  <a:schemeClr val="accent3">
                    <a:lumMod val="50000"/>
                  </a:schemeClr>
                </a:solidFill>
              </a:ln>
            </c:spPr>
          </c:dPt>
          <c:xVal>
            <c:numRef>
              <c:f>Sheet1!$C$6</c:f>
              <c:numCache>
                <c:formatCode>General</c:formatCode>
                <c:ptCount val="1"/>
                <c:pt idx="0">
                  <c:v>2</c:v>
                </c:pt>
              </c:numCache>
            </c:numRef>
          </c:xVal>
          <c:yVal>
            <c:numRef>
              <c:f>Sheet1!$B$6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770640"/>
        <c:axId val="149771032"/>
      </c:scatterChart>
      <c:valAx>
        <c:axId val="149770640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id-ID" sz="1600" dirty="0"/>
                  <a:t>COST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crossAx val="149771032"/>
        <c:crosses val="autoZero"/>
        <c:crossBetween val="midCat"/>
      </c:valAx>
      <c:valAx>
        <c:axId val="1497710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d-ID" sz="1600" dirty="0"/>
                  <a:t>QUALITY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49770640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0.25461357468217816"/>
          <c:y val="0.9160950186947463"/>
          <c:w val="0.49077285063564391"/>
          <c:h val="5.2169687728800276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Plastics recycle market in 2020</a:t>
            </a:r>
            <a:r>
              <a:rPr lang="id-ID"/>
              <a:t> (thousand </a:t>
            </a:r>
            <a:r>
              <a:rPr lang="id-ID" baseline="0"/>
              <a:t>tonnes)</a:t>
            </a:r>
            <a:endParaRPr lang="en-US"/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v>Plastics recycle market in 2020</c:v>
          </c:tx>
          <c:explosion val="25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800" b="1"/>
                      <a:t>Supply: 52,700 tonnes; 62%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0388747841148971E-2"/>
                  <c:y val="0.1303003369995927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r>
                      <a:rPr lang="en-US" sz="1800" b="1" dirty="0"/>
                      <a:t>Potential</a:t>
                    </a:r>
                    <a:r>
                      <a:rPr lang="en-US" sz="1600" b="1" dirty="0"/>
                      <a:t>32,300 </a:t>
                    </a:r>
                    <a:r>
                      <a:rPr lang="en-US" sz="1600" b="1" dirty="0" err="1"/>
                      <a:t>tonnes</a:t>
                    </a:r>
                    <a:r>
                      <a:rPr lang="en-US" sz="1600" b="1" dirty="0"/>
                      <a:t>; 38%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632732726666732"/>
                      <c:h val="0.4754302662023060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Sheet3!$A$10:$A$11</c:f>
              <c:strCache>
                <c:ptCount val="2"/>
                <c:pt idx="0">
                  <c:v>Recycle plastics supply</c:v>
                </c:pt>
                <c:pt idx="1">
                  <c:v>Excess demand</c:v>
                </c:pt>
              </c:strCache>
            </c:strRef>
          </c:cat>
          <c:val>
            <c:numRef>
              <c:f>Sheet3!$C$10:$C$11</c:f>
              <c:numCache>
                <c:formatCode>General</c:formatCode>
                <c:ptCount val="2"/>
                <c:pt idx="0">
                  <c:v>52700</c:v>
                </c:pt>
                <c:pt idx="1">
                  <c:v>32300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388536374746242"/>
          <c:y val="0.23699721770044879"/>
          <c:w val="0.21784606003373369"/>
          <c:h val="0.13866394072156241"/>
        </c:manualLayout>
      </c:layout>
      <c:overlay val="0"/>
    </c:legend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9F5C36-35B7-4EA9-8383-F58FDD4980E5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D15DBD15-059C-458F-AE9E-93041AC67520}">
      <dgm:prSet phldrT="[Text]" custT="1"/>
      <dgm:spPr/>
      <dgm:t>
        <a:bodyPr/>
        <a:lstStyle/>
        <a:p>
          <a:r>
            <a:rPr lang="id-ID" sz="2400" b="0" smtClean="0"/>
            <a:t>Managed conservatively</a:t>
          </a:r>
          <a:endParaRPr lang="en-US" sz="2400" b="0" dirty="0"/>
        </a:p>
      </dgm:t>
    </dgm:pt>
    <dgm:pt modelId="{04D44F2B-7B97-4739-9E1D-D9527DEC33CC}" type="parTrans" cxnId="{EE240B29-490B-46F1-8130-BF59DA2F6E05}">
      <dgm:prSet/>
      <dgm:spPr/>
      <dgm:t>
        <a:bodyPr/>
        <a:lstStyle/>
        <a:p>
          <a:endParaRPr lang="en-US"/>
        </a:p>
      </dgm:t>
    </dgm:pt>
    <dgm:pt modelId="{1DE4650B-0740-4F30-98C1-BAD337C3A753}" type="sibTrans" cxnId="{EE240B29-490B-46F1-8130-BF59DA2F6E05}">
      <dgm:prSet/>
      <dgm:spPr/>
      <dgm:t>
        <a:bodyPr/>
        <a:lstStyle/>
        <a:p>
          <a:endParaRPr lang="en-US"/>
        </a:p>
      </dgm:t>
    </dgm:pt>
    <dgm:pt modelId="{D5F16C8A-68D9-4F98-9277-9B6A683CC1F1}">
      <dgm:prSet phldrT="[Text]" custT="1"/>
      <dgm:spPr/>
      <dgm:t>
        <a:bodyPr/>
        <a:lstStyle/>
        <a:p>
          <a:r>
            <a:rPr lang="id-ID" sz="2400" b="0" dirty="0" smtClean="0"/>
            <a:t>Limited capability of </a:t>
          </a:r>
          <a:r>
            <a:rPr lang="en-US" sz="2400" b="0" dirty="0" smtClean="0"/>
            <a:t>Sanitary Department</a:t>
          </a:r>
          <a:endParaRPr lang="en-US" sz="2400" b="0" dirty="0"/>
        </a:p>
      </dgm:t>
    </dgm:pt>
    <dgm:pt modelId="{DACCB2E3-960C-4ACA-9EF1-CCE1C9638753}" type="parTrans" cxnId="{482A79BB-AB8D-4E2E-A9B4-7C06B4436550}">
      <dgm:prSet/>
      <dgm:spPr/>
      <dgm:t>
        <a:bodyPr/>
        <a:lstStyle/>
        <a:p>
          <a:endParaRPr lang="en-US"/>
        </a:p>
      </dgm:t>
    </dgm:pt>
    <dgm:pt modelId="{46032E1A-03BE-4E14-9E42-66D4302759E7}" type="sibTrans" cxnId="{482A79BB-AB8D-4E2E-A9B4-7C06B4436550}">
      <dgm:prSet/>
      <dgm:spPr/>
      <dgm:t>
        <a:bodyPr/>
        <a:lstStyle/>
        <a:p>
          <a:endParaRPr lang="en-US"/>
        </a:p>
      </dgm:t>
    </dgm:pt>
    <dgm:pt modelId="{B82EDCC0-145E-4FFF-834B-9799C90C7E29}">
      <dgm:prSet phldrT="[Text]" custT="1"/>
      <dgm:spPr/>
      <dgm:t>
        <a:bodyPr/>
        <a:lstStyle/>
        <a:p>
          <a:r>
            <a:rPr lang="id-ID" sz="2400" b="0" dirty="0" smtClean="0"/>
            <a:t>Low awar</a:t>
          </a:r>
          <a:r>
            <a:rPr lang="en-US" sz="2400" b="0" dirty="0" smtClean="0"/>
            <a:t>e</a:t>
          </a:r>
          <a:r>
            <a:rPr lang="id-ID" sz="2400" b="0" dirty="0" smtClean="0"/>
            <a:t>ness about sustainable waste management</a:t>
          </a:r>
          <a:endParaRPr lang="en-US" sz="2400" b="0" dirty="0"/>
        </a:p>
      </dgm:t>
    </dgm:pt>
    <dgm:pt modelId="{E03E1B46-CF92-442F-B687-5968B9FA626F}" type="parTrans" cxnId="{8069F268-6D87-4CC3-9CE8-B12C425BC652}">
      <dgm:prSet/>
      <dgm:spPr/>
      <dgm:t>
        <a:bodyPr/>
        <a:lstStyle/>
        <a:p>
          <a:endParaRPr lang="en-US"/>
        </a:p>
      </dgm:t>
    </dgm:pt>
    <dgm:pt modelId="{835E3CAD-15CB-4CE3-9940-83D5EE3B52B3}" type="sibTrans" cxnId="{8069F268-6D87-4CC3-9CE8-B12C425BC652}">
      <dgm:prSet/>
      <dgm:spPr/>
      <dgm:t>
        <a:bodyPr/>
        <a:lstStyle/>
        <a:p>
          <a:endParaRPr lang="en-US"/>
        </a:p>
      </dgm:t>
    </dgm:pt>
    <dgm:pt modelId="{E5B252BF-7B67-4A9A-9B76-64F6272839A8}" type="pres">
      <dgm:prSet presAssocID="{6C9F5C36-35B7-4EA9-8383-F58FDD4980E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13149D-EB41-4956-83B2-2FF3EF407CA2}" type="pres">
      <dgm:prSet presAssocID="{D15DBD15-059C-458F-AE9E-93041AC67520}" presName="parentLin" presStyleCnt="0"/>
      <dgm:spPr/>
    </dgm:pt>
    <dgm:pt modelId="{49CD8778-E3A5-4949-9500-3D4D7B195E79}" type="pres">
      <dgm:prSet presAssocID="{D15DBD15-059C-458F-AE9E-93041AC67520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340DAE45-6BF8-4654-9E6D-913ACE78FFD0}" type="pres">
      <dgm:prSet presAssocID="{D15DBD15-059C-458F-AE9E-93041AC67520}" presName="parentText" presStyleLbl="node1" presStyleIdx="0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A02B47-9780-4923-9EE5-0A4A0B7E4921}" type="pres">
      <dgm:prSet presAssocID="{D15DBD15-059C-458F-AE9E-93041AC67520}" presName="negativeSpace" presStyleCnt="0"/>
      <dgm:spPr/>
    </dgm:pt>
    <dgm:pt modelId="{81D50281-80D4-46B2-A46C-118029FEA289}" type="pres">
      <dgm:prSet presAssocID="{D15DBD15-059C-458F-AE9E-93041AC67520}" presName="childText" presStyleLbl="conFgAcc1" presStyleIdx="0" presStyleCnt="3">
        <dgm:presLayoutVars>
          <dgm:bulletEnabled val="1"/>
        </dgm:presLayoutVars>
      </dgm:prSet>
      <dgm:spPr/>
    </dgm:pt>
    <dgm:pt modelId="{356F970F-AAC1-4DDD-A04A-E30CDBFB4493}" type="pres">
      <dgm:prSet presAssocID="{1DE4650B-0740-4F30-98C1-BAD337C3A753}" presName="spaceBetweenRectangles" presStyleCnt="0"/>
      <dgm:spPr/>
    </dgm:pt>
    <dgm:pt modelId="{3F726784-227C-4E2A-9D7E-E17DBCB6D250}" type="pres">
      <dgm:prSet presAssocID="{D5F16C8A-68D9-4F98-9277-9B6A683CC1F1}" presName="parentLin" presStyleCnt="0"/>
      <dgm:spPr/>
    </dgm:pt>
    <dgm:pt modelId="{82ED212A-D726-431F-8906-C803C8FEA9F5}" type="pres">
      <dgm:prSet presAssocID="{D5F16C8A-68D9-4F98-9277-9B6A683CC1F1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849E54DB-2FFD-417F-9EB1-A828341A88E2}" type="pres">
      <dgm:prSet presAssocID="{D5F16C8A-68D9-4F98-9277-9B6A683CC1F1}" presName="parentText" presStyleLbl="node1" presStyleIdx="1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EEB046-8A27-45AD-96B2-E5B3EF2D1CD0}" type="pres">
      <dgm:prSet presAssocID="{D5F16C8A-68D9-4F98-9277-9B6A683CC1F1}" presName="negativeSpace" presStyleCnt="0"/>
      <dgm:spPr/>
    </dgm:pt>
    <dgm:pt modelId="{6863E738-2072-4257-8C65-E5DC42A4AD40}" type="pres">
      <dgm:prSet presAssocID="{D5F16C8A-68D9-4F98-9277-9B6A683CC1F1}" presName="childText" presStyleLbl="conFgAcc1" presStyleIdx="1" presStyleCnt="3">
        <dgm:presLayoutVars>
          <dgm:bulletEnabled val="1"/>
        </dgm:presLayoutVars>
      </dgm:prSet>
      <dgm:spPr/>
    </dgm:pt>
    <dgm:pt modelId="{BBB2BA27-D386-4615-B943-29F3CBC7B44F}" type="pres">
      <dgm:prSet presAssocID="{46032E1A-03BE-4E14-9E42-66D4302759E7}" presName="spaceBetweenRectangles" presStyleCnt="0"/>
      <dgm:spPr/>
    </dgm:pt>
    <dgm:pt modelId="{B8BF9285-D17F-45BD-95DC-A10B0ABD46E1}" type="pres">
      <dgm:prSet presAssocID="{B82EDCC0-145E-4FFF-834B-9799C90C7E29}" presName="parentLin" presStyleCnt="0"/>
      <dgm:spPr/>
    </dgm:pt>
    <dgm:pt modelId="{E69F0785-5A71-43C2-96CA-3C471914C77E}" type="pres">
      <dgm:prSet presAssocID="{B82EDCC0-145E-4FFF-834B-9799C90C7E29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FD677F34-BC08-44A8-BD99-728730C836C2}" type="pres">
      <dgm:prSet presAssocID="{B82EDCC0-145E-4FFF-834B-9799C90C7E29}" presName="parentText" presStyleLbl="node1" presStyleIdx="2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8D8D1F-39A6-45D7-BB3D-61C5AAF6FE47}" type="pres">
      <dgm:prSet presAssocID="{B82EDCC0-145E-4FFF-834B-9799C90C7E29}" presName="negativeSpace" presStyleCnt="0"/>
      <dgm:spPr/>
    </dgm:pt>
    <dgm:pt modelId="{32C3E3D7-07A1-449C-90DC-63F402941FE3}" type="pres">
      <dgm:prSet presAssocID="{B82EDCC0-145E-4FFF-834B-9799C90C7E2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069F268-6D87-4CC3-9CE8-B12C425BC652}" srcId="{6C9F5C36-35B7-4EA9-8383-F58FDD4980E5}" destId="{B82EDCC0-145E-4FFF-834B-9799C90C7E29}" srcOrd="2" destOrd="0" parTransId="{E03E1B46-CF92-442F-B687-5968B9FA626F}" sibTransId="{835E3CAD-15CB-4CE3-9940-83D5EE3B52B3}"/>
    <dgm:cxn modelId="{9878DC96-A814-4889-B4F9-60AF22CACFD4}" type="presOf" srcId="{D5F16C8A-68D9-4F98-9277-9B6A683CC1F1}" destId="{82ED212A-D726-431F-8906-C803C8FEA9F5}" srcOrd="0" destOrd="0" presId="urn:microsoft.com/office/officeart/2005/8/layout/list1"/>
    <dgm:cxn modelId="{482A79BB-AB8D-4E2E-A9B4-7C06B4436550}" srcId="{6C9F5C36-35B7-4EA9-8383-F58FDD4980E5}" destId="{D5F16C8A-68D9-4F98-9277-9B6A683CC1F1}" srcOrd="1" destOrd="0" parTransId="{DACCB2E3-960C-4ACA-9EF1-CCE1C9638753}" sibTransId="{46032E1A-03BE-4E14-9E42-66D4302759E7}"/>
    <dgm:cxn modelId="{2BA46549-8171-4A32-AC43-86C61AF53734}" type="presOf" srcId="{6C9F5C36-35B7-4EA9-8383-F58FDD4980E5}" destId="{E5B252BF-7B67-4A9A-9B76-64F6272839A8}" srcOrd="0" destOrd="0" presId="urn:microsoft.com/office/officeart/2005/8/layout/list1"/>
    <dgm:cxn modelId="{10D9C4BC-5125-44AB-A710-225BC0673D54}" type="presOf" srcId="{D15DBD15-059C-458F-AE9E-93041AC67520}" destId="{49CD8778-E3A5-4949-9500-3D4D7B195E79}" srcOrd="0" destOrd="0" presId="urn:microsoft.com/office/officeart/2005/8/layout/list1"/>
    <dgm:cxn modelId="{EAA35D34-AB01-499F-83E4-7A105A996736}" type="presOf" srcId="{B82EDCC0-145E-4FFF-834B-9799C90C7E29}" destId="{E69F0785-5A71-43C2-96CA-3C471914C77E}" srcOrd="0" destOrd="0" presId="urn:microsoft.com/office/officeart/2005/8/layout/list1"/>
    <dgm:cxn modelId="{EE240B29-490B-46F1-8130-BF59DA2F6E05}" srcId="{6C9F5C36-35B7-4EA9-8383-F58FDD4980E5}" destId="{D15DBD15-059C-458F-AE9E-93041AC67520}" srcOrd="0" destOrd="0" parTransId="{04D44F2B-7B97-4739-9E1D-D9527DEC33CC}" sibTransId="{1DE4650B-0740-4F30-98C1-BAD337C3A753}"/>
    <dgm:cxn modelId="{4FECCBD3-4B17-4C92-BF5C-85EEB6A43977}" type="presOf" srcId="{D15DBD15-059C-458F-AE9E-93041AC67520}" destId="{340DAE45-6BF8-4654-9E6D-913ACE78FFD0}" srcOrd="1" destOrd="0" presId="urn:microsoft.com/office/officeart/2005/8/layout/list1"/>
    <dgm:cxn modelId="{159FA06B-F73A-4A93-978D-1E031FCD62EA}" type="presOf" srcId="{B82EDCC0-145E-4FFF-834B-9799C90C7E29}" destId="{FD677F34-BC08-44A8-BD99-728730C836C2}" srcOrd="1" destOrd="0" presId="urn:microsoft.com/office/officeart/2005/8/layout/list1"/>
    <dgm:cxn modelId="{4DA99265-6BE1-46FA-B1D6-55176E6613F6}" type="presOf" srcId="{D5F16C8A-68D9-4F98-9277-9B6A683CC1F1}" destId="{849E54DB-2FFD-417F-9EB1-A828341A88E2}" srcOrd="1" destOrd="0" presId="urn:microsoft.com/office/officeart/2005/8/layout/list1"/>
    <dgm:cxn modelId="{FE75B68E-F854-4567-A3D9-CDE7BEA9116E}" type="presParOf" srcId="{E5B252BF-7B67-4A9A-9B76-64F6272839A8}" destId="{6F13149D-EB41-4956-83B2-2FF3EF407CA2}" srcOrd="0" destOrd="0" presId="urn:microsoft.com/office/officeart/2005/8/layout/list1"/>
    <dgm:cxn modelId="{A00584AA-807F-4F30-8D43-D8FB7B998D16}" type="presParOf" srcId="{6F13149D-EB41-4956-83B2-2FF3EF407CA2}" destId="{49CD8778-E3A5-4949-9500-3D4D7B195E79}" srcOrd="0" destOrd="0" presId="urn:microsoft.com/office/officeart/2005/8/layout/list1"/>
    <dgm:cxn modelId="{05F233EC-02BA-4D20-A071-36EC53A3FA47}" type="presParOf" srcId="{6F13149D-EB41-4956-83B2-2FF3EF407CA2}" destId="{340DAE45-6BF8-4654-9E6D-913ACE78FFD0}" srcOrd="1" destOrd="0" presId="urn:microsoft.com/office/officeart/2005/8/layout/list1"/>
    <dgm:cxn modelId="{2E08DCAA-F452-4122-A81E-198AAF9556D7}" type="presParOf" srcId="{E5B252BF-7B67-4A9A-9B76-64F6272839A8}" destId="{74A02B47-9780-4923-9EE5-0A4A0B7E4921}" srcOrd="1" destOrd="0" presId="urn:microsoft.com/office/officeart/2005/8/layout/list1"/>
    <dgm:cxn modelId="{53155C47-2E1A-4BA8-A89F-BD2258AD7BCB}" type="presParOf" srcId="{E5B252BF-7B67-4A9A-9B76-64F6272839A8}" destId="{81D50281-80D4-46B2-A46C-118029FEA289}" srcOrd="2" destOrd="0" presId="urn:microsoft.com/office/officeart/2005/8/layout/list1"/>
    <dgm:cxn modelId="{0AF9B0AF-4DBA-4B82-813F-C7AE513E1FD7}" type="presParOf" srcId="{E5B252BF-7B67-4A9A-9B76-64F6272839A8}" destId="{356F970F-AAC1-4DDD-A04A-E30CDBFB4493}" srcOrd="3" destOrd="0" presId="urn:microsoft.com/office/officeart/2005/8/layout/list1"/>
    <dgm:cxn modelId="{F87ABA56-60CD-42F8-8063-30BFD787574A}" type="presParOf" srcId="{E5B252BF-7B67-4A9A-9B76-64F6272839A8}" destId="{3F726784-227C-4E2A-9D7E-E17DBCB6D250}" srcOrd="4" destOrd="0" presId="urn:microsoft.com/office/officeart/2005/8/layout/list1"/>
    <dgm:cxn modelId="{AFAEFA6E-85C8-44DD-A23A-AA15EFB80241}" type="presParOf" srcId="{3F726784-227C-4E2A-9D7E-E17DBCB6D250}" destId="{82ED212A-D726-431F-8906-C803C8FEA9F5}" srcOrd="0" destOrd="0" presId="urn:microsoft.com/office/officeart/2005/8/layout/list1"/>
    <dgm:cxn modelId="{73955A82-A5C5-4D5A-B395-639B55F2A880}" type="presParOf" srcId="{3F726784-227C-4E2A-9D7E-E17DBCB6D250}" destId="{849E54DB-2FFD-417F-9EB1-A828341A88E2}" srcOrd="1" destOrd="0" presId="urn:microsoft.com/office/officeart/2005/8/layout/list1"/>
    <dgm:cxn modelId="{4BDA0318-61D0-44AE-B532-A4339C6415D6}" type="presParOf" srcId="{E5B252BF-7B67-4A9A-9B76-64F6272839A8}" destId="{59EEB046-8A27-45AD-96B2-E5B3EF2D1CD0}" srcOrd="5" destOrd="0" presId="urn:microsoft.com/office/officeart/2005/8/layout/list1"/>
    <dgm:cxn modelId="{D3FCE1EE-89C9-40FE-A226-7642EDEC6D1C}" type="presParOf" srcId="{E5B252BF-7B67-4A9A-9B76-64F6272839A8}" destId="{6863E738-2072-4257-8C65-E5DC42A4AD40}" srcOrd="6" destOrd="0" presId="urn:microsoft.com/office/officeart/2005/8/layout/list1"/>
    <dgm:cxn modelId="{E7E029F6-5B1A-4889-84E1-8C7F16897BAF}" type="presParOf" srcId="{E5B252BF-7B67-4A9A-9B76-64F6272839A8}" destId="{BBB2BA27-D386-4615-B943-29F3CBC7B44F}" srcOrd="7" destOrd="0" presId="urn:microsoft.com/office/officeart/2005/8/layout/list1"/>
    <dgm:cxn modelId="{2766A2BC-CA09-4774-B3D6-D08B6C45F2DD}" type="presParOf" srcId="{E5B252BF-7B67-4A9A-9B76-64F6272839A8}" destId="{B8BF9285-D17F-45BD-95DC-A10B0ABD46E1}" srcOrd="8" destOrd="0" presId="urn:microsoft.com/office/officeart/2005/8/layout/list1"/>
    <dgm:cxn modelId="{D281A652-5F22-4552-8A25-969A27704A5F}" type="presParOf" srcId="{B8BF9285-D17F-45BD-95DC-A10B0ABD46E1}" destId="{E69F0785-5A71-43C2-96CA-3C471914C77E}" srcOrd="0" destOrd="0" presId="urn:microsoft.com/office/officeart/2005/8/layout/list1"/>
    <dgm:cxn modelId="{4979CB60-842F-4185-B75D-F3F62E0549A8}" type="presParOf" srcId="{B8BF9285-D17F-45BD-95DC-A10B0ABD46E1}" destId="{FD677F34-BC08-44A8-BD99-728730C836C2}" srcOrd="1" destOrd="0" presId="urn:microsoft.com/office/officeart/2005/8/layout/list1"/>
    <dgm:cxn modelId="{D63BF65A-353F-43FF-ADC4-6A75445A7615}" type="presParOf" srcId="{E5B252BF-7B67-4A9A-9B76-64F6272839A8}" destId="{A08D8D1F-39A6-45D7-BB3D-61C5AAF6FE47}" srcOrd="9" destOrd="0" presId="urn:microsoft.com/office/officeart/2005/8/layout/list1"/>
    <dgm:cxn modelId="{6F2088C3-9F1B-4AC2-94F3-F7602A6F7933}" type="presParOf" srcId="{E5B252BF-7B67-4A9A-9B76-64F6272839A8}" destId="{32C3E3D7-07A1-449C-90DC-63F402941FE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D7C98A-6702-4EDD-AF45-CF7D8B0B9164}" type="doc">
      <dgm:prSet loTypeId="urn:microsoft.com/office/officeart/2005/8/layout/list1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2D476C4-3150-4F01-94EA-75D028E083EC}">
      <dgm:prSet phldrT="[Text]" custT="1"/>
      <dgm:spPr/>
      <dgm:t>
        <a:bodyPr/>
        <a:lstStyle/>
        <a:p>
          <a:r>
            <a:rPr lang="id-ID" sz="1600" b="1" smtClean="0"/>
            <a:t>Bogor: 163,200 middle-low-income habitants , low awareness  &amp; littering habit.</a:t>
          </a:r>
          <a:endParaRPr lang="en-US" sz="1600" dirty="0"/>
        </a:p>
      </dgm:t>
    </dgm:pt>
    <dgm:pt modelId="{04718A8B-1092-4A59-AF7E-701D483F9596}" type="parTrans" cxnId="{8512992D-7605-4DDE-B124-BB50D302FFE9}">
      <dgm:prSet/>
      <dgm:spPr/>
      <dgm:t>
        <a:bodyPr/>
        <a:lstStyle/>
        <a:p>
          <a:endParaRPr lang="en-US"/>
        </a:p>
      </dgm:t>
    </dgm:pt>
    <dgm:pt modelId="{4518073B-172D-4A7F-BCB1-7B4E467F292E}" type="sibTrans" cxnId="{8512992D-7605-4DDE-B124-BB50D302FFE9}">
      <dgm:prSet/>
      <dgm:spPr/>
      <dgm:t>
        <a:bodyPr/>
        <a:lstStyle/>
        <a:p>
          <a:endParaRPr lang="en-US"/>
        </a:p>
      </dgm:t>
    </dgm:pt>
    <dgm:pt modelId="{90B14EF7-2B0C-46E5-8ADF-C88CA6A332E1}">
      <dgm:prSet phldrT="[Text]" custT="1"/>
      <dgm:spPr/>
      <dgm:t>
        <a:bodyPr/>
        <a:lstStyle/>
        <a:p>
          <a:r>
            <a:rPr lang="id-ID" sz="1600" b="1" dirty="0" smtClean="0"/>
            <a:t>Limited capability of </a:t>
          </a:r>
          <a:r>
            <a:rPr lang="en-US" sz="1600" b="1" dirty="0" smtClean="0"/>
            <a:t>Sanitary</a:t>
          </a:r>
          <a:r>
            <a:rPr lang="id-ID" sz="1600" b="1" dirty="0" smtClean="0"/>
            <a:t> Department</a:t>
          </a:r>
          <a:r>
            <a:rPr lang="en-US" sz="1600" b="1" dirty="0" smtClean="0"/>
            <a:t> (60%-65%)</a:t>
          </a:r>
          <a:endParaRPr lang="en-US" sz="1600" dirty="0"/>
        </a:p>
      </dgm:t>
    </dgm:pt>
    <dgm:pt modelId="{D120CF71-F5A5-4680-9FC6-54332E6CD339}" type="parTrans" cxnId="{A7A736DC-37AA-4407-8015-55D9B2374A63}">
      <dgm:prSet/>
      <dgm:spPr/>
      <dgm:t>
        <a:bodyPr/>
        <a:lstStyle/>
        <a:p>
          <a:endParaRPr lang="en-US"/>
        </a:p>
      </dgm:t>
    </dgm:pt>
    <dgm:pt modelId="{F660EB84-0D77-427D-8B8E-656B6BB8E297}" type="sibTrans" cxnId="{A7A736DC-37AA-4407-8015-55D9B2374A63}">
      <dgm:prSet/>
      <dgm:spPr/>
      <dgm:t>
        <a:bodyPr/>
        <a:lstStyle/>
        <a:p>
          <a:endParaRPr lang="en-US"/>
        </a:p>
      </dgm:t>
    </dgm:pt>
    <dgm:pt modelId="{DBA058E9-6F8A-4DC9-8225-4E07031EDAA5}">
      <dgm:prSet phldrT="[Text]" custT="1"/>
      <dgm:spPr/>
      <dgm:t>
        <a:bodyPr/>
        <a:lstStyle/>
        <a:p>
          <a:r>
            <a:rPr lang="id-ID" sz="1600" b="1" dirty="0" smtClean="0"/>
            <a:t>Waste is severely unmanaged in densely populated settlements in urban area.</a:t>
          </a:r>
          <a:endParaRPr lang="en-US" sz="1600" dirty="0"/>
        </a:p>
      </dgm:t>
    </dgm:pt>
    <dgm:pt modelId="{41341D40-B3D3-43F7-BF17-BAE9DE83B6A7}" type="parTrans" cxnId="{E5FC5606-343D-4D44-B90E-E32FD4F1A347}">
      <dgm:prSet/>
      <dgm:spPr/>
      <dgm:t>
        <a:bodyPr/>
        <a:lstStyle/>
        <a:p>
          <a:endParaRPr lang="en-US"/>
        </a:p>
      </dgm:t>
    </dgm:pt>
    <dgm:pt modelId="{CBC924ED-8435-4CA6-8F39-1FCACAF824CF}" type="sibTrans" cxnId="{E5FC5606-343D-4D44-B90E-E32FD4F1A347}">
      <dgm:prSet/>
      <dgm:spPr/>
      <dgm:t>
        <a:bodyPr/>
        <a:lstStyle/>
        <a:p>
          <a:endParaRPr lang="en-US"/>
        </a:p>
      </dgm:t>
    </dgm:pt>
    <dgm:pt modelId="{49A2DC59-29DE-4575-83D7-7E67F8FF8A01}">
      <dgm:prSet phldrT="[Text]" custT="1"/>
      <dgm:spPr/>
      <dgm:t>
        <a:bodyPr/>
        <a:lstStyle/>
        <a:p>
          <a:r>
            <a:rPr lang="id-ID" sz="1600" b="1" smtClean="0"/>
            <a:t>NO ECONOMIC INCENTIVE</a:t>
          </a:r>
          <a:endParaRPr lang="en-US" sz="1600" dirty="0"/>
        </a:p>
      </dgm:t>
    </dgm:pt>
    <dgm:pt modelId="{718321B9-E341-48CE-B1A7-71E5DDD47BF4}" type="parTrans" cxnId="{93545F34-3D0B-48F9-83F3-5A2DC85BBD7C}">
      <dgm:prSet/>
      <dgm:spPr/>
      <dgm:t>
        <a:bodyPr/>
        <a:lstStyle/>
        <a:p>
          <a:endParaRPr lang="en-US"/>
        </a:p>
      </dgm:t>
    </dgm:pt>
    <dgm:pt modelId="{EC28C805-8FC4-4ED3-85F4-3A09AA0492D9}" type="sibTrans" cxnId="{93545F34-3D0B-48F9-83F3-5A2DC85BBD7C}">
      <dgm:prSet/>
      <dgm:spPr/>
      <dgm:t>
        <a:bodyPr/>
        <a:lstStyle/>
        <a:p>
          <a:endParaRPr lang="en-US"/>
        </a:p>
      </dgm:t>
    </dgm:pt>
    <dgm:pt modelId="{A2CE44D6-71F1-40B7-93B6-FC4F83EA1C6E}" type="pres">
      <dgm:prSet presAssocID="{6BD7C98A-6702-4EDD-AF45-CF7D8B0B916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FD6DF1-1DE8-45F0-8CBE-88BDA2C15760}" type="pres">
      <dgm:prSet presAssocID="{E2D476C4-3150-4F01-94EA-75D028E083EC}" presName="parentLin" presStyleCnt="0"/>
      <dgm:spPr/>
      <dgm:t>
        <a:bodyPr/>
        <a:lstStyle/>
        <a:p>
          <a:endParaRPr lang="id-ID"/>
        </a:p>
      </dgm:t>
    </dgm:pt>
    <dgm:pt modelId="{E8A52EA1-18AD-48A3-AF58-0320B14425EC}" type="pres">
      <dgm:prSet presAssocID="{E2D476C4-3150-4F01-94EA-75D028E083EC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ECB74923-C39F-4750-857C-662A0407169B}" type="pres">
      <dgm:prSet presAssocID="{E2D476C4-3150-4F01-94EA-75D028E083EC}" presName="parentText" presStyleLbl="node1" presStyleIdx="0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94250E-05B1-4134-8080-5F68F7D8A4CF}" type="pres">
      <dgm:prSet presAssocID="{E2D476C4-3150-4F01-94EA-75D028E083EC}" presName="negativeSpace" presStyleCnt="0"/>
      <dgm:spPr/>
      <dgm:t>
        <a:bodyPr/>
        <a:lstStyle/>
        <a:p>
          <a:endParaRPr lang="id-ID"/>
        </a:p>
      </dgm:t>
    </dgm:pt>
    <dgm:pt modelId="{A7436E6E-52B3-4C63-BCE4-34FDE870C92C}" type="pres">
      <dgm:prSet presAssocID="{E2D476C4-3150-4F01-94EA-75D028E083EC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2FFBAB5-5438-48CC-B63E-76A8876383C4}" type="pres">
      <dgm:prSet presAssocID="{4518073B-172D-4A7F-BCB1-7B4E467F292E}" presName="spaceBetweenRectangles" presStyleCnt="0"/>
      <dgm:spPr/>
      <dgm:t>
        <a:bodyPr/>
        <a:lstStyle/>
        <a:p>
          <a:endParaRPr lang="id-ID"/>
        </a:p>
      </dgm:t>
    </dgm:pt>
    <dgm:pt modelId="{B0531A91-5BE4-4E20-9665-715C98A3625C}" type="pres">
      <dgm:prSet presAssocID="{90B14EF7-2B0C-46E5-8ADF-C88CA6A332E1}" presName="parentLin" presStyleCnt="0"/>
      <dgm:spPr/>
      <dgm:t>
        <a:bodyPr/>
        <a:lstStyle/>
        <a:p>
          <a:endParaRPr lang="id-ID"/>
        </a:p>
      </dgm:t>
    </dgm:pt>
    <dgm:pt modelId="{DB707546-D7C3-4080-BF47-01799C792386}" type="pres">
      <dgm:prSet presAssocID="{90B14EF7-2B0C-46E5-8ADF-C88CA6A332E1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2AFF49FE-26CF-4DCD-B2C5-223D98AB803B}" type="pres">
      <dgm:prSet presAssocID="{90B14EF7-2B0C-46E5-8ADF-C88CA6A332E1}" presName="parentText" presStyleLbl="node1" presStyleIdx="1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611B20-452F-4763-87CB-88DA6D1A1229}" type="pres">
      <dgm:prSet presAssocID="{90B14EF7-2B0C-46E5-8ADF-C88CA6A332E1}" presName="negativeSpace" presStyleCnt="0"/>
      <dgm:spPr/>
      <dgm:t>
        <a:bodyPr/>
        <a:lstStyle/>
        <a:p>
          <a:endParaRPr lang="id-ID"/>
        </a:p>
      </dgm:t>
    </dgm:pt>
    <dgm:pt modelId="{3C657BFB-DFFD-45F7-8BB7-1562E8677A40}" type="pres">
      <dgm:prSet presAssocID="{90B14EF7-2B0C-46E5-8ADF-C88CA6A332E1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DE04F7C-F04C-4C3B-81D3-523A283C4CF8}" type="pres">
      <dgm:prSet presAssocID="{F660EB84-0D77-427D-8B8E-656B6BB8E297}" presName="spaceBetweenRectangles" presStyleCnt="0"/>
      <dgm:spPr/>
      <dgm:t>
        <a:bodyPr/>
        <a:lstStyle/>
        <a:p>
          <a:endParaRPr lang="id-ID"/>
        </a:p>
      </dgm:t>
    </dgm:pt>
    <dgm:pt modelId="{A1F36659-7BAF-4F27-AA23-6C82E964A4C4}" type="pres">
      <dgm:prSet presAssocID="{DBA058E9-6F8A-4DC9-8225-4E07031EDAA5}" presName="parentLin" presStyleCnt="0"/>
      <dgm:spPr/>
      <dgm:t>
        <a:bodyPr/>
        <a:lstStyle/>
        <a:p>
          <a:endParaRPr lang="id-ID"/>
        </a:p>
      </dgm:t>
    </dgm:pt>
    <dgm:pt modelId="{618A9E1B-328B-4C8F-85F6-06A709C5C244}" type="pres">
      <dgm:prSet presAssocID="{DBA058E9-6F8A-4DC9-8225-4E07031EDAA5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8B3B150C-6998-41A7-85F1-479418C2250C}" type="pres">
      <dgm:prSet presAssocID="{DBA058E9-6F8A-4DC9-8225-4E07031EDAA5}" presName="parentText" presStyleLbl="node1" presStyleIdx="2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42C88B-BD51-411A-A820-178AB572770D}" type="pres">
      <dgm:prSet presAssocID="{DBA058E9-6F8A-4DC9-8225-4E07031EDAA5}" presName="negativeSpace" presStyleCnt="0"/>
      <dgm:spPr/>
      <dgm:t>
        <a:bodyPr/>
        <a:lstStyle/>
        <a:p>
          <a:endParaRPr lang="id-ID"/>
        </a:p>
      </dgm:t>
    </dgm:pt>
    <dgm:pt modelId="{C8413F47-6EE8-4BC0-AFE9-593635C1464F}" type="pres">
      <dgm:prSet presAssocID="{DBA058E9-6F8A-4DC9-8225-4E07031EDAA5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E9CDF42-E3E5-4087-BA92-BA765B92DA41}" type="pres">
      <dgm:prSet presAssocID="{CBC924ED-8435-4CA6-8F39-1FCACAF824CF}" presName="spaceBetweenRectangles" presStyleCnt="0"/>
      <dgm:spPr/>
      <dgm:t>
        <a:bodyPr/>
        <a:lstStyle/>
        <a:p>
          <a:endParaRPr lang="id-ID"/>
        </a:p>
      </dgm:t>
    </dgm:pt>
    <dgm:pt modelId="{F408748D-CFEC-4FE4-9558-0F3E0AFD8F00}" type="pres">
      <dgm:prSet presAssocID="{49A2DC59-29DE-4575-83D7-7E67F8FF8A01}" presName="parentLin" presStyleCnt="0"/>
      <dgm:spPr/>
      <dgm:t>
        <a:bodyPr/>
        <a:lstStyle/>
        <a:p>
          <a:endParaRPr lang="id-ID"/>
        </a:p>
      </dgm:t>
    </dgm:pt>
    <dgm:pt modelId="{33695FB8-1B3A-415F-9F23-2F345B38D39D}" type="pres">
      <dgm:prSet presAssocID="{49A2DC59-29DE-4575-83D7-7E67F8FF8A01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47F49F50-A9C5-44F1-9B1D-BBDD2A8DE7DC}" type="pres">
      <dgm:prSet presAssocID="{49A2DC59-29DE-4575-83D7-7E67F8FF8A01}" presName="parentText" presStyleLbl="node1" presStyleIdx="3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4CBAB9-0BC3-4015-A6A5-AAFAED729611}" type="pres">
      <dgm:prSet presAssocID="{49A2DC59-29DE-4575-83D7-7E67F8FF8A01}" presName="negativeSpace" presStyleCnt="0"/>
      <dgm:spPr/>
      <dgm:t>
        <a:bodyPr/>
        <a:lstStyle/>
        <a:p>
          <a:endParaRPr lang="id-ID"/>
        </a:p>
      </dgm:t>
    </dgm:pt>
    <dgm:pt modelId="{D2AD53B2-FDE2-4B8F-A20A-09F08DB35CA0}" type="pres">
      <dgm:prSet presAssocID="{49A2DC59-29DE-4575-83D7-7E67F8FF8A01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A7A736DC-37AA-4407-8015-55D9B2374A63}" srcId="{6BD7C98A-6702-4EDD-AF45-CF7D8B0B9164}" destId="{90B14EF7-2B0C-46E5-8ADF-C88CA6A332E1}" srcOrd="1" destOrd="0" parTransId="{D120CF71-F5A5-4680-9FC6-54332E6CD339}" sibTransId="{F660EB84-0D77-427D-8B8E-656B6BB8E297}"/>
    <dgm:cxn modelId="{3A2DD7CC-AEAF-46DE-8817-3F3E8A57B031}" type="presOf" srcId="{E2D476C4-3150-4F01-94EA-75D028E083EC}" destId="{E8A52EA1-18AD-48A3-AF58-0320B14425EC}" srcOrd="0" destOrd="0" presId="urn:microsoft.com/office/officeart/2005/8/layout/list1"/>
    <dgm:cxn modelId="{BA3F3338-B3B3-42AA-ABEC-8478D0D09DAD}" type="presOf" srcId="{6BD7C98A-6702-4EDD-AF45-CF7D8B0B9164}" destId="{A2CE44D6-71F1-40B7-93B6-FC4F83EA1C6E}" srcOrd="0" destOrd="0" presId="urn:microsoft.com/office/officeart/2005/8/layout/list1"/>
    <dgm:cxn modelId="{0A7A5F5B-21BF-4EF9-AEDC-5275D0355D7E}" type="presOf" srcId="{E2D476C4-3150-4F01-94EA-75D028E083EC}" destId="{ECB74923-C39F-4750-857C-662A0407169B}" srcOrd="1" destOrd="0" presId="urn:microsoft.com/office/officeart/2005/8/layout/list1"/>
    <dgm:cxn modelId="{FF42497D-BCED-4BBB-8AC6-DA1A1CE41394}" type="presOf" srcId="{DBA058E9-6F8A-4DC9-8225-4E07031EDAA5}" destId="{8B3B150C-6998-41A7-85F1-479418C2250C}" srcOrd="1" destOrd="0" presId="urn:microsoft.com/office/officeart/2005/8/layout/list1"/>
    <dgm:cxn modelId="{93545F34-3D0B-48F9-83F3-5A2DC85BBD7C}" srcId="{6BD7C98A-6702-4EDD-AF45-CF7D8B0B9164}" destId="{49A2DC59-29DE-4575-83D7-7E67F8FF8A01}" srcOrd="3" destOrd="0" parTransId="{718321B9-E341-48CE-B1A7-71E5DDD47BF4}" sibTransId="{EC28C805-8FC4-4ED3-85F4-3A09AA0492D9}"/>
    <dgm:cxn modelId="{F10C5176-928D-43EC-8C29-03F93A565529}" type="presOf" srcId="{49A2DC59-29DE-4575-83D7-7E67F8FF8A01}" destId="{47F49F50-A9C5-44F1-9B1D-BBDD2A8DE7DC}" srcOrd="1" destOrd="0" presId="urn:microsoft.com/office/officeart/2005/8/layout/list1"/>
    <dgm:cxn modelId="{B1236E30-F715-414E-AB9B-319625457603}" type="presOf" srcId="{90B14EF7-2B0C-46E5-8ADF-C88CA6A332E1}" destId="{2AFF49FE-26CF-4DCD-B2C5-223D98AB803B}" srcOrd="1" destOrd="0" presId="urn:microsoft.com/office/officeart/2005/8/layout/list1"/>
    <dgm:cxn modelId="{E949D157-E348-4CF1-A350-10878DEEDECB}" type="presOf" srcId="{49A2DC59-29DE-4575-83D7-7E67F8FF8A01}" destId="{33695FB8-1B3A-415F-9F23-2F345B38D39D}" srcOrd="0" destOrd="0" presId="urn:microsoft.com/office/officeart/2005/8/layout/list1"/>
    <dgm:cxn modelId="{A756D54E-F171-4F1E-91C3-25D6D9597ADE}" type="presOf" srcId="{90B14EF7-2B0C-46E5-8ADF-C88CA6A332E1}" destId="{DB707546-D7C3-4080-BF47-01799C792386}" srcOrd="0" destOrd="0" presId="urn:microsoft.com/office/officeart/2005/8/layout/list1"/>
    <dgm:cxn modelId="{8512992D-7605-4DDE-B124-BB50D302FFE9}" srcId="{6BD7C98A-6702-4EDD-AF45-CF7D8B0B9164}" destId="{E2D476C4-3150-4F01-94EA-75D028E083EC}" srcOrd="0" destOrd="0" parTransId="{04718A8B-1092-4A59-AF7E-701D483F9596}" sibTransId="{4518073B-172D-4A7F-BCB1-7B4E467F292E}"/>
    <dgm:cxn modelId="{E780B897-8A8E-442D-8ADB-48109D4303A3}" type="presOf" srcId="{DBA058E9-6F8A-4DC9-8225-4E07031EDAA5}" destId="{618A9E1B-328B-4C8F-85F6-06A709C5C244}" srcOrd="0" destOrd="0" presId="urn:microsoft.com/office/officeart/2005/8/layout/list1"/>
    <dgm:cxn modelId="{E5FC5606-343D-4D44-B90E-E32FD4F1A347}" srcId="{6BD7C98A-6702-4EDD-AF45-CF7D8B0B9164}" destId="{DBA058E9-6F8A-4DC9-8225-4E07031EDAA5}" srcOrd="2" destOrd="0" parTransId="{41341D40-B3D3-43F7-BF17-BAE9DE83B6A7}" sibTransId="{CBC924ED-8435-4CA6-8F39-1FCACAF824CF}"/>
    <dgm:cxn modelId="{CFADEEE9-E8DE-46A8-9950-7376C1F956F7}" type="presParOf" srcId="{A2CE44D6-71F1-40B7-93B6-FC4F83EA1C6E}" destId="{04FD6DF1-1DE8-45F0-8CBE-88BDA2C15760}" srcOrd="0" destOrd="0" presId="urn:microsoft.com/office/officeart/2005/8/layout/list1"/>
    <dgm:cxn modelId="{0A2AE6F9-6C4E-463E-B942-4E37E1A9A234}" type="presParOf" srcId="{04FD6DF1-1DE8-45F0-8CBE-88BDA2C15760}" destId="{E8A52EA1-18AD-48A3-AF58-0320B14425EC}" srcOrd="0" destOrd="0" presId="urn:microsoft.com/office/officeart/2005/8/layout/list1"/>
    <dgm:cxn modelId="{69544C8E-5489-4860-A9BD-3B320F9755C3}" type="presParOf" srcId="{04FD6DF1-1DE8-45F0-8CBE-88BDA2C15760}" destId="{ECB74923-C39F-4750-857C-662A0407169B}" srcOrd="1" destOrd="0" presId="urn:microsoft.com/office/officeart/2005/8/layout/list1"/>
    <dgm:cxn modelId="{ABCD1F5A-DA2C-48E8-8501-8A90A0B87FDB}" type="presParOf" srcId="{A2CE44D6-71F1-40B7-93B6-FC4F83EA1C6E}" destId="{A294250E-05B1-4134-8080-5F68F7D8A4CF}" srcOrd="1" destOrd="0" presId="urn:microsoft.com/office/officeart/2005/8/layout/list1"/>
    <dgm:cxn modelId="{33E85B8E-2C39-4606-88D3-E267CB4A79FA}" type="presParOf" srcId="{A2CE44D6-71F1-40B7-93B6-FC4F83EA1C6E}" destId="{A7436E6E-52B3-4C63-BCE4-34FDE870C92C}" srcOrd="2" destOrd="0" presId="urn:microsoft.com/office/officeart/2005/8/layout/list1"/>
    <dgm:cxn modelId="{145DC4E1-C430-42D7-BC6F-D23E6EF6098A}" type="presParOf" srcId="{A2CE44D6-71F1-40B7-93B6-FC4F83EA1C6E}" destId="{62FFBAB5-5438-48CC-B63E-76A8876383C4}" srcOrd="3" destOrd="0" presId="urn:microsoft.com/office/officeart/2005/8/layout/list1"/>
    <dgm:cxn modelId="{1EF92148-55FB-4011-BE26-3D95F3FD7119}" type="presParOf" srcId="{A2CE44D6-71F1-40B7-93B6-FC4F83EA1C6E}" destId="{B0531A91-5BE4-4E20-9665-715C98A3625C}" srcOrd="4" destOrd="0" presId="urn:microsoft.com/office/officeart/2005/8/layout/list1"/>
    <dgm:cxn modelId="{4B56369D-E83D-4688-8AC9-3749372052DB}" type="presParOf" srcId="{B0531A91-5BE4-4E20-9665-715C98A3625C}" destId="{DB707546-D7C3-4080-BF47-01799C792386}" srcOrd="0" destOrd="0" presId="urn:microsoft.com/office/officeart/2005/8/layout/list1"/>
    <dgm:cxn modelId="{3665474E-7C29-42B1-B860-C3BF65111971}" type="presParOf" srcId="{B0531A91-5BE4-4E20-9665-715C98A3625C}" destId="{2AFF49FE-26CF-4DCD-B2C5-223D98AB803B}" srcOrd="1" destOrd="0" presId="urn:microsoft.com/office/officeart/2005/8/layout/list1"/>
    <dgm:cxn modelId="{316C1244-D011-45B4-868C-3FF35EECCC63}" type="presParOf" srcId="{A2CE44D6-71F1-40B7-93B6-FC4F83EA1C6E}" destId="{58611B20-452F-4763-87CB-88DA6D1A1229}" srcOrd="5" destOrd="0" presId="urn:microsoft.com/office/officeart/2005/8/layout/list1"/>
    <dgm:cxn modelId="{B74E3681-7A77-44DF-BC26-E4B75D31260D}" type="presParOf" srcId="{A2CE44D6-71F1-40B7-93B6-FC4F83EA1C6E}" destId="{3C657BFB-DFFD-45F7-8BB7-1562E8677A40}" srcOrd="6" destOrd="0" presId="urn:microsoft.com/office/officeart/2005/8/layout/list1"/>
    <dgm:cxn modelId="{1EB4839E-942F-443E-873F-E6B32FF36C22}" type="presParOf" srcId="{A2CE44D6-71F1-40B7-93B6-FC4F83EA1C6E}" destId="{9DE04F7C-F04C-4C3B-81D3-523A283C4CF8}" srcOrd="7" destOrd="0" presId="urn:microsoft.com/office/officeart/2005/8/layout/list1"/>
    <dgm:cxn modelId="{15C6CE2A-AD10-43BF-B746-5C3DA7DAE40E}" type="presParOf" srcId="{A2CE44D6-71F1-40B7-93B6-FC4F83EA1C6E}" destId="{A1F36659-7BAF-4F27-AA23-6C82E964A4C4}" srcOrd="8" destOrd="0" presId="urn:microsoft.com/office/officeart/2005/8/layout/list1"/>
    <dgm:cxn modelId="{F3B6F3EB-F5FB-4D06-A5DC-72246E6A6032}" type="presParOf" srcId="{A1F36659-7BAF-4F27-AA23-6C82E964A4C4}" destId="{618A9E1B-328B-4C8F-85F6-06A709C5C244}" srcOrd="0" destOrd="0" presId="urn:microsoft.com/office/officeart/2005/8/layout/list1"/>
    <dgm:cxn modelId="{37558201-B9E6-4B32-92E9-9AB629C8F48F}" type="presParOf" srcId="{A1F36659-7BAF-4F27-AA23-6C82E964A4C4}" destId="{8B3B150C-6998-41A7-85F1-479418C2250C}" srcOrd="1" destOrd="0" presId="urn:microsoft.com/office/officeart/2005/8/layout/list1"/>
    <dgm:cxn modelId="{1BF35EFF-2196-4F63-AC56-9C7AC4CB7F9C}" type="presParOf" srcId="{A2CE44D6-71F1-40B7-93B6-FC4F83EA1C6E}" destId="{CB42C88B-BD51-411A-A820-178AB572770D}" srcOrd="9" destOrd="0" presId="urn:microsoft.com/office/officeart/2005/8/layout/list1"/>
    <dgm:cxn modelId="{B4170DC5-49EE-4E42-A16E-2FAEA9A78B0C}" type="presParOf" srcId="{A2CE44D6-71F1-40B7-93B6-FC4F83EA1C6E}" destId="{C8413F47-6EE8-4BC0-AFE9-593635C1464F}" srcOrd="10" destOrd="0" presId="urn:microsoft.com/office/officeart/2005/8/layout/list1"/>
    <dgm:cxn modelId="{02F5F062-8ED8-4862-B049-43BE6046FFCA}" type="presParOf" srcId="{A2CE44D6-71F1-40B7-93B6-FC4F83EA1C6E}" destId="{EE9CDF42-E3E5-4087-BA92-BA765B92DA41}" srcOrd="11" destOrd="0" presId="urn:microsoft.com/office/officeart/2005/8/layout/list1"/>
    <dgm:cxn modelId="{8208F289-3A0D-4FFF-9155-2DC62407972E}" type="presParOf" srcId="{A2CE44D6-71F1-40B7-93B6-FC4F83EA1C6E}" destId="{F408748D-CFEC-4FE4-9558-0F3E0AFD8F00}" srcOrd="12" destOrd="0" presId="urn:microsoft.com/office/officeart/2005/8/layout/list1"/>
    <dgm:cxn modelId="{61A3A7F0-138C-4B5E-B46C-CCE0C372D52D}" type="presParOf" srcId="{F408748D-CFEC-4FE4-9558-0F3E0AFD8F00}" destId="{33695FB8-1B3A-415F-9F23-2F345B38D39D}" srcOrd="0" destOrd="0" presId="urn:microsoft.com/office/officeart/2005/8/layout/list1"/>
    <dgm:cxn modelId="{A3115DB2-432D-480A-982C-22551AA5679B}" type="presParOf" srcId="{F408748D-CFEC-4FE4-9558-0F3E0AFD8F00}" destId="{47F49F50-A9C5-44F1-9B1D-BBDD2A8DE7DC}" srcOrd="1" destOrd="0" presId="urn:microsoft.com/office/officeart/2005/8/layout/list1"/>
    <dgm:cxn modelId="{FE097386-A0EE-4E2C-A2F4-781CCE560D3E}" type="presParOf" srcId="{A2CE44D6-71F1-40B7-93B6-FC4F83EA1C6E}" destId="{204CBAB9-0BC3-4015-A6A5-AAFAED729611}" srcOrd="13" destOrd="0" presId="urn:microsoft.com/office/officeart/2005/8/layout/list1"/>
    <dgm:cxn modelId="{B00E2DE0-4619-4C4F-985D-2AC5532092B0}" type="presParOf" srcId="{A2CE44D6-71F1-40B7-93B6-FC4F83EA1C6E}" destId="{D2AD53B2-FDE2-4B8F-A20A-09F08DB35CA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D7C98A-6702-4EDD-AF45-CF7D8B0B9164}" type="doc">
      <dgm:prSet loTypeId="urn:microsoft.com/office/officeart/2005/8/layout/list1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2D476C4-3150-4F01-94EA-75D028E083EC}">
      <dgm:prSet phldrT="[Text]" custT="1"/>
      <dgm:spPr/>
      <dgm:t>
        <a:bodyPr/>
        <a:lstStyle/>
        <a:p>
          <a:r>
            <a:rPr lang="id-ID" sz="1600" b="1" smtClean="0"/>
            <a:t>Waste Power Plant (WPP) : 1.6 Mw with maximum capacity  250 m</a:t>
          </a:r>
          <a:r>
            <a:rPr lang="id-ID" sz="1600" b="1" baseline="30000" smtClean="0"/>
            <a:t>3</a:t>
          </a:r>
          <a:r>
            <a:rPr lang="id-ID" sz="1600" b="1" smtClean="0"/>
            <a:t> tonnes of waste /day</a:t>
          </a:r>
          <a:endParaRPr lang="en-US" sz="1600" dirty="0"/>
        </a:p>
      </dgm:t>
    </dgm:pt>
    <dgm:pt modelId="{04718A8B-1092-4A59-AF7E-701D483F9596}" type="parTrans" cxnId="{8512992D-7605-4DDE-B124-BB50D302FFE9}">
      <dgm:prSet/>
      <dgm:spPr/>
      <dgm:t>
        <a:bodyPr/>
        <a:lstStyle/>
        <a:p>
          <a:endParaRPr lang="en-US" sz="2000"/>
        </a:p>
      </dgm:t>
    </dgm:pt>
    <dgm:pt modelId="{4518073B-172D-4A7F-BCB1-7B4E467F292E}" type="sibTrans" cxnId="{8512992D-7605-4DDE-B124-BB50D302FFE9}">
      <dgm:prSet/>
      <dgm:spPr/>
      <dgm:t>
        <a:bodyPr/>
        <a:lstStyle/>
        <a:p>
          <a:endParaRPr lang="en-US" sz="2000"/>
        </a:p>
      </dgm:t>
    </dgm:pt>
    <dgm:pt modelId="{90B14EF7-2B0C-46E5-8ADF-C88CA6A332E1}">
      <dgm:prSet phldrT="[Text]" custT="1"/>
      <dgm:spPr/>
      <dgm:t>
        <a:bodyPr/>
        <a:lstStyle/>
        <a:p>
          <a:r>
            <a:rPr lang="id-ID" sz="1800" b="1" smtClean="0"/>
            <a:t>Requires high calories waste</a:t>
          </a:r>
          <a:endParaRPr lang="en-US" sz="1800" dirty="0"/>
        </a:p>
      </dgm:t>
    </dgm:pt>
    <dgm:pt modelId="{D120CF71-F5A5-4680-9FC6-54332E6CD339}" type="parTrans" cxnId="{A7A736DC-37AA-4407-8015-55D9B2374A63}">
      <dgm:prSet/>
      <dgm:spPr/>
      <dgm:t>
        <a:bodyPr/>
        <a:lstStyle/>
        <a:p>
          <a:endParaRPr lang="en-US" sz="2000"/>
        </a:p>
      </dgm:t>
    </dgm:pt>
    <dgm:pt modelId="{F660EB84-0D77-427D-8B8E-656B6BB8E297}" type="sibTrans" cxnId="{A7A736DC-37AA-4407-8015-55D9B2374A63}">
      <dgm:prSet/>
      <dgm:spPr/>
      <dgm:t>
        <a:bodyPr/>
        <a:lstStyle/>
        <a:p>
          <a:endParaRPr lang="en-US" sz="2000"/>
        </a:p>
      </dgm:t>
    </dgm:pt>
    <dgm:pt modelId="{DBA058E9-6F8A-4DC9-8225-4E07031EDAA5}">
      <dgm:prSet phldrT="[Text]" custT="1"/>
      <dgm:spPr/>
      <dgm:t>
        <a:bodyPr/>
        <a:lstStyle/>
        <a:p>
          <a:r>
            <a:rPr lang="id-ID" sz="1800" b="1" smtClean="0"/>
            <a:t>Waste in landfill is unsegregated</a:t>
          </a:r>
          <a:endParaRPr lang="en-US" sz="1800" dirty="0"/>
        </a:p>
      </dgm:t>
    </dgm:pt>
    <dgm:pt modelId="{41341D40-B3D3-43F7-BF17-BAE9DE83B6A7}" type="parTrans" cxnId="{E5FC5606-343D-4D44-B90E-E32FD4F1A347}">
      <dgm:prSet/>
      <dgm:spPr/>
      <dgm:t>
        <a:bodyPr/>
        <a:lstStyle/>
        <a:p>
          <a:endParaRPr lang="en-US" sz="2000"/>
        </a:p>
      </dgm:t>
    </dgm:pt>
    <dgm:pt modelId="{CBC924ED-8435-4CA6-8F39-1FCACAF824CF}" type="sibTrans" cxnId="{E5FC5606-343D-4D44-B90E-E32FD4F1A347}">
      <dgm:prSet/>
      <dgm:spPr/>
      <dgm:t>
        <a:bodyPr/>
        <a:lstStyle/>
        <a:p>
          <a:endParaRPr lang="en-US" sz="2000"/>
        </a:p>
      </dgm:t>
    </dgm:pt>
    <dgm:pt modelId="{49A2DC59-29DE-4575-83D7-7E67F8FF8A01}">
      <dgm:prSet phldrT="[Text]" custT="1"/>
      <dgm:spPr/>
      <dgm:t>
        <a:bodyPr/>
        <a:lstStyle/>
        <a:p>
          <a:r>
            <a:rPr lang="id-ID" sz="1800" b="1" smtClean="0"/>
            <a:t>It contains 80% of water (wet waste)</a:t>
          </a:r>
          <a:endParaRPr lang="en-US" sz="1800" dirty="0"/>
        </a:p>
      </dgm:t>
    </dgm:pt>
    <dgm:pt modelId="{718321B9-E341-48CE-B1A7-71E5DDD47BF4}" type="parTrans" cxnId="{93545F34-3D0B-48F9-83F3-5A2DC85BBD7C}">
      <dgm:prSet/>
      <dgm:spPr/>
      <dgm:t>
        <a:bodyPr/>
        <a:lstStyle/>
        <a:p>
          <a:endParaRPr lang="en-US" sz="2000"/>
        </a:p>
      </dgm:t>
    </dgm:pt>
    <dgm:pt modelId="{EC28C805-8FC4-4ED3-85F4-3A09AA0492D9}" type="sibTrans" cxnId="{93545F34-3D0B-48F9-83F3-5A2DC85BBD7C}">
      <dgm:prSet/>
      <dgm:spPr/>
      <dgm:t>
        <a:bodyPr/>
        <a:lstStyle/>
        <a:p>
          <a:endParaRPr lang="en-US" sz="2000"/>
        </a:p>
      </dgm:t>
    </dgm:pt>
    <dgm:pt modelId="{A2CE44D6-71F1-40B7-93B6-FC4F83EA1C6E}" type="pres">
      <dgm:prSet presAssocID="{6BD7C98A-6702-4EDD-AF45-CF7D8B0B916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FD6DF1-1DE8-45F0-8CBE-88BDA2C15760}" type="pres">
      <dgm:prSet presAssocID="{E2D476C4-3150-4F01-94EA-75D028E083EC}" presName="parentLin" presStyleCnt="0"/>
      <dgm:spPr/>
      <dgm:t>
        <a:bodyPr/>
        <a:lstStyle/>
        <a:p>
          <a:endParaRPr lang="id-ID"/>
        </a:p>
      </dgm:t>
    </dgm:pt>
    <dgm:pt modelId="{E8A52EA1-18AD-48A3-AF58-0320B14425EC}" type="pres">
      <dgm:prSet presAssocID="{E2D476C4-3150-4F01-94EA-75D028E083EC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ECB74923-C39F-4750-857C-662A0407169B}" type="pres">
      <dgm:prSet presAssocID="{E2D476C4-3150-4F01-94EA-75D028E083EC}" presName="parentText" presStyleLbl="node1" presStyleIdx="0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94250E-05B1-4134-8080-5F68F7D8A4CF}" type="pres">
      <dgm:prSet presAssocID="{E2D476C4-3150-4F01-94EA-75D028E083EC}" presName="negativeSpace" presStyleCnt="0"/>
      <dgm:spPr/>
      <dgm:t>
        <a:bodyPr/>
        <a:lstStyle/>
        <a:p>
          <a:endParaRPr lang="id-ID"/>
        </a:p>
      </dgm:t>
    </dgm:pt>
    <dgm:pt modelId="{A7436E6E-52B3-4C63-BCE4-34FDE870C92C}" type="pres">
      <dgm:prSet presAssocID="{E2D476C4-3150-4F01-94EA-75D028E083EC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2FFBAB5-5438-48CC-B63E-76A8876383C4}" type="pres">
      <dgm:prSet presAssocID="{4518073B-172D-4A7F-BCB1-7B4E467F292E}" presName="spaceBetweenRectangles" presStyleCnt="0"/>
      <dgm:spPr/>
      <dgm:t>
        <a:bodyPr/>
        <a:lstStyle/>
        <a:p>
          <a:endParaRPr lang="id-ID"/>
        </a:p>
      </dgm:t>
    </dgm:pt>
    <dgm:pt modelId="{B0531A91-5BE4-4E20-9665-715C98A3625C}" type="pres">
      <dgm:prSet presAssocID="{90B14EF7-2B0C-46E5-8ADF-C88CA6A332E1}" presName="parentLin" presStyleCnt="0"/>
      <dgm:spPr/>
      <dgm:t>
        <a:bodyPr/>
        <a:lstStyle/>
        <a:p>
          <a:endParaRPr lang="id-ID"/>
        </a:p>
      </dgm:t>
    </dgm:pt>
    <dgm:pt modelId="{DB707546-D7C3-4080-BF47-01799C792386}" type="pres">
      <dgm:prSet presAssocID="{90B14EF7-2B0C-46E5-8ADF-C88CA6A332E1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2AFF49FE-26CF-4DCD-B2C5-223D98AB803B}" type="pres">
      <dgm:prSet presAssocID="{90B14EF7-2B0C-46E5-8ADF-C88CA6A332E1}" presName="parentText" presStyleLbl="node1" presStyleIdx="1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611B20-452F-4763-87CB-88DA6D1A1229}" type="pres">
      <dgm:prSet presAssocID="{90B14EF7-2B0C-46E5-8ADF-C88CA6A332E1}" presName="negativeSpace" presStyleCnt="0"/>
      <dgm:spPr/>
      <dgm:t>
        <a:bodyPr/>
        <a:lstStyle/>
        <a:p>
          <a:endParaRPr lang="id-ID"/>
        </a:p>
      </dgm:t>
    </dgm:pt>
    <dgm:pt modelId="{3C657BFB-DFFD-45F7-8BB7-1562E8677A40}" type="pres">
      <dgm:prSet presAssocID="{90B14EF7-2B0C-46E5-8ADF-C88CA6A332E1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DE04F7C-F04C-4C3B-81D3-523A283C4CF8}" type="pres">
      <dgm:prSet presAssocID="{F660EB84-0D77-427D-8B8E-656B6BB8E297}" presName="spaceBetweenRectangles" presStyleCnt="0"/>
      <dgm:spPr/>
      <dgm:t>
        <a:bodyPr/>
        <a:lstStyle/>
        <a:p>
          <a:endParaRPr lang="id-ID"/>
        </a:p>
      </dgm:t>
    </dgm:pt>
    <dgm:pt modelId="{A1F36659-7BAF-4F27-AA23-6C82E964A4C4}" type="pres">
      <dgm:prSet presAssocID="{DBA058E9-6F8A-4DC9-8225-4E07031EDAA5}" presName="parentLin" presStyleCnt="0"/>
      <dgm:spPr/>
      <dgm:t>
        <a:bodyPr/>
        <a:lstStyle/>
        <a:p>
          <a:endParaRPr lang="id-ID"/>
        </a:p>
      </dgm:t>
    </dgm:pt>
    <dgm:pt modelId="{618A9E1B-328B-4C8F-85F6-06A709C5C244}" type="pres">
      <dgm:prSet presAssocID="{DBA058E9-6F8A-4DC9-8225-4E07031EDAA5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8B3B150C-6998-41A7-85F1-479418C2250C}" type="pres">
      <dgm:prSet presAssocID="{DBA058E9-6F8A-4DC9-8225-4E07031EDAA5}" presName="parentText" presStyleLbl="node1" presStyleIdx="2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42C88B-BD51-411A-A820-178AB572770D}" type="pres">
      <dgm:prSet presAssocID="{DBA058E9-6F8A-4DC9-8225-4E07031EDAA5}" presName="negativeSpace" presStyleCnt="0"/>
      <dgm:spPr/>
      <dgm:t>
        <a:bodyPr/>
        <a:lstStyle/>
        <a:p>
          <a:endParaRPr lang="id-ID"/>
        </a:p>
      </dgm:t>
    </dgm:pt>
    <dgm:pt modelId="{C8413F47-6EE8-4BC0-AFE9-593635C1464F}" type="pres">
      <dgm:prSet presAssocID="{DBA058E9-6F8A-4DC9-8225-4E07031EDAA5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E9CDF42-E3E5-4087-BA92-BA765B92DA41}" type="pres">
      <dgm:prSet presAssocID="{CBC924ED-8435-4CA6-8F39-1FCACAF824CF}" presName="spaceBetweenRectangles" presStyleCnt="0"/>
      <dgm:spPr/>
      <dgm:t>
        <a:bodyPr/>
        <a:lstStyle/>
        <a:p>
          <a:endParaRPr lang="id-ID"/>
        </a:p>
      </dgm:t>
    </dgm:pt>
    <dgm:pt modelId="{F408748D-CFEC-4FE4-9558-0F3E0AFD8F00}" type="pres">
      <dgm:prSet presAssocID="{49A2DC59-29DE-4575-83D7-7E67F8FF8A01}" presName="parentLin" presStyleCnt="0"/>
      <dgm:spPr/>
      <dgm:t>
        <a:bodyPr/>
        <a:lstStyle/>
        <a:p>
          <a:endParaRPr lang="id-ID"/>
        </a:p>
      </dgm:t>
    </dgm:pt>
    <dgm:pt modelId="{33695FB8-1B3A-415F-9F23-2F345B38D39D}" type="pres">
      <dgm:prSet presAssocID="{49A2DC59-29DE-4575-83D7-7E67F8FF8A01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47F49F50-A9C5-44F1-9B1D-BBDD2A8DE7DC}" type="pres">
      <dgm:prSet presAssocID="{49A2DC59-29DE-4575-83D7-7E67F8FF8A01}" presName="parentText" presStyleLbl="node1" presStyleIdx="3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4CBAB9-0BC3-4015-A6A5-AAFAED729611}" type="pres">
      <dgm:prSet presAssocID="{49A2DC59-29DE-4575-83D7-7E67F8FF8A01}" presName="negativeSpace" presStyleCnt="0"/>
      <dgm:spPr/>
      <dgm:t>
        <a:bodyPr/>
        <a:lstStyle/>
        <a:p>
          <a:endParaRPr lang="id-ID"/>
        </a:p>
      </dgm:t>
    </dgm:pt>
    <dgm:pt modelId="{D2AD53B2-FDE2-4B8F-A20A-09F08DB35CA0}" type="pres">
      <dgm:prSet presAssocID="{49A2DC59-29DE-4575-83D7-7E67F8FF8A01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8512992D-7605-4DDE-B124-BB50D302FFE9}" srcId="{6BD7C98A-6702-4EDD-AF45-CF7D8B0B9164}" destId="{E2D476C4-3150-4F01-94EA-75D028E083EC}" srcOrd="0" destOrd="0" parTransId="{04718A8B-1092-4A59-AF7E-701D483F9596}" sibTransId="{4518073B-172D-4A7F-BCB1-7B4E467F292E}"/>
    <dgm:cxn modelId="{9C6D5ABA-DB1F-4A0D-83BF-C6E5762FBB34}" type="presOf" srcId="{49A2DC59-29DE-4575-83D7-7E67F8FF8A01}" destId="{33695FB8-1B3A-415F-9F23-2F345B38D39D}" srcOrd="0" destOrd="0" presId="urn:microsoft.com/office/officeart/2005/8/layout/list1"/>
    <dgm:cxn modelId="{6D00D3DE-CBC2-4856-A1FD-1E414241E640}" type="presOf" srcId="{E2D476C4-3150-4F01-94EA-75D028E083EC}" destId="{E8A52EA1-18AD-48A3-AF58-0320B14425EC}" srcOrd="0" destOrd="0" presId="urn:microsoft.com/office/officeart/2005/8/layout/list1"/>
    <dgm:cxn modelId="{57C6289E-C5C3-41A1-A255-9BF9EFF03CE4}" type="presOf" srcId="{90B14EF7-2B0C-46E5-8ADF-C88CA6A332E1}" destId="{2AFF49FE-26CF-4DCD-B2C5-223D98AB803B}" srcOrd="1" destOrd="0" presId="urn:microsoft.com/office/officeart/2005/8/layout/list1"/>
    <dgm:cxn modelId="{A7A736DC-37AA-4407-8015-55D9B2374A63}" srcId="{6BD7C98A-6702-4EDD-AF45-CF7D8B0B9164}" destId="{90B14EF7-2B0C-46E5-8ADF-C88CA6A332E1}" srcOrd="1" destOrd="0" parTransId="{D120CF71-F5A5-4680-9FC6-54332E6CD339}" sibTransId="{F660EB84-0D77-427D-8B8E-656B6BB8E297}"/>
    <dgm:cxn modelId="{F2115725-62DA-42DA-A81F-F1CD9A7863CC}" type="presOf" srcId="{6BD7C98A-6702-4EDD-AF45-CF7D8B0B9164}" destId="{A2CE44D6-71F1-40B7-93B6-FC4F83EA1C6E}" srcOrd="0" destOrd="0" presId="urn:microsoft.com/office/officeart/2005/8/layout/list1"/>
    <dgm:cxn modelId="{93545F34-3D0B-48F9-83F3-5A2DC85BBD7C}" srcId="{6BD7C98A-6702-4EDD-AF45-CF7D8B0B9164}" destId="{49A2DC59-29DE-4575-83D7-7E67F8FF8A01}" srcOrd="3" destOrd="0" parTransId="{718321B9-E341-48CE-B1A7-71E5DDD47BF4}" sibTransId="{EC28C805-8FC4-4ED3-85F4-3A09AA0492D9}"/>
    <dgm:cxn modelId="{9449BCE8-6F13-4476-A2D3-483CC961E99A}" type="presOf" srcId="{90B14EF7-2B0C-46E5-8ADF-C88CA6A332E1}" destId="{DB707546-D7C3-4080-BF47-01799C792386}" srcOrd="0" destOrd="0" presId="urn:microsoft.com/office/officeart/2005/8/layout/list1"/>
    <dgm:cxn modelId="{3F760DD2-1612-4B9E-9CA1-48132EA6EEB0}" type="presOf" srcId="{DBA058E9-6F8A-4DC9-8225-4E07031EDAA5}" destId="{8B3B150C-6998-41A7-85F1-479418C2250C}" srcOrd="1" destOrd="0" presId="urn:microsoft.com/office/officeart/2005/8/layout/list1"/>
    <dgm:cxn modelId="{E08CD9C0-98CD-4D56-90E6-D404062FE5F5}" type="presOf" srcId="{E2D476C4-3150-4F01-94EA-75D028E083EC}" destId="{ECB74923-C39F-4750-857C-662A0407169B}" srcOrd="1" destOrd="0" presId="urn:microsoft.com/office/officeart/2005/8/layout/list1"/>
    <dgm:cxn modelId="{E5FC5606-343D-4D44-B90E-E32FD4F1A347}" srcId="{6BD7C98A-6702-4EDD-AF45-CF7D8B0B9164}" destId="{DBA058E9-6F8A-4DC9-8225-4E07031EDAA5}" srcOrd="2" destOrd="0" parTransId="{41341D40-B3D3-43F7-BF17-BAE9DE83B6A7}" sibTransId="{CBC924ED-8435-4CA6-8F39-1FCACAF824CF}"/>
    <dgm:cxn modelId="{C5135D45-0993-40CF-91B3-39FCB95DDF53}" type="presOf" srcId="{DBA058E9-6F8A-4DC9-8225-4E07031EDAA5}" destId="{618A9E1B-328B-4C8F-85F6-06A709C5C244}" srcOrd="0" destOrd="0" presId="urn:microsoft.com/office/officeart/2005/8/layout/list1"/>
    <dgm:cxn modelId="{3C23C1ED-4DE1-4597-BDB0-559F6D55665D}" type="presOf" srcId="{49A2DC59-29DE-4575-83D7-7E67F8FF8A01}" destId="{47F49F50-A9C5-44F1-9B1D-BBDD2A8DE7DC}" srcOrd="1" destOrd="0" presId="urn:microsoft.com/office/officeart/2005/8/layout/list1"/>
    <dgm:cxn modelId="{608A47BC-7FED-4A3A-BE09-D6937CAA5064}" type="presParOf" srcId="{A2CE44D6-71F1-40B7-93B6-FC4F83EA1C6E}" destId="{04FD6DF1-1DE8-45F0-8CBE-88BDA2C15760}" srcOrd="0" destOrd="0" presId="urn:microsoft.com/office/officeart/2005/8/layout/list1"/>
    <dgm:cxn modelId="{716EC5C0-B147-4395-A9E8-AF18B844D297}" type="presParOf" srcId="{04FD6DF1-1DE8-45F0-8CBE-88BDA2C15760}" destId="{E8A52EA1-18AD-48A3-AF58-0320B14425EC}" srcOrd="0" destOrd="0" presId="urn:microsoft.com/office/officeart/2005/8/layout/list1"/>
    <dgm:cxn modelId="{F905FFB3-DA49-46E7-9DBB-5DBAB440D4D1}" type="presParOf" srcId="{04FD6DF1-1DE8-45F0-8CBE-88BDA2C15760}" destId="{ECB74923-C39F-4750-857C-662A0407169B}" srcOrd="1" destOrd="0" presId="urn:microsoft.com/office/officeart/2005/8/layout/list1"/>
    <dgm:cxn modelId="{8EFBAA65-A3DE-4A55-B3FF-4AB3D8E8E9FD}" type="presParOf" srcId="{A2CE44D6-71F1-40B7-93B6-FC4F83EA1C6E}" destId="{A294250E-05B1-4134-8080-5F68F7D8A4CF}" srcOrd="1" destOrd="0" presId="urn:microsoft.com/office/officeart/2005/8/layout/list1"/>
    <dgm:cxn modelId="{30E4FD82-3294-484F-9BD5-E51CEBECA9AF}" type="presParOf" srcId="{A2CE44D6-71F1-40B7-93B6-FC4F83EA1C6E}" destId="{A7436E6E-52B3-4C63-BCE4-34FDE870C92C}" srcOrd="2" destOrd="0" presId="urn:microsoft.com/office/officeart/2005/8/layout/list1"/>
    <dgm:cxn modelId="{91C13027-3303-43F5-8800-6562BC9BB8F8}" type="presParOf" srcId="{A2CE44D6-71F1-40B7-93B6-FC4F83EA1C6E}" destId="{62FFBAB5-5438-48CC-B63E-76A8876383C4}" srcOrd="3" destOrd="0" presId="urn:microsoft.com/office/officeart/2005/8/layout/list1"/>
    <dgm:cxn modelId="{8EF05C4D-8FD6-4E76-AFB6-C1AA969E99E3}" type="presParOf" srcId="{A2CE44D6-71F1-40B7-93B6-FC4F83EA1C6E}" destId="{B0531A91-5BE4-4E20-9665-715C98A3625C}" srcOrd="4" destOrd="0" presId="urn:microsoft.com/office/officeart/2005/8/layout/list1"/>
    <dgm:cxn modelId="{34C9B606-9494-443B-8E66-069701A55DDA}" type="presParOf" srcId="{B0531A91-5BE4-4E20-9665-715C98A3625C}" destId="{DB707546-D7C3-4080-BF47-01799C792386}" srcOrd="0" destOrd="0" presId="urn:microsoft.com/office/officeart/2005/8/layout/list1"/>
    <dgm:cxn modelId="{8EC86F14-5DB9-47D5-B0B1-E94485CF682B}" type="presParOf" srcId="{B0531A91-5BE4-4E20-9665-715C98A3625C}" destId="{2AFF49FE-26CF-4DCD-B2C5-223D98AB803B}" srcOrd="1" destOrd="0" presId="urn:microsoft.com/office/officeart/2005/8/layout/list1"/>
    <dgm:cxn modelId="{954B0781-3288-48C1-9F3E-255DA5B9C134}" type="presParOf" srcId="{A2CE44D6-71F1-40B7-93B6-FC4F83EA1C6E}" destId="{58611B20-452F-4763-87CB-88DA6D1A1229}" srcOrd="5" destOrd="0" presId="urn:microsoft.com/office/officeart/2005/8/layout/list1"/>
    <dgm:cxn modelId="{8B744CB9-3F56-4250-8F81-21D6A12BE1D5}" type="presParOf" srcId="{A2CE44D6-71F1-40B7-93B6-FC4F83EA1C6E}" destId="{3C657BFB-DFFD-45F7-8BB7-1562E8677A40}" srcOrd="6" destOrd="0" presId="urn:microsoft.com/office/officeart/2005/8/layout/list1"/>
    <dgm:cxn modelId="{B7E4C64F-8E48-49FA-B6EA-E7CD556F0236}" type="presParOf" srcId="{A2CE44D6-71F1-40B7-93B6-FC4F83EA1C6E}" destId="{9DE04F7C-F04C-4C3B-81D3-523A283C4CF8}" srcOrd="7" destOrd="0" presId="urn:microsoft.com/office/officeart/2005/8/layout/list1"/>
    <dgm:cxn modelId="{68C58897-964B-45D9-A7C3-67C5FA960268}" type="presParOf" srcId="{A2CE44D6-71F1-40B7-93B6-FC4F83EA1C6E}" destId="{A1F36659-7BAF-4F27-AA23-6C82E964A4C4}" srcOrd="8" destOrd="0" presId="urn:microsoft.com/office/officeart/2005/8/layout/list1"/>
    <dgm:cxn modelId="{69552880-FF7F-4CEC-937E-0531AFD7F5C0}" type="presParOf" srcId="{A1F36659-7BAF-4F27-AA23-6C82E964A4C4}" destId="{618A9E1B-328B-4C8F-85F6-06A709C5C244}" srcOrd="0" destOrd="0" presId="urn:microsoft.com/office/officeart/2005/8/layout/list1"/>
    <dgm:cxn modelId="{5A67C052-4164-4901-8249-D6B34313BAED}" type="presParOf" srcId="{A1F36659-7BAF-4F27-AA23-6C82E964A4C4}" destId="{8B3B150C-6998-41A7-85F1-479418C2250C}" srcOrd="1" destOrd="0" presId="urn:microsoft.com/office/officeart/2005/8/layout/list1"/>
    <dgm:cxn modelId="{462C9A8E-3938-4B03-B0E4-DD8E7D7F008B}" type="presParOf" srcId="{A2CE44D6-71F1-40B7-93B6-FC4F83EA1C6E}" destId="{CB42C88B-BD51-411A-A820-178AB572770D}" srcOrd="9" destOrd="0" presId="urn:microsoft.com/office/officeart/2005/8/layout/list1"/>
    <dgm:cxn modelId="{A41888CD-4634-4612-86F8-9778551FF428}" type="presParOf" srcId="{A2CE44D6-71F1-40B7-93B6-FC4F83EA1C6E}" destId="{C8413F47-6EE8-4BC0-AFE9-593635C1464F}" srcOrd="10" destOrd="0" presId="urn:microsoft.com/office/officeart/2005/8/layout/list1"/>
    <dgm:cxn modelId="{C1FF95FA-8420-429D-ABE4-B9395665FC6F}" type="presParOf" srcId="{A2CE44D6-71F1-40B7-93B6-FC4F83EA1C6E}" destId="{EE9CDF42-E3E5-4087-BA92-BA765B92DA41}" srcOrd="11" destOrd="0" presId="urn:microsoft.com/office/officeart/2005/8/layout/list1"/>
    <dgm:cxn modelId="{BA05DBF0-FC16-46B8-9040-150BF819BEB5}" type="presParOf" srcId="{A2CE44D6-71F1-40B7-93B6-FC4F83EA1C6E}" destId="{F408748D-CFEC-4FE4-9558-0F3E0AFD8F00}" srcOrd="12" destOrd="0" presId="urn:microsoft.com/office/officeart/2005/8/layout/list1"/>
    <dgm:cxn modelId="{FF90A391-EF8E-45A3-8AD4-EEF74217CABC}" type="presParOf" srcId="{F408748D-CFEC-4FE4-9558-0F3E0AFD8F00}" destId="{33695FB8-1B3A-415F-9F23-2F345B38D39D}" srcOrd="0" destOrd="0" presId="urn:microsoft.com/office/officeart/2005/8/layout/list1"/>
    <dgm:cxn modelId="{19D0371C-FD1C-410F-B5B3-B0CCE77C11D9}" type="presParOf" srcId="{F408748D-CFEC-4FE4-9558-0F3E0AFD8F00}" destId="{47F49F50-A9C5-44F1-9B1D-BBDD2A8DE7DC}" srcOrd="1" destOrd="0" presId="urn:microsoft.com/office/officeart/2005/8/layout/list1"/>
    <dgm:cxn modelId="{68D9DD46-71C7-4563-86AD-6F2045650518}" type="presParOf" srcId="{A2CE44D6-71F1-40B7-93B6-FC4F83EA1C6E}" destId="{204CBAB9-0BC3-4015-A6A5-AAFAED729611}" srcOrd="13" destOrd="0" presId="urn:microsoft.com/office/officeart/2005/8/layout/list1"/>
    <dgm:cxn modelId="{BC5F2B81-5391-48E3-BE09-5E33B93BB9FD}" type="presParOf" srcId="{A2CE44D6-71F1-40B7-93B6-FC4F83EA1C6E}" destId="{D2AD53B2-FDE2-4B8F-A20A-09F08DB35CA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ABD881-55B2-496B-A493-DAE020A77ED7}" type="doc">
      <dgm:prSet loTypeId="urn:microsoft.com/office/officeart/2008/layout/TitlePictureLineup" loCatId="picture" qsTypeId="urn:microsoft.com/office/officeart/2005/8/quickstyle/simple3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B6DD9ED5-029A-4460-B8B0-AB6B12EB9D86}">
      <dgm:prSet phldrT="[Text]" custT="1"/>
      <dgm:spPr/>
      <dgm:t>
        <a:bodyPr/>
        <a:lstStyle/>
        <a:p>
          <a:r>
            <a:rPr lang="en-US" sz="2400" b="1" dirty="0" smtClean="0"/>
            <a:t>Residential</a:t>
          </a:r>
          <a:endParaRPr lang="en-US" sz="2400" b="1" dirty="0"/>
        </a:p>
      </dgm:t>
    </dgm:pt>
    <dgm:pt modelId="{32D18E18-C5BA-4D63-8E4F-C86049C576A2}" type="parTrans" cxnId="{DDE32C8B-25A5-4B5E-847E-08DABFAFE84A}">
      <dgm:prSet/>
      <dgm:spPr/>
      <dgm:t>
        <a:bodyPr/>
        <a:lstStyle/>
        <a:p>
          <a:endParaRPr lang="en-US"/>
        </a:p>
      </dgm:t>
    </dgm:pt>
    <dgm:pt modelId="{E6C40D45-D380-4FB7-A5F3-518929C00B6C}" type="sibTrans" cxnId="{DDE32C8B-25A5-4B5E-847E-08DABFAFE84A}">
      <dgm:prSet/>
      <dgm:spPr/>
      <dgm:t>
        <a:bodyPr/>
        <a:lstStyle/>
        <a:p>
          <a:endParaRPr lang="en-US"/>
        </a:p>
      </dgm:t>
    </dgm:pt>
    <dgm:pt modelId="{8D2E3E7B-D7D7-433C-BBEC-1A72B0B34DA7}">
      <dgm:prSet phldrT="[Text]" custT="1"/>
      <dgm:spPr/>
      <dgm:t>
        <a:bodyPr/>
        <a:lstStyle/>
        <a:p>
          <a:r>
            <a:rPr lang="id-ID" sz="2000" b="0" dirty="0" smtClean="0"/>
            <a:t>Unprofessional Waste Caretakers</a:t>
          </a:r>
          <a:r>
            <a:rPr lang="en-US" sz="2000" b="0" dirty="0" smtClean="0"/>
            <a:t>/ Scavengers</a:t>
          </a:r>
          <a:endParaRPr lang="en-US" sz="2000" b="0" dirty="0"/>
        </a:p>
      </dgm:t>
    </dgm:pt>
    <dgm:pt modelId="{F3C7FA70-6276-4D88-B53E-6015B97968B7}" type="parTrans" cxnId="{738A33B2-F4D1-4AA9-A1F7-5C0CA85D200A}">
      <dgm:prSet/>
      <dgm:spPr/>
      <dgm:t>
        <a:bodyPr/>
        <a:lstStyle/>
        <a:p>
          <a:endParaRPr lang="en-US"/>
        </a:p>
      </dgm:t>
    </dgm:pt>
    <dgm:pt modelId="{5E1086AA-1B4D-4964-ABA2-39C0699D11D8}" type="sibTrans" cxnId="{738A33B2-F4D1-4AA9-A1F7-5C0CA85D200A}">
      <dgm:prSet/>
      <dgm:spPr/>
      <dgm:t>
        <a:bodyPr/>
        <a:lstStyle/>
        <a:p>
          <a:endParaRPr lang="en-US"/>
        </a:p>
      </dgm:t>
    </dgm:pt>
    <dgm:pt modelId="{D099E889-F78C-4A84-B3D2-A8893A4DB0DA}">
      <dgm:prSet phldrT="[Text]" custT="1"/>
      <dgm:spPr/>
      <dgm:t>
        <a:bodyPr/>
        <a:lstStyle/>
        <a:p>
          <a:r>
            <a:rPr lang="en-US" sz="2400" b="1" dirty="0" smtClean="0"/>
            <a:t>WPP</a:t>
          </a:r>
          <a:endParaRPr lang="en-US" sz="2400" b="1" dirty="0"/>
        </a:p>
      </dgm:t>
    </dgm:pt>
    <dgm:pt modelId="{CA38FC5B-03F4-4931-916C-A9CD882415B6}" type="parTrans" cxnId="{B8509666-A85E-454D-98DE-812F7F30177F}">
      <dgm:prSet/>
      <dgm:spPr/>
      <dgm:t>
        <a:bodyPr/>
        <a:lstStyle/>
        <a:p>
          <a:endParaRPr lang="en-US"/>
        </a:p>
      </dgm:t>
    </dgm:pt>
    <dgm:pt modelId="{67C08F9F-D9A9-47BF-B545-AC535D35C0DA}" type="sibTrans" cxnId="{B8509666-A85E-454D-98DE-812F7F30177F}">
      <dgm:prSet/>
      <dgm:spPr/>
      <dgm:t>
        <a:bodyPr/>
        <a:lstStyle/>
        <a:p>
          <a:endParaRPr lang="en-US"/>
        </a:p>
      </dgm:t>
    </dgm:pt>
    <dgm:pt modelId="{26BA8EFE-BC97-489D-B1BF-78590EB18119}">
      <dgm:prSet phldrT="[Text]" custT="1"/>
      <dgm:spPr/>
      <dgm:t>
        <a:bodyPr/>
        <a:lstStyle/>
        <a:p>
          <a:r>
            <a:rPr lang="en-US" sz="2000" dirty="0" smtClean="0"/>
            <a:t>Waste Dripping Method</a:t>
          </a:r>
          <a:endParaRPr lang="en-US" sz="2000" dirty="0"/>
        </a:p>
      </dgm:t>
    </dgm:pt>
    <dgm:pt modelId="{504F5F51-A9F6-4A55-B137-8AD6BAEDE4E9}" type="parTrans" cxnId="{BC86F7CD-372B-4545-8F36-057FD2CCDF20}">
      <dgm:prSet/>
      <dgm:spPr/>
      <dgm:t>
        <a:bodyPr/>
        <a:lstStyle/>
        <a:p>
          <a:endParaRPr lang="en-US"/>
        </a:p>
      </dgm:t>
    </dgm:pt>
    <dgm:pt modelId="{208BEC70-1EC5-4839-97F0-5AD8ABF06D03}" type="sibTrans" cxnId="{BC86F7CD-372B-4545-8F36-057FD2CCDF20}">
      <dgm:prSet/>
      <dgm:spPr/>
      <dgm:t>
        <a:bodyPr/>
        <a:lstStyle/>
        <a:p>
          <a:endParaRPr lang="en-US"/>
        </a:p>
      </dgm:t>
    </dgm:pt>
    <dgm:pt modelId="{EDF38646-9F26-4165-A37D-A9FF7C051DEE}">
      <dgm:prSet phldrT="[Text]" custT="1"/>
      <dgm:spPr/>
      <dgm:t>
        <a:bodyPr/>
        <a:lstStyle/>
        <a:p>
          <a:r>
            <a:rPr lang="en-US" sz="2000" dirty="0" smtClean="0"/>
            <a:t>Waste Bank</a:t>
          </a:r>
          <a:endParaRPr lang="en-US" sz="1700" dirty="0"/>
        </a:p>
      </dgm:t>
    </dgm:pt>
    <dgm:pt modelId="{3D0DD7F7-83D6-40AF-86FD-F1731A036490}" type="parTrans" cxnId="{04A1DE6F-050D-4674-B270-8EB08AFF5EA7}">
      <dgm:prSet/>
      <dgm:spPr/>
      <dgm:t>
        <a:bodyPr/>
        <a:lstStyle/>
        <a:p>
          <a:endParaRPr lang="en-US"/>
        </a:p>
      </dgm:t>
    </dgm:pt>
    <dgm:pt modelId="{395F9B4B-267F-4D89-9183-CA3ED504C7BB}" type="sibTrans" cxnId="{04A1DE6F-050D-4674-B270-8EB08AFF5EA7}">
      <dgm:prSet/>
      <dgm:spPr/>
      <dgm:t>
        <a:bodyPr/>
        <a:lstStyle/>
        <a:p>
          <a:endParaRPr lang="en-US"/>
        </a:p>
      </dgm:t>
    </dgm:pt>
    <dgm:pt modelId="{2269B0BF-43D6-416B-9057-E0869C18E349}">
      <dgm:prSet phldrT="[Text]" custT="1"/>
      <dgm:spPr/>
      <dgm:t>
        <a:bodyPr/>
        <a:lstStyle/>
        <a:p>
          <a:r>
            <a:rPr lang="en-US" sz="2000" dirty="0" smtClean="0"/>
            <a:t>Using Additional Substance</a:t>
          </a:r>
          <a:endParaRPr lang="en-US" sz="2000" dirty="0"/>
        </a:p>
      </dgm:t>
    </dgm:pt>
    <dgm:pt modelId="{027DC65F-3FA4-45FF-80CD-006BBBCDF773}" type="parTrans" cxnId="{0641ED36-5375-479B-826E-1A4672C85EA0}">
      <dgm:prSet/>
      <dgm:spPr/>
      <dgm:t>
        <a:bodyPr/>
        <a:lstStyle/>
        <a:p>
          <a:endParaRPr lang="en-US"/>
        </a:p>
      </dgm:t>
    </dgm:pt>
    <dgm:pt modelId="{96D755B2-46C3-4599-9F34-8223A73F91D0}" type="sibTrans" cxnId="{0641ED36-5375-479B-826E-1A4672C85EA0}">
      <dgm:prSet/>
      <dgm:spPr/>
      <dgm:t>
        <a:bodyPr/>
        <a:lstStyle/>
        <a:p>
          <a:endParaRPr lang="en-US"/>
        </a:p>
      </dgm:t>
    </dgm:pt>
    <dgm:pt modelId="{03A69AD9-6456-409D-A9D0-5328D6A0B501}" type="pres">
      <dgm:prSet presAssocID="{76ABD881-55B2-496B-A493-DAE020A77ED7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076D0456-C382-4DFC-83F1-FEFA09BB0837}" type="pres">
      <dgm:prSet presAssocID="{B6DD9ED5-029A-4460-B8B0-AB6B12EB9D86}" presName="composite" presStyleCnt="0"/>
      <dgm:spPr/>
    </dgm:pt>
    <dgm:pt modelId="{1D1E7068-13B4-42FB-9C4C-040DB520C7BB}" type="pres">
      <dgm:prSet presAssocID="{B6DD9ED5-029A-4460-B8B0-AB6B12EB9D86}" presName="Accent" presStyleLbl="alignAcc1" presStyleIdx="0" presStyleCnt="2" custLinFactX="-545458" custLinFactNeighborX="-600000" custLinFactNeighborY="509"/>
      <dgm:spPr/>
    </dgm:pt>
    <dgm:pt modelId="{9A72F442-F5C9-47DB-A6A4-1426A3D816B6}" type="pres">
      <dgm:prSet presAssocID="{B6DD9ED5-029A-4460-B8B0-AB6B12EB9D86}" presName="Image" presStyleLbl="node1" presStyleIdx="0" presStyleCnt="2" custScaleX="15361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5CD2F40-B97B-41F9-B199-05E24EC653D5}" type="pres">
      <dgm:prSet presAssocID="{B6DD9ED5-029A-4460-B8B0-AB6B12EB9D86}" presName="Child" presStyleLbl="revTx" presStyleIdx="0" presStyleCnt="2" custScaleX="1555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C5A793-E3EA-4135-83D1-8739D3FDE235}" type="pres">
      <dgm:prSet presAssocID="{B6DD9ED5-029A-4460-B8B0-AB6B12EB9D86}" presName="Parent" presStyleLbl="alignNode1" presStyleIdx="0" presStyleCnt="2" custScaleX="1463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035F4A-E8D3-435A-BA85-7B92D44E6EA3}" type="pres">
      <dgm:prSet presAssocID="{E6C40D45-D380-4FB7-A5F3-518929C00B6C}" presName="sibTrans" presStyleCnt="0"/>
      <dgm:spPr/>
    </dgm:pt>
    <dgm:pt modelId="{67D7246E-34C7-498C-9059-332F7C561901}" type="pres">
      <dgm:prSet presAssocID="{D099E889-F78C-4A84-B3D2-A8893A4DB0DA}" presName="composite" presStyleCnt="0"/>
      <dgm:spPr/>
    </dgm:pt>
    <dgm:pt modelId="{B2FC1046-847C-4D46-BCFB-BF69BCDD4199}" type="pres">
      <dgm:prSet presAssocID="{D099E889-F78C-4A84-B3D2-A8893A4DB0DA}" presName="Accent" presStyleLbl="alignAcc1" presStyleIdx="1" presStyleCnt="2" custLinFactX="-606200" custLinFactNeighborX="-700000" custLinFactNeighborY="509"/>
      <dgm:spPr/>
    </dgm:pt>
    <dgm:pt modelId="{DE48B942-B543-4287-A559-A51B93B461CA}" type="pres">
      <dgm:prSet presAssocID="{D099E889-F78C-4A84-B3D2-A8893A4DB0DA}" presName="Image" presStyleLbl="node1" presStyleIdx="1" presStyleCnt="2" custScaleX="15922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7F57DBF-675B-4CD0-A42D-09CD07434826}" type="pres">
      <dgm:prSet presAssocID="{D099E889-F78C-4A84-B3D2-A8893A4DB0DA}" presName="Child" presStyleLbl="revTx" presStyleIdx="1" presStyleCnt="2" custScaleX="157483" custLinFactNeighborX="503" custLinFactNeighborY="23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EDA732-A83E-40CD-8727-F4B3BA740598}" type="pres">
      <dgm:prSet presAssocID="{D099E889-F78C-4A84-B3D2-A8893A4DB0DA}" presName="Parent" presStyleLbl="alignNode1" presStyleIdx="1" presStyleCnt="2" custScaleX="1554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41ED36-5375-479B-826E-1A4672C85EA0}" srcId="{D099E889-F78C-4A84-B3D2-A8893A4DB0DA}" destId="{2269B0BF-43D6-416B-9057-E0869C18E349}" srcOrd="1" destOrd="0" parTransId="{027DC65F-3FA4-45FF-80CD-006BBBCDF773}" sibTransId="{96D755B2-46C3-4599-9F34-8223A73F91D0}"/>
    <dgm:cxn modelId="{DDE32C8B-25A5-4B5E-847E-08DABFAFE84A}" srcId="{76ABD881-55B2-496B-A493-DAE020A77ED7}" destId="{B6DD9ED5-029A-4460-B8B0-AB6B12EB9D86}" srcOrd="0" destOrd="0" parTransId="{32D18E18-C5BA-4D63-8E4F-C86049C576A2}" sibTransId="{E6C40D45-D380-4FB7-A5F3-518929C00B6C}"/>
    <dgm:cxn modelId="{B00DC01D-5689-4DEF-A68B-9FA39C7BCFE0}" type="presOf" srcId="{26BA8EFE-BC97-489D-B1BF-78590EB18119}" destId="{C7F57DBF-675B-4CD0-A42D-09CD07434826}" srcOrd="0" destOrd="0" presId="urn:microsoft.com/office/officeart/2008/layout/TitlePictureLineup"/>
    <dgm:cxn modelId="{738A33B2-F4D1-4AA9-A1F7-5C0CA85D200A}" srcId="{B6DD9ED5-029A-4460-B8B0-AB6B12EB9D86}" destId="{8D2E3E7B-D7D7-433C-BBEC-1A72B0B34DA7}" srcOrd="0" destOrd="0" parTransId="{F3C7FA70-6276-4D88-B53E-6015B97968B7}" sibTransId="{5E1086AA-1B4D-4964-ABA2-39C0699D11D8}"/>
    <dgm:cxn modelId="{43B3A24C-CC6B-4B79-867C-3056B5BCD6AF}" type="presOf" srcId="{B6DD9ED5-029A-4460-B8B0-AB6B12EB9D86}" destId="{DAC5A793-E3EA-4135-83D1-8739D3FDE235}" srcOrd="0" destOrd="0" presId="urn:microsoft.com/office/officeart/2008/layout/TitlePictureLineup"/>
    <dgm:cxn modelId="{2FDA06B5-966C-4EBB-BAF8-5D221DD1A554}" type="presOf" srcId="{EDF38646-9F26-4165-A37D-A9FF7C051DEE}" destId="{45CD2F40-B97B-41F9-B199-05E24EC653D5}" srcOrd="0" destOrd="1" presId="urn:microsoft.com/office/officeart/2008/layout/TitlePictureLineup"/>
    <dgm:cxn modelId="{04A1DE6F-050D-4674-B270-8EB08AFF5EA7}" srcId="{B6DD9ED5-029A-4460-B8B0-AB6B12EB9D86}" destId="{EDF38646-9F26-4165-A37D-A9FF7C051DEE}" srcOrd="1" destOrd="0" parTransId="{3D0DD7F7-83D6-40AF-86FD-F1731A036490}" sibTransId="{395F9B4B-267F-4D89-9183-CA3ED504C7BB}"/>
    <dgm:cxn modelId="{BA476D1A-B911-41A5-BA81-802EA9E07909}" type="presOf" srcId="{8D2E3E7B-D7D7-433C-BBEC-1A72B0B34DA7}" destId="{45CD2F40-B97B-41F9-B199-05E24EC653D5}" srcOrd="0" destOrd="0" presId="urn:microsoft.com/office/officeart/2008/layout/TitlePictureLineup"/>
    <dgm:cxn modelId="{B8509666-A85E-454D-98DE-812F7F30177F}" srcId="{76ABD881-55B2-496B-A493-DAE020A77ED7}" destId="{D099E889-F78C-4A84-B3D2-A8893A4DB0DA}" srcOrd="1" destOrd="0" parTransId="{CA38FC5B-03F4-4931-916C-A9CD882415B6}" sibTransId="{67C08F9F-D9A9-47BF-B545-AC535D35C0DA}"/>
    <dgm:cxn modelId="{FA73EA0D-074A-469B-9BE4-7EC9E39D40F9}" type="presOf" srcId="{2269B0BF-43D6-416B-9057-E0869C18E349}" destId="{C7F57DBF-675B-4CD0-A42D-09CD07434826}" srcOrd="0" destOrd="1" presId="urn:microsoft.com/office/officeart/2008/layout/TitlePictureLineup"/>
    <dgm:cxn modelId="{BC86F7CD-372B-4545-8F36-057FD2CCDF20}" srcId="{D099E889-F78C-4A84-B3D2-A8893A4DB0DA}" destId="{26BA8EFE-BC97-489D-B1BF-78590EB18119}" srcOrd="0" destOrd="0" parTransId="{504F5F51-A9F6-4A55-B137-8AD6BAEDE4E9}" sibTransId="{208BEC70-1EC5-4839-97F0-5AD8ABF06D03}"/>
    <dgm:cxn modelId="{42F95E0D-91F8-4DEB-880D-83E44DC534A8}" type="presOf" srcId="{76ABD881-55B2-496B-A493-DAE020A77ED7}" destId="{03A69AD9-6456-409D-A9D0-5328D6A0B501}" srcOrd="0" destOrd="0" presId="urn:microsoft.com/office/officeart/2008/layout/TitlePictureLineup"/>
    <dgm:cxn modelId="{C31922ED-E6A0-4F65-A59E-0B6C2EC3D71E}" type="presOf" srcId="{D099E889-F78C-4A84-B3D2-A8893A4DB0DA}" destId="{77EDA732-A83E-40CD-8727-F4B3BA740598}" srcOrd="0" destOrd="0" presId="urn:microsoft.com/office/officeart/2008/layout/TitlePictureLineup"/>
    <dgm:cxn modelId="{699FC59F-9416-42B9-8386-40ED2BFACAD5}" type="presParOf" srcId="{03A69AD9-6456-409D-A9D0-5328D6A0B501}" destId="{076D0456-C382-4DFC-83F1-FEFA09BB0837}" srcOrd="0" destOrd="0" presId="urn:microsoft.com/office/officeart/2008/layout/TitlePictureLineup"/>
    <dgm:cxn modelId="{ABAD7083-139F-4FD6-867B-360AD5CD86A3}" type="presParOf" srcId="{076D0456-C382-4DFC-83F1-FEFA09BB0837}" destId="{1D1E7068-13B4-42FB-9C4C-040DB520C7BB}" srcOrd="0" destOrd="0" presId="urn:microsoft.com/office/officeart/2008/layout/TitlePictureLineup"/>
    <dgm:cxn modelId="{7D722270-F871-4085-8951-A5E0DE90E86C}" type="presParOf" srcId="{076D0456-C382-4DFC-83F1-FEFA09BB0837}" destId="{9A72F442-F5C9-47DB-A6A4-1426A3D816B6}" srcOrd="1" destOrd="0" presId="urn:microsoft.com/office/officeart/2008/layout/TitlePictureLineup"/>
    <dgm:cxn modelId="{35A7FB83-4D1C-48FF-B507-29F134075414}" type="presParOf" srcId="{076D0456-C382-4DFC-83F1-FEFA09BB0837}" destId="{45CD2F40-B97B-41F9-B199-05E24EC653D5}" srcOrd="2" destOrd="0" presId="urn:microsoft.com/office/officeart/2008/layout/TitlePictureLineup"/>
    <dgm:cxn modelId="{71CD0E2E-BD46-4CE4-8B47-46BD04E754A5}" type="presParOf" srcId="{076D0456-C382-4DFC-83F1-FEFA09BB0837}" destId="{DAC5A793-E3EA-4135-83D1-8739D3FDE235}" srcOrd="3" destOrd="0" presId="urn:microsoft.com/office/officeart/2008/layout/TitlePictureLineup"/>
    <dgm:cxn modelId="{CF93A642-6745-4ECD-987F-B63D565F5EB6}" type="presParOf" srcId="{03A69AD9-6456-409D-A9D0-5328D6A0B501}" destId="{EF035F4A-E8D3-435A-BA85-7B92D44E6EA3}" srcOrd="1" destOrd="0" presId="urn:microsoft.com/office/officeart/2008/layout/TitlePictureLineup"/>
    <dgm:cxn modelId="{3ECC0891-BC42-4B1A-9945-8979EF7F7C4A}" type="presParOf" srcId="{03A69AD9-6456-409D-A9D0-5328D6A0B501}" destId="{67D7246E-34C7-498C-9059-332F7C561901}" srcOrd="2" destOrd="0" presId="urn:microsoft.com/office/officeart/2008/layout/TitlePictureLineup"/>
    <dgm:cxn modelId="{979E2D4D-6B9F-4277-93B0-4EB9758B81E4}" type="presParOf" srcId="{67D7246E-34C7-498C-9059-332F7C561901}" destId="{B2FC1046-847C-4D46-BCFB-BF69BCDD4199}" srcOrd="0" destOrd="0" presId="urn:microsoft.com/office/officeart/2008/layout/TitlePictureLineup"/>
    <dgm:cxn modelId="{BE1D919F-974D-43F8-8AC4-1356715F19CB}" type="presParOf" srcId="{67D7246E-34C7-498C-9059-332F7C561901}" destId="{DE48B942-B543-4287-A559-A51B93B461CA}" srcOrd="1" destOrd="0" presId="urn:microsoft.com/office/officeart/2008/layout/TitlePictureLineup"/>
    <dgm:cxn modelId="{20D01550-108F-4D06-9992-40A11E46278D}" type="presParOf" srcId="{67D7246E-34C7-498C-9059-332F7C561901}" destId="{C7F57DBF-675B-4CD0-A42D-09CD07434826}" srcOrd="2" destOrd="0" presId="urn:microsoft.com/office/officeart/2008/layout/TitlePictureLineup"/>
    <dgm:cxn modelId="{8BFA1D17-CACF-4CA9-9FAB-E2D7C511091A}" type="presParOf" srcId="{67D7246E-34C7-498C-9059-332F7C561901}" destId="{77EDA732-A83E-40CD-8727-F4B3BA740598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15BEADE-33EF-496E-BF0E-12E03B219D97}" type="doc">
      <dgm:prSet loTypeId="urn:microsoft.com/office/officeart/2005/8/layout/vList6" loCatId="list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22ECD859-5B9B-4A0C-970D-ABB8FEBBDFFA}">
      <dgm:prSet phldrT="[Text]"/>
      <dgm:spPr/>
      <dgm:t>
        <a:bodyPr/>
        <a:lstStyle/>
        <a:p>
          <a:r>
            <a:rPr lang="id-ID" dirty="0" smtClean="0"/>
            <a:t>Scavengers are irresponsible and unprofessional</a:t>
          </a:r>
          <a:endParaRPr lang="en-US" dirty="0"/>
        </a:p>
      </dgm:t>
    </dgm:pt>
    <dgm:pt modelId="{09D45B4A-8127-47A9-BDF8-11786A13D71B}" type="parTrans" cxnId="{FB0C9C1A-2896-472F-94D8-58E27356AE3F}">
      <dgm:prSet/>
      <dgm:spPr/>
      <dgm:t>
        <a:bodyPr/>
        <a:lstStyle/>
        <a:p>
          <a:endParaRPr lang="en-US"/>
        </a:p>
      </dgm:t>
    </dgm:pt>
    <dgm:pt modelId="{61ABD15E-081C-4D2B-915A-309C12A47C20}" type="sibTrans" cxnId="{FB0C9C1A-2896-472F-94D8-58E27356AE3F}">
      <dgm:prSet/>
      <dgm:spPr/>
      <dgm:t>
        <a:bodyPr/>
        <a:lstStyle/>
        <a:p>
          <a:endParaRPr lang="en-US"/>
        </a:p>
      </dgm:t>
    </dgm:pt>
    <dgm:pt modelId="{EBE2C2CB-36A3-4D99-B060-A90198616798}">
      <dgm:prSet phldrT="[Text]"/>
      <dgm:spPr/>
      <dgm:t>
        <a:bodyPr/>
        <a:lstStyle/>
        <a:p>
          <a:r>
            <a:rPr lang="id-ID" dirty="0" smtClean="0"/>
            <a:t>Not</a:t>
          </a:r>
          <a:r>
            <a:rPr lang="id-ID" baseline="0" dirty="0" smtClean="0"/>
            <a:t> creating value and no awarness</a:t>
          </a:r>
          <a:endParaRPr lang="en-US" dirty="0"/>
        </a:p>
      </dgm:t>
    </dgm:pt>
    <dgm:pt modelId="{59189795-CCC2-4ED5-9BC4-68F83669AE19}" type="parTrans" cxnId="{6700A0D6-BD83-4A24-82FF-587E45CCA958}">
      <dgm:prSet/>
      <dgm:spPr/>
      <dgm:t>
        <a:bodyPr/>
        <a:lstStyle/>
        <a:p>
          <a:endParaRPr lang="en-US"/>
        </a:p>
      </dgm:t>
    </dgm:pt>
    <dgm:pt modelId="{FE85D988-F7ED-47E9-BB22-60F9C356E8D7}" type="sibTrans" cxnId="{6700A0D6-BD83-4A24-82FF-587E45CCA958}">
      <dgm:prSet/>
      <dgm:spPr/>
      <dgm:t>
        <a:bodyPr/>
        <a:lstStyle/>
        <a:p>
          <a:endParaRPr lang="en-US"/>
        </a:p>
      </dgm:t>
    </dgm:pt>
    <dgm:pt modelId="{C59D0EEC-27E6-4086-85AD-A2609DAE4F3F}">
      <dgm:prSet phldrT="[Text]"/>
      <dgm:spPr/>
      <dgm:t>
        <a:bodyPr/>
        <a:lstStyle/>
        <a:p>
          <a:r>
            <a:rPr lang="en-US" dirty="0" smtClean="0"/>
            <a:t>Unofficial Waste Caretakers/ Scavengers</a:t>
          </a:r>
          <a:endParaRPr lang="en-US" dirty="0"/>
        </a:p>
      </dgm:t>
    </dgm:pt>
    <dgm:pt modelId="{5B5A4462-694C-42D8-A997-1BA1C5CFD346}" type="sibTrans" cxnId="{69B70C5F-8897-4C6F-937F-7DA9F8EF7C77}">
      <dgm:prSet/>
      <dgm:spPr/>
      <dgm:t>
        <a:bodyPr/>
        <a:lstStyle/>
        <a:p>
          <a:endParaRPr lang="en-US"/>
        </a:p>
      </dgm:t>
    </dgm:pt>
    <dgm:pt modelId="{AC4D7CBE-AD23-4DC0-8AF2-5076830F5946}" type="parTrans" cxnId="{69B70C5F-8897-4C6F-937F-7DA9F8EF7C77}">
      <dgm:prSet/>
      <dgm:spPr/>
      <dgm:t>
        <a:bodyPr/>
        <a:lstStyle/>
        <a:p>
          <a:endParaRPr lang="en-US"/>
        </a:p>
      </dgm:t>
    </dgm:pt>
    <dgm:pt modelId="{ADF8C76D-DEBC-437A-A880-EFEEBDA67198}">
      <dgm:prSet phldrT="[Text]"/>
      <dgm:spPr/>
      <dgm:t>
        <a:bodyPr/>
        <a:lstStyle/>
        <a:p>
          <a:endParaRPr lang="en-US" dirty="0"/>
        </a:p>
      </dgm:t>
    </dgm:pt>
    <dgm:pt modelId="{3A83FD0E-D943-40A0-9987-308371DC6F94}" type="parTrans" cxnId="{19DC1A9D-B8AC-48B9-AAED-237F0D7B9907}">
      <dgm:prSet/>
      <dgm:spPr/>
      <dgm:t>
        <a:bodyPr/>
        <a:lstStyle/>
        <a:p>
          <a:endParaRPr lang="id-ID"/>
        </a:p>
      </dgm:t>
    </dgm:pt>
    <dgm:pt modelId="{D5A47861-A0C8-4F28-BDB0-2B600E5B4D78}" type="sibTrans" cxnId="{19DC1A9D-B8AC-48B9-AAED-237F0D7B9907}">
      <dgm:prSet/>
      <dgm:spPr/>
      <dgm:t>
        <a:bodyPr/>
        <a:lstStyle/>
        <a:p>
          <a:endParaRPr lang="id-ID"/>
        </a:p>
      </dgm:t>
    </dgm:pt>
    <dgm:pt modelId="{CA0FAEBE-A652-4D74-8B62-BA827CC209FC}" type="pres">
      <dgm:prSet presAssocID="{D15BEADE-33EF-496E-BF0E-12E03B219D9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FFDF9EE-FEC3-4D50-9EF1-B3C76B13F38D}" type="pres">
      <dgm:prSet presAssocID="{C59D0EEC-27E6-4086-85AD-A2609DAE4F3F}" presName="linNode" presStyleCnt="0"/>
      <dgm:spPr/>
      <dgm:t>
        <a:bodyPr/>
        <a:lstStyle/>
        <a:p>
          <a:endParaRPr lang="en-US"/>
        </a:p>
      </dgm:t>
    </dgm:pt>
    <dgm:pt modelId="{02C82CF7-CC9F-440D-8B14-0B008824DD7C}" type="pres">
      <dgm:prSet presAssocID="{C59D0EEC-27E6-4086-85AD-A2609DAE4F3F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543175-93E4-4BCA-A8AB-7D37C5E11572}" type="pres">
      <dgm:prSet presAssocID="{C59D0EEC-27E6-4086-85AD-A2609DAE4F3F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9280AA-7752-4B99-B6BA-50CF74BA3F8F}" type="presOf" srcId="{ADF8C76D-DEBC-437A-A880-EFEEBDA67198}" destId="{77543175-93E4-4BCA-A8AB-7D37C5E11572}" srcOrd="0" destOrd="1" presId="urn:microsoft.com/office/officeart/2005/8/layout/vList6"/>
    <dgm:cxn modelId="{1D4B08AA-F014-471B-97CB-30151D24410C}" type="presOf" srcId="{EBE2C2CB-36A3-4D99-B060-A90198616798}" destId="{77543175-93E4-4BCA-A8AB-7D37C5E11572}" srcOrd="0" destOrd="2" presId="urn:microsoft.com/office/officeart/2005/8/layout/vList6"/>
    <dgm:cxn modelId="{1AA86C1E-D988-45AC-B8E4-EDF7048EC405}" type="presOf" srcId="{22ECD859-5B9B-4A0C-970D-ABB8FEBBDFFA}" destId="{77543175-93E4-4BCA-A8AB-7D37C5E11572}" srcOrd="0" destOrd="0" presId="urn:microsoft.com/office/officeart/2005/8/layout/vList6"/>
    <dgm:cxn modelId="{29CA28E2-D7D1-464F-BF14-962E3F444B54}" type="presOf" srcId="{C59D0EEC-27E6-4086-85AD-A2609DAE4F3F}" destId="{02C82CF7-CC9F-440D-8B14-0B008824DD7C}" srcOrd="0" destOrd="0" presId="urn:microsoft.com/office/officeart/2005/8/layout/vList6"/>
    <dgm:cxn modelId="{69B70C5F-8897-4C6F-937F-7DA9F8EF7C77}" srcId="{D15BEADE-33EF-496E-BF0E-12E03B219D97}" destId="{C59D0EEC-27E6-4086-85AD-A2609DAE4F3F}" srcOrd="0" destOrd="0" parTransId="{AC4D7CBE-AD23-4DC0-8AF2-5076830F5946}" sibTransId="{5B5A4462-694C-42D8-A997-1BA1C5CFD346}"/>
    <dgm:cxn modelId="{2B0B15C9-60A8-4EF4-AC3B-4F004942698F}" type="presOf" srcId="{D15BEADE-33EF-496E-BF0E-12E03B219D97}" destId="{CA0FAEBE-A652-4D74-8B62-BA827CC209FC}" srcOrd="0" destOrd="0" presId="urn:microsoft.com/office/officeart/2005/8/layout/vList6"/>
    <dgm:cxn modelId="{FB0C9C1A-2896-472F-94D8-58E27356AE3F}" srcId="{C59D0EEC-27E6-4086-85AD-A2609DAE4F3F}" destId="{22ECD859-5B9B-4A0C-970D-ABB8FEBBDFFA}" srcOrd="0" destOrd="0" parTransId="{09D45B4A-8127-47A9-BDF8-11786A13D71B}" sibTransId="{61ABD15E-081C-4D2B-915A-309C12A47C20}"/>
    <dgm:cxn modelId="{6700A0D6-BD83-4A24-82FF-587E45CCA958}" srcId="{C59D0EEC-27E6-4086-85AD-A2609DAE4F3F}" destId="{EBE2C2CB-36A3-4D99-B060-A90198616798}" srcOrd="2" destOrd="0" parTransId="{59189795-CCC2-4ED5-9BC4-68F83669AE19}" sibTransId="{FE85D988-F7ED-47E9-BB22-60F9C356E8D7}"/>
    <dgm:cxn modelId="{19DC1A9D-B8AC-48B9-AAED-237F0D7B9907}" srcId="{C59D0EEC-27E6-4086-85AD-A2609DAE4F3F}" destId="{ADF8C76D-DEBC-437A-A880-EFEEBDA67198}" srcOrd="1" destOrd="0" parTransId="{3A83FD0E-D943-40A0-9987-308371DC6F94}" sibTransId="{D5A47861-A0C8-4F28-BDB0-2B600E5B4D78}"/>
    <dgm:cxn modelId="{D4F612BD-286C-4E4C-B24E-69B18D289601}" type="presParOf" srcId="{CA0FAEBE-A652-4D74-8B62-BA827CC209FC}" destId="{CFFDF9EE-FEC3-4D50-9EF1-B3C76B13F38D}" srcOrd="0" destOrd="0" presId="urn:microsoft.com/office/officeart/2005/8/layout/vList6"/>
    <dgm:cxn modelId="{57108227-B725-4F8F-B6AA-52DBC8C033FD}" type="presParOf" srcId="{CFFDF9EE-FEC3-4D50-9EF1-B3C76B13F38D}" destId="{02C82CF7-CC9F-440D-8B14-0B008824DD7C}" srcOrd="0" destOrd="0" presId="urn:microsoft.com/office/officeart/2005/8/layout/vList6"/>
    <dgm:cxn modelId="{CABCF692-529A-4747-AFC0-AADDC7376BB2}" type="presParOf" srcId="{CFFDF9EE-FEC3-4D50-9EF1-B3C76B13F38D}" destId="{77543175-93E4-4BCA-A8AB-7D37C5E1157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15BEADE-33EF-496E-BF0E-12E03B219D97}" type="doc">
      <dgm:prSet loTypeId="urn:microsoft.com/office/officeart/2005/8/layout/vList6" loCatId="list" qsTypeId="urn:microsoft.com/office/officeart/2005/8/quickstyle/3d1" qsCatId="3D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EBE2C2CB-36A3-4D99-B060-A90198616798}">
      <dgm:prSet phldrT="[Text]"/>
      <dgm:spPr/>
      <dgm:t>
        <a:bodyPr/>
        <a:lstStyle/>
        <a:p>
          <a:r>
            <a:rPr lang="en-US" dirty="0" smtClean="0">
              <a:effectLst/>
            </a:rPr>
            <a:t>O</a:t>
          </a:r>
          <a:r>
            <a:rPr lang="id-ID" dirty="0" smtClean="0">
              <a:effectLst/>
            </a:rPr>
            <a:t>perating in </a:t>
          </a:r>
          <a:r>
            <a:rPr lang="en-US" dirty="0" smtClean="0">
              <a:effectLst/>
            </a:rPr>
            <a:t>S</a:t>
          </a:r>
          <a:r>
            <a:rPr lang="id-ID" dirty="0" smtClean="0">
              <a:effectLst/>
            </a:rPr>
            <a:t>cattered </a:t>
          </a:r>
          <a:r>
            <a:rPr lang="en-US" dirty="0" smtClean="0">
              <a:effectLst/>
            </a:rPr>
            <a:t>M</a:t>
          </a:r>
          <a:r>
            <a:rPr lang="id-ID" dirty="0" smtClean="0">
              <a:effectLst/>
            </a:rPr>
            <a:t>anagement</a:t>
          </a:r>
          <a:endParaRPr lang="en-US" dirty="0"/>
        </a:p>
      </dgm:t>
    </dgm:pt>
    <dgm:pt modelId="{59189795-CCC2-4ED5-9BC4-68F83669AE19}" type="parTrans" cxnId="{6700A0D6-BD83-4A24-82FF-587E45CCA958}">
      <dgm:prSet/>
      <dgm:spPr/>
      <dgm:t>
        <a:bodyPr/>
        <a:lstStyle/>
        <a:p>
          <a:endParaRPr lang="en-US"/>
        </a:p>
      </dgm:t>
    </dgm:pt>
    <dgm:pt modelId="{FE85D988-F7ED-47E9-BB22-60F9C356E8D7}" type="sibTrans" cxnId="{6700A0D6-BD83-4A24-82FF-587E45CCA958}">
      <dgm:prSet/>
      <dgm:spPr/>
      <dgm:t>
        <a:bodyPr/>
        <a:lstStyle/>
        <a:p>
          <a:endParaRPr lang="en-US"/>
        </a:p>
      </dgm:t>
    </dgm:pt>
    <dgm:pt modelId="{C59D0EEC-27E6-4086-85AD-A2609DAE4F3F}">
      <dgm:prSet phldrT="[Text]"/>
      <dgm:spPr/>
      <dgm:t>
        <a:bodyPr/>
        <a:lstStyle/>
        <a:p>
          <a:r>
            <a:rPr lang="id-ID" dirty="0" smtClean="0"/>
            <a:t>Buying waste from</a:t>
          </a:r>
          <a:r>
            <a:rPr lang="id-ID" baseline="0" dirty="0" smtClean="0"/>
            <a:t> residents</a:t>
          </a:r>
          <a:endParaRPr lang="en-US" dirty="0"/>
        </a:p>
      </dgm:t>
    </dgm:pt>
    <dgm:pt modelId="{5B5A4462-694C-42D8-A997-1BA1C5CFD346}" type="sibTrans" cxnId="{69B70C5F-8897-4C6F-937F-7DA9F8EF7C77}">
      <dgm:prSet/>
      <dgm:spPr/>
      <dgm:t>
        <a:bodyPr/>
        <a:lstStyle/>
        <a:p>
          <a:endParaRPr lang="en-US"/>
        </a:p>
      </dgm:t>
    </dgm:pt>
    <dgm:pt modelId="{AC4D7CBE-AD23-4DC0-8AF2-5076830F5946}" type="parTrans" cxnId="{69B70C5F-8897-4C6F-937F-7DA9F8EF7C77}">
      <dgm:prSet/>
      <dgm:spPr/>
      <dgm:t>
        <a:bodyPr/>
        <a:lstStyle/>
        <a:p>
          <a:endParaRPr lang="en-US"/>
        </a:p>
      </dgm:t>
    </dgm:pt>
    <dgm:pt modelId="{F80E95A7-4753-462C-8C82-72824D81A8C7}">
      <dgm:prSet phldrT="[Text]"/>
      <dgm:spPr/>
      <dgm:t>
        <a:bodyPr/>
        <a:lstStyle/>
        <a:p>
          <a:r>
            <a:rPr lang="en-US" dirty="0" smtClean="0"/>
            <a:t>Lack of Profit Orientation</a:t>
          </a:r>
          <a:endParaRPr lang="en-US" dirty="0"/>
        </a:p>
      </dgm:t>
    </dgm:pt>
    <dgm:pt modelId="{59D1FF19-DD36-4907-86F3-932E123C4AA7}" type="parTrans" cxnId="{0B71010D-A45E-481C-8A20-117AFFAD0A6B}">
      <dgm:prSet/>
      <dgm:spPr/>
      <dgm:t>
        <a:bodyPr/>
        <a:lstStyle/>
        <a:p>
          <a:endParaRPr lang="en-US"/>
        </a:p>
      </dgm:t>
    </dgm:pt>
    <dgm:pt modelId="{2EEEDB34-02F0-4C15-9A0B-A50722E51F76}" type="sibTrans" cxnId="{0B71010D-A45E-481C-8A20-117AFFAD0A6B}">
      <dgm:prSet/>
      <dgm:spPr/>
      <dgm:t>
        <a:bodyPr/>
        <a:lstStyle/>
        <a:p>
          <a:endParaRPr lang="en-US"/>
        </a:p>
      </dgm:t>
    </dgm:pt>
    <dgm:pt modelId="{374F20E2-A0DA-4C94-86C5-C432399BCEBC}">
      <dgm:prSet phldrT="[Text]"/>
      <dgm:spPr/>
      <dgm:t>
        <a:bodyPr/>
        <a:lstStyle/>
        <a:p>
          <a:r>
            <a:rPr lang="en-US" dirty="0" smtClean="0"/>
            <a:t>Suffering from Weak Financial Resource</a:t>
          </a:r>
          <a:endParaRPr lang="en-US" dirty="0"/>
        </a:p>
      </dgm:t>
    </dgm:pt>
    <dgm:pt modelId="{B3FECC9D-96E2-4360-97D0-FE3E65F1AF97}" type="sibTrans" cxnId="{87B7CE43-71A0-4FC5-AEFC-86E9625D06FD}">
      <dgm:prSet/>
      <dgm:spPr/>
      <dgm:t>
        <a:bodyPr/>
        <a:lstStyle/>
        <a:p>
          <a:endParaRPr lang="en-US"/>
        </a:p>
      </dgm:t>
    </dgm:pt>
    <dgm:pt modelId="{CF63F53C-2F4D-4F3B-A1CC-CE08AB7E9F6E}" type="parTrans" cxnId="{87B7CE43-71A0-4FC5-AEFC-86E9625D06FD}">
      <dgm:prSet/>
      <dgm:spPr/>
      <dgm:t>
        <a:bodyPr/>
        <a:lstStyle/>
        <a:p>
          <a:endParaRPr lang="en-US"/>
        </a:p>
      </dgm:t>
    </dgm:pt>
    <dgm:pt modelId="{6A35C77D-3886-491E-8453-F077AD4F5033}">
      <dgm:prSet phldrT="[Text]"/>
      <dgm:spPr/>
      <dgm:t>
        <a:bodyPr/>
        <a:lstStyle/>
        <a:p>
          <a:endParaRPr lang="en-US" dirty="0"/>
        </a:p>
      </dgm:t>
    </dgm:pt>
    <dgm:pt modelId="{6A9AC75B-6D9C-487F-BCB7-D5F40740E167}" type="parTrans" cxnId="{6D0919D7-BA70-4453-8C81-7C0F64E2AABA}">
      <dgm:prSet/>
      <dgm:spPr/>
      <dgm:t>
        <a:bodyPr/>
        <a:lstStyle/>
        <a:p>
          <a:endParaRPr lang="id-ID"/>
        </a:p>
      </dgm:t>
    </dgm:pt>
    <dgm:pt modelId="{69901A3A-2768-4FD9-AA14-E9C14F8E2D09}" type="sibTrans" cxnId="{6D0919D7-BA70-4453-8C81-7C0F64E2AABA}">
      <dgm:prSet/>
      <dgm:spPr/>
      <dgm:t>
        <a:bodyPr/>
        <a:lstStyle/>
        <a:p>
          <a:endParaRPr lang="id-ID"/>
        </a:p>
      </dgm:t>
    </dgm:pt>
    <dgm:pt modelId="{98976E69-D292-4028-BBBC-2CB288F5BAE5}">
      <dgm:prSet phldrT="[Text]"/>
      <dgm:spPr/>
      <dgm:t>
        <a:bodyPr/>
        <a:lstStyle/>
        <a:p>
          <a:endParaRPr lang="en-US" dirty="0"/>
        </a:p>
      </dgm:t>
    </dgm:pt>
    <dgm:pt modelId="{1ADE81A3-B9F9-473F-A111-F5FFFF5A742F}" type="parTrans" cxnId="{9807751C-6926-4B81-9235-79D6F95A864A}">
      <dgm:prSet/>
      <dgm:spPr/>
      <dgm:t>
        <a:bodyPr/>
        <a:lstStyle/>
        <a:p>
          <a:endParaRPr lang="id-ID"/>
        </a:p>
      </dgm:t>
    </dgm:pt>
    <dgm:pt modelId="{9DA6F506-6F21-467E-BCB5-0D41959B48C3}" type="sibTrans" cxnId="{9807751C-6926-4B81-9235-79D6F95A864A}">
      <dgm:prSet/>
      <dgm:spPr/>
      <dgm:t>
        <a:bodyPr/>
        <a:lstStyle/>
        <a:p>
          <a:endParaRPr lang="id-ID"/>
        </a:p>
      </dgm:t>
    </dgm:pt>
    <dgm:pt modelId="{CA0FAEBE-A652-4D74-8B62-BA827CC209FC}" type="pres">
      <dgm:prSet presAssocID="{D15BEADE-33EF-496E-BF0E-12E03B219D9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FFDF9EE-FEC3-4D50-9EF1-B3C76B13F38D}" type="pres">
      <dgm:prSet presAssocID="{C59D0EEC-27E6-4086-85AD-A2609DAE4F3F}" presName="linNode" presStyleCnt="0"/>
      <dgm:spPr/>
      <dgm:t>
        <a:bodyPr/>
        <a:lstStyle/>
        <a:p>
          <a:endParaRPr lang="en-US"/>
        </a:p>
      </dgm:t>
    </dgm:pt>
    <dgm:pt modelId="{02C82CF7-CC9F-440D-8B14-0B008824DD7C}" type="pres">
      <dgm:prSet presAssocID="{C59D0EEC-27E6-4086-85AD-A2609DAE4F3F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543175-93E4-4BCA-A8AB-7D37C5E11572}" type="pres">
      <dgm:prSet presAssocID="{C59D0EEC-27E6-4086-85AD-A2609DAE4F3F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0919D7-BA70-4453-8C81-7C0F64E2AABA}" srcId="{C59D0EEC-27E6-4086-85AD-A2609DAE4F3F}" destId="{6A35C77D-3886-491E-8453-F077AD4F5033}" srcOrd="1" destOrd="0" parTransId="{6A9AC75B-6D9C-487F-BCB7-D5F40740E167}" sibTransId="{69901A3A-2768-4FD9-AA14-E9C14F8E2D09}"/>
    <dgm:cxn modelId="{0B71010D-A45E-481C-8A20-117AFFAD0A6B}" srcId="{C59D0EEC-27E6-4086-85AD-A2609DAE4F3F}" destId="{F80E95A7-4753-462C-8C82-72824D81A8C7}" srcOrd="2" destOrd="0" parTransId="{59D1FF19-DD36-4907-86F3-932E123C4AA7}" sibTransId="{2EEEDB34-02F0-4C15-9A0B-A50722E51F76}"/>
    <dgm:cxn modelId="{69B70C5F-8897-4C6F-937F-7DA9F8EF7C77}" srcId="{D15BEADE-33EF-496E-BF0E-12E03B219D97}" destId="{C59D0EEC-27E6-4086-85AD-A2609DAE4F3F}" srcOrd="0" destOrd="0" parTransId="{AC4D7CBE-AD23-4DC0-8AF2-5076830F5946}" sibTransId="{5B5A4462-694C-42D8-A997-1BA1C5CFD346}"/>
    <dgm:cxn modelId="{A26E3578-B924-4E99-BA07-B0D2C4E44929}" type="presOf" srcId="{F80E95A7-4753-462C-8C82-72824D81A8C7}" destId="{77543175-93E4-4BCA-A8AB-7D37C5E11572}" srcOrd="0" destOrd="2" presId="urn:microsoft.com/office/officeart/2005/8/layout/vList6"/>
    <dgm:cxn modelId="{53677205-6380-472F-8C9B-641D25377040}" type="presOf" srcId="{374F20E2-A0DA-4C94-86C5-C432399BCEBC}" destId="{77543175-93E4-4BCA-A8AB-7D37C5E11572}" srcOrd="0" destOrd="4" presId="urn:microsoft.com/office/officeart/2005/8/layout/vList6"/>
    <dgm:cxn modelId="{7F7B6271-F7CE-44C9-8D94-9277FC831760}" type="presOf" srcId="{EBE2C2CB-36A3-4D99-B060-A90198616798}" destId="{77543175-93E4-4BCA-A8AB-7D37C5E11572}" srcOrd="0" destOrd="0" presId="urn:microsoft.com/office/officeart/2005/8/layout/vList6"/>
    <dgm:cxn modelId="{9807751C-6926-4B81-9235-79D6F95A864A}" srcId="{C59D0EEC-27E6-4086-85AD-A2609DAE4F3F}" destId="{98976E69-D292-4028-BBBC-2CB288F5BAE5}" srcOrd="3" destOrd="0" parTransId="{1ADE81A3-B9F9-473F-A111-F5FFFF5A742F}" sibTransId="{9DA6F506-6F21-467E-BCB5-0D41959B48C3}"/>
    <dgm:cxn modelId="{87B7CE43-71A0-4FC5-AEFC-86E9625D06FD}" srcId="{C59D0EEC-27E6-4086-85AD-A2609DAE4F3F}" destId="{374F20E2-A0DA-4C94-86C5-C432399BCEBC}" srcOrd="4" destOrd="0" parTransId="{CF63F53C-2F4D-4F3B-A1CC-CE08AB7E9F6E}" sibTransId="{B3FECC9D-96E2-4360-97D0-FE3E65F1AF97}"/>
    <dgm:cxn modelId="{27FBD490-E8D0-4917-AB16-309710E576F3}" type="presOf" srcId="{C59D0EEC-27E6-4086-85AD-A2609DAE4F3F}" destId="{02C82CF7-CC9F-440D-8B14-0B008824DD7C}" srcOrd="0" destOrd="0" presId="urn:microsoft.com/office/officeart/2005/8/layout/vList6"/>
    <dgm:cxn modelId="{B27617B6-8B8D-447B-9704-503C3E5BAB29}" type="presOf" srcId="{98976E69-D292-4028-BBBC-2CB288F5BAE5}" destId="{77543175-93E4-4BCA-A8AB-7D37C5E11572}" srcOrd="0" destOrd="3" presId="urn:microsoft.com/office/officeart/2005/8/layout/vList6"/>
    <dgm:cxn modelId="{3E4FF72D-63E1-465B-A4F4-742F44D21211}" type="presOf" srcId="{6A35C77D-3886-491E-8453-F077AD4F5033}" destId="{77543175-93E4-4BCA-A8AB-7D37C5E11572}" srcOrd="0" destOrd="1" presId="urn:microsoft.com/office/officeart/2005/8/layout/vList6"/>
    <dgm:cxn modelId="{6700A0D6-BD83-4A24-82FF-587E45CCA958}" srcId="{C59D0EEC-27E6-4086-85AD-A2609DAE4F3F}" destId="{EBE2C2CB-36A3-4D99-B060-A90198616798}" srcOrd="0" destOrd="0" parTransId="{59189795-CCC2-4ED5-9BC4-68F83669AE19}" sibTransId="{FE85D988-F7ED-47E9-BB22-60F9C356E8D7}"/>
    <dgm:cxn modelId="{4C5D043B-E68A-456B-81E2-0D9B987E2D86}" type="presOf" srcId="{D15BEADE-33EF-496E-BF0E-12E03B219D97}" destId="{CA0FAEBE-A652-4D74-8B62-BA827CC209FC}" srcOrd="0" destOrd="0" presId="urn:microsoft.com/office/officeart/2005/8/layout/vList6"/>
    <dgm:cxn modelId="{0AA0951E-3A36-4D40-8C82-427F35BCC17C}" type="presParOf" srcId="{CA0FAEBE-A652-4D74-8B62-BA827CC209FC}" destId="{CFFDF9EE-FEC3-4D50-9EF1-B3C76B13F38D}" srcOrd="0" destOrd="0" presId="urn:microsoft.com/office/officeart/2005/8/layout/vList6"/>
    <dgm:cxn modelId="{B4DBEAC1-8604-4FC9-9A96-E3B44D5BE33F}" type="presParOf" srcId="{CFFDF9EE-FEC3-4D50-9EF1-B3C76B13F38D}" destId="{02C82CF7-CC9F-440D-8B14-0B008824DD7C}" srcOrd="0" destOrd="0" presId="urn:microsoft.com/office/officeart/2005/8/layout/vList6"/>
    <dgm:cxn modelId="{9DBCBEC0-18C3-4EC6-91B8-3CD5C0360DD3}" type="presParOf" srcId="{CFFDF9EE-FEC3-4D50-9EF1-B3C76B13F38D}" destId="{77543175-93E4-4BCA-A8AB-7D37C5E1157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15BEADE-33EF-496E-BF0E-12E03B219D97}" type="doc">
      <dgm:prSet loTypeId="urn:microsoft.com/office/officeart/2005/8/layout/vList6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59D0EEC-27E6-4086-85AD-A2609DAE4F3F}">
      <dgm:prSet phldrT="[Text]"/>
      <dgm:spPr/>
      <dgm:t>
        <a:bodyPr/>
        <a:lstStyle/>
        <a:p>
          <a:r>
            <a:rPr lang="en-US" dirty="0" smtClean="0"/>
            <a:t>Dripping Process and Used Additional Substances</a:t>
          </a:r>
          <a:endParaRPr lang="en-US" dirty="0"/>
        </a:p>
      </dgm:t>
    </dgm:pt>
    <dgm:pt modelId="{AC4D7CBE-AD23-4DC0-8AF2-5076830F5946}" type="parTrans" cxnId="{69B70C5F-8897-4C6F-937F-7DA9F8EF7C77}">
      <dgm:prSet/>
      <dgm:spPr/>
      <dgm:t>
        <a:bodyPr/>
        <a:lstStyle/>
        <a:p>
          <a:endParaRPr lang="en-US"/>
        </a:p>
      </dgm:t>
    </dgm:pt>
    <dgm:pt modelId="{5B5A4462-694C-42D8-A997-1BA1C5CFD346}" type="sibTrans" cxnId="{69B70C5F-8897-4C6F-937F-7DA9F8EF7C77}">
      <dgm:prSet/>
      <dgm:spPr/>
      <dgm:t>
        <a:bodyPr/>
        <a:lstStyle/>
        <a:p>
          <a:endParaRPr lang="en-US"/>
        </a:p>
      </dgm:t>
    </dgm:pt>
    <dgm:pt modelId="{22ECD859-5B9B-4A0C-970D-ABB8FEBBDFFA}">
      <dgm:prSet phldrT="[Text]" custT="1"/>
      <dgm:spPr/>
      <dgm:t>
        <a:bodyPr/>
        <a:lstStyle/>
        <a:p>
          <a:r>
            <a:rPr lang="en-US" sz="2200" dirty="0" smtClean="0">
              <a:effectLst/>
            </a:rPr>
            <a:t>V</a:t>
          </a:r>
          <a:r>
            <a:rPr lang="id-ID" sz="2200" dirty="0" smtClean="0">
              <a:effectLst/>
            </a:rPr>
            <a:t>ery dependent </a:t>
          </a:r>
          <a:r>
            <a:rPr lang="en-US" sz="2200" dirty="0" smtClean="0">
              <a:effectLst/>
            </a:rPr>
            <a:t>to</a:t>
          </a:r>
          <a:r>
            <a:rPr lang="id-ID" sz="2200" dirty="0" smtClean="0">
              <a:effectLst/>
            </a:rPr>
            <a:t> weather condition</a:t>
          </a:r>
          <a:endParaRPr lang="en-US" sz="2200" dirty="0"/>
        </a:p>
      </dgm:t>
    </dgm:pt>
    <dgm:pt modelId="{09D45B4A-8127-47A9-BDF8-11786A13D71B}" type="parTrans" cxnId="{FB0C9C1A-2896-472F-94D8-58E27356AE3F}">
      <dgm:prSet/>
      <dgm:spPr/>
      <dgm:t>
        <a:bodyPr/>
        <a:lstStyle/>
        <a:p>
          <a:endParaRPr lang="en-US"/>
        </a:p>
      </dgm:t>
    </dgm:pt>
    <dgm:pt modelId="{61ABD15E-081C-4D2B-915A-309C12A47C20}" type="sibTrans" cxnId="{FB0C9C1A-2896-472F-94D8-58E27356AE3F}">
      <dgm:prSet/>
      <dgm:spPr/>
      <dgm:t>
        <a:bodyPr/>
        <a:lstStyle/>
        <a:p>
          <a:endParaRPr lang="en-US"/>
        </a:p>
      </dgm:t>
    </dgm:pt>
    <dgm:pt modelId="{EBE2C2CB-36A3-4D99-B060-A90198616798}">
      <dgm:prSet phldrT="[Text]" custT="1"/>
      <dgm:spPr/>
      <dgm:t>
        <a:bodyPr/>
        <a:lstStyle/>
        <a:p>
          <a:r>
            <a:rPr lang="en-US" sz="2200" dirty="0" smtClean="0"/>
            <a:t>Lack of Standard</a:t>
          </a:r>
          <a:endParaRPr lang="en-US" sz="2200" dirty="0"/>
        </a:p>
      </dgm:t>
    </dgm:pt>
    <dgm:pt modelId="{59189795-CCC2-4ED5-9BC4-68F83669AE19}" type="parTrans" cxnId="{6700A0D6-BD83-4A24-82FF-587E45CCA958}">
      <dgm:prSet/>
      <dgm:spPr/>
      <dgm:t>
        <a:bodyPr/>
        <a:lstStyle/>
        <a:p>
          <a:endParaRPr lang="en-US"/>
        </a:p>
      </dgm:t>
    </dgm:pt>
    <dgm:pt modelId="{FE85D988-F7ED-47E9-BB22-60F9C356E8D7}" type="sibTrans" cxnId="{6700A0D6-BD83-4A24-82FF-587E45CCA958}">
      <dgm:prSet/>
      <dgm:spPr/>
      <dgm:t>
        <a:bodyPr/>
        <a:lstStyle/>
        <a:p>
          <a:endParaRPr lang="en-US"/>
        </a:p>
      </dgm:t>
    </dgm:pt>
    <dgm:pt modelId="{46D646AA-A72A-4787-A6A4-CAC85CB3F39F}">
      <dgm:prSet phldrT="[Text]" custT="1"/>
      <dgm:spPr/>
      <dgm:t>
        <a:bodyPr/>
        <a:lstStyle/>
        <a:p>
          <a:r>
            <a:rPr lang="en-US" sz="2200" dirty="0" smtClean="0"/>
            <a:t>High Cost</a:t>
          </a:r>
          <a:endParaRPr lang="en-US" sz="2000" dirty="0"/>
        </a:p>
      </dgm:t>
    </dgm:pt>
    <dgm:pt modelId="{BE9B191D-2FDA-40F0-9EF0-25655F31A506}" type="parTrans" cxnId="{FB74DD62-4A91-4B8D-B455-387E8A5F8B80}">
      <dgm:prSet/>
      <dgm:spPr/>
      <dgm:t>
        <a:bodyPr/>
        <a:lstStyle/>
        <a:p>
          <a:endParaRPr lang="en-US"/>
        </a:p>
      </dgm:t>
    </dgm:pt>
    <dgm:pt modelId="{9C3F937F-0C44-47DD-9CB2-30778FD48009}" type="sibTrans" cxnId="{FB74DD62-4A91-4B8D-B455-387E8A5F8B80}">
      <dgm:prSet/>
      <dgm:spPr/>
      <dgm:t>
        <a:bodyPr/>
        <a:lstStyle/>
        <a:p>
          <a:endParaRPr lang="en-US"/>
        </a:p>
      </dgm:t>
    </dgm:pt>
    <dgm:pt modelId="{EF66E774-343F-47C3-9061-8180260B0B77}">
      <dgm:prSet phldrT="[Text]" custT="1"/>
      <dgm:spPr/>
      <dgm:t>
        <a:bodyPr/>
        <a:lstStyle/>
        <a:p>
          <a:endParaRPr lang="en-US" sz="2200" dirty="0"/>
        </a:p>
      </dgm:t>
    </dgm:pt>
    <dgm:pt modelId="{32DA90A6-8993-4DE1-8382-CF66BB91E6A6}" type="parTrans" cxnId="{CF4C925F-E2CE-4318-8254-D5CFAF8517CB}">
      <dgm:prSet/>
      <dgm:spPr/>
      <dgm:t>
        <a:bodyPr/>
        <a:lstStyle/>
        <a:p>
          <a:endParaRPr lang="id-ID"/>
        </a:p>
      </dgm:t>
    </dgm:pt>
    <dgm:pt modelId="{3FB8D102-56D6-4ECD-B675-48427907F703}" type="sibTrans" cxnId="{CF4C925F-E2CE-4318-8254-D5CFAF8517CB}">
      <dgm:prSet/>
      <dgm:spPr/>
      <dgm:t>
        <a:bodyPr/>
        <a:lstStyle/>
        <a:p>
          <a:endParaRPr lang="id-ID"/>
        </a:p>
      </dgm:t>
    </dgm:pt>
    <dgm:pt modelId="{B541BE07-A0D7-48F1-9DBC-D5B71D5BD789}">
      <dgm:prSet phldrT="[Text]" custT="1"/>
      <dgm:spPr/>
      <dgm:t>
        <a:bodyPr/>
        <a:lstStyle/>
        <a:p>
          <a:endParaRPr lang="en-US" sz="2200" dirty="0"/>
        </a:p>
      </dgm:t>
    </dgm:pt>
    <dgm:pt modelId="{D5892570-E373-476D-A9C0-97576C68DB5F}" type="parTrans" cxnId="{F08A2E17-07C7-4000-8428-F0A9283AD98F}">
      <dgm:prSet/>
      <dgm:spPr/>
      <dgm:t>
        <a:bodyPr/>
        <a:lstStyle/>
        <a:p>
          <a:endParaRPr lang="id-ID"/>
        </a:p>
      </dgm:t>
    </dgm:pt>
    <dgm:pt modelId="{EEC046D0-5C2A-4BA1-AB47-6EB597B9B502}" type="sibTrans" cxnId="{F08A2E17-07C7-4000-8428-F0A9283AD98F}">
      <dgm:prSet/>
      <dgm:spPr/>
      <dgm:t>
        <a:bodyPr/>
        <a:lstStyle/>
        <a:p>
          <a:endParaRPr lang="id-ID"/>
        </a:p>
      </dgm:t>
    </dgm:pt>
    <dgm:pt modelId="{CA0FAEBE-A652-4D74-8B62-BA827CC209FC}" type="pres">
      <dgm:prSet presAssocID="{D15BEADE-33EF-496E-BF0E-12E03B219D9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FFDF9EE-FEC3-4D50-9EF1-B3C76B13F38D}" type="pres">
      <dgm:prSet presAssocID="{C59D0EEC-27E6-4086-85AD-A2609DAE4F3F}" presName="linNode" presStyleCnt="0"/>
      <dgm:spPr/>
      <dgm:t>
        <a:bodyPr/>
        <a:lstStyle/>
        <a:p>
          <a:endParaRPr lang="en-US"/>
        </a:p>
      </dgm:t>
    </dgm:pt>
    <dgm:pt modelId="{02C82CF7-CC9F-440D-8B14-0B008824DD7C}" type="pres">
      <dgm:prSet presAssocID="{C59D0EEC-27E6-4086-85AD-A2609DAE4F3F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543175-93E4-4BCA-A8AB-7D37C5E11572}" type="pres">
      <dgm:prSet presAssocID="{C59D0EEC-27E6-4086-85AD-A2609DAE4F3F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D0089C-B196-4965-AAE2-322977901F10}" type="presOf" srcId="{46D646AA-A72A-4787-A6A4-CAC85CB3F39F}" destId="{77543175-93E4-4BCA-A8AB-7D37C5E11572}" srcOrd="0" destOrd="4" presId="urn:microsoft.com/office/officeart/2005/8/layout/vList6"/>
    <dgm:cxn modelId="{FB74DD62-4A91-4B8D-B455-387E8A5F8B80}" srcId="{C59D0EEC-27E6-4086-85AD-A2609DAE4F3F}" destId="{46D646AA-A72A-4787-A6A4-CAC85CB3F39F}" srcOrd="4" destOrd="0" parTransId="{BE9B191D-2FDA-40F0-9EF0-25655F31A506}" sibTransId="{9C3F937F-0C44-47DD-9CB2-30778FD48009}"/>
    <dgm:cxn modelId="{CB9CE502-D7CE-4DC3-814C-9CCE7E0F1E20}" type="presOf" srcId="{D15BEADE-33EF-496E-BF0E-12E03B219D97}" destId="{CA0FAEBE-A652-4D74-8B62-BA827CC209FC}" srcOrd="0" destOrd="0" presId="urn:microsoft.com/office/officeart/2005/8/layout/vList6"/>
    <dgm:cxn modelId="{69B70C5F-8897-4C6F-937F-7DA9F8EF7C77}" srcId="{D15BEADE-33EF-496E-BF0E-12E03B219D97}" destId="{C59D0EEC-27E6-4086-85AD-A2609DAE4F3F}" srcOrd="0" destOrd="0" parTransId="{AC4D7CBE-AD23-4DC0-8AF2-5076830F5946}" sibTransId="{5B5A4462-694C-42D8-A997-1BA1C5CFD346}"/>
    <dgm:cxn modelId="{6700A0D6-BD83-4A24-82FF-587E45CCA958}" srcId="{C59D0EEC-27E6-4086-85AD-A2609DAE4F3F}" destId="{EBE2C2CB-36A3-4D99-B060-A90198616798}" srcOrd="2" destOrd="0" parTransId="{59189795-CCC2-4ED5-9BC4-68F83669AE19}" sibTransId="{FE85D988-F7ED-47E9-BB22-60F9C356E8D7}"/>
    <dgm:cxn modelId="{23F93157-E292-4E9D-8CD7-9CFA7BECB362}" type="presOf" srcId="{EBE2C2CB-36A3-4D99-B060-A90198616798}" destId="{77543175-93E4-4BCA-A8AB-7D37C5E11572}" srcOrd="0" destOrd="2" presId="urn:microsoft.com/office/officeart/2005/8/layout/vList6"/>
    <dgm:cxn modelId="{06AB2ECC-4711-4AEA-8D2F-FBA0B67CFAFD}" type="presOf" srcId="{EF66E774-343F-47C3-9061-8180260B0B77}" destId="{77543175-93E4-4BCA-A8AB-7D37C5E11572}" srcOrd="0" destOrd="1" presId="urn:microsoft.com/office/officeart/2005/8/layout/vList6"/>
    <dgm:cxn modelId="{F08A2E17-07C7-4000-8428-F0A9283AD98F}" srcId="{C59D0EEC-27E6-4086-85AD-A2609DAE4F3F}" destId="{B541BE07-A0D7-48F1-9DBC-D5B71D5BD789}" srcOrd="3" destOrd="0" parTransId="{D5892570-E373-476D-A9C0-97576C68DB5F}" sibTransId="{EEC046D0-5C2A-4BA1-AB47-6EB597B9B502}"/>
    <dgm:cxn modelId="{A3E8A2A8-6045-4878-9489-A4B1CCB3BE05}" type="presOf" srcId="{C59D0EEC-27E6-4086-85AD-A2609DAE4F3F}" destId="{02C82CF7-CC9F-440D-8B14-0B008824DD7C}" srcOrd="0" destOrd="0" presId="urn:microsoft.com/office/officeart/2005/8/layout/vList6"/>
    <dgm:cxn modelId="{B7363DC5-A8DD-494E-B37B-98353F0D0C19}" type="presOf" srcId="{22ECD859-5B9B-4A0C-970D-ABB8FEBBDFFA}" destId="{77543175-93E4-4BCA-A8AB-7D37C5E11572}" srcOrd="0" destOrd="0" presId="urn:microsoft.com/office/officeart/2005/8/layout/vList6"/>
    <dgm:cxn modelId="{FB0C9C1A-2896-472F-94D8-58E27356AE3F}" srcId="{C59D0EEC-27E6-4086-85AD-A2609DAE4F3F}" destId="{22ECD859-5B9B-4A0C-970D-ABB8FEBBDFFA}" srcOrd="0" destOrd="0" parTransId="{09D45B4A-8127-47A9-BDF8-11786A13D71B}" sibTransId="{61ABD15E-081C-4D2B-915A-309C12A47C20}"/>
    <dgm:cxn modelId="{B076B022-D2F9-455F-A284-97E8E4553114}" type="presOf" srcId="{B541BE07-A0D7-48F1-9DBC-D5B71D5BD789}" destId="{77543175-93E4-4BCA-A8AB-7D37C5E11572}" srcOrd="0" destOrd="3" presId="urn:microsoft.com/office/officeart/2005/8/layout/vList6"/>
    <dgm:cxn modelId="{CF4C925F-E2CE-4318-8254-D5CFAF8517CB}" srcId="{C59D0EEC-27E6-4086-85AD-A2609DAE4F3F}" destId="{EF66E774-343F-47C3-9061-8180260B0B77}" srcOrd="1" destOrd="0" parTransId="{32DA90A6-8993-4DE1-8382-CF66BB91E6A6}" sibTransId="{3FB8D102-56D6-4ECD-B675-48427907F703}"/>
    <dgm:cxn modelId="{FA8A9291-BCDA-46AD-A6E5-5A9C05E43911}" type="presParOf" srcId="{CA0FAEBE-A652-4D74-8B62-BA827CC209FC}" destId="{CFFDF9EE-FEC3-4D50-9EF1-B3C76B13F38D}" srcOrd="0" destOrd="0" presId="urn:microsoft.com/office/officeart/2005/8/layout/vList6"/>
    <dgm:cxn modelId="{7416D06C-3B15-40CD-B330-43626503152F}" type="presParOf" srcId="{CFFDF9EE-FEC3-4D50-9EF1-B3C76B13F38D}" destId="{02C82CF7-CC9F-440D-8B14-0B008824DD7C}" srcOrd="0" destOrd="0" presId="urn:microsoft.com/office/officeart/2005/8/layout/vList6"/>
    <dgm:cxn modelId="{9C29799A-DD09-44F9-ABFB-461A25558FAD}" type="presParOf" srcId="{CFFDF9EE-FEC3-4D50-9EF1-B3C76B13F38D}" destId="{77543175-93E4-4BCA-A8AB-7D37C5E1157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0.10667</cdr:y>
    </cdr:from>
    <cdr:to>
      <cdr:x>0.09886</cdr:x>
      <cdr:y>0.19229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386109"/>
          <a:ext cx="580051" cy="3099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d-ID" sz="10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High</a:t>
          </a:r>
        </a:p>
      </cdr:txBody>
    </cdr:sp>
  </cdr:relSizeAnchor>
  <cdr:relSizeAnchor xmlns:cdr="http://schemas.openxmlformats.org/drawingml/2006/chartDrawing">
    <cdr:from>
      <cdr:x>0</cdr:x>
      <cdr:y>0.7079</cdr:y>
    </cdr:from>
    <cdr:to>
      <cdr:x>0.08175</cdr:x>
      <cdr:y>0.78158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0" y="2562228"/>
          <a:ext cx="479660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d-ID" sz="1000" b="1"/>
            <a:t>Low</a:t>
          </a:r>
        </a:p>
      </cdr:txBody>
    </cdr:sp>
  </cdr:relSizeAnchor>
  <cdr:relSizeAnchor xmlns:cdr="http://schemas.openxmlformats.org/drawingml/2006/chartDrawing">
    <cdr:from>
      <cdr:x>0.05898</cdr:x>
      <cdr:y>0.81667</cdr:y>
    </cdr:from>
    <cdr:to>
      <cdr:x>0.14073</cdr:x>
      <cdr:y>0.89035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46075" y="2955925"/>
          <a:ext cx="479660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d-ID" sz="1000" b="1"/>
            <a:t>Low</a:t>
          </a:r>
        </a:p>
      </cdr:txBody>
    </cdr:sp>
  </cdr:relSizeAnchor>
  <cdr:relSizeAnchor xmlns:cdr="http://schemas.openxmlformats.org/drawingml/2006/chartDrawing">
    <cdr:from>
      <cdr:x>0.91825</cdr:x>
      <cdr:y>0.81667</cdr:y>
    </cdr:from>
    <cdr:to>
      <cdr:x>1</cdr:x>
      <cdr:y>0.89035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5387740" y="2955925"/>
          <a:ext cx="479660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d-ID" sz="1000" b="1" dirty="0"/>
            <a:t>High</a:t>
          </a:r>
        </a:p>
      </cdr:txBody>
    </cdr:sp>
  </cdr:relSizeAnchor>
  <cdr:relSizeAnchor xmlns:cdr="http://schemas.openxmlformats.org/drawingml/2006/chartDrawing">
    <cdr:from>
      <cdr:x>0.25671</cdr:x>
      <cdr:y>0.21265</cdr:y>
    </cdr:from>
    <cdr:to>
      <cdr:x>0.30541</cdr:x>
      <cdr:y>0.30211</cdr:y>
    </cdr:to>
    <cdr:sp macro="" textlink="">
      <cdr:nvSpPr>
        <cdr:cNvPr id="7" name="Down Arrow 6"/>
        <cdr:cNvSpPr/>
      </cdr:nvSpPr>
      <cdr:spPr>
        <a:xfrm xmlns:a="http://schemas.openxmlformats.org/drawingml/2006/main" rot="7059369">
          <a:off x="1786482" y="961175"/>
          <a:ext cx="393806" cy="343665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3">
            <a:shade val="50000"/>
          </a:schemeClr>
        </a:lnRef>
        <a:fillRef xmlns:a="http://schemas.openxmlformats.org/drawingml/2006/main" idx="1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id-ID"/>
        </a:p>
      </cdr:txBody>
    </cdr:sp>
  </cdr:relSizeAnchor>
  <cdr:relSizeAnchor xmlns:cdr="http://schemas.openxmlformats.org/drawingml/2006/chartDrawing">
    <cdr:from>
      <cdr:x>0.26531</cdr:x>
      <cdr:y>0.24537</cdr:y>
    </cdr:from>
    <cdr:to>
      <cdr:x>0.5</cdr:x>
      <cdr:y>0.32716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872208" y="1080120"/>
          <a:ext cx="165618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id-ID" sz="1400" b="1" dirty="0" smtClean="0"/>
            <a:t>OUR SOLUTION</a:t>
          </a:r>
          <a:endParaRPr lang="id-ID" sz="1400" b="1" dirty="0"/>
        </a:p>
      </cdr:txBody>
    </cdr:sp>
  </cdr:relSizeAnchor>
  <cdr:relSizeAnchor xmlns:cdr="http://schemas.openxmlformats.org/drawingml/2006/chartDrawing">
    <cdr:from>
      <cdr:x>0.18367</cdr:x>
      <cdr:y>0.16358</cdr:y>
    </cdr:from>
    <cdr:to>
      <cdr:x>0.31633</cdr:x>
      <cdr:y>0.24537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296144" y="720080"/>
          <a:ext cx="93610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d-ID" sz="1100" b="1" dirty="0" smtClean="0"/>
            <a:t>Biodrying</a:t>
          </a:r>
          <a:endParaRPr lang="id-ID" sz="1100" b="1" dirty="0"/>
        </a:p>
      </cdr:txBody>
    </cdr:sp>
  </cdr:relSizeAnchor>
  <cdr:relSizeAnchor xmlns:cdr="http://schemas.openxmlformats.org/drawingml/2006/chartDrawing">
    <cdr:from>
      <cdr:x>0.17347</cdr:x>
      <cdr:y>0.47438</cdr:y>
    </cdr:from>
    <cdr:to>
      <cdr:x>0.30612</cdr:x>
      <cdr:y>0.55617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1224136" y="2088232"/>
          <a:ext cx="93610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d-ID" sz="1100" b="1" dirty="0" smtClean="0"/>
            <a:t>Composting</a:t>
          </a:r>
          <a:endParaRPr lang="id-ID" sz="11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0A0C8-F09E-4BB7-8D45-5487D8948EAF}" type="datetimeFigureOut">
              <a:rPr lang="id-ID" smtClean="0"/>
              <a:pPr/>
              <a:t>12/04/2016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5F28D-2B5F-4425-8324-49D1A34CDA6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8018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5F28D-2B5F-4425-8324-49D1A34CDA60}" type="slidenum">
              <a:rPr lang="id-ID" smtClean="0"/>
              <a:pPr/>
              <a:t>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6825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5F28D-2B5F-4425-8324-49D1A34CDA60}" type="slidenum">
              <a:rPr lang="id-ID" smtClean="0"/>
              <a:pPr/>
              <a:t>11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78138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5F28D-2B5F-4425-8324-49D1A34CDA60}" type="slidenum">
              <a:rPr lang="id-ID" smtClean="0"/>
              <a:pPr/>
              <a:t>13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87689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5F28D-2B5F-4425-8324-49D1A34CDA60}" type="slidenum">
              <a:rPr lang="id-ID" smtClean="0"/>
              <a:pPr/>
              <a:t>15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50586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F781A-30B3-42C5-B6C3-D515492237C4}" type="slidenum">
              <a:rPr lang="id-ID" smtClean="0"/>
              <a:pPr/>
              <a:t>20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76436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F781A-30B3-42C5-B6C3-D515492237C4}" type="slidenum">
              <a:rPr lang="id-ID" smtClean="0"/>
              <a:pPr/>
              <a:t>21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92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5F28D-2B5F-4425-8324-49D1A34CDA60}" type="slidenum">
              <a:rPr lang="id-ID" smtClean="0"/>
              <a:pPr/>
              <a:t>22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33167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5F28D-2B5F-4425-8324-49D1A34CDA60}" type="slidenum">
              <a:rPr lang="id-ID" smtClean="0"/>
              <a:pPr/>
              <a:t>23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37526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5F28D-2B5F-4425-8324-49D1A34CDA60}" type="slidenum">
              <a:rPr lang="id-ID" smtClean="0"/>
              <a:pPr/>
              <a:t>24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08911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5F28D-2B5F-4425-8324-49D1A34CDA60}" type="slidenum">
              <a:rPr lang="id-ID" smtClean="0"/>
              <a:pPr/>
              <a:t>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98717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5F28D-2B5F-4425-8324-49D1A34CDA60}" type="slidenum">
              <a:rPr lang="id-ID" smtClean="0"/>
              <a:pPr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83815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..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5F28D-2B5F-4425-8324-49D1A34CDA60}" type="slidenum">
              <a:rPr lang="id-ID" smtClean="0"/>
              <a:pPr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18776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5F28D-2B5F-4425-8324-49D1A34CDA60}" type="slidenum">
              <a:rPr lang="id-ID" smtClean="0"/>
              <a:pPr/>
              <a:t>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39374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5F28D-2B5F-4425-8324-49D1A34CDA60}" type="slidenum">
              <a:rPr lang="id-ID" smtClean="0"/>
              <a:pPr/>
              <a:t>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4732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5F28D-2B5F-4425-8324-49D1A34CDA60}" type="slidenum">
              <a:rPr lang="id-ID" smtClean="0"/>
              <a:pPr/>
              <a:t>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51041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5F28D-2B5F-4425-8324-49D1A34CDA60}" type="slidenum">
              <a:rPr lang="id-ID" smtClean="0"/>
              <a:pPr/>
              <a:t>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43333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5F28D-2B5F-4425-8324-49D1A34CDA60}" type="slidenum">
              <a:rPr lang="id-ID" smtClean="0"/>
              <a:pPr/>
              <a:t>10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49494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55152-64A6-4F8F-9D08-5DFE48BCF046}" type="datetimeFigureOut">
              <a:rPr lang="id-ID" smtClean="0"/>
              <a:pPr/>
              <a:t>12/04/2016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CBD2-9701-41D6-926B-9C1105F03EA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9340195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55152-64A6-4F8F-9D08-5DFE48BCF046}" type="datetimeFigureOut">
              <a:rPr lang="id-ID" smtClean="0"/>
              <a:pPr/>
              <a:t>12/04/2016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CBD2-9701-41D6-926B-9C1105F03EA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741001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55152-64A6-4F8F-9D08-5DFE48BCF046}" type="datetimeFigureOut">
              <a:rPr lang="id-ID" smtClean="0"/>
              <a:pPr/>
              <a:t>12/04/2016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CBD2-9701-41D6-926B-9C1105F03EA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145618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55152-64A6-4F8F-9D08-5DFE48BCF046}" type="datetimeFigureOut">
              <a:rPr lang="id-ID" smtClean="0"/>
              <a:pPr/>
              <a:t>12/04/2016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CBD2-9701-41D6-926B-9C1105F03EA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8489299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55152-64A6-4F8F-9D08-5DFE48BCF046}" type="datetimeFigureOut">
              <a:rPr lang="id-ID" smtClean="0"/>
              <a:pPr/>
              <a:t>12/04/2016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CBD2-9701-41D6-926B-9C1105F03EA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4294179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55152-64A6-4F8F-9D08-5DFE48BCF046}" type="datetimeFigureOut">
              <a:rPr lang="id-ID" smtClean="0"/>
              <a:pPr/>
              <a:t>12/04/2016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CBD2-9701-41D6-926B-9C1105F03EA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6810365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55152-64A6-4F8F-9D08-5DFE48BCF046}" type="datetimeFigureOut">
              <a:rPr lang="id-ID" smtClean="0"/>
              <a:pPr/>
              <a:t>12/04/2016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CBD2-9701-41D6-926B-9C1105F03EA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4183666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55152-64A6-4F8F-9D08-5DFE48BCF046}" type="datetimeFigureOut">
              <a:rPr lang="id-ID" smtClean="0"/>
              <a:pPr/>
              <a:t>12/04/2016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CBD2-9701-41D6-926B-9C1105F03EA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1627208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55152-64A6-4F8F-9D08-5DFE48BCF046}" type="datetimeFigureOut">
              <a:rPr lang="id-ID" smtClean="0"/>
              <a:pPr/>
              <a:t>12/04/2016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CBD2-9701-41D6-926B-9C1105F03EA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8271660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55152-64A6-4F8F-9D08-5DFE48BCF046}" type="datetimeFigureOut">
              <a:rPr lang="id-ID" smtClean="0"/>
              <a:pPr/>
              <a:t>12/04/2016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CBD2-9701-41D6-926B-9C1105F03EA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571291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55152-64A6-4F8F-9D08-5DFE48BCF046}" type="datetimeFigureOut">
              <a:rPr lang="id-ID" smtClean="0"/>
              <a:pPr/>
              <a:t>12/04/2016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CBD2-9701-41D6-926B-9C1105F03EA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2818621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55152-64A6-4F8F-9D08-5DFE48BCF046}" type="datetimeFigureOut">
              <a:rPr lang="id-ID" smtClean="0"/>
              <a:pPr/>
              <a:t>12/04/2016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DCBD2-9701-41D6-926B-9C1105F03EA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3928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image" Target="../media/image5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42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9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microsoft.com/office/2007/relationships/diagramDrawing" Target="../diagrams/drawing1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16.png"/><Relationship Id="rId4" Type="http://schemas.openxmlformats.org/officeDocument/2006/relationships/diagramData" Target="../diagrams/data3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://7-themes.com/data_images/out/37/6894261-light-green-background.jpg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" name="AutoShape 6" descr="http://7-themes.com/data_images/out/37/6894261-light-green-background.jpg"/>
          <p:cNvSpPr>
            <a:spLocks noChangeAspect="1" noChangeArrowheads="1"/>
          </p:cNvSpPr>
          <p:nvPr/>
        </p:nvSpPr>
        <p:spPr bwMode="auto">
          <a:xfrm>
            <a:off x="307975" y="5960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" name="AutoShape 8" descr="http://7-themes.com/data_images/out/37/6894261-light-green-background.jpg"/>
          <p:cNvSpPr>
            <a:spLocks noChangeAspect="1" noChangeArrowheads="1"/>
          </p:cNvSpPr>
          <p:nvPr/>
        </p:nvSpPr>
        <p:spPr bwMode="auto">
          <a:xfrm>
            <a:off x="460375" y="120262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79523" y="2266417"/>
            <a:ext cx="6417371" cy="1528998"/>
            <a:chOff x="611560" y="2996952"/>
            <a:chExt cx="6417371" cy="2038664"/>
          </a:xfrm>
        </p:grpSpPr>
        <p:sp>
          <p:nvSpPr>
            <p:cNvPr id="7" name="TextBox 6"/>
            <p:cNvSpPr txBox="1"/>
            <p:nvPr/>
          </p:nvSpPr>
          <p:spPr>
            <a:xfrm>
              <a:off x="2252189" y="3383993"/>
              <a:ext cx="4768083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800" i="1" dirty="0" smtClean="0">
                  <a:solidFill>
                    <a:schemeClr val="accent3">
                      <a:lumMod val="50000"/>
                    </a:schemeClr>
                  </a:solidFill>
                  <a:latin typeface="Aharoni" pitchFamily="2" charset="-79"/>
                  <a:cs typeface="Aharoni" pitchFamily="2" charset="-79"/>
                </a:rPr>
                <a:t>INVESTOR DRIVEN PACKAGE PRIVATE EQUITY</a:t>
              </a:r>
              <a:endParaRPr lang="id-ID" sz="2800" i="1" dirty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611560" y="2996952"/>
              <a:ext cx="2043353" cy="1934476"/>
              <a:chOff x="1710097" y="620688"/>
              <a:chExt cx="2043353" cy="1934476"/>
            </a:xfrm>
          </p:grpSpPr>
          <p:pic>
            <p:nvPicPr>
              <p:cNvPr id="1037" name="Picture 13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1010" y="620688"/>
                <a:ext cx="1502007" cy="1728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710097" y="2206351"/>
                <a:ext cx="2043353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1100" dirty="0" smtClean="0">
                    <a:solidFill>
                      <a:schemeClr val="accent3">
                        <a:lumMod val="50000"/>
                      </a:schemeClr>
                    </a:solidFill>
                    <a:latin typeface="Aharoni" pitchFamily="2" charset="-79"/>
                    <a:cs typeface="Aharoni" pitchFamily="2" charset="-79"/>
                  </a:rPr>
                  <a:t>Double Green Cores Fund</a:t>
                </a:r>
                <a:endParaRPr lang="id-ID" sz="1100" dirty="0">
                  <a:solidFill>
                    <a:schemeClr val="accent3">
                      <a:lumMod val="50000"/>
                    </a:schemeClr>
                  </a:solidFill>
                  <a:latin typeface="Aharoni" pitchFamily="2" charset="-79"/>
                  <a:cs typeface="Aharoni" pitchFamily="2" charset="-79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260848" y="4420063"/>
              <a:ext cx="476808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200" i="1" dirty="0" smtClean="0">
                  <a:solidFill>
                    <a:schemeClr val="accent3">
                      <a:lumMod val="50000"/>
                    </a:schemeClr>
                  </a:solidFill>
                  <a:latin typeface="Aharoni" pitchFamily="2" charset="-79"/>
                  <a:cs typeface="Aharoni" pitchFamily="2" charset="-79"/>
                </a:rPr>
                <a:t>Impact Investment for Innovative Upstream-Downstream Waste Management Solution Trough Waste Value Creation</a:t>
              </a:r>
              <a:endParaRPr lang="id-ID" sz="1200" i="1" dirty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038826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80" y="145623"/>
            <a:ext cx="1147763" cy="106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88043" y="326004"/>
            <a:ext cx="7650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000" dirty="0"/>
              <a:t>Current Solution: </a:t>
            </a:r>
            <a:r>
              <a:rPr lang="id-ID" sz="3000" b="1" dirty="0"/>
              <a:t>N</a:t>
            </a:r>
            <a:r>
              <a:rPr lang="en-US" sz="3000" b="1" dirty="0"/>
              <a:t>either </a:t>
            </a:r>
            <a:r>
              <a:rPr lang="id-ID" sz="3000" b="1" dirty="0"/>
              <a:t>Effective </a:t>
            </a:r>
            <a:r>
              <a:rPr lang="en-US" sz="3000" b="1" dirty="0"/>
              <a:t>Nor</a:t>
            </a:r>
            <a:r>
              <a:rPr lang="id-ID" sz="3000" b="1" dirty="0"/>
              <a:t> Efficient</a:t>
            </a:r>
            <a:endParaRPr lang="id-ID" sz="3000" b="1" i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1343972"/>
              </p:ext>
            </p:extLst>
          </p:nvPr>
        </p:nvGraphicFramePr>
        <p:xfrm>
          <a:off x="1709682" y="1491630"/>
          <a:ext cx="5724636" cy="3522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35796" y="873946"/>
            <a:ext cx="31863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Waste Power Plant</a:t>
            </a:r>
          </a:p>
        </p:txBody>
      </p:sp>
    </p:spTree>
    <p:extLst>
      <p:ext uri="{BB962C8B-B14F-4D97-AF65-F5344CB8AC3E}">
        <p14:creationId xmlns:p14="http://schemas.microsoft.com/office/powerpoint/2010/main" val="30504287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" y="8748"/>
            <a:ext cx="1530350" cy="106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34429" y="125059"/>
            <a:ext cx="7793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dirty="0" smtClean="0"/>
              <a:t>INVESTMENT THESIS: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id-ID" sz="2800" b="1" i="1" dirty="0" smtClean="0"/>
              <a:t>INTEGRATED AND HOLISTIC SOLUTION</a:t>
            </a:r>
            <a:endParaRPr lang="id-ID" sz="2800" i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9796">
            <a:off x="5606451" y="1751314"/>
            <a:ext cx="1188569" cy="1100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4725" flipH="1">
            <a:off x="2311891" y="1657707"/>
            <a:ext cx="1188569" cy="1100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2784041"/>
            <a:ext cx="3641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/>
              <a:t>BUSINESS-SOCIETY COOPERATION</a:t>
            </a:r>
            <a:endParaRPr lang="id-ID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668328" y="3225867"/>
            <a:ext cx="3096344" cy="1504687"/>
            <a:chOff x="668328" y="3645474"/>
            <a:chExt cx="3096344" cy="2006248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7926" y="3665735"/>
              <a:ext cx="1575619" cy="1575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68328" y="5241353"/>
              <a:ext cx="3096344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400" b="1" dirty="0" smtClean="0">
                  <a:solidFill>
                    <a:schemeClr val="accent3">
                      <a:lumMod val="75000"/>
                    </a:schemeClr>
                  </a:solidFill>
                  <a:latin typeface="Adobe Gothic Std B" pitchFamily="34" charset="-128"/>
                  <a:ea typeface="Adobe Gothic Std B" pitchFamily="34" charset="-128"/>
                </a:rPr>
                <a:t>PROACTIVE WASTE RECYCLE</a:t>
              </a:r>
              <a:endParaRPr lang="id-ID" sz="1400" b="1" dirty="0">
                <a:solidFill>
                  <a:schemeClr val="accent3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71600" y="3645474"/>
              <a:ext cx="2523798" cy="1903658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587699" y="2813661"/>
            <a:ext cx="238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/>
              <a:t>WASTE TREATMENT</a:t>
            </a:r>
            <a:endParaRPr lang="id-ID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5382776" y="3202376"/>
            <a:ext cx="2567151" cy="1528178"/>
            <a:chOff x="5308447" y="3639800"/>
            <a:chExt cx="2567151" cy="2037570"/>
          </a:xfrm>
        </p:grpSpPr>
        <p:pic>
          <p:nvPicPr>
            <p:cNvPr id="12" name="Picture 11" descr="Screen Clippi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9224" y="3639800"/>
              <a:ext cx="1092322" cy="143015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308447" y="4979744"/>
              <a:ext cx="2567151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400" b="1" dirty="0" smtClean="0">
                  <a:solidFill>
                    <a:schemeClr val="accent3">
                      <a:lumMod val="75000"/>
                    </a:schemeClr>
                  </a:solidFill>
                  <a:latin typeface="Adobe Gothic Std B" pitchFamily="34" charset="-128"/>
                  <a:ea typeface="Adobe Gothic Std B" pitchFamily="34" charset="-128"/>
                </a:rPr>
                <a:t>BIODRYING &amp; RECYCLING FACILITY</a:t>
              </a:r>
              <a:endParaRPr lang="id-ID" sz="1400" b="1" dirty="0">
                <a:solidFill>
                  <a:schemeClr val="accent3">
                    <a:lumMod val="75000"/>
                  </a:schemeClr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330124" y="3639800"/>
              <a:ext cx="2523798" cy="1903658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382830" y="968409"/>
            <a:ext cx="2374518" cy="1866593"/>
            <a:chOff x="3603101" y="1243346"/>
            <a:chExt cx="2043353" cy="1898738"/>
          </a:xfrm>
        </p:grpSpPr>
        <p:pic>
          <p:nvPicPr>
            <p:cNvPr id="21" name="Picture 13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4014" y="1243346"/>
              <a:ext cx="1502007" cy="1728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3603101" y="2829007"/>
              <a:ext cx="2043353" cy="313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400" dirty="0" smtClean="0">
                  <a:solidFill>
                    <a:schemeClr val="accent3">
                      <a:lumMod val="50000"/>
                    </a:schemeClr>
                  </a:solidFill>
                  <a:latin typeface="Aharoni" pitchFamily="2" charset="-79"/>
                  <a:cs typeface="Aharoni" pitchFamily="2" charset="-79"/>
                </a:rPr>
                <a:t>Double Green Cores Fund</a:t>
              </a:r>
              <a:endParaRPr lang="id-ID" sz="1400" dirty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28494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14" y="141481"/>
            <a:ext cx="1147763" cy="106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3658" y="141481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000" i="1" dirty="0"/>
              <a:t>Biodrying &amp; Recycling Facility: </a:t>
            </a:r>
            <a:r>
              <a:rPr lang="en-US" sz="3000" i="1" dirty="0" smtClean="0"/>
              <a:t/>
            </a:r>
            <a:br>
              <a:rPr lang="en-US" sz="3000" i="1" dirty="0" smtClean="0"/>
            </a:br>
            <a:r>
              <a:rPr lang="id-ID" sz="3000" b="1" i="1" dirty="0" smtClean="0"/>
              <a:t>Most </a:t>
            </a:r>
            <a:r>
              <a:rPr lang="id-ID" sz="3000" b="1" i="1" dirty="0"/>
              <a:t>Affordable and Highest Quality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7387246"/>
              </p:ext>
            </p:extLst>
          </p:nvPr>
        </p:nvGraphicFramePr>
        <p:xfrm>
          <a:off x="609600" y="1206315"/>
          <a:ext cx="8077200" cy="3727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941704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Arrow 14"/>
          <p:cNvSpPr/>
          <p:nvPr/>
        </p:nvSpPr>
        <p:spPr>
          <a:xfrm>
            <a:off x="4856720" y="3380793"/>
            <a:ext cx="940145" cy="1499781"/>
          </a:xfrm>
          <a:prstGeom prst="rightArrow">
            <a:avLst>
              <a:gd name="adj1" fmla="val 0"/>
              <a:gd name="adj2" fmla="val 5360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14" y="118321"/>
            <a:ext cx="1147763" cy="106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83036" y="118320"/>
            <a:ext cx="73426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dirty="0"/>
              <a:t>The Downstream Solution: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id-ID" sz="3200" b="1" i="1" dirty="0" smtClean="0"/>
              <a:t>Biodrying </a:t>
            </a:r>
            <a:r>
              <a:rPr lang="id-ID" sz="3200" b="1" i="1" dirty="0"/>
              <a:t>&amp; Recycling Facility</a:t>
            </a:r>
            <a:endParaRPr lang="id-ID" sz="3200" i="1" dirty="0"/>
          </a:p>
        </p:txBody>
      </p:sp>
      <p:sp>
        <p:nvSpPr>
          <p:cNvPr id="4" name="Right Arrow 3"/>
          <p:cNvSpPr/>
          <p:nvPr/>
        </p:nvSpPr>
        <p:spPr>
          <a:xfrm>
            <a:off x="2579205" y="3681535"/>
            <a:ext cx="486054" cy="58326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885" y="3374443"/>
            <a:ext cx="206191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5800" y="3334542"/>
            <a:ext cx="1725600" cy="108012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80159" y="4465166"/>
            <a:ext cx="2502625" cy="62753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6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Mixed waste; 70% organic and 30% anorganic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115389" y="4493683"/>
            <a:ext cx="2142411" cy="62753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16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Waste Granules; high calories waste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943600" y="3365682"/>
            <a:ext cx="2667000" cy="6842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/>
              <a:t>Energy value; 3800-4000 Kcal/kg, </a:t>
            </a: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</a:t>
            </a:r>
            <a:r>
              <a:rPr lang="id-ID" b="1" dirty="0" smtClean="0"/>
              <a:t> </a:t>
            </a:r>
            <a:r>
              <a:rPr lang="id-ID" b="1" dirty="0"/>
              <a:t>422%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943600" y="4264800"/>
            <a:ext cx="2667000" cy="60942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/>
              <a:t>WPP can </a:t>
            </a: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UP</a:t>
            </a:r>
            <a:r>
              <a:rPr lang="id-ID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d-ID" b="1" dirty="0"/>
              <a:t>75% its raw material cost.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" y="1134378"/>
            <a:ext cx="8382000" cy="21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68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73423"/>
            <a:ext cx="1147763" cy="106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1324309" y="73423"/>
            <a:ext cx="7629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Current Waste Recycle Value Chain</a:t>
            </a:r>
            <a:endParaRPr lang="id-ID" sz="32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55076" y="898118"/>
            <a:ext cx="9085836" cy="4049896"/>
            <a:chOff x="55076" y="898118"/>
            <a:chExt cx="9085836" cy="404989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079" y="2266527"/>
              <a:ext cx="1368152" cy="935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55076" y="898118"/>
              <a:ext cx="9085836" cy="4049896"/>
              <a:chOff x="55076" y="898118"/>
              <a:chExt cx="9085836" cy="4049896"/>
            </a:xfrm>
          </p:grpSpPr>
          <p:cxnSp>
            <p:nvCxnSpPr>
              <p:cNvPr id="10" name="Elbow Connector 9"/>
              <p:cNvCxnSpPr>
                <a:endCxn id="5" idx="0"/>
              </p:cNvCxnSpPr>
              <p:nvPr/>
            </p:nvCxnSpPr>
            <p:spPr>
              <a:xfrm>
                <a:off x="1282066" y="1707786"/>
                <a:ext cx="1023651" cy="560176"/>
              </a:xfrm>
              <a:prstGeom prst="bentConnector2">
                <a:avLst/>
              </a:prstGeom>
              <a:ln w="25400"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ounded Rectangle 14"/>
              <p:cNvSpPr/>
              <p:nvPr/>
            </p:nvSpPr>
            <p:spPr>
              <a:xfrm>
                <a:off x="1183077" y="1878415"/>
                <a:ext cx="1141657" cy="33032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400" b="1" dirty="0" smtClean="0">
                    <a:solidFill>
                      <a:schemeClr val="tx1"/>
                    </a:solidFill>
                  </a:rPr>
                  <a:t>Retribution Fee</a:t>
                </a:r>
                <a:endParaRPr lang="id-ID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Right Arrow 47"/>
              <p:cNvSpPr/>
              <p:nvPr/>
            </p:nvSpPr>
            <p:spPr>
              <a:xfrm rot="16200000">
                <a:off x="8187999" y="1974903"/>
                <a:ext cx="277027" cy="503629"/>
              </a:xfrm>
              <a:prstGeom prst="right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66" name="Rounded Rectangle 65"/>
              <p:cNvSpPr/>
              <p:nvPr/>
            </p:nvSpPr>
            <p:spPr>
              <a:xfrm>
                <a:off x="5722477" y="1535447"/>
                <a:ext cx="1542644" cy="40670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400" b="1" dirty="0" smtClean="0">
                    <a:solidFill>
                      <a:schemeClr val="tx1"/>
                    </a:solidFill>
                  </a:rPr>
                  <a:t>Final Manufacturer</a:t>
                </a:r>
                <a:endParaRPr lang="id-ID" sz="1400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" name="Picture 3" descr="Screen Clippi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76" y="2355290"/>
                <a:ext cx="1450802" cy="779135"/>
              </a:xfrm>
              <a:prstGeom prst="rect">
                <a:avLst/>
              </a:prstGeom>
            </p:spPr>
          </p:pic>
          <p:sp>
            <p:nvSpPr>
              <p:cNvPr id="7" name="Rounded Rectangle 6"/>
              <p:cNvSpPr/>
              <p:nvPr/>
            </p:nvSpPr>
            <p:spPr>
              <a:xfrm>
                <a:off x="1200190" y="1251217"/>
                <a:ext cx="1187402" cy="33032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400" b="1" dirty="0" smtClean="0">
                    <a:solidFill>
                      <a:schemeClr val="tx1"/>
                    </a:solidFill>
                  </a:rPr>
                  <a:t>Residents</a:t>
                </a:r>
                <a:endParaRPr lang="id-ID" sz="1400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889" y="1335822"/>
                <a:ext cx="1003176" cy="7523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Rounded Rectangle 7"/>
              <p:cNvSpPr/>
              <p:nvPr/>
            </p:nvSpPr>
            <p:spPr>
              <a:xfrm>
                <a:off x="142876" y="3206349"/>
                <a:ext cx="1275202" cy="33032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400" b="1" dirty="0" smtClean="0">
                    <a:solidFill>
                      <a:schemeClr val="tx1"/>
                    </a:solidFill>
                  </a:rPr>
                  <a:t>Unsegregated waste</a:t>
                </a:r>
                <a:endParaRPr lang="id-ID" sz="1400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" name="Picture 4" descr="Screen Clippi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5919" y="2267961"/>
                <a:ext cx="879595" cy="945338"/>
              </a:xfrm>
              <a:prstGeom prst="rect">
                <a:avLst/>
              </a:prstGeom>
            </p:spPr>
          </p:pic>
          <p:sp>
            <p:nvSpPr>
              <p:cNvPr id="6" name="Right Arrow 5"/>
              <p:cNvSpPr/>
              <p:nvPr/>
            </p:nvSpPr>
            <p:spPr>
              <a:xfrm rot="5400000">
                <a:off x="633508" y="1960737"/>
                <a:ext cx="277027" cy="503629"/>
              </a:xfrm>
              <a:prstGeom prst="right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649894" y="3232659"/>
                <a:ext cx="1275202" cy="2510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400" b="1" dirty="0" smtClean="0">
                    <a:solidFill>
                      <a:schemeClr val="tx1"/>
                    </a:solidFill>
                  </a:rPr>
                  <a:t>Unofficial Scavengers</a:t>
                </a:r>
                <a:endParaRPr lang="id-ID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ight Arrow 11"/>
              <p:cNvSpPr/>
              <p:nvPr/>
            </p:nvSpPr>
            <p:spPr>
              <a:xfrm>
                <a:off x="1577887" y="2566595"/>
                <a:ext cx="288032" cy="377722"/>
              </a:xfrm>
              <a:prstGeom prst="right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6" name="Right Arrow 15"/>
              <p:cNvSpPr/>
              <p:nvPr/>
            </p:nvSpPr>
            <p:spPr>
              <a:xfrm>
                <a:off x="2874031" y="2551768"/>
                <a:ext cx="344803" cy="377722"/>
              </a:xfrm>
              <a:prstGeom prst="right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3218833" y="3241765"/>
                <a:ext cx="1542644" cy="2510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400" b="1" dirty="0" smtClean="0">
                    <a:solidFill>
                      <a:schemeClr val="tx1"/>
                    </a:solidFill>
                  </a:rPr>
                  <a:t>Intermediaries</a:t>
                </a:r>
                <a:endParaRPr lang="id-ID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ight Arrow 18"/>
              <p:cNvSpPr/>
              <p:nvPr/>
            </p:nvSpPr>
            <p:spPr>
              <a:xfrm>
                <a:off x="4761478" y="2566594"/>
                <a:ext cx="369369" cy="377722"/>
              </a:xfrm>
              <a:prstGeom prst="right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6528" y="2266526"/>
                <a:ext cx="1527304" cy="9355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5196528" y="3281410"/>
                <a:ext cx="1542644" cy="2510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400" b="1" dirty="0" smtClean="0">
                    <a:solidFill>
                      <a:schemeClr val="tx1"/>
                    </a:solidFill>
                  </a:rPr>
                  <a:t>Collector</a:t>
                </a:r>
                <a:endParaRPr lang="id-ID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ight Arrow 22"/>
              <p:cNvSpPr/>
              <p:nvPr/>
            </p:nvSpPr>
            <p:spPr>
              <a:xfrm>
                <a:off x="6762463" y="2566595"/>
                <a:ext cx="369369" cy="377722"/>
              </a:xfrm>
              <a:prstGeom prst="right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pic>
            <p:nvPicPr>
              <p:cNvPr id="14" name="Picture 13" descr="Screen Clippin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5121" y="2409637"/>
                <a:ext cx="1835695" cy="934159"/>
              </a:xfrm>
              <a:prstGeom prst="rect">
                <a:avLst/>
              </a:prstGeom>
            </p:spPr>
          </p:pic>
          <p:pic>
            <p:nvPicPr>
              <p:cNvPr id="1032" name="Picture 8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50187" y="1113589"/>
                <a:ext cx="1990725" cy="9509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9" name="Rounded Rectangle 48"/>
              <p:cNvSpPr/>
              <p:nvPr/>
            </p:nvSpPr>
            <p:spPr>
              <a:xfrm>
                <a:off x="7411647" y="3448813"/>
                <a:ext cx="1542644" cy="2510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</a:rPr>
                  <a:t>Plastic </a:t>
                </a:r>
                <a:r>
                  <a:rPr lang="id-ID" sz="1400" b="1" dirty="0" smtClean="0">
                    <a:solidFill>
                      <a:schemeClr val="tx1"/>
                    </a:solidFill>
                  </a:rPr>
                  <a:t>Recycle</a:t>
                </a:r>
                <a:r>
                  <a:rPr lang="en-US" sz="1400" b="1" dirty="0" smtClean="0">
                    <a:solidFill>
                      <a:schemeClr val="tx1"/>
                    </a:solidFill>
                  </a:rPr>
                  <a:t>s</a:t>
                </a:r>
                <a:r>
                  <a:rPr lang="id-ID" sz="1400" b="1" dirty="0" smtClean="0">
                    <a:solidFill>
                      <a:schemeClr val="tx1"/>
                    </a:solidFill>
                  </a:rPr>
                  <a:t> Manufacture</a:t>
                </a:r>
                <a:r>
                  <a:rPr lang="en-US" sz="1400" b="1" dirty="0" smtClean="0">
                    <a:solidFill>
                      <a:schemeClr val="tx1"/>
                    </a:solidFill>
                  </a:rPr>
                  <a:t>r</a:t>
                </a:r>
                <a:endParaRPr lang="id-ID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7089686" y="898118"/>
                <a:ext cx="1970025" cy="4049896"/>
              </a:xfrm>
              <a:prstGeom prst="rect">
                <a:avLst/>
              </a:prstGeom>
              <a:noFill/>
              <a:ln w="38100">
                <a:solidFill>
                  <a:schemeClr val="accent3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7524328" y="3921901"/>
                <a:ext cx="12241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b="1" dirty="0" smtClean="0"/>
                  <a:t>Value Creation</a:t>
                </a:r>
                <a:endParaRPr lang="id-ID" b="1" dirty="0"/>
              </a:p>
            </p:txBody>
          </p:sp>
          <p:sp>
            <p:nvSpPr>
              <p:cNvPr id="60" name="Right Arrow 59"/>
              <p:cNvSpPr/>
              <p:nvPr/>
            </p:nvSpPr>
            <p:spPr>
              <a:xfrm rot="10800000">
                <a:off x="520206" y="3566947"/>
                <a:ext cx="6426940" cy="516971"/>
              </a:xfrm>
              <a:prstGeom prst="right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2549069" y="4025774"/>
                <a:ext cx="28821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b="1" dirty="0" smtClean="0"/>
                  <a:t>No Value Creation</a:t>
                </a:r>
                <a:endParaRPr lang="id-ID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34445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73423"/>
            <a:ext cx="1147763" cy="106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30197" y="73422"/>
            <a:ext cx="6793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Proactive Waste </a:t>
            </a:r>
            <a:r>
              <a:rPr lang="en-US" sz="3200" b="1" dirty="0" smtClean="0"/>
              <a:t>Recycling (PWR) Shared Value Chain</a:t>
            </a:r>
            <a:endParaRPr lang="id-ID" sz="3200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533400" y="1090282"/>
            <a:ext cx="8305800" cy="3048000"/>
            <a:chOff x="533399" y="1581150"/>
            <a:chExt cx="7789911" cy="3048000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023" y="2470326"/>
              <a:ext cx="2071287" cy="103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>
              <a:off x="533399" y="1581150"/>
              <a:ext cx="7649224" cy="3048000"/>
              <a:chOff x="533399" y="1581150"/>
              <a:chExt cx="7649224" cy="3048000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0749" y="2463115"/>
                <a:ext cx="2097818" cy="10535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Rounded Rectangle 5"/>
              <p:cNvSpPr/>
              <p:nvPr/>
            </p:nvSpPr>
            <p:spPr>
              <a:xfrm>
                <a:off x="3360167" y="4268211"/>
                <a:ext cx="1538979" cy="360939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400" b="1" dirty="0" smtClean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Sorting</a:t>
                </a:r>
                <a:endParaRPr lang="id-ID" sz="1400" b="1" dirty="0">
                  <a:solidFill>
                    <a:schemeClr val="accent3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360169" y="3516666"/>
                <a:ext cx="1538979" cy="360939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400" b="1" dirty="0" smtClean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Collecting</a:t>
                </a:r>
                <a:endParaRPr lang="id-ID" sz="1400" b="1" dirty="0">
                  <a:solidFill>
                    <a:schemeClr val="accent3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3360168" y="3907273"/>
                <a:ext cx="1538979" cy="360939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400" b="1" dirty="0" smtClean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Recycling</a:t>
                </a:r>
                <a:endParaRPr lang="id-ID" sz="1400" b="1" dirty="0">
                  <a:solidFill>
                    <a:schemeClr val="accent3">
                      <a:lumMod val="20000"/>
                      <a:lumOff val="80000"/>
                    </a:schemeClr>
                  </a:solidFill>
                </a:endParaRPr>
              </a:p>
            </p:txBody>
          </p:sp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448" y="1852171"/>
                <a:ext cx="1040599" cy="8248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Rounded Rectangle 9"/>
              <p:cNvSpPr/>
              <p:nvPr/>
            </p:nvSpPr>
            <p:spPr>
              <a:xfrm>
                <a:off x="6577550" y="3554275"/>
                <a:ext cx="1605073" cy="44439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400" b="1" dirty="0" smtClean="0">
                    <a:solidFill>
                      <a:schemeClr val="tx1"/>
                    </a:solidFill>
                  </a:rPr>
                  <a:t>Final Manufacturer</a:t>
                </a:r>
                <a:endParaRPr lang="id-ID" sz="1400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054" name="Picture 6" descr="http://thumb9.shutterstock.com/display_pic_with_logo/348181/208579822/stock-photo-paper-recycling-environment-protection-and-nature-saving-business-concept-green-office-recycle-208579822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893" y="3301052"/>
                <a:ext cx="1119695" cy="9684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Rounded Rectangle 12"/>
              <p:cNvSpPr/>
              <p:nvPr/>
            </p:nvSpPr>
            <p:spPr>
              <a:xfrm>
                <a:off x="533399" y="1581150"/>
                <a:ext cx="1235454" cy="36093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400" b="1" dirty="0" smtClean="0">
                    <a:solidFill>
                      <a:schemeClr val="tx1"/>
                    </a:solidFill>
                  </a:rPr>
                  <a:t>Residents</a:t>
                </a:r>
                <a:endParaRPr lang="id-ID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533399" y="4195458"/>
                <a:ext cx="1326808" cy="36093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400" b="1" dirty="0">
                    <a:solidFill>
                      <a:schemeClr val="tx1"/>
                    </a:solidFill>
                  </a:rPr>
                  <a:t>S</a:t>
                </a:r>
                <a:r>
                  <a:rPr lang="id-ID" sz="1400" b="1" dirty="0" smtClean="0">
                    <a:solidFill>
                      <a:schemeClr val="tx1"/>
                    </a:solidFill>
                  </a:rPr>
                  <a:t>egregated waste</a:t>
                </a:r>
                <a:endParaRPr lang="id-ID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" name="Down Arrow 1"/>
              <p:cNvSpPr/>
              <p:nvPr/>
            </p:nvSpPr>
            <p:spPr>
              <a:xfrm rot="16200000">
                <a:off x="5386821" y="2652334"/>
                <a:ext cx="708133" cy="675110"/>
              </a:xfrm>
              <a:prstGeom prst="down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7" name="Down Arrow 16"/>
              <p:cNvSpPr/>
              <p:nvPr/>
            </p:nvSpPr>
            <p:spPr>
              <a:xfrm rot="5400000">
                <a:off x="2239283" y="2652333"/>
                <a:ext cx="708133" cy="675110"/>
              </a:xfrm>
              <a:prstGeom prst="down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8" name="Down Arrow 17"/>
              <p:cNvSpPr/>
              <p:nvPr/>
            </p:nvSpPr>
            <p:spPr>
              <a:xfrm>
                <a:off x="722214" y="2667400"/>
                <a:ext cx="899065" cy="531739"/>
              </a:xfrm>
              <a:prstGeom prst="down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1860208" y="3596003"/>
                <a:ext cx="1220543" cy="360939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400" b="1" dirty="0" smtClean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Purchasing</a:t>
                </a:r>
                <a:endParaRPr lang="id-ID" sz="1400" b="1" dirty="0">
                  <a:solidFill>
                    <a:schemeClr val="accent3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5130617" y="3596002"/>
                <a:ext cx="1220543" cy="360939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1400" b="1" dirty="0" smtClean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rPr>
                  <a:t>Selling</a:t>
                </a:r>
                <a:endParaRPr lang="id-ID" sz="1400" b="1" dirty="0">
                  <a:solidFill>
                    <a:schemeClr val="accent3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304800" y="4400550"/>
            <a:ext cx="8229599" cy="533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residents are very sensitive with economic incentive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Elbow Connector 11"/>
          <p:cNvCxnSpPr>
            <a:stCxn id="2052" idx="3"/>
          </p:cNvCxnSpPr>
          <p:nvPr/>
        </p:nvCxnSpPr>
        <p:spPr>
          <a:xfrm>
            <a:off x="1768780" y="1773710"/>
            <a:ext cx="2727020" cy="198537"/>
          </a:xfrm>
          <a:prstGeom prst="bentConnector3">
            <a:avLst>
              <a:gd name="adj1" fmla="val 100090"/>
            </a:avLst>
          </a:prstGeom>
          <a:ln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369862" y="1451221"/>
            <a:ext cx="1668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Shared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480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Picture 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466630"/>
            <a:ext cx="7137400" cy="3049808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5581"/>
            <a:ext cx="1278989" cy="886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0833" y="135581"/>
            <a:ext cx="5832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DGCF’s INVESTMENT VEHICLE</a:t>
            </a:r>
            <a:r>
              <a:rPr lang="id-ID" sz="3200" dirty="0" smtClean="0"/>
              <a:t>: </a:t>
            </a:r>
            <a:r>
              <a:rPr lang="id-ID" sz="3200" b="1" i="1" dirty="0" smtClean="0"/>
              <a:t>IN</a:t>
            </a:r>
            <a:r>
              <a:rPr lang="en-US" sz="3200" b="1" i="1" dirty="0" smtClean="0"/>
              <a:t>VESTOR DRIVEN PACKAGE</a:t>
            </a:r>
            <a:endParaRPr lang="id-ID" sz="3200" i="1" dirty="0"/>
          </a:p>
        </p:txBody>
      </p:sp>
      <p:sp>
        <p:nvSpPr>
          <p:cNvPr id="12" name="Rectangle 11"/>
          <p:cNvSpPr/>
          <p:nvPr/>
        </p:nvSpPr>
        <p:spPr>
          <a:xfrm>
            <a:off x="228600" y="2367975"/>
            <a:ext cx="1676400" cy="52322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dirty="0" smtClean="0">
                <a:ln w="19050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Andalus" pitchFamily="2" charset="-78"/>
              </a:rPr>
              <a:t>Targeted Debt : 0.71 Million USD</a:t>
            </a:r>
            <a:endParaRPr lang="en-US" sz="1400" cap="none" spc="0" dirty="0">
              <a:ln w="19050">
                <a:solidFill>
                  <a:schemeClr val="tx1"/>
                </a:solidFill>
                <a:prstDash val="solid"/>
              </a:ln>
              <a:latin typeface="Batang" pitchFamily="18" charset="-127"/>
              <a:ea typeface="Batang" pitchFamily="18" charset="-127"/>
              <a:cs typeface="Andalus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3181350"/>
            <a:ext cx="1752600" cy="52322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ln w="19050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Andalus" pitchFamily="2" charset="-78"/>
              </a:rPr>
              <a:t>Targeted Equity : </a:t>
            </a:r>
          </a:p>
          <a:p>
            <a:pPr algn="ctr"/>
            <a:r>
              <a:rPr lang="en-US" sz="1400" dirty="0" smtClean="0">
                <a:ln w="19050">
                  <a:solidFill>
                    <a:schemeClr val="tx1"/>
                  </a:solidFill>
                  <a:prstDash val="solid"/>
                </a:ln>
                <a:latin typeface="Batang" pitchFamily="18" charset="-127"/>
                <a:ea typeface="Batang" pitchFamily="18" charset="-127"/>
                <a:cs typeface="Andalus" pitchFamily="2" charset="-78"/>
              </a:rPr>
              <a:t>1.65 Million USD</a:t>
            </a:r>
            <a:endParaRPr lang="en-US" sz="1400" cap="none" spc="0" dirty="0">
              <a:ln w="19050">
                <a:solidFill>
                  <a:schemeClr val="tx1"/>
                </a:solidFill>
                <a:prstDash val="solid"/>
              </a:ln>
              <a:latin typeface="Batang" pitchFamily="18" charset="-127"/>
              <a:ea typeface="Batang" pitchFamily="18" charset="-127"/>
              <a:cs typeface="Andalus" pitchFamily="2" charset="-78"/>
            </a:endParaRPr>
          </a:p>
        </p:txBody>
      </p:sp>
      <p:grpSp>
        <p:nvGrpSpPr>
          <p:cNvPr id="8" name="Group 13"/>
          <p:cNvGrpSpPr/>
          <p:nvPr/>
        </p:nvGrpSpPr>
        <p:grpSpPr>
          <a:xfrm>
            <a:off x="1600200" y="1438930"/>
            <a:ext cx="2483166" cy="828020"/>
            <a:chOff x="805069" y="1364464"/>
            <a:chExt cx="3084551" cy="1754827"/>
          </a:xfrm>
        </p:grpSpPr>
        <p:pic>
          <p:nvPicPr>
            <p:cNvPr id="9" name="Picture 1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069" y="1364464"/>
              <a:ext cx="1502006" cy="1728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846267" y="2010428"/>
              <a:ext cx="2043353" cy="1108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400" dirty="0" smtClean="0">
                  <a:solidFill>
                    <a:schemeClr val="accent3">
                      <a:lumMod val="50000"/>
                    </a:schemeClr>
                  </a:solidFill>
                  <a:latin typeface="Aharoni" pitchFamily="2" charset="-79"/>
                  <a:cs typeface="Aharoni" pitchFamily="2" charset="-79"/>
                </a:rPr>
                <a:t>Double Green Cores Fund</a:t>
              </a:r>
              <a:endParaRPr lang="id-ID" sz="1400" dirty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4419600" y="2190750"/>
            <a:ext cx="685800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TextBox 14"/>
          <p:cNvSpPr txBox="1"/>
          <p:nvPr/>
        </p:nvSpPr>
        <p:spPr>
          <a:xfrm>
            <a:off x="4343400" y="220241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SPV:</a:t>
            </a:r>
            <a:endParaRPr lang="id-ID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5853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79164"/>
            <a:ext cx="1330772" cy="104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" name="Right Arrow 65"/>
          <p:cNvSpPr/>
          <p:nvPr/>
        </p:nvSpPr>
        <p:spPr>
          <a:xfrm rot="5400000" flipH="1">
            <a:off x="4914899" y="1390651"/>
            <a:ext cx="304801" cy="3810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id-ID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6" y="145018"/>
            <a:ext cx="1371600" cy="95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88950" y="66596"/>
            <a:ext cx="7793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Who  Are Our Targeted Investors : </a:t>
            </a:r>
            <a:r>
              <a:rPr lang="en-US" sz="2800" b="1" i="1" dirty="0" smtClean="0"/>
              <a:t>Impact Investors</a:t>
            </a:r>
            <a:endParaRPr lang="id-ID" sz="2800" b="1" i="1" dirty="0"/>
          </a:p>
        </p:txBody>
      </p:sp>
      <p:sp>
        <p:nvSpPr>
          <p:cNvPr id="54" name="Rounded Rectangle 53"/>
          <p:cNvSpPr/>
          <p:nvPr/>
        </p:nvSpPr>
        <p:spPr>
          <a:xfrm>
            <a:off x="4580723" y="2493741"/>
            <a:ext cx="981877" cy="611409"/>
          </a:xfrm>
          <a:prstGeom prst="roundRect">
            <a:avLst/>
          </a:prstGeom>
          <a:solidFill>
            <a:srgbClr val="04F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IDP</a:t>
            </a:r>
            <a:endParaRPr lang="id-ID" b="1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8628" y="1826868"/>
            <a:ext cx="3558368" cy="1308397"/>
            <a:chOff x="152400" y="2343150"/>
            <a:chExt cx="4114800" cy="1524000"/>
          </a:xfrm>
        </p:grpSpPr>
        <p:grpSp>
          <p:nvGrpSpPr>
            <p:cNvPr id="57" name="Group 56"/>
            <p:cNvGrpSpPr/>
            <p:nvPr/>
          </p:nvGrpSpPr>
          <p:grpSpPr>
            <a:xfrm>
              <a:off x="152400" y="2647950"/>
              <a:ext cx="4114800" cy="1219200"/>
              <a:chOff x="228600" y="2571750"/>
              <a:chExt cx="4114800" cy="1219200"/>
            </a:xfrm>
          </p:grpSpPr>
          <p:pic>
            <p:nvPicPr>
              <p:cNvPr id="22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8740" y="2707217"/>
                <a:ext cx="2073202" cy="5484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9" name="Group 38"/>
              <p:cNvGrpSpPr/>
              <p:nvPr/>
            </p:nvGrpSpPr>
            <p:grpSpPr>
              <a:xfrm>
                <a:off x="299720" y="3181350"/>
                <a:ext cx="4031114" cy="406400"/>
                <a:chOff x="1752600" y="2876550"/>
                <a:chExt cx="4099438" cy="457200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1752600" y="2876550"/>
                  <a:ext cx="762000" cy="457200"/>
                  <a:chOff x="1752600" y="2876550"/>
                  <a:chExt cx="762000" cy="457200"/>
                </a:xfrm>
              </p:grpSpPr>
              <p:sp>
                <p:nvSpPr>
                  <p:cNvPr id="28" name="Rectangle 27"/>
                  <p:cNvSpPr/>
                  <p:nvPr/>
                </p:nvSpPr>
                <p:spPr>
                  <a:xfrm>
                    <a:off x="1752600" y="2876550"/>
                    <a:ext cx="381000" cy="457200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800" dirty="0" smtClean="0">
                        <a:latin typeface="Arial" pitchFamily="34" charset="0"/>
                        <a:cs typeface="Arial" pitchFamily="34" charset="0"/>
                      </a:rPr>
                      <a:t>S</a:t>
                    </a:r>
                    <a:endParaRPr lang="id-ID" sz="2800" dirty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0" name="Rectangle 29"/>
                  <p:cNvSpPr/>
                  <p:nvPr/>
                </p:nvSpPr>
                <p:spPr>
                  <a:xfrm>
                    <a:off x="2133600" y="2876550"/>
                    <a:ext cx="381000" cy="45720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800" dirty="0" smtClean="0">
                        <a:latin typeface="Arial" pitchFamily="34" charset="0"/>
                        <a:cs typeface="Arial" pitchFamily="34" charset="0"/>
                      </a:rPr>
                      <a:t>D</a:t>
                    </a:r>
                    <a:endParaRPr lang="id-ID" sz="2800" dirty="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36" name="Rectangle 35"/>
                <p:cNvSpPr/>
                <p:nvPr/>
              </p:nvSpPr>
              <p:spPr>
                <a:xfrm>
                  <a:off x="2514600" y="2887458"/>
                  <a:ext cx="3337438" cy="446291"/>
                </a:xfrm>
                <a:prstGeom prst="rect">
                  <a:avLst/>
                </a:prstGeom>
                <a:solidFill>
                  <a:srgbClr val="0070C0">
                    <a:alpha val="79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 smtClean="0">
                      <a:latin typeface="Arial" pitchFamily="34" charset="0"/>
                      <a:cs typeface="Arial" pitchFamily="34" charset="0"/>
                    </a:rPr>
                    <a:t>INDONESIA GREEN FUND HUB</a:t>
                  </a:r>
                  <a:endParaRPr lang="id-ID" sz="14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40" name="Rounded Rectangle 39"/>
              <p:cNvSpPr/>
              <p:nvPr/>
            </p:nvSpPr>
            <p:spPr>
              <a:xfrm>
                <a:off x="228600" y="2571750"/>
                <a:ext cx="4114800" cy="1219200"/>
              </a:xfrm>
              <a:prstGeom prst="roundRect">
                <a:avLst/>
              </a:prstGeom>
              <a:noFill/>
              <a:ln w="44450" cmpd="sng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60" name="Rounded Rectangle 59"/>
            <p:cNvSpPr/>
            <p:nvPr/>
          </p:nvSpPr>
          <p:spPr>
            <a:xfrm>
              <a:off x="533400" y="2343150"/>
              <a:ext cx="3429000" cy="4572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  <a:latin typeface="Arial Black" pitchFamily="34" charset="0"/>
                </a:rPr>
                <a:t>PRIVATE PLACEMENT AGENT (PPA)</a:t>
              </a:r>
              <a:endParaRPr lang="id-ID" sz="1400" b="1" dirty="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2944" y="3658624"/>
            <a:ext cx="3115237" cy="1199126"/>
            <a:chOff x="3406432" y="3564111"/>
            <a:chExt cx="3115237" cy="1199126"/>
          </a:xfrm>
        </p:grpSpPr>
        <p:sp>
          <p:nvSpPr>
            <p:cNvPr id="45" name="Rounded Rectangle 44"/>
            <p:cNvSpPr/>
            <p:nvPr/>
          </p:nvSpPr>
          <p:spPr>
            <a:xfrm>
              <a:off x="3406432" y="3772634"/>
              <a:ext cx="3115237" cy="990603"/>
            </a:xfrm>
            <a:prstGeom prst="roundRect">
              <a:avLst/>
            </a:prstGeom>
            <a:noFill/>
            <a:ln w="44450" cmpd="sng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3680269" y="3564111"/>
              <a:ext cx="2590800" cy="1130326"/>
              <a:chOff x="3680269" y="3564111"/>
              <a:chExt cx="2590800" cy="1130326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3932932" y="3972110"/>
                <a:ext cx="2085474" cy="309564"/>
              </a:xfrm>
              <a:prstGeom prst="rect">
                <a:avLst/>
              </a:prstGeom>
              <a:solidFill>
                <a:srgbClr val="03DF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Endowment Funds</a:t>
                </a:r>
                <a:endParaRPr lang="id-ID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3877574" y="4384873"/>
                <a:ext cx="2286000" cy="309564"/>
              </a:xfrm>
              <a:prstGeom prst="rect">
                <a:avLst/>
              </a:prstGeom>
              <a:solidFill>
                <a:srgbClr val="03DF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Venture Capitalist</a:t>
                </a:r>
                <a:endParaRPr lang="id-ID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Rounded Rectangle 61"/>
              <p:cNvSpPr/>
              <p:nvPr/>
            </p:nvSpPr>
            <p:spPr>
              <a:xfrm>
                <a:off x="3680269" y="3564111"/>
                <a:ext cx="2590800" cy="304800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tx1"/>
                    </a:solidFill>
                    <a:latin typeface="Arial Black" pitchFamily="34" charset="0"/>
                  </a:rPr>
                  <a:t>PPA’s Investor Network</a:t>
                </a:r>
                <a:endParaRPr lang="id-ID" sz="1400" b="1" dirty="0">
                  <a:solidFill>
                    <a:schemeClr val="tx1"/>
                  </a:solidFill>
                  <a:latin typeface="Arial Black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6521669" y="1741660"/>
            <a:ext cx="2362200" cy="1515890"/>
            <a:chOff x="5176680" y="2365774"/>
            <a:chExt cx="2362200" cy="1515890"/>
          </a:xfrm>
        </p:grpSpPr>
        <p:sp>
          <p:nvSpPr>
            <p:cNvPr id="53" name="Rounded Rectangle 52"/>
            <p:cNvSpPr/>
            <p:nvPr/>
          </p:nvSpPr>
          <p:spPr>
            <a:xfrm>
              <a:off x="5176680" y="2662464"/>
              <a:ext cx="2362200" cy="1219200"/>
            </a:xfrm>
            <a:prstGeom prst="roundRect">
              <a:avLst/>
            </a:prstGeom>
            <a:noFill/>
            <a:ln w="44450" cmpd="sng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55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393" y="2909941"/>
              <a:ext cx="609600" cy="666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Rectangle 55"/>
            <p:cNvSpPr/>
            <p:nvPr/>
          </p:nvSpPr>
          <p:spPr>
            <a:xfrm>
              <a:off x="5279884" y="3532212"/>
              <a:ext cx="21146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n w="19050">
                    <a:solidFill>
                      <a:srgbClr val="92D050"/>
                    </a:solidFill>
                    <a:prstDash val="solid"/>
                  </a:ln>
                  <a:solidFill>
                    <a:schemeClr val="accent3"/>
                  </a:solidFill>
                </a:rPr>
                <a:t>Government Owned Company</a:t>
              </a:r>
              <a:endParaRPr lang="id-ID" sz="1200" dirty="0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5252141" y="2365774"/>
              <a:ext cx="2142361" cy="4572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  <a:latin typeface="Arial Black" pitchFamily="34" charset="0"/>
                </a:rPr>
                <a:t>PUBLIC PARTIES</a:t>
              </a:r>
              <a:endParaRPr lang="id-ID" sz="1400" b="1" dirty="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</p:grpSp>
      <p:sp>
        <p:nvSpPr>
          <p:cNvPr id="31" name="Right Arrow 30"/>
          <p:cNvSpPr/>
          <p:nvPr/>
        </p:nvSpPr>
        <p:spPr>
          <a:xfrm flipH="1">
            <a:off x="3845856" y="2419350"/>
            <a:ext cx="649943" cy="381000"/>
          </a:xfrm>
          <a:prstGeom prst="rightArrow">
            <a:avLst>
              <a:gd name="adj1" fmla="val 58276"/>
              <a:gd name="adj2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id-ID" dirty="0"/>
          </a:p>
        </p:txBody>
      </p:sp>
      <p:sp>
        <p:nvSpPr>
          <p:cNvPr id="32" name="Right Arrow 31"/>
          <p:cNvSpPr/>
          <p:nvPr/>
        </p:nvSpPr>
        <p:spPr>
          <a:xfrm rot="10800000" flipH="1">
            <a:off x="5638801" y="2419350"/>
            <a:ext cx="733898" cy="3810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id-ID" dirty="0"/>
          </a:p>
        </p:txBody>
      </p:sp>
      <p:grpSp>
        <p:nvGrpSpPr>
          <p:cNvPr id="38" name="Group 37"/>
          <p:cNvGrpSpPr/>
          <p:nvPr/>
        </p:nvGrpSpPr>
        <p:grpSpPr>
          <a:xfrm>
            <a:off x="3816465" y="3668113"/>
            <a:ext cx="3115237" cy="1215038"/>
            <a:chOff x="3406432" y="3548199"/>
            <a:chExt cx="3115237" cy="1215038"/>
          </a:xfrm>
        </p:grpSpPr>
        <p:sp>
          <p:nvSpPr>
            <p:cNvPr id="41" name="Rounded Rectangle 40"/>
            <p:cNvSpPr/>
            <p:nvPr/>
          </p:nvSpPr>
          <p:spPr>
            <a:xfrm>
              <a:off x="3406432" y="3772634"/>
              <a:ext cx="3115237" cy="990603"/>
            </a:xfrm>
            <a:prstGeom prst="roundRect">
              <a:avLst/>
            </a:prstGeom>
            <a:noFill/>
            <a:ln w="44450" cmpd="sng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3680269" y="3548199"/>
              <a:ext cx="2691498" cy="1146238"/>
              <a:chOff x="3680269" y="3548199"/>
              <a:chExt cx="2691498" cy="1146238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3932932" y="3972110"/>
                <a:ext cx="2085474" cy="309564"/>
              </a:xfrm>
              <a:prstGeom prst="rect">
                <a:avLst/>
              </a:prstGeom>
              <a:solidFill>
                <a:srgbClr val="03DF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Endowment Funds</a:t>
                </a:r>
                <a:endParaRPr lang="id-ID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3877574" y="4384873"/>
                <a:ext cx="2286000" cy="309564"/>
              </a:xfrm>
              <a:prstGeom prst="rect">
                <a:avLst/>
              </a:prstGeom>
              <a:solidFill>
                <a:srgbClr val="03DF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Venture Capitalist</a:t>
                </a:r>
                <a:endParaRPr lang="id-ID" sz="1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Rounded Rectangle 45"/>
              <p:cNvSpPr/>
              <p:nvPr/>
            </p:nvSpPr>
            <p:spPr>
              <a:xfrm>
                <a:off x="3680269" y="3548199"/>
                <a:ext cx="2691498" cy="318488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smtClean="0">
                    <a:solidFill>
                      <a:schemeClr val="tx1"/>
                    </a:solidFill>
                    <a:latin typeface="Arial Black" pitchFamily="34" charset="0"/>
                  </a:rPr>
                  <a:t>Non PPA’s Investor Network</a:t>
                </a:r>
                <a:endParaRPr lang="id-ID" sz="1200" b="1" dirty="0">
                  <a:solidFill>
                    <a:schemeClr val="tx1"/>
                  </a:solidFill>
                  <a:latin typeface="Arial Black" pitchFamily="34" charset="0"/>
                </a:endParaRPr>
              </a:p>
            </p:txBody>
          </p:sp>
        </p:grpSp>
      </p:grpSp>
      <p:cxnSp>
        <p:nvCxnSpPr>
          <p:cNvPr id="12" name="Elbow Connector 11"/>
          <p:cNvCxnSpPr>
            <a:stCxn id="40" idx="2"/>
            <a:endCxn id="46" idx="0"/>
          </p:cNvCxnSpPr>
          <p:nvPr/>
        </p:nvCxnSpPr>
        <p:spPr>
          <a:xfrm rot="16200000" flipH="1">
            <a:off x="3455507" y="1687569"/>
            <a:ext cx="532848" cy="342823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/>
          <p:nvPr/>
        </p:nvCxnSpPr>
        <p:spPr>
          <a:xfrm rot="5400000">
            <a:off x="1633318" y="3284129"/>
            <a:ext cx="523359" cy="22563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4191000" y="1809750"/>
            <a:ext cx="1752600" cy="457200"/>
          </a:xfrm>
          <a:prstGeom prst="roundRect">
            <a:avLst/>
          </a:prstGeom>
          <a:solidFill>
            <a:srgbClr val="04F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Fund Managers</a:t>
            </a:r>
            <a:endParaRPr lang="id-ID" sz="1600" b="1" dirty="0">
              <a:solidFill>
                <a:schemeClr val="tx1"/>
              </a:solidFill>
            </a:endParaRPr>
          </a:p>
        </p:txBody>
      </p:sp>
      <p:sp>
        <p:nvSpPr>
          <p:cNvPr id="48" name="Right Arrow 47"/>
          <p:cNvSpPr/>
          <p:nvPr/>
        </p:nvSpPr>
        <p:spPr>
          <a:xfrm rot="5400000" flipH="1">
            <a:off x="4982632" y="2228850"/>
            <a:ext cx="228601" cy="3048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48065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31" grpId="0" animBg="1"/>
      <p:bldP spid="32" grpId="0" animBg="1"/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2" y="139491"/>
            <a:ext cx="1294439" cy="89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2894" y="56912"/>
            <a:ext cx="7260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HOW DO  WE GENERATE CASHFLOW FROM </a:t>
            </a:r>
            <a:r>
              <a:rPr lang="id-ID" sz="3200" dirty="0" smtClean="0"/>
              <a:t> </a:t>
            </a:r>
            <a:r>
              <a:rPr lang="en-US" sz="3200" b="1" i="1" dirty="0" smtClean="0"/>
              <a:t>B</a:t>
            </a:r>
            <a:r>
              <a:rPr lang="id-ID" sz="3200" b="1" i="1" dirty="0" smtClean="0"/>
              <a:t>IO</a:t>
            </a:r>
            <a:r>
              <a:rPr lang="en-US" sz="3200" b="1" i="1" dirty="0" smtClean="0"/>
              <a:t>DRYING FACILITY &amp; PWR ?</a:t>
            </a:r>
            <a:endParaRPr lang="id-ID" sz="3200" i="1" dirty="0"/>
          </a:p>
        </p:txBody>
      </p:sp>
      <p:sp>
        <p:nvSpPr>
          <p:cNvPr id="20" name="Rectangle 19"/>
          <p:cNvSpPr/>
          <p:nvPr/>
        </p:nvSpPr>
        <p:spPr>
          <a:xfrm>
            <a:off x="152400" y="1210330"/>
            <a:ext cx="1752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9050">
                  <a:solidFill>
                    <a:srgbClr val="92D050"/>
                  </a:solidFill>
                  <a:prstDash val="solid"/>
                </a:ln>
                <a:solidFill>
                  <a:schemeClr val="accent3"/>
                </a:solidFill>
              </a:rPr>
              <a:t>Business</a:t>
            </a:r>
            <a:endParaRPr lang="en-US" sz="2800" b="1" cap="none" spc="0" dirty="0">
              <a:ln w="19050">
                <a:solidFill>
                  <a:srgbClr val="92D050"/>
                </a:solidFill>
                <a:prstDash val="solid"/>
              </a:ln>
              <a:solidFill>
                <a:schemeClr val="accent3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57400" y="1200150"/>
            <a:ext cx="2362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9050">
                  <a:solidFill>
                    <a:srgbClr val="92D050"/>
                  </a:solidFill>
                  <a:prstDash val="solid"/>
                </a:ln>
                <a:solidFill>
                  <a:schemeClr val="accent3"/>
                </a:solidFill>
              </a:rPr>
              <a:t>Stakeholder</a:t>
            </a:r>
            <a:endParaRPr lang="en-US" sz="2800" b="1" cap="none" spc="0" dirty="0">
              <a:ln w="19050">
                <a:solidFill>
                  <a:srgbClr val="92D050"/>
                </a:solidFill>
                <a:prstDash val="solid"/>
              </a:ln>
              <a:solidFill>
                <a:schemeClr val="accent3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72000" y="1200150"/>
            <a:ext cx="1981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9050">
                  <a:solidFill>
                    <a:srgbClr val="92D050"/>
                  </a:solidFill>
                  <a:prstDash val="solid"/>
                </a:ln>
                <a:solidFill>
                  <a:schemeClr val="accent3"/>
                </a:solidFill>
              </a:rPr>
              <a:t>Monetizing</a:t>
            </a:r>
            <a:endParaRPr lang="en-US" sz="2800" b="1" cap="none" spc="0" dirty="0">
              <a:ln w="19050">
                <a:solidFill>
                  <a:srgbClr val="92D050"/>
                </a:solidFill>
                <a:prstDash val="solid"/>
              </a:ln>
              <a:solidFill>
                <a:schemeClr val="accent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56399" y="1234016"/>
            <a:ext cx="2286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0">
                  <a:solidFill>
                    <a:srgbClr val="92D050"/>
                  </a:solidFill>
                  <a:prstDash val="solid"/>
                </a:ln>
                <a:solidFill>
                  <a:schemeClr val="accent3"/>
                </a:solidFill>
              </a:rPr>
              <a:t>Success Factor</a:t>
            </a:r>
            <a:endParaRPr lang="en-US" sz="2400" b="1" cap="none" spc="0" dirty="0">
              <a:ln w="19050">
                <a:solidFill>
                  <a:srgbClr val="92D050"/>
                </a:solidFill>
                <a:prstDash val="solid"/>
              </a:ln>
              <a:solidFill>
                <a:schemeClr val="accent3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62200" y="1809750"/>
            <a:ext cx="1752600" cy="76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WASTE POWER PLANT</a:t>
            </a:r>
            <a:endParaRPr lang="id-ID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62200" y="3198283"/>
            <a:ext cx="1752600" cy="762000"/>
          </a:xfrm>
          <a:prstGeom prst="rect">
            <a:avLst/>
          </a:prstGeom>
          <a:solidFill>
            <a:srgbClr val="03D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RESIDENTS</a:t>
            </a:r>
            <a:endParaRPr lang="id-ID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648200" y="1809750"/>
            <a:ext cx="1752600" cy="76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ECONOMIC VALUE PRICING </a:t>
            </a:r>
            <a:endParaRPr lang="id-ID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010400" y="1809750"/>
            <a:ext cx="1752600" cy="76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CONTRACT</a:t>
            </a:r>
            <a:endParaRPr lang="id-ID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648200" y="3198283"/>
            <a:ext cx="1752600" cy="762000"/>
          </a:xfrm>
          <a:prstGeom prst="rect">
            <a:avLst/>
          </a:prstGeom>
          <a:solidFill>
            <a:srgbClr val="03D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MARKET PRICE</a:t>
            </a:r>
            <a:endParaRPr lang="id-ID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048500" y="4205816"/>
            <a:ext cx="1752600" cy="762000"/>
          </a:xfrm>
          <a:prstGeom prst="rect">
            <a:avLst/>
          </a:prstGeom>
          <a:solidFill>
            <a:srgbClr val="03D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CONTINUITY &amp; QUALITY</a:t>
            </a:r>
            <a:endParaRPr lang="id-ID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007578" y="3198283"/>
            <a:ext cx="1752600" cy="762000"/>
          </a:xfrm>
          <a:prstGeom prst="rect">
            <a:avLst/>
          </a:prstGeom>
          <a:solidFill>
            <a:srgbClr val="03D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CAMPAIGN</a:t>
            </a:r>
            <a:endParaRPr lang="id-ID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3180820"/>
            <a:ext cx="25146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09750"/>
            <a:ext cx="208609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382884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3" y="56594"/>
            <a:ext cx="1291321" cy="89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55296" y="227548"/>
            <a:ext cx="6955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Cash Flow of DGCF</a:t>
            </a:r>
            <a:r>
              <a:rPr lang="id-ID" sz="3200" i="1" dirty="0" smtClean="0"/>
              <a:t>: </a:t>
            </a:r>
            <a:r>
              <a:rPr lang="en-US" sz="3200" b="1" i="1" dirty="0" smtClean="0"/>
              <a:t>Benefit for Investors</a:t>
            </a:r>
            <a:endParaRPr lang="id-ID" sz="3200" b="1" i="1" dirty="0"/>
          </a:p>
        </p:txBody>
      </p:sp>
      <p:pic>
        <p:nvPicPr>
          <p:cNvPr id="6" name="Picture 5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" y="1276350"/>
            <a:ext cx="9143999" cy="29718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143016" y="2952750"/>
            <a:ext cx="65204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cap="none" spc="0" dirty="0" smtClean="0">
                <a:ln w="19050">
                  <a:solidFill>
                    <a:srgbClr val="92D050"/>
                  </a:solidFill>
                  <a:prstDash val="solid"/>
                </a:ln>
                <a:solidFill>
                  <a:schemeClr val="accent3"/>
                </a:solidFill>
              </a:rPr>
              <a:t>Total PV of Free Cash Flow 4.89 Million USD</a:t>
            </a:r>
            <a:endParaRPr lang="en-US" sz="2800" cap="none" spc="0" dirty="0">
              <a:ln w="19050">
                <a:solidFill>
                  <a:srgbClr val="92D050"/>
                </a:solidFill>
                <a:prstDash val="solid"/>
              </a:ln>
              <a:solidFill>
                <a:schemeClr val="accent3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4324350"/>
            <a:ext cx="74676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Cash flow </a:t>
            </a:r>
            <a:r>
              <a:rPr lang="id-ID" sz="12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assumptions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id-ID" sz="12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Based on government regulation, t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he electricity rate will be increased 30</a:t>
            </a:r>
            <a:r>
              <a:rPr lang="id-ID" sz="12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% regularly 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for every 5 years. The </a:t>
            </a:r>
            <a:r>
              <a:rPr lang="id-ID" sz="12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biodrying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waste will be priced at IDR 12,782</a:t>
            </a:r>
            <a:r>
              <a:rPr lang="id-ID" sz="12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ton</a:t>
            </a:r>
            <a:r>
              <a:rPr lang="id-ID" sz="12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nes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Recycled plastic will be sold for IDR 6,000</a:t>
            </a:r>
            <a:r>
              <a:rPr lang="id-ID" sz="12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/kg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These prices will be gradually increased 5-6% each year.</a:t>
            </a:r>
            <a:endParaRPr lang="id-ID" sz="12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id-ID" sz="12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743200" y="3638550"/>
            <a:ext cx="3886200" cy="533400"/>
          </a:xfrm>
          <a:prstGeom prst="roundRect">
            <a:avLst/>
          </a:prstGeom>
          <a:noFill/>
          <a:ln w="254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IRR:12% ,Coupon: 11% </a:t>
            </a:r>
            <a:endParaRPr lang="id-ID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72098" y="2372052"/>
            <a:ext cx="990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 smtClean="0">
                <a:solidFill>
                  <a:schemeClr val="tx1"/>
                </a:solidFill>
              </a:rPr>
              <a:t>EAT of </a:t>
            </a:r>
            <a:r>
              <a:rPr lang="en-US" sz="900" dirty="0" err="1" smtClean="0">
                <a:solidFill>
                  <a:schemeClr val="tx1"/>
                </a:solidFill>
              </a:rPr>
              <a:t>Biodrying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85234" y="2616417"/>
            <a:ext cx="1143000" cy="277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 smtClean="0">
                <a:solidFill>
                  <a:schemeClr val="tx1"/>
                </a:solidFill>
              </a:rPr>
              <a:t>EAT of PWR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72098" y="2856744"/>
            <a:ext cx="1143000" cy="277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 smtClean="0">
                <a:solidFill>
                  <a:schemeClr val="tx1"/>
                </a:solidFill>
              </a:rPr>
              <a:t>Free Cash Flow</a:t>
            </a:r>
            <a:endParaRPr lang="en-US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812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205978"/>
            <a:ext cx="6914728" cy="85725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latin typeface="+mn-lt"/>
              </a:rPr>
              <a:t>Indonesia</a:t>
            </a:r>
            <a:r>
              <a:rPr lang="id-ID" sz="3200" dirty="0" smtClean="0">
                <a:latin typeface="+mn-lt"/>
              </a:rPr>
              <a:t>: </a:t>
            </a:r>
            <a:r>
              <a:rPr lang="en-US" sz="3200" b="1" i="1" dirty="0" smtClean="0">
                <a:latin typeface="+mn-lt"/>
              </a:rPr>
              <a:t>Profound Challenges</a:t>
            </a:r>
            <a:endParaRPr lang="id-ID" sz="3200" b="1" i="1" dirty="0"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33470"/>
            <a:ext cx="1528428" cy="1057251"/>
            <a:chOff x="-36512" y="44624"/>
            <a:chExt cx="1528428" cy="140966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475656" y="193265"/>
              <a:ext cx="0" cy="1124843"/>
            </a:xfrm>
            <a:prstGeom prst="line">
              <a:avLst/>
            </a:prstGeom>
            <a:ln w="317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44624"/>
              <a:ext cx="1528428" cy="1409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64885"/>
            <a:ext cx="8229600" cy="369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8660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73424"/>
            <a:ext cx="1147763" cy="106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245792"/>
            <a:ext cx="762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dirty="0" smtClean="0"/>
              <a:t>Future Market Value:</a:t>
            </a:r>
            <a:r>
              <a:rPr lang="id-ID" sz="3200" b="1" dirty="0" smtClean="0"/>
              <a:t> Biodrying Facility</a:t>
            </a:r>
            <a:endParaRPr lang="id-ID" sz="32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3" y="1329612"/>
            <a:ext cx="4819558" cy="221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1" y="2643612"/>
            <a:ext cx="3983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d-ID" b="1" dirty="0" smtClean="0">
                <a:solidFill>
                  <a:schemeClr val="accent3">
                    <a:lumMod val="50000"/>
                  </a:schemeClr>
                </a:solidFill>
              </a:rPr>
              <a:t>Government committed to increase waste to power program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d-ID" b="1" dirty="0" smtClean="0">
                <a:solidFill>
                  <a:schemeClr val="accent3">
                    <a:lumMod val="50000"/>
                  </a:schemeClr>
                </a:solidFill>
              </a:rPr>
              <a:t>The trend of converting waste to power is increasing</a:t>
            </a:r>
            <a:endParaRPr lang="id-ID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774" y="1234296"/>
            <a:ext cx="7803331" cy="189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99592" y="3853778"/>
            <a:ext cx="745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 smtClean="0">
                <a:solidFill>
                  <a:schemeClr val="accent3">
                    <a:lumMod val="50000"/>
                  </a:schemeClr>
                </a:solidFill>
              </a:rPr>
              <a:t>Potential Market: US$ 5.1 million anually in 2019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9590" y="4246193"/>
            <a:ext cx="745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800" b="1" dirty="0" smtClean="0">
                <a:solidFill>
                  <a:schemeClr val="accent3">
                    <a:lumMod val="50000"/>
                  </a:schemeClr>
                </a:solidFill>
              </a:rPr>
              <a:t>Market growth 2016-2019: 16.63%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647155"/>
              </p:ext>
            </p:extLst>
          </p:nvPr>
        </p:nvGraphicFramePr>
        <p:xfrm>
          <a:off x="5016404" y="1299653"/>
          <a:ext cx="3746595" cy="1334123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248865"/>
                <a:gridCol w="1248865"/>
                <a:gridCol w="1248865"/>
              </a:tblGrid>
              <a:tr h="4447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Year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WPP Electricity Production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100" dirty="0">
                          <a:effectLst/>
                        </a:rPr>
                        <a:t>Future Market Value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235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2016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57.5 Mw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dirty="0">
                          <a:effectLst/>
                        </a:rPr>
                        <a:t>IDR 167,670,000,000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235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2017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59.5 Mw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dirty="0">
                          <a:effectLst/>
                        </a:rPr>
                        <a:t>IDR 173,502,000,000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235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2018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69.4 Mw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dirty="0">
                          <a:effectLst/>
                        </a:rPr>
                        <a:t>IDR 263,081,520,000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235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2019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dirty="0">
                          <a:effectLst/>
                        </a:rPr>
                        <a:t>79.5 Mw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000" dirty="0">
                          <a:effectLst/>
                        </a:rPr>
                        <a:t>IDR 391,779,180,000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6096000" y="1624234"/>
            <a:ext cx="1066800" cy="108736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079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73424"/>
            <a:ext cx="1147763" cy="106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0639" y="305451"/>
            <a:ext cx="762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dirty="0" smtClean="0"/>
              <a:t>Future Market Value: </a:t>
            </a:r>
            <a:r>
              <a:rPr lang="id-ID" sz="3200" b="1" dirty="0" smtClean="0"/>
              <a:t>Plastic recycle market</a:t>
            </a:r>
            <a:endParaRPr lang="id-ID" sz="3200" b="1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43043"/>
              </p:ext>
            </p:extLst>
          </p:nvPr>
        </p:nvGraphicFramePr>
        <p:xfrm>
          <a:off x="151566" y="1383617"/>
          <a:ext cx="6336704" cy="2484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15649" y="1977684"/>
            <a:ext cx="2699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d-ID" dirty="0" smtClean="0">
                <a:solidFill>
                  <a:schemeClr val="accent3">
                    <a:lumMod val="50000"/>
                  </a:schemeClr>
                </a:solidFill>
              </a:rPr>
              <a:t>Average growth of supply is 3%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annually on average</a:t>
            </a:r>
            <a:r>
              <a:rPr lang="id-ID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d-ID" dirty="0" smtClean="0">
                <a:solidFill>
                  <a:schemeClr val="accent3">
                    <a:lumMod val="50000"/>
                  </a:schemeClr>
                </a:solidFill>
              </a:rPr>
              <a:t>China accounted for 56% of recycle plastic recycle consumption.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d-ID" dirty="0" smtClean="0">
                <a:solidFill>
                  <a:schemeClr val="accent3">
                    <a:lumMod val="50000"/>
                  </a:schemeClr>
                </a:solidFill>
              </a:rPr>
              <a:t>Export of plastic recycle grows 20% anually.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0639" y="4105694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800" b="1" dirty="0" smtClean="0">
                <a:solidFill>
                  <a:schemeClr val="accent3">
                    <a:lumMod val="50000"/>
                  </a:schemeClr>
                </a:solidFill>
              </a:rPr>
              <a:t>Potential Market: US$ 29.2 billion.</a:t>
            </a:r>
            <a:endParaRPr lang="id-ID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954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73424"/>
            <a:ext cx="1147763" cy="106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7800" y="174862"/>
            <a:ext cx="5814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dirty="0" smtClean="0"/>
              <a:t>Risk Identification &amp; Mitigation</a:t>
            </a:r>
            <a:endParaRPr lang="id-ID" sz="32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42876" y="1134270"/>
            <a:ext cx="2124868" cy="44737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/>
              <a:t>Requires Govt’ support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339752" y="1203598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6" name="Rounded Rectangle 5"/>
          <p:cNvSpPr/>
          <p:nvPr/>
        </p:nvSpPr>
        <p:spPr>
          <a:xfrm>
            <a:off x="2627784" y="1121833"/>
            <a:ext cx="6336704" cy="472244"/>
          </a:xfrm>
          <a:prstGeom prst="roundRect">
            <a:avLst/>
          </a:prstGeom>
          <a:solidFill>
            <a:schemeClr val="bg1"/>
          </a:solidFill>
          <a:ln w="9525" cmpd="sng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solidFill>
                  <a:schemeClr val="accent3">
                    <a:lumMod val="50000"/>
                  </a:schemeClr>
                </a:solidFill>
              </a:rPr>
              <a:t>Allow government-owned company to invest in equity. Presenting most affordable and effective solution to cut subsidy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9617" y="1742917"/>
            <a:ext cx="2124868" cy="39175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/>
              <a:t>Rejection from society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627784" y="1702623"/>
            <a:ext cx="6336704" cy="472342"/>
          </a:xfrm>
          <a:prstGeom prst="roundRect">
            <a:avLst/>
          </a:prstGeom>
          <a:solidFill>
            <a:schemeClr val="bg1"/>
          </a:solidFill>
          <a:ln w="9525" cmpd="sng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solidFill>
                  <a:schemeClr val="accent3">
                    <a:lumMod val="50000"/>
                  </a:schemeClr>
                </a:solidFill>
              </a:rPr>
              <a:t>Create a cooperation. Buying their collected and sorted unorganic waste with competitive variable price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2339752" y="1794778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2" name="Rounded Rectangle 11"/>
          <p:cNvSpPr/>
          <p:nvPr/>
        </p:nvSpPr>
        <p:spPr>
          <a:xfrm>
            <a:off x="142876" y="2252005"/>
            <a:ext cx="2124868" cy="39175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/>
              <a:t>WPP has long payable policy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2339752" y="2283718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4" name="Rounded Rectangle 13"/>
          <p:cNvSpPr/>
          <p:nvPr/>
        </p:nvSpPr>
        <p:spPr>
          <a:xfrm>
            <a:off x="2627784" y="2283718"/>
            <a:ext cx="6336704" cy="432048"/>
          </a:xfrm>
          <a:prstGeom prst="roundRect">
            <a:avLst/>
          </a:prstGeom>
          <a:solidFill>
            <a:schemeClr val="bg1"/>
          </a:solidFill>
          <a:ln w="9525" cmpd="sng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solidFill>
                  <a:schemeClr val="accent3">
                    <a:lumMod val="50000"/>
                  </a:schemeClr>
                </a:solidFill>
              </a:rPr>
              <a:t>Maintain sufficient liquidity, sell recycled plastic pellets to diverse companies with shorter payable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42741" y="3332125"/>
            <a:ext cx="2124868" cy="39175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/>
              <a:t>EF requires principal augmentation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339752" y="3363838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7" name="Rounded Rectangle 16"/>
          <p:cNvSpPr/>
          <p:nvPr/>
        </p:nvSpPr>
        <p:spPr>
          <a:xfrm>
            <a:off x="2627784" y="3332125"/>
            <a:ext cx="6336704" cy="400334"/>
          </a:xfrm>
          <a:prstGeom prst="roundRect">
            <a:avLst/>
          </a:prstGeom>
          <a:solidFill>
            <a:schemeClr val="bg1"/>
          </a:solidFill>
          <a:ln w="9525" cmpd="sng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solidFill>
                  <a:schemeClr val="accent3">
                    <a:lumMod val="50000"/>
                  </a:schemeClr>
                </a:solidFill>
              </a:rPr>
              <a:t>DGCF includes the retained earning policy for equity growth to compensate inflation rate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42876" y="2828068"/>
            <a:ext cx="2124868" cy="39175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/>
              <a:t>Biodrying relies on single buyer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2339752" y="2859783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3" name="Rounded Rectangle 22"/>
          <p:cNvSpPr/>
          <p:nvPr/>
        </p:nvSpPr>
        <p:spPr>
          <a:xfrm>
            <a:off x="2627784" y="2819488"/>
            <a:ext cx="6336704" cy="400334"/>
          </a:xfrm>
          <a:prstGeom prst="roundRect">
            <a:avLst/>
          </a:prstGeom>
          <a:solidFill>
            <a:schemeClr val="bg1"/>
          </a:solidFill>
          <a:ln w="9525" cmpd="sng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solidFill>
                  <a:schemeClr val="accent3">
                    <a:lumMod val="50000"/>
                  </a:schemeClr>
                </a:solidFill>
              </a:rPr>
              <a:t>DGCF creates common standard procedures as foundation for long-term partnership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42741" y="3836181"/>
            <a:ext cx="2124868" cy="39175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/>
              <a:t>Govt’ is risk averse &amp; </a:t>
            </a:r>
            <a:r>
              <a:rPr lang="id-ID" sz="1400" b="1" dirty="0" smtClean="0"/>
              <a:t>it has </a:t>
            </a:r>
            <a:r>
              <a:rPr lang="id-ID" sz="1400" b="1" dirty="0"/>
              <a:t>budget constraint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2339752" y="3836181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7" name="Rounded Rectangle 26"/>
          <p:cNvSpPr/>
          <p:nvPr/>
        </p:nvSpPr>
        <p:spPr>
          <a:xfrm>
            <a:off x="2629903" y="3795886"/>
            <a:ext cx="6336704" cy="437402"/>
          </a:xfrm>
          <a:prstGeom prst="roundRect">
            <a:avLst/>
          </a:prstGeom>
          <a:solidFill>
            <a:schemeClr val="bg1"/>
          </a:solidFill>
          <a:ln w="9525" cmpd="sng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 smtClean="0">
                <a:solidFill>
                  <a:schemeClr val="accent3">
                    <a:lumMod val="50000"/>
                  </a:schemeClr>
                </a:solidFill>
              </a:rPr>
              <a:t>No further investment for long-term maintanance. Transfer risk from public agents to private party</a:t>
            </a:r>
            <a:endParaRPr lang="id-ID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42876" y="4348194"/>
            <a:ext cx="2124868" cy="39175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 smtClean="0"/>
              <a:t>Conflict between public and private parties</a:t>
            </a:r>
            <a:endParaRPr lang="id-ID" sz="1400" b="1" dirty="0"/>
          </a:p>
        </p:txBody>
      </p:sp>
      <p:sp>
        <p:nvSpPr>
          <p:cNvPr id="29" name="Right Arrow 28"/>
          <p:cNvSpPr/>
          <p:nvPr/>
        </p:nvSpPr>
        <p:spPr>
          <a:xfrm>
            <a:off x="2339752" y="4406890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30" name="Rounded Rectangle 29"/>
          <p:cNvSpPr/>
          <p:nvPr/>
        </p:nvSpPr>
        <p:spPr>
          <a:xfrm>
            <a:off x="2629903" y="4366597"/>
            <a:ext cx="6336704" cy="437402"/>
          </a:xfrm>
          <a:prstGeom prst="roundRect">
            <a:avLst/>
          </a:prstGeom>
          <a:solidFill>
            <a:schemeClr val="bg1"/>
          </a:solidFill>
          <a:ln w="9525" cmpd="sng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 smtClean="0">
                <a:solidFill>
                  <a:schemeClr val="accent3">
                    <a:lumMod val="50000"/>
                  </a:schemeClr>
                </a:solidFill>
              </a:rPr>
              <a:t>Establish formalized discussion forum which communication, decision, and activities are coordinated and consolidated</a:t>
            </a:r>
            <a:endParaRPr lang="id-ID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769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73424"/>
            <a:ext cx="1147763" cy="106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0638" y="232426"/>
            <a:ext cx="8539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dirty="0" smtClean="0"/>
              <a:t>Social, </a:t>
            </a:r>
            <a:r>
              <a:rPr lang="en-US" sz="2000" b="1" dirty="0" smtClean="0"/>
              <a:t>E</a:t>
            </a:r>
            <a:r>
              <a:rPr lang="id-ID" sz="2000" b="1" dirty="0" smtClean="0"/>
              <a:t>nvironment, and </a:t>
            </a:r>
            <a:r>
              <a:rPr lang="en-US" sz="2000" b="1" dirty="0" smtClean="0"/>
              <a:t>E</a:t>
            </a:r>
            <a:r>
              <a:rPr lang="id-ID" sz="2000" b="1" dirty="0" smtClean="0"/>
              <a:t>conomic </a:t>
            </a:r>
            <a:r>
              <a:rPr lang="en-US" sz="2000" b="1" dirty="0" smtClean="0"/>
              <a:t>I</a:t>
            </a:r>
            <a:r>
              <a:rPr lang="id-ID" sz="2000" b="1" dirty="0" smtClean="0"/>
              <a:t>mpact to </a:t>
            </a:r>
            <a:r>
              <a:rPr lang="en-US" sz="2000" b="1" dirty="0" smtClean="0"/>
              <a:t>E</a:t>
            </a:r>
            <a:r>
              <a:rPr lang="id-ID" sz="2000" b="1" dirty="0" smtClean="0"/>
              <a:t>xternal </a:t>
            </a:r>
            <a:r>
              <a:rPr lang="en-US" sz="2000" b="1" dirty="0"/>
              <a:t>S</a:t>
            </a:r>
            <a:r>
              <a:rPr lang="id-ID" sz="2000" b="1" dirty="0" smtClean="0"/>
              <a:t>takeholders</a:t>
            </a:r>
            <a:endParaRPr lang="id-ID" sz="2000" b="1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9" y="1059582"/>
            <a:ext cx="1262955" cy="120789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763689" y="1198235"/>
            <a:ext cx="2376265" cy="465294"/>
          </a:xfrm>
          <a:prstGeom prst="roundRect">
            <a:avLst/>
          </a:prstGeom>
          <a:solidFill>
            <a:schemeClr val="bg1"/>
          </a:solidFill>
          <a:ln w="9525" cmpd="sng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 smtClean="0">
                <a:solidFill>
                  <a:schemeClr val="accent3">
                    <a:lumMod val="50000"/>
                  </a:schemeClr>
                </a:solidFill>
              </a:rPr>
              <a:t>Increase awarness of waste segregation</a:t>
            </a:r>
            <a:endParaRPr lang="id-ID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63687" y="2693217"/>
            <a:ext cx="2345410" cy="465294"/>
          </a:xfrm>
          <a:prstGeom prst="roundRect">
            <a:avLst/>
          </a:prstGeom>
          <a:solidFill>
            <a:schemeClr val="bg1"/>
          </a:solidFill>
          <a:ln w="9525" cmpd="sng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 smtClean="0">
                <a:solidFill>
                  <a:schemeClr val="accent3">
                    <a:lumMod val="50000"/>
                  </a:schemeClr>
                </a:solidFill>
              </a:rPr>
              <a:t>Increase efficiency and lower cost</a:t>
            </a:r>
            <a:endParaRPr lang="id-ID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0598" y="2492937"/>
            <a:ext cx="1324273" cy="870902"/>
            <a:chOff x="3179731" y="1219771"/>
            <a:chExt cx="1812990" cy="113595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0445" y="1219771"/>
              <a:ext cx="1772276" cy="734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2288" y="1825620"/>
              <a:ext cx="777260" cy="530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731" y="1867310"/>
              <a:ext cx="707955" cy="446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297789" y="2078728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 smtClean="0"/>
              <a:t>Residents</a:t>
            </a:r>
            <a:endParaRPr lang="id-ID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15535" y="3230856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 smtClean="0"/>
              <a:t>WPP</a:t>
            </a:r>
            <a:endParaRPr lang="id-ID" sz="1200" b="1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00" y="3723878"/>
            <a:ext cx="807913" cy="88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1748258" y="3617221"/>
            <a:ext cx="2376266" cy="409250"/>
          </a:xfrm>
          <a:prstGeom prst="roundRect">
            <a:avLst/>
          </a:prstGeom>
          <a:solidFill>
            <a:schemeClr val="bg1"/>
          </a:solidFill>
          <a:ln w="9525" cmpd="sng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 smtClean="0">
                <a:solidFill>
                  <a:schemeClr val="accent3">
                    <a:lumMod val="50000"/>
                  </a:schemeClr>
                </a:solidFill>
              </a:rPr>
              <a:t>Lower subsidies</a:t>
            </a:r>
            <a:endParaRPr lang="id-ID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748258" y="4098192"/>
            <a:ext cx="2376266" cy="451020"/>
          </a:xfrm>
          <a:prstGeom prst="roundRect">
            <a:avLst/>
          </a:prstGeom>
          <a:solidFill>
            <a:schemeClr val="bg1"/>
          </a:solidFill>
          <a:ln w="9525" cmpd="sng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 smtClean="0">
                <a:solidFill>
                  <a:schemeClr val="accent3">
                    <a:lumMod val="50000"/>
                  </a:schemeClr>
                </a:solidFill>
              </a:rPr>
              <a:t>Improve waste solution in unmanaged area</a:t>
            </a:r>
            <a:endParaRPr lang="id-ID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8001" y="4606947"/>
            <a:ext cx="1448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 smtClean="0"/>
              <a:t>Local Government</a:t>
            </a:r>
            <a:endParaRPr lang="id-ID" sz="1200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4283970" y="1198235"/>
            <a:ext cx="2376265" cy="465294"/>
          </a:xfrm>
          <a:prstGeom prst="roundRect">
            <a:avLst/>
          </a:prstGeom>
          <a:solidFill>
            <a:schemeClr val="bg1"/>
          </a:solidFill>
          <a:ln w="9525" cmpd="sng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 smtClean="0">
                <a:solidFill>
                  <a:schemeClr val="accent3">
                    <a:lumMod val="50000"/>
                  </a:schemeClr>
                </a:solidFill>
              </a:rPr>
              <a:t>Historical vs expected unorganic waste sold to PWR</a:t>
            </a:r>
            <a:endParaRPr lang="id-ID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748260" y="1738498"/>
            <a:ext cx="2376265" cy="465294"/>
          </a:xfrm>
          <a:prstGeom prst="roundRect">
            <a:avLst/>
          </a:prstGeom>
          <a:solidFill>
            <a:schemeClr val="bg1"/>
          </a:solidFill>
          <a:ln w="9525" cmpd="sng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 smtClean="0">
                <a:solidFill>
                  <a:schemeClr val="accent3">
                    <a:lumMod val="50000"/>
                  </a:schemeClr>
                </a:solidFill>
              </a:rPr>
              <a:t>Decrease unorganic municipal waste</a:t>
            </a:r>
            <a:endParaRPr lang="id-ID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283970" y="1738498"/>
            <a:ext cx="2376265" cy="465294"/>
          </a:xfrm>
          <a:prstGeom prst="roundRect">
            <a:avLst/>
          </a:prstGeom>
          <a:solidFill>
            <a:schemeClr val="bg1"/>
          </a:solidFill>
          <a:ln w="9525" cmpd="sng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 smtClean="0">
                <a:solidFill>
                  <a:schemeClr val="accent3">
                    <a:lumMod val="50000"/>
                  </a:schemeClr>
                </a:solidFill>
              </a:rPr>
              <a:t>Historical vs expected waste received at landfill</a:t>
            </a:r>
            <a:endParaRPr lang="id-ID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299395" y="2694872"/>
            <a:ext cx="2345410" cy="465294"/>
          </a:xfrm>
          <a:prstGeom prst="roundRect">
            <a:avLst/>
          </a:prstGeom>
          <a:solidFill>
            <a:schemeClr val="bg1"/>
          </a:solidFill>
          <a:ln w="9525" cmpd="sng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 smtClean="0">
                <a:solidFill>
                  <a:schemeClr val="accent3">
                    <a:lumMod val="50000"/>
                  </a:schemeClr>
                </a:solidFill>
              </a:rPr>
              <a:t>Electricity production rate based on waste/tonne</a:t>
            </a:r>
            <a:endParaRPr lang="id-ID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299395" y="3632898"/>
            <a:ext cx="2345410" cy="465294"/>
          </a:xfrm>
          <a:prstGeom prst="roundRect">
            <a:avLst/>
          </a:prstGeom>
          <a:solidFill>
            <a:schemeClr val="bg1"/>
          </a:solidFill>
          <a:ln w="9525" cmpd="sng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 smtClean="0">
                <a:solidFill>
                  <a:schemeClr val="accent3">
                    <a:lumMod val="50000"/>
                  </a:schemeClr>
                </a:solidFill>
              </a:rPr>
              <a:t>Historical vs expected subsidy on power plant</a:t>
            </a:r>
            <a:endParaRPr lang="id-ID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42878" y="2355726"/>
            <a:ext cx="65177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57999" y="3507854"/>
            <a:ext cx="6502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4299395" y="4177939"/>
            <a:ext cx="2345410" cy="465294"/>
          </a:xfrm>
          <a:prstGeom prst="roundRect">
            <a:avLst/>
          </a:prstGeom>
          <a:solidFill>
            <a:schemeClr val="bg1"/>
          </a:solidFill>
          <a:ln w="9525" cmpd="sng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 smtClean="0">
                <a:solidFill>
                  <a:schemeClr val="accent3">
                    <a:lumMod val="50000"/>
                  </a:schemeClr>
                </a:solidFill>
              </a:rPr>
              <a:t>Historical vs expected level of unmanaged waste</a:t>
            </a:r>
            <a:endParaRPr lang="id-ID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748259" y="4641010"/>
            <a:ext cx="2376266" cy="451020"/>
          </a:xfrm>
          <a:prstGeom prst="roundRect">
            <a:avLst/>
          </a:prstGeom>
          <a:solidFill>
            <a:schemeClr val="bg1"/>
          </a:solidFill>
          <a:ln w="9525" cmpd="sng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 smtClean="0">
                <a:solidFill>
                  <a:schemeClr val="accent3">
                    <a:lumMod val="50000"/>
                  </a:schemeClr>
                </a:solidFill>
              </a:rPr>
              <a:t>Increase waste sustainability in landfill</a:t>
            </a:r>
            <a:endParaRPr lang="id-ID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284397" y="4684516"/>
            <a:ext cx="2376266" cy="364010"/>
          </a:xfrm>
          <a:prstGeom prst="roundRect">
            <a:avLst/>
          </a:prstGeom>
          <a:solidFill>
            <a:schemeClr val="bg1"/>
          </a:solidFill>
          <a:ln w="9525" cmpd="sng">
            <a:solidFill>
              <a:schemeClr val="accent3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 smtClean="0">
                <a:solidFill>
                  <a:schemeClr val="accent3">
                    <a:lumMod val="50000"/>
                  </a:schemeClr>
                </a:solidFill>
              </a:rPr>
              <a:t>Waste turnover</a:t>
            </a:r>
            <a:endParaRPr lang="id-ID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03152" y="764938"/>
            <a:ext cx="1697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/>
              <a:t>Benefits</a:t>
            </a:r>
            <a:endParaRPr lang="id-ID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4623863" y="732672"/>
            <a:ext cx="1697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/>
              <a:t>Measurement</a:t>
            </a:r>
            <a:endParaRPr lang="id-ID" b="1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0" y="799212"/>
            <a:ext cx="2111193" cy="140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669" y="3715134"/>
            <a:ext cx="2004772" cy="1333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 descr="Screen Clippi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935" y="2379308"/>
            <a:ext cx="2160240" cy="112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64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73424"/>
            <a:ext cx="1147763" cy="106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0639" y="403791"/>
            <a:ext cx="7624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/>
              <a:t>Implementation &amp; Achievement Strategies</a:t>
            </a:r>
            <a:endParaRPr lang="id-ID" sz="24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42877" y="1121911"/>
            <a:ext cx="1908844" cy="87823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Identify potential target market and stakeholder</a:t>
            </a:r>
            <a:endParaRPr lang="id-ID" dirty="0"/>
          </a:p>
        </p:txBody>
      </p:sp>
      <p:sp>
        <p:nvSpPr>
          <p:cNvPr id="5" name="TextBox 4"/>
          <p:cNvSpPr txBox="1"/>
          <p:nvPr/>
        </p:nvSpPr>
        <p:spPr>
          <a:xfrm>
            <a:off x="2136486" y="1151576"/>
            <a:ext cx="5193741" cy="830997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d-ID" sz="1200" dirty="0" smtClean="0"/>
              <a:t>Identify high potential residents to participate under PWR program.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d-ID" sz="1200" dirty="0" smtClean="0"/>
              <a:t>Undertake market research and preliminary social campaign.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d-ID" sz="1200" dirty="0" smtClean="0"/>
              <a:t>Pre-feasibility study of biodrying operational aspect and Identify long-term cost-efficient location.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352123" y="403792"/>
            <a:ext cx="1776526" cy="6261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Target Stakeholders</a:t>
            </a:r>
            <a:endParaRPr lang="id-ID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893" y="1561027"/>
            <a:ext cx="416676" cy="41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20178" y="2355726"/>
            <a:ext cx="1908844" cy="102384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Project Promotion and Approach Stakeholders</a:t>
            </a:r>
            <a:endParaRPr lang="id-ID" dirty="0"/>
          </a:p>
        </p:txBody>
      </p:sp>
      <p:sp>
        <p:nvSpPr>
          <p:cNvPr id="10" name="TextBox 9"/>
          <p:cNvSpPr txBox="1"/>
          <p:nvPr/>
        </p:nvSpPr>
        <p:spPr>
          <a:xfrm>
            <a:off x="2118093" y="2283718"/>
            <a:ext cx="5234029" cy="1200329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marL="285750" indent="-285750">
              <a:buFont typeface="Arial" pitchFamily="34" charset="0"/>
              <a:buChar char="•"/>
              <a:defRPr sz="1200"/>
            </a:lvl1pPr>
          </a:lstStyle>
          <a:p>
            <a:r>
              <a:rPr lang="id-ID" dirty="0"/>
              <a:t>Present the deal structure and  approach stakeholders.</a:t>
            </a:r>
          </a:p>
          <a:p>
            <a:r>
              <a:rPr lang="id-ID" dirty="0" smtClean="0"/>
              <a:t>Further </a:t>
            </a:r>
            <a:r>
              <a:rPr lang="id-ID" dirty="0"/>
              <a:t>PWR cooperation campaign and quantify early-stage potential stakeholders.</a:t>
            </a:r>
          </a:p>
          <a:p>
            <a:r>
              <a:rPr lang="id-ID" dirty="0"/>
              <a:t>Finalize the business structure and pro-forma financial statement.</a:t>
            </a:r>
          </a:p>
          <a:p>
            <a:r>
              <a:rPr lang="id-ID" dirty="0"/>
              <a:t>Affiliate  with Association of Indonesia Plastic Recycle  Entrepreneurs  (ADUPI) to open markets for +60 buyers</a:t>
            </a:r>
            <a:r>
              <a:rPr lang="id-ID" dirty="0" smtClean="0"/>
              <a:t>.</a:t>
            </a:r>
            <a:endParaRPr lang="id-ID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427" y="1103030"/>
            <a:ext cx="628351" cy="48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238" y="3042857"/>
            <a:ext cx="569773" cy="41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030" y="2427734"/>
            <a:ext cx="1172586" cy="38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011" y="3015721"/>
            <a:ext cx="435186" cy="46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549" y="2986483"/>
            <a:ext cx="426689" cy="4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42876" y="3708141"/>
            <a:ext cx="1908844" cy="102384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Approach Potential Investors &amp; Implementation</a:t>
            </a:r>
            <a:endParaRPr lang="id-ID" dirty="0"/>
          </a:p>
        </p:txBody>
      </p:sp>
      <p:sp>
        <p:nvSpPr>
          <p:cNvPr id="17" name="TextBox 16"/>
          <p:cNvSpPr txBox="1"/>
          <p:nvPr/>
        </p:nvSpPr>
        <p:spPr>
          <a:xfrm>
            <a:off x="2127642" y="3563019"/>
            <a:ext cx="5238353" cy="1384995"/>
          </a:xfrm>
          <a:prstGeom prst="rect">
            <a:avLst/>
          </a:prstGeom>
          <a:noFill/>
          <a:ln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d-ID" sz="1200" dirty="0" smtClean="0"/>
              <a:t>Approach fund managers and establish investment scheme scenario for each targeted investor.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d-ID" sz="1200" dirty="0" smtClean="0"/>
              <a:t>Approach specific pool of investors focusing on impact investment.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d-ID" sz="1200" dirty="0" smtClean="0"/>
              <a:t>Establish notary collective investment contract with investors and register it to Financial Service Authority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d-ID" sz="1200" dirty="0" smtClean="0"/>
              <a:t>Establish PPP cooperation platform and facilitat</a:t>
            </a:r>
            <a:r>
              <a:rPr lang="en-US" sz="1200" dirty="0" err="1" smtClean="0"/>
              <a:t>ed</a:t>
            </a:r>
            <a:r>
              <a:rPr lang="id-ID" sz="1200" dirty="0" smtClean="0"/>
              <a:t>under PT.SMI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d-ID" sz="1200" dirty="0" smtClean="0"/>
              <a:t>Offer 20% privilage equity position for GoC to partcipate.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91" y="4059793"/>
            <a:ext cx="744425" cy="418168"/>
          </a:xfrm>
          <a:prstGeom prst="rect">
            <a:avLst/>
          </a:prstGeom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572" y="3703497"/>
            <a:ext cx="1564625" cy="32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093" y="4570196"/>
            <a:ext cx="707019" cy="273795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707" y="1146617"/>
            <a:ext cx="767324" cy="269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431" y="4042792"/>
            <a:ext cx="544725" cy="46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6108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73424"/>
            <a:ext cx="1260772" cy="106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19198" y="187134"/>
            <a:ext cx="7624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 smtClean="0"/>
              <a:t>Meet the Team Members</a:t>
            </a:r>
            <a:endParaRPr lang="id-ID" sz="2800" b="1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75" y="1154542"/>
            <a:ext cx="1190791" cy="94667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9" y="2282555"/>
            <a:ext cx="1238423" cy="935962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95" y="3489852"/>
            <a:ext cx="1239386" cy="965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35287" y="1385507"/>
            <a:ext cx="166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>
                <a:solidFill>
                  <a:schemeClr val="accent3">
                    <a:lumMod val="50000"/>
                  </a:schemeClr>
                </a:solidFill>
              </a:rPr>
              <a:t>Bangkit</a:t>
            </a:r>
          </a:p>
          <a:p>
            <a:pPr algn="ctr"/>
            <a:r>
              <a:rPr lang="id-ID" b="1" dirty="0" smtClean="0">
                <a:solidFill>
                  <a:schemeClr val="accent3">
                    <a:lumMod val="50000"/>
                  </a:schemeClr>
                </a:solidFill>
              </a:rPr>
              <a:t>Oetomo</a:t>
            </a:r>
            <a:endParaRPr lang="id-ID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35287" y="2508161"/>
            <a:ext cx="166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>
                <a:solidFill>
                  <a:schemeClr val="accent3">
                    <a:lumMod val="50000"/>
                  </a:schemeClr>
                </a:solidFill>
              </a:rPr>
              <a:t>Dadang</a:t>
            </a:r>
            <a:r>
              <a:rPr lang="id-ID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d-ID" b="1" dirty="0" smtClean="0">
                <a:solidFill>
                  <a:schemeClr val="accent3">
                    <a:lumMod val="50000"/>
                  </a:schemeClr>
                </a:solidFill>
              </a:rPr>
              <a:t>W</a:t>
            </a:r>
            <a:r>
              <a:rPr lang="id-ID" dirty="0" smtClean="0"/>
              <a:t>.</a:t>
            </a:r>
          </a:p>
          <a:p>
            <a:pPr algn="ctr"/>
            <a:r>
              <a:rPr lang="id-ID" b="1" dirty="0" smtClean="0">
                <a:solidFill>
                  <a:schemeClr val="accent3">
                    <a:lumMod val="50000"/>
                  </a:schemeClr>
                </a:solidFill>
              </a:rPr>
              <a:t>Juniarwoko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9488" y="3730368"/>
            <a:ext cx="1436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>
                <a:solidFill>
                  <a:schemeClr val="accent3">
                    <a:lumMod val="50000"/>
                  </a:schemeClr>
                </a:solidFill>
              </a:rPr>
              <a:t>Bayu A.</a:t>
            </a:r>
          </a:p>
          <a:p>
            <a:pPr algn="ctr"/>
            <a:r>
              <a:rPr lang="id-ID" b="1" dirty="0" smtClean="0">
                <a:solidFill>
                  <a:schemeClr val="accent3">
                    <a:lumMod val="50000"/>
                  </a:schemeClr>
                </a:solidFill>
              </a:rPr>
              <a:t>Kresna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635896" y="1005576"/>
            <a:ext cx="5256584" cy="3834426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/>
          <p:cNvSpPr txBox="1"/>
          <p:nvPr/>
        </p:nvSpPr>
        <p:spPr>
          <a:xfrm>
            <a:off x="4211960" y="892879"/>
            <a:ext cx="25922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d-ID" b="1" dirty="0" smtClean="0">
                <a:solidFill>
                  <a:schemeClr val="accent3">
                    <a:lumMod val="50000"/>
                  </a:schemeClr>
                </a:solidFill>
              </a:rPr>
              <a:t>SUPPORTING PARTNERS</a:t>
            </a:r>
            <a:endParaRPr lang="id-ID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771" y="1249160"/>
            <a:ext cx="977449" cy="89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940" y="1446649"/>
            <a:ext cx="1860797" cy="65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994551" y="2231161"/>
            <a:ext cx="1661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/>
              <a:t>Bogor Administration</a:t>
            </a:r>
            <a:endParaRPr lang="id-ID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245175" y="2231161"/>
            <a:ext cx="1661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/>
              <a:t>Research based institution</a:t>
            </a:r>
            <a:endParaRPr lang="id-ID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44724"/>
            <a:ext cx="1296144" cy="96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053111" y="3790950"/>
            <a:ext cx="1661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/>
              <a:t>Association</a:t>
            </a:r>
            <a:r>
              <a:rPr lang="en-US" b="1" dirty="0" smtClean="0"/>
              <a:t> of Waste Recycle Entrepreneur</a:t>
            </a:r>
            <a:r>
              <a:rPr lang="id-ID" b="1" dirty="0" smtClean="0"/>
              <a:t> </a:t>
            </a:r>
            <a:endParaRPr lang="id-ID" b="1" dirty="0"/>
          </a:p>
        </p:txBody>
      </p:sp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488" y="2821605"/>
            <a:ext cx="1262994" cy="115113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334992" y="3911676"/>
            <a:ext cx="1661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/>
              <a:t>Leading recycle company</a:t>
            </a:r>
            <a:endParaRPr lang="id-ID" b="1" dirty="0"/>
          </a:p>
        </p:txBody>
      </p:sp>
    </p:spTree>
    <p:extLst>
      <p:ext uri="{BB962C8B-B14F-4D97-AF65-F5344CB8AC3E}">
        <p14:creationId xmlns:p14="http://schemas.microsoft.com/office/powerpoint/2010/main" val="23076132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8560" y="212973"/>
            <a:ext cx="7392888" cy="961616"/>
          </a:xfrm>
        </p:spPr>
        <p:txBody>
          <a:bodyPr>
            <a:noAutofit/>
          </a:bodyPr>
          <a:lstStyle/>
          <a:p>
            <a:pPr algn="l"/>
            <a:r>
              <a:rPr lang="id-ID" sz="3200" b="1" i="1" dirty="0">
                <a:latin typeface="+mn-lt"/>
              </a:rPr>
              <a:t>Shortage of Sustainable </a:t>
            </a:r>
            <a:r>
              <a:rPr lang="id-ID" sz="3200" b="1" i="1" dirty="0" smtClean="0">
                <a:latin typeface="+mn-lt"/>
              </a:rPr>
              <a:t>Power Production</a:t>
            </a:r>
            <a:endParaRPr lang="id-ID" sz="3200" b="1" i="1" dirty="0">
              <a:latin typeface="+mn-lt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45" y="195487"/>
            <a:ext cx="1530229" cy="106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436583"/>
            <a:ext cx="4144378" cy="184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239729"/>
            <a:ext cx="4144377" cy="182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867400" y="1643808"/>
            <a:ext cx="2928822" cy="115654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National Electrification </a:t>
            </a:r>
            <a:r>
              <a:rPr lang="en-US" sz="2400" b="1" dirty="0" smtClean="0"/>
              <a:t>Ratio: 75</a:t>
            </a:r>
            <a:r>
              <a:rPr lang="en-US" sz="2400" b="1" dirty="0"/>
              <a:t>% </a:t>
            </a:r>
            <a:endParaRPr lang="id-ID" sz="2400" b="1" u="sng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867400" y="3562350"/>
            <a:ext cx="2818671" cy="111304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Renewable Energy is </a:t>
            </a:r>
            <a:r>
              <a:rPr lang="en-US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</a:t>
            </a:r>
            <a:r>
              <a:rPr lang="id-ID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nly </a:t>
            </a:r>
            <a:r>
              <a:rPr lang="en-US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</a:t>
            </a:r>
            <a:r>
              <a:rPr lang="id-ID" sz="2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ccounted for 13%</a:t>
            </a:r>
            <a:endParaRPr lang="id-ID" sz="2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07" y="1815667"/>
            <a:ext cx="649706" cy="88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84" y="3638550"/>
            <a:ext cx="649706" cy="88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5209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09077"/>
            <a:ext cx="8138120" cy="853604"/>
          </a:xfrm>
        </p:spPr>
        <p:txBody>
          <a:bodyPr>
            <a:noAutofit/>
          </a:bodyPr>
          <a:lstStyle/>
          <a:p>
            <a:pPr algn="l"/>
            <a:r>
              <a:rPr lang="id-ID" sz="3200" b="1" i="1" dirty="0" smtClean="0">
                <a:latin typeface="+mn-lt"/>
              </a:rPr>
              <a:t>Shortage of Sustainable </a:t>
            </a:r>
            <a:r>
              <a:rPr lang="en-US" sz="3200" b="1" i="1" dirty="0" smtClean="0">
                <a:latin typeface="+mn-lt"/>
              </a:rPr>
              <a:t>Waste Management</a:t>
            </a:r>
            <a:endParaRPr lang="id-ID" sz="3200" b="1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2" y="87480"/>
            <a:ext cx="1530350" cy="106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74926"/>
            <a:ext cx="3935288" cy="1356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31584"/>
            <a:ext cx="3935288" cy="1292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359879327"/>
              </p:ext>
            </p:extLst>
          </p:nvPr>
        </p:nvGraphicFramePr>
        <p:xfrm>
          <a:off x="4343400" y="1276350"/>
          <a:ext cx="4639643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3355" y="3824044"/>
            <a:ext cx="3961445" cy="128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4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141481"/>
            <a:ext cx="1147763" cy="106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12586" y="245249"/>
            <a:ext cx="64537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dirty="0"/>
              <a:t>Main Issue: </a:t>
            </a:r>
            <a:r>
              <a:rPr lang="en-US" sz="3200" b="1" dirty="0" smtClean="0"/>
              <a:t>Littering Habit</a:t>
            </a:r>
            <a:endParaRPr lang="id-ID" sz="32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4299639" y="3958490"/>
            <a:ext cx="11341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500" b="1" dirty="0">
                <a:solidFill>
                  <a:schemeClr val="accent3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IMPACT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322676" y="3943350"/>
            <a:ext cx="4536505" cy="0"/>
          </a:xfrm>
          <a:prstGeom prst="line">
            <a:avLst/>
          </a:prstGeom>
          <a:ln w="317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5105400" y="4083047"/>
            <a:ext cx="1772581" cy="99606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6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Waste retribution fees IDR 750k-900k/house annualy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162800" y="4083047"/>
            <a:ext cx="1696381" cy="99606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6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Flood; economic loss IDR 1.5 trillion (2015)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5" y="3309300"/>
            <a:ext cx="3949503" cy="176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667542721"/>
              </p:ext>
            </p:extLst>
          </p:nvPr>
        </p:nvGraphicFramePr>
        <p:xfrm>
          <a:off x="4509347" y="947542"/>
          <a:ext cx="4562755" cy="2871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6" y="1218720"/>
            <a:ext cx="3949503" cy="209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187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141481"/>
            <a:ext cx="1147763" cy="106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12586" y="245249"/>
            <a:ext cx="64537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dirty="0"/>
              <a:t>Main Issue: </a:t>
            </a:r>
            <a:r>
              <a:rPr lang="en-US" sz="3200" b="1" dirty="0" smtClean="0"/>
              <a:t>Low Calories Waste</a:t>
            </a:r>
            <a:endParaRPr lang="id-ID" sz="32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4236113" y="3759882"/>
            <a:ext cx="11341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500" b="1" dirty="0">
                <a:solidFill>
                  <a:schemeClr val="accent3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IMPACT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105400" y="3943350"/>
            <a:ext cx="3753781" cy="0"/>
          </a:xfrm>
          <a:prstGeom prst="line">
            <a:avLst/>
          </a:prstGeom>
          <a:ln w="317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3818468" y="4096639"/>
            <a:ext cx="2545687" cy="99606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Calories: 800 Kcal/kg. Only support </a:t>
            </a:r>
            <a:r>
              <a:rPr lang="id-ID" sz="2000" b="1" dirty="0"/>
              <a:t>0.234 Mw or 13.86%</a:t>
            </a:r>
            <a:endParaRPr lang="id-ID" sz="20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400800" y="4083047"/>
            <a:ext cx="2698985" cy="99606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WPP loss IDR 6 billion since 2009, need to be </a:t>
            </a:r>
            <a:r>
              <a:rPr lang="id-ID" sz="20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subsidi</a:t>
            </a:r>
            <a:r>
              <a:rPr lang="en-US" sz="20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z</a:t>
            </a:r>
            <a:r>
              <a:rPr lang="id-ID" sz="20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ed</a:t>
            </a:r>
            <a:endParaRPr lang="id-ID" sz="20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06482671"/>
              </p:ext>
            </p:extLst>
          </p:nvPr>
        </p:nvGraphicFramePr>
        <p:xfrm>
          <a:off x="4236113" y="845413"/>
          <a:ext cx="4835990" cy="2958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7" y="1172257"/>
            <a:ext cx="3590293" cy="2110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6" y="3283162"/>
            <a:ext cx="3590294" cy="179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4178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 rot="1616417">
            <a:off x="2597653" y="3182825"/>
            <a:ext cx="4236727" cy="24605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 smtClean="0"/>
              <a:t>Process Channel</a:t>
            </a:r>
            <a:endParaRPr lang="id-ID" dirty="0"/>
          </a:p>
        </p:txBody>
      </p:sp>
      <p:sp>
        <p:nvSpPr>
          <p:cNvPr id="10" name="Oval 9"/>
          <p:cNvSpPr/>
          <p:nvPr/>
        </p:nvSpPr>
        <p:spPr>
          <a:xfrm>
            <a:off x="1115852" y="1804168"/>
            <a:ext cx="3096344" cy="64807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73424"/>
            <a:ext cx="1260772" cy="106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75606"/>
            <a:ext cx="1944688" cy="100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067944" y="1347614"/>
            <a:ext cx="1152128" cy="2880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dirty="0" smtClean="0"/>
              <a:t>Littering</a:t>
            </a:r>
            <a:endParaRPr lang="id-ID" sz="1400" dirty="0"/>
          </a:p>
        </p:txBody>
      </p:sp>
      <p:cxnSp>
        <p:nvCxnSpPr>
          <p:cNvPr id="13" name="Elbow Connector 12"/>
          <p:cNvCxnSpPr>
            <a:stCxn id="10" idx="7"/>
            <a:endCxn id="11" idx="1"/>
          </p:cNvCxnSpPr>
          <p:nvPr/>
        </p:nvCxnSpPr>
        <p:spPr>
          <a:xfrm rot="5400000" flipH="1" flipV="1">
            <a:off x="3709622" y="1540755"/>
            <a:ext cx="407446" cy="309197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0628" y="1347614"/>
            <a:ext cx="1365268" cy="2880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Un</a:t>
            </a:r>
            <a:r>
              <a:rPr lang="id-ID" sz="1400" dirty="0" smtClean="0"/>
              <a:t>segregation</a:t>
            </a:r>
            <a:endParaRPr lang="id-ID" sz="1400" dirty="0"/>
          </a:p>
        </p:txBody>
      </p:sp>
      <p:cxnSp>
        <p:nvCxnSpPr>
          <p:cNvPr id="23" name="Elbow Connector 22"/>
          <p:cNvCxnSpPr>
            <a:stCxn id="10" idx="1"/>
            <a:endCxn id="27" idx="3"/>
          </p:cNvCxnSpPr>
          <p:nvPr/>
        </p:nvCxnSpPr>
        <p:spPr>
          <a:xfrm rot="16200000" flipV="1">
            <a:off x="1308876" y="1638650"/>
            <a:ext cx="407446" cy="113405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070944" y="2455782"/>
            <a:ext cx="1152128" cy="4762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dirty="0" smtClean="0"/>
              <a:t>Limited capability</a:t>
            </a:r>
            <a:endParaRPr lang="id-ID" sz="1400" dirty="0"/>
          </a:p>
        </p:txBody>
      </p:sp>
      <p:cxnSp>
        <p:nvCxnSpPr>
          <p:cNvPr id="35" name="Elbow Connector 34"/>
          <p:cNvCxnSpPr>
            <a:stCxn id="24" idx="0"/>
            <a:endCxn id="34" idx="1"/>
          </p:cNvCxnSpPr>
          <p:nvPr/>
        </p:nvCxnSpPr>
        <p:spPr>
          <a:xfrm rot="5400000" flipH="1" flipV="1">
            <a:off x="4670213" y="2795445"/>
            <a:ext cx="502275" cy="299188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3062788" y="3307444"/>
            <a:ext cx="1152128" cy="4762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dirty="0" smtClean="0"/>
              <a:t>High cost</a:t>
            </a:r>
            <a:endParaRPr lang="id-ID" sz="1400" dirty="0"/>
          </a:p>
        </p:txBody>
      </p:sp>
      <p:cxnSp>
        <p:nvCxnSpPr>
          <p:cNvPr id="40" name="Elbow Connector 39"/>
          <p:cNvCxnSpPr>
            <a:stCxn id="24" idx="2"/>
            <a:endCxn id="39" idx="3"/>
          </p:cNvCxnSpPr>
          <p:nvPr/>
        </p:nvCxnSpPr>
        <p:spPr>
          <a:xfrm rot="5400000">
            <a:off x="4372581" y="3257867"/>
            <a:ext cx="130032" cy="445361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5046799" y="3750747"/>
            <a:ext cx="3096344" cy="64807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867" y="3291830"/>
            <a:ext cx="1872208" cy="84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Rectangle 56"/>
          <p:cNvSpPr/>
          <p:nvPr/>
        </p:nvSpPr>
        <p:spPr>
          <a:xfrm>
            <a:off x="4139952" y="4398819"/>
            <a:ext cx="1152128" cy="2880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dirty="0" smtClean="0"/>
              <a:t>80% water</a:t>
            </a:r>
            <a:endParaRPr lang="id-ID" sz="1400" dirty="0"/>
          </a:p>
        </p:txBody>
      </p:sp>
      <p:cxnSp>
        <p:nvCxnSpPr>
          <p:cNvPr id="58" name="Elbow Connector 57"/>
          <p:cNvCxnSpPr>
            <a:stCxn id="50" idx="2"/>
            <a:endCxn id="57" idx="0"/>
          </p:cNvCxnSpPr>
          <p:nvPr/>
        </p:nvCxnSpPr>
        <p:spPr>
          <a:xfrm rot="10800000" flipV="1">
            <a:off x="4716017" y="4074783"/>
            <a:ext cx="330783" cy="324036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7884368" y="3291830"/>
            <a:ext cx="1110286" cy="33684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dirty="0" smtClean="0"/>
              <a:t>Inefficiency</a:t>
            </a:r>
            <a:endParaRPr lang="id-ID" sz="1400" dirty="0"/>
          </a:p>
        </p:txBody>
      </p:sp>
      <p:cxnSp>
        <p:nvCxnSpPr>
          <p:cNvPr id="64" name="Elbow Connector 63"/>
          <p:cNvCxnSpPr>
            <a:stCxn id="50" idx="7"/>
            <a:endCxn id="61" idx="1"/>
          </p:cNvCxnSpPr>
          <p:nvPr/>
        </p:nvCxnSpPr>
        <p:spPr>
          <a:xfrm rot="5400000" flipH="1" flipV="1">
            <a:off x="7594329" y="3555616"/>
            <a:ext cx="385405" cy="194674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1979712" y="98757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 smtClean="0"/>
              <a:t>Residential</a:t>
            </a:r>
            <a:endParaRPr lang="id-ID" dirty="0"/>
          </a:p>
        </p:txBody>
      </p:sp>
      <p:sp>
        <p:nvSpPr>
          <p:cNvPr id="73" name="TextBox 72"/>
          <p:cNvSpPr txBox="1"/>
          <p:nvPr/>
        </p:nvSpPr>
        <p:spPr>
          <a:xfrm>
            <a:off x="5940154" y="2945039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 smtClean="0"/>
              <a:t>Landfill</a:t>
            </a:r>
            <a:endParaRPr lang="id-ID" dirty="0"/>
          </a:p>
        </p:txBody>
      </p:sp>
      <p:sp>
        <p:nvSpPr>
          <p:cNvPr id="63" name="TextBox 62"/>
          <p:cNvSpPr txBox="1"/>
          <p:nvPr/>
        </p:nvSpPr>
        <p:spPr>
          <a:xfrm>
            <a:off x="1738444" y="2222743"/>
            <a:ext cx="1922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 smtClean="0">
                <a:solidFill>
                  <a:schemeClr val="bg1"/>
                </a:solidFill>
              </a:rPr>
              <a:t>Highly dense population</a:t>
            </a:r>
            <a:endParaRPr lang="id-ID" sz="1200" b="1" dirty="0">
              <a:solidFill>
                <a:schemeClr val="bg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33013" y="4155926"/>
            <a:ext cx="1922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200" b="1" dirty="0" smtClean="0">
                <a:solidFill>
                  <a:schemeClr val="bg1"/>
                </a:solidFill>
              </a:rPr>
              <a:t>Waste Powerplant</a:t>
            </a:r>
            <a:endParaRPr lang="id-ID" sz="1200" b="1" dirty="0">
              <a:solidFill>
                <a:schemeClr val="bg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35816" y="245224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>
                <a:solidFill>
                  <a:schemeClr val="accent3">
                    <a:lumMod val="75000"/>
                  </a:schemeClr>
                </a:solidFill>
              </a:rPr>
              <a:t>Upstream</a:t>
            </a:r>
            <a:endParaRPr lang="id-ID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974281" y="443292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>
                <a:solidFill>
                  <a:schemeClr val="accent3">
                    <a:lumMod val="75000"/>
                  </a:schemeClr>
                </a:solidFill>
              </a:rPr>
              <a:t>Downstream</a:t>
            </a:r>
            <a:endParaRPr lang="id-ID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096" name="TextBox 4095"/>
          <p:cNvSpPr txBox="1"/>
          <p:nvPr/>
        </p:nvSpPr>
        <p:spPr>
          <a:xfrm>
            <a:off x="1403648" y="145162"/>
            <a:ext cx="8128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 smtClean="0"/>
              <a:t>End-to-</a:t>
            </a:r>
            <a:r>
              <a:rPr lang="en-US" sz="2800" b="1" dirty="0" smtClean="0"/>
              <a:t>E</a:t>
            </a:r>
            <a:r>
              <a:rPr lang="id-ID" sz="2800" b="1" dirty="0" smtClean="0"/>
              <a:t>nd </a:t>
            </a:r>
            <a:r>
              <a:rPr lang="en-US" sz="2800" b="1" dirty="0" smtClean="0"/>
              <a:t>C</a:t>
            </a:r>
            <a:r>
              <a:rPr lang="id-ID" sz="2800" b="1" dirty="0" smtClean="0"/>
              <a:t>urrent </a:t>
            </a:r>
            <a:r>
              <a:rPr lang="en-US" sz="2800" b="1" dirty="0" smtClean="0"/>
              <a:t>W</a:t>
            </a:r>
            <a:r>
              <a:rPr lang="id-ID" sz="2800" b="1" dirty="0" smtClean="0"/>
              <a:t>aste </a:t>
            </a:r>
            <a:r>
              <a:rPr lang="en-US" sz="2800" b="1" dirty="0" smtClean="0"/>
              <a:t>M</a:t>
            </a:r>
            <a:r>
              <a:rPr lang="id-ID" sz="2800" b="1" dirty="0" smtClean="0"/>
              <a:t>anagement </a:t>
            </a:r>
            <a:r>
              <a:rPr lang="en-US" sz="2800" b="1" dirty="0"/>
              <a:t>P</a:t>
            </a:r>
            <a:r>
              <a:rPr lang="id-ID" sz="2800" b="1" dirty="0" smtClean="0"/>
              <a:t>rocess</a:t>
            </a:r>
            <a:endParaRPr lang="id-ID" sz="2800" b="1" dirty="0"/>
          </a:p>
        </p:txBody>
      </p:sp>
    </p:spTree>
    <p:extLst>
      <p:ext uri="{BB962C8B-B14F-4D97-AF65-F5344CB8AC3E}">
        <p14:creationId xmlns:p14="http://schemas.microsoft.com/office/powerpoint/2010/main" val="36677004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15859"/>
            <a:ext cx="7391400" cy="857250"/>
          </a:xfrm>
        </p:spPr>
        <p:txBody>
          <a:bodyPr>
            <a:noAutofit/>
          </a:bodyPr>
          <a:lstStyle/>
          <a:p>
            <a:pPr algn="l"/>
            <a:r>
              <a:rPr lang="id-ID" sz="3200" dirty="0" smtClean="0">
                <a:latin typeface="+mn-lt"/>
              </a:rPr>
              <a:t>Current Solution: </a:t>
            </a:r>
            <a:r>
              <a:rPr lang="en-US" sz="3200" dirty="0" smtClean="0">
                <a:latin typeface="+mn-lt"/>
              </a:rPr>
              <a:t/>
            </a:r>
            <a:br>
              <a:rPr lang="en-US" sz="3200" dirty="0" smtClean="0">
                <a:latin typeface="+mn-lt"/>
              </a:rPr>
            </a:br>
            <a:r>
              <a:rPr lang="id-ID" sz="3200" b="1" dirty="0" smtClean="0">
                <a:latin typeface="+mn-lt"/>
              </a:rPr>
              <a:t>High Cost and Not Effective </a:t>
            </a:r>
            <a:endParaRPr lang="id-ID" sz="3200" b="1" dirty="0">
              <a:latin typeface="+mn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9" y="104180"/>
            <a:ext cx="1147763" cy="106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34141866"/>
              </p:ext>
            </p:extLst>
          </p:nvPr>
        </p:nvGraphicFramePr>
        <p:xfrm>
          <a:off x="789390" y="1352550"/>
          <a:ext cx="7252091" cy="3629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896879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" y="145623"/>
            <a:ext cx="1147763" cy="106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31691" y="256678"/>
            <a:ext cx="7704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000" dirty="0"/>
              <a:t>Current Solution: </a:t>
            </a:r>
            <a:r>
              <a:rPr lang="id-ID" sz="3000" b="1" dirty="0" smtClean="0"/>
              <a:t>N</a:t>
            </a:r>
            <a:r>
              <a:rPr lang="en-US" sz="3000" b="1" dirty="0" err="1" smtClean="0"/>
              <a:t>ot</a:t>
            </a:r>
            <a:r>
              <a:rPr lang="id-ID" sz="3000" b="1" dirty="0" smtClean="0"/>
              <a:t> </a:t>
            </a:r>
            <a:r>
              <a:rPr lang="id-ID" sz="3000" b="1" dirty="0"/>
              <a:t>Effective </a:t>
            </a:r>
            <a:r>
              <a:rPr lang="en-US" sz="3000" b="1" dirty="0" smtClean="0"/>
              <a:t>&amp;</a:t>
            </a:r>
            <a:r>
              <a:rPr lang="id-ID" sz="3000" b="1" dirty="0" smtClean="0"/>
              <a:t> </a:t>
            </a:r>
            <a:r>
              <a:rPr lang="id-ID" sz="3000" b="1" dirty="0"/>
              <a:t>Efficient</a:t>
            </a:r>
            <a:endParaRPr lang="id-ID" sz="3000" b="1" i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07235853"/>
              </p:ext>
            </p:extLst>
          </p:nvPr>
        </p:nvGraphicFramePr>
        <p:xfrm>
          <a:off x="126716" y="1560881"/>
          <a:ext cx="4462518" cy="2745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21850" y="1053050"/>
            <a:ext cx="31863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/>
              <a:t>Residential</a:t>
            </a:r>
            <a:endParaRPr lang="en-US" sz="2700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395693601"/>
              </p:ext>
            </p:extLst>
          </p:nvPr>
        </p:nvGraphicFramePr>
        <p:xfrm>
          <a:off x="4589234" y="1560881"/>
          <a:ext cx="4462518" cy="2745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8030337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2672</TotalTime>
  <Words>1209</Words>
  <Application>Microsoft Office PowerPoint</Application>
  <PresentationFormat>On-screen Show (16:9)</PresentationFormat>
  <Paragraphs>259</Paragraphs>
  <Slides>25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Adobe Gothic Std B</vt:lpstr>
      <vt:lpstr>Batang</vt:lpstr>
      <vt:lpstr>Aharoni</vt:lpstr>
      <vt:lpstr>Andalus</vt:lpstr>
      <vt:lpstr>Arial</vt:lpstr>
      <vt:lpstr>Arial Black</vt:lpstr>
      <vt:lpstr>Calibri</vt:lpstr>
      <vt:lpstr>Times New Roman</vt:lpstr>
      <vt:lpstr>Office Theme</vt:lpstr>
      <vt:lpstr>PowerPoint Presentation</vt:lpstr>
      <vt:lpstr>Indonesia: Profound Challenges</vt:lpstr>
      <vt:lpstr>Shortage of Sustainable Power Production</vt:lpstr>
      <vt:lpstr>Shortage of Sustainable Waste Management</vt:lpstr>
      <vt:lpstr>PowerPoint Presentation</vt:lpstr>
      <vt:lpstr>PowerPoint Presentation</vt:lpstr>
      <vt:lpstr>PowerPoint Presentation</vt:lpstr>
      <vt:lpstr>Current Solution:  High Cost and Not Effective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 Series</dc:creator>
  <cp:lastModifiedBy>Kendra Busse</cp:lastModifiedBy>
  <cp:revision>129</cp:revision>
  <dcterms:created xsi:type="dcterms:W3CDTF">2016-04-02T09:50:50Z</dcterms:created>
  <dcterms:modified xsi:type="dcterms:W3CDTF">2016-04-12T16:18:13Z</dcterms:modified>
</cp:coreProperties>
</file>