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s/slide5.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7.xml" ContentType="application/vnd.openxmlformats-officedocument.presentationml.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56" r:id="rId2"/>
    <p:sldId id="257" r:id="rId3"/>
    <p:sldId id="258" r:id="rId4"/>
    <p:sldId id="259" r:id="rId5"/>
    <p:sldId id="275" r:id="rId6"/>
    <p:sldId id="260" r:id="rId7"/>
    <p:sldId id="263" r:id="rId8"/>
    <p:sldId id="264" r:id="rId9"/>
    <p:sldId id="261"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Poppins 1" panose="020B0604020202020204" charset="0"/>
      <p:regular r:id="rId22"/>
    </p:embeddedFont>
    <p:embeddedFont>
      <p:font typeface="Cerebri Bold" panose="020B0604020202020204" charset="0"/>
      <p:regular r:id="rId23"/>
    </p:embeddedFont>
    <p:embeddedFont>
      <p:font typeface="Poppins 2" panose="020B0604020202020204" charset="0"/>
      <p:regular r:id="rId24"/>
    </p:embeddedFont>
    <p:embeddedFont>
      <p:font typeface="Poppins Bold" panose="020B0604020202020204" charset="0"/>
      <p:regular r:id="rId25"/>
    </p:embeddedFont>
    <p:embeddedFont>
      <p:font typeface="Arimo" panose="020B0604020202020204" charset="0"/>
      <p:regular r:id="rId26"/>
    </p:embeddedFont>
    <p:embeddedFont>
      <p:font typeface="Poppins" panose="020B0604020202020204" charset="0"/>
      <p:regular r:id="rId27"/>
    </p:embeddedFont>
    <p:embeddedFont>
      <p:font typeface="Poppins 2 Bold" panose="020B0604020202020204" charset="0"/>
      <p:regular r:id="rId28"/>
    </p:embeddedFont>
    <p:embeddedFont>
      <p:font typeface="Canva Sans" panose="020B0604020202020204" charset="0"/>
      <p:regular r:id="rId29"/>
    </p:embeddedFont>
    <p:embeddedFont>
      <p:font typeface="Calibri" panose="020F0502020204030204" pitchFamily="34" charset="0"/>
      <p:regular r:id="rId30"/>
      <p:bold r:id="rId31"/>
      <p:italic r:id="rId32"/>
      <p:boldItalic r:id="rId33"/>
    </p:embeddedFont>
    <p:embeddedFont>
      <p:font typeface="Arimo Bold" panose="020B0604020202020204" charset="0"/>
      <p:regular r:id="rId34"/>
    </p:embeddedFont>
    <p:embeddedFont>
      <p:font typeface="Arial Bold" panose="020B0704020202020204" pitchFamily="34" charset="0"/>
      <p:bold r:id="rId35"/>
    </p:embeddedFont>
    <p:embeddedFont>
      <p:font typeface="Cerebri" panose="020B0604020202020204" charset="0"/>
      <p:regular r:id="rId36"/>
    </p:embeddedFont>
    <p:embeddedFont>
      <p:font typeface="Poppins 1 Bold"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682"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C1C8EF-3BC8-49A9-A33F-21E21DFC9ADF}" type="datetimeFigureOut">
              <a:rPr lang="en-US" smtClean="0"/>
              <a:t>4/10/2023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C0B35-D4FD-4746-A2D5-DCFB39DDD6A3}" type="slidenum">
              <a:rPr lang="en-US" smtClean="0"/>
              <a:t>‹#›</a:t>
            </a:fld>
            <a:endParaRPr lang="en-US"/>
          </a:p>
        </p:txBody>
      </p:sp>
    </p:spTree>
    <p:extLst>
      <p:ext uri="{BB962C8B-B14F-4D97-AF65-F5344CB8AC3E}">
        <p14:creationId xmlns:p14="http://schemas.microsoft.com/office/powerpoint/2010/main" val="115145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2C0B35-D4FD-4746-A2D5-DCFB39DDD6A3}" type="slidenum">
              <a:rPr lang="en-US" smtClean="0"/>
              <a:t>2</a:t>
            </a:fld>
            <a:endParaRPr lang="en-US"/>
          </a:p>
        </p:txBody>
      </p:sp>
    </p:spTree>
    <p:extLst>
      <p:ext uri="{BB962C8B-B14F-4D97-AF65-F5344CB8AC3E}">
        <p14:creationId xmlns:p14="http://schemas.microsoft.com/office/powerpoint/2010/main" val="863018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58.sv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70.svg"/><Relationship Id="rId18" Type="http://schemas.openxmlformats.org/officeDocument/2006/relationships/image" Target="../media/image53.png"/><Relationship Id="rId3" Type="http://schemas.openxmlformats.org/officeDocument/2006/relationships/image" Target="../media/image6.png"/><Relationship Id="rId21" Type="http://schemas.openxmlformats.org/officeDocument/2006/relationships/image" Target="../media/image78.svg"/><Relationship Id="rId7" Type="http://schemas.openxmlformats.org/officeDocument/2006/relationships/image" Target="../media/image46.png"/><Relationship Id="rId12" Type="http://schemas.openxmlformats.org/officeDocument/2006/relationships/image" Target="../media/image50.png"/><Relationship Id="rId17" Type="http://schemas.openxmlformats.org/officeDocument/2006/relationships/image" Target="../media/image74.svg"/><Relationship Id="rId2" Type="http://schemas.openxmlformats.org/officeDocument/2006/relationships/image" Target="../media/image5.jpeg"/><Relationship Id="rId16" Type="http://schemas.openxmlformats.org/officeDocument/2006/relationships/image" Target="../media/image52.png"/><Relationship Id="rId20"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8.svg"/><Relationship Id="rId5" Type="http://schemas.openxmlformats.org/officeDocument/2006/relationships/image" Target="../media/image45.png"/><Relationship Id="rId15" Type="http://schemas.openxmlformats.org/officeDocument/2006/relationships/image" Target="../media/image72.svg"/><Relationship Id="rId23" Type="http://schemas.openxmlformats.org/officeDocument/2006/relationships/image" Target="../media/image56.jpeg"/><Relationship Id="rId10" Type="http://schemas.openxmlformats.org/officeDocument/2006/relationships/image" Target="../media/image49.png"/><Relationship Id="rId19" Type="http://schemas.openxmlformats.org/officeDocument/2006/relationships/image" Target="../media/image76.svg"/><Relationship Id="rId4" Type="http://schemas.openxmlformats.org/officeDocument/2006/relationships/image" Target="../media/image7.svg"/><Relationship Id="rId9" Type="http://schemas.openxmlformats.org/officeDocument/2006/relationships/image" Target="../media/image48.png"/><Relationship Id="rId14" Type="http://schemas.openxmlformats.org/officeDocument/2006/relationships/image" Target="../media/image51.png"/><Relationship Id="rId22"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png"/><Relationship Id="rId7" Type="http://schemas.openxmlformats.org/officeDocument/2006/relationships/image" Target="../media/image58.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57.png"/><Relationship Id="rId4" Type="http://schemas.openxmlformats.org/officeDocument/2006/relationships/image" Target="../media/image7.svg"/><Relationship Id="rId9"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www.worldbank.org/"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5.svg"/><Relationship Id="rId18" Type="http://schemas.openxmlformats.org/officeDocument/2006/relationships/image" Target="../media/image100.svg"/><Relationship Id="rId3" Type="http://schemas.openxmlformats.org/officeDocument/2006/relationships/image" Target="../media/image41.png"/><Relationship Id="rId7" Type="http://schemas.openxmlformats.org/officeDocument/2006/relationships/image" Target="../media/image63.png"/><Relationship Id="rId12" Type="http://schemas.openxmlformats.org/officeDocument/2006/relationships/image" Target="../media/image94.svg"/><Relationship Id="rId17" Type="http://schemas.openxmlformats.org/officeDocument/2006/relationships/image" Target="../media/image66.png"/><Relationship Id="rId2" Type="http://schemas.openxmlformats.org/officeDocument/2006/relationships/image" Target="../media/image5.jpeg"/><Relationship Id="rId16" Type="http://schemas.openxmlformats.org/officeDocument/2006/relationships/image" Target="../media/image98.svg"/><Relationship Id="rId1" Type="http://schemas.openxmlformats.org/officeDocument/2006/relationships/slideLayout" Target="../slideLayouts/slideLayout7.xml"/><Relationship Id="rId6" Type="http://schemas.openxmlformats.org/officeDocument/2006/relationships/image" Target="../media/image88.svg"/><Relationship Id="rId11" Type="http://schemas.openxmlformats.org/officeDocument/2006/relationships/image" Target="../media/image93.svg"/><Relationship Id="rId5" Type="http://schemas.openxmlformats.org/officeDocument/2006/relationships/image" Target="../media/image62.png"/><Relationship Id="rId15" Type="http://schemas.openxmlformats.org/officeDocument/2006/relationships/image" Target="../media/image65.png"/><Relationship Id="rId10" Type="http://schemas.openxmlformats.org/officeDocument/2006/relationships/image" Target="../media/image92.svg"/><Relationship Id="rId4" Type="http://schemas.openxmlformats.org/officeDocument/2006/relationships/image" Target="../media/image58.svg"/><Relationship Id="rId9" Type="http://schemas.openxmlformats.org/officeDocument/2006/relationships/image" Target="../media/image64.png"/><Relationship Id="rId14" Type="http://schemas.openxmlformats.org/officeDocument/2006/relationships/image" Target="../media/image96.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7.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4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20.png"/><Relationship Id="rId5" Type="http://schemas.openxmlformats.org/officeDocument/2006/relationships/image" Target="../media/image17.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19.png"/><Relationship Id="rId14" Type="http://schemas.openxmlformats.org/officeDocument/2006/relationships/image" Target="../media/image4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3" Type="http://schemas.openxmlformats.org/officeDocument/2006/relationships/image" Target="../media/image6.png"/><Relationship Id="rId7" Type="http://schemas.openxmlformats.org/officeDocument/2006/relationships/image" Target="../media/image19.svg"/><Relationship Id="rId12"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7.svg"/><Relationship Id="rId9" Type="http://schemas.openxmlformats.org/officeDocument/2006/relationships/image" Target="../media/image21.sv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34.png"/><Relationship Id="rId3" Type="http://schemas.openxmlformats.org/officeDocument/2006/relationships/image" Target="../media/image6.png"/><Relationship Id="rId7" Type="http://schemas.openxmlformats.org/officeDocument/2006/relationships/image" Target="../media/image30.png"/><Relationship Id="rId12" Type="http://schemas.openxmlformats.org/officeDocument/2006/relationships/image" Target="../media/image33.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32.png"/><Relationship Id="rId5" Type="http://schemas.openxmlformats.org/officeDocument/2006/relationships/image" Target="../media/image29.png"/><Relationship Id="rId10" Type="http://schemas.openxmlformats.org/officeDocument/2006/relationships/image" Target="../media/image45.svg"/><Relationship Id="rId4" Type="http://schemas.openxmlformats.org/officeDocument/2006/relationships/image" Target="../media/image7.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2.jpeg"/><Relationship Id="rId3" Type="http://schemas.openxmlformats.org/officeDocument/2006/relationships/image" Target="../media/image36.png"/><Relationship Id="rId7" Type="http://schemas.openxmlformats.org/officeDocument/2006/relationships/image" Target="../media/image34.png"/><Relationship Id="rId12" Type="http://schemas.openxmlformats.org/officeDocument/2006/relationships/image" Target="../media/image56.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9.png"/><Relationship Id="rId5" Type="http://schemas.openxmlformats.org/officeDocument/2006/relationships/image" Target="../media/image32.png"/><Relationship Id="rId10" Type="http://schemas.openxmlformats.org/officeDocument/2006/relationships/image" Target="../media/image54.svg"/><Relationship Id="rId4" Type="http://schemas.openxmlformats.org/officeDocument/2006/relationships/image" Target="../media/image51.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23.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7544764"/>
            <a:chOff x="0" y="0"/>
            <a:chExt cx="24384000" cy="9826517"/>
          </a:xfrm>
        </p:grpSpPr>
        <p:pic>
          <p:nvPicPr>
            <p:cNvPr id="3" name="Picture 3"/>
            <p:cNvPicPr>
              <a:picLocks noChangeAspect="1"/>
            </p:cNvPicPr>
            <p:nvPr/>
          </p:nvPicPr>
          <p:blipFill>
            <a:blip r:embed="rId2"/>
            <a:srcRect t="34887" b="34887"/>
            <a:stretch>
              <a:fillRect/>
            </a:stretch>
          </p:blipFill>
          <p:spPr>
            <a:xfrm>
              <a:off x="0" y="0"/>
              <a:ext cx="24384000" cy="9826517"/>
            </a:xfrm>
            <a:prstGeom prst="rect">
              <a:avLst/>
            </a:prstGeom>
          </p:spPr>
        </p:pic>
      </p:grpSp>
      <p:grpSp>
        <p:nvGrpSpPr>
          <p:cNvPr id="4" name="Group 4"/>
          <p:cNvGrpSpPr/>
          <p:nvPr/>
        </p:nvGrpSpPr>
        <p:grpSpPr>
          <a:xfrm>
            <a:off x="93820" y="4497536"/>
            <a:ext cx="12174379" cy="3872228"/>
            <a:chOff x="0" y="0"/>
            <a:chExt cx="2996623" cy="1019846"/>
          </a:xfrm>
        </p:grpSpPr>
        <p:sp>
          <p:nvSpPr>
            <p:cNvPr id="5" name="Freeform 5"/>
            <p:cNvSpPr/>
            <p:nvPr/>
          </p:nvSpPr>
          <p:spPr>
            <a:xfrm>
              <a:off x="0" y="0"/>
              <a:ext cx="2996623" cy="1019846"/>
            </a:xfrm>
            <a:custGeom>
              <a:avLst/>
              <a:gdLst/>
              <a:ahLst/>
              <a:cxnLst/>
              <a:rect l="l" t="t" r="r" b="b"/>
              <a:pathLst>
                <a:path w="2996623" h="1019846">
                  <a:moveTo>
                    <a:pt x="0" y="0"/>
                  </a:moveTo>
                  <a:lnTo>
                    <a:pt x="2996623" y="0"/>
                  </a:lnTo>
                  <a:lnTo>
                    <a:pt x="2996623" y="1019846"/>
                  </a:lnTo>
                  <a:lnTo>
                    <a:pt x="0" y="1019846"/>
                  </a:lnTo>
                  <a:close/>
                </a:path>
              </a:pathLst>
            </a:custGeom>
            <a:solidFill>
              <a:srgbClr val="70812C">
                <a:alpha val="55686"/>
              </a:srgbClr>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52400" y="4344690"/>
            <a:ext cx="13635296" cy="4308872"/>
          </a:xfrm>
          <a:prstGeom prst="rect">
            <a:avLst/>
          </a:prstGeom>
        </p:spPr>
        <p:txBody>
          <a:bodyPr lIns="0" tIns="0" rIns="0" bIns="0" rtlCol="0" anchor="t">
            <a:spAutoFit/>
          </a:bodyPr>
          <a:lstStyle/>
          <a:p>
            <a:pPr>
              <a:lnSpc>
                <a:spcPts val="11200"/>
              </a:lnSpc>
              <a:spcBef>
                <a:spcPct val="0"/>
              </a:spcBef>
            </a:pPr>
            <a:r>
              <a:rPr lang="en-US" sz="8000" dirty="0">
                <a:solidFill>
                  <a:srgbClr val="FFFFFF"/>
                </a:solidFill>
                <a:latin typeface="Cerebri Bold"/>
              </a:rPr>
              <a:t>Village Savings </a:t>
            </a:r>
            <a:r>
              <a:rPr lang="en-US" sz="8000" dirty="0" smtClean="0">
                <a:solidFill>
                  <a:srgbClr val="FFFFFF"/>
                </a:solidFill>
                <a:latin typeface="Cerebri Bold"/>
              </a:rPr>
              <a:t>and agricultural </a:t>
            </a:r>
            <a:r>
              <a:rPr lang="en-US" sz="8000" dirty="0">
                <a:solidFill>
                  <a:srgbClr val="FFFFFF"/>
                </a:solidFill>
                <a:latin typeface="Cerebri Bold"/>
              </a:rPr>
              <a:t>Insurance (VSAI)</a:t>
            </a:r>
          </a:p>
        </p:txBody>
      </p:sp>
      <p:sp>
        <p:nvSpPr>
          <p:cNvPr id="8" name="TextBox 8"/>
          <p:cNvSpPr txBox="1"/>
          <p:nvPr/>
        </p:nvSpPr>
        <p:spPr>
          <a:xfrm>
            <a:off x="616833" y="9210675"/>
            <a:ext cx="10555296" cy="373287"/>
          </a:xfrm>
          <a:prstGeom prst="rect">
            <a:avLst/>
          </a:prstGeom>
        </p:spPr>
        <p:txBody>
          <a:bodyPr lIns="0" tIns="0" rIns="0" bIns="0" rtlCol="0" anchor="t">
            <a:spAutoFit/>
          </a:bodyPr>
          <a:lstStyle/>
          <a:p>
            <a:pPr>
              <a:lnSpc>
                <a:spcPts val="3050"/>
              </a:lnSpc>
              <a:spcBef>
                <a:spcPct val="0"/>
              </a:spcBef>
            </a:pPr>
            <a:r>
              <a:rPr lang="en-US" sz="2178">
                <a:solidFill>
                  <a:srgbClr val="1A1A1A"/>
                </a:solidFill>
                <a:latin typeface="Cerebri"/>
              </a:rPr>
              <a:t>14 April 2023</a:t>
            </a:r>
          </a:p>
        </p:txBody>
      </p:sp>
      <p:pic>
        <p:nvPicPr>
          <p:cNvPr id="9" name="Picture 9"/>
          <p:cNvPicPr>
            <a:picLocks noChangeAspect="1"/>
          </p:cNvPicPr>
          <p:nvPr/>
        </p:nvPicPr>
        <p:blipFill>
          <a:blip r:embed="rId3"/>
          <a:srcRect t="9365" b="9365"/>
          <a:stretch>
            <a:fillRect/>
          </a:stretch>
        </p:blipFill>
        <p:spPr>
          <a:xfrm>
            <a:off x="15472734" y="8101877"/>
            <a:ext cx="2248952" cy="1827701"/>
          </a:xfrm>
          <a:prstGeom prst="rect">
            <a:avLst/>
          </a:prstGeom>
        </p:spPr>
      </p:pic>
      <p:sp>
        <p:nvSpPr>
          <p:cNvPr id="10" name="TextBox 10"/>
          <p:cNvSpPr txBox="1"/>
          <p:nvPr/>
        </p:nvSpPr>
        <p:spPr>
          <a:xfrm>
            <a:off x="616833" y="8369764"/>
            <a:ext cx="10555296" cy="567597"/>
          </a:xfrm>
          <a:prstGeom prst="rect">
            <a:avLst/>
          </a:prstGeom>
        </p:spPr>
        <p:txBody>
          <a:bodyPr lIns="0" tIns="0" rIns="0" bIns="0" rtlCol="0" anchor="t">
            <a:spAutoFit/>
          </a:bodyPr>
          <a:lstStyle/>
          <a:p>
            <a:pPr algn="l">
              <a:lnSpc>
                <a:spcPts val="3890"/>
              </a:lnSpc>
            </a:pPr>
            <a:r>
              <a:rPr lang="en-US" sz="2778">
                <a:solidFill>
                  <a:srgbClr val="1A1A1A"/>
                </a:solidFill>
                <a:latin typeface="Poppins 1"/>
              </a:rPr>
              <a:t>Investment opportunity overview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0604" y="345981"/>
            <a:ext cx="17971492" cy="1204332"/>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Financial Projections</a:t>
            </a:r>
          </a:p>
        </p:txBody>
      </p:sp>
      <p:pic>
        <p:nvPicPr>
          <p:cNvPr id="3" name="Picture 3"/>
          <p:cNvPicPr>
            <a:picLocks noChangeAspect="1"/>
          </p:cNvPicPr>
          <p:nvPr/>
        </p:nvPicPr>
        <p:blipFill>
          <a:blip r:embed="rId2"/>
          <a:srcRect/>
          <a:stretch>
            <a:fillRect/>
          </a:stretch>
        </p:blipFill>
        <p:spPr>
          <a:xfrm>
            <a:off x="-354393" y="10180"/>
            <a:ext cx="18996782" cy="232887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18926" y="-206848"/>
            <a:ext cx="18606926" cy="3303089"/>
          </a:xfrm>
          <a:prstGeom prst="rect">
            <a:avLst/>
          </a:prstGeom>
        </p:spPr>
      </p:pic>
      <p:sp>
        <p:nvSpPr>
          <p:cNvPr id="5" name="TextBox 5"/>
          <p:cNvSpPr txBox="1"/>
          <p:nvPr/>
        </p:nvSpPr>
        <p:spPr>
          <a:xfrm>
            <a:off x="823004" y="498381"/>
            <a:ext cx="17971492" cy="1204332"/>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Financial Projections Graph</a:t>
            </a:r>
          </a:p>
        </p:txBody>
      </p:sp>
      <p:grpSp>
        <p:nvGrpSpPr>
          <p:cNvPr id="6" name="Group 6"/>
          <p:cNvGrpSpPr/>
          <p:nvPr/>
        </p:nvGrpSpPr>
        <p:grpSpPr>
          <a:xfrm>
            <a:off x="905069" y="3251614"/>
            <a:ext cx="12491072" cy="6006686"/>
            <a:chOff x="0" y="0"/>
            <a:chExt cx="16654762" cy="8008915"/>
          </a:xfrm>
        </p:grpSpPr>
        <p:sp>
          <p:nvSpPr>
            <p:cNvPr id="7" name="TextBox 7"/>
            <p:cNvSpPr txBox="1"/>
            <p:nvPr/>
          </p:nvSpPr>
          <p:spPr>
            <a:xfrm>
              <a:off x="2310024" y="-38100"/>
              <a:ext cx="2858011" cy="358285"/>
            </a:xfrm>
            <a:prstGeom prst="rect">
              <a:avLst/>
            </a:prstGeom>
          </p:spPr>
          <p:txBody>
            <a:bodyPr lIns="0" tIns="0" rIns="0" bIns="0" rtlCol="0" anchor="t">
              <a:spAutoFit/>
            </a:bodyPr>
            <a:lstStyle/>
            <a:p>
              <a:pPr algn="l">
                <a:lnSpc>
                  <a:spcPts val="2226"/>
                </a:lnSpc>
              </a:pPr>
              <a:r>
                <a:rPr lang="en-US" sz="1590">
                  <a:solidFill>
                    <a:srgbClr val="000000"/>
                  </a:solidFill>
                  <a:latin typeface="Canva Sans"/>
                </a:rPr>
                <a:t>Brokering fee revenue</a:t>
              </a:r>
            </a:p>
          </p:txBody>
        </p:sp>
        <p:sp>
          <p:nvSpPr>
            <p:cNvPr id="8" name="TextBox 8"/>
            <p:cNvSpPr txBox="1"/>
            <p:nvPr/>
          </p:nvSpPr>
          <p:spPr>
            <a:xfrm>
              <a:off x="5809234" y="-38100"/>
              <a:ext cx="2566689" cy="358285"/>
            </a:xfrm>
            <a:prstGeom prst="rect">
              <a:avLst/>
            </a:prstGeom>
          </p:spPr>
          <p:txBody>
            <a:bodyPr lIns="0" tIns="0" rIns="0" bIns="0" rtlCol="0" anchor="t">
              <a:spAutoFit/>
            </a:bodyPr>
            <a:lstStyle/>
            <a:p>
              <a:pPr algn="l">
                <a:lnSpc>
                  <a:spcPts val="2226"/>
                </a:lnSpc>
              </a:pPr>
              <a:r>
                <a:rPr lang="en-US" sz="1590">
                  <a:solidFill>
                    <a:srgbClr val="000000"/>
                  </a:solidFill>
                  <a:latin typeface="Canva Sans"/>
                </a:rPr>
                <a:t>Service fee revenue</a:t>
              </a:r>
            </a:p>
          </p:txBody>
        </p:sp>
        <p:sp>
          <p:nvSpPr>
            <p:cNvPr id="9" name="TextBox 9"/>
            <p:cNvSpPr txBox="1"/>
            <p:nvPr/>
          </p:nvSpPr>
          <p:spPr>
            <a:xfrm>
              <a:off x="9017122" y="-38100"/>
              <a:ext cx="2571475" cy="358285"/>
            </a:xfrm>
            <a:prstGeom prst="rect">
              <a:avLst/>
            </a:prstGeom>
          </p:spPr>
          <p:txBody>
            <a:bodyPr lIns="0" tIns="0" rIns="0" bIns="0" rtlCol="0" anchor="t">
              <a:spAutoFit/>
            </a:bodyPr>
            <a:lstStyle/>
            <a:p>
              <a:pPr algn="l">
                <a:lnSpc>
                  <a:spcPts val="2226"/>
                </a:lnSpc>
              </a:pPr>
              <a:r>
                <a:rPr lang="en-US" sz="1590">
                  <a:solidFill>
                    <a:srgbClr val="000000"/>
                  </a:solidFill>
                  <a:latin typeface="Canva Sans"/>
                </a:rPr>
                <a:t>Operating expenses</a:t>
              </a:r>
            </a:p>
          </p:txBody>
        </p:sp>
        <p:sp>
          <p:nvSpPr>
            <p:cNvPr id="10" name="TextBox 10"/>
            <p:cNvSpPr txBox="1"/>
            <p:nvPr/>
          </p:nvSpPr>
          <p:spPr>
            <a:xfrm>
              <a:off x="12229797" y="-38100"/>
              <a:ext cx="1855915" cy="358285"/>
            </a:xfrm>
            <a:prstGeom prst="rect">
              <a:avLst/>
            </a:prstGeom>
          </p:spPr>
          <p:txBody>
            <a:bodyPr lIns="0" tIns="0" rIns="0" bIns="0" rtlCol="0" anchor="t">
              <a:spAutoFit/>
            </a:bodyPr>
            <a:lstStyle/>
            <a:p>
              <a:pPr algn="l">
                <a:lnSpc>
                  <a:spcPts val="2226"/>
                </a:lnSpc>
              </a:pPr>
              <a:r>
                <a:rPr lang="en-US" sz="1590">
                  <a:solidFill>
                    <a:srgbClr val="000000"/>
                  </a:solidFill>
                  <a:latin typeface="Canva Sans"/>
                </a:rPr>
                <a:t>Total Revenue</a:t>
              </a:r>
            </a:p>
          </p:txBody>
        </p:sp>
        <p:sp>
          <p:nvSpPr>
            <p:cNvPr id="11" name="TextBox 11"/>
            <p:cNvSpPr txBox="1"/>
            <p:nvPr/>
          </p:nvSpPr>
          <p:spPr>
            <a:xfrm>
              <a:off x="14726911" y="-38100"/>
              <a:ext cx="1273159" cy="358285"/>
            </a:xfrm>
            <a:prstGeom prst="rect">
              <a:avLst/>
            </a:prstGeom>
          </p:spPr>
          <p:txBody>
            <a:bodyPr lIns="0" tIns="0" rIns="0" bIns="0" rtlCol="0" anchor="t">
              <a:spAutoFit/>
            </a:bodyPr>
            <a:lstStyle/>
            <a:p>
              <a:pPr algn="l">
                <a:lnSpc>
                  <a:spcPts val="2226"/>
                </a:lnSpc>
              </a:pPr>
              <a:r>
                <a:rPr lang="en-US" sz="1590">
                  <a:solidFill>
                    <a:srgbClr val="000000"/>
                  </a:solidFill>
                  <a:latin typeface="Canva Sans"/>
                </a:rPr>
                <a:t>Net profit</a:t>
              </a:r>
            </a:p>
          </p:txBody>
        </p:sp>
        <p:grpSp>
          <p:nvGrpSpPr>
            <p:cNvPr id="12" name="Group 12"/>
            <p:cNvGrpSpPr>
              <a:grpSpLocks noChangeAspect="1"/>
            </p:cNvGrpSpPr>
            <p:nvPr/>
          </p:nvGrpSpPr>
          <p:grpSpPr>
            <a:xfrm>
              <a:off x="2053544" y="95972"/>
              <a:ext cx="12545127" cy="128240"/>
              <a:chOff x="318296" y="-571253"/>
              <a:chExt cx="14908610" cy="152400"/>
            </a:xfrm>
          </p:grpSpPr>
          <p:sp>
            <p:nvSpPr>
              <p:cNvPr id="13" name="Freeform 13"/>
              <p:cNvSpPr/>
              <p:nvPr/>
            </p:nvSpPr>
            <p:spPr>
              <a:xfrm>
                <a:off x="318296" y="-571254"/>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5"/>
                      <a:pt x="5686" y="152400"/>
                      <a:pt x="12700" y="152400"/>
                    </a:cubicBezTo>
                    <a:lnTo>
                      <a:pt x="139700" y="152400"/>
                    </a:lnTo>
                    <a:cubicBezTo>
                      <a:pt x="146714" y="152400"/>
                      <a:pt x="152400" y="146715"/>
                      <a:pt x="152400" y="139700"/>
                    </a:cubicBezTo>
                    <a:close/>
                  </a:path>
                </a:pathLst>
              </a:custGeom>
              <a:solidFill>
                <a:srgbClr val="2E5F98"/>
              </a:solidFill>
            </p:spPr>
          </p:sp>
          <p:sp>
            <p:nvSpPr>
              <p:cNvPr id="14" name="Freeform 14"/>
              <p:cNvSpPr/>
              <p:nvPr/>
            </p:nvSpPr>
            <p:spPr>
              <a:xfrm>
                <a:off x="4476753" y="-571254"/>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5"/>
                      <a:pt x="5686" y="152400"/>
                      <a:pt x="12700" y="152400"/>
                    </a:cubicBezTo>
                    <a:lnTo>
                      <a:pt x="139700" y="152400"/>
                    </a:lnTo>
                    <a:cubicBezTo>
                      <a:pt x="146714" y="152400"/>
                      <a:pt x="152400" y="146715"/>
                      <a:pt x="152400" y="139700"/>
                    </a:cubicBezTo>
                    <a:close/>
                  </a:path>
                </a:pathLst>
              </a:custGeom>
              <a:solidFill>
                <a:srgbClr val="2C8BBB"/>
              </a:solidFill>
            </p:spPr>
          </p:sp>
          <p:sp>
            <p:nvSpPr>
              <p:cNvPr id="15" name="Freeform 15"/>
              <p:cNvSpPr/>
              <p:nvPr/>
            </p:nvSpPr>
            <p:spPr>
              <a:xfrm>
                <a:off x="8289002" y="-571254"/>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6" y="0"/>
                      <a:pt x="0" y="5686"/>
                      <a:pt x="0" y="12700"/>
                    </a:cubicBezTo>
                    <a:lnTo>
                      <a:pt x="0" y="139700"/>
                    </a:lnTo>
                    <a:cubicBezTo>
                      <a:pt x="0" y="146715"/>
                      <a:pt x="5686" y="152400"/>
                      <a:pt x="12700" y="152400"/>
                    </a:cubicBezTo>
                    <a:lnTo>
                      <a:pt x="139700" y="152400"/>
                    </a:lnTo>
                    <a:cubicBezTo>
                      <a:pt x="146714" y="152400"/>
                      <a:pt x="152400" y="146715"/>
                      <a:pt x="152400" y="139700"/>
                    </a:cubicBezTo>
                    <a:close/>
                  </a:path>
                </a:pathLst>
              </a:custGeom>
              <a:solidFill>
                <a:srgbClr val="38A37F"/>
              </a:solidFill>
            </p:spPr>
          </p:sp>
          <p:sp>
            <p:nvSpPr>
              <p:cNvPr id="16" name="Freeform 16"/>
              <p:cNvSpPr/>
              <p:nvPr/>
            </p:nvSpPr>
            <p:spPr>
              <a:xfrm>
                <a:off x="12106939" y="-571254"/>
                <a:ext cx="152400" cy="152400"/>
              </a:xfrm>
              <a:custGeom>
                <a:avLst/>
                <a:gdLst/>
                <a:ahLst/>
                <a:cxnLst/>
                <a:rect l="l" t="t" r="r" b="b"/>
                <a:pathLst>
                  <a:path w="152400" h="152400">
                    <a:moveTo>
                      <a:pt x="152400" y="139700"/>
                    </a:moveTo>
                    <a:lnTo>
                      <a:pt x="152400" y="12700"/>
                    </a:lnTo>
                    <a:cubicBezTo>
                      <a:pt x="152400" y="5686"/>
                      <a:pt x="146715" y="0"/>
                      <a:pt x="139700" y="0"/>
                    </a:cubicBezTo>
                    <a:lnTo>
                      <a:pt x="12700" y="0"/>
                    </a:lnTo>
                    <a:cubicBezTo>
                      <a:pt x="5686" y="0"/>
                      <a:pt x="0" y="5686"/>
                      <a:pt x="0" y="12700"/>
                    </a:cubicBezTo>
                    <a:lnTo>
                      <a:pt x="0" y="139700"/>
                    </a:lnTo>
                    <a:cubicBezTo>
                      <a:pt x="0" y="146715"/>
                      <a:pt x="5686" y="152400"/>
                      <a:pt x="12700" y="152400"/>
                    </a:cubicBezTo>
                    <a:lnTo>
                      <a:pt x="139700" y="152400"/>
                    </a:lnTo>
                    <a:cubicBezTo>
                      <a:pt x="146715" y="152400"/>
                      <a:pt x="152400" y="146715"/>
                      <a:pt x="152400" y="139700"/>
                    </a:cubicBezTo>
                    <a:close/>
                  </a:path>
                </a:pathLst>
              </a:custGeom>
              <a:solidFill>
                <a:srgbClr val="DDA63A"/>
              </a:solidFill>
            </p:spPr>
          </p:sp>
          <p:sp>
            <p:nvSpPr>
              <p:cNvPr id="17" name="Freeform 17"/>
              <p:cNvSpPr/>
              <p:nvPr/>
            </p:nvSpPr>
            <p:spPr>
              <a:xfrm>
                <a:off x="15074506" y="-571254"/>
                <a:ext cx="152400" cy="152400"/>
              </a:xfrm>
              <a:custGeom>
                <a:avLst/>
                <a:gdLst/>
                <a:ahLst/>
                <a:cxnLst/>
                <a:rect l="l" t="t" r="r" b="b"/>
                <a:pathLst>
                  <a:path w="152400" h="152400">
                    <a:moveTo>
                      <a:pt x="152400" y="139700"/>
                    </a:moveTo>
                    <a:lnTo>
                      <a:pt x="152400" y="12700"/>
                    </a:lnTo>
                    <a:cubicBezTo>
                      <a:pt x="152400" y="5686"/>
                      <a:pt x="146714" y="0"/>
                      <a:pt x="139700" y="0"/>
                    </a:cubicBezTo>
                    <a:lnTo>
                      <a:pt x="12700" y="0"/>
                    </a:lnTo>
                    <a:cubicBezTo>
                      <a:pt x="5687" y="0"/>
                      <a:pt x="0" y="5686"/>
                      <a:pt x="0" y="12700"/>
                    </a:cubicBezTo>
                    <a:lnTo>
                      <a:pt x="0" y="139700"/>
                    </a:lnTo>
                    <a:cubicBezTo>
                      <a:pt x="0" y="146715"/>
                      <a:pt x="5687" y="152400"/>
                      <a:pt x="12700" y="152400"/>
                    </a:cubicBezTo>
                    <a:lnTo>
                      <a:pt x="139700" y="152400"/>
                    </a:lnTo>
                    <a:cubicBezTo>
                      <a:pt x="146714" y="152400"/>
                      <a:pt x="152400" y="146715"/>
                      <a:pt x="152400" y="139700"/>
                    </a:cubicBezTo>
                    <a:close/>
                  </a:path>
                </a:pathLst>
              </a:custGeom>
              <a:solidFill>
                <a:srgbClr val="A21942"/>
              </a:solidFill>
            </p:spPr>
          </p:sp>
        </p:grpSp>
        <p:sp>
          <p:nvSpPr>
            <p:cNvPr id="18" name="TextBox 18"/>
            <p:cNvSpPr txBox="1"/>
            <p:nvPr/>
          </p:nvSpPr>
          <p:spPr>
            <a:xfrm>
              <a:off x="2133481" y="7650631"/>
              <a:ext cx="791146"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1</a:t>
              </a:r>
            </a:p>
          </p:txBody>
        </p:sp>
        <p:sp>
          <p:nvSpPr>
            <p:cNvPr id="19" name="TextBox 19"/>
            <p:cNvSpPr txBox="1"/>
            <p:nvPr/>
          </p:nvSpPr>
          <p:spPr>
            <a:xfrm>
              <a:off x="3617890" y="7650631"/>
              <a:ext cx="795710"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2</a:t>
              </a:r>
            </a:p>
          </p:txBody>
        </p:sp>
        <p:sp>
          <p:nvSpPr>
            <p:cNvPr id="20" name="TextBox 20"/>
            <p:cNvSpPr txBox="1"/>
            <p:nvPr/>
          </p:nvSpPr>
          <p:spPr>
            <a:xfrm>
              <a:off x="5100408" y="7650631"/>
              <a:ext cx="804059"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3</a:t>
              </a:r>
            </a:p>
          </p:txBody>
        </p:sp>
        <p:sp>
          <p:nvSpPr>
            <p:cNvPr id="21" name="TextBox 21"/>
            <p:cNvSpPr txBox="1"/>
            <p:nvPr/>
          </p:nvSpPr>
          <p:spPr>
            <a:xfrm>
              <a:off x="6583760" y="7650631"/>
              <a:ext cx="810738"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4</a:t>
              </a:r>
            </a:p>
          </p:txBody>
        </p:sp>
        <p:sp>
          <p:nvSpPr>
            <p:cNvPr id="22" name="TextBox 22"/>
            <p:cNvSpPr txBox="1"/>
            <p:nvPr/>
          </p:nvSpPr>
          <p:spPr>
            <a:xfrm>
              <a:off x="8072344" y="7650631"/>
              <a:ext cx="806954"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5</a:t>
              </a:r>
            </a:p>
          </p:txBody>
        </p:sp>
        <p:sp>
          <p:nvSpPr>
            <p:cNvPr id="23" name="TextBox 23"/>
            <p:cNvSpPr txBox="1"/>
            <p:nvPr/>
          </p:nvSpPr>
          <p:spPr>
            <a:xfrm>
              <a:off x="9552023" y="7650631"/>
              <a:ext cx="820980"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6</a:t>
              </a:r>
            </a:p>
          </p:txBody>
        </p:sp>
        <p:sp>
          <p:nvSpPr>
            <p:cNvPr id="24" name="TextBox 24"/>
            <p:cNvSpPr txBox="1"/>
            <p:nvPr/>
          </p:nvSpPr>
          <p:spPr>
            <a:xfrm>
              <a:off x="11058863" y="7650631"/>
              <a:ext cx="780682"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7</a:t>
              </a:r>
            </a:p>
          </p:txBody>
        </p:sp>
        <p:sp>
          <p:nvSpPr>
            <p:cNvPr id="25" name="TextBox 25"/>
            <p:cNvSpPr txBox="1"/>
            <p:nvPr/>
          </p:nvSpPr>
          <p:spPr>
            <a:xfrm>
              <a:off x="12530638" y="7650631"/>
              <a:ext cx="810516"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8</a:t>
              </a:r>
            </a:p>
          </p:txBody>
        </p:sp>
        <p:sp>
          <p:nvSpPr>
            <p:cNvPr id="26" name="TextBox 26"/>
            <p:cNvSpPr txBox="1"/>
            <p:nvPr/>
          </p:nvSpPr>
          <p:spPr>
            <a:xfrm>
              <a:off x="14012153" y="7650631"/>
              <a:ext cx="820868"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9</a:t>
              </a:r>
            </a:p>
          </p:txBody>
        </p:sp>
        <p:sp>
          <p:nvSpPr>
            <p:cNvPr id="27" name="TextBox 27"/>
            <p:cNvSpPr txBox="1"/>
            <p:nvPr/>
          </p:nvSpPr>
          <p:spPr>
            <a:xfrm>
              <a:off x="15419140" y="7650631"/>
              <a:ext cx="980278" cy="358285"/>
            </a:xfrm>
            <a:prstGeom prst="rect">
              <a:avLst/>
            </a:prstGeom>
          </p:spPr>
          <p:txBody>
            <a:bodyPr lIns="0" tIns="0" rIns="0" bIns="0" rtlCol="0" anchor="t">
              <a:spAutoFit/>
            </a:bodyPr>
            <a:lstStyle/>
            <a:p>
              <a:pPr algn="ctr">
                <a:lnSpc>
                  <a:spcPts val="2226"/>
                </a:lnSpc>
              </a:pPr>
              <a:r>
                <a:rPr lang="en-US" sz="1590">
                  <a:solidFill>
                    <a:srgbClr val="000000"/>
                  </a:solidFill>
                  <a:latin typeface="Canva Sans"/>
                </a:rPr>
                <a:t>Year 10</a:t>
              </a:r>
            </a:p>
          </p:txBody>
        </p:sp>
        <p:grpSp>
          <p:nvGrpSpPr>
            <p:cNvPr id="28" name="Group 28"/>
            <p:cNvGrpSpPr>
              <a:grpSpLocks noChangeAspect="1"/>
            </p:cNvGrpSpPr>
            <p:nvPr/>
          </p:nvGrpSpPr>
          <p:grpSpPr>
            <a:xfrm>
              <a:off x="1785708" y="576664"/>
              <a:ext cx="14866917" cy="6977446"/>
              <a:chOff x="0" y="0"/>
              <a:chExt cx="17667822" cy="8291986"/>
            </a:xfrm>
          </p:grpSpPr>
          <p:sp>
            <p:nvSpPr>
              <p:cNvPr id="29" name="Freeform 29"/>
              <p:cNvSpPr/>
              <p:nvPr/>
            </p:nvSpPr>
            <p:spPr>
              <a:xfrm>
                <a:off x="0" y="-6350"/>
                <a:ext cx="17667822" cy="12700"/>
              </a:xfrm>
              <a:custGeom>
                <a:avLst/>
                <a:gdLst/>
                <a:ahLst/>
                <a:cxnLst/>
                <a:rect l="l" t="t" r="r" b="b"/>
                <a:pathLst>
                  <a:path w="17667822" h="12700">
                    <a:moveTo>
                      <a:pt x="0" y="0"/>
                    </a:moveTo>
                    <a:lnTo>
                      <a:pt x="17667822" y="0"/>
                    </a:lnTo>
                    <a:lnTo>
                      <a:pt x="17667822" y="12700"/>
                    </a:lnTo>
                    <a:lnTo>
                      <a:pt x="0" y="12700"/>
                    </a:lnTo>
                    <a:close/>
                  </a:path>
                </a:pathLst>
              </a:custGeom>
              <a:solidFill>
                <a:srgbClr val="000000">
                  <a:alpha val="24706"/>
                </a:srgbClr>
              </a:solidFill>
            </p:spPr>
          </p:sp>
          <p:sp>
            <p:nvSpPr>
              <p:cNvPr id="30" name="Freeform 30"/>
              <p:cNvSpPr/>
              <p:nvPr/>
            </p:nvSpPr>
            <p:spPr>
              <a:xfrm>
                <a:off x="0" y="2066647"/>
                <a:ext cx="17667822" cy="12700"/>
              </a:xfrm>
              <a:custGeom>
                <a:avLst/>
                <a:gdLst/>
                <a:ahLst/>
                <a:cxnLst/>
                <a:rect l="l" t="t" r="r" b="b"/>
                <a:pathLst>
                  <a:path w="17667822" h="12700">
                    <a:moveTo>
                      <a:pt x="0" y="0"/>
                    </a:moveTo>
                    <a:lnTo>
                      <a:pt x="17667822" y="0"/>
                    </a:lnTo>
                    <a:lnTo>
                      <a:pt x="17667822" y="12700"/>
                    </a:lnTo>
                    <a:lnTo>
                      <a:pt x="0" y="12700"/>
                    </a:lnTo>
                    <a:close/>
                  </a:path>
                </a:pathLst>
              </a:custGeom>
              <a:solidFill>
                <a:srgbClr val="000000">
                  <a:alpha val="24706"/>
                </a:srgbClr>
              </a:solidFill>
            </p:spPr>
          </p:sp>
          <p:sp>
            <p:nvSpPr>
              <p:cNvPr id="31" name="Freeform 31"/>
              <p:cNvSpPr/>
              <p:nvPr/>
            </p:nvSpPr>
            <p:spPr>
              <a:xfrm>
                <a:off x="0" y="4139643"/>
                <a:ext cx="17667822" cy="12700"/>
              </a:xfrm>
              <a:custGeom>
                <a:avLst/>
                <a:gdLst/>
                <a:ahLst/>
                <a:cxnLst/>
                <a:rect l="l" t="t" r="r" b="b"/>
                <a:pathLst>
                  <a:path w="17667822" h="12700">
                    <a:moveTo>
                      <a:pt x="0" y="0"/>
                    </a:moveTo>
                    <a:lnTo>
                      <a:pt x="17667822" y="0"/>
                    </a:lnTo>
                    <a:lnTo>
                      <a:pt x="17667822" y="12700"/>
                    </a:lnTo>
                    <a:lnTo>
                      <a:pt x="0" y="12700"/>
                    </a:lnTo>
                    <a:close/>
                  </a:path>
                </a:pathLst>
              </a:custGeom>
              <a:solidFill>
                <a:srgbClr val="000000">
                  <a:alpha val="24706"/>
                </a:srgbClr>
              </a:solidFill>
            </p:spPr>
          </p:sp>
          <p:sp>
            <p:nvSpPr>
              <p:cNvPr id="32" name="Freeform 32"/>
              <p:cNvSpPr/>
              <p:nvPr/>
            </p:nvSpPr>
            <p:spPr>
              <a:xfrm>
                <a:off x="0" y="6212640"/>
                <a:ext cx="17667822" cy="12700"/>
              </a:xfrm>
              <a:custGeom>
                <a:avLst/>
                <a:gdLst/>
                <a:ahLst/>
                <a:cxnLst/>
                <a:rect l="l" t="t" r="r" b="b"/>
                <a:pathLst>
                  <a:path w="17667822" h="12700">
                    <a:moveTo>
                      <a:pt x="0" y="0"/>
                    </a:moveTo>
                    <a:lnTo>
                      <a:pt x="17667822" y="0"/>
                    </a:lnTo>
                    <a:lnTo>
                      <a:pt x="17667822" y="12700"/>
                    </a:lnTo>
                    <a:lnTo>
                      <a:pt x="0" y="12700"/>
                    </a:lnTo>
                    <a:close/>
                  </a:path>
                </a:pathLst>
              </a:custGeom>
              <a:solidFill>
                <a:srgbClr val="000000">
                  <a:alpha val="60000"/>
                </a:srgbClr>
              </a:solidFill>
            </p:spPr>
          </p:sp>
          <p:sp>
            <p:nvSpPr>
              <p:cNvPr id="33" name="Freeform 33"/>
              <p:cNvSpPr/>
              <p:nvPr/>
            </p:nvSpPr>
            <p:spPr>
              <a:xfrm>
                <a:off x="0" y="8285636"/>
                <a:ext cx="17667822" cy="12700"/>
              </a:xfrm>
              <a:custGeom>
                <a:avLst/>
                <a:gdLst/>
                <a:ahLst/>
                <a:cxnLst/>
                <a:rect l="l" t="t" r="r" b="b"/>
                <a:pathLst>
                  <a:path w="17667822" h="12700">
                    <a:moveTo>
                      <a:pt x="0" y="0"/>
                    </a:moveTo>
                    <a:lnTo>
                      <a:pt x="17667822" y="0"/>
                    </a:lnTo>
                    <a:lnTo>
                      <a:pt x="17667822" y="12700"/>
                    </a:lnTo>
                    <a:lnTo>
                      <a:pt x="0" y="12700"/>
                    </a:lnTo>
                    <a:close/>
                  </a:path>
                </a:pathLst>
              </a:custGeom>
              <a:solidFill>
                <a:srgbClr val="000000">
                  <a:alpha val="24706"/>
                </a:srgbClr>
              </a:solidFill>
            </p:spPr>
          </p:sp>
        </p:grpSp>
        <p:sp>
          <p:nvSpPr>
            <p:cNvPr id="34" name="TextBox 34"/>
            <p:cNvSpPr txBox="1"/>
            <p:nvPr/>
          </p:nvSpPr>
          <p:spPr>
            <a:xfrm>
              <a:off x="29945" y="378472"/>
              <a:ext cx="1621143" cy="358285"/>
            </a:xfrm>
            <a:prstGeom prst="rect">
              <a:avLst/>
            </a:prstGeom>
          </p:spPr>
          <p:txBody>
            <a:bodyPr lIns="0" tIns="0" rIns="0" bIns="0" rtlCol="0" anchor="t">
              <a:spAutoFit/>
            </a:bodyPr>
            <a:lstStyle/>
            <a:p>
              <a:pPr algn="r">
                <a:lnSpc>
                  <a:spcPts val="2226"/>
                </a:lnSpc>
              </a:pPr>
              <a:r>
                <a:rPr lang="en-US" sz="1590">
                  <a:solidFill>
                    <a:srgbClr val="000000"/>
                  </a:solidFill>
                  <a:latin typeface="Canva Sans"/>
                </a:rPr>
                <a:t>$1,500,000 </a:t>
              </a:r>
            </a:p>
          </p:txBody>
        </p:sp>
        <p:sp>
          <p:nvSpPr>
            <p:cNvPr id="35" name="TextBox 35"/>
            <p:cNvSpPr txBox="1"/>
            <p:nvPr/>
          </p:nvSpPr>
          <p:spPr>
            <a:xfrm>
              <a:off x="0" y="2122833"/>
              <a:ext cx="1651088" cy="358285"/>
            </a:xfrm>
            <a:prstGeom prst="rect">
              <a:avLst/>
            </a:prstGeom>
          </p:spPr>
          <p:txBody>
            <a:bodyPr lIns="0" tIns="0" rIns="0" bIns="0" rtlCol="0" anchor="t">
              <a:spAutoFit/>
            </a:bodyPr>
            <a:lstStyle/>
            <a:p>
              <a:pPr algn="r">
                <a:lnSpc>
                  <a:spcPts val="2226"/>
                </a:lnSpc>
              </a:pPr>
              <a:r>
                <a:rPr lang="en-US" sz="1590">
                  <a:solidFill>
                    <a:srgbClr val="000000"/>
                  </a:solidFill>
                  <a:latin typeface="Canva Sans"/>
                </a:rPr>
                <a:t>$1,000,000 </a:t>
              </a:r>
            </a:p>
          </p:txBody>
        </p:sp>
        <p:sp>
          <p:nvSpPr>
            <p:cNvPr id="36" name="TextBox 36"/>
            <p:cNvSpPr txBox="1"/>
            <p:nvPr/>
          </p:nvSpPr>
          <p:spPr>
            <a:xfrm>
              <a:off x="244680" y="3867195"/>
              <a:ext cx="1406408" cy="358285"/>
            </a:xfrm>
            <a:prstGeom prst="rect">
              <a:avLst/>
            </a:prstGeom>
          </p:spPr>
          <p:txBody>
            <a:bodyPr lIns="0" tIns="0" rIns="0" bIns="0" rtlCol="0" anchor="t">
              <a:spAutoFit/>
            </a:bodyPr>
            <a:lstStyle/>
            <a:p>
              <a:pPr algn="r">
                <a:lnSpc>
                  <a:spcPts val="2226"/>
                </a:lnSpc>
              </a:pPr>
              <a:r>
                <a:rPr lang="en-US" sz="1590">
                  <a:solidFill>
                    <a:srgbClr val="000000"/>
                  </a:solidFill>
                  <a:latin typeface="Canva Sans"/>
                </a:rPr>
                <a:t>$500,000 </a:t>
              </a:r>
            </a:p>
          </p:txBody>
        </p:sp>
        <p:sp>
          <p:nvSpPr>
            <p:cNvPr id="37" name="TextBox 37"/>
            <p:cNvSpPr txBox="1"/>
            <p:nvPr/>
          </p:nvSpPr>
          <p:spPr>
            <a:xfrm>
              <a:off x="1231303" y="5611556"/>
              <a:ext cx="419785" cy="358285"/>
            </a:xfrm>
            <a:prstGeom prst="rect">
              <a:avLst/>
            </a:prstGeom>
          </p:spPr>
          <p:txBody>
            <a:bodyPr lIns="0" tIns="0" rIns="0" bIns="0" rtlCol="0" anchor="t">
              <a:spAutoFit/>
            </a:bodyPr>
            <a:lstStyle/>
            <a:p>
              <a:pPr algn="r">
                <a:lnSpc>
                  <a:spcPts val="2226"/>
                </a:lnSpc>
              </a:pPr>
              <a:r>
                <a:rPr lang="en-US" sz="1590">
                  <a:solidFill>
                    <a:srgbClr val="000000"/>
                  </a:solidFill>
                  <a:latin typeface="Canva Sans"/>
                </a:rPr>
                <a:t>$0 </a:t>
              </a:r>
            </a:p>
          </p:txBody>
        </p:sp>
        <p:sp>
          <p:nvSpPr>
            <p:cNvPr id="38" name="TextBox 38"/>
            <p:cNvSpPr txBox="1"/>
            <p:nvPr/>
          </p:nvSpPr>
          <p:spPr>
            <a:xfrm>
              <a:off x="142600" y="7355918"/>
              <a:ext cx="1508488" cy="358285"/>
            </a:xfrm>
            <a:prstGeom prst="rect">
              <a:avLst/>
            </a:prstGeom>
          </p:spPr>
          <p:txBody>
            <a:bodyPr lIns="0" tIns="0" rIns="0" bIns="0" rtlCol="0" anchor="t">
              <a:spAutoFit/>
            </a:bodyPr>
            <a:lstStyle/>
            <a:p>
              <a:pPr algn="r">
                <a:lnSpc>
                  <a:spcPts val="2226"/>
                </a:lnSpc>
              </a:pPr>
              <a:r>
                <a:rPr lang="en-US" sz="1590">
                  <a:solidFill>
                    <a:srgbClr val="000000"/>
                  </a:solidFill>
                  <a:latin typeface="Canva Sans"/>
                </a:rPr>
                <a:t>$-500,000 </a:t>
              </a:r>
            </a:p>
          </p:txBody>
        </p:sp>
        <p:grpSp>
          <p:nvGrpSpPr>
            <p:cNvPr id="39" name="Group 39"/>
            <p:cNvGrpSpPr>
              <a:grpSpLocks noChangeAspect="1"/>
            </p:cNvGrpSpPr>
            <p:nvPr/>
          </p:nvGrpSpPr>
          <p:grpSpPr>
            <a:xfrm>
              <a:off x="1785708" y="1318033"/>
              <a:ext cx="14869054" cy="4696316"/>
              <a:chOff x="0" y="881042"/>
              <a:chExt cx="17670362" cy="5581095"/>
            </a:xfrm>
          </p:grpSpPr>
          <p:sp>
            <p:nvSpPr>
              <p:cNvPr id="40" name="Freeform 40"/>
              <p:cNvSpPr/>
              <p:nvPr/>
            </p:nvSpPr>
            <p:spPr>
              <a:xfrm>
                <a:off x="0" y="5985718"/>
                <a:ext cx="355897" cy="233272"/>
              </a:xfrm>
              <a:custGeom>
                <a:avLst/>
                <a:gdLst/>
                <a:ahLst/>
                <a:cxnLst/>
                <a:rect l="l" t="t" r="r" b="b"/>
                <a:pathLst>
                  <a:path w="355897" h="233272">
                    <a:moveTo>
                      <a:pt x="0" y="233272"/>
                    </a:moveTo>
                    <a:lnTo>
                      <a:pt x="0" y="28269"/>
                    </a:lnTo>
                    <a:cubicBezTo>
                      <a:pt x="0" y="20772"/>
                      <a:pt x="2978" y="13581"/>
                      <a:pt x="8280" y="8280"/>
                    </a:cubicBezTo>
                    <a:cubicBezTo>
                      <a:pt x="13581" y="2978"/>
                      <a:pt x="20771" y="0"/>
                      <a:pt x="28269" y="0"/>
                    </a:cubicBezTo>
                    <a:lnTo>
                      <a:pt x="327628" y="0"/>
                    </a:lnTo>
                    <a:cubicBezTo>
                      <a:pt x="335125" y="0"/>
                      <a:pt x="342316" y="2978"/>
                      <a:pt x="347617" y="8280"/>
                    </a:cubicBezTo>
                    <a:cubicBezTo>
                      <a:pt x="352918" y="13581"/>
                      <a:pt x="355897" y="20772"/>
                      <a:pt x="355896" y="28269"/>
                    </a:cubicBezTo>
                    <a:lnTo>
                      <a:pt x="355896" y="233272"/>
                    </a:lnTo>
                    <a:close/>
                  </a:path>
                </a:pathLst>
              </a:custGeom>
              <a:solidFill>
                <a:srgbClr val="2E5F98"/>
              </a:solidFill>
            </p:spPr>
          </p:sp>
          <p:sp>
            <p:nvSpPr>
              <p:cNvPr id="41" name="Freeform 41"/>
              <p:cNvSpPr/>
              <p:nvPr/>
            </p:nvSpPr>
            <p:spPr>
              <a:xfrm>
                <a:off x="1766782" y="5886187"/>
                <a:ext cx="355896" cy="332803"/>
              </a:xfrm>
              <a:custGeom>
                <a:avLst/>
                <a:gdLst/>
                <a:ahLst/>
                <a:cxnLst/>
                <a:rect l="l" t="t" r="r" b="b"/>
                <a:pathLst>
                  <a:path w="355896" h="332803">
                    <a:moveTo>
                      <a:pt x="0" y="332803"/>
                    </a:moveTo>
                    <a:lnTo>
                      <a:pt x="0" y="28269"/>
                    </a:lnTo>
                    <a:cubicBezTo>
                      <a:pt x="0" y="12656"/>
                      <a:pt x="12656" y="0"/>
                      <a:pt x="28269" y="0"/>
                    </a:cubicBezTo>
                    <a:lnTo>
                      <a:pt x="327628" y="0"/>
                    </a:lnTo>
                    <a:cubicBezTo>
                      <a:pt x="343240" y="0"/>
                      <a:pt x="355897" y="12656"/>
                      <a:pt x="355897" y="28269"/>
                    </a:cubicBezTo>
                    <a:lnTo>
                      <a:pt x="355897" y="332803"/>
                    </a:lnTo>
                    <a:close/>
                  </a:path>
                </a:pathLst>
              </a:custGeom>
              <a:solidFill>
                <a:srgbClr val="2E5F98"/>
              </a:solidFill>
            </p:spPr>
          </p:sp>
          <p:sp>
            <p:nvSpPr>
              <p:cNvPr id="42" name="Freeform 42"/>
              <p:cNvSpPr/>
              <p:nvPr/>
            </p:nvSpPr>
            <p:spPr>
              <a:xfrm>
                <a:off x="3533565" y="5558372"/>
                <a:ext cx="355896" cy="660618"/>
              </a:xfrm>
              <a:custGeom>
                <a:avLst/>
                <a:gdLst/>
                <a:ahLst/>
                <a:cxnLst/>
                <a:rect l="l" t="t" r="r" b="b"/>
                <a:pathLst>
                  <a:path w="355896" h="660618">
                    <a:moveTo>
                      <a:pt x="0" y="660618"/>
                    </a:moveTo>
                    <a:lnTo>
                      <a:pt x="0" y="28268"/>
                    </a:lnTo>
                    <a:cubicBezTo>
                      <a:pt x="0" y="12656"/>
                      <a:pt x="12656" y="0"/>
                      <a:pt x="28268" y="0"/>
                    </a:cubicBezTo>
                    <a:lnTo>
                      <a:pt x="327627" y="0"/>
                    </a:lnTo>
                    <a:cubicBezTo>
                      <a:pt x="335124" y="0"/>
                      <a:pt x="342315" y="2978"/>
                      <a:pt x="347616" y="8279"/>
                    </a:cubicBezTo>
                    <a:cubicBezTo>
                      <a:pt x="352918" y="13581"/>
                      <a:pt x="355896" y="20771"/>
                      <a:pt x="355896" y="28268"/>
                    </a:cubicBezTo>
                    <a:lnTo>
                      <a:pt x="355896" y="660618"/>
                    </a:lnTo>
                    <a:close/>
                  </a:path>
                </a:pathLst>
              </a:custGeom>
              <a:solidFill>
                <a:srgbClr val="2E5F98"/>
              </a:solidFill>
            </p:spPr>
          </p:sp>
          <p:sp>
            <p:nvSpPr>
              <p:cNvPr id="43" name="Freeform 43"/>
              <p:cNvSpPr/>
              <p:nvPr/>
            </p:nvSpPr>
            <p:spPr>
              <a:xfrm>
                <a:off x="5300347" y="5230009"/>
                <a:ext cx="355896" cy="988981"/>
              </a:xfrm>
              <a:custGeom>
                <a:avLst/>
                <a:gdLst/>
                <a:ahLst/>
                <a:cxnLst/>
                <a:rect l="l" t="t" r="r" b="b"/>
                <a:pathLst>
                  <a:path w="355896" h="988981">
                    <a:moveTo>
                      <a:pt x="0" y="988981"/>
                    </a:moveTo>
                    <a:lnTo>
                      <a:pt x="0" y="28268"/>
                    </a:lnTo>
                    <a:cubicBezTo>
                      <a:pt x="0" y="12656"/>
                      <a:pt x="12656" y="0"/>
                      <a:pt x="28268" y="0"/>
                    </a:cubicBezTo>
                    <a:lnTo>
                      <a:pt x="327628" y="0"/>
                    </a:lnTo>
                    <a:cubicBezTo>
                      <a:pt x="343240" y="0"/>
                      <a:pt x="355896" y="12656"/>
                      <a:pt x="355896" y="28268"/>
                    </a:cubicBezTo>
                    <a:lnTo>
                      <a:pt x="355896" y="988981"/>
                    </a:lnTo>
                    <a:close/>
                  </a:path>
                </a:pathLst>
              </a:custGeom>
              <a:solidFill>
                <a:srgbClr val="2E5F98"/>
              </a:solidFill>
            </p:spPr>
          </p:sp>
          <p:sp>
            <p:nvSpPr>
              <p:cNvPr id="44" name="Freeform 44"/>
              <p:cNvSpPr/>
              <p:nvPr/>
            </p:nvSpPr>
            <p:spPr>
              <a:xfrm>
                <a:off x="7067129" y="4901647"/>
                <a:ext cx="355896" cy="1317343"/>
              </a:xfrm>
              <a:custGeom>
                <a:avLst/>
                <a:gdLst/>
                <a:ahLst/>
                <a:cxnLst/>
                <a:rect l="l" t="t" r="r" b="b"/>
                <a:pathLst>
                  <a:path w="355896" h="1317343">
                    <a:moveTo>
                      <a:pt x="0" y="1317343"/>
                    </a:moveTo>
                    <a:lnTo>
                      <a:pt x="0" y="28268"/>
                    </a:lnTo>
                    <a:cubicBezTo>
                      <a:pt x="0" y="12656"/>
                      <a:pt x="12656" y="0"/>
                      <a:pt x="28268" y="0"/>
                    </a:cubicBezTo>
                    <a:lnTo>
                      <a:pt x="327627" y="0"/>
                    </a:lnTo>
                    <a:cubicBezTo>
                      <a:pt x="335125" y="0"/>
                      <a:pt x="342315" y="2978"/>
                      <a:pt x="347616" y="8279"/>
                    </a:cubicBezTo>
                    <a:cubicBezTo>
                      <a:pt x="352918" y="13580"/>
                      <a:pt x="355896" y="20771"/>
                      <a:pt x="355896" y="28268"/>
                    </a:cubicBezTo>
                    <a:lnTo>
                      <a:pt x="355896" y="1317343"/>
                    </a:lnTo>
                    <a:close/>
                  </a:path>
                </a:pathLst>
              </a:custGeom>
              <a:solidFill>
                <a:srgbClr val="2E5F98"/>
              </a:solidFill>
            </p:spPr>
          </p:sp>
          <p:sp>
            <p:nvSpPr>
              <p:cNvPr id="45" name="Freeform 45"/>
              <p:cNvSpPr/>
              <p:nvPr/>
            </p:nvSpPr>
            <p:spPr>
              <a:xfrm>
                <a:off x="8833911" y="4638956"/>
                <a:ext cx="355896" cy="1580033"/>
              </a:xfrm>
              <a:custGeom>
                <a:avLst/>
                <a:gdLst/>
                <a:ahLst/>
                <a:cxnLst/>
                <a:rect l="l" t="t" r="r" b="b"/>
                <a:pathLst>
                  <a:path w="355896" h="1580033">
                    <a:moveTo>
                      <a:pt x="0" y="1580034"/>
                    </a:moveTo>
                    <a:lnTo>
                      <a:pt x="0" y="28269"/>
                    </a:lnTo>
                    <a:cubicBezTo>
                      <a:pt x="0" y="12657"/>
                      <a:pt x="12656" y="1"/>
                      <a:pt x="28268" y="0"/>
                    </a:cubicBezTo>
                    <a:lnTo>
                      <a:pt x="327628" y="0"/>
                    </a:lnTo>
                    <a:cubicBezTo>
                      <a:pt x="343240" y="1"/>
                      <a:pt x="355896" y="12657"/>
                      <a:pt x="355896" y="28269"/>
                    </a:cubicBezTo>
                    <a:lnTo>
                      <a:pt x="355896" y="1580034"/>
                    </a:lnTo>
                    <a:close/>
                  </a:path>
                </a:pathLst>
              </a:custGeom>
              <a:solidFill>
                <a:srgbClr val="2E5F98"/>
              </a:solidFill>
            </p:spPr>
          </p:sp>
          <p:sp>
            <p:nvSpPr>
              <p:cNvPr id="46" name="Freeform 46"/>
              <p:cNvSpPr/>
              <p:nvPr/>
            </p:nvSpPr>
            <p:spPr>
              <a:xfrm>
                <a:off x="10600693" y="4323728"/>
                <a:ext cx="355896" cy="1895261"/>
              </a:xfrm>
              <a:custGeom>
                <a:avLst/>
                <a:gdLst/>
                <a:ahLst/>
                <a:cxnLst/>
                <a:rect l="l" t="t" r="r" b="b"/>
                <a:pathLst>
                  <a:path w="355896" h="1895261">
                    <a:moveTo>
                      <a:pt x="0" y="1895262"/>
                    </a:moveTo>
                    <a:lnTo>
                      <a:pt x="0" y="28269"/>
                    </a:lnTo>
                    <a:cubicBezTo>
                      <a:pt x="0" y="20772"/>
                      <a:pt x="2978" y="13581"/>
                      <a:pt x="8280" y="8280"/>
                    </a:cubicBezTo>
                    <a:cubicBezTo>
                      <a:pt x="13582" y="2978"/>
                      <a:pt x="20772" y="0"/>
                      <a:pt x="28269" y="0"/>
                    </a:cubicBezTo>
                    <a:lnTo>
                      <a:pt x="327628" y="0"/>
                    </a:lnTo>
                    <a:cubicBezTo>
                      <a:pt x="343241" y="1"/>
                      <a:pt x="355896" y="12657"/>
                      <a:pt x="355896" y="28269"/>
                    </a:cubicBezTo>
                    <a:lnTo>
                      <a:pt x="355896" y="1895262"/>
                    </a:lnTo>
                    <a:close/>
                  </a:path>
                </a:pathLst>
              </a:custGeom>
              <a:solidFill>
                <a:srgbClr val="2E5F98"/>
              </a:solidFill>
            </p:spPr>
          </p:sp>
          <p:sp>
            <p:nvSpPr>
              <p:cNvPr id="47" name="Freeform 47"/>
              <p:cNvSpPr/>
              <p:nvPr/>
            </p:nvSpPr>
            <p:spPr>
              <a:xfrm>
                <a:off x="12367475" y="3945456"/>
                <a:ext cx="355897" cy="2273534"/>
              </a:xfrm>
              <a:custGeom>
                <a:avLst/>
                <a:gdLst/>
                <a:ahLst/>
                <a:cxnLst/>
                <a:rect l="l" t="t" r="r" b="b"/>
                <a:pathLst>
                  <a:path w="355897" h="2273534">
                    <a:moveTo>
                      <a:pt x="0" y="2273534"/>
                    </a:moveTo>
                    <a:lnTo>
                      <a:pt x="0" y="28269"/>
                    </a:lnTo>
                    <a:cubicBezTo>
                      <a:pt x="0" y="20771"/>
                      <a:pt x="2978" y="13581"/>
                      <a:pt x="8280" y="8279"/>
                    </a:cubicBezTo>
                    <a:cubicBezTo>
                      <a:pt x="13582" y="2978"/>
                      <a:pt x="20772" y="0"/>
                      <a:pt x="28269" y="0"/>
                    </a:cubicBezTo>
                    <a:lnTo>
                      <a:pt x="327628" y="0"/>
                    </a:lnTo>
                    <a:cubicBezTo>
                      <a:pt x="335126" y="0"/>
                      <a:pt x="342316" y="2978"/>
                      <a:pt x="347617" y="8279"/>
                    </a:cubicBezTo>
                    <a:cubicBezTo>
                      <a:pt x="352919" y="13581"/>
                      <a:pt x="355897" y="20771"/>
                      <a:pt x="355897" y="28269"/>
                    </a:cubicBezTo>
                    <a:lnTo>
                      <a:pt x="355897" y="2273534"/>
                    </a:lnTo>
                    <a:close/>
                  </a:path>
                </a:pathLst>
              </a:custGeom>
              <a:solidFill>
                <a:srgbClr val="2E5F98"/>
              </a:solidFill>
            </p:spPr>
          </p:sp>
          <p:sp>
            <p:nvSpPr>
              <p:cNvPr id="48" name="Freeform 48"/>
              <p:cNvSpPr/>
              <p:nvPr/>
            </p:nvSpPr>
            <p:spPr>
              <a:xfrm>
                <a:off x="14134258" y="3491528"/>
                <a:ext cx="355896" cy="2727462"/>
              </a:xfrm>
              <a:custGeom>
                <a:avLst/>
                <a:gdLst/>
                <a:ahLst/>
                <a:cxnLst/>
                <a:rect l="l" t="t" r="r" b="b"/>
                <a:pathLst>
                  <a:path w="355896" h="2727462">
                    <a:moveTo>
                      <a:pt x="0" y="2727462"/>
                    </a:moveTo>
                    <a:lnTo>
                      <a:pt x="0" y="28268"/>
                    </a:lnTo>
                    <a:cubicBezTo>
                      <a:pt x="0" y="12656"/>
                      <a:pt x="12657" y="0"/>
                      <a:pt x="28268" y="0"/>
                    </a:cubicBezTo>
                    <a:lnTo>
                      <a:pt x="327628" y="0"/>
                    </a:lnTo>
                    <a:cubicBezTo>
                      <a:pt x="343240" y="0"/>
                      <a:pt x="355896" y="12656"/>
                      <a:pt x="355896" y="28268"/>
                    </a:cubicBezTo>
                    <a:lnTo>
                      <a:pt x="355896" y="2727462"/>
                    </a:lnTo>
                    <a:close/>
                  </a:path>
                </a:pathLst>
              </a:custGeom>
              <a:solidFill>
                <a:srgbClr val="2E5F98"/>
              </a:solidFill>
            </p:spPr>
          </p:sp>
          <p:sp>
            <p:nvSpPr>
              <p:cNvPr id="49" name="Freeform 49"/>
              <p:cNvSpPr/>
              <p:nvPr/>
            </p:nvSpPr>
            <p:spPr>
              <a:xfrm>
                <a:off x="15901040" y="2946811"/>
                <a:ext cx="355896" cy="3272179"/>
              </a:xfrm>
              <a:custGeom>
                <a:avLst/>
                <a:gdLst/>
                <a:ahLst/>
                <a:cxnLst/>
                <a:rect l="l" t="t" r="r" b="b"/>
                <a:pathLst>
                  <a:path w="355896" h="3272179">
                    <a:moveTo>
                      <a:pt x="0" y="3272179"/>
                    </a:moveTo>
                    <a:lnTo>
                      <a:pt x="0" y="28268"/>
                    </a:lnTo>
                    <a:cubicBezTo>
                      <a:pt x="0" y="12656"/>
                      <a:pt x="12657" y="0"/>
                      <a:pt x="28268" y="0"/>
                    </a:cubicBezTo>
                    <a:lnTo>
                      <a:pt x="327628" y="0"/>
                    </a:lnTo>
                    <a:cubicBezTo>
                      <a:pt x="343240" y="0"/>
                      <a:pt x="355896" y="12656"/>
                      <a:pt x="355896" y="28268"/>
                    </a:cubicBezTo>
                    <a:lnTo>
                      <a:pt x="355896" y="3272179"/>
                    </a:lnTo>
                    <a:close/>
                  </a:path>
                </a:pathLst>
              </a:custGeom>
              <a:solidFill>
                <a:srgbClr val="2E5F98"/>
              </a:solidFill>
            </p:spPr>
          </p:sp>
          <p:sp>
            <p:nvSpPr>
              <p:cNvPr id="50" name="Freeform 50"/>
              <p:cNvSpPr/>
              <p:nvPr/>
            </p:nvSpPr>
            <p:spPr>
              <a:xfrm>
                <a:off x="353356" y="6071722"/>
                <a:ext cx="355896" cy="147267"/>
              </a:xfrm>
              <a:custGeom>
                <a:avLst/>
                <a:gdLst/>
                <a:ahLst/>
                <a:cxnLst/>
                <a:rect l="l" t="t" r="r" b="b"/>
                <a:pathLst>
                  <a:path w="355896" h="147267">
                    <a:moveTo>
                      <a:pt x="0" y="147268"/>
                    </a:moveTo>
                    <a:lnTo>
                      <a:pt x="0" y="28269"/>
                    </a:lnTo>
                    <a:cubicBezTo>
                      <a:pt x="0" y="12657"/>
                      <a:pt x="12657" y="0"/>
                      <a:pt x="28269" y="0"/>
                    </a:cubicBezTo>
                    <a:lnTo>
                      <a:pt x="327628" y="0"/>
                    </a:lnTo>
                    <a:cubicBezTo>
                      <a:pt x="343241" y="0"/>
                      <a:pt x="355897" y="12657"/>
                      <a:pt x="355897" y="28269"/>
                    </a:cubicBezTo>
                    <a:lnTo>
                      <a:pt x="355897" y="147268"/>
                    </a:lnTo>
                    <a:close/>
                  </a:path>
                </a:pathLst>
              </a:custGeom>
              <a:solidFill>
                <a:srgbClr val="2C8BBB"/>
              </a:solidFill>
            </p:spPr>
          </p:sp>
          <p:sp>
            <p:nvSpPr>
              <p:cNvPr id="51" name="Freeform 51"/>
              <p:cNvSpPr/>
              <p:nvPr/>
            </p:nvSpPr>
            <p:spPr>
              <a:xfrm>
                <a:off x="2120139" y="6008887"/>
                <a:ext cx="355896" cy="210103"/>
              </a:xfrm>
              <a:custGeom>
                <a:avLst/>
                <a:gdLst/>
                <a:ahLst/>
                <a:cxnLst/>
                <a:rect l="l" t="t" r="r" b="b"/>
                <a:pathLst>
                  <a:path w="355896" h="210103">
                    <a:moveTo>
                      <a:pt x="0" y="210103"/>
                    </a:moveTo>
                    <a:lnTo>
                      <a:pt x="0" y="28269"/>
                    </a:lnTo>
                    <a:cubicBezTo>
                      <a:pt x="0" y="20771"/>
                      <a:pt x="2978" y="13581"/>
                      <a:pt x="8279" y="8280"/>
                    </a:cubicBezTo>
                    <a:cubicBezTo>
                      <a:pt x="13581" y="2978"/>
                      <a:pt x="20771" y="0"/>
                      <a:pt x="28268" y="0"/>
                    </a:cubicBezTo>
                    <a:lnTo>
                      <a:pt x="327627" y="0"/>
                    </a:lnTo>
                    <a:cubicBezTo>
                      <a:pt x="335125" y="0"/>
                      <a:pt x="342315" y="2978"/>
                      <a:pt x="347616" y="8280"/>
                    </a:cubicBezTo>
                    <a:cubicBezTo>
                      <a:pt x="352918" y="13581"/>
                      <a:pt x="355896" y="20771"/>
                      <a:pt x="355896" y="28269"/>
                    </a:cubicBezTo>
                    <a:lnTo>
                      <a:pt x="355896" y="210103"/>
                    </a:lnTo>
                    <a:close/>
                  </a:path>
                </a:pathLst>
              </a:custGeom>
              <a:solidFill>
                <a:srgbClr val="2C8BBB"/>
              </a:solidFill>
            </p:spPr>
          </p:sp>
          <p:sp>
            <p:nvSpPr>
              <p:cNvPr id="52" name="Freeform 52"/>
              <p:cNvSpPr/>
              <p:nvPr/>
            </p:nvSpPr>
            <p:spPr>
              <a:xfrm>
                <a:off x="3886921" y="5801933"/>
                <a:ext cx="355896" cy="417057"/>
              </a:xfrm>
              <a:custGeom>
                <a:avLst/>
                <a:gdLst/>
                <a:ahLst/>
                <a:cxnLst/>
                <a:rect l="l" t="t" r="r" b="b"/>
                <a:pathLst>
                  <a:path w="355896" h="417057">
                    <a:moveTo>
                      <a:pt x="0" y="417057"/>
                    </a:moveTo>
                    <a:lnTo>
                      <a:pt x="0" y="28268"/>
                    </a:lnTo>
                    <a:cubicBezTo>
                      <a:pt x="0" y="12656"/>
                      <a:pt x="12656" y="0"/>
                      <a:pt x="28268" y="0"/>
                    </a:cubicBezTo>
                    <a:lnTo>
                      <a:pt x="327628" y="0"/>
                    </a:lnTo>
                    <a:cubicBezTo>
                      <a:pt x="343240" y="0"/>
                      <a:pt x="355896" y="12656"/>
                      <a:pt x="355896" y="28268"/>
                    </a:cubicBezTo>
                    <a:lnTo>
                      <a:pt x="355896" y="417057"/>
                    </a:lnTo>
                    <a:close/>
                  </a:path>
                </a:pathLst>
              </a:custGeom>
              <a:solidFill>
                <a:srgbClr val="2C8BBB"/>
              </a:solidFill>
            </p:spPr>
          </p:sp>
          <p:sp>
            <p:nvSpPr>
              <p:cNvPr id="53" name="Freeform 53"/>
              <p:cNvSpPr/>
              <p:nvPr/>
            </p:nvSpPr>
            <p:spPr>
              <a:xfrm>
                <a:off x="5653703" y="5594633"/>
                <a:ext cx="355896" cy="624356"/>
              </a:xfrm>
              <a:custGeom>
                <a:avLst/>
                <a:gdLst/>
                <a:ahLst/>
                <a:cxnLst/>
                <a:rect l="l" t="t" r="r" b="b"/>
                <a:pathLst>
                  <a:path w="355896" h="624356">
                    <a:moveTo>
                      <a:pt x="0" y="624357"/>
                    </a:moveTo>
                    <a:lnTo>
                      <a:pt x="0" y="28269"/>
                    </a:lnTo>
                    <a:cubicBezTo>
                      <a:pt x="0" y="12657"/>
                      <a:pt x="12656" y="0"/>
                      <a:pt x="28268" y="0"/>
                    </a:cubicBezTo>
                    <a:lnTo>
                      <a:pt x="327628" y="0"/>
                    </a:lnTo>
                    <a:cubicBezTo>
                      <a:pt x="343240" y="0"/>
                      <a:pt x="355896" y="12657"/>
                      <a:pt x="355896" y="28269"/>
                    </a:cubicBezTo>
                    <a:lnTo>
                      <a:pt x="355896" y="624357"/>
                    </a:lnTo>
                    <a:close/>
                  </a:path>
                </a:pathLst>
              </a:custGeom>
              <a:solidFill>
                <a:srgbClr val="2C8BBB"/>
              </a:solidFill>
            </p:spPr>
          </p:sp>
          <p:sp>
            <p:nvSpPr>
              <p:cNvPr id="54" name="Freeform 54"/>
              <p:cNvSpPr/>
              <p:nvPr/>
            </p:nvSpPr>
            <p:spPr>
              <a:xfrm>
                <a:off x="7420485" y="5387334"/>
                <a:ext cx="355897" cy="831656"/>
              </a:xfrm>
              <a:custGeom>
                <a:avLst/>
                <a:gdLst/>
                <a:ahLst/>
                <a:cxnLst/>
                <a:rect l="l" t="t" r="r" b="b"/>
                <a:pathLst>
                  <a:path w="355897" h="831656">
                    <a:moveTo>
                      <a:pt x="0" y="831656"/>
                    </a:moveTo>
                    <a:lnTo>
                      <a:pt x="0" y="28268"/>
                    </a:lnTo>
                    <a:cubicBezTo>
                      <a:pt x="0" y="20771"/>
                      <a:pt x="2978" y="13581"/>
                      <a:pt x="8280" y="8279"/>
                    </a:cubicBezTo>
                    <a:cubicBezTo>
                      <a:pt x="13581" y="2978"/>
                      <a:pt x="20772" y="0"/>
                      <a:pt x="28269" y="0"/>
                    </a:cubicBezTo>
                    <a:lnTo>
                      <a:pt x="327628" y="0"/>
                    </a:lnTo>
                    <a:cubicBezTo>
                      <a:pt x="335125" y="0"/>
                      <a:pt x="342316" y="2978"/>
                      <a:pt x="347617" y="8279"/>
                    </a:cubicBezTo>
                    <a:cubicBezTo>
                      <a:pt x="352919" y="13581"/>
                      <a:pt x="355897" y="20771"/>
                      <a:pt x="355897" y="28268"/>
                    </a:cubicBezTo>
                    <a:lnTo>
                      <a:pt x="355897" y="831656"/>
                    </a:lnTo>
                    <a:close/>
                  </a:path>
                </a:pathLst>
              </a:custGeom>
              <a:solidFill>
                <a:srgbClr val="2C8BBB"/>
              </a:solidFill>
            </p:spPr>
          </p:sp>
          <p:sp>
            <p:nvSpPr>
              <p:cNvPr id="55" name="Freeform 55"/>
              <p:cNvSpPr/>
              <p:nvPr/>
            </p:nvSpPr>
            <p:spPr>
              <a:xfrm>
                <a:off x="9187267" y="5221494"/>
                <a:ext cx="355897" cy="997496"/>
              </a:xfrm>
              <a:custGeom>
                <a:avLst/>
                <a:gdLst/>
                <a:ahLst/>
                <a:cxnLst/>
                <a:rect l="l" t="t" r="r" b="b"/>
                <a:pathLst>
                  <a:path w="355897" h="997496">
                    <a:moveTo>
                      <a:pt x="0" y="997496"/>
                    </a:moveTo>
                    <a:lnTo>
                      <a:pt x="0" y="28269"/>
                    </a:lnTo>
                    <a:cubicBezTo>
                      <a:pt x="0" y="20771"/>
                      <a:pt x="2978" y="13581"/>
                      <a:pt x="8279" y="8279"/>
                    </a:cubicBezTo>
                    <a:cubicBezTo>
                      <a:pt x="13581" y="2978"/>
                      <a:pt x="20772" y="0"/>
                      <a:pt x="28269" y="0"/>
                    </a:cubicBezTo>
                    <a:lnTo>
                      <a:pt x="327628" y="0"/>
                    </a:lnTo>
                    <a:cubicBezTo>
                      <a:pt x="335125" y="0"/>
                      <a:pt x="342316" y="2978"/>
                      <a:pt x="347618" y="8279"/>
                    </a:cubicBezTo>
                    <a:cubicBezTo>
                      <a:pt x="352919" y="13581"/>
                      <a:pt x="355897" y="20771"/>
                      <a:pt x="355897" y="28269"/>
                    </a:cubicBezTo>
                    <a:lnTo>
                      <a:pt x="355897" y="997496"/>
                    </a:lnTo>
                    <a:close/>
                  </a:path>
                </a:pathLst>
              </a:custGeom>
              <a:solidFill>
                <a:srgbClr val="2C8BBB"/>
              </a:solidFill>
            </p:spPr>
          </p:sp>
          <p:sp>
            <p:nvSpPr>
              <p:cNvPr id="56" name="Freeform 56"/>
              <p:cNvSpPr/>
              <p:nvPr/>
            </p:nvSpPr>
            <p:spPr>
              <a:xfrm>
                <a:off x="10954050" y="5022486"/>
                <a:ext cx="355896" cy="1196504"/>
              </a:xfrm>
              <a:custGeom>
                <a:avLst/>
                <a:gdLst/>
                <a:ahLst/>
                <a:cxnLst/>
                <a:rect l="l" t="t" r="r" b="b"/>
                <a:pathLst>
                  <a:path w="355896" h="1196504">
                    <a:moveTo>
                      <a:pt x="0" y="1196504"/>
                    </a:moveTo>
                    <a:lnTo>
                      <a:pt x="0" y="28269"/>
                    </a:lnTo>
                    <a:cubicBezTo>
                      <a:pt x="0" y="12657"/>
                      <a:pt x="12656" y="0"/>
                      <a:pt x="28268" y="0"/>
                    </a:cubicBezTo>
                    <a:lnTo>
                      <a:pt x="327627" y="0"/>
                    </a:lnTo>
                    <a:cubicBezTo>
                      <a:pt x="335124" y="0"/>
                      <a:pt x="342315" y="2978"/>
                      <a:pt x="347617" y="8280"/>
                    </a:cubicBezTo>
                    <a:cubicBezTo>
                      <a:pt x="352918" y="13581"/>
                      <a:pt x="355896" y="20772"/>
                      <a:pt x="355896" y="28269"/>
                    </a:cubicBezTo>
                    <a:lnTo>
                      <a:pt x="355896" y="1196504"/>
                    </a:lnTo>
                    <a:close/>
                  </a:path>
                </a:pathLst>
              </a:custGeom>
              <a:solidFill>
                <a:srgbClr val="2C8BBB"/>
              </a:solidFill>
            </p:spPr>
          </p:sp>
          <p:sp>
            <p:nvSpPr>
              <p:cNvPr id="57" name="Freeform 57"/>
              <p:cNvSpPr/>
              <p:nvPr/>
            </p:nvSpPr>
            <p:spPr>
              <a:xfrm>
                <a:off x="12720832" y="4783677"/>
                <a:ext cx="355897" cy="1435313"/>
              </a:xfrm>
              <a:custGeom>
                <a:avLst/>
                <a:gdLst/>
                <a:ahLst/>
                <a:cxnLst/>
                <a:rect l="l" t="t" r="r" b="b"/>
                <a:pathLst>
                  <a:path w="355897" h="1435313">
                    <a:moveTo>
                      <a:pt x="0" y="1435313"/>
                    </a:moveTo>
                    <a:lnTo>
                      <a:pt x="0" y="28268"/>
                    </a:lnTo>
                    <a:cubicBezTo>
                      <a:pt x="0" y="12656"/>
                      <a:pt x="12656" y="0"/>
                      <a:pt x="28268" y="0"/>
                    </a:cubicBezTo>
                    <a:lnTo>
                      <a:pt x="327627" y="0"/>
                    </a:lnTo>
                    <a:cubicBezTo>
                      <a:pt x="335125" y="0"/>
                      <a:pt x="342315" y="2978"/>
                      <a:pt x="347617" y="8279"/>
                    </a:cubicBezTo>
                    <a:cubicBezTo>
                      <a:pt x="352919" y="13581"/>
                      <a:pt x="355897" y="20771"/>
                      <a:pt x="355897" y="28268"/>
                    </a:cubicBezTo>
                    <a:lnTo>
                      <a:pt x="355897" y="1435313"/>
                    </a:lnTo>
                    <a:close/>
                  </a:path>
                </a:pathLst>
              </a:custGeom>
              <a:solidFill>
                <a:srgbClr val="2C8BBB"/>
              </a:solidFill>
            </p:spPr>
          </p:sp>
          <p:sp>
            <p:nvSpPr>
              <p:cNvPr id="58" name="Freeform 58"/>
              <p:cNvSpPr/>
              <p:nvPr/>
            </p:nvSpPr>
            <p:spPr>
              <a:xfrm>
                <a:off x="14487615" y="4497106"/>
                <a:ext cx="355896" cy="1721884"/>
              </a:xfrm>
              <a:custGeom>
                <a:avLst/>
                <a:gdLst/>
                <a:ahLst/>
                <a:cxnLst/>
                <a:rect l="l" t="t" r="r" b="b"/>
                <a:pathLst>
                  <a:path w="355896" h="1721884">
                    <a:moveTo>
                      <a:pt x="0" y="1721884"/>
                    </a:moveTo>
                    <a:lnTo>
                      <a:pt x="0" y="28269"/>
                    </a:lnTo>
                    <a:cubicBezTo>
                      <a:pt x="0" y="12656"/>
                      <a:pt x="12657" y="1"/>
                      <a:pt x="28268" y="0"/>
                    </a:cubicBezTo>
                    <a:lnTo>
                      <a:pt x="327626" y="0"/>
                    </a:lnTo>
                    <a:cubicBezTo>
                      <a:pt x="335124" y="0"/>
                      <a:pt x="342314" y="2978"/>
                      <a:pt x="347616" y="8279"/>
                    </a:cubicBezTo>
                    <a:cubicBezTo>
                      <a:pt x="352918" y="13581"/>
                      <a:pt x="355896" y="20771"/>
                      <a:pt x="355896" y="28269"/>
                    </a:cubicBezTo>
                    <a:lnTo>
                      <a:pt x="355896" y="1721884"/>
                    </a:lnTo>
                    <a:close/>
                  </a:path>
                </a:pathLst>
              </a:custGeom>
              <a:solidFill>
                <a:srgbClr val="2C8BBB"/>
              </a:solidFill>
            </p:spPr>
          </p:sp>
          <p:sp>
            <p:nvSpPr>
              <p:cNvPr id="59" name="Freeform 59"/>
              <p:cNvSpPr/>
              <p:nvPr/>
            </p:nvSpPr>
            <p:spPr>
              <a:xfrm>
                <a:off x="16254397" y="4153220"/>
                <a:ext cx="355896" cy="2065770"/>
              </a:xfrm>
              <a:custGeom>
                <a:avLst/>
                <a:gdLst/>
                <a:ahLst/>
                <a:cxnLst/>
                <a:rect l="l" t="t" r="r" b="b"/>
                <a:pathLst>
                  <a:path w="355896" h="2065770">
                    <a:moveTo>
                      <a:pt x="0" y="2065770"/>
                    </a:moveTo>
                    <a:lnTo>
                      <a:pt x="0" y="28269"/>
                    </a:lnTo>
                    <a:cubicBezTo>
                      <a:pt x="0" y="12657"/>
                      <a:pt x="12657" y="1"/>
                      <a:pt x="28268" y="1"/>
                    </a:cubicBezTo>
                    <a:lnTo>
                      <a:pt x="327627" y="1"/>
                    </a:lnTo>
                    <a:cubicBezTo>
                      <a:pt x="335124" y="0"/>
                      <a:pt x="342314" y="2978"/>
                      <a:pt x="347616" y="8280"/>
                    </a:cubicBezTo>
                    <a:cubicBezTo>
                      <a:pt x="352918" y="13581"/>
                      <a:pt x="355896" y="20772"/>
                      <a:pt x="355896" y="28269"/>
                    </a:cubicBezTo>
                    <a:lnTo>
                      <a:pt x="355896" y="2065770"/>
                    </a:lnTo>
                    <a:close/>
                  </a:path>
                </a:pathLst>
              </a:custGeom>
              <a:solidFill>
                <a:srgbClr val="2C8BBB"/>
              </a:solidFill>
            </p:spPr>
          </p:sp>
          <p:sp>
            <p:nvSpPr>
              <p:cNvPr id="60" name="Freeform 60"/>
              <p:cNvSpPr/>
              <p:nvPr/>
            </p:nvSpPr>
            <p:spPr>
              <a:xfrm>
                <a:off x="706713" y="5595304"/>
                <a:ext cx="355896" cy="623686"/>
              </a:xfrm>
              <a:custGeom>
                <a:avLst/>
                <a:gdLst/>
                <a:ahLst/>
                <a:cxnLst/>
                <a:rect l="l" t="t" r="r" b="b"/>
                <a:pathLst>
                  <a:path w="355896" h="623686">
                    <a:moveTo>
                      <a:pt x="0" y="623686"/>
                    </a:moveTo>
                    <a:lnTo>
                      <a:pt x="0" y="28268"/>
                    </a:lnTo>
                    <a:cubicBezTo>
                      <a:pt x="0" y="12656"/>
                      <a:pt x="12656" y="0"/>
                      <a:pt x="28268" y="0"/>
                    </a:cubicBezTo>
                    <a:lnTo>
                      <a:pt x="327628" y="0"/>
                    </a:lnTo>
                    <a:cubicBezTo>
                      <a:pt x="343240" y="0"/>
                      <a:pt x="355896" y="12656"/>
                      <a:pt x="355896" y="28268"/>
                    </a:cubicBezTo>
                    <a:lnTo>
                      <a:pt x="355896" y="623686"/>
                    </a:lnTo>
                    <a:close/>
                  </a:path>
                </a:pathLst>
              </a:custGeom>
              <a:solidFill>
                <a:srgbClr val="38A37F"/>
              </a:solidFill>
            </p:spPr>
          </p:sp>
          <p:sp>
            <p:nvSpPr>
              <p:cNvPr id="61" name="Freeform 61"/>
              <p:cNvSpPr/>
              <p:nvPr/>
            </p:nvSpPr>
            <p:spPr>
              <a:xfrm>
                <a:off x="2473495" y="5471561"/>
                <a:ext cx="355896" cy="747429"/>
              </a:xfrm>
              <a:custGeom>
                <a:avLst/>
                <a:gdLst/>
                <a:ahLst/>
                <a:cxnLst/>
                <a:rect l="l" t="t" r="r" b="b"/>
                <a:pathLst>
                  <a:path w="355896" h="747429">
                    <a:moveTo>
                      <a:pt x="0" y="747429"/>
                    </a:moveTo>
                    <a:lnTo>
                      <a:pt x="0" y="28268"/>
                    </a:lnTo>
                    <a:cubicBezTo>
                      <a:pt x="0" y="12656"/>
                      <a:pt x="12656" y="0"/>
                      <a:pt x="28269" y="0"/>
                    </a:cubicBezTo>
                    <a:lnTo>
                      <a:pt x="327628" y="0"/>
                    </a:lnTo>
                    <a:cubicBezTo>
                      <a:pt x="343240" y="0"/>
                      <a:pt x="355896" y="12656"/>
                      <a:pt x="355896" y="28268"/>
                    </a:cubicBezTo>
                    <a:lnTo>
                      <a:pt x="355896" y="747429"/>
                    </a:lnTo>
                    <a:close/>
                  </a:path>
                </a:pathLst>
              </a:custGeom>
              <a:solidFill>
                <a:srgbClr val="38A37F"/>
              </a:solidFill>
            </p:spPr>
          </p:sp>
          <p:sp>
            <p:nvSpPr>
              <p:cNvPr id="62" name="Freeform 62"/>
              <p:cNvSpPr/>
              <p:nvPr/>
            </p:nvSpPr>
            <p:spPr>
              <a:xfrm>
                <a:off x="4240277" y="5328795"/>
                <a:ext cx="355896" cy="890195"/>
              </a:xfrm>
              <a:custGeom>
                <a:avLst/>
                <a:gdLst/>
                <a:ahLst/>
                <a:cxnLst/>
                <a:rect l="l" t="t" r="r" b="b"/>
                <a:pathLst>
                  <a:path w="355896" h="890195">
                    <a:moveTo>
                      <a:pt x="0" y="890195"/>
                    </a:moveTo>
                    <a:lnTo>
                      <a:pt x="0" y="28269"/>
                    </a:lnTo>
                    <a:cubicBezTo>
                      <a:pt x="0" y="20771"/>
                      <a:pt x="2978" y="13581"/>
                      <a:pt x="8280" y="8280"/>
                    </a:cubicBezTo>
                    <a:cubicBezTo>
                      <a:pt x="13581" y="2978"/>
                      <a:pt x="20771" y="0"/>
                      <a:pt x="28269" y="0"/>
                    </a:cubicBezTo>
                    <a:lnTo>
                      <a:pt x="327628" y="0"/>
                    </a:lnTo>
                    <a:cubicBezTo>
                      <a:pt x="335126" y="0"/>
                      <a:pt x="342316" y="2978"/>
                      <a:pt x="347617" y="8280"/>
                    </a:cubicBezTo>
                    <a:cubicBezTo>
                      <a:pt x="352919" y="13581"/>
                      <a:pt x="355897" y="20771"/>
                      <a:pt x="355897" y="28269"/>
                    </a:cubicBezTo>
                    <a:lnTo>
                      <a:pt x="355897" y="890195"/>
                    </a:lnTo>
                    <a:close/>
                  </a:path>
                </a:pathLst>
              </a:custGeom>
              <a:solidFill>
                <a:srgbClr val="38A37F"/>
              </a:solidFill>
            </p:spPr>
          </p:sp>
          <p:sp>
            <p:nvSpPr>
              <p:cNvPr id="63" name="Freeform 63"/>
              <p:cNvSpPr/>
              <p:nvPr/>
            </p:nvSpPr>
            <p:spPr>
              <a:xfrm>
                <a:off x="6007059" y="5152854"/>
                <a:ext cx="355896" cy="1066136"/>
              </a:xfrm>
              <a:custGeom>
                <a:avLst/>
                <a:gdLst/>
                <a:ahLst/>
                <a:cxnLst/>
                <a:rect l="l" t="t" r="r" b="b"/>
                <a:pathLst>
                  <a:path w="355896" h="1066136">
                    <a:moveTo>
                      <a:pt x="0" y="1066136"/>
                    </a:moveTo>
                    <a:lnTo>
                      <a:pt x="0" y="28269"/>
                    </a:lnTo>
                    <a:cubicBezTo>
                      <a:pt x="0" y="20772"/>
                      <a:pt x="2978" y="13581"/>
                      <a:pt x="8280" y="8280"/>
                    </a:cubicBezTo>
                    <a:cubicBezTo>
                      <a:pt x="13581" y="2978"/>
                      <a:pt x="20772" y="0"/>
                      <a:pt x="28269" y="0"/>
                    </a:cubicBezTo>
                    <a:lnTo>
                      <a:pt x="327628" y="0"/>
                    </a:lnTo>
                    <a:cubicBezTo>
                      <a:pt x="335126" y="0"/>
                      <a:pt x="342316" y="2979"/>
                      <a:pt x="347617" y="8280"/>
                    </a:cubicBezTo>
                    <a:cubicBezTo>
                      <a:pt x="352919" y="13581"/>
                      <a:pt x="355897" y="20772"/>
                      <a:pt x="355897" y="28269"/>
                    </a:cubicBezTo>
                    <a:lnTo>
                      <a:pt x="355897" y="1066136"/>
                    </a:lnTo>
                    <a:close/>
                  </a:path>
                </a:pathLst>
              </a:custGeom>
              <a:solidFill>
                <a:srgbClr val="38A37F"/>
              </a:solidFill>
            </p:spPr>
          </p:sp>
          <p:sp>
            <p:nvSpPr>
              <p:cNvPr id="64" name="Freeform 64"/>
              <p:cNvSpPr/>
              <p:nvPr/>
            </p:nvSpPr>
            <p:spPr>
              <a:xfrm>
                <a:off x="7773842" y="5100649"/>
                <a:ext cx="355896" cy="1118341"/>
              </a:xfrm>
              <a:custGeom>
                <a:avLst/>
                <a:gdLst/>
                <a:ahLst/>
                <a:cxnLst/>
                <a:rect l="l" t="t" r="r" b="b"/>
                <a:pathLst>
                  <a:path w="355896" h="1118341">
                    <a:moveTo>
                      <a:pt x="0" y="1118341"/>
                    </a:moveTo>
                    <a:lnTo>
                      <a:pt x="0" y="28269"/>
                    </a:lnTo>
                    <a:cubicBezTo>
                      <a:pt x="0" y="20771"/>
                      <a:pt x="2978" y="13581"/>
                      <a:pt x="8280" y="8279"/>
                    </a:cubicBezTo>
                    <a:cubicBezTo>
                      <a:pt x="13581" y="2978"/>
                      <a:pt x="20771" y="0"/>
                      <a:pt x="28269" y="0"/>
                    </a:cubicBezTo>
                    <a:lnTo>
                      <a:pt x="327628" y="0"/>
                    </a:lnTo>
                    <a:cubicBezTo>
                      <a:pt x="343240" y="1"/>
                      <a:pt x="355896" y="12656"/>
                      <a:pt x="355896" y="28269"/>
                    </a:cubicBezTo>
                    <a:lnTo>
                      <a:pt x="355896" y="1118341"/>
                    </a:lnTo>
                    <a:close/>
                  </a:path>
                </a:pathLst>
              </a:custGeom>
              <a:solidFill>
                <a:srgbClr val="38A37F"/>
              </a:solidFill>
            </p:spPr>
          </p:sp>
          <p:sp>
            <p:nvSpPr>
              <p:cNvPr id="65" name="Freeform 65"/>
              <p:cNvSpPr/>
              <p:nvPr/>
            </p:nvSpPr>
            <p:spPr>
              <a:xfrm>
                <a:off x="9540624" y="5045310"/>
                <a:ext cx="355896" cy="1173680"/>
              </a:xfrm>
              <a:custGeom>
                <a:avLst/>
                <a:gdLst/>
                <a:ahLst/>
                <a:cxnLst/>
                <a:rect l="l" t="t" r="r" b="b"/>
                <a:pathLst>
                  <a:path w="355896" h="1173680">
                    <a:moveTo>
                      <a:pt x="0" y="1173680"/>
                    </a:moveTo>
                    <a:lnTo>
                      <a:pt x="0" y="28269"/>
                    </a:lnTo>
                    <a:cubicBezTo>
                      <a:pt x="0" y="20771"/>
                      <a:pt x="2978" y="13581"/>
                      <a:pt x="8280" y="8280"/>
                    </a:cubicBezTo>
                    <a:cubicBezTo>
                      <a:pt x="13581" y="2978"/>
                      <a:pt x="20771" y="0"/>
                      <a:pt x="28269" y="0"/>
                    </a:cubicBezTo>
                    <a:lnTo>
                      <a:pt x="327628" y="0"/>
                    </a:lnTo>
                    <a:cubicBezTo>
                      <a:pt x="343240" y="1"/>
                      <a:pt x="355896" y="12656"/>
                      <a:pt x="355896" y="28269"/>
                    </a:cubicBezTo>
                    <a:lnTo>
                      <a:pt x="355896" y="1173680"/>
                    </a:lnTo>
                    <a:close/>
                  </a:path>
                </a:pathLst>
              </a:custGeom>
              <a:solidFill>
                <a:srgbClr val="38A37F"/>
              </a:solidFill>
            </p:spPr>
          </p:sp>
          <p:sp>
            <p:nvSpPr>
              <p:cNvPr id="66" name="Freeform 66"/>
              <p:cNvSpPr/>
              <p:nvPr/>
            </p:nvSpPr>
            <p:spPr>
              <a:xfrm>
                <a:off x="11307406" y="4987132"/>
                <a:ext cx="355897" cy="1231857"/>
              </a:xfrm>
              <a:custGeom>
                <a:avLst/>
                <a:gdLst/>
                <a:ahLst/>
                <a:cxnLst/>
                <a:rect l="l" t="t" r="r" b="b"/>
                <a:pathLst>
                  <a:path w="355897" h="1231857">
                    <a:moveTo>
                      <a:pt x="0" y="1231858"/>
                    </a:moveTo>
                    <a:lnTo>
                      <a:pt x="0" y="28269"/>
                    </a:lnTo>
                    <a:cubicBezTo>
                      <a:pt x="0" y="20772"/>
                      <a:pt x="2978" y="13581"/>
                      <a:pt x="8280" y="8280"/>
                    </a:cubicBezTo>
                    <a:cubicBezTo>
                      <a:pt x="13581" y="2979"/>
                      <a:pt x="20772" y="0"/>
                      <a:pt x="28269" y="0"/>
                    </a:cubicBezTo>
                    <a:lnTo>
                      <a:pt x="327628" y="0"/>
                    </a:lnTo>
                    <a:cubicBezTo>
                      <a:pt x="335125" y="0"/>
                      <a:pt x="342315" y="2979"/>
                      <a:pt x="347617" y="8280"/>
                    </a:cubicBezTo>
                    <a:cubicBezTo>
                      <a:pt x="352919" y="13581"/>
                      <a:pt x="355897" y="20772"/>
                      <a:pt x="355897" y="28269"/>
                    </a:cubicBezTo>
                    <a:lnTo>
                      <a:pt x="355897" y="1231858"/>
                    </a:lnTo>
                    <a:close/>
                  </a:path>
                </a:pathLst>
              </a:custGeom>
              <a:solidFill>
                <a:srgbClr val="38A37F"/>
              </a:solidFill>
            </p:spPr>
          </p:sp>
          <p:sp>
            <p:nvSpPr>
              <p:cNvPr id="67" name="Freeform 67"/>
              <p:cNvSpPr/>
              <p:nvPr/>
            </p:nvSpPr>
            <p:spPr>
              <a:xfrm>
                <a:off x="13074188" y="4925982"/>
                <a:ext cx="355896" cy="1293008"/>
              </a:xfrm>
              <a:custGeom>
                <a:avLst/>
                <a:gdLst/>
                <a:ahLst/>
                <a:cxnLst/>
                <a:rect l="l" t="t" r="r" b="b"/>
                <a:pathLst>
                  <a:path w="355896" h="1293008">
                    <a:moveTo>
                      <a:pt x="0" y="1293008"/>
                    </a:moveTo>
                    <a:lnTo>
                      <a:pt x="0" y="28269"/>
                    </a:lnTo>
                    <a:cubicBezTo>
                      <a:pt x="0" y="20771"/>
                      <a:pt x="2978" y="13581"/>
                      <a:pt x="8280" y="8280"/>
                    </a:cubicBezTo>
                    <a:cubicBezTo>
                      <a:pt x="13582" y="2978"/>
                      <a:pt x="20772" y="0"/>
                      <a:pt x="28270" y="0"/>
                    </a:cubicBezTo>
                    <a:lnTo>
                      <a:pt x="327628" y="0"/>
                    </a:lnTo>
                    <a:cubicBezTo>
                      <a:pt x="343240" y="1"/>
                      <a:pt x="355896" y="12656"/>
                      <a:pt x="355896" y="28269"/>
                    </a:cubicBezTo>
                    <a:lnTo>
                      <a:pt x="355896" y="1293008"/>
                    </a:lnTo>
                    <a:close/>
                  </a:path>
                </a:pathLst>
              </a:custGeom>
              <a:solidFill>
                <a:srgbClr val="38A37F"/>
              </a:solidFill>
            </p:spPr>
          </p:sp>
          <p:sp>
            <p:nvSpPr>
              <p:cNvPr id="68" name="Freeform 68"/>
              <p:cNvSpPr/>
              <p:nvPr/>
            </p:nvSpPr>
            <p:spPr>
              <a:xfrm>
                <a:off x="14840970" y="4861719"/>
                <a:ext cx="355898" cy="1357271"/>
              </a:xfrm>
              <a:custGeom>
                <a:avLst/>
                <a:gdLst/>
                <a:ahLst/>
                <a:cxnLst/>
                <a:rect l="l" t="t" r="r" b="b"/>
                <a:pathLst>
                  <a:path w="355898" h="1357271">
                    <a:moveTo>
                      <a:pt x="0" y="1357271"/>
                    </a:moveTo>
                    <a:lnTo>
                      <a:pt x="0" y="28269"/>
                    </a:lnTo>
                    <a:cubicBezTo>
                      <a:pt x="0" y="20771"/>
                      <a:pt x="2978" y="13581"/>
                      <a:pt x="8280" y="8279"/>
                    </a:cubicBezTo>
                    <a:cubicBezTo>
                      <a:pt x="13582" y="2978"/>
                      <a:pt x="20772" y="0"/>
                      <a:pt x="28270" y="0"/>
                    </a:cubicBezTo>
                    <a:lnTo>
                      <a:pt x="327628" y="0"/>
                    </a:lnTo>
                    <a:cubicBezTo>
                      <a:pt x="335125" y="0"/>
                      <a:pt x="342316" y="2978"/>
                      <a:pt x="347618" y="8279"/>
                    </a:cubicBezTo>
                    <a:cubicBezTo>
                      <a:pt x="352920" y="13581"/>
                      <a:pt x="355898" y="20771"/>
                      <a:pt x="355898" y="28269"/>
                    </a:cubicBezTo>
                    <a:lnTo>
                      <a:pt x="355898" y="1357271"/>
                    </a:lnTo>
                    <a:close/>
                  </a:path>
                </a:pathLst>
              </a:custGeom>
              <a:solidFill>
                <a:srgbClr val="38A37F"/>
              </a:solidFill>
            </p:spPr>
          </p:sp>
          <p:sp>
            <p:nvSpPr>
              <p:cNvPr id="69" name="Freeform 69"/>
              <p:cNvSpPr/>
              <p:nvPr/>
            </p:nvSpPr>
            <p:spPr>
              <a:xfrm>
                <a:off x="16607752" y="4794194"/>
                <a:ext cx="355898" cy="1424796"/>
              </a:xfrm>
              <a:custGeom>
                <a:avLst/>
                <a:gdLst/>
                <a:ahLst/>
                <a:cxnLst/>
                <a:rect l="l" t="t" r="r" b="b"/>
                <a:pathLst>
                  <a:path w="355898" h="1424796">
                    <a:moveTo>
                      <a:pt x="0" y="1424796"/>
                    </a:moveTo>
                    <a:lnTo>
                      <a:pt x="0" y="28269"/>
                    </a:lnTo>
                    <a:cubicBezTo>
                      <a:pt x="0" y="20772"/>
                      <a:pt x="2978" y="13582"/>
                      <a:pt x="8280" y="8280"/>
                    </a:cubicBezTo>
                    <a:cubicBezTo>
                      <a:pt x="13582" y="2978"/>
                      <a:pt x="20773" y="0"/>
                      <a:pt x="28270" y="1"/>
                    </a:cubicBezTo>
                    <a:lnTo>
                      <a:pt x="327628" y="1"/>
                    </a:lnTo>
                    <a:cubicBezTo>
                      <a:pt x="335125" y="0"/>
                      <a:pt x="342316" y="2978"/>
                      <a:pt x="347618" y="8280"/>
                    </a:cubicBezTo>
                    <a:cubicBezTo>
                      <a:pt x="352920" y="13582"/>
                      <a:pt x="355898" y="20772"/>
                      <a:pt x="355898" y="28269"/>
                    </a:cubicBezTo>
                    <a:lnTo>
                      <a:pt x="355898" y="1424796"/>
                    </a:lnTo>
                    <a:close/>
                  </a:path>
                </a:pathLst>
              </a:custGeom>
              <a:solidFill>
                <a:srgbClr val="38A37F"/>
              </a:solidFill>
            </p:spPr>
          </p:sp>
          <p:sp>
            <p:nvSpPr>
              <p:cNvPr id="70" name="Freeform 70"/>
              <p:cNvSpPr/>
              <p:nvPr/>
            </p:nvSpPr>
            <p:spPr>
              <a:xfrm>
                <a:off x="1060069" y="5838451"/>
                <a:ext cx="355897" cy="380539"/>
              </a:xfrm>
              <a:custGeom>
                <a:avLst/>
                <a:gdLst/>
                <a:ahLst/>
                <a:cxnLst/>
                <a:rect l="l" t="t" r="r" b="b"/>
                <a:pathLst>
                  <a:path w="355897" h="380539">
                    <a:moveTo>
                      <a:pt x="0" y="380539"/>
                    </a:moveTo>
                    <a:lnTo>
                      <a:pt x="0" y="28268"/>
                    </a:lnTo>
                    <a:cubicBezTo>
                      <a:pt x="0" y="20771"/>
                      <a:pt x="2979" y="13581"/>
                      <a:pt x="8280" y="8279"/>
                    </a:cubicBezTo>
                    <a:cubicBezTo>
                      <a:pt x="13581" y="2978"/>
                      <a:pt x="20772" y="0"/>
                      <a:pt x="28269" y="0"/>
                    </a:cubicBezTo>
                    <a:lnTo>
                      <a:pt x="327628" y="0"/>
                    </a:lnTo>
                    <a:cubicBezTo>
                      <a:pt x="335126" y="0"/>
                      <a:pt x="342316" y="2978"/>
                      <a:pt x="347617" y="8279"/>
                    </a:cubicBezTo>
                    <a:cubicBezTo>
                      <a:pt x="352919" y="13581"/>
                      <a:pt x="355897" y="20771"/>
                      <a:pt x="355897" y="28268"/>
                    </a:cubicBezTo>
                    <a:lnTo>
                      <a:pt x="355897" y="380539"/>
                    </a:lnTo>
                    <a:close/>
                  </a:path>
                </a:pathLst>
              </a:custGeom>
              <a:solidFill>
                <a:srgbClr val="DDA63A"/>
              </a:solidFill>
            </p:spPr>
          </p:sp>
          <p:sp>
            <p:nvSpPr>
              <p:cNvPr id="71" name="Freeform 71"/>
              <p:cNvSpPr/>
              <p:nvPr/>
            </p:nvSpPr>
            <p:spPr>
              <a:xfrm>
                <a:off x="2826851" y="5676085"/>
                <a:ext cx="355896" cy="542905"/>
              </a:xfrm>
              <a:custGeom>
                <a:avLst/>
                <a:gdLst/>
                <a:ahLst/>
                <a:cxnLst/>
                <a:rect l="l" t="t" r="r" b="b"/>
                <a:pathLst>
                  <a:path w="355896" h="542905">
                    <a:moveTo>
                      <a:pt x="0" y="542905"/>
                    </a:moveTo>
                    <a:lnTo>
                      <a:pt x="0" y="28268"/>
                    </a:lnTo>
                    <a:cubicBezTo>
                      <a:pt x="0" y="20771"/>
                      <a:pt x="2979" y="13580"/>
                      <a:pt x="8280" y="8279"/>
                    </a:cubicBezTo>
                    <a:cubicBezTo>
                      <a:pt x="13582" y="2978"/>
                      <a:pt x="20772" y="0"/>
                      <a:pt x="28269" y="0"/>
                    </a:cubicBezTo>
                    <a:lnTo>
                      <a:pt x="327629" y="0"/>
                    </a:lnTo>
                    <a:cubicBezTo>
                      <a:pt x="343241" y="0"/>
                      <a:pt x="355897" y="12656"/>
                      <a:pt x="355897" y="28268"/>
                    </a:cubicBezTo>
                    <a:lnTo>
                      <a:pt x="355897" y="542905"/>
                    </a:lnTo>
                    <a:close/>
                  </a:path>
                </a:pathLst>
              </a:custGeom>
              <a:solidFill>
                <a:srgbClr val="DDA63A"/>
              </a:solidFill>
            </p:spPr>
          </p:sp>
          <p:sp>
            <p:nvSpPr>
              <p:cNvPr id="72" name="Freeform 72"/>
              <p:cNvSpPr/>
              <p:nvPr/>
            </p:nvSpPr>
            <p:spPr>
              <a:xfrm>
                <a:off x="4593634" y="5141315"/>
                <a:ext cx="355896" cy="1077675"/>
              </a:xfrm>
              <a:custGeom>
                <a:avLst/>
                <a:gdLst/>
                <a:ahLst/>
                <a:cxnLst/>
                <a:rect l="l" t="t" r="r" b="b"/>
                <a:pathLst>
                  <a:path w="355896" h="1077675">
                    <a:moveTo>
                      <a:pt x="0" y="1077675"/>
                    </a:moveTo>
                    <a:lnTo>
                      <a:pt x="0" y="28269"/>
                    </a:lnTo>
                    <a:cubicBezTo>
                      <a:pt x="0" y="20771"/>
                      <a:pt x="2978" y="13581"/>
                      <a:pt x="8279" y="8280"/>
                    </a:cubicBezTo>
                    <a:cubicBezTo>
                      <a:pt x="13581" y="2978"/>
                      <a:pt x="20771" y="0"/>
                      <a:pt x="28268" y="0"/>
                    </a:cubicBezTo>
                    <a:lnTo>
                      <a:pt x="327628" y="0"/>
                    </a:lnTo>
                    <a:cubicBezTo>
                      <a:pt x="335125" y="0"/>
                      <a:pt x="342315" y="2978"/>
                      <a:pt x="347617" y="8280"/>
                    </a:cubicBezTo>
                    <a:cubicBezTo>
                      <a:pt x="352918" y="13581"/>
                      <a:pt x="355896" y="20771"/>
                      <a:pt x="355896" y="28269"/>
                    </a:cubicBezTo>
                    <a:lnTo>
                      <a:pt x="355896" y="1077675"/>
                    </a:lnTo>
                    <a:close/>
                  </a:path>
                </a:pathLst>
              </a:custGeom>
              <a:solidFill>
                <a:srgbClr val="DDA63A"/>
              </a:solidFill>
            </p:spPr>
          </p:sp>
          <p:sp>
            <p:nvSpPr>
              <p:cNvPr id="73" name="Freeform 73"/>
              <p:cNvSpPr/>
              <p:nvPr/>
            </p:nvSpPr>
            <p:spPr>
              <a:xfrm>
                <a:off x="6360416" y="4605653"/>
                <a:ext cx="355896" cy="1613337"/>
              </a:xfrm>
              <a:custGeom>
                <a:avLst/>
                <a:gdLst/>
                <a:ahLst/>
                <a:cxnLst/>
                <a:rect l="l" t="t" r="r" b="b"/>
                <a:pathLst>
                  <a:path w="355896" h="1613337">
                    <a:moveTo>
                      <a:pt x="0" y="1613337"/>
                    </a:moveTo>
                    <a:lnTo>
                      <a:pt x="0" y="28268"/>
                    </a:lnTo>
                    <a:cubicBezTo>
                      <a:pt x="0" y="20771"/>
                      <a:pt x="2978" y="13581"/>
                      <a:pt x="8279" y="8279"/>
                    </a:cubicBezTo>
                    <a:cubicBezTo>
                      <a:pt x="13581" y="2978"/>
                      <a:pt x="20771" y="0"/>
                      <a:pt x="28268" y="0"/>
                    </a:cubicBezTo>
                    <a:lnTo>
                      <a:pt x="327628" y="0"/>
                    </a:lnTo>
                    <a:cubicBezTo>
                      <a:pt x="335125" y="0"/>
                      <a:pt x="342315" y="2978"/>
                      <a:pt x="347617" y="8279"/>
                    </a:cubicBezTo>
                    <a:cubicBezTo>
                      <a:pt x="352918" y="13581"/>
                      <a:pt x="355897" y="20771"/>
                      <a:pt x="355897" y="28268"/>
                    </a:cubicBezTo>
                    <a:lnTo>
                      <a:pt x="355897" y="1613337"/>
                    </a:lnTo>
                    <a:close/>
                  </a:path>
                </a:pathLst>
              </a:custGeom>
              <a:solidFill>
                <a:srgbClr val="DDA63A"/>
              </a:solidFill>
            </p:spPr>
          </p:sp>
          <p:sp>
            <p:nvSpPr>
              <p:cNvPr id="74" name="Freeform 74"/>
              <p:cNvSpPr/>
              <p:nvPr/>
            </p:nvSpPr>
            <p:spPr>
              <a:xfrm>
                <a:off x="8127198" y="4069990"/>
                <a:ext cx="355896" cy="2148999"/>
              </a:xfrm>
              <a:custGeom>
                <a:avLst/>
                <a:gdLst/>
                <a:ahLst/>
                <a:cxnLst/>
                <a:rect l="l" t="t" r="r" b="b"/>
                <a:pathLst>
                  <a:path w="355896" h="2148999">
                    <a:moveTo>
                      <a:pt x="0" y="2149000"/>
                    </a:moveTo>
                    <a:lnTo>
                      <a:pt x="0" y="28269"/>
                    </a:lnTo>
                    <a:cubicBezTo>
                      <a:pt x="0" y="12657"/>
                      <a:pt x="12656" y="1"/>
                      <a:pt x="28269" y="0"/>
                    </a:cubicBezTo>
                    <a:lnTo>
                      <a:pt x="327628" y="0"/>
                    </a:lnTo>
                    <a:cubicBezTo>
                      <a:pt x="335125" y="0"/>
                      <a:pt x="342315" y="2978"/>
                      <a:pt x="347616" y="8280"/>
                    </a:cubicBezTo>
                    <a:cubicBezTo>
                      <a:pt x="352918" y="13581"/>
                      <a:pt x="355897" y="20772"/>
                      <a:pt x="355897" y="28269"/>
                    </a:cubicBezTo>
                    <a:lnTo>
                      <a:pt x="355897" y="2149000"/>
                    </a:lnTo>
                    <a:close/>
                  </a:path>
                </a:pathLst>
              </a:custGeom>
              <a:solidFill>
                <a:srgbClr val="DDA63A"/>
              </a:solidFill>
            </p:spPr>
          </p:sp>
          <p:sp>
            <p:nvSpPr>
              <p:cNvPr id="75" name="Freeform 75"/>
              <p:cNvSpPr/>
              <p:nvPr/>
            </p:nvSpPr>
            <p:spPr>
              <a:xfrm>
                <a:off x="9893981" y="3641461"/>
                <a:ext cx="355896" cy="2577529"/>
              </a:xfrm>
              <a:custGeom>
                <a:avLst/>
                <a:gdLst/>
                <a:ahLst/>
                <a:cxnLst/>
                <a:rect l="l" t="t" r="r" b="b"/>
                <a:pathLst>
                  <a:path w="355896" h="2577529">
                    <a:moveTo>
                      <a:pt x="0" y="2577529"/>
                    </a:moveTo>
                    <a:lnTo>
                      <a:pt x="0" y="28268"/>
                    </a:lnTo>
                    <a:cubicBezTo>
                      <a:pt x="0" y="12656"/>
                      <a:pt x="12655" y="0"/>
                      <a:pt x="28268" y="0"/>
                    </a:cubicBezTo>
                    <a:lnTo>
                      <a:pt x="327627" y="0"/>
                    </a:lnTo>
                    <a:cubicBezTo>
                      <a:pt x="335124" y="0"/>
                      <a:pt x="342314" y="2978"/>
                      <a:pt x="347616" y="8279"/>
                    </a:cubicBezTo>
                    <a:cubicBezTo>
                      <a:pt x="352918" y="13581"/>
                      <a:pt x="355896" y="20771"/>
                      <a:pt x="355896" y="28268"/>
                    </a:cubicBezTo>
                    <a:lnTo>
                      <a:pt x="355896" y="2577529"/>
                    </a:lnTo>
                    <a:close/>
                  </a:path>
                </a:pathLst>
              </a:custGeom>
              <a:solidFill>
                <a:srgbClr val="DDA63A"/>
              </a:solidFill>
            </p:spPr>
          </p:sp>
          <p:sp>
            <p:nvSpPr>
              <p:cNvPr id="76" name="Freeform 76"/>
              <p:cNvSpPr/>
              <p:nvPr/>
            </p:nvSpPr>
            <p:spPr>
              <a:xfrm>
                <a:off x="11660763" y="3127225"/>
                <a:ext cx="355896" cy="3091765"/>
              </a:xfrm>
              <a:custGeom>
                <a:avLst/>
                <a:gdLst/>
                <a:ahLst/>
                <a:cxnLst/>
                <a:rect l="l" t="t" r="r" b="b"/>
                <a:pathLst>
                  <a:path w="355896" h="3091765">
                    <a:moveTo>
                      <a:pt x="0" y="3091765"/>
                    </a:moveTo>
                    <a:lnTo>
                      <a:pt x="0" y="28268"/>
                    </a:lnTo>
                    <a:cubicBezTo>
                      <a:pt x="0" y="12656"/>
                      <a:pt x="12655" y="0"/>
                      <a:pt x="28268" y="0"/>
                    </a:cubicBezTo>
                    <a:lnTo>
                      <a:pt x="327628" y="0"/>
                    </a:lnTo>
                    <a:cubicBezTo>
                      <a:pt x="343240" y="0"/>
                      <a:pt x="355896" y="12656"/>
                      <a:pt x="355896" y="28268"/>
                    </a:cubicBezTo>
                    <a:lnTo>
                      <a:pt x="355896" y="3091765"/>
                    </a:lnTo>
                    <a:close/>
                  </a:path>
                </a:pathLst>
              </a:custGeom>
              <a:solidFill>
                <a:srgbClr val="DDA63A"/>
              </a:solidFill>
            </p:spPr>
          </p:sp>
          <p:sp>
            <p:nvSpPr>
              <p:cNvPr id="77" name="Freeform 77"/>
              <p:cNvSpPr/>
              <p:nvPr/>
            </p:nvSpPr>
            <p:spPr>
              <a:xfrm>
                <a:off x="13427545" y="2510143"/>
                <a:ext cx="355896" cy="3708846"/>
              </a:xfrm>
              <a:custGeom>
                <a:avLst/>
                <a:gdLst/>
                <a:ahLst/>
                <a:cxnLst/>
                <a:rect l="l" t="t" r="r" b="b"/>
                <a:pathLst>
                  <a:path w="355896" h="3708846">
                    <a:moveTo>
                      <a:pt x="0" y="3708847"/>
                    </a:moveTo>
                    <a:lnTo>
                      <a:pt x="0" y="28269"/>
                    </a:lnTo>
                    <a:cubicBezTo>
                      <a:pt x="0" y="12657"/>
                      <a:pt x="12656" y="1"/>
                      <a:pt x="28268" y="0"/>
                    </a:cubicBezTo>
                    <a:lnTo>
                      <a:pt x="327628" y="0"/>
                    </a:lnTo>
                    <a:cubicBezTo>
                      <a:pt x="343239" y="1"/>
                      <a:pt x="355896" y="12657"/>
                      <a:pt x="355896" y="28269"/>
                    </a:cubicBezTo>
                    <a:lnTo>
                      <a:pt x="355896" y="3708847"/>
                    </a:lnTo>
                    <a:close/>
                  </a:path>
                </a:pathLst>
              </a:custGeom>
              <a:solidFill>
                <a:srgbClr val="DDA63A"/>
              </a:solidFill>
            </p:spPr>
          </p:sp>
          <p:sp>
            <p:nvSpPr>
              <p:cNvPr id="78" name="Freeform 78"/>
              <p:cNvSpPr/>
              <p:nvPr/>
            </p:nvSpPr>
            <p:spPr>
              <a:xfrm>
                <a:off x="15194327" y="1769644"/>
                <a:ext cx="355896" cy="4449346"/>
              </a:xfrm>
              <a:custGeom>
                <a:avLst/>
                <a:gdLst/>
                <a:ahLst/>
                <a:cxnLst/>
                <a:rect l="l" t="t" r="r" b="b"/>
                <a:pathLst>
                  <a:path w="355896" h="4449346">
                    <a:moveTo>
                      <a:pt x="0" y="4449346"/>
                    </a:moveTo>
                    <a:lnTo>
                      <a:pt x="0" y="28269"/>
                    </a:lnTo>
                    <a:cubicBezTo>
                      <a:pt x="0" y="12657"/>
                      <a:pt x="12656" y="0"/>
                      <a:pt x="28268" y="0"/>
                    </a:cubicBezTo>
                    <a:lnTo>
                      <a:pt x="327628" y="0"/>
                    </a:lnTo>
                    <a:cubicBezTo>
                      <a:pt x="343239" y="0"/>
                      <a:pt x="355896" y="12657"/>
                      <a:pt x="355896" y="28269"/>
                    </a:cubicBezTo>
                    <a:lnTo>
                      <a:pt x="355896" y="4449346"/>
                    </a:lnTo>
                    <a:close/>
                  </a:path>
                </a:pathLst>
              </a:custGeom>
              <a:solidFill>
                <a:srgbClr val="DDA63A"/>
              </a:solidFill>
            </p:spPr>
          </p:sp>
          <p:sp>
            <p:nvSpPr>
              <p:cNvPr id="79" name="Freeform 79"/>
              <p:cNvSpPr/>
              <p:nvPr/>
            </p:nvSpPr>
            <p:spPr>
              <a:xfrm>
                <a:off x="16961109" y="881041"/>
                <a:ext cx="355896" cy="5337948"/>
              </a:xfrm>
              <a:custGeom>
                <a:avLst/>
                <a:gdLst/>
                <a:ahLst/>
                <a:cxnLst/>
                <a:rect l="l" t="t" r="r" b="b"/>
                <a:pathLst>
                  <a:path w="355896" h="5337948">
                    <a:moveTo>
                      <a:pt x="0" y="5337949"/>
                    </a:moveTo>
                    <a:lnTo>
                      <a:pt x="0" y="28269"/>
                    </a:lnTo>
                    <a:cubicBezTo>
                      <a:pt x="0" y="20772"/>
                      <a:pt x="2978" y="13581"/>
                      <a:pt x="8280" y="8280"/>
                    </a:cubicBezTo>
                    <a:cubicBezTo>
                      <a:pt x="13582" y="2979"/>
                      <a:pt x="20772" y="0"/>
                      <a:pt x="28269" y="1"/>
                    </a:cubicBezTo>
                    <a:lnTo>
                      <a:pt x="327628" y="1"/>
                    </a:lnTo>
                    <a:cubicBezTo>
                      <a:pt x="343239" y="1"/>
                      <a:pt x="355896" y="12657"/>
                      <a:pt x="355896" y="28269"/>
                    </a:cubicBezTo>
                    <a:lnTo>
                      <a:pt x="355896" y="5337949"/>
                    </a:lnTo>
                    <a:close/>
                  </a:path>
                </a:pathLst>
              </a:custGeom>
              <a:solidFill>
                <a:srgbClr val="DDA63A"/>
              </a:solidFill>
            </p:spPr>
          </p:sp>
          <p:sp>
            <p:nvSpPr>
              <p:cNvPr id="80" name="Freeform 80"/>
              <p:cNvSpPr/>
              <p:nvPr/>
            </p:nvSpPr>
            <p:spPr>
              <a:xfrm>
                <a:off x="1413426" y="6218990"/>
                <a:ext cx="355896" cy="243147"/>
              </a:xfrm>
              <a:custGeom>
                <a:avLst/>
                <a:gdLst/>
                <a:ahLst/>
                <a:cxnLst/>
                <a:rect l="l" t="t" r="r" b="b"/>
                <a:pathLst>
                  <a:path w="355896" h="243147">
                    <a:moveTo>
                      <a:pt x="0" y="0"/>
                    </a:moveTo>
                    <a:lnTo>
                      <a:pt x="0" y="214878"/>
                    </a:lnTo>
                    <a:cubicBezTo>
                      <a:pt x="0" y="230490"/>
                      <a:pt x="12656" y="243147"/>
                      <a:pt x="28268" y="243147"/>
                    </a:cubicBezTo>
                    <a:lnTo>
                      <a:pt x="327628" y="243147"/>
                    </a:lnTo>
                    <a:cubicBezTo>
                      <a:pt x="335125" y="243147"/>
                      <a:pt x="342315" y="240168"/>
                      <a:pt x="347617" y="234867"/>
                    </a:cubicBezTo>
                    <a:cubicBezTo>
                      <a:pt x="352918" y="229566"/>
                      <a:pt x="355896" y="222375"/>
                      <a:pt x="355896" y="214878"/>
                    </a:cubicBezTo>
                    <a:lnTo>
                      <a:pt x="355896" y="0"/>
                    </a:lnTo>
                    <a:close/>
                  </a:path>
                </a:pathLst>
              </a:custGeom>
              <a:solidFill>
                <a:srgbClr val="A21942"/>
              </a:solidFill>
            </p:spPr>
          </p:sp>
          <p:sp>
            <p:nvSpPr>
              <p:cNvPr id="81" name="Freeform 81"/>
              <p:cNvSpPr/>
              <p:nvPr/>
            </p:nvSpPr>
            <p:spPr>
              <a:xfrm>
                <a:off x="3180208" y="6218990"/>
                <a:ext cx="355896" cy="204522"/>
              </a:xfrm>
              <a:custGeom>
                <a:avLst/>
                <a:gdLst/>
                <a:ahLst/>
                <a:cxnLst/>
                <a:rect l="l" t="t" r="r" b="b"/>
                <a:pathLst>
                  <a:path w="355896" h="204522">
                    <a:moveTo>
                      <a:pt x="0" y="0"/>
                    </a:moveTo>
                    <a:lnTo>
                      <a:pt x="0" y="176253"/>
                    </a:lnTo>
                    <a:cubicBezTo>
                      <a:pt x="0" y="191866"/>
                      <a:pt x="12656" y="204522"/>
                      <a:pt x="28268" y="204522"/>
                    </a:cubicBezTo>
                    <a:lnTo>
                      <a:pt x="327628" y="204522"/>
                    </a:lnTo>
                    <a:cubicBezTo>
                      <a:pt x="343240" y="204522"/>
                      <a:pt x="355896" y="191866"/>
                      <a:pt x="355896" y="176253"/>
                    </a:cubicBezTo>
                    <a:lnTo>
                      <a:pt x="355896" y="0"/>
                    </a:lnTo>
                    <a:close/>
                  </a:path>
                </a:pathLst>
              </a:custGeom>
              <a:solidFill>
                <a:srgbClr val="A21942"/>
              </a:solidFill>
            </p:spPr>
          </p:sp>
          <p:sp>
            <p:nvSpPr>
              <p:cNvPr id="82" name="Freeform 82"/>
              <p:cNvSpPr/>
              <p:nvPr/>
            </p:nvSpPr>
            <p:spPr>
              <a:xfrm>
                <a:off x="4946990" y="6031510"/>
                <a:ext cx="355896" cy="187480"/>
              </a:xfrm>
              <a:custGeom>
                <a:avLst/>
                <a:gdLst/>
                <a:ahLst/>
                <a:cxnLst/>
                <a:rect l="l" t="t" r="r" b="b"/>
                <a:pathLst>
                  <a:path w="355896" h="187480">
                    <a:moveTo>
                      <a:pt x="0" y="187480"/>
                    </a:moveTo>
                    <a:lnTo>
                      <a:pt x="0" y="28269"/>
                    </a:lnTo>
                    <a:cubicBezTo>
                      <a:pt x="0" y="12656"/>
                      <a:pt x="12656" y="0"/>
                      <a:pt x="28269" y="0"/>
                    </a:cubicBezTo>
                    <a:lnTo>
                      <a:pt x="327628" y="0"/>
                    </a:lnTo>
                    <a:cubicBezTo>
                      <a:pt x="335125" y="0"/>
                      <a:pt x="342315" y="2978"/>
                      <a:pt x="347617" y="8279"/>
                    </a:cubicBezTo>
                    <a:cubicBezTo>
                      <a:pt x="352918" y="13581"/>
                      <a:pt x="355897" y="20771"/>
                      <a:pt x="355897" y="28269"/>
                    </a:cubicBezTo>
                    <a:lnTo>
                      <a:pt x="355897" y="187480"/>
                    </a:lnTo>
                    <a:close/>
                  </a:path>
                </a:pathLst>
              </a:custGeom>
              <a:solidFill>
                <a:srgbClr val="A21942"/>
              </a:solidFill>
            </p:spPr>
          </p:sp>
          <p:sp>
            <p:nvSpPr>
              <p:cNvPr id="83" name="Freeform 83"/>
              <p:cNvSpPr/>
              <p:nvPr/>
            </p:nvSpPr>
            <p:spPr>
              <a:xfrm>
                <a:off x="6713772" y="5671787"/>
                <a:ext cx="355896" cy="547203"/>
              </a:xfrm>
              <a:custGeom>
                <a:avLst/>
                <a:gdLst/>
                <a:ahLst/>
                <a:cxnLst/>
                <a:rect l="l" t="t" r="r" b="b"/>
                <a:pathLst>
                  <a:path w="355896" h="547203">
                    <a:moveTo>
                      <a:pt x="0" y="547203"/>
                    </a:moveTo>
                    <a:lnTo>
                      <a:pt x="0" y="28269"/>
                    </a:lnTo>
                    <a:cubicBezTo>
                      <a:pt x="0" y="20771"/>
                      <a:pt x="2978" y="13581"/>
                      <a:pt x="8280" y="8279"/>
                    </a:cubicBezTo>
                    <a:cubicBezTo>
                      <a:pt x="13582" y="2978"/>
                      <a:pt x="20772" y="0"/>
                      <a:pt x="28269" y="0"/>
                    </a:cubicBezTo>
                    <a:lnTo>
                      <a:pt x="327628" y="0"/>
                    </a:lnTo>
                    <a:cubicBezTo>
                      <a:pt x="343241" y="1"/>
                      <a:pt x="355896" y="12656"/>
                      <a:pt x="355896" y="28269"/>
                    </a:cubicBezTo>
                    <a:lnTo>
                      <a:pt x="355896" y="547203"/>
                    </a:lnTo>
                    <a:close/>
                  </a:path>
                </a:pathLst>
              </a:custGeom>
              <a:solidFill>
                <a:srgbClr val="A21942"/>
              </a:solidFill>
            </p:spPr>
          </p:sp>
          <p:sp>
            <p:nvSpPr>
              <p:cNvPr id="84" name="Freeform 84"/>
              <p:cNvSpPr/>
              <p:nvPr/>
            </p:nvSpPr>
            <p:spPr>
              <a:xfrm>
                <a:off x="8480554" y="5188331"/>
                <a:ext cx="355897" cy="1030659"/>
              </a:xfrm>
              <a:custGeom>
                <a:avLst/>
                <a:gdLst/>
                <a:ahLst/>
                <a:cxnLst/>
                <a:rect l="l" t="t" r="r" b="b"/>
                <a:pathLst>
                  <a:path w="355897" h="1030659">
                    <a:moveTo>
                      <a:pt x="0" y="1030659"/>
                    </a:moveTo>
                    <a:lnTo>
                      <a:pt x="0" y="28268"/>
                    </a:lnTo>
                    <a:cubicBezTo>
                      <a:pt x="0" y="20771"/>
                      <a:pt x="2979" y="13581"/>
                      <a:pt x="8280" y="8279"/>
                    </a:cubicBezTo>
                    <a:cubicBezTo>
                      <a:pt x="13582" y="2978"/>
                      <a:pt x="20772" y="0"/>
                      <a:pt x="28269" y="0"/>
                    </a:cubicBezTo>
                    <a:lnTo>
                      <a:pt x="327629" y="0"/>
                    </a:lnTo>
                    <a:cubicBezTo>
                      <a:pt x="335126" y="0"/>
                      <a:pt x="342316" y="2978"/>
                      <a:pt x="347618" y="8279"/>
                    </a:cubicBezTo>
                    <a:cubicBezTo>
                      <a:pt x="352919" y="13581"/>
                      <a:pt x="355897" y="20771"/>
                      <a:pt x="355897" y="28268"/>
                    </a:cubicBezTo>
                    <a:lnTo>
                      <a:pt x="355897" y="1030659"/>
                    </a:lnTo>
                    <a:close/>
                  </a:path>
                </a:pathLst>
              </a:custGeom>
              <a:solidFill>
                <a:srgbClr val="A21942"/>
              </a:solidFill>
            </p:spPr>
          </p:sp>
          <p:sp>
            <p:nvSpPr>
              <p:cNvPr id="85" name="Freeform 85"/>
              <p:cNvSpPr/>
              <p:nvPr/>
            </p:nvSpPr>
            <p:spPr>
              <a:xfrm>
                <a:off x="10247337" y="4815139"/>
                <a:ext cx="355897" cy="1403851"/>
              </a:xfrm>
              <a:custGeom>
                <a:avLst/>
                <a:gdLst/>
                <a:ahLst/>
                <a:cxnLst/>
                <a:rect l="l" t="t" r="r" b="b"/>
                <a:pathLst>
                  <a:path w="355897" h="1403851">
                    <a:moveTo>
                      <a:pt x="0" y="1403851"/>
                    </a:moveTo>
                    <a:lnTo>
                      <a:pt x="0" y="28268"/>
                    </a:lnTo>
                    <a:cubicBezTo>
                      <a:pt x="0" y="20771"/>
                      <a:pt x="2978" y="13581"/>
                      <a:pt x="8280" y="8279"/>
                    </a:cubicBezTo>
                    <a:cubicBezTo>
                      <a:pt x="13581" y="2978"/>
                      <a:pt x="20771" y="0"/>
                      <a:pt x="28268" y="0"/>
                    </a:cubicBezTo>
                    <a:lnTo>
                      <a:pt x="327628" y="0"/>
                    </a:lnTo>
                    <a:cubicBezTo>
                      <a:pt x="335125" y="0"/>
                      <a:pt x="342315" y="2978"/>
                      <a:pt x="347616" y="8279"/>
                    </a:cubicBezTo>
                    <a:cubicBezTo>
                      <a:pt x="352918" y="13581"/>
                      <a:pt x="355896" y="20771"/>
                      <a:pt x="355896" y="28268"/>
                    </a:cubicBezTo>
                    <a:lnTo>
                      <a:pt x="355896" y="1403851"/>
                    </a:lnTo>
                    <a:close/>
                  </a:path>
                </a:pathLst>
              </a:custGeom>
              <a:solidFill>
                <a:srgbClr val="A21942"/>
              </a:solidFill>
            </p:spPr>
          </p:sp>
          <p:sp>
            <p:nvSpPr>
              <p:cNvPr id="86" name="Freeform 86"/>
              <p:cNvSpPr/>
              <p:nvPr/>
            </p:nvSpPr>
            <p:spPr>
              <a:xfrm>
                <a:off x="12014119" y="4359083"/>
                <a:ext cx="355897" cy="1859907"/>
              </a:xfrm>
              <a:custGeom>
                <a:avLst/>
                <a:gdLst/>
                <a:ahLst/>
                <a:cxnLst/>
                <a:rect l="l" t="t" r="r" b="b"/>
                <a:pathLst>
                  <a:path w="355897" h="1859907">
                    <a:moveTo>
                      <a:pt x="0" y="1859907"/>
                    </a:moveTo>
                    <a:lnTo>
                      <a:pt x="0" y="28269"/>
                    </a:lnTo>
                    <a:cubicBezTo>
                      <a:pt x="0" y="20771"/>
                      <a:pt x="2978" y="13581"/>
                      <a:pt x="8280" y="8279"/>
                    </a:cubicBezTo>
                    <a:cubicBezTo>
                      <a:pt x="13581" y="2978"/>
                      <a:pt x="20771" y="0"/>
                      <a:pt x="28268" y="0"/>
                    </a:cubicBezTo>
                    <a:lnTo>
                      <a:pt x="327628" y="0"/>
                    </a:lnTo>
                    <a:cubicBezTo>
                      <a:pt x="335125" y="0"/>
                      <a:pt x="342315" y="2978"/>
                      <a:pt x="347616" y="8279"/>
                    </a:cubicBezTo>
                    <a:cubicBezTo>
                      <a:pt x="352918" y="13581"/>
                      <a:pt x="355896" y="20771"/>
                      <a:pt x="355896" y="28269"/>
                    </a:cubicBezTo>
                    <a:lnTo>
                      <a:pt x="355896" y="1859907"/>
                    </a:lnTo>
                    <a:close/>
                  </a:path>
                </a:pathLst>
              </a:custGeom>
              <a:solidFill>
                <a:srgbClr val="A21942"/>
              </a:solidFill>
            </p:spPr>
          </p:sp>
          <p:sp>
            <p:nvSpPr>
              <p:cNvPr id="87" name="Freeform 87"/>
              <p:cNvSpPr/>
              <p:nvPr/>
            </p:nvSpPr>
            <p:spPr>
              <a:xfrm>
                <a:off x="13780901" y="3803150"/>
                <a:ext cx="355896" cy="2415840"/>
              </a:xfrm>
              <a:custGeom>
                <a:avLst/>
                <a:gdLst/>
                <a:ahLst/>
                <a:cxnLst/>
                <a:rect l="l" t="t" r="r" b="b"/>
                <a:pathLst>
                  <a:path w="355896" h="2415840">
                    <a:moveTo>
                      <a:pt x="0" y="2415840"/>
                    </a:moveTo>
                    <a:lnTo>
                      <a:pt x="0" y="28268"/>
                    </a:lnTo>
                    <a:cubicBezTo>
                      <a:pt x="0" y="12656"/>
                      <a:pt x="12657" y="0"/>
                      <a:pt x="28269" y="0"/>
                    </a:cubicBezTo>
                    <a:lnTo>
                      <a:pt x="327629" y="0"/>
                    </a:lnTo>
                    <a:cubicBezTo>
                      <a:pt x="343240" y="0"/>
                      <a:pt x="355897" y="12656"/>
                      <a:pt x="355897" y="28268"/>
                    </a:cubicBezTo>
                    <a:lnTo>
                      <a:pt x="355897" y="2415840"/>
                    </a:lnTo>
                    <a:close/>
                  </a:path>
                </a:pathLst>
              </a:custGeom>
              <a:solidFill>
                <a:srgbClr val="A21942"/>
              </a:solidFill>
            </p:spPr>
          </p:sp>
          <p:sp>
            <p:nvSpPr>
              <p:cNvPr id="88" name="Freeform 88"/>
              <p:cNvSpPr/>
              <p:nvPr/>
            </p:nvSpPr>
            <p:spPr>
              <a:xfrm>
                <a:off x="15547684" y="3126915"/>
                <a:ext cx="355896" cy="3092075"/>
              </a:xfrm>
              <a:custGeom>
                <a:avLst/>
                <a:gdLst/>
                <a:ahLst/>
                <a:cxnLst/>
                <a:rect l="l" t="t" r="r" b="b"/>
                <a:pathLst>
                  <a:path w="355896" h="3092075">
                    <a:moveTo>
                      <a:pt x="0" y="3092075"/>
                    </a:moveTo>
                    <a:lnTo>
                      <a:pt x="0" y="28268"/>
                    </a:lnTo>
                    <a:cubicBezTo>
                      <a:pt x="0" y="12656"/>
                      <a:pt x="12656" y="0"/>
                      <a:pt x="28268" y="0"/>
                    </a:cubicBezTo>
                    <a:lnTo>
                      <a:pt x="327628" y="0"/>
                    </a:lnTo>
                    <a:cubicBezTo>
                      <a:pt x="343239" y="0"/>
                      <a:pt x="355896" y="12656"/>
                      <a:pt x="355896" y="28268"/>
                    </a:cubicBezTo>
                    <a:lnTo>
                      <a:pt x="355896" y="3092075"/>
                    </a:lnTo>
                    <a:close/>
                  </a:path>
                </a:pathLst>
              </a:custGeom>
              <a:solidFill>
                <a:srgbClr val="A21942"/>
              </a:solidFill>
            </p:spPr>
          </p:sp>
          <p:sp>
            <p:nvSpPr>
              <p:cNvPr id="89" name="Freeform 89"/>
              <p:cNvSpPr/>
              <p:nvPr/>
            </p:nvSpPr>
            <p:spPr>
              <a:xfrm>
                <a:off x="17314466" y="2305836"/>
                <a:ext cx="355896" cy="3913153"/>
              </a:xfrm>
              <a:custGeom>
                <a:avLst/>
                <a:gdLst/>
                <a:ahLst/>
                <a:cxnLst/>
                <a:rect l="l" t="t" r="r" b="b"/>
                <a:pathLst>
                  <a:path w="355896" h="3913153">
                    <a:moveTo>
                      <a:pt x="0" y="3913154"/>
                    </a:moveTo>
                    <a:lnTo>
                      <a:pt x="0" y="28269"/>
                    </a:lnTo>
                    <a:cubicBezTo>
                      <a:pt x="0" y="12657"/>
                      <a:pt x="12656" y="1"/>
                      <a:pt x="28268" y="0"/>
                    </a:cubicBezTo>
                    <a:lnTo>
                      <a:pt x="327628" y="0"/>
                    </a:lnTo>
                    <a:cubicBezTo>
                      <a:pt x="343239" y="1"/>
                      <a:pt x="355896" y="12657"/>
                      <a:pt x="355896" y="28269"/>
                    </a:cubicBezTo>
                    <a:lnTo>
                      <a:pt x="355896" y="3913154"/>
                    </a:lnTo>
                    <a:close/>
                  </a:path>
                </a:pathLst>
              </a:custGeom>
              <a:solidFill>
                <a:srgbClr val="A21942"/>
              </a:solidFill>
            </p:spPr>
          </p:sp>
        </p:grpSp>
      </p:grpSp>
      <p:sp>
        <p:nvSpPr>
          <p:cNvPr id="90" name="TextBox 90"/>
          <p:cNvSpPr txBox="1"/>
          <p:nvPr/>
        </p:nvSpPr>
        <p:spPr>
          <a:xfrm>
            <a:off x="13788263" y="3165889"/>
            <a:ext cx="4174195" cy="5986300"/>
          </a:xfrm>
          <a:prstGeom prst="rect">
            <a:avLst/>
          </a:prstGeom>
        </p:spPr>
        <p:txBody>
          <a:bodyPr lIns="0" tIns="0" rIns="0" bIns="0" rtlCol="0" anchor="t">
            <a:spAutoFit/>
          </a:bodyPr>
          <a:lstStyle/>
          <a:p>
            <a:pPr algn="just">
              <a:lnSpc>
                <a:spcPts val="2802"/>
              </a:lnSpc>
            </a:pPr>
            <a:r>
              <a:rPr lang="en-US" sz="1740">
                <a:solidFill>
                  <a:srgbClr val="000000"/>
                </a:solidFill>
                <a:latin typeface="Poppins 1 Bold"/>
              </a:rPr>
              <a:t>Assumptions</a:t>
            </a:r>
          </a:p>
          <a:p>
            <a:pPr algn="just">
              <a:lnSpc>
                <a:spcPts val="2802"/>
              </a:lnSpc>
            </a:pPr>
            <a:r>
              <a:rPr lang="en-US" sz="1740">
                <a:solidFill>
                  <a:srgbClr val="000000"/>
                </a:solidFill>
                <a:latin typeface="Poppins 1"/>
              </a:rPr>
              <a:t>1.Insurance brokerage fee of 10%</a:t>
            </a:r>
          </a:p>
          <a:p>
            <a:pPr>
              <a:lnSpc>
                <a:spcPts val="2802"/>
              </a:lnSpc>
            </a:pPr>
            <a:r>
              <a:rPr lang="en-US" sz="1740">
                <a:solidFill>
                  <a:srgbClr val="000000"/>
                </a:solidFill>
                <a:latin typeface="Poppins 1"/>
              </a:rPr>
              <a:t>2.Financing brokerage fee of $100/VSLA</a:t>
            </a:r>
          </a:p>
          <a:p>
            <a:pPr>
              <a:lnSpc>
                <a:spcPts val="2802"/>
              </a:lnSpc>
            </a:pPr>
            <a:r>
              <a:rPr lang="en-US" sz="1740">
                <a:solidFill>
                  <a:srgbClr val="000000"/>
                </a:solidFill>
                <a:latin typeface="Poppins 1"/>
              </a:rPr>
              <a:t>3. VSAI brokers insurance for 350 VSLAs in their first year</a:t>
            </a:r>
          </a:p>
          <a:p>
            <a:pPr>
              <a:lnSpc>
                <a:spcPts val="2802"/>
              </a:lnSpc>
            </a:pPr>
            <a:r>
              <a:rPr lang="en-US" sz="1740">
                <a:solidFill>
                  <a:srgbClr val="000000"/>
                </a:solidFill>
                <a:latin typeface="Poppins 1"/>
              </a:rPr>
              <a:t>4. By their 2nd year, VSAI brokers cover for 500  VSLAs</a:t>
            </a:r>
          </a:p>
          <a:p>
            <a:pPr>
              <a:lnSpc>
                <a:spcPts val="2802"/>
              </a:lnSpc>
            </a:pPr>
            <a:r>
              <a:rPr lang="en-US" sz="1740">
                <a:solidFill>
                  <a:srgbClr val="000000"/>
                </a:solidFill>
                <a:latin typeface="Poppins 1"/>
              </a:rPr>
              <a:t>5. By the end of year 3, VSAI brokers insurance for 1000 VSLAs</a:t>
            </a:r>
          </a:p>
          <a:p>
            <a:pPr>
              <a:lnSpc>
                <a:spcPts val="2802"/>
              </a:lnSpc>
            </a:pPr>
            <a:r>
              <a:rPr lang="en-US" sz="1740">
                <a:solidFill>
                  <a:srgbClr val="000000"/>
                </a:solidFill>
                <a:latin typeface="Poppins 1"/>
              </a:rPr>
              <a:t>6. From year 4 onwards, VSAI increases the number of VSLAs by 20% each year</a:t>
            </a:r>
          </a:p>
          <a:p>
            <a:pPr algn="just">
              <a:lnSpc>
                <a:spcPts val="2802"/>
              </a:lnSpc>
            </a:pPr>
            <a:r>
              <a:rPr lang="en-US" sz="1740">
                <a:solidFill>
                  <a:srgbClr val="000000"/>
                </a:solidFill>
                <a:latin typeface="Poppins 1"/>
              </a:rPr>
              <a:t>7. VSAI's operating expenses grow by 20% between years 1-4, then remain constant for the remainder of the projection period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b="31351"/>
          <a:stretch>
            <a:fillRect/>
          </a:stretch>
        </p:blipFill>
        <p:spPr>
          <a:xfrm>
            <a:off x="-354096" y="0"/>
            <a:ext cx="18996191" cy="2058323"/>
          </a:xfrm>
          <a:prstGeom prst="rect">
            <a:avLst/>
          </a:prstGeom>
        </p:spPr>
      </p:pic>
      <p:pic>
        <p:nvPicPr>
          <p:cNvPr id="3" name="Picture 3"/>
          <p:cNvPicPr>
            <a:picLocks noChangeAspect="1"/>
          </p:cNvPicPr>
          <p:nvPr/>
        </p:nvPicPr>
        <p:blipFill>
          <a:blip r:embed="rId3">
            <a:alphaModFix amt="4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2497" y="-256252"/>
            <a:ext cx="18275503" cy="2314575"/>
          </a:xfrm>
          <a:prstGeom prst="rect">
            <a:avLst/>
          </a:prstGeom>
        </p:spPr>
      </p:pic>
      <p:sp>
        <p:nvSpPr>
          <p:cNvPr id="4" name="TextBox 4"/>
          <p:cNvSpPr txBox="1"/>
          <p:nvPr/>
        </p:nvSpPr>
        <p:spPr>
          <a:xfrm>
            <a:off x="670604" y="345981"/>
            <a:ext cx="17971492" cy="1276350"/>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Investment summary</a:t>
            </a:r>
          </a:p>
        </p:txBody>
      </p:sp>
      <p:sp>
        <p:nvSpPr>
          <p:cNvPr id="5" name="TextBox 5"/>
          <p:cNvSpPr txBox="1"/>
          <p:nvPr/>
        </p:nvSpPr>
        <p:spPr>
          <a:xfrm>
            <a:off x="1028700" y="4663058"/>
            <a:ext cx="6176829" cy="2676525"/>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VSAI is seeking $535,000 in funding to support its expansion efforts, including product development and partnerships for Initial 3 years.</a:t>
            </a:r>
          </a:p>
        </p:txBody>
      </p:sp>
      <p:grpSp>
        <p:nvGrpSpPr>
          <p:cNvPr id="6" name="Group 6"/>
          <p:cNvGrpSpPr/>
          <p:nvPr/>
        </p:nvGrpSpPr>
        <p:grpSpPr>
          <a:xfrm>
            <a:off x="7427380" y="2830067"/>
            <a:ext cx="10322563" cy="6428233"/>
            <a:chOff x="0" y="0"/>
            <a:chExt cx="13763418" cy="8570978"/>
          </a:xfrm>
        </p:grpSpPr>
        <p:sp>
          <p:nvSpPr>
            <p:cNvPr id="7" name="TextBox 7"/>
            <p:cNvSpPr txBox="1"/>
            <p:nvPr/>
          </p:nvSpPr>
          <p:spPr>
            <a:xfrm>
              <a:off x="10521113" y="6562015"/>
              <a:ext cx="3242304" cy="803949"/>
            </a:xfrm>
            <a:prstGeom prst="rect">
              <a:avLst/>
            </a:prstGeom>
          </p:spPr>
          <p:txBody>
            <a:bodyPr lIns="0" tIns="0" rIns="0" bIns="0" rtlCol="0" anchor="t">
              <a:spAutoFit/>
            </a:bodyPr>
            <a:lstStyle/>
            <a:p>
              <a:pPr algn="ctr">
                <a:lnSpc>
                  <a:spcPts val="2513"/>
                </a:lnSpc>
              </a:pPr>
              <a:r>
                <a:rPr lang="en-US" sz="1795">
                  <a:solidFill>
                    <a:srgbClr val="000000"/>
                  </a:solidFill>
                  <a:latin typeface="Canva Sans"/>
                </a:rPr>
                <a:t>Legal compliance fees</a:t>
              </a:r>
            </a:p>
            <a:p>
              <a:pPr algn="ctr">
                <a:lnSpc>
                  <a:spcPts val="2513"/>
                </a:lnSpc>
              </a:pPr>
              <a:r>
                <a:rPr lang="en-US" sz="1795">
                  <a:solidFill>
                    <a:srgbClr val="000000"/>
                  </a:solidFill>
                  <a:latin typeface="Canva Sans"/>
                </a:rPr>
                <a:t>33.3%</a:t>
              </a:r>
            </a:p>
          </p:txBody>
        </p:sp>
        <p:sp>
          <p:nvSpPr>
            <p:cNvPr id="8" name="TextBox 8"/>
            <p:cNvSpPr txBox="1"/>
            <p:nvPr/>
          </p:nvSpPr>
          <p:spPr>
            <a:xfrm>
              <a:off x="1069608" y="6537576"/>
              <a:ext cx="1679996" cy="803949"/>
            </a:xfrm>
            <a:prstGeom prst="rect">
              <a:avLst/>
            </a:prstGeom>
          </p:spPr>
          <p:txBody>
            <a:bodyPr lIns="0" tIns="0" rIns="0" bIns="0" rtlCol="0" anchor="t">
              <a:spAutoFit/>
            </a:bodyPr>
            <a:lstStyle/>
            <a:p>
              <a:pPr algn="ctr">
                <a:lnSpc>
                  <a:spcPts val="2513"/>
                </a:lnSpc>
              </a:pPr>
              <a:r>
                <a:rPr lang="en-US" sz="1795">
                  <a:solidFill>
                    <a:srgbClr val="000000"/>
                  </a:solidFill>
                  <a:latin typeface="Canva Sans"/>
                </a:rPr>
                <a:t>Office ware</a:t>
              </a:r>
            </a:p>
            <a:p>
              <a:pPr algn="ctr">
                <a:lnSpc>
                  <a:spcPts val="2513"/>
                </a:lnSpc>
              </a:pPr>
              <a:r>
                <a:rPr lang="en-US" sz="1795">
                  <a:solidFill>
                    <a:srgbClr val="000000"/>
                  </a:solidFill>
                  <a:latin typeface="Canva Sans"/>
                </a:rPr>
                <a:t>33.3%</a:t>
              </a:r>
            </a:p>
          </p:txBody>
        </p:sp>
        <p:sp>
          <p:nvSpPr>
            <p:cNvPr id="9" name="TextBox 9"/>
            <p:cNvSpPr txBox="1"/>
            <p:nvPr/>
          </p:nvSpPr>
          <p:spPr>
            <a:xfrm>
              <a:off x="8891974" y="424113"/>
              <a:ext cx="4155696" cy="803949"/>
            </a:xfrm>
            <a:prstGeom prst="rect">
              <a:avLst/>
            </a:prstGeom>
          </p:spPr>
          <p:txBody>
            <a:bodyPr lIns="0" tIns="0" rIns="0" bIns="0" rtlCol="0" anchor="t">
              <a:spAutoFit/>
            </a:bodyPr>
            <a:lstStyle/>
            <a:p>
              <a:pPr algn="ctr">
                <a:lnSpc>
                  <a:spcPts val="2513"/>
                </a:lnSpc>
              </a:pPr>
              <a:r>
                <a:rPr lang="en-US" sz="1795">
                  <a:solidFill>
                    <a:srgbClr val="000000"/>
                  </a:solidFill>
                  <a:latin typeface="Canva Sans"/>
                </a:rPr>
                <a:t>Management costs( salaries)</a:t>
              </a:r>
            </a:p>
            <a:p>
              <a:pPr algn="ctr">
                <a:lnSpc>
                  <a:spcPts val="2513"/>
                </a:lnSpc>
              </a:pPr>
              <a:r>
                <a:rPr lang="en-US" sz="1795">
                  <a:solidFill>
                    <a:srgbClr val="000000"/>
                  </a:solidFill>
                  <a:latin typeface="Canva Sans"/>
                </a:rPr>
                <a:t>16.7%</a:t>
              </a:r>
            </a:p>
          </p:txBody>
        </p:sp>
        <p:sp>
          <p:nvSpPr>
            <p:cNvPr id="10" name="TextBox 10"/>
            <p:cNvSpPr txBox="1"/>
            <p:nvPr/>
          </p:nvSpPr>
          <p:spPr>
            <a:xfrm>
              <a:off x="0" y="1126159"/>
              <a:ext cx="3477185" cy="803949"/>
            </a:xfrm>
            <a:prstGeom prst="rect">
              <a:avLst/>
            </a:prstGeom>
          </p:spPr>
          <p:txBody>
            <a:bodyPr lIns="0" tIns="0" rIns="0" bIns="0" rtlCol="0" anchor="t">
              <a:spAutoFit/>
            </a:bodyPr>
            <a:lstStyle/>
            <a:p>
              <a:pPr algn="ctr">
                <a:lnSpc>
                  <a:spcPts val="2513"/>
                </a:lnSpc>
              </a:pPr>
              <a:r>
                <a:rPr lang="en-US" sz="1795">
                  <a:solidFill>
                    <a:srgbClr val="000000"/>
                  </a:solidFill>
                  <a:latin typeface="Canva Sans"/>
                </a:rPr>
                <a:t>Travel related expenses</a:t>
              </a:r>
            </a:p>
            <a:p>
              <a:pPr algn="ctr">
                <a:lnSpc>
                  <a:spcPts val="2513"/>
                </a:lnSpc>
              </a:pPr>
              <a:r>
                <a:rPr lang="en-US" sz="1795">
                  <a:solidFill>
                    <a:srgbClr val="000000"/>
                  </a:solidFill>
                  <a:latin typeface="Canva Sans"/>
                </a:rPr>
                <a:t>8.3%</a:t>
              </a:r>
            </a:p>
          </p:txBody>
        </p:sp>
        <p:sp>
          <p:nvSpPr>
            <p:cNvPr id="11" name="TextBox 11"/>
            <p:cNvSpPr txBox="1"/>
            <p:nvPr/>
          </p:nvSpPr>
          <p:spPr>
            <a:xfrm>
              <a:off x="3570638" y="-28575"/>
              <a:ext cx="3827774" cy="803949"/>
            </a:xfrm>
            <a:prstGeom prst="rect">
              <a:avLst/>
            </a:prstGeom>
          </p:spPr>
          <p:txBody>
            <a:bodyPr lIns="0" tIns="0" rIns="0" bIns="0" rtlCol="0" anchor="t">
              <a:spAutoFit/>
            </a:bodyPr>
            <a:lstStyle/>
            <a:p>
              <a:pPr algn="ctr">
                <a:lnSpc>
                  <a:spcPts val="2513"/>
                </a:lnSpc>
              </a:pPr>
              <a:r>
                <a:rPr lang="en-US" sz="1795">
                  <a:solidFill>
                    <a:srgbClr val="000000"/>
                  </a:solidFill>
                  <a:latin typeface="Canva Sans"/>
                </a:rPr>
                <a:t>Office administration cost</a:t>
              </a:r>
            </a:p>
            <a:p>
              <a:pPr algn="ctr">
                <a:lnSpc>
                  <a:spcPts val="2513"/>
                </a:lnSpc>
              </a:pPr>
              <a:r>
                <a:rPr lang="en-US" sz="1795">
                  <a:solidFill>
                    <a:srgbClr val="000000"/>
                  </a:solidFill>
                  <a:latin typeface="Canva Sans"/>
                </a:rPr>
                <a:t>8.3%</a:t>
              </a:r>
            </a:p>
          </p:txBody>
        </p:sp>
        <p:grpSp>
          <p:nvGrpSpPr>
            <p:cNvPr id="12" name="Group 12"/>
            <p:cNvGrpSpPr>
              <a:grpSpLocks noChangeAspect="1"/>
            </p:cNvGrpSpPr>
            <p:nvPr/>
          </p:nvGrpSpPr>
          <p:grpSpPr>
            <a:xfrm>
              <a:off x="2794052" y="874254"/>
              <a:ext cx="7696724" cy="7696724"/>
              <a:chOff x="0" y="0"/>
              <a:chExt cx="2540000" cy="2540000"/>
            </a:xfrm>
          </p:grpSpPr>
          <p:sp>
            <p:nvSpPr>
              <p:cNvPr id="13" name="Freeform 13"/>
              <p:cNvSpPr/>
              <p:nvPr/>
            </p:nvSpPr>
            <p:spPr>
              <a:xfrm>
                <a:off x="1270000" y="0"/>
                <a:ext cx="1132031" cy="982160"/>
              </a:xfrm>
              <a:custGeom>
                <a:avLst/>
                <a:gdLst/>
                <a:ahLst/>
                <a:cxnLst/>
                <a:rect l="l" t="t" r="r" b="b"/>
                <a:pathLst>
                  <a:path w="1132031" h="982160">
                    <a:moveTo>
                      <a:pt x="0" y="0"/>
                    </a:moveTo>
                    <a:cubicBezTo>
                      <a:pt x="477928" y="0"/>
                      <a:pt x="915390" y="268313"/>
                      <a:pt x="1132031" y="694320"/>
                    </a:cubicBezTo>
                    <a:lnTo>
                      <a:pt x="566015" y="982160"/>
                    </a:lnTo>
                    <a:cubicBezTo>
                      <a:pt x="457695" y="769157"/>
                      <a:pt x="238964" y="635000"/>
                      <a:pt x="0" y="635000"/>
                    </a:cubicBezTo>
                    <a:close/>
                  </a:path>
                </a:pathLst>
              </a:custGeom>
              <a:solidFill>
                <a:srgbClr val="6A5524"/>
              </a:solidFill>
            </p:spPr>
          </p:sp>
          <p:sp>
            <p:nvSpPr>
              <p:cNvPr id="14" name="Freeform 14"/>
              <p:cNvSpPr/>
              <p:nvPr/>
            </p:nvSpPr>
            <p:spPr>
              <a:xfrm>
                <a:off x="1202538" y="638462"/>
                <a:ext cx="1400583" cy="1924450"/>
              </a:xfrm>
              <a:custGeom>
                <a:avLst/>
                <a:gdLst/>
                <a:ahLst/>
                <a:cxnLst/>
                <a:rect l="l" t="t" r="r" b="b"/>
                <a:pathLst>
                  <a:path w="1400583" h="1924450">
                    <a:moveTo>
                      <a:pt x="1169306" y="0"/>
                    </a:moveTo>
                    <a:cubicBezTo>
                      <a:pt x="1400583" y="403509"/>
                      <a:pt x="1392796" y="901162"/>
                      <a:pt x="1149009" y="1297237"/>
                    </a:cubicBezTo>
                    <a:cubicBezTo>
                      <a:pt x="905222" y="1693313"/>
                      <a:pt x="464433" y="1924450"/>
                      <a:pt x="0" y="1899745"/>
                    </a:cubicBezTo>
                    <a:lnTo>
                      <a:pt x="33731" y="1265642"/>
                    </a:lnTo>
                    <a:cubicBezTo>
                      <a:pt x="265948" y="1277994"/>
                      <a:pt x="486342" y="1162426"/>
                      <a:pt x="608236" y="964388"/>
                    </a:cubicBezTo>
                    <a:cubicBezTo>
                      <a:pt x="730129" y="766350"/>
                      <a:pt x="734022" y="517523"/>
                      <a:pt x="618384" y="315769"/>
                    </a:cubicBezTo>
                    <a:close/>
                  </a:path>
                </a:pathLst>
              </a:custGeom>
              <a:solidFill>
                <a:srgbClr val="70812C"/>
              </a:solidFill>
            </p:spPr>
          </p:sp>
          <p:sp>
            <p:nvSpPr>
              <p:cNvPr id="15" name="Freeform 15"/>
              <p:cNvSpPr/>
              <p:nvPr/>
            </p:nvSpPr>
            <p:spPr>
              <a:xfrm>
                <a:off x="-68404" y="577473"/>
                <a:ext cx="1336408" cy="1962521"/>
              </a:xfrm>
              <a:custGeom>
                <a:avLst/>
                <a:gdLst/>
                <a:ahLst/>
                <a:cxnLst/>
                <a:rect l="l" t="t" r="r" b="b"/>
                <a:pathLst>
                  <a:path w="1336408" h="1962521">
                    <a:moveTo>
                      <a:pt x="1334410" y="1962521"/>
                    </a:moveTo>
                    <a:cubicBezTo>
                      <a:pt x="869323" y="1961058"/>
                      <a:pt x="442236" y="1705489"/>
                      <a:pt x="221118" y="1296325"/>
                    </a:cubicBezTo>
                    <a:cubicBezTo>
                      <a:pt x="0" y="887161"/>
                      <a:pt x="20224" y="389858"/>
                      <a:pt x="273836" y="0"/>
                    </a:cubicBezTo>
                    <a:lnTo>
                      <a:pt x="806120" y="346263"/>
                    </a:lnTo>
                    <a:cubicBezTo>
                      <a:pt x="679314" y="541192"/>
                      <a:pt x="669202" y="789844"/>
                      <a:pt x="779761" y="994426"/>
                    </a:cubicBezTo>
                    <a:cubicBezTo>
                      <a:pt x="890320" y="1199008"/>
                      <a:pt x="1103863" y="1326793"/>
                      <a:pt x="1336407" y="1327524"/>
                    </a:cubicBezTo>
                    <a:close/>
                  </a:path>
                </a:pathLst>
              </a:custGeom>
              <a:solidFill>
                <a:srgbClr val="CDB59B"/>
              </a:solidFill>
            </p:spPr>
          </p:sp>
          <p:sp>
            <p:nvSpPr>
              <p:cNvPr id="16" name="Freeform 16"/>
              <p:cNvSpPr/>
              <p:nvPr/>
            </p:nvSpPr>
            <p:spPr>
              <a:xfrm>
                <a:off x="172150" y="138876"/>
                <a:ext cx="809120" cy="811896"/>
              </a:xfrm>
              <a:custGeom>
                <a:avLst/>
                <a:gdLst/>
                <a:ahLst/>
                <a:cxnLst/>
                <a:rect l="l" t="t" r="r" b="b"/>
                <a:pathLst>
                  <a:path w="809120" h="811896">
                    <a:moveTo>
                      <a:pt x="0" y="492668"/>
                    </a:moveTo>
                    <a:cubicBezTo>
                      <a:pt x="122575" y="281897"/>
                      <a:pt x="303231" y="110864"/>
                      <a:pt x="520391" y="0"/>
                    </a:cubicBezTo>
                    <a:lnTo>
                      <a:pt x="809121" y="565562"/>
                    </a:lnTo>
                    <a:cubicBezTo>
                      <a:pt x="700541" y="620994"/>
                      <a:pt x="610212" y="706510"/>
                      <a:pt x="548925" y="811896"/>
                    </a:cubicBezTo>
                    <a:close/>
                  </a:path>
                </a:pathLst>
              </a:custGeom>
              <a:solidFill>
                <a:srgbClr val="DDA63A"/>
              </a:solidFill>
            </p:spPr>
          </p:sp>
          <p:sp>
            <p:nvSpPr>
              <p:cNvPr id="17" name="Freeform 17"/>
              <p:cNvSpPr/>
              <p:nvPr/>
            </p:nvSpPr>
            <p:spPr>
              <a:xfrm>
                <a:off x="636730" y="0"/>
                <a:ext cx="633206" cy="719575"/>
              </a:xfrm>
              <a:custGeom>
                <a:avLst/>
                <a:gdLst/>
                <a:ahLst/>
                <a:cxnLst/>
                <a:rect l="l" t="t" r="r" b="b"/>
                <a:pathLst>
                  <a:path w="633206" h="719575">
                    <a:moveTo>
                      <a:pt x="0" y="169151"/>
                    </a:moveTo>
                    <a:cubicBezTo>
                      <a:pt x="192615" y="58348"/>
                      <a:pt x="410932" y="22"/>
                      <a:pt x="633143" y="0"/>
                    </a:cubicBezTo>
                    <a:lnTo>
                      <a:pt x="633207" y="635000"/>
                    </a:lnTo>
                    <a:cubicBezTo>
                      <a:pt x="522101" y="635011"/>
                      <a:pt x="412943" y="664174"/>
                      <a:pt x="316635" y="719575"/>
                    </a:cubicBezTo>
                    <a:close/>
                  </a:path>
                </a:pathLst>
              </a:custGeom>
              <a:solidFill>
                <a:srgbClr val="8186BC"/>
              </a:solidFill>
            </p:spPr>
          </p:sp>
        </p:grpSp>
      </p:grpSp>
      <p:sp>
        <p:nvSpPr>
          <p:cNvPr id="18" name="TextBox 18"/>
          <p:cNvSpPr txBox="1"/>
          <p:nvPr/>
        </p:nvSpPr>
        <p:spPr>
          <a:xfrm>
            <a:off x="11074683" y="5630953"/>
            <a:ext cx="2651111" cy="1095375"/>
          </a:xfrm>
          <a:prstGeom prst="rect">
            <a:avLst/>
          </a:prstGeom>
        </p:spPr>
        <p:txBody>
          <a:bodyPr lIns="0" tIns="0" rIns="0" bIns="0" rtlCol="0" anchor="t">
            <a:spAutoFit/>
          </a:bodyPr>
          <a:lstStyle/>
          <a:p>
            <a:pPr algn="l">
              <a:lnSpc>
                <a:spcPts val="8400"/>
              </a:lnSpc>
            </a:pPr>
            <a:r>
              <a:rPr lang="en-US" sz="6000">
                <a:solidFill>
                  <a:srgbClr val="1A1A1A"/>
                </a:solidFill>
                <a:latin typeface="Poppins 1"/>
              </a:rPr>
              <a:t>$535k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16991"/>
            <a:ext cx="18287996" cy="3303089"/>
          </a:xfrm>
          <a:prstGeom prst="rect">
            <a:avLst/>
          </a:prstGeom>
        </p:spPr>
      </p:pic>
      <p:grpSp>
        <p:nvGrpSpPr>
          <p:cNvPr id="4" name="Group 4"/>
          <p:cNvGrpSpPr/>
          <p:nvPr/>
        </p:nvGrpSpPr>
        <p:grpSpPr>
          <a:xfrm rot="-4034">
            <a:off x="1009667" y="3770714"/>
            <a:ext cx="16268711" cy="38100"/>
            <a:chOff x="0" y="0"/>
            <a:chExt cx="21691615" cy="50800"/>
          </a:xfrm>
        </p:grpSpPr>
        <p:sp>
          <p:nvSpPr>
            <p:cNvPr id="5" name="Freeform 5"/>
            <p:cNvSpPr/>
            <p:nvPr/>
          </p:nvSpPr>
          <p:spPr>
            <a:xfrm>
              <a:off x="25400" y="0"/>
              <a:ext cx="21640800" cy="50800"/>
            </a:xfrm>
            <a:custGeom>
              <a:avLst/>
              <a:gdLst/>
              <a:ahLst/>
              <a:cxnLst/>
              <a:rect l="l" t="t" r="r" b="b"/>
              <a:pathLst>
                <a:path w="21640800" h="50800">
                  <a:moveTo>
                    <a:pt x="0" y="0"/>
                  </a:moveTo>
                  <a:lnTo>
                    <a:pt x="21640800" y="0"/>
                  </a:lnTo>
                  <a:lnTo>
                    <a:pt x="21640800" y="50800"/>
                  </a:lnTo>
                  <a:lnTo>
                    <a:pt x="0" y="50800"/>
                  </a:lnTo>
                  <a:close/>
                </a:path>
              </a:pathLst>
            </a:custGeom>
            <a:solidFill>
              <a:srgbClr val="000000"/>
            </a:solidFill>
          </p:spPr>
        </p:sp>
      </p:grpSp>
      <p:grpSp>
        <p:nvGrpSpPr>
          <p:cNvPr id="6" name="Group 6"/>
          <p:cNvGrpSpPr/>
          <p:nvPr/>
        </p:nvGrpSpPr>
        <p:grpSpPr>
          <a:xfrm rot="-4034">
            <a:off x="1009667" y="5730447"/>
            <a:ext cx="16268711" cy="38100"/>
            <a:chOff x="0" y="0"/>
            <a:chExt cx="21691615" cy="50800"/>
          </a:xfrm>
        </p:grpSpPr>
        <p:sp>
          <p:nvSpPr>
            <p:cNvPr id="7" name="Freeform 7"/>
            <p:cNvSpPr/>
            <p:nvPr/>
          </p:nvSpPr>
          <p:spPr>
            <a:xfrm>
              <a:off x="25400" y="0"/>
              <a:ext cx="21640800" cy="50800"/>
            </a:xfrm>
            <a:custGeom>
              <a:avLst/>
              <a:gdLst/>
              <a:ahLst/>
              <a:cxnLst/>
              <a:rect l="l" t="t" r="r" b="b"/>
              <a:pathLst>
                <a:path w="21640800" h="50800">
                  <a:moveTo>
                    <a:pt x="0" y="0"/>
                  </a:moveTo>
                  <a:lnTo>
                    <a:pt x="21640800" y="0"/>
                  </a:lnTo>
                  <a:lnTo>
                    <a:pt x="21640800" y="50800"/>
                  </a:lnTo>
                  <a:lnTo>
                    <a:pt x="0" y="50800"/>
                  </a:lnTo>
                  <a:close/>
                </a:path>
              </a:pathLst>
            </a:custGeom>
            <a:solidFill>
              <a:srgbClr val="000000"/>
            </a:solidFill>
          </p:spPr>
        </p:sp>
      </p:grpSp>
      <p:grpSp>
        <p:nvGrpSpPr>
          <p:cNvPr id="8" name="Group 8"/>
          <p:cNvGrpSpPr/>
          <p:nvPr/>
        </p:nvGrpSpPr>
        <p:grpSpPr>
          <a:xfrm rot="-4034">
            <a:off x="1009667" y="7781331"/>
            <a:ext cx="16268711" cy="38100"/>
            <a:chOff x="0" y="0"/>
            <a:chExt cx="21691615" cy="50800"/>
          </a:xfrm>
        </p:grpSpPr>
        <p:sp>
          <p:nvSpPr>
            <p:cNvPr id="9" name="Freeform 9"/>
            <p:cNvSpPr/>
            <p:nvPr/>
          </p:nvSpPr>
          <p:spPr>
            <a:xfrm>
              <a:off x="25400" y="0"/>
              <a:ext cx="21640800" cy="50800"/>
            </a:xfrm>
            <a:custGeom>
              <a:avLst/>
              <a:gdLst/>
              <a:ahLst/>
              <a:cxnLst/>
              <a:rect l="l" t="t" r="r" b="b"/>
              <a:pathLst>
                <a:path w="21640800" h="50800">
                  <a:moveTo>
                    <a:pt x="0" y="0"/>
                  </a:moveTo>
                  <a:lnTo>
                    <a:pt x="21640800" y="0"/>
                  </a:lnTo>
                  <a:lnTo>
                    <a:pt x="21640800" y="50800"/>
                  </a:lnTo>
                  <a:lnTo>
                    <a:pt x="0" y="50800"/>
                  </a:lnTo>
                  <a:close/>
                </a:path>
              </a:pathLst>
            </a:custGeom>
            <a:solidFill>
              <a:srgbClr val="000000"/>
            </a:solidFill>
          </p:spPr>
        </p:sp>
      </p:grpSp>
      <p:pic>
        <p:nvPicPr>
          <p:cNvPr id="10" name="Picture 10"/>
          <p:cNvPicPr>
            <a:picLocks noChangeAspect="1"/>
          </p:cNvPicPr>
          <p:nvPr/>
        </p:nvPicPr>
        <p:blipFill>
          <a:blip r:embed="rId5"/>
          <a:srcRect b="124"/>
          <a:stretch>
            <a:fillRect/>
          </a:stretch>
        </p:blipFill>
        <p:spPr>
          <a:xfrm>
            <a:off x="1028700" y="3940148"/>
            <a:ext cx="1035564" cy="1034270"/>
          </a:xfrm>
          <a:prstGeom prst="rect">
            <a:avLst/>
          </a:prstGeom>
        </p:spPr>
      </p:pic>
      <p:pic>
        <p:nvPicPr>
          <p:cNvPr id="11" name="Picture 11"/>
          <p:cNvPicPr>
            <a:picLocks noChangeAspect="1"/>
          </p:cNvPicPr>
          <p:nvPr/>
        </p:nvPicPr>
        <p:blipFill>
          <a:blip r:embed="rId6"/>
          <a:srcRect b="42"/>
          <a:stretch>
            <a:fillRect/>
          </a:stretch>
        </p:blipFill>
        <p:spPr>
          <a:xfrm>
            <a:off x="1028700" y="5949522"/>
            <a:ext cx="1429765" cy="1188492"/>
          </a:xfrm>
          <a:prstGeom prst="rect">
            <a:avLst/>
          </a:prstGeom>
        </p:spPr>
      </p:pic>
      <p:pic>
        <p:nvPicPr>
          <p:cNvPr id="12" name="Picture 12"/>
          <p:cNvPicPr>
            <a:picLocks noChangeAspect="1"/>
          </p:cNvPicPr>
          <p:nvPr/>
        </p:nvPicPr>
        <p:blipFill>
          <a:blip r:embed="rId7"/>
          <a:srcRect/>
          <a:stretch>
            <a:fillRect/>
          </a:stretch>
        </p:blipFill>
        <p:spPr>
          <a:xfrm>
            <a:off x="1089639" y="7952781"/>
            <a:ext cx="1307887" cy="1307887"/>
          </a:xfrm>
          <a:prstGeom prst="rect">
            <a:avLst/>
          </a:prstGeom>
        </p:spPr>
      </p:pic>
      <p:sp>
        <p:nvSpPr>
          <p:cNvPr id="13" name="TextBox 13"/>
          <p:cNvSpPr txBox="1"/>
          <p:nvPr/>
        </p:nvSpPr>
        <p:spPr>
          <a:xfrm>
            <a:off x="1028700" y="9078502"/>
            <a:ext cx="3532290"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Environmental</a:t>
            </a:r>
          </a:p>
        </p:txBody>
      </p:sp>
      <p:sp>
        <p:nvSpPr>
          <p:cNvPr id="14" name="TextBox 14"/>
          <p:cNvSpPr txBox="1"/>
          <p:nvPr/>
        </p:nvSpPr>
        <p:spPr>
          <a:xfrm>
            <a:off x="1028700" y="7073472"/>
            <a:ext cx="3532290"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Basis risk</a:t>
            </a:r>
          </a:p>
        </p:txBody>
      </p:sp>
      <p:sp>
        <p:nvSpPr>
          <p:cNvPr id="15" name="TextBox 15"/>
          <p:cNvSpPr txBox="1"/>
          <p:nvPr/>
        </p:nvSpPr>
        <p:spPr>
          <a:xfrm>
            <a:off x="670604" y="345981"/>
            <a:ext cx="17971492" cy="1276350"/>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 Risk and mitigation</a:t>
            </a:r>
          </a:p>
        </p:txBody>
      </p:sp>
      <p:sp>
        <p:nvSpPr>
          <p:cNvPr id="16" name="TextBox 16"/>
          <p:cNvSpPr txBox="1"/>
          <p:nvPr/>
        </p:nvSpPr>
        <p:spPr>
          <a:xfrm>
            <a:off x="1028700" y="4955368"/>
            <a:ext cx="3532290"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Adverse selection</a:t>
            </a:r>
          </a:p>
        </p:txBody>
      </p:sp>
      <p:sp>
        <p:nvSpPr>
          <p:cNvPr id="17" name="TextBox 17"/>
          <p:cNvSpPr txBox="1"/>
          <p:nvPr/>
        </p:nvSpPr>
        <p:spPr>
          <a:xfrm>
            <a:off x="5335548" y="3975880"/>
            <a:ext cx="5638434" cy="1492250"/>
          </a:xfrm>
          <a:prstGeom prst="rect">
            <a:avLst/>
          </a:prstGeom>
        </p:spPr>
        <p:txBody>
          <a:bodyPr lIns="0" tIns="0" rIns="0" bIns="0" rtlCol="0" anchor="t">
            <a:spAutoFit/>
          </a:bodyPr>
          <a:lstStyle/>
          <a:p>
            <a:pPr algn="l">
              <a:lnSpc>
                <a:spcPts val="2800"/>
              </a:lnSpc>
            </a:pPr>
            <a:r>
              <a:rPr lang="en-US" sz="2000">
                <a:solidFill>
                  <a:srgbClr val="171616"/>
                </a:solidFill>
                <a:latin typeface="Poppins 1"/>
              </a:rPr>
              <a:t>High-risk profile farmers are more inclined to buy insurance, resulting in increased payouts for insurers and potentially raising premiums for all farmers.</a:t>
            </a:r>
          </a:p>
        </p:txBody>
      </p:sp>
      <p:sp>
        <p:nvSpPr>
          <p:cNvPr id="18" name="TextBox 18"/>
          <p:cNvSpPr txBox="1"/>
          <p:nvPr/>
        </p:nvSpPr>
        <p:spPr>
          <a:xfrm>
            <a:off x="5217585" y="5939997"/>
            <a:ext cx="5638434" cy="1492250"/>
          </a:xfrm>
          <a:prstGeom prst="rect">
            <a:avLst/>
          </a:prstGeom>
        </p:spPr>
        <p:txBody>
          <a:bodyPr lIns="0" tIns="0" rIns="0" bIns="0" rtlCol="0" anchor="t">
            <a:spAutoFit/>
          </a:bodyPr>
          <a:lstStyle/>
          <a:p>
            <a:pPr algn="l">
              <a:lnSpc>
                <a:spcPts val="2800"/>
              </a:lnSpc>
            </a:pPr>
            <a:r>
              <a:rPr lang="en-US" sz="2000">
                <a:solidFill>
                  <a:srgbClr val="171616"/>
                </a:solidFill>
                <a:latin typeface="Poppins 1"/>
              </a:rPr>
              <a:t>The difference between actual losses and the payout received by farmers due to imperfect correlation between the index and actual crop losses.</a:t>
            </a:r>
          </a:p>
        </p:txBody>
      </p:sp>
      <p:sp>
        <p:nvSpPr>
          <p:cNvPr id="19" name="TextBox 19"/>
          <p:cNvSpPr txBox="1"/>
          <p:nvPr/>
        </p:nvSpPr>
        <p:spPr>
          <a:xfrm>
            <a:off x="5217585" y="7986302"/>
            <a:ext cx="5638434" cy="1492250"/>
          </a:xfrm>
          <a:prstGeom prst="rect">
            <a:avLst/>
          </a:prstGeom>
        </p:spPr>
        <p:txBody>
          <a:bodyPr lIns="0" tIns="0" rIns="0" bIns="0" rtlCol="0" anchor="t">
            <a:spAutoFit/>
          </a:bodyPr>
          <a:lstStyle/>
          <a:p>
            <a:pPr algn="l">
              <a:lnSpc>
                <a:spcPts val="2800"/>
              </a:lnSpc>
            </a:pPr>
            <a:r>
              <a:rPr lang="en-US" sz="2000">
                <a:solidFill>
                  <a:srgbClr val="171616"/>
                </a:solidFill>
                <a:latin typeface="Poppins 1"/>
              </a:rPr>
              <a:t>Climate change leading to more frequent and severe weather events, which can result in crop losses and increased payouts for insurers.</a:t>
            </a:r>
          </a:p>
        </p:txBody>
      </p:sp>
      <p:sp>
        <p:nvSpPr>
          <p:cNvPr id="20" name="TextBox 20"/>
          <p:cNvSpPr txBox="1"/>
          <p:nvPr/>
        </p:nvSpPr>
        <p:spPr>
          <a:xfrm>
            <a:off x="11209907" y="3947266"/>
            <a:ext cx="6751373" cy="1773636"/>
          </a:xfrm>
          <a:prstGeom prst="rect">
            <a:avLst/>
          </a:prstGeom>
        </p:spPr>
        <p:txBody>
          <a:bodyPr lIns="0" tIns="0" rIns="0" bIns="0" rtlCol="0" anchor="t">
            <a:spAutoFit/>
          </a:bodyPr>
          <a:lstStyle/>
          <a:p>
            <a:pPr algn="l">
              <a:lnSpc>
                <a:spcPts val="3352"/>
              </a:lnSpc>
            </a:pPr>
            <a:r>
              <a:rPr lang="en-US" sz="2394">
                <a:solidFill>
                  <a:srgbClr val="171616"/>
                </a:solidFill>
                <a:latin typeface="Poppins 1"/>
              </a:rPr>
              <a:t>Utilize tech and data analytics for improved risk management, and partner with VSLAs to educate farmers on risk management and index insurance.</a:t>
            </a:r>
          </a:p>
        </p:txBody>
      </p:sp>
      <p:sp>
        <p:nvSpPr>
          <p:cNvPr id="21" name="TextBox 21"/>
          <p:cNvSpPr txBox="1"/>
          <p:nvPr/>
        </p:nvSpPr>
        <p:spPr>
          <a:xfrm>
            <a:off x="11513244" y="6032402"/>
            <a:ext cx="7431977" cy="1126795"/>
          </a:xfrm>
          <a:prstGeom prst="rect">
            <a:avLst/>
          </a:prstGeom>
        </p:spPr>
        <p:txBody>
          <a:bodyPr lIns="0" tIns="0" rIns="0" bIns="0" rtlCol="0" anchor="t">
            <a:spAutoFit/>
          </a:bodyPr>
          <a:lstStyle/>
          <a:p>
            <a:pPr algn="l">
              <a:lnSpc>
                <a:spcPts val="2975"/>
              </a:lnSpc>
            </a:pPr>
            <a:r>
              <a:rPr lang="en-US" sz="2125">
                <a:solidFill>
                  <a:srgbClr val="171616"/>
                </a:solidFill>
                <a:latin typeface="Poppins 1"/>
              </a:rPr>
              <a:t>Use sophisticated modeling techniques and data analytics to improve the accuracy of the index and reduce basis risk.</a:t>
            </a:r>
          </a:p>
        </p:txBody>
      </p:sp>
      <p:sp>
        <p:nvSpPr>
          <p:cNvPr id="22" name="TextBox 22"/>
          <p:cNvSpPr txBox="1"/>
          <p:nvPr/>
        </p:nvSpPr>
        <p:spPr>
          <a:xfrm>
            <a:off x="11091945" y="7986302"/>
            <a:ext cx="6167400" cy="1492250"/>
          </a:xfrm>
          <a:prstGeom prst="rect">
            <a:avLst/>
          </a:prstGeom>
        </p:spPr>
        <p:txBody>
          <a:bodyPr lIns="0" tIns="0" rIns="0" bIns="0" rtlCol="0" anchor="t">
            <a:spAutoFit/>
          </a:bodyPr>
          <a:lstStyle/>
          <a:p>
            <a:pPr algn="l">
              <a:lnSpc>
                <a:spcPts val="2800"/>
              </a:lnSpc>
            </a:pPr>
            <a:r>
              <a:rPr lang="en-US" sz="2000">
                <a:solidFill>
                  <a:srgbClr val="171616"/>
                </a:solidFill>
                <a:latin typeface="Poppins 1"/>
              </a:rPr>
              <a:t>Work with meteorological agencies to access high-quality weather data, to develop and refine index insurance products that are tailored to specific weather patterns and risks.</a:t>
            </a:r>
          </a:p>
        </p:txBody>
      </p:sp>
      <p:sp>
        <p:nvSpPr>
          <p:cNvPr id="23" name="TextBox 23"/>
          <p:cNvSpPr txBox="1"/>
          <p:nvPr/>
        </p:nvSpPr>
        <p:spPr>
          <a:xfrm>
            <a:off x="2343875" y="2659786"/>
            <a:ext cx="1676701"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Risks</a:t>
            </a:r>
          </a:p>
        </p:txBody>
      </p:sp>
      <p:sp>
        <p:nvSpPr>
          <p:cNvPr id="24" name="TextBox 24"/>
          <p:cNvSpPr txBox="1"/>
          <p:nvPr/>
        </p:nvSpPr>
        <p:spPr>
          <a:xfrm>
            <a:off x="5335548" y="2659786"/>
            <a:ext cx="2880680"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Description</a:t>
            </a:r>
          </a:p>
        </p:txBody>
      </p:sp>
      <p:sp>
        <p:nvSpPr>
          <p:cNvPr id="25" name="TextBox 25"/>
          <p:cNvSpPr txBox="1"/>
          <p:nvPr/>
        </p:nvSpPr>
        <p:spPr>
          <a:xfrm>
            <a:off x="12461570" y="2659786"/>
            <a:ext cx="3135107"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Mitigation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16991"/>
            <a:ext cx="18287996" cy="330308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0" y="4101793"/>
            <a:ext cx="8630030" cy="5748737"/>
          </a:xfrm>
          <a:prstGeom prst="rect">
            <a:avLst/>
          </a:prstGeom>
        </p:spPr>
      </p:pic>
      <p:sp>
        <p:nvSpPr>
          <p:cNvPr id="5" name="TextBox 5"/>
          <p:cNvSpPr txBox="1"/>
          <p:nvPr/>
        </p:nvSpPr>
        <p:spPr>
          <a:xfrm>
            <a:off x="9194800" y="3878452"/>
            <a:ext cx="2984500" cy="3258641"/>
          </a:xfrm>
          <a:prstGeom prst="rect">
            <a:avLst/>
          </a:prstGeom>
        </p:spPr>
        <p:txBody>
          <a:bodyPr lIns="0" tIns="0" rIns="0" bIns="0" rtlCol="0" anchor="t">
            <a:spAutoFit/>
          </a:bodyPr>
          <a:lstStyle/>
          <a:p>
            <a:pPr algn="ctr">
              <a:lnSpc>
                <a:spcPts val="2659"/>
              </a:lnSpc>
            </a:pPr>
            <a:r>
              <a:rPr lang="en-US" sz="1899">
                <a:solidFill>
                  <a:srgbClr val="FFFFFF">
                    <a:alpha val="49804"/>
                  </a:srgbClr>
                </a:solidFill>
                <a:latin typeface="Poppins 1"/>
              </a:rPr>
              <a:t>Image of Farmers Harvesting</a:t>
            </a:r>
          </a:p>
        </p:txBody>
      </p:sp>
      <p:pic>
        <p:nvPicPr>
          <p:cNvPr id="6" name="Picture 6"/>
          <p:cNvPicPr>
            <a:picLocks noChangeAspect="1"/>
          </p:cNvPicPr>
          <p:nvPr/>
        </p:nvPicPr>
        <p:blipFill>
          <a:blip r:embed="rId7"/>
          <a:srcRect/>
          <a:stretch>
            <a:fillRect/>
          </a:stretch>
        </p:blipFill>
        <p:spPr>
          <a:xfrm>
            <a:off x="1028700" y="4611803"/>
            <a:ext cx="1090338" cy="1090338"/>
          </a:xfrm>
          <a:prstGeom prst="rect">
            <a:avLst/>
          </a:prstGeom>
        </p:spPr>
      </p:pic>
      <p:pic>
        <p:nvPicPr>
          <p:cNvPr id="7" name="Picture 7"/>
          <p:cNvPicPr>
            <a:picLocks noChangeAspect="1"/>
          </p:cNvPicPr>
          <p:nvPr/>
        </p:nvPicPr>
        <p:blipFill>
          <a:blip r:embed="rId8"/>
          <a:srcRect/>
          <a:stretch>
            <a:fillRect/>
          </a:stretch>
        </p:blipFill>
        <p:spPr>
          <a:xfrm>
            <a:off x="1028700" y="5898604"/>
            <a:ext cx="1090155" cy="1090155"/>
          </a:xfrm>
          <a:prstGeom prst="rect">
            <a:avLst/>
          </a:prstGeom>
        </p:spPr>
      </p:pic>
      <p:pic>
        <p:nvPicPr>
          <p:cNvPr id="8" name="Picture 8"/>
          <p:cNvPicPr>
            <a:picLocks noChangeAspect="1"/>
          </p:cNvPicPr>
          <p:nvPr/>
        </p:nvPicPr>
        <p:blipFill>
          <a:blip r:embed="rId9"/>
          <a:srcRect/>
          <a:stretch>
            <a:fillRect/>
          </a:stretch>
        </p:blipFill>
        <p:spPr>
          <a:xfrm>
            <a:off x="1028883" y="7188784"/>
            <a:ext cx="1090155" cy="1090155"/>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546414" y="4920796"/>
            <a:ext cx="1908327" cy="491235"/>
          </a:xfrm>
          <a:prstGeom prst="rect">
            <a:avLst/>
          </a:prstGeom>
        </p:spPr>
      </p:pic>
      <p:sp>
        <p:nvSpPr>
          <p:cNvPr id="10" name="TextBox 10"/>
          <p:cNvSpPr txBox="1"/>
          <p:nvPr/>
        </p:nvSpPr>
        <p:spPr>
          <a:xfrm>
            <a:off x="2415202" y="4675693"/>
            <a:ext cx="2530812" cy="1394903"/>
          </a:xfrm>
          <a:prstGeom prst="rect">
            <a:avLst/>
          </a:prstGeom>
        </p:spPr>
        <p:txBody>
          <a:bodyPr lIns="0" tIns="0" rIns="0" bIns="0" rtlCol="0" anchor="t">
            <a:spAutoFit/>
          </a:bodyPr>
          <a:lstStyle/>
          <a:p>
            <a:pPr algn="l">
              <a:lnSpc>
                <a:spcPts val="1679"/>
              </a:lnSpc>
            </a:pPr>
            <a:r>
              <a:rPr lang="en-US" sz="1200" dirty="0">
                <a:solidFill>
                  <a:srgbClr val="1A1A1A"/>
                </a:solidFill>
                <a:latin typeface="Poppins 1"/>
              </a:rPr>
              <a:t>Build resilience among smallholder farmers and reduce their vulnerability to climate-related risks</a:t>
            </a:r>
          </a:p>
        </p:txBody>
      </p:sp>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317816" y="6088447"/>
            <a:ext cx="2092813" cy="1209599"/>
          </a:xfrm>
          <a:prstGeom prst="rect">
            <a:avLst/>
          </a:prstGeom>
        </p:spPr>
      </p:pic>
      <p:sp>
        <p:nvSpPr>
          <p:cNvPr id="12" name="TextBox 12"/>
          <p:cNvSpPr txBox="1"/>
          <p:nvPr/>
        </p:nvSpPr>
        <p:spPr>
          <a:xfrm>
            <a:off x="2348184" y="6008583"/>
            <a:ext cx="2832281" cy="654025"/>
          </a:xfrm>
          <a:prstGeom prst="rect">
            <a:avLst/>
          </a:prstGeom>
        </p:spPr>
        <p:txBody>
          <a:bodyPr wrap="square" lIns="0" tIns="0" rIns="0" bIns="0" rtlCol="0" anchor="t">
            <a:spAutoFit/>
          </a:bodyPr>
          <a:lstStyle/>
          <a:p>
            <a:pPr algn="l">
              <a:lnSpc>
                <a:spcPts val="1679"/>
              </a:lnSpc>
            </a:pPr>
            <a:r>
              <a:rPr lang="en-US" sz="1200">
                <a:solidFill>
                  <a:srgbClr val="1A1A1A"/>
                </a:solidFill>
                <a:latin typeface="Poppins 1"/>
              </a:rPr>
              <a:t>Reduce poverty among smallholder farmers by providing them with access to affordable insurance.</a:t>
            </a:r>
          </a:p>
        </p:txBody>
      </p:sp>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2381950" y="6521353"/>
            <a:ext cx="2092813" cy="1000049"/>
          </a:xfrm>
          <a:prstGeom prst="rect">
            <a:avLst/>
          </a:prstGeom>
        </p:spPr>
      </p:pic>
      <p:sp>
        <p:nvSpPr>
          <p:cNvPr id="14" name="TextBox 14"/>
          <p:cNvSpPr txBox="1"/>
          <p:nvPr/>
        </p:nvSpPr>
        <p:spPr>
          <a:xfrm>
            <a:off x="2415202" y="7496697"/>
            <a:ext cx="2785298" cy="2915362"/>
          </a:xfrm>
          <a:prstGeom prst="rect">
            <a:avLst/>
          </a:prstGeom>
        </p:spPr>
        <p:txBody>
          <a:bodyPr lIns="0" tIns="0" rIns="0" bIns="0" rtlCol="0" anchor="t">
            <a:spAutoFit/>
          </a:bodyPr>
          <a:lstStyle/>
          <a:p>
            <a:pPr algn="l">
              <a:lnSpc>
                <a:spcPts val="1679"/>
              </a:lnSpc>
            </a:pPr>
            <a:r>
              <a:rPr lang="en-US" sz="1200" dirty="0">
                <a:solidFill>
                  <a:srgbClr val="1A1A1A"/>
                </a:solidFill>
                <a:latin typeface="Poppins 1"/>
              </a:rPr>
              <a:t>Support the growth of the agricultural sector and provide more stable incomes for farmers.</a:t>
            </a:r>
          </a:p>
        </p:txBody>
      </p:sp>
      <p:pic>
        <p:nvPicPr>
          <p:cNvPr id="15" name="Picture 15"/>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381950" y="7055823"/>
            <a:ext cx="2092813" cy="1419149"/>
          </a:xfrm>
          <a:prstGeom prst="rect">
            <a:avLst/>
          </a:prstGeom>
        </p:spPr>
      </p:pic>
      <p:sp>
        <p:nvSpPr>
          <p:cNvPr id="16" name="TextBox 16"/>
          <p:cNvSpPr txBox="1"/>
          <p:nvPr/>
        </p:nvSpPr>
        <p:spPr>
          <a:xfrm>
            <a:off x="2400978" y="8757883"/>
            <a:ext cx="2785298" cy="2915368"/>
          </a:xfrm>
          <a:prstGeom prst="rect">
            <a:avLst/>
          </a:prstGeom>
        </p:spPr>
        <p:txBody>
          <a:bodyPr lIns="0" tIns="0" rIns="0" bIns="0" rtlCol="0" anchor="t">
            <a:spAutoFit/>
          </a:bodyPr>
          <a:lstStyle/>
          <a:p>
            <a:pPr algn="l">
              <a:lnSpc>
                <a:spcPts val="1679"/>
              </a:lnSpc>
            </a:pPr>
            <a:r>
              <a:rPr lang="en-US" sz="1200" dirty="0">
                <a:solidFill>
                  <a:srgbClr val="1A1A1A"/>
                </a:solidFill>
                <a:latin typeface="Poppins 1"/>
              </a:rPr>
              <a:t>Provide insurance coverage to smallholder farmers who may otherwise be excluded from the formal financial sector.</a:t>
            </a:r>
          </a:p>
        </p:txBody>
      </p:sp>
      <p:pic>
        <p:nvPicPr>
          <p:cNvPr id="17"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4920890" y="3870046"/>
            <a:ext cx="2092813" cy="790499"/>
          </a:xfrm>
          <a:prstGeom prst="rect">
            <a:avLst/>
          </a:prstGeom>
        </p:spPr>
      </p:pic>
      <p:sp>
        <p:nvSpPr>
          <p:cNvPr id="18" name="TextBox 18"/>
          <p:cNvSpPr txBox="1"/>
          <p:nvPr/>
        </p:nvSpPr>
        <p:spPr>
          <a:xfrm>
            <a:off x="5242178" y="4698607"/>
            <a:ext cx="2785299" cy="2915370"/>
          </a:xfrm>
          <a:prstGeom prst="rect">
            <a:avLst/>
          </a:prstGeom>
        </p:spPr>
        <p:txBody>
          <a:bodyPr lIns="0" tIns="0" rIns="0" bIns="0" rtlCol="0" anchor="t">
            <a:spAutoFit/>
          </a:bodyPr>
          <a:lstStyle/>
          <a:p>
            <a:pPr algn="l">
              <a:lnSpc>
                <a:spcPts val="1679"/>
              </a:lnSpc>
            </a:pPr>
            <a:r>
              <a:rPr lang="en-US" sz="1200" dirty="0">
                <a:solidFill>
                  <a:srgbClr val="1A1A1A"/>
                </a:solidFill>
                <a:latin typeface="Poppins 1"/>
              </a:rPr>
              <a:t>Number of VSAI policies sold in areas prone to climate-related risks.</a:t>
            </a:r>
          </a:p>
        </p:txBody>
      </p:sp>
      <p:pic>
        <p:nvPicPr>
          <p:cNvPr id="19" name="Picture 19"/>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5244285" y="5351646"/>
            <a:ext cx="2092813" cy="580949"/>
          </a:xfrm>
          <a:prstGeom prst="rect">
            <a:avLst/>
          </a:prstGeom>
        </p:spPr>
      </p:pic>
      <p:sp>
        <p:nvSpPr>
          <p:cNvPr id="20" name="TextBox 20"/>
          <p:cNvSpPr txBox="1"/>
          <p:nvPr/>
        </p:nvSpPr>
        <p:spPr>
          <a:xfrm>
            <a:off x="5343956" y="6109345"/>
            <a:ext cx="2785298" cy="2915365"/>
          </a:xfrm>
          <a:prstGeom prst="rect">
            <a:avLst/>
          </a:prstGeom>
        </p:spPr>
        <p:txBody>
          <a:bodyPr lIns="0" tIns="0" rIns="0" bIns="0" rtlCol="0" anchor="t">
            <a:spAutoFit/>
          </a:bodyPr>
          <a:lstStyle/>
          <a:p>
            <a:pPr algn="l">
              <a:lnSpc>
                <a:spcPts val="1679"/>
              </a:lnSpc>
            </a:pPr>
            <a:r>
              <a:rPr lang="en-US" sz="1200" dirty="0">
                <a:solidFill>
                  <a:srgbClr val="1A1A1A"/>
                </a:solidFill>
                <a:latin typeface="Poppins 1"/>
              </a:rPr>
              <a:t>Number of smallholder farmers covered by VSAI.</a:t>
            </a:r>
          </a:p>
        </p:txBody>
      </p:sp>
      <p:pic>
        <p:nvPicPr>
          <p:cNvPr id="21" name="Picture 2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186276" y="6097025"/>
            <a:ext cx="2092813" cy="1000049"/>
          </a:xfrm>
          <a:prstGeom prst="rect">
            <a:avLst/>
          </a:prstGeom>
        </p:spPr>
      </p:pic>
      <p:sp>
        <p:nvSpPr>
          <p:cNvPr id="22" name="TextBox 22"/>
          <p:cNvSpPr txBox="1"/>
          <p:nvPr/>
        </p:nvSpPr>
        <p:spPr>
          <a:xfrm>
            <a:off x="5385635" y="7619011"/>
            <a:ext cx="2785298" cy="2915362"/>
          </a:xfrm>
          <a:prstGeom prst="rect">
            <a:avLst/>
          </a:prstGeom>
        </p:spPr>
        <p:txBody>
          <a:bodyPr lIns="0" tIns="0" rIns="0" bIns="0" rtlCol="0" anchor="t">
            <a:spAutoFit/>
          </a:bodyPr>
          <a:lstStyle/>
          <a:p>
            <a:pPr algn="l">
              <a:lnSpc>
                <a:spcPts val="1679"/>
              </a:lnSpc>
            </a:pPr>
            <a:r>
              <a:rPr lang="en-US" sz="1200" dirty="0">
                <a:solidFill>
                  <a:srgbClr val="1A1A1A"/>
                </a:solidFill>
                <a:latin typeface="Poppins 1"/>
              </a:rPr>
              <a:t>Number of successful pay-outs made to farmers due to crop failure.</a:t>
            </a:r>
          </a:p>
        </p:txBody>
      </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179067" y="7697500"/>
            <a:ext cx="2092813" cy="1000049"/>
          </a:xfrm>
          <a:prstGeom prst="rect">
            <a:avLst/>
          </a:prstGeom>
        </p:spPr>
      </p:pic>
      <p:pic>
        <p:nvPicPr>
          <p:cNvPr id="25" name="Picture 25"/>
          <p:cNvPicPr>
            <a:picLocks noChangeAspect="1"/>
          </p:cNvPicPr>
          <p:nvPr/>
        </p:nvPicPr>
        <p:blipFill>
          <a:blip r:embed="rId22"/>
          <a:srcRect/>
          <a:stretch>
            <a:fillRect/>
          </a:stretch>
        </p:blipFill>
        <p:spPr>
          <a:xfrm>
            <a:off x="1032216" y="8645127"/>
            <a:ext cx="1086822" cy="1086822"/>
          </a:xfrm>
          <a:prstGeom prst="rect">
            <a:avLst/>
          </a:prstGeom>
        </p:spPr>
      </p:pic>
      <p:pic>
        <p:nvPicPr>
          <p:cNvPr id="26" name="Picture 26"/>
          <p:cNvPicPr>
            <a:picLocks noChangeAspect="1"/>
          </p:cNvPicPr>
          <p:nvPr/>
        </p:nvPicPr>
        <p:blipFill>
          <a:blip r:embed="rId23"/>
          <a:srcRect l="225" r="295"/>
          <a:stretch>
            <a:fillRect/>
          </a:stretch>
        </p:blipFill>
        <p:spPr>
          <a:xfrm>
            <a:off x="9144000" y="4063892"/>
            <a:ext cx="8630030" cy="5786637"/>
          </a:xfrm>
          <a:prstGeom prst="rect">
            <a:avLst/>
          </a:prstGeom>
        </p:spPr>
      </p:pic>
      <p:sp>
        <p:nvSpPr>
          <p:cNvPr id="27" name="TextBox 27"/>
          <p:cNvSpPr txBox="1"/>
          <p:nvPr/>
        </p:nvSpPr>
        <p:spPr>
          <a:xfrm>
            <a:off x="670604" y="345981"/>
            <a:ext cx="17971492" cy="1276350"/>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Impact assessment</a:t>
            </a:r>
          </a:p>
        </p:txBody>
      </p:sp>
      <p:sp>
        <p:nvSpPr>
          <p:cNvPr id="28" name="TextBox 28"/>
          <p:cNvSpPr txBox="1"/>
          <p:nvPr/>
        </p:nvSpPr>
        <p:spPr>
          <a:xfrm>
            <a:off x="1028700" y="2402003"/>
            <a:ext cx="16230600" cy="11620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VSAI will assess project impact against UN SDGs using measurable and forward</a:t>
            </a:r>
          </a:p>
          <a:p>
            <a:pPr algn="l">
              <a:lnSpc>
                <a:spcPts val="4200"/>
              </a:lnSpc>
            </a:pPr>
            <a:r>
              <a:rPr lang="en-US" sz="3000">
                <a:solidFill>
                  <a:srgbClr val="171616"/>
                </a:solidFill>
                <a:latin typeface="Poppins 1"/>
              </a:rPr>
              <a:t>looking indicators that align with core value propos ition</a:t>
            </a:r>
          </a:p>
        </p:txBody>
      </p:sp>
      <p:sp>
        <p:nvSpPr>
          <p:cNvPr id="29" name="TextBox 29"/>
          <p:cNvSpPr txBox="1"/>
          <p:nvPr/>
        </p:nvSpPr>
        <p:spPr>
          <a:xfrm>
            <a:off x="3141417" y="3754553"/>
            <a:ext cx="1676701"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Impact</a:t>
            </a:r>
          </a:p>
        </p:txBody>
      </p:sp>
      <p:sp>
        <p:nvSpPr>
          <p:cNvPr id="30" name="TextBox 30"/>
          <p:cNvSpPr txBox="1"/>
          <p:nvPr/>
        </p:nvSpPr>
        <p:spPr>
          <a:xfrm>
            <a:off x="6403682" y="3908108"/>
            <a:ext cx="1676701"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KPI</a:t>
            </a:r>
          </a:p>
        </p:txBody>
      </p:sp>
      <p:sp>
        <p:nvSpPr>
          <p:cNvPr id="31" name="TextBox 31"/>
          <p:cNvSpPr txBox="1"/>
          <p:nvPr/>
        </p:nvSpPr>
        <p:spPr>
          <a:xfrm>
            <a:off x="5468216" y="8797615"/>
            <a:ext cx="2785298" cy="2915362"/>
          </a:xfrm>
          <a:prstGeom prst="rect">
            <a:avLst/>
          </a:prstGeom>
        </p:spPr>
        <p:txBody>
          <a:bodyPr lIns="0" tIns="0" rIns="0" bIns="0" rtlCol="0" anchor="t">
            <a:spAutoFit/>
          </a:bodyPr>
          <a:lstStyle/>
          <a:p>
            <a:pPr algn="l">
              <a:lnSpc>
                <a:spcPts val="1679"/>
              </a:lnSpc>
            </a:pPr>
            <a:r>
              <a:rPr lang="en-US" sz="1200" dirty="0">
                <a:solidFill>
                  <a:srgbClr val="1A1A1A"/>
                </a:solidFill>
                <a:latin typeface="Poppins 1"/>
              </a:rPr>
              <a:t>Number of new VSLAs formed and the increase in income levels for participating farmers.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16991"/>
            <a:ext cx="18287996" cy="330308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220950" y="2547714"/>
            <a:ext cx="3528113" cy="3424477"/>
          </a:xfrm>
          <a:prstGeom prst="rect">
            <a:avLst/>
          </a:prstGeom>
        </p:spPr>
      </p:pic>
      <p:grpSp>
        <p:nvGrpSpPr>
          <p:cNvPr id="5" name="Group 5"/>
          <p:cNvGrpSpPr>
            <a:grpSpLocks noChangeAspect="1"/>
          </p:cNvGrpSpPr>
          <p:nvPr/>
        </p:nvGrpSpPr>
        <p:grpSpPr>
          <a:xfrm>
            <a:off x="2435842" y="2710793"/>
            <a:ext cx="3098330" cy="3098318"/>
            <a:chOff x="0" y="0"/>
            <a:chExt cx="6350000" cy="6349975"/>
          </a:xfrm>
        </p:grpSpPr>
        <p:sp>
          <p:nvSpPr>
            <p:cNvPr id="6" name="Freeform 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t="-7964" b="-25369"/>
              </a:stretch>
            </a:blip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868203" y="2547714"/>
            <a:ext cx="3528113" cy="3424477"/>
          </a:xfrm>
          <a:prstGeom prst="rect">
            <a:avLst/>
          </a:prstGeom>
        </p:spPr>
      </p:pic>
      <p:grpSp>
        <p:nvGrpSpPr>
          <p:cNvPr id="8" name="Group 8"/>
          <p:cNvGrpSpPr>
            <a:grpSpLocks noChangeAspect="1"/>
          </p:cNvGrpSpPr>
          <p:nvPr/>
        </p:nvGrpSpPr>
        <p:grpSpPr>
          <a:xfrm>
            <a:off x="8083095" y="2710793"/>
            <a:ext cx="3098330" cy="3098318"/>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b="-33333"/>
              </a:stretch>
            </a:blipFill>
          </p:spPr>
        </p:sp>
      </p:grpSp>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515456" y="2577903"/>
            <a:ext cx="3528113" cy="3424477"/>
          </a:xfrm>
          <a:prstGeom prst="rect">
            <a:avLst/>
          </a:prstGeom>
        </p:spPr>
      </p:pic>
      <p:grpSp>
        <p:nvGrpSpPr>
          <p:cNvPr id="11" name="Group 11"/>
          <p:cNvGrpSpPr>
            <a:grpSpLocks noChangeAspect="1"/>
          </p:cNvGrpSpPr>
          <p:nvPr/>
        </p:nvGrpSpPr>
        <p:grpSpPr>
          <a:xfrm>
            <a:off x="13730347" y="2740982"/>
            <a:ext cx="3098330" cy="3098318"/>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7094" b="-26239"/>
              </a:stretch>
            </a:blipFill>
          </p:spPr>
        </p:sp>
      </p:grpSp>
      <p:sp>
        <p:nvSpPr>
          <p:cNvPr id="13" name="TextBox 13"/>
          <p:cNvSpPr txBox="1"/>
          <p:nvPr/>
        </p:nvSpPr>
        <p:spPr>
          <a:xfrm>
            <a:off x="2549452" y="5926180"/>
            <a:ext cx="2461626" cy="572182"/>
          </a:xfrm>
          <a:prstGeom prst="rect">
            <a:avLst/>
          </a:prstGeom>
        </p:spPr>
        <p:txBody>
          <a:bodyPr lIns="0" tIns="0" rIns="0" bIns="0" rtlCol="0" anchor="t">
            <a:spAutoFit/>
          </a:bodyPr>
          <a:lstStyle/>
          <a:p>
            <a:pPr algn="ctr">
              <a:lnSpc>
                <a:spcPts val="4031"/>
              </a:lnSpc>
            </a:pPr>
            <a:r>
              <a:rPr lang="en-US" sz="2879">
                <a:solidFill>
                  <a:srgbClr val="171616"/>
                </a:solidFill>
                <a:latin typeface="Poppins 1"/>
              </a:rPr>
              <a:t>Silver Tumwa</a:t>
            </a:r>
          </a:p>
        </p:txBody>
      </p:sp>
      <p:sp>
        <p:nvSpPr>
          <p:cNvPr id="14" name="TextBox 14"/>
          <p:cNvSpPr txBox="1"/>
          <p:nvPr/>
        </p:nvSpPr>
        <p:spPr>
          <a:xfrm>
            <a:off x="2005219" y="6561935"/>
            <a:ext cx="3959575" cy="3590727"/>
          </a:xfrm>
          <a:prstGeom prst="rect">
            <a:avLst/>
          </a:prstGeom>
        </p:spPr>
        <p:txBody>
          <a:bodyPr lIns="0" tIns="0" rIns="0" bIns="0" rtlCol="0" anchor="t">
            <a:spAutoFit/>
          </a:bodyPr>
          <a:lstStyle/>
          <a:p>
            <a:pPr algn="l">
              <a:lnSpc>
                <a:spcPts val="4030"/>
              </a:lnSpc>
            </a:pPr>
            <a:r>
              <a:rPr lang="en-US" sz="2000" dirty="0" smtClean="0">
                <a:solidFill>
                  <a:srgbClr val="171616"/>
                </a:solidFill>
                <a:latin typeface="Poppins 1"/>
              </a:rPr>
              <a:t>He has 10 years experience in creating projects, guiding their implementation to completion. Facilitation skills for agribusiness marketing and development services in Uganda. </a:t>
            </a:r>
            <a:endParaRPr lang="en-US" sz="2000" dirty="0">
              <a:solidFill>
                <a:srgbClr val="171616"/>
              </a:solidFill>
              <a:latin typeface="Poppins 1"/>
            </a:endParaRPr>
          </a:p>
        </p:txBody>
      </p:sp>
      <p:sp>
        <p:nvSpPr>
          <p:cNvPr id="15" name="TextBox 15"/>
          <p:cNvSpPr txBox="1"/>
          <p:nvPr/>
        </p:nvSpPr>
        <p:spPr>
          <a:xfrm>
            <a:off x="7654226" y="6561935"/>
            <a:ext cx="3959575" cy="3077766"/>
          </a:xfrm>
          <a:prstGeom prst="rect">
            <a:avLst/>
          </a:prstGeom>
        </p:spPr>
        <p:txBody>
          <a:bodyPr lIns="0" tIns="0" rIns="0" bIns="0" rtlCol="0" anchor="t">
            <a:spAutoFit/>
          </a:bodyPr>
          <a:lstStyle/>
          <a:p>
            <a:pPr algn="l">
              <a:lnSpc>
                <a:spcPts val="4030"/>
              </a:lnSpc>
            </a:pPr>
            <a:r>
              <a:rPr lang="en-US" sz="2000" dirty="0" smtClean="0">
                <a:solidFill>
                  <a:srgbClr val="171616"/>
                </a:solidFill>
                <a:latin typeface="Poppins 1"/>
              </a:rPr>
              <a:t>She has 3 year experience in</a:t>
            </a:r>
          </a:p>
          <a:p>
            <a:pPr algn="l">
              <a:lnSpc>
                <a:spcPts val="4030"/>
              </a:lnSpc>
            </a:pPr>
            <a:r>
              <a:rPr lang="en-US" sz="2000" dirty="0" smtClean="0">
                <a:solidFill>
                  <a:srgbClr val="171616"/>
                </a:solidFill>
                <a:latin typeface="Poppins 1"/>
              </a:rPr>
              <a:t>Food security project cycle management, practical skills in value chain development, participatory training methodologies in Uganda</a:t>
            </a:r>
            <a:endParaRPr lang="en-US" sz="2000" dirty="0">
              <a:solidFill>
                <a:srgbClr val="171616"/>
              </a:solidFill>
              <a:latin typeface="Poppins 1"/>
            </a:endParaRPr>
          </a:p>
        </p:txBody>
      </p:sp>
      <p:sp>
        <p:nvSpPr>
          <p:cNvPr id="16" name="TextBox 16"/>
          <p:cNvSpPr txBox="1"/>
          <p:nvPr/>
        </p:nvSpPr>
        <p:spPr>
          <a:xfrm>
            <a:off x="8194417" y="5926180"/>
            <a:ext cx="2461626" cy="572182"/>
          </a:xfrm>
          <a:prstGeom prst="rect">
            <a:avLst/>
          </a:prstGeom>
        </p:spPr>
        <p:txBody>
          <a:bodyPr lIns="0" tIns="0" rIns="0" bIns="0" rtlCol="0" anchor="t">
            <a:spAutoFit/>
          </a:bodyPr>
          <a:lstStyle/>
          <a:p>
            <a:pPr algn="ctr">
              <a:lnSpc>
                <a:spcPts val="4031"/>
              </a:lnSpc>
            </a:pPr>
            <a:r>
              <a:rPr lang="en-US" sz="2879">
                <a:solidFill>
                  <a:srgbClr val="171616"/>
                </a:solidFill>
                <a:latin typeface="Poppins 1"/>
              </a:rPr>
              <a:t>Lilian Kisebe </a:t>
            </a:r>
          </a:p>
        </p:txBody>
      </p:sp>
      <p:sp>
        <p:nvSpPr>
          <p:cNvPr id="17" name="TextBox 17"/>
          <p:cNvSpPr txBox="1"/>
          <p:nvPr/>
        </p:nvSpPr>
        <p:spPr>
          <a:xfrm>
            <a:off x="13299725" y="6561935"/>
            <a:ext cx="3959575" cy="2564805"/>
          </a:xfrm>
          <a:prstGeom prst="rect">
            <a:avLst/>
          </a:prstGeom>
        </p:spPr>
        <p:txBody>
          <a:bodyPr lIns="0" tIns="0" rIns="0" bIns="0" rtlCol="0" anchor="t">
            <a:spAutoFit/>
          </a:bodyPr>
          <a:lstStyle/>
          <a:p>
            <a:pPr algn="l">
              <a:lnSpc>
                <a:spcPts val="4030"/>
              </a:lnSpc>
            </a:pPr>
            <a:r>
              <a:rPr lang="en-US" sz="2000" dirty="0" smtClean="0">
                <a:solidFill>
                  <a:srgbClr val="171616"/>
                </a:solidFill>
                <a:latin typeface="Poppins 1"/>
              </a:rPr>
              <a:t>Nathan </a:t>
            </a:r>
            <a:r>
              <a:rPr lang="en-US" sz="2000" dirty="0" err="1" smtClean="0">
                <a:solidFill>
                  <a:srgbClr val="171616"/>
                </a:solidFill>
                <a:latin typeface="Poppins 1"/>
              </a:rPr>
              <a:t>Emuron</a:t>
            </a:r>
            <a:r>
              <a:rPr lang="en-US" sz="2000" dirty="0" smtClean="0">
                <a:solidFill>
                  <a:srgbClr val="171616"/>
                </a:solidFill>
                <a:latin typeface="Poppins 1"/>
              </a:rPr>
              <a:t> has analytical skills and experience in business planning, budgeting and  agribusiness linkages for over 5 years in Uganda.</a:t>
            </a:r>
            <a:endParaRPr lang="en-US" sz="2000" dirty="0">
              <a:solidFill>
                <a:srgbClr val="171616"/>
              </a:solidFill>
              <a:latin typeface="Poppins 1"/>
            </a:endParaRPr>
          </a:p>
        </p:txBody>
      </p:sp>
      <p:sp>
        <p:nvSpPr>
          <p:cNvPr id="18" name="TextBox 18"/>
          <p:cNvSpPr txBox="1"/>
          <p:nvPr/>
        </p:nvSpPr>
        <p:spPr>
          <a:xfrm>
            <a:off x="13536190" y="5926180"/>
            <a:ext cx="3053588" cy="572182"/>
          </a:xfrm>
          <a:prstGeom prst="rect">
            <a:avLst/>
          </a:prstGeom>
        </p:spPr>
        <p:txBody>
          <a:bodyPr lIns="0" tIns="0" rIns="0" bIns="0" rtlCol="0" anchor="t">
            <a:spAutoFit/>
          </a:bodyPr>
          <a:lstStyle/>
          <a:p>
            <a:pPr algn="ctr">
              <a:lnSpc>
                <a:spcPts val="4031"/>
              </a:lnSpc>
            </a:pPr>
            <a:r>
              <a:rPr lang="en-US" sz="2879">
                <a:solidFill>
                  <a:srgbClr val="171616"/>
                </a:solidFill>
                <a:latin typeface="Poppins 1"/>
              </a:rPr>
              <a:t>Nathan Emuron</a:t>
            </a:r>
          </a:p>
        </p:txBody>
      </p:sp>
      <p:sp>
        <p:nvSpPr>
          <p:cNvPr id="19" name="TextBox 19"/>
          <p:cNvSpPr txBox="1"/>
          <p:nvPr/>
        </p:nvSpPr>
        <p:spPr>
          <a:xfrm>
            <a:off x="670604" y="345981"/>
            <a:ext cx="17971492" cy="1276350"/>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Team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826" r="43435" b="20941"/>
          <a:stretch>
            <a:fillRect/>
          </a:stretch>
        </p:blipFill>
        <p:spPr>
          <a:xfrm>
            <a:off x="-12192" y="0"/>
            <a:ext cx="10325562" cy="10299971"/>
          </a:xfrm>
          <a:prstGeom prst="rect">
            <a:avLst/>
          </a:prstGeom>
        </p:spPr>
      </p:pic>
      <p:grpSp>
        <p:nvGrpSpPr>
          <p:cNvPr id="3" name="Group 3"/>
          <p:cNvGrpSpPr/>
          <p:nvPr/>
        </p:nvGrpSpPr>
        <p:grpSpPr>
          <a:xfrm>
            <a:off x="5156685" y="2495271"/>
            <a:ext cx="11377802" cy="3872228"/>
            <a:chOff x="0" y="0"/>
            <a:chExt cx="2996623" cy="1019846"/>
          </a:xfrm>
        </p:grpSpPr>
        <p:sp>
          <p:nvSpPr>
            <p:cNvPr id="4" name="Freeform 4"/>
            <p:cNvSpPr/>
            <p:nvPr/>
          </p:nvSpPr>
          <p:spPr>
            <a:xfrm>
              <a:off x="0" y="0"/>
              <a:ext cx="2996623" cy="1019846"/>
            </a:xfrm>
            <a:custGeom>
              <a:avLst/>
              <a:gdLst/>
              <a:ahLst/>
              <a:cxnLst/>
              <a:rect l="l" t="t" r="r" b="b"/>
              <a:pathLst>
                <a:path w="2996623" h="1019846">
                  <a:moveTo>
                    <a:pt x="0" y="0"/>
                  </a:moveTo>
                  <a:lnTo>
                    <a:pt x="2996623" y="0"/>
                  </a:lnTo>
                  <a:lnTo>
                    <a:pt x="2996623" y="1019846"/>
                  </a:lnTo>
                  <a:lnTo>
                    <a:pt x="0" y="1019846"/>
                  </a:lnTo>
                  <a:close/>
                </a:path>
              </a:pathLst>
            </a:custGeom>
            <a:solidFill>
              <a:srgbClr val="70812C">
                <a:alpha val="55686"/>
              </a:srgbClr>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5738791" y="3936411"/>
            <a:ext cx="13635296" cy="1691651"/>
          </a:xfrm>
          <a:prstGeom prst="rect">
            <a:avLst/>
          </a:prstGeom>
        </p:spPr>
        <p:txBody>
          <a:bodyPr lIns="0" tIns="0" rIns="0" bIns="0" rtlCol="0" anchor="t">
            <a:spAutoFit/>
          </a:bodyPr>
          <a:lstStyle/>
          <a:p>
            <a:pPr>
              <a:lnSpc>
                <a:spcPts val="13859"/>
              </a:lnSpc>
              <a:spcBef>
                <a:spcPct val="0"/>
              </a:spcBef>
            </a:pPr>
            <a:r>
              <a:rPr lang="en-US" sz="9899">
                <a:solidFill>
                  <a:srgbClr val="FFFFFF"/>
                </a:solidFill>
                <a:latin typeface="Cerebri Bold"/>
              </a:rPr>
              <a:t>Thank You</a:t>
            </a:r>
          </a:p>
        </p:txBody>
      </p:sp>
      <p:pic>
        <p:nvPicPr>
          <p:cNvPr id="7" name="Picture 7"/>
          <p:cNvPicPr>
            <a:picLocks noChangeAspect="1"/>
          </p:cNvPicPr>
          <p:nvPr/>
        </p:nvPicPr>
        <p:blipFill>
          <a:blip r:embed="rId3"/>
          <a:srcRect t="9365" b="9365"/>
          <a:stretch>
            <a:fillRect/>
          </a:stretch>
        </p:blipFill>
        <p:spPr>
          <a:xfrm>
            <a:off x="15472734" y="8101877"/>
            <a:ext cx="2248952" cy="182770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28800" y="929185"/>
            <a:ext cx="6324600" cy="8610600"/>
            <a:chOff x="0" y="0"/>
            <a:chExt cx="8432800" cy="11480800"/>
          </a:xfrm>
        </p:grpSpPr>
        <p:sp>
          <p:nvSpPr>
            <p:cNvPr id="3" name="Freeform 3"/>
            <p:cNvSpPr/>
            <p:nvPr/>
          </p:nvSpPr>
          <p:spPr>
            <a:xfrm>
              <a:off x="0" y="0"/>
              <a:ext cx="8432800" cy="11480800"/>
            </a:xfrm>
            <a:custGeom>
              <a:avLst/>
              <a:gdLst/>
              <a:ahLst/>
              <a:cxnLst/>
              <a:rect l="l" t="t" r="r" b="b"/>
              <a:pathLst>
                <a:path w="8432800" h="11480800">
                  <a:moveTo>
                    <a:pt x="0" y="0"/>
                  </a:moveTo>
                  <a:lnTo>
                    <a:pt x="8432800" y="0"/>
                  </a:lnTo>
                  <a:lnTo>
                    <a:pt x="8432800" y="11480800"/>
                  </a:lnTo>
                  <a:lnTo>
                    <a:pt x="0" y="11480800"/>
                  </a:lnTo>
                  <a:close/>
                </a:path>
              </a:pathLst>
            </a:custGeom>
            <a:solidFill>
              <a:srgbClr val="FFFFFF"/>
            </a:solidFill>
          </p:spPr>
        </p:sp>
        <p:sp>
          <p:nvSpPr>
            <p:cNvPr id="4" name="TextBox 4"/>
            <p:cNvSpPr txBox="1"/>
            <p:nvPr/>
          </p:nvSpPr>
          <p:spPr>
            <a:xfrm>
              <a:off x="0" y="-142875"/>
              <a:ext cx="8432800" cy="11623675"/>
            </a:xfrm>
            <a:prstGeom prst="rect">
              <a:avLst/>
            </a:prstGeom>
          </p:spPr>
          <p:txBody>
            <a:bodyPr lIns="50800" tIns="50800" rIns="50800" bIns="50800" rtlCol="0" anchor="ctr"/>
            <a:lstStyle/>
            <a:p>
              <a:pPr algn="ctr">
                <a:lnSpc>
                  <a:spcPts val="3600"/>
                </a:lnSpc>
              </a:pPr>
              <a:r>
                <a:rPr lang="en-US" sz="2000" spc="39" dirty="0">
                  <a:solidFill>
                    <a:srgbClr val="000000"/>
                  </a:solidFill>
                  <a:latin typeface="Poppins 1 Bold"/>
                </a:rPr>
                <a:t>Consulted from; </a:t>
              </a:r>
            </a:p>
            <a:p>
              <a:pPr marL="241300" lvl="1" indent="-120650" algn="just">
                <a:lnSpc>
                  <a:spcPts val="3600"/>
                </a:lnSpc>
                <a:buFont typeface="Arial"/>
                <a:buChar char="•"/>
              </a:pPr>
              <a:r>
                <a:rPr lang="en-US" sz="2000" spc="39" dirty="0">
                  <a:solidFill>
                    <a:srgbClr val="000000"/>
                  </a:solidFill>
                  <a:latin typeface="Poppins 1"/>
                </a:rPr>
                <a:t>Gulu University Faculty of Agriculture and Environment Department of rural development and Agribusiness. </a:t>
              </a:r>
              <a:r>
                <a:rPr lang="en-US" sz="2000" spc="39" dirty="0" err="1">
                  <a:solidFill>
                    <a:srgbClr val="000000"/>
                  </a:solidFill>
                  <a:latin typeface="Poppins 1"/>
                </a:rPr>
                <a:t>Dr</a:t>
              </a:r>
              <a:r>
                <a:rPr lang="en-US" sz="2000" spc="39" dirty="0">
                  <a:solidFill>
                    <a:srgbClr val="000000"/>
                  </a:solidFill>
                  <a:latin typeface="Poppins 1"/>
                </a:rPr>
                <a:t> Walter </a:t>
              </a:r>
              <a:r>
                <a:rPr lang="en-US" sz="2000" spc="39" dirty="0" err="1">
                  <a:solidFill>
                    <a:srgbClr val="000000"/>
                  </a:solidFill>
                  <a:latin typeface="Poppins 1"/>
                </a:rPr>
                <a:t>OdongO</a:t>
              </a:r>
              <a:endParaRPr lang="en-US" sz="2000" spc="39" dirty="0">
                <a:solidFill>
                  <a:srgbClr val="000000"/>
                </a:solidFill>
                <a:latin typeface="Poppins 1"/>
              </a:endParaRPr>
            </a:p>
            <a:p>
              <a:pPr marL="241300" lvl="1" indent="-120650" algn="just">
                <a:lnSpc>
                  <a:spcPts val="3600"/>
                </a:lnSpc>
                <a:buFont typeface="Arial"/>
                <a:buChar char="•"/>
              </a:pPr>
              <a:r>
                <a:rPr lang="en-US" sz="2000" spc="39" dirty="0">
                  <a:solidFill>
                    <a:srgbClr val="000000"/>
                  </a:solidFill>
                  <a:latin typeface="Poppins 1"/>
                </a:rPr>
                <a:t>Prof. Anthony </a:t>
              </a:r>
              <a:r>
                <a:rPr lang="en-US" sz="2000" spc="39" dirty="0" err="1">
                  <a:solidFill>
                    <a:srgbClr val="000000"/>
                  </a:solidFill>
                  <a:latin typeface="Poppins 1"/>
                </a:rPr>
                <a:t>Egeru</a:t>
              </a:r>
              <a:r>
                <a:rPr lang="en-US" sz="2000" spc="39" dirty="0">
                  <a:solidFill>
                    <a:srgbClr val="000000"/>
                  </a:solidFill>
                  <a:latin typeface="Poppins 1"/>
                </a:rPr>
                <a:t> and </a:t>
              </a:r>
              <a:r>
                <a:rPr lang="en-US" sz="2000" spc="39" dirty="0" err="1">
                  <a:solidFill>
                    <a:srgbClr val="000000"/>
                  </a:solidFill>
                  <a:latin typeface="Poppins 1"/>
                </a:rPr>
                <a:t>prof.Duncan</a:t>
              </a:r>
              <a:r>
                <a:rPr lang="en-US" sz="2000" spc="39" dirty="0">
                  <a:solidFill>
                    <a:srgbClr val="000000"/>
                  </a:solidFill>
                  <a:latin typeface="Poppins 1"/>
                </a:rPr>
                <a:t> </a:t>
              </a:r>
              <a:r>
                <a:rPr lang="en-US" sz="2000" spc="39" dirty="0" err="1">
                  <a:solidFill>
                    <a:srgbClr val="000000"/>
                  </a:solidFill>
                  <a:latin typeface="Poppins 1"/>
                </a:rPr>
                <a:t>Ongen</a:t>
              </a:r>
              <a:r>
                <a:rPr lang="en-US" sz="2000" spc="39" dirty="0">
                  <a:solidFill>
                    <a:srgbClr val="000000"/>
                  </a:solidFill>
                  <a:latin typeface="Poppins 1"/>
                </a:rPr>
                <a:t> Regional Universities Forum Uganda team (RUFORUM)</a:t>
              </a:r>
            </a:p>
            <a:p>
              <a:pPr marL="241300" lvl="1" indent="-120650" algn="just">
                <a:lnSpc>
                  <a:spcPts val="3600"/>
                </a:lnSpc>
                <a:buFont typeface="Arial"/>
                <a:buChar char="•"/>
              </a:pPr>
              <a:r>
                <a:rPr lang="en-US" sz="2000" spc="39" dirty="0">
                  <a:solidFill>
                    <a:srgbClr val="000000"/>
                  </a:solidFill>
                  <a:latin typeface="Poppins 1"/>
                </a:rPr>
                <a:t>United Social Ventures Mr. Dan </a:t>
              </a:r>
              <a:r>
                <a:rPr lang="en-US" sz="2000" spc="39" dirty="0" err="1">
                  <a:solidFill>
                    <a:srgbClr val="000000"/>
                  </a:solidFill>
                  <a:latin typeface="Poppins 1"/>
                </a:rPr>
                <a:t>Waswa</a:t>
              </a:r>
              <a:endParaRPr lang="en-US" sz="2000" spc="39" dirty="0">
                <a:solidFill>
                  <a:srgbClr val="000000"/>
                </a:solidFill>
                <a:latin typeface="Poppins 1"/>
              </a:endParaRPr>
            </a:p>
            <a:p>
              <a:pPr marL="241300" lvl="1" indent="-120650" algn="just">
                <a:lnSpc>
                  <a:spcPts val="3600"/>
                </a:lnSpc>
                <a:buFont typeface="Arial"/>
                <a:buChar char="•"/>
              </a:pPr>
              <a:r>
                <a:rPr lang="en-US" sz="2000" spc="39" dirty="0">
                  <a:solidFill>
                    <a:srgbClr val="000000"/>
                  </a:solidFill>
                  <a:latin typeface="Poppins 1"/>
                </a:rPr>
                <a:t>Venture mentor </a:t>
              </a:r>
              <a:r>
                <a:rPr lang="en-US" sz="2000" spc="39" dirty="0" err="1">
                  <a:solidFill>
                    <a:srgbClr val="000000"/>
                  </a:solidFill>
                  <a:latin typeface="Poppins 1"/>
                </a:rPr>
                <a:t>Mobola</a:t>
              </a:r>
              <a:r>
                <a:rPr lang="en-US" sz="2000" spc="39" dirty="0">
                  <a:solidFill>
                    <a:srgbClr val="000000"/>
                  </a:solidFill>
                  <a:latin typeface="Poppins 1"/>
                </a:rPr>
                <a:t> Da </a:t>
              </a:r>
              <a:r>
                <a:rPr lang="en-US" sz="2000" spc="39" dirty="0" err="1">
                  <a:solidFill>
                    <a:srgbClr val="000000"/>
                  </a:solidFill>
                  <a:latin typeface="Poppins 1"/>
                </a:rPr>
                <a:t>silva</a:t>
              </a:r>
              <a:endParaRPr lang="en-US" sz="2000" spc="39" dirty="0">
                <a:solidFill>
                  <a:srgbClr val="000000"/>
                </a:solidFill>
                <a:latin typeface="Poppins 1"/>
              </a:endParaRPr>
            </a:p>
            <a:p>
              <a:pPr marL="241300" lvl="1" indent="-120650" algn="just">
                <a:lnSpc>
                  <a:spcPts val="3600"/>
                </a:lnSpc>
                <a:buFont typeface="Arial"/>
                <a:buChar char="•"/>
              </a:pPr>
              <a:r>
                <a:rPr lang="en-US" sz="2000" spc="39" dirty="0">
                  <a:solidFill>
                    <a:srgbClr val="000000"/>
                  </a:solidFill>
                  <a:latin typeface="Poppins 1"/>
                </a:rPr>
                <a:t>Venture attorney Katherine Orrick</a:t>
              </a:r>
            </a:p>
            <a:p>
              <a:pPr marL="241300" lvl="1" indent="-120650" algn="just">
                <a:lnSpc>
                  <a:spcPts val="3600"/>
                </a:lnSpc>
                <a:buFont typeface="Arial"/>
                <a:buChar char="•"/>
              </a:pPr>
              <a:r>
                <a:rPr lang="en-US" sz="2000" spc="39" dirty="0" err="1">
                  <a:solidFill>
                    <a:srgbClr val="000000"/>
                  </a:solidFill>
                  <a:latin typeface="Poppins 1"/>
                </a:rPr>
                <a:t>Agrosure</a:t>
              </a:r>
              <a:r>
                <a:rPr lang="en-US" sz="2000" spc="39" dirty="0">
                  <a:solidFill>
                    <a:srgbClr val="000000"/>
                  </a:solidFill>
                  <a:latin typeface="Poppins 1"/>
                </a:rPr>
                <a:t> insurance company</a:t>
              </a:r>
            </a:p>
            <a:p>
              <a:pPr marL="241300" lvl="1" indent="-120650" algn="just">
                <a:lnSpc>
                  <a:spcPts val="3600"/>
                </a:lnSpc>
              </a:pPr>
              <a:endParaRPr lang="en-US" sz="2000" spc="39" dirty="0">
                <a:solidFill>
                  <a:srgbClr val="000000"/>
                </a:solidFill>
                <a:latin typeface="Poppins 1"/>
              </a:endParaRPr>
            </a:p>
          </p:txBody>
        </p:sp>
      </p:grpSp>
      <p:grpSp>
        <p:nvGrpSpPr>
          <p:cNvPr id="5" name="Group 5"/>
          <p:cNvGrpSpPr/>
          <p:nvPr/>
        </p:nvGrpSpPr>
        <p:grpSpPr>
          <a:xfrm>
            <a:off x="9525000" y="929185"/>
            <a:ext cx="7924800" cy="8613531"/>
            <a:chOff x="0" y="0"/>
            <a:chExt cx="10566400" cy="11484708"/>
          </a:xfrm>
        </p:grpSpPr>
        <p:sp>
          <p:nvSpPr>
            <p:cNvPr id="6" name="Freeform 6"/>
            <p:cNvSpPr/>
            <p:nvPr/>
          </p:nvSpPr>
          <p:spPr>
            <a:xfrm>
              <a:off x="0" y="0"/>
              <a:ext cx="10566400" cy="11484737"/>
            </a:xfrm>
            <a:custGeom>
              <a:avLst/>
              <a:gdLst/>
              <a:ahLst/>
              <a:cxnLst/>
              <a:rect l="l" t="t" r="r" b="b"/>
              <a:pathLst>
                <a:path w="10566400" h="11484737">
                  <a:moveTo>
                    <a:pt x="0" y="0"/>
                  </a:moveTo>
                  <a:lnTo>
                    <a:pt x="10566400" y="0"/>
                  </a:lnTo>
                  <a:lnTo>
                    <a:pt x="10566400" y="11484737"/>
                  </a:lnTo>
                  <a:lnTo>
                    <a:pt x="0" y="11484737"/>
                  </a:lnTo>
                  <a:close/>
                </a:path>
              </a:pathLst>
            </a:custGeom>
            <a:solidFill>
              <a:srgbClr val="FFFFFF"/>
            </a:solidFill>
          </p:spPr>
        </p:sp>
        <p:sp>
          <p:nvSpPr>
            <p:cNvPr id="7" name="TextBox 7"/>
            <p:cNvSpPr txBox="1"/>
            <p:nvPr/>
          </p:nvSpPr>
          <p:spPr>
            <a:xfrm>
              <a:off x="0" y="-123825"/>
              <a:ext cx="10566400" cy="11608533"/>
            </a:xfrm>
            <a:prstGeom prst="rect">
              <a:avLst/>
            </a:prstGeom>
          </p:spPr>
          <p:txBody>
            <a:bodyPr lIns="50800" tIns="50800" rIns="50800" bIns="50800" rtlCol="0" anchor="ctr"/>
            <a:lstStyle/>
            <a:p>
              <a:pPr algn="ctr">
                <a:lnSpc>
                  <a:spcPts val="3240"/>
                </a:lnSpc>
              </a:pPr>
              <a:r>
                <a:rPr lang="en-US" sz="1800" spc="35" dirty="0" smtClean="0">
                  <a:solidFill>
                    <a:srgbClr val="000000"/>
                  </a:solidFill>
                  <a:latin typeface="Poppins 1"/>
                </a:rPr>
                <a:t>References</a:t>
              </a:r>
            </a:p>
            <a:p>
              <a:pPr algn="just">
                <a:lnSpc>
                  <a:spcPts val="3240"/>
                </a:lnSpc>
              </a:pPr>
              <a:r>
                <a:rPr lang="en-US" dirty="0">
                  <a:latin typeface="Poppins 1" panose="020B0604020202020204" charset="0"/>
                  <a:cs typeface="Poppins 1" panose="020B0604020202020204" charset="0"/>
                </a:rPr>
                <a:t>Aragón, Fernando M., Francisco </a:t>
              </a:r>
              <a:r>
                <a:rPr lang="en-US" dirty="0" err="1">
                  <a:latin typeface="Poppins 1" panose="020B0604020202020204" charset="0"/>
                  <a:cs typeface="Poppins 1" panose="020B0604020202020204" charset="0"/>
                </a:rPr>
                <a:t>Oteiza</a:t>
              </a:r>
              <a:r>
                <a:rPr lang="en-US" dirty="0">
                  <a:latin typeface="Poppins 1" panose="020B0604020202020204" charset="0"/>
                  <a:cs typeface="Poppins 1" panose="020B0604020202020204" charset="0"/>
                </a:rPr>
                <a:t>, and Juan Pablo </a:t>
              </a:r>
              <a:r>
                <a:rPr lang="en-US" dirty="0" err="1">
                  <a:latin typeface="Poppins 1" panose="020B0604020202020204" charset="0"/>
                  <a:cs typeface="Poppins 1" panose="020B0604020202020204" charset="0"/>
                </a:rPr>
                <a:t>Rud</a:t>
              </a:r>
              <a:r>
                <a:rPr lang="en-US" dirty="0">
                  <a:latin typeface="Poppins 1" panose="020B0604020202020204" charset="0"/>
                  <a:cs typeface="Poppins 1" panose="020B0604020202020204" charset="0"/>
                </a:rPr>
                <a:t>. 2021. "Climate Change and Agriculture: Subsistence Farmers' Response to Extreme Heat." </a:t>
              </a:r>
              <a:r>
                <a:rPr lang="en-US" i="1" dirty="0">
                  <a:latin typeface="Poppins 1" panose="020B0604020202020204" charset="0"/>
                  <a:cs typeface="Poppins 1" panose="020B0604020202020204" charset="0"/>
                </a:rPr>
                <a:t>American Economic Journal: Economic Policy</a:t>
              </a:r>
              <a:r>
                <a:rPr lang="en-US" dirty="0">
                  <a:latin typeface="Poppins 1" panose="020B0604020202020204" charset="0"/>
                  <a:cs typeface="Poppins 1" panose="020B0604020202020204" charset="0"/>
                </a:rPr>
                <a:t>, 13 (1): 1-35</a:t>
              </a:r>
              <a:r>
                <a:rPr lang="en-US" dirty="0" smtClean="0">
                  <a:latin typeface="Poppins 1" panose="020B0604020202020204" charset="0"/>
                  <a:cs typeface="Poppins 1" panose="020B0604020202020204" charset="0"/>
                </a:rPr>
                <a:t>.</a:t>
              </a:r>
            </a:p>
            <a:p>
              <a:pPr algn="just">
                <a:lnSpc>
                  <a:spcPts val="3240"/>
                </a:lnSpc>
              </a:pPr>
              <a:endParaRPr lang="en-US" sz="1800" spc="35" dirty="0">
                <a:solidFill>
                  <a:srgbClr val="000000"/>
                </a:solidFill>
                <a:latin typeface="Poppins 1" panose="020B0604020202020204" charset="0"/>
                <a:cs typeface="Poppins 1" panose="020B0604020202020204" charset="0"/>
              </a:endParaRPr>
            </a:p>
            <a:p>
              <a:pPr algn="l">
                <a:lnSpc>
                  <a:spcPts val="3240"/>
                </a:lnSpc>
              </a:pPr>
              <a:r>
                <a:rPr lang="en-US" sz="1800" spc="35" dirty="0" err="1">
                  <a:solidFill>
                    <a:srgbClr val="000000"/>
                  </a:solidFill>
                  <a:latin typeface="Poppins 1"/>
                </a:rPr>
                <a:t>Dewbre</a:t>
              </a:r>
              <a:r>
                <a:rPr lang="en-US" sz="1800" spc="35" dirty="0">
                  <a:solidFill>
                    <a:srgbClr val="000000"/>
                  </a:solidFill>
                  <a:latin typeface="Poppins 1"/>
                </a:rPr>
                <a:t>, C. J., </a:t>
              </a:r>
              <a:r>
                <a:rPr lang="en-US" sz="1800" spc="35" dirty="0" err="1">
                  <a:solidFill>
                    <a:srgbClr val="000000"/>
                  </a:solidFill>
                  <a:latin typeface="Poppins 1"/>
                </a:rPr>
                <a:t>Soglo</a:t>
              </a:r>
              <a:r>
                <a:rPr lang="en-US" sz="1800" spc="35" dirty="0">
                  <a:solidFill>
                    <a:srgbClr val="000000"/>
                  </a:solidFill>
                  <a:latin typeface="Poppins 1"/>
                </a:rPr>
                <a:t>, Production, F., Cervantes-Godoy, J., PIN, </a:t>
              </a:r>
              <a:r>
                <a:rPr lang="en-US" sz="1800" spc="35" dirty="0" err="1">
                  <a:solidFill>
                    <a:srgbClr val="000000"/>
                  </a:solidFill>
                  <a:latin typeface="Poppins 1"/>
                </a:rPr>
                <a:t>Amegnaglo</a:t>
              </a:r>
              <a:r>
                <a:rPr lang="en-US" sz="1800" spc="35" dirty="0">
                  <a:solidFill>
                    <a:srgbClr val="000000"/>
                  </a:solidFill>
                  <a:latin typeface="Poppins 1"/>
                </a:rPr>
                <a:t>, Y. Y., </a:t>
              </a:r>
              <a:r>
                <a:rPr lang="en-US" sz="1800" spc="35" dirty="0" err="1">
                  <a:solidFill>
                    <a:srgbClr val="000000"/>
                  </a:solidFill>
                  <a:latin typeface="Poppins 1"/>
                </a:rPr>
                <a:t>Akpa</a:t>
              </a:r>
              <a:r>
                <a:rPr lang="en-US" sz="1800" spc="35" dirty="0">
                  <a:solidFill>
                    <a:srgbClr val="000000"/>
                  </a:solidFill>
                  <a:latin typeface="Poppins 1"/>
                </a:rPr>
                <a:t>, A. F., Bickel, M., </a:t>
              </a:r>
              <a:r>
                <a:rPr lang="en-US" sz="1800" spc="35" dirty="0" err="1">
                  <a:solidFill>
                    <a:srgbClr val="000000"/>
                  </a:solidFill>
                  <a:latin typeface="Poppins 1"/>
                </a:rPr>
                <a:t>Sanyang</a:t>
              </a:r>
              <a:r>
                <a:rPr lang="en-US" sz="1800" spc="35" dirty="0">
                  <a:solidFill>
                    <a:srgbClr val="000000"/>
                  </a:solidFill>
                  <a:latin typeface="Poppins 1"/>
                </a:rPr>
                <a:t>, S., Ly, S., </a:t>
              </a:r>
              <a:r>
                <a:rPr lang="en-US" sz="1800" spc="35" dirty="0" err="1">
                  <a:solidFill>
                    <a:srgbClr val="000000"/>
                  </a:solidFill>
                  <a:latin typeface="Poppins 1"/>
                </a:rPr>
                <a:t>Kuiseu</a:t>
              </a:r>
              <a:r>
                <a:rPr lang="en-US" sz="1800" spc="35" dirty="0">
                  <a:solidFill>
                    <a:srgbClr val="000000"/>
                  </a:solidFill>
                  <a:latin typeface="Poppins 1"/>
                </a:rPr>
                <a:t>, J., </a:t>
              </a:r>
              <a:r>
                <a:rPr lang="en-US" sz="1800" spc="35" dirty="0" err="1">
                  <a:solidFill>
                    <a:srgbClr val="000000"/>
                  </a:solidFill>
                  <a:latin typeface="Poppins 1"/>
                </a:rPr>
                <a:t>Ama</a:t>
              </a:r>
              <a:r>
                <a:rPr lang="en-US" sz="1800" spc="35" dirty="0">
                  <a:solidFill>
                    <a:srgbClr val="000000"/>
                  </a:solidFill>
                  <a:latin typeface="Poppins 1"/>
                </a:rPr>
                <a:t>, S., Gautier, B. P., Officer, E. S., Officer, E. S., </a:t>
              </a:r>
              <a:r>
                <a:rPr lang="en-US" sz="1800" spc="35" dirty="0" err="1">
                  <a:solidFill>
                    <a:srgbClr val="000000"/>
                  </a:solidFill>
                  <a:latin typeface="Poppins 1"/>
                </a:rPr>
                <a:t>Eberlin</a:t>
              </a:r>
              <a:r>
                <a:rPr lang="en-US" sz="1800" spc="35" dirty="0">
                  <a:solidFill>
                    <a:srgbClr val="000000"/>
                  </a:solidFill>
                  <a:latin typeface="Poppins 1"/>
                </a:rPr>
                <a:t>, R., Officer, P., Branch, P. A., </a:t>
              </a:r>
              <a:r>
                <a:rPr lang="en-US" sz="1800" spc="35" dirty="0" err="1">
                  <a:solidFill>
                    <a:srgbClr val="000000"/>
                  </a:solidFill>
                  <a:latin typeface="Poppins 1"/>
                </a:rPr>
                <a:t>Oduro-ofori</a:t>
              </a:r>
              <a:r>
                <a:rPr lang="en-US" sz="1800" spc="35" dirty="0">
                  <a:solidFill>
                    <a:srgbClr val="000000"/>
                  </a:solidFill>
                  <a:latin typeface="Poppins 1"/>
                </a:rPr>
                <a:t>, E., … Swanson, B. E. (2014). The future of food and agriculture: trends and challenges. In The future of food and agriculture: trends and challenges (Vol. 4, Issue 4).</a:t>
              </a:r>
            </a:p>
            <a:p>
              <a:pPr algn="l">
                <a:lnSpc>
                  <a:spcPts val="3240"/>
                </a:lnSpc>
              </a:pPr>
              <a:endParaRPr lang="en-US" sz="1800" spc="35" dirty="0">
                <a:solidFill>
                  <a:srgbClr val="000000"/>
                </a:solidFill>
                <a:latin typeface="Poppins 1"/>
              </a:endParaRPr>
            </a:p>
            <a:p>
              <a:pPr algn="l">
                <a:lnSpc>
                  <a:spcPts val="3240"/>
                </a:lnSpc>
              </a:pPr>
              <a:r>
                <a:rPr lang="en-US" sz="1800" spc="35" dirty="0">
                  <a:solidFill>
                    <a:srgbClr val="000000"/>
                  </a:solidFill>
                  <a:latin typeface="Poppins 1"/>
                </a:rPr>
                <a:t>Global Commission on Adaptation. (2021). State and Trends in Adaptation. In State and Trends in Adaptation (Vol. 4).</a:t>
              </a:r>
            </a:p>
            <a:p>
              <a:pPr algn="l">
                <a:lnSpc>
                  <a:spcPts val="3240"/>
                </a:lnSpc>
              </a:pPr>
              <a:endParaRPr lang="en-US" sz="1800" spc="35" dirty="0">
                <a:solidFill>
                  <a:srgbClr val="000000"/>
                </a:solidFill>
                <a:latin typeface="Poppins 1"/>
              </a:endParaRPr>
            </a:p>
            <a:p>
              <a:pPr algn="l">
                <a:lnSpc>
                  <a:spcPts val="3240"/>
                </a:lnSpc>
              </a:pPr>
              <a:r>
                <a:rPr lang="en-US" sz="1800" spc="35" dirty="0">
                  <a:solidFill>
                    <a:srgbClr val="000000"/>
                  </a:solidFill>
                  <a:latin typeface="Poppins 1"/>
                </a:rPr>
                <a:t>World bank group. (2021). Climate Risk Country Profile: Uganda. In The World Bank Group (pp. 1–36). </a:t>
              </a:r>
              <a:r>
                <a:rPr lang="en-US" sz="1800" u="sng" spc="35" dirty="0">
                  <a:solidFill>
                    <a:srgbClr val="0000FF"/>
                  </a:solidFill>
                  <a:latin typeface="Poppins 1"/>
                  <a:hlinkClick r:id="rId2" tooltip="http://www.worldbank.org/"/>
                </a:rPr>
                <a:t>www.worldbank.org</a:t>
              </a:r>
            </a:p>
            <a:p>
              <a:pPr algn="l">
                <a:lnSpc>
                  <a:spcPts val="3240"/>
                </a:lnSpc>
              </a:pPr>
              <a:endParaRPr lang="en-US" sz="1800" u="sng" spc="35" dirty="0">
                <a:solidFill>
                  <a:srgbClr val="0000FF"/>
                </a:solidFill>
                <a:latin typeface="Poppins 1"/>
                <a:hlinkClick r:id="rId2" tooltip="http://www.worldbank.org/"/>
              </a:endParaRPr>
            </a:p>
            <a:p>
              <a:pPr algn="l">
                <a:lnSpc>
                  <a:spcPts val="3240"/>
                </a:lnSpc>
              </a:pPr>
              <a:r>
                <a:rPr lang="en-US" sz="1800" spc="35" dirty="0">
                  <a:solidFill>
                    <a:srgbClr val="000000"/>
                  </a:solidFill>
                  <a:latin typeface="Poppins 1"/>
                </a:rPr>
                <a:t>World Bank. (2019). Agriculture Finance and Agriculture Insurance. In Financial Sector Brief (Issue August). http://www.worldbank.org/en/topic/financialsector/brief/agriculture-finance</a:t>
              </a:r>
            </a:p>
            <a:p>
              <a:pPr algn="l">
                <a:lnSpc>
                  <a:spcPts val="3240"/>
                </a:lnSpc>
              </a:pPr>
              <a:endParaRPr lang="en-US" sz="1800" spc="35" dirty="0">
                <a:solidFill>
                  <a:srgbClr val="000000"/>
                </a:solidFill>
                <a:latin typeface="Poppins 1"/>
              </a:endParaRPr>
            </a:p>
            <a:p>
              <a:pPr algn="l">
                <a:lnSpc>
                  <a:spcPts val="3240"/>
                </a:lnSpc>
              </a:pPr>
              <a:endParaRPr lang="en-US" sz="1800" spc="35" dirty="0">
                <a:solidFill>
                  <a:srgbClr val="000000"/>
                </a:solidFill>
                <a:latin typeface="Poppins 1"/>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3" name="Picture 3"/>
          <p:cNvPicPr>
            <a:picLocks noChangeAspect="1"/>
          </p:cNvPicPr>
          <p:nvPr/>
        </p:nvPicPr>
        <p:blipFill>
          <a:blip r:embed="rId3">
            <a:alphaModFix amt="40000"/>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0"/>
            <a:ext cx="18275503" cy="2314575"/>
          </a:xfrm>
          <a:prstGeom prst="rect">
            <a:avLst/>
          </a:prstGeom>
        </p:spPr>
      </p:pic>
      <p:sp>
        <p:nvSpPr>
          <p:cNvPr id="4" name="TextBox 4"/>
          <p:cNvSpPr txBox="1"/>
          <p:nvPr/>
        </p:nvSpPr>
        <p:spPr>
          <a:xfrm>
            <a:off x="254327" y="48360"/>
            <a:ext cx="17875417" cy="2162175"/>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VSAI educates small holder farmers using index data</a:t>
            </a:r>
          </a:p>
        </p:txBody>
      </p:sp>
      <p:grpSp>
        <p:nvGrpSpPr>
          <p:cNvPr id="5" name="Group 5"/>
          <p:cNvGrpSpPr/>
          <p:nvPr/>
        </p:nvGrpSpPr>
        <p:grpSpPr>
          <a:xfrm>
            <a:off x="85736" y="3070954"/>
            <a:ext cx="18044008" cy="5756596"/>
            <a:chOff x="0" y="0"/>
            <a:chExt cx="24058677" cy="7675461"/>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65100" y="1073747"/>
              <a:ext cx="4004577" cy="2211616"/>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118072"/>
              <a:ext cx="15352065" cy="7182282"/>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976028" y="3485439"/>
              <a:ext cx="2026996" cy="596786"/>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976028" y="4385793"/>
              <a:ext cx="2026996" cy="596786"/>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976028" y="5287391"/>
              <a:ext cx="2026996" cy="596786"/>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976028" y="6119190"/>
              <a:ext cx="2026996" cy="596786"/>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5976028" y="6950989"/>
              <a:ext cx="2026996" cy="596786"/>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8185562" y="2057006"/>
              <a:ext cx="2766606" cy="814553"/>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21144890" y="2057006"/>
              <a:ext cx="2766606" cy="814553"/>
            </a:xfrm>
            <a:prstGeom prst="rect">
              <a:avLst/>
            </a:prstGeom>
          </p:spPr>
        </p:pic>
        <p:sp>
          <p:nvSpPr>
            <p:cNvPr id="15" name="TextBox 15"/>
            <p:cNvSpPr txBox="1"/>
            <p:nvPr/>
          </p:nvSpPr>
          <p:spPr>
            <a:xfrm>
              <a:off x="4368787" y="4957928"/>
              <a:ext cx="3121876" cy="674053"/>
            </a:xfrm>
            <a:prstGeom prst="rect">
              <a:avLst/>
            </a:prstGeom>
          </p:spPr>
          <p:txBody>
            <a:bodyPr lIns="0" tIns="0" rIns="0" bIns="0" rtlCol="0" anchor="t">
              <a:spAutoFit/>
            </a:bodyPr>
            <a:lstStyle/>
            <a:p>
              <a:pPr algn="just">
                <a:lnSpc>
                  <a:spcPts val="1949"/>
                </a:lnSpc>
              </a:pPr>
              <a:r>
                <a:rPr lang="en-US" sz="1399">
                  <a:solidFill>
                    <a:srgbClr val="1A1A1A"/>
                  </a:solidFill>
                  <a:latin typeface="Poppins 2"/>
                </a:rPr>
                <a:t>Arcuately capture farmers reality on the ground</a:t>
              </a:r>
            </a:p>
          </p:txBody>
        </p:sp>
        <p:sp>
          <p:nvSpPr>
            <p:cNvPr id="16" name="TextBox 16"/>
            <p:cNvSpPr txBox="1"/>
            <p:nvPr/>
          </p:nvSpPr>
          <p:spPr>
            <a:xfrm>
              <a:off x="5143056" y="-47625"/>
              <a:ext cx="3141294" cy="343853"/>
            </a:xfrm>
            <a:prstGeom prst="rect">
              <a:avLst/>
            </a:prstGeom>
          </p:spPr>
          <p:txBody>
            <a:bodyPr lIns="0" tIns="0" rIns="0" bIns="0" rtlCol="0" anchor="t">
              <a:spAutoFit/>
            </a:bodyPr>
            <a:lstStyle/>
            <a:p>
              <a:pPr algn="l">
                <a:lnSpc>
                  <a:spcPts val="1959"/>
                </a:lnSpc>
              </a:pPr>
              <a:r>
                <a:rPr lang="en-US" sz="1399">
                  <a:solidFill>
                    <a:srgbClr val="1A1A1A"/>
                  </a:solidFill>
                  <a:latin typeface="Poppins 2"/>
                </a:rPr>
                <a:t>Weather event e.g. Rainfall</a:t>
              </a:r>
            </a:p>
          </p:txBody>
        </p:sp>
        <p:sp>
          <p:nvSpPr>
            <p:cNvPr id="17" name="TextBox 17"/>
            <p:cNvSpPr txBox="1"/>
            <p:nvPr/>
          </p:nvSpPr>
          <p:spPr>
            <a:xfrm>
              <a:off x="9214358" y="607352"/>
              <a:ext cx="2938958" cy="674053"/>
            </a:xfrm>
            <a:prstGeom prst="rect">
              <a:avLst/>
            </a:prstGeom>
          </p:spPr>
          <p:txBody>
            <a:bodyPr lIns="0" tIns="0" rIns="0" bIns="0" rtlCol="0" anchor="t">
              <a:spAutoFit/>
            </a:bodyPr>
            <a:lstStyle/>
            <a:p>
              <a:pPr algn="l">
                <a:lnSpc>
                  <a:spcPts val="1949"/>
                </a:lnSpc>
              </a:pPr>
              <a:r>
                <a:rPr lang="en-US" sz="1399">
                  <a:solidFill>
                    <a:srgbClr val="1A1A1A"/>
                  </a:solidFill>
                  <a:latin typeface="Poppins 2"/>
                </a:rPr>
                <a:t>Vegetation levels</a:t>
              </a:r>
            </a:p>
            <a:p>
              <a:pPr algn="l">
                <a:lnSpc>
                  <a:spcPts val="1949"/>
                </a:lnSpc>
              </a:pPr>
              <a:r>
                <a:rPr lang="en-US" sz="1399">
                  <a:solidFill>
                    <a:srgbClr val="1A1A1A"/>
                  </a:solidFill>
                  <a:latin typeface="Poppins 2"/>
                </a:rPr>
                <a:t>(a satellite-based index)</a:t>
              </a:r>
            </a:p>
          </p:txBody>
        </p:sp>
        <p:sp>
          <p:nvSpPr>
            <p:cNvPr id="18" name="TextBox 18"/>
            <p:cNvSpPr txBox="1"/>
            <p:nvPr/>
          </p:nvSpPr>
          <p:spPr>
            <a:xfrm>
              <a:off x="10746702" y="6671208"/>
              <a:ext cx="3349104" cy="1004253"/>
            </a:xfrm>
            <a:prstGeom prst="rect">
              <a:avLst/>
            </a:prstGeom>
          </p:spPr>
          <p:txBody>
            <a:bodyPr lIns="0" tIns="0" rIns="0" bIns="0" rtlCol="0" anchor="t">
              <a:spAutoFit/>
            </a:bodyPr>
            <a:lstStyle/>
            <a:p>
              <a:pPr algn="l">
                <a:lnSpc>
                  <a:spcPts val="1949"/>
                </a:lnSpc>
              </a:pPr>
              <a:r>
                <a:rPr lang="en-US" sz="1399">
                  <a:solidFill>
                    <a:srgbClr val="1A1A1A"/>
                  </a:solidFill>
                  <a:latin typeface="Poppins 2"/>
                </a:rPr>
                <a:t>Ensure farmer know they may not get a pay-out even when they suffer a loss</a:t>
              </a:r>
            </a:p>
          </p:txBody>
        </p:sp>
        <p:sp>
          <p:nvSpPr>
            <p:cNvPr id="19" name="TextBox 19"/>
            <p:cNvSpPr txBox="1"/>
            <p:nvPr/>
          </p:nvSpPr>
          <p:spPr>
            <a:xfrm>
              <a:off x="12063362" y="3016796"/>
              <a:ext cx="3508350" cy="674053"/>
            </a:xfrm>
            <a:prstGeom prst="rect">
              <a:avLst/>
            </a:prstGeom>
          </p:spPr>
          <p:txBody>
            <a:bodyPr lIns="0" tIns="0" rIns="0" bIns="0" rtlCol="0" anchor="t">
              <a:spAutoFit/>
            </a:bodyPr>
            <a:lstStyle/>
            <a:p>
              <a:pPr algn="just">
                <a:lnSpc>
                  <a:spcPts val="1949"/>
                </a:lnSpc>
              </a:pPr>
              <a:r>
                <a:rPr lang="en-US" sz="1399">
                  <a:solidFill>
                    <a:srgbClr val="1A1A1A"/>
                  </a:solidFill>
                  <a:latin typeface="Poppins 2"/>
                </a:rPr>
                <a:t>Average regional yield losses (an "area-based index)</a:t>
              </a:r>
            </a:p>
          </p:txBody>
        </p:sp>
        <p:sp>
          <p:nvSpPr>
            <p:cNvPr id="20" name="TextBox 20"/>
            <p:cNvSpPr txBox="1"/>
            <p:nvPr/>
          </p:nvSpPr>
          <p:spPr>
            <a:xfrm>
              <a:off x="266243" y="4908448"/>
              <a:ext cx="3107944" cy="841375"/>
            </a:xfrm>
            <a:prstGeom prst="rect">
              <a:avLst/>
            </a:prstGeom>
          </p:spPr>
          <p:txBody>
            <a:bodyPr lIns="0" tIns="0" rIns="0" bIns="0" rtlCol="0" anchor="t">
              <a:spAutoFit/>
            </a:bodyPr>
            <a:lstStyle/>
            <a:p>
              <a:pPr algn="ctr">
                <a:lnSpc>
                  <a:spcPts val="1650"/>
                </a:lnSpc>
              </a:pPr>
              <a:r>
                <a:rPr lang="en-US" sz="1200">
                  <a:solidFill>
                    <a:srgbClr val="FFFFFF"/>
                  </a:solidFill>
                  <a:latin typeface="Poppins 2"/>
                </a:rPr>
                <a:t>Farmers get paid only if this index falls above/below a pre- specified threshold.</a:t>
              </a:r>
            </a:p>
          </p:txBody>
        </p:sp>
        <p:sp>
          <p:nvSpPr>
            <p:cNvPr id="21" name="TextBox 21"/>
            <p:cNvSpPr txBox="1"/>
            <p:nvPr/>
          </p:nvSpPr>
          <p:spPr>
            <a:xfrm>
              <a:off x="502183" y="1944052"/>
              <a:ext cx="2966314" cy="841375"/>
            </a:xfrm>
            <a:prstGeom prst="rect">
              <a:avLst/>
            </a:prstGeom>
          </p:spPr>
          <p:txBody>
            <a:bodyPr lIns="0" tIns="0" rIns="0" bIns="0" rtlCol="0" anchor="t">
              <a:spAutoFit/>
            </a:bodyPr>
            <a:lstStyle/>
            <a:p>
              <a:pPr algn="ctr">
                <a:lnSpc>
                  <a:spcPts val="1650"/>
                </a:lnSpc>
              </a:pPr>
              <a:r>
                <a:rPr lang="en-US" sz="1200">
                  <a:solidFill>
                    <a:srgbClr val="FFFFFF"/>
                  </a:solidFill>
                  <a:latin typeface="Poppins 2"/>
                </a:rPr>
                <a:t>Index insurance is coverage based on an "index" correlate with farmer losses.</a:t>
              </a:r>
            </a:p>
          </p:txBody>
        </p:sp>
        <p:sp>
          <p:nvSpPr>
            <p:cNvPr id="22" name="TextBox 22"/>
            <p:cNvSpPr txBox="1"/>
            <p:nvPr/>
          </p:nvSpPr>
          <p:spPr>
            <a:xfrm>
              <a:off x="6651663" y="3995750"/>
              <a:ext cx="1717446" cy="282575"/>
            </a:xfrm>
            <a:prstGeom prst="rect">
              <a:avLst/>
            </a:prstGeom>
          </p:spPr>
          <p:txBody>
            <a:bodyPr lIns="0" tIns="0" rIns="0" bIns="0" rtlCol="0" anchor="t">
              <a:spAutoFit/>
            </a:bodyPr>
            <a:lstStyle/>
            <a:p>
              <a:pPr algn="l">
                <a:lnSpc>
                  <a:spcPts val="1679"/>
                </a:lnSpc>
              </a:pPr>
              <a:r>
                <a:rPr lang="en-US" sz="1200">
                  <a:solidFill>
                    <a:srgbClr val="000000"/>
                  </a:solidFill>
                  <a:latin typeface="Poppins 2"/>
                </a:rPr>
                <a:t>Agricultural Land</a:t>
              </a:r>
            </a:p>
          </p:txBody>
        </p:sp>
        <p:sp>
          <p:nvSpPr>
            <p:cNvPr id="23" name="TextBox 23"/>
            <p:cNvSpPr txBox="1"/>
            <p:nvPr/>
          </p:nvSpPr>
          <p:spPr>
            <a:xfrm>
              <a:off x="16505060" y="6293206"/>
              <a:ext cx="986333" cy="282575"/>
            </a:xfrm>
            <a:prstGeom prst="rect">
              <a:avLst/>
            </a:prstGeom>
          </p:spPr>
          <p:txBody>
            <a:bodyPr lIns="0" tIns="0" rIns="0" bIns="0" rtlCol="0" anchor="t">
              <a:spAutoFit/>
            </a:bodyPr>
            <a:lstStyle/>
            <a:p>
              <a:pPr algn="l">
                <a:lnSpc>
                  <a:spcPts val="1679"/>
                </a:lnSpc>
              </a:pPr>
              <a:r>
                <a:rPr lang="en-US" sz="1200">
                  <a:solidFill>
                    <a:srgbClr val="FFFFFF"/>
                  </a:solidFill>
                  <a:latin typeface="Poppins 2"/>
                </a:rPr>
                <a:t>Suitability</a:t>
              </a:r>
            </a:p>
          </p:txBody>
        </p:sp>
        <p:sp>
          <p:nvSpPr>
            <p:cNvPr id="24" name="TextBox 24"/>
            <p:cNvSpPr txBox="1"/>
            <p:nvPr/>
          </p:nvSpPr>
          <p:spPr>
            <a:xfrm>
              <a:off x="16251453" y="4559808"/>
              <a:ext cx="1493520" cy="282575"/>
            </a:xfrm>
            <a:prstGeom prst="rect">
              <a:avLst/>
            </a:prstGeom>
          </p:spPr>
          <p:txBody>
            <a:bodyPr lIns="0" tIns="0" rIns="0" bIns="0" rtlCol="0" anchor="t">
              <a:spAutoFit/>
            </a:bodyPr>
            <a:lstStyle/>
            <a:p>
              <a:pPr algn="l">
                <a:lnSpc>
                  <a:spcPts val="1679"/>
                </a:lnSpc>
              </a:pPr>
              <a:r>
                <a:rPr lang="en-US" sz="1200">
                  <a:solidFill>
                    <a:srgbClr val="FFFFFF"/>
                  </a:solidFill>
                  <a:latin typeface="Poppins 2"/>
                </a:rPr>
                <a:t>Premium Cost </a:t>
              </a:r>
            </a:p>
          </p:txBody>
        </p:sp>
        <p:sp>
          <p:nvSpPr>
            <p:cNvPr id="25" name="TextBox 25"/>
            <p:cNvSpPr txBox="1"/>
            <p:nvPr/>
          </p:nvSpPr>
          <p:spPr>
            <a:xfrm>
              <a:off x="16060560" y="7125005"/>
              <a:ext cx="1875117" cy="282575"/>
            </a:xfrm>
            <a:prstGeom prst="rect">
              <a:avLst/>
            </a:prstGeom>
          </p:spPr>
          <p:txBody>
            <a:bodyPr lIns="0" tIns="0" rIns="0" bIns="0" rtlCol="0" anchor="t">
              <a:spAutoFit/>
            </a:bodyPr>
            <a:lstStyle/>
            <a:p>
              <a:pPr algn="l">
                <a:lnSpc>
                  <a:spcPts val="1679"/>
                </a:lnSpc>
              </a:pPr>
              <a:r>
                <a:rPr lang="en-US" sz="1200">
                  <a:solidFill>
                    <a:srgbClr val="FFFFFF"/>
                  </a:solidFill>
                  <a:latin typeface="Poppins 2"/>
                </a:rPr>
                <a:t>Risk Management </a:t>
              </a:r>
            </a:p>
          </p:txBody>
        </p:sp>
        <p:sp>
          <p:nvSpPr>
            <p:cNvPr id="26" name="TextBox 26"/>
            <p:cNvSpPr txBox="1"/>
            <p:nvPr/>
          </p:nvSpPr>
          <p:spPr>
            <a:xfrm>
              <a:off x="16054603" y="3659454"/>
              <a:ext cx="1887030" cy="282575"/>
            </a:xfrm>
            <a:prstGeom prst="rect">
              <a:avLst/>
            </a:prstGeom>
          </p:spPr>
          <p:txBody>
            <a:bodyPr lIns="0" tIns="0" rIns="0" bIns="0" rtlCol="0" anchor="t">
              <a:spAutoFit/>
            </a:bodyPr>
            <a:lstStyle/>
            <a:p>
              <a:pPr algn="l">
                <a:lnSpc>
                  <a:spcPts val="1679"/>
                </a:lnSpc>
              </a:pPr>
              <a:r>
                <a:rPr lang="en-US" sz="1200">
                  <a:solidFill>
                    <a:srgbClr val="FFFFFF"/>
                  </a:solidFill>
                  <a:latin typeface="Poppins 2"/>
                </a:rPr>
                <a:t>Basis of Coverage </a:t>
              </a:r>
            </a:p>
          </p:txBody>
        </p:sp>
        <p:sp>
          <p:nvSpPr>
            <p:cNvPr id="27" name="TextBox 27"/>
            <p:cNvSpPr txBox="1"/>
            <p:nvPr/>
          </p:nvSpPr>
          <p:spPr>
            <a:xfrm>
              <a:off x="16030600" y="5461406"/>
              <a:ext cx="1935239" cy="282575"/>
            </a:xfrm>
            <a:prstGeom prst="rect">
              <a:avLst/>
            </a:prstGeom>
          </p:spPr>
          <p:txBody>
            <a:bodyPr lIns="0" tIns="0" rIns="0" bIns="0" rtlCol="0" anchor="t">
              <a:spAutoFit/>
            </a:bodyPr>
            <a:lstStyle/>
            <a:p>
              <a:pPr algn="l">
                <a:lnSpc>
                  <a:spcPts val="1679"/>
                </a:lnSpc>
              </a:pPr>
              <a:r>
                <a:rPr lang="en-US" sz="1200">
                  <a:solidFill>
                    <a:srgbClr val="FFFFFF"/>
                  </a:solidFill>
                  <a:latin typeface="Poppins 2"/>
                </a:rPr>
                <a:t>Premium Payment </a:t>
              </a:r>
            </a:p>
          </p:txBody>
        </p:sp>
        <p:sp>
          <p:nvSpPr>
            <p:cNvPr id="28" name="TextBox 28"/>
            <p:cNvSpPr txBox="1"/>
            <p:nvPr/>
          </p:nvSpPr>
          <p:spPr>
            <a:xfrm>
              <a:off x="19550520" y="4534408"/>
              <a:ext cx="384454"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Low</a:t>
              </a:r>
            </a:p>
          </p:txBody>
        </p:sp>
        <p:sp>
          <p:nvSpPr>
            <p:cNvPr id="29" name="TextBox 29"/>
            <p:cNvSpPr txBox="1"/>
            <p:nvPr/>
          </p:nvSpPr>
          <p:spPr>
            <a:xfrm>
              <a:off x="19148920" y="5469445"/>
              <a:ext cx="1193876"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In advance </a:t>
              </a:r>
            </a:p>
          </p:txBody>
        </p:sp>
        <p:sp>
          <p:nvSpPr>
            <p:cNvPr id="30" name="TextBox 30"/>
            <p:cNvSpPr txBox="1"/>
            <p:nvPr/>
          </p:nvSpPr>
          <p:spPr>
            <a:xfrm>
              <a:off x="18712015" y="2352231"/>
              <a:ext cx="1737157"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Bold"/>
                </a:rPr>
                <a:t>Index insurance.</a:t>
              </a:r>
            </a:p>
          </p:txBody>
        </p:sp>
        <p:sp>
          <p:nvSpPr>
            <p:cNvPr id="31" name="TextBox 31"/>
            <p:cNvSpPr txBox="1"/>
            <p:nvPr/>
          </p:nvSpPr>
          <p:spPr>
            <a:xfrm>
              <a:off x="18883414" y="6305042"/>
              <a:ext cx="1724698"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For smallholders </a:t>
              </a:r>
            </a:p>
          </p:txBody>
        </p:sp>
        <p:sp>
          <p:nvSpPr>
            <p:cNvPr id="32" name="TextBox 32"/>
            <p:cNvSpPr txBox="1"/>
            <p:nvPr/>
          </p:nvSpPr>
          <p:spPr>
            <a:xfrm>
              <a:off x="18508015" y="6933857"/>
              <a:ext cx="2145386" cy="561975"/>
            </a:xfrm>
            <a:prstGeom prst="rect">
              <a:avLst/>
            </a:prstGeom>
          </p:spPr>
          <p:txBody>
            <a:bodyPr lIns="0" tIns="0" rIns="0" bIns="0" rtlCol="0" anchor="t">
              <a:spAutoFit/>
            </a:bodyPr>
            <a:lstStyle/>
            <a:p>
              <a:pPr algn="ctr">
                <a:lnSpc>
                  <a:spcPts val="1650"/>
                </a:lnSpc>
              </a:pPr>
              <a:r>
                <a:rPr lang="en-US" sz="1200">
                  <a:solidFill>
                    <a:srgbClr val="1A1A1A"/>
                  </a:solidFill>
                  <a:latin typeface="Poppins 2"/>
                </a:rPr>
                <a:t>Risk sharing between policyholders </a:t>
              </a:r>
            </a:p>
          </p:txBody>
        </p:sp>
        <p:sp>
          <p:nvSpPr>
            <p:cNvPr id="33" name="TextBox 33"/>
            <p:cNvSpPr txBox="1"/>
            <p:nvPr/>
          </p:nvSpPr>
          <p:spPr>
            <a:xfrm>
              <a:off x="18623610" y="3629774"/>
              <a:ext cx="2238248"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Based on index of loss</a:t>
              </a:r>
            </a:p>
          </p:txBody>
        </p:sp>
        <p:sp>
          <p:nvSpPr>
            <p:cNvPr id="34" name="TextBox 34"/>
            <p:cNvSpPr txBox="1"/>
            <p:nvPr/>
          </p:nvSpPr>
          <p:spPr>
            <a:xfrm>
              <a:off x="22429127" y="4572013"/>
              <a:ext cx="458013"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High</a:t>
              </a:r>
            </a:p>
          </p:txBody>
        </p:sp>
        <p:sp>
          <p:nvSpPr>
            <p:cNvPr id="35" name="TextBox 35"/>
            <p:cNvSpPr txBox="1"/>
            <p:nvPr/>
          </p:nvSpPr>
          <p:spPr>
            <a:xfrm>
              <a:off x="21724722" y="2352231"/>
              <a:ext cx="1609547" cy="282575"/>
            </a:xfrm>
            <a:prstGeom prst="rect">
              <a:avLst/>
            </a:prstGeom>
          </p:spPr>
          <p:txBody>
            <a:bodyPr lIns="0" tIns="0" rIns="0" bIns="0" rtlCol="0" anchor="t">
              <a:spAutoFit/>
            </a:bodyPr>
            <a:lstStyle/>
            <a:p>
              <a:pPr algn="l">
                <a:lnSpc>
                  <a:spcPts val="1679"/>
                </a:lnSpc>
              </a:pPr>
              <a:r>
                <a:rPr lang="en-US" sz="1200">
                  <a:solidFill>
                    <a:srgbClr val="FFFFFF">
                      <a:alpha val="49412"/>
                    </a:srgbClr>
                  </a:solidFill>
                  <a:latin typeface="Poppins 2 Bold"/>
                </a:rPr>
                <a:t>Crop insurance</a:t>
              </a:r>
            </a:p>
          </p:txBody>
        </p:sp>
        <p:sp>
          <p:nvSpPr>
            <p:cNvPr id="36" name="TextBox 36"/>
            <p:cNvSpPr txBox="1"/>
            <p:nvPr/>
          </p:nvSpPr>
          <p:spPr>
            <a:xfrm>
              <a:off x="22370669" y="5466055"/>
              <a:ext cx="981050"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Upon loss</a:t>
              </a:r>
            </a:p>
          </p:txBody>
        </p:sp>
        <p:sp>
          <p:nvSpPr>
            <p:cNvPr id="37" name="TextBox 37"/>
            <p:cNvSpPr txBox="1"/>
            <p:nvPr/>
          </p:nvSpPr>
          <p:spPr>
            <a:xfrm>
              <a:off x="21480208" y="3476498"/>
              <a:ext cx="2098446"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Based on actual loss</a:t>
              </a:r>
            </a:p>
          </p:txBody>
        </p:sp>
        <p:sp>
          <p:nvSpPr>
            <p:cNvPr id="38" name="TextBox 38"/>
            <p:cNvSpPr txBox="1"/>
            <p:nvPr/>
          </p:nvSpPr>
          <p:spPr>
            <a:xfrm>
              <a:off x="21742743" y="7045833"/>
              <a:ext cx="2236622"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Risk transfer to insurer</a:t>
              </a:r>
            </a:p>
          </p:txBody>
        </p:sp>
        <p:sp>
          <p:nvSpPr>
            <p:cNvPr id="39" name="TextBox 39"/>
            <p:cNvSpPr txBox="1"/>
            <p:nvPr/>
          </p:nvSpPr>
          <p:spPr>
            <a:xfrm>
              <a:off x="21663558" y="6302642"/>
              <a:ext cx="2395118" cy="282575"/>
            </a:xfrm>
            <a:prstGeom prst="rect">
              <a:avLst/>
            </a:prstGeom>
          </p:spPr>
          <p:txBody>
            <a:bodyPr lIns="0" tIns="0" rIns="0" bIns="0" rtlCol="0" anchor="t">
              <a:spAutoFit/>
            </a:bodyPr>
            <a:lstStyle/>
            <a:p>
              <a:pPr algn="l">
                <a:lnSpc>
                  <a:spcPts val="1679"/>
                </a:lnSpc>
              </a:pPr>
              <a:r>
                <a:rPr lang="en-US" sz="1200">
                  <a:solidFill>
                    <a:srgbClr val="1A1A1A"/>
                  </a:solidFill>
                  <a:latin typeface="Poppins 2"/>
                </a:rPr>
                <a:t>For large-scale farmers</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89266" y="0"/>
            <a:ext cx="18996191" cy="233026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18926" y="-206848"/>
            <a:ext cx="18606926" cy="3303089"/>
          </a:xfrm>
          <a:prstGeom prst="rect">
            <a:avLst/>
          </a:prstGeom>
        </p:spPr>
      </p:pic>
      <p:sp>
        <p:nvSpPr>
          <p:cNvPr id="4" name="TextBox 4"/>
          <p:cNvSpPr txBox="1"/>
          <p:nvPr/>
        </p:nvSpPr>
        <p:spPr>
          <a:xfrm>
            <a:off x="670604" y="345981"/>
            <a:ext cx="17971492" cy="1204332"/>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Potential for Scale Up</a:t>
            </a:r>
          </a:p>
        </p:txBody>
      </p:sp>
      <p:graphicFrame>
        <p:nvGraphicFramePr>
          <p:cNvPr id="5" name="Table 5"/>
          <p:cNvGraphicFramePr>
            <a:graphicFrameLocks noGrp="1"/>
          </p:cNvGraphicFramePr>
          <p:nvPr/>
        </p:nvGraphicFramePr>
        <p:xfrm>
          <a:off x="1028700" y="4344284"/>
          <a:ext cx="15620999" cy="5472816"/>
        </p:xfrm>
        <a:graphic>
          <a:graphicData uri="http://schemas.openxmlformats.org/drawingml/2006/table">
            <a:tbl>
              <a:tblPr/>
              <a:tblGrid>
                <a:gridCol w="2830554"/>
                <a:gridCol w="2325096"/>
                <a:gridCol w="2281773"/>
                <a:gridCol w="2792044"/>
                <a:gridCol w="2575419"/>
                <a:gridCol w="2816113"/>
              </a:tblGrid>
              <a:tr h="1081214">
                <a:tc gridSpan="3">
                  <a:txBody>
                    <a:bodyPr/>
                    <a:lstStyle/>
                    <a:p>
                      <a:pPr algn="l">
                        <a:lnSpc>
                          <a:spcPts val="2160"/>
                        </a:lnSpc>
                        <a:defRPr/>
                      </a:pPr>
                      <a:r>
                        <a:rPr lang="en-US" sz="1800" spc="-71">
                          <a:solidFill>
                            <a:srgbClr val="000000"/>
                          </a:solidFill>
                          <a:latin typeface="Poppins 1"/>
                        </a:rPr>
                        <a:t>VSLAs  BY NUMBERS IN SELECTED COUNTRIES</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hMerge="1">
                  <a:txBody>
                    <a:bodyPr/>
                    <a:lstStyle/>
                    <a:p>
                      <a:pPr algn="l">
                        <a:lnSpc>
                          <a:spcPts val="2160"/>
                        </a:lnSpc>
                        <a:defRPr/>
                      </a:pPr>
                      <a:r>
                        <a:rPr lang="en-US" sz="1800" spc="-71">
                          <a:solidFill>
                            <a:srgbClr val="000000"/>
                          </a:solidFill>
                          <a:latin typeface="Poppins 1"/>
                        </a:rPr>
                        <a:t>VSLAs  BY NUMBERS IN SELECTED COUNTRIES</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hMerge="1">
                  <a:txBody>
                    <a:bodyPr/>
                    <a:lstStyle/>
                    <a:p>
                      <a:pPr algn="l">
                        <a:lnSpc>
                          <a:spcPts val="2160"/>
                        </a:lnSpc>
                        <a:defRPr/>
                      </a:pPr>
                      <a:r>
                        <a:rPr lang="en-US" sz="1800" spc="-71">
                          <a:solidFill>
                            <a:srgbClr val="000000"/>
                          </a:solidFill>
                          <a:latin typeface="Poppins 1"/>
                        </a:rPr>
                        <a:t>VSLAs  BY NUMBERS IN SELECTED COUNTRIES</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1679"/>
                        </a:lnSpc>
                        <a:defRPr/>
                      </a:pP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573980">
                <a:tc>
                  <a:txBody>
                    <a:bodyPr/>
                    <a:lstStyle/>
                    <a:p>
                      <a:pPr algn="l">
                        <a:lnSpc>
                          <a:spcPts val="2160"/>
                        </a:lnSpc>
                        <a:defRPr/>
                      </a:pPr>
                      <a:r>
                        <a:rPr lang="en-US" sz="1800" spc="-71">
                          <a:solidFill>
                            <a:srgbClr val="000000"/>
                          </a:solidFill>
                          <a:latin typeface="Poppins 1 Bold"/>
                        </a:rPr>
                        <a:t>Country</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Bold"/>
                        </a:rPr>
                        <a:t>Uganda</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Bold"/>
                        </a:rPr>
                        <a:t>Rwanda</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Bold"/>
                        </a:rPr>
                        <a:t>Burundi</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Bold"/>
                        </a:rPr>
                        <a:t>Ghana</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Bold"/>
                        </a:rPr>
                        <a:t>Ethiopia</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1081214">
                <a:tc>
                  <a:txBody>
                    <a:bodyPr/>
                    <a:lstStyle/>
                    <a:p>
                      <a:pPr algn="l">
                        <a:lnSpc>
                          <a:spcPts val="2160"/>
                        </a:lnSpc>
                        <a:defRPr/>
                      </a:pPr>
                      <a:r>
                        <a:rPr lang="en-US" sz="1800" spc="-71">
                          <a:solidFill>
                            <a:srgbClr val="000000"/>
                          </a:solidFill>
                          <a:latin typeface="Poppins 1"/>
                        </a:rPr>
                        <a:t>VSLA groups</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 22,000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 77,914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 31,600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 34,112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 34,896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1081214">
                <a:tc>
                  <a:txBody>
                    <a:bodyPr/>
                    <a:lstStyle/>
                    <a:p>
                      <a:pPr algn="l">
                        <a:lnSpc>
                          <a:spcPts val="2160"/>
                        </a:lnSpc>
                        <a:defRPr/>
                      </a:pPr>
                      <a:r>
                        <a:rPr lang="en-US" sz="1800" spc="-71">
                          <a:solidFill>
                            <a:srgbClr val="000000"/>
                          </a:solidFill>
                          <a:latin typeface="Poppins 1"/>
                        </a:rPr>
                        <a:t>Membership</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 600,000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2,025,152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774,237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  852,800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 691,397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1081214">
                <a:tc>
                  <a:txBody>
                    <a:bodyPr/>
                    <a:lstStyle/>
                    <a:p>
                      <a:pPr algn="l">
                        <a:lnSpc>
                          <a:spcPts val="2160"/>
                        </a:lnSpc>
                        <a:defRPr/>
                      </a:pPr>
                      <a:r>
                        <a:rPr lang="en-US" sz="1800" spc="-71">
                          <a:solidFill>
                            <a:srgbClr val="000000"/>
                          </a:solidFill>
                          <a:latin typeface="Poppins 1"/>
                        </a:rPr>
                        <a:t>Annual Savings</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$2,900,000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$34,022,554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$14,865,350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15,000,000</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$7,476,088 </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r h="573980">
                <a:tc>
                  <a:txBody>
                    <a:bodyPr/>
                    <a:lstStyle/>
                    <a:p>
                      <a:pPr algn="l">
                        <a:lnSpc>
                          <a:spcPts val="2160"/>
                        </a:lnSpc>
                        <a:defRPr/>
                      </a:pPr>
                      <a:r>
                        <a:rPr lang="en-US" sz="1800" spc="-71">
                          <a:solidFill>
                            <a:srgbClr val="000000"/>
                          </a:solidFill>
                          <a:latin typeface="Poppins 1"/>
                        </a:rPr>
                        <a:t>% of Women</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75%</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72</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71</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68</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c>
                  <a:txBody>
                    <a:bodyPr/>
                    <a:lstStyle/>
                    <a:p>
                      <a:pPr algn="l">
                        <a:lnSpc>
                          <a:spcPts val="2160"/>
                        </a:lnSpc>
                        <a:defRPr/>
                      </a:pPr>
                      <a:r>
                        <a:rPr lang="en-US" sz="1800" spc="-71">
                          <a:solidFill>
                            <a:srgbClr val="000000"/>
                          </a:solidFill>
                          <a:latin typeface="Poppins 1"/>
                        </a:rPr>
                        <a:t>71</a:t>
                      </a:r>
                      <a:endParaRPr lang="en-US" sz="1100"/>
                    </a:p>
                  </a:txBody>
                  <a:tcPr marL="6792" marR="6792" marT="6792" marB="6792"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bl>
          </a:graphicData>
        </a:graphic>
      </p:graphicFrame>
      <p:grpSp>
        <p:nvGrpSpPr>
          <p:cNvPr id="6" name="Group 6"/>
          <p:cNvGrpSpPr/>
          <p:nvPr/>
        </p:nvGrpSpPr>
        <p:grpSpPr>
          <a:xfrm>
            <a:off x="701903" y="2468212"/>
            <a:ext cx="16884194" cy="1375724"/>
            <a:chOff x="0" y="0"/>
            <a:chExt cx="22512259" cy="1834299"/>
          </a:xfrm>
        </p:grpSpPr>
        <p:sp>
          <p:nvSpPr>
            <p:cNvPr id="7" name="Freeform 7"/>
            <p:cNvSpPr/>
            <p:nvPr/>
          </p:nvSpPr>
          <p:spPr>
            <a:xfrm>
              <a:off x="16891" y="30537"/>
              <a:ext cx="22478492" cy="1773230"/>
            </a:xfrm>
            <a:custGeom>
              <a:avLst/>
              <a:gdLst/>
              <a:ahLst/>
              <a:cxnLst/>
              <a:rect l="l" t="t" r="r" b="b"/>
              <a:pathLst>
                <a:path w="22478492" h="1773230">
                  <a:moveTo>
                    <a:pt x="0" y="0"/>
                  </a:moveTo>
                  <a:lnTo>
                    <a:pt x="22478492" y="0"/>
                  </a:lnTo>
                  <a:lnTo>
                    <a:pt x="22478492" y="1773230"/>
                  </a:lnTo>
                  <a:lnTo>
                    <a:pt x="0" y="1773230"/>
                  </a:lnTo>
                  <a:close/>
                </a:path>
              </a:pathLst>
            </a:custGeom>
            <a:solidFill>
              <a:srgbClr val="FFFFFF"/>
            </a:solidFill>
          </p:spPr>
        </p:sp>
        <p:sp>
          <p:nvSpPr>
            <p:cNvPr id="8" name="Freeform 8"/>
            <p:cNvSpPr/>
            <p:nvPr/>
          </p:nvSpPr>
          <p:spPr>
            <a:xfrm>
              <a:off x="0" y="0"/>
              <a:ext cx="22512274" cy="1834302"/>
            </a:xfrm>
            <a:custGeom>
              <a:avLst/>
              <a:gdLst/>
              <a:ahLst/>
              <a:cxnLst/>
              <a:rect l="l" t="t" r="r" b="b"/>
              <a:pathLst>
                <a:path w="22512274" h="1834302">
                  <a:moveTo>
                    <a:pt x="16891" y="0"/>
                  </a:moveTo>
                  <a:lnTo>
                    <a:pt x="22495383" y="0"/>
                  </a:lnTo>
                  <a:cubicBezTo>
                    <a:pt x="22504781" y="0"/>
                    <a:pt x="22512274" y="13776"/>
                    <a:pt x="22512274" y="30537"/>
                  </a:cubicBezTo>
                  <a:lnTo>
                    <a:pt x="22512274" y="1803767"/>
                  </a:lnTo>
                  <a:cubicBezTo>
                    <a:pt x="22512274" y="1820758"/>
                    <a:pt x="22504654" y="1834302"/>
                    <a:pt x="22495383" y="1834302"/>
                  </a:cubicBezTo>
                  <a:lnTo>
                    <a:pt x="16891" y="1834302"/>
                  </a:lnTo>
                  <a:cubicBezTo>
                    <a:pt x="7620" y="1834302"/>
                    <a:pt x="0" y="1820528"/>
                    <a:pt x="0" y="1803767"/>
                  </a:cubicBezTo>
                  <a:lnTo>
                    <a:pt x="0" y="30537"/>
                  </a:lnTo>
                  <a:cubicBezTo>
                    <a:pt x="0" y="13776"/>
                    <a:pt x="7620" y="0"/>
                    <a:pt x="16891" y="0"/>
                  </a:cubicBezTo>
                  <a:moveTo>
                    <a:pt x="16891" y="61304"/>
                  </a:moveTo>
                  <a:lnTo>
                    <a:pt x="16891" y="30537"/>
                  </a:lnTo>
                  <a:lnTo>
                    <a:pt x="33909" y="30537"/>
                  </a:lnTo>
                  <a:lnTo>
                    <a:pt x="33909" y="1803767"/>
                  </a:lnTo>
                  <a:lnTo>
                    <a:pt x="16891" y="1803767"/>
                  </a:lnTo>
                  <a:lnTo>
                    <a:pt x="16891" y="1773000"/>
                  </a:lnTo>
                  <a:lnTo>
                    <a:pt x="22495383" y="1773000"/>
                  </a:lnTo>
                  <a:lnTo>
                    <a:pt x="22495383" y="1803538"/>
                  </a:lnTo>
                  <a:lnTo>
                    <a:pt x="22478493" y="1803538"/>
                  </a:lnTo>
                  <a:lnTo>
                    <a:pt x="22478493" y="30537"/>
                  </a:lnTo>
                  <a:lnTo>
                    <a:pt x="22495383" y="30537"/>
                  </a:lnTo>
                  <a:lnTo>
                    <a:pt x="22495383" y="61304"/>
                  </a:lnTo>
                  <a:lnTo>
                    <a:pt x="16891" y="61304"/>
                  </a:lnTo>
                  <a:close/>
                </a:path>
              </a:pathLst>
            </a:custGeom>
            <a:solidFill>
              <a:srgbClr val="FFFFFF"/>
            </a:solidFill>
          </p:spPr>
        </p:sp>
        <p:sp>
          <p:nvSpPr>
            <p:cNvPr id="9" name="TextBox 9"/>
            <p:cNvSpPr txBox="1"/>
            <p:nvPr/>
          </p:nvSpPr>
          <p:spPr>
            <a:xfrm>
              <a:off x="0" y="-28575"/>
              <a:ext cx="22512259" cy="1043175"/>
            </a:xfrm>
            <a:prstGeom prst="rect">
              <a:avLst/>
            </a:prstGeom>
          </p:spPr>
          <p:txBody>
            <a:bodyPr lIns="50800" tIns="50800" rIns="50800" bIns="50800" rtlCol="0" anchor="ctr"/>
            <a:lstStyle/>
            <a:p>
              <a:pPr algn="l">
                <a:lnSpc>
                  <a:spcPts val="3600"/>
                </a:lnSpc>
              </a:pPr>
              <a:r>
                <a:rPr lang="en-US" sz="3000" spc="-119">
                  <a:solidFill>
                    <a:srgbClr val="000000"/>
                  </a:solidFill>
                  <a:latin typeface="Poppins 1"/>
                </a:rPr>
                <a:t>VSLA Model has spread to 77 countries worldwide with more than 20 million people accessing safe savings, microcredit, and household welfare insurance from VSLA groups in SSA (Table 1)</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extLst>
              <p:ext uri="{D42A27DB-BD31-4B8C-83A1-F6EECF244321}">
                <p14:modId xmlns:p14="http://schemas.microsoft.com/office/powerpoint/2010/main" val="822288806"/>
              </p:ext>
            </p:extLst>
          </p:nvPr>
        </p:nvGraphicFramePr>
        <p:xfrm>
          <a:off x="1752597" y="2933696"/>
          <a:ext cx="14478002" cy="6705601"/>
        </p:xfrm>
        <a:graphic>
          <a:graphicData uri="http://schemas.openxmlformats.org/drawingml/2006/table">
            <a:tbl>
              <a:tblPr/>
              <a:tblGrid>
                <a:gridCol w="736358"/>
                <a:gridCol w="946413"/>
                <a:gridCol w="1249823"/>
                <a:gridCol w="1010010"/>
                <a:gridCol w="1360101"/>
                <a:gridCol w="736358"/>
                <a:gridCol w="1226485"/>
                <a:gridCol w="1156467"/>
                <a:gridCol w="1296503"/>
                <a:gridCol w="1203145"/>
                <a:gridCol w="1226485"/>
                <a:gridCol w="1156467"/>
                <a:gridCol w="1173387"/>
              </a:tblGrid>
              <a:tr h="2490251">
                <a:tc>
                  <a:txBody>
                    <a:bodyPr/>
                    <a:lstStyle/>
                    <a:p>
                      <a:pPr algn="ctr">
                        <a:lnSpc>
                          <a:spcPts val="1200"/>
                        </a:lnSpc>
                        <a:defRPr/>
                      </a:pPr>
                      <a:r>
                        <a:rPr lang="en-US" sz="1000" dirty="0">
                          <a:solidFill>
                            <a:srgbClr val="374151"/>
                          </a:solidFill>
                          <a:latin typeface="Arimo Bold"/>
                        </a:rPr>
                        <a:t>Year</a:t>
                      </a:r>
                      <a:endParaRPr lang="en-US" sz="1100" dirty="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VSLAs</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Small holder Farmers</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No. of hectares per farmer</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r">
                        <a:lnSpc>
                          <a:spcPts val="1200"/>
                        </a:lnSpc>
                        <a:defRPr/>
                      </a:pPr>
                      <a:r>
                        <a:rPr lang="en-US" sz="1000">
                          <a:solidFill>
                            <a:srgbClr val="000000"/>
                          </a:solidFill>
                          <a:latin typeface="Arial Bold"/>
                        </a:rPr>
                        <a:t>Number of Hectares</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Premium Value</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Total Premiums</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Brokering commission revenue</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Profesional Service fee revenue</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Operating expenses</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Total Revenue</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solidFill>
                      <a:srgbClr val="D9D9D9"/>
                    </a:solidFill>
                  </a:tcPr>
                </a:tc>
                <a:tc>
                  <a:txBody>
                    <a:bodyPr/>
                    <a:lstStyle/>
                    <a:p>
                      <a:pPr algn="ctr">
                        <a:lnSpc>
                          <a:spcPts val="1200"/>
                        </a:lnSpc>
                        <a:defRPr/>
                      </a:pPr>
                      <a:r>
                        <a:rPr lang="en-US" sz="1000">
                          <a:solidFill>
                            <a:srgbClr val="374151"/>
                          </a:solidFill>
                          <a:latin typeface="Arimo Bold"/>
                        </a:rPr>
                        <a:t>Net profit</a:t>
                      </a:r>
                      <a:endParaRPr lang="en-US" sz="1100"/>
                    </a:p>
                  </a:txBody>
                  <a:tcPr marL="7620" marR="7620" marT="7620" marB="762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9D9D9"/>
                    </a:solidFill>
                  </a:tcPr>
                </a:tc>
                <a:tc>
                  <a:txBody>
                    <a:bodyPr/>
                    <a:lstStyle/>
                    <a:p>
                      <a:pPr algn="r">
                        <a:lnSpc>
                          <a:spcPts val="1200"/>
                        </a:lnSpc>
                        <a:defRPr/>
                      </a:pPr>
                      <a:r>
                        <a:rPr lang="en-US" sz="1000">
                          <a:solidFill>
                            <a:srgbClr val="000000"/>
                          </a:solidFill>
                          <a:latin typeface="Arial Bold"/>
                        </a:rPr>
                        <a:t>Cummalitive Net Profit</a:t>
                      </a:r>
                      <a:endParaRPr lang="en-US" sz="1100"/>
                    </a:p>
                  </a:txBody>
                  <a:tcPr marL="7620" marR="7620" marT="7620" marB="762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D9D9D9"/>
                    </a:solidFill>
                  </a:tcPr>
                </a:tc>
              </a:tr>
              <a:tr h="421535">
                <a:tc>
                  <a:txBody>
                    <a:bodyPr/>
                    <a:lstStyle/>
                    <a:p>
                      <a:pPr algn="l">
                        <a:lnSpc>
                          <a:spcPts val="1200"/>
                        </a:lnSpc>
                        <a:defRPr/>
                      </a:pPr>
                      <a:r>
                        <a:rPr lang="en-US" sz="1000">
                          <a:solidFill>
                            <a:srgbClr val="374151"/>
                          </a:solidFill>
                          <a:latin typeface="Arimo"/>
                        </a:rPr>
                        <a:t>1</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350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7,700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9,240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554,400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55,440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35,000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148,227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90,440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-57,787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-57,787</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2</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11,000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13,200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792,000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79,200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50,000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177,872</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129,200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-48,672</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-106,459</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3</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22,000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26,400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1,584,000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158,400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100,000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213,447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258,400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44,953</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-61,506</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4</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1500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33,000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39,600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2,376,000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237,600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150,000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256,136</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387,600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131,464</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69,957</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5</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44,000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52,800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3,168,000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316,800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200,000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268,943</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516,800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247,857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317,814</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6</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2400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52,800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63,360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3,801,600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380,160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240,000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282,390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620,160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337,770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655,584</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2880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63,360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76,032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4,561,920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456,192</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288,000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296,510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744,192</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447,682</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1,103,266</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8</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3456</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76,032</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91,238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5,474,304</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547,430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345,600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311,335</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893,030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581,695</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1,684,962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9</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4147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91,238</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109,486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6,569,165</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656,916</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414,720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326,902</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1,071,636</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744,734</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a:solidFill>
                            <a:srgbClr val="000000"/>
                          </a:solidFill>
                          <a:latin typeface="Arial"/>
                        </a:rPr>
                        <a:t>2,429,696</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1535">
                <a:tc>
                  <a:txBody>
                    <a:bodyPr/>
                    <a:lstStyle/>
                    <a:p>
                      <a:pPr algn="l">
                        <a:lnSpc>
                          <a:spcPts val="1200"/>
                        </a:lnSpc>
                        <a:defRPr/>
                      </a:pPr>
                      <a:r>
                        <a:rPr lang="en-US" sz="1000">
                          <a:solidFill>
                            <a:srgbClr val="374151"/>
                          </a:solidFill>
                          <a:latin typeface="Arimo"/>
                        </a:rPr>
                        <a:t>10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4977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109,486</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a:t>
                      </a:r>
                      <a:endParaRPr lang="en-US" sz="110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000000"/>
                          </a:solidFill>
                          <a:latin typeface="Arial"/>
                        </a:rPr>
                        <a:t>     131,383 </a:t>
                      </a:r>
                      <a:endParaRPr lang="en-US" sz="1100"/>
                    </a:p>
                  </a:txBody>
                  <a:tcPr marL="7620" marR="7620" marT="7620" marB="7620" anchor="ctr">
                    <a:lnL w="9525" cap="flat" cmpd="sng" algn="ctr">
                      <a:solidFill>
                        <a:srgbClr val="000000"/>
                      </a:solidFill>
                      <a:prstDash val="solid"/>
                      <a:round/>
                      <a:headEnd type="none" w="med" len="med"/>
                      <a:tailEnd type="none" w="med" len="med"/>
                    </a:lnL>
                    <a:lnR w="4762" cap="flat" cmpd="sng" algn="ctr">
                      <a:solidFill>
                        <a:srgbClr val="D9D9E3"/>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60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7,882,998</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788,300</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497,664</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343,247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1,285,964</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l">
                        <a:lnSpc>
                          <a:spcPts val="1200"/>
                        </a:lnSpc>
                        <a:defRPr/>
                      </a:pPr>
                      <a:r>
                        <a:rPr lang="en-US" sz="1000">
                          <a:solidFill>
                            <a:srgbClr val="374151"/>
                          </a:solidFill>
                          <a:latin typeface="Arimo"/>
                        </a:rPr>
                        <a:t>942,717</a:t>
                      </a:r>
                      <a:endParaRPr lang="en-US" sz="1100"/>
                    </a:p>
                  </a:txBody>
                  <a:tcPr marL="7620" marR="7620" marT="7620" marB="7620" anchor="ctr">
                    <a:lnL w="4762" cap="flat" cmpd="sng" algn="ctr">
                      <a:solidFill>
                        <a:srgbClr val="D9D9E3"/>
                      </a:solidFill>
                      <a:prstDash val="solid"/>
                      <a:round/>
                      <a:headEnd type="none" w="med" len="med"/>
                      <a:tailEnd type="none" w="med" len="med"/>
                    </a:lnL>
                    <a:lnR w="4762" cap="flat" cmpd="sng" algn="ctr">
                      <a:solidFill>
                        <a:srgbClr val="D9D9E3"/>
                      </a:solidFill>
                      <a:prstDash val="solid"/>
                      <a:round/>
                      <a:headEnd type="none" w="med" len="med"/>
                      <a:tailEnd type="none" w="med" len="med"/>
                    </a:lnR>
                    <a:lnT w="4762" cap="flat" cmpd="sng" algn="ctr">
                      <a:solidFill>
                        <a:srgbClr val="D9D9E3"/>
                      </a:solidFill>
                      <a:prstDash val="solid"/>
                      <a:round/>
                      <a:headEnd type="none" w="med" len="med"/>
                      <a:tailEnd type="none" w="med" len="med"/>
                    </a:lnT>
                    <a:lnB w="4762" cap="flat" cmpd="sng" algn="ctr">
                      <a:solidFill>
                        <a:srgbClr val="D9D9E3"/>
                      </a:solidFill>
                      <a:prstDash val="solid"/>
                      <a:round/>
                      <a:headEnd type="none" w="med" len="med"/>
                      <a:tailEnd type="none" w="med" len="med"/>
                    </a:lnB>
                  </a:tcPr>
                </a:tc>
                <a:tc>
                  <a:txBody>
                    <a:bodyPr/>
                    <a:lstStyle/>
                    <a:p>
                      <a:pPr algn="r">
                        <a:lnSpc>
                          <a:spcPts val="1200"/>
                        </a:lnSpc>
                        <a:defRPr/>
                      </a:pPr>
                      <a:r>
                        <a:rPr lang="en-US" sz="1000" dirty="0">
                          <a:solidFill>
                            <a:srgbClr val="000000"/>
                          </a:solidFill>
                          <a:latin typeface="Arial"/>
                        </a:rPr>
                        <a:t>3,372,413</a:t>
                      </a:r>
                      <a:endParaRPr lang="en-US" sz="1100" dirty="0"/>
                    </a:p>
                  </a:txBody>
                  <a:tcPr marL="7620" marR="7620" marT="7620" marB="7620" anchor="ctr">
                    <a:lnL w="4762" cap="flat" cmpd="sng" algn="ctr">
                      <a:solidFill>
                        <a:srgbClr val="D9D9E3"/>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pic>
        <p:nvPicPr>
          <p:cNvPr id="3" name="Picture 3"/>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16991"/>
            <a:ext cx="18287996" cy="3303089"/>
          </a:xfrm>
          <a:prstGeom prst="rect">
            <a:avLst/>
          </a:prstGeom>
        </p:spPr>
      </p:pic>
      <p:sp>
        <p:nvSpPr>
          <p:cNvPr id="5" name="TextBox 5"/>
          <p:cNvSpPr txBox="1"/>
          <p:nvPr/>
        </p:nvSpPr>
        <p:spPr>
          <a:xfrm>
            <a:off x="670604" y="345981"/>
            <a:ext cx="17971492" cy="1095375"/>
          </a:xfrm>
          <a:prstGeom prst="rect">
            <a:avLst/>
          </a:prstGeom>
        </p:spPr>
        <p:txBody>
          <a:bodyPr lIns="0" tIns="0" rIns="0" bIns="0" rtlCol="0" anchor="t">
            <a:spAutoFit/>
          </a:bodyPr>
          <a:lstStyle/>
          <a:p>
            <a:pPr>
              <a:lnSpc>
                <a:spcPts val="8400"/>
              </a:lnSpc>
            </a:pPr>
            <a:r>
              <a:rPr lang="en-US" sz="6000">
                <a:solidFill>
                  <a:srgbClr val="FFFFFF"/>
                </a:solidFill>
                <a:latin typeface="Poppins 1"/>
              </a:rPr>
              <a:t> VSAI: Financial Projections (10 Years)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71542" y="2454661"/>
            <a:ext cx="3220365" cy="3022211"/>
            <a:chOff x="0" y="0"/>
            <a:chExt cx="4293820" cy="4029615"/>
          </a:xfrm>
        </p:grpSpPr>
        <p:pic>
          <p:nvPicPr>
            <p:cNvPr id="3" name="Picture 3"/>
            <p:cNvPicPr>
              <a:picLocks noChangeAspect="1"/>
            </p:cNvPicPr>
            <p:nvPr/>
          </p:nvPicPr>
          <p:blipFill>
            <a:blip r:embed="rId3"/>
            <a:srcRect l="14723" r="14723"/>
            <a:stretch>
              <a:fillRect/>
            </a:stretch>
          </p:blipFill>
          <p:spPr>
            <a:xfrm>
              <a:off x="0" y="0"/>
              <a:ext cx="4293820" cy="4029615"/>
            </a:xfrm>
            <a:prstGeom prst="rect">
              <a:avLst/>
            </a:prstGeom>
          </p:spPr>
        </p:pic>
      </p:grpSp>
      <p:grpSp>
        <p:nvGrpSpPr>
          <p:cNvPr id="4" name="Group 4"/>
          <p:cNvGrpSpPr/>
          <p:nvPr/>
        </p:nvGrpSpPr>
        <p:grpSpPr>
          <a:xfrm>
            <a:off x="14244900" y="2440087"/>
            <a:ext cx="3220365" cy="3022211"/>
            <a:chOff x="0" y="0"/>
            <a:chExt cx="4293820" cy="4029615"/>
          </a:xfrm>
        </p:grpSpPr>
        <p:pic>
          <p:nvPicPr>
            <p:cNvPr id="5" name="Picture 5"/>
            <p:cNvPicPr>
              <a:picLocks noChangeAspect="1"/>
            </p:cNvPicPr>
            <p:nvPr/>
          </p:nvPicPr>
          <p:blipFill>
            <a:blip r:embed="rId4"/>
            <a:srcRect l="14515" r="14515"/>
            <a:stretch>
              <a:fillRect/>
            </a:stretch>
          </p:blipFill>
          <p:spPr>
            <a:xfrm>
              <a:off x="0" y="0"/>
              <a:ext cx="4293820" cy="4029615"/>
            </a:xfrm>
            <a:prstGeom prst="rect">
              <a:avLst/>
            </a:prstGeom>
          </p:spPr>
        </p:pic>
      </p:grpSp>
      <p:pic>
        <p:nvPicPr>
          <p:cNvPr id="6" name="Picture 6"/>
          <p:cNvPicPr>
            <a:picLocks noChangeAspect="1"/>
          </p:cNvPicPr>
          <p:nvPr/>
        </p:nvPicPr>
        <p:blipFill>
          <a:blip r:embed="rId5"/>
          <a:srcRect l="6264" t="53419" r="17" b="29343"/>
          <a:stretch>
            <a:fillRect/>
          </a:stretch>
        </p:blipFill>
        <p:spPr>
          <a:xfrm>
            <a:off x="-354096" y="0"/>
            <a:ext cx="18996191" cy="233026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216991"/>
            <a:ext cx="18287996" cy="3303089"/>
          </a:xfrm>
          <a:prstGeom prst="rect">
            <a:avLst/>
          </a:prstGeom>
        </p:spPr>
      </p:pic>
      <p:pic>
        <p:nvPicPr>
          <p:cNvPr id="8" name="Picture 8"/>
          <p:cNvPicPr>
            <a:picLocks noChangeAspect="1"/>
          </p:cNvPicPr>
          <p:nvPr/>
        </p:nvPicPr>
        <p:blipFill>
          <a:blip r:embed="rId8"/>
          <a:srcRect l="18559" r="18559" b="96"/>
          <a:stretch>
            <a:fillRect/>
          </a:stretch>
        </p:blipFill>
        <p:spPr>
          <a:xfrm>
            <a:off x="10071542" y="6404372"/>
            <a:ext cx="3220365" cy="3021636"/>
          </a:xfrm>
          <a:prstGeom prst="rect">
            <a:avLst/>
          </a:prstGeom>
        </p:spPr>
      </p:pic>
      <p:pic>
        <p:nvPicPr>
          <p:cNvPr id="9" name="Picture 9"/>
          <p:cNvPicPr>
            <a:picLocks noChangeAspect="1"/>
          </p:cNvPicPr>
          <p:nvPr/>
        </p:nvPicPr>
        <p:blipFill>
          <a:blip r:embed="rId9"/>
          <a:srcRect l="17494" r="17569"/>
          <a:stretch>
            <a:fillRect/>
          </a:stretch>
        </p:blipFill>
        <p:spPr>
          <a:xfrm>
            <a:off x="14244900" y="6488989"/>
            <a:ext cx="3220365" cy="3021636"/>
          </a:xfrm>
          <a:prstGeom prst="rect">
            <a:avLst/>
          </a:prstGeom>
        </p:spPr>
      </p:pic>
      <p:pic>
        <p:nvPicPr>
          <p:cNvPr id="10" name="Picture 10"/>
          <p:cNvPicPr>
            <a:picLocks noChangeAspect="1"/>
          </p:cNvPicPr>
          <p:nvPr/>
        </p:nvPicPr>
        <p:blipFill>
          <a:blip r:embed="rId10"/>
          <a:srcRect l="29226"/>
          <a:stretch>
            <a:fillRect/>
          </a:stretch>
        </p:blipFill>
        <p:spPr>
          <a:xfrm>
            <a:off x="14244900" y="6488989"/>
            <a:ext cx="3220365" cy="3021636"/>
          </a:xfrm>
          <a:prstGeom prst="rect">
            <a:avLst/>
          </a:prstGeom>
        </p:spPr>
      </p:pic>
      <p:sp>
        <p:nvSpPr>
          <p:cNvPr id="11" name="TextBox 11"/>
          <p:cNvSpPr txBox="1"/>
          <p:nvPr/>
        </p:nvSpPr>
        <p:spPr>
          <a:xfrm>
            <a:off x="670604" y="345981"/>
            <a:ext cx="10334929" cy="1276350"/>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 Problem &amp; Opportunity</a:t>
            </a:r>
          </a:p>
        </p:txBody>
      </p:sp>
      <p:sp>
        <p:nvSpPr>
          <p:cNvPr id="12" name="TextBox 12"/>
          <p:cNvSpPr txBox="1"/>
          <p:nvPr/>
        </p:nvSpPr>
        <p:spPr>
          <a:xfrm>
            <a:off x="670604" y="3163523"/>
            <a:ext cx="2579273" cy="1765301"/>
          </a:xfrm>
          <a:prstGeom prst="rect">
            <a:avLst/>
          </a:prstGeom>
        </p:spPr>
        <p:txBody>
          <a:bodyPr lIns="0" tIns="0" rIns="0" bIns="0" rtlCol="0" anchor="t">
            <a:spAutoFit/>
          </a:bodyPr>
          <a:lstStyle/>
          <a:p>
            <a:pPr algn="l">
              <a:lnSpc>
                <a:spcPts val="11899"/>
              </a:lnSpc>
            </a:pPr>
            <a:r>
              <a:rPr lang="en-US" sz="8499">
                <a:solidFill>
                  <a:srgbClr val="171616"/>
                </a:solidFill>
                <a:latin typeface="Poppins 1"/>
              </a:rPr>
              <a:t>70%</a:t>
            </a:r>
          </a:p>
        </p:txBody>
      </p:sp>
      <p:sp>
        <p:nvSpPr>
          <p:cNvPr id="13" name="TextBox 13"/>
          <p:cNvSpPr txBox="1"/>
          <p:nvPr/>
        </p:nvSpPr>
        <p:spPr>
          <a:xfrm>
            <a:off x="3249877" y="3647711"/>
            <a:ext cx="6227157" cy="718145"/>
          </a:xfrm>
          <a:prstGeom prst="rect">
            <a:avLst/>
          </a:prstGeom>
        </p:spPr>
        <p:txBody>
          <a:bodyPr lIns="0" tIns="0" rIns="0" bIns="0" rtlCol="0" anchor="t">
            <a:spAutoFit/>
          </a:bodyPr>
          <a:lstStyle/>
          <a:p>
            <a:pPr algn="l">
              <a:lnSpc>
                <a:spcPts val="2800"/>
              </a:lnSpc>
            </a:pPr>
            <a:r>
              <a:rPr lang="en-US" sz="2000" dirty="0">
                <a:solidFill>
                  <a:srgbClr val="171616"/>
                </a:solidFill>
                <a:latin typeface="Poppins 1"/>
              </a:rPr>
              <a:t>Economic losses related to natural hazards, floods and droughts, in SSA </a:t>
            </a:r>
            <a:r>
              <a:rPr lang="en-US" sz="2000" dirty="0" smtClean="0">
                <a:solidFill>
                  <a:srgbClr val="171616"/>
                </a:solidFill>
                <a:latin typeface="Poppins 1"/>
              </a:rPr>
              <a:t>( </a:t>
            </a:r>
            <a:r>
              <a:rPr lang="en-US" sz="2000" dirty="0" err="1">
                <a:solidFill>
                  <a:srgbClr val="171616"/>
                </a:solidFill>
                <a:latin typeface="Poppins 1"/>
              </a:rPr>
              <a:t>A</a:t>
            </a:r>
            <a:r>
              <a:rPr lang="en-US" sz="2000" dirty="0" err="1" smtClean="0">
                <a:solidFill>
                  <a:srgbClr val="171616"/>
                </a:solidFill>
                <a:latin typeface="Poppins 1"/>
              </a:rPr>
              <a:t>rogan</a:t>
            </a:r>
            <a:r>
              <a:rPr lang="en-US" sz="2000" dirty="0" smtClean="0">
                <a:solidFill>
                  <a:srgbClr val="171616"/>
                </a:solidFill>
                <a:latin typeface="Poppins 1"/>
              </a:rPr>
              <a:t> et al.,2021)</a:t>
            </a:r>
            <a:endParaRPr lang="en-US" sz="2000" dirty="0">
              <a:solidFill>
                <a:srgbClr val="171616"/>
              </a:solidFill>
              <a:latin typeface="Poppins 1"/>
            </a:endParaRPr>
          </a:p>
        </p:txBody>
      </p:sp>
      <p:sp>
        <p:nvSpPr>
          <p:cNvPr id="14" name="TextBox 14"/>
          <p:cNvSpPr txBox="1"/>
          <p:nvPr/>
        </p:nvSpPr>
        <p:spPr>
          <a:xfrm>
            <a:off x="10042475" y="5543547"/>
            <a:ext cx="3162230" cy="655320"/>
          </a:xfrm>
          <a:prstGeom prst="rect">
            <a:avLst/>
          </a:prstGeom>
        </p:spPr>
        <p:txBody>
          <a:bodyPr lIns="0" tIns="0" rIns="0" bIns="0" rtlCol="0" anchor="t">
            <a:spAutoFit/>
          </a:bodyPr>
          <a:lstStyle/>
          <a:p>
            <a:pPr algn="l">
              <a:lnSpc>
                <a:spcPts val="1679"/>
              </a:lnSpc>
            </a:pPr>
            <a:r>
              <a:rPr lang="en-US" sz="1200">
                <a:solidFill>
                  <a:srgbClr val="171616"/>
                </a:solidFill>
                <a:latin typeface="Poppins 1 Bold"/>
              </a:rPr>
              <a:t>2011-2012</a:t>
            </a:r>
            <a:r>
              <a:rPr lang="en-US" sz="1200">
                <a:solidFill>
                  <a:srgbClr val="171616"/>
                </a:solidFill>
                <a:latin typeface="Poppins 1"/>
              </a:rPr>
              <a:t>- Drought in the horn of Africa.</a:t>
            </a:r>
          </a:p>
          <a:p>
            <a:pPr algn="l">
              <a:lnSpc>
                <a:spcPts val="1679"/>
              </a:lnSpc>
            </a:pPr>
            <a:r>
              <a:rPr lang="en-US" sz="1200">
                <a:solidFill>
                  <a:srgbClr val="171616"/>
                </a:solidFill>
                <a:latin typeface="Poppins 1"/>
              </a:rPr>
              <a:t> 13 million people impacted. Food prices rise 230%. Malnutrition rates increase 30%</a:t>
            </a:r>
          </a:p>
        </p:txBody>
      </p:sp>
      <p:sp>
        <p:nvSpPr>
          <p:cNvPr id="15" name="TextBox 15"/>
          <p:cNvSpPr txBox="1"/>
          <p:nvPr/>
        </p:nvSpPr>
        <p:spPr>
          <a:xfrm>
            <a:off x="14303035" y="5543547"/>
            <a:ext cx="3162230" cy="655320"/>
          </a:xfrm>
          <a:prstGeom prst="rect">
            <a:avLst/>
          </a:prstGeom>
        </p:spPr>
        <p:txBody>
          <a:bodyPr lIns="0" tIns="0" rIns="0" bIns="0" rtlCol="0" anchor="t">
            <a:spAutoFit/>
          </a:bodyPr>
          <a:lstStyle/>
          <a:p>
            <a:pPr algn="l">
              <a:lnSpc>
                <a:spcPts val="1679"/>
              </a:lnSpc>
            </a:pPr>
            <a:r>
              <a:rPr lang="en-US" sz="1200">
                <a:solidFill>
                  <a:srgbClr val="171616"/>
                </a:solidFill>
                <a:latin typeface="Poppins 1 Bold"/>
              </a:rPr>
              <a:t>2020</a:t>
            </a:r>
            <a:r>
              <a:rPr lang="en-US" sz="1200">
                <a:solidFill>
                  <a:srgbClr val="171616"/>
                </a:solidFill>
                <a:latin typeface="Poppins 1"/>
              </a:rPr>
              <a:t>- Floods in East Africa.</a:t>
            </a:r>
          </a:p>
          <a:p>
            <a:pPr algn="l">
              <a:lnSpc>
                <a:spcPts val="1679"/>
              </a:lnSpc>
            </a:pPr>
            <a:r>
              <a:rPr lang="en-US" sz="1200">
                <a:solidFill>
                  <a:srgbClr val="171616"/>
                </a:solidFill>
                <a:latin typeface="Poppins 1"/>
              </a:rPr>
              <a:t>1.3 million people impacted. Localized losses and crop damage</a:t>
            </a:r>
          </a:p>
        </p:txBody>
      </p:sp>
      <p:sp>
        <p:nvSpPr>
          <p:cNvPr id="16" name="TextBox 16"/>
          <p:cNvSpPr txBox="1"/>
          <p:nvPr/>
        </p:nvSpPr>
        <p:spPr>
          <a:xfrm>
            <a:off x="10158745" y="9574363"/>
            <a:ext cx="3162230" cy="445770"/>
          </a:xfrm>
          <a:prstGeom prst="rect">
            <a:avLst/>
          </a:prstGeom>
        </p:spPr>
        <p:txBody>
          <a:bodyPr lIns="0" tIns="0" rIns="0" bIns="0" rtlCol="0" anchor="t">
            <a:spAutoFit/>
          </a:bodyPr>
          <a:lstStyle/>
          <a:p>
            <a:pPr algn="just">
              <a:lnSpc>
                <a:spcPts val="1679"/>
              </a:lnSpc>
            </a:pPr>
            <a:r>
              <a:rPr lang="en-US" sz="1200">
                <a:solidFill>
                  <a:srgbClr val="171616"/>
                </a:solidFill>
                <a:latin typeface="Poppins 1 Bold"/>
              </a:rPr>
              <a:t>2020</a:t>
            </a:r>
            <a:r>
              <a:rPr lang="en-US" sz="1200">
                <a:solidFill>
                  <a:srgbClr val="171616"/>
                </a:solidFill>
                <a:latin typeface="Poppins 1"/>
              </a:rPr>
              <a:t>- Locust Swarm in East Africa.</a:t>
            </a:r>
          </a:p>
          <a:p>
            <a:pPr algn="just">
              <a:lnSpc>
                <a:spcPts val="1679"/>
              </a:lnSpc>
            </a:pPr>
            <a:r>
              <a:rPr lang="en-US" sz="1200">
                <a:solidFill>
                  <a:srgbClr val="171616"/>
                </a:solidFill>
                <a:latin typeface="Poppins 1"/>
              </a:rPr>
              <a:t>Over 500,000 acres of farmland affected</a:t>
            </a:r>
          </a:p>
        </p:txBody>
      </p:sp>
      <p:sp>
        <p:nvSpPr>
          <p:cNvPr id="17" name="TextBox 17"/>
          <p:cNvSpPr txBox="1"/>
          <p:nvPr/>
        </p:nvSpPr>
        <p:spPr>
          <a:xfrm>
            <a:off x="14361170" y="9574363"/>
            <a:ext cx="3463179" cy="626872"/>
          </a:xfrm>
          <a:prstGeom prst="rect">
            <a:avLst/>
          </a:prstGeom>
        </p:spPr>
        <p:txBody>
          <a:bodyPr lIns="0" tIns="0" rIns="0" bIns="0" rtlCol="0" anchor="t">
            <a:spAutoFit/>
          </a:bodyPr>
          <a:lstStyle/>
          <a:p>
            <a:pPr algn="l">
              <a:lnSpc>
                <a:spcPts val="1679"/>
              </a:lnSpc>
            </a:pPr>
            <a:r>
              <a:rPr lang="en-US" sz="1200">
                <a:solidFill>
                  <a:srgbClr val="171616"/>
                </a:solidFill>
                <a:latin typeface="Poppins 1 Bold"/>
              </a:rPr>
              <a:t>2010</a:t>
            </a:r>
            <a:r>
              <a:rPr lang="en-US" sz="1200">
                <a:solidFill>
                  <a:srgbClr val="171616"/>
                </a:solidFill>
                <a:latin typeface="Poppins 1"/>
              </a:rPr>
              <a:t>-Bududa land slides </a:t>
            </a:r>
          </a:p>
          <a:p>
            <a:pPr algn="l">
              <a:lnSpc>
                <a:spcPts val="1679"/>
              </a:lnSpc>
            </a:pPr>
            <a:r>
              <a:rPr lang="en-US" sz="1200">
                <a:solidFill>
                  <a:srgbClr val="171616"/>
                </a:solidFill>
                <a:latin typeface="Poppins 1"/>
              </a:rPr>
              <a:t> Over 10,000 people displace and destruction of homes and agricultural land</a:t>
            </a:r>
          </a:p>
        </p:txBody>
      </p:sp>
      <p:sp>
        <p:nvSpPr>
          <p:cNvPr id="18" name="TextBox 18"/>
          <p:cNvSpPr txBox="1"/>
          <p:nvPr/>
        </p:nvSpPr>
        <p:spPr>
          <a:xfrm>
            <a:off x="3249877" y="6056310"/>
            <a:ext cx="6227157" cy="1436291"/>
          </a:xfrm>
          <a:prstGeom prst="rect">
            <a:avLst/>
          </a:prstGeom>
        </p:spPr>
        <p:txBody>
          <a:bodyPr lIns="0" tIns="0" rIns="0" bIns="0" rtlCol="0" anchor="t">
            <a:spAutoFit/>
          </a:bodyPr>
          <a:lstStyle/>
          <a:p>
            <a:pPr algn="l">
              <a:lnSpc>
                <a:spcPts val="2800"/>
              </a:lnSpc>
            </a:pPr>
            <a:r>
              <a:rPr lang="en-US" sz="2000" dirty="0">
                <a:solidFill>
                  <a:srgbClr val="171616"/>
                </a:solidFill>
                <a:latin typeface="Poppins 1"/>
              </a:rPr>
              <a:t>of the 8m people in agriculture sector in Uganda accessing Uganda Agricultural Insurance Scheme </a:t>
            </a:r>
            <a:r>
              <a:rPr lang="en-US" sz="2000" dirty="0">
                <a:solidFill>
                  <a:srgbClr val="171616"/>
                </a:solidFill>
                <a:latin typeface="Poppins 1"/>
              </a:rPr>
              <a:t>(</a:t>
            </a:r>
            <a:r>
              <a:rPr lang="en-US" sz="2000" dirty="0" smtClean="0">
                <a:solidFill>
                  <a:srgbClr val="171616"/>
                </a:solidFill>
                <a:latin typeface="Poppins 1"/>
              </a:rPr>
              <a:t>Finance sector deepening Uganda 2018)</a:t>
            </a:r>
            <a:endParaRPr lang="en-US" sz="2000" dirty="0">
              <a:solidFill>
                <a:srgbClr val="171616"/>
              </a:solidFill>
              <a:latin typeface="Poppins 1"/>
            </a:endParaRPr>
          </a:p>
        </p:txBody>
      </p:sp>
      <p:sp>
        <p:nvSpPr>
          <p:cNvPr id="19" name="TextBox 19"/>
          <p:cNvSpPr txBox="1"/>
          <p:nvPr/>
        </p:nvSpPr>
        <p:spPr>
          <a:xfrm>
            <a:off x="990601" y="8183957"/>
            <a:ext cx="8486434" cy="1436291"/>
          </a:xfrm>
          <a:prstGeom prst="rect">
            <a:avLst/>
          </a:prstGeom>
        </p:spPr>
        <p:txBody>
          <a:bodyPr wrap="square" lIns="0" tIns="0" rIns="0" bIns="0" rtlCol="0" anchor="t">
            <a:spAutoFit/>
          </a:bodyPr>
          <a:lstStyle/>
          <a:p>
            <a:pPr algn="just">
              <a:lnSpc>
                <a:spcPts val="2800"/>
              </a:lnSpc>
            </a:pPr>
            <a:r>
              <a:rPr lang="en-US" sz="2000" dirty="0">
                <a:latin typeface="Poppins 1" panose="020B0604020202020204" charset="0"/>
                <a:cs typeface="Poppins 1" panose="020B0604020202020204" charset="0"/>
              </a:rPr>
              <a:t>Insurance companies face difficulties in reaching smallholder farmers located in remote and dispersed areas with limited infrastructure and access to financial services.</a:t>
            </a:r>
          </a:p>
          <a:p>
            <a:pPr algn="l">
              <a:lnSpc>
                <a:spcPts val="2800"/>
              </a:lnSpc>
            </a:pPr>
            <a:endParaRPr lang="en-US" sz="2000" dirty="0">
              <a:solidFill>
                <a:srgbClr val="171616"/>
              </a:solidFill>
              <a:latin typeface="Poppins 1"/>
            </a:endParaRPr>
          </a:p>
        </p:txBody>
      </p:sp>
      <p:sp>
        <p:nvSpPr>
          <p:cNvPr id="20" name="TextBox 20"/>
          <p:cNvSpPr txBox="1"/>
          <p:nvPr/>
        </p:nvSpPr>
        <p:spPr>
          <a:xfrm>
            <a:off x="670604" y="5572122"/>
            <a:ext cx="2171316" cy="1765301"/>
          </a:xfrm>
          <a:prstGeom prst="rect">
            <a:avLst/>
          </a:prstGeom>
        </p:spPr>
        <p:txBody>
          <a:bodyPr lIns="0" tIns="0" rIns="0" bIns="0" rtlCol="0" anchor="t">
            <a:spAutoFit/>
          </a:bodyPr>
          <a:lstStyle/>
          <a:p>
            <a:pPr algn="l">
              <a:lnSpc>
                <a:spcPts val="11899"/>
              </a:lnSpc>
            </a:pPr>
            <a:r>
              <a:rPr lang="en-US" sz="8499" dirty="0">
                <a:solidFill>
                  <a:srgbClr val="171616"/>
                </a:solidFill>
                <a:latin typeface="Poppins 1"/>
              </a:rPr>
              <a:t>&lt;2%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469421" y="4312781"/>
            <a:ext cx="13349159" cy="5620474"/>
            <a:chOff x="0" y="0"/>
            <a:chExt cx="17798879" cy="7493965"/>
          </a:xfrm>
        </p:grpSpPr>
        <p:pic>
          <p:nvPicPr>
            <p:cNvPr id="3" name="Picture 3"/>
            <p:cNvPicPr>
              <a:picLocks noChangeAspect="1"/>
            </p:cNvPicPr>
            <p:nvPr/>
          </p:nvPicPr>
          <p:blipFill>
            <a:blip r:embed="rId2"/>
            <a:srcRect t="21930" b="21930"/>
            <a:stretch>
              <a:fillRect/>
            </a:stretch>
          </p:blipFill>
          <p:spPr>
            <a:xfrm>
              <a:off x="0" y="0"/>
              <a:ext cx="17798879" cy="7493965"/>
            </a:xfrm>
            <a:prstGeom prst="rect">
              <a:avLst/>
            </a:prstGeom>
          </p:spPr>
        </p:pic>
      </p:grpSp>
      <p:pic>
        <p:nvPicPr>
          <p:cNvPr id="4" name="Picture 4"/>
          <p:cNvPicPr>
            <a:picLocks noChangeAspect="1"/>
          </p:cNvPicPr>
          <p:nvPr/>
        </p:nvPicPr>
        <p:blipFill>
          <a:blip r:embed="rId3"/>
          <a:srcRect l="6264" t="53419" r="17" b="29343"/>
          <a:stretch>
            <a:fillRect/>
          </a:stretch>
        </p:blipFill>
        <p:spPr>
          <a:xfrm>
            <a:off x="-354096" y="0"/>
            <a:ext cx="18996191" cy="233026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216991"/>
            <a:ext cx="18287996" cy="3303089"/>
          </a:xfrm>
          <a:prstGeom prst="rect">
            <a:avLst/>
          </a:prstGeom>
        </p:spPr>
      </p:pic>
      <p:sp>
        <p:nvSpPr>
          <p:cNvPr id="6" name="TextBox 6"/>
          <p:cNvSpPr txBox="1"/>
          <p:nvPr/>
        </p:nvSpPr>
        <p:spPr>
          <a:xfrm>
            <a:off x="1028700" y="2388072"/>
            <a:ext cx="16230600" cy="16954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VSAI leverages village savings and loan schemes to gather farmer information and aggregate premiums, creating an innovative and efficient solution to provide index insurance to smallholder farmers. </a:t>
            </a:r>
          </a:p>
        </p:txBody>
      </p:sp>
      <p:sp>
        <p:nvSpPr>
          <p:cNvPr id="7" name="TextBox 7"/>
          <p:cNvSpPr txBox="1"/>
          <p:nvPr/>
        </p:nvSpPr>
        <p:spPr>
          <a:xfrm>
            <a:off x="670604" y="345981"/>
            <a:ext cx="17971492" cy="1276350"/>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Solution: Village Savings and Insurance (VSAI)</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16991"/>
            <a:ext cx="18287996" cy="3303089"/>
          </a:xfrm>
          <a:prstGeom prst="rect">
            <a:avLst/>
          </a:prstGeom>
        </p:spPr>
      </p:pic>
      <p:grpSp>
        <p:nvGrpSpPr>
          <p:cNvPr id="4" name="Group 4"/>
          <p:cNvGrpSpPr/>
          <p:nvPr/>
        </p:nvGrpSpPr>
        <p:grpSpPr>
          <a:xfrm>
            <a:off x="298212" y="4850606"/>
            <a:ext cx="5185992" cy="4642078"/>
            <a:chOff x="0" y="0"/>
            <a:chExt cx="6914656" cy="6189437"/>
          </a:xfrm>
        </p:grpSpPr>
        <p:pic>
          <p:nvPicPr>
            <p:cNvPr id="5" name="Picture 5"/>
            <p:cNvPicPr>
              <a:picLocks noChangeAspect="1"/>
            </p:cNvPicPr>
            <p:nvPr/>
          </p:nvPicPr>
          <p:blipFill>
            <a:blip r:embed="rId5"/>
            <a:srcRect/>
            <a:stretch>
              <a:fillRect/>
            </a:stretch>
          </p:blipFill>
          <p:spPr>
            <a:xfrm>
              <a:off x="2273787" y="980997"/>
              <a:ext cx="2179568" cy="2179568"/>
            </a:xfrm>
            <a:prstGeom prst="rect">
              <a:avLst/>
            </a:prstGeom>
          </p:spPr>
        </p:pic>
        <p:sp>
          <p:nvSpPr>
            <p:cNvPr id="6" name="TextBox 6"/>
            <p:cNvSpPr txBox="1"/>
            <p:nvPr/>
          </p:nvSpPr>
          <p:spPr>
            <a:xfrm>
              <a:off x="0" y="-85725"/>
              <a:ext cx="6914656" cy="781050"/>
            </a:xfrm>
            <a:prstGeom prst="rect">
              <a:avLst/>
            </a:prstGeom>
          </p:spPr>
          <p:txBody>
            <a:bodyPr lIns="0" tIns="0" rIns="0" bIns="0" rtlCol="0" anchor="t">
              <a:spAutoFit/>
            </a:bodyPr>
            <a:lstStyle/>
            <a:p>
              <a:pPr algn="ctr">
                <a:lnSpc>
                  <a:spcPts val="4200"/>
                </a:lnSpc>
              </a:pPr>
              <a:r>
                <a:rPr lang="en-US" sz="3000" dirty="0">
                  <a:solidFill>
                    <a:srgbClr val="171616"/>
                  </a:solidFill>
                  <a:latin typeface="Poppins 1"/>
                </a:rPr>
                <a:t>Access to customer base</a:t>
              </a:r>
            </a:p>
          </p:txBody>
        </p:sp>
        <p:sp>
          <p:nvSpPr>
            <p:cNvPr id="7" name="TextBox 7"/>
            <p:cNvSpPr txBox="1"/>
            <p:nvPr/>
          </p:nvSpPr>
          <p:spPr>
            <a:xfrm>
              <a:off x="0" y="3274787"/>
              <a:ext cx="6914656" cy="2914650"/>
            </a:xfrm>
            <a:prstGeom prst="rect">
              <a:avLst/>
            </a:prstGeom>
          </p:spPr>
          <p:txBody>
            <a:bodyPr lIns="0" tIns="0" rIns="0" bIns="0" rtlCol="0" anchor="t">
              <a:spAutoFit/>
            </a:bodyPr>
            <a:lstStyle/>
            <a:p>
              <a:pPr algn="just">
                <a:lnSpc>
                  <a:spcPts val="4200"/>
                </a:lnSpc>
              </a:pPr>
              <a:r>
                <a:rPr lang="en-US" sz="3000" dirty="0">
                  <a:solidFill>
                    <a:srgbClr val="171616"/>
                  </a:solidFill>
                  <a:latin typeface="Poppins 1"/>
                </a:rPr>
                <a:t>Established customer base  that are often difficult to reach through traditional distribution channels</a:t>
              </a:r>
            </a:p>
          </p:txBody>
        </p:sp>
      </p:grpSp>
      <p:grpSp>
        <p:nvGrpSpPr>
          <p:cNvPr id="8" name="Group 8"/>
          <p:cNvGrpSpPr/>
          <p:nvPr/>
        </p:nvGrpSpPr>
        <p:grpSpPr>
          <a:xfrm>
            <a:off x="6551004" y="4786312"/>
            <a:ext cx="5185992" cy="4655739"/>
            <a:chOff x="0" y="-85725"/>
            <a:chExt cx="6914656" cy="6207651"/>
          </a:xfrm>
        </p:grpSpPr>
        <p:pic>
          <p:nvPicPr>
            <p:cNvPr id="9" name="Picture 9"/>
            <p:cNvPicPr>
              <a:picLocks noChangeAspect="1"/>
            </p:cNvPicPr>
            <p:nvPr/>
          </p:nvPicPr>
          <p:blipFill>
            <a:blip r:embed="rId6"/>
            <a:srcRect/>
            <a:stretch>
              <a:fillRect/>
            </a:stretch>
          </p:blipFill>
          <p:spPr>
            <a:xfrm>
              <a:off x="2393871" y="954157"/>
              <a:ext cx="2126912" cy="2126913"/>
            </a:xfrm>
            <a:prstGeom prst="rect">
              <a:avLst/>
            </a:prstGeom>
          </p:spPr>
        </p:pic>
        <p:sp>
          <p:nvSpPr>
            <p:cNvPr id="10" name="TextBox 10"/>
            <p:cNvSpPr txBox="1"/>
            <p:nvPr/>
          </p:nvSpPr>
          <p:spPr>
            <a:xfrm>
              <a:off x="0" y="-85725"/>
              <a:ext cx="6914656" cy="1436290"/>
            </a:xfrm>
            <a:prstGeom prst="rect">
              <a:avLst/>
            </a:prstGeom>
          </p:spPr>
          <p:txBody>
            <a:bodyPr lIns="0" tIns="0" rIns="0" bIns="0" rtlCol="0" anchor="t">
              <a:spAutoFit/>
            </a:bodyPr>
            <a:lstStyle/>
            <a:p>
              <a:pPr algn="ctr">
                <a:lnSpc>
                  <a:spcPts val="4200"/>
                </a:lnSpc>
              </a:pPr>
              <a:r>
                <a:rPr lang="en-US" sz="3000" dirty="0">
                  <a:solidFill>
                    <a:srgbClr val="171616"/>
                  </a:solidFill>
                  <a:latin typeface="Poppins 1" panose="020B0604020202020204" charset="0"/>
                  <a:cs typeface="Poppins 1" panose="020B0604020202020204" charset="0"/>
                </a:rPr>
                <a:t>Aggregated premiums</a:t>
              </a:r>
            </a:p>
            <a:p>
              <a:pPr algn="ctr">
                <a:lnSpc>
                  <a:spcPts val="4200"/>
                </a:lnSpc>
              </a:pPr>
              <a:endParaRPr lang="en-US" sz="3000" dirty="0">
                <a:solidFill>
                  <a:srgbClr val="171616"/>
                </a:solidFill>
                <a:latin typeface="Poppins 1"/>
              </a:endParaRPr>
            </a:p>
          </p:txBody>
        </p:sp>
        <p:sp>
          <p:nvSpPr>
            <p:cNvPr id="11" name="TextBox 11"/>
            <p:cNvSpPr txBox="1"/>
            <p:nvPr/>
          </p:nvSpPr>
          <p:spPr>
            <a:xfrm>
              <a:off x="193181" y="3249345"/>
              <a:ext cx="6528295" cy="2872581"/>
            </a:xfrm>
            <a:prstGeom prst="rect">
              <a:avLst/>
            </a:prstGeom>
          </p:spPr>
          <p:txBody>
            <a:bodyPr lIns="0" tIns="0" rIns="0" bIns="0" rtlCol="0" anchor="t">
              <a:spAutoFit/>
            </a:bodyPr>
            <a:lstStyle/>
            <a:p>
              <a:pPr>
                <a:lnSpc>
                  <a:spcPts val="4200"/>
                </a:lnSpc>
              </a:pPr>
              <a:r>
                <a:rPr lang="en-US" sz="3000" dirty="0">
                  <a:solidFill>
                    <a:srgbClr val="171616"/>
                  </a:solidFill>
                  <a:latin typeface="Poppins 1" panose="020B0604020202020204" charset="0"/>
                  <a:cs typeface="Poppins 1" panose="020B0604020202020204" charset="0"/>
                </a:rPr>
                <a:t>Lower monitoring  costs reducing premiums from $26-16 per acre </a:t>
              </a:r>
            </a:p>
            <a:p>
              <a:pPr algn="l">
                <a:lnSpc>
                  <a:spcPts val="4200"/>
                </a:lnSpc>
              </a:pPr>
              <a:endParaRPr lang="en-US" sz="3000" dirty="0">
                <a:solidFill>
                  <a:srgbClr val="171616"/>
                </a:solidFill>
                <a:latin typeface="Poppins 1"/>
              </a:endParaRPr>
            </a:p>
          </p:txBody>
        </p:sp>
      </p:grpSp>
      <p:grpSp>
        <p:nvGrpSpPr>
          <p:cNvPr id="12" name="Group 12"/>
          <p:cNvGrpSpPr/>
          <p:nvPr/>
        </p:nvGrpSpPr>
        <p:grpSpPr>
          <a:xfrm>
            <a:off x="12803796" y="4850606"/>
            <a:ext cx="5185992" cy="5276373"/>
            <a:chOff x="0" y="0"/>
            <a:chExt cx="6914656" cy="7035164"/>
          </a:xfrm>
        </p:grpSpPr>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404394" y="610990"/>
              <a:ext cx="2105864" cy="2200977"/>
            </a:xfrm>
            <a:prstGeom prst="rect">
              <a:avLst/>
            </a:prstGeom>
          </p:spPr>
        </p:pic>
        <p:pic>
          <p:nvPicPr>
            <p:cNvPr id="14" name="Picture 14"/>
            <p:cNvPicPr>
              <a:picLocks noChangeAspect="1"/>
            </p:cNvPicPr>
            <p:nvPr/>
          </p:nvPicPr>
          <p:blipFill>
            <a:blip r:embed="rId9"/>
            <a:srcRect r="5"/>
            <a:stretch>
              <a:fillRect/>
            </a:stretch>
          </p:blipFill>
          <p:spPr>
            <a:xfrm>
              <a:off x="2789984" y="913936"/>
              <a:ext cx="1334684" cy="1676214"/>
            </a:xfrm>
            <a:prstGeom prst="rect">
              <a:avLst/>
            </a:prstGeom>
          </p:spPr>
        </p:pic>
        <p:sp>
          <p:nvSpPr>
            <p:cNvPr id="15" name="TextBox 15"/>
            <p:cNvSpPr txBox="1"/>
            <p:nvPr/>
          </p:nvSpPr>
          <p:spPr>
            <a:xfrm>
              <a:off x="0" y="-85725"/>
              <a:ext cx="6914656" cy="781050"/>
            </a:xfrm>
            <a:prstGeom prst="rect">
              <a:avLst/>
            </a:prstGeom>
          </p:spPr>
          <p:txBody>
            <a:bodyPr lIns="0" tIns="0" rIns="0" bIns="0" rtlCol="0" anchor="t">
              <a:spAutoFit/>
            </a:bodyPr>
            <a:lstStyle/>
            <a:p>
              <a:pPr algn="ctr">
                <a:lnSpc>
                  <a:spcPts val="4200"/>
                </a:lnSpc>
              </a:pPr>
              <a:r>
                <a:rPr lang="en-US" sz="3000">
                  <a:solidFill>
                    <a:srgbClr val="171616"/>
                  </a:solidFill>
                  <a:latin typeface="Poppins 1"/>
                </a:rPr>
                <a:t>Trust and social capital</a:t>
              </a:r>
            </a:p>
          </p:txBody>
        </p:sp>
        <p:sp>
          <p:nvSpPr>
            <p:cNvPr id="16" name="TextBox 16"/>
            <p:cNvSpPr txBox="1"/>
            <p:nvPr/>
          </p:nvSpPr>
          <p:spPr>
            <a:xfrm>
              <a:off x="433001" y="2640567"/>
              <a:ext cx="6129309" cy="4394597"/>
            </a:xfrm>
            <a:prstGeom prst="rect">
              <a:avLst/>
            </a:prstGeom>
          </p:spPr>
          <p:txBody>
            <a:bodyPr lIns="0" tIns="0" rIns="0" bIns="0" rtlCol="0" anchor="t">
              <a:spAutoFit/>
            </a:bodyPr>
            <a:lstStyle/>
            <a:p>
              <a:pPr algn="just">
                <a:lnSpc>
                  <a:spcPts val="4200"/>
                </a:lnSpc>
              </a:pPr>
              <a:r>
                <a:rPr lang="en-US" sz="3000" dirty="0">
                  <a:solidFill>
                    <a:srgbClr val="171616"/>
                  </a:solidFill>
                  <a:latin typeface="Poppins 1"/>
                </a:rPr>
                <a:t>VSLAs are built in the community enabling a more effective outreach and sensitization of new  insurance products.</a:t>
              </a:r>
            </a:p>
          </p:txBody>
        </p:sp>
      </p:grpSp>
      <p:sp>
        <p:nvSpPr>
          <p:cNvPr id="17" name="TextBox 17"/>
          <p:cNvSpPr txBox="1"/>
          <p:nvPr/>
        </p:nvSpPr>
        <p:spPr>
          <a:xfrm>
            <a:off x="670603" y="-96931"/>
            <a:ext cx="17971492" cy="2343150"/>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Solution: Village Savings and Loans Associations (VSLA)</a:t>
            </a:r>
          </a:p>
        </p:txBody>
      </p:sp>
      <p:sp>
        <p:nvSpPr>
          <p:cNvPr id="18" name="TextBox 18"/>
          <p:cNvSpPr txBox="1"/>
          <p:nvPr/>
        </p:nvSpPr>
        <p:spPr>
          <a:xfrm>
            <a:off x="1028700" y="2617331"/>
            <a:ext cx="16230600" cy="1609725"/>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 VSLAs are  community-based saving groups that are independent, self managed, transparent, self financing, accessible and profitable and are better fit for the poorest communities.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4096" y="0"/>
            <a:ext cx="18996191" cy="2330262"/>
            <a:chOff x="0" y="0"/>
            <a:chExt cx="25328255" cy="3107016"/>
          </a:xfrm>
        </p:grpSpPr>
        <p:pic>
          <p:nvPicPr>
            <p:cNvPr id="3" name="Picture 3"/>
            <p:cNvPicPr>
              <a:picLocks noChangeAspect="1"/>
            </p:cNvPicPr>
            <p:nvPr/>
          </p:nvPicPr>
          <p:blipFill>
            <a:blip r:embed="rId2"/>
            <a:srcRect l="6264" t="53419" b="29343"/>
            <a:stretch>
              <a:fillRect/>
            </a:stretch>
          </p:blipFill>
          <p:spPr>
            <a:xfrm>
              <a:off x="0" y="0"/>
              <a:ext cx="25328255" cy="3107016"/>
            </a:xfrm>
            <a:prstGeom prst="rect">
              <a:avLst/>
            </a:prstGeom>
          </p:spPr>
        </p:pic>
      </p:grpSp>
      <p:grpSp>
        <p:nvGrpSpPr>
          <p:cNvPr id="4" name="Group 4"/>
          <p:cNvGrpSpPr/>
          <p:nvPr/>
        </p:nvGrpSpPr>
        <p:grpSpPr>
          <a:xfrm>
            <a:off x="0" y="0"/>
            <a:ext cx="18288000" cy="2330262"/>
            <a:chOff x="0" y="0"/>
            <a:chExt cx="4816593" cy="613732"/>
          </a:xfrm>
        </p:grpSpPr>
        <p:sp>
          <p:nvSpPr>
            <p:cNvPr id="5" name="Freeform 5"/>
            <p:cNvSpPr/>
            <p:nvPr/>
          </p:nvSpPr>
          <p:spPr>
            <a:xfrm>
              <a:off x="0" y="0"/>
              <a:ext cx="4816592" cy="613732"/>
            </a:xfrm>
            <a:custGeom>
              <a:avLst/>
              <a:gdLst/>
              <a:ahLst/>
              <a:cxnLst/>
              <a:rect l="l" t="t" r="r" b="b"/>
              <a:pathLst>
                <a:path w="4816592" h="613732">
                  <a:moveTo>
                    <a:pt x="0" y="0"/>
                  </a:moveTo>
                  <a:lnTo>
                    <a:pt x="4816592" y="0"/>
                  </a:lnTo>
                  <a:lnTo>
                    <a:pt x="4816592" y="613732"/>
                  </a:lnTo>
                  <a:lnTo>
                    <a:pt x="0" y="613732"/>
                  </a:lnTo>
                  <a:close/>
                </a:path>
              </a:pathLst>
            </a:custGeom>
            <a:solidFill>
              <a:srgbClr val="000000">
                <a:alpha val="49804"/>
              </a:srgbClr>
            </a:solidFill>
          </p:spPr>
        </p:sp>
        <p:sp>
          <p:nvSpPr>
            <p:cNvPr id="6" name="TextBox 6"/>
            <p:cNvSpPr txBox="1"/>
            <p:nvPr/>
          </p:nvSpPr>
          <p:spPr>
            <a:xfrm>
              <a:off x="0" y="-57150"/>
              <a:ext cx="812800" cy="869950"/>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670604" y="526956"/>
            <a:ext cx="17971492" cy="1077218"/>
          </a:xfrm>
          <a:prstGeom prst="rect">
            <a:avLst/>
          </a:prstGeom>
        </p:spPr>
        <p:txBody>
          <a:bodyPr lIns="0" tIns="0" rIns="0" bIns="0" rtlCol="0" anchor="t">
            <a:spAutoFit/>
          </a:bodyPr>
          <a:lstStyle/>
          <a:p>
            <a:pPr>
              <a:lnSpc>
                <a:spcPts val="8400"/>
              </a:lnSpc>
            </a:pPr>
            <a:r>
              <a:rPr lang="en-US" sz="6000" dirty="0">
                <a:solidFill>
                  <a:srgbClr val="FFFFFF"/>
                </a:solidFill>
                <a:latin typeface="Poppins"/>
              </a:rPr>
              <a:t> </a:t>
            </a:r>
            <a:r>
              <a:rPr lang="en-US" sz="6000" dirty="0" smtClean="0">
                <a:solidFill>
                  <a:srgbClr val="FFFFFF"/>
                </a:solidFill>
                <a:latin typeface="Poppins"/>
              </a:rPr>
              <a:t>VSAI flow diagram</a:t>
            </a:r>
            <a:endParaRPr lang="en-US" sz="6000" dirty="0">
              <a:solidFill>
                <a:srgbClr val="FFFFFF"/>
              </a:solidFill>
              <a:latin typeface="Poppins"/>
            </a:endParaRPr>
          </a:p>
        </p:txBody>
      </p:sp>
      <p:grpSp>
        <p:nvGrpSpPr>
          <p:cNvPr id="8" name="Group 8"/>
          <p:cNvGrpSpPr/>
          <p:nvPr/>
        </p:nvGrpSpPr>
        <p:grpSpPr>
          <a:xfrm>
            <a:off x="2952804" y="3320862"/>
            <a:ext cx="12382393" cy="6741622"/>
            <a:chOff x="0" y="0"/>
            <a:chExt cx="16509857" cy="8988829"/>
          </a:xfrm>
        </p:grpSpPr>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09938" y="1018002"/>
              <a:ext cx="622180" cy="615958"/>
            </a:xfrm>
            <a:prstGeom prst="rect">
              <a:avLst/>
            </a:prstGeom>
          </p:spPr>
        </p:pic>
        <p:sp>
          <p:nvSpPr>
            <p:cNvPr id="10" name="AutoShape 10"/>
            <p:cNvSpPr/>
            <p:nvPr/>
          </p:nvSpPr>
          <p:spPr>
            <a:xfrm rot="5400000">
              <a:off x="1172215" y="2747615"/>
              <a:ext cx="331587" cy="0"/>
            </a:xfrm>
            <a:prstGeom prst="line">
              <a:avLst/>
            </a:prstGeom>
            <a:ln w="36705" cap="flat">
              <a:solidFill>
                <a:srgbClr val="000000"/>
              </a:solidFill>
              <a:prstDash val="solid"/>
              <a:headEnd type="none" w="sm" len="sm"/>
              <a:tailEnd type="triangle" w="lg" len="med"/>
            </a:ln>
          </p:spPr>
        </p:sp>
        <p:sp>
          <p:nvSpPr>
            <p:cNvPr id="11" name="AutoShape 11"/>
            <p:cNvSpPr/>
            <p:nvPr/>
          </p:nvSpPr>
          <p:spPr>
            <a:xfrm rot="5400000">
              <a:off x="8156842" y="2562487"/>
              <a:ext cx="923447" cy="0"/>
            </a:xfrm>
            <a:prstGeom prst="line">
              <a:avLst/>
            </a:prstGeom>
            <a:ln w="36705" cap="flat">
              <a:solidFill>
                <a:srgbClr val="000000"/>
              </a:solidFill>
              <a:prstDash val="solid"/>
              <a:headEnd type="triangle" w="lg" len="med"/>
              <a:tailEnd type="triangle" w="lg" len="med"/>
            </a:ln>
          </p:spPr>
        </p:sp>
        <p:sp>
          <p:nvSpPr>
            <p:cNvPr id="12" name="TextBox 12"/>
            <p:cNvSpPr txBox="1"/>
            <p:nvPr/>
          </p:nvSpPr>
          <p:spPr>
            <a:xfrm>
              <a:off x="3285553" y="4924311"/>
              <a:ext cx="3733911" cy="988557"/>
            </a:xfrm>
            <a:prstGeom prst="rect">
              <a:avLst/>
            </a:prstGeom>
          </p:spPr>
          <p:txBody>
            <a:bodyPr lIns="0" tIns="0" rIns="0" bIns="0" rtlCol="0" anchor="t">
              <a:spAutoFit/>
            </a:bodyPr>
            <a:lstStyle/>
            <a:p>
              <a:pPr algn="just">
                <a:lnSpc>
                  <a:spcPts val="1497"/>
                </a:lnSpc>
                <a:spcBef>
                  <a:spcPct val="0"/>
                </a:spcBef>
              </a:pPr>
              <a:r>
                <a:rPr lang="en-US" sz="1069">
                  <a:solidFill>
                    <a:srgbClr val="000000"/>
                  </a:solidFill>
                  <a:latin typeface="Poppins"/>
                </a:rPr>
                <a:t>VSLAs provide VSAI with information on farmers, which includes relevant details such as the types of crops grown and the areas they cultivate.</a:t>
              </a:r>
            </a:p>
          </p:txBody>
        </p:sp>
        <p:sp>
          <p:nvSpPr>
            <p:cNvPr id="13" name="TextBox 13"/>
            <p:cNvSpPr txBox="1"/>
            <p:nvPr/>
          </p:nvSpPr>
          <p:spPr>
            <a:xfrm>
              <a:off x="3285553" y="3100303"/>
              <a:ext cx="3733911" cy="1025921"/>
            </a:xfrm>
            <a:prstGeom prst="rect">
              <a:avLst/>
            </a:prstGeom>
          </p:spPr>
          <p:txBody>
            <a:bodyPr lIns="0" tIns="0" rIns="0" bIns="0" rtlCol="0" anchor="t">
              <a:spAutoFit/>
            </a:bodyPr>
            <a:lstStyle/>
            <a:p>
              <a:pPr algn="just">
                <a:lnSpc>
                  <a:spcPts val="1497"/>
                </a:lnSpc>
                <a:spcBef>
                  <a:spcPct val="0"/>
                </a:spcBef>
              </a:pPr>
              <a:r>
                <a:rPr lang="en-US" sz="1069" dirty="0" smtClean="0">
                  <a:solidFill>
                    <a:srgbClr val="000000"/>
                  </a:solidFill>
                  <a:latin typeface="Poppins"/>
                </a:rPr>
                <a:t>VSAI </a:t>
              </a:r>
              <a:r>
                <a:rPr lang="en-US" sz="1069" dirty="0">
                  <a:solidFill>
                    <a:srgbClr val="000000"/>
                  </a:solidFill>
                  <a:latin typeface="Poppins"/>
                </a:rPr>
                <a:t>serve as intermediaries to provide farmers with information on the policies and help them understand the benefits of purchasing insurance. </a:t>
              </a:r>
            </a:p>
          </p:txBody>
        </p:sp>
        <p:grpSp>
          <p:nvGrpSpPr>
            <p:cNvPr id="14" name="Group 14"/>
            <p:cNvGrpSpPr/>
            <p:nvPr/>
          </p:nvGrpSpPr>
          <p:grpSpPr>
            <a:xfrm>
              <a:off x="7448811" y="3352433"/>
              <a:ext cx="2151082" cy="2151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0">
                  <a:alpha val="49804"/>
                </a:srgbClr>
              </a:solidFill>
            </p:spPr>
          </p:sp>
          <p:sp>
            <p:nvSpPr>
              <p:cNvPr id="16" name="TextBox 16"/>
              <p:cNvSpPr txBox="1"/>
              <p:nvPr/>
            </p:nvSpPr>
            <p:spPr>
              <a:xfrm>
                <a:off x="76200" y="28575"/>
                <a:ext cx="660400" cy="708025"/>
              </a:xfrm>
              <a:prstGeom prst="rect">
                <a:avLst/>
              </a:prstGeom>
            </p:spPr>
            <p:txBody>
              <a:bodyPr lIns="121539" tIns="121539" rIns="121539" bIns="121539" rtlCol="0" anchor="ctr"/>
              <a:lstStyle/>
              <a:p>
                <a:pPr algn="ctr">
                  <a:lnSpc>
                    <a:spcPts val="1959"/>
                  </a:lnSpc>
                </a:pPr>
                <a:endParaRPr/>
              </a:p>
            </p:txBody>
          </p:sp>
        </p:grpSp>
        <p:sp>
          <p:nvSpPr>
            <p:cNvPr id="17" name="TextBox 17"/>
            <p:cNvSpPr txBox="1"/>
            <p:nvPr/>
          </p:nvSpPr>
          <p:spPr>
            <a:xfrm>
              <a:off x="7238200" y="3977640"/>
              <a:ext cx="2721602" cy="745886"/>
            </a:xfrm>
            <a:prstGeom prst="rect">
              <a:avLst/>
            </a:prstGeom>
          </p:spPr>
          <p:txBody>
            <a:bodyPr lIns="0" tIns="0" rIns="0" bIns="0" rtlCol="0" anchor="t">
              <a:spAutoFit/>
            </a:bodyPr>
            <a:lstStyle/>
            <a:p>
              <a:pPr algn="ctr">
                <a:lnSpc>
                  <a:spcPts val="4575"/>
                </a:lnSpc>
                <a:spcBef>
                  <a:spcPct val="0"/>
                </a:spcBef>
              </a:pPr>
              <a:r>
                <a:rPr lang="en-US" sz="3268">
                  <a:solidFill>
                    <a:srgbClr val="000000"/>
                  </a:solidFill>
                  <a:latin typeface="Poppins"/>
                </a:rPr>
                <a:t>(VSAI)</a:t>
              </a:r>
            </a:p>
          </p:txBody>
        </p:sp>
        <p:sp>
          <p:nvSpPr>
            <p:cNvPr id="18" name="AutoShape 18"/>
            <p:cNvSpPr/>
            <p:nvPr/>
          </p:nvSpPr>
          <p:spPr>
            <a:xfrm rot="10784366">
              <a:off x="3285534" y="4246842"/>
              <a:ext cx="3733949" cy="0"/>
            </a:xfrm>
            <a:prstGeom prst="line">
              <a:avLst/>
            </a:prstGeom>
            <a:ln w="36705" cap="flat">
              <a:solidFill>
                <a:srgbClr val="000000"/>
              </a:solidFill>
              <a:prstDash val="solid"/>
              <a:headEnd type="none" w="sm" len="sm"/>
              <a:tailEnd type="triangle" w="lg" len="med"/>
            </a:ln>
          </p:spPr>
        </p:sp>
        <p:sp>
          <p:nvSpPr>
            <p:cNvPr id="19" name="AutoShape 19"/>
            <p:cNvSpPr/>
            <p:nvPr/>
          </p:nvSpPr>
          <p:spPr>
            <a:xfrm rot="-10774653">
              <a:off x="3285503" y="4560695"/>
              <a:ext cx="3734012" cy="0"/>
            </a:xfrm>
            <a:prstGeom prst="line">
              <a:avLst/>
            </a:prstGeom>
            <a:ln w="36705" cap="flat">
              <a:solidFill>
                <a:srgbClr val="000000"/>
              </a:solidFill>
              <a:prstDash val="solid"/>
              <a:headEnd type="triangle" w="lg" len="med"/>
              <a:tailEnd type="none" w="sm" len="sm"/>
            </a:ln>
          </p:spPr>
        </p:sp>
        <p:sp>
          <p:nvSpPr>
            <p:cNvPr id="20" name="AutoShape 20"/>
            <p:cNvSpPr/>
            <p:nvPr/>
          </p:nvSpPr>
          <p:spPr>
            <a:xfrm rot="5400000">
              <a:off x="7858780" y="6149253"/>
              <a:ext cx="971618" cy="0"/>
            </a:xfrm>
            <a:prstGeom prst="line">
              <a:avLst/>
            </a:prstGeom>
            <a:ln w="36705" cap="flat">
              <a:solidFill>
                <a:srgbClr val="000000"/>
              </a:solidFill>
              <a:prstDash val="solid"/>
              <a:headEnd type="none" w="sm" len="sm"/>
              <a:tailEnd type="triangle" w="lg" len="med"/>
            </a:ln>
          </p:spPr>
        </p:sp>
        <p:sp>
          <p:nvSpPr>
            <p:cNvPr id="21" name="AutoShape 21"/>
            <p:cNvSpPr/>
            <p:nvPr/>
          </p:nvSpPr>
          <p:spPr>
            <a:xfrm rot="5400000">
              <a:off x="8269675" y="6149253"/>
              <a:ext cx="971618" cy="0"/>
            </a:xfrm>
            <a:prstGeom prst="line">
              <a:avLst/>
            </a:prstGeom>
            <a:ln w="36705" cap="flat">
              <a:solidFill>
                <a:srgbClr val="000000"/>
              </a:solidFill>
              <a:prstDash val="solid"/>
              <a:headEnd type="triangle" w="lg" len="med"/>
              <a:tailEnd type="none" w="sm" len="sm"/>
            </a:ln>
          </p:spPr>
        </p:sp>
        <p:sp>
          <p:nvSpPr>
            <p:cNvPr id="22" name="AutoShape 22"/>
            <p:cNvSpPr/>
            <p:nvPr/>
          </p:nvSpPr>
          <p:spPr>
            <a:xfrm rot="-10800000">
              <a:off x="10521445" y="4255333"/>
              <a:ext cx="3225238" cy="0"/>
            </a:xfrm>
            <a:prstGeom prst="line">
              <a:avLst/>
            </a:prstGeom>
            <a:ln w="36705" cap="flat">
              <a:solidFill>
                <a:srgbClr val="000000"/>
              </a:solidFill>
              <a:prstDash val="solid"/>
              <a:headEnd type="none" w="sm" len="sm"/>
              <a:tailEnd type="triangle" w="lg" len="med"/>
            </a:ln>
          </p:spPr>
        </p:sp>
        <p:sp>
          <p:nvSpPr>
            <p:cNvPr id="23" name="AutoShape 23"/>
            <p:cNvSpPr/>
            <p:nvPr/>
          </p:nvSpPr>
          <p:spPr>
            <a:xfrm rot="10799999">
              <a:off x="10521510" y="4538439"/>
              <a:ext cx="3307171" cy="0"/>
            </a:xfrm>
            <a:prstGeom prst="line">
              <a:avLst/>
            </a:prstGeom>
            <a:ln w="36705" cap="flat">
              <a:solidFill>
                <a:srgbClr val="000000"/>
              </a:solidFill>
              <a:prstDash val="solid"/>
              <a:headEnd type="triangle" w="lg" len="med"/>
              <a:tailEnd type="none" w="sm" len="sm"/>
            </a:ln>
          </p:spPr>
        </p:sp>
        <p:sp>
          <p:nvSpPr>
            <p:cNvPr id="24" name="AutoShape 24"/>
            <p:cNvSpPr/>
            <p:nvPr/>
          </p:nvSpPr>
          <p:spPr>
            <a:xfrm rot="1624145">
              <a:off x="4699769" y="2444866"/>
              <a:ext cx="3028561" cy="0"/>
            </a:xfrm>
            <a:prstGeom prst="line">
              <a:avLst/>
            </a:prstGeom>
            <a:ln w="36705" cap="flat">
              <a:solidFill>
                <a:srgbClr val="000000"/>
              </a:solidFill>
              <a:prstDash val="solid"/>
              <a:headEnd type="none" w="sm" len="sm"/>
              <a:tailEnd type="none" w="sm" len="sm"/>
            </a:ln>
          </p:spPr>
        </p:sp>
        <p:sp>
          <p:nvSpPr>
            <p:cNvPr id="25" name="AutoShape 25"/>
            <p:cNvSpPr/>
            <p:nvPr/>
          </p:nvSpPr>
          <p:spPr>
            <a:xfrm rot="-10789333">
              <a:off x="1872461" y="1765423"/>
              <a:ext cx="2997906" cy="0"/>
            </a:xfrm>
            <a:prstGeom prst="line">
              <a:avLst/>
            </a:prstGeom>
            <a:ln w="36705" cap="flat">
              <a:solidFill>
                <a:srgbClr val="000000"/>
              </a:solidFill>
              <a:prstDash val="solid"/>
              <a:headEnd type="none" w="sm" len="sm"/>
              <a:tailEnd type="triangle" w="lg" len="med"/>
            </a:ln>
          </p:spPr>
        </p:sp>
        <p:pic>
          <p:nvPicPr>
            <p:cNvPr id="26" name="Picture 2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448811" y="6349013"/>
              <a:ext cx="325482" cy="329678"/>
            </a:xfrm>
            <a:prstGeom prst="rect">
              <a:avLst/>
            </a:prstGeom>
          </p:spPr>
        </p:pic>
        <p:pic>
          <p:nvPicPr>
            <p:cNvPr id="27" name="Picture 2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008857" y="5663119"/>
              <a:ext cx="325482" cy="329678"/>
            </a:xfrm>
            <a:prstGeom prst="rect">
              <a:avLst/>
            </a:prstGeom>
          </p:spPr>
        </p:pic>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884878" y="4427974"/>
              <a:ext cx="325482" cy="329678"/>
            </a:xfrm>
            <a:prstGeom prst="rect">
              <a:avLst/>
            </a:prstGeom>
          </p:spPr>
        </p:pic>
        <p:pic>
          <p:nvPicPr>
            <p:cNvPr id="29" name="Picture 2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76067" y="2416001"/>
              <a:ext cx="325482" cy="329678"/>
            </a:xfrm>
            <a:prstGeom prst="rect">
              <a:avLst/>
            </a:prstGeom>
          </p:spPr>
        </p:pic>
        <p:pic>
          <p:nvPicPr>
            <p:cNvPr id="30" name="Picture 3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868237" y="2670710"/>
              <a:ext cx="325482" cy="329678"/>
            </a:xfrm>
            <a:prstGeom prst="rect">
              <a:avLst/>
            </a:prstGeom>
          </p:spPr>
        </p:pic>
        <p:sp>
          <p:nvSpPr>
            <p:cNvPr id="31" name="TextBox 31"/>
            <p:cNvSpPr txBox="1"/>
            <p:nvPr/>
          </p:nvSpPr>
          <p:spPr>
            <a:xfrm>
              <a:off x="0" y="2007429"/>
              <a:ext cx="3285553" cy="490453"/>
            </a:xfrm>
            <a:prstGeom prst="rect">
              <a:avLst/>
            </a:prstGeom>
          </p:spPr>
          <p:txBody>
            <a:bodyPr lIns="0" tIns="0" rIns="0" bIns="0" rtlCol="0" anchor="t">
              <a:spAutoFit/>
            </a:bodyPr>
            <a:lstStyle/>
            <a:p>
              <a:pPr>
                <a:lnSpc>
                  <a:spcPts val="1497"/>
                </a:lnSpc>
                <a:spcBef>
                  <a:spcPct val="0"/>
                </a:spcBef>
              </a:pPr>
              <a:r>
                <a:rPr lang="en-US" sz="1069">
                  <a:solidFill>
                    <a:srgbClr val="000000"/>
                  </a:solidFill>
                  <a:latin typeface="Poppins"/>
                </a:rPr>
                <a:t>Smallhold farmers who require affordable insurance products</a:t>
              </a:r>
            </a:p>
          </p:txBody>
        </p:sp>
        <p:grpSp>
          <p:nvGrpSpPr>
            <p:cNvPr id="32" name="Group 32"/>
            <p:cNvGrpSpPr/>
            <p:nvPr/>
          </p:nvGrpSpPr>
          <p:grpSpPr>
            <a:xfrm>
              <a:off x="179321" y="3152314"/>
              <a:ext cx="2151082" cy="2151082"/>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0">
                  <a:alpha val="49804"/>
                </a:srgbClr>
              </a:solidFill>
            </p:spPr>
          </p:sp>
          <p:sp>
            <p:nvSpPr>
              <p:cNvPr id="34" name="TextBox 34"/>
              <p:cNvSpPr txBox="1"/>
              <p:nvPr/>
            </p:nvSpPr>
            <p:spPr>
              <a:xfrm>
                <a:off x="76200" y="28575"/>
                <a:ext cx="660400" cy="708025"/>
              </a:xfrm>
              <a:prstGeom prst="rect">
                <a:avLst/>
              </a:prstGeom>
            </p:spPr>
            <p:txBody>
              <a:bodyPr lIns="121539" tIns="121539" rIns="121539" bIns="121539" rtlCol="0" anchor="ctr"/>
              <a:lstStyle/>
              <a:p>
                <a:pPr algn="ctr">
                  <a:lnSpc>
                    <a:spcPts val="1959"/>
                  </a:lnSpc>
                </a:pPr>
                <a:endParaRPr/>
              </a:p>
            </p:txBody>
          </p:sp>
        </p:grpSp>
        <p:pic>
          <p:nvPicPr>
            <p:cNvPr id="35" name="Picture 3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04354" y="3339473"/>
              <a:ext cx="870035" cy="906512"/>
            </a:xfrm>
            <a:prstGeom prst="rect">
              <a:avLst/>
            </a:prstGeom>
          </p:spPr>
        </p:pic>
        <p:sp>
          <p:nvSpPr>
            <p:cNvPr id="36" name="TextBox 36"/>
            <p:cNvSpPr txBox="1"/>
            <p:nvPr/>
          </p:nvSpPr>
          <p:spPr>
            <a:xfrm>
              <a:off x="455336" y="4412815"/>
              <a:ext cx="1630032" cy="650999"/>
            </a:xfrm>
            <a:prstGeom prst="rect">
              <a:avLst/>
            </a:prstGeom>
          </p:spPr>
          <p:txBody>
            <a:bodyPr lIns="0" tIns="0" rIns="0" bIns="0" rtlCol="0" anchor="t">
              <a:spAutoFit/>
            </a:bodyPr>
            <a:lstStyle/>
            <a:p>
              <a:pPr algn="ctr">
                <a:lnSpc>
                  <a:spcPts val="1374"/>
                </a:lnSpc>
                <a:spcBef>
                  <a:spcPct val="0"/>
                </a:spcBef>
              </a:pPr>
              <a:r>
                <a:rPr lang="en-US" sz="982">
                  <a:solidFill>
                    <a:srgbClr val="000000"/>
                  </a:solidFill>
                  <a:latin typeface="Poppins"/>
                </a:rPr>
                <a:t>Villiage Savings and Loans Associations </a:t>
              </a:r>
            </a:p>
          </p:txBody>
        </p:sp>
        <p:sp>
          <p:nvSpPr>
            <p:cNvPr id="37" name="TextBox 37"/>
            <p:cNvSpPr txBox="1"/>
            <p:nvPr/>
          </p:nvSpPr>
          <p:spPr>
            <a:xfrm>
              <a:off x="10521510" y="4803786"/>
              <a:ext cx="3342004" cy="1486661"/>
            </a:xfrm>
            <a:prstGeom prst="rect">
              <a:avLst/>
            </a:prstGeom>
          </p:spPr>
          <p:txBody>
            <a:bodyPr lIns="0" tIns="0" rIns="0" bIns="0" rtlCol="0" anchor="t">
              <a:spAutoFit/>
            </a:bodyPr>
            <a:lstStyle/>
            <a:p>
              <a:pPr algn="just">
                <a:lnSpc>
                  <a:spcPts val="1497"/>
                </a:lnSpc>
                <a:spcBef>
                  <a:spcPct val="0"/>
                </a:spcBef>
              </a:pPr>
              <a:r>
                <a:rPr lang="en-US" sz="1069">
                  <a:solidFill>
                    <a:srgbClr val="000000"/>
                  </a:solidFill>
                  <a:latin typeface="Poppins"/>
                </a:rPr>
                <a:t>VSAI provides the farmer information and risk models to insurance companies, which use the information to design policies for crop index insurance. VSAI collects premiums on behalf of farmers.</a:t>
              </a:r>
            </a:p>
          </p:txBody>
        </p:sp>
        <p:sp>
          <p:nvSpPr>
            <p:cNvPr id="38" name="TextBox 38"/>
            <p:cNvSpPr txBox="1"/>
            <p:nvPr/>
          </p:nvSpPr>
          <p:spPr>
            <a:xfrm>
              <a:off x="9012793" y="6344807"/>
              <a:ext cx="2853525" cy="195823"/>
            </a:xfrm>
            <a:prstGeom prst="rect">
              <a:avLst/>
            </a:prstGeom>
          </p:spPr>
          <p:txBody>
            <a:bodyPr lIns="0" tIns="0" rIns="0" bIns="0" rtlCol="0" anchor="t">
              <a:spAutoFit/>
            </a:bodyPr>
            <a:lstStyle/>
            <a:p>
              <a:pPr algn="just">
                <a:lnSpc>
                  <a:spcPts val="1290"/>
                </a:lnSpc>
                <a:spcBef>
                  <a:spcPct val="0"/>
                </a:spcBef>
              </a:pPr>
              <a:r>
                <a:rPr lang="en-US" sz="921">
                  <a:solidFill>
                    <a:srgbClr val="000000"/>
                  </a:solidFill>
                  <a:latin typeface="Poppins Bold"/>
                </a:rPr>
                <a:t>Capital for start-up costs</a:t>
              </a:r>
            </a:p>
          </p:txBody>
        </p:sp>
        <p:sp>
          <p:nvSpPr>
            <p:cNvPr id="39" name="TextBox 39"/>
            <p:cNvSpPr txBox="1"/>
            <p:nvPr/>
          </p:nvSpPr>
          <p:spPr>
            <a:xfrm>
              <a:off x="7108173" y="6060088"/>
              <a:ext cx="681275" cy="195985"/>
            </a:xfrm>
            <a:prstGeom prst="rect">
              <a:avLst/>
            </a:prstGeom>
          </p:spPr>
          <p:txBody>
            <a:bodyPr lIns="0" tIns="0" rIns="0" bIns="0" rtlCol="0" anchor="t">
              <a:spAutoFit/>
            </a:bodyPr>
            <a:lstStyle/>
            <a:p>
              <a:pPr algn="ctr">
                <a:lnSpc>
                  <a:spcPts val="1290"/>
                </a:lnSpc>
                <a:spcBef>
                  <a:spcPct val="0"/>
                </a:spcBef>
              </a:pPr>
              <a:r>
                <a:rPr lang="en-US" sz="921">
                  <a:solidFill>
                    <a:srgbClr val="000000"/>
                  </a:solidFill>
                  <a:latin typeface="Poppins Bold"/>
                </a:rPr>
                <a:t>ROI</a:t>
              </a:r>
            </a:p>
          </p:txBody>
        </p:sp>
        <p:sp>
          <p:nvSpPr>
            <p:cNvPr id="40" name="TextBox 40"/>
            <p:cNvSpPr txBox="1"/>
            <p:nvPr/>
          </p:nvSpPr>
          <p:spPr>
            <a:xfrm>
              <a:off x="10439555" y="3265262"/>
              <a:ext cx="3307127" cy="739505"/>
            </a:xfrm>
            <a:prstGeom prst="rect">
              <a:avLst/>
            </a:prstGeom>
          </p:spPr>
          <p:txBody>
            <a:bodyPr lIns="0" tIns="0" rIns="0" bIns="0" rtlCol="0" anchor="t">
              <a:spAutoFit/>
            </a:bodyPr>
            <a:lstStyle/>
            <a:p>
              <a:pPr algn="just">
                <a:lnSpc>
                  <a:spcPts val="1497"/>
                </a:lnSpc>
                <a:spcBef>
                  <a:spcPct val="0"/>
                </a:spcBef>
              </a:pPr>
              <a:r>
                <a:rPr lang="en-US" sz="1069">
                  <a:solidFill>
                    <a:srgbClr val="000000"/>
                  </a:solidFill>
                  <a:latin typeface="Poppins"/>
                </a:rPr>
                <a:t>Insurance companies create policies based on the risk models and offer them to VSAI.</a:t>
              </a:r>
            </a:p>
          </p:txBody>
        </p:sp>
        <p:sp>
          <p:nvSpPr>
            <p:cNvPr id="41" name="TextBox 41"/>
            <p:cNvSpPr txBox="1"/>
            <p:nvPr/>
          </p:nvSpPr>
          <p:spPr>
            <a:xfrm>
              <a:off x="9847509" y="943313"/>
              <a:ext cx="5740035" cy="1237609"/>
            </a:xfrm>
            <a:prstGeom prst="rect">
              <a:avLst/>
            </a:prstGeom>
          </p:spPr>
          <p:txBody>
            <a:bodyPr lIns="0" tIns="0" rIns="0" bIns="0" rtlCol="0" anchor="t">
              <a:spAutoFit/>
            </a:bodyPr>
            <a:lstStyle/>
            <a:p>
              <a:pPr algn="just">
                <a:lnSpc>
                  <a:spcPts val="1497"/>
                </a:lnSpc>
                <a:spcBef>
                  <a:spcPct val="0"/>
                </a:spcBef>
              </a:pPr>
              <a:r>
                <a:rPr lang="en-US" sz="1069">
                  <a:solidFill>
                    <a:srgbClr val="000000"/>
                  </a:solidFill>
                  <a:latin typeface="Poppins"/>
                </a:rPr>
                <a:t>VSAI will utilize existing weather-collecting phone applications, as well as deploying field agents, to gather information from farmers. This information will be passed on to meteorological experts, who will use it to develop risk models that assess the probability of crop loss resulting from weather conditions.</a:t>
              </a:r>
            </a:p>
          </p:txBody>
        </p:sp>
        <p:grpSp>
          <p:nvGrpSpPr>
            <p:cNvPr id="42" name="Group 42"/>
            <p:cNvGrpSpPr/>
            <p:nvPr/>
          </p:nvGrpSpPr>
          <p:grpSpPr>
            <a:xfrm>
              <a:off x="14358775" y="2931761"/>
              <a:ext cx="2151082" cy="2151082"/>
              <a:chOff x="0" y="0"/>
              <a:chExt cx="812800" cy="812800"/>
            </a:xfrm>
          </p:grpSpPr>
          <p:sp>
            <p:nvSpPr>
              <p:cNvPr id="43" name="Freeform 4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0">
                  <a:alpha val="49804"/>
                </a:srgbClr>
              </a:solidFill>
            </p:spPr>
          </p:sp>
          <p:sp>
            <p:nvSpPr>
              <p:cNvPr id="44" name="TextBox 44"/>
              <p:cNvSpPr txBox="1"/>
              <p:nvPr/>
            </p:nvSpPr>
            <p:spPr>
              <a:xfrm>
                <a:off x="76200" y="28575"/>
                <a:ext cx="660400" cy="708025"/>
              </a:xfrm>
              <a:prstGeom prst="rect">
                <a:avLst/>
              </a:prstGeom>
            </p:spPr>
            <p:txBody>
              <a:bodyPr lIns="121539" tIns="121539" rIns="121539" bIns="121539" rtlCol="0" anchor="ctr"/>
              <a:lstStyle/>
              <a:p>
                <a:pPr algn="ctr">
                  <a:lnSpc>
                    <a:spcPts val="1959"/>
                  </a:lnSpc>
                </a:pPr>
                <a:endParaRPr/>
              </a:p>
            </p:txBody>
          </p:sp>
        </p:grpSp>
        <p:pic>
          <p:nvPicPr>
            <p:cNvPr id="45" name="Picture 4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109874" y="3122848"/>
              <a:ext cx="648885" cy="920404"/>
            </a:xfrm>
            <a:prstGeom prst="rect">
              <a:avLst/>
            </a:prstGeom>
          </p:spPr>
        </p:pic>
        <p:sp>
          <p:nvSpPr>
            <p:cNvPr id="46" name="TextBox 46"/>
            <p:cNvSpPr txBox="1"/>
            <p:nvPr/>
          </p:nvSpPr>
          <p:spPr>
            <a:xfrm>
              <a:off x="14706115" y="4210082"/>
              <a:ext cx="1456402" cy="426609"/>
            </a:xfrm>
            <a:prstGeom prst="rect">
              <a:avLst/>
            </a:prstGeom>
          </p:spPr>
          <p:txBody>
            <a:bodyPr lIns="0" tIns="0" rIns="0" bIns="0" rtlCol="0" anchor="t">
              <a:spAutoFit/>
            </a:bodyPr>
            <a:lstStyle/>
            <a:p>
              <a:pPr algn="ctr">
                <a:lnSpc>
                  <a:spcPts val="1366"/>
                </a:lnSpc>
                <a:spcBef>
                  <a:spcPct val="0"/>
                </a:spcBef>
              </a:pPr>
              <a:r>
                <a:rPr lang="en-US" sz="975">
                  <a:solidFill>
                    <a:srgbClr val="000000"/>
                  </a:solidFill>
                  <a:latin typeface="Poppins"/>
                </a:rPr>
                <a:t>Insurance Companies</a:t>
              </a:r>
            </a:p>
          </p:txBody>
        </p:sp>
        <p:grpSp>
          <p:nvGrpSpPr>
            <p:cNvPr id="47" name="Group 47"/>
            <p:cNvGrpSpPr/>
            <p:nvPr/>
          </p:nvGrpSpPr>
          <p:grpSpPr>
            <a:xfrm>
              <a:off x="7562453" y="0"/>
              <a:ext cx="2036004" cy="2036004"/>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0">
                  <a:alpha val="49804"/>
                </a:srgbClr>
              </a:solidFill>
            </p:spPr>
          </p:sp>
          <p:sp>
            <p:nvSpPr>
              <p:cNvPr id="49" name="TextBox 49"/>
              <p:cNvSpPr txBox="1"/>
              <p:nvPr/>
            </p:nvSpPr>
            <p:spPr>
              <a:xfrm>
                <a:off x="76200" y="28575"/>
                <a:ext cx="660400" cy="708025"/>
              </a:xfrm>
              <a:prstGeom prst="rect">
                <a:avLst/>
              </a:prstGeom>
            </p:spPr>
            <p:txBody>
              <a:bodyPr lIns="121539" tIns="121539" rIns="121539" bIns="121539" rtlCol="0" anchor="ctr"/>
              <a:lstStyle/>
              <a:p>
                <a:pPr algn="ctr">
                  <a:lnSpc>
                    <a:spcPts val="1959"/>
                  </a:lnSpc>
                </a:pPr>
                <a:endParaRPr/>
              </a:p>
            </p:txBody>
          </p:sp>
        </p:grpSp>
        <p:pic>
          <p:nvPicPr>
            <p:cNvPr id="50" name="Picture 5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198729" y="194586"/>
              <a:ext cx="745045" cy="726419"/>
            </a:xfrm>
            <a:prstGeom prst="rect">
              <a:avLst/>
            </a:prstGeom>
          </p:spPr>
        </p:pic>
        <p:sp>
          <p:nvSpPr>
            <p:cNvPr id="51" name="TextBox 51"/>
            <p:cNvSpPr txBox="1"/>
            <p:nvPr/>
          </p:nvSpPr>
          <p:spPr>
            <a:xfrm>
              <a:off x="7842233" y="1149796"/>
              <a:ext cx="1458037" cy="426610"/>
            </a:xfrm>
            <a:prstGeom prst="rect">
              <a:avLst/>
            </a:prstGeom>
          </p:spPr>
          <p:txBody>
            <a:bodyPr lIns="0" tIns="0" rIns="0" bIns="0" rtlCol="0" anchor="t">
              <a:spAutoFit/>
            </a:bodyPr>
            <a:lstStyle/>
            <a:p>
              <a:pPr algn="ctr">
                <a:lnSpc>
                  <a:spcPts val="1366"/>
                </a:lnSpc>
                <a:spcBef>
                  <a:spcPct val="0"/>
                </a:spcBef>
              </a:pPr>
              <a:r>
                <a:rPr lang="en-US" sz="975">
                  <a:solidFill>
                    <a:srgbClr val="000000"/>
                  </a:solidFill>
                  <a:latin typeface="Poppins"/>
                </a:rPr>
                <a:t>Meteorological Experts</a:t>
              </a:r>
            </a:p>
          </p:txBody>
        </p:sp>
        <p:grpSp>
          <p:nvGrpSpPr>
            <p:cNvPr id="52" name="Group 52"/>
            <p:cNvGrpSpPr/>
            <p:nvPr/>
          </p:nvGrpSpPr>
          <p:grpSpPr>
            <a:xfrm>
              <a:off x="7426007" y="6837747"/>
              <a:ext cx="2151082" cy="2151082"/>
              <a:chOff x="0" y="0"/>
              <a:chExt cx="812800" cy="812800"/>
            </a:xfrm>
          </p:grpSpPr>
          <p:sp>
            <p:nvSpPr>
              <p:cNvPr id="53" name="Freeform 5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6600">
                  <a:alpha val="49804"/>
                </a:srgbClr>
              </a:solidFill>
            </p:spPr>
          </p:sp>
          <p:sp>
            <p:nvSpPr>
              <p:cNvPr id="54" name="TextBox 54"/>
              <p:cNvSpPr txBox="1"/>
              <p:nvPr/>
            </p:nvSpPr>
            <p:spPr>
              <a:xfrm>
                <a:off x="76200" y="47625"/>
                <a:ext cx="660400" cy="688975"/>
              </a:xfrm>
              <a:prstGeom prst="rect">
                <a:avLst/>
              </a:prstGeom>
            </p:spPr>
            <p:txBody>
              <a:bodyPr lIns="121539" tIns="121539" rIns="121539" bIns="121539" rtlCol="0" anchor="ctr"/>
              <a:lstStyle/>
              <a:p>
                <a:pPr algn="ctr">
                  <a:lnSpc>
                    <a:spcPts val="1959"/>
                  </a:lnSpc>
                </a:pPr>
                <a:endParaRPr/>
              </a:p>
            </p:txBody>
          </p:sp>
        </p:grpSp>
        <p:pic>
          <p:nvPicPr>
            <p:cNvPr id="55" name="Picture 5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8007630" y="7131272"/>
              <a:ext cx="987836" cy="987836"/>
            </a:xfrm>
            <a:prstGeom prst="rect">
              <a:avLst/>
            </a:prstGeom>
          </p:spPr>
        </p:pic>
        <p:sp>
          <p:nvSpPr>
            <p:cNvPr id="56" name="TextBox 56"/>
            <p:cNvSpPr txBox="1"/>
            <p:nvPr/>
          </p:nvSpPr>
          <p:spPr>
            <a:xfrm>
              <a:off x="7760358" y="8452627"/>
              <a:ext cx="1598446" cy="230960"/>
            </a:xfrm>
            <a:prstGeom prst="rect">
              <a:avLst/>
            </a:prstGeom>
          </p:spPr>
          <p:txBody>
            <a:bodyPr lIns="0" tIns="0" rIns="0" bIns="0" rtlCol="0" anchor="t">
              <a:spAutoFit/>
            </a:bodyPr>
            <a:lstStyle/>
            <a:p>
              <a:pPr algn="ctr">
                <a:lnSpc>
                  <a:spcPts val="1476"/>
                </a:lnSpc>
                <a:spcBef>
                  <a:spcPct val="0"/>
                </a:spcBef>
              </a:pPr>
              <a:r>
                <a:rPr lang="en-US" sz="1054">
                  <a:solidFill>
                    <a:srgbClr val="000000"/>
                  </a:solidFill>
                  <a:latin typeface="Poppins"/>
                </a:rPr>
                <a:t>Investors</a:t>
              </a:r>
            </a:p>
          </p:txBody>
        </p:sp>
      </p:grpSp>
      <p:sp>
        <p:nvSpPr>
          <p:cNvPr id="57" name="TextBox 57"/>
          <p:cNvSpPr txBox="1"/>
          <p:nvPr/>
        </p:nvSpPr>
        <p:spPr>
          <a:xfrm>
            <a:off x="1028700" y="2244537"/>
            <a:ext cx="16230600" cy="1076325"/>
          </a:xfrm>
          <a:prstGeom prst="rect">
            <a:avLst/>
          </a:prstGeom>
        </p:spPr>
        <p:txBody>
          <a:bodyPr lIns="0" tIns="0" rIns="0" bIns="0" rtlCol="0" anchor="t">
            <a:spAutoFit/>
          </a:bodyPr>
          <a:lstStyle/>
          <a:p>
            <a:pPr>
              <a:lnSpc>
                <a:spcPts val="4200"/>
              </a:lnSpc>
            </a:pPr>
            <a:r>
              <a:rPr lang="en-US" sz="3000" dirty="0">
                <a:solidFill>
                  <a:srgbClr val="171616"/>
                </a:solidFill>
                <a:latin typeface="Poppins"/>
              </a:rPr>
              <a:t>VSAI's value chain includes partnerships with local village savings and loan </a:t>
            </a:r>
            <a:r>
              <a:rPr lang="en-US" sz="3000" dirty="0" smtClean="0">
                <a:solidFill>
                  <a:srgbClr val="171616"/>
                </a:solidFill>
                <a:latin typeface="Poppins"/>
              </a:rPr>
              <a:t>schemes, </a:t>
            </a:r>
            <a:r>
              <a:rPr lang="en-US" sz="3000" dirty="0">
                <a:solidFill>
                  <a:srgbClr val="171616"/>
                </a:solidFill>
                <a:latin typeface="Poppins"/>
              </a:rPr>
              <a:t>insurance companies, </a:t>
            </a:r>
            <a:r>
              <a:rPr lang="en-US" sz="3000" dirty="0" smtClean="0">
                <a:solidFill>
                  <a:srgbClr val="171616"/>
                </a:solidFill>
                <a:latin typeface="Poppins"/>
              </a:rPr>
              <a:t>and </a:t>
            </a:r>
            <a:r>
              <a:rPr lang="en-US" sz="3000" dirty="0">
                <a:solidFill>
                  <a:srgbClr val="171616"/>
                </a:solidFill>
                <a:latin typeface="Poppins"/>
              </a:rPr>
              <a:t>agricultural extension agents.</a:t>
            </a:r>
          </a:p>
        </p:txBody>
      </p:sp>
    </p:spTree>
    <p:extLst>
      <p:ext uri="{BB962C8B-B14F-4D97-AF65-F5344CB8AC3E}">
        <p14:creationId xmlns:p14="http://schemas.microsoft.com/office/powerpoint/2010/main" val="179564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16991"/>
            <a:ext cx="18287996" cy="3303089"/>
          </a:xfrm>
          <a:prstGeom prst="rect">
            <a:avLst/>
          </a:prstGeom>
        </p:spPr>
      </p:pic>
      <p:pic>
        <p:nvPicPr>
          <p:cNvPr id="4" name="Picture 4"/>
          <p:cNvPicPr>
            <a:picLocks noChangeAspect="1"/>
          </p:cNvPicPr>
          <p:nvPr/>
        </p:nvPicPr>
        <p:blipFill>
          <a:blip r:embed="rId5"/>
          <a:srcRect b="61"/>
          <a:stretch>
            <a:fillRect/>
          </a:stretch>
        </p:blipFill>
        <p:spPr>
          <a:xfrm rot="-10800000">
            <a:off x="5164846" y="2990932"/>
            <a:ext cx="6798829" cy="6399398"/>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249905" y="6369115"/>
            <a:ext cx="1215741" cy="121574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838955" y="6369115"/>
            <a:ext cx="1215741" cy="1215741"/>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044430" y="2330262"/>
            <a:ext cx="1215741" cy="1215741"/>
          </a:xfrm>
          <a:prstGeom prst="rect">
            <a:avLst/>
          </a:prstGeom>
        </p:spPr>
      </p:pic>
      <p:pic>
        <p:nvPicPr>
          <p:cNvPr id="8" name="Picture 8"/>
          <p:cNvPicPr>
            <a:picLocks noChangeAspect="1"/>
          </p:cNvPicPr>
          <p:nvPr/>
        </p:nvPicPr>
        <p:blipFill>
          <a:blip r:embed="rId12"/>
          <a:srcRect r="214"/>
          <a:stretch>
            <a:fillRect/>
          </a:stretch>
        </p:blipFill>
        <p:spPr>
          <a:xfrm>
            <a:off x="8358756" y="2586234"/>
            <a:ext cx="511132" cy="703796"/>
          </a:xfrm>
          <a:prstGeom prst="rect">
            <a:avLst/>
          </a:prstGeom>
        </p:spPr>
      </p:pic>
      <p:pic>
        <p:nvPicPr>
          <p:cNvPr id="9" name="Picture 9"/>
          <p:cNvPicPr>
            <a:picLocks noChangeAspect="1"/>
          </p:cNvPicPr>
          <p:nvPr/>
        </p:nvPicPr>
        <p:blipFill>
          <a:blip r:embed="rId13"/>
          <a:srcRect b="204"/>
          <a:stretch>
            <a:fillRect/>
          </a:stretch>
        </p:blipFill>
        <p:spPr>
          <a:xfrm>
            <a:off x="5091100" y="6686656"/>
            <a:ext cx="711451" cy="651867"/>
          </a:xfrm>
          <a:prstGeom prst="rect">
            <a:avLst/>
          </a:prstGeom>
        </p:spPr>
      </p:pic>
      <p:pic>
        <p:nvPicPr>
          <p:cNvPr id="10" name="Picture 10"/>
          <p:cNvPicPr>
            <a:picLocks noChangeAspect="1"/>
          </p:cNvPicPr>
          <p:nvPr/>
        </p:nvPicPr>
        <p:blipFill>
          <a:blip r:embed="rId14"/>
          <a:srcRect b="24"/>
          <a:stretch>
            <a:fillRect/>
          </a:stretch>
        </p:blipFill>
        <p:spPr>
          <a:xfrm>
            <a:off x="11573999" y="6677840"/>
            <a:ext cx="567553" cy="611917"/>
          </a:xfrm>
          <a:prstGeom prst="rect">
            <a:avLst/>
          </a:prstGeom>
        </p:spPr>
      </p:pic>
      <p:sp>
        <p:nvSpPr>
          <p:cNvPr id="11" name="TextBox 11"/>
          <p:cNvSpPr txBox="1"/>
          <p:nvPr/>
        </p:nvSpPr>
        <p:spPr>
          <a:xfrm>
            <a:off x="670604" y="345981"/>
            <a:ext cx="17971492" cy="1095375"/>
          </a:xfrm>
          <a:prstGeom prst="rect">
            <a:avLst/>
          </a:prstGeom>
        </p:spPr>
        <p:txBody>
          <a:bodyPr lIns="0" tIns="0" rIns="0" bIns="0" rtlCol="0" anchor="t">
            <a:spAutoFit/>
          </a:bodyPr>
          <a:lstStyle/>
          <a:p>
            <a:pPr>
              <a:lnSpc>
                <a:spcPts val="8400"/>
              </a:lnSpc>
            </a:pPr>
            <a:r>
              <a:rPr lang="en-US" sz="6000">
                <a:solidFill>
                  <a:srgbClr val="FFFFFF"/>
                </a:solidFill>
                <a:latin typeface="Poppins 1"/>
              </a:rPr>
              <a:t> Stakeholders</a:t>
            </a:r>
          </a:p>
        </p:txBody>
      </p:sp>
      <p:sp>
        <p:nvSpPr>
          <p:cNvPr id="12" name="TextBox 12"/>
          <p:cNvSpPr txBox="1"/>
          <p:nvPr/>
        </p:nvSpPr>
        <p:spPr>
          <a:xfrm>
            <a:off x="1541050" y="9561780"/>
            <a:ext cx="16230600" cy="6286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VSAI stakeholders include farmers, insurers, investors, and government agencies.</a:t>
            </a:r>
          </a:p>
        </p:txBody>
      </p:sp>
      <p:sp>
        <p:nvSpPr>
          <p:cNvPr id="13" name="TextBox 13"/>
          <p:cNvSpPr txBox="1"/>
          <p:nvPr/>
        </p:nvSpPr>
        <p:spPr>
          <a:xfrm>
            <a:off x="9568311" y="5913523"/>
            <a:ext cx="1919565" cy="1376234"/>
          </a:xfrm>
          <a:prstGeom prst="rect">
            <a:avLst/>
          </a:prstGeom>
        </p:spPr>
        <p:txBody>
          <a:bodyPr lIns="0" tIns="0" rIns="0" bIns="0" rtlCol="0" anchor="t">
            <a:spAutoFit/>
          </a:bodyPr>
          <a:lstStyle/>
          <a:p>
            <a:pPr algn="ctr">
              <a:lnSpc>
                <a:spcPts val="3419"/>
              </a:lnSpc>
            </a:pPr>
            <a:r>
              <a:rPr lang="en-US" sz="2442" dirty="0">
                <a:solidFill>
                  <a:srgbClr val="000000"/>
                </a:solidFill>
                <a:latin typeface="Poppins 1 Bold"/>
              </a:rPr>
              <a:t>NGOs/</a:t>
            </a:r>
          </a:p>
          <a:p>
            <a:pPr algn="ctr">
              <a:lnSpc>
                <a:spcPts val="3419"/>
              </a:lnSpc>
            </a:pPr>
            <a:r>
              <a:rPr lang="en-US" sz="2442" dirty="0">
                <a:solidFill>
                  <a:srgbClr val="000000"/>
                </a:solidFill>
                <a:latin typeface="Poppins 1 Bold"/>
              </a:rPr>
              <a:t>Public Sector</a:t>
            </a:r>
          </a:p>
        </p:txBody>
      </p:sp>
      <p:sp>
        <p:nvSpPr>
          <p:cNvPr id="14" name="TextBox 14"/>
          <p:cNvSpPr txBox="1"/>
          <p:nvPr/>
        </p:nvSpPr>
        <p:spPr>
          <a:xfrm>
            <a:off x="7238740" y="3659683"/>
            <a:ext cx="2827120" cy="518984"/>
          </a:xfrm>
          <a:prstGeom prst="rect">
            <a:avLst/>
          </a:prstGeom>
        </p:spPr>
        <p:txBody>
          <a:bodyPr lIns="0" tIns="0" rIns="0" bIns="0" rtlCol="0" anchor="t">
            <a:spAutoFit/>
          </a:bodyPr>
          <a:lstStyle/>
          <a:p>
            <a:pPr algn="ctr">
              <a:lnSpc>
                <a:spcPts val="3419"/>
              </a:lnSpc>
            </a:pPr>
            <a:r>
              <a:rPr lang="en-US" sz="2442">
                <a:solidFill>
                  <a:srgbClr val="000000"/>
                </a:solidFill>
                <a:latin typeface="Poppins 1 Bold"/>
              </a:rPr>
              <a:t>Farmers</a:t>
            </a:r>
          </a:p>
        </p:txBody>
      </p:sp>
      <p:sp>
        <p:nvSpPr>
          <p:cNvPr id="15" name="TextBox 15"/>
          <p:cNvSpPr txBox="1"/>
          <p:nvPr/>
        </p:nvSpPr>
        <p:spPr>
          <a:xfrm>
            <a:off x="6054696" y="6114431"/>
            <a:ext cx="1706715" cy="518984"/>
          </a:xfrm>
          <a:prstGeom prst="rect">
            <a:avLst/>
          </a:prstGeom>
        </p:spPr>
        <p:txBody>
          <a:bodyPr lIns="0" tIns="0" rIns="0" bIns="0" rtlCol="0" anchor="t">
            <a:spAutoFit/>
          </a:bodyPr>
          <a:lstStyle/>
          <a:p>
            <a:pPr algn="ctr">
              <a:lnSpc>
                <a:spcPts val="3419"/>
              </a:lnSpc>
            </a:pPr>
            <a:r>
              <a:rPr lang="en-US" sz="2442">
                <a:solidFill>
                  <a:srgbClr val="000000"/>
                </a:solidFill>
                <a:latin typeface="Poppins 1 Bold"/>
              </a:rPr>
              <a:t>Insurers</a:t>
            </a:r>
          </a:p>
        </p:txBody>
      </p:sp>
      <p:sp>
        <p:nvSpPr>
          <p:cNvPr id="16" name="TextBox 16"/>
          <p:cNvSpPr txBox="1"/>
          <p:nvPr/>
        </p:nvSpPr>
        <p:spPr>
          <a:xfrm>
            <a:off x="6254162" y="4273917"/>
            <a:ext cx="2016555" cy="273422"/>
          </a:xfrm>
          <a:prstGeom prst="rect">
            <a:avLst/>
          </a:prstGeom>
        </p:spPr>
        <p:txBody>
          <a:bodyPr lIns="0" tIns="0" rIns="0" bIns="0" rtlCol="0" anchor="t">
            <a:spAutoFit/>
          </a:bodyPr>
          <a:lstStyle/>
          <a:p>
            <a:pPr algn="ctr">
              <a:lnSpc>
                <a:spcPts val="1839"/>
              </a:lnSpc>
            </a:pPr>
            <a:r>
              <a:rPr lang="en-US" sz="1314">
                <a:solidFill>
                  <a:srgbClr val="000000"/>
                </a:solidFill>
                <a:latin typeface="Poppins 1"/>
              </a:rPr>
              <a:t>Yield protection</a:t>
            </a:r>
          </a:p>
        </p:txBody>
      </p:sp>
      <p:sp>
        <p:nvSpPr>
          <p:cNvPr id="17" name="TextBox 17"/>
          <p:cNvSpPr txBox="1"/>
          <p:nvPr/>
        </p:nvSpPr>
        <p:spPr>
          <a:xfrm>
            <a:off x="6254162" y="4638987"/>
            <a:ext cx="2016555" cy="273422"/>
          </a:xfrm>
          <a:prstGeom prst="rect">
            <a:avLst/>
          </a:prstGeom>
        </p:spPr>
        <p:txBody>
          <a:bodyPr lIns="0" tIns="0" rIns="0" bIns="0" rtlCol="0" anchor="t">
            <a:spAutoFit/>
          </a:bodyPr>
          <a:lstStyle/>
          <a:p>
            <a:pPr algn="ctr">
              <a:lnSpc>
                <a:spcPts val="1839"/>
              </a:lnSpc>
            </a:pPr>
            <a:r>
              <a:rPr lang="en-US" sz="1314">
                <a:solidFill>
                  <a:srgbClr val="000000"/>
                </a:solidFill>
                <a:latin typeface="Poppins 1"/>
              </a:rPr>
              <a:t>Weather risk mitigation</a:t>
            </a:r>
          </a:p>
        </p:txBody>
      </p:sp>
      <p:sp>
        <p:nvSpPr>
          <p:cNvPr id="18" name="TextBox 18"/>
          <p:cNvSpPr txBox="1"/>
          <p:nvPr/>
        </p:nvSpPr>
        <p:spPr>
          <a:xfrm>
            <a:off x="8969544" y="4638987"/>
            <a:ext cx="2016555" cy="273422"/>
          </a:xfrm>
          <a:prstGeom prst="rect">
            <a:avLst/>
          </a:prstGeom>
        </p:spPr>
        <p:txBody>
          <a:bodyPr lIns="0" tIns="0" rIns="0" bIns="0" rtlCol="0" anchor="t">
            <a:spAutoFit/>
          </a:bodyPr>
          <a:lstStyle/>
          <a:p>
            <a:pPr algn="ctr">
              <a:lnSpc>
                <a:spcPts val="1839"/>
              </a:lnSpc>
            </a:pPr>
            <a:r>
              <a:rPr lang="en-US" sz="1314">
                <a:solidFill>
                  <a:srgbClr val="000000"/>
                </a:solidFill>
                <a:latin typeface="Poppins 1"/>
              </a:rPr>
              <a:t>Livelihood preservation</a:t>
            </a:r>
          </a:p>
        </p:txBody>
      </p:sp>
      <p:sp>
        <p:nvSpPr>
          <p:cNvPr id="19" name="TextBox 19"/>
          <p:cNvSpPr txBox="1"/>
          <p:nvPr/>
        </p:nvSpPr>
        <p:spPr>
          <a:xfrm>
            <a:off x="5939836" y="7114946"/>
            <a:ext cx="2016555" cy="273422"/>
          </a:xfrm>
          <a:prstGeom prst="rect">
            <a:avLst/>
          </a:prstGeom>
        </p:spPr>
        <p:txBody>
          <a:bodyPr lIns="0" tIns="0" rIns="0" bIns="0" rtlCol="0" anchor="t">
            <a:spAutoFit/>
          </a:bodyPr>
          <a:lstStyle/>
          <a:p>
            <a:pPr algn="ctr">
              <a:lnSpc>
                <a:spcPts val="1839"/>
              </a:lnSpc>
            </a:pPr>
            <a:r>
              <a:rPr lang="en-US" sz="1314">
                <a:solidFill>
                  <a:srgbClr val="000000"/>
                </a:solidFill>
                <a:latin typeface="Poppins 1"/>
              </a:rPr>
              <a:t>Maximize profits</a:t>
            </a:r>
          </a:p>
        </p:txBody>
      </p:sp>
      <p:sp>
        <p:nvSpPr>
          <p:cNvPr id="20" name="TextBox 20"/>
          <p:cNvSpPr txBox="1"/>
          <p:nvPr/>
        </p:nvSpPr>
        <p:spPr>
          <a:xfrm>
            <a:off x="7858901" y="6373923"/>
            <a:ext cx="1410720" cy="504028"/>
          </a:xfrm>
          <a:prstGeom prst="rect">
            <a:avLst/>
          </a:prstGeom>
        </p:spPr>
        <p:txBody>
          <a:bodyPr lIns="0" tIns="0" rIns="0" bIns="0" rtlCol="0" anchor="t">
            <a:spAutoFit/>
          </a:bodyPr>
          <a:lstStyle/>
          <a:p>
            <a:pPr algn="ctr">
              <a:lnSpc>
                <a:spcPts val="1839"/>
              </a:lnSpc>
            </a:pPr>
            <a:r>
              <a:rPr lang="en-US" sz="1314">
                <a:solidFill>
                  <a:srgbClr val="000000"/>
                </a:solidFill>
                <a:latin typeface="Poppins 1"/>
              </a:rPr>
              <a:t>Customer retention</a:t>
            </a:r>
          </a:p>
        </p:txBody>
      </p:sp>
      <p:sp>
        <p:nvSpPr>
          <p:cNvPr id="21" name="TextBox 21"/>
          <p:cNvSpPr txBox="1"/>
          <p:nvPr/>
        </p:nvSpPr>
        <p:spPr>
          <a:xfrm>
            <a:off x="9575379" y="7312168"/>
            <a:ext cx="1410720" cy="734633"/>
          </a:xfrm>
          <a:prstGeom prst="rect">
            <a:avLst/>
          </a:prstGeom>
        </p:spPr>
        <p:txBody>
          <a:bodyPr lIns="0" tIns="0" rIns="0" bIns="0" rtlCol="0" anchor="t">
            <a:spAutoFit/>
          </a:bodyPr>
          <a:lstStyle/>
          <a:p>
            <a:pPr algn="ctr">
              <a:lnSpc>
                <a:spcPts val="1839"/>
              </a:lnSpc>
            </a:pPr>
            <a:r>
              <a:rPr lang="en-US" sz="1314">
                <a:solidFill>
                  <a:srgbClr val="000000"/>
                </a:solidFill>
                <a:latin typeface="Poppins 1"/>
              </a:rPr>
              <a:t>Increase financial inclusion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16991"/>
            <a:ext cx="18287996" cy="330308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432104" y="3669584"/>
            <a:ext cx="4306557" cy="4325861"/>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717927" y="5376016"/>
            <a:ext cx="3800815" cy="381785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3123698" y="6993167"/>
            <a:ext cx="2989275" cy="3002674"/>
          </a:xfrm>
          <a:prstGeom prst="rect">
            <a:avLst/>
          </a:prstGeom>
        </p:spPr>
      </p:pic>
      <p:sp>
        <p:nvSpPr>
          <p:cNvPr id="7" name="TextBox 7"/>
          <p:cNvSpPr txBox="1"/>
          <p:nvPr/>
        </p:nvSpPr>
        <p:spPr>
          <a:xfrm>
            <a:off x="158252" y="494848"/>
            <a:ext cx="17971492" cy="1095375"/>
          </a:xfrm>
          <a:prstGeom prst="rect">
            <a:avLst/>
          </a:prstGeom>
        </p:spPr>
        <p:txBody>
          <a:bodyPr lIns="0" tIns="0" rIns="0" bIns="0" rtlCol="0" anchor="t">
            <a:spAutoFit/>
          </a:bodyPr>
          <a:lstStyle/>
          <a:p>
            <a:pPr algn="ctr">
              <a:lnSpc>
                <a:spcPts val="8400"/>
              </a:lnSpc>
            </a:pPr>
            <a:r>
              <a:rPr lang="en-US" sz="6000">
                <a:solidFill>
                  <a:srgbClr val="FFFFFF"/>
                </a:solidFill>
                <a:latin typeface="Poppins 1"/>
              </a:rPr>
              <a:t>Target market</a:t>
            </a:r>
          </a:p>
        </p:txBody>
      </p:sp>
      <p:sp>
        <p:nvSpPr>
          <p:cNvPr id="8" name="TextBox 8"/>
          <p:cNvSpPr txBox="1"/>
          <p:nvPr/>
        </p:nvSpPr>
        <p:spPr>
          <a:xfrm>
            <a:off x="14036951" y="3672352"/>
            <a:ext cx="1096869" cy="467275"/>
          </a:xfrm>
          <a:prstGeom prst="rect">
            <a:avLst/>
          </a:prstGeom>
        </p:spPr>
        <p:txBody>
          <a:bodyPr lIns="0" tIns="0" rIns="0" bIns="0" rtlCol="0" anchor="t">
            <a:spAutoFit/>
          </a:bodyPr>
          <a:lstStyle/>
          <a:p>
            <a:pPr algn="ctr">
              <a:lnSpc>
                <a:spcPts val="3127"/>
              </a:lnSpc>
            </a:pPr>
            <a:r>
              <a:rPr lang="en-US" sz="2234">
                <a:solidFill>
                  <a:srgbClr val="000000"/>
                </a:solidFill>
                <a:latin typeface="Poppins 1"/>
              </a:rPr>
              <a:t>TAM</a:t>
            </a:r>
          </a:p>
        </p:txBody>
      </p:sp>
      <p:sp>
        <p:nvSpPr>
          <p:cNvPr id="9" name="TextBox 9"/>
          <p:cNvSpPr txBox="1"/>
          <p:nvPr/>
        </p:nvSpPr>
        <p:spPr>
          <a:xfrm>
            <a:off x="14045138" y="5439197"/>
            <a:ext cx="1096869" cy="467275"/>
          </a:xfrm>
          <a:prstGeom prst="rect">
            <a:avLst/>
          </a:prstGeom>
        </p:spPr>
        <p:txBody>
          <a:bodyPr lIns="0" tIns="0" rIns="0" bIns="0" rtlCol="0" anchor="t">
            <a:spAutoFit/>
          </a:bodyPr>
          <a:lstStyle/>
          <a:p>
            <a:pPr algn="ctr">
              <a:lnSpc>
                <a:spcPts val="3127"/>
              </a:lnSpc>
            </a:pPr>
            <a:r>
              <a:rPr lang="en-US" sz="2234">
                <a:solidFill>
                  <a:srgbClr val="000000"/>
                </a:solidFill>
                <a:latin typeface="Poppins 1"/>
              </a:rPr>
              <a:t>SAM</a:t>
            </a:r>
          </a:p>
        </p:txBody>
      </p:sp>
      <p:sp>
        <p:nvSpPr>
          <p:cNvPr id="10" name="TextBox 10"/>
          <p:cNvSpPr txBox="1"/>
          <p:nvPr/>
        </p:nvSpPr>
        <p:spPr>
          <a:xfrm>
            <a:off x="14091151" y="7005135"/>
            <a:ext cx="1096869" cy="467275"/>
          </a:xfrm>
          <a:prstGeom prst="rect">
            <a:avLst/>
          </a:prstGeom>
        </p:spPr>
        <p:txBody>
          <a:bodyPr lIns="0" tIns="0" rIns="0" bIns="0" rtlCol="0" anchor="t">
            <a:spAutoFit/>
          </a:bodyPr>
          <a:lstStyle/>
          <a:p>
            <a:pPr algn="ctr">
              <a:lnSpc>
                <a:spcPts val="3127"/>
              </a:lnSpc>
            </a:pPr>
            <a:r>
              <a:rPr lang="en-US" sz="2234">
                <a:solidFill>
                  <a:srgbClr val="000000"/>
                </a:solidFill>
                <a:latin typeface="Poppins 1"/>
              </a:rPr>
              <a:t>SOM</a:t>
            </a:r>
          </a:p>
        </p:txBody>
      </p:sp>
      <p:sp>
        <p:nvSpPr>
          <p:cNvPr id="11" name="TextBox 11"/>
          <p:cNvSpPr txBox="1"/>
          <p:nvPr/>
        </p:nvSpPr>
        <p:spPr>
          <a:xfrm>
            <a:off x="13381179" y="3917178"/>
            <a:ext cx="2436489" cy="757164"/>
          </a:xfrm>
          <a:prstGeom prst="rect">
            <a:avLst/>
          </a:prstGeom>
        </p:spPr>
        <p:txBody>
          <a:bodyPr lIns="0" tIns="0" rIns="0" bIns="0" rtlCol="0" anchor="t">
            <a:spAutoFit/>
          </a:bodyPr>
          <a:lstStyle/>
          <a:p>
            <a:pPr algn="ctr">
              <a:lnSpc>
                <a:spcPts val="5053"/>
              </a:lnSpc>
            </a:pPr>
            <a:r>
              <a:rPr lang="en-US" sz="3610">
                <a:solidFill>
                  <a:srgbClr val="000000"/>
                </a:solidFill>
                <a:latin typeface="Poppins 1"/>
              </a:rPr>
              <a:t>$1.3 billion</a:t>
            </a:r>
          </a:p>
        </p:txBody>
      </p:sp>
      <p:sp>
        <p:nvSpPr>
          <p:cNvPr id="12" name="TextBox 12"/>
          <p:cNvSpPr txBox="1"/>
          <p:nvPr/>
        </p:nvSpPr>
        <p:spPr>
          <a:xfrm>
            <a:off x="13222608" y="5696922"/>
            <a:ext cx="2791458" cy="757164"/>
          </a:xfrm>
          <a:prstGeom prst="rect">
            <a:avLst/>
          </a:prstGeom>
        </p:spPr>
        <p:txBody>
          <a:bodyPr lIns="0" tIns="0" rIns="0" bIns="0" rtlCol="0" anchor="t">
            <a:spAutoFit/>
          </a:bodyPr>
          <a:lstStyle/>
          <a:p>
            <a:pPr algn="ctr">
              <a:lnSpc>
                <a:spcPts val="5053"/>
              </a:lnSpc>
            </a:pPr>
            <a:r>
              <a:rPr lang="en-US" sz="3610">
                <a:solidFill>
                  <a:srgbClr val="000000"/>
                </a:solidFill>
                <a:latin typeface="Poppins 1"/>
              </a:rPr>
              <a:t>$130 million</a:t>
            </a:r>
          </a:p>
        </p:txBody>
      </p:sp>
      <p:sp>
        <p:nvSpPr>
          <p:cNvPr id="13" name="TextBox 13"/>
          <p:cNvSpPr txBox="1"/>
          <p:nvPr/>
        </p:nvSpPr>
        <p:spPr>
          <a:xfrm>
            <a:off x="13336403" y="7265155"/>
            <a:ext cx="2618067" cy="757164"/>
          </a:xfrm>
          <a:prstGeom prst="rect">
            <a:avLst/>
          </a:prstGeom>
        </p:spPr>
        <p:txBody>
          <a:bodyPr lIns="0" tIns="0" rIns="0" bIns="0" rtlCol="0" anchor="t">
            <a:spAutoFit/>
          </a:bodyPr>
          <a:lstStyle/>
          <a:p>
            <a:pPr algn="ctr">
              <a:lnSpc>
                <a:spcPts val="5053"/>
              </a:lnSpc>
            </a:pPr>
            <a:r>
              <a:rPr lang="en-US" sz="3610">
                <a:solidFill>
                  <a:srgbClr val="000000"/>
                </a:solidFill>
                <a:latin typeface="Poppins 1"/>
              </a:rPr>
              <a:t>$6.6 million</a:t>
            </a:r>
          </a:p>
        </p:txBody>
      </p:sp>
      <p:sp>
        <p:nvSpPr>
          <p:cNvPr id="14" name="TextBox 14"/>
          <p:cNvSpPr txBox="1"/>
          <p:nvPr/>
        </p:nvSpPr>
        <p:spPr>
          <a:xfrm>
            <a:off x="12709411" y="4665442"/>
            <a:ext cx="3763652" cy="569659"/>
          </a:xfrm>
          <a:prstGeom prst="rect">
            <a:avLst/>
          </a:prstGeom>
        </p:spPr>
        <p:txBody>
          <a:bodyPr lIns="0" tIns="0" rIns="0" bIns="0" rtlCol="0" anchor="t">
            <a:spAutoFit/>
          </a:bodyPr>
          <a:lstStyle/>
          <a:p>
            <a:pPr algn="ctr">
              <a:lnSpc>
                <a:spcPts val="2166"/>
              </a:lnSpc>
            </a:pPr>
            <a:r>
              <a:rPr lang="en-US" sz="1547">
                <a:solidFill>
                  <a:srgbClr val="000000"/>
                </a:solidFill>
                <a:latin typeface="Poppins 1"/>
              </a:rPr>
              <a:t>Number of hectares in Uganda x Premium per hectare</a:t>
            </a:r>
          </a:p>
        </p:txBody>
      </p:sp>
      <p:sp>
        <p:nvSpPr>
          <p:cNvPr id="15" name="TextBox 15"/>
          <p:cNvSpPr txBox="1"/>
          <p:nvPr/>
        </p:nvSpPr>
        <p:spPr>
          <a:xfrm>
            <a:off x="12709411" y="6367686"/>
            <a:ext cx="3771839" cy="303280"/>
          </a:xfrm>
          <a:prstGeom prst="rect">
            <a:avLst/>
          </a:prstGeom>
        </p:spPr>
        <p:txBody>
          <a:bodyPr lIns="0" tIns="0" rIns="0" bIns="0" rtlCol="0" anchor="t">
            <a:spAutoFit/>
          </a:bodyPr>
          <a:lstStyle/>
          <a:p>
            <a:pPr algn="ctr">
              <a:lnSpc>
                <a:spcPts val="2166"/>
              </a:lnSpc>
            </a:pPr>
            <a:r>
              <a:rPr lang="en-US" sz="1547">
                <a:solidFill>
                  <a:srgbClr val="000000"/>
                </a:solidFill>
                <a:latin typeface="Poppins 1"/>
              </a:rPr>
              <a:t>10% of the Total Addressable Market</a:t>
            </a:r>
          </a:p>
        </p:txBody>
      </p:sp>
      <p:sp>
        <p:nvSpPr>
          <p:cNvPr id="16" name="TextBox 16"/>
          <p:cNvSpPr txBox="1"/>
          <p:nvPr/>
        </p:nvSpPr>
        <p:spPr>
          <a:xfrm>
            <a:off x="13179210" y="7933624"/>
            <a:ext cx="2920751" cy="602357"/>
          </a:xfrm>
          <a:prstGeom prst="rect">
            <a:avLst/>
          </a:prstGeom>
        </p:spPr>
        <p:txBody>
          <a:bodyPr lIns="0" tIns="0" rIns="0" bIns="0" rtlCol="0" anchor="t">
            <a:spAutoFit/>
          </a:bodyPr>
          <a:lstStyle/>
          <a:p>
            <a:pPr algn="ctr">
              <a:lnSpc>
                <a:spcPts val="2166"/>
              </a:lnSpc>
            </a:pPr>
            <a:r>
              <a:rPr lang="en-US" sz="1547">
                <a:solidFill>
                  <a:srgbClr val="000000"/>
                </a:solidFill>
                <a:latin typeface="Poppins 1"/>
              </a:rPr>
              <a:t>5% of the Serviceable Obtainable Market</a:t>
            </a:r>
          </a:p>
        </p:txBody>
      </p:sp>
      <p:sp>
        <p:nvSpPr>
          <p:cNvPr id="17" name="TextBox 17"/>
          <p:cNvSpPr txBox="1"/>
          <p:nvPr/>
        </p:nvSpPr>
        <p:spPr>
          <a:xfrm>
            <a:off x="670604" y="3512292"/>
            <a:ext cx="10589419" cy="1162050"/>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Insurance Companies in Uganda/East Africa offering Index Insurance:</a:t>
            </a:r>
          </a:p>
        </p:txBody>
      </p:sp>
      <p:sp>
        <p:nvSpPr>
          <p:cNvPr id="18" name="TextBox 18"/>
          <p:cNvSpPr txBox="1"/>
          <p:nvPr/>
        </p:nvSpPr>
        <p:spPr>
          <a:xfrm>
            <a:off x="10527735" y="2599873"/>
            <a:ext cx="8115300" cy="628650"/>
          </a:xfrm>
          <a:prstGeom prst="rect">
            <a:avLst/>
          </a:prstGeom>
        </p:spPr>
        <p:txBody>
          <a:bodyPr lIns="0" tIns="0" rIns="0" bIns="0" rtlCol="0" anchor="t">
            <a:spAutoFit/>
          </a:bodyPr>
          <a:lstStyle/>
          <a:p>
            <a:pPr algn="ctr">
              <a:lnSpc>
                <a:spcPts val="4200"/>
              </a:lnSpc>
            </a:pPr>
            <a:r>
              <a:rPr lang="en-US" sz="3000">
                <a:solidFill>
                  <a:srgbClr val="171616"/>
                </a:solidFill>
                <a:latin typeface="Poppins 1"/>
              </a:rPr>
              <a:t>Market Size</a:t>
            </a:r>
          </a:p>
        </p:txBody>
      </p:sp>
      <p:pic>
        <p:nvPicPr>
          <p:cNvPr id="19" name="Picture 19"/>
          <p:cNvPicPr>
            <a:picLocks noChangeAspect="1"/>
          </p:cNvPicPr>
          <p:nvPr/>
        </p:nvPicPr>
        <p:blipFill>
          <a:blip r:embed="rId11"/>
          <a:srcRect b="103"/>
          <a:stretch>
            <a:fillRect/>
          </a:stretch>
        </p:blipFill>
        <p:spPr>
          <a:xfrm>
            <a:off x="670604" y="5394909"/>
            <a:ext cx="2957190" cy="1492457"/>
          </a:xfrm>
          <a:prstGeom prst="rect">
            <a:avLst/>
          </a:prstGeom>
        </p:spPr>
      </p:pic>
      <p:pic>
        <p:nvPicPr>
          <p:cNvPr id="20" name="Picture 20"/>
          <p:cNvPicPr>
            <a:picLocks noChangeAspect="1"/>
          </p:cNvPicPr>
          <p:nvPr/>
        </p:nvPicPr>
        <p:blipFill>
          <a:blip r:embed="rId12"/>
          <a:srcRect l="22446" t="14776" r="22878" b="10100"/>
          <a:stretch>
            <a:fillRect/>
          </a:stretch>
        </p:blipFill>
        <p:spPr>
          <a:xfrm>
            <a:off x="4110708" y="5317409"/>
            <a:ext cx="2331539" cy="1779743"/>
          </a:xfrm>
          <a:prstGeom prst="rect">
            <a:avLst/>
          </a:prstGeom>
        </p:spPr>
      </p:pic>
      <p:pic>
        <p:nvPicPr>
          <p:cNvPr id="21" name="Picture 21"/>
          <p:cNvPicPr>
            <a:picLocks noChangeAspect="1"/>
          </p:cNvPicPr>
          <p:nvPr/>
        </p:nvPicPr>
        <p:blipFill>
          <a:blip r:embed="rId13"/>
          <a:srcRect b="197"/>
          <a:stretch>
            <a:fillRect/>
          </a:stretch>
        </p:blipFill>
        <p:spPr>
          <a:xfrm>
            <a:off x="6925161" y="5665876"/>
            <a:ext cx="4120891" cy="736610"/>
          </a:xfrm>
          <a:prstGeom prst="rect">
            <a:avLst/>
          </a:prstGeom>
        </p:spPr>
      </p:pic>
      <p:sp>
        <p:nvSpPr>
          <p:cNvPr id="22" name="TextBox 22"/>
          <p:cNvSpPr txBox="1"/>
          <p:nvPr/>
        </p:nvSpPr>
        <p:spPr>
          <a:xfrm>
            <a:off x="670604" y="7046696"/>
            <a:ext cx="2961008" cy="2207419"/>
          </a:xfrm>
          <a:prstGeom prst="rect">
            <a:avLst/>
          </a:prstGeom>
        </p:spPr>
        <p:txBody>
          <a:bodyPr lIns="0" tIns="0" rIns="0" bIns="0" rtlCol="0" anchor="t">
            <a:spAutoFit/>
          </a:bodyPr>
          <a:lstStyle/>
          <a:p>
            <a:pPr algn="l">
              <a:lnSpc>
                <a:spcPts val="4200"/>
              </a:lnSpc>
            </a:pPr>
            <a:r>
              <a:rPr lang="en-US" sz="3000">
                <a:solidFill>
                  <a:srgbClr val="171616"/>
                </a:solidFill>
                <a:latin typeface="Poppins 1 Bold"/>
              </a:rPr>
              <a:t>UAP Insurance</a:t>
            </a:r>
          </a:p>
          <a:p>
            <a:pPr algn="l">
              <a:lnSpc>
                <a:spcPts val="4200"/>
              </a:lnSpc>
            </a:pPr>
            <a:endParaRPr lang="en-US" sz="3000">
              <a:solidFill>
                <a:srgbClr val="171616"/>
              </a:solidFill>
              <a:latin typeface="Poppins 1 Bold"/>
            </a:endParaRPr>
          </a:p>
          <a:p>
            <a:pPr algn="l">
              <a:lnSpc>
                <a:spcPts val="4200"/>
              </a:lnSpc>
            </a:pPr>
            <a:r>
              <a:rPr lang="en-US" sz="3000">
                <a:solidFill>
                  <a:srgbClr val="171616"/>
                </a:solidFill>
                <a:latin typeface="Poppins 1"/>
              </a:rPr>
              <a:t>Market Cap: $30 million USD </a:t>
            </a:r>
          </a:p>
        </p:txBody>
      </p:sp>
      <p:sp>
        <p:nvSpPr>
          <p:cNvPr id="23" name="TextBox 23"/>
          <p:cNvSpPr txBox="1"/>
          <p:nvPr/>
        </p:nvSpPr>
        <p:spPr>
          <a:xfrm>
            <a:off x="4110708" y="7060674"/>
            <a:ext cx="2961008" cy="2207419"/>
          </a:xfrm>
          <a:prstGeom prst="rect">
            <a:avLst/>
          </a:prstGeom>
        </p:spPr>
        <p:txBody>
          <a:bodyPr lIns="0" tIns="0" rIns="0" bIns="0" rtlCol="0" anchor="t">
            <a:spAutoFit/>
          </a:bodyPr>
          <a:lstStyle/>
          <a:p>
            <a:pPr algn="l">
              <a:lnSpc>
                <a:spcPts val="4200"/>
              </a:lnSpc>
            </a:pPr>
            <a:r>
              <a:rPr lang="en-US" sz="3000">
                <a:solidFill>
                  <a:srgbClr val="171616"/>
                </a:solidFill>
                <a:latin typeface="Poppins 1 Bold"/>
              </a:rPr>
              <a:t>APA Insurance</a:t>
            </a:r>
          </a:p>
          <a:p>
            <a:pPr algn="l">
              <a:lnSpc>
                <a:spcPts val="4200"/>
              </a:lnSpc>
            </a:pPr>
            <a:endParaRPr lang="en-US" sz="3000">
              <a:solidFill>
                <a:srgbClr val="171616"/>
              </a:solidFill>
              <a:latin typeface="Poppins 1 Bold"/>
            </a:endParaRPr>
          </a:p>
          <a:p>
            <a:pPr algn="l">
              <a:lnSpc>
                <a:spcPts val="4200"/>
              </a:lnSpc>
            </a:pPr>
            <a:r>
              <a:rPr lang="en-US" sz="3000">
                <a:solidFill>
                  <a:srgbClr val="171616"/>
                </a:solidFill>
                <a:latin typeface="Poppins 1"/>
              </a:rPr>
              <a:t>Market Cap: </a:t>
            </a:r>
          </a:p>
          <a:p>
            <a:pPr algn="l">
              <a:lnSpc>
                <a:spcPts val="4200"/>
              </a:lnSpc>
            </a:pPr>
            <a:r>
              <a:rPr lang="en-US" sz="3000">
                <a:solidFill>
                  <a:srgbClr val="171616"/>
                </a:solidFill>
                <a:latin typeface="Poppins 1"/>
              </a:rPr>
              <a:t>$20 million USD </a:t>
            </a:r>
          </a:p>
        </p:txBody>
      </p:sp>
      <p:sp>
        <p:nvSpPr>
          <p:cNvPr id="24" name="TextBox 24"/>
          <p:cNvSpPr txBox="1"/>
          <p:nvPr/>
        </p:nvSpPr>
        <p:spPr>
          <a:xfrm>
            <a:off x="7702477" y="7060674"/>
            <a:ext cx="4539873" cy="1674019"/>
          </a:xfrm>
          <a:prstGeom prst="rect">
            <a:avLst/>
          </a:prstGeom>
        </p:spPr>
        <p:txBody>
          <a:bodyPr lIns="0" tIns="0" rIns="0" bIns="0" rtlCol="0" anchor="t">
            <a:spAutoFit/>
          </a:bodyPr>
          <a:lstStyle/>
          <a:p>
            <a:pPr algn="l">
              <a:lnSpc>
                <a:spcPts val="4200"/>
              </a:lnSpc>
            </a:pPr>
            <a:r>
              <a:rPr lang="en-US" sz="3000">
                <a:solidFill>
                  <a:srgbClr val="171616"/>
                </a:solidFill>
                <a:latin typeface="Poppins 1 Bold"/>
              </a:rPr>
              <a:t>ICEA Lion Insurance</a:t>
            </a:r>
          </a:p>
          <a:p>
            <a:pPr algn="l">
              <a:lnSpc>
                <a:spcPts val="4200"/>
              </a:lnSpc>
            </a:pPr>
            <a:endParaRPr lang="en-US" sz="3000">
              <a:solidFill>
                <a:srgbClr val="171616"/>
              </a:solidFill>
              <a:latin typeface="Poppins 1 Bold"/>
            </a:endParaRPr>
          </a:p>
          <a:p>
            <a:pPr algn="l">
              <a:lnSpc>
                <a:spcPts val="4200"/>
              </a:lnSpc>
            </a:pPr>
            <a:r>
              <a:rPr lang="en-US" sz="3000">
                <a:solidFill>
                  <a:srgbClr val="171616"/>
                </a:solidFill>
                <a:latin typeface="Poppins 1"/>
              </a:rPr>
              <a:t>Market Cap:</a:t>
            </a:r>
          </a:p>
          <a:p>
            <a:pPr algn="l">
              <a:lnSpc>
                <a:spcPts val="4200"/>
              </a:lnSpc>
            </a:pPr>
            <a:r>
              <a:rPr lang="en-US" sz="3000">
                <a:solidFill>
                  <a:srgbClr val="171616"/>
                </a:solidFill>
                <a:latin typeface="Poppins 1"/>
              </a:rPr>
              <a:t>$65 million USD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0604" y="345981"/>
            <a:ext cx="17971492" cy="1204332"/>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Financial Projections</a:t>
            </a:r>
          </a:p>
        </p:txBody>
      </p:sp>
      <p:pic>
        <p:nvPicPr>
          <p:cNvPr id="3" name="Picture 3"/>
          <p:cNvPicPr>
            <a:picLocks noChangeAspect="1"/>
          </p:cNvPicPr>
          <p:nvPr/>
        </p:nvPicPr>
        <p:blipFill>
          <a:blip r:embed="rId2"/>
          <a:srcRect/>
          <a:stretch>
            <a:fillRect/>
          </a:stretch>
        </p:blipFill>
        <p:spPr>
          <a:xfrm>
            <a:off x="-354393" y="10180"/>
            <a:ext cx="18996782" cy="2328874"/>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318926" y="-206848"/>
            <a:ext cx="18606926" cy="3303089"/>
          </a:xfrm>
          <a:prstGeom prst="rect">
            <a:avLst/>
          </a:prstGeom>
        </p:spPr>
      </p:pic>
      <p:graphicFrame>
        <p:nvGraphicFramePr>
          <p:cNvPr id="5" name="Table 5"/>
          <p:cNvGraphicFramePr>
            <a:graphicFrameLocks noGrp="1"/>
          </p:cNvGraphicFramePr>
          <p:nvPr/>
        </p:nvGraphicFramePr>
        <p:xfrm>
          <a:off x="1063655" y="3902556"/>
          <a:ext cx="16195646" cy="5464346"/>
        </p:xfrm>
        <a:graphic>
          <a:graphicData uri="http://schemas.openxmlformats.org/drawingml/2006/table">
            <a:tbl>
              <a:tblPr/>
              <a:tblGrid>
                <a:gridCol w="2847828"/>
                <a:gridCol w="2724127"/>
                <a:gridCol w="3021908"/>
                <a:gridCol w="2929582"/>
                <a:gridCol w="2427072"/>
                <a:gridCol w="2245129"/>
              </a:tblGrid>
              <a:tr h="1630619">
                <a:tc>
                  <a:txBody>
                    <a:bodyPr/>
                    <a:lstStyle/>
                    <a:p>
                      <a:pPr algn="ctr">
                        <a:lnSpc>
                          <a:spcPts val="2785"/>
                        </a:lnSpc>
                        <a:defRPr/>
                      </a:pPr>
                      <a:r>
                        <a:rPr lang="en-US" sz="1989">
                          <a:solidFill>
                            <a:srgbClr val="000000"/>
                          </a:solidFill>
                          <a:latin typeface="Poppins 1 Bold"/>
                        </a:rPr>
                        <a:t>Target Customers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Bold"/>
                        </a:rPr>
                        <a:t>Large-scale farmers and agribusinesses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Bold"/>
                        </a:rPr>
                        <a:t>Large-scale farmers and agribusinesses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Bold"/>
                        </a:rPr>
                        <a:t>Large-scale farmers and agribusinesses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Bold"/>
                        </a:rPr>
                        <a:t>Large-scale farmers and agribusinesses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Bold"/>
                        </a:rPr>
                        <a:t>Smallholder Farmers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2340419">
                <a:tc>
                  <a:txBody>
                    <a:bodyPr/>
                    <a:lstStyle/>
                    <a:p>
                      <a:pPr algn="ctr">
                        <a:lnSpc>
                          <a:spcPts val="2785"/>
                        </a:lnSpc>
                        <a:defRPr/>
                      </a:pPr>
                      <a:r>
                        <a:rPr lang="en-US" sz="1989">
                          <a:solidFill>
                            <a:srgbClr val="000000"/>
                          </a:solidFill>
                          <a:latin typeface="Poppins 1 Bold"/>
                        </a:rPr>
                        <a:t>Services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a:rPr>
                        <a:t>Agricultural insurance, including crop, livestock, and health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a:rPr>
                        <a:t>Agricultural insurance, including crop, livestock, and health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a:rPr>
                        <a:t>Agricultural insurance, including crop, livestock, and health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a:rPr>
                        <a:t>Agricultural insurance, including crop, livestock, and health</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r>
                        <a:rPr lang="en-US" sz="1989">
                          <a:solidFill>
                            <a:srgbClr val="000000"/>
                          </a:solidFill>
                          <a:latin typeface="Poppins 1"/>
                        </a:rPr>
                        <a:t>Brokerage of Index Insurance for crops</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r h="1493308">
                <a:tc>
                  <a:txBody>
                    <a:bodyPr/>
                    <a:lstStyle/>
                    <a:p>
                      <a:pPr algn="ctr">
                        <a:lnSpc>
                          <a:spcPts val="2785"/>
                        </a:lnSpc>
                        <a:defRPr/>
                      </a:pPr>
                      <a:r>
                        <a:rPr lang="en-US" sz="1989">
                          <a:solidFill>
                            <a:srgbClr val="000000"/>
                          </a:solidFill>
                          <a:latin typeface="Poppins 1 Bold"/>
                        </a:rPr>
                        <a:t>Crop Index Insurance</a:t>
                      </a: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785"/>
                        </a:lnSpc>
                        <a:defRPr/>
                      </a:pPr>
                      <a:endParaRPr lang="en-US" sz="1100"/>
                    </a:p>
                  </a:txBody>
                  <a:tcPr marL="190500" marR="190500" marT="190500" marB="1905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r>
            </a:tbl>
          </a:graphicData>
        </a:graphic>
      </p:graphicFrame>
      <p:pic>
        <p:nvPicPr>
          <p:cNvPr id="6" name="Picture 6"/>
          <p:cNvPicPr>
            <a:picLocks noChangeAspect="1"/>
          </p:cNvPicPr>
          <p:nvPr/>
        </p:nvPicPr>
        <p:blipFill>
          <a:blip r:embed="rId5"/>
          <a:srcRect b="103"/>
          <a:stretch>
            <a:fillRect/>
          </a:stretch>
        </p:blipFill>
        <p:spPr>
          <a:xfrm>
            <a:off x="4144668" y="2680287"/>
            <a:ext cx="2122487" cy="1071193"/>
          </a:xfrm>
          <a:prstGeom prst="rect">
            <a:avLst/>
          </a:prstGeom>
        </p:spPr>
      </p:pic>
      <p:pic>
        <p:nvPicPr>
          <p:cNvPr id="7" name="Picture 7"/>
          <p:cNvPicPr>
            <a:picLocks noChangeAspect="1"/>
          </p:cNvPicPr>
          <p:nvPr/>
        </p:nvPicPr>
        <p:blipFill>
          <a:blip r:embed="rId6"/>
          <a:srcRect l="22445" t="14776" r="15231" b="10100"/>
          <a:stretch>
            <a:fillRect/>
          </a:stretch>
        </p:blipFill>
        <p:spPr>
          <a:xfrm>
            <a:off x="7286742" y="2441002"/>
            <a:ext cx="1956923" cy="1310478"/>
          </a:xfrm>
          <a:prstGeom prst="rect">
            <a:avLst/>
          </a:prstGeom>
        </p:spPr>
      </p:pic>
      <p:pic>
        <p:nvPicPr>
          <p:cNvPr id="8" name="Picture 8"/>
          <p:cNvPicPr>
            <a:picLocks noChangeAspect="1"/>
          </p:cNvPicPr>
          <p:nvPr/>
        </p:nvPicPr>
        <p:blipFill>
          <a:blip r:embed="rId7"/>
          <a:srcRect b="197"/>
          <a:stretch>
            <a:fillRect/>
          </a:stretch>
        </p:blipFill>
        <p:spPr>
          <a:xfrm>
            <a:off x="10118823" y="3029702"/>
            <a:ext cx="2083146" cy="372363"/>
          </a:xfrm>
          <a:prstGeom prst="rect">
            <a:avLst/>
          </a:prstGeom>
        </p:spPr>
      </p:pic>
      <p:pic>
        <p:nvPicPr>
          <p:cNvPr id="9" name="Picture 9"/>
          <p:cNvPicPr>
            <a:picLocks noChangeAspect="1"/>
          </p:cNvPicPr>
          <p:nvPr/>
        </p:nvPicPr>
        <p:blipFill>
          <a:blip r:embed="rId8"/>
          <a:srcRect/>
          <a:stretch>
            <a:fillRect/>
          </a:stretch>
        </p:blipFill>
        <p:spPr>
          <a:xfrm>
            <a:off x="13235276" y="2339054"/>
            <a:ext cx="1563502" cy="1563502"/>
          </a:xfrm>
          <a:prstGeom prst="rect">
            <a:avLst/>
          </a:prstGeom>
        </p:spPr>
      </p:pic>
      <p:sp>
        <p:nvSpPr>
          <p:cNvPr id="10" name="TextBox 10"/>
          <p:cNvSpPr txBox="1"/>
          <p:nvPr/>
        </p:nvSpPr>
        <p:spPr>
          <a:xfrm>
            <a:off x="823004" y="498381"/>
            <a:ext cx="17971492" cy="1095375"/>
          </a:xfrm>
          <a:prstGeom prst="rect">
            <a:avLst/>
          </a:prstGeom>
        </p:spPr>
        <p:txBody>
          <a:bodyPr lIns="0" tIns="0" rIns="0" bIns="0" rtlCol="0" anchor="t">
            <a:spAutoFit/>
          </a:bodyPr>
          <a:lstStyle/>
          <a:p>
            <a:pPr algn="l">
              <a:lnSpc>
                <a:spcPts val="8400"/>
              </a:lnSpc>
            </a:pPr>
            <a:r>
              <a:rPr lang="en-US" sz="6000">
                <a:solidFill>
                  <a:srgbClr val="FFFFFF"/>
                </a:solidFill>
                <a:latin typeface="Poppins 1"/>
              </a:rPr>
              <a:t>Competive Analysis</a:t>
            </a:r>
          </a:p>
        </p:txBody>
      </p:sp>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4746016" y="8078317"/>
            <a:ext cx="919792" cy="95687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781623" y="8078317"/>
            <a:ext cx="919792" cy="956870"/>
          </a:xfrm>
          <a:prstGeom prst="rect">
            <a:avLst/>
          </a:prstGeom>
        </p:spPr>
      </p:pic>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581982" y="8078317"/>
            <a:ext cx="919792" cy="956870"/>
          </a:xfrm>
          <a:prstGeom prst="rect">
            <a:avLst/>
          </a:prstGeom>
        </p:spPr>
      </p:pic>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0701407" y="8117209"/>
            <a:ext cx="917978" cy="917978"/>
          </a:xfrm>
          <a:prstGeom prst="rect">
            <a:avLst/>
          </a:prstGeom>
        </p:spPr>
      </p:pic>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3533910" y="8117209"/>
            <a:ext cx="917978" cy="917978"/>
          </a:xfrm>
          <a:prstGeom prst="rect">
            <a:avLst/>
          </a:prstGeom>
        </p:spPr>
      </p:pic>
      <p:pic>
        <p:nvPicPr>
          <p:cNvPr id="16" name="Picture 16"/>
          <p:cNvPicPr>
            <a:picLocks noChangeAspect="1"/>
          </p:cNvPicPr>
          <p:nvPr/>
        </p:nvPicPr>
        <p:blipFill>
          <a:blip r:embed="rId13"/>
          <a:srcRect t="9365" b="9365"/>
          <a:stretch>
            <a:fillRect/>
          </a:stretch>
        </p:blipFill>
        <p:spPr>
          <a:xfrm>
            <a:off x="15372537" y="2441002"/>
            <a:ext cx="1675241" cy="136145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64" t="53419" r="17" b="29343"/>
          <a:stretch>
            <a:fillRect/>
          </a:stretch>
        </p:blipFill>
        <p:spPr>
          <a:xfrm>
            <a:off x="-354096" y="0"/>
            <a:ext cx="18996191" cy="2330262"/>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16991"/>
            <a:ext cx="18287996" cy="330308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3114476" y="3086098"/>
            <a:ext cx="5492447" cy="549244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9681073" y="3086098"/>
            <a:ext cx="5492447" cy="5492447"/>
          </a:xfrm>
          <a:prstGeom prst="rect">
            <a:avLst/>
          </a:prstGeom>
        </p:spPr>
      </p:pic>
      <p:sp>
        <p:nvSpPr>
          <p:cNvPr id="6" name="TextBox 6"/>
          <p:cNvSpPr txBox="1"/>
          <p:nvPr/>
        </p:nvSpPr>
        <p:spPr>
          <a:xfrm>
            <a:off x="670604" y="345981"/>
            <a:ext cx="17971492" cy="1095375"/>
          </a:xfrm>
          <a:prstGeom prst="rect">
            <a:avLst/>
          </a:prstGeom>
        </p:spPr>
        <p:txBody>
          <a:bodyPr lIns="0" tIns="0" rIns="0" bIns="0" rtlCol="0" anchor="t">
            <a:spAutoFit/>
          </a:bodyPr>
          <a:lstStyle/>
          <a:p>
            <a:pPr>
              <a:lnSpc>
                <a:spcPts val="8400"/>
              </a:lnSpc>
            </a:pPr>
            <a:r>
              <a:rPr lang="en-US" sz="6000">
                <a:solidFill>
                  <a:srgbClr val="FFFFFF"/>
                </a:solidFill>
                <a:latin typeface="Poppins 1"/>
              </a:rPr>
              <a:t> VSAI: Revenue Model</a:t>
            </a:r>
          </a:p>
        </p:txBody>
      </p:sp>
      <p:sp>
        <p:nvSpPr>
          <p:cNvPr id="7" name="TextBox 7"/>
          <p:cNvSpPr txBox="1"/>
          <p:nvPr/>
        </p:nvSpPr>
        <p:spPr>
          <a:xfrm>
            <a:off x="1541050" y="2505073"/>
            <a:ext cx="16230600" cy="1076325"/>
          </a:xfrm>
          <a:prstGeom prst="rect">
            <a:avLst/>
          </a:prstGeom>
        </p:spPr>
        <p:txBody>
          <a:bodyPr lIns="0" tIns="0" rIns="0" bIns="0" rtlCol="0" anchor="t">
            <a:spAutoFit/>
          </a:bodyPr>
          <a:lstStyle/>
          <a:p>
            <a:pPr algn="l">
              <a:lnSpc>
                <a:spcPts val="4200"/>
              </a:lnSpc>
            </a:pPr>
            <a:r>
              <a:rPr lang="en-US" sz="3000">
                <a:solidFill>
                  <a:srgbClr val="171616"/>
                </a:solidFill>
                <a:latin typeface="Poppins 1"/>
              </a:rPr>
              <a:t>VSAI operates as an insurance brokerage and earns revenues from commissions and service fees.  </a:t>
            </a:r>
          </a:p>
        </p:txBody>
      </p:sp>
      <p:sp>
        <p:nvSpPr>
          <p:cNvPr id="8" name="TextBox 8"/>
          <p:cNvSpPr txBox="1"/>
          <p:nvPr/>
        </p:nvSpPr>
        <p:spPr>
          <a:xfrm>
            <a:off x="4208261" y="5317429"/>
            <a:ext cx="3304878" cy="2143125"/>
          </a:xfrm>
          <a:prstGeom prst="rect">
            <a:avLst/>
          </a:prstGeom>
        </p:spPr>
        <p:txBody>
          <a:bodyPr lIns="0" tIns="0" rIns="0" bIns="0" rtlCol="0" anchor="t">
            <a:spAutoFit/>
          </a:bodyPr>
          <a:lstStyle/>
          <a:p>
            <a:pPr algn="ctr">
              <a:lnSpc>
                <a:spcPts val="4200"/>
              </a:lnSpc>
            </a:pPr>
            <a:r>
              <a:rPr lang="en-US" sz="3000">
                <a:solidFill>
                  <a:srgbClr val="171616"/>
                </a:solidFill>
                <a:latin typeface="Poppins 1"/>
              </a:rPr>
              <a:t> Commission on premiums (charged to insurers)</a:t>
            </a:r>
          </a:p>
        </p:txBody>
      </p:sp>
      <p:sp>
        <p:nvSpPr>
          <p:cNvPr id="9" name="TextBox 9"/>
          <p:cNvSpPr txBox="1"/>
          <p:nvPr/>
        </p:nvSpPr>
        <p:spPr>
          <a:xfrm>
            <a:off x="10774858" y="5317429"/>
            <a:ext cx="3304878" cy="2154436"/>
          </a:xfrm>
          <a:prstGeom prst="rect">
            <a:avLst/>
          </a:prstGeom>
        </p:spPr>
        <p:txBody>
          <a:bodyPr lIns="0" tIns="0" rIns="0" bIns="0" rtlCol="0" anchor="t">
            <a:spAutoFit/>
          </a:bodyPr>
          <a:lstStyle/>
          <a:p>
            <a:pPr algn="ctr">
              <a:lnSpc>
                <a:spcPts val="4200"/>
              </a:lnSpc>
            </a:pPr>
            <a:r>
              <a:rPr lang="en-US" sz="3000" dirty="0">
                <a:solidFill>
                  <a:srgbClr val="FFFFFF"/>
                </a:solidFill>
                <a:latin typeface="Poppins 1"/>
              </a:rPr>
              <a:t> Service fee </a:t>
            </a:r>
          </a:p>
          <a:p>
            <a:pPr algn="ctr">
              <a:lnSpc>
                <a:spcPts val="4200"/>
              </a:lnSpc>
            </a:pPr>
            <a:r>
              <a:rPr lang="en-US" sz="3000" dirty="0">
                <a:solidFill>
                  <a:srgbClr val="FFFFFF"/>
                </a:solidFill>
                <a:latin typeface="Poppins 1"/>
              </a:rPr>
              <a:t>(charged to </a:t>
            </a:r>
            <a:r>
              <a:rPr lang="en-US" sz="3000" dirty="0" smtClean="0">
                <a:solidFill>
                  <a:srgbClr val="FFFFFF"/>
                </a:solidFill>
                <a:latin typeface="Poppins 1"/>
              </a:rPr>
              <a:t>VSLAs)</a:t>
            </a:r>
            <a:endParaRPr lang="en-US" sz="3000" dirty="0">
              <a:solidFill>
                <a:srgbClr val="FFFFFF"/>
              </a:solidFill>
              <a:latin typeface="Poppins 1"/>
            </a:endParaRPr>
          </a:p>
          <a:p>
            <a:pPr algn="ctr">
              <a:lnSpc>
                <a:spcPts val="4200"/>
              </a:lnSpc>
            </a:pPr>
            <a:endParaRPr lang="en-US" sz="3000" dirty="0">
              <a:solidFill>
                <a:srgbClr val="FFFFFF"/>
              </a:solidFill>
              <a:latin typeface="Poppins 1"/>
            </a:endParaRPr>
          </a:p>
        </p:txBody>
      </p:sp>
      <p:sp>
        <p:nvSpPr>
          <p:cNvPr id="10" name="TextBox 10"/>
          <p:cNvSpPr txBox="1"/>
          <p:nvPr/>
        </p:nvSpPr>
        <p:spPr>
          <a:xfrm>
            <a:off x="9390604" y="8492820"/>
            <a:ext cx="6609755" cy="1076325"/>
          </a:xfrm>
          <a:prstGeom prst="rect">
            <a:avLst/>
          </a:prstGeom>
        </p:spPr>
        <p:txBody>
          <a:bodyPr lIns="0" tIns="0" rIns="0" bIns="0" rtlCol="0" anchor="t">
            <a:spAutoFit/>
          </a:bodyPr>
          <a:lstStyle/>
          <a:p>
            <a:pPr algn="ctr">
              <a:lnSpc>
                <a:spcPts val="4200"/>
              </a:lnSpc>
            </a:pPr>
            <a:r>
              <a:rPr lang="en-US" sz="3000">
                <a:solidFill>
                  <a:srgbClr val="171616"/>
                </a:solidFill>
                <a:latin typeface="Poppins 1"/>
              </a:rPr>
              <a:t>$2,320,984</a:t>
            </a:r>
          </a:p>
          <a:p>
            <a:pPr algn="ctr">
              <a:lnSpc>
                <a:spcPts val="4200"/>
              </a:lnSpc>
            </a:pPr>
            <a:r>
              <a:rPr lang="en-US" sz="3000">
                <a:solidFill>
                  <a:srgbClr val="171616"/>
                </a:solidFill>
                <a:latin typeface="Poppins 1"/>
              </a:rPr>
              <a:t>Projected over 10 years</a:t>
            </a:r>
          </a:p>
        </p:txBody>
      </p:sp>
      <p:sp>
        <p:nvSpPr>
          <p:cNvPr id="11" name="TextBox 11"/>
          <p:cNvSpPr txBox="1"/>
          <p:nvPr/>
        </p:nvSpPr>
        <p:spPr>
          <a:xfrm>
            <a:off x="2534243" y="8492820"/>
            <a:ext cx="6609755" cy="1076325"/>
          </a:xfrm>
          <a:prstGeom prst="rect">
            <a:avLst/>
          </a:prstGeom>
        </p:spPr>
        <p:txBody>
          <a:bodyPr lIns="0" tIns="0" rIns="0" bIns="0" rtlCol="0" anchor="t">
            <a:spAutoFit/>
          </a:bodyPr>
          <a:lstStyle/>
          <a:p>
            <a:pPr algn="ctr">
              <a:lnSpc>
                <a:spcPts val="4200"/>
              </a:lnSpc>
            </a:pPr>
            <a:r>
              <a:rPr lang="en-US" sz="3000">
                <a:solidFill>
                  <a:srgbClr val="171616"/>
                </a:solidFill>
                <a:latin typeface="Poppins 1"/>
              </a:rPr>
              <a:t>$3,372,414</a:t>
            </a:r>
          </a:p>
          <a:p>
            <a:pPr algn="ctr">
              <a:lnSpc>
                <a:spcPts val="4200"/>
              </a:lnSpc>
            </a:pPr>
            <a:r>
              <a:rPr lang="en-US" sz="3000">
                <a:solidFill>
                  <a:srgbClr val="171616"/>
                </a:solidFill>
                <a:latin typeface="Poppins 1"/>
              </a:rPr>
              <a:t>Projected over 10 years</a:t>
            </a:r>
          </a:p>
        </p:txBody>
      </p:sp>
      <p:sp>
        <p:nvSpPr>
          <p:cNvPr id="12" name="TextBox 12"/>
          <p:cNvSpPr txBox="1"/>
          <p:nvPr/>
        </p:nvSpPr>
        <p:spPr>
          <a:xfrm>
            <a:off x="4121948" y="3959921"/>
            <a:ext cx="3391191" cy="1186058"/>
          </a:xfrm>
          <a:prstGeom prst="rect">
            <a:avLst/>
          </a:prstGeom>
        </p:spPr>
        <p:txBody>
          <a:bodyPr lIns="0" tIns="0" rIns="0" bIns="0" rtlCol="0" anchor="t">
            <a:spAutoFit/>
          </a:bodyPr>
          <a:lstStyle/>
          <a:p>
            <a:pPr algn="ctr">
              <a:lnSpc>
                <a:spcPts val="9173"/>
              </a:lnSpc>
            </a:pPr>
            <a:r>
              <a:rPr lang="en-US" sz="6552">
                <a:solidFill>
                  <a:srgbClr val="000000"/>
                </a:solidFill>
                <a:latin typeface="Poppins 1 Bold"/>
              </a:rPr>
              <a:t>10%</a:t>
            </a:r>
          </a:p>
        </p:txBody>
      </p:sp>
      <p:sp>
        <p:nvSpPr>
          <p:cNvPr id="13" name="TextBox 13"/>
          <p:cNvSpPr txBox="1"/>
          <p:nvPr/>
        </p:nvSpPr>
        <p:spPr>
          <a:xfrm>
            <a:off x="10688544" y="3959921"/>
            <a:ext cx="3391191" cy="1186058"/>
          </a:xfrm>
          <a:prstGeom prst="rect">
            <a:avLst/>
          </a:prstGeom>
        </p:spPr>
        <p:txBody>
          <a:bodyPr lIns="0" tIns="0" rIns="0" bIns="0" rtlCol="0" anchor="t">
            <a:spAutoFit/>
          </a:bodyPr>
          <a:lstStyle/>
          <a:p>
            <a:pPr algn="ctr">
              <a:lnSpc>
                <a:spcPts val="9173"/>
              </a:lnSpc>
            </a:pPr>
            <a:r>
              <a:rPr lang="en-US" sz="6552">
                <a:solidFill>
                  <a:srgbClr val="FFFFFF"/>
                </a:solidFill>
                <a:latin typeface="Poppins 1 Bold"/>
              </a:rPr>
              <a:t>$100</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843386B9424E4FB44078EC9AD13AAE" ma:contentTypeVersion="15" ma:contentTypeDescription="Create a new document." ma:contentTypeScope="" ma:versionID="f422b44c9c857db67e52b1c836a22bf2">
  <xsd:schema xmlns:xsd="http://www.w3.org/2001/XMLSchema" xmlns:xs="http://www.w3.org/2001/XMLSchema" xmlns:p="http://schemas.microsoft.com/office/2006/metadata/properties" xmlns:ns2="45fd474d-58af-4e8f-9644-a9bfa14a2398" xmlns:ns3="8d65939d-4280-4828-ae68-c2a92523a701" targetNamespace="http://schemas.microsoft.com/office/2006/metadata/properties" ma:root="true" ma:fieldsID="d4fe80de6f9397906856060afa6043e4" ns2:_="" ns3:_="">
    <xsd:import namespace="45fd474d-58af-4e8f-9644-a9bfa14a2398"/>
    <xsd:import namespace="8d65939d-4280-4828-ae68-c2a92523a70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fd474d-58af-4e8f-9644-a9bfa14a239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36e11c37-de4a-446a-8c9f-33c52873bc88}" ma:internalName="TaxCatchAll" ma:showField="CatchAllData" ma:web="45fd474d-58af-4e8f-9644-a9bfa14a23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d65939d-4280-4828-ae68-c2a92523a70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2d55d72-5afa-45f9-90b6-e0708aeee9a0"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005213-6DD1-4A33-AD10-138CFF6A3217}"/>
</file>

<file path=customXml/itemProps2.xml><?xml version="1.0" encoding="utf-8"?>
<ds:datastoreItem xmlns:ds="http://schemas.openxmlformats.org/officeDocument/2006/customXml" ds:itemID="{8615469B-F2A2-46A8-883F-9214DFB8D8D3}"/>
</file>

<file path=docProps/app.xml><?xml version="1.0" encoding="utf-8"?>
<Properties xmlns="http://schemas.openxmlformats.org/officeDocument/2006/extended-properties" xmlns:vt="http://schemas.openxmlformats.org/officeDocument/2006/docPropsVTypes">
  <TotalTime>126</TotalTime>
  <Words>1751</Words>
  <Application>Microsoft Office PowerPoint</Application>
  <PresentationFormat>Custom</PresentationFormat>
  <Paragraphs>404</Paragraphs>
  <Slides>19</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19</vt:i4>
      </vt:variant>
    </vt:vector>
  </HeadingPairs>
  <TitlesOfParts>
    <vt:vector size="34" baseType="lpstr">
      <vt:lpstr>Poppins 1</vt:lpstr>
      <vt:lpstr>Cerebri Bold</vt:lpstr>
      <vt:lpstr>Poppins 2</vt:lpstr>
      <vt:lpstr>Poppins Bold</vt:lpstr>
      <vt:lpstr>Arimo</vt:lpstr>
      <vt:lpstr>Poppins</vt:lpstr>
      <vt:lpstr>Poppins 2 Bold</vt:lpstr>
      <vt:lpstr>Canva Sans</vt:lpstr>
      <vt:lpstr>Calibri</vt:lpstr>
      <vt:lpstr>Arimo Bold</vt:lpstr>
      <vt:lpstr>Arial Bold</vt:lpstr>
      <vt:lpstr>Cerebri</vt:lpstr>
      <vt:lpstr>Arial</vt:lpstr>
      <vt:lpstr>Poppins 1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VSAI Presentation Draft 4</dc:title>
  <dc:creator>Hp</dc:creator>
  <cp:lastModifiedBy>Windows User</cp:lastModifiedBy>
  <cp:revision>13</cp:revision>
  <dcterms:created xsi:type="dcterms:W3CDTF">2006-08-16T00:00:00Z</dcterms:created>
  <dcterms:modified xsi:type="dcterms:W3CDTF">2023-04-09T21:44:04Z</dcterms:modified>
  <dc:identifier>DAFfIzWk-TY</dc:identifier>
</cp:coreProperties>
</file>