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95" r:id="rId2"/>
    <p:sldId id="311" r:id="rId3"/>
    <p:sldId id="275" r:id="rId4"/>
    <p:sldId id="274" r:id="rId5"/>
    <p:sldId id="276" r:id="rId6"/>
    <p:sldId id="277" r:id="rId7"/>
    <p:sldId id="286" r:id="rId8"/>
    <p:sldId id="318" r:id="rId9"/>
    <p:sldId id="284" r:id="rId10"/>
    <p:sldId id="322" r:id="rId11"/>
    <p:sldId id="321" r:id="rId12"/>
    <p:sldId id="282" r:id="rId13"/>
    <p:sldId id="308" r:id="rId14"/>
    <p:sldId id="258" r:id="rId15"/>
    <p:sldId id="289" r:id="rId16"/>
    <p:sldId id="310" r:id="rId17"/>
    <p:sldId id="298" r:id="rId18"/>
    <p:sldId id="304" r:id="rId19"/>
    <p:sldId id="269" r:id="rId20"/>
    <p:sldId id="271" r:id="rId21"/>
    <p:sldId id="283" r:id="rId22"/>
    <p:sldId id="294" r:id="rId23"/>
    <p:sldId id="313" r:id="rId24"/>
    <p:sldId id="302" r:id="rId25"/>
  </p:sldIdLst>
  <p:sldSz cx="12192000" cy="6858000"/>
  <p:notesSz cx="6797675" cy="99266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3FD"/>
    <a:srgbClr val="FFFFFF"/>
    <a:srgbClr val="006600"/>
    <a:srgbClr val="4B6866"/>
    <a:srgbClr val="9AB8C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02" y="288"/>
      </p:cViewPr>
      <p:guideLst>
        <p:guide pos="3840"/>
        <p:guide orient="horz" pos="21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7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6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porus:Downloads:businesscase%20-%20v111TH%20April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porus:Downloads:businesscase%20-%20v111TH%20April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6791853059410603E-2"/>
          <c:y val="0.20180111584992499"/>
          <c:w val="0.90641629388117895"/>
          <c:h val="0.69200377932141099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Sheet1!$F$7</c:f>
              <c:strCache>
                <c:ptCount val="1"/>
                <c:pt idx="0">
                  <c:v>Urban slum population (thousands) </c:v>
                </c:pt>
              </c:strCache>
            </c:strRef>
          </c:tx>
          <c:spPr>
            <a:solidFill>
              <a:srgbClr val="002960"/>
            </a:solidFill>
            <a:ln>
              <a:solidFill>
                <a:srgbClr val="002960"/>
              </a:solidFill>
            </a:ln>
          </c:spPr>
          <c:invertIfNegative val="0"/>
          <c:cat>
            <c:numRef>
              <c:f>Sheet1!$C$9:$C$12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Sheet1!$F$9:$F$12</c:f>
              <c:numCache>
                <c:formatCode>#,##0</c:formatCode>
                <c:ptCount val="4"/>
                <c:pt idx="0">
                  <c:v>102641</c:v>
                </c:pt>
                <c:pt idx="1">
                  <c:v>143255</c:v>
                </c:pt>
                <c:pt idx="2">
                  <c:v>198168</c:v>
                </c:pt>
                <c:pt idx="3">
                  <c:v>213134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2018624"/>
        <c:axId val="402015488"/>
      </c:barChart>
      <c:lineChart>
        <c:grouping val="standard"/>
        <c:varyColors val="0"/>
        <c:ser>
          <c:idx val="0"/>
          <c:order val="0"/>
          <c:tx>
            <c:strRef>
              <c:f>Sheet1!$D$7</c:f>
              <c:strCache>
                <c:ptCount val="1"/>
                <c:pt idx="0">
                  <c:v>Proportion of Urban population</c:v>
                </c:pt>
              </c:strCache>
            </c:strRef>
          </c:tx>
          <c:spPr>
            <a:ln w="19050">
              <a:solidFill>
                <a:srgbClr val="0066CC"/>
              </a:solidFill>
            </a:ln>
          </c:spPr>
          <c:marker>
            <c:symbol val="none"/>
          </c:marker>
          <c:dLbls>
            <c:dLbl>
              <c:idx val="3"/>
              <c:layout>
                <c:manualLayout>
                  <c:x val="-7.2666731846927249E-2"/>
                  <c:y val="-8.76394113184787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Sheet1!$C$9:$C$12</c:f>
              <c:numCache>
                <c:formatCode>General</c:formatCode>
                <c:ptCount val="4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2012</c:v>
                </c:pt>
              </c:numCache>
            </c:numRef>
          </c:cat>
          <c:val>
            <c:numRef>
              <c:f>Sheet1!$D$9:$D$12</c:f>
              <c:numCache>
                <c:formatCode>0%</c:formatCode>
                <c:ptCount val="4"/>
                <c:pt idx="0">
                  <c:v>0.28299999999999997</c:v>
                </c:pt>
                <c:pt idx="1">
                  <c:v>0.32700000000000001</c:v>
                </c:pt>
                <c:pt idx="2">
                  <c:v>0.372</c:v>
                </c:pt>
                <c:pt idx="3">
                  <c:v>0.38200000000000001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2020192"/>
        <c:axId val="402021760"/>
      </c:lineChart>
      <c:catAx>
        <c:axId val="40201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02015488"/>
        <c:crosses val="autoZero"/>
        <c:auto val="1"/>
        <c:lblAlgn val="ctr"/>
        <c:lblOffset val="100"/>
        <c:noMultiLvlLbl val="0"/>
      </c:catAx>
      <c:valAx>
        <c:axId val="4020154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</c:spPr>
        <c:crossAx val="402018624"/>
        <c:crosses val="autoZero"/>
        <c:crossBetween val="between"/>
      </c:valAx>
      <c:valAx>
        <c:axId val="402021760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402020192"/>
        <c:crosses val="max"/>
        <c:crossBetween val="between"/>
      </c:valAx>
      <c:catAx>
        <c:axId val="402020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2021760"/>
        <c:crosses val="autoZero"/>
        <c:auto val="1"/>
        <c:lblAlgn val="ctr"/>
        <c:lblOffset val="100"/>
        <c:noMultiLvlLbl val="0"/>
      </c:catAx>
    </c:plotArea>
    <c:legend>
      <c:legendPos val="t"/>
      <c:legendEntry>
        <c:idx val="1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"/>
          <c:y val="1.18987923062306E-2"/>
          <c:w val="0.98605161854768197"/>
          <c:h val="0.17483054069206577"/>
        </c:manualLayout>
      </c:layout>
      <c:overlay val="0"/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336865086345098E-2"/>
          <c:y val="0.155605118051481"/>
          <c:w val="0.93358034910550802"/>
          <c:h val="0.730120056720322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Sheet1!$B$10</c:f>
              <c:strCache>
                <c:ptCount val="1"/>
                <c:pt idx="0">
                  <c:v>Operational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Sheet1!$C$10:$Q$10</c:f>
              <c:numCache>
                <c:formatCode>#,##0_);[Red]\(#,##0\)</c:formatCode>
                <c:ptCount val="15"/>
                <c:pt idx="0">
                  <c:v>26.971496000000009</c:v>
                </c:pt>
                <c:pt idx="1">
                  <c:v>29.00459574400001</c:v>
                </c:pt>
                <c:pt idx="2">
                  <c:v>23.911648423936011</c:v>
                </c:pt>
                <c:pt idx="3">
                  <c:v>29.106483042294801</c:v>
                </c:pt>
                <c:pt idx="4">
                  <c:v>34.973972626607342</c:v>
                </c:pt>
                <c:pt idx="5">
                  <c:v>41.418332624641259</c:v>
                </c:pt>
                <c:pt idx="6">
                  <c:v>48.794520421629613</c:v>
                </c:pt>
                <c:pt idx="7">
                  <c:v>57.232044258022647</c:v>
                </c:pt>
                <c:pt idx="8">
                  <c:v>63.324872366952718</c:v>
                </c:pt>
                <c:pt idx="9">
                  <c:v>70.510350708626149</c:v>
                </c:pt>
                <c:pt idx="10">
                  <c:v>78.962927426548006</c:v>
                </c:pt>
                <c:pt idx="11">
                  <c:v>82.661073305987657</c:v>
                </c:pt>
                <c:pt idx="12">
                  <c:v>83.679251525727238</c:v>
                </c:pt>
                <c:pt idx="13">
                  <c:v>89.067255466883594</c:v>
                </c:pt>
                <c:pt idx="14">
                  <c:v>94.858536282657866</c:v>
                </c:pt>
              </c:numCache>
            </c:numRef>
          </c:val>
        </c:ser>
        <c:ser>
          <c:idx val="1"/>
          <c:order val="1"/>
          <c:tx>
            <c:strRef>
              <c:f>Sheet1!$B$11</c:f>
              <c:strCache>
                <c:ptCount val="1"/>
                <c:pt idx="0">
                  <c:v>Machine purchase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Sheet1!$C$11:$Q$11</c:f>
              <c:numCache>
                <c:formatCode>#,##0_);[Red]\(#,##0\)</c:formatCode>
                <c:ptCount val="15"/>
                <c:pt idx="0">
                  <c:v>-250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Sheet1!$B$12</c:f>
              <c:strCache>
                <c:ptCount val="1"/>
                <c:pt idx="0">
                  <c:v>Loan reciept and payment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Sheet1!$C$12:$Q$12</c:f>
              <c:numCache>
                <c:formatCode>#,##0_);[Red]\(#,##0\)</c:formatCode>
                <c:ptCount val="15"/>
                <c:pt idx="0">
                  <c:v>165</c:v>
                </c:pt>
                <c:pt idx="1">
                  <c:v>-10</c:v>
                </c:pt>
                <c:pt idx="2">
                  <c:v>-10</c:v>
                </c:pt>
                <c:pt idx="3">
                  <c:v>-15</c:v>
                </c:pt>
                <c:pt idx="4">
                  <c:v>-15</c:v>
                </c:pt>
                <c:pt idx="5">
                  <c:v>-15</c:v>
                </c:pt>
                <c:pt idx="6">
                  <c:v>-25</c:v>
                </c:pt>
                <c:pt idx="7">
                  <c:v>-30</c:v>
                </c:pt>
                <c:pt idx="8">
                  <c:v>-22</c:v>
                </c:pt>
                <c:pt idx="9">
                  <c:v>-23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Sheet1!$B$13</c:f>
              <c:strCache>
                <c:ptCount val="1"/>
                <c:pt idx="0">
                  <c:v>Interest Payment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Sheet1!$C$13:$Q$13</c:f>
              <c:numCache>
                <c:formatCode>#,##0_);[Red]\(#,##0\)</c:formatCode>
                <c:ptCount val="15"/>
                <c:pt idx="0">
                  <c:v>-13.6</c:v>
                </c:pt>
                <c:pt idx="1">
                  <c:v>-12.8</c:v>
                </c:pt>
                <c:pt idx="2">
                  <c:v>-12</c:v>
                </c:pt>
                <c:pt idx="3">
                  <c:v>-11</c:v>
                </c:pt>
                <c:pt idx="4">
                  <c:v>-9.8000000000000007</c:v>
                </c:pt>
                <c:pt idx="5">
                  <c:v>-8.6</c:v>
                </c:pt>
                <c:pt idx="6">
                  <c:v>-7</c:v>
                </c:pt>
                <c:pt idx="7">
                  <c:v>-4.8</c:v>
                </c:pt>
                <c:pt idx="8">
                  <c:v>-2.72</c:v>
                </c:pt>
                <c:pt idx="9">
                  <c:v>-0.92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3898888"/>
        <c:axId val="283900848"/>
      </c:barChart>
      <c:catAx>
        <c:axId val="2838988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900"/>
            </a:pPr>
            <a:endParaRPr lang="en-US"/>
          </a:p>
        </c:txPr>
        <c:crossAx val="283900848"/>
        <c:crosses val="autoZero"/>
        <c:auto val="1"/>
        <c:lblAlgn val="ctr"/>
        <c:lblOffset val="100"/>
        <c:noMultiLvlLbl val="0"/>
      </c:catAx>
      <c:valAx>
        <c:axId val="283900848"/>
        <c:scaling>
          <c:orientation val="minMax"/>
        </c:scaling>
        <c:delete val="0"/>
        <c:axPos val="l"/>
        <c:numFmt formatCode="#,##0_);[Red]\(#,##0\)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83898888"/>
        <c:crosses val="autoZero"/>
        <c:crossBetween val="between"/>
      </c:valAx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0.216298453131334"/>
          <c:y val="0"/>
          <c:w val="0.567403093737332"/>
          <c:h val="0.100850030061443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336865086345098E-2"/>
          <c:y val="0.160900995962315"/>
          <c:w val="0.93358034910550802"/>
          <c:h val="0.737854966352624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Loan disburse/repayment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Sheet1!$C$18:$Q$18</c:f>
              <c:numCache>
                <c:formatCode>#,##0_);[Red]\(#,##0\)</c:formatCode>
                <c:ptCount val="15"/>
                <c:pt idx="0">
                  <c:v>-9075</c:v>
                </c:pt>
                <c:pt idx="1">
                  <c:v>-8525</c:v>
                </c:pt>
                <c:pt idx="2">
                  <c:v>1100</c:v>
                </c:pt>
                <c:pt idx="3">
                  <c:v>1375</c:v>
                </c:pt>
                <c:pt idx="4">
                  <c:v>1650</c:v>
                </c:pt>
                <c:pt idx="5">
                  <c:v>1650</c:v>
                </c:pt>
                <c:pt idx="6">
                  <c:v>2200</c:v>
                </c:pt>
                <c:pt idx="7">
                  <c:v>3025</c:v>
                </c:pt>
                <c:pt idx="8">
                  <c:v>2860</c:v>
                </c:pt>
                <c:pt idx="9">
                  <c:v>2475</c:v>
                </c:pt>
              </c:numCache>
            </c:numRef>
          </c:val>
        </c:ser>
        <c:ser>
          <c:idx val="1"/>
          <c:order val="1"/>
          <c:tx>
            <c:strRef>
              <c:f>Sheet1!$B$19</c:f>
              <c:strCache>
                <c:ptCount val="1"/>
                <c:pt idx="0">
                  <c:v>8% Coupon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Sheet1!$C$19:$Q$19</c:f>
              <c:numCache>
                <c:formatCode>#,##0_);[Red]\(#,##0\)</c:formatCode>
                <c:ptCount val="15"/>
                <c:pt idx="0">
                  <c:v>748</c:v>
                </c:pt>
                <c:pt idx="1">
                  <c:v>1452</c:v>
                </c:pt>
                <c:pt idx="2">
                  <c:v>1364</c:v>
                </c:pt>
                <c:pt idx="3">
                  <c:v>1265</c:v>
                </c:pt>
                <c:pt idx="4">
                  <c:v>1144</c:v>
                </c:pt>
                <c:pt idx="5">
                  <c:v>1012</c:v>
                </c:pt>
                <c:pt idx="6">
                  <c:v>858</c:v>
                </c:pt>
                <c:pt idx="7">
                  <c:v>649</c:v>
                </c:pt>
                <c:pt idx="8">
                  <c:v>413.6</c:v>
                </c:pt>
                <c:pt idx="9">
                  <c:v>200.2</c:v>
                </c:pt>
              </c:numCache>
            </c:numRef>
          </c:val>
        </c:ser>
        <c:ser>
          <c:idx val="2"/>
          <c:order val="2"/>
          <c:tx>
            <c:strRef>
              <c:f>Sheet1!$B$20</c:f>
              <c:strCache>
                <c:ptCount val="1"/>
                <c:pt idx="0">
                  <c:v>2% Mgmt Fee</c:v>
                </c:pt>
              </c:strCache>
            </c:strRef>
          </c:tx>
          <c:invertIfNegative val="0"/>
          <c:cat>
            <c:strRef>
              <c:f>Sheet1!$C$9:$Q$9</c:f>
              <c:strCache>
                <c:ptCount val="15"/>
                <c:pt idx="0">
                  <c:v>Y1</c:v>
                </c:pt>
                <c:pt idx="1">
                  <c:v>Y2</c:v>
                </c:pt>
                <c:pt idx="2">
                  <c:v>Y3</c:v>
                </c:pt>
                <c:pt idx="3">
                  <c:v>Y4</c:v>
                </c:pt>
                <c:pt idx="4">
                  <c:v>Y5</c:v>
                </c:pt>
                <c:pt idx="5">
                  <c:v>Y6</c:v>
                </c:pt>
                <c:pt idx="6">
                  <c:v>Y7</c:v>
                </c:pt>
                <c:pt idx="7">
                  <c:v>Y8</c:v>
                </c:pt>
                <c:pt idx="8">
                  <c:v>Y9</c:v>
                </c:pt>
                <c:pt idx="9">
                  <c:v>Y10</c:v>
                </c:pt>
                <c:pt idx="10">
                  <c:v>Y11</c:v>
                </c:pt>
                <c:pt idx="11">
                  <c:v>Y12</c:v>
                </c:pt>
                <c:pt idx="12">
                  <c:v>Y13</c:v>
                </c:pt>
                <c:pt idx="13">
                  <c:v>Y14</c:v>
                </c:pt>
                <c:pt idx="14">
                  <c:v>Y15</c:v>
                </c:pt>
              </c:strCache>
            </c:strRef>
          </c:cat>
          <c:val>
            <c:numRef>
              <c:f>Sheet1!$C$20:$Q$20</c:f>
              <c:numCache>
                <c:formatCode>#,##0_);[Red]\(#,##0\)</c:formatCode>
                <c:ptCount val="15"/>
                <c:pt idx="0">
                  <c:v>-187</c:v>
                </c:pt>
                <c:pt idx="1">
                  <c:v>-363</c:v>
                </c:pt>
                <c:pt idx="2">
                  <c:v>-341</c:v>
                </c:pt>
                <c:pt idx="3">
                  <c:v>-316.25</c:v>
                </c:pt>
                <c:pt idx="4">
                  <c:v>-286</c:v>
                </c:pt>
                <c:pt idx="5">
                  <c:v>-253</c:v>
                </c:pt>
                <c:pt idx="6">
                  <c:v>-214.5</c:v>
                </c:pt>
                <c:pt idx="7">
                  <c:v>-162.25</c:v>
                </c:pt>
                <c:pt idx="8">
                  <c:v>-103.4</c:v>
                </c:pt>
                <c:pt idx="9">
                  <c:v>-50.05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1216056"/>
        <c:axId val="401218800"/>
      </c:barChart>
      <c:catAx>
        <c:axId val="401216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txPr>
          <a:bodyPr/>
          <a:lstStyle/>
          <a:p>
            <a:pPr>
              <a:defRPr sz="900"/>
            </a:pPr>
            <a:endParaRPr lang="en-US"/>
          </a:p>
        </c:txPr>
        <c:crossAx val="401218800"/>
        <c:crosses val="autoZero"/>
        <c:auto val="1"/>
        <c:lblAlgn val="ctr"/>
        <c:lblOffset val="100"/>
        <c:noMultiLvlLbl val="0"/>
      </c:catAx>
      <c:valAx>
        <c:axId val="401218800"/>
        <c:scaling>
          <c:orientation val="minMax"/>
        </c:scaling>
        <c:delete val="0"/>
        <c:axPos val="l"/>
        <c:numFmt formatCode="#,##0_);[Red]\(#,##0\)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401216056"/>
        <c:crosses val="autoZero"/>
        <c:crossBetween val="between"/>
        <c:majorUnit val="2000"/>
      </c:valAx>
    </c:plotArea>
    <c:legend>
      <c:legendPos val="t"/>
      <c:layout>
        <c:manualLayout>
          <c:xMode val="edge"/>
          <c:yMode val="edge"/>
          <c:x val="0.30234205251144602"/>
          <c:y val="0"/>
          <c:w val="0.395315774647853"/>
          <c:h val="9.2275423956931293E-2"/>
        </c:manualLayout>
      </c:layout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Fats</c:v>
                </c:pt>
                <c:pt idx="1">
                  <c:v>Crude glycerine</c:v>
                </c:pt>
                <c:pt idx="2">
                  <c:v>Wheat grain</c:v>
                </c:pt>
                <c:pt idx="3">
                  <c:v>Palm kernel</c:v>
                </c:pt>
                <c:pt idx="4">
                  <c:v>Food scraps</c:v>
                </c:pt>
                <c:pt idx="5">
                  <c:v>Poultry litter</c:v>
                </c:pt>
                <c:pt idx="6">
                  <c:v>Grass silage</c:v>
                </c:pt>
                <c:pt idx="7">
                  <c:v>Pig slurry</c:v>
                </c:pt>
                <c:pt idx="8">
                  <c:v>Cattle slurry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1000</c:v>
                </c:pt>
                <c:pt idx="1">
                  <c:v>800</c:v>
                </c:pt>
                <c:pt idx="2">
                  <c:v>610</c:v>
                </c:pt>
                <c:pt idx="3">
                  <c:v>570</c:v>
                </c:pt>
                <c:pt idx="4">
                  <c:v>300</c:v>
                </c:pt>
                <c:pt idx="5">
                  <c:v>220</c:v>
                </c:pt>
                <c:pt idx="6">
                  <c:v>180</c:v>
                </c:pt>
                <c:pt idx="7">
                  <c:v>25</c:v>
                </c:pt>
                <c:pt idx="8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1219976"/>
        <c:axId val="40122350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Sheet1!$A$2:$A$10</c15:sqref>
                        </c15:formulaRef>
                      </c:ext>
                    </c:extLst>
                    <c:strCache>
                      <c:ptCount val="9"/>
                      <c:pt idx="0">
                        <c:v>Fats</c:v>
                      </c:pt>
                      <c:pt idx="1">
                        <c:v>Crude glycerine</c:v>
                      </c:pt>
                      <c:pt idx="2">
                        <c:v>Wheat grain</c:v>
                      </c:pt>
                      <c:pt idx="3">
                        <c:v>Palm kernel</c:v>
                      </c:pt>
                      <c:pt idx="4">
                        <c:v>Food scraps</c:v>
                      </c:pt>
                      <c:pt idx="5">
                        <c:v>Poultry litter</c:v>
                      </c:pt>
                      <c:pt idx="6">
                        <c:v>Grass silage</c:v>
                      </c:pt>
                      <c:pt idx="7">
                        <c:v>Pig slurry</c:v>
                      </c:pt>
                      <c:pt idx="8">
                        <c:v>Cattle slurry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Sheet1!$C$2:$C$11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Sheet1!$A$2:$A$10</c15:sqref>
                        </c15:formulaRef>
                      </c:ext>
                    </c:extLst>
                    <c:strCache>
                      <c:ptCount val="9"/>
                      <c:pt idx="0">
                        <c:v>Fats</c:v>
                      </c:pt>
                      <c:pt idx="1">
                        <c:v>Crude glycerine</c:v>
                      </c:pt>
                      <c:pt idx="2">
                        <c:v>Wheat grain</c:v>
                      </c:pt>
                      <c:pt idx="3">
                        <c:v>Palm kernel</c:v>
                      </c:pt>
                      <c:pt idx="4">
                        <c:v>Food scraps</c:v>
                      </c:pt>
                      <c:pt idx="5">
                        <c:v>Poultry litter</c:v>
                      </c:pt>
                      <c:pt idx="6">
                        <c:v>Grass silage</c:v>
                      </c:pt>
                      <c:pt idx="7">
                        <c:v>Pig slurry</c:v>
                      </c:pt>
                      <c:pt idx="8">
                        <c:v>Cattle slurry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Sheet1!$D$2:$D$11</c15:sqref>
                        </c15:formulaRef>
                      </c:ext>
                    </c:extLst>
                    <c:numCache>
                      <c:formatCode>General</c:formatCode>
                      <c:ptCount val="10"/>
                    </c:numCache>
                  </c:numRef>
                </c:val>
              </c15:ser>
            </c15:filteredBarSeries>
          </c:ext>
        </c:extLst>
      </c:barChart>
      <c:catAx>
        <c:axId val="401219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1223504"/>
        <c:crosses val="autoZero"/>
        <c:auto val="1"/>
        <c:lblAlgn val="ctr"/>
        <c:lblOffset val="100"/>
        <c:noMultiLvlLbl val="0"/>
      </c:catAx>
      <c:valAx>
        <c:axId val="40122350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401219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3D6BA-3C7C-664A-B166-7E6BDCB70C3B}" type="datetimeFigureOut">
              <a:rPr kumimoji="1" lang="ja-JP" altLang="en-US" smtClean="0"/>
              <a:t>2016/4/12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0AAA9-2E65-1B4B-B5BA-8BD8FF75173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31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Weight for weight, methane</a:t>
            </a:r>
            <a:r>
              <a:rPr lang="en-US" baseline="0" dirty="0" smtClean="0"/>
              <a:t> traps 21x more heat than CO2!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0AAA9-2E65-1B4B-B5BA-8BD8FF75173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057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0AAA9-2E65-1B4B-B5BA-8BD8FF75173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953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0AAA9-2E65-1B4B-B5BA-8BD8FF75173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072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91726" y="2176939"/>
            <a:ext cx="6714779" cy="507831"/>
          </a:xfr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altLang="ja-JP" noProof="0" smtClean="0"/>
              <a:t>Click to edit Master title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91726" y="3945699"/>
            <a:ext cx="6714779" cy="21704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</a:p>
        </p:txBody>
      </p:sp>
      <p:sp>
        <p:nvSpPr>
          <p:cNvPr id="419847" name="doc id"/>
          <p:cNvSpPr txBox="1">
            <a:spLocks noChangeArrowheads="1"/>
          </p:cNvSpPr>
          <p:nvPr/>
        </p:nvSpPr>
        <p:spPr bwMode="auto">
          <a:xfrm>
            <a:off x="11485749" y="37255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419851" name="McK Title Elements" hidden="1"/>
          <p:cNvGrpSpPr>
            <a:grpSpLocks/>
          </p:cNvGrpSpPr>
          <p:nvPr/>
        </p:nvGrpSpPr>
        <p:grpSpPr bwMode="auto">
          <a:xfrm>
            <a:off x="0" y="1"/>
            <a:ext cx="10306506" cy="6859620"/>
            <a:chOff x="0" y="0"/>
            <a:chExt cx="4772" cy="4235"/>
          </a:xfrm>
        </p:grpSpPr>
        <p:sp>
          <p:nvSpPr>
            <p:cNvPr id="419852" name="McK Document type" hidden="1"/>
            <p:cNvSpPr txBox="1">
              <a:spLocks noChangeArrowheads="1"/>
            </p:cNvSpPr>
            <p:nvPr userDrawn="1"/>
          </p:nvSpPr>
          <p:spPr bwMode="auto">
            <a:xfrm>
              <a:off x="1663" y="3108"/>
              <a:ext cx="310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4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ドキュメント</a:t>
              </a:r>
              <a:endParaRPr kumimoji="0" lang="en-US" altLang="ja-JP" sz="1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9853" name="McK Date" hidden="1"/>
            <p:cNvSpPr txBox="1">
              <a:spLocks noChangeArrowheads="1"/>
            </p:cNvSpPr>
            <p:nvPr userDrawn="1"/>
          </p:nvSpPr>
          <p:spPr bwMode="auto">
            <a:xfrm>
              <a:off x="1663" y="3275"/>
              <a:ext cx="310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40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日付</a:t>
              </a:r>
              <a:endParaRPr kumimoji="0" lang="en-US" altLang="ja-JP" sz="14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9854" name="McK Disclaimer" hidden="1"/>
            <p:cNvSpPr>
              <a:spLocks noChangeArrowheads="1"/>
            </p:cNvSpPr>
            <p:nvPr userDrawn="1"/>
          </p:nvSpPr>
          <p:spPr bwMode="auto">
            <a:xfrm>
              <a:off x="1663" y="3716"/>
              <a:ext cx="23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b">
              <a:spAutoFit/>
            </a:bodyPr>
            <a:lstStyle>
              <a:lvl1pPr defTabSz="804863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401638" defTabSz="804863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804863" defTabSz="804863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206500" defTabSz="804863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608138" defTabSz="804863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065338" defTabSz="80486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522538" defTabSz="80486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2979738" defTabSz="80486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436938" defTabSz="804863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800">
                  <a:solidFill>
                    <a:srgbClr val="000000"/>
                  </a:solidFill>
                  <a:ea typeface="ＭＳ Ｐゴシック" charset="-128"/>
                </a:rPr>
                <a:t>機密・専有情報</a:t>
              </a:r>
              <a:endParaRPr kumimoji="0" lang="en-US" altLang="ja-JP" sz="800">
                <a:solidFill>
                  <a:srgbClr val="000000"/>
                </a:solidFill>
                <a:ea typeface="ＭＳ Ｐゴシック" charset="-128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800">
                  <a:solidFill>
                    <a:srgbClr val="000000"/>
                  </a:solidFill>
                  <a:ea typeface="ＭＳ Ｐゴシック" charset="-128"/>
                </a:rPr>
                <a:t>マッキンゼー・アンド・カンパニーによる個別の明示的な承諾を得ることなく、この資料を使用することを固く禁じます。　</a:t>
              </a:r>
              <a:endParaRPr kumimoji="0" lang="en-US" altLang="ja-JP" sz="8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419855" name="TitleBottomPlaceholder" hidden="1"/>
            <p:cNvSpPr>
              <a:spLocks noChangeArrowheads="1"/>
            </p:cNvSpPr>
            <p:nvPr userDrawn="1"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19856" name="TitleTopPlaceholder" hidden="1"/>
            <p:cNvSpPr>
              <a:spLocks noChangeArrowheads="1"/>
            </p:cNvSpPr>
            <p:nvPr userDrawn="1"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60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419857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81" y="6574546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63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837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217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 userDrawn="1"/>
        </p:nvSpPr>
        <p:spPr bwMode="auto">
          <a:xfrm>
            <a:off x="0" y="6487064"/>
            <a:ext cx="12192000" cy="37093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3296" tIns="46648" rIns="93296" bIns="46648" numCol="1" spcCol="0" rtlCol="0" anchor="t" anchorCtr="0" compatLnSpc="1">
            <a:prstTxWarp prst="textNoShape">
              <a:avLst/>
            </a:prstTxWarp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18819" name="McK 2. 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161986" y="234864"/>
            <a:ext cx="11725484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dirty="0" smtClean="0"/>
              <a:t>Click to edit Master title style</a:t>
            </a:r>
          </a:p>
        </p:txBody>
      </p:sp>
      <p:sp>
        <p:nvSpPr>
          <p:cNvPr id="4188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8"/>
            <a:ext cx="5853024" cy="157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dirty="0" smtClean="0"/>
              <a:t>Click to edit Master text styles</a:t>
            </a:r>
          </a:p>
          <a:p>
            <a:pPr lvl="1"/>
            <a:r>
              <a:rPr lang="en-US" altLang="ja-JP" dirty="0" smtClean="0"/>
              <a:t>Second level</a:t>
            </a:r>
          </a:p>
          <a:p>
            <a:pPr lvl="2"/>
            <a:r>
              <a:rPr lang="en-US" altLang="ja-JP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altLang="ja-JP" dirty="0" smtClean="0"/>
              <a:t>Fifth level</a:t>
            </a:r>
          </a:p>
        </p:txBody>
      </p:sp>
      <p:sp>
        <p:nvSpPr>
          <p:cNvPr id="418823" name="McK 1. On-page tracker" hidden="1"/>
          <p:cNvSpPr>
            <a:spLocks noChangeArrowheads="1"/>
          </p:cNvSpPr>
          <p:nvPr/>
        </p:nvSpPr>
        <p:spPr bwMode="auto">
          <a:xfrm>
            <a:off x="161986" y="27537"/>
            <a:ext cx="8592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808080"/>
                </a:solidFill>
                <a:latin typeface="Arial" charset="0"/>
                <a:ea typeface="ＭＳ Ｐゴシック" charset="-128"/>
              </a:rPr>
              <a:t>TRACKER</a:t>
            </a:r>
          </a:p>
        </p:txBody>
      </p:sp>
      <p:sp>
        <p:nvSpPr>
          <p:cNvPr id="418824" name="McK 3. Unit of measure" hidden="1"/>
          <p:cNvSpPr txBox="1">
            <a:spLocks noChangeArrowheads="1"/>
          </p:cNvSpPr>
          <p:nvPr/>
        </p:nvSpPr>
        <p:spPr bwMode="auto">
          <a:xfrm>
            <a:off x="161986" y="542615"/>
            <a:ext cx="4973989" cy="21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400">
                <a:solidFill>
                  <a:srgbClr val="808080"/>
                </a:solidFill>
                <a:ea typeface="ＭＳ Ｐゴシック" charset="-128"/>
              </a:rPr>
              <a:t>単位</a:t>
            </a:r>
          </a:p>
        </p:txBody>
      </p:sp>
      <p:grpSp>
        <p:nvGrpSpPr>
          <p:cNvPr id="418835" name="McK Slide Elements"/>
          <p:cNvGrpSpPr>
            <a:grpSpLocks/>
          </p:cNvGrpSpPr>
          <p:nvPr userDrawn="1"/>
        </p:nvGrpSpPr>
        <p:grpSpPr bwMode="auto">
          <a:xfrm>
            <a:off x="161986" y="6203623"/>
            <a:ext cx="11630453" cy="518318"/>
            <a:chOff x="75" y="3830"/>
            <a:chExt cx="5385" cy="320"/>
          </a:xfrm>
        </p:grpSpPr>
        <p:sp>
          <p:nvSpPr>
            <p:cNvPr id="418826" name="McK 4. Footnote" hidden="1"/>
            <p:cNvSpPr txBox="1">
              <a:spLocks noChangeArrowheads="1"/>
            </p:cNvSpPr>
            <p:nvPr/>
          </p:nvSpPr>
          <p:spPr bwMode="auto">
            <a:xfrm>
              <a:off x="75" y="3830"/>
              <a:ext cx="538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000">
                  <a:solidFill>
                    <a:srgbClr val="000000"/>
                  </a:solidFill>
                  <a:ea typeface="ＭＳ Ｐゴシック" charset="-128"/>
                </a:rPr>
                <a:t>1	</a:t>
              </a:r>
              <a:r>
                <a:rPr kumimoji="0" lang="ja-JP" altLang="en-US" sz="1000">
                  <a:solidFill>
                    <a:srgbClr val="000000"/>
                  </a:solidFill>
                  <a:ea typeface="ＭＳ Ｐゴシック" charset="-128"/>
                </a:rPr>
                <a:t>脚注</a:t>
              </a:r>
              <a:endParaRPr kumimoji="0" lang="en-US" altLang="ja-JP" sz="100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418827" name="McK 5. Source" hidden="1"/>
            <p:cNvSpPr>
              <a:spLocks noChangeArrowheads="1"/>
            </p:cNvSpPr>
            <p:nvPr/>
          </p:nvSpPr>
          <p:spPr bwMode="auto">
            <a:xfrm>
              <a:off x="75" y="4054"/>
              <a:ext cx="4323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609600" indent="-609600" defTabSz="895350"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85813" indent="-142875" defTabSz="895350"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936625" indent="-149225" defTabSz="895350"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073150" indent="-134938" defTabSz="895350"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223963" indent="-149225" defTabSz="895350"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1681163" indent="-149225" defTabSz="895350" fontAlgn="base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138363" indent="-149225" defTabSz="895350" fontAlgn="base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2595563" indent="-149225" defTabSz="895350" fontAlgn="base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052763" indent="-149225" defTabSz="895350" fontAlgn="base">
                <a:spcBef>
                  <a:spcPct val="0"/>
                </a:spcBef>
                <a:spcAft>
                  <a:spcPct val="0"/>
                </a:spcAft>
                <a:tabLst>
                  <a:tab pos="612775" algn="l"/>
                </a:tabLs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000">
                  <a:solidFill>
                    <a:srgbClr val="000000"/>
                  </a:solidFill>
                  <a:ea typeface="ＭＳ Ｐゴシック" charset="-128"/>
                </a:rPr>
                <a:t>資　料</a:t>
              </a:r>
              <a:r>
                <a:rPr kumimoji="0" lang="en-US" altLang="ja-JP" sz="1000">
                  <a:solidFill>
                    <a:srgbClr val="000000"/>
                  </a:solidFill>
                  <a:ea typeface="ＭＳ Ｐゴシック" charset="-128"/>
                </a:rPr>
                <a:t>:	</a:t>
              </a:r>
              <a:r>
                <a:rPr kumimoji="0" lang="ja-JP" altLang="en-US" sz="1000">
                  <a:solidFill>
                    <a:srgbClr val="000000"/>
                  </a:solidFill>
                  <a:ea typeface="ＭＳ Ｐゴシック" charset="-128"/>
                </a:rPr>
                <a:t>資料名</a:t>
              </a:r>
              <a:endParaRPr kumimoji="0" lang="en-US" altLang="ja-JP" sz="1000">
                <a:solidFill>
                  <a:srgbClr val="000000"/>
                </a:solidFill>
                <a:ea typeface="ＭＳ Ｐゴシック" charset="-128"/>
              </a:endParaRPr>
            </a:p>
          </p:txBody>
        </p:sp>
      </p:grpSp>
      <p:grpSp>
        <p:nvGrpSpPr>
          <p:cNvPr id="418828" name="ACET" hidden="1"/>
          <p:cNvGrpSpPr>
            <a:grpSpLocks/>
          </p:cNvGrpSpPr>
          <p:nvPr/>
        </p:nvGrpSpPr>
        <p:grpSpPr bwMode="auto">
          <a:xfrm>
            <a:off x="1976207" y="1150019"/>
            <a:ext cx="5801189" cy="518318"/>
            <a:chOff x="915" y="710"/>
            <a:chExt cx="2686" cy="320"/>
          </a:xfrm>
        </p:grpSpPr>
        <p:cxnSp>
          <p:nvCxnSpPr>
            <p:cNvPr id="418829" name="AutoShape 13" hidden="1"/>
            <p:cNvCxnSpPr>
              <a:cxnSpLocks noChangeShapeType="1"/>
              <a:stCxn id="418830" idx="4"/>
              <a:endCxn id="418830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8830" name="AutoShape 14" hidden="1"/>
            <p:cNvSpPr>
              <a:spLocks noChangeArrowheads="1"/>
            </p:cNvSpPr>
            <p:nvPr/>
          </p:nvSpPr>
          <p:spPr bwMode="auto">
            <a:xfrm>
              <a:off x="915" y="710"/>
              <a:ext cx="2686" cy="3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600" b="1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サブタイトル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600">
                  <a:solidFill>
                    <a:srgbClr val="808080"/>
                  </a:solidFill>
                  <a:latin typeface="Arial" charset="0"/>
                  <a:ea typeface="ＭＳ Ｐゴシック" charset="-128"/>
                </a:rPr>
                <a:t>単位</a:t>
              </a:r>
            </a:p>
          </p:txBody>
        </p:sp>
      </p:grpSp>
      <p:sp>
        <p:nvSpPr>
          <p:cNvPr id="418832" name="doc id"/>
          <p:cNvSpPr>
            <a:spLocks noChangeArrowheads="1"/>
          </p:cNvSpPr>
          <p:nvPr/>
        </p:nvSpPr>
        <p:spPr bwMode="auto">
          <a:xfrm>
            <a:off x="10995479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8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-1750764" y="1105573"/>
            <a:ext cx="188479" cy="340428"/>
          </a:xfrm>
          <a:prstGeom prst="rect">
            <a:avLst/>
          </a:prstGeom>
          <a:noFill/>
        </p:spPr>
        <p:txBody>
          <a:bodyPr wrap="none" lIns="93296" tIns="46648" rIns="93296" bIns="46648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ja-JP" altLang="en-US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2" name="Rectangle 5"/>
          <p:cNvSpPr>
            <a:spLocks/>
          </p:cNvSpPr>
          <p:nvPr userDrawn="1"/>
        </p:nvSpPr>
        <p:spPr>
          <a:xfrm>
            <a:off x="8787434" y="6487064"/>
            <a:ext cx="2637068" cy="37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3296" tIns="46648" rIns="93296" bIns="466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4400" fontAlgn="base">
              <a:lnSpc>
                <a:spcPct val="107000"/>
              </a:lnSpc>
              <a:spcBef>
                <a:spcPct val="0"/>
              </a:spcBef>
              <a:spcAft>
                <a:spcPts val="816"/>
              </a:spcAft>
            </a:pPr>
            <a:r>
              <a:rPr kumimoji="0" lang="en-US" sz="1800" i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 Capital</a:t>
            </a:r>
            <a:endParaRPr kumimoji="0" lang="en-US" sz="1100" i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4"/>
          <p:cNvSpPr txBox="1"/>
          <p:nvPr userDrawn="1"/>
        </p:nvSpPr>
        <p:spPr>
          <a:xfrm>
            <a:off x="11626138" y="6566446"/>
            <a:ext cx="284012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7943E1-11CC-4348-A8D7-5DFD53A04494}" type="slidenum">
              <a:rPr lang="ja-JP" altLang="en-US" sz="1200">
                <a:solidFill>
                  <a:srgbClr val="FFFFFF"/>
                </a:solidFill>
                <a:latin typeface="+mj-lt"/>
                <a:ea typeface="ＭＳ Ｐゴシック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ja-JP" altLang="en-US" sz="120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6454004"/>
            <a:ext cx="12192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9550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526" rtl="0" fontAlgn="base">
        <a:spcBef>
          <a:spcPct val="0"/>
        </a:spcBef>
        <a:spcAft>
          <a:spcPct val="0"/>
        </a:spcAft>
        <a:defRPr kumimoji="1" sz="2900" b="1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2pPr>
      <a:lvl3pPr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3pPr>
      <a:lvl4pPr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4pPr>
      <a:lvl5pPr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5pPr>
      <a:lvl6pPr marL="466481"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6pPr>
      <a:lvl7pPr marL="932962"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7pPr>
      <a:lvl8pPr marL="1399443"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8pPr>
      <a:lvl9pPr marL="1865925" algn="l" defTabSz="913526" rtl="0" fontAlgn="base">
        <a:spcBef>
          <a:spcPct val="0"/>
        </a:spcBef>
        <a:spcAft>
          <a:spcPct val="0"/>
        </a:spcAft>
        <a:defRPr kumimoji="1" sz="1900" b="1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algn="l" defTabSz="913526" rtl="0" fontAlgn="base">
        <a:spcBef>
          <a:spcPct val="0"/>
        </a:spcBef>
        <a:spcAft>
          <a:spcPct val="0"/>
        </a:spcAft>
        <a:buClr>
          <a:schemeClr val="tx2"/>
        </a:buClr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kumimoji="1" sz="2000">
          <a:solidFill>
            <a:schemeClr val="tx1"/>
          </a:solidFill>
          <a:latin typeface="+mn-lt"/>
          <a:ea typeface="+mn-ea"/>
        </a:defRPr>
      </a:lvl2pPr>
      <a:lvl3pPr marL="466481" indent="-267255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3pPr>
      <a:lvl4pPr marL="626835" indent="-158733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kumimoji="1" sz="2000">
          <a:solidFill>
            <a:schemeClr val="tx1"/>
          </a:solidFill>
          <a:latin typeface="+mn-lt"/>
          <a:ea typeface="+mn-ea"/>
        </a:defRPr>
      </a:lvl4pPr>
      <a:lvl5pPr marL="761271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2000">
          <a:solidFill>
            <a:schemeClr val="tx1"/>
          </a:solidFill>
          <a:latin typeface="+mn-lt"/>
          <a:ea typeface="+mn-ea"/>
        </a:defRPr>
      </a:lvl5pPr>
      <a:lvl6pPr marL="1227752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>
          <a:solidFill>
            <a:schemeClr val="tx1"/>
          </a:solidFill>
          <a:latin typeface="+mn-lt"/>
          <a:ea typeface="+mn-ea"/>
        </a:defRPr>
      </a:lvl6pPr>
      <a:lvl7pPr marL="1694234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>
          <a:solidFill>
            <a:schemeClr val="tx1"/>
          </a:solidFill>
          <a:latin typeface="+mn-lt"/>
          <a:ea typeface="+mn-ea"/>
        </a:defRPr>
      </a:lvl7pPr>
      <a:lvl8pPr marL="2160715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>
          <a:solidFill>
            <a:schemeClr val="tx1"/>
          </a:solidFill>
          <a:latin typeface="+mn-lt"/>
          <a:ea typeface="+mn-ea"/>
        </a:defRPr>
      </a:lvl8pPr>
      <a:lvl9pPr marL="2627196" indent="-132818" algn="l" defTabSz="913526" rtl="0" fontAlgn="base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4.xml"/><Relationship Id="rId7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image" Target="../media/image25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10" Type="http://schemas.openxmlformats.org/officeDocument/2006/relationships/tags" Target="../tags/tag40.xml"/><Relationship Id="rId19" Type="http://schemas.openxmlformats.org/officeDocument/2006/relationships/image" Target="../media/image22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tags" Target="../tags/tag59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tags" Target="../tags/tag58.xml"/><Relationship Id="rId5" Type="http://schemas.openxmlformats.org/officeDocument/2006/relationships/tags" Target="../tags/tag52.xml"/><Relationship Id="rId15" Type="http://schemas.openxmlformats.org/officeDocument/2006/relationships/image" Target="../media/image27.png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9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tiff"/><Relationship Id="rId4" Type="http://schemas.openxmlformats.org/officeDocument/2006/relationships/image" Target="../media/image14.jpe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1.wp.com/www.bioenergyconsult.com/wp-content/uploads/2014/02/trash-burning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840"/>
            <a:ext cx="12192000" cy="60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/>
          <p:cNvSpPr txBox="1">
            <a:spLocks/>
          </p:cNvSpPr>
          <p:nvPr/>
        </p:nvSpPr>
        <p:spPr bwMode="auto">
          <a:xfrm>
            <a:off x="1524000" y="4746293"/>
            <a:ext cx="9134856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fontAlgn="base">
              <a:spcBef>
                <a:spcPct val="0"/>
              </a:spcBef>
              <a:spcAft>
                <a:spcPct val="0"/>
              </a:spcAft>
              <a:defRPr kumimoji="1" sz="3300" b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66481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32962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99443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65925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619" lvl="1" algn="ctr">
              <a:lnSpc>
                <a:spcPct val="90000"/>
              </a:lnSpc>
              <a:spcAft>
                <a:spcPct val="30000"/>
              </a:spcAft>
            </a:pPr>
            <a:r>
              <a:rPr lang="en-US" sz="4200" kern="0" dirty="0"/>
              <a:t>A FUND TO LEVERAGE WASTE TO POWER POSITIVE CHANGE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0" y="1412098"/>
            <a:ext cx="9134856" cy="1006429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>
            <a:spAutoFit/>
          </a:bodyPr>
          <a:lstStyle/>
          <a:p>
            <a:pPr marL="1619" lvl="1" algn="ctr">
              <a:lnSpc>
                <a:spcPct val="90000"/>
              </a:lnSpc>
              <a:spcAft>
                <a:spcPct val="30000"/>
              </a:spcAft>
            </a:pPr>
            <a:r>
              <a:rPr lang="en-US" sz="6600" b="1" kern="0" dirty="0">
                <a:solidFill>
                  <a:schemeClr val="tx2"/>
                </a:solidFill>
              </a:rPr>
              <a:t>CLEAN CAPITAL </a:t>
            </a:r>
          </a:p>
        </p:txBody>
      </p:sp>
    </p:spTree>
    <p:extLst>
      <p:ext uri="{BB962C8B-B14F-4D97-AF65-F5344CB8AC3E}">
        <p14:creationId xmlns:p14="http://schemas.microsoft.com/office/powerpoint/2010/main" val="7330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088136"/>
            <a:ext cx="12192000" cy="199339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6" name="Title 5"/>
          <p:cNvSpPr txBox="1">
            <a:spLocks/>
          </p:cNvSpPr>
          <p:nvPr/>
        </p:nvSpPr>
        <p:spPr bwMode="auto">
          <a:xfrm>
            <a:off x="420894" y="1300774"/>
            <a:ext cx="11466576" cy="35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fontAlgn="base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66481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32962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99443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65925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619" lvl="1">
              <a:lnSpc>
                <a:spcPct val="90000"/>
              </a:lnSpc>
              <a:spcAft>
                <a:spcPts val="2400"/>
              </a:spcAft>
            </a:pPr>
            <a:r>
              <a:rPr lang="en-US" sz="2400" dirty="0"/>
              <a:t>Clean Capital aims to…</a:t>
            </a:r>
            <a:endParaRPr lang="en-US" sz="2400" dirty="0" smtClean="0"/>
          </a:p>
          <a:p>
            <a:pPr marL="458819" lvl="1" indent="-4572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Bridge </a:t>
            </a:r>
            <a:r>
              <a:rPr lang="en-US" sz="2400" dirty="0"/>
              <a:t>the financing gap by providing a fixed income solution</a:t>
            </a:r>
          </a:p>
          <a:p>
            <a:pPr marL="458819" lvl="1" indent="-4572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Build and lead the </a:t>
            </a:r>
            <a:r>
              <a:rPr lang="en-US" sz="2400" i="1" dirty="0"/>
              <a:t>decentralized</a:t>
            </a:r>
            <a:r>
              <a:rPr lang="en-US" sz="2400" dirty="0"/>
              <a:t> W2E </a:t>
            </a:r>
            <a:r>
              <a:rPr lang="en-US" sz="2400" dirty="0" smtClean="0"/>
              <a:t>industry</a:t>
            </a:r>
          </a:p>
          <a:p>
            <a:pPr marL="458819" lvl="1" indent="-4572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Deploy </a:t>
            </a:r>
            <a:r>
              <a:rPr lang="en-US" sz="2400" dirty="0"/>
              <a:t>small-scale installations faster</a:t>
            </a:r>
          </a:p>
          <a:p>
            <a:pPr marL="458819" lvl="1" indent="-4572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Help eliminate waste from slums </a:t>
            </a:r>
          </a:p>
          <a:p>
            <a:pPr marL="458819" lvl="1" indent="-4572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Empower the people of Sub Sharan Africa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61986" y="234864"/>
            <a:ext cx="11725484" cy="446276"/>
          </a:xfrm>
        </p:spPr>
        <p:txBody>
          <a:bodyPr/>
          <a:lstStyle/>
          <a:p>
            <a:r>
              <a:rPr kumimoji="1" lang="en-US" altLang="ja-JP" dirty="0" smtClean="0"/>
              <a:t>Clean Capital goals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61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Capital economics</a:t>
            </a:r>
            <a:endParaRPr lang="en-GB" dirty="0"/>
          </a:p>
        </p:txBody>
      </p:sp>
      <p:cxnSp>
        <p:nvCxnSpPr>
          <p:cNvPr id="4" name="直線矢印コネクタ 441"/>
          <p:cNvCxnSpPr/>
          <p:nvPr/>
        </p:nvCxnSpPr>
        <p:spPr bwMode="auto">
          <a:xfrm flipH="1">
            <a:off x="2799159" y="2928188"/>
            <a:ext cx="21229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直線矢印コネクタ 434"/>
          <p:cNvCxnSpPr/>
          <p:nvPr/>
        </p:nvCxnSpPr>
        <p:spPr bwMode="auto">
          <a:xfrm flipV="1">
            <a:off x="2923209" y="2506780"/>
            <a:ext cx="1000264" cy="19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矢印コネクタ 441"/>
          <p:cNvCxnSpPr/>
          <p:nvPr/>
        </p:nvCxnSpPr>
        <p:spPr bwMode="auto">
          <a:xfrm flipH="1">
            <a:off x="4799856" y="2928188"/>
            <a:ext cx="21229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矢印コネクタ 434"/>
          <p:cNvCxnSpPr/>
          <p:nvPr/>
        </p:nvCxnSpPr>
        <p:spPr bwMode="auto">
          <a:xfrm flipV="1">
            <a:off x="4269962" y="2506780"/>
            <a:ext cx="1428679" cy="93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正方形/長方形 2"/>
          <p:cNvSpPr/>
          <p:nvPr/>
        </p:nvSpPr>
        <p:spPr bwMode="auto">
          <a:xfrm>
            <a:off x="987552" y="1032706"/>
            <a:ext cx="2444000" cy="523475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正方形/長方形 269"/>
          <p:cNvSpPr/>
          <p:nvPr/>
        </p:nvSpPr>
        <p:spPr bwMode="auto">
          <a:xfrm>
            <a:off x="3359697" y="1032706"/>
            <a:ext cx="1876001" cy="52347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0" name="正方形/長方形 270"/>
          <p:cNvSpPr/>
          <p:nvPr/>
        </p:nvSpPr>
        <p:spPr bwMode="auto">
          <a:xfrm>
            <a:off x="5235698" y="1032706"/>
            <a:ext cx="5344765" cy="523475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1" name="正方形/長方形 3"/>
          <p:cNvSpPr/>
          <p:nvPr/>
        </p:nvSpPr>
        <p:spPr bwMode="auto">
          <a:xfrm>
            <a:off x="5649597" y="2157051"/>
            <a:ext cx="870857" cy="1570669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Debt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2" name="正方形/長方形 4"/>
          <p:cNvSpPr/>
          <p:nvPr/>
        </p:nvSpPr>
        <p:spPr bwMode="auto">
          <a:xfrm>
            <a:off x="5649597" y="3727719"/>
            <a:ext cx="870857" cy="673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Equity</a:t>
            </a: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3" name="正方形/長方形 5"/>
          <p:cNvSpPr/>
          <p:nvPr/>
        </p:nvSpPr>
        <p:spPr bwMode="auto">
          <a:xfrm>
            <a:off x="3909563" y="2157051"/>
            <a:ext cx="870857" cy="1570669"/>
          </a:xfrm>
          <a:prstGeom prst="rect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Debt</a:t>
            </a:r>
            <a:endParaRPr kumimoji="0" lang="en-US" altLang="ja-JP" sz="1600" baseline="-250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4" name="正方形/長方形 6"/>
          <p:cNvSpPr/>
          <p:nvPr/>
        </p:nvSpPr>
        <p:spPr bwMode="auto">
          <a:xfrm>
            <a:off x="3909563" y="3318194"/>
            <a:ext cx="870857" cy="40952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latin typeface="Arial" charset="0"/>
                <a:ea typeface="ＭＳ Ｐゴシック" charset="-128"/>
              </a:rPr>
              <a:t>Equity</a:t>
            </a:r>
            <a:endParaRPr kumimoji="0" lang="ja-JP" altLang="en-US" sz="1600" baseline="-25000" dirty="0">
              <a:latin typeface="Arial" charset="0"/>
              <a:ea typeface="ＭＳ Ｐゴシック" charset="-128"/>
            </a:endParaRPr>
          </a:p>
        </p:txBody>
      </p:sp>
      <p:sp>
        <p:nvSpPr>
          <p:cNvPr id="15" name="正方形/長方形 10"/>
          <p:cNvSpPr/>
          <p:nvPr/>
        </p:nvSpPr>
        <p:spPr>
          <a:xfrm>
            <a:off x="5649597" y="1504302"/>
            <a:ext cx="8354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chemeClr val="accent4"/>
                </a:solidFill>
              </a:rPr>
              <a:t>Op Co.</a:t>
            </a:r>
          </a:p>
        </p:txBody>
      </p:sp>
      <p:sp>
        <p:nvSpPr>
          <p:cNvPr id="16" name="正方形/長方形 32"/>
          <p:cNvSpPr/>
          <p:nvPr/>
        </p:nvSpPr>
        <p:spPr>
          <a:xfrm>
            <a:off x="8553569" y="1504302"/>
            <a:ext cx="17235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chemeClr val="accent4"/>
                </a:solidFill>
              </a:rPr>
              <a:t>Local community</a:t>
            </a:r>
            <a:endParaRPr lang="ja-JP" altLang="en-US" sz="1600" i="1" dirty="0">
              <a:solidFill>
                <a:schemeClr val="accent4"/>
              </a:solidFill>
            </a:endParaRPr>
          </a:p>
        </p:txBody>
      </p:sp>
      <p:sp>
        <p:nvSpPr>
          <p:cNvPr id="17" name="テキスト ボックス 33"/>
          <p:cNvSpPr txBox="1"/>
          <p:nvPr/>
        </p:nvSpPr>
        <p:spPr>
          <a:xfrm>
            <a:off x="987552" y="2157050"/>
            <a:ext cx="23417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Development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lang="en-US" altLang="ja-JP" sz="1400" dirty="0" smtClean="0"/>
              <a:t>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Pension funds</a:t>
            </a:r>
            <a:endParaRPr lang="en-US" altLang="ja-JP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Family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Corporate foundations</a:t>
            </a:r>
            <a:endParaRPr lang="en-US" altLang="ja-JP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400" dirty="0"/>
          </a:p>
        </p:txBody>
      </p:sp>
      <p:sp>
        <p:nvSpPr>
          <p:cNvPr id="19" name="テキスト ボックス 35"/>
          <p:cNvSpPr txBox="1"/>
          <p:nvPr/>
        </p:nvSpPr>
        <p:spPr>
          <a:xfrm>
            <a:off x="987552" y="3397836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PE, banks</a:t>
            </a:r>
            <a:endParaRPr lang="en-US" altLang="ja-JP" sz="1400" dirty="0"/>
          </a:p>
        </p:txBody>
      </p:sp>
      <p:cxnSp>
        <p:nvCxnSpPr>
          <p:cNvPr id="20" name="直線コネクタ 37"/>
          <p:cNvCxnSpPr/>
          <p:nvPr/>
        </p:nvCxnSpPr>
        <p:spPr bwMode="auto">
          <a:xfrm flipV="1">
            <a:off x="1078992" y="3312911"/>
            <a:ext cx="28305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39"/>
          <p:cNvCxnSpPr/>
          <p:nvPr/>
        </p:nvCxnSpPr>
        <p:spPr bwMode="auto">
          <a:xfrm flipV="1">
            <a:off x="1078992" y="3727720"/>
            <a:ext cx="464804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図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297" y="2171774"/>
            <a:ext cx="1016797" cy="1016797"/>
          </a:xfrm>
          <a:prstGeom prst="rect">
            <a:avLst/>
          </a:prstGeom>
        </p:spPr>
      </p:pic>
      <p:sp>
        <p:nvSpPr>
          <p:cNvPr id="23" name="テキスト ボックス 400"/>
          <p:cNvSpPr txBox="1"/>
          <p:nvPr/>
        </p:nvSpPr>
        <p:spPr>
          <a:xfrm>
            <a:off x="8734115" y="2058301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Supplier of waste</a:t>
            </a:r>
            <a:endParaRPr lang="ja-JP" altLang="en-US" sz="1400" b="1" dirty="0"/>
          </a:p>
        </p:txBody>
      </p:sp>
      <p:cxnSp>
        <p:nvCxnSpPr>
          <p:cNvPr id="24" name="直線矢印コネクタ 434"/>
          <p:cNvCxnSpPr/>
          <p:nvPr/>
        </p:nvCxnSpPr>
        <p:spPr bwMode="auto">
          <a:xfrm>
            <a:off x="6520952" y="2503662"/>
            <a:ext cx="2122920" cy="3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矢印コネクタ 441"/>
          <p:cNvCxnSpPr/>
          <p:nvPr/>
        </p:nvCxnSpPr>
        <p:spPr bwMode="auto">
          <a:xfrm flipH="1">
            <a:off x="6520954" y="2928188"/>
            <a:ext cx="21229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矢印コネクタ 457"/>
          <p:cNvCxnSpPr>
            <a:stCxn id="29" idx="2"/>
          </p:cNvCxnSpPr>
          <p:nvPr/>
        </p:nvCxnSpPr>
        <p:spPr bwMode="auto">
          <a:xfrm>
            <a:off x="4344992" y="4437861"/>
            <a:ext cx="1304605" cy="11266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矢印コネクタ 430"/>
          <p:cNvCxnSpPr/>
          <p:nvPr/>
        </p:nvCxnSpPr>
        <p:spPr bwMode="auto">
          <a:xfrm flipH="1">
            <a:off x="4764495" y="4349365"/>
            <a:ext cx="8851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線矢印コネクタ 461"/>
          <p:cNvCxnSpPr>
            <a:endCxn id="12" idx="2"/>
          </p:cNvCxnSpPr>
          <p:nvPr/>
        </p:nvCxnSpPr>
        <p:spPr bwMode="auto">
          <a:xfrm flipV="1">
            <a:off x="6085025" y="4400863"/>
            <a:ext cx="0" cy="8211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正方形/長方形 470"/>
          <p:cNvSpPr/>
          <p:nvPr/>
        </p:nvSpPr>
        <p:spPr bwMode="auto">
          <a:xfrm>
            <a:off x="3909563" y="4226363"/>
            <a:ext cx="870857" cy="2114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>
                <a:latin typeface="Arial" charset="0"/>
                <a:ea typeface="ＭＳ Ｐゴシック" charset="-128"/>
              </a:rPr>
              <a:t>10%  </a:t>
            </a:r>
            <a:r>
              <a:rPr kumimoji="0" lang="en-US" altLang="ja-JP" sz="1200" dirty="0" err="1">
                <a:latin typeface="Arial" charset="0"/>
                <a:ea typeface="ＭＳ Ｐゴシック" charset="-128"/>
              </a:rPr>
              <a:t>Eq</a:t>
            </a:r>
            <a:endParaRPr kumimoji="0" lang="ja-JP" altLang="en-US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30" name="Rectangle 120"/>
          <p:cNvSpPr>
            <a:spLocks noChangeArrowheads="1"/>
          </p:cNvSpPr>
          <p:nvPr>
            <p:custDataLst>
              <p:tags r:id="rId1"/>
            </p:custDataLst>
          </p:nvPr>
        </p:nvSpPr>
        <p:spPr bwMode="blackWhite">
          <a:xfrm>
            <a:off x="1856349" y="1058808"/>
            <a:ext cx="1155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accent3"/>
                </a:solidFill>
              </a:rPr>
              <a:t>Global</a:t>
            </a:r>
          </a:p>
          <a:p>
            <a:r>
              <a:rPr lang="en-US" altLang="ja-JP" sz="1400" b="1" dirty="0">
                <a:solidFill>
                  <a:schemeClr val="accent3"/>
                </a:solidFill>
              </a:rPr>
              <a:t>Cap. </a:t>
            </a:r>
            <a:r>
              <a:rPr lang="en-US" altLang="ja-JP" sz="1400" b="1" dirty="0" err="1">
                <a:solidFill>
                  <a:schemeClr val="accent3"/>
                </a:solidFill>
              </a:rPr>
              <a:t>Mkt</a:t>
            </a:r>
            <a:endParaRPr lang="en-US" altLang="ja-JP" sz="1400" b="1" dirty="0">
              <a:solidFill>
                <a:schemeClr val="accent3"/>
              </a:solidFill>
            </a:endParaRPr>
          </a:p>
        </p:txBody>
      </p:sp>
      <p:sp>
        <p:nvSpPr>
          <p:cNvPr id="31" name="Rectangle 122"/>
          <p:cNvSpPr>
            <a:spLocks noChangeArrowheads="1"/>
          </p:cNvSpPr>
          <p:nvPr>
            <p:custDataLst>
              <p:tags r:id="rId2"/>
            </p:custDataLst>
          </p:nvPr>
        </p:nvSpPr>
        <p:spPr bwMode="blackWhite">
          <a:xfrm>
            <a:off x="3445651" y="1065496"/>
            <a:ext cx="9937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accent3"/>
                </a:solidFill>
              </a:rPr>
              <a:t>Europe</a:t>
            </a:r>
          </a:p>
        </p:txBody>
      </p:sp>
      <p:sp>
        <p:nvSpPr>
          <p:cNvPr id="32" name="Rectangle 124"/>
          <p:cNvSpPr>
            <a:spLocks noChangeArrowheads="1"/>
          </p:cNvSpPr>
          <p:nvPr>
            <p:custDataLst>
              <p:tags r:id="rId3"/>
            </p:custDataLst>
          </p:nvPr>
        </p:nvSpPr>
        <p:spPr bwMode="blackWhite">
          <a:xfrm>
            <a:off x="5283954" y="1058806"/>
            <a:ext cx="99536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accent3"/>
                </a:solidFill>
              </a:rPr>
              <a:t>SSA</a:t>
            </a:r>
          </a:p>
        </p:txBody>
      </p:sp>
      <p:sp>
        <p:nvSpPr>
          <p:cNvPr id="33" name="正方形/長方形 191"/>
          <p:cNvSpPr/>
          <p:nvPr/>
        </p:nvSpPr>
        <p:spPr>
          <a:xfrm>
            <a:off x="3374087" y="1504302"/>
            <a:ext cx="1685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i="1" dirty="0">
                <a:solidFill>
                  <a:schemeClr val="accent4"/>
                </a:solidFill>
              </a:rPr>
              <a:t>Clean Capital</a:t>
            </a:r>
          </a:p>
          <a:p>
            <a:r>
              <a:rPr lang="en-US" altLang="ja-JP" sz="1200" i="1" dirty="0">
                <a:solidFill>
                  <a:schemeClr val="accent4"/>
                </a:solidFill>
              </a:rPr>
              <a:t>Financial Gatekeeper </a:t>
            </a:r>
            <a:endParaRPr lang="ja-JP" altLang="en-US" sz="1200" dirty="0">
              <a:solidFill>
                <a:schemeClr val="accent4"/>
              </a:solidFill>
            </a:endParaRPr>
          </a:p>
        </p:txBody>
      </p:sp>
      <p:sp>
        <p:nvSpPr>
          <p:cNvPr id="34" name="正方形/長方形 192"/>
          <p:cNvSpPr/>
          <p:nvPr/>
        </p:nvSpPr>
        <p:spPr>
          <a:xfrm>
            <a:off x="3371085" y="3732768"/>
            <a:ext cx="1864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ja-JP" sz="1600" i="1" dirty="0">
              <a:solidFill>
                <a:schemeClr val="accent4"/>
              </a:solidFill>
            </a:endParaRPr>
          </a:p>
          <a:p>
            <a:r>
              <a:rPr lang="en-US" altLang="ja-JP" sz="1200" i="1" dirty="0">
                <a:solidFill>
                  <a:schemeClr val="accent4"/>
                </a:solidFill>
              </a:rPr>
              <a:t>Operational Gatekeeper </a:t>
            </a:r>
            <a:endParaRPr lang="ja-JP" altLang="en-US" sz="1200" dirty="0">
              <a:solidFill>
                <a:schemeClr val="accent4"/>
              </a:solidFill>
            </a:endParaRPr>
          </a:p>
        </p:txBody>
      </p:sp>
      <p:pic>
        <p:nvPicPr>
          <p:cNvPr id="35" name="図 1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651" y="3825932"/>
            <a:ext cx="1057211" cy="225526"/>
          </a:xfrm>
          <a:prstGeom prst="rect">
            <a:avLst/>
          </a:prstGeom>
        </p:spPr>
      </p:pic>
      <p:sp>
        <p:nvSpPr>
          <p:cNvPr id="36" name="正方形/長方形 47"/>
          <p:cNvSpPr/>
          <p:nvPr/>
        </p:nvSpPr>
        <p:spPr>
          <a:xfrm>
            <a:off x="5781635" y="5516285"/>
            <a:ext cx="2631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1600" i="1" dirty="0">
                <a:solidFill>
                  <a:srgbClr val="002960"/>
                </a:solidFill>
              </a:rPr>
              <a:t>Local Companies</a:t>
            </a:r>
            <a:endParaRPr lang="en-US" altLang="ja-JP" sz="1200" i="1" dirty="0">
              <a:solidFill>
                <a:schemeClr val="accent4"/>
              </a:solidFill>
            </a:endParaRPr>
          </a:p>
          <a:p>
            <a:r>
              <a:rPr lang="en-US" altLang="ja-JP" sz="1200" i="1" dirty="0">
                <a:solidFill>
                  <a:schemeClr val="accent4"/>
                </a:solidFill>
              </a:rPr>
              <a:t>As LOCAL Operational Gatekeeper </a:t>
            </a:r>
            <a:endParaRPr lang="ja-JP" altLang="en-US" sz="1200" dirty="0">
              <a:solidFill>
                <a:schemeClr val="accent4"/>
              </a:solidFill>
            </a:endParaRPr>
          </a:p>
        </p:txBody>
      </p:sp>
      <p:pic>
        <p:nvPicPr>
          <p:cNvPr id="37" name="図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569" y="2171774"/>
            <a:ext cx="1016797" cy="1016797"/>
          </a:xfrm>
          <a:prstGeom prst="rect">
            <a:avLst/>
          </a:prstGeom>
        </p:spPr>
      </p:pic>
      <p:grpSp>
        <p:nvGrpSpPr>
          <p:cNvPr id="38" name="Group 10"/>
          <p:cNvGrpSpPr>
            <a:grpSpLocks noChangeAspect="1"/>
          </p:cNvGrpSpPr>
          <p:nvPr/>
        </p:nvGrpSpPr>
        <p:grpSpPr bwMode="auto">
          <a:xfrm>
            <a:off x="9771796" y="3449067"/>
            <a:ext cx="779463" cy="611188"/>
            <a:chOff x="780" y="2330"/>
            <a:chExt cx="1161" cy="721"/>
          </a:xfrm>
        </p:grpSpPr>
        <p:sp>
          <p:nvSpPr>
            <p:cNvPr id="39" name="Freeform 11"/>
            <p:cNvSpPr>
              <a:spLocks noChangeAspect="1"/>
            </p:cNvSpPr>
            <p:nvPr/>
          </p:nvSpPr>
          <p:spPr bwMode="auto">
            <a:xfrm>
              <a:off x="781" y="2911"/>
              <a:ext cx="496" cy="139"/>
            </a:xfrm>
            <a:custGeom>
              <a:avLst/>
              <a:gdLst>
                <a:gd name="T0" fmla="*/ 404 w 992"/>
                <a:gd name="T1" fmla="*/ 274 h 279"/>
                <a:gd name="T2" fmla="*/ 317 w 992"/>
                <a:gd name="T3" fmla="*/ 54 h 279"/>
                <a:gd name="T4" fmla="*/ 331 w 992"/>
                <a:gd name="T5" fmla="*/ 51 h 279"/>
                <a:gd name="T6" fmla="*/ 307 w 992"/>
                <a:gd name="T7" fmla="*/ 0 h 279"/>
                <a:gd name="T8" fmla="*/ 0 w 992"/>
                <a:gd name="T9" fmla="*/ 0 h 279"/>
                <a:gd name="T10" fmla="*/ 0 w 992"/>
                <a:gd name="T11" fmla="*/ 279 h 279"/>
                <a:gd name="T12" fmla="*/ 992 w 992"/>
                <a:gd name="T13" fmla="*/ 279 h 279"/>
                <a:gd name="T14" fmla="*/ 404 w 992"/>
                <a:gd name="T15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2" h="279">
                  <a:moveTo>
                    <a:pt x="404" y="274"/>
                  </a:moveTo>
                  <a:lnTo>
                    <a:pt x="317" y="54"/>
                  </a:lnTo>
                  <a:lnTo>
                    <a:pt x="331" y="51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279"/>
                  </a:lnTo>
                  <a:lnTo>
                    <a:pt x="992" y="279"/>
                  </a:lnTo>
                  <a:lnTo>
                    <a:pt x="404" y="274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12"/>
            <p:cNvSpPr>
              <a:spLocks noChangeAspect="1"/>
            </p:cNvSpPr>
            <p:nvPr/>
          </p:nvSpPr>
          <p:spPr bwMode="auto">
            <a:xfrm>
              <a:off x="780" y="2848"/>
              <a:ext cx="214" cy="68"/>
            </a:xfrm>
            <a:custGeom>
              <a:avLst/>
              <a:gdLst>
                <a:gd name="T0" fmla="*/ 424 w 428"/>
                <a:gd name="T1" fmla="*/ 67 h 136"/>
                <a:gd name="T2" fmla="*/ 412 w 428"/>
                <a:gd name="T3" fmla="*/ 61 h 136"/>
                <a:gd name="T4" fmla="*/ 408 w 428"/>
                <a:gd name="T5" fmla="*/ 71 h 136"/>
                <a:gd name="T6" fmla="*/ 384 w 428"/>
                <a:gd name="T7" fmla="*/ 86 h 136"/>
                <a:gd name="T8" fmla="*/ 373 w 428"/>
                <a:gd name="T9" fmla="*/ 91 h 136"/>
                <a:gd name="T10" fmla="*/ 367 w 428"/>
                <a:gd name="T11" fmla="*/ 93 h 136"/>
                <a:gd name="T12" fmla="*/ 341 w 428"/>
                <a:gd name="T13" fmla="*/ 91 h 136"/>
                <a:gd name="T14" fmla="*/ 339 w 428"/>
                <a:gd name="T15" fmla="*/ 77 h 136"/>
                <a:gd name="T16" fmla="*/ 342 w 428"/>
                <a:gd name="T17" fmla="*/ 49 h 136"/>
                <a:gd name="T18" fmla="*/ 324 w 428"/>
                <a:gd name="T19" fmla="*/ 32 h 136"/>
                <a:gd name="T20" fmla="*/ 309 w 428"/>
                <a:gd name="T21" fmla="*/ 39 h 136"/>
                <a:gd name="T22" fmla="*/ 306 w 428"/>
                <a:gd name="T23" fmla="*/ 56 h 136"/>
                <a:gd name="T24" fmla="*/ 295 w 428"/>
                <a:gd name="T25" fmla="*/ 67 h 136"/>
                <a:gd name="T26" fmla="*/ 275 w 428"/>
                <a:gd name="T27" fmla="*/ 62 h 136"/>
                <a:gd name="T28" fmla="*/ 261 w 428"/>
                <a:gd name="T29" fmla="*/ 93 h 136"/>
                <a:gd name="T30" fmla="*/ 246 w 428"/>
                <a:gd name="T31" fmla="*/ 93 h 136"/>
                <a:gd name="T32" fmla="*/ 248 w 428"/>
                <a:gd name="T33" fmla="*/ 78 h 136"/>
                <a:gd name="T34" fmla="*/ 222 w 428"/>
                <a:gd name="T35" fmla="*/ 62 h 136"/>
                <a:gd name="T36" fmla="*/ 234 w 428"/>
                <a:gd name="T37" fmla="*/ 42 h 136"/>
                <a:gd name="T38" fmla="*/ 213 w 428"/>
                <a:gd name="T39" fmla="*/ 18 h 136"/>
                <a:gd name="T40" fmla="*/ 212 w 428"/>
                <a:gd name="T41" fmla="*/ 21 h 136"/>
                <a:gd name="T42" fmla="*/ 194 w 428"/>
                <a:gd name="T43" fmla="*/ 11 h 136"/>
                <a:gd name="T44" fmla="*/ 179 w 428"/>
                <a:gd name="T45" fmla="*/ 31 h 136"/>
                <a:gd name="T46" fmla="*/ 181 w 428"/>
                <a:gd name="T47" fmla="*/ 57 h 136"/>
                <a:gd name="T48" fmla="*/ 157 w 428"/>
                <a:gd name="T49" fmla="*/ 71 h 136"/>
                <a:gd name="T50" fmla="*/ 153 w 428"/>
                <a:gd name="T51" fmla="*/ 65 h 136"/>
                <a:gd name="T52" fmla="*/ 145 w 428"/>
                <a:gd name="T53" fmla="*/ 24 h 136"/>
                <a:gd name="T54" fmla="*/ 149 w 428"/>
                <a:gd name="T55" fmla="*/ 22 h 136"/>
                <a:gd name="T56" fmla="*/ 119 w 428"/>
                <a:gd name="T57" fmla="*/ 7 h 136"/>
                <a:gd name="T58" fmla="*/ 119 w 428"/>
                <a:gd name="T59" fmla="*/ 35 h 136"/>
                <a:gd name="T60" fmla="*/ 93 w 428"/>
                <a:gd name="T61" fmla="*/ 31 h 136"/>
                <a:gd name="T62" fmla="*/ 93 w 428"/>
                <a:gd name="T63" fmla="*/ 27 h 136"/>
                <a:gd name="T64" fmla="*/ 81 w 428"/>
                <a:gd name="T65" fmla="*/ 18 h 136"/>
                <a:gd name="T66" fmla="*/ 80 w 428"/>
                <a:gd name="T67" fmla="*/ 3 h 136"/>
                <a:gd name="T68" fmla="*/ 56 w 428"/>
                <a:gd name="T69" fmla="*/ 7 h 136"/>
                <a:gd name="T70" fmla="*/ 54 w 428"/>
                <a:gd name="T71" fmla="*/ 31 h 136"/>
                <a:gd name="T72" fmla="*/ 69 w 428"/>
                <a:gd name="T73" fmla="*/ 48 h 136"/>
                <a:gd name="T74" fmla="*/ 58 w 428"/>
                <a:gd name="T75" fmla="*/ 50 h 136"/>
                <a:gd name="T76" fmla="*/ 65 w 428"/>
                <a:gd name="T77" fmla="*/ 88 h 136"/>
                <a:gd name="T78" fmla="*/ 43 w 428"/>
                <a:gd name="T79" fmla="*/ 83 h 136"/>
                <a:gd name="T80" fmla="*/ 43 w 428"/>
                <a:gd name="T81" fmla="*/ 77 h 136"/>
                <a:gd name="T82" fmla="*/ 31 w 428"/>
                <a:gd name="T83" fmla="*/ 70 h 136"/>
                <a:gd name="T84" fmla="*/ 28 w 428"/>
                <a:gd name="T85" fmla="*/ 57 h 136"/>
                <a:gd name="T86" fmla="*/ 21 w 428"/>
                <a:gd name="T87" fmla="*/ 57 h 136"/>
                <a:gd name="T88" fmla="*/ 21 w 428"/>
                <a:gd name="T89" fmla="*/ 98 h 136"/>
                <a:gd name="T90" fmla="*/ 0 w 428"/>
                <a:gd name="T91" fmla="*/ 103 h 136"/>
                <a:gd name="T92" fmla="*/ 0 w 428"/>
                <a:gd name="T93" fmla="*/ 115 h 136"/>
                <a:gd name="T94" fmla="*/ 418 w 428"/>
                <a:gd name="T95" fmla="*/ 111 h 136"/>
                <a:gd name="T96" fmla="*/ 427 w 428"/>
                <a:gd name="T97" fmla="*/ 8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" h="136">
                  <a:moveTo>
                    <a:pt x="428" y="77"/>
                  </a:moveTo>
                  <a:lnTo>
                    <a:pt x="428" y="72"/>
                  </a:lnTo>
                  <a:lnTo>
                    <a:pt x="427" y="69"/>
                  </a:lnTo>
                  <a:lnTo>
                    <a:pt x="424" y="67"/>
                  </a:lnTo>
                  <a:lnTo>
                    <a:pt x="420" y="63"/>
                  </a:lnTo>
                  <a:lnTo>
                    <a:pt x="418" y="62"/>
                  </a:lnTo>
                  <a:lnTo>
                    <a:pt x="415" y="61"/>
                  </a:lnTo>
                  <a:lnTo>
                    <a:pt x="412" y="61"/>
                  </a:lnTo>
                  <a:lnTo>
                    <a:pt x="410" y="62"/>
                  </a:lnTo>
                  <a:lnTo>
                    <a:pt x="409" y="65"/>
                  </a:lnTo>
                  <a:lnTo>
                    <a:pt x="408" y="69"/>
                  </a:lnTo>
                  <a:lnTo>
                    <a:pt x="408" y="71"/>
                  </a:lnTo>
                  <a:lnTo>
                    <a:pt x="408" y="71"/>
                  </a:lnTo>
                  <a:lnTo>
                    <a:pt x="399" y="76"/>
                  </a:lnTo>
                  <a:lnTo>
                    <a:pt x="390" y="80"/>
                  </a:lnTo>
                  <a:lnTo>
                    <a:pt x="384" y="86"/>
                  </a:lnTo>
                  <a:lnTo>
                    <a:pt x="379" y="93"/>
                  </a:lnTo>
                  <a:lnTo>
                    <a:pt x="378" y="93"/>
                  </a:lnTo>
                  <a:lnTo>
                    <a:pt x="375" y="92"/>
                  </a:lnTo>
                  <a:lnTo>
                    <a:pt x="373" y="91"/>
                  </a:lnTo>
                  <a:lnTo>
                    <a:pt x="370" y="91"/>
                  </a:lnTo>
                  <a:lnTo>
                    <a:pt x="367" y="92"/>
                  </a:lnTo>
                  <a:lnTo>
                    <a:pt x="367" y="93"/>
                  </a:lnTo>
                  <a:lnTo>
                    <a:pt x="367" y="93"/>
                  </a:lnTo>
                  <a:lnTo>
                    <a:pt x="366" y="93"/>
                  </a:lnTo>
                  <a:lnTo>
                    <a:pt x="366" y="93"/>
                  </a:lnTo>
                  <a:lnTo>
                    <a:pt x="343" y="93"/>
                  </a:lnTo>
                  <a:lnTo>
                    <a:pt x="341" y="91"/>
                  </a:lnTo>
                  <a:lnTo>
                    <a:pt x="339" y="88"/>
                  </a:lnTo>
                  <a:lnTo>
                    <a:pt x="336" y="86"/>
                  </a:lnTo>
                  <a:lnTo>
                    <a:pt x="334" y="83"/>
                  </a:lnTo>
                  <a:lnTo>
                    <a:pt x="339" y="77"/>
                  </a:lnTo>
                  <a:lnTo>
                    <a:pt x="341" y="71"/>
                  </a:lnTo>
                  <a:lnTo>
                    <a:pt x="343" y="64"/>
                  </a:lnTo>
                  <a:lnTo>
                    <a:pt x="344" y="56"/>
                  </a:lnTo>
                  <a:lnTo>
                    <a:pt x="342" y="49"/>
                  </a:lnTo>
                  <a:lnTo>
                    <a:pt x="339" y="44"/>
                  </a:lnTo>
                  <a:lnTo>
                    <a:pt x="334" y="39"/>
                  </a:lnTo>
                  <a:lnTo>
                    <a:pt x="328" y="35"/>
                  </a:lnTo>
                  <a:lnTo>
                    <a:pt x="324" y="32"/>
                  </a:lnTo>
                  <a:lnTo>
                    <a:pt x="319" y="30"/>
                  </a:lnTo>
                  <a:lnTo>
                    <a:pt x="314" y="31"/>
                  </a:lnTo>
                  <a:lnTo>
                    <a:pt x="310" y="35"/>
                  </a:lnTo>
                  <a:lnTo>
                    <a:pt x="309" y="39"/>
                  </a:lnTo>
                  <a:lnTo>
                    <a:pt x="309" y="44"/>
                  </a:lnTo>
                  <a:lnTo>
                    <a:pt x="309" y="48"/>
                  </a:lnTo>
                  <a:lnTo>
                    <a:pt x="309" y="52"/>
                  </a:lnTo>
                  <a:lnTo>
                    <a:pt x="306" y="56"/>
                  </a:lnTo>
                  <a:lnTo>
                    <a:pt x="304" y="61"/>
                  </a:lnTo>
                  <a:lnTo>
                    <a:pt x="301" y="65"/>
                  </a:lnTo>
                  <a:lnTo>
                    <a:pt x="297" y="70"/>
                  </a:lnTo>
                  <a:lnTo>
                    <a:pt x="295" y="67"/>
                  </a:lnTo>
                  <a:lnTo>
                    <a:pt x="293" y="64"/>
                  </a:lnTo>
                  <a:lnTo>
                    <a:pt x="289" y="63"/>
                  </a:lnTo>
                  <a:lnTo>
                    <a:pt x="286" y="61"/>
                  </a:lnTo>
                  <a:lnTo>
                    <a:pt x="275" y="62"/>
                  </a:lnTo>
                  <a:lnTo>
                    <a:pt x="268" y="69"/>
                  </a:lnTo>
                  <a:lnTo>
                    <a:pt x="264" y="79"/>
                  </a:lnTo>
                  <a:lnTo>
                    <a:pt x="261" y="92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46" y="93"/>
                  </a:lnTo>
                  <a:lnTo>
                    <a:pt x="246" y="90"/>
                  </a:lnTo>
                  <a:lnTo>
                    <a:pt x="248" y="85"/>
                  </a:lnTo>
                  <a:lnTo>
                    <a:pt x="248" y="82"/>
                  </a:lnTo>
                  <a:lnTo>
                    <a:pt x="248" y="78"/>
                  </a:lnTo>
                  <a:lnTo>
                    <a:pt x="243" y="71"/>
                  </a:lnTo>
                  <a:lnTo>
                    <a:pt x="237" y="67"/>
                  </a:lnTo>
                  <a:lnTo>
                    <a:pt x="229" y="63"/>
                  </a:lnTo>
                  <a:lnTo>
                    <a:pt x="222" y="62"/>
                  </a:lnTo>
                  <a:lnTo>
                    <a:pt x="226" y="57"/>
                  </a:lnTo>
                  <a:lnTo>
                    <a:pt x="229" y="53"/>
                  </a:lnTo>
                  <a:lnTo>
                    <a:pt x="232" y="48"/>
                  </a:lnTo>
                  <a:lnTo>
                    <a:pt x="234" y="42"/>
                  </a:lnTo>
                  <a:lnTo>
                    <a:pt x="234" y="32"/>
                  </a:lnTo>
                  <a:lnTo>
                    <a:pt x="229" y="24"/>
                  </a:lnTo>
                  <a:lnTo>
                    <a:pt x="221" y="19"/>
                  </a:lnTo>
                  <a:lnTo>
                    <a:pt x="213" y="18"/>
                  </a:lnTo>
                  <a:lnTo>
                    <a:pt x="212" y="18"/>
                  </a:lnTo>
                  <a:lnTo>
                    <a:pt x="212" y="19"/>
                  </a:lnTo>
                  <a:lnTo>
                    <a:pt x="212" y="19"/>
                  </a:lnTo>
                  <a:lnTo>
                    <a:pt x="212" y="21"/>
                  </a:lnTo>
                  <a:lnTo>
                    <a:pt x="207" y="17"/>
                  </a:lnTo>
                  <a:lnTo>
                    <a:pt x="202" y="14"/>
                  </a:lnTo>
                  <a:lnTo>
                    <a:pt x="197" y="10"/>
                  </a:lnTo>
                  <a:lnTo>
                    <a:pt x="194" y="11"/>
                  </a:lnTo>
                  <a:lnTo>
                    <a:pt x="189" y="15"/>
                  </a:lnTo>
                  <a:lnTo>
                    <a:pt x="184" y="19"/>
                  </a:lnTo>
                  <a:lnTo>
                    <a:pt x="181" y="25"/>
                  </a:lnTo>
                  <a:lnTo>
                    <a:pt x="179" y="31"/>
                  </a:lnTo>
                  <a:lnTo>
                    <a:pt x="179" y="38"/>
                  </a:lnTo>
                  <a:lnTo>
                    <a:pt x="180" y="45"/>
                  </a:lnTo>
                  <a:lnTo>
                    <a:pt x="181" y="52"/>
                  </a:lnTo>
                  <a:lnTo>
                    <a:pt x="181" y="57"/>
                  </a:lnTo>
                  <a:lnTo>
                    <a:pt x="177" y="65"/>
                  </a:lnTo>
                  <a:lnTo>
                    <a:pt x="170" y="70"/>
                  </a:lnTo>
                  <a:lnTo>
                    <a:pt x="164" y="72"/>
                  </a:lnTo>
                  <a:lnTo>
                    <a:pt x="157" y="71"/>
                  </a:lnTo>
                  <a:lnTo>
                    <a:pt x="156" y="70"/>
                  </a:lnTo>
                  <a:lnTo>
                    <a:pt x="156" y="69"/>
                  </a:lnTo>
                  <a:lnTo>
                    <a:pt x="154" y="68"/>
                  </a:lnTo>
                  <a:lnTo>
                    <a:pt x="153" y="65"/>
                  </a:lnTo>
                  <a:lnTo>
                    <a:pt x="152" y="55"/>
                  </a:lnTo>
                  <a:lnTo>
                    <a:pt x="151" y="45"/>
                  </a:lnTo>
                  <a:lnTo>
                    <a:pt x="149" y="34"/>
                  </a:lnTo>
                  <a:lnTo>
                    <a:pt x="145" y="24"/>
                  </a:lnTo>
                  <a:lnTo>
                    <a:pt x="146" y="23"/>
                  </a:lnTo>
                  <a:lnTo>
                    <a:pt x="147" y="23"/>
                  </a:lnTo>
                  <a:lnTo>
                    <a:pt x="149" y="23"/>
                  </a:lnTo>
                  <a:lnTo>
                    <a:pt x="149" y="22"/>
                  </a:lnTo>
                  <a:lnTo>
                    <a:pt x="143" y="16"/>
                  </a:lnTo>
                  <a:lnTo>
                    <a:pt x="136" y="11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4"/>
                  </a:lnTo>
                  <a:lnTo>
                    <a:pt x="118" y="21"/>
                  </a:lnTo>
                  <a:lnTo>
                    <a:pt x="119" y="27"/>
                  </a:lnTo>
                  <a:lnTo>
                    <a:pt x="119" y="35"/>
                  </a:lnTo>
                  <a:lnTo>
                    <a:pt x="113" y="35"/>
                  </a:lnTo>
                  <a:lnTo>
                    <a:pt x="106" y="35"/>
                  </a:lnTo>
                  <a:lnTo>
                    <a:pt x="99" y="34"/>
                  </a:lnTo>
                  <a:lnTo>
                    <a:pt x="93" y="31"/>
                  </a:lnTo>
                  <a:lnTo>
                    <a:pt x="93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1" y="25"/>
                  </a:lnTo>
                  <a:lnTo>
                    <a:pt x="88" y="23"/>
                  </a:lnTo>
                  <a:lnTo>
                    <a:pt x="83" y="21"/>
                  </a:lnTo>
                  <a:lnTo>
                    <a:pt x="81" y="18"/>
                  </a:lnTo>
                  <a:lnTo>
                    <a:pt x="81" y="15"/>
                  </a:lnTo>
                  <a:lnTo>
                    <a:pt x="81" y="10"/>
                  </a:lnTo>
                  <a:lnTo>
                    <a:pt x="81" y="7"/>
                  </a:lnTo>
                  <a:lnTo>
                    <a:pt x="80" y="3"/>
                  </a:lnTo>
                  <a:lnTo>
                    <a:pt x="74" y="1"/>
                  </a:lnTo>
                  <a:lnTo>
                    <a:pt x="67" y="0"/>
                  </a:lnTo>
                  <a:lnTo>
                    <a:pt x="61" y="2"/>
                  </a:lnTo>
                  <a:lnTo>
                    <a:pt x="56" y="7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3" y="25"/>
                  </a:lnTo>
                  <a:lnTo>
                    <a:pt x="54" y="31"/>
                  </a:lnTo>
                  <a:lnTo>
                    <a:pt x="56" y="35"/>
                  </a:lnTo>
                  <a:lnTo>
                    <a:pt x="60" y="40"/>
                  </a:lnTo>
                  <a:lnTo>
                    <a:pt x="65" y="44"/>
                  </a:lnTo>
                  <a:lnTo>
                    <a:pt x="69" y="48"/>
                  </a:lnTo>
                  <a:lnTo>
                    <a:pt x="66" y="48"/>
                  </a:lnTo>
                  <a:lnTo>
                    <a:pt x="62" y="48"/>
                  </a:lnTo>
                  <a:lnTo>
                    <a:pt x="59" y="48"/>
                  </a:lnTo>
                  <a:lnTo>
                    <a:pt x="58" y="50"/>
                  </a:lnTo>
                  <a:lnTo>
                    <a:pt x="56" y="61"/>
                  </a:lnTo>
                  <a:lnTo>
                    <a:pt x="58" y="71"/>
                  </a:lnTo>
                  <a:lnTo>
                    <a:pt x="61" y="79"/>
                  </a:lnTo>
                  <a:lnTo>
                    <a:pt x="65" y="88"/>
                  </a:lnTo>
                  <a:lnTo>
                    <a:pt x="59" y="88"/>
                  </a:lnTo>
                  <a:lnTo>
                    <a:pt x="53" y="88"/>
                  </a:lnTo>
                  <a:lnTo>
                    <a:pt x="47" y="86"/>
                  </a:lnTo>
                  <a:lnTo>
                    <a:pt x="43" y="83"/>
                  </a:lnTo>
                  <a:lnTo>
                    <a:pt x="43" y="82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3" y="77"/>
                  </a:lnTo>
                  <a:lnTo>
                    <a:pt x="40" y="75"/>
                  </a:lnTo>
                  <a:lnTo>
                    <a:pt x="38" y="72"/>
                  </a:lnTo>
                  <a:lnTo>
                    <a:pt x="35" y="71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3"/>
                  </a:lnTo>
                  <a:lnTo>
                    <a:pt x="30" y="60"/>
                  </a:lnTo>
                  <a:lnTo>
                    <a:pt x="28" y="57"/>
                  </a:lnTo>
                  <a:lnTo>
                    <a:pt x="25" y="57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1" y="57"/>
                  </a:lnTo>
                  <a:lnTo>
                    <a:pt x="20" y="68"/>
                  </a:lnTo>
                  <a:lnTo>
                    <a:pt x="20" y="77"/>
                  </a:lnTo>
                  <a:lnTo>
                    <a:pt x="21" y="87"/>
                  </a:lnTo>
                  <a:lnTo>
                    <a:pt x="21" y="98"/>
                  </a:lnTo>
                  <a:lnTo>
                    <a:pt x="15" y="98"/>
                  </a:lnTo>
                  <a:lnTo>
                    <a:pt x="9" y="98"/>
                  </a:lnTo>
                  <a:lnTo>
                    <a:pt x="3" y="99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0" y="136"/>
                  </a:lnTo>
                  <a:lnTo>
                    <a:pt x="428" y="136"/>
                  </a:lnTo>
                  <a:lnTo>
                    <a:pt x="428" y="111"/>
                  </a:lnTo>
                  <a:lnTo>
                    <a:pt x="418" y="111"/>
                  </a:lnTo>
                  <a:lnTo>
                    <a:pt x="418" y="99"/>
                  </a:lnTo>
                  <a:lnTo>
                    <a:pt x="422" y="94"/>
                  </a:lnTo>
                  <a:lnTo>
                    <a:pt x="425" y="88"/>
                  </a:lnTo>
                  <a:lnTo>
                    <a:pt x="427" y="83"/>
                  </a:lnTo>
                  <a:lnTo>
                    <a:pt x="428" y="77"/>
                  </a:lnTo>
                  <a:close/>
                </a:path>
              </a:pathLst>
            </a:cu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13"/>
            <p:cNvSpPr>
              <a:spLocks noChangeAspect="1"/>
            </p:cNvSpPr>
            <p:nvPr/>
          </p:nvSpPr>
          <p:spPr bwMode="auto">
            <a:xfrm>
              <a:off x="986" y="2894"/>
              <a:ext cx="4" cy="1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0 w 7"/>
                <a:gd name="T5" fmla="*/ 0 h 2"/>
                <a:gd name="T6" fmla="*/ 0 w 7"/>
                <a:gd name="T7" fmla="*/ 0 h 2"/>
                <a:gd name="T8" fmla="*/ 0 w 7"/>
                <a:gd name="T9" fmla="*/ 0 h 2"/>
                <a:gd name="T10" fmla="*/ 3 w 7"/>
                <a:gd name="T11" fmla="*/ 0 h 2"/>
                <a:gd name="T12" fmla="*/ 4 w 7"/>
                <a:gd name="T13" fmla="*/ 1 h 2"/>
                <a:gd name="T14" fmla="*/ 6 w 7"/>
                <a:gd name="T15" fmla="*/ 2 h 2"/>
                <a:gd name="T16" fmla="*/ 7 w 7"/>
                <a:gd name="T17" fmla="*/ 2 h 2"/>
                <a:gd name="T18" fmla="*/ 6 w 7"/>
                <a:gd name="T19" fmla="*/ 2 h 2"/>
                <a:gd name="T20" fmla="*/ 6 w 7"/>
                <a:gd name="T21" fmla="*/ 2 h 2"/>
                <a:gd name="T22" fmla="*/ 5 w 7"/>
                <a:gd name="T23" fmla="*/ 2 h 2"/>
                <a:gd name="T24" fmla="*/ 5 w 7"/>
                <a:gd name="T25" fmla="*/ 2 h 2"/>
                <a:gd name="T26" fmla="*/ 0 w 7"/>
                <a:gd name="T27" fmla="*/ 2 h 2"/>
                <a:gd name="T28" fmla="*/ 0 w 7"/>
                <a:gd name="T29" fmla="*/ 2 h 2"/>
                <a:gd name="T30" fmla="*/ 0 w 7"/>
                <a:gd name="T31" fmla="*/ 1 h 2"/>
                <a:gd name="T32" fmla="*/ 0 w 7"/>
                <a:gd name="T33" fmla="*/ 1 h 2"/>
                <a:gd name="T34" fmla="*/ 0 w 7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14"/>
            <p:cNvSpPr>
              <a:spLocks noChangeAspect="1"/>
            </p:cNvSpPr>
            <p:nvPr/>
          </p:nvSpPr>
          <p:spPr bwMode="auto">
            <a:xfrm>
              <a:off x="780" y="2905"/>
              <a:ext cx="214" cy="139"/>
            </a:xfrm>
            <a:custGeom>
              <a:avLst/>
              <a:gdLst>
                <a:gd name="T0" fmla="*/ 428 w 428"/>
                <a:gd name="T1" fmla="*/ 0 h 277"/>
                <a:gd name="T2" fmla="*/ 0 w 428"/>
                <a:gd name="T3" fmla="*/ 54 h 277"/>
                <a:gd name="T4" fmla="*/ 9 w 428"/>
                <a:gd name="T5" fmla="*/ 77 h 277"/>
                <a:gd name="T6" fmla="*/ 20 w 428"/>
                <a:gd name="T7" fmla="*/ 118 h 277"/>
                <a:gd name="T8" fmla="*/ 23 w 428"/>
                <a:gd name="T9" fmla="*/ 160 h 277"/>
                <a:gd name="T10" fmla="*/ 31 w 428"/>
                <a:gd name="T11" fmla="*/ 148 h 277"/>
                <a:gd name="T12" fmla="*/ 38 w 428"/>
                <a:gd name="T13" fmla="*/ 129 h 277"/>
                <a:gd name="T14" fmla="*/ 43 w 428"/>
                <a:gd name="T15" fmla="*/ 114 h 277"/>
                <a:gd name="T16" fmla="*/ 53 w 428"/>
                <a:gd name="T17" fmla="*/ 97 h 277"/>
                <a:gd name="T18" fmla="*/ 58 w 428"/>
                <a:gd name="T19" fmla="*/ 132 h 277"/>
                <a:gd name="T20" fmla="*/ 62 w 428"/>
                <a:gd name="T21" fmla="*/ 179 h 277"/>
                <a:gd name="T22" fmla="*/ 60 w 428"/>
                <a:gd name="T23" fmla="*/ 196 h 277"/>
                <a:gd name="T24" fmla="*/ 54 w 428"/>
                <a:gd name="T25" fmla="*/ 239 h 277"/>
                <a:gd name="T26" fmla="*/ 67 w 428"/>
                <a:gd name="T27" fmla="*/ 277 h 277"/>
                <a:gd name="T28" fmla="*/ 81 w 428"/>
                <a:gd name="T29" fmla="*/ 257 h 277"/>
                <a:gd name="T30" fmla="*/ 88 w 428"/>
                <a:gd name="T31" fmla="*/ 230 h 277"/>
                <a:gd name="T32" fmla="*/ 93 w 428"/>
                <a:gd name="T33" fmla="*/ 216 h 277"/>
                <a:gd name="T34" fmla="*/ 106 w 428"/>
                <a:gd name="T35" fmla="*/ 205 h 277"/>
                <a:gd name="T36" fmla="*/ 118 w 428"/>
                <a:gd name="T37" fmla="*/ 235 h 277"/>
                <a:gd name="T38" fmla="*/ 136 w 428"/>
                <a:gd name="T39" fmla="*/ 255 h 277"/>
                <a:gd name="T40" fmla="*/ 147 w 428"/>
                <a:gd name="T41" fmla="*/ 230 h 277"/>
                <a:gd name="T42" fmla="*/ 151 w 428"/>
                <a:gd name="T43" fmla="*/ 187 h 277"/>
                <a:gd name="T44" fmla="*/ 156 w 428"/>
                <a:gd name="T45" fmla="*/ 136 h 277"/>
                <a:gd name="T46" fmla="*/ 170 w 428"/>
                <a:gd name="T47" fmla="*/ 133 h 277"/>
                <a:gd name="T48" fmla="*/ 180 w 428"/>
                <a:gd name="T49" fmla="*/ 185 h 277"/>
                <a:gd name="T50" fmla="*/ 184 w 428"/>
                <a:gd name="T51" fmla="*/ 237 h 277"/>
                <a:gd name="T52" fmla="*/ 202 w 428"/>
                <a:gd name="T53" fmla="*/ 251 h 277"/>
                <a:gd name="T54" fmla="*/ 212 w 428"/>
                <a:gd name="T55" fmla="*/ 239 h 277"/>
                <a:gd name="T56" fmla="*/ 229 w 428"/>
                <a:gd name="T57" fmla="*/ 229 h 277"/>
                <a:gd name="T58" fmla="*/ 229 w 428"/>
                <a:gd name="T59" fmla="*/ 169 h 277"/>
                <a:gd name="T60" fmla="*/ 237 w 428"/>
                <a:gd name="T61" fmla="*/ 140 h 277"/>
                <a:gd name="T62" fmla="*/ 248 w 428"/>
                <a:gd name="T63" fmla="*/ 101 h 277"/>
                <a:gd name="T64" fmla="*/ 261 w 428"/>
                <a:gd name="T65" fmla="*/ 86 h 277"/>
                <a:gd name="T66" fmla="*/ 264 w 428"/>
                <a:gd name="T67" fmla="*/ 114 h 277"/>
                <a:gd name="T68" fmla="*/ 289 w 428"/>
                <a:gd name="T69" fmla="*/ 148 h 277"/>
                <a:gd name="T70" fmla="*/ 301 w 428"/>
                <a:gd name="T71" fmla="*/ 144 h 277"/>
                <a:gd name="T72" fmla="*/ 309 w 428"/>
                <a:gd name="T73" fmla="*/ 179 h 277"/>
                <a:gd name="T74" fmla="*/ 314 w 428"/>
                <a:gd name="T75" fmla="*/ 214 h 277"/>
                <a:gd name="T76" fmla="*/ 334 w 428"/>
                <a:gd name="T77" fmla="*/ 198 h 277"/>
                <a:gd name="T78" fmla="*/ 343 w 428"/>
                <a:gd name="T79" fmla="*/ 146 h 277"/>
                <a:gd name="T80" fmla="*/ 336 w 428"/>
                <a:gd name="T81" fmla="*/ 101 h 277"/>
                <a:gd name="T82" fmla="*/ 366 w 428"/>
                <a:gd name="T83" fmla="*/ 86 h 277"/>
                <a:gd name="T84" fmla="*/ 367 w 428"/>
                <a:gd name="T85" fmla="*/ 88 h 277"/>
                <a:gd name="T86" fmla="*/ 378 w 428"/>
                <a:gd name="T87" fmla="*/ 86 h 277"/>
                <a:gd name="T88" fmla="*/ 399 w 428"/>
                <a:gd name="T89" fmla="*/ 121 h 277"/>
                <a:gd name="T90" fmla="*/ 409 w 428"/>
                <a:gd name="T91" fmla="*/ 144 h 277"/>
                <a:gd name="T92" fmla="*/ 418 w 428"/>
                <a:gd name="T93" fmla="*/ 151 h 277"/>
                <a:gd name="T94" fmla="*/ 428 w 428"/>
                <a:gd name="T95" fmla="*/ 129 h 277"/>
                <a:gd name="T96" fmla="*/ 422 w 428"/>
                <a:gd name="T97" fmla="*/ 8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" h="277">
                  <a:moveTo>
                    <a:pt x="418" y="76"/>
                  </a:moveTo>
                  <a:lnTo>
                    <a:pt x="418" y="49"/>
                  </a:lnTo>
                  <a:lnTo>
                    <a:pt x="428" y="49"/>
                  </a:lnTo>
                  <a:lnTo>
                    <a:pt x="42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3" y="75"/>
                  </a:lnTo>
                  <a:lnTo>
                    <a:pt x="9" y="77"/>
                  </a:lnTo>
                  <a:lnTo>
                    <a:pt x="15" y="78"/>
                  </a:lnTo>
                  <a:lnTo>
                    <a:pt x="21" y="78"/>
                  </a:lnTo>
                  <a:lnTo>
                    <a:pt x="21" y="99"/>
                  </a:lnTo>
                  <a:lnTo>
                    <a:pt x="20" y="118"/>
                  </a:lnTo>
                  <a:lnTo>
                    <a:pt x="20" y="139"/>
                  </a:lnTo>
                  <a:lnTo>
                    <a:pt x="21" y="159"/>
                  </a:lnTo>
                  <a:lnTo>
                    <a:pt x="22" y="159"/>
                  </a:lnTo>
                  <a:lnTo>
                    <a:pt x="23" y="160"/>
                  </a:lnTo>
                  <a:lnTo>
                    <a:pt x="25" y="160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1" y="148"/>
                  </a:lnTo>
                  <a:lnTo>
                    <a:pt x="31" y="143"/>
                  </a:lnTo>
                  <a:lnTo>
                    <a:pt x="31" y="135"/>
                  </a:lnTo>
                  <a:lnTo>
                    <a:pt x="35" y="133"/>
                  </a:lnTo>
                  <a:lnTo>
                    <a:pt x="38" y="129"/>
                  </a:lnTo>
                  <a:lnTo>
                    <a:pt x="40" y="124"/>
                  </a:lnTo>
                  <a:lnTo>
                    <a:pt x="43" y="120"/>
                  </a:lnTo>
                  <a:lnTo>
                    <a:pt x="43" y="117"/>
                  </a:lnTo>
                  <a:lnTo>
                    <a:pt x="43" y="114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7" y="100"/>
                  </a:lnTo>
                  <a:lnTo>
                    <a:pt x="53" y="97"/>
                  </a:lnTo>
                  <a:lnTo>
                    <a:pt x="59" y="95"/>
                  </a:lnTo>
                  <a:lnTo>
                    <a:pt x="65" y="95"/>
                  </a:lnTo>
                  <a:lnTo>
                    <a:pt x="61" y="114"/>
                  </a:lnTo>
                  <a:lnTo>
                    <a:pt x="58" y="132"/>
                  </a:lnTo>
                  <a:lnTo>
                    <a:pt x="56" y="153"/>
                  </a:lnTo>
                  <a:lnTo>
                    <a:pt x="58" y="174"/>
                  </a:lnTo>
                  <a:lnTo>
                    <a:pt x="59" y="178"/>
                  </a:lnTo>
                  <a:lnTo>
                    <a:pt x="62" y="179"/>
                  </a:lnTo>
                  <a:lnTo>
                    <a:pt x="66" y="178"/>
                  </a:lnTo>
                  <a:lnTo>
                    <a:pt x="69" y="178"/>
                  </a:lnTo>
                  <a:lnTo>
                    <a:pt x="65" y="187"/>
                  </a:lnTo>
                  <a:lnTo>
                    <a:pt x="60" y="196"/>
                  </a:lnTo>
                  <a:lnTo>
                    <a:pt x="56" y="204"/>
                  </a:lnTo>
                  <a:lnTo>
                    <a:pt x="54" y="213"/>
                  </a:lnTo>
                  <a:lnTo>
                    <a:pt x="53" y="227"/>
                  </a:lnTo>
                  <a:lnTo>
                    <a:pt x="54" y="239"/>
                  </a:lnTo>
                  <a:lnTo>
                    <a:pt x="54" y="253"/>
                  </a:lnTo>
                  <a:lnTo>
                    <a:pt x="56" y="265"/>
                  </a:lnTo>
                  <a:lnTo>
                    <a:pt x="61" y="274"/>
                  </a:lnTo>
                  <a:lnTo>
                    <a:pt x="67" y="277"/>
                  </a:lnTo>
                  <a:lnTo>
                    <a:pt x="74" y="275"/>
                  </a:lnTo>
                  <a:lnTo>
                    <a:pt x="80" y="269"/>
                  </a:lnTo>
                  <a:lnTo>
                    <a:pt x="81" y="265"/>
                  </a:lnTo>
                  <a:lnTo>
                    <a:pt x="81" y="257"/>
                  </a:lnTo>
                  <a:lnTo>
                    <a:pt x="81" y="249"/>
                  </a:lnTo>
                  <a:lnTo>
                    <a:pt x="81" y="240"/>
                  </a:lnTo>
                  <a:lnTo>
                    <a:pt x="83" y="235"/>
                  </a:lnTo>
                  <a:lnTo>
                    <a:pt x="88" y="230"/>
                  </a:lnTo>
                  <a:lnTo>
                    <a:pt x="91" y="227"/>
                  </a:lnTo>
                  <a:lnTo>
                    <a:pt x="93" y="221"/>
                  </a:lnTo>
                  <a:lnTo>
                    <a:pt x="93" y="219"/>
                  </a:lnTo>
                  <a:lnTo>
                    <a:pt x="93" y="216"/>
                  </a:lnTo>
                  <a:lnTo>
                    <a:pt x="93" y="215"/>
                  </a:lnTo>
                  <a:lnTo>
                    <a:pt x="93" y="213"/>
                  </a:lnTo>
                  <a:lnTo>
                    <a:pt x="99" y="207"/>
                  </a:lnTo>
                  <a:lnTo>
                    <a:pt x="106" y="205"/>
                  </a:lnTo>
                  <a:lnTo>
                    <a:pt x="113" y="206"/>
                  </a:lnTo>
                  <a:lnTo>
                    <a:pt x="119" y="206"/>
                  </a:lnTo>
                  <a:lnTo>
                    <a:pt x="119" y="221"/>
                  </a:lnTo>
                  <a:lnTo>
                    <a:pt x="118" y="235"/>
                  </a:lnTo>
                  <a:lnTo>
                    <a:pt x="118" y="250"/>
                  </a:lnTo>
                  <a:lnTo>
                    <a:pt x="119" y="265"/>
                  </a:lnTo>
                  <a:lnTo>
                    <a:pt x="127" y="261"/>
                  </a:lnTo>
                  <a:lnTo>
                    <a:pt x="136" y="255"/>
                  </a:lnTo>
                  <a:lnTo>
                    <a:pt x="143" y="245"/>
                  </a:lnTo>
                  <a:lnTo>
                    <a:pt x="149" y="232"/>
                  </a:lnTo>
                  <a:lnTo>
                    <a:pt x="149" y="231"/>
                  </a:lnTo>
                  <a:lnTo>
                    <a:pt x="147" y="230"/>
                  </a:lnTo>
                  <a:lnTo>
                    <a:pt x="146" y="229"/>
                  </a:lnTo>
                  <a:lnTo>
                    <a:pt x="145" y="228"/>
                  </a:lnTo>
                  <a:lnTo>
                    <a:pt x="149" y="208"/>
                  </a:lnTo>
                  <a:lnTo>
                    <a:pt x="151" y="187"/>
                  </a:lnTo>
                  <a:lnTo>
                    <a:pt x="152" y="167"/>
                  </a:lnTo>
                  <a:lnTo>
                    <a:pt x="153" y="145"/>
                  </a:lnTo>
                  <a:lnTo>
                    <a:pt x="154" y="140"/>
                  </a:lnTo>
                  <a:lnTo>
                    <a:pt x="156" y="136"/>
                  </a:lnTo>
                  <a:lnTo>
                    <a:pt x="156" y="132"/>
                  </a:lnTo>
                  <a:lnTo>
                    <a:pt x="157" y="130"/>
                  </a:lnTo>
                  <a:lnTo>
                    <a:pt x="164" y="129"/>
                  </a:lnTo>
                  <a:lnTo>
                    <a:pt x="170" y="133"/>
                  </a:lnTo>
                  <a:lnTo>
                    <a:pt x="177" y="144"/>
                  </a:lnTo>
                  <a:lnTo>
                    <a:pt x="181" y="159"/>
                  </a:lnTo>
                  <a:lnTo>
                    <a:pt x="181" y="173"/>
                  </a:lnTo>
                  <a:lnTo>
                    <a:pt x="180" y="185"/>
                  </a:lnTo>
                  <a:lnTo>
                    <a:pt x="179" y="199"/>
                  </a:lnTo>
                  <a:lnTo>
                    <a:pt x="179" y="213"/>
                  </a:lnTo>
                  <a:lnTo>
                    <a:pt x="181" y="225"/>
                  </a:lnTo>
                  <a:lnTo>
                    <a:pt x="184" y="237"/>
                  </a:lnTo>
                  <a:lnTo>
                    <a:pt x="189" y="246"/>
                  </a:lnTo>
                  <a:lnTo>
                    <a:pt x="194" y="254"/>
                  </a:lnTo>
                  <a:lnTo>
                    <a:pt x="197" y="257"/>
                  </a:lnTo>
                  <a:lnTo>
                    <a:pt x="202" y="251"/>
                  </a:lnTo>
                  <a:lnTo>
                    <a:pt x="207" y="242"/>
                  </a:lnTo>
                  <a:lnTo>
                    <a:pt x="212" y="235"/>
                  </a:lnTo>
                  <a:lnTo>
                    <a:pt x="212" y="237"/>
                  </a:lnTo>
                  <a:lnTo>
                    <a:pt x="212" y="239"/>
                  </a:lnTo>
                  <a:lnTo>
                    <a:pt x="212" y="240"/>
                  </a:lnTo>
                  <a:lnTo>
                    <a:pt x="213" y="240"/>
                  </a:lnTo>
                  <a:lnTo>
                    <a:pt x="221" y="238"/>
                  </a:lnTo>
                  <a:lnTo>
                    <a:pt x="229" y="229"/>
                  </a:lnTo>
                  <a:lnTo>
                    <a:pt x="234" y="213"/>
                  </a:lnTo>
                  <a:lnTo>
                    <a:pt x="234" y="191"/>
                  </a:lnTo>
                  <a:lnTo>
                    <a:pt x="232" y="179"/>
                  </a:lnTo>
                  <a:lnTo>
                    <a:pt x="229" y="169"/>
                  </a:lnTo>
                  <a:lnTo>
                    <a:pt x="226" y="160"/>
                  </a:lnTo>
                  <a:lnTo>
                    <a:pt x="222" y="149"/>
                  </a:lnTo>
                  <a:lnTo>
                    <a:pt x="229" y="146"/>
                  </a:lnTo>
                  <a:lnTo>
                    <a:pt x="237" y="140"/>
                  </a:lnTo>
                  <a:lnTo>
                    <a:pt x="243" y="131"/>
                  </a:lnTo>
                  <a:lnTo>
                    <a:pt x="248" y="117"/>
                  </a:lnTo>
                  <a:lnTo>
                    <a:pt x="248" y="110"/>
                  </a:lnTo>
                  <a:lnTo>
                    <a:pt x="248" y="101"/>
                  </a:lnTo>
                  <a:lnTo>
                    <a:pt x="246" y="93"/>
                  </a:lnTo>
                  <a:lnTo>
                    <a:pt x="246" y="86"/>
                  </a:lnTo>
                  <a:lnTo>
                    <a:pt x="261" y="86"/>
                  </a:lnTo>
                  <a:lnTo>
                    <a:pt x="261" y="86"/>
                  </a:lnTo>
                  <a:lnTo>
                    <a:pt x="261" y="87"/>
                  </a:lnTo>
                  <a:lnTo>
                    <a:pt x="261" y="87"/>
                  </a:lnTo>
                  <a:lnTo>
                    <a:pt x="261" y="88"/>
                  </a:lnTo>
                  <a:lnTo>
                    <a:pt x="264" y="114"/>
                  </a:lnTo>
                  <a:lnTo>
                    <a:pt x="268" y="136"/>
                  </a:lnTo>
                  <a:lnTo>
                    <a:pt x="275" y="149"/>
                  </a:lnTo>
                  <a:lnTo>
                    <a:pt x="286" y="152"/>
                  </a:lnTo>
                  <a:lnTo>
                    <a:pt x="289" y="148"/>
                  </a:lnTo>
                  <a:lnTo>
                    <a:pt x="293" y="145"/>
                  </a:lnTo>
                  <a:lnTo>
                    <a:pt x="295" y="140"/>
                  </a:lnTo>
                  <a:lnTo>
                    <a:pt x="297" y="135"/>
                  </a:lnTo>
                  <a:lnTo>
                    <a:pt x="301" y="144"/>
                  </a:lnTo>
                  <a:lnTo>
                    <a:pt x="304" y="152"/>
                  </a:lnTo>
                  <a:lnTo>
                    <a:pt x="306" y="161"/>
                  </a:lnTo>
                  <a:lnTo>
                    <a:pt x="309" y="171"/>
                  </a:lnTo>
                  <a:lnTo>
                    <a:pt x="309" y="179"/>
                  </a:lnTo>
                  <a:lnTo>
                    <a:pt x="309" y="189"/>
                  </a:lnTo>
                  <a:lnTo>
                    <a:pt x="309" y="198"/>
                  </a:lnTo>
                  <a:lnTo>
                    <a:pt x="310" y="206"/>
                  </a:lnTo>
                  <a:lnTo>
                    <a:pt x="314" y="214"/>
                  </a:lnTo>
                  <a:lnTo>
                    <a:pt x="319" y="215"/>
                  </a:lnTo>
                  <a:lnTo>
                    <a:pt x="324" y="212"/>
                  </a:lnTo>
                  <a:lnTo>
                    <a:pt x="328" y="206"/>
                  </a:lnTo>
                  <a:lnTo>
                    <a:pt x="334" y="198"/>
                  </a:lnTo>
                  <a:lnTo>
                    <a:pt x="339" y="189"/>
                  </a:lnTo>
                  <a:lnTo>
                    <a:pt x="342" y="177"/>
                  </a:lnTo>
                  <a:lnTo>
                    <a:pt x="344" y="162"/>
                  </a:lnTo>
                  <a:lnTo>
                    <a:pt x="343" y="146"/>
                  </a:lnTo>
                  <a:lnTo>
                    <a:pt x="341" y="132"/>
                  </a:lnTo>
                  <a:lnTo>
                    <a:pt x="339" y="120"/>
                  </a:lnTo>
                  <a:lnTo>
                    <a:pt x="334" y="108"/>
                  </a:lnTo>
                  <a:lnTo>
                    <a:pt x="336" y="101"/>
                  </a:lnTo>
                  <a:lnTo>
                    <a:pt x="339" y="97"/>
                  </a:lnTo>
                  <a:lnTo>
                    <a:pt x="341" y="91"/>
                  </a:lnTo>
                  <a:lnTo>
                    <a:pt x="343" y="86"/>
                  </a:lnTo>
                  <a:lnTo>
                    <a:pt x="366" y="86"/>
                  </a:lnTo>
                  <a:lnTo>
                    <a:pt x="366" y="86"/>
                  </a:lnTo>
                  <a:lnTo>
                    <a:pt x="367" y="87"/>
                  </a:lnTo>
                  <a:lnTo>
                    <a:pt x="367" y="87"/>
                  </a:lnTo>
                  <a:lnTo>
                    <a:pt x="367" y="88"/>
                  </a:lnTo>
                  <a:lnTo>
                    <a:pt x="370" y="91"/>
                  </a:lnTo>
                  <a:lnTo>
                    <a:pt x="373" y="91"/>
                  </a:lnTo>
                  <a:lnTo>
                    <a:pt x="375" y="90"/>
                  </a:lnTo>
                  <a:lnTo>
                    <a:pt x="378" y="86"/>
                  </a:lnTo>
                  <a:lnTo>
                    <a:pt x="379" y="86"/>
                  </a:lnTo>
                  <a:lnTo>
                    <a:pt x="384" y="101"/>
                  </a:lnTo>
                  <a:lnTo>
                    <a:pt x="390" y="111"/>
                  </a:lnTo>
                  <a:lnTo>
                    <a:pt x="399" y="121"/>
                  </a:lnTo>
                  <a:lnTo>
                    <a:pt x="408" y="130"/>
                  </a:lnTo>
                  <a:lnTo>
                    <a:pt x="408" y="132"/>
                  </a:lnTo>
                  <a:lnTo>
                    <a:pt x="408" y="137"/>
                  </a:lnTo>
                  <a:lnTo>
                    <a:pt x="409" y="144"/>
                  </a:lnTo>
                  <a:lnTo>
                    <a:pt x="410" y="149"/>
                  </a:lnTo>
                  <a:lnTo>
                    <a:pt x="412" y="152"/>
                  </a:lnTo>
                  <a:lnTo>
                    <a:pt x="415" y="152"/>
                  </a:lnTo>
                  <a:lnTo>
                    <a:pt x="418" y="151"/>
                  </a:lnTo>
                  <a:lnTo>
                    <a:pt x="420" y="147"/>
                  </a:lnTo>
                  <a:lnTo>
                    <a:pt x="424" y="141"/>
                  </a:lnTo>
                  <a:lnTo>
                    <a:pt x="427" y="136"/>
                  </a:lnTo>
                  <a:lnTo>
                    <a:pt x="428" y="129"/>
                  </a:lnTo>
                  <a:lnTo>
                    <a:pt x="428" y="120"/>
                  </a:lnTo>
                  <a:lnTo>
                    <a:pt x="427" y="107"/>
                  </a:lnTo>
                  <a:lnTo>
                    <a:pt x="425" y="95"/>
                  </a:lnTo>
                  <a:lnTo>
                    <a:pt x="422" y="85"/>
                  </a:lnTo>
                  <a:lnTo>
                    <a:pt x="418" y="76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15"/>
            <p:cNvSpPr>
              <a:spLocks noChangeAspect="1"/>
            </p:cNvSpPr>
            <p:nvPr/>
          </p:nvSpPr>
          <p:spPr bwMode="auto">
            <a:xfrm>
              <a:off x="986" y="2927"/>
              <a:ext cx="4" cy="1"/>
            </a:xfrm>
            <a:custGeom>
              <a:avLst/>
              <a:gdLst>
                <a:gd name="T0" fmla="*/ 0 w 7"/>
                <a:gd name="T1" fmla="*/ 0 h 3"/>
                <a:gd name="T2" fmla="*/ 5 w 7"/>
                <a:gd name="T3" fmla="*/ 0 h 3"/>
                <a:gd name="T4" fmla="*/ 5 w 7"/>
                <a:gd name="T5" fmla="*/ 0 h 3"/>
                <a:gd name="T6" fmla="*/ 6 w 7"/>
                <a:gd name="T7" fmla="*/ 0 h 3"/>
                <a:gd name="T8" fmla="*/ 6 w 7"/>
                <a:gd name="T9" fmla="*/ 0 h 3"/>
                <a:gd name="T10" fmla="*/ 7 w 7"/>
                <a:gd name="T11" fmla="*/ 0 h 3"/>
                <a:gd name="T12" fmla="*/ 6 w 7"/>
                <a:gd name="T13" fmla="*/ 0 h 3"/>
                <a:gd name="T14" fmla="*/ 4 w 7"/>
                <a:gd name="T15" fmla="*/ 2 h 3"/>
                <a:gd name="T16" fmla="*/ 3 w 7"/>
                <a:gd name="T17" fmla="*/ 3 h 3"/>
                <a:gd name="T18" fmla="*/ 0 w 7"/>
                <a:gd name="T19" fmla="*/ 3 h 3"/>
                <a:gd name="T20" fmla="*/ 0 w 7"/>
                <a:gd name="T21" fmla="*/ 3 h 3"/>
                <a:gd name="T22" fmla="*/ 0 w 7"/>
                <a:gd name="T23" fmla="*/ 3 h 3"/>
                <a:gd name="T24" fmla="*/ 0 w 7"/>
                <a:gd name="T25" fmla="*/ 3 h 3"/>
                <a:gd name="T26" fmla="*/ 0 w 7"/>
                <a:gd name="T27" fmla="*/ 3 h 3"/>
                <a:gd name="T28" fmla="*/ 0 w 7"/>
                <a:gd name="T29" fmla="*/ 2 h 3"/>
                <a:gd name="T30" fmla="*/ 0 w 7"/>
                <a:gd name="T31" fmla="*/ 2 h 3"/>
                <a:gd name="T32" fmla="*/ 0 w 7"/>
                <a:gd name="T33" fmla="*/ 0 h 3"/>
                <a:gd name="T34" fmla="*/ 0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16"/>
            <p:cNvSpPr>
              <a:spLocks noChangeAspect="1"/>
            </p:cNvSpPr>
            <p:nvPr/>
          </p:nvSpPr>
          <p:spPr bwMode="auto">
            <a:xfrm>
              <a:off x="947" y="2902"/>
              <a:ext cx="994" cy="149"/>
            </a:xfrm>
            <a:custGeom>
              <a:avLst/>
              <a:gdLst>
                <a:gd name="T0" fmla="*/ 0 w 1989"/>
                <a:gd name="T1" fmla="*/ 39 h 298"/>
                <a:gd name="T2" fmla="*/ 1419 w 1989"/>
                <a:gd name="T3" fmla="*/ 298 h 298"/>
                <a:gd name="T4" fmla="*/ 1989 w 1989"/>
                <a:gd name="T5" fmla="*/ 295 h 298"/>
                <a:gd name="T6" fmla="*/ 984 w 1989"/>
                <a:gd name="T7" fmla="*/ 165 h 298"/>
                <a:gd name="T8" fmla="*/ 1084 w 1989"/>
                <a:gd name="T9" fmla="*/ 169 h 298"/>
                <a:gd name="T10" fmla="*/ 1099 w 1989"/>
                <a:gd name="T11" fmla="*/ 147 h 298"/>
                <a:gd name="T12" fmla="*/ 1077 w 1989"/>
                <a:gd name="T13" fmla="*/ 132 h 298"/>
                <a:gd name="T14" fmla="*/ 1023 w 1989"/>
                <a:gd name="T15" fmla="*/ 107 h 298"/>
                <a:gd name="T16" fmla="*/ 61 w 1989"/>
                <a:gd name="T17" fmla="*/ 0 h 298"/>
                <a:gd name="T18" fmla="*/ 54 w 1989"/>
                <a:gd name="T19" fmla="*/ 17 h 298"/>
                <a:gd name="T20" fmla="*/ 0 w 1989"/>
                <a:gd name="T21" fmla="*/ 3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9" h="298">
                  <a:moveTo>
                    <a:pt x="0" y="39"/>
                  </a:moveTo>
                  <a:lnTo>
                    <a:pt x="1419" y="298"/>
                  </a:lnTo>
                  <a:lnTo>
                    <a:pt x="1989" y="295"/>
                  </a:lnTo>
                  <a:lnTo>
                    <a:pt x="984" y="165"/>
                  </a:lnTo>
                  <a:lnTo>
                    <a:pt x="1084" y="169"/>
                  </a:lnTo>
                  <a:lnTo>
                    <a:pt x="1099" y="147"/>
                  </a:lnTo>
                  <a:lnTo>
                    <a:pt x="1077" y="132"/>
                  </a:lnTo>
                  <a:lnTo>
                    <a:pt x="1023" y="107"/>
                  </a:lnTo>
                  <a:lnTo>
                    <a:pt x="61" y="0"/>
                  </a:lnTo>
                  <a:lnTo>
                    <a:pt x="54" y="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17"/>
            <p:cNvSpPr>
              <a:spLocks noChangeAspect="1"/>
            </p:cNvSpPr>
            <p:nvPr/>
          </p:nvSpPr>
          <p:spPr bwMode="auto">
            <a:xfrm>
              <a:off x="934" y="2911"/>
              <a:ext cx="792" cy="139"/>
            </a:xfrm>
            <a:custGeom>
              <a:avLst/>
              <a:gdLst>
                <a:gd name="T0" fmla="*/ 10 w 1582"/>
                <a:gd name="T1" fmla="*/ 54 h 279"/>
                <a:gd name="T2" fmla="*/ 97 w 1582"/>
                <a:gd name="T3" fmla="*/ 274 h 279"/>
                <a:gd name="T4" fmla="*/ 685 w 1582"/>
                <a:gd name="T5" fmla="*/ 279 h 279"/>
                <a:gd name="T6" fmla="*/ 1582 w 1582"/>
                <a:gd name="T7" fmla="*/ 279 h 279"/>
                <a:gd name="T8" fmla="*/ 1580 w 1582"/>
                <a:gd name="T9" fmla="*/ 279 h 279"/>
                <a:gd name="T10" fmla="*/ 1572 w 1582"/>
                <a:gd name="T11" fmla="*/ 277 h 279"/>
                <a:gd name="T12" fmla="*/ 1559 w 1582"/>
                <a:gd name="T13" fmla="*/ 274 h 279"/>
                <a:gd name="T14" fmla="*/ 1542 w 1582"/>
                <a:gd name="T15" fmla="*/ 272 h 279"/>
                <a:gd name="T16" fmla="*/ 1520 w 1582"/>
                <a:gd name="T17" fmla="*/ 267 h 279"/>
                <a:gd name="T18" fmla="*/ 1494 w 1582"/>
                <a:gd name="T19" fmla="*/ 263 h 279"/>
                <a:gd name="T20" fmla="*/ 1465 w 1582"/>
                <a:gd name="T21" fmla="*/ 258 h 279"/>
                <a:gd name="T22" fmla="*/ 1431 w 1582"/>
                <a:gd name="T23" fmla="*/ 252 h 279"/>
                <a:gd name="T24" fmla="*/ 1396 w 1582"/>
                <a:gd name="T25" fmla="*/ 245 h 279"/>
                <a:gd name="T26" fmla="*/ 1357 w 1582"/>
                <a:gd name="T27" fmla="*/ 239 h 279"/>
                <a:gd name="T28" fmla="*/ 1315 w 1582"/>
                <a:gd name="T29" fmla="*/ 232 h 279"/>
                <a:gd name="T30" fmla="*/ 1271 w 1582"/>
                <a:gd name="T31" fmla="*/ 224 h 279"/>
                <a:gd name="T32" fmla="*/ 1226 w 1582"/>
                <a:gd name="T33" fmla="*/ 215 h 279"/>
                <a:gd name="T34" fmla="*/ 1179 w 1582"/>
                <a:gd name="T35" fmla="*/ 207 h 279"/>
                <a:gd name="T36" fmla="*/ 1130 w 1582"/>
                <a:gd name="T37" fmla="*/ 199 h 279"/>
                <a:gd name="T38" fmla="*/ 1080 w 1582"/>
                <a:gd name="T39" fmla="*/ 190 h 279"/>
                <a:gd name="T40" fmla="*/ 1031 w 1582"/>
                <a:gd name="T41" fmla="*/ 182 h 279"/>
                <a:gd name="T42" fmla="*/ 979 w 1582"/>
                <a:gd name="T43" fmla="*/ 173 h 279"/>
                <a:gd name="T44" fmla="*/ 928 w 1582"/>
                <a:gd name="T45" fmla="*/ 164 h 279"/>
                <a:gd name="T46" fmla="*/ 877 w 1582"/>
                <a:gd name="T47" fmla="*/ 156 h 279"/>
                <a:gd name="T48" fmla="*/ 827 w 1582"/>
                <a:gd name="T49" fmla="*/ 146 h 279"/>
                <a:gd name="T50" fmla="*/ 777 w 1582"/>
                <a:gd name="T51" fmla="*/ 138 h 279"/>
                <a:gd name="T52" fmla="*/ 729 w 1582"/>
                <a:gd name="T53" fmla="*/ 129 h 279"/>
                <a:gd name="T54" fmla="*/ 682 w 1582"/>
                <a:gd name="T55" fmla="*/ 121 h 279"/>
                <a:gd name="T56" fmla="*/ 636 w 1582"/>
                <a:gd name="T57" fmla="*/ 114 h 279"/>
                <a:gd name="T58" fmla="*/ 592 w 1582"/>
                <a:gd name="T59" fmla="*/ 106 h 279"/>
                <a:gd name="T60" fmla="*/ 550 w 1582"/>
                <a:gd name="T61" fmla="*/ 99 h 279"/>
                <a:gd name="T62" fmla="*/ 511 w 1582"/>
                <a:gd name="T63" fmla="*/ 92 h 279"/>
                <a:gd name="T64" fmla="*/ 475 w 1582"/>
                <a:gd name="T65" fmla="*/ 87 h 279"/>
                <a:gd name="T66" fmla="*/ 442 w 1582"/>
                <a:gd name="T67" fmla="*/ 82 h 279"/>
                <a:gd name="T68" fmla="*/ 413 w 1582"/>
                <a:gd name="T69" fmla="*/ 77 h 279"/>
                <a:gd name="T70" fmla="*/ 387 w 1582"/>
                <a:gd name="T71" fmla="*/ 73 h 279"/>
                <a:gd name="T72" fmla="*/ 341 w 1582"/>
                <a:gd name="T73" fmla="*/ 66 h 279"/>
                <a:gd name="T74" fmla="*/ 298 w 1582"/>
                <a:gd name="T75" fmla="*/ 59 h 279"/>
                <a:gd name="T76" fmla="*/ 259 w 1582"/>
                <a:gd name="T77" fmla="*/ 53 h 279"/>
                <a:gd name="T78" fmla="*/ 223 w 1582"/>
                <a:gd name="T79" fmla="*/ 49 h 279"/>
                <a:gd name="T80" fmla="*/ 190 w 1582"/>
                <a:gd name="T81" fmla="*/ 44 h 279"/>
                <a:gd name="T82" fmla="*/ 160 w 1582"/>
                <a:gd name="T83" fmla="*/ 39 h 279"/>
                <a:gd name="T84" fmla="*/ 133 w 1582"/>
                <a:gd name="T85" fmla="*/ 36 h 279"/>
                <a:gd name="T86" fmla="*/ 110 w 1582"/>
                <a:gd name="T87" fmla="*/ 32 h 279"/>
                <a:gd name="T88" fmla="*/ 90 w 1582"/>
                <a:gd name="T89" fmla="*/ 30 h 279"/>
                <a:gd name="T90" fmla="*/ 71 w 1582"/>
                <a:gd name="T91" fmla="*/ 28 h 279"/>
                <a:gd name="T92" fmla="*/ 57 w 1582"/>
                <a:gd name="T93" fmla="*/ 25 h 279"/>
                <a:gd name="T94" fmla="*/ 45 w 1582"/>
                <a:gd name="T95" fmla="*/ 24 h 279"/>
                <a:gd name="T96" fmla="*/ 36 w 1582"/>
                <a:gd name="T97" fmla="*/ 23 h 279"/>
                <a:gd name="T98" fmla="*/ 29 w 1582"/>
                <a:gd name="T99" fmla="*/ 22 h 279"/>
                <a:gd name="T100" fmla="*/ 25 w 1582"/>
                <a:gd name="T101" fmla="*/ 22 h 279"/>
                <a:gd name="T102" fmla="*/ 24 w 1582"/>
                <a:gd name="T103" fmla="*/ 22 h 279"/>
                <a:gd name="T104" fmla="*/ 100 w 1582"/>
                <a:gd name="T105" fmla="*/ 0 h 279"/>
                <a:gd name="T106" fmla="*/ 78 w 1582"/>
                <a:gd name="T107" fmla="*/ 0 h 279"/>
                <a:gd name="T108" fmla="*/ 0 w 1582"/>
                <a:gd name="T109" fmla="*/ 0 h 279"/>
                <a:gd name="T110" fmla="*/ 24 w 1582"/>
                <a:gd name="T111" fmla="*/ 51 h 279"/>
                <a:gd name="T112" fmla="*/ 10 w 1582"/>
                <a:gd name="T113" fmla="*/ 5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82" h="279">
                  <a:moveTo>
                    <a:pt x="10" y="54"/>
                  </a:moveTo>
                  <a:lnTo>
                    <a:pt x="97" y="274"/>
                  </a:lnTo>
                  <a:lnTo>
                    <a:pt x="685" y="279"/>
                  </a:lnTo>
                  <a:lnTo>
                    <a:pt x="1582" y="279"/>
                  </a:lnTo>
                  <a:lnTo>
                    <a:pt x="1580" y="279"/>
                  </a:lnTo>
                  <a:lnTo>
                    <a:pt x="1572" y="277"/>
                  </a:lnTo>
                  <a:lnTo>
                    <a:pt x="1559" y="274"/>
                  </a:lnTo>
                  <a:lnTo>
                    <a:pt x="1542" y="272"/>
                  </a:lnTo>
                  <a:lnTo>
                    <a:pt x="1520" y="267"/>
                  </a:lnTo>
                  <a:lnTo>
                    <a:pt x="1494" y="263"/>
                  </a:lnTo>
                  <a:lnTo>
                    <a:pt x="1465" y="258"/>
                  </a:lnTo>
                  <a:lnTo>
                    <a:pt x="1431" y="252"/>
                  </a:lnTo>
                  <a:lnTo>
                    <a:pt x="1396" y="245"/>
                  </a:lnTo>
                  <a:lnTo>
                    <a:pt x="1357" y="239"/>
                  </a:lnTo>
                  <a:lnTo>
                    <a:pt x="1315" y="232"/>
                  </a:lnTo>
                  <a:lnTo>
                    <a:pt x="1271" y="224"/>
                  </a:lnTo>
                  <a:lnTo>
                    <a:pt x="1226" y="215"/>
                  </a:lnTo>
                  <a:lnTo>
                    <a:pt x="1179" y="207"/>
                  </a:lnTo>
                  <a:lnTo>
                    <a:pt x="1130" y="199"/>
                  </a:lnTo>
                  <a:lnTo>
                    <a:pt x="1080" y="190"/>
                  </a:lnTo>
                  <a:lnTo>
                    <a:pt x="1031" y="182"/>
                  </a:lnTo>
                  <a:lnTo>
                    <a:pt x="979" y="173"/>
                  </a:lnTo>
                  <a:lnTo>
                    <a:pt x="928" y="164"/>
                  </a:lnTo>
                  <a:lnTo>
                    <a:pt x="877" y="156"/>
                  </a:lnTo>
                  <a:lnTo>
                    <a:pt x="827" y="146"/>
                  </a:lnTo>
                  <a:lnTo>
                    <a:pt x="777" y="138"/>
                  </a:lnTo>
                  <a:lnTo>
                    <a:pt x="729" y="129"/>
                  </a:lnTo>
                  <a:lnTo>
                    <a:pt x="682" y="121"/>
                  </a:lnTo>
                  <a:lnTo>
                    <a:pt x="636" y="114"/>
                  </a:lnTo>
                  <a:lnTo>
                    <a:pt x="592" y="106"/>
                  </a:lnTo>
                  <a:lnTo>
                    <a:pt x="550" y="99"/>
                  </a:lnTo>
                  <a:lnTo>
                    <a:pt x="511" y="92"/>
                  </a:lnTo>
                  <a:lnTo>
                    <a:pt x="475" y="87"/>
                  </a:lnTo>
                  <a:lnTo>
                    <a:pt x="442" y="82"/>
                  </a:lnTo>
                  <a:lnTo>
                    <a:pt x="413" y="77"/>
                  </a:lnTo>
                  <a:lnTo>
                    <a:pt x="387" y="73"/>
                  </a:lnTo>
                  <a:lnTo>
                    <a:pt x="341" y="66"/>
                  </a:lnTo>
                  <a:lnTo>
                    <a:pt x="298" y="59"/>
                  </a:lnTo>
                  <a:lnTo>
                    <a:pt x="259" y="53"/>
                  </a:lnTo>
                  <a:lnTo>
                    <a:pt x="223" y="49"/>
                  </a:lnTo>
                  <a:lnTo>
                    <a:pt x="190" y="44"/>
                  </a:lnTo>
                  <a:lnTo>
                    <a:pt x="160" y="39"/>
                  </a:lnTo>
                  <a:lnTo>
                    <a:pt x="133" y="36"/>
                  </a:lnTo>
                  <a:lnTo>
                    <a:pt x="110" y="32"/>
                  </a:lnTo>
                  <a:lnTo>
                    <a:pt x="90" y="30"/>
                  </a:lnTo>
                  <a:lnTo>
                    <a:pt x="71" y="28"/>
                  </a:lnTo>
                  <a:lnTo>
                    <a:pt x="57" y="25"/>
                  </a:lnTo>
                  <a:lnTo>
                    <a:pt x="45" y="24"/>
                  </a:lnTo>
                  <a:lnTo>
                    <a:pt x="36" y="23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100" y="0"/>
                  </a:lnTo>
                  <a:lnTo>
                    <a:pt x="78" y="0"/>
                  </a:lnTo>
                  <a:lnTo>
                    <a:pt x="0" y="0"/>
                  </a:lnTo>
                  <a:lnTo>
                    <a:pt x="24" y="51"/>
                  </a:lnTo>
                  <a:lnTo>
                    <a:pt x="10" y="54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18"/>
            <p:cNvSpPr>
              <a:spLocks noChangeAspect="1"/>
            </p:cNvSpPr>
            <p:nvPr/>
          </p:nvSpPr>
          <p:spPr bwMode="auto">
            <a:xfrm>
              <a:off x="1446" y="2891"/>
              <a:ext cx="483" cy="159"/>
            </a:xfrm>
            <a:custGeom>
              <a:avLst/>
              <a:gdLst>
                <a:gd name="T0" fmla="*/ 24 w 967"/>
                <a:gd name="T1" fmla="*/ 129 h 318"/>
                <a:gd name="T2" fmla="*/ 28 w 967"/>
                <a:gd name="T3" fmla="*/ 129 h 318"/>
                <a:gd name="T4" fmla="*/ 40 w 967"/>
                <a:gd name="T5" fmla="*/ 127 h 318"/>
                <a:gd name="T6" fmla="*/ 58 w 967"/>
                <a:gd name="T7" fmla="*/ 124 h 318"/>
                <a:gd name="T8" fmla="*/ 82 w 967"/>
                <a:gd name="T9" fmla="*/ 121 h 318"/>
                <a:gd name="T10" fmla="*/ 111 w 967"/>
                <a:gd name="T11" fmla="*/ 117 h 318"/>
                <a:gd name="T12" fmla="*/ 144 w 967"/>
                <a:gd name="T13" fmla="*/ 113 h 318"/>
                <a:gd name="T14" fmla="*/ 179 w 967"/>
                <a:gd name="T15" fmla="*/ 108 h 318"/>
                <a:gd name="T16" fmla="*/ 215 w 967"/>
                <a:gd name="T17" fmla="*/ 104 h 318"/>
                <a:gd name="T18" fmla="*/ 252 w 967"/>
                <a:gd name="T19" fmla="*/ 98 h 318"/>
                <a:gd name="T20" fmla="*/ 287 w 967"/>
                <a:gd name="T21" fmla="*/ 93 h 318"/>
                <a:gd name="T22" fmla="*/ 322 w 967"/>
                <a:gd name="T23" fmla="*/ 88 h 318"/>
                <a:gd name="T24" fmla="*/ 353 w 967"/>
                <a:gd name="T25" fmla="*/ 82 h 318"/>
                <a:gd name="T26" fmla="*/ 381 w 967"/>
                <a:gd name="T27" fmla="*/ 77 h 318"/>
                <a:gd name="T28" fmla="*/ 404 w 967"/>
                <a:gd name="T29" fmla="*/ 73 h 318"/>
                <a:gd name="T30" fmla="*/ 420 w 967"/>
                <a:gd name="T31" fmla="*/ 68 h 318"/>
                <a:gd name="T32" fmla="*/ 430 w 967"/>
                <a:gd name="T33" fmla="*/ 64 h 318"/>
                <a:gd name="T34" fmla="*/ 441 w 967"/>
                <a:gd name="T35" fmla="*/ 61 h 318"/>
                <a:gd name="T36" fmla="*/ 457 w 967"/>
                <a:gd name="T37" fmla="*/ 56 h 318"/>
                <a:gd name="T38" fmla="*/ 480 w 967"/>
                <a:gd name="T39" fmla="*/ 52 h 318"/>
                <a:gd name="T40" fmla="*/ 507 w 967"/>
                <a:gd name="T41" fmla="*/ 47 h 318"/>
                <a:gd name="T42" fmla="*/ 539 w 967"/>
                <a:gd name="T43" fmla="*/ 41 h 318"/>
                <a:gd name="T44" fmla="*/ 572 w 967"/>
                <a:gd name="T45" fmla="*/ 37 h 318"/>
                <a:gd name="T46" fmla="*/ 608 w 967"/>
                <a:gd name="T47" fmla="*/ 31 h 318"/>
                <a:gd name="T48" fmla="*/ 643 w 967"/>
                <a:gd name="T49" fmla="*/ 25 h 318"/>
                <a:gd name="T50" fmla="*/ 678 w 967"/>
                <a:gd name="T51" fmla="*/ 21 h 318"/>
                <a:gd name="T52" fmla="*/ 711 w 967"/>
                <a:gd name="T53" fmla="*/ 16 h 318"/>
                <a:gd name="T54" fmla="*/ 742 w 967"/>
                <a:gd name="T55" fmla="*/ 12 h 318"/>
                <a:gd name="T56" fmla="*/ 770 w 967"/>
                <a:gd name="T57" fmla="*/ 8 h 318"/>
                <a:gd name="T58" fmla="*/ 792 w 967"/>
                <a:gd name="T59" fmla="*/ 5 h 318"/>
                <a:gd name="T60" fmla="*/ 808 w 967"/>
                <a:gd name="T61" fmla="*/ 2 h 318"/>
                <a:gd name="T62" fmla="*/ 817 w 967"/>
                <a:gd name="T63" fmla="*/ 0 h 318"/>
                <a:gd name="T64" fmla="*/ 818 w 967"/>
                <a:gd name="T65" fmla="*/ 0 h 318"/>
                <a:gd name="T66" fmla="*/ 818 w 967"/>
                <a:gd name="T67" fmla="*/ 0 h 318"/>
                <a:gd name="T68" fmla="*/ 832 w 967"/>
                <a:gd name="T69" fmla="*/ 0 h 318"/>
                <a:gd name="T70" fmla="*/ 853 w 967"/>
                <a:gd name="T71" fmla="*/ 0 h 318"/>
                <a:gd name="T72" fmla="*/ 879 w 967"/>
                <a:gd name="T73" fmla="*/ 0 h 318"/>
                <a:gd name="T74" fmla="*/ 906 w 967"/>
                <a:gd name="T75" fmla="*/ 0 h 318"/>
                <a:gd name="T76" fmla="*/ 930 w 967"/>
                <a:gd name="T77" fmla="*/ 0 h 318"/>
                <a:gd name="T78" fmla="*/ 947 w 967"/>
                <a:gd name="T79" fmla="*/ 0 h 318"/>
                <a:gd name="T80" fmla="*/ 954 w 967"/>
                <a:gd name="T81" fmla="*/ 0 h 318"/>
                <a:gd name="T82" fmla="*/ 967 w 967"/>
                <a:gd name="T83" fmla="*/ 318 h 318"/>
                <a:gd name="T84" fmla="*/ 559 w 967"/>
                <a:gd name="T85" fmla="*/ 302 h 318"/>
                <a:gd name="T86" fmla="*/ 0 w 967"/>
                <a:gd name="T87" fmla="*/ 195 h 318"/>
                <a:gd name="T88" fmla="*/ 24 w 967"/>
                <a:gd name="T89" fmla="*/ 12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7" h="318">
                  <a:moveTo>
                    <a:pt x="24" y="129"/>
                  </a:moveTo>
                  <a:lnTo>
                    <a:pt x="28" y="129"/>
                  </a:lnTo>
                  <a:lnTo>
                    <a:pt x="40" y="127"/>
                  </a:lnTo>
                  <a:lnTo>
                    <a:pt x="58" y="124"/>
                  </a:lnTo>
                  <a:lnTo>
                    <a:pt x="82" y="121"/>
                  </a:lnTo>
                  <a:lnTo>
                    <a:pt x="111" y="117"/>
                  </a:lnTo>
                  <a:lnTo>
                    <a:pt x="144" y="113"/>
                  </a:lnTo>
                  <a:lnTo>
                    <a:pt x="179" y="108"/>
                  </a:lnTo>
                  <a:lnTo>
                    <a:pt x="215" y="104"/>
                  </a:lnTo>
                  <a:lnTo>
                    <a:pt x="252" y="98"/>
                  </a:lnTo>
                  <a:lnTo>
                    <a:pt x="287" y="93"/>
                  </a:lnTo>
                  <a:lnTo>
                    <a:pt x="322" y="88"/>
                  </a:lnTo>
                  <a:lnTo>
                    <a:pt x="353" y="82"/>
                  </a:lnTo>
                  <a:lnTo>
                    <a:pt x="381" y="77"/>
                  </a:lnTo>
                  <a:lnTo>
                    <a:pt x="404" y="73"/>
                  </a:lnTo>
                  <a:lnTo>
                    <a:pt x="420" y="68"/>
                  </a:lnTo>
                  <a:lnTo>
                    <a:pt x="430" y="64"/>
                  </a:lnTo>
                  <a:lnTo>
                    <a:pt x="441" y="61"/>
                  </a:lnTo>
                  <a:lnTo>
                    <a:pt x="457" y="56"/>
                  </a:lnTo>
                  <a:lnTo>
                    <a:pt x="480" y="52"/>
                  </a:lnTo>
                  <a:lnTo>
                    <a:pt x="507" y="47"/>
                  </a:lnTo>
                  <a:lnTo>
                    <a:pt x="539" y="41"/>
                  </a:lnTo>
                  <a:lnTo>
                    <a:pt x="572" y="37"/>
                  </a:lnTo>
                  <a:lnTo>
                    <a:pt x="608" y="31"/>
                  </a:lnTo>
                  <a:lnTo>
                    <a:pt x="643" y="25"/>
                  </a:lnTo>
                  <a:lnTo>
                    <a:pt x="678" y="21"/>
                  </a:lnTo>
                  <a:lnTo>
                    <a:pt x="711" y="16"/>
                  </a:lnTo>
                  <a:lnTo>
                    <a:pt x="742" y="12"/>
                  </a:lnTo>
                  <a:lnTo>
                    <a:pt x="770" y="8"/>
                  </a:lnTo>
                  <a:lnTo>
                    <a:pt x="792" y="5"/>
                  </a:lnTo>
                  <a:lnTo>
                    <a:pt x="808" y="2"/>
                  </a:lnTo>
                  <a:lnTo>
                    <a:pt x="817" y="0"/>
                  </a:lnTo>
                  <a:lnTo>
                    <a:pt x="818" y="0"/>
                  </a:lnTo>
                  <a:lnTo>
                    <a:pt x="818" y="0"/>
                  </a:lnTo>
                  <a:lnTo>
                    <a:pt x="832" y="0"/>
                  </a:lnTo>
                  <a:lnTo>
                    <a:pt x="853" y="0"/>
                  </a:lnTo>
                  <a:lnTo>
                    <a:pt x="879" y="0"/>
                  </a:lnTo>
                  <a:lnTo>
                    <a:pt x="906" y="0"/>
                  </a:lnTo>
                  <a:lnTo>
                    <a:pt x="930" y="0"/>
                  </a:lnTo>
                  <a:lnTo>
                    <a:pt x="947" y="0"/>
                  </a:lnTo>
                  <a:lnTo>
                    <a:pt x="954" y="0"/>
                  </a:lnTo>
                  <a:lnTo>
                    <a:pt x="967" y="318"/>
                  </a:lnTo>
                  <a:lnTo>
                    <a:pt x="559" y="302"/>
                  </a:lnTo>
                  <a:lnTo>
                    <a:pt x="0" y="195"/>
                  </a:lnTo>
                  <a:lnTo>
                    <a:pt x="24" y="129"/>
                  </a:lnTo>
                  <a:close/>
                </a:path>
              </a:pathLst>
            </a:custGeom>
            <a:solidFill>
              <a:srgbClr val="115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19"/>
            <p:cNvSpPr>
              <a:spLocks noChangeAspect="1"/>
            </p:cNvSpPr>
            <p:nvPr/>
          </p:nvSpPr>
          <p:spPr bwMode="auto">
            <a:xfrm>
              <a:off x="925" y="2870"/>
              <a:ext cx="533" cy="90"/>
            </a:xfrm>
            <a:custGeom>
              <a:avLst/>
              <a:gdLst>
                <a:gd name="T0" fmla="*/ 0 w 1066"/>
                <a:gd name="T1" fmla="*/ 36 h 180"/>
                <a:gd name="T2" fmla="*/ 90 w 1066"/>
                <a:gd name="T3" fmla="*/ 50 h 180"/>
                <a:gd name="T4" fmla="*/ 97 w 1066"/>
                <a:gd name="T5" fmla="*/ 82 h 180"/>
                <a:gd name="T6" fmla="*/ 1045 w 1066"/>
                <a:gd name="T7" fmla="*/ 180 h 180"/>
                <a:gd name="T8" fmla="*/ 1066 w 1066"/>
                <a:gd name="T9" fmla="*/ 172 h 180"/>
                <a:gd name="T10" fmla="*/ 1066 w 1066"/>
                <a:gd name="T11" fmla="*/ 0 h 180"/>
                <a:gd name="T12" fmla="*/ 0 w 1066"/>
                <a:gd name="T13" fmla="*/ 3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6" h="180">
                  <a:moveTo>
                    <a:pt x="0" y="36"/>
                  </a:moveTo>
                  <a:lnTo>
                    <a:pt x="90" y="50"/>
                  </a:lnTo>
                  <a:lnTo>
                    <a:pt x="97" y="82"/>
                  </a:lnTo>
                  <a:lnTo>
                    <a:pt x="1045" y="180"/>
                  </a:lnTo>
                  <a:lnTo>
                    <a:pt x="1066" y="172"/>
                  </a:lnTo>
                  <a:lnTo>
                    <a:pt x="106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Freeform 20"/>
            <p:cNvSpPr>
              <a:spLocks noChangeAspect="1"/>
            </p:cNvSpPr>
            <p:nvPr/>
          </p:nvSpPr>
          <p:spPr bwMode="auto">
            <a:xfrm>
              <a:off x="937" y="2882"/>
              <a:ext cx="13" cy="34"/>
            </a:xfrm>
            <a:custGeom>
              <a:avLst/>
              <a:gdLst>
                <a:gd name="T0" fmla="*/ 21 w 25"/>
                <a:gd name="T1" fmla="*/ 68 h 68"/>
                <a:gd name="T2" fmla="*/ 25 w 25"/>
                <a:gd name="T3" fmla="*/ 0 h 68"/>
                <a:gd name="T4" fmla="*/ 4 w 25"/>
                <a:gd name="T5" fmla="*/ 0 h 68"/>
                <a:gd name="T6" fmla="*/ 0 w 25"/>
                <a:gd name="T7" fmla="*/ 68 h 68"/>
                <a:gd name="T8" fmla="*/ 21 w 25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8">
                  <a:moveTo>
                    <a:pt x="21" y="68"/>
                  </a:moveTo>
                  <a:lnTo>
                    <a:pt x="25" y="0"/>
                  </a:lnTo>
                  <a:lnTo>
                    <a:pt x="4" y="0"/>
                  </a:lnTo>
                  <a:lnTo>
                    <a:pt x="0" y="68"/>
                  </a:lnTo>
                  <a:lnTo>
                    <a:pt x="21" y="68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21"/>
            <p:cNvSpPr>
              <a:spLocks noChangeAspect="1"/>
            </p:cNvSpPr>
            <p:nvPr/>
          </p:nvSpPr>
          <p:spPr bwMode="auto">
            <a:xfrm>
              <a:off x="991" y="2882"/>
              <a:ext cx="13" cy="41"/>
            </a:xfrm>
            <a:custGeom>
              <a:avLst/>
              <a:gdLst>
                <a:gd name="T0" fmla="*/ 20 w 25"/>
                <a:gd name="T1" fmla="*/ 80 h 80"/>
                <a:gd name="T2" fmla="*/ 25 w 25"/>
                <a:gd name="T3" fmla="*/ 0 h 80"/>
                <a:gd name="T4" fmla="*/ 4 w 25"/>
                <a:gd name="T5" fmla="*/ 0 h 80"/>
                <a:gd name="T6" fmla="*/ 0 w 25"/>
                <a:gd name="T7" fmla="*/ 80 h 80"/>
                <a:gd name="T8" fmla="*/ 20 w 25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0">
                  <a:moveTo>
                    <a:pt x="20" y="80"/>
                  </a:moveTo>
                  <a:lnTo>
                    <a:pt x="25" y="0"/>
                  </a:lnTo>
                  <a:lnTo>
                    <a:pt x="4" y="0"/>
                  </a:lnTo>
                  <a:lnTo>
                    <a:pt x="0" y="80"/>
                  </a:lnTo>
                  <a:lnTo>
                    <a:pt x="20" y="8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22"/>
            <p:cNvSpPr>
              <a:spLocks noChangeAspect="1"/>
            </p:cNvSpPr>
            <p:nvPr/>
          </p:nvSpPr>
          <p:spPr bwMode="auto">
            <a:xfrm>
              <a:off x="1044" y="2882"/>
              <a:ext cx="13" cy="46"/>
            </a:xfrm>
            <a:custGeom>
              <a:avLst/>
              <a:gdLst>
                <a:gd name="T0" fmla="*/ 22 w 26"/>
                <a:gd name="T1" fmla="*/ 92 h 92"/>
                <a:gd name="T2" fmla="*/ 26 w 26"/>
                <a:gd name="T3" fmla="*/ 0 h 92"/>
                <a:gd name="T4" fmla="*/ 5 w 26"/>
                <a:gd name="T5" fmla="*/ 0 h 92"/>
                <a:gd name="T6" fmla="*/ 0 w 26"/>
                <a:gd name="T7" fmla="*/ 92 h 92"/>
                <a:gd name="T8" fmla="*/ 22 w 2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2">
                  <a:moveTo>
                    <a:pt x="22" y="92"/>
                  </a:moveTo>
                  <a:lnTo>
                    <a:pt x="26" y="0"/>
                  </a:lnTo>
                  <a:lnTo>
                    <a:pt x="5" y="0"/>
                  </a:lnTo>
                  <a:lnTo>
                    <a:pt x="0" y="92"/>
                  </a:lnTo>
                  <a:lnTo>
                    <a:pt x="22" y="9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Freeform 23"/>
            <p:cNvSpPr>
              <a:spLocks noChangeAspect="1"/>
            </p:cNvSpPr>
            <p:nvPr/>
          </p:nvSpPr>
          <p:spPr bwMode="auto">
            <a:xfrm>
              <a:off x="1097" y="2882"/>
              <a:ext cx="14" cy="53"/>
            </a:xfrm>
            <a:custGeom>
              <a:avLst/>
              <a:gdLst>
                <a:gd name="T0" fmla="*/ 21 w 27"/>
                <a:gd name="T1" fmla="*/ 105 h 105"/>
                <a:gd name="T2" fmla="*/ 27 w 27"/>
                <a:gd name="T3" fmla="*/ 0 h 105"/>
                <a:gd name="T4" fmla="*/ 5 w 27"/>
                <a:gd name="T5" fmla="*/ 0 h 105"/>
                <a:gd name="T6" fmla="*/ 0 w 27"/>
                <a:gd name="T7" fmla="*/ 105 h 105"/>
                <a:gd name="T8" fmla="*/ 21 w 27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5">
                  <a:moveTo>
                    <a:pt x="21" y="105"/>
                  </a:moveTo>
                  <a:lnTo>
                    <a:pt x="27" y="0"/>
                  </a:lnTo>
                  <a:lnTo>
                    <a:pt x="5" y="0"/>
                  </a:lnTo>
                  <a:lnTo>
                    <a:pt x="0" y="105"/>
                  </a:lnTo>
                  <a:lnTo>
                    <a:pt x="21" y="10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24"/>
            <p:cNvSpPr>
              <a:spLocks noChangeAspect="1"/>
            </p:cNvSpPr>
            <p:nvPr/>
          </p:nvSpPr>
          <p:spPr bwMode="auto">
            <a:xfrm>
              <a:off x="1203" y="2882"/>
              <a:ext cx="15" cy="65"/>
            </a:xfrm>
            <a:custGeom>
              <a:avLst/>
              <a:gdLst>
                <a:gd name="T0" fmla="*/ 20 w 28"/>
                <a:gd name="T1" fmla="*/ 130 h 130"/>
                <a:gd name="T2" fmla="*/ 28 w 28"/>
                <a:gd name="T3" fmla="*/ 0 h 130"/>
                <a:gd name="T4" fmla="*/ 7 w 28"/>
                <a:gd name="T5" fmla="*/ 0 h 130"/>
                <a:gd name="T6" fmla="*/ 0 w 28"/>
                <a:gd name="T7" fmla="*/ 130 h 130"/>
                <a:gd name="T8" fmla="*/ 20 w 28"/>
                <a:gd name="T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0">
                  <a:moveTo>
                    <a:pt x="20" y="130"/>
                  </a:moveTo>
                  <a:lnTo>
                    <a:pt x="28" y="0"/>
                  </a:lnTo>
                  <a:lnTo>
                    <a:pt x="7" y="0"/>
                  </a:lnTo>
                  <a:lnTo>
                    <a:pt x="0" y="130"/>
                  </a:lnTo>
                  <a:lnTo>
                    <a:pt x="20" y="13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25"/>
            <p:cNvSpPr>
              <a:spLocks noChangeAspect="1"/>
            </p:cNvSpPr>
            <p:nvPr/>
          </p:nvSpPr>
          <p:spPr bwMode="auto">
            <a:xfrm>
              <a:off x="1256" y="2882"/>
              <a:ext cx="15" cy="71"/>
            </a:xfrm>
            <a:custGeom>
              <a:avLst/>
              <a:gdLst>
                <a:gd name="T0" fmla="*/ 22 w 30"/>
                <a:gd name="T1" fmla="*/ 141 h 141"/>
                <a:gd name="T2" fmla="*/ 30 w 30"/>
                <a:gd name="T3" fmla="*/ 0 h 141"/>
                <a:gd name="T4" fmla="*/ 8 w 30"/>
                <a:gd name="T5" fmla="*/ 0 h 141"/>
                <a:gd name="T6" fmla="*/ 0 w 30"/>
                <a:gd name="T7" fmla="*/ 141 h 141"/>
                <a:gd name="T8" fmla="*/ 22 w 30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1">
                  <a:moveTo>
                    <a:pt x="22" y="141"/>
                  </a:moveTo>
                  <a:lnTo>
                    <a:pt x="30" y="0"/>
                  </a:lnTo>
                  <a:lnTo>
                    <a:pt x="8" y="0"/>
                  </a:lnTo>
                  <a:lnTo>
                    <a:pt x="0" y="141"/>
                  </a:lnTo>
                  <a:lnTo>
                    <a:pt x="22" y="141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" name="Freeform 26"/>
            <p:cNvSpPr>
              <a:spLocks noChangeAspect="1"/>
            </p:cNvSpPr>
            <p:nvPr/>
          </p:nvSpPr>
          <p:spPr bwMode="auto">
            <a:xfrm>
              <a:off x="1309" y="2882"/>
              <a:ext cx="16" cy="78"/>
            </a:xfrm>
            <a:custGeom>
              <a:avLst/>
              <a:gdLst>
                <a:gd name="T0" fmla="*/ 21 w 31"/>
                <a:gd name="T1" fmla="*/ 154 h 154"/>
                <a:gd name="T2" fmla="*/ 31 w 31"/>
                <a:gd name="T3" fmla="*/ 0 h 154"/>
                <a:gd name="T4" fmla="*/ 9 w 31"/>
                <a:gd name="T5" fmla="*/ 0 h 154"/>
                <a:gd name="T6" fmla="*/ 0 w 31"/>
                <a:gd name="T7" fmla="*/ 154 h 154"/>
                <a:gd name="T8" fmla="*/ 21 w 31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21" y="154"/>
                  </a:moveTo>
                  <a:lnTo>
                    <a:pt x="31" y="0"/>
                  </a:lnTo>
                  <a:lnTo>
                    <a:pt x="9" y="0"/>
                  </a:lnTo>
                  <a:lnTo>
                    <a:pt x="0" y="154"/>
                  </a:lnTo>
                  <a:lnTo>
                    <a:pt x="21" y="154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27"/>
            <p:cNvSpPr>
              <a:spLocks noChangeAspect="1"/>
            </p:cNvSpPr>
            <p:nvPr/>
          </p:nvSpPr>
          <p:spPr bwMode="auto">
            <a:xfrm>
              <a:off x="1362" y="2882"/>
              <a:ext cx="16" cy="84"/>
            </a:xfrm>
            <a:custGeom>
              <a:avLst/>
              <a:gdLst>
                <a:gd name="T0" fmla="*/ 22 w 33"/>
                <a:gd name="T1" fmla="*/ 167 h 167"/>
                <a:gd name="T2" fmla="*/ 33 w 33"/>
                <a:gd name="T3" fmla="*/ 0 h 167"/>
                <a:gd name="T4" fmla="*/ 11 w 33"/>
                <a:gd name="T5" fmla="*/ 0 h 167"/>
                <a:gd name="T6" fmla="*/ 0 w 33"/>
                <a:gd name="T7" fmla="*/ 167 h 167"/>
                <a:gd name="T8" fmla="*/ 22 w 33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22" y="167"/>
                  </a:moveTo>
                  <a:lnTo>
                    <a:pt x="33" y="0"/>
                  </a:lnTo>
                  <a:lnTo>
                    <a:pt x="11" y="0"/>
                  </a:lnTo>
                  <a:lnTo>
                    <a:pt x="0" y="167"/>
                  </a:lnTo>
                  <a:lnTo>
                    <a:pt x="22" y="167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Freeform 28"/>
            <p:cNvSpPr>
              <a:spLocks noChangeAspect="1"/>
            </p:cNvSpPr>
            <p:nvPr/>
          </p:nvSpPr>
          <p:spPr bwMode="auto">
            <a:xfrm>
              <a:off x="1415" y="2882"/>
              <a:ext cx="16" cy="90"/>
            </a:xfrm>
            <a:custGeom>
              <a:avLst/>
              <a:gdLst>
                <a:gd name="T0" fmla="*/ 20 w 31"/>
                <a:gd name="T1" fmla="*/ 179 h 179"/>
                <a:gd name="T2" fmla="*/ 31 w 31"/>
                <a:gd name="T3" fmla="*/ 0 h 179"/>
                <a:gd name="T4" fmla="*/ 10 w 31"/>
                <a:gd name="T5" fmla="*/ 0 h 179"/>
                <a:gd name="T6" fmla="*/ 0 w 31"/>
                <a:gd name="T7" fmla="*/ 179 h 179"/>
                <a:gd name="T8" fmla="*/ 20 w 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79">
                  <a:moveTo>
                    <a:pt x="20" y="179"/>
                  </a:moveTo>
                  <a:lnTo>
                    <a:pt x="31" y="0"/>
                  </a:lnTo>
                  <a:lnTo>
                    <a:pt x="10" y="0"/>
                  </a:lnTo>
                  <a:lnTo>
                    <a:pt x="0" y="179"/>
                  </a:lnTo>
                  <a:lnTo>
                    <a:pt x="20" y="17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" name="Freeform 29"/>
            <p:cNvSpPr>
              <a:spLocks noChangeAspect="1"/>
            </p:cNvSpPr>
            <p:nvPr/>
          </p:nvSpPr>
          <p:spPr bwMode="auto">
            <a:xfrm>
              <a:off x="938" y="2882"/>
              <a:ext cx="12" cy="34"/>
            </a:xfrm>
            <a:custGeom>
              <a:avLst/>
              <a:gdLst>
                <a:gd name="T0" fmla="*/ 2 w 23"/>
                <a:gd name="T1" fmla="*/ 0 h 68"/>
                <a:gd name="T2" fmla="*/ 0 w 23"/>
                <a:gd name="T3" fmla="*/ 27 h 68"/>
                <a:gd name="T4" fmla="*/ 13 w 23"/>
                <a:gd name="T5" fmla="*/ 27 h 68"/>
                <a:gd name="T6" fmla="*/ 10 w 23"/>
                <a:gd name="T7" fmla="*/ 68 h 68"/>
                <a:gd name="T8" fmla="*/ 19 w 23"/>
                <a:gd name="T9" fmla="*/ 68 h 68"/>
                <a:gd name="T10" fmla="*/ 23 w 23"/>
                <a:gd name="T11" fmla="*/ 0 h 68"/>
                <a:gd name="T12" fmla="*/ 2 w 23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68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10" y="68"/>
                  </a:lnTo>
                  <a:lnTo>
                    <a:pt x="19" y="68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Freeform 30"/>
            <p:cNvSpPr>
              <a:spLocks noChangeAspect="1"/>
            </p:cNvSpPr>
            <p:nvPr/>
          </p:nvSpPr>
          <p:spPr bwMode="auto">
            <a:xfrm>
              <a:off x="992" y="2882"/>
              <a:ext cx="12" cy="41"/>
            </a:xfrm>
            <a:custGeom>
              <a:avLst/>
              <a:gdLst>
                <a:gd name="T0" fmla="*/ 2 w 23"/>
                <a:gd name="T1" fmla="*/ 0 h 80"/>
                <a:gd name="T2" fmla="*/ 0 w 23"/>
                <a:gd name="T3" fmla="*/ 27 h 80"/>
                <a:gd name="T4" fmla="*/ 13 w 23"/>
                <a:gd name="T5" fmla="*/ 27 h 80"/>
                <a:gd name="T6" fmla="*/ 9 w 23"/>
                <a:gd name="T7" fmla="*/ 80 h 80"/>
                <a:gd name="T8" fmla="*/ 18 w 23"/>
                <a:gd name="T9" fmla="*/ 80 h 80"/>
                <a:gd name="T10" fmla="*/ 23 w 23"/>
                <a:gd name="T11" fmla="*/ 0 h 80"/>
                <a:gd name="T12" fmla="*/ 2 w 23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0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9" y="80"/>
                  </a:lnTo>
                  <a:lnTo>
                    <a:pt x="18" y="80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Freeform 31"/>
            <p:cNvSpPr>
              <a:spLocks noChangeAspect="1"/>
            </p:cNvSpPr>
            <p:nvPr/>
          </p:nvSpPr>
          <p:spPr bwMode="auto">
            <a:xfrm>
              <a:off x="1046" y="2882"/>
              <a:ext cx="11" cy="46"/>
            </a:xfrm>
            <a:custGeom>
              <a:avLst/>
              <a:gdLst>
                <a:gd name="T0" fmla="*/ 2 w 23"/>
                <a:gd name="T1" fmla="*/ 0 h 92"/>
                <a:gd name="T2" fmla="*/ 0 w 23"/>
                <a:gd name="T3" fmla="*/ 27 h 92"/>
                <a:gd name="T4" fmla="*/ 13 w 23"/>
                <a:gd name="T5" fmla="*/ 27 h 92"/>
                <a:gd name="T6" fmla="*/ 9 w 23"/>
                <a:gd name="T7" fmla="*/ 92 h 92"/>
                <a:gd name="T8" fmla="*/ 19 w 23"/>
                <a:gd name="T9" fmla="*/ 92 h 92"/>
                <a:gd name="T10" fmla="*/ 23 w 23"/>
                <a:gd name="T11" fmla="*/ 0 h 92"/>
                <a:gd name="T12" fmla="*/ 2 w 23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92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9" y="92"/>
                  </a:lnTo>
                  <a:lnTo>
                    <a:pt x="19" y="92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Freeform 32"/>
            <p:cNvSpPr>
              <a:spLocks noChangeAspect="1"/>
            </p:cNvSpPr>
            <p:nvPr/>
          </p:nvSpPr>
          <p:spPr bwMode="auto">
            <a:xfrm>
              <a:off x="1099" y="2882"/>
              <a:ext cx="12" cy="53"/>
            </a:xfrm>
            <a:custGeom>
              <a:avLst/>
              <a:gdLst>
                <a:gd name="T0" fmla="*/ 1 w 23"/>
                <a:gd name="T1" fmla="*/ 0 h 105"/>
                <a:gd name="T2" fmla="*/ 0 w 23"/>
                <a:gd name="T3" fmla="*/ 27 h 105"/>
                <a:gd name="T4" fmla="*/ 13 w 23"/>
                <a:gd name="T5" fmla="*/ 27 h 105"/>
                <a:gd name="T6" fmla="*/ 8 w 23"/>
                <a:gd name="T7" fmla="*/ 105 h 105"/>
                <a:gd name="T8" fmla="*/ 17 w 23"/>
                <a:gd name="T9" fmla="*/ 105 h 105"/>
                <a:gd name="T10" fmla="*/ 23 w 23"/>
                <a:gd name="T11" fmla="*/ 0 h 105"/>
                <a:gd name="T12" fmla="*/ 1 w 23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05">
                  <a:moveTo>
                    <a:pt x="1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8" y="105"/>
                  </a:lnTo>
                  <a:lnTo>
                    <a:pt x="17" y="105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" name="Freeform 33"/>
            <p:cNvSpPr>
              <a:spLocks noChangeAspect="1"/>
            </p:cNvSpPr>
            <p:nvPr/>
          </p:nvSpPr>
          <p:spPr bwMode="auto">
            <a:xfrm>
              <a:off x="1206" y="2882"/>
              <a:ext cx="12" cy="65"/>
            </a:xfrm>
            <a:custGeom>
              <a:avLst/>
              <a:gdLst>
                <a:gd name="T0" fmla="*/ 2 w 23"/>
                <a:gd name="T1" fmla="*/ 0 h 130"/>
                <a:gd name="T2" fmla="*/ 0 w 23"/>
                <a:gd name="T3" fmla="*/ 27 h 130"/>
                <a:gd name="T4" fmla="*/ 13 w 23"/>
                <a:gd name="T5" fmla="*/ 27 h 130"/>
                <a:gd name="T6" fmla="*/ 6 w 23"/>
                <a:gd name="T7" fmla="*/ 130 h 130"/>
                <a:gd name="T8" fmla="*/ 15 w 23"/>
                <a:gd name="T9" fmla="*/ 130 h 130"/>
                <a:gd name="T10" fmla="*/ 23 w 23"/>
                <a:gd name="T11" fmla="*/ 0 h 130"/>
                <a:gd name="T12" fmla="*/ 2 w 23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0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6" y="130"/>
                  </a:lnTo>
                  <a:lnTo>
                    <a:pt x="15" y="130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" name="Freeform 34"/>
            <p:cNvSpPr>
              <a:spLocks noChangeAspect="1"/>
            </p:cNvSpPr>
            <p:nvPr/>
          </p:nvSpPr>
          <p:spPr bwMode="auto">
            <a:xfrm>
              <a:off x="1260" y="2882"/>
              <a:ext cx="11" cy="71"/>
            </a:xfrm>
            <a:custGeom>
              <a:avLst/>
              <a:gdLst>
                <a:gd name="T0" fmla="*/ 1 w 23"/>
                <a:gd name="T1" fmla="*/ 0 h 141"/>
                <a:gd name="T2" fmla="*/ 0 w 23"/>
                <a:gd name="T3" fmla="*/ 27 h 141"/>
                <a:gd name="T4" fmla="*/ 11 w 23"/>
                <a:gd name="T5" fmla="*/ 27 h 141"/>
                <a:gd name="T6" fmla="*/ 5 w 23"/>
                <a:gd name="T7" fmla="*/ 141 h 141"/>
                <a:gd name="T8" fmla="*/ 15 w 23"/>
                <a:gd name="T9" fmla="*/ 141 h 141"/>
                <a:gd name="T10" fmla="*/ 23 w 23"/>
                <a:gd name="T11" fmla="*/ 0 h 141"/>
                <a:gd name="T12" fmla="*/ 1 w 23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1">
                  <a:moveTo>
                    <a:pt x="1" y="0"/>
                  </a:moveTo>
                  <a:lnTo>
                    <a:pt x="0" y="27"/>
                  </a:lnTo>
                  <a:lnTo>
                    <a:pt x="11" y="27"/>
                  </a:lnTo>
                  <a:lnTo>
                    <a:pt x="5" y="141"/>
                  </a:lnTo>
                  <a:lnTo>
                    <a:pt x="15" y="141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3" name="Freeform 35"/>
            <p:cNvSpPr>
              <a:spLocks noChangeAspect="1"/>
            </p:cNvSpPr>
            <p:nvPr/>
          </p:nvSpPr>
          <p:spPr bwMode="auto">
            <a:xfrm>
              <a:off x="1313" y="2882"/>
              <a:ext cx="12" cy="78"/>
            </a:xfrm>
            <a:custGeom>
              <a:avLst/>
              <a:gdLst>
                <a:gd name="T0" fmla="*/ 1 w 23"/>
                <a:gd name="T1" fmla="*/ 0 h 154"/>
                <a:gd name="T2" fmla="*/ 0 w 23"/>
                <a:gd name="T3" fmla="*/ 27 h 154"/>
                <a:gd name="T4" fmla="*/ 11 w 23"/>
                <a:gd name="T5" fmla="*/ 27 h 154"/>
                <a:gd name="T6" fmla="*/ 4 w 23"/>
                <a:gd name="T7" fmla="*/ 154 h 154"/>
                <a:gd name="T8" fmla="*/ 13 w 23"/>
                <a:gd name="T9" fmla="*/ 154 h 154"/>
                <a:gd name="T10" fmla="*/ 23 w 23"/>
                <a:gd name="T11" fmla="*/ 0 h 154"/>
                <a:gd name="T12" fmla="*/ 1 w 23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54">
                  <a:moveTo>
                    <a:pt x="1" y="0"/>
                  </a:moveTo>
                  <a:lnTo>
                    <a:pt x="0" y="27"/>
                  </a:lnTo>
                  <a:lnTo>
                    <a:pt x="11" y="27"/>
                  </a:lnTo>
                  <a:lnTo>
                    <a:pt x="4" y="154"/>
                  </a:lnTo>
                  <a:lnTo>
                    <a:pt x="13" y="154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Freeform 36"/>
            <p:cNvSpPr>
              <a:spLocks noChangeAspect="1"/>
            </p:cNvSpPr>
            <p:nvPr/>
          </p:nvSpPr>
          <p:spPr bwMode="auto">
            <a:xfrm>
              <a:off x="1366" y="2882"/>
              <a:ext cx="12" cy="84"/>
            </a:xfrm>
            <a:custGeom>
              <a:avLst/>
              <a:gdLst>
                <a:gd name="T0" fmla="*/ 3 w 25"/>
                <a:gd name="T1" fmla="*/ 0 h 167"/>
                <a:gd name="T2" fmla="*/ 0 w 25"/>
                <a:gd name="T3" fmla="*/ 27 h 167"/>
                <a:gd name="T4" fmla="*/ 13 w 25"/>
                <a:gd name="T5" fmla="*/ 27 h 167"/>
                <a:gd name="T6" fmla="*/ 5 w 25"/>
                <a:gd name="T7" fmla="*/ 167 h 167"/>
                <a:gd name="T8" fmla="*/ 14 w 25"/>
                <a:gd name="T9" fmla="*/ 167 h 167"/>
                <a:gd name="T10" fmla="*/ 25 w 25"/>
                <a:gd name="T11" fmla="*/ 0 h 167"/>
                <a:gd name="T12" fmla="*/ 3 w 25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67">
                  <a:moveTo>
                    <a:pt x="3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5" y="167"/>
                  </a:lnTo>
                  <a:lnTo>
                    <a:pt x="14" y="167"/>
                  </a:lnTo>
                  <a:lnTo>
                    <a:pt x="2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" name="Freeform 37"/>
            <p:cNvSpPr>
              <a:spLocks noChangeAspect="1"/>
            </p:cNvSpPr>
            <p:nvPr/>
          </p:nvSpPr>
          <p:spPr bwMode="auto">
            <a:xfrm>
              <a:off x="1419" y="2882"/>
              <a:ext cx="12" cy="90"/>
            </a:xfrm>
            <a:custGeom>
              <a:avLst/>
              <a:gdLst>
                <a:gd name="T0" fmla="*/ 2 w 23"/>
                <a:gd name="T1" fmla="*/ 0 h 179"/>
                <a:gd name="T2" fmla="*/ 0 w 23"/>
                <a:gd name="T3" fmla="*/ 27 h 179"/>
                <a:gd name="T4" fmla="*/ 12 w 23"/>
                <a:gd name="T5" fmla="*/ 27 h 179"/>
                <a:gd name="T6" fmla="*/ 3 w 23"/>
                <a:gd name="T7" fmla="*/ 179 h 179"/>
                <a:gd name="T8" fmla="*/ 12 w 23"/>
                <a:gd name="T9" fmla="*/ 179 h 179"/>
                <a:gd name="T10" fmla="*/ 23 w 23"/>
                <a:gd name="T11" fmla="*/ 0 h 179"/>
                <a:gd name="T12" fmla="*/ 2 w 23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79">
                  <a:moveTo>
                    <a:pt x="2" y="0"/>
                  </a:moveTo>
                  <a:lnTo>
                    <a:pt x="0" y="27"/>
                  </a:lnTo>
                  <a:lnTo>
                    <a:pt x="12" y="27"/>
                  </a:lnTo>
                  <a:lnTo>
                    <a:pt x="3" y="179"/>
                  </a:lnTo>
                  <a:lnTo>
                    <a:pt x="12" y="179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6" name="Freeform 38"/>
            <p:cNvSpPr>
              <a:spLocks noChangeAspect="1"/>
            </p:cNvSpPr>
            <p:nvPr/>
          </p:nvSpPr>
          <p:spPr bwMode="auto">
            <a:xfrm>
              <a:off x="1454" y="2875"/>
              <a:ext cx="482" cy="80"/>
            </a:xfrm>
            <a:custGeom>
              <a:avLst/>
              <a:gdLst>
                <a:gd name="T0" fmla="*/ 0 w 963"/>
                <a:gd name="T1" fmla="*/ 0 h 160"/>
                <a:gd name="T2" fmla="*/ 7 w 963"/>
                <a:gd name="T3" fmla="*/ 160 h 160"/>
                <a:gd name="T4" fmla="*/ 8 w 963"/>
                <a:gd name="T5" fmla="*/ 160 h 160"/>
                <a:gd name="T6" fmla="*/ 14 w 963"/>
                <a:gd name="T7" fmla="*/ 160 h 160"/>
                <a:gd name="T8" fmla="*/ 22 w 963"/>
                <a:gd name="T9" fmla="*/ 160 h 160"/>
                <a:gd name="T10" fmla="*/ 33 w 963"/>
                <a:gd name="T11" fmla="*/ 160 h 160"/>
                <a:gd name="T12" fmla="*/ 48 w 963"/>
                <a:gd name="T13" fmla="*/ 160 h 160"/>
                <a:gd name="T14" fmla="*/ 65 w 963"/>
                <a:gd name="T15" fmla="*/ 159 h 160"/>
                <a:gd name="T16" fmla="*/ 86 w 963"/>
                <a:gd name="T17" fmla="*/ 158 h 160"/>
                <a:gd name="T18" fmla="*/ 110 w 963"/>
                <a:gd name="T19" fmla="*/ 157 h 160"/>
                <a:gd name="T20" fmla="*/ 138 w 963"/>
                <a:gd name="T21" fmla="*/ 154 h 160"/>
                <a:gd name="T22" fmla="*/ 168 w 963"/>
                <a:gd name="T23" fmla="*/ 151 h 160"/>
                <a:gd name="T24" fmla="*/ 201 w 963"/>
                <a:gd name="T25" fmla="*/ 147 h 160"/>
                <a:gd name="T26" fmla="*/ 238 w 963"/>
                <a:gd name="T27" fmla="*/ 142 h 160"/>
                <a:gd name="T28" fmla="*/ 277 w 963"/>
                <a:gd name="T29" fmla="*/ 136 h 160"/>
                <a:gd name="T30" fmla="*/ 320 w 963"/>
                <a:gd name="T31" fmla="*/ 129 h 160"/>
                <a:gd name="T32" fmla="*/ 365 w 963"/>
                <a:gd name="T33" fmla="*/ 121 h 160"/>
                <a:gd name="T34" fmla="*/ 413 w 963"/>
                <a:gd name="T35" fmla="*/ 110 h 160"/>
                <a:gd name="T36" fmla="*/ 462 w 963"/>
                <a:gd name="T37" fmla="*/ 100 h 160"/>
                <a:gd name="T38" fmla="*/ 505 w 963"/>
                <a:gd name="T39" fmla="*/ 91 h 160"/>
                <a:gd name="T40" fmla="*/ 546 w 963"/>
                <a:gd name="T41" fmla="*/ 83 h 160"/>
                <a:gd name="T42" fmla="*/ 581 w 963"/>
                <a:gd name="T43" fmla="*/ 75 h 160"/>
                <a:gd name="T44" fmla="*/ 615 w 963"/>
                <a:gd name="T45" fmla="*/ 68 h 160"/>
                <a:gd name="T46" fmla="*/ 644 w 963"/>
                <a:gd name="T47" fmla="*/ 62 h 160"/>
                <a:gd name="T48" fmla="*/ 671 w 963"/>
                <a:gd name="T49" fmla="*/ 57 h 160"/>
                <a:gd name="T50" fmla="*/ 697 w 963"/>
                <a:gd name="T51" fmla="*/ 53 h 160"/>
                <a:gd name="T52" fmla="*/ 720 w 963"/>
                <a:gd name="T53" fmla="*/ 49 h 160"/>
                <a:gd name="T54" fmla="*/ 742 w 963"/>
                <a:gd name="T55" fmla="*/ 47 h 160"/>
                <a:gd name="T56" fmla="*/ 762 w 963"/>
                <a:gd name="T57" fmla="*/ 45 h 160"/>
                <a:gd name="T58" fmla="*/ 782 w 963"/>
                <a:gd name="T59" fmla="*/ 43 h 160"/>
                <a:gd name="T60" fmla="*/ 800 w 963"/>
                <a:gd name="T61" fmla="*/ 43 h 160"/>
                <a:gd name="T62" fmla="*/ 820 w 963"/>
                <a:gd name="T63" fmla="*/ 41 h 160"/>
                <a:gd name="T64" fmla="*/ 839 w 963"/>
                <a:gd name="T65" fmla="*/ 41 h 160"/>
                <a:gd name="T66" fmla="*/ 859 w 963"/>
                <a:gd name="T67" fmla="*/ 43 h 160"/>
                <a:gd name="T68" fmla="*/ 895 w 963"/>
                <a:gd name="T69" fmla="*/ 44 h 160"/>
                <a:gd name="T70" fmla="*/ 920 w 963"/>
                <a:gd name="T71" fmla="*/ 45 h 160"/>
                <a:gd name="T72" fmla="*/ 938 w 963"/>
                <a:gd name="T73" fmla="*/ 46 h 160"/>
                <a:gd name="T74" fmla="*/ 951 w 963"/>
                <a:gd name="T75" fmla="*/ 47 h 160"/>
                <a:gd name="T76" fmla="*/ 958 w 963"/>
                <a:gd name="T77" fmla="*/ 48 h 160"/>
                <a:gd name="T78" fmla="*/ 961 w 963"/>
                <a:gd name="T79" fmla="*/ 48 h 160"/>
                <a:gd name="T80" fmla="*/ 963 w 963"/>
                <a:gd name="T81" fmla="*/ 49 h 160"/>
                <a:gd name="T82" fmla="*/ 963 w 963"/>
                <a:gd name="T83" fmla="*/ 49 h 160"/>
                <a:gd name="T84" fmla="*/ 963 w 963"/>
                <a:gd name="T85" fmla="*/ 9 h 160"/>
                <a:gd name="T86" fmla="*/ 0 w 963"/>
                <a:gd name="T8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160">
                  <a:moveTo>
                    <a:pt x="0" y="0"/>
                  </a:moveTo>
                  <a:lnTo>
                    <a:pt x="7" y="160"/>
                  </a:lnTo>
                  <a:lnTo>
                    <a:pt x="8" y="160"/>
                  </a:lnTo>
                  <a:lnTo>
                    <a:pt x="14" y="160"/>
                  </a:lnTo>
                  <a:lnTo>
                    <a:pt x="22" y="160"/>
                  </a:lnTo>
                  <a:lnTo>
                    <a:pt x="33" y="160"/>
                  </a:lnTo>
                  <a:lnTo>
                    <a:pt x="48" y="160"/>
                  </a:lnTo>
                  <a:lnTo>
                    <a:pt x="65" y="159"/>
                  </a:lnTo>
                  <a:lnTo>
                    <a:pt x="86" y="158"/>
                  </a:lnTo>
                  <a:lnTo>
                    <a:pt x="110" y="157"/>
                  </a:lnTo>
                  <a:lnTo>
                    <a:pt x="138" y="154"/>
                  </a:lnTo>
                  <a:lnTo>
                    <a:pt x="168" y="151"/>
                  </a:lnTo>
                  <a:lnTo>
                    <a:pt x="201" y="147"/>
                  </a:lnTo>
                  <a:lnTo>
                    <a:pt x="238" y="142"/>
                  </a:lnTo>
                  <a:lnTo>
                    <a:pt x="277" y="136"/>
                  </a:lnTo>
                  <a:lnTo>
                    <a:pt x="320" y="129"/>
                  </a:lnTo>
                  <a:lnTo>
                    <a:pt x="365" y="121"/>
                  </a:lnTo>
                  <a:lnTo>
                    <a:pt x="413" y="110"/>
                  </a:lnTo>
                  <a:lnTo>
                    <a:pt x="462" y="100"/>
                  </a:lnTo>
                  <a:lnTo>
                    <a:pt x="505" y="91"/>
                  </a:lnTo>
                  <a:lnTo>
                    <a:pt x="546" y="83"/>
                  </a:lnTo>
                  <a:lnTo>
                    <a:pt x="581" y="75"/>
                  </a:lnTo>
                  <a:lnTo>
                    <a:pt x="615" y="68"/>
                  </a:lnTo>
                  <a:lnTo>
                    <a:pt x="644" y="62"/>
                  </a:lnTo>
                  <a:lnTo>
                    <a:pt x="671" y="57"/>
                  </a:lnTo>
                  <a:lnTo>
                    <a:pt x="697" y="53"/>
                  </a:lnTo>
                  <a:lnTo>
                    <a:pt x="720" y="49"/>
                  </a:lnTo>
                  <a:lnTo>
                    <a:pt x="742" y="47"/>
                  </a:lnTo>
                  <a:lnTo>
                    <a:pt x="762" y="45"/>
                  </a:lnTo>
                  <a:lnTo>
                    <a:pt x="782" y="43"/>
                  </a:lnTo>
                  <a:lnTo>
                    <a:pt x="800" y="43"/>
                  </a:lnTo>
                  <a:lnTo>
                    <a:pt x="820" y="41"/>
                  </a:lnTo>
                  <a:lnTo>
                    <a:pt x="839" y="41"/>
                  </a:lnTo>
                  <a:lnTo>
                    <a:pt x="859" y="43"/>
                  </a:lnTo>
                  <a:lnTo>
                    <a:pt x="895" y="44"/>
                  </a:lnTo>
                  <a:lnTo>
                    <a:pt x="920" y="45"/>
                  </a:lnTo>
                  <a:lnTo>
                    <a:pt x="938" y="46"/>
                  </a:lnTo>
                  <a:lnTo>
                    <a:pt x="951" y="47"/>
                  </a:lnTo>
                  <a:lnTo>
                    <a:pt x="958" y="48"/>
                  </a:lnTo>
                  <a:lnTo>
                    <a:pt x="961" y="48"/>
                  </a:lnTo>
                  <a:lnTo>
                    <a:pt x="963" y="49"/>
                  </a:lnTo>
                  <a:lnTo>
                    <a:pt x="963" y="49"/>
                  </a:lnTo>
                  <a:lnTo>
                    <a:pt x="96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72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7" name="Freeform 39"/>
            <p:cNvSpPr>
              <a:spLocks noChangeAspect="1"/>
            </p:cNvSpPr>
            <p:nvPr/>
          </p:nvSpPr>
          <p:spPr bwMode="auto">
            <a:xfrm>
              <a:off x="1154" y="2478"/>
              <a:ext cx="67" cy="59"/>
            </a:xfrm>
            <a:custGeom>
              <a:avLst/>
              <a:gdLst>
                <a:gd name="T0" fmla="*/ 10 w 132"/>
                <a:gd name="T1" fmla="*/ 0 h 120"/>
                <a:gd name="T2" fmla="*/ 0 w 132"/>
                <a:gd name="T3" fmla="*/ 120 h 120"/>
                <a:gd name="T4" fmla="*/ 132 w 132"/>
                <a:gd name="T5" fmla="*/ 41 h 120"/>
                <a:gd name="T6" fmla="*/ 10 w 1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20">
                  <a:moveTo>
                    <a:pt x="10" y="0"/>
                  </a:moveTo>
                  <a:lnTo>
                    <a:pt x="0" y="120"/>
                  </a:lnTo>
                  <a:lnTo>
                    <a:pt x="132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F8E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" name="Freeform 40"/>
            <p:cNvSpPr>
              <a:spLocks noChangeAspect="1"/>
            </p:cNvSpPr>
            <p:nvPr/>
          </p:nvSpPr>
          <p:spPr bwMode="auto">
            <a:xfrm>
              <a:off x="1103" y="2478"/>
              <a:ext cx="57" cy="95"/>
            </a:xfrm>
            <a:custGeom>
              <a:avLst/>
              <a:gdLst>
                <a:gd name="T0" fmla="*/ 114 w 114"/>
                <a:gd name="T1" fmla="*/ 0 h 191"/>
                <a:gd name="T2" fmla="*/ 10 w 114"/>
                <a:gd name="T3" fmla="*/ 81 h 191"/>
                <a:gd name="T4" fmla="*/ 0 w 114"/>
                <a:gd name="T5" fmla="*/ 191 h 191"/>
                <a:gd name="T6" fmla="*/ 106 w 114"/>
                <a:gd name="T7" fmla="*/ 121 h 191"/>
                <a:gd name="T8" fmla="*/ 114 w 114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91">
                  <a:moveTo>
                    <a:pt x="114" y="0"/>
                  </a:moveTo>
                  <a:lnTo>
                    <a:pt x="10" y="81"/>
                  </a:lnTo>
                  <a:lnTo>
                    <a:pt x="0" y="191"/>
                  </a:lnTo>
                  <a:lnTo>
                    <a:pt x="106" y="12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91B78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9" name="Freeform 41"/>
            <p:cNvSpPr>
              <a:spLocks noChangeAspect="1"/>
            </p:cNvSpPr>
            <p:nvPr/>
          </p:nvSpPr>
          <p:spPr bwMode="auto">
            <a:xfrm>
              <a:off x="925" y="2330"/>
              <a:ext cx="533" cy="558"/>
            </a:xfrm>
            <a:custGeom>
              <a:avLst/>
              <a:gdLst>
                <a:gd name="T0" fmla="*/ 1065 w 1066"/>
                <a:gd name="T1" fmla="*/ 141 h 1116"/>
                <a:gd name="T2" fmla="*/ 1066 w 1066"/>
                <a:gd name="T3" fmla="*/ 0 h 1116"/>
                <a:gd name="T4" fmla="*/ 33 w 1066"/>
                <a:gd name="T5" fmla="*/ 706 h 1116"/>
                <a:gd name="T6" fmla="*/ 29 w 1066"/>
                <a:gd name="T7" fmla="*/ 756 h 1116"/>
                <a:gd name="T8" fmla="*/ 51 w 1066"/>
                <a:gd name="T9" fmla="*/ 742 h 1116"/>
                <a:gd name="T10" fmla="*/ 44 w 1066"/>
                <a:gd name="T11" fmla="*/ 804 h 1116"/>
                <a:gd name="T12" fmla="*/ 25 w 1066"/>
                <a:gd name="T13" fmla="*/ 814 h 1116"/>
                <a:gd name="T14" fmla="*/ 21 w 1066"/>
                <a:gd name="T15" fmla="*/ 851 h 1116"/>
                <a:gd name="T16" fmla="*/ 40 w 1066"/>
                <a:gd name="T17" fmla="*/ 842 h 1116"/>
                <a:gd name="T18" fmla="*/ 34 w 1066"/>
                <a:gd name="T19" fmla="*/ 900 h 1116"/>
                <a:gd name="T20" fmla="*/ 17 w 1066"/>
                <a:gd name="T21" fmla="*/ 907 h 1116"/>
                <a:gd name="T22" fmla="*/ 14 w 1066"/>
                <a:gd name="T23" fmla="*/ 947 h 1116"/>
                <a:gd name="T24" fmla="*/ 29 w 1066"/>
                <a:gd name="T25" fmla="*/ 941 h 1116"/>
                <a:gd name="T26" fmla="*/ 22 w 1066"/>
                <a:gd name="T27" fmla="*/ 1002 h 1116"/>
                <a:gd name="T28" fmla="*/ 10 w 1066"/>
                <a:gd name="T29" fmla="*/ 1006 h 1116"/>
                <a:gd name="T30" fmla="*/ 6 w 1066"/>
                <a:gd name="T31" fmla="*/ 1038 h 1116"/>
                <a:gd name="T32" fmla="*/ 19 w 1066"/>
                <a:gd name="T33" fmla="*/ 1035 h 1116"/>
                <a:gd name="T34" fmla="*/ 12 w 1066"/>
                <a:gd name="T35" fmla="*/ 1099 h 1116"/>
                <a:gd name="T36" fmla="*/ 2 w 1066"/>
                <a:gd name="T37" fmla="*/ 1100 h 1116"/>
                <a:gd name="T38" fmla="*/ 0 w 1066"/>
                <a:gd name="T39" fmla="*/ 1116 h 1116"/>
                <a:gd name="T40" fmla="*/ 1052 w 1066"/>
                <a:gd name="T41" fmla="*/ 1101 h 1116"/>
                <a:gd name="T42" fmla="*/ 1052 w 1066"/>
                <a:gd name="T43" fmla="*/ 1018 h 1116"/>
                <a:gd name="T44" fmla="*/ 1052 w 1066"/>
                <a:gd name="T45" fmla="*/ 1018 h 1116"/>
                <a:gd name="T46" fmla="*/ 1054 w 1066"/>
                <a:gd name="T47" fmla="*/ 842 h 1116"/>
                <a:gd name="T48" fmla="*/ 1055 w 1066"/>
                <a:gd name="T49" fmla="*/ 842 h 1116"/>
                <a:gd name="T50" fmla="*/ 1057 w 1066"/>
                <a:gd name="T51" fmla="*/ 753 h 1116"/>
                <a:gd name="T52" fmla="*/ 1055 w 1066"/>
                <a:gd name="T53" fmla="*/ 753 h 1116"/>
                <a:gd name="T54" fmla="*/ 1058 w 1066"/>
                <a:gd name="T55" fmla="*/ 601 h 1116"/>
                <a:gd name="T56" fmla="*/ 1058 w 1066"/>
                <a:gd name="T57" fmla="*/ 601 h 1116"/>
                <a:gd name="T58" fmla="*/ 1059 w 1066"/>
                <a:gd name="T59" fmla="*/ 515 h 1116"/>
                <a:gd name="T60" fmla="*/ 1059 w 1066"/>
                <a:gd name="T61" fmla="*/ 515 h 1116"/>
                <a:gd name="T62" fmla="*/ 1061 w 1066"/>
                <a:gd name="T63" fmla="*/ 373 h 1116"/>
                <a:gd name="T64" fmla="*/ 1061 w 1066"/>
                <a:gd name="T65" fmla="*/ 373 h 1116"/>
                <a:gd name="T66" fmla="*/ 1062 w 1066"/>
                <a:gd name="T67" fmla="*/ 288 h 1116"/>
                <a:gd name="T68" fmla="*/ 1062 w 1066"/>
                <a:gd name="T69" fmla="*/ 288 h 1116"/>
                <a:gd name="T70" fmla="*/ 1063 w 1066"/>
                <a:gd name="T71" fmla="*/ 141 h 1116"/>
                <a:gd name="T72" fmla="*/ 1065 w 1066"/>
                <a:gd name="T73" fmla="*/ 14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6" h="1116">
                  <a:moveTo>
                    <a:pt x="1065" y="141"/>
                  </a:moveTo>
                  <a:lnTo>
                    <a:pt x="1066" y="0"/>
                  </a:lnTo>
                  <a:lnTo>
                    <a:pt x="33" y="706"/>
                  </a:lnTo>
                  <a:lnTo>
                    <a:pt x="29" y="756"/>
                  </a:lnTo>
                  <a:lnTo>
                    <a:pt x="51" y="742"/>
                  </a:lnTo>
                  <a:lnTo>
                    <a:pt x="44" y="804"/>
                  </a:lnTo>
                  <a:lnTo>
                    <a:pt x="25" y="814"/>
                  </a:lnTo>
                  <a:lnTo>
                    <a:pt x="21" y="851"/>
                  </a:lnTo>
                  <a:lnTo>
                    <a:pt x="40" y="842"/>
                  </a:lnTo>
                  <a:lnTo>
                    <a:pt x="34" y="900"/>
                  </a:lnTo>
                  <a:lnTo>
                    <a:pt x="17" y="907"/>
                  </a:lnTo>
                  <a:lnTo>
                    <a:pt x="14" y="947"/>
                  </a:lnTo>
                  <a:lnTo>
                    <a:pt x="29" y="941"/>
                  </a:lnTo>
                  <a:lnTo>
                    <a:pt x="22" y="1002"/>
                  </a:lnTo>
                  <a:lnTo>
                    <a:pt x="10" y="1006"/>
                  </a:lnTo>
                  <a:lnTo>
                    <a:pt x="6" y="1038"/>
                  </a:lnTo>
                  <a:lnTo>
                    <a:pt x="19" y="1035"/>
                  </a:lnTo>
                  <a:lnTo>
                    <a:pt x="12" y="1099"/>
                  </a:lnTo>
                  <a:lnTo>
                    <a:pt x="2" y="1100"/>
                  </a:lnTo>
                  <a:lnTo>
                    <a:pt x="0" y="1116"/>
                  </a:lnTo>
                  <a:lnTo>
                    <a:pt x="1052" y="1101"/>
                  </a:lnTo>
                  <a:lnTo>
                    <a:pt x="1052" y="1018"/>
                  </a:lnTo>
                  <a:lnTo>
                    <a:pt x="1052" y="1018"/>
                  </a:lnTo>
                  <a:lnTo>
                    <a:pt x="1054" y="842"/>
                  </a:lnTo>
                  <a:lnTo>
                    <a:pt x="1055" y="842"/>
                  </a:lnTo>
                  <a:lnTo>
                    <a:pt x="1057" y="753"/>
                  </a:lnTo>
                  <a:lnTo>
                    <a:pt x="1055" y="753"/>
                  </a:lnTo>
                  <a:lnTo>
                    <a:pt x="1058" y="601"/>
                  </a:lnTo>
                  <a:lnTo>
                    <a:pt x="1058" y="601"/>
                  </a:lnTo>
                  <a:lnTo>
                    <a:pt x="1059" y="515"/>
                  </a:lnTo>
                  <a:lnTo>
                    <a:pt x="1059" y="515"/>
                  </a:lnTo>
                  <a:lnTo>
                    <a:pt x="1061" y="373"/>
                  </a:lnTo>
                  <a:lnTo>
                    <a:pt x="1061" y="373"/>
                  </a:lnTo>
                  <a:lnTo>
                    <a:pt x="1062" y="288"/>
                  </a:lnTo>
                  <a:lnTo>
                    <a:pt x="1062" y="288"/>
                  </a:lnTo>
                  <a:lnTo>
                    <a:pt x="1063" y="141"/>
                  </a:lnTo>
                  <a:lnTo>
                    <a:pt x="1065" y="141"/>
                  </a:lnTo>
                  <a:close/>
                </a:path>
              </a:pathLst>
            </a:custGeom>
            <a:solidFill>
              <a:srgbClr val="E2B5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0" name="Freeform 42"/>
            <p:cNvSpPr>
              <a:spLocks noChangeAspect="1"/>
            </p:cNvSpPr>
            <p:nvPr/>
          </p:nvSpPr>
          <p:spPr bwMode="auto">
            <a:xfrm>
              <a:off x="1362" y="2748"/>
              <a:ext cx="91" cy="98"/>
            </a:xfrm>
            <a:custGeom>
              <a:avLst/>
              <a:gdLst>
                <a:gd name="T0" fmla="*/ 177 w 180"/>
                <a:gd name="T1" fmla="*/ 182 h 196"/>
                <a:gd name="T2" fmla="*/ 0 w 180"/>
                <a:gd name="T3" fmla="*/ 196 h 196"/>
                <a:gd name="T4" fmla="*/ 5 w 180"/>
                <a:gd name="T5" fmla="*/ 38 h 196"/>
                <a:gd name="T6" fmla="*/ 180 w 180"/>
                <a:gd name="T7" fmla="*/ 0 h 196"/>
                <a:gd name="T8" fmla="*/ 177 w 180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96">
                  <a:moveTo>
                    <a:pt x="177" y="182"/>
                  </a:moveTo>
                  <a:lnTo>
                    <a:pt x="0" y="196"/>
                  </a:lnTo>
                  <a:lnTo>
                    <a:pt x="5" y="38"/>
                  </a:lnTo>
                  <a:lnTo>
                    <a:pt x="180" y="0"/>
                  </a:lnTo>
                  <a:lnTo>
                    <a:pt x="177" y="18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1" name="Freeform 43"/>
            <p:cNvSpPr>
              <a:spLocks noChangeAspect="1"/>
            </p:cNvSpPr>
            <p:nvPr/>
          </p:nvSpPr>
          <p:spPr bwMode="auto">
            <a:xfrm>
              <a:off x="1366" y="2631"/>
              <a:ext cx="88" cy="98"/>
            </a:xfrm>
            <a:custGeom>
              <a:avLst/>
              <a:gdLst>
                <a:gd name="T0" fmla="*/ 171 w 175"/>
                <a:gd name="T1" fmla="*/ 160 h 196"/>
                <a:gd name="T2" fmla="*/ 0 w 175"/>
                <a:gd name="T3" fmla="*/ 196 h 196"/>
                <a:gd name="T4" fmla="*/ 4 w 175"/>
                <a:gd name="T5" fmla="*/ 55 h 196"/>
                <a:gd name="T6" fmla="*/ 175 w 175"/>
                <a:gd name="T7" fmla="*/ 0 h 196"/>
                <a:gd name="T8" fmla="*/ 171 w 175"/>
                <a:gd name="T9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96">
                  <a:moveTo>
                    <a:pt x="171" y="160"/>
                  </a:moveTo>
                  <a:lnTo>
                    <a:pt x="0" y="196"/>
                  </a:lnTo>
                  <a:lnTo>
                    <a:pt x="4" y="55"/>
                  </a:lnTo>
                  <a:lnTo>
                    <a:pt x="175" y="0"/>
                  </a:lnTo>
                  <a:lnTo>
                    <a:pt x="171" y="16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Freeform 44"/>
            <p:cNvSpPr>
              <a:spLocks noChangeAspect="1"/>
            </p:cNvSpPr>
            <p:nvPr/>
          </p:nvSpPr>
          <p:spPr bwMode="auto">
            <a:xfrm>
              <a:off x="1370" y="2516"/>
              <a:ext cx="86" cy="103"/>
            </a:xfrm>
            <a:custGeom>
              <a:avLst/>
              <a:gdLst>
                <a:gd name="T0" fmla="*/ 169 w 171"/>
                <a:gd name="T1" fmla="*/ 137 h 205"/>
                <a:gd name="T2" fmla="*/ 0 w 171"/>
                <a:gd name="T3" fmla="*/ 205 h 205"/>
                <a:gd name="T4" fmla="*/ 4 w 171"/>
                <a:gd name="T5" fmla="*/ 78 h 205"/>
                <a:gd name="T6" fmla="*/ 171 w 171"/>
                <a:gd name="T7" fmla="*/ 0 h 205"/>
                <a:gd name="T8" fmla="*/ 169 w 171"/>
                <a:gd name="T9" fmla="*/ 13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205">
                  <a:moveTo>
                    <a:pt x="169" y="137"/>
                  </a:moveTo>
                  <a:lnTo>
                    <a:pt x="0" y="205"/>
                  </a:lnTo>
                  <a:lnTo>
                    <a:pt x="4" y="78"/>
                  </a:lnTo>
                  <a:lnTo>
                    <a:pt x="171" y="0"/>
                  </a:lnTo>
                  <a:lnTo>
                    <a:pt x="169" y="137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Freeform 45"/>
            <p:cNvSpPr>
              <a:spLocks noChangeAspect="1"/>
            </p:cNvSpPr>
            <p:nvPr/>
          </p:nvSpPr>
          <p:spPr bwMode="auto">
            <a:xfrm>
              <a:off x="1373" y="2399"/>
              <a:ext cx="84" cy="117"/>
            </a:xfrm>
            <a:custGeom>
              <a:avLst/>
              <a:gdLst>
                <a:gd name="T0" fmla="*/ 166 w 167"/>
                <a:gd name="T1" fmla="*/ 152 h 234"/>
                <a:gd name="T2" fmla="*/ 0 w 167"/>
                <a:gd name="T3" fmla="*/ 234 h 234"/>
                <a:gd name="T4" fmla="*/ 4 w 167"/>
                <a:gd name="T5" fmla="*/ 99 h 234"/>
                <a:gd name="T6" fmla="*/ 167 w 167"/>
                <a:gd name="T7" fmla="*/ 0 h 234"/>
                <a:gd name="T8" fmla="*/ 166 w 167"/>
                <a:gd name="T9" fmla="*/ 15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4">
                  <a:moveTo>
                    <a:pt x="166" y="152"/>
                  </a:moveTo>
                  <a:lnTo>
                    <a:pt x="0" y="234"/>
                  </a:lnTo>
                  <a:lnTo>
                    <a:pt x="4" y="99"/>
                  </a:lnTo>
                  <a:lnTo>
                    <a:pt x="167" y="0"/>
                  </a:lnTo>
                  <a:lnTo>
                    <a:pt x="166" y="15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46"/>
            <p:cNvSpPr>
              <a:spLocks noChangeAspect="1"/>
            </p:cNvSpPr>
            <p:nvPr/>
          </p:nvSpPr>
          <p:spPr bwMode="auto">
            <a:xfrm>
              <a:off x="1004" y="2708"/>
              <a:ext cx="32" cy="48"/>
            </a:xfrm>
            <a:custGeom>
              <a:avLst/>
              <a:gdLst>
                <a:gd name="T0" fmla="*/ 59 w 66"/>
                <a:gd name="T1" fmla="*/ 74 h 96"/>
                <a:gd name="T2" fmla="*/ 0 w 66"/>
                <a:gd name="T3" fmla="*/ 96 h 96"/>
                <a:gd name="T4" fmla="*/ 7 w 66"/>
                <a:gd name="T5" fmla="*/ 28 h 96"/>
                <a:gd name="T6" fmla="*/ 66 w 66"/>
                <a:gd name="T7" fmla="*/ 0 h 96"/>
                <a:gd name="T8" fmla="*/ 59 w 66"/>
                <a:gd name="T9" fmla="*/ 7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6">
                  <a:moveTo>
                    <a:pt x="59" y="74"/>
                  </a:moveTo>
                  <a:lnTo>
                    <a:pt x="0" y="96"/>
                  </a:lnTo>
                  <a:lnTo>
                    <a:pt x="7" y="28"/>
                  </a:lnTo>
                  <a:lnTo>
                    <a:pt x="66" y="0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5" name="Freeform 47"/>
            <p:cNvSpPr>
              <a:spLocks noChangeAspect="1"/>
            </p:cNvSpPr>
            <p:nvPr/>
          </p:nvSpPr>
          <p:spPr bwMode="auto">
            <a:xfrm>
              <a:off x="1039" y="2689"/>
              <a:ext cx="40" cy="54"/>
            </a:xfrm>
            <a:custGeom>
              <a:avLst/>
              <a:gdLst>
                <a:gd name="T0" fmla="*/ 9 w 80"/>
                <a:gd name="T1" fmla="*/ 32 h 107"/>
                <a:gd name="T2" fmla="*/ 80 w 80"/>
                <a:gd name="T3" fmla="*/ 0 h 107"/>
                <a:gd name="T4" fmla="*/ 72 w 80"/>
                <a:gd name="T5" fmla="*/ 79 h 107"/>
                <a:gd name="T6" fmla="*/ 0 w 80"/>
                <a:gd name="T7" fmla="*/ 107 h 107"/>
                <a:gd name="T8" fmla="*/ 9 w 80"/>
                <a:gd name="T9" fmla="*/ 3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07">
                  <a:moveTo>
                    <a:pt x="9" y="32"/>
                  </a:moveTo>
                  <a:lnTo>
                    <a:pt x="80" y="0"/>
                  </a:lnTo>
                  <a:lnTo>
                    <a:pt x="72" y="79"/>
                  </a:lnTo>
                  <a:lnTo>
                    <a:pt x="0" y="107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6" name="Freeform 48"/>
            <p:cNvSpPr>
              <a:spLocks noChangeAspect="1"/>
            </p:cNvSpPr>
            <p:nvPr/>
          </p:nvSpPr>
          <p:spPr bwMode="auto">
            <a:xfrm>
              <a:off x="998" y="2770"/>
              <a:ext cx="33" cy="46"/>
            </a:xfrm>
            <a:custGeom>
              <a:avLst/>
              <a:gdLst>
                <a:gd name="T0" fmla="*/ 65 w 65"/>
                <a:gd name="T1" fmla="*/ 0 h 91"/>
                <a:gd name="T2" fmla="*/ 57 w 65"/>
                <a:gd name="T3" fmla="*/ 77 h 91"/>
                <a:gd name="T4" fmla="*/ 0 w 65"/>
                <a:gd name="T5" fmla="*/ 91 h 91"/>
                <a:gd name="T6" fmla="*/ 6 w 65"/>
                <a:gd name="T7" fmla="*/ 20 h 91"/>
                <a:gd name="T8" fmla="*/ 65 w 65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1">
                  <a:moveTo>
                    <a:pt x="65" y="0"/>
                  </a:moveTo>
                  <a:lnTo>
                    <a:pt x="57" y="77"/>
                  </a:lnTo>
                  <a:lnTo>
                    <a:pt x="0" y="91"/>
                  </a:lnTo>
                  <a:lnTo>
                    <a:pt x="6" y="2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7" name="Freeform 49"/>
            <p:cNvSpPr>
              <a:spLocks noChangeAspect="1"/>
            </p:cNvSpPr>
            <p:nvPr/>
          </p:nvSpPr>
          <p:spPr bwMode="auto">
            <a:xfrm>
              <a:off x="1033" y="2756"/>
              <a:ext cx="40" cy="52"/>
            </a:xfrm>
            <a:custGeom>
              <a:avLst/>
              <a:gdLst>
                <a:gd name="T0" fmla="*/ 8 w 79"/>
                <a:gd name="T1" fmla="*/ 23 h 102"/>
                <a:gd name="T2" fmla="*/ 79 w 79"/>
                <a:gd name="T3" fmla="*/ 0 h 102"/>
                <a:gd name="T4" fmla="*/ 71 w 79"/>
                <a:gd name="T5" fmla="*/ 85 h 102"/>
                <a:gd name="T6" fmla="*/ 0 w 79"/>
                <a:gd name="T7" fmla="*/ 102 h 102"/>
                <a:gd name="T8" fmla="*/ 8 w 79"/>
                <a:gd name="T9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02">
                  <a:moveTo>
                    <a:pt x="8" y="23"/>
                  </a:moveTo>
                  <a:lnTo>
                    <a:pt x="79" y="0"/>
                  </a:lnTo>
                  <a:lnTo>
                    <a:pt x="71" y="85"/>
                  </a:lnTo>
                  <a:lnTo>
                    <a:pt x="0" y="102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8" name="Freeform 50"/>
            <p:cNvSpPr>
              <a:spLocks noChangeAspect="1"/>
            </p:cNvSpPr>
            <p:nvPr/>
          </p:nvSpPr>
          <p:spPr bwMode="auto">
            <a:xfrm>
              <a:off x="1076" y="2738"/>
              <a:ext cx="51" cy="59"/>
            </a:xfrm>
            <a:custGeom>
              <a:avLst/>
              <a:gdLst>
                <a:gd name="T0" fmla="*/ 9 w 102"/>
                <a:gd name="T1" fmla="*/ 30 h 117"/>
                <a:gd name="T2" fmla="*/ 102 w 102"/>
                <a:gd name="T3" fmla="*/ 0 h 117"/>
                <a:gd name="T4" fmla="*/ 95 w 102"/>
                <a:gd name="T5" fmla="*/ 94 h 117"/>
                <a:gd name="T6" fmla="*/ 0 w 102"/>
                <a:gd name="T7" fmla="*/ 117 h 117"/>
                <a:gd name="T8" fmla="*/ 9 w 102"/>
                <a:gd name="T9" fmla="*/ 3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7">
                  <a:moveTo>
                    <a:pt x="9" y="30"/>
                  </a:moveTo>
                  <a:lnTo>
                    <a:pt x="102" y="0"/>
                  </a:lnTo>
                  <a:lnTo>
                    <a:pt x="95" y="94"/>
                  </a:lnTo>
                  <a:lnTo>
                    <a:pt x="0" y="117"/>
                  </a:lnTo>
                  <a:lnTo>
                    <a:pt x="9" y="30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9" name="Freeform 51"/>
            <p:cNvSpPr>
              <a:spLocks noChangeAspect="1"/>
            </p:cNvSpPr>
            <p:nvPr/>
          </p:nvSpPr>
          <p:spPr bwMode="auto">
            <a:xfrm>
              <a:off x="1084" y="2665"/>
              <a:ext cx="49" cy="61"/>
            </a:xfrm>
            <a:custGeom>
              <a:avLst/>
              <a:gdLst>
                <a:gd name="T0" fmla="*/ 0 w 98"/>
                <a:gd name="T1" fmla="*/ 124 h 124"/>
                <a:gd name="T2" fmla="*/ 9 w 98"/>
                <a:gd name="T3" fmla="*/ 41 h 124"/>
                <a:gd name="T4" fmla="*/ 98 w 98"/>
                <a:gd name="T5" fmla="*/ 0 h 124"/>
                <a:gd name="T6" fmla="*/ 91 w 98"/>
                <a:gd name="T7" fmla="*/ 89 h 124"/>
                <a:gd name="T8" fmla="*/ 0 w 98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24">
                  <a:moveTo>
                    <a:pt x="0" y="124"/>
                  </a:moveTo>
                  <a:lnTo>
                    <a:pt x="9" y="41"/>
                  </a:lnTo>
                  <a:lnTo>
                    <a:pt x="98" y="0"/>
                  </a:lnTo>
                  <a:lnTo>
                    <a:pt x="91" y="89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0" name="Freeform 52"/>
            <p:cNvSpPr>
              <a:spLocks noChangeAspect="1"/>
            </p:cNvSpPr>
            <p:nvPr/>
          </p:nvSpPr>
          <p:spPr bwMode="auto">
            <a:xfrm>
              <a:off x="1091" y="2589"/>
              <a:ext cx="47" cy="70"/>
            </a:xfrm>
            <a:custGeom>
              <a:avLst/>
              <a:gdLst>
                <a:gd name="T0" fmla="*/ 0 w 95"/>
                <a:gd name="T1" fmla="*/ 141 h 141"/>
                <a:gd name="T2" fmla="*/ 9 w 95"/>
                <a:gd name="T3" fmla="*/ 51 h 141"/>
                <a:gd name="T4" fmla="*/ 95 w 95"/>
                <a:gd name="T5" fmla="*/ 0 h 141"/>
                <a:gd name="T6" fmla="*/ 88 w 95"/>
                <a:gd name="T7" fmla="*/ 96 h 141"/>
                <a:gd name="T8" fmla="*/ 0 w 95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1">
                  <a:moveTo>
                    <a:pt x="0" y="141"/>
                  </a:moveTo>
                  <a:lnTo>
                    <a:pt x="9" y="51"/>
                  </a:lnTo>
                  <a:lnTo>
                    <a:pt x="95" y="0"/>
                  </a:lnTo>
                  <a:lnTo>
                    <a:pt x="88" y="96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1" name="Freeform 53"/>
            <p:cNvSpPr>
              <a:spLocks noChangeAspect="1"/>
            </p:cNvSpPr>
            <p:nvPr/>
          </p:nvSpPr>
          <p:spPr bwMode="auto">
            <a:xfrm>
              <a:off x="1046" y="2620"/>
              <a:ext cx="39" cy="62"/>
            </a:xfrm>
            <a:custGeom>
              <a:avLst/>
              <a:gdLst>
                <a:gd name="T0" fmla="*/ 72 w 78"/>
                <a:gd name="T1" fmla="*/ 86 h 123"/>
                <a:gd name="T2" fmla="*/ 0 w 78"/>
                <a:gd name="T3" fmla="*/ 123 h 123"/>
                <a:gd name="T4" fmla="*/ 8 w 78"/>
                <a:gd name="T5" fmla="*/ 42 h 123"/>
                <a:gd name="T6" fmla="*/ 78 w 78"/>
                <a:gd name="T7" fmla="*/ 0 h 123"/>
                <a:gd name="T8" fmla="*/ 72 w 78"/>
                <a:gd name="T9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3">
                  <a:moveTo>
                    <a:pt x="72" y="86"/>
                  </a:moveTo>
                  <a:lnTo>
                    <a:pt x="0" y="123"/>
                  </a:lnTo>
                  <a:lnTo>
                    <a:pt x="8" y="42"/>
                  </a:lnTo>
                  <a:lnTo>
                    <a:pt x="78" y="0"/>
                  </a:lnTo>
                  <a:lnTo>
                    <a:pt x="72" y="86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Freeform 54"/>
            <p:cNvSpPr>
              <a:spLocks noChangeAspect="1"/>
            </p:cNvSpPr>
            <p:nvPr/>
          </p:nvSpPr>
          <p:spPr bwMode="auto">
            <a:xfrm>
              <a:off x="1009" y="2646"/>
              <a:ext cx="33" cy="54"/>
            </a:xfrm>
            <a:custGeom>
              <a:avLst/>
              <a:gdLst>
                <a:gd name="T0" fmla="*/ 60 w 67"/>
                <a:gd name="T1" fmla="*/ 80 h 110"/>
                <a:gd name="T2" fmla="*/ 0 w 67"/>
                <a:gd name="T3" fmla="*/ 110 h 110"/>
                <a:gd name="T4" fmla="*/ 7 w 67"/>
                <a:gd name="T5" fmla="*/ 36 h 110"/>
                <a:gd name="T6" fmla="*/ 67 w 67"/>
                <a:gd name="T7" fmla="*/ 0 h 110"/>
                <a:gd name="T8" fmla="*/ 60 w 67"/>
                <a:gd name="T9" fmla="*/ 8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0">
                  <a:moveTo>
                    <a:pt x="60" y="80"/>
                  </a:moveTo>
                  <a:lnTo>
                    <a:pt x="0" y="110"/>
                  </a:lnTo>
                  <a:lnTo>
                    <a:pt x="7" y="36"/>
                  </a:lnTo>
                  <a:lnTo>
                    <a:pt x="67" y="0"/>
                  </a:lnTo>
                  <a:lnTo>
                    <a:pt x="60" y="8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" name="Freeform 55"/>
            <p:cNvSpPr>
              <a:spLocks noChangeAspect="1"/>
            </p:cNvSpPr>
            <p:nvPr/>
          </p:nvSpPr>
          <p:spPr bwMode="auto">
            <a:xfrm>
              <a:off x="980" y="2667"/>
              <a:ext cx="27" cy="48"/>
            </a:xfrm>
            <a:custGeom>
              <a:avLst/>
              <a:gdLst>
                <a:gd name="T0" fmla="*/ 46 w 54"/>
                <a:gd name="T1" fmla="*/ 73 h 96"/>
                <a:gd name="T2" fmla="*/ 0 w 54"/>
                <a:gd name="T3" fmla="*/ 96 h 96"/>
                <a:gd name="T4" fmla="*/ 8 w 54"/>
                <a:gd name="T5" fmla="*/ 28 h 96"/>
                <a:gd name="T6" fmla="*/ 54 w 54"/>
                <a:gd name="T7" fmla="*/ 0 h 96"/>
                <a:gd name="T8" fmla="*/ 46 w 54"/>
                <a:gd name="T9" fmla="*/ 7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6">
                  <a:moveTo>
                    <a:pt x="46" y="73"/>
                  </a:moveTo>
                  <a:lnTo>
                    <a:pt x="0" y="96"/>
                  </a:lnTo>
                  <a:lnTo>
                    <a:pt x="8" y="28"/>
                  </a:lnTo>
                  <a:lnTo>
                    <a:pt x="54" y="0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4" name="Freeform 56"/>
            <p:cNvSpPr>
              <a:spLocks noChangeAspect="1"/>
            </p:cNvSpPr>
            <p:nvPr/>
          </p:nvSpPr>
          <p:spPr bwMode="auto">
            <a:xfrm>
              <a:off x="974" y="2725"/>
              <a:ext cx="27" cy="42"/>
            </a:xfrm>
            <a:custGeom>
              <a:avLst/>
              <a:gdLst>
                <a:gd name="T0" fmla="*/ 55 w 55"/>
                <a:gd name="T1" fmla="*/ 0 h 84"/>
                <a:gd name="T2" fmla="*/ 49 w 55"/>
                <a:gd name="T3" fmla="*/ 67 h 84"/>
                <a:gd name="T4" fmla="*/ 0 w 55"/>
                <a:gd name="T5" fmla="*/ 84 h 84"/>
                <a:gd name="T6" fmla="*/ 8 w 55"/>
                <a:gd name="T7" fmla="*/ 21 h 84"/>
                <a:gd name="T8" fmla="*/ 55 w 55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4">
                  <a:moveTo>
                    <a:pt x="55" y="0"/>
                  </a:moveTo>
                  <a:lnTo>
                    <a:pt x="49" y="67"/>
                  </a:lnTo>
                  <a:lnTo>
                    <a:pt x="0" y="84"/>
                  </a:lnTo>
                  <a:lnTo>
                    <a:pt x="8" y="2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5" name="Freeform 57"/>
            <p:cNvSpPr>
              <a:spLocks noChangeAspect="1"/>
            </p:cNvSpPr>
            <p:nvPr/>
          </p:nvSpPr>
          <p:spPr bwMode="auto">
            <a:xfrm>
              <a:off x="967" y="2782"/>
              <a:ext cx="28" cy="41"/>
            </a:xfrm>
            <a:custGeom>
              <a:avLst/>
              <a:gdLst>
                <a:gd name="T0" fmla="*/ 57 w 57"/>
                <a:gd name="T1" fmla="*/ 0 h 83"/>
                <a:gd name="T2" fmla="*/ 50 w 57"/>
                <a:gd name="T3" fmla="*/ 72 h 83"/>
                <a:gd name="T4" fmla="*/ 0 w 57"/>
                <a:gd name="T5" fmla="*/ 83 h 83"/>
                <a:gd name="T6" fmla="*/ 9 w 57"/>
                <a:gd name="T7" fmla="*/ 16 h 83"/>
                <a:gd name="T8" fmla="*/ 57 w 57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3">
                  <a:moveTo>
                    <a:pt x="57" y="0"/>
                  </a:moveTo>
                  <a:lnTo>
                    <a:pt x="50" y="72"/>
                  </a:lnTo>
                  <a:lnTo>
                    <a:pt x="0" y="83"/>
                  </a:lnTo>
                  <a:lnTo>
                    <a:pt x="9" y="16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6" name="Freeform 58"/>
            <p:cNvSpPr>
              <a:spLocks noChangeAspect="1"/>
            </p:cNvSpPr>
            <p:nvPr/>
          </p:nvSpPr>
          <p:spPr bwMode="auto">
            <a:xfrm>
              <a:off x="961" y="2837"/>
              <a:ext cx="29" cy="40"/>
            </a:xfrm>
            <a:custGeom>
              <a:avLst/>
              <a:gdLst>
                <a:gd name="T0" fmla="*/ 57 w 57"/>
                <a:gd name="T1" fmla="*/ 0 h 79"/>
                <a:gd name="T2" fmla="*/ 50 w 57"/>
                <a:gd name="T3" fmla="*/ 76 h 79"/>
                <a:gd name="T4" fmla="*/ 0 w 57"/>
                <a:gd name="T5" fmla="*/ 79 h 79"/>
                <a:gd name="T6" fmla="*/ 8 w 57"/>
                <a:gd name="T7" fmla="*/ 9 h 79"/>
                <a:gd name="T8" fmla="*/ 57 w 5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79">
                  <a:moveTo>
                    <a:pt x="57" y="0"/>
                  </a:moveTo>
                  <a:lnTo>
                    <a:pt x="50" y="76"/>
                  </a:lnTo>
                  <a:lnTo>
                    <a:pt x="0" y="79"/>
                  </a:lnTo>
                  <a:lnTo>
                    <a:pt x="8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7" name="Freeform 59"/>
            <p:cNvSpPr>
              <a:spLocks noChangeAspect="1"/>
            </p:cNvSpPr>
            <p:nvPr/>
          </p:nvSpPr>
          <p:spPr bwMode="auto">
            <a:xfrm>
              <a:off x="992" y="2831"/>
              <a:ext cx="33" cy="43"/>
            </a:xfrm>
            <a:custGeom>
              <a:avLst/>
              <a:gdLst>
                <a:gd name="T0" fmla="*/ 7 w 66"/>
                <a:gd name="T1" fmla="*/ 10 h 88"/>
                <a:gd name="T2" fmla="*/ 66 w 66"/>
                <a:gd name="T3" fmla="*/ 0 h 88"/>
                <a:gd name="T4" fmla="*/ 58 w 66"/>
                <a:gd name="T5" fmla="*/ 83 h 88"/>
                <a:gd name="T6" fmla="*/ 0 w 66"/>
                <a:gd name="T7" fmla="*/ 88 h 88"/>
                <a:gd name="T8" fmla="*/ 7 w 66"/>
                <a:gd name="T9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8">
                  <a:moveTo>
                    <a:pt x="7" y="10"/>
                  </a:moveTo>
                  <a:lnTo>
                    <a:pt x="66" y="0"/>
                  </a:lnTo>
                  <a:lnTo>
                    <a:pt x="58" y="83"/>
                  </a:lnTo>
                  <a:lnTo>
                    <a:pt x="0" y="88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8" name="Freeform 60"/>
            <p:cNvSpPr>
              <a:spLocks noChangeAspect="1"/>
            </p:cNvSpPr>
            <p:nvPr/>
          </p:nvSpPr>
          <p:spPr bwMode="auto">
            <a:xfrm>
              <a:off x="1027" y="2822"/>
              <a:ext cx="40" cy="49"/>
            </a:xfrm>
            <a:custGeom>
              <a:avLst/>
              <a:gdLst>
                <a:gd name="T0" fmla="*/ 9 w 81"/>
                <a:gd name="T1" fmla="*/ 14 h 98"/>
                <a:gd name="T2" fmla="*/ 81 w 81"/>
                <a:gd name="T3" fmla="*/ 0 h 98"/>
                <a:gd name="T4" fmla="*/ 72 w 81"/>
                <a:gd name="T5" fmla="*/ 93 h 98"/>
                <a:gd name="T6" fmla="*/ 0 w 81"/>
                <a:gd name="T7" fmla="*/ 98 h 98"/>
                <a:gd name="T8" fmla="*/ 9 w 81"/>
                <a:gd name="T9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8">
                  <a:moveTo>
                    <a:pt x="9" y="14"/>
                  </a:moveTo>
                  <a:lnTo>
                    <a:pt x="81" y="0"/>
                  </a:lnTo>
                  <a:lnTo>
                    <a:pt x="72" y="93"/>
                  </a:lnTo>
                  <a:lnTo>
                    <a:pt x="0" y="98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9" name="Freeform 61"/>
            <p:cNvSpPr>
              <a:spLocks noChangeAspect="1"/>
            </p:cNvSpPr>
            <p:nvPr/>
          </p:nvSpPr>
          <p:spPr bwMode="auto">
            <a:xfrm>
              <a:off x="1069" y="2813"/>
              <a:ext cx="52" cy="56"/>
            </a:xfrm>
            <a:custGeom>
              <a:avLst/>
              <a:gdLst>
                <a:gd name="T0" fmla="*/ 11 w 105"/>
                <a:gd name="T1" fmla="*/ 18 h 112"/>
                <a:gd name="T2" fmla="*/ 0 w 105"/>
                <a:gd name="T3" fmla="*/ 112 h 112"/>
                <a:gd name="T4" fmla="*/ 98 w 105"/>
                <a:gd name="T5" fmla="*/ 104 h 112"/>
                <a:gd name="T6" fmla="*/ 105 w 105"/>
                <a:gd name="T7" fmla="*/ 0 h 112"/>
                <a:gd name="T8" fmla="*/ 11 w 105"/>
                <a:gd name="T9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1" y="18"/>
                  </a:moveTo>
                  <a:lnTo>
                    <a:pt x="0" y="112"/>
                  </a:lnTo>
                  <a:lnTo>
                    <a:pt x="98" y="104"/>
                  </a:lnTo>
                  <a:lnTo>
                    <a:pt x="105" y="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0" name="Freeform 62"/>
            <p:cNvSpPr>
              <a:spLocks noChangeAspect="1"/>
            </p:cNvSpPr>
            <p:nvPr/>
          </p:nvSpPr>
          <p:spPr bwMode="auto">
            <a:xfrm>
              <a:off x="1124" y="2790"/>
              <a:ext cx="117" cy="74"/>
            </a:xfrm>
            <a:custGeom>
              <a:avLst/>
              <a:gdLst>
                <a:gd name="T0" fmla="*/ 233 w 233"/>
                <a:gd name="T1" fmla="*/ 0 h 148"/>
                <a:gd name="T2" fmla="*/ 8 w 233"/>
                <a:gd name="T3" fmla="*/ 42 h 148"/>
                <a:gd name="T4" fmla="*/ 0 w 233"/>
                <a:gd name="T5" fmla="*/ 148 h 148"/>
                <a:gd name="T6" fmla="*/ 226 w 233"/>
                <a:gd name="T7" fmla="*/ 131 h 148"/>
                <a:gd name="T8" fmla="*/ 233 w 233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48">
                  <a:moveTo>
                    <a:pt x="233" y="0"/>
                  </a:moveTo>
                  <a:lnTo>
                    <a:pt x="8" y="42"/>
                  </a:lnTo>
                  <a:lnTo>
                    <a:pt x="0" y="148"/>
                  </a:lnTo>
                  <a:lnTo>
                    <a:pt x="226" y="13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1" name="Freeform 63"/>
            <p:cNvSpPr>
              <a:spLocks noChangeAspect="1"/>
            </p:cNvSpPr>
            <p:nvPr/>
          </p:nvSpPr>
          <p:spPr bwMode="auto">
            <a:xfrm>
              <a:off x="1131" y="2699"/>
              <a:ext cx="114" cy="85"/>
            </a:xfrm>
            <a:custGeom>
              <a:avLst/>
              <a:gdLst>
                <a:gd name="T0" fmla="*/ 0 w 227"/>
                <a:gd name="T1" fmla="*/ 169 h 169"/>
                <a:gd name="T2" fmla="*/ 8 w 227"/>
                <a:gd name="T3" fmla="*/ 72 h 169"/>
                <a:gd name="T4" fmla="*/ 227 w 227"/>
                <a:gd name="T5" fmla="*/ 0 h 169"/>
                <a:gd name="T6" fmla="*/ 221 w 227"/>
                <a:gd name="T7" fmla="*/ 115 h 169"/>
                <a:gd name="T8" fmla="*/ 0 w 22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69">
                  <a:moveTo>
                    <a:pt x="0" y="169"/>
                  </a:moveTo>
                  <a:lnTo>
                    <a:pt x="8" y="72"/>
                  </a:lnTo>
                  <a:lnTo>
                    <a:pt x="227" y="0"/>
                  </a:lnTo>
                  <a:lnTo>
                    <a:pt x="221" y="11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Freeform 64"/>
            <p:cNvSpPr>
              <a:spLocks noChangeAspect="1"/>
            </p:cNvSpPr>
            <p:nvPr/>
          </p:nvSpPr>
          <p:spPr bwMode="auto">
            <a:xfrm>
              <a:off x="1138" y="2611"/>
              <a:ext cx="111" cy="95"/>
            </a:xfrm>
            <a:custGeom>
              <a:avLst/>
              <a:gdLst>
                <a:gd name="T0" fmla="*/ 0 w 222"/>
                <a:gd name="T1" fmla="*/ 190 h 190"/>
                <a:gd name="T2" fmla="*/ 8 w 222"/>
                <a:gd name="T3" fmla="*/ 99 h 190"/>
                <a:gd name="T4" fmla="*/ 222 w 222"/>
                <a:gd name="T5" fmla="*/ 0 h 190"/>
                <a:gd name="T6" fmla="*/ 216 w 222"/>
                <a:gd name="T7" fmla="*/ 110 h 190"/>
                <a:gd name="T8" fmla="*/ 0 w 222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90">
                  <a:moveTo>
                    <a:pt x="0" y="190"/>
                  </a:moveTo>
                  <a:lnTo>
                    <a:pt x="8" y="99"/>
                  </a:lnTo>
                  <a:lnTo>
                    <a:pt x="222" y="0"/>
                  </a:lnTo>
                  <a:lnTo>
                    <a:pt x="216" y="11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3" name="Freeform 65"/>
            <p:cNvSpPr>
              <a:spLocks noChangeAspect="1"/>
            </p:cNvSpPr>
            <p:nvPr/>
          </p:nvSpPr>
          <p:spPr bwMode="auto">
            <a:xfrm>
              <a:off x="1145" y="2521"/>
              <a:ext cx="108" cy="110"/>
            </a:xfrm>
            <a:custGeom>
              <a:avLst/>
              <a:gdLst>
                <a:gd name="T0" fmla="*/ 0 w 218"/>
                <a:gd name="T1" fmla="*/ 221 h 221"/>
                <a:gd name="T2" fmla="*/ 9 w 218"/>
                <a:gd name="T3" fmla="*/ 123 h 221"/>
                <a:gd name="T4" fmla="*/ 218 w 218"/>
                <a:gd name="T5" fmla="*/ 0 h 221"/>
                <a:gd name="T6" fmla="*/ 212 w 218"/>
                <a:gd name="T7" fmla="*/ 114 h 221"/>
                <a:gd name="T8" fmla="*/ 0 w 218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21">
                  <a:moveTo>
                    <a:pt x="0" y="221"/>
                  </a:moveTo>
                  <a:lnTo>
                    <a:pt x="9" y="123"/>
                  </a:lnTo>
                  <a:lnTo>
                    <a:pt x="218" y="0"/>
                  </a:lnTo>
                  <a:lnTo>
                    <a:pt x="212" y="114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4" name="Freeform 66"/>
            <p:cNvSpPr>
              <a:spLocks noChangeAspect="1"/>
            </p:cNvSpPr>
            <p:nvPr/>
          </p:nvSpPr>
          <p:spPr bwMode="auto">
            <a:xfrm>
              <a:off x="951" y="2683"/>
              <a:ext cx="28" cy="47"/>
            </a:xfrm>
            <a:custGeom>
              <a:avLst/>
              <a:gdLst>
                <a:gd name="T0" fmla="*/ 9 w 57"/>
                <a:gd name="T1" fmla="*/ 29 h 94"/>
                <a:gd name="T2" fmla="*/ 57 w 57"/>
                <a:gd name="T3" fmla="*/ 0 h 94"/>
                <a:gd name="T4" fmla="*/ 49 w 57"/>
                <a:gd name="T5" fmla="*/ 69 h 94"/>
                <a:gd name="T6" fmla="*/ 0 w 57"/>
                <a:gd name="T7" fmla="*/ 94 h 94"/>
                <a:gd name="T8" fmla="*/ 9 w 57"/>
                <a:gd name="T9" fmla="*/ 2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9" y="29"/>
                  </a:moveTo>
                  <a:lnTo>
                    <a:pt x="57" y="0"/>
                  </a:lnTo>
                  <a:lnTo>
                    <a:pt x="49" y="69"/>
                  </a:lnTo>
                  <a:lnTo>
                    <a:pt x="0" y="94"/>
                  </a:lnTo>
                  <a:lnTo>
                    <a:pt x="9" y="29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" name="Freeform 67"/>
            <p:cNvSpPr>
              <a:spLocks noChangeAspect="1"/>
            </p:cNvSpPr>
            <p:nvPr/>
          </p:nvSpPr>
          <p:spPr bwMode="auto">
            <a:xfrm>
              <a:off x="945" y="2738"/>
              <a:ext cx="27" cy="40"/>
            </a:xfrm>
            <a:custGeom>
              <a:avLst/>
              <a:gdLst>
                <a:gd name="T0" fmla="*/ 8 w 55"/>
                <a:gd name="T1" fmla="*/ 22 h 79"/>
                <a:gd name="T2" fmla="*/ 55 w 55"/>
                <a:gd name="T3" fmla="*/ 0 h 79"/>
                <a:gd name="T4" fmla="*/ 47 w 55"/>
                <a:gd name="T5" fmla="*/ 62 h 79"/>
                <a:gd name="T6" fmla="*/ 0 w 55"/>
                <a:gd name="T7" fmla="*/ 79 h 79"/>
                <a:gd name="T8" fmla="*/ 8 w 55"/>
                <a:gd name="T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9">
                  <a:moveTo>
                    <a:pt x="8" y="22"/>
                  </a:moveTo>
                  <a:lnTo>
                    <a:pt x="55" y="0"/>
                  </a:lnTo>
                  <a:lnTo>
                    <a:pt x="47" y="62"/>
                  </a:lnTo>
                  <a:lnTo>
                    <a:pt x="0" y="79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6" name="Freeform 68"/>
            <p:cNvSpPr>
              <a:spLocks noChangeAspect="1"/>
            </p:cNvSpPr>
            <p:nvPr/>
          </p:nvSpPr>
          <p:spPr bwMode="auto">
            <a:xfrm>
              <a:off x="938" y="2791"/>
              <a:ext cx="28" cy="39"/>
            </a:xfrm>
            <a:custGeom>
              <a:avLst/>
              <a:gdLst>
                <a:gd name="T0" fmla="*/ 8 w 56"/>
                <a:gd name="T1" fmla="*/ 16 h 77"/>
                <a:gd name="T2" fmla="*/ 56 w 56"/>
                <a:gd name="T3" fmla="*/ 0 h 77"/>
                <a:gd name="T4" fmla="*/ 47 w 56"/>
                <a:gd name="T5" fmla="*/ 65 h 77"/>
                <a:gd name="T6" fmla="*/ 0 w 56"/>
                <a:gd name="T7" fmla="*/ 77 h 77"/>
                <a:gd name="T8" fmla="*/ 8 w 56"/>
                <a:gd name="T9" fmla="*/ 1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7">
                  <a:moveTo>
                    <a:pt x="8" y="16"/>
                  </a:moveTo>
                  <a:lnTo>
                    <a:pt x="56" y="0"/>
                  </a:lnTo>
                  <a:lnTo>
                    <a:pt x="47" y="65"/>
                  </a:lnTo>
                  <a:lnTo>
                    <a:pt x="0" y="7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7" name="Freeform 69"/>
            <p:cNvSpPr>
              <a:spLocks noChangeAspect="1"/>
            </p:cNvSpPr>
            <p:nvPr/>
          </p:nvSpPr>
          <p:spPr bwMode="auto">
            <a:xfrm>
              <a:off x="931" y="2843"/>
              <a:ext cx="28" cy="36"/>
            </a:xfrm>
            <a:custGeom>
              <a:avLst/>
              <a:gdLst>
                <a:gd name="T0" fmla="*/ 9 w 56"/>
                <a:gd name="T1" fmla="*/ 9 h 73"/>
                <a:gd name="T2" fmla="*/ 56 w 56"/>
                <a:gd name="T3" fmla="*/ 0 h 73"/>
                <a:gd name="T4" fmla="*/ 48 w 56"/>
                <a:gd name="T5" fmla="*/ 69 h 73"/>
                <a:gd name="T6" fmla="*/ 0 w 56"/>
                <a:gd name="T7" fmla="*/ 73 h 73"/>
                <a:gd name="T8" fmla="*/ 9 w 56"/>
                <a:gd name="T9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3">
                  <a:moveTo>
                    <a:pt x="9" y="9"/>
                  </a:moveTo>
                  <a:lnTo>
                    <a:pt x="56" y="0"/>
                  </a:lnTo>
                  <a:lnTo>
                    <a:pt x="48" y="69"/>
                  </a:lnTo>
                  <a:lnTo>
                    <a:pt x="0" y="73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8" name="Freeform 70"/>
            <p:cNvSpPr>
              <a:spLocks noChangeAspect="1"/>
            </p:cNvSpPr>
            <p:nvPr/>
          </p:nvSpPr>
          <p:spPr bwMode="auto">
            <a:xfrm>
              <a:off x="1251" y="2770"/>
              <a:ext cx="96" cy="84"/>
            </a:xfrm>
            <a:custGeom>
              <a:avLst/>
              <a:gdLst>
                <a:gd name="T0" fmla="*/ 188 w 192"/>
                <a:gd name="T1" fmla="*/ 153 h 168"/>
                <a:gd name="T2" fmla="*/ 0 w 192"/>
                <a:gd name="T3" fmla="*/ 168 h 168"/>
                <a:gd name="T4" fmla="*/ 6 w 192"/>
                <a:gd name="T5" fmla="*/ 36 h 168"/>
                <a:gd name="T6" fmla="*/ 192 w 192"/>
                <a:gd name="T7" fmla="*/ 0 h 168"/>
                <a:gd name="T8" fmla="*/ 188 w 192"/>
                <a:gd name="T9" fmla="*/ 15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8">
                  <a:moveTo>
                    <a:pt x="188" y="153"/>
                  </a:moveTo>
                  <a:lnTo>
                    <a:pt x="0" y="168"/>
                  </a:lnTo>
                  <a:lnTo>
                    <a:pt x="6" y="36"/>
                  </a:lnTo>
                  <a:lnTo>
                    <a:pt x="192" y="0"/>
                  </a:lnTo>
                  <a:lnTo>
                    <a:pt x="188" y="153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9" name="Freeform 71"/>
            <p:cNvSpPr>
              <a:spLocks noChangeAspect="1"/>
            </p:cNvSpPr>
            <p:nvPr/>
          </p:nvSpPr>
          <p:spPr bwMode="auto">
            <a:xfrm>
              <a:off x="1255" y="2665"/>
              <a:ext cx="95" cy="89"/>
            </a:xfrm>
            <a:custGeom>
              <a:avLst/>
              <a:gdLst>
                <a:gd name="T0" fmla="*/ 186 w 190"/>
                <a:gd name="T1" fmla="*/ 134 h 179"/>
                <a:gd name="T2" fmla="*/ 0 w 190"/>
                <a:gd name="T3" fmla="*/ 179 h 179"/>
                <a:gd name="T4" fmla="*/ 5 w 190"/>
                <a:gd name="T5" fmla="*/ 61 h 179"/>
                <a:gd name="T6" fmla="*/ 190 w 190"/>
                <a:gd name="T7" fmla="*/ 0 h 179"/>
                <a:gd name="T8" fmla="*/ 186 w 190"/>
                <a:gd name="T9" fmla="*/ 1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79">
                  <a:moveTo>
                    <a:pt x="186" y="134"/>
                  </a:moveTo>
                  <a:lnTo>
                    <a:pt x="0" y="179"/>
                  </a:lnTo>
                  <a:lnTo>
                    <a:pt x="5" y="61"/>
                  </a:lnTo>
                  <a:lnTo>
                    <a:pt x="190" y="0"/>
                  </a:lnTo>
                  <a:lnTo>
                    <a:pt x="186" y="134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0" name="Freeform 72"/>
            <p:cNvSpPr>
              <a:spLocks noChangeAspect="1"/>
            </p:cNvSpPr>
            <p:nvPr/>
          </p:nvSpPr>
          <p:spPr bwMode="auto">
            <a:xfrm>
              <a:off x="1259" y="2563"/>
              <a:ext cx="94" cy="98"/>
            </a:xfrm>
            <a:custGeom>
              <a:avLst/>
              <a:gdLst>
                <a:gd name="T0" fmla="*/ 185 w 188"/>
                <a:gd name="T1" fmla="*/ 125 h 194"/>
                <a:gd name="T2" fmla="*/ 0 w 188"/>
                <a:gd name="T3" fmla="*/ 194 h 194"/>
                <a:gd name="T4" fmla="*/ 5 w 188"/>
                <a:gd name="T5" fmla="*/ 83 h 194"/>
                <a:gd name="T6" fmla="*/ 188 w 188"/>
                <a:gd name="T7" fmla="*/ 0 h 194"/>
                <a:gd name="T8" fmla="*/ 185 w 188"/>
                <a:gd name="T9" fmla="*/ 12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94">
                  <a:moveTo>
                    <a:pt x="185" y="125"/>
                  </a:moveTo>
                  <a:lnTo>
                    <a:pt x="0" y="194"/>
                  </a:lnTo>
                  <a:lnTo>
                    <a:pt x="5" y="83"/>
                  </a:lnTo>
                  <a:lnTo>
                    <a:pt x="188" y="0"/>
                  </a:lnTo>
                  <a:lnTo>
                    <a:pt x="185" y="125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1" name="Freeform 73"/>
            <p:cNvSpPr>
              <a:spLocks noChangeAspect="1"/>
            </p:cNvSpPr>
            <p:nvPr/>
          </p:nvSpPr>
          <p:spPr bwMode="auto">
            <a:xfrm>
              <a:off x="1263" y="2460"/>
              <a:ext cx="93" cy="112"/>
            </a:xfrm>
            <a:custGeom>
              <a:avLst/>
              <a:gdLst>
                <a:gd name="T0" fmla="*/ 182 w 186"/>
                <a:gd name="T1" fmla="*/ 131 h 224"/>
                <a:gd name="T2" fmla="*/ 0 w 186"/>
                <a:gd name="T3" fmla="*/ 224 h 224"/>
                <a:gd name="T4" fmla="*/ 5 w 186"/>
                <a:gd name="T5" fmla="*/ 108 h 224"/>
                <a:gd name="T6" fmla="*/ 186 w 186"/>
                <a:gd name="T7" fmla="*/ 0 h 224"/>
                <a:gd name="T8" fmla="*/ 182 w 186"/>
                <a:gd name="T9" fmla="*/ 13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24">
                  <a:moveTo>
                    <a:pt x="182" y="131"/>
                  </a:moveTo>
                  <a:lnTo>
                    <a:pt x="0" y="224"/>
                  </a:lnTo>
                  <a:lnTo>
                    <a:pt x="5" y="108"/>
                  </a:lnTo>
                  <a:lnTo>
                    <a:pt x="186" y="0"/>
                  </a:lnTo>
                  <a:lnTo>
                    <a:pt x="182" y="131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2" name="Freeform 74"/>
            <p:cNvSpPr>
              <a:spLocks noChangeAspect="1"/>
            </p:cNvSpPr>
            <p:nvPr/>
          </p:nvSpPr>
          <p:spPr bwMode="auto">
            <a:xfrm>
              <a:off x="1451" y="2330"/>
              <a:ext cx="478" cy="552"/>
            </a:xfrm>
            <a:custGeom>
              <a:avLst/>
              <a:gdLst>
                <a:gd name="T0" fmla="*/ 14 w 956"/>
                <a:gd name="T1" fmla="*/ 0 h 1106"/>
                <a:gd name="T2" fmla="*/ 13 w 956"/>
                <a:gd name="T3" fmla="*/ 147 h 1106"/>
                <a:gd name="T4" fmla="*/ 13 w 956"/>
                <a:gd name="T5" fmla="*/ 147 h 1106"/>
                <a:gd name="T6" fmla="*/ 10 w 956"/>
                <a:gd name="T7" fmla="*/ 311 h 1106"/>
                <a:gd name="T8" fmla="*/ 9 w 956"/>
                <a:gd name="T9" fmla="*/ 373 h 1106"/>
                <a:gd name="T10" fmla="*/ 9 w 956"/>
                <a:gd name="T11" fmla="*/ 373 h 1106"/>
                <a:gd name="T12" fmla="*/ 3 w 956"/>
                <a:gd name="T13" fmla="*/ 773 h 1106"/>
                <a:gd name="T14" fmla="*/ 3 w 956"/>
                <a:gd name="T15" fmla="*/ 773 h 1106"/>
                <a:gd name="T16" fmla="*/ 3 w 956"/>
                <a:gd name="T17" fmla="*/ 811 h 1106"/>
                <a:gd name="T18" fmla="*/ 0 w 956"/>
                <a:gd name="T19" fmla="*/ 1101 h 1106"/>
                <a:gd name="T20" fmla="*/ 956 w 956"/>
                <a:gd name="T21" fmla="*/ 1106 h 1106"/>
                <a:gd name="T22" fmla="*/ 956 w 956"/>
                <a:gd name="T23" fmla="*/ 1088 h 1106"/>
                <a:gd name="T24" fmla="*/ 956 w 956"/>
                <a:gd name="T25" fmla="*/ 981 h 1106"/>
                <a:gd name="T26" fmla="*/ 956 w 956"/>
                <a:gd name="T27" fmla="*/ 939 h 1106"/>
                <a:gd name="T28" fmla="*/ 956 w 956"/>
                <a:gd name="T29" fmla="*/ 841 h 1106"/>
                <a:gd name="T30" fmla="*/ 956 w 956"/>
                <a:gd name="T31" fmla="*/ 787 h 1106"/>
                <a:gd name="T32" fmla="*/ 956 w 956"/>
                <a:gd name="T33" fmla="*/ 706 h 1106"/>
                <a:gd name="T34" fmla="*/ 956 w 956"/>
                <a:gd name="T35" fmla="*/ 655 h 1106"/>
                <a:gd name="T36" fmla="*/ 956 w 956"/>
                <a:gd name="T37" fmla="*/ 575 h 1106"/>
                <a:gd name="T38" fmla="*/ 956 w 956"/>
                <a:gd name="T39" fmla="*/ 548 h 1106"/>
                <a:gd name="T40" fmla="*/ 956 w 956"/>
                <a:gd name="T41" fmla="*/ 489 h 1106"/>
                <a:gd name="T42" fmla="*/ 14 w 956"/>
                <a:gd name="T4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6" h="1106">
                  <a:moveTo>
                    <a:pt x="14" y="0"/>
                  </a:moveTo>
                  <a:lnTo>
                    <a:pt x="13" y="147"/>
                  </a:lnTo>
                  <a:lnTo>
                    <a:pt x="13" y="147"/>
                  </a:lnTo>
                  <a:lnTo>
                    <a:pt x="10" y="311"/>
                  </a:lnTo>
                  <a:lnTo>
                    <a:pt x="9" y="373"/>
                  </a:lnTo>
                  <a:lnTo>
                    <a:pt x="9" y="373"/>
                  </a:lnTo>
                  <a:lnTo>
                    <a:pt x="3" y="773"/>
                  </a:lnTo>
                  <a:lnTo>
                    <a:pt x="3" y="773"/>
                  </a:lnTo>
                  <a:lnTo>
                    <a:pt x="3" y="811"/>
                  </a:lnTo>
                  <a:lnTo>
                    <a:pt x="0" y="1101"/>
                  </a:lnTo>
                  <a:lnTo>
                    <a:pt x="956" y="1106"/>
                  </a:lnTo>
                  <a:lnTo>
                    <a:pt x="956" y="1088"/>
                  </a:lnTo>
                  <a:lnTo>
                    <a:pt x="956" y="981"/>
                  </a:lnTo>
                  <a:lnTo>
                    <a:pt x="956" y="939"/>
                  </a:lnTo>
                  <a:lnTo>
                    <a:pt x="956" y="841"/>
                  </a:lnTo>
                  <a:lnTo>
                    <a:pt x="956" y="787"/>
                  </a:lnTo>
                  <a:lnTo>
                    <a:pt x="956" y="706"/>
                  </a:lnTo>
                  <a:lnTo>
                    <a:pt x="956" y="655"/>
                  </a:lnTo>
                  <a:lnTo>
                    <a:pt x="956" y="575"/>
                  </a:lnTo>
                  <a:lnTo>
                    <a:pt x="956" y="548"/>
                  </a:lnTo>
                  <a:lnTo>
                    <a:pt x="956" y="48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4F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3" name="Freeform 75"/>
            <p:cNvSpPr>
              <a:spLocks noChangeAspect="1"/>
            </p:cNvSpPr>
            <p:nvPr/>
          </p:nvSpPr>
          <p:spPr bwMode="auto">
            <a:xfrm>
              <a:off x="1575" y="2767"/>
              <a:ext cx="147" cy="92"/>
            </a:xfrm>
            <a:custGeom>
              <a:avLst/>
              <a:gdLst>
                <a:gd name="T0" fmla="*/ 0 w 293"/>
                <a:gd name="T1" fmla="*/ 0 h 185"/>
                <a:gd name="T2" fmla="*/ 285 w 293"/>
                <a:gd name="T3" fmla="*/ 44 h 185"/>
                <a:gd name="T4" fmla="*/ 293 w 293"/>
                <a:gd name="T5" fmla="*/ 185 h 185"/>
                <a:gd name="T6" fmla="*/ 3 w 293"/>
                <a:gd name="T7" fmla="*/ 164 h 185"/>
                <a:gd name="T8" fmla="*/ 0 w 293"/>
                <a:gd name="T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85">
                  <a:moveTo>
                    <a:pt x="0" y="0"/>
                  </a:moveTo>
                  <a:lnTo>
                    <a:pt x="285" y="44"/>
                  </a:lnTo>
                  <a:lnTo>
                    <a:pt x="293" y="185"/>
                  </a:lnTo>
                  <a:lnTo>
                    <a:pt x="3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4" name="Freeform 76"/>
            <p:cNvSpPr>
              <a:spLocks noChangeAspect="1"/>
            </p:cNvSpPr>
            <p:nvPr/>
          </p:nvSpPr>
          <p:spPr bwMode="auto">
            <a:xfrm>
              <a:off x="1451" y="2748"/>
              <a:ext cx="108" cy="99"/>
            </a:xfrm>
            <a:custGeom>
              <a:avLst/>
              <a:gdLst>
                <a:gd name="T0" fmla="*/ 215 w 215"/>
                <a:gd name="T1" fmla="*/ 199 h 199"/>
                <a:gd name="T2" fmla="*/ 0 w 215"/>
                <a:gd name="T3" fmla="*/ 182 h 199"/>
                <a:gd name="T4" fmla="*/ 3 w 215"/>
                <a:gd name="T5" fmla="*/ 0 h 199"/>
                <a:gd name="T6" fmla="*/ 212 w 215"/>
                <a:gd name="T7" fmla="*/ 33 h 199"/>
                <a:gd name="T8" fmla="*/ 215 w 215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99">
                  <a:moveTo>
                    <a:pt x="215" y="199"/>
                  </a:moveTo>
                  <a:lnTo>
                    <a:pt x="0" y="182"/>
                  </a:lnTo>
                  <a:lnTo>
                    <a:pt x="3" y="0"/>
                  </a:lnTo>
                  <a:lnTo>
                    <a:pt x="212" y="33"/>
                  </a:lnTo>
                  <a:lnTo>
                    <a:pt x="215" y="199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5" name="Freeform 77"/>
            <p:cNvSpPr>
              <a:spLocks noChangeAspect="1"/>
            </p:cNvSpPr>
            <p:nvPr/>
          </p:nvSpPr>
          <p:spPr bwMode="auto">
            <a:xfrm>
              <a:off x="1570" y="2557"/>
              <a:ext cx="140" cy="102"/>
            </a:xfrm>
            <a:custGeom>
              <a:avLst/>
              <a:gdLst>
                <a:gd name="T0" fmla="*/ 273 w 280"/>
                <a:gd name="T1" fmla="*/ 95 h 204"/>
                <a:gd name="T2" fmla="*/ 280 w 280"/>
                <a:gd name="T3" fmla="*/ 204 h 204"/>
                <a:gd name="T4" fmla="*/ 3 w 280"/>
                <a:gd name="T5" fmla="*/ 122 h 204"/>
                <a:gd name="T6" fmla="*/ 0 w 280"/>
                <a:gd name="T7" fmla="*/ 0 h 204"/>
                <a:gd name="T8" fmla="*/ 273 w 280"/>
                <a:gd name="T9" fmla="*/ 9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4">
                  <a:moveTo>
                    <a:pt x="273" y="95"/>
                  </a:moveTo>
                  <a:lnTo>
                    <a:pt x="280" y="204"/>
                  </a:lnTo>
                  <a:lnTo>
                    <a:pt x="3" y="122"/>
                  </a:lnTo>
                  <a:lnTo>
                    <a:pt x="0" y="0"/>
                  </a:lnTo>
                  <a:lnTo>
                    <a:pt x="273" y="95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6" name="Freeform 78"/>
            <p:cNvSpPr>
              <a:spLocks noChangeAspect="1"/>
            </p:cNvSpPr>
            <p:nvPr/>
          </p:nvSpPr>
          <p:spPr bwMode="auto">
            <a:xfrm>
              <a:off x="1568" y="2453"/>
              <a:ext cx="137" cy="118"/>
            </a:xfrm>
            <a:custGeom>
              <a:avLst/>
              <a:gdLst>
                <a:gd name="T0" fmla="*/ 3 w 274"/>
                <a:gd name="T1" fmla="*/ 130 h 236"/>
                <a:gd name="T2" fmla="*/ 0 w 274"/>
                <a:gd name="T3" fmla="*/ 0 h 236"/>
                <a:gd name="T4" fmla="*/ 267 w 274"/>
                <a:gd name="T5" fmla="*/ 121 h 236"/>
                <a:gd name="T6" fmla="*/ 274 w 274"/>
                <a:gd name="T7" fmla="*/ 236 h 236"/>
                <a:gd name="T8" fmla="*/ 3 w 274"/>
                <a:gd name="T9" fmla="*/ 13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36">
                  <a:moveTo>
                    <a:pt x="3" y="130"/>
                  </a:moveTo>
                  <a:lnTo>
                    <a:pt x="0" y="0"/>
                  </a:lnTo>
                  <a:lnTo>
                    <a:pt x="267" y="121"/>
                  </a:lnTo>
                  <a:lnTo>
                    <a:pt x="274" y="236"/>
                  </a:lnTo>
                  <a:lnTo>
                    <a:pt x="3" y="13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" name="Freeform 79"/>
            <p:cNvSpPr>
              <a:spLocks noChangeAspect="1"/>
            </p:cNvSpPr>
            <p:nvPr/>
          </p:nvSpPr>
          <p:spPr bwMode="auto">
            <a:xfrm>
              <a:off x="1572" y="2663"/>
              <a:ext cx="144" cy="99"/>
            </a:xfrm>
            <a:custGeom>
              <a:avLst/>
              <a:gdLst>
                <a:gd name="T0" fmla="*/ 280 w 287"/>
                <a:gd name="T1" fmla="*/ 68 h 198"/>
                <a:gd name="T2" fmla="*/ 287 w 287"/>
                <a:gd name="T3" fmla="*/ 198 h 198"/>
                <a:gd name="T4" fmla="*/ 3 w 287"/>
                <a:gd name="T5" fmla="*/ 149 h 198"/>
                <a:gd name="T6" fmla="*/ 0 w 287"/>
                <a:gd name="T7" fmla="*/ 0 h 198"/>
                <a:gd name="T8" fmla="*/ 280 w 287"/>
                <a:gd name="T9" fmla="*/ 6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198">
                  <a:moveTo>
                    <a:pt x="280" y="68"/>
                  </a:moveTo>
                  <a:lnTo>
                    <a:pt x="287" y="198"/>
                  </a:lnTo>
                  <a:lnTo>
                    <a:pt x="3" y="149"/>
                  </a:lnTo>
                  <a:lnTo>
                    <a:pt x="0" y="0"/>
                  </a:lnTo>
                  <a:lnTo>
                    <a:pt x="280" y="68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8" name="Freeform 80"/>
            <p:cNvSpPr>
              <a:spLocks noChangeAspect="1"/>
            </p:cNvSpPr>
            <p:nvPr/>
          </p:nvSpPr>
          <p:spPr bwMode="auto">
            <a:xfrm>
              <a:off x="1733" y="2791"/>
              <a:ext cx="104" cy="76"/>
            </a:xfrm>
            <a:custGeom>
              <a:avLst/>
              <a:gdLst>
                <a:gd name="T0" fmla="*/ 0 w 209"/>
                <a:gd name="T1" fmla="*/ 0 h 153"/>
                <a:gd name="T2" fmla="*/ 200 w 209"/>
                <a:gd name="T3" fmla="*/ 30 h 153"/>
                <a:gd name="T4" fmla="*/ 209 w 209"/>
                <a:gd name="T5" fmla="*/ 153 h 153"/>
                <a:gd name="T6" fmla="*/ 7 w 209"/>
                <a:gd name="T7" fmla="*/ 138 h 153"/>
                <a:gd name="T8" fmla="*/ 0 w 209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53">
                  <a:moveTo>
                    <a:pt x="0" y="0"/>
                  </a:moveTo>
                  <a:lnTo>
                    <a:pt x="200" y="30"/>
                  </a:lnTo>
                  <a:lnTo>
                    <a:pt x="209" y="153"/>
                  </a:lnTo>
                  <a:lnTo>
                    <a:pt x="7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9" name="Freeform 81"/>
            <p:cNvSpPr>
              <a:spLocks noChangeAspect="1"/>
            </p:cNvSpPr>
            <p:nvPr/>
          </p:nvSpPr>
          <p:spPr bwMode="auto">
            <a:xfrm>
              <a:off x="1727" y="2701"/>
              <a:ext cx="104" cy="81"/>
            </a:xfrm>
            <a:custGeom>
              <a:avLst/>
              <a:gdLst>
                <a:gd name="T0" fmla="*/ 7 w 207"/>
                <a:gd name="T1" fmla="*/ 127 h 162"/>
                <a:gd name="T2" fmla="*/ 0 w 207"/>
                <a:gd name="T3" fmla="*/ 0 h 162"/>
                <a:gd name="T4" fmla="*/ 199 w 207"/>
                <a:gd name="T5" fmla="*/ 48 h 162"/>
                <a:gd name="T6" fmla="*/ 207 w 207"/>
                <a:gd name="T7" fmla="*/ 162 h 162"/>
                <a:gd name="T8" fmla="*/ 7 w 207"/>
                <a:gd name="T9" fmla="*/ 12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62">
                  <a:moveTo>
                    <a:pt x="7" y="127"/>
                  </a:moveTo>
                  <a:lnTo>
                    <a:pt x="0" y="0"/>
                  </a:lnTo>
                  <a:lnTo>
                    <a:pt x="199" y="48"/>
                  </a:lnTo>
                  <a:lnTo>
                    <a:pt x="207" y="162"/>
                  </a:lnTo>
                  <a:lnTo>
                    <a:pt x="7" y="127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0" name="Freeform 82"/>
            <p:cNvSpPr>
              <a:spLocks noChangeAspect="1"/>
            </p:cNvSpPr>
            <p:nvPr/>
          </p:nvSpPr>
          <p:spPr bwMode="auto">
            <a:xfrm>
              <a:off x="1722" y="2610"/>
              <a:ext cx="103" cy="82"/>
            </a:xfrm>
            <a:custGeom>
              <a:avLst/>
              <a:gdLst>
                <a:gd name="T0" fmla="*/ 6 w 205"/>
                <a:gd name="T1" fmla="*/ 107 h 165"/>
                <a:gd name="T2" fmla="*/ 0 w 205"/>
                <a:gd name="T3" fmla="*/ 0 h 165"/>
                <a:gd name="T4" fmla="*/ 200 w 205"/>
                <a:gd name="T5" fmla="*/ 69 h 165"/>
                <a:gd name="T6" fmla="*/ 205 w 205"/>
                <a:gd name="T7" fmla="*/ 165 h 165"/>
                <a:gd name="T8" fmla="*/ 6 w 205"/>
                <a:gd name="T9" fmla="*/ 10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65">
                  <a:moveTo>
                    <a:pt x="6" y="107"/>
                  </a:moveTo>
                  <a:lnTo>
                    <a:pt x="0" y="0"/>
                  </a:lnTo>
                  <a:lnTo>
                    <a:pt x="200" y="69"/>
                  </a:lnTo>
                  <a:lnTo>
                    <a:pt x="205" y="165"/>
                  </a:lnTo>
                  <a:lnTo>
                    <a:pt x="6" y="107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1" name="Freeform 83"/>
            <p:cNvSpPr>
              <a:spLocks noChangeAspect="1"/>
            </p:cNvSpPr>
            <p:nvPr/>
          </p:nvSpPr>
          <p:spPr bwMode="auto">
            <a:xfrm>
              <a:off x="1718" y="2521"/>
              <a:ext cx="101" cy="94"/>
            </a:xfrm>
            <a:custGeom>
              <a:avLst/>
              <a:gdLst>
                <a:gd name="T0" fmla="*/ 6 w 204"/>
                <a:gd name="T1" fmla="*/ 111 h 187"/>
                <a:gd name="T2" fmla="*/ 0 w 204"/>
                <a:gd name="T3" fmla="*/ 0 h 187"/>
                <a:gd name="T4" fmla="*/ 197 w 204"/>
                <a:gd name="T5" fmla="*/ 90 h 187"/>
                <a:gd name="T6" fmla="*/ 204 w 204"/>
                <a:gd name="T7" fmla="*/ 187 h 187"/>
                <a:gd name="T8" fmla="*/ 6 w 204"/>
                <a:gd name="T9" fmla="*/ 1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87">
                  <a:moveTo>
                    <a:pt x="6" y="111"/>
                  </a:moveTo>
                  <a:lnTo>
                    <a:pt x="0" y="0"/>
                  </a:lnTo>
                  <a:lnTo>
                    <a:pt x="197" y="90"/>
                  </a:lnTo>
                  <a:lnTo>
                    <a:pt x="204" y="187"/>
                  </a:lnTo>
                  <a:lnTo>
                    <a:pt x="6" y="111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" name="Freeform 84"/>
            <p:cNvSpPr>
              <a:spLocks noChangeAspect="1"/>
            </p:cNvSpPr>
            <p:nvPr/>
          </p:nvSpPr>
          <p:spPr bwMode="auto">
            <a:xfrm>
              <a:off x="1456" y="2399"/>
              <a:ext cx="97" cy="113"/>
            </a:xfrm>
            <a:custGeom>
              <a:avLst/>
              <a:gdLst>
                <a:gd name="T0" fmla="*/ 191 w 194"/>
                <a:gd name="T1" fmla="*/ 95 h 227"/>
                <a:gd name="T2" fmla="*/ 1 w 194"/>
                <a:gd name="T3" fmla="*/ 0 h 227"/>
                <a:gd name="T4" fmla="*/ 0 w 194"/>
                <a:gd name="T5" fmla="*/ 152 h 227"/>
                <a:gd name="T6" fmla="*/ 194 w 194"/>
                <a:gd name="T7" fmla="*/ 227 h 227"/>
                <a:gd name="T8" fmla="*/ 191 w 194"/>
                <a:gd name="T9" fmla="*/ 9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27">
                  <a:moveTo>
                    <a:pt x="191" y="95"/>
                  </a:moveTo>
                  <a:lnTo>
                    <a:pt x="1" y="0"/>
                  </a:lnTo>
                  <a:lnTo>
                    <a:pt x="0" y="152"/>
                  </a:lnTo>
                  <a:lnTo>
                    <a:pt x="194" y="227"/>
                  </a:lnTo>
                  <a:lnTo>
                    <a:pt x="191" y="95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Freeform 85"/>
            <p:cNvSpPr>
              <a:spLocks noChangeAspect="1"/>
            </p:cNvSpPr>
            <p:nvPr/>
          </p:nvSpPr>
          <p:spPr bwMode="auto">
            <a:xfrm>
              <a:off x="1454" y="2516"/>
              <a:ext cx="101" cy="97"/>
            </a:xfrm>
            <a:custGeom>
              <a:avLst/>
              <a:gdLst>
                <a:gd name="T0" fmla="*/ 198 w 200"/>
                <a:gd name="T1" fmla="*/ 69 h 195"/>
                <a:gd name="T2" fmla="*/ 200 w 200"/>
                <a:gd name="T3" fmla="*/ 195 h 195"/>
                <a:gd name="T4" fmla="*/ 0 w 200"/>
                <a:gd name="T5" fmla="*/ 137 h 195"/>
                <a:gd name="T6" fmla="*/ 2 w 200"/>
                <a:gd name="T7" fmla="*/ 0 h 195"/>
                <a:gd name="T8" fmla="*/ 198 w 200"/>
                <a:gd name="T9" fmla="*/ 6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95">
                  <a:moveTo>
                    <a:pt x="198" y="69"/>
                  </a:moveTo>
                  <a:lnTo>
                    <a:pt x="200" y="195"/>
                  </a:lnTo>
                  <a:lnTo>
                    <a:pt x="0" y="137"/>
                  </a:lnTo>
                  <a:lnTo>
                    <a:pt x="2" y="0"/>
                  </a:lnTo>
                  <a:lnTo>
                    <a:pt x="198" y="69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" name="Freeform 86"/>
            <p:cNvSpPr>
              <a:spLocks noChangeAspect="1"/>
            </p:cNvSpPr>
            <p:nvPr/>
          </p:nvSpPr>
          <p:spPr bwMode="auto">
            <a:xfrm>
              <a:off x="1452" y="2631"/>
              <a:ext cx="105" cy="102"/>
            </a:xfrm>
            <a:custGeom>
              <a:avLst/>
              <a:gdLst>
                <a:gd name="T0" fmla="*/ 4 w 211"/>
                <a:gd name="T1" fmla="*/ 0 h 204"/>
                <a:gd name="T2" fmla="*/ 206 w 211"/>
                <a:gd name="T3" fmla="*/ 56 h 204"/>
                <a:gd name="T4" fmla="*/ 211 w 211"/>
                <a:gd name="T5" fmla="*/ 204 h 204"/>
                <a:gd name="T6" fmla="*/ 0 w 211"/>
                <a:gd name="T7" fmla="*/ 160 h 204"/>
                <a:gd name="T8" fmla="*/ 4 w 211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04">
                  <a:moveTo>
                    <a:pt x="4" y="0"/>
                  </a:moveTo>
                  <a:lnTo>
                    <a:pt x="206" y="56"/>
                  </a:lnTo>
                  <a:lnTo>
                    <a:pt x="211" y="204"/>
                  </a:lnTo>
                  <a:lnTo>
                    <a:pt x="0" y="16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Freeform 87"/>
            <p:cNvSpPr>
              <a:spLocks noChangeAspect="1"/>
            </p:cNvSpPr>
            <p:nvPr/>
          </p:nvSpPr>
          <p:spPr bwMode="auto">
            <a:xfrm>
              <a:off x="1843" y="2808"/>
              <a:ext cx="85" cy="66"/>
            </a:xfrm>
            <a:custGeom>
              <a:avLst/>
              <a:gdLst>
                <a:gd name="T0" fmla="*/ 170 w 170"/>
                <a:gd name="T1" fmla="*/ 132 h 132"/>
                <a:gd name="T2" fmla="*/ 9 w 170"/>
                <a:gd name="T3" fmla="*/ 121 h 132"/>
                <a:gd name="T4" fmla="*/ 0 w 170"/>
                <a:gd name="T5" fmla="*/ 0 h 132"/>
                <a:gd name="T6" fmla="*/ 161 w 170"/>
                <a:gd name="T7" fmla="*/ 24 h 132"/>
                <a:gd name="T8" fmla="*/ 170 w 170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2">
                  <a:moveTo>
                    <a:pt x="170" y="132"/>
                  </a:moveTo>
                  <a:lnTo>
                    <a:pt x="9" y="121"/>
                  </a:lnTo>
                  <a:lnTo>
                    <a:pt x="0" y="0"/>
                  </a:lnTo>
                  <a:lnTo>
                    <a:pt x="161" y="24"/>
                  </a:lnTo>
                  <a:lnTo>
                    <a:pt x="170" y="132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Freeform 88"/>
            <p:cNvSpPr>
              <a:spLocks noChangeAspect="1"/>
            </p:cNvSpPr>
            <p:nvPr/>
          </p:nvSpPr>
          <p:spPr bwMode="auto">
            <a:xfrm>
              <a:off x="1837" y="2727"/>
              <a:ext cx="85" cy="71"/>
            </a:xfrm>
            <a:custGeom>
              <a:avLst/>
              <a:gdLst>
                <a:gd name="T0" fmla="*/ 169 w 169"/>
                <a:gd name="T1" fmla="*/ 140 h 140"/>
                <a:gd name="T2" fmla="*/ 8 w 169"/>
                <a:gd name="T3" fmla="*/ 113 h 140"/>
                <a:gd name="T4" fmla="*/ 0 w 169"/>
                <a:gd name="T5" fmla="*/ 0 h 140"/>
                <a:gd name="T6" fmla="*/ 161 w 169"/>
                <a:gd name="T7" fmla="*/ 40 h 140"/>
                <a:gd name="T8" fmla="*/ 169 w 169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0">
                  <a:moveTo>
                    <a:pt x="169" y="140"/>
                  </a:moveTo>
                  <a:lnTo>
                    <a:pt x="8" y="113"/>
                  </a:lnTo>
                  <a:lnTo>
                    <a:pt x="0" y="0"/>
                  </a:lnTo>
                  <a:lnTo>
                    <a:pt x="161" y="40"/>
                  </a:lnTo>
                  <a:lnTo>
                    <a:pt x="169" y="14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" name="Freeform 89"/>
            <p:cNvSpPr>
              <a:spLocks noChangeAspect="1"/>
            </p:cNvSpPr>
            <p:nvPr/>
          </p:nvSpPr>
          <p:spPr bwMode="auto">
            <a:xfrm>
              <a:off x="1831" y="2648"/>
              <a:ext cx="85" cy="71"/>
            </a:xfrm>
            <a:custGeom>
              <a:avLst/>
              <a:gdLst>
                <a:gd name="T0" fmla="*/ 169 w 169"/>
                <a:gd name="T1" fmla="*/ 142 h 142"/>
                <a:gd name="T2" fmla="*/ 7 w 169"/>
                <a:gd name="T3" fmla="*/ 94 h 142"/>
                <a:gd name="T4" fmla="*/ 0 w 169"/>
                <a:gd name="T5" fmla="*/ 0 h 142"/>
                <a:gd name="T6" fmla="*/ 162 w 169"/>
                <a:gd name="T7" fmla="*/ 58 h 142"/>
                <a:gd name="T8" fmla="*/ 169 w 169"/>
                <a:gd name="T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2">
                  <a:moveTo>
                    <a:pt x="169" y="142"/>
                  </a:moveTo>
                  <a:lnTo>
                    <a:pt x="7" y="94"/>
                  </a:lnTo>
                  <a:lnTo>
                    <a:pt x="0" y="0"/>
                  </a:lnTo>
                  <a:lnTo>
                    <a:pt x="162" y="58"/>
                  </a:lnTo>
                  <a:lnTo>
                    <a:pt x="169" y="142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Freeform 90"/>
            <p:cNvSpPr>
              <a:spLocks noChangeAspect="1"/>
            </p:cNvSpPr>
            <p:nvPr/>
          </p:nvSpPr>
          <p:spPr bwMode="auto">
            <a:xfrm>
              <a:off x="1825" y="2570"/>
              <a:ext cx="85" cy="80"/>
            </a:xfrm>
            <a:custGeom>
              <a:avLst/>
              <a:gdLst>
                <a:gd name="T0" fmla="*/ 169 w 169"/>
                <a:gd name="T1" fmla="*/ 160 h 160"/>
                <a:gd name="T2" fmla="*/ 6 w 169"/>
                <a:gd name="T3" fmla="*/ 96 h 160"/>
                <a:gd name="T4" fmla="*/ 0 w 169"/>
                <a:gd name="T5" fmla="*/ 0 h 160"/>
                <a:gd name="T6" fmla="*/ 162 w 169"/>
                <a:gd name="T7" fmla="*/ 72 h 160"/>
                <a:gd name="T8" fmla="*/ 169 w 169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0">
                  <a:moveTo>
                    <a:pt x="169" y="160"/>
                  </a:moveTo>
                  <a:lnTo>
                    <a:pt x="6" y="96"/>
                  </a:lnTo>
                  <a:lnTo>
                    <a:pt x="0" y="0"/>
                  </a:lnTo>
                  <a:lnTo>
                    <a:pt x="162" y="72"/>
                  </a:lnTo>
                  <a:lnTo>
                    <a:pt x="169" y="16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9" name="Freeform 91"/>
            <p:cNvSpPr>
              <a:spLocks noChangeAspect="1"/>
            </p:cNvSpPr>
            <p:nvPr/>
          </p:nvSpPr>
          <p:spPr bwMode="auto">
            <a:xfrm>
              <a:off x="918" y="2913"/>
              <a:ext cx="540" cy="66"/>
            </a:xfrm>
            <a:custGeom>
              <a:avLst/>
              <a:gdLst>
                <a:gd name="T0" fmla="*/ 0 w 1079"/>
                <a:gd name="T1" fmla="*/ 0 h 132"/>
                <a:gd name="T2" fmla="*/ 1079 w 1079"/>
                <a:gd name="T3" fmla="*/ 114 h 132"/>
                <a:gd name="T4" fmla="*/ 1058 w 1079"/>
                <a:gd name="T5" fmla="*/ 132 h 132"/>
                <a:gd name="T6" fmla="*/ 0 w 107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9" h="132">
                  <a:moveTo>
                    <a:pt x="0" y="0"/>
                  </a:moveTo>
                  <a:lnTo>
                    <a:pt x="1079" y="114"/>
                  </a:lnTo>
                  <a:lnTo>
                    <a:pt x="1058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" name="Freeform 92"/>
            <p:cNvSpPr>
              <a:spLocks noChangeAspect="1"/>
            </p:cNvSpPr>
            <p:nvPr/>
          </p:nvSpPr>
          <p:spPr bwMode="auto">
            <a:xfrm>
              <a:off x="1122" y="2513"/>
              <a:ext cx="20" cy="34"/>
            </a:xfrm>
            <a:custGeom>
              <a:avLst/>
              <a:gdLst>
                <a:gd name="T0" fmla="*/ 39 w 39"/>
                <a:gd name="T1" fmla="*/ 0 h 66"/>
                <a:gd name="T2" fmla="*/ 12 w 39"/>
                <a:gd name="T3" fmla="*/ 20 h 66"/>
                <a:gd name="T4" fmla="*/ 10 w 39"/>
                <a:gd name="T5" fmla="*/ 51 h 66"/>
                <a:gd name="T6" fmla="*/ 1 w 39"/>
                <a:gd name="T7" fmla="*/ 57 h 66"/>
                <a:gd name="T8" fmla="*/ 0 w 39"/>
                <a:gd name="T9" fmla="*/ 66 h 66"/>
                <a:gd name="T10" fmla="*/ 14 w 39"/>
                <a:gd name="T11" fmla="*/ 56 h 66"/>
                <a:gd name="T12" fmla="*/ 18 w 39"/>
                <a:gd name="T13" fmla="*/ 25 h 66"/>
                <a:gd name="T14" fmla="*/ 38 w 39"/>
                <a:gd name="T15" fmla="*/ 9 h 66"/>
                <a:gd name="T16" fmla="*/ 39 w 39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66">
                  <a:moveTo>
                    <a:pt x="39" y="0"/>
                  </a:moveTo>
                  <a:lnTo>
                    <a:pt x="12" y="20"/>
                  </a:lnTo>
                  <a:lnTo>
                    <a:pt x="10" y="51"/>
                  </a:lnTo>
                  <a:lnTo>
                    <a:pt x="1" y="57"/>
                  </a:lnTo>
                  <a:lnTo>
                    <a:pt x="0" y="66"/>
                  </a:lnTo>
                  <a:lnTo>
                    <a:pt x="14" y="56"/>
                  </a:lnTo>
                  <a:lnTo>
                    <a:pt x="18" y="25"/>
                  </a:lnTo>
                  <a:lnTo>
                    <a:pt x="38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" name="Freeform 93"/>
            <p:cNvSpPr>
              <a:spLocks noChangeAspect="1"/>
            </p:cNvSpPr>
            <p:nvPr/>
          </p:nvSpPr>
          <p:spPr bwMode="auto">
            <a:xfrm>
              <a:off x="1128" y="2505"/>
              <a:ext cx="5" cy="12"/>
            </a:xfrm>
            <a:custGeom>
              <a:avLst/>
              <a:gdLst>
                <a:gd name="T0" fmla="*/ 0 w 8"/>
                <a:gd name="T1" fmla="*/ 25 h 25"/>
                <a:gd name="T2" fmla="*/ 7 w 8"/>
                <a:gd name="T3" fmla="*/ 20 h 25"/>
                <a:gd name="T4" fmla="*/ 8 w 8"/>
                <a:gd name="T5" fmla="*/ 0 h 25"/>
                <a:gd name="T6" fmla="*/ 2 w 8"/>
                <a:gd name="T7" fmla="*/ 6 h 25"/>
                <a:gd name="T8" fmla="*/ 0 w 8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0" y="25"/>
                  </a:moveTo>
                  <a:lnTo>
                    <a:pt x="7" y="20"/>
                  </a:lnTo>
                  <a:lnTo>
                    <a:pt x="8" y="0"/>
                  </a:lnTo>
                  <a:lnTo>
                    <a:pt x="2" y="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2" name="Freeform 94"/>
            <p:cNvSpPr>
              <a:spLocks noChangeAspect="1"/>
            </p:cNvSpPr>
            <p:nvPr/>
          </p:nvSpPr>
          <p:spPr bwMode="auto">
            <a:xfrm>
              <a:off x="1142" y="2489"/>
              <a:ext cx="11" cy="42"/>
            </a:xfrm>
            <a:custGeom>
              <a:avLst/>
              <a:gdLst>
                <a:gd name="T0" fmla="*/ 15 w 21"/>
                <a:gd name="T1" fmla="*/ 7 h 84"/>
                <a:gd name="T2" fmla="*/ 9 w 21"/>
                <a:gd name="T3" fmla="*/ 69 h 84"/>
                <a:gd name="T4" fmla="*/ 1 w 21"/>
                <a:gd name="T5" fmla="*/ 75 h 84"/>
                <a:gd name="T6" fmla="*/ 0 w 21"/>
                <a:gd name="T7" fmla="*/ 84 h 84"/>
                <a:gd name="T8" fmla="*/ 13 w 21"/>
                <a:gd name="T9" fmla="*/ 74 h 84"/>
                <a:gd name="T10" fmla="*/ 21 w 21"/>
                <a:gd name="T11" fmla="*/ 0 h 84"/>
                <a:gd name="T12" fmla="*/ 15 w 21"/>
                <a:gd name="T13" fmla="*/ 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84">
                  <a:moveTo>
                    <a:pt x="15" y="7"/>
                  </a:moveTo>
                  <a:lnTo>
                    <a:pt x="9" y="69"/>
                  </a:lnTo>
                  <a:lnTo>
                    <a:pt x="1" y="75"/>
                  </a:lnTo>
                  <a:lnTo>
                    <a:pt x="0" y="84"/>
                  </a:lnTo>
                  <a:lnTo>
                    <a:pt x="13" y="74"/>
                  </a:lnTo>
                  <a:lnTo>
                    <a:pt x="21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Freeform 95"/>
            <p:cNvSpPr>
              <a:spLocks noChangeAspect="1"/>
            </p:cNvSpPr>
            <p:nvPr/>
          </p:nvSpPr>
          <p:spPr bwMode="auto">
            <a:xfrm>
              <a:off x="1118" y="2488"/>
              <a:ext cx="31" cy="58"/>
            </a:xfrm>
            <a:custGeom>
              <a:avLst/>
              <a:gdLst>
                <a:gd name="T0" fmla="*/ 49 w 62"/>
                <a:gd name="T1" fmla="*/ 13 h 115"/>
                <a:gd name="T2" fmla="*/ 45 w 62"/>
                <a:gd name="T3" fmla="*/ 38 h 115"/>
                <a:gd name="T4" fmla="*/ 19 w 62"/>
                <a:gd name="T5" fmla="*/ 61 h 115"/>
                <a:gd name="T6" fmla="*/ 21 w 62"/>
                <a:gd name="T7" fmla="*/ 31 h 115"/>
                <a:gd name="T8" fmla="*/ 7 w 62"/>
                <a:gd name="T9" fmla="*/ 45 h 115"/>
                <a:gd name="T10" fmla="*/ 0 w 62"/>
                <a:gd name="T11" fmla="*/ 115 h 115"/>
                <a:gd name="T12" fmla="*/ 14 w 62"/>
                <a:gd name="T13" fmla="*/ 105 h 115"/>
                <a:gd name="T14" fmla="*/ 18 w 62"/>
                <a:gd name="T15" fmla="*/ 75 h 115"/>
                <a:gd name="T16" fmla="*/ 44 w 62"/>
                <a:gd name="T17" fmla="*/ 53 h 115"/>
                <a:gd name="T18" fmla="*/ 41 w 62"/>
                <a:gd name="T19" fmla="*/ 84 h 115"/>
                <a:gd name="T20" fmla="*/ 54 w 62"/>
                <a:gd name="T21" fmla="*/ 74 h 115"/>
                <a:gd name="T22" fmla="*/ 62 w 62"/>
                <a:gd name="T23" fmla="*/ 0 h 115"/>
                <a:gd name="T24" fmla="*/ 49 w 62"/>
                <a:gd name="T25" fmla="*/ 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15">
                  <a:moveTo>
                    <a:pt x="49" y="13"/>
                  </a:moveTo>
                  <a:lnTo>
                    <a:pt x="45" y="38"/>
                  </a:lnTo>
                  <a:lnTo>
                    <a:pt x="19" y="61"/>
                  </a:lnTo>
                  <a:lnTo>
                    <a:pt x="21" y="31"/>
                  </a:lnTo>
                  <a:lnTo>
                    <a:pt x="7" y="45"/>
                  </a:lnTo>
                  <a:lnTo>
                    <a:pt x="0" y="115"/>
                  </a:lnTo>
                  <a:lnTo>
                    <a:pt x="14" y="105"/>
                  </a:lnTo>
                  <a:lnTo>
                    <a:pt x="18" y="75"/>
                  </a:lnTo>
                  <a:lnTo>
                    <a:pt x="44" y="53"/>
                  </a:lnTo>
                  <a:lnTo>
                    <a:pt x="41" y="84"/>
                  </a:lnTo>
                  <a:lnTo>
                    <a:pt x="54" y="74"/>
                  </a:lnTo>
                  <a:lnTo>
                    <a:pt x="62" y="0"/>
                  </a:lnTo>
                  <a:lnTo>
                    <a:pt x="4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" name="Rectangle 96"/>
            <p:cNvSpPr>
              <a:spLocks noChangeAspect="1" noChangeArrowheads="1"/>
            </p:cNvSpPr>
            <p:nvPr/>
          </p:nvSpPr>
          <p:spPr bwMode="auto">
            <a:xfrm>
              <a:off x="880" y="2930"/>
              <a:ext cx="10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Rectangle 97"/>
            <p:cNvSpPr>
              <a:spLocks noChangeAspect="1" noChangeArrowheads="1"/>
            </p:cNvSpPr>
            <p:nvPr/>
          </p:nvSpPr>
          <p:spPr bwMode="auto">
            <a:xfrm>
              <a:off x="969" y="2957"/>
              <a:ext cx="16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Rectangle 98"/>
            <p:cNvSpPr>
              <a:spLocks noChangeAspect="1" noChangeArrowheads="1"/>
            </p:cNvSpPr>
            <p:nvPr/>
          </p:nvSpPr>
          <p:spPr bwMode="auto">
            <a:xfrm>
              <a:off x="1147" y="3012"/>
              <a:ext cx="28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Freeform 99"/>
            <p:cNvSpPr>
              <a:spLocks noChangeAspect="1"/>
            </p:cNvSpPr>
            <p:nvPr/>
          </p:nvSpPr>
          <p:spPr bwMode="auto">
            <a:xfrm>
              <a:off x="1457" y="2880"/>
              <a:ext cx="482" cy="90"/>
            </a:xfrm>
            <a:custGeom>
              <a:avLst/>
              <a:gdLst>
                <a:gd name="T0" fmla="*/ 929 w 962"/>
                <a:gd name="T1" fmla="*/ 16 h 181"/>
                <a:gd name="T2" fmla="*/ 912 w 962"/>
                <a:gd name="T3" fmla="*/ 13 h 181"/>
                <a:gd name="T4" fmla="*/ 888 w 962"/>
                <a:gd name="T5" fmla="*/ 14 h 181"/>
                <a:gd name="T6" fmla="*/ 863 w 962"/>
                <a:gd name="T7" fmla="*/ 15 h 181"/>
                <a:gd name="T8" fmla="*/ 830 w 962"/>
                <a:gd name="T9" fmla="*/ 4 h 181"/>
                <a:gd name="T10" fmla="*/ 788 w 962"/>
                <a:gd name="T11" fmla="*/ 1 h 181"/>
                <a:gd name="T12" fmla="*/ 749 w 962"/>
                <a:gd name="T13" fmla="*/ 19 h 181"/>
                <a:gd name="T14" fmla="*/ 734 w 962"/>
                <a:gd name="T15" fmla="*/ 21 h 181"/>
                <a:gd name="T16" fmla="*/ 718 w 962"/>
                <a:gd name="T17" fmla="*/ 20 h 181"/>
                <a:gd name="T18" fmla="*/ 702 w 962"/>
                <a:gd name="T19" fmla="*/ 20 h 181"/>
                <a:gd name="T20" fmla="*/ 685 w 962"/>
                <a:gd name="T21" fmla="*/ 29 h 181"/>
                <a:gd name="T22" fmla="*/ 647 w 962"/>
                <a:gd name="T23" fmla="*/ 28 h 181"/>
                <a:gd name="T24" fmla="*/ 609 w 962"/>
                <a:gd name="T25" fmla="*/ 27 h 181"/>
                <a:gd name="T26" fmla="*/ 574 w 962"/>
                <a:gd name="T27" fmla="*/ 37 h 181"/>
                <a:gd name="T28" fmla="*/ 551 w 962"/>
                <a:gd name="T29" fmla="*/ 77 h 181"/>
                <a:gd name="T30" fmla="*/ 528 w 962"/>
                <a:gd name="T31" fmla="*/ 78 h 181"/>
                <a:gd name="T32" fmla="*/ 512 w 962"/>
                <a:gd name="T33" fmla="*/ 88 h 181"/>
                <a:gd name="T34" fmla="*/ 476 w 962"/>
                <a:gd name="T35" fmla="*/ 95 h 181"/>
                <a:gd name="T36" fmla="*/ 392 w 962"/>
                <a:gd name="T37" fmla="*/ 98 h 181"/>
                <a:gd name="T38" fmla="*/ 307 w 962"/>
                <a:gd name="T39" fmla="*/ 100 h 181"/>
                <a:gd name="T40" fmla="*/ 223 w 962"/>
                <a:gd name="T41" fmla="*/ 105 h 181"/>
                <a:gd name="T42" fmla="*/ 140 w 962"/>
                <a:gd name="T43" fmla="*/ 114 h 181"/>
                <a:gd name="T44" fmla="*/ 56 w 962"/>
                <a:gd name="T45" fmla="*/ 130 h 181"/>
                <a:gd name="T46" fmla="*/ 26 w 962"/>
                <a:gd name="T47" fmla="*/ 138 h 181"/>
                <a:gd name="T48" fmla="*/ 2 w 962"/>
                <a:gd name="T49" fmla="*/ 157 h 181"/>
                <a:gd name="T50" fmla="*/ 19 w 962"/>
                <a:gd name="T51" fmla="*/ 180 h 181"/>
                <a:gd name="T52" fmla="*/ 77 w 962"/>
                <a:gd name="T53" fmla="*/ 181 h 181"/>
                <a:gd name="T54" fmla="*/ 133 w 962"/>
                <a:gd name="T55" fmla="*/ 180 h 181"/>
                <a:gd name="T56" fmla="*/ 161 w 962"/>
                <a:gd name="T57" fmla="*/ 171 h 181"/>
                <a:gd name="T58" fmla="*/ 190 w 962"/>
                <a:gd name="T59" fmla="*/ 161 h 181"/>
                <a:gd name="T60" fmla="*/ 241 w 962"/>
                <a:gd name="T61" fmla="*/ 161 h 181"/>
                <a:gd name="T62" fmla="*/ 289 w 962"/>
                <a:gd name="T63" fmla="*/ 148 h 181"/>
                <a:gd name="T64" fmla="*/ 337 w 962"/>
                <a:gd name="T65" fmla="*/ 136 h 181"/>
                <a:gd name="T66" fmla="*/ 392 w 962"/>
                <a:gd name="T67" fmla="*/ 136 h 181"/>
                <a:gd name="T68" fmla="*/ 448 w 962"/>
                <a:gd name="T69" fmla="*/ 135 h 181"/>
                <a:gd name="T70" fmla="*/ 503 w 962"/>
                <a:gd name="T71" fmla="*/ 133 h 181"/>
                <a:gd name="T72" fmla="*/ 558 w 962"/>
                <a:gd name="T73" fmla="*/ 129 h 181"/>
                <a:gd name="T74" fmla="*/ 608 w 962"/>
                <a:gd name="T75" fmla="*/ 123 h 181"/>
                <a:gd name="T76" fmla="*/ 641 w 962"/>
                <a:gd name="T77" fmla="*/ 103 h 181"/>
                <a:gd name="T78" fmla="*/ 673 w 962"/>
                <a:gd name="T79" fmla="*/ 74 h 181"/>
                <a:gd name="T80" fmla="*/ 712 w 962"/>
                <a:gd name="T81" fmla="*/ 59 h 181"/>
                <a:gd name="T82" fmla="*/ 762 w 962"/>
                <a:gd name="T83" fmla="*/ 59 h 181"/>
                <a:gd name="T84" fmla="*/ 813 w 962"/>
                <a:gd name="T85" fmla="*/ 61 h 181"/>
                <a:gd name="T86" fmla="*/ 818 w 962"/>
                <a:gd name="T87" fmla="*/ 55 h 181"/>
                <a:gd name="T88" fmla="*/ 854 w 962"/>
                <a:gd name="T89" fmla="*/ 50 h 181"/>
                <a:gd name="T90" fmla="*/ 908 w 962"/>
                <a:gd name="T91" fmla="*/ 53 h 181"/>
                <a:gd name="T92" fmla="*/ 962 w 962"/>
                <a:gd name="T93" fmla="*/ 57 h 181"/>
                <a:gd name="T94" fmla="*/ 958 w 962"/>
                <a:gd name="T95" fmla="*/ 4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62" h="181">
                  <a:moveTo>
                    <a:pt x="931" y="22"/>
                  </a:moveTo>
                  <a:lnTo>
                    <a:pt x="932" y="19"/>
                  </a:lnTo>
                  <a:lnTo>
                    <a:pt x="929" y="16"/>
                  </a:lnTo>
                  <a:lnTo>
                    <a:pt x="924" y="16"/>
                  </a:lnTo>
                  <a:lnTo>
                    <a:pt x="920" y="14"/>
                  </a:lnTo>
                  <a:lnTo>
                    <a:pt x="912" y="13"/>
                  </a:lnTo>
                  <a:lnTo>
                    <a:pt x="904" y="12"/>
                  </a:lnTo>
                  <a:lnTo>
                    <a:pt x="896" y="13"/>
                  </a:lnTo>
                  <a:lnTo>
                    <a:pt x="888" y="14"/>
                  </a:lnTo>
                  <a:lnTo>
                    <a:pt x="879" y="14"/>
                  </a:lnTo>
                  <a:lnTo>
                    <a:pt x="871" y="15"/>
                  </a:lnTo>
                  <a:lnTo>
                    <a:pt x="863" y="15"/>
                  </a:lnTo>
                  <a:lnTo>
                    <a:pt x="855" y="14"/>
                  </a:lnTo>
                  <a:lnTo>
                    <a:pt x="843" y="8"/>
                  </a:lnTo>
                  <a:lnTo>
                    <a:pt x="830" y="4"/>
                  </a:lnTo>
                  <a:lnTo>
                    <a:pt x="816" y="1"/>
                  </a:lnTo>
                  <a:lnTo>
                    <a:pt x="802" y="0"/>
                  </a:lnTo>
                  <a:lnTo>
                    <a:pt x="788" y="1"/>
                  </a:lnTo>
                  <a:lnTo>
                    <a:pt x="775" y="5"/>
                  </a:lnTo>
                  <a:lnTo>
                    <a:pt x="762" y="10"/>
                  </a:lnTo>
                  <a:lnTo>
                    <a:pt x="749" y="19"/>
                  </a:lnTo>
                  <a:lnTo>
                    <a:pt x="745" y="20"/>
                  </a:lnTo>
                  <a:lnTo>
                    <a:pt x="740" y="21"/>
                  </a:lnTo>
                  <a:lnTo>
                    <a:pt x="734" y="21"/>
                  </a:lnTo>
                  <a:lnTo>
                    <a:pt x="730" y="21"/>
                  </a:lnTo>
                  <a:lnTo>
                    <a:pt x="724" y="20"/>
                  </a:lnTo>
                  <a:lnTo>
                    <a:pt x="718" y="20"/>
                  </a:lnTo>
                  <a:lnTo>
                    <a:pt x="712" y="19"/>
                  </a:lnTo>
                  <a:lnTo>
                    <a:pt x="707" y="19"/>
                  </a:lnTo>
                  <a:lnTo>
                    <a:pt x="702" y="20"/>
                  </a:lnTo>
                  <a:lnTo>
                    <a:pt x="696" y="23"/>
                  </a:lnTo>
                  <a:lnTo>
                    <a:pt x="689" y="28"/>
                  </a:lnTo>
                  <a:lnTo>
                    <a:pt x="685" y="29"/>
                  </a:lnTo>
                  <a:lnTo>
                    <a:pt x="672" y="29"/>
                  </a:lnTo>
                  <a:lnTo>
                    <a:pt x="659" y="28"/>
                  </a:lnTo>
                  <a:lnTo>
                    <a:pt x="647" y="28"/>
                  </a:lnTo>
                  <a:lnTo>
                    <a:pt x="634" y="27"/>
                  </a:lnTo>
                  <a:lnTo>
                    <a:pt x="621" y="27"/>
                  </a:lnTo>
                  <a:lnTo>
                    <a:pt x="609" y="27"/>
                  </a:lnTo>
                  <a:lnTo>
                    <a:pt x="596" y="28"/>
                  </a:lnTo>
                  <a:lnTo>
                    <a:pt x="583" y="29"/>
                  </a:lnTo>
                  <a:lnTo>
                    <a:pt x="574" y="37"/>
                  </a:lnTo>
                  <a:lnTo>
                    <a:pt x="567" y="51"/>
                  </a:lnTo>
                  <a:lnTo>
                    <a:pt x="560" y="66"/>
                  </a:lnTo>
                  <a:lnTo>
                    <a:pt x="551" y="77"/>
                  </a:lnTo>
                  <a:lnTo>
                    <a:pt x="543" y="80"/>
                  </a:lnTo>
                  <a:lnTo>
                    <a:pt x="536" y="80"/>
                  </a:lnTo>
                  <a:lnTo>
                    <a:pt x="528" y="78"/>
                  </a:lnTo>
                  <a:lnTo>
                    <a:pt x="520" y="77"/>
                  </a:lnTo>
                  <a:lnTo>
                    <a:pt x="516" y="82"/>
                  </a:lnTo>
                  <a:lnTo>
                    <a:pt x="512" y="88"/>
                  </a:lnTo>
                  <a:lnTo>
                    <a:pt x="507" y="92"/>
                  </a:lnTo>
                  <a:lnTo>
                    <a:pt x="504" y="93"/>
                  </a:lnTo>
                  <a:lnTo>
                    <a:pt x="476" y="95"/>
                  </a:lnTo>
                  <a:lnTo>
                    <a:pt x="448" y="97"/>
                  </a:lnTo>
                  <a:lnTo>
                    <a:pt x="420" y="98"/>
                  </a:lnTo>
                  <a:lnTo>
                    <a:pt x="392" y="98"/>
                  </a:lnTo>
                  <a:lnTo>
                    <a:pt x="364" y="99"/>
                  </a:lnTo>
                  <a:lnTo>
                    <a:pt x="336" y="100"/>
                  </a:lnTo>
                  <a:lnTo>
                    <a:pt x="307" y="100"/>
                  </a:lnTo>
                  <a:lnTo>
                    <a:pt x="279" y="101"/>
                  </a:lnTo>
                  <a:lnTo>
                    <a:pt x="252" y="104"/>
                  </a:lnTo>
                  <a:lnTo>
                    <a:pt x="223" y="105"/>
                  </a:lnTo>
                  <a:lnTo>
                    <a:pt x="195" y="107"/>
                  </a:lnTo>
                  <a:lnTo>
                    <a:pt x="168" y="111"/>
                  </a:lnTo>
                  <a:lnTo>
                    <a:pt x="140" y="114"/>
                  </a:lnTo>
                  <a:lnTo>
                    <a:pt x="111" y="119"/>
                  </a:lnTo>
                  <a:lnTo>
                    <a:pt x="84" y="123"/>
                  </a:lnTo>
                  <a:lnTo>
                    <a:pt x="56" y="130"/>
                  </a:lnTo>
                  <a:lnTo>
                    <a:pt x="47" y="133"/>
                  </a:lnTo>
                  <a:lnTo>
                    <a:pt x="36" y="135"/>
                  </a:lnTo>
                  <a:lnTo>
                    <a:pt x="26" y="138"/>
                  </a:lnTo>
                  <a:lnTo>
                    <a:pt x="17" y="143"/>
                  </a:lnTo>
                  <a:lnTo>
                    <a:pt x="9" y="149"/>
                  </a:lnTo>
                  <a:lnTo>
                    <a:pt x="2" y="157"/>
                  </a:lnTo>
                  <a:lnTo>
                    <a:pt x="0" y="167"/>
                  </a:lnTo>
                  <a:lnTo>
                    <a:pt x="1" y="180"/>
                  </a:lnTo>
                  <a:lnTo>
                    <a:pt x="19" y="180"/>
                  </a:lnTo>
                  <a:lnTo>
                    <a:pt x="39" y="180"/>
                  </a:lnTo>
                  <a:lnTo>
                    <a:pt x="57" y="181"/>
                  </a:lnTo>
                  <a:lnTo>
                    <a:pt x="77" y="181"/>
                  </a:lnTo>
                  <a:lnTo>
                    <a:pt x="95" y="181"/>
                  </a:lnTo>
                  <a:lnTo>
                    <a:pt x="115" y="181"/>
                  </a:lnTo>
                  <a:lnTo>
                    <a:pt x="133" y="180"/>
                  </a:lnTo>
                  <a:lnTo>
                    <a:pt x="152" y="179"/>
                  </a:lnTo>
                  <a:lnTo>
                    <a:pt x="156" y="176"/>
                  </a:lnTo>
                  <a:lnTo>
                    <a:pt x="161" y="171"/>
                  </a:lnTo>
                  <a:lnTo>
                    <a:pt x="167" y="165"/>
                  </a:lnTo>
                  <a:lnTo>
                    <a:pt x="173" y="162"/>
                  </a:lnTo>
                  <a:lnTo>
                    <a:pt x="190" y="161"/>
                  </a:lnTo>
                  <a:lnTo>
                    <a:pt x="207" y="161"/>
                  </a:lnTo>
                  <a:lnTo>
                    <a:pt x="224" y="161"/>
                  </a:lnTo>
                  <a:lnTo>
                    <a:pt x="241" y="161"/>
                  </a:lnTo>
                  <a:lnTo>
                    <a:pt x="258" y="159"/>
                  </a:lnTo>
                  <a:lnTo>
                    <a:pt x="274" y="156"/>
                  </a:lnTo>
                  <a:lnTo>
                    <a:pt x="289" y="148"/>
                  </a:lnTo>
                  <a:lnTo>
                    <a:pt x="301" y="136"/>
                  </a:lnTo>
                  <a:lnTo>
                    <a:pt x="320" y="136"/>
                  </a:lnTo>
                  <a:lnTo>
                    <a:pt x="337" y="136"/>
                  </a:lnTo>
                  <a:lnTo>
                    <a:pt x="355" y="136"/>
                  </a:lnTo>
                  <a:lnTo>
                    <a:pt x="374" y="136"/>
                  </a:lnTo>
                  <a:lnTo>
                    <a:pt x="392" y="136"/>
                  </a:lnTo>
                  <a:lnTo>
                    <a:pt x="411" y="136"/>
                  </a:lnTo>
                  <a:lnTo>
                    <a:pt x="429" y="135"/>
                  </a:lnTo>
                  <a:lnTo>
                    <a:pt x="448" y="135"/>
                  </a:lnTo>
                  <a:lnTo>
                    <a:pt x="466" y="134"/>
                  </a:lnTo>
                  <a:lnTo>
                    <a:pt x="484" y="134"/>
                  </a:lnTo>
                  <a:lnTo>
                    <a:pt x="503" y="133"/>
                  </a:lnTo>
                  <a:lnTo>
                    <a:pt x="521" y="131"/>
                  </a:lnTo>
                  <a:lnTo>
                    <a:pt x="540" y="130"/>
                  </a:lnTo>
                  <a:lnTo>
                    <a:pt x="558" y="129"/>
                  </a:lnTo>
                  <a:lnTo>
                    <a:pt x="575" y="128"/>
                  </a:lnTo>
                  <a:lnTo>
                    <a:pt x="594" y="126"/>
                  </a:lnTo>
                  <a:lnTo>
                    <a:pt x="608" y="123"/>
                  </a:lnTo>
                  <a:lnTo>
                    <a:pt x="619" y="119"/>
                  </a:lnTo>
                  <a:lnTo>
                    <a:pt x="631" y="112"/>
                  </a:lnTo>
                  <a:lnTo>
                    <a:pt x="641" y="103"/>
                  </a:lnTo>
                  <a:lnTo>
                    <a:pt x="651" y="92"/>
                  </a:lnTo>
                  <a:lnTo>
                    <a:pt x="662" y="83"/>
                  </a:lnTo>
                  <a:lnTo>
                    <a:pt x="673" y="74"/>
                  </a:lnTo>
                  <a:lnTo>
                    <a:pt x="685" y="67"/>
                  </a:lnTo>
                  <a:lnTo>
                    <a:pt x="698" y="62"/>
                  </a:lnTo>
                  <a:lnTo>
                    <a:pt x="712" y="59"/>
                  </a:lnTo>
                  <a:lnTo>
                    <a:pt x="729" y="58"/>
                  </a:lnTo>
                  <a:lnTo>
                    <a:pt x="745" y="58"/>
                  </a:lnTo>
                  <a:lnTo>
                    <a:pt x="762" y="59"/>
                  </a:lnTo>
                  <a:lnTo>
                    <a:pt x="779" y="60"/>
                  </a:lnTo>
                  <a:lnTo>
                    <a:pt x="797" y="61"/>
                  </a:lnTo>
                  <a:lnTo>
                    <a:pt x="813" y="61"/>
                  </a:lnTo>
                  <a:lnTo>
                    <a:pt x="816" y="60"/>
                  </a:lnTo>
                  <a:lnTo>
                    <a:pt x="817" y="58"/>
                  </a:lnTo>
                  <a:lnTo>
                    <a:pt x="818" y="55"/>
                  </a:lnTo>
                  <a:lnTo>
                    <a:pt x="818" y="51"/>
                  </a:lnTo>
                  <a:lnTo>
                    <a:pt x="836" y="50"/>
                  </a:lnTo>
                  <a:lnTo>
                    <a:pt x="854" y="50"/>
                  </a:lnTo>
                  <a:lnTo>
                    <a:pt x="871" y="50"/>
                  </a:lnTo>
                  <a:lnTo>
                    <a:pt x="890" y="52"/>
                  </a:lnTo>
                  <a:lnTo>
                    <a:pt x="908" y="53"/>
                  </a:lnTo>
                  <a:lnTo>
                    <a:pt x="927" y="55"/>
                  </a:lnTo>
                  <a:lnTo>
                    <a:pt x="944" y="57"/>
                  </a:lnTo>
                  <a:lnTo>
                    <a:pt x="962" y="57"/>
                  </a:lnTo>
                  <a:lnTo>
                    <a:pt x="961" y="52"/>
                  </a:lnTo>
                  <a:lnTo>
                    <a:pt x="960" y="48"/>
                  </a:lnTo>
                  <a:lnTo>
                    <a:pt x="958" y="44"/>
                  </a:lnTo>
                  <a:lnTo>
                    <a:pt x="957" y="40"/>
                  </a:lnTo>
                  <a:lnTo>
                    <a:pt x="93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Freeform 100"/>
            <p:cNvSpPr>
              <a:spLocks noChangeAspect="1"/>
            </p:cNvSpPr>
            <p:nvPr/>
          </p:nvSpPr>
          <p:spPr bwMode="auto">
            <a:xfrm>
              <a:off x="1740" y="2920"/>
              <a:ext cx="172" cy="40"/>
            </a:xfrm>
            <a:custGeom>
              <a:avLst/>
              <a:gdLst>
                <a:gd name="T0" fmla="*/ 21 w 343"/>
                <a:gd name="T1" fmla="*/ 55 h 79"/>
                <a:gd name="T2" fmla="*/ 30 w 343"/>
                <a:gd name="T3" fmla="*/ 62 h 79"/>
                <a:gd name="T4" fmla="*/ 50 w 343"/>
                <a:gd name="T5" fmla="*/ 68 h 79"/>
                <a:gd name="T6" fmla="*/ 77 w 343"/>
                <a:gd name="T7" fmla="*/ 71 h 79"/>
                <a:gd name="T8" fmla="*/ 106 w 343"/>
                <a:gd name="T9" fmla="*/ 74 h 79"/>
                <a:gd name="T10" fmla="*/ 135 w 343"/>
                <a:gd name="T11" fmla="*/ 77 h 79"/>
                <a:gd name="T12" fmla="*/ 164 w 343"/>
                <a:gd name="T13" fmla="*/ 78 h 79"/>
                <a:gd name="T14" fmla="*/ 192 w 343"/>
                <a:gd name="T15" fmla="*/ 79 h 79"/>
                <a:gd name="T16" fmla="*/ 221 w 343"/>
                <a:gd name="T17" fmla="*/ 78 h 79"/>
                <a:gd name="T18" fmla="*/ 250 w 343"/>
                <a:gd name="T19" fmla="*/ 74 h 79"/>
                <a:gd name="T20" fmla="*/ 274 w 343"/>
                <a:gd name="T21" fmla="*/ 71 h 79"/>
                <a:gd name="T22" fmla="*/ 294 w 343"/>
                <a:gd name="T23" fmla="*/ 70 h 79"/>
                <a:gd name="T24" fmla="*/ 313 w 343"/>
                <a:gd name="T25" fmla="*/ 70 h 79"/>
                <a:gd name="T26" fmla="*/ 334 w 343"/>
                <a:gd name="T27" fmla="*/ 66 h 79"/>
                <a:gd name="T28" fmla="*/ 324 w 343"/>
                <a:gd name="T29" fmla="*/ 55 h 79"/>
                <a:gd name="T30" fmla="*/ 309 w 343"/>
                <a:gd name="T31" fmla="*/ 42 h 79"/>
                <a:gd name="T32" fmla="*/ 304 w 343"/>
                <a:gd name="T33" fmla="*/ 30 h 79"/>
                <a:gd name="T34" fmla="*/ 289 w 343"/>
                <a:gd name="T35" fmla="*/ 11 h 79"/>
                <a:gd name="T36" fmla="*/ 264 w 343"/>
                <a:gd name="T37" fmla="*/ 1 h 79"/>
                <a:gd name="T38" fmla="*/ 228 w 343"/>
                <a:gd name="T39" fmla="*/ 5 h 79"/>
                <a:gd name="T40" fmla="*/ 181 w 343"/>
                <a:gd name="T41" fmla="*/ 12 h 79"/>
                <a:gd name="T42" fmla="*/ 146 w 343"/>
                <a:gd name="T43" fmla="*/ 16 h 79"/>
                <a:gd name="T44" fmla="*/ 136 w 343"/>
                <a:gd name="T45" fmla="*/ 13 h 79"/>
                <a:gd name="T46" fmla="*/ 126 w 343"/>
                <a:gd name="T47" fmla="*/ 13 h 79"/>
                <a:gd name="T48" fmla="*/ 128 w 343"/>
                <a:gd name="T49" fmla="*/ 13 h 79"/>
                <a:gd name="T50" fmla="*/ 143 w 343"/>
                <a:gd name="T51" fmla="*/ 17 h 79"/>
                <a:gd name="T52" fmla="*/ 131 w 343"/>
                <a:gd name="T53" fmla="*/ 20 h 79"/>
                <a:gd name="T54" fmla="*/ 94 w 343"/>
                <a:gd name="T55" fmla="*/ 18 h 79"/>
                <a:gd name="T56" fmla="*/ 58 w 343"/>
                <a:gd name="T57" fmla="*/ 16 h 79"/>
                <a:gd name="T58" fmla="*/ 22 w 343"/>
                <a:gd name="T59" fmla="*/ 15 h 79"/>
                <a:gd name="T60" fmla="*/ 1 w 343"/>
                <a:gd name="T61" fmla="*/ 21 h 79"/>
                <a:gd name="T62" fmla="*/ 4 w 343"/>
                <a:gd name="T63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79">
                  <a:moveTo>
                    <a:pt x="16" y="51"/>
                  </a:moveTo>
                  <a:lnTo>
                    <a:pt x="21" y="55"/>
                  </a:lnTo>
                  <a:lnTo>
                    <a:pt x="25" y="58"/>
                  </a:lnTo>
                  <a:lnTo>
                    <a:pt x="30" y="62"/>
                  </a:lnTo>
                  <a:lnTo>
                    <a:pt x="35" y="65"/>
                  </a:lnTo>
                  <a:lnTo>
                    <a:pt x="50" y="68"/>
                  </a:lnTo>
                  <a:lnTo>
                    <a:pt x="63" y="69"/>
                  </a:lnTo>
                  <a:lnTo>
                    <a:pt x="77" y="71"/>
                  </a:lnTo>
                  <a:lnTo>
                    <a:pt x="92" y="72"/>
                  </a:lnTo>
                  <a:lnTo>
                    <a:pt x="106" y="74"/>
                  </a:lnTo>
                  <a:lnTo>
                    <a:pt x="121" y="76"/>
                  </a:lnTo>
                  <a:lnTo>
                    <a:pt x="135" y="77"/>
                  </a:lnTo>
                  <a:lnTo>
                    <a:pt x="149" y="78"/>
                  </a:lnTo>
                  <a:lnTo>
                    <a:pt x="164" y="78"/>
                  </a:lnTo>
                  <a:lnTo>
                    <a:pt x="177" y="79"/>
                  </a:lnTo>
                  <a:lnTo>
                    <a:pt x="192" y="79"/>
                  </a:lnTo>
                  <a:lnTo>
                    <a:pt x="206" y="78"/>
                  </a:lnTo>
                  <a:lnTo>
                    <a:pt x="221" y="78"/>
                  </a:lnTo>
                  <a:lnTo>
                    <a:pt x="235" y="77"/>
                  </a:lnTo>
                  <a:lnTo>
                    <a:pt x="250" y="74"/>
                  </a:lnTo>
                  <a:lnTo>
                    <a:pt x="265" y="72"/>
                  </a:lnTo>
                  <a:lnTo>
                    <a:pt x="274" y="71"/>
                  </a:lnTo>
                  <a:lnTo>
                    <a:pt x="283" y="70"/>
                  </a:lnTo>
                  <a:lnTo>
                    <a:pt x="294" y="70"/>
                  </a:lnTo>
                  <a:lnTo>
                    <a:pt x="304" y="70"/>
                  </a:lnTo>
                  <a:lnTo>
                    <a:pt x="313" y="70"/>
                  </a:lnTo>
                  <a:lnTo>
                    <a:pt x="324" y="69"/>
                  </a:lnTo>
                  <a:lnTo>
                    <a:pt x="334" y="66"/>
                  </a:lnTo>
                  <a:lnTo>
                    <a:pt x="343" y="63"/>
                  </a:lnTo>
                  <a:lnTo>
                    <a:pt x="324" y="55"/>
                  </a:lnTo>
                  <a:lnTo>
                    <a:pt x="313" y="49"/>
                  </a:lnTo>
                  <a:lnTo>
                    <a:pt x="309" y="42"/>
                  </a:lnTo>
                  <a:lnTo>
                    <a:pt x="306" y="36"/>
                  </a:lnTo>
                  <a:lnTo>
                    <a:pt x="304" y="30"/>
                  </a:lnTo>
                  <a:lnTo>
                    <a:pt x="299" y="21"/>
                  </a:lnTo>
                  <a:lnTo>
                    <a:pt x="289" y="11"/>
                  </a:lnTo>
                  <a:lnTo>
                    <a:pt x="270" y="0"/>
                  </a:lnTo>
                  <a:lnTo>
                    <a:pt x="264" y="1"/>
                  </a:lnTo>
                  <a:lnTo>
                    <a:pt x="249" y="3"/>
                  </a:lnTo>
                  <a:lnTo>
                    <a:pt x="228" y="5"/>
                  </a:lnTo>
                  <a:lnTo>
                    <a:pt x="205" y="9"/>
                  </a:lnTo>
                  <a:lnTo>
                    <a:pt x="181" y="12"/>
                  </a:lnTo>
                  <a:lnTo>
                    <a:pt x="160" y="15"/>
                  </a:lnTo>
                  <a:lnTo>
                    <a:pt x="146" y="16"/>
                  </a:lnTo>
                  <a:lnTo>
                    <a:pt x="141" y="15"/>
                  </a:lnTo>
                  <a:lnTo>
                    <a:pt x="136" y="13"/>
                  </a:lnTo>
                  <a:lnTo>
                    <a:pt x="130" y="13"/>
                  </a:lnTo>
                  <a:lnTo>
                    <a:pt x="126" y="13"/>
                  </a:lnTo>
                  <a:lnTo>
                    <a:pt x="121" y="13"/>
                  </a:lnTo>
                  <a:lnTo>
                    <a:pt x="128" y="13"/>
                  </a:lnTo>
                  <a:lnTo>
                    <a:pt x="136" y="15"/>
                  </a:lnTo>
                  <a:lnTo>
                    <a:pt x="143" y="17"/>
                  </a:lnTo>
                  <a:lnTo>
                    <a:pt x="150" y="21"/>
                  </a:lnTo>
                  <a:lnTo>
                    <a:pt x="131" y="20"/>
                  </a:lnTo>
                  <a:lnTo>
                    <a:pt x="113" y="19"/>
                  </a:lnTo>
                  <a:lnTo>
                    <a:pt x="94" y="18"/>
                  </a:lnTo>
                  <a:lnTo>
                    <a:pt x="76" y="17"/>
                  </a:lnTo>
                  <a:lnTo>
                    <a:pt x="58" y="16"/>
                  </a:lnTo>
                  <a:lnTo>
                    <a:pt x="40" y="16"/>
                  </a:lnTo>
                  <a:lnTo>
                    <a:pt x="22" y="15"/>
                  </a:lnTo>
                  <a:lnTo>
                    <a:pt x="4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4" y="39"/>
                  </a:lnTo>
                  <a:lnTo>
                    <a:pt x="16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" name="Freeform 101"/>
            <p:cNvSpPr>
              <a:spLocks noChangeAspect="1"/>
            </p:cNvSpPr>
            <p:nvPr/>
          </p:nvSpPr>
          <p:spPr bwMode="auto">
            <a:xfrm>
              <a:off x="1716" y="2763"/>
              <a:ext cx="173" cy="179"/>
            </a:xfrm>
            <a:custGeom>
              <a:avLst/>
              <a:gdLst>
                <a:gd name="T0" fmla="*/ 327 w 344"/>
                <a:gd name="T1" fmla="*/ 67 h 358"/>
                <a:gd name="T2" fmla="*/ 326 w 344"/>
                <a:gd name="T3" fmla="*/ 59 h 358"/>
                <a:gd name="T4" fmla="*/ 315 w 344"/>
                <a:gd name="T5" fmla="*/ 46 h 358"/>
                <a:gd name="T6" fmla="*/ 311 w 344"/>
                <a:gd name="T7" fmla="*/ 37 h 358"/>
                <a:gd name="T8" fmla="*/ 289 w 344"/>
                <a:gd name="T9" fmla="*/ 31 h 358"/>
                <a:gd name="T10" fmla="*/ 269 w 344"/>
                <a:gd name="T11" fmla="*/ 23 h 358"/>
                <a:gd name="T12" fmla="*/ 262 w 344"/>
                <a:gd name="T13" fmla="*/ 24 h 358"/>
                <a:gd name="T14" fmla="*/ 256 w 344"/>
                <a:gd name="T15" fmla="*/ 21 h 358"/>
                <a:gd name="T16" fmla="*/ 242 w 344"/>
                <a:gd name="T17" fmla="*/ 17 h 358"/>
                <a:gd name="T18" fmla="*/ 231 w 344"/>
                <a:gd name="T19" fmla="*/ 19 h 358"/>
                <a:gd name="T20" fmla="*/ 219 w 344"/>
                <a:gd name="T21" fmla="*/ 8 h 358"/>
                <a:gd name="T22" fmla="*/ 206 w 344"/>
                <a:gd name="T23" fmla="*/ 1 h 358"/>
                <a:gd name="T24" fmla="*/ 200 w 344"/>
                <a:gd name="T25" fmla="*/ 4 h 358"/>
                <a:gd name="T26" fmla="*/ 197 w 344"/>
                <a:gd name="T27" fmla="*/ 4 h 358"/>
                <a:gd name="T28" fmla="*/ 191 w 344"/>
                <a:gd name="T29" fmla="*/ 3 h 358"/>
                <a:gd name="T30" fmla="*/ 188 w 344"/>
                <a:gd name="T31" fmla="*/ 0 h 358"/>
                <a:gd name="T32" fmla="*/ 169 w 344"/>
                <a:gd name="T33" fmla="*/ 5 h 358"/>
                <a:gd name="T34" fmla="*/ 150 w 344"/>
                <a:gd name="T35" fmla="*/ 8 h 358"/>
                <a:gd name="T36" fmla="*/ 136 w 344"/>
                <a:gd name="T37" fmla="*/ 8 h 358"/>
                <a:gd name="T38" fmla="*/ 120 w 344"/>
                <a:gd name="T39" fmla="*/ 5 h 358"/>
                <a:gd name="T40" fmla="*/ 110 w 344"/>
                <a:gd name="T41" fmla="*/ 13 h 358"/>
                <a:gd name="T42" fmla="*/ 92 w 344"/>
                <a:gd name="T43" fmla="*/ 12 h 358"/>
                <a:gd name="T44" fmla="*/ 74 w 344"/>
                <a:gd name="T45" fmla="*/ 17 h 358"/>
                <a:gd name="T46" fmla="*/ 59 w 344"/>
                <a:gd name="T47" fmla="*/ 22 h 358"/>
                <a:gd name="T48" fmla="*/ 49 w 344"/>
                <a:gd name="T49" fmla="*/ 35 h 358"/>
                <a:gd name="T50" fmla="*/ 37 w 344"/>
                <a:gd name="T51" fmla="*/ 47 h 358"/>
                <a:gd name="T52" fmla="*/ 39 w 344"/>
                <a:gd name="T53" fmla="*/ 52 h 358"/>
                <a:gd name="T54" fmla="*/ 32 w 344"/>
                <a:gd name="T55" fmla="*/ 57 h 358"/>
                <a:gd name="T56" fmla="*/ 27 w 344"/>
                <a:gd name="T57" fmla="*/ 66 h 358"/>
                <a:gd name="T58" fmla="*/ 30 w 344"/>
                <a:gd name="T59" fmla="*/ 72 h 358"/>
                <a:gd name="T60" fmla="*/ 15 w 344"/>
                <a:gd name="T61" fmla="*/ 81 h 358"/>
                <a:gd name="T62" fmla="*/ 3 w 344"/>
                <a:gd name="T63" fmla="*/ 88 h 358"/>
                <a:gd name="T64" fmla="*/ 7 w 344"/>
                <a:gd name="T65" fmla="*/ 92 h 358"/>
                <a:gd name="T66" fmla="*/ 6 w 344"/>
                <a:gd name="T67" fmla="*/ 95 h 358"/>
                <a:gd name="T68" fmla="*/ 6 w 344"/>
                <a:gd name="T69" fmla="*/ 98 h 358"/>
                <a:gd name="T70" fmla="*/ 0 w 344"/>
                <a:gd name="T71" fmla="*/ 100 h 358"/>
                <a:gd name="T72" fmla="*/ 15 w 344"/>
                <a:gd name="T73" fmla="*/ 122 h 358"/>
                <a:gd name="T74" fmla="*/ 13 w 344"/>
                <a:gd name="T75" fmla="*/ 131 h 358"/>
                <a:gd name="T76" fmla="*/ 10 w 344"/>
                <a:gd name="T77" fmla="*/ 142 h 358"/>
                <a:gd name="T78" fmla="*/ 17 w 344"/>
                <a:gd name="T79" fmla="*/ 149 h 358"/>
                <a:gd name="T80" fmla="*/ 22 w 344"/>
                <a:gd name="T81" fmla="*/ 151 h 358"/>
                <a:gd name="T82" fmla="*/ 33 w 344"/>
                <a:gd name="T83" fmla="*/ 163 h 358"/>
                <a:gd name="T84" fmla="*/ 45 w 344"/>
                <a:gd name="T85" fmla="*/ 175 h 358"/>
                <a:gd name="T86" fmla="*/ 45 w 344"/>
                <a:gd name="T87" fmla="*/ 181 h 358"/>
                <a:gd name="T88" fmla="*/ 67 w 344"/>
                <a:gd name="T89" fmla="*/ 184 h 358"/>
                <a:gd name="T90" fmla="*/ 72 w 344"/>
                <a:gd name="T91" fmla="*/ 187 h 358"/>
                <a:gd name="T92" fmla="*/ 82 w 344"/>
                <a:gd name="T93" fmla="*/ 189 h 358"/>
                <a:gd name="T94" fmla="*/ 109 w 344"/>
                <a:gd name="T95" fmla="*/ 202 h 358"/>
                <a:gd name="T96" fmla="*/ 139 w 344"/>
                <a:gd name="T97" fmla="*/ 207 h 358"/>
                <a:gd name="T98" fmla="*/ 163 w 344"/>
                <a:gd name="T99" fmla="*/ 211 h 358"/>
                <a:gd name="T100" fmla="*/ 192 w 344"/>
                <a:gd name="T101" fmla="*/ 358 h 358"/>
                <a:gd name="T102" fmla="*/ 206 w 344"/>
                <a:gd name="T103" fmla="*/ 219 h 358"/>
                <a:gd name="T104" fmla="*/ 229 w 344"/>
                <a:gd name="T105" fmla="*/ 211 h 358"/>
                <a:gd name="T106" fmla="*/ 250 w 344"/>
                <a:gd name="T107" fmla="*/ 209 h 358"/>
                <a:gd name="T108" fmla="*/ 254 w 344"/>
                <a:gd name="T109" fmla="*/ 204 h 358"/>
                <a:gd name="T110" fmla="*/ 268 w 344"/>
                <a:gd name="T111" fmla="*/ 191 h 358"/>
                <a:gd name="T112" fmla="*/ 281 w 344"/>
                <a:gd name="T113" fmla="*/ 193 h 358"/>
                <a:gd name="T114" fmla="*/ 288 w 344"/>
                <a:gd name="T115" fmla="*/ 184 h 358"/>
                <a:gd name="T116" fmla="*/ 290 w 344"/>
                <a:gd name="T117" fmla="*/ 176 h 358"/>
                <a:gd name="T118" fmla="*/ 297 w 344"/>
                <a:gd name="T119" fmla="*/ 171 h 358"/>
                <a:gd name="T120" fmla="*/ 300 w 344"/>
                <a:gd name="T121" fmla="*/ 160 h 358"/>
                <a:gd name="T122" fmla="*/ 325 w 344"/>
                <a:gd name="T123" fmla="*/ 131 h 358"/>
                <a:gd name="T124" fmla="*/ 344 w 344"/>
                <a:gd name="T125" fmla="*/ 9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4" h="358">
                  <a:moveTo>
                    <a:pt x="343" y="89"/>
                  </a:moveTo>
                  <a:lnTo>
                    <a:pt x="338" y="83"/>
                  </a:lnTo>
                  <a:lnTo>
                    <a:pt x="334" y="77"/>
                  </a:lnTo>
                  <a:lnTo>
                    <a:pt x="329" y="73"/>
                  </a:lnTo>
                  <a:lnTo>
                    <a:pt x="327" y="67"/>
                  </a:lnTo>
                  <a:lnTo>
                    <a:pt x="328" y="66"/>
                  </a:lnTo>
                  <a:lnTo>
                    <a:pt x="328" y="64"/>
                  </a:lnTo>
                  <a:lnTo>
                    <a:pt x="328" y="62"/>
                  </a:lnTo>
                  <a:lnTo>
                    <a:pt x="327" y="61"/>
                  </a:lnTo>
                  <a:lnTo>
                    <a:pt x="326" y="59"/>
                  </a:lnTo>
                  <a:lnTo>
                    <a:pt x="322" y="57"/>
                  </a:lnTo>
                  <a:lnTo>
                    <a:pt x="320" y="54"/>
                  </a:lnTo>
                  <a:lnTo>
                    <a:pt x="317" y="52"/>
                  </a:lnTo>
                  <a:lnTo>
                    <a:pt x="315" y="50"/>
                  </a:lnTo>
                  <a:lnTo>
                    <a:pt x="315" y="46"/>
                  </a:lnTo>
                  <a:lnTo>
                    <a:pt x="315" y="43"/>
                  </a:lnTo>
                  <a:lnTo>
                    <a:pt x="315" y="41"/>
                  </a:lnTo>
                  <a:lnTo>
                    <a:pt x="314" y="39"/>
                  </a:lnTo>
                  <a:lnTo>
                    <a:pt x="312" y="38"/>
                  </a:lnTo>
                  <a:lnTo>
                    <a:pt x="311" y="37"/>
                  </a:lnTo>
                  <a:lnTo>
                    <a:pt x="310" y="35"/>
                  </a:lnTo>
                  <a:lnTo>
                    <a:pt x="310" y="30"/>
                  </a:lnTo>
                  <a:lnTo>
                    <a:pt x="305" y="32"/>
                  </a:lnTo>
                  <a:lnTo>
                    <a:pt x="298" y="34"/>
                  </a:lnTo>
                  <a:lnTo>
                    <a:pt x="289" y="31"/>
                  </a:lnTo>
                  <a:lnTo>
                    <a:pt x="281" y="30"/>
                  </a:lnTo>
                  <a:lnTo>
                    <a:pt x="277" y="26"/>
                  </a:lnTo>
                  <a:lnTo>
                    <a:pt x="275" y="21"/>
                  </a:lnTo>
                  <a:lnTo>
                    <a:pt x="270" y="22"/>
                  </a:lnTo>
                  <a:lnTo>
                    <a:pt x="269" y="23"/>
                  </a:lnTo>
                  <a:lnTo>
                    <a:pt x="267" y="23"/>
                  </a:lnTo>
                  <a:lnTo>
                    <a:pt x="266" y="24"/>
                  </a:lnTo>
                  <a:lnTo>
                    <a:pt x="264" y="26"/>
                  </a:lnTo>
                  <a:lnTo>
                    <a:pt x="264" y="24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61" y="23"/>
                  </a:lnTo>
                  <a:lnTo>
                    <a:pt x="259" y="22"/>
                  </a:lnTo>
                  <a:lnTo>
                    <a:pt x="258" y="21"/>
                  </a:lnTo>
                  <a:lnTo>
                    <a:pt x="256" y="21"/>
                  </a:lnTo>
                  <a:lnTo>
                    <a:pt x="253" y="20"/>
                  </a:lnTo>
                  <a:lnTo>
                    <a:pt x="251" y="19"/>
                  </a:lnTo>
                  <a:lnTo>
                    <a:pt x="247" y="19"/>
                  </a:lnTo>
                  <a:lnTo>
                    <a:pt x="244" y="17"/>
                  </a:lnTo>
                  <a:lnTo>
                    <a:pt x="242" y="17"/>
                  </a:lnTo>
                  <a:lnTo>
                    <a:pt x="239" y="17"/>
                  </a:lnTo>
                  <a:lnTo>
                    <a:pt x="237" y="17"/>
                  </a:lnTo>
                  <a:lnTo>
                    <a:pt x="236" y="19"/>
                  </a:lnTo>
                  <a:lnTo>
                    <a:pt x="235" y="20"/>
                  </a:lnTo>
                  <a:lnTo>
                    <a:pt x="231" y="19"/>
                  </a:lnTo>
                  <a:lnTo>
                    <a:pt x="229" y="17"/>
                  </a:lnTo>
                  <a:lnTo>
                    <a:pt x="226" y="16"/>
                  </a:lnTo>
                  <a:lnTo>
                    <a:pt x="223" y="15"/>
                  </a:lnTo>
                  <a:lnTo>
                    <a:pt x="221" y="12"/>
                  </a:lnTo>
                  <a:lnTo>
                    <a:pt x="219" y="8"/>
                  </a:lnTo>
                  <a:lnTo>
                    <a:pt x="215" y="6"/>
                  </a:lnTo>
                  <a:lnTo>
                    <a:pt x="211" y="3"/>
                  </a:lnTo>
                  <a:lnTo>
                    <a:pt x="209" y="1"/>
                  </a:lnTo>
                  <a:lnTo>
                    <a:pt x="208" y="1"/>
                  </a:lnTo>
                  <a:lnTo>
                    <a:pt x="206" y="1"/>
                  </a:lnTo>
                  <a:lnTo>
                    <a:pt x="204" y="1"/>
                  </a:lnTo>
                  <a:lnTo>
                    <a:pt x="203" y="3"/>
                  </a:lnTo>
                  <a:lnTo>
                    <a:pt x="203" y="3"/>
                  </a:lnTo>
                  <a:lnTo>
                    <a:pt x="201" y="3"/>
                  </a:lnTo>
                  <a:lnTo>
                    <a:pt x="200" y="4"/>
                  </a:lnTo>
                  <a:lnTo>
                    <a:pt x="199" y="4"/>
                  </a:lnTo>
                  <a:lnTo>
                    <a:pt x="199" y="4"/>
                  </a:lnTo>
                  <a:lnTo>
                    <a:pt x="198" y="4"/>
                  </a:lnTo>
                  <a:lnTo>
                    <a:pt x="198" y="4"/>
                  </a:lnTo>
                  <a:lnTo>
                    <a:pt x="197" y="4"/>
                  </a:lnTo>
                  <a:lnTo>
                    <a:pt x="194" y="4"/>
                  </a:lnTo>
                  <a:lnTo>
                    <a:pt x="193" y="4"/>
                  </a:lnTo>
                  <a:lnTo>
                    <a:pt x="191" y="4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1"/>
                  </a:lnTo>
                  <a:lnTo>
                    <a:pt x="190" y="0"/>
                  </a:lnTo>
                  <a:lnTo>
                    <a:pt x="189" y="0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82" y="1"/>
                  </a:lnTo>
                  <a:lnTo>
                    <a:pt x="178" y="3"/>
                  </a:lnTo>
                  <a:lnTo>
                    <a:pt x="174" y="4"/>
                  </a:lnTo>
                  <a:lnTo>
                    <a:pt x="169" y="5"/>
                  </a:lnTo>
                  <a:lnTo>
                    <a:pt x="165" y="6"/>
                  </a:lnTo>
                  <a:lnTo>
                    <a:pt x="161" y="7"/>
                  </a:lnTo>
                  <a:lnTo>
                    <a:pt x="156" y="8"/>
                  </a:lnTo>
                  <a:lnTo>
                    <a:pt x="152" y="9"/>
                  </a:lnTo>
                  <a:lnTo>
                    <a:pt x="150" y="8"/>
                  </a:lnTo>
                  <a:lnTo>
                    <a:pt x="146" y="7"/>
                  </a:lnTo>
                  <a:lnTo>
                    <a:pt x="144" y="7"/>
                  </a:lnTo>
                  <a:lnTo>
                    <a:pt x="140" y="7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3" y="9"/>
                  </a:lnTo>
                  <a:lnTo>
                    <a:pt x="131" y="11"/>
                  </a:lnTo>
                  <a:lnTo>
                    <a:pt x="127" y="8"/>
                  </a:lnTo>
                  <a:lnTo>
                    <a:pt x="123" y="6"/>
                  </a:lnTo>
                  <a:lnTo>
                    <a:pt x="120" y="5"/>
                  </a:lnTo>
                  <a:lnTo>
                    <a:pt x="117" y="6"/>
                  </a:lnTo>
                  <a:lnTo>
                    <a:pt x="115" y="7"/>
                  </a:lnTo>
                  <a:lnTo>
                    <a:pt x="113" y="8"/>
                  </a:lnTo>
                  <a:lnTo>
                    <a:pt x="112" y="11"/>
                  </a:lnTo>
                  <a:lnTo>
                    <a:pt x="110" y="13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9" y="14"/>
                  </a:lnTo>
                  <a:lnTo>
                    <a:pt x="85" y="15"/>
                  </a:lnTo>
                  <a:lnTo>
                    <a:pt x="82" y="17"/>
                  </a:lnTo>
                  <a:lnTo>
                    <a:pt x="77" y="17"/>
                  </a:lnTo>
                  <a:lnTo>
                    <a:pt x="74" y="17"/>
                  </a:lnTo>
                  <a:lnTo>
                    <a:pt x="69" y="17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0" y="20"/>
                  </a:lnTo>
                  <a:lnTo>
                    <a:pt x="59" y="22"/>
                  </a:lnTo>
                  <a:lnTo>
                    <a:pt x="55" y="22"/>
                  </a:lnTo>
                  <a:lnTo>
                    <a:pt x="48" y="22"/>
                  </a:lnTo>
                  <a:lnTo>
                    <a:pt x="51" y="24"/>
                  </a:lnTo>
                  <a:lnTo>
                    <a:pt x="54" y="29"/>
                  </a:lnTo>
                  <a:lnTo>
                    <a:pt x="49" y="35"/>
                  </a:lnTo>
                  <a:lnTo>
                    <a:pt x="48" y="41"/>
                  </a:lnTo>
                  <a:lnTo>
                    <a:pt x="40" y="42"/>
                  </a:lnTo>
                  <a:lnTo>
                    <a:pt x="34" y="44"/>
                  </a:lnTo>
                  <a:lnTo>
                    <a:pt x="36" y="46"/>
                  </a:lnTo>
                  <a:lnTo>
                    <a:pt x="37" y="47"/>
                  </a:lnTo>
                  <a:lnTo>
                    <a:pt x="38" y="49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3"/>
                  </a:lnTo>
                  <a:lnTo>
                    <a:pt x="33" y="55"/>
                  </a:lnTo>
                  <a:lnTo>
                    <a:pt x="32" y="57"/>
                  </a:lnTo>
                  <a:lnTo>
                    <a:pt x="31" y="58"/>
                  </a:lnTo>
                  <a:lnTo>
                    <a:pt x="30" y="60"/>
                  </a:lnTo>
                  <a:lnTo>
                    <a:pt x="29" y="61"/>
                  </a:lnTo>
                  <a:lnTo>
                    <a:pt x="27" y="64"/>
                  </a:lnTo>
                  <a:lnTo>
                    <a:pt x="27" y="66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30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29" y="74"/>
                  </a:lnTo>
                  <a:lnTo>
                    <a:pt x="26" y="75"/>
                  </a:lnTo>
                  <a:lnTo>
                    <a:pt x="25" y="77"/>
                  </a:lnTo>
                  <a:lnTo>
                    <a:pt x="19" y="79"/>
                  </a:lnTo>
                  <a:lnTo>
                    <a:pt x="15" y="81"/>
                  </a:lnTo>
                  <a:lnTo>
                    <a:pt x="9" y="82"/>
                  </a:lnTo>
                  <a:lnTo>
                    <a:pt x="4" y="85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3" y="88"/>
                  </a:lnTo>
                  <a:lnTo>
                    <a:pt x="3" y="89"/>
                  </a:lnTo>
                  <a:lnTo>
                    <a:pt x="3" y="90"/>
                  </a:lnTo>
                  <a:lnTo>
                    <a:pt x="4" y="90"/>
                  </a:lnTo>
                  <a:lnTo>
                    <a:pt x="6" y="91"/>
                  </a:lnTo>
                  <a:lnTo>
                    <a:pt x="7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5"/>
                  </a:lnTo>
                  <a:lnTo>
                    <a:pt x="6" y="96"/>
                  </a:lnTo>
                  <a:lnTo>
                    <a:pt x="6" y="97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2" y="98"/>
                  </a:lnTo>
                  <a:lnTo>
                    <a:pt x="1" y="99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3" y="106"/>
                  </a:lnTo>
                  <a:lnTo>
                    <a:pt x="7" y="112"/>
                  </a:lnTo>
                  <a:lnTo>
                    <a:pt x="10" y="117"/>
                  </a:lnTo>
                  <a:lnTo>
                    <a:pt x="15" y="122"/>
                  </a:lnTo>
                  <a:lnTo>
                    <a:pt x="14" y="125"/>
                  </a:lnTo>
                  <a:lnTo>
                    <a:pt x="11" y="126"/>
                  </a:lnTo>
                  <a:lnTo>
                    <a:pt x="11" y="128"/>
                  </a:lnTo>
                  <a:lnTo>
                    <a:pt x="11" y="130"/>
                  </a:lnTo>
                  <a:lnTo>
                    <a:pt x="13" y="131"/>
                  </a:lnTo>
                  <a:lnTo>
                    <a:pt x="14" y="134"/>
                  </a:lnTo>
                  <a:lnTo>
                    <a:pt x="15" y="135"/>
                  </a:lnTo>
                  <a:lnTo>
                    <a:pt x="16" y="136"/>
                  </a:lnTo>
                  <a:lnTo>
                    <a:pt x="14" y="140"/>
                  </a:lnTo>
                  <a:lnTo>
                    <a:pt x="10" y="142"/>
                  </a:lnTo>
                  <a:lnTo>
                    <a:pt x="8" y="143"/>
                  </a:lnTo>
                  <a:lnTo>
                    <a:pt x="9" y="145"/>
                  </a:lnTo>
                  <a:lnTo>
                    <a:pt x="11" y="146"/>
                  </a:lnTo>
                  <a:lnTo>
                    <a:pt x="15" y="148"/>
                  </a:lnTo>
                  <a:lnTo>
                    <a:pt x="17" y="149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51"/>
                  </a:lnTo>
                  <a:lnTo>
                    <a:pt x="25" y="152"/>
                  </a:lnTo>
                  <a:lnTo>
                    <a:pt x="27" y="155"/>
                  </a:lnTo>
                  <a:lnTo>
                    <a:pt x="30" y="157"/>
                  </a:lnTo>
                  <a:lnTo>
                    <a:pt x="31" y="159"/>
                  </a:lnTo>
                  <a:lnTo>
                    <a:pt x="33" y="163"/>
                  </a:lnTo>
                  <a:lnTo>
                    <a:pt x="37" y="166"/>
                  </a:lnTo>
                  <a:lnTo>
                    <a:pt x="40" y="169"/>
                  </a:lnTo>
                  <a:lnTo>
                    <a:pt x="45" y="172"/>
                  </a:lnTo>
                  <a:lnTo>
                    <a:pt x="45" y="173"/>
                  </a:lnTo>
                  <a:lnTo>
                    <a:pt x="45" y="175"/>
                  </a:lnTo>
                  <a:lnTo>
                    <a:pt x="44" y="176"/>
                  </a:lnTo>
                  <a:lnTo>
                    <a:pt x="44" y="179"/>
                  </a:lnTo>
                  <a:lnTo>
                    <a:pt x="44" y="180"/>
                  </a:lnTo>
                  <a:lnTo>
                    <a:pt x="45" y="180"/>
                  </a:lnTo>
                  <a:lnTo>
                    <a:pt x="45" y="181"/>
                  </a:lnTo>
                  <a:lnTo>
                    <a:pt x="46" y="181"/>
                  </a:lnTo>
                  <a:lnTo>
                    <a:pt x="52" y="182"/>
                  </a:lnTo>
                  <a:lnTo>
                    <a:pt x="56" y="183"/>
                  </a:lnTo>
                  <a:lnTo>
                    <a:pt x="62" y="184"/>
                  </a:lnTo>
                  <a:lnTo>
                    <a:pt x="67" y="184"/>
                  </a:lnTo>
                  <a:lnTo>
                    <a:pt x="68" y="186"/>
                  </a:lnTo>
                  <a:lnTo>
                    <a:pt x="69" y="186"/>
                  </a:lnTo>
                  <a:lnTo>
                    <a:pt x="69" y="186"/>
                  </a:lnTo>
                  <a:lnTo>
                    <a:pt x="70" y="187"/>
                  </a:lnTo>
                  <a:lnTo>
                    <a:pt x="72" y="187"/>
                  </a:lnTo>
                  <a:lnTo>
                    <a:pt x="74" y="188"/>
                  </a:lnTo>
                  <a:lnTo>
                    <a:pt x="76" y="189"/>
                  </a:lnTo>
                  <a:lnTo>
                    <a:pt x="77" y="190"/>
                  </a:lnTo>
                  <a:lnTo>
                    <a:pt x="79" y="190"/>
                  </a:lnTo>
                  <a:lnTo>
                    <a:pt x="82" y="189"/>
                  </a:lnTo>
                  <a:lnTo>
                    <a:pt x="84" y="189"/>
                  </a:lnTo>
                  <a:lnTo>
                    <a:pt x="86" y="188"/>
                  </a:lnTo>
                  <a:lnTo>
                    <a:pt x="94" y="193"/>
                  </a:lnTo>
                  <a:lnTo>
                    <a:pt x="101" y="197"/>
                  </a:lnTo>
                  <a:lnTo>
                    <a:pt x="109" y="202"/>
                  </a:lnTo>
                  <a:lnTo>
                    <a:pt x="117" y="205"/>
                  </a:lnTo>
                  <a:lnTo>
                    <a:pt x="123" y="206"/>
                  </a:lnTo>
                  <a:lnTo>
                    <a:pt x="128" y="207"/>
                  </a:lnTo>
                  <a:lnTo>
                    <a:pt x="133" y="207"/>
                  </a:lnTo>
                  <a:lnTo>
                    <a:pt x="139" y="207"/>
                  </a:lnTo>
                  <a:lnTo>
                    <a:pt x="144" y="207"/>
                  </a:lnTo>
                  <a:lnTo>
                    <a:pt x="150" y="209"/>
                  </a:lnTo>
                  <a:lnTo>
                    <a:pt x="155" y="209"/>
                  </a:lnTo>
                  <a:lnTo>
                    <a:pt x="161" y="210"/>
                  </a:lnTo>
                  <a:lnTo>
                    <a:pt x="163" y="211"/>
                  </a:lnTo>
                  <a:lnTo>
                    <a:pt x="169" y="212"/>
                  </a:lnTo>
                  <a:lnTo>
                    <a:pt x="175" y="213"/>
                  </a:lnTo>
                  <a:lnTo>
                    <a:pt x="178" y="213"/>
                  </a:lnTo>
                  <a:lnTo>
                    <a:pt x="167" y="358"/>
                  </a:lnTo>
                  <a:lnTo>
                    <a:pt x="192" y="358"/>
                  </a:lnTo>
                  <a:lnTo>
                    <a:pt x="192" y="220"/>
                  </a:lnTo>
                  <a:lnTo>
                    <a:pt x="196" y="220"/>
                  </a:lnTo>
                  <a:lnTo>
                    <a:pt x="199" y="220"/>
                  </a:lnTo>
                  <a:lnTo>
                    <a:pt x="203" y="220"/>
                  </a:lnTo>
                  <a:lnTo>
                    <a:pt x="206" y="219"/>
                  </a:lnTo>
                  <a:lnTo>
                    <a:pt x="211" y="218"/>
                  </a:lnTo>
                  <a:lnTo>
                    <a:pt x="215" y="216"/>
                  </a:lnTo>
                  <a:lnTo>
                    <a:pt x="220" y="214"/>
                  </a:lnTo>
                  <a:lnTo>
                    <a:pt x="224" y="212"/>
                  </a:lnTo>
                  <a:lnTo>
                    <a:pt x="229" y="211"/>
                  </a:lnTo>
                  <a:lnTo>
                    <a:pt x="234" y="210"/>
                  </a:lnTo>
                  <a:lnTo>
                    <a:pt x="239" y="210"/>
                  </a:lnTo>
                  <a:lnTo>
                    <a:pt x="245" y="210"/>
                  </a:lnTo>
                  <a:lnTo>
                    <a:pt x="247" y="210"/>
                  </a:lnTo>
                  <a:lnTo>
                    <a:pt x="250" y="209"/>
                  </a:lnTo>
                  <a:lnTo>
                    <a:pt x="252" y="207"/>
                  </a:lnTo>
                  <a:lnTo>
                    <a:pt x="253" y="206"/>
                  </a:lnTo>
                  <a:lnTo>
                    <a:pt x="253" y="205"/>
                  </a:lnTo>
                  <a:lnTo>
                    <a:pt x="254" y="204"/>
                  </a:lnTo>
                  <a:lnTo>
                    <a:pt x="254" y="204"/>
                  </a:lnTo>
                  <a:lnTo>
                    <a:pt x="256" y="203"/>
                  </a:lnTo>
                  <a:lnTo>
                    <a:pt x="259" y="201"/>
                  </a:lnTo>
                  <a:lnTo>
                    <a:pt x="262" y="197"/>
                  </a:lnTo>
                  <a:lnTo>
                    <a:pt x="266" y="195"/>
                  </a:lnTo>
                  <a:lnTo>
                    <a:pt x="268" y="191"/>
                  </a:lnTo>
                  <a:lnTo>
                    <a:pt x="270" y="191"/>
                  </a:lnTo>
                  <a:lnTo>
                    <a:pt x="274" y="191"/>
                  </a:lnTo>
                  <a:lnTo>
                    <a:pt x="277" y="193"/>
                  </a:lnTo>
                  <a:lnTo>
                    <a:pt x="280" y="193"/>
                  </a:lnTo>
                  <a:lnTo>
                    <a:pt x="281" y="193"/>
                  </a:lnTo>
                  <a:lnTo>
                    <a:pt x="282" y="191"/>
                  </a:lnTo>
                  <a:lnTo>
                    <a:pt x="282" y="191"/>
                  </a:lnTo>
                  <a:lnTo>
                    <a:pt x="283" y="190"/>
                  </a:lnTo>
                  <a:lnTo>
                    <a:pt x="285" y="188"/>
                  </a:lnTo>
                  <a:lnTo>
                    <a:pt x="288" y="184"/>
                  </a:lnTo>
                  <a:lnTo>
                    <a:pt x="288" y="181"/>
                  </a:lnTo>
                  <a:lnTo>
                    <a:pt x="289" y="178"/>
                  </a:lnTo>
                  <a:lnTo>
                    <a:pt x="290" y="176"/>
                  </a:lnTo>
                  <a:lnTo>
                    <a:pt x="290" y="176"/>
                  </a:lnTo>
                  <a:lnTo>
                    <a:pt x="290" y="176"/>
                  </a:lnTo>
                  <a:lnTo>
                    <a:pt x="291" y="175"/>
                  </a:lnTo>
                  <a:lnTo>
                    <a:pt x="292" y="174"/>
                  </a:lnTo>
                  <a:lnTo>
                    <a:pt x="294" y="173"/>
                  </a:lnTo>
                  <a:lnTo>
                    <a:pt x="296" y="172"/>
                  </a:lnTo>
                  <a:lnTo>
                    <a:pt x="297" y="171"/>
                  </a:lnTo>
                  <a:lnTo>
                    <a:pt x="297" y="169"/>
                  </a:lnTo>
                  <a:lnTo>
                    <a:pt x="296" y="168"/>
                  </a:lnTo>
                  <a:lnTo>
                    <a:pt x="296" y="166"/>
                  </a:lnTo>
                  <a:lnTo>
                    <a:pt x="295" y="165"/>
                  </a:lnTo>
                  <a:lnTo>
                    <a:pt x="300" y="160"/>
                  </a:lnTo>
                  <a:lnTo>
                    <a:pt x="308" y="156"/>
                  </a:lnTo>
                  <a:lnTo>
                    <a:pt x="315" y="151"/>
                  </a:lnTo>
                  <a:lnTo>
                    <a:pt x="321" y="145"/>
                  </a:lnTo>
                  <a:lnTo>
                    <a:pt x="323" y="138"/>
                  </a:lnTo>
                  <a:lnTo>
                    <a:pt x="325" y="131"/>
                  </a:lnTo>
                  <a:lnTo>
                    <a:pt x="326" y="125"/>
                  </a:lnTo>
                  <a:lnTo>
                    <a:pt x="328" y="118"/>
                  </a:lnTo>
                  <a:lnTo>
                    <a:pt x="334" y="111"/>
                  </a:lnTo>
                  <a:lnTo>
                    <a:pt x="340" y="104"/>
                  </a:lnTo>
                  <a:lnTo>
                    <a:pt x="344" y="97"/>
                  </a:lnTo>
                  <a:lnTo>
                    <a:pt x="34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0" name="Freeform 102"/>
            <p:cNvSpPr>
              <a:spLocks noChangeAspect="1"/>
            </p:cNvSpPr>
            <p:nvPr/>
          </p:nvSpPr>
          <p:spPr bwMode="auto">
            <a:xfrm>
              <a:off x="1752" y="2771"/>
              <a:ext cx="130" cy="83"/>
            </a:xfrm>
            <a:custGeom>
              <a:avLst/>
              <a:gdLst>
                <a:gd name="T0" fmla="*/ 83 w 259"/>
                <a:gd name="T1" fmla="*/ 155 h 166"/>
                <a:gd name="T2" fmla="*/ 90 w 259"/>
                <a:gd name="T3" fmla="*/ 158 h 166"/>
                <a:gd name="T4" fmla="*/ 106 w 259"/>
                <a:gd name="T5" fmla="*/ 161 h 166"/>
                <a:gd name="T6" fmla="*/ 117 w 259"/>
                <a:gd name="T7" fmla="*/ 164 h 166"/>
                <a:gd name="T8" fmla="*/ 132 w 259"/>
                <a:gd name="T9" fmla="*/ 159 h 166"/>
                <a:gd name="T10" fmla="*/ 149 w 259"/>
                <a:gd name="T11" fmla="*/ 156 h 166"/>
                <a:gd name="T12" fmla="*/ 151 w 259"/>
                <a:gd name="T13" fmla="*/ 154 h 166"/>
                <a:gd name="T14" fmla="*/ 158 w 259"/>
                <a:gd name="T15" fmla="*/ 154 h 166"/>
                <a:gd name="T16" fmla="*/ 167 w 259"/>
                <a:gd name="T17" fmla="*/ 150 h 166"/>
                <a:gd name="T18" fmla="*/ 171 w 259"/>
                <a:gd name="T19" fmla="*/ 146 h 166"/>
                <a:gd name="T20" fmla="*/ 187 w 259"/>
                <a:gd name="T21" fmla="*/ 146 h 166"/>
                <a:gd name="T22" fmla="*/ 198 w 259"/>
                <a:gd name="T23" fmla="*/ 146 h 166"/>
                <a:gd name="T24" fmla="*/ 199 w 259"/>
                <a:gd name="T25" fmla="*/ 142 h 166"/>
                <a:gd name="T26" fmla="*/ 202 w 259"/>
                <a:gd name="T27" fmla="*/ 141 h 166"/>
                <a:gd name="T28" fmla="*/ 205 w 259"/>
                <a:gd name="T29" fmla="*/ 140 h 166"/>
                <a:gd name="T30" fmla="*/ 209 w 259"/>
                <a:gd name="T31" fmla="*/ 140 h 166"/>
                <a:gd name="T32" fmla="*/ 219 w 259"/>
                <a:gd name="T33" fmla="*/ 123 h 166"/>
                <a:gd name="T34" fmla="*/ 228 w 259"/>
                <a:gd name="T35" fmla="*/ 118 h 166"/>
                <a:gd name="T36" fmla="*/ 236 w 259"/>
                <a:gd name="T37" fmla="*/ 113 h 166"/>
                <a:gd name="T38" fmla="*/ 237 w 259"/>
                <a:gd name="T39" fmla="*/ 109 h 166"/>
                <a:gd name="T40" fmla="*/ 246 w 259"/>
                <a:gd name="T41" fmla="*/ 103 h 166"/>
                <a:gd name="T42" fmla="*/ 249 w 259"/>
                <a:gd name="T43" fmla="*/ 93 h 166"/>
                <a:gd name="T44" fmla="*/ 256 w 259"/>
                <a:gd name="T45" fmla="*/ 86 h 166"/>
                <a:gd name="T46" fmla="*/ 251 w 259"/>
                <a:gd name="T47" fmla="*/ 79 h 166"/>
                <a:gd name="T48" fmla="*/ 246 w 259"/>
                <a:gd name="T49" fmla="*/ 64 h 166"/>
                <a:gd name="T50" fmla="*/ 240 w 259"/>
                <a:gd name="T51" fmla="*/ 63 h 166"/>
                <a:gd name="T52" fmla="*/ 239 w 259"/>
                <a:gd name="T53" fmla="*/ 59 h 166"/>
                <a:gd name="T54" fmla="*/ 235 w 259"/>
                <a:gd name="T55" fmla="*/ 52 h 166"/>
                <a:gd name="T56" fmla="*/ 228 w 259"/>
                <a:gd name="T57" fmla="*/ 50 h 166"/>
                <a:gd name="T58" fmla="*/ 227 w 259"/>
                <a:gd name="T59" fmla="*/ 42 h 166"/>
                <a:gd name="T60" fmla="*/ 228 w 259"/>
                <a:gd name="T61" fmla="*/ 32 h 166"/>
                <a:gd name="T62" fmla="*/ 223 w 259"/>
                <a:gd name="T63" fmla="*/ 30 h 166"/>
                <a:gd name="T64" fmla="*/ 221 w 259"/>
                <a:gd name="T65" fmla="*/ 29 h 166"/>
                <a:gd name="T66" fmla="*/ 218 w 259"/>
                <a:gd name="T67" fmla="*/ 28 h 166"/>
                <a:gd name="T68" fmla="*/ 219 w 259"/>
                <a:gd name="T69" fmla="*/ 26 h 166"/>
                <a:gd name="T70" fmla="*/ 198 w 259"/>
                <a:gd name="T71" fmla="*/ 20 h 166"/>
                <a:gd name="T72" fmla="*/ 187 w 259"/>
                <a:gd name="T73" fmla="*/ 13 h 166"/>
                <a:gd name="T74" fmla="*/ 179 w 259"/>
                <a:gd name="T75" fmla="*/ 10 h 166"/>
                <a:gd name="T76" fmla="*/ 171 w 259"/>
                <a:gd name="T77" fmla="*/ 6 h 166"/>
                <a:gd name="T78" fmla="*/ 165 w 259"/>
                <a:gd name="T79" fmla="*/ 6 h 166"/>
                <a:gd name="T80" fmla="*/ 153 w 259"/>
                <a:gd name="T81" fmla="*/ 6 h 166"/>
                <a:gd name="T82" fmla="*/ 135 w 259"/>
                <a:gd name="T83" fmla="*/ 3 h 166"/>
                <a:gd name="T84" fmla="*/ 129 w 259"/>
                <a:gd name="T85" fmla="*/ 0 h 166"/>
                <a:gd name="T86" fmla="*/ 117 w 259"/>
                <a:gd name="T87" fmla="*/ 4 h 166"/>
                <a:gd name="T88" fmla="*/ 111 w 259"/>
                <a:gd name="T89" fmla="*/ 5 h 166"/>
                <a:gd name="T90" fmla="*/ 103 w 259"/>
                <a:gd name="T91" fmla="*/ 7 h 166"/>
                <a:gd name="T92" fmla="*/ 87 w 259"/>
                <a:gd name="T93" fmla="*/ 11 h 166"/>
                <a:gd name="T94" fmla="*/ 52 w 259"/>
                <a:gd name="T95" fmla="*/ 22 h 166"/>
                <a:gd name="T96" fmla="*/ 34 w 259"/>
                <a:gd name="T97" fmla="*/ 29 h 166"/>
                <a:gd name="T98" fmla="*/ 15 w 259"/>
                <a:gd name="T99" fmla="*/ 36 h 166"/>
                <a:gd name="T100" fmla="*/ 3 w 259"/>
                <a:gd name="T101" fmla="*/ 56 h 166"/>
                <a:gd name="T102" fmla="*/ 4 w 259"/>
                <a:gd name="T103" fmla="*/ 60 h 166"/>
                <a:gd name="T104" fmla="*/ 6 w 259"/>
                <a:gd name="T105" fmla="*/ 70 h 166"/>
                <a:gd name="T106" fmla="*/ 0 w 259"/>
                <a:gd name="T107" fmla="*/ 75 h 166"/>
                <a:gd name="T108" fmla="*/ 1 w 259"/>
                <a:gd name="T109" fmla="*/ 80 h 166"/>
                <a:gd name="T110" fmla="*/ 8 w 259"/>
                <a:gd name="T111" fmla="*/ 87 h 166"/>
                <a:gd name="T112" fmla="*/ 9 w 259"/>
                <a:gd name="T113" fmla="*/ 90 h 166"/>
                <a:gd name="T114" fmla="*/ 16 w 259"/>
                <a:gd name="T115" fmla="*/ 94 h 166"/>
                <a:gd name="T116" fmla="*/ 24 w 259"/>
                <a:gd name="T117" fmla="*/ 118 h 166"/>
                <a:gd name="T118" fmla="*/ 45 w 259"/>
                <a:gd name="T119" fmla="*/ 14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9" h="166">
                  <a:moveTo>
                    <a:pt x="57" y="149"/>
                  </a:moveTo>
                  <a:lnTo>
                    <a:pt x="64" y="150"/>
                  </a:lnTo>
                  <a:lnTo>
                    <a:pt x="70" y="151"/>
                  </a:lnTo>
                  <a:lnTo>
                    <a:pt x="77" y="152"/>
                  </a:lnTo>
                  <a:lnTo>
                    <a:pt x="83" y="155"/>
                  </a:lnTo>
                  <a:lnTo>
                    <a:pt x="84" y="156"/>
                  </a:lnTo>
                  <a:lnTo>
                    <a:pt x="85" y="156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90" y="158"/>
                  </a:lnTo>
                  <a:lnTo>
                    <a:pt x="94" y="158"/>
                  </a:lnTo>
                  <a:lnTo>
                    <a:pt x="97" y="158"/>
                  </a:lnTo>
                  <a:lnTo>
                    <a:pt x="100" y="158"/>
                  </a:lnTo>
                  <a:lnTo>
                    <a:pt x="104" y="159"/>
                  </a:lnTo>
                  <a:lnTo>
                    <a:pt x="106" y="161"/>
                  </a:lnTo>
                  <a:lnTo>
                    <a:pt x="107" y="163"/>
                  </a:lnTo>
                  <a:lnTo>
                    <a:pt x="110" y="164"/>
                  </a:lnTo>
                  <a:lnTo>
                    <a:pt x="112" y="164"/>
                  </a:lnTo>
                  <a:lnTo>
                    <a:pt x="114" y="164"/>
                  </a:lnTo>
                  <a:lnTo>
                    <a:pt x="117" y="164"/>
                  </a:lnTo>
                  <a:lnTo>
                    <a:pt x="118" y="164"/>
                  </a:lnTo>
                  <a:lnTo>
                    <a:pt x="122" y="166"/>
                  </a:lnTo>
                  <a:lnTo>
                    <a:pt x="123" y="164"/>
                  </a:lnTo>
                  <a:lnTo>
                    <a:pt x="125" y="161"/>
                  </a:lnTo>
                  <a:lnTo>
                    <a:pt x="132" y="159"/>
                  </a:lnTo>
                  <a:lnTo>
                    <a:pt x="137" y="157"/>
                  </a:lnTo>
                  <a:lnTo>
                    <a:pt x="143" y="158"/>
                  </a:lnTo>
                  <a:lnTo>
                    <a:pt x="148" y="159"/>
                  </a:lnTo>
                  <a:lnTo>
                    <a:pt x="149" y="157"/>
                  </a:lnTo>
                  <a:lnTo>
                    <a:pt x="149" y="156"/>
                  </a:lnTo>
                  <a:lnTo>
                    <a:pt x="150" y="155"/>
                  </a:lnTo>
                  <a:lnTo>
                    <a:pt x="150" y="155"/>
                  </a:lnTo>
                  <a:lnTo>
                    <a:pt x="150" y="154"/>
                  </a:lnTo>
                  <a:lnTo>
                    <a:pt x="150" y="154"/>
                  </a:lnTo>
                  <a:lnTo>
                    <a:pt x="151" y="154"/>
                  </a:lnTo>
                  <a:lnTo>
                    <a:pt x="151" y="154"/>
                  </a:lnTo>
                  <a:lnTo>
                    <a:pt x="152" y="154"/>
                  </a:lnTo>
                  <a:lnTo>
                    <a:pt x="155" y="154"/>
                  </a:lnTo>
                  <a:lnTo>
                    <a:pt x="156" y="154"/>
                  </a:lnTo>
                  <a:lnTo>
                    <a:pt x="158" y="154"/>
                  </a:lnTo>
                  <a:lnTo>
                    <a:pt x="159" y="152"/>
                  </a:lnTo>
                  <a:lnTo>
                    <a:pt x="161" y="152"/>
                  </a:lnTo>
                  <a:lnTo>
                    <a:pt x="164" y="151"/>
                  </a:lnTo>
                  <a:lnTo>
                    <a:pt x="165" y="151"/>
                  </a:lnTo>
                  <a:lnTo>
                    <a:pt x="167" y="150"/>
                  </a:lnTo>
                  <a:lnTo>
                    <a:pt x="168" y="149"/>
                  </a:lnTo>
                  <a:lnTo>
                    <a:pt x="170" y="148"/>
                  </a:lnTo>
                  <a:lnTo>
                    <a:pt x="170" y="147"/>
                  </a:lnTo>
                  <a:lnTo>
                    <a:pt x="168" y="146"/>
                  </a:lnTo>
                  <a:lnTo>
                    <a:pt x="171" y="146"/>
                  </a:lnTo>
                  <a:lnTo>
                    <a:pt x="173" y="144"/>
                  </a:lnTo>
                  <a:lnTo>
                    <a:pt x="175" y="144"/>
                  </a:lnTo>
                  <a:lnTo>
                    <a:pt x="178" y="144"/>
                  </a:lnTo>
                  <a:lnTo>
                    <a:pt x="182" y="146"/>
                  </a:lnTo>
                  <a:lnTo>
                    <a:pt x="187" y="146"/>
                  </a:lnTo>
                  <a:lnTo>
                    <a:pt x="190" y="147"/>
                  </a:lnTo>
                  <a:lnTo>
                    <a:pt x="195" y="147"/>
                  </a:lnTo>
                  <a:lnTo>
                    <a:pt x="196" y="147"/>
                  </a:lnTo>
                  <a:lnTo>
                    <a:pt x="197" y="146"/>
                  </a:lnTo>
                  <a:lnTo>
                    <a:pt x="198" y="146"/>
                  </a:lnTo>
                  <a:lnTo>
                    <a:pt x="199" y="144"/>
                  </a:lnTo>
                  <a:lnTo>
                    <a:pt x="199" y="144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2" y="141"/>
                  </a:lnTo>
                  <a:lnTo>
                    <a:pt x="203" y="140"/>
                  </a:lnTo>
                  <a:lnTo>
                    <a:pt x="203" y="140"/>
                  </a:lnTo>
                  <a:lnTo>
                    <a:pt x="204" y="139"/>
                  </a:lnTo>
                  <a:lnTo>
                    <a:pt x="204" y="14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6" y="140"/>
                  </a:lnTo>
                  <a:lnTo>
                    <a:pt x="208" y="140"/>
                  </a:lnTo>
                  <a:lnTo>
                    <a:pt x="209" y="140"/>
                  </a:lnTo>
                  <a:lnTo>
                    <a:pt x="210" y="140"/>
                  </a:lnTo>
                  <a:lnTo>
                    <a:pt x="212" y="135"/>
                  </a:lnTo>
                  <a:lnTo>
                    <a:pt x="214" y="131"/>
                  </a:lnTo>
                  <a:lnTo>
                    <a:pt x="217" y="127"/>
                  </a:lnTo>
                  <a:lnTo>
                    <a:pt x="219" y="123"/>
                  </a:lnTo>
                  <a:lnTo>
                    <a:pt x="221" y="123"/>
                  </a:lnTo>
                  <a:lnTo>
                    <a:pt x="224" y="121"/>
                  </a:lnTo>
                  <a:lnTo>
                    <a:pt x="225" y="120"/>
                  </a:lnTo>
                  <a:lnTo>
                    <a:pt x="227" y="119"/>
                  </a:lnTo>
                  <a:lnTo>
                    <a:pt x="228" y="118"/>
                  </a:lnTo>
                  <a:lnTo>
                    <a:pt x="228" y="117"/>
                  </a:lnTo>
                  <a:lnTo>
                    <a:pt x="228" y="116"/>
                  </a:lnTo>
                  <a:lnTo>
                    <a:pt x="228" y="114"/>
                  </a:lnTo>
                  <a:lnTo>
                    <a:pt x="232" y="114"/>
                  </a:lnTo>
                  <a:lnTo>
                    <a:pt x="236" y="113"/>
                  </a:lnTo>
                  <a:lnTo>
                    <a:pt x="239" y="113"/>
                  </a:lnTo>
                  <a:lnTo>
                    <a:pt x="240" y="112"/>
                  </a:lnTo>
                  <a:lnTo>
                    <a:pt x="240" y="111"/>
                  </a:lnTo>
                  <a:lnTo>
                    <a:pt x="239" y="110"/>
                  </a:lnTo>
                  <a:lnTo>
                    <a:pt x="237" y="109"/>
                  </a:lnTo>
                  <a:lnTo>
                    <a:pt x="236" y="108"/>
                  </a:lnTo>
                  <a:lnTo>
                    <a:pt x="240" y="106"/>
                  </a:lnTo>
                  <a:lnTo>
                    <a:pt x="242" y="105"/>
                  </a:lnTo>
                  <a:lnTo>
                    <a:pt x="243" y="104"/>
                  </a:lnTo>
                  <a:lnTo>
                    <a:pt x="246" y="103"/>
                  </a:lnTo>
                  <a:lnTo>
                    <a:pt x="247" y="101"/>
                  </a:lnTo>
                  <a:lnTo>
                    <a:pt x="247" y="98"/>
                  </a:lnTo>
                  <a:lnTo>
                    <a:pt x="248" y="96"/>
                  </a:lnTo>
                  <a:lnTo>
                    <a:pt x="248" y="94"/>
                  </a:lnTo>
                  <a:lnTo>
                    <a:pt x="249" y="93"/>
                  </a:lnTo>
                  <a:lnTo>
                    <a:pt x="251" y="90"/>
                  </a:lnTo>
                  <a:lnTo>
                    <a:pt x="254" y="89"/>
                  </a:lnTo>
                  <a:lnTo>
                    <a:pt x="256" y="88"/>
                  </a:lnTo>
                  <a:lnTo>
                    <a:pt x="256" y="87"/>
                  </a:lnTo>
                  <a:lnTo>
                    <a:pt x="256" y="86"/>
                  </a:lnTo>
                  <a:lnTo>
                    <a:pt x="256" y="85"/>
                  </a:lnTo>
                  <a:lnTo>
                    <a:pt x="256" y="83"/>
                  </a:lnTo>
                  <a:lnTo>
                    <a:pt x="259" y="81"/>
                  </a:lnTo>
                  <a:lnTo>
                    <a:pt x="257" y="80"/>
                  </a:lnTo>
                  <a:lnTo>
                    <a:pt x="251" y="79"/>
                  </a:lnTo>
                  <a:lnTo>
                    <a:pt x="249" y="74"/>
                  </a:lnTo>
                  <a:lnTo>
                    <a:pt x="246" y="71"/>
                  </a:lnTo>
                  <a:lnTo>
                    <a:pt x="248" y="67"/>
                  </a:lnTo>
                  <a:lnTo>
                    <a:pt x="249" y="65"/>
                  </a:lnTo>
                  <a:lnTo>
                    <a:pt x="246" y="64"/>
                  </a:lnTo>
                  <a:lnTo>
                    <a:pt x="244" y="63"/>
                  </a:lnTo>
                  <a:lnTo>
                    <a:pt x="243" y="63"/>
                  </a:lnTo>
                  <a:lnTo>
                    <a:pt x="241" y="63"/>
                  </a:lnTo>
                  <a:lnTo>
                    <a:pt x="240" y="63"/>
                  </a:lnTo>
                  <a:lnTo>
                    <a:pt x="240" y="63"/>
                  </a:lnTo>
                  <a:lnTo>
                    <a:pt x="240" y="62"/>
                  </a:lnTo>
                  <a:lnTo>
                    <a:pt x="240" y="62"/>
                  </a:lnTo>
                  <a:lnTo>
                    <a:pt x="240" y="62"/>
                  </a:lnTo>
                  <a:lnTo>
                    <a:pt x="240" y="60"/>
                  </a:lnTo>
                  <a:lnTo>
                    <a:pt x="239" y="59"/>
                  </a:lnTo>
                  <a:lnTo>
                    <a:pt x="239" y="58"/>
                  </a:lnTo>
                  <a:lnTo>
                    <a:pt x="237" y="57"/>
                  </a:lnTo>
                  <a:lnTo>
                    <a:pt x="237" y="56"/>
                  </a:lnTo>
                  <a:lnTo>
                    <a:pt x="236" y="53"/>
                  </a:lnTo>
                  <a:lnTo>
                    <a:pt x="235" y="52"/>
                  </a:lnTo>
                  <a:lnTo>
                    <a:pt x="234" y="51"/>
                  </a:lnTo>
                  <a:lnTo>
                    <a:pt x="233" y="50"/>
                  </a:lnTo>
                  <a:lnTo>
                    <a:pt x="232" y="50"/>
                  </a:lnTo>
                  <a:lnTo>
                    <a:pt x="229" y="50"/>
                  </a:lnTo>
                  <a:lnTo>
                    <a:pt x="228" y="50"/>
                  </a:lnTo>
                  <a:lnTo>
                    <a:pt x="227" y="49"/>
                  </a:lnTo>
                  <a:lnTo>
                    <a:pt x="227" y="48"/>
                  </a:lnTo>
                  <a:lnTo>
                    <a:pt x="226" y="45"/>
                  </a:lnTo>
                  <a:lnTo>
                    <a:pt x="226" y="44"/>
                  </a:lnTo>
                  <a:lnTo>
                    <a:pt x="227" y="42"/>
                  </a:lnTo>
                  <a:lnTo>
                    <a:pt x="228" y="38"/>
                  </a:lnTo>
                  <a:lnTo>
                    <a:pt x="228" y="36"/>
                  </a:lnTo>
                  <a:lnTo>
                    <a:pt x="228" y="34"/>
                  </a:lnTo>
                  <a:lnTo>
                    <a:pt x="228" y="33"/>
                  </a:lnTo>
                  <a:lnTo>
                    <a:pt x="228" y="32"/>
                  </a:lnTo>
                  <a:lnTo>
                    <a:pt x="227" y="32"/>
                  </a:lnTo>
                  <a:lnTo>
                    <a:pt x="226" y="30"/>
                  </a:lnTo>
                  <a:lnTo>
                    <a:pt x="225" y="30"/>
                  </a:lnTo>
                  <a:lnTo>
                    <a:pt x="224" y="30"/>
                  </a:lnTo>
                  <a:lnTo>
                    <a:pt x="223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29"/>
                  </a:lnTo>
                  <a:lnTo>
                    <a:pt x="220" y="29"/>
                  </a:lnTo>
                  <a:lnTo>
                    <a:pt x="219" y="28"/>
                  </a:lnTo>
                  <a:lnTo>
                    <a:pt x="218" y="28"/>
                  </a:lnTo>
                  <a:lnTo>
                    <a:pt x="217" y="28"/>
                  </a:lnTo>
                  <a:lnTo>
                    <a:pt x="218" y="28"/>
                  </a:lnTo>
                  <a:lnTo>
                    <a:pt x="218" y="27"/>
                  </a:lnTo>
                  <a:lnTo>
                    <a:pt x="219" y="27"/>
                  </a:lnTo>
                  <a:lnTo>
                    <a:pt x="219" y="27"/>
                  </a:lnTo>
                  <a:lnTo>
                    <a:pt x="219" y="26"/>
                  </a:lnTo>
                  <a:lnTo>
                    <a:pt x="219" y="26"/>
                  </a:lnTo>
                  <a:lnTo>
                    <a:pt x="218" y="25"/>
                  </a:lnTo>
                  <a:lnTo>
                    <a:pt x="218" y="25"/>
                  </a:lnTo>
                  <a:lnTo>
                    <a:pt x="211" y="24"/>
                  </a:lnTo>
                  <a:lnTo>
                    <a:pt x="205" y="21"/>
                  </a:lnTo>
                  <a:lnTo>
                    <a:pt x="198" y="20"/>
                  </a:lnTo>
                  <a:lnTo>
                    <a:pt x="191" y="19"/>
                  </a:lnTo>
                  <a:lnTo>
                    <a:pt x="191" y="18"/>
                  </a:lnTo>
                  <a:lnTo>
                    <a:pt x="190" y="15"/>
                  </a:lnTo>
                  <a:lnTo>
                    <a:pt x="189" y="14"/>
                  </a:lnTo>
                  <a:lnTo>
                    <a:pt x="187" y="13"/>
                  </a:lnTo>
                  <a:lnTo>
                    <a:pt x="186" y="13"/>
                  </a:lnTo>
                  <a:lnTo>
                    <a:pt x="183" y="12"/>
                  </a:lnTo>
                  <a:lnTo>
                    <a:pt x="182" y="12"/>
                  </a:lnTo>
                  <a:lnTo>
                    <a:pt x="180" y="12"/>
                  </a:lnTo>
                  <a:lnTo>
                    <a:pt x="179" y="10"/>
                  </a:lnTo>
                  <a:lnTo>
                    <a:pt x="178" y="7"/>
                  </a:lnTo>
                  <a:lnTo>
                    <a:pt x="178" y="6"/>
                  </a:lnTo>
                  <a:lnTo>
                    <a:pt x="175" y="5"/>
                  </a:lnTo>
                  <a:lnTo>
                    <a:pt x="173" y="5"/>
                  </a:lnTo>
                  <a:lnTo>
                    <a:pt x="171" y="6"/>
                  </a:lnTo>
                  <a:lnTo>
                    <a:pt x="168" y="6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1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3" y="6"/>
                  </a:lnTo>
                  <a:lnTo>
                    <a:pt x="149" y="5"/>
                  </a:lnTo>
                  <a:lnTo>
                    <a:pt x="145" y="5"/>
                  </a:lnTo>
                  <a:lnTo>
                    <a:pt x="141" y="4"/>
                  </a:lnTo>
                  <a:lnTo>
                    <a:pt x="136" y="4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32" y="2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8" y="0"/>
                  </a:lnTo>
                  <a:lnTo>
                    <a:pt x="127" y="0"/>
                  </a:lnTo>
                  <a:lnTo>
                    <a:pt x="123" y="2"/>
                  </a:lnTo>
                  <a:lnTo>
                    <a:pt x="120" y="3"/>
                  </a:lnTo>
                  <a:lnTo>
                    <a:pt x="117" y="4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1" y="5"/>
                  </a:lnTo>
                  <a:lnTo>
                    <a:pt x="110" y="6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9"/>
                  </a:lnTo>
                  <a:lnTo>
                    <a:pt x="100" y="10"/>
                  </a:lnTo>
                  <a:lnTo>
                    <a:pt x="94" y="11"/>
                  </a:lnTo>
                  <a:lnTo>
                    <a:pt x="87" y="11"/>
                  </a:lnTo>
                  <a:lnTo>
                    <a:pt x="79" y="11"/>
                  </a:lnTo>
                  <a:lnTo>
                    <a:pt x="72" y="12"/>
                  </a:lnTo>
                  <a:lnTo>
                    <a:pt x="64" y="15"/>
                  </a:lnTo>
                  <a:lnTo>
                    <a:pt x="58" y="19"/>
                  </a:lnTo>
                  <a:lnTo>
                    <a:pt x="52" y="22"/>
                  </a:lnTo>
                  <a:lnTo>
                    <a:pt x="45" y="25"/>
                  </a:lnTo>
                  <a:lnTo>
                    <a:pt x="43" y="26"/>
                  </a:lnTo>
                  <a:lnTo>
                    <a:pt x="39" y="27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21" y="32"/>
                  </a:lnTo>
                  <a:lnTo>
                    <a:pt x="20" y="33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5" y="36"/>
                  </a:lnTo>
                  <a:lnTo>
                    <a:pt x="13" y="41"/>
                  </a:lnTo>
                  <a:lnTo>
                    <a:pt x="12" y="47"/>
                  </a:lnTo>
                  <a:lnTo>
                    <a:pt x="8" y="51"/>
                  </a:lnTo>
                  <a:lnTo>
                    <a:pt x="4" y="55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3" y="60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5" y="66"/>
                  </a:lnTo>
                  <a:lnTo>
                    <a:pt x="6" y="70"/>
                  </a:lnTo>
                  <a:lnTo>
                    <a:pt x="7" y="72"/>
                  </a:lnTo>
                  <a:lnTo>
                    <a:pt x="6" y="73"/>
                  </a:lnTo>
                  <a:lnTo>
                    <a:pt x="4" y="73"/>
                  </a:lnTo>
                  <a:lnTo>
                    <a:pt x="3" y="74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1" y="80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8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11" y="91"/>
                  </a:lnTo>
                  <a:lnTo>
                    <a:pt x="12" y="93"/>
                  </a:lnTo>
                  <a:lnTo>
                    <a:pt x="13" y="93"/>
                  </a:lnTo>
                  <a:lnTo>
                    <a:pt x="15" y="94"/>
                  </a:lnTo>
                  <a:lnTo>
                    <a:pt x="16" y="94"/>
                  </a:lnTo>
                  <a:lnTo>
                    <a:pt x="18" y="98"/>
                  </a:lnTo>
                  <a:lnTo>
                    <a:pt x="18" y="104"/>
                  </a:lnTo>
                  <a:lnTo>
                    <a:pt x="18" y="109"/>
                  </a:lnTo>
                  <a:lnTo>
                    <a:pt x="20" y="113"/>
                  </a:lnTo>
                  <a:lnTo>
                    <a:pt x="24" y="118"/>
                  </a:lnTo>
                  <a:lnTo>
                    <a:pt x="30" y="121"/>
                  </a:lnTo>
                  <a:lnTo>
                    <a:pt x="35" y="125"/>
                  </a:lnTo>
                  <a:lnTo>
                    <a:pt x="39" y="129"/>
                  </a:lnTo>
                  <a:lnTo>
                    <a:pt x="43" y="135"/>
                  </a:lnTo>
                  <a:lnTo>
                    <a:pt x="45" y="141"/>
                  </a:lnTo>
                  <a:lnTo>
                    <a:pt x="50" y="146"/>
                  </a:lnTo>
                  <a:lnTo>
                    <a:pt x="57" y="149"/>
                  </a:lnTo>
                  <a:close/>
                </a:path>
              </a:pathLst>
            </a:custGeom>
            <a:solidFill>
              <a:srgbClr val="115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1" name="Freeform 103"/>
            <p:cNvSpPr>
              <a:spLocks noChangeAspect="1"/>
            </p:cNvSpPr>
            <p:nvPr/>
          </p:nvSpPr>
          <p:spPr bwMode="auto">
            <a:xfrm>
              <a:off x="1805" y="2903"/>
              <a:ext cx="7" cy="39"/>
            </a:xfrm>
            <a:custGeom>
              <a:avLst/>
              <a:gdLst>
                <a:gd name="T0" fmla="*/ 5 w 15"/>
                <a:gd name="T1" fmla="*/ 0 h 78"/>
                <a:gd name="T2" fmla="*/ 0 w 15"/>
                <a:gd name="T3" fmla="*/ 77 h 78"/>
                <a:gd name="T4" fmla="*/ 12 w 15"/>
                <a:gd name="T5" fmla="*/ 78 h 78"/>
                <a:gd name="T6" fmla="*/ 14 w 15"/>
                <a:gd name="T7" fmla="*/ 77 h 78"/>
                <a:gd name="T8" fmla="*/ 15 w 15"/>
                <a:gd name="T9" fmla="*/ 9 h 78"/>
                <a:gd name="T10" fmla="*/ 7 w 15"/>
                <a:gd name="T11" fmla="*/ 5 h 78"/>
                <a:gd name="T12" fmla="*/ 5 w 15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8">
                  <a:moveTo>
                    <a:pt x="5" y="0"/>
                  </a:moveTo>
                  <a:lnTo>
                    <a:pt x="0" y="77"/>
                  </a:lnTo>
                  <a:lnTo>
                    <a:pt x="12" y="78"/>
                  </a:lnTo>
                  <a:lnTo>
                    <a:pt x="14" y="77"/>
                  </a:lnTo>
                  <a:lnTo>
                    <a:pt x="15" y="9"/>
                  </a:lnTo>
                  <a:lnTo>
                    <a:pt x="7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C60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2" name="Freeform 104"/>
            <p:cNvSpPr>
              <a:spLocks noChangeAspect="1"/>
            </p:cNvSpPr>
            <p:nvPr/>
          </p:nvSpPr>
          <p:spPr bwMode="auto">
            <a:xfrm>
              <a:off x="1758" y="2808"/>
              <a:ext cx="8" cy="4"/>
            </a:xfrm>
            <a:custGeom>
              <a:avLst/>
              <a:gdLst>
                <a:gd name="T0" fmla="*/ 0 w 15"/>
                <a:gd name="T1" fmla="*/ 5 h 9"/>
                <a:gd name="T2" fmla="*/ 1 w 15"/>
                <a:gd name="T3" fmla="*/ 6 h 9"/>
                <a:gd name="T4" fmla="*/ 2 w 15"/>
                <a:gd name="T5" fmla="*/ 8 h 9"/>
                <a:gd name="T6" fmla="*/ 5 w 15"/>
                <a:gd name="T7" fmla="*/ 9 h 9"/>
                <a:gd name="T8" fmla="*/ 7 w 15"/>
                <a:gd name="T9" fmla="*/ 9 h 9"/>
                <a:gd name="T10" fmla="*/ 10 w 15"/>
                <a:gd name="T11" fmla="*/ 9 h 9"/>
                <a:gd name="T12" fmla="*/ 13 w 15"/>
                <a:gd name="T13" fmla="*/ 8 h 9"/>
                <a:gd name="T14" fmla="*/ 14 w 15"/>
                <a:gd name="T15" fmla="*/ 6 h 9"/>
                <a:gd name="T16" fmla="*/ 15 w 15"/>
                <a:gd name="T17" fmla="*/ 5 h 9"/>
                <a:gd name="T18" fmla="*/ 14 w 15"/>
                <a:gd name="T19" fmla="*/ 3 h 9"/>
                <a:gd name="T20" fmla="*/ 13 w 15"/>
                <a:gd name="T21" fmla="*/ 1 h 9"/>
                <a:gd name="T22" fmla="*/ 10 w 15"/>
                <a:gd name="T23" fmla="*/ 0 h 9"/>
                <a:gd name="T24" fmla="*/ 7 w 15"/>
                <a:gd name="T25" fmla="*/ 0 h 9"/>
                <a:gd name="T26" fmla="*/ 5 w 15"/>
                <a:gd name="T27" fmla="*/ 0 h 9"/>
                <a:gd name="T28" fmla="*/ 2 w 15"/>
                <a:gd name="T29" fmla="*/ 1 h 9"/>
                <a:gd name="T30" fmla="*/ 1 w 15"/>
                <a:gd name="T31" fmla="*/ 3 h 9"/>
                <a:gd name="T32" fmla="*/ 0 w 15"/>
                <a:gd name="T33" fmla="*/ 5 h 9"/>
                <a:gd name="T34" fmla="*/ 0 w 15"/>
                <a:gd name="T3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9">
                  <a:moveTo>
                    <a:pt x="0" y="5"/>
                  </a:moveTo>
                  <a:lnTo>
                    <a:pt x="1" y="6"/>
                  </a:lnTo>
                  <a:lnTo>
                    <a:pt x="2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" name="Freeform 105"/>
            <p:cNvSpPr>
              <a:spLocks noChangeAspect="1"/>
            </p:cNvSpPr>
            <p:nvPr/>
          </p:nvSpPr>
          <p:spPr bwMode="auto">
            <a:xfrm>
              <a:off x="1781" y="2813"/>
              <a:ext cx="8" cy="5"/>
            </a:xfrm>
            <a:custGeom>
              <a:avLst/>
              <a:gdLst>
                <a:gd name="T0" fmla="*/ 0 w 15"/>
                <a:gd name="T1" fmla="*/ 4 h 9"/>
                <a:gd name="T2" fmla="*/ 1 w 15"/>
                <a:gd name="T3" fmla="*/ 5 h 9"/>
                <a:gd name="T4" fmla="*/ 2 w 15"/>
                <a:gd name="T5" fmla="*/ 8 h 9"/>
                <a:gd name="T6" fmla="*/ 5 w 15"/>
                <a:gd name="T7" fmla="*/ 9 h 9"/>
                <a:gd name="T8" fmla="*/ 8 w 15"/>
                <a:gd name="T9" fmla="*/ 9 h 9"/>
                <a:gd name="T10" fmla="*/ 10 w 15"/>
                <a:gd name="T11" fmla="*/ 9 h 9"/>
                <a:gd name="T12" fmla="*/ 13 w 15"/>
                <a:gd name="T13" fmla="*/ 8 h 9"/>
                <a:gd name="T14" fmla="*/ 14 w 15"/>
                <a:gd name="T15" fmla="*/ 5 h 9"/>
                <a:gd name="T16" fmla="*/ 15 w 15"/>
                <a:gd name="T17" fmla="*/ 4 h 9"/>
                <a:gd name="T18" fmla="*/ 14 w 15"/>
                <a:gd name="T19" fmla="*/ 2 h 9"/>
                <a:gd name="T20" fmla="*/ 13 w 15"/>
                <a:gd name="T21" fmla="*/ 1 h 9"/>
                <a:gd name="T22" fmla="*/ 10 w 15"/>
                <a:gd name="T23" fmla="*/ 0 h 9"/>
                <a:gd name="T24" fmla="*/ 8 w 15"/>
                <a:gd name="T25" fmla="*/ 0 h 9"/>
                <a:gd name="T26" fmla="*/ 5 w 15"/>
                <a:gd name="T27" fmla="*/ 0 h 9"/>
                <a:gd name="T28" fmla="*/ 2 w 15"/>
                <a:gd name="T29" fmla="*/ 1 h 9"/>
                <a:gd name="T30" fmla="*/ 1 w 15"/>
                <a:gd name="T31" fmla="*/ 2 h 9"/>
                <a:gd name="T32" fmla="*/ 0 w 15"/>
                <a:gd name="T33" fmla="*/ 4 h 9"/>
                <a:gd name="T34" fmla="*/ 0 w 15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9">
                  <a:moveTo>
                    <a:pt x="0" y="4"/>
                  </a:moveTo>
                  <a:lnTo>
                    <a:pt x="1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4" name="Freeform 106"/>
            <p:cNvSpPr>
              <a:spLocks noChangeAspect="1"/>
            </p:cNvSpPr>
            <p:nvPr/>
          </p:nvSpPr>
          <p:spPr bwMode="auto">
            <a:xfrm>
              <a:off x="1772" y="2820"/>
              <a:ext cx="7" cy="5"/>
            </a:xfrm>
            <a:custGeom>
              <a:avLst/>
              <a:gdLst>
                <a:gd name="T0" fmla="*/ 0 w 15"/>
                <a:gd name="T1" fmla="*/ 5 h 10"/>
                <a:gd name="T2" fmla="*/ 2 w 15"/>
                <a:gd name="T3" fmla="*/ 6 h 10"/>
                <a:gd name="T4" fmla="*/ 3 w 15"/>
                <a:gd name="T5" fmla="*/ 8 h 10"/>
                <a:gd name="T6" fmla="*/ 5 w 15"/>
                <a:gd name="T7" fmla="*/ 10 h 10"/>
                <a:gd name="T8" fmla="*/ 8 w 15"/>
                <a:gd name="T9" fmla="*/ 10 h 10"/>
                <a:gd name="T10" fmla="*/ 11 w 15"/>
                <a:gd name="T11" fmla="*/ 10 h 10"/>
                <a:gd name="T12" fmla="*/ 13 w 15"/>
                <a:gd name="T13" fmla="*/ 8 h 10"/>
                <a:gd name="T14" fmla="*/ 14 w 15"/>
                <a:gd name="T15" fmla="*/ 6 h 10"/>
                <a:gd name="T16" fmla="*/ 15 w 15"/>
                <a:gd name="T17" fmla="*/ 5 h 10"/>
                <a:gd name="T18" fmla="*/ 14 w 15"/>
                <a:gd name="T19" fmla="*/ 4 h 10"/>
                <a:gd name="T20" fmla="*/ 13 w 15"/>
                <a:gd name="T21" fmla="*/ 2 h 10"/>
                <a:gd name="T22" fmla="*/ 11 w 15"/>
                <a:gd name="T23" fmla="*/ 0 h 10"/>
                <a:gd name="T24" fmla="*/ 8 w 15"/>
                <a:gd name="T25" fmla="*/ 0 h 10"/>
                <a:gd name="T26" fmla="*/ 5 w 15"/>
                <a:gd name="T27" fmla="*/ 0 h 10"/>
                <a:gd name="T28" fmla="*/ 3 w 15"/>
                <a:gd name="T29" fmla="*/ 2 h 10"/>
                <a:gd name="T30" fmla="*/ 2 w 15"/>
                <a:gd name="T31" fmla="*/ 4 h 10"/>
                <a:gd name="T32" fmla="*/ 0 w 15"/>
                <a:gd name="T33" fmla="*/ 5 h 10"/>
                <a:gd name="T34" fmla="*/ 0 w 15"/>
                <a:gd name="T3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0">
                  <a:moveTo>
                    <a:pt x="0" y="5"/>
                  </a:moveTo>
                  <a:lnTo>
                    <a:pt x="2" y="6"/>
                  </a:lnTo>
                  <a:lnTo>
                    <a:pt x="3" y="8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5" name="Freeform 107"/>
            <p:cNvSpPr>
              <a:spLocks noChangeAspect="1"/>
            </p:cNvSpPr>
            <p:nvPr/>
          </p:nvSpPr>
          <p:spPr bwMode="auto">
            <a:xfrm>
              <a:off x="1796" y="2829"/>
              <a:ext cx="7" cy="4"/>
            </a:xfrm>
            <a:custGeom>
              <a:avLst/>
              <a:gdLst>
                <a:gd name="T0" fmla="*/ 0 w 14"/>
                <a:gd name="T1" fmla="*/ 4 h 9"/>
                <a:gd name="T2" fmla="*/ 1 w 14"/>
                <a:gd name="T3" fmla="*/ 5 h 9"/>
                <a:gd name="T4" fmla="*/ 2 w 14"/>
                <a:gd name="T5" fmla="*/ 8 h 9"/>
                <a:gd name="T6" fmla="*/ 5 w 14"/>
                <a:gd name="T7" fmla="*/ 9 h 9"/>
                <a:gd name="T8" fmla="*/ 7 w 14"/>
                <a:gd name="T9" fmla="*/ 9 h 9"/>
                <a:gd name="T10" fmla="*/ 10 w 14"/>
                <a:gd name="T11" fmla="*/ 9 h 9"/>
                <a:gd name="T12" fmla="*/ 13 w 14"/>
                <a:gd name="T13" fmla="*/ 8 h 9"/>
                <a:gd name="T14" fmla="*/ 14 w 14"/>
                <a:gd name="T15" fmla="*/ 5 h 9"/>
                <a:gd name="T16" fmla="*/ 14 w 14"/>
                <a:gd name="T17" fmla="*/ 4 h 9"/>
                <a:gd name="T18" fmla="*/ 14 w 14"/>
                <a:gd name="T19" fmla="*/ 3 h 9"/>
                <a:gd name="T20" fmla="*/ 13 w 14"/>
                <a:gd name="T21" fmla="*/ 1 h 9"/>
                <a:gd name="T22" fmla="*/ 10 w 14"/>
                <a:gd name="T23" fmla="*/ 0 h 9"/>
                <a:gd name="T24" fmla="*/ 7 w 14"/>
                <a:gd name="T25" fmla="*/ 0 h 9"/>
                <a:gd name="T26" fmla="*/ 5 w 14"/>
                <a:gd name="T27" fmla="*/ 0 h 9"/>
                <a:gd name="T28" fmla="*/ 2 w 14"/>
                <a:gd name="T29" fmla="*/ 1 h 9"/>
                <a:gd name="T30" fmla="*/ 1 w 14"/>
                <a:gd name="T31" fmla="*/ 3 h 9"/>
                <a:gd name="T32" fmla="*/ 0 w 14"/>
                <a:gd name="T33" fmla="*/ 4 h 9"/>
                <a:gd name="T34" fmla="*/ 0 w 14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9">
                  <a:moveTo>
                    <a:pt x="0" y="4"/>
                  </a:moveTo>
                  <a:lnTo>
                    <a:pt x="1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6" name="Freeform 108"/>
            <p:cNvSpPr>
              <a:spLocks noChangeAspect="1"/>
            </p:cNvSpPr>
            <p:nvPr/>
          </p:nvSpPr>
          <p:spPr bwMode="auto">
            <a:xfrm>
              <a:off x="1768" y="2839"/>
              <a:ext cx="8" cy="5"/>
            </a:xfrm>
            <a:custGeom>
              <a:avLst/>
              <a:gdLst>
                <a:gd name="T0" fmla="*/ 0 w 15"/>
                <a:gd name="T1" fmla="*/ 5 h 10"/>
                <a:gd name="T2" fmla="*/ 2 w 15"/>
                <a:gd name="T3" fmla="*/ 6 h 10"/>
                <a:gd name="T4" fmla="*/ 3 w 15"/>
                <a:gd name="T5" fmla="*/ 8 h 10"/>
                <a:gd name="T6" fmla="*/ 5 w 15"/>
                <a:gd name="T7" fmla="*/ 10 h 10"/>
                <a:gd name="T8" fmla="*/ 7 w 15"/>
                <a:gd name="T9" fmla="*/ 10 h 10"/>
                <a:gd name="T10" fmla="*/ 11 w 15"/>
                <a:gd name="T11" fmla="*/ 10 h 10"/>
                <a:gd name="T12" fmla="*/ 13 w 15"/>
                <a:gd name="T13" fmla="*/ 8 h 10"/>
                <a:gd name="T14" fmla="*/ 14 w 15"/>
                <a:gd name="T15" fmla="*/ 6 h 10"/>
                <a:gd name="T16" fmla="*/ 15 w 15"/>
                <a:gd name="T17" fmla="*/ 5 h 10"/>
                <a:gd name="T18" fmla="*/ 14 w 15"/>
                <a:gd name="T19" fmla="*/ 3 h 10"/>
                <a:gd name="T20" fmla="*/ 13 w 15"/>
                <a:gd name="T21" fmla="*/ 2 h 10"/>
                <a:gd name="T22" fmla="*/ 11 w 15"/>
                <a:gd name="T23" fmla="*/ 0 h 10"/>
                <a:gd name="T24" fmla="*/ 7 w 15"/>
                <a:gd name="T25" fmla="*/ 0 h 10"/>
                <a:gd name="T26" fmla="*/ 5 w 15"/>
                <a:gd name="T27" fmla="*/ 0 h 10"/>
                <a:gd name="T28" fmla="*/ 3 w 15"/>
                <a:gd name="T29" fmla="*/ 2 h 10"/>
                <a:gd name="T30" fmla="*/ 2 w 15"/>
                <a:gd name="T31" fmla="*/ 3 h 10"/>
                <a:gd name="T32" fmla="*/ 0 w 15"/>
                <a:gd name="T33" fmla="*/ 5 h 10"/>
                <a:gd name="T34" fmla="*/ 0 w 15"/>
                <a:gd name="T3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0">
                  <a:moveTo>
                    <a:pt x="0" y="5"/>
                  </a:moveTo>
                  <a:lnTo>
                    <a:pt x="2" y="6"/>
                  </a:lnTo>
                  <a:lnTo>
                    <a:pt x="3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7" name="Freeform 109"/>
            <p:cNvSpPr>
              <a:spLocks noChangeAspect="1"/>
            </p:cNvSpPr>
            <p:nvPr/>
          </p:nvSpPr>
          <p:spPr bwMode="auto">
            <a:xfrm>
              <a:off x="805" y="2840"/>
              <a:ext cx="8" cy="8"/>
            </a:xfrm>
            <a:custGeom>
              <a:avLst/>
              <a:gdLst>
                <a:gd name="T0" fmla="*/ 0 w 16"/>
                <a:gd name="T1" fmla="*/ 7 h 15"/>
                <a:gd name="T2" fmla="*/ 1 w 16"/>
                <a:gd name="T3" fmla="*/ 10 h 15"/>
                <a:gd name="T4" fmla="*/ 2 w 16"/>
                <a:gd name="T5" fmla="*/ 12 h 15"/>
                <a:gd name="T6" fmla="*/ 4 w 16"/>
                <a:gd name="T7" fmla="*/ 13 h 15"/>
                <a:gd name="T8" fmla="*/ 8 w 16"/>
                <a:gd name="T9" fmla="*/ 15 h 15"/>
                <a:gd name="T10" fmla="*/ 11 w 16"/>
                <a:gd name="T11" fmla="*/ 13 h 15"/>
                <a:gd name="T12" fmla="*/ 14 w 16"/>
                <a:gd name="T13" fmla="*/ 12 h 15"/>
                <a:gd name="T14" fmla="*/ 15 w 16"/>
                <a:gd name="T15" fmla="*/ 10 h 15"/>
                <a:gd name="T16" fmla="*/ 16 w 16"/>
                <a:gd name="T17" fmla="*/ 7 h 15"/>
                <a:gd name="T18" fmla="*/ 15 w 16"/>
                <a:gd name="T19" fmla="*/ 4 h 15"/>
                <a:gd name="T20" fmla="*/ 14 w 16"/>
                <a:gd name="T21" fmla="*/ 2 h 15"/>
                <a:gd name="T22" fmla="*/ 11 w 16"/>
                <a:gd name="T23" fmla="*/ 1 h 15"/>
                <a:gd name="T24" fmla="*/ 8 w 16"/>
                <a:gd name="T25" fmla="*/ 0 h 15"/>
                <a:gd name="T26" fmla="*/ 4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7 h 15"/>
                <a:gd name="T34" fmla="*/ 0 w 16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11" y="13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8" name="Freeform 110"/>
            <p:cNvSpPr>
              <a:spLocks noChangeAspect="1"/>
            </p:cNvSpPr>
            <p:nvPr/>
          </p:nvSpPr>
          <p:spPr bwMode="auto">
            <a:xfrm>
              <a:off x="856" y="2837"/>
              <a:ext cx="8" cy="9"/>
            </a:xfrm>
            <a:custGeom>
              <a:avLst/>
              <a:gdLst>
                <a:gd name="T0" fmla="*/ 0 w 16"/>
                <a:gd name="T1" fmla="*/ 8 h 16"/>
                <a:gd name="T2" fmla="*/ 1 w 16"/>
                <a:gd name="T3" fmla="*/ 11 h 16"/>
                <a:gd name="T4" fmla="*/ 2 w 16"/>
                <a:gd name="T5" fmla="*/ 14 h 16"/>
                <a:gd name="T6" fmla="*/ 5 w 16"/>
                <a:gd name="T7" fmla="*/ 15 h 16"/>
                <a:gd name="T8" fmla="*/ 8 w 16"/>
                <a:gd name="T9" fmla="*/ 16 h 16"/>
                <a:gd name="T10" fmla="*/ 12 w 16"/>
                <a:gd name="T11" fmla="*/ 15 h 16"/>
                <a:gd name="T12" fmla="*/ 14 w 16"/>
                <a:gd name="T13" fmla="*/ 14 h 16"/>
                <a:gd name="T14" fmla="*/ 15 w 16"/>
                <a:gd name="T15" fmla="*/ 11 h 16"/>
                <a:gd name="T16" fmla="*/ 16 w 16"/>
                <a:gd name="T17" fmla="*/ 8 h 16"/>
                <a:gd name="T18" fmla="*/ 15 w 16"/>
                <a:gd name="T19" fmla="*/ 5 h 16"/>
                <a:gd name="T20" fmla="*/ 14 w 16"/>
                <a:gd name="T21" fmla="*/ 2 h 16"/>
                <a:gd name="T22" fmla="*/ 12 w 16"/>
                <a:gd name="T23" fmla="*/ 1 h 16"/>
                <a:gd name="T24" fmla="*/ 8 w 16"/>
                <a:gd name="T25" fmla="*/ 0 h 16"/>
                <a:gd name="T26" fmla="*/ 5 w 16"/>
                <a:gd name="T27" fmla="*/ 1 h 16"/>
                <a:gd name="T28" fmla="*/ 2 w 16"/>
                <a:gd name="T29" fmla="*/ 2 h 16"/>
                <a:gd name="T30" fmla="*/ 1 w 16"/>
                <a:gd name="T31" fmla="*/ 5 h 16"/>
                <a:gd name="T32" fmla="*/ 0 w 16"/>
                <a:gd name="T33" fmla="*/ 8 h 16"/>
                <a:gd name="T34" fmla="*/ 0 w 16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1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9" name="Freeform 111"/>
            <p:cNvSpPr>
              <a:spLocks noChangeAspect="1"/>
            </p:cNvSpPr>
            <p:nvPr/>
          </p:nvSpPr>
          <p:spPr bwMode="auto">
            <a:xfrm>
              <a:off x="909" y="2840"/>
              <a:ext cx="8" cy="8"/>
            </a:xfrm>
            <a:custGeom>
              <a:avLst/>
              <a:gdLst>
                <a:gd name="T0" fmla="*/ 0 w 16"/>
                <a:gd name="T1" fmla="*/ 7 h 15"/>
                <a:gd name="T2" fmla="*/ 1 w 16"/>
                <a:gd name="T3" fmla="*/ 10 h 15"/>
                <a:gd name="T4" fmla="*/ 2 w 16"/>
                <a:gd name="T5" fmla="*/ 12 h 15"/>
                <a:gd name="T6" fmla="*/ 6 w 16"/>
                <a:gd name="T7" fmla="*/ 13 h 15"/>
                <a:gd name="T8" fmla="*/ 8 w 16"/>
                <a:gd name="T9" fmla="*/ 15 h 15"/>
                <a:gd name="T10" fmla="*/ 12 w 16"/>
                <a:gd name="T11" fmla="*/ 13 h 15"/>
                <a:gd name="T12" fmla="*/ 14 w 16"/>
                <a:gd name="T13" fmla="*/ 12 h 15"/>
                <a:gd name="T14" fmla="*/ 15 w 16"/>
                <a:gd name="T15" fmla="*/ 10 h 15"/>
                <a:gd name="T16" fmla="*/ 16 w 16"/>
                <a:gd name="T17" fmla="*/ 7 h 15"/>
                <a:gd name="T18" fmla="*/ 15 w 16"/>
                <a:gd name="T19" fmla="*/ 4 h 15"/>
                <a:gd name="T20" fmla="*/ 14 w 16"/>
                <a:gd name="T21" fmla="*/ 2 h 15"/>
                <a:gd name="T22" fmla="*/ 12 w 16"/>
                <a:gd name="T23" fmla="*/ 1 h 15"/>
                <a:gd name="T24" fmla="*/ 8 w 16"/>
                <a:gd name="T25" fmla="*/ 0 h 15"/>
                <a:gd name="T26" fmla="*/ 6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7 h 15"/>
                <a:gd name="T34" fmla="*/ 0 w 16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lnTo>
                    <a:pt x="1" y="10"/>
                  </a:lnTo>
                  <a:lnTo>
                    <a:pt x="2" y="12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0" name="Freeform 112"/>
            <p:cNvSpPr>
              <a:spLocks noChangeAspect="1"/>
            </p:cNvSpPr>
            <p:nvPr/>
          </p:nvSpPr>
          <p:spPr bwMode="auto">
            <a:xfrm>
              <a:off x="1528" y="2683"/>
              <a:ext cx="8" cy="8"/>
            </a:xfrm>
            <a:custGeom>
              <a:avLst/>
              <a:gdLst>
                <a:gd name="T0" fmla="*/ 0 w 16"/>
                <a:gd name="T1" fmla="*/ 8 h 16"/>
                <a:gd name="T2" fmla="*/ 1 w 16"/>
                <a:gd name="T3" fmla="*/ 12 h 16"/>
                <a:gd name="T4" fmla="*/ 3 w 16"/>
                <a:gd name="T5" fmla="*/ 14 h 16"/>
                <a:gd name="T6" fmla="*/ 5 w 16"/>
                <a:gd name="T7" fmla="*/ 15 h 16"/>
                <a:gd name="T8" fmla="*/ 8 w 16"/>
                <a:gd name="T9" fmla="*/ 16 h 16"/>
                <a:gd name="T10" fmla="*/ 12 w 16"/>
                <a:gd name="T11" fmla="*/ 15 h 16"/>
                <a:gd name="T12" fmla="*/ 14 w 16"/>
                <a:gd name="T13" fmla="*/ 14 h 16"/>
                <a:gd name="T14" fmla="*/ 15 w 16"/>
                <a:gd name="T15" fmla="*/ 12 h 16"/>
                <a:gd name="T16" fmla="*/ 16 w 16"/>
                <a:gd name="T17" fmla="*/ 8 h 16"/>
                <a:gd name="T18" fmla="*/ 15 w 16"/>
                <a:gd name="T19" fmla="*/ 6 h 16"/>
                <a:gd name="T20" fmla="*/ 14 w 16"/>
                <a:gd name="T21" fmla="*/ 2 h 16"/>
                <a:gd name="T22" fmla="*/ 12 w 16"/>
                <a:gd name="T23" fmla="*/ 1 h 16"/>
                <a:gd name="T24" fmla="*/ 8 w 16"/>
                <a:gd name="T25" fmla="*/ 0 h 16"/>
                <a:gd name="T26" fmla="*/ 5 w 16"/>
                <a:gd name="T27" fmla="*/ 1 h 16"/>
                <a:gd name="T28" fmla="*/ 3 w 16"/>
                <a:gd name="T29" fmla="*/ 2 h 16"/>
                <a:gd name="T30" fmla="*/ 1 w 16"/>
                <a:gd name="T31" fmla="*/ 6 h 16"/>
                <a:gd name="T32" fmla="*/ 0 w 16"/>
                <a:gd name="T33" fmla="*/ 8 h 16"/>
                <a:gd name="T34" fmla="*/ 0 w 16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1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1" name="Freeform 113"/>
            <p:cNvSpPr>
              <a:spLocks noChangeAspect="1"/>
            </p:cNvSpPr>
            <p:nvPr/>
          </p:nvSpPr>
          <p:spPr bwMode="auto">
            <a:xfrm>
              <a:off x="1795" y="2569"/>
              <a:ext cx="8" cy="8"/>
            </a:xfrm>
            <a:custGeom>
              <a:avLst/>
              <a:gdLst>
                <a:gd name="T0" fmla="*/ 0 w 17"/>
                <a:gd name="T1" fmla="*/ 8 h 16"/>
                <a:gd name="T2" fmla="*/ 2 w 17"/>
                <a:gd name="T3" fmla="*/ 12 h 16"/>
                <a:gd name="T4" fmla="*/ 3 w 17"/>
                <a:gd name="T5" fmla="*/ 14 h 16"/>
                <a:gd name="T6" fmla="*/ 5 w 17"/>
                <a:gd name="T7" fmla="*/ 15 h 16"/>
                <a:gd name="T8" fmla="*/ 9 w 17"/>
                <a:gd name="T9" fmla="*/ 16 h 16"/>
                <a:gd name="T10" fmla="*/ 12 w 17"/>
                <a:gd name="T11" fmla="*/ 15 h 16"/>
                <a:gd name="T12" fmla="*/ 14 w 17"/>
                <a:gd name="T13" fmla="*/ 14 h 16"/>
                <a:gd name="T14" fmla="*/ 15 w 17"/>
                <a:gd name="T15" fmla="*/ 12 h 16"/>
                <a:gd name="T16" fmla="*/ 17 w 17"/>
                <a:gd name="T17" fmla="*/ 8 h 16"/>
                <a:gd name="T18" fmla="*/ 15 w 17"/>
                <a:gd name="T19" fmla="*/ 5 h 16"/>
                <a:gd name="T20" fmla="*/ 14 w 17"/>
                <a:gd name="T21" fmla="*/ 2 h 16"/>
                <a:gd name="T22" fmla="*/ 12 w 17"/>
                <a:gd name="T23" fmla="*/ 1 h 16"/>
                <a:gd name="T24" fmla="*/ 9 w 17"/>
                <a:gd name="T25" fmla="*/ 0 h 16"/>
                <a:gd name="T26" fmla="*/ 5 w 17"/>
                <a:gd name="T27" fmla="*/ 1 h 16"/>
                <a:gd name="T28" fmla="*/ 3 w 17"/>
                <a:gd name="T29" fmla="*/ 2 h 16"/>
                <a:gd name="T30" fmla="*/ 2 w 17"/>
                <a:gd name="T31" fmla="*/ 5 h 16"/>
                <a:gd name="T32" fmla="*/ 0 w 17"/>
                <a:gd name="T33" fmla="*/ 8 h 16"/>
                <a:gd name="T34" fmla="*/ 0 w 17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6">
                  <a:moveTo>
                    <a:pt x="0" y="8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2" name="Freeform 114"/>
            <p:cNvSpPr>
              <a:spLocks noChangeAspect="1"/>
            </p:cNvSpPr>
            <p:nvPr/>
          </p:nvSpPr>
          <p:spPr bwMode="auto">
            <a:xfrm>
              <a:off x="1111" y="2885"/>
              <a:ext cx="8" cy="8"/>
            </a:xfrm>
            <a:custGeom>
              <a:avLst/>
              <a:gdLst>
                <a:gd name="T0" fmla="*/ 0 w 17"/>
                <a:gd name="T1" fmla="*/ 9 h 17"/>
                <a:gd name="T2" fmla="*/ 2 w 17"/>
                <a:gd name="T3" fmla="*/ 12 h 17"/>
                <a:gd name="T4" fmla="*/ 3 w 17"/>
                <a:gd name="T5" fmla="*/ 14 h 17"/>
                <a:gd name="T6" fmla="*/ 5 w 17"/>
                <a:gd name="T7" fmla="*/ 15 h 17"/>
                <a:gd name="T8" fmla="*/ 8 w 17"/>
                <a:gd name="T9" fmla="*/ 17 h 17"/>
                <a:gd name="T10" fmla="*/ 12 w 17"/>
                <a:gd name="T11" fmla="*/ 15 h 17"/>
                <a:gd name="T12" fmla="*/ 14 w 17"/>
                <a:gd name="T13" fmla="*/ 14 h 17"/>
                <a:gd name="T14" fmla="*/ 15 w 17"/>
                <a:gd name="T15" fmla="*/ 12 h 17"/>
                <a:gd name="T16" fmla="*/ 17 w 17"/>
                <a:gd name="T17" fmla="*/ 9 h 17"/>
                <a:gd name="T18" fmla="*/ 15 w 17"/>
                <a:gd name="T19" fmla="*/ 5 h 17"/>
                <a:gd name="T20" fmla="*/ 14 w 17"/>
                <a:gd name="T21" fmla="*/ 3 h 17"/>
                <a:gd name="T22" fmla="*/ 12 w 17"/>
                <a:gd name="T23" fmla="*/ 2 h 17"/>
                <a:gd name="T24" fmla="*/ 8 w 17"/>
                <a:gd name="T25" fmla="*/ 0 h 17"/>
                <a:gd name="T26" fmla="*/ 5 w 17"/>
                <a:gd name="T27" fmla="*/ 2 h 17"/>
                <a:gd name="T28" fmla="*/ 3 w 17"/>
                <a:gd name="T29" fmla="*/ 3 h 17"/>
                <a:gd name="T30" fmla="*/ 2 w 17"/>
                <a:gd name="T31" fmla="*/ 5 h 17"/>
                <a:gd name="T32" fmla="*/ 0 w 17"/>
                <a:gd name="T33" fmla="*/ 9 h 17"/>
                <a:gd name="T34" fmla="*/ 0 w 17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" name="Freeform 115"/>
            <p:cNvSpPr>
              <a:spLocks noChangeAspect="1"/>
            </p:cNvSpPr>
            <p:nvPr/>
          </p:nvSpPr>
          <p:spPr bwMode="auto">
            <a:xfrm>
              <a:off x="1160" y="2885"/>
              <a:ext cx="8" cy="8"/>
            </a:xfrm>
            <a:custGeom>
              <a:avLst/>
              <a:gdLst>
                <a:gd name="T0" fmla="*/ 0 w 16"/>
                <a:gd name="T1" fmla="*/ 9 h 17"/>
                <a:gd name="T2" fmla="*/ 1 w 16"/>
                <a:gd name="T3" fmla="*/ 12 h 17"/>
                <a:gd name="T4" fmla="*/ 2 w 16"/>
                <a:gd name="T5" fmla="*/ 14 h 17"/>
                <a:gd name="T6" fmla="*/ 5 w 16"/>
                <a:gd name="T7" fmla="*/ 15 h 17"/>
                <a:gd name="T8" fmla="*/ 8 w 16"/>
                <a:gd name="T9" fmla="*/ 17 h 17"/>
                <a:gd name="T10" fmla="*/ 11 w 16"/>
                <a:gd name="T11" fmla="*/ 15 h 17"/>
                <a:gd name="T12" fmla="*/ 14 w 16"/>
                <a:gd name="T13" fmla="*/ 14 h 17"/>
                <a:gd name="T14" fmla="*/ 15 w 16"/>
                <a:gd name="T15" fmla="*/ 12 h 17"/>
                <a:gd name="T16" fmla="*/ 16 w 16"/>
                <a:gd name="T17" fmla="*/ 9 h 17"/>
                <a:gd name="T18" fmla="*/ 15 w 16"/>
                <a:gd name="T19" fmla="*/ 5 h 17"/>
                <a:gd name="T20" fmla="*/ 14 w 16"/>
                <a:gd name="T21" fmla="*/ 3 h 17"/>
                <a:gd name="T22" fmla="*/ 11 w 16"/>
                <a:gd name="T23" fmla="*/ 2 h 17"/>
                <a:gd name="T24" fmla="*/ 8 w 16"/>
                <a:gd name="T25" fmla="*/ 0 h 17"/>
                <a:gd name="T26" fmla="*/ 5 w 16"/>
                <a:gd name="T27" fmla="*/ 2 h 17"/>
                <a:gd name="T28" fmla="*/ 2 w 16"/>
                <a:gd name="T29" fmla="*/ 3 h 17"/>
                <a:gd name="T30" fmla="*/ 1 w 16"/>
                <a:gd name="T31" fmla="*/ 5 h 17"/>
                <a:gd name="T32" fmla="*/ 0 w 16"/>
                <a:gd name="T33" fmla="*/ 9 h 17"/>
                <a:gd name="T34" fmla="*/ 0 w 16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1" y="12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11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" name="Freeform 116"/>
            <p:cNvSpPr>
              <a:spLocks noChangeAspect="1"/>
            </p:cNvSpPr>
            <p:nvPr/>
          </p:nvSpPr>
          <p:spPr bwMode="auto">
            <a:xfrm>
              <a:off x="1290" y="2885"/>
              <a:ext cx="8" cy="8"/>
            </a:xfrm>
            <a:custGeom>
              <a:avLst/>
              <a:gdLst>
                <a:gd name="T0" fmla="*/ 0 w 17"/>
                <a:gd name="T1" fmla="*/ 9 h 17"/>
                <a:gd name="T2" fmla="*/ 2 w 17"/>
                <a:gd name="T3" fmla="*/ 12 h 17"/>
                <a:gd name="T4" fmla="*/ 3 w 17"/>
                <a:gd name="T5" fmla="*/ 14 h 17"/>
                <a:gd name="T6" fmla="*/ 6 w 17"/>
                <a:gd name="T7" fmla="*/ 15 h 17"/>
                <a:gd name="T8" fmla="*/ 8 w 17"/>
                <a:gd name="T9" fmla="*/ 17 h 17"/>
                <a:gd name="T10" fmla="*/ 12 w 17"/>
                <a:gd name="T11" fmla="*/ 15 h 17"/>
                <a:gd name="T12" fmla="*/ 14 w 17"/>
                <a:gd name="T13" fmla="*/ 14 h 17"/>
                <a:gd name="T14" fmla="*/ 15 w 17"/>
                <a:gd name="T15" fmla="*/ 12 h 17"/>
                <a:gd name="T16" fmla="*/ 17 w 17"/>
                <a:gd name="T17" fmla="*/ 9 h 17"/>
                <a:gd name="T18" fmla="*/ 15 w 17"/>
                <a:gd name="T19" fmla="*/ 5 h 17"/>
                <a:gd name="T20" fmla="*/ 14 w 17"/>
                <a:gd name="T21" fmla="*/ 3 h 17"/>
                <a:gd name="T22" fmla="*/ 12 w 17"/>
                <a:gd name="T23" fmla="*/ 2 h 17"/>
                <a:gd name="T24" fmla="*/ 8 w 17"/>
                <a:gd name="T25" fmla="*/ 0 h 17"/>
                <a:gd name="T26" fmla="*/ 6 w 17"/>
                <a:gd name="T27" fmla="*/ 2 h 17"/>
                <a:gd name="T28" fmla="*/ 3 w 17"/>
                <a:gd name="T29" fmla="*/ 3 h 17"/>
                <a:gd name="T30" fmla="*/ 2 w 17"/>
                <a:gd name="T31" fmla="*/ 5 h 17"/>
                <a:gd name="T32" fmla="*/ 0 w 17"/>
                <a:gd name="T33" fmla="*/ 9 h 17"/>
                <a:gd name="T34" fmla="*/ 0 w 17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" name="Freeform 117"/>
            <p:cNvSpPr>
              <a:spLocks noChangeAspect="1"/>
            </p:cNvSpPr>
            <p:nvPr/>
          </p:nvSpPr>
          <p:spPr bwMode="auto">
            <a:xfrm>
              <a:off x="1393" y="2883"/>
              <a:ext cx="8" cy="7"/>
            </a:xfrm>
            <a:custGeom>
              <a:avLst/>
              <a:gdLst>
                <a:gd name="T0" fmla="*/ 0 w 16"/>
                <a:gd name="T1" fmla="*/ 8 h 15"/>
                <a:gd name="T2" fmla="*/ 1 w 16"/>
                <a:gd name="T3" fmla="*/ 10 h 15"/>
                <a:gd name="T4" fmla="*/ 2 w 16"/>
                <a:gd name="T5" fmla="*/ 13 h 15"/>
                <a:gd name="T6" fmla="*/ 4 w 16"/>
                <a:gd name="T7" fmla="*/ 14 h 15"/>
                <a:gd name="T8" fmla="*/ 8 w 16"/>
                <a:gd name="T9" fmla="*/ 15 h 15"/>
                <a:gd name="T10" fmla="*/ 11 w 16"/>
                <a:gd name="T11" fmla="*/ 14 h 15"/>
                <a:gd name="T12" fmla="*/ 14 w 16"/>
                <a:gd name="T13" fmla="*/ 13 h 15"/>
                <a:gd name="T14" fmla="*/ 15 w 16"/>
                <a:gd name="T15" fmla="*/ 10 h 15"/>
                <a:gd name="T16" fmla="*/ 16 w 16"/>
                <a:gd name="T17" fmla="*/ 8 h 15"/>
                <a:gd name="T18" fmla="*/ 15 w 16"/>
                <a:gd name="T19" fmla="*/ 4 h 15"/>
                <a:gd name="T20" fmla="*/ 14 w 16"/>
                <a:gd name="T21" fmla="*/ 2 h 15"/>
                <a:gd name="T22" fmla="*/ 11 w 16"/>
                <a:gd name="T23" fmla="*/ 1 h 15"/>
                <a:gd name="T24" fmla="*/ 8 w 16"/>
                <a:gd name="T25" fmla="*/ 0 h 15"/>
                <a:gd name="T26" fmla="*/ 4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8 h 15"/>
                <a:gd name="T34" fmla="*/ 0 w 16"/>
                <a:gd name="T3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8"/>
                  </a:move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3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cxnSp>
        <p:nvCxnSpPr>
          <p:cNvPr id="146" name="直線矢印コネクタ 441"/>
          <p:cNvCxnSpPr/>
          <p:nvPr/>
        </p:nvCxnSpPr>
        <p:spPr bwMode="auto">
          <a:xfrm flipH="1">
            <a:off x="7089876" y="3663926"/>
            <a:ext cx="16464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7" name="テキスト ボックス 400"/>
          <p:cNvSpPr txBox="1"/>
          <p:nvPr/>
        </p:nvSpPr>
        <p:spPr>
          <a:xfrm>
            <a:off x="8734115" y="3136979"/>
            <a:ext cx="18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Buyer of electricity</a:t>
            </a:r>
            <a:endParaRPr lang="ja-JP" altLang="en-US" sz="1400" b="1" dirty="0"/>
          </a:p>
        </p:txBody>
      </p:sp>
      <p:pic>
        <p:nvPicPr>
          <p:cNvPr id="148" name="図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569" y="3250452"/>
            <a:ext cx="1016797" cy="1016797"/>
          </a:xfrm>
          <a:prstGeom prst="rect">
            <a:avLst/>
          </a:prstGeom>
        </p:spPr>
      </p:pic>
      <p:pic>
        <p:nvPicPr>
          <p:cNvPr id="149" name="図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297" y="3249268"/>
            <a:ext cx="1016797" cy="1016797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201" y="3093366"/>
            <a:ext cx="1851532" cy="823866"/>
          </a:xfrm>
          <a:prstGeom prst="rect">
            <a:avLst/>
          </a:prstGeom>
        </p:spPr>
      </p:pic>
      <p:sp>
        <p:nvSpPr>
          <p:cNvPr id="151" name="Rounded Rectangle 150"/>
          <p:cNvSpPr/>
          <p:nvPr/>
        </p:nvSpPr>
        <p:spPr bwMode="auto">
          <a:xfrm>
            <a:off x="6516076" y="1942884"/>
            <a:ext cx="2127797" cy="2117356"/>
          </a:xfrm>
          <a:prstGeom prst="roundRect">
            <a:avLst/>
          </a:prstGeom>
          <a:noFill/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latin typeface="Arial" charset="0"/>
              <a:ea typeface="ＭＳ Ｐゴシック" charset="-128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286716" y="1516717"/>
            <a:ext cx="62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6600"/>
                </a:solidFill>
              </a:rPr>
              <a:t>W2E</a:t>
            </a:r>
          </a:p>
        </p:txBody>
      </p:sp>
      <p:sp>
        <p:nvSpPr>
          <p:cNvPr id="153" name="円/楕円 272"/>
          <p:cNvSpPr/>
          <p:nvPr/>
        </p:nvSpPr>
        <p:spPr bwMode="auto">
          <a:xfrm>
            <a:off x="4910375" y="4148011"/>
            <a:ext cx="816659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4" name="テキスト ボックス 273"/>
          <p:cNvSpPr txBox="1"/>
          <p:nvPr/>
        </p:nvSpPr>
        <p:spPr>
          <a:xfrm>
            <a:off x="4887649" y="4224355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solidFill>
                  <a:srgbClr val="FFFFFF"/>
                </a:solidFill>
              </a:rPr>
              <a:t>EPC</a:t>
            </a:r>
            <a:br>
              <a:rPr lang="en-US" altLang="ja-JP" sz="1200" dirty="0" smtClean="0">
                <a:solidFill>
                  <a:srgbClr val="FFFFFF"/>
                </a:solidFill>
              </a:rPr>
            </a:br>
            <a:r>
              <a:rPr lang="en-US" altLang="ja-JP" sz="1200" dirty="0" smtClean="0">
                <a:solidFill>
                  <a:srgbClr val="FFFFFF"/>
                </a:solidFill>
              </a:rPr>
              <a:t>US$50K </a:t>
            </a:r>
            <a:endParaRPr lang="ja-JP" altLang="en-US" sz="1200" dirty="0">
              <a:solidFill>
                <a:srgbClr val="FFFFFF"/>
              </a:solidFill>
            </a:endParaRPr>
          </a:p>
          <a:p>
            <a:pPr algn="ctr"/>
            <a:r>
              <a:rPr lang="en-US" altLang="ja-JP" sz="1200" dirty="0" smtClean="0">
                <a:solidFill>
                  <a:srgbClr val="FFFFFF"/>
                </a:solidFill>
              </a:rPr>
              <a:t>&amp; IRR16</a:t>
            </a:r>
            <a:r>
              <a:rPr lang="en-US" altLang="ja-JP" sz="12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155" name="円/楕円 275"/>
          <p:cNvSpPr/>
          <p:nvPr/>
        </p:nvSpPr>
        <p:spPr bwMode="auto">
          <a:xfrm>
            <a:off x="5699417" y="4623916"/>
            <a:ext cx="816659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6" name="テキスト ボックス 276"/>
          <p:cNvSpPr txBox="1"/>
          <p:nvPr/>
        </p:nvSpPr>
        <p:spPr>
          <a:xfrm>
            <a:off x="5731555" y="4883613"/>
            <a:ext cx="84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US$140K</a:t>
            </a:r>
          </a:p>
        </p:txBody>
      </p:sp>
      <p:sp>
        <p:nvSpPr>
          <p:cNvPr id="157" name="円/楕円 279"/>
          <p:cNvSpPr/>
          <p:nvPr/>
        </p:nvSpPr>
        <p:spPr bwMode="auto">
          <a:xfrm>
            <a:off x="2885176" y="2258249"/>
            <a:ext cx="816659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58" name="テキスト ボックス 280"/>
          <p:cNvSpPr txBox="1"/>
          <p:nvPr/>
        </p:nvSpPr>
        <p:spPr>
          <a:xfrm>
            <a:off x="2917313" y="2444321"/>
            <a:ext cx="74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4% for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9yr debt</a:t>
            </a:r>
          </a:p>
        </p:txBody>
      </p:sp>
      <p:sp>
        <p:nvSpPr>
          <p:cNvPr id="159" name="円/楕円 281"/>
          <p:cNvSpPr/>
          <p:nvPr/>
        </p:nvSpPr>
        <p:spPr bwMode="auto">
          <a:xfrm>
            <a:off x="4789125" y="2271388"/>
            <a:ext cx="816659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60" name="テキスト ボックス 282"/>
          <p:cNvSpPr txBox="1"/>
          <p:nvPr/>
        </p:nvSpPr>
        <p:spPr>
          <a:xfrm>
            <a:off x="4865075" y="2444321"/>
            <a:ext cx="74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FFFFFF"/>
                </a:solidFill>
              </a:rPr>
              <a:t>8% for </a:t>
            </a:r>
          </a:p>
          <a:p>
            <a:r>
              <a:rPr lang="en-US" altLang="ja-JP" sz="1200" dirty="0">
                <a:solidFill>
                  <a:srgbClr val="FFFFFF"/>
                </a:solidFill>
              </a:rPr>
              <a:t>9yr debt</a:t>
            </a:r>
          </a:p>
        </p:txBody>
      </p:sp>
      <p:sp>
        <p:nvSpPr>
          <p:cNvPr id="161" name="円/楕円 283"/>
          <p:cNvSpPr/>
          <p:nvPr/>
        </p:nvSpPr>
        <p:spPr bwMode="auto">
          <a:xfrm>
            <a:off x="6656598" y="2222639"/>
            <a:ext cx="1987274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162" name="Group 10"/>
          <p:cNvGrpSpPr>
            <a:grpSpLocks noChangeAspect="1"/>
          </p:cNvGrpSpPr>
          <p:nvPr/>
        </p:nvGrpSpPr>
        <p:grpSpPr bwMode="auto">
          <a:xfrm>
            <a:off x="9771796" y="2360984"/>
            <a:ext cx="779463" cy="611188"/>
            <a:chOff x="780" y="2330"/>
            <a:chExt cx="1161" cy="721"/>
          </a:xfrm>
        </p:grpSpPr>
        <p:sp>
          <p:nvSpPr>
            <p:cNvPr id="163" name="Freeform 11"/>
            <p:cNvSpPr>
              <a:spLocks noChangeAspect="1"/>
            </p:cNvSpPr>
            <p:nvPr/>
          </p:nvSpPr>
          <p:spPr bwMode="auto">
            <a:xfrm>
              <a:off x="781" y="2911"/>
              <a:ext cx="496" cy="139"/>
            </a:xfrm>
            <a:custGeom>
              <a:avLst/>
              <a:gdLst>
                <a:gd name="T0" fmla="*/ 404 w 992"/>
                <a:gd name="T1" fmla="*/ 274 h 279"/>
                <a:gd name="T2" fmla="*/ 317 w 992"/>
                <a:gd name="T3" fmla="*/ 54 h 279"/>
                <a:gd name="T4" fmla="*/ 331 w 992"/>
                <a:gd name="T5" fmla="*/ 51 h 279"/>
                <a:gd name="T6" fmla="*/ 307 w 992"/>
                <a:gd name="T7" fmla="*/ 0 h 279"/>
                <a:gd name="T8" fmla="*/ 0 w 992"/>
                <a:gd name="T9" fmla="*/ 0 h 279"/>
                <a:gd name="T10" fmla="*/ 0 w 992"/>
                <a:gd name="T11" fmla="*/ 279 h 279"/>
                <a:gd name="T12" fmla="*/ 992 w 992"/>
                <a:gd name="T13" fmla="*/ 279 h 279"/>
                <a:gd name="T14" fmla="*/ 404 w 992"/>
                <a:gd name="T15" fmla="*/ 27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2" h="279">
                  <a:moveTo>
                    <a:pt x="404" y="274"/>
                  </a:moveTo>
                  <a:lnTo>
                    <a:pt x="317" y="54"/>
                  </a:lnTo>
                  <a:lnTo>
                    <a:pt x="331" y="51"/>
                  </a:lnTo>
                  <a:lnTo>
                    <a:pt x="307" y="0"/>
                  </a:lnTo>
                  <a:lnTo>
                    <a:pt x="0" y="0"/>
                  </a:lnTo>
                  <a:lnTo>
                    <a:pt x="0" y="279"/>
                  </a:lnTo>
                  <a:lnTo>
                    <a:pt x="992" y="279"/>
                  </a:lnTo>
                  <a:lnTo>
                    <a:pt x="404" y="274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" name="Freeform 12"/>
            <p:cNvSpPr>
              <a:spLocks noChangeAspect="1"/>
            </p:cNvSpPr>
            <p:nvPr/>
          </p:nvSpPr>
          <p:spPr bwMode="auto">
            <a:xfrm>
              <a:off x="780" y="2848"/>
              <a:ext cx="214" cy="68"/>
            </a:xfrm>
            <a:custGeom>
              <a:avLst/>
              <a:gdLst>
                <a:gd name="T0" fmla="*/ 424 w 428"/>
                <a:gd name="T1" fmla="*/ 67 h 136"/>
                <a:gd name="T2" fmla="*/ 412 w 428"/>
                <a:gd name="T3" fmla="*/ 61 h 136"/>
                <a:gd name="T4" fmla="*/ 408 w 428"/>
                <a:gd name="T5" fmla="*/ 71 h 136"/>
                <a:gd name="T6" fmla="*/ 384 w 428"/>
                <a:gd name="T7" fmla="*/ 86 h 136"/>
                <a:gd name="T8" fmla="*/ 373 w 428"/>
                <a:gd name="T9" fmla="*/ 91 h 136"/>
                <a:gd name="T10" fmla="*/ 367 w 428"/>
                <a:gd name="T11" fmla="*/ 93 h 136"/>
                <a:gd name="T12" fmla="*/ 341 w 428"/>
                <a:gd name="T13" fmla="*/ 91 h 136"/>
                <a:gd name="T14" fmla="*/ 339 w 428"/>
                <a:gd name="T15" fmla="*/ 77 h 136"/>
                <a:gd name="T16" fmla="*/ 342 w 428"/>
                <a:gd name="T17" fmla="*/ 49 h 136"/>
                <a:gd name="T18" fmla="*/ 324 w 428"/>
                <a:gd name="T19" fmla="*/ 32 h 136"/>
                <a:gd name="T20" fmla="*/ 309 w 428"/>
                <a:gd name="T21" fmla="*/ 39 h 136"/>
                <a:gd name="T22" fmla="*/ 306 w 428"/>
                <a:gd name="T23" fmla="*/ 56 h 136"/>
                <a:gd name="T24" fmla="*/ 295 w 428"/>
                <a:gd name="T25" fmla="*/ 67 h 136"/>
                <a:gd name="T26" fmla="*/ 275 w 428"/>
                <a:gd name="T27" fmla="*/ 62 h 136"/>
                <a:gd name="T28" fmla="*/ 261 w 428"/>
                <a:gd name="T29" fmla="*/ 93 h 136"/>
                <a:gd name="T30" fmla="*/ 246 w 428"/>
                <a:gd name="T31" fmla="*/ 93 h 136"/>
                <a:gd name="T32" fmla="*/ 248 w 428"/>
                <a:gd name="T33" fmla="*/ 78 h 136"/>
                <a:gd name="T34" fmla="*/ 222 w 428"/>
                <a:gd name="T35" fmla="*/ 62 h 136"/>
                <a:gd name="T36" fmla="*/ 234 w 428"/>
                <a:gd name="T37" fmla="*/ 42 h 136"/>
                <a:gd name="T38" fmla="*/ 213 w 428"/>
                <a:gd name="T39" fmla="*/ 18 h 136"/>
                <a:gd name="T40" fmla="*/ 212 w 428"/>
                <a:gd name="T41" fmla="*/ 21 h 136"/>
                <a:gd name="T42" fmla="*/ 194 w 428"/>
                <a:gd name="T43" fmla="*/ 11 h 136"/>
                <a:gd name="T44" fmla="*/ 179 w 428"/>
                <a:gd name="T45" fmla="*/ 31 h 136"/>
                <a:gd name="T46" fmla="*/ 181 w 428"/>
                <a:gd name="T47" fmla="*/ 57 h 136"/>
                <a:gd name="T48" fmla="*/ 157 w 428"/>
                <a:gd name="T49" fmla="*/ 71 h 136"/>
                <a:gd name="T50" fmla="*/ 153 w 428"/>
                <a:gd name="T51" fmla="*/ 65 h 136"/>
                <a:gd name="T52" fmla="*/ 145 w 428"/>
                <a:gd name="T53" fmla="*/ 24 h 136"/>
                <a:gd name="T54" fmla="*/ 149 w 428"/>
                <a:gd name="T55" fmla="*/ 22 h 136"/>
                <a:gd name="T56" fmla="*/ 119 w 428"/>
                <a:gd name="T57" fmla="*/ 7 h 136"/>
                <a:gd name="T58" fmla="*/ 119 w 428"/>
                <a:gd name="T59" fmla="*/ 35 h 136"/>
                <a:gd name="T60" fmla="*/ 93 w 428"/>
                <a:gd name="T61" fmla="*/ 31 h 136"/>
                <a:gd name="T62" fmla="*/ 93 w 428"/>
                <a:gd name="T63" fmla="*/ 27 h 136"/>
                <a:gd name="T64" fmla="*/ 81 w 428"/>
                <a:gd name="T65" fmla="*/ 18 h 136"/>
                <a:gd name="T66" fmla="*/ 80 w 428"/>
                <a:gd name="T67" fmla="*/ 3 h 136"/>
                <a:gd name="T68" fmla="*/ 56 w 428"/>
                <a:gd name="T69" fmla="*/ 7 h 136"/>
                <a:gd name="T70" fmla="*/ 54 w 428"/>
                <a:gd name="T71" fmla="*/ 31 h 136"/>
                <a:gd name="T72" fmla="*/ 69 w 428"/>
                <a:gd name="T73" fmla="*/ 48 h 136"/>
                <a:gd name="T74" fmla="*/ 58 w 428"/>
                <a:gd name="T75" fmla="*/ 50 h 136"/>
                <a:gd name="T76" fmla="*/ 65 w 428"/>
                <a:gd name="T77" fmla="*/ 88 h 136"/>
                <a:gd name="T78" fmla="*/ 43 w 428"/>
                <a:gd name="T79" fmla="*/ 83 h 136"/>
                <a:gd name="T80" fmla="*/ 43 w 428"/>
                <a:gd name="T81" fmla="*/ 77 h 136"/>
                <a:gd name="T82" fmla="*/ 31 w 428"/>
                <a:gd name="T83" fmla="*/ 70 h 136"/>
                <a:gd name="T84" fmla="*/ 28 w 428"/>
                <a:gd name="T85" fmla="*/ 57 h 136"/>
                <a:gd name="T86" fmla="*/ 21 w 428"/>
                <a:gd name="T87" fmla="*/ 57 h 136"/>
                <a:gd name="T88" fmla="*/ 21 w 428"/>
                <a:gd name="T89" fmla="*/ 98 h 136"/>
                <a:gd name="T90" fmla="*/ 0 w 428"/>
                <a:gd name="T91" fmla="*/ 103 h 136"/>
                <a:gd name="T92" fmla="*/ 0 w 428"/>
                <a:gd name="T93" fmla="*/ 115 h 136"/>
                <a:gd name="T94" fmla="*/ 418 w 428"/>
                <a:gd name="T95" fmla="*/ 111 h 136"/>
                <a:gd name="T96" fmla="*/ 427 w 428"/>
                <a:gd name="T97" fmla="*/ 8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" h="136">
                  <a:moveTo>
                    <a:pt x="428" y="77"/>
                  </a:moveTo>
                  <a:lnTo>
                    <a:pt x="428" y="72"/>
                  </a:lnTo>
                  <a:lnTo>
                    <a:pt x="427" y="69"/>
                  </a:lnTo>
                  <a:lnTo>
                    <a:pt x="424" y="67"/>
                  </a:lnTo>
                  <a:lnTo>
                    <a:pt x="420" y="63"/>
                  </a:lnTo>
                  <a:lnTo>
                    <a:pt x="418" y="62"/>
                  </a:lnTo>
                  <a:lnTo>
                    <a:pt x="415" y="61"/>
                  </a:lnTo>
                  <a:lnTo>
                    <a:pt x="412" y="61"/>
                  </a:lnTo>
                  <a:lnTo>
                    <a:pt x="410" y="62"/>
                  </a:lnTo>
                  <a:lnTo>
                    <a:pt x="409" y="65"/>
                  </a:lnTo>
                  <a:lnTo>
                    <a:pt x="408" y="69"/>
                  </a:lnTo>
                  <a:lnTo>
                    <a:pt x="408" y="71"/>
                  </a:lnTo>
                  <a:lnTo>
                    <a:pt x="408" y="71"/>
                  </a:lnTo>
                  <a:lnTo>
                    <a:pt x="399" y="76"/>
                  </a:lnTo>
                  <a:lnTo>
                    <a:pt x="390" y="80"/>
                  </a:lnTo>
                  <a:lnTo>
                    <a:pt x="384" y="86"/>
                  </a:lnTo>
                  <a:lnTo>
                    <a:pt x="379" y="93"/>
                  </a:lnTo>
                  <a:lnTo>
                    <a:pt x="378" y="93"/>
                  </a:lnTo>
                  <a:lnTo>
                    <a:pt x="375" y="92"/>
                  </a:lnTo>
                  <a:lnTo>
                    <a:pt x="373" y="91"/>
                  </a:lnTo>
                  <a:lnTo>
                    <a:pt x="370" y="91"/>
                  </a:lnTo>
                  <a:lnTo>
                    <a:pt x="367" y="92"/>
                  </a:lnTo>
                  <a:lnTo>
                    <a:pt x="367" y="93"/>
                  </a:lnTo>
                  <a:lnTo>
                    <a:pt x="367" y="93"/>
                  </a:lnTo>
                  <a:lnTo>
                    <a:pt x="366" y="93"/>
                  </a:lnTo>
                  <a:lnTo>
                    <a:pt x="366" y="93"/>
                  </a:lnTo>
                  <a:lnTo>
                    <a:pt x="343" y="93"/>
                  </a:lnTo>
                  <a:lnTo>
                    <a:pt x="341" y="91"/>
                  </a:lnTo>
                  <a:lnTo>
                    <a:pt x="339" y="88"/>
                  </a:lnTo>
                  <a:lnTo>
                    <a:pt x="336" y="86"/>
                  </a:lnTo>
                  <a:lnTo>
                    <a:pt x="334" y="83"/>
                  </a:lnTo>
                  <a:lnTo>
                    <a:pt x="339" y="77"/>
                  </a:lnTo>
                  <a:lnTo>
                    <a:pt x="341" y="71"/>
                  </a:lnTo>
                  <a:lnTo>
                    <a:pt x="343" y="64"/>
                  </a:lnTo>
                  <a:lnTo>
                    <a:pt x="344" y="56"/>
                  </a:lnTo>
                  <a:lnTo>
                    <a:pt x="342" y="49"/>
                  </a:lnTo>
                  <a:lnTo>
                    <a:pt x="339" y="44"/>
                  </a:lnTo>
                  <a:lnTo>
                    <a:pt x="334" y="39"/>
                  </a:lnTo>
                  <a:lnTo>
                    <a:pt x="328" y="35"/>
                  </a:lnTo>
                  <a:lnTo>
                    <a:pt x="324" y="32"/>
                  </a:lnTo>
                  <a:lnTo>
                    <a:pt x="319" y="30"/>
                  </a:lnTo>
                  <a:lnTo>
                    <a:pt x="314" y="31"/>
                  </a:lnTo>
                  <a:lnTo>
                    <a:pt x="310" y="35"/>
                  </a:lnTo>
                  <a:lnTo>
                    <a:pt x="309" y="39"/>
                  </a:lnTo>
                  <a:lnTo>
                    <a:pt x="309" y="44"/>
                  </a:lnTo>
                  <a:lnTo>
                    <a:pt x="309" y="48"/>
                  </a:lnTo>
                  <a:lnTo>
                    <a:pt x="309" y="52"/>
                  </a:lnTo>
                  <a:lnTo>
                    <a:pt x="306" y="56"/>
                  </a:lnTo>
                  <a:lnTo>
                    <a:pt x="304" y="61"/>
                  </a:lnTo>
                  <a:lnTo>
                    <a:pt x="301" y="65"/>
                  </a:lnTo>
                  <a:lnTo>
                    <a:pt x="297" y="70"/>
                  </a:lnTo>
                  <a:lnTo>
                    <a:pt x="295" y="67"/>
                  </a:lnTo>
                  <a:lnTo>
                    <a:pt x="293" y="64"/>
                  </a:lnTo>
                  <a:lnTo>
                    <a:pt x="289" y="63"/>
                  </a:lnTo>
                  <a:lnTo>
                    <a:pt x="286" y="61"/>
                  </a:lnTo>
                  <a:lnTo>
                    <a:pt x="275" y="62"/>
                  </a:lnTo>
                  <a:lnTo>
                    <a:pt x="268" y="69"/>
                  </a:lnTo>
                  <a:lnTo>
                    <a:pt x="264" y="79"/>
                  </a:lnTo>
                  <a:lnTo>
                    <a:pt x="261" y="92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61" y="93"/>
                  </a:lnTo>
                  <a:lnTo>
                    <a:pt x="246" y="93"/>
                  </a:lnTo>
                  <a:lnTo>
                    <a:pt x="246" y="90"/>
                  </a:lnTo>
                  <a:lnTo>
                    <a:pt x="248" y="85"/>
                  </a:lnTo>
                  <a:lnTo>
                    <a:pt x="248" y="82"/>
                  </a:lnTo>
                  <a:lnTo>
                    <a:pt x="248" y="78"/>
                  </a:lnTo>
                  <a:lnTo>
                    <a:pt x="243" y="71"/>
                  </a:lnTo>
                  <a:lnTo>
                    <a:pt x="237" y="67"/>
                  </a:lnTo>
                  <a:lnTo>
                    <a:pt x="229" y="63"/>
                  </a:lnTo>
                  <a:lnTo>
                    <a:pt x="222" y="62"/>
                  </a:lnTo>
                  <a:lnTo>
                    <a:pt x="226" y="57"/>
                  </a:lnTo>
                  <a:lnTo>
                    <a:pt x="229" y="53"/>
                  </a:lnTo>
                  <a:lnTo>
                    <a:pt x="232" y="48"/>
                  </a:lnTo>
                  <a:lnTo>
                    <a:pt x="234" y="42"/>
                  </a:lnTo>
                  <a:lnTo>
                    <a:pt x="234" y="32"/>
                  </a:lnTo>
                  <a:lnTo>
                    <a:pt x="229" y="24"/>
                  </a:lnTo>
                  <a:lnTo>
                    <a:pt x="221" y="19"/>
                  </a:lnTo>
                  <a:lnTo>
                    <a:pt x="213" y="18"/>
                  </a:lnTo>
                  <a:lnTo>
                    <a:pt x="212" y="18"/>
                  </a:lnTo>
                  <a:lnTo>
                    <a:pt x="212" y="19"/>
                  </a:lnTo>
                  <a:lnTo>
                    <a:pt x="212" y="19"/>
                  </a:lnTo>
                  <a:lnTo>
                    <a:pt x="212" y="21"/>
                  </a:lnTo>
                  <a:lnTo>
                    <a:pt x="207" y="17"/>
                  </a:lnTo>
                  <a:lnTo>
                    <a:pt x="202" y="14"/>
                  </a:lnTo>
                  <a:lnTo>
                    <a:pt x="197" y="10"/>
                  </a:lnTo>
                  <a:lnTo>
                    <a:pt x="194" y="11"/>
                  </a:lnTo>
                  <a:lnTo>
                    <a:pt x="189" y="15"/>
                  </a:lnTo>
                  <a:lnTo>
                    <a:pt x="184" y="19"/>
                  </a:lnTo>
                  <a:lnTo>
                    <a:pt x="181" y="25"/>
                  </a:lnTo>
                  <a:lnTo>
                    <a:pt x="179" y="31"/>
                  </a:lnTo>
                  <a:lnTo>
                    <a:pt x="179" y="38"/>
                  </a:lnTo>
                  <a:lnTo>
                    <a:pt x="180" y="45"/>
                  </a:lnTo>
                  <a:lnTo>
                    <a:pt x="181" y="52"/>
                  </a:lnTo>
                  <a:lnTo>
                    <a:pt x="181" y="57"/>
                  </a:lnTo>
                  <a:lnTo>
                    <a:pt x="177" y="65"/>
                  </a:lnTo>
                  <a:lnTo>
                    <a:pt x="170" y="70"/>
                  </a:lnTo>
                  <a:lnTo>
                    <a:pt x="164" y="72"/>
                  </a:lnTo>
                  <a:lnTo>
                    <a:pt x="157" y="71"/>
                  </a:lnTo>
                  <a:lnTo>
                    <a:pt x="156" y="70"/>
                  </a:lnTo>
                  <a:lnTo>
                    <a:pt x="156" y="69"/>
                  </a:lnTo>
                  <a:lnTo>
                    <a:pt x="154" y="68"/>
                  </a:lnTo>
                  <a:lnTo>
                    <a:pt x="153" y="65"/>
                  </a:lnTo>
                  <a:lnTo>
                    <a:pt x="152" y="55"/>
                  </a:lnTo>
                  <a:lnTo>
                    <a:pt x="151" y="45"/>
                  </a:lnTo>
                  <a:lnTo>
                    <a:pt x="149" y="34"/>
                  </a:lnTo>
                  <a:lnTo>
                    <a:pt x="145" y="24"/>
                  </a:lnTo>
                  <a:lnTo>
                    <a:pt x="146" y="23"/>
                  </a:lnTo>
                  <a:lnTo>
                    <a:pt x="147" y="23"/>
                  </a:lnTo>
                  <a:lnTo>
                    <a:pt x="149" y="23"/>
                  </a:lnTo>
                  <a:lnTo>
                    <a:pt x="149" y="22"/>
                  </a:lnTo>
                  <a:lnTo>
                    <a:pt x="143" y="16"/>
                  </a:lnTo>
                  <a:lnTo>
                    <a:pt x="136" y="11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4"/>
                  </a:lnTo>
                  <a:lnTo>
                    <a:pt x="118" y="21"/>
                  </a:lnTo>
                  <a:lnTo>
                    <a:pt x="119" y="27"/>
                  </a:lnTo>
                  <a:lnTo>
                    <a:pt x="119" y="35"/>
                  </a:lnTo>
                  <a:lnTo>
                    <a:pt x="113" y="35"/>
                  </a:lnTo>
                  <a:lnTo>
                    <a:pt x="106" y="35"/>
                  </a:lnTo>
                  <a:lnTo>
                    <a:pt x="99" y="34"/>
                  </a:lnTo>
                  <a:lnTo>
                    <a:pt x="93" y="31"/>
                  </a:lnTo>
                  <a:lnTo>
                    <a:pt x="93" y="30"/>
                  </a:lnTo>
                  <a:lnTo>
                    <a:pt x="93" y="29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1" y="25"/>
                  </a:lnTo>
                  <a:lnTo>
                    <a:pt x="88" y="23"/>
                  </a:lnTo>
                  <a:lnTo>
                    <a:pt x="83" y="21"/>
                  </a:lnTo>
                  <a:lnTo>
                    <a:pt x="81" y="18"/>
                  </a:lnTo>
                  <a:lnTo>
                    <a:pt x="81" y="15"/>
                  </a:lnTo>
                  <a:lnTo>
                    <a:pt x="81" y="10"/>
                  </a:lnTo>
                  <a:lnTo>
                    <a:pt x="81" y="7"/>
                  </a:lnTo>
                  <a:lnTo>
                    <a:pt x="80" y="3"/>
                  </a:lnTo>
                  <a:lnTo>
                    <a:pt x="74" y="1"/>
                  </a:lnTo>
                  <a:lnTo>
                    <a:pt x="67" y="0"/>
                  </a:lnTo>
                  <a:lnTo>
                    <a:pt x="61" y="2"/>
                  </a:lnTo>
                  <a:lnTo>
                    <a:pt x="56" y="7"/>
                  </a:lnTo>
                  <a:lnTo>
                    <a:pt x="54" y="12"/>
                  </a:lnTo>
                  <a:lnTo>
                    <a:pt x="54" y="18"/>
                  </a:lnTo>
                  <a:lnTo>
                    <a:pt x="53" y="25"/>
                  </a:lnTo>
                  <a:lnTo>
                    <a:pt x="54" y="31"/>
                  </a:lnTo>
                  <a:lnTo>
                    <a:pt x="56" y="35"/>
                  </a:lnTo>
                  <a:lnTo>
                    <a:pt x="60" y="40"/>
                  </a:lnTo>
                  <a:lnTo>
                    <a:pt x="65" y="44"/>
                  </a:lnTo>
                  <a:lnTo>
                    <a:pt x="69" y="48"/>
                  </a:lnTo>
                  <a:lnTo>
                    <a:pt x="66" y="48"/>
                  </a:lnTo>
                  <a:lnTo>
                    <a:pt x="62" y="48"/>
                  </a:lnTo>
                  <a:lnTo>
                    <a:pt x="59" y="48"/>
                  </a:lnTo>
                  <a:lnTo>
                    <a:pt x="58" y="50"/>
                  </a:lnTo>
                  <a:lnTo>
                    <a:pt x="56" y="61"/>
                  </a:lnTo>
                  <a:lnTo>
                    <a:pt x="58" y="71"/>
                  </a:lnTo>
                  <a:lnTo>
                    <a:pt x="61" y="79"/>
                  </a:lnTo>
                  <a:lnTo>
                    <a:pt x="65" y="88"/>
                  </a:lnTo>
                  <a:lnTo>
                    <a:pt x="59" y="88"/>
                  </a:lnTo>
                  <a:lnTo>
                    <a:pt x="53" y="88"/>
                  </a:lnTo>
                  <a:lnTo>
                    <a:pt x="47" y="86"/>
                  </a:lnTo>
                  <a:lnTo>
                    <a:pt x="43" y="83"/>
                  </a:lnTo>
                  <a:lnTo>
                    <a:pt x="43" y="82"/>
                  </a:lnTo>
                  <a:lnTo>
                    <a:pt x="43" y="79"/>
                  </a:lnTo>
                  <a:lnTo>
                    <a:pt x="43" y="78"/>
                  </a:lnTo>
                  <a:lnTo>
                    <a:pt x="43" y="77"/>
                  </a:lnTo>
                  <a:lnTo>
                    <a:pt x="40" y="75"/>
                  </a:lnTo>
                  <a:lnTo>
                    <a:pt x="38" y="72"/>
                  </a:lnTo>
                  <a:lnTo>
                    <a:pt x="35" y="71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3"/>
                  </a:lnTo>
                  <a:lnTo>
                    <a:pt x="30" y="60"/>
                  </a:lnTo>
                  <a:lnTo>
                    <a:pt x="28" y="57"/>
                  </a:lnTo>
                  <a:lnTo>
                    <a:pt x="25" y="57"/>
                  </a:lnTo>
                  <a:lnTo>
                    <a:pt x="23" y="57"/>
                  </a:lnTo>
                  <a:lnTo>
                    <a:pt x="22" y="57"/>
                  </a:lnTo>
                  <a:lnTo>
                    <a:pt x="21" y="57"/>
                  </a:lnTo>
                  <a:lnTo>
                    <a:pt x="20" y="68"/>
                  </a:lnTo>
                  <a:lnTo>
                    <a:pt x="20" y="77"/>
                  </a:lnTo>
                  <a:lnTo>
                    <a:pt x="21" y="87"/>
                  </a:lnTo>
                  <a:lnTo>
                    <a:pt x="21" y="98"/>
                  </a:lnTo>
                  <a:lnTo>
                    <a:pt x="15" y="98"/>
                  </a:lnTo>
                  <a:lnTo>
                    <a:pt x="9" y="98"/>
                  </a:lnTo>
                  <a:lnTo>
                    <a:pt x="3" y="99"/>
                  </a:lnTo>
                  <a:lnTo>
                    <a:pt x="0" y="103"/>
                  </a:lnTo>
                  <a:lnTo>
                    <a:pt x="0" y="106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0" y="136"/>
                  </a:lnTo>
                  <a:lnTo>
                    <a:pt x="428" y="136"/>
                  </a:lnTo>
                  <a:lnTo>
                    <a:pt x="428" y="111"/>
                  </a:lnTo>
                  <a:lnTo>
                    <a:pt x="418" y="111"/>
                  </a:lnTo>
                  <a:lnTo>
                    <a:pt x="418" y="99"/>
                  </a:lnTo>
                  <a:lnTo>
                    <a:pt x="422" y="94"/>
                  </a:lnTo>
                  <a:lnTo>
                    <a:pt x="425" y="88"/>
                  </a:lnTo>
                  <a:lnTo>
                    <a:pt x="427" y="83"/>
                  </a:lnTo>
                  <a:lnTo>
                    <a:pt x="428" y="77"/>
                  </a:lnTo>
                  <a:close/>
                </a:path>
              </a:pathLst>
            </a:cu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5" name="Freeform 13"/>
            <p:cNvSpPr>
              <a:spLocks noChangeAspect="1"/>
            </p:cNvSpPr>
            <p:nvPr/>
          </p:nvSpPr>
          <p:spPr bwMode="auto">
            <a:xfrm>
              <a:off x="986" y="2894"/>
              <a:ext cx="4" cy="1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0 w 7"/>
                <a:gd name="T5" fmla="*/ 0 h 2"/>
                <a:gd name="T6" fmla="*/ 0 w 7"/>
                <a:gd name="T7" fmla="*/ 0 h 2"/>
                <a:gd name="T8" fmla="*/ 0 w 7"/>
                <a:gd name="T9" fmla="*/ 0 h 2"/>
                <a:gd name="T10" fmla="*/ 3 w 7"/>
                <a:gd name="T11" fmla="*/ 0 h 2"/>
                <a:gd name="T12" fmla="*/ 4 w 7"/>
                <a:gd name="T13" fmla="*/ 1 h 2"/>
                <a:gd name="T14" fmla="*/ 6 w 7"/>
                <a:gd name="T15" fmla="*/ 2 h 2"/>
                <a:gd name="T16" fmla="*/ 7 w 7"/>
                <a:gd name="T17" fmla="*/ 2 h 2"/>
                <a:gd name="T18" fmla="*/ 6 w 7"/>
                <a:gd name="T19" fmla="*/ 2 h 2"/>
                <a:gd name="T20" fmla="*/ 6 w 7"/>
                <a:gd name="T21" fmla="*/ 2 h 2"/>
                <a:gd name="T22" fmla="*/ 5 w 7"/>
                <a:gd name="T23" fmla="*/ 2 h 2"/>
                <a:gd name="T24" fmla="*/ 5 w 7"/>
                <a:gd name="T25" fmla="*/ 2 h 2"/>
                <a:gd name="T26" fmla="*/ 0 w 7"/>
                <a:gd name="T27" fmla="*/ 2 h 2"/>
                <a:gd name="T28" fmla="*/ 0 w 7"/>
                <a:gd name="T29" fmla="*/ 2 h 2"/>
                <a:gd name="T30" fmla="*/ 0 w 7"/>
                <a:gd name="T31" fmla="*/ 1 h 2"/>
                <a:gd name="T32" fmla="*/ 0 w 7"/>
                <a:gd name="T33" fmla="*/ 1 h 2"/>
                <a:gd name="T34" fmla="*/ 0 w 7"/>
                <a:gd name="T3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6" y="2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6" name="Freeform 14"/>
            <p:cNvSpPr>
              <a:spLocks noChangeAspect="1"/>
            </p:cNvSpPr>
            <p:nvPr/>
          </p:nvSpPr>
          <p:spPr bwMode="auto">
            <a:xfrm>
              <a:off x="780" y="2905"/>
              <a:ext cx="214" cy="139"/>
            </a:xfrm>
            <a:custGeom>
              <a:avLst/>
              <a:gdLst>
                <a:gd name="T0" fmla="*/ 428 w 428"/>
                <a:gd name="T1" fmla="*/ 0 h 277"/>
                <a:gd name="T2" fmla="*/ 0 w 428"/>
                <a:gd name="T3" fmla="*/ 54 h 277"/>
                <a:gd name="T4" fmla="*/ 9 w 428"/>
                <a:gd name="T5" fmla="*/ 77 h 277"/>
                <a:gd name="T6" fmla="*/ 20 w 428"/>
                <a:gd name="T7" fmla="*/ 118 h 277"/>
                <a:gd name="T8" fmla="*/ 23 w 428"/>
                <a:gd name="T9" fmla="*/ 160 h 277"/>
                <a:gd name="T10" fmla="*/ 31 w 428"/>
                <a:gd name="T11" fmla="*/ 148 h 277"/>
                <a:gd name="T12" fmla="*/ 38 w 428"/>
                <a:gd name="T13" fmla="*/ 129 h 277"/>
                <a:gd name="T14" fmla="*/ 43 w 428"/>
                <a:gd name="T15" fmla="*/ 114 h 277"/>
                <a:gd name="T16" fmla="*/ 53 w 428"/>
                <a:gd name="T17" fmla="*/ 97 h 277"/>
                <a:gd name="T18" fmla="*/ 58 w 428"/>
                <a:gd name="T19" fmla="*/ 132 h 277"/>
                <a:gd name="T20" fmla="*/ 62 w 428"/>
                <a:gd name="T21" fmla="*/ 179 h 277"/>
                <a:gd name="T22" fmla="*/ 60 w 428"/>
                <a:gd name="T23" fmla="*/ 196 h 277"/>
                <a:gd name="T24" fmla="*/ 54 w 428"/>
                <a:gd name="T25" fmla="*/ 239 h 277"/>
                <a:gd name="T26" fmla="*/ 67 w 428"/>
                <a:gd name="T27" fmla="*/ 277 h 277"/>
                <a:gd name="T28" fmla="*/ 81 w 428"/>
                <a:gd name="T29" fmla="*/ 257 h 277"/>
                <a:gd name="T30" fmla="*/ 88 w 428"/>
                <a:gd name="T31" fmla="*/ 230 h 277"/>
                <a:gd name="T32" fmla="*/ 93 w 428"/>
                <a:gd name="T33" fmla="*/ 216 h 277"/>
                <a:gd name="T34" fmla="*/ 106 w 428"/>
                <a:gd name="T35" fmla="*/ 205 h 277"/>
                <a:gd name="T36" fmla="*/ 118 w 428"/>
                <a:gd name="T37" fmla="*/ 235 h 277"/>
                <a:gd name="T38" fmla="*/ 136 w 428"/>
                <a:gd name="T39" fmla="*/ 255 h 277"/>
                <a:gd name="T40" fmla="*/ 147 w 428"/>
                <a:gd name="T41" fmla="*/ 230 h 277"/>
                <a:gd name="T42" fmla="*/ 151 w 428"/>
                <a:gd name="T43" fmla="*/ 187 h 277"/>
                <a:gd name="T44" fmla="*/ 156 w 428"/>
                <a:gd name="T45" fmla="*/ 136 h 277"/>
                <a:gd name="T46" fmla="*/ 170 w 428"/>
                <a:gd name="T47" fmla="*/ 133 h 277"/>
                <a:gd name="T48" fmla="*/ 180 w 428"/>
                <a:gd name="T49" fmla="*/ 185 h 277"/>
                <a:gd name="T50" fmla="*/ 184 w 428"/>
                <a:gd name="T51" fmla="*/ 237 h 277"/>
                <a:gd name="T52" fmla="*/ 202 w 428"/>
                <a:gd name="T53" fmla="*/ 251 h 277"/>
                <a:gd name="T54" fmla="*/ 212 w 428"/>
                <a:gd name="T55" fmla="*/ 239 h 277"/>
                <a:gd name="T56" fmla="*/ 229 w 428"/>
                <a:gd name="T57" fmla="*/ 229 h 277"/>
                <a:gd name="T58" fmla="*/ 229 w 428"/>
                <a:gd name="T59" fmla="*/ 169 h 277"/>
                <a:gd name="T60" fmla="*/ 237 w 428"/>
                <a:gd name="T61" fmla="*/ 140 h 277"/>
                <a:gd name="T62" fmla="*/ 248 w 428"/>
                <a:gd name="T63" fmla="*/ 101 h 277"/>
                <a:gd name="T64" fmla="*/ 261 w 428"/>
                <a:gd name="T65" fmla="*/ 86 h 277"/>
                <a:gd name="T66" fmla="*/ 264 w 428"/>
                <a:gd name="T67" fmla="*/ 114 h 277"/>
                <a:gd name="T68" fmla="*/ 289 w 428"/>
                <a:gd name="T69" fmla="*/ 148 h 277"/>
                <a:gd name="T70" fmla="*/ 301 w 428"/>
                <a:gd name="T71" fmla="*/ 144 h 277"/>
                <a:gd name="T72" fmla="*/ 309 w 428"/>
                <a:gd name="T73" fmla="*/ 179 h 277"/>
                <a:gd name="T74" fmla="*/ 314 w 428"/>
                <a:gd name="T75" fmla="*/ 214 h 277"/>
                <a:gd name="T76" fmla="*/ 334 w 428"/>
                <a:gd name="T77" fmla="*/ 198 h 277"/>
                <a:gd name="T78" fmla="*/ 343 w 428"/>
                <a:gd name="T79" fmla="*/ 146 h 277"/>
                <a:gd name="T80" fmla="*/ 336 w 428"/>
                <a:gd name="T81" fmla="*/ 101 h 277"/>
                <a:gd name="T82" fmla="*/ 366 w 428"/>
                <a:gd name="T83" fmla="*/ 86 h 277"/>
                <a:gd name="T84" fmla="*/ 367 w 428"/>
                <a:gd name="T85" fmla="*/ 88 h 277"/>
                <a:gd name="T86" fmla="*/ 378 w 428"/>
                <a:gd name="T87" fmla="*/ 86 h 277"/>
                <a:gd name="T88" fmla="*/ 399 w 428"/>
                <a:gd name="T89" fmla="*/ 121 h 277"/>
                <a:gd name="T90" fmla="*/ 409 w 428"/>
                <a:gd name="T91" fmla="*/ 144 h 277"/>
                <a:gd name="T92" fmla="*/ 418 w 428"/>
                <a:gd name="T93" fmla="*/ 151 h 277"/>
                <a:gd name="T94" fmla="*/ 428 w 428"/>
                <a:gd name="T95" fmla="*/ 129 h 277"/>
                <a:gd name="T96" fmla="*/ 422 w 428"/>
                <a:gd name="T97" fmla="*/ 85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28" h="277">
                  <a:moveTo>
                    <a:pt x="418" y="76"/>
                  </a:moveTo>
                  <a:lnTo>
                    <a:pt x="418" y="49"/>
                  </a:lnTo>
                  <a:lnTo>
                    <a:pt x="428" y="49"/>
                  </a:lnTo>
                  <a:lnTo>
                    <a:pt x="428" y="0"/>
                  </a:lnTo>
                  <a:lnTo>
                    <a:pt x="0" y="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7"/>
                  </a:lnTo>
                  <a:lnTo>
                    <a:pt x="3" y="75"/>
                  </a:lnTo>
                  <a:lnTo>
                    <a:pt x="9" y="77"/>
                  </a:lnTo>
                  <a:lnTo>
                    <a:pt x="15" y="78"/>
                  </a:lnTo>
                  <a:lnTo>
                    <a:pt x="21" y="78"/>
                  </a:lnTo>
                  <a:lnTo>
                    <a:pt x="21" y="99"/>
                  </a:lnTo>
                  <a:lnTo>
                    <a:pt x="20" y="118"/>
                  </a:lnTo>
                  <a:lnTo>
                    <a:pt x="20" y="139"/>
                  </a:lnTo>
                  <a:lnTo>
                    <a:pt x="21" y="159"/>
                  </a:lnTo>
                  <a:lnTo>
                    <a:pt x="22" y="159"/>
                  </a:lnTo>
                  <a:lnTo>
                    <a:pt x="23" y="160"/>
                  </a:lnTo>
                  <a:lnTo>
                    <a:pt x="25" y="160"/>
                  </a:lnTo>
                  <a:lnTo>
                    <a:pt x="28" y="159"/>
                  </a:lnTo>
                  <a:lnTo>
                    <a:pt x="30" y="154"/>
                  </a:lnTo>
                  <a:lnTo>
                    <a:pt x="31" y="148"/>
                  </a:lnTo>
                  <a:lnTo>
                    <a:pt x="31" y="143"/>
                  </a:lnTo>
                  <a:lnTo>
                    <a:pt x="31" y="135"/>
                  </a:lnTo>
                  <a:lnTo>
                    <a:pt x="35" y="133"/>
                  </a:lnTo>
                  <a:lnTo>
                    <a:pt x="38" y="129"/>
                  </a:lnTo>
                  <a:lnTo>
                    <a:pt x="40" y="124"/>
                  </a:lnTo>
                  <a:lnTo>
                    <a:pt x="43" y="120"/>
                  </a:lnTo>
                  <a:lnTo>
                    <a:pt x="43" y="117"/>
                  </a:lnTo>
                  <a:lnTo>
                    <a:pt x="43" y="114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7" y="100"/>
                  </a:lnTo>
                  <a:lnTo>
                    <a:pt x="53" y="97"/>
                  </a:lnTo>
                  <a:lnTo>
                    <a:pt x="59" y="95"/>
                  </a:lnTo>
                  <a:lnTo>
                    <a:pt x="65" y="95"/>
                  </a:lnTo>
                  <a:lnTo>
                    <a:pt x="61" y="114"/>
                  </a:lnTo>
                  <a:lnTo>
                    <a:pt x="58" y="132"/>
                  </a:lnTo>
                  <a:lnTo>
                    <a:pt x="56" y="153"/>
                  </a:lnTo>
                  <a:lnTo>
                    <a:pt x="58" y="174"/>
                  </a:lnTo>
                  <a:lnTo>
                    <a:pt x="59" y="178"/>
                  </a:lnTo>
                  <a:lnTo>
                    <a:pt x="62" y="179"/>
                  </a:lnTo>
                  <a:lnTo>
                    <a:pt x="66" y="178"/>
                  </a:lnTo>
                  <a:lnTo>
                    <a:pt x="69" y="178"/>
                  </a:lnTo>
                  <a:lnTo>
                    <a:pt x="65" y="187"/>
                  </a:lnTo>
                  <a:lnTo>
                    <a:pt x="60" y="196"/>
                  </a:lnTo>
                  <a:lnTo>
                    <a:pt x="56" y="204"/>
                  </a:lnTo>
                  <a:lnTo>
                    <a:pt x="54" y="213"/>
                  </a:lnTo>
                  <a:lnTo>
                    <a:pt x="53" y="227"/>
                  </a:lnTo>
                  <a:lnTo>
                    <a:pt x="54" y="239"/>
                  </a:lnTo>
                  <a:lnTo>
                    <a:pt x="54" y="253"/>
                  </a:lnTo>
                  <a:lnTo>
                    <a:pt x="56" y="265"/>
                  </a:lnTo>
                  <a:lnTo>
                    <a:pt x="61" y="274"/>
                  </a:lnTo>
                  <a:lnTo>
                    <a:pt x="67" y="277"/>
                  </a:lnTo>
                  <a:lnTo>
                    <a:pt x="74" y="275"/>
                  </a:lnTo>
                  <a:lnTo>
                    <a:pt x="80" y="269"/>
                  </a:lnTo>
                  <a:lnTo>
                    <a:pt x="81" y="265"/>
                  </a:lnTo>
                  <a:lnTo>
                    <a:pt x="81" y="257"/>
                  </a:lnTo>
                  <a:lnTo>
                    <a:pt x="81" y="249"/>
                  </a:lnTo>
                  <a:lnTo>
                    <a:pt x="81" y="240"/>
                  </a:lnTo>
                  <a:lnTo>
                    <a:pt x="83" y="235"/>
                  </a:lnTo>
                  <a:lnTo>
                    <a:pt x="88" y="230"/>
                  </a:lnTo>
                  <a:lnTo>
                    <a:pt x="91" y="227"/>
                  </a:lnTo>
                  <a:lnTo>
                    <a:pt x="93" y="221"/>
                  </a:lnTo>
                  <a:lnTo>
                    <a:pt x="93" y="219"/>
                  </a:lnTo>
                  <a:lnTo>
                    <a:pt x="93" y="216"/>
                  </a:lnTo>
                  <a:lnTo>
                    <a:pt x="93" y="215"/>
                  </a:lnTo>
                  <a:lnTo>
                    <a:pt x="93" y="213"/>
                  </a:lnTo>
                  <a:lnTo>
                    <a:pt x="99" y="207"/>
                  </a:lnTo>
                  <a:lnTo>
                    <a:pt x="106" y="205"/>
                  </a:lnTo>
                  <a:lnTo>
                    <a:pt x="113" y="206"/>
                  </a:lnTo>
                  <a:lnTo>
                    <a:pt x="119" y="206"/>
                  </a:lnTo>
                  <a:lnTo>
                    <a:pt x="119" y="221"/>
                  </a:lnTo>
                  <a:lnTo>
                    <a:pt x="118" y="235"/>
                  </a:lnTo>
                  <a:lnTo>
                    <a:pt x="118" y="250"/>
                  </a:lnTo>
                  <a:lnTo>
                    <a:pt x="119" y="265"/>
                  </a:lnTo>
                  <a:lnTo>
                    <a:pt x="127" y="261"/>
                  </a:lnTo>
                  <a:lnTo>
                    <a:pt x="136" y="255"/>
                  </a:lnTo>
                  <a:lnTo>
                    <a:pt x="143" y="245"/>
                  </a:lnTo>
                  <a:lnTo>
                    <a:pt x="149" y="232"/>
                  </a:lnTo>
                  <a:lnTo>
                    <a:pt x="149" y="231"/>
                  </a:lnTo>
                  <a:lnTo>
                    <a:pt x="147" y="230"/>
                  </a:lnTo>
                  <a:lnTo>
                    <a:pt x="146" y="229"/>
                  </a:lnTo>
                  <a:lnTo>
                    <a:pt x="145" y="228"/>
                  </a:lnTo>
                  <a:lnTo>
                    <a:pt x="149" y="208"/>
                  </a:lnTo>
                  <a:lnTo>
                    <a:pt x="151" y="187"/>
                  </a:lnTo>
                  <a:lnTo>
                    <a:pt x="152" y="167"/>
                  </a:lnTo>
                  <a:lnTo>
                    <a:pt x="153" y="145"/>
                  </a:lnTo>
                  <a:lnTo>
                    <a:pt x="154" y="140"/>
                  </a:lnTo>
                  <a:lnTo>
                    <a:pt x="156" y="136"/>
                  </a:lnTo>
                  <a:lnTo>
                    <a:pt x="156" y="132"/>
                  </a:lnTo>
                  <a:lnTo>
                    <a:pt x="157" y="130"/>
                  </a:lnTo>
                  <a:lnTo>
                    <a:pt x="164" y="129"/>
                  </a:lnTo>
                  <a:lnTo>
                    <a:pt x="170" y="133"/>
                  </a:lnTo>
                  <a:lnTo>
                    <a:pt x="177" y="144"/>
                  </a:lnTo>
                  <a:lnTo>
                    <a:pt x="181" y="159"/>
                  </a:lnTo>
                  <a:lnTo>
                    <a:pt x="181" y="173"/>
                  </a:lnTo>
                  <a:lnTo>
                    <a:pt x="180" y="185"/>
                  </a:lnTo>
                  <a:lnTo>
                    <a:pt x="179" y="199"/>
                  </a:lnTo>
                  <a:lnTo>
                    <a:pt x="179" y="213"/>
                  </a:lnTo>
                  <a:lnTo>
                    <a:pt x="181" y="225"/>
                  </a:lnTo>
                  <a:lnTo>
                    <a:pt x="184" y="237"/>
                  </a:lnTo>
                  <a:lnTo>
                    <a:pt x="189" y="246"/>
                  </a:lnTo>
                  <a:lnTo>
                    <a:pt x="194" y="254"/>
                  </a:lnTo>
                  <a:lnTo>
                    <a:pt x="197" y="257"/>
                  </a:lnTo>
                  <a:lnTo>
                    <a:pt x="202" y="251"/>
                  </a:lnTo>
                  <a:lnTo>
                    <a:pt x="207" y="242"/>
                  </a:lnTo>
                  <a:lnTo>
                    <a:pt x="212" y="235"/>
                  </a:lnTo>
                  <a:lnTo>
                    <a:pt x="212" y="237"/>
                  </a:lnTo>
                  <a:lnTo>
                    <a:pt x="212" y="239"/>
                  </a:lnTo>
                  <a:lnTo>
                    <a:pt x="212" y="240"/>
                  </a:lnTo>
                  <a:lnTo>
                    <a:pt x="213" y="240"/>
                  </a:lnTo>
                  <a:lnTo>
                    <a:pt x="221" y="238"/>
                  </a:lnTo>
                  <a:lnTo>
                    <a:pt x="229" y="229"/>
                  </a:lnTo>
                  <a:lnTo>
                    <a:pt x="234" y="213"/>
                  </a:lnTo>
                  <a:lnTo>
                    <a:pt x="234" y="191"/>
                  </a:lnTo>
                  <a:lnTo>
                    <a:pt x="232" y="179"/>
                  </a:lnTo>
                  <a:lnTo>
                    <a:pt x="229" y="169"/>
                  </a:lnTo>
                  <a:lnTo>
                    <a:pt x="226" y="160"/>
                  </a:lnTo>
                  <a:lnTo>
                    <a:pt x="222" y="149"/>
                  </a:lnTo>
                  <a:lnTo>
                    <a:pt x="229" y="146"/>
                  </a:lnTo>
                  <a:lnTo>
                    <a:pt x="237" y="140"/>
                  </a:lnTo>
                  <a:lnTo>
                    <a:pt x="243" y="131"/>
                  </a:lnTo>
                  <a:lnTo>
                    <a:pt x="248" y="117"/>
                  </a:lnTo>
                  <a:lnTo>
                    <a:pt x="248" y="110"/>
                  </a:lnTo>
                  <a:lnTo>
                    <a:pt x="248" y="101"/>
                  </a:lnTo>
                  <a:lnTo>
                    <a:pt x="246" y="93"/>
                  </a:lnTo>
                  <a:lnTo>
                    <a:pt x="246" y="86"/>
                  </a:lnTo>
                  <a:lnTo>
                    <a:pt x="261" y="86"/>
                  </a:lnTo>
                  <a:lnTo>
                    <a:pt x="261" y="86"/>
                  </a:lnTo>
                  <a:lnTo>
                    <a:pt x="261" y="87"/>
                  </a:lnTo>
                  <a:lnTo>
                    <a:pt x="261" y="87"/>
                  </a:lnTo>
                  <a:lnTo>
                    <a:pt x="261" y="88"/>
                  </a:lnTo>
                  <a:lnTo>
                    <a:pt x="264" y="114"/>
                  </a:lnTo>
                  <a:lnTo>
                    <a:pt x="268" y="136"/>
                  </a:lnTo>
                  <a:lnTo>
                    <a:pt x="275" y="149"/>
                  </a:lnTo>
                  <a:lnTo>
                    <a:pt x="286" y="152"/>
                  </a:lnTo>
                  <a:lnTo>
                    <a:pt x="289" y="148"/>
                  </a:lnTo>
                  <a:lnTo>
                    <a:pt x="293" y="145"/>
                  </a:lnTo>
                  <a:lnTo>
                    <a:pt x="295" y="140"/>
                  </a:lnTo>
                  <a:lnTo>
                    <a:pt x="297" y="135"/>
                  </a:lnTo>
                  <a:lnTo>
                    <a:pt x="301" y="144"/>
                  </a:lnTo>
                  <a:lnTo>
                    <a:pt x="304" y="152"/>
                  </a:lnTo>
                  <a:lnTo>
                    <a:pt x="306" y="161"/>
                  </a:lnTo>
                  <a:lnTo>
                    <a:pt x="309" y="171"/>
                  </a:lnTo>
                  <a:lnTo>
                    <a:pt x="309" y="179"/>
                  </a:lnTo>
                  <a:lnTo>
                    <a:pt x="309" y="189"/>
                  </a:lnTo>
                  <a:lnTo>
                    <a:pt x="309" y="198"/>
                  </a:lnTo>
                  <a:lnTo>
                    <a:pt x="310" y="206"/>
                  </a:lnTo>
                  <a:lnTo>
                    <a:pt x="314" y="214"/>
                  </a:lnTo>
                  <a:lnTo>
                    <a:pt x="319" y="215"/>
                  </a:lnTo>
                  <a:lnTo>
                    <a:pt x="324" y="212"/>
                  </a:lnTo>
                  <a:lnTo>
                    <a:pt x="328" y="206"/>
                  </a:lnTo>
                  <a:lnTo>
                    <a:pt x="334" y="198"/>
                  </a:lnTo>
                  <a:lnTo>
                    <a:pt x="339" y="189"/>
                  </a:lnTo>
                  <a:lnTo>
                    <a:pt x="342" y="177"/>
                  </a:lnTo>
                  <a:lnTo>
                    <a:pt x="344" y="162"/>
                  </a:lnTo>
                  <a:lnTo>
                    <a:pt x="343" y="146"/>
                  </a:lnTo>
                  <a:lnTo>
                    <a:pt x="341" y="132"/>
                  </a:lnTo>
                  <a:lnTo>
                    <a:pt x="339" y="120"/>
                  </a:lnTo>
                  <a:lnTo>
                    <a:pt x="334" y="108"/>
                  </a:lnTo>
                  <a:lnTo>
                    <a:pt x="336" y="101"/>
                  </a:lnTo>
                  <a:lnTo>
                    <a:pt x="339" y="97"/>
                  </a:lnTo>
                  <a:lnTo>
                    <a:pt x="341" y="91"/>
                  </a:lnTo>
                  <a:lnTo>
                    <a:pt x="343" y="86"/>
                  </a:lnTo>
                  <a:lnTo>
                    <a:pt x="366" y="86"/>
                  </a:lnTo>
                  <a:lnTo>
                    <a:pt x="366" y="86"/>
                  </a:lnTo>
                  <a:lnTo>
                    <a:pt x="367" y="87"/>
                  </a:lnTo>
                  <a:lnTo>
                    <a:pt x="367" y="87"/>
                  </a:lnTo>
                  <a:lnTo>
                    <a:pt x="367" y="88"/>
                  </a:lnTo>
                  <a:lnTo>
                    <a:pt x="370" y="91"/>
                  </a:lnTo>
                  <a:lnTo>
                    <a:pt x="373" y="91"/>
                  </a:lnTo>
                  <a:lnTo>
                    <a:pt x="375" y="90"/>
                  </a:lnTo>
                  <a:lnTo>
                    <a:pt x="378" y="86"/>
                  </a:lnTo>
                  <a:lnTo>
                    <a:pt x="379" y="86"/>
                  </a:lnTo>
                  <a:lnTo>
                    <a:pt x="384" y="101"/>
                  </a:lnTo>
                  <a:lnTo>
                    <a:pt x="390" y="111"/>
                  </a:lnTo>
                  <a:lnTo>
                    <a:pt x="399" y="121"/>
                  </a:lnTo>
                  <a:lnTo>
                    <a:pt x="408" y="130"/>
                  </a:lnTo>
                  <a:lnTo>
                    <a:pt x="408" y="132"/>
                  </a:lnTo>
                  <a:lnTo>
                    <a:pt x="408" y="137"/>
                  </a:lnTo>
                  <a:lnTo>
                    <a:pt x="409" y="144"/>
                  </a:lnTo>
                  <a:lnTo>
                    <a:pt x="410" y="149"/>
                  </a:lnTo>
                  <a:lnTo>
                    <a:pt x="412" y="152"/>
                  </a:lnTo>
                  <a:lnTo>
                    <a:pt x="415" y="152"/>
                  </a:lnTo>
                  <a:lnTo>
                    <a:pt x="418" y="151"/>
                  </a:lnTo>
                  <a:lnTo>
                    <a:pt x="420" y="147"/>
                  </a:lnTo>
                  <a:lnTo>
                    <a:pt x="424" y="141"/>
                  </a:lnTo>
                  <a:lnTo>
                    <a:pt x="427" y="136"/>
                  </a:lnTo>
                  <a:lnTo>
                    <a:pt x="428" y="129"/>
                  </a:lnTo>
                  <a:lnTo>
                    <a:pt x="428" y="120"/>
                  </a:lnTo>
                  <a:lnTo>
                    <a:pt x="427" y="107"/>
                  </a:lnTo>
                  <a:lnTo>
                    <a:pt x="425" y="95"/>
                  </a:lnTo>
                  <a:lnTo>
                    <a:pt x="422" y="85"/>
                  </a:lnTo>
                  <a:lnTo>
                    <a:pt x="418" y="76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7" name="Freeform 15"/>
            <p:cNvSpPr>
              <a:spLocks noChangeAspect="1"/>
            </p:cNvSpPr>
            <p:nvPr/>
          </p:nvSpPr>
          <p:spPr bwMode="auto">
            <a:xfrm>
              <a:off x="986" y="2927"/>
              <a:ext cx="4" cy="1"/>
            </a:xfrm>
            <a:custGeom>
              <a:avLst/>
              <a:gdLst>
                <a:gd name="T0" fmla="*/ 0 w 7"/>
                <a:gd name="T1" fmla="*/ 0 h 3"/>
                <a:gd name="T2" fmla="*/ 5 w 7"/>
                <a:gd name="T3" fmla="*/ 0 h 3"/>
                <a:gd name="T4" fmla="*/ 5 w 7"/>
                <a:gd name="T5" fmla="*/ 0 h 3"/>
                <a:gd name="T6" fmla="*/ 6 w 7"/>
                <a:gd name="T7" fmla="*/ 0 h 3"/>
                <a:gd name="T8" fmla="*/ 6 w 7"/>
                <a:gd name="T9" fmla="*/ 0 h 3"/>
                <a:gd name="T10" fmla="*/ 7 w 7"/>
                <a:gd name="T11" fmla="*/ 0 h 3"/>
                <a:gd name="T12" fmla="*/ 6 w 7"/>
                <a:gd name="T13" fmla="*/ 0 h 3"/>
                <a:gd name="T14" fmla="*/ 4 w 7"/>
                <a:gd name="T15" fmla="*/ 2 h 3"/>
                <a:gd name="T16" fmla="*/ 3 w 7"/>
                <a:gd name="T17" fmla="*/ 3 h 3"/>
                <a:gd name="T18" fmla="*/ 0 w 7"/>
                <a:gd name="T19" fmla="*/ 3 h 3"/>
                <a:gd name="T20" fmla="*/ 0 w 7"/>
                <a:gd name="T21" fmla="*/ 3 h 3"/>
                <a:gd name="T22" fmla="*/ 0 w 7"/>
                <a:gd name="T23" fmla="*/ 3 h 3"/>
                <a:gd name="T24" fmla="*/ 0 w 7"/>
                <a:gd name="T25" fmla="*/ 3 h 3"/>
                <a:gd name="T26" fmla="*/ 0 w 7"/>
                <a:gd name="T27" fmla="*/ 3 h 3"/>
                <a:gd name="T28" fmla="*/ 0 w 7"/>
                <a:gd name="T29" fmla="*/ 2 h 3"/>
                <a:gd name="T30" fmla="*/ 0 w 7"/>
                <a:gd name="T31" fmla="*/ 2 h 3"/>
                <a:gd name="T32" fmla="*/ 0 w 7"/>
                <a:gd name="T33" fmla="*/ 0 h 3"/>
                <a:gd name="T34" fmla="*/ 0 w 7"/>
                <a:gd name="T3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8" name="Freeform 16"/>
            <p:cNvSpPr>
              <a:spLocks noChangeAspect="1"/>
            </p:cNvSpPr>
            <p:nvPr/>
          </p:nvSpPr>
          <p:spPr bwMode="auto">
            <a:xfrm>
              <a:off x="947" y="2902"/>
              <a:ext cx="994" cy="149"/>
            </a:xfrm>
            <a:custGeom>
              <a:avLst/>
              <a:gdLst>
                <a:gd name="T0" fmla="*/ 0 w 1989"/>
                <a:gd name="T1" fmla="*/ 39 h 298"/>
                <a:gd name="T2" fmla="*/ 1419 w 1989"/>
                <a:gd name="T3" fmla="*/ 298 h 298"/>
                <a:gd name="T4" fmla="*/ 1989 w 1989"/>
                <a:gd name="T5" fmla="*/ 295 h 298"/>
                <a:gd name="T6" fmla="*/ 984 w 1989"/>
                <a:gd name="T7" fmla="*/ 165 h 298"/>
                <a:gd name="T8" fmla="*/ 1084 w 1989"/>
                <a:gd name="T9" fmla="*/ 169 h 298"/>
                <a:gd name="T10" fmla="*/ 1099 w 1989"/>
                <a:gd name="T11" fmla="*/ 147 h 298"/>
                <a:gd name="T12" fmla="*/ 1077 w 1989"/>
                <a:gd name="T13" fmla="*/ 132 h 298"/>
                <a:gd name="T14" fmla="*/ 1023 w 1989"/>
                <a:gd name="T15" fmla="*/ 107 h 298"/>
                <a:gd name="T16" fmla="*/ 61 w 1989"/>
                <a:gd name="T17" fmla="*/ 0 h 298"/>
                <a:gd name="T18" fmla="*/ 54 w 1989"/>
                <a:gd name="T19" fmla="*/ 17 h 298"/>
                <a:gd name="T20" fmla="*/ 0 w 1989"/>
                <a:gd name="T21" fmla="*/ 3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9" h="298">
                  <a:moveTo>
                    <a:pt x="0" y="39"/>
                  </a:moveTo>
                  <a:lnTo>
                    <a:pt x="1419" y="298"/>
                  </a:lnTo>
                  <a:lnTo>
                    <a:pt x="1989" y="295"/>
                  </a:lnTo>
                  <a:lnTo>
                    <a:pt x="984" y="165"/>
                  </a:lnTo>
                  <a:lnTo>
                    <a:pt x="1084" y="169"/>
                  </a:lnTo>
                  <a:lnTo>
                    <a:pt x="1099" y="147"/>
                  </a:lnTo>
                  <a:lnTo>
                    <a:pt x="1077" y="132"/>
                  </a:lnTo>
                  <a:lnTo>
                    <a:pt x="1023" y="107"/>
                  </a:lnTo>
                  <a:lnTo>
                    <a:pt x="61" y="0"/>
                  </a:lnTo>
                  <a:lnTo>
                    <a:pt x="54" y="1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7575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9" name="Freeform 17"/>
            <p:cNvSpPr>
              <a:spLocks noChangeAspect="1"/>
            </p:cNvSpPr>
            <p:nvPr/>
          </p:nvSpPr>
          <p:spPr bwMode="auto">
            <a:xfrm>
              <a:off x="934" y="2911"/>
              <a:ext cx="792" cy="139"/>
            </a:xfrm>
            <a:custGeom>
              <a:avLst/>
              <a:gdLst>
                <a:gd name="T0" fmla="*/ 10 w 1582"/>
                <a:gd name="T1" fmla="*/ 54 h 279"/>
                <a:gd name="T2" fmla="*/ 97 w 1582"/>
                <a:gd name="T3" fmla="*/ 274 h 279"/>
                <a:gd name="T4" fmla="*/ 685 w 1582"/>
                <a:gd name="T5" fmla="*/ 279 h 279"/>
                <a:gd name="T6" fmla="*/ 1582 w 1582"/>
                <a:gd name="T7" fmla="*/ 279 h 279"/>
                <a:gd name="T8" fmla="*/ 1580 w 1582"/>
                <a:gd name="T9" fmla="*/ 279 h 279"/>
                <a:gd name="T10" fmla="*/ 1572 w 1582"/>
                <a:gd name="T11" fmla="*/ 277 h 279"/>
                <a:gd name="T12" fmla="*/ 1559 w 1582"/>
                <a:gd name="T13" fmla="*/ 274 h 279"/>
                <a:gd name="T14" fmla="*/ 1542 w 1582"/>
                <a:gd name="T15" fmla="*/ 272 h 279"/>
                <a:gd name="T16" fmla="*/ 1520 w 1582"/>
                <a:gd name="T17" fmla="*/ 267 h 279"/>
                <a:gd name="T18" fmla="*/ 1494 w 1582"/>
                <a:gd name="T19" fmla="*/ 263 h 279"/>
                <a:gd name="T20" fmla="*/ 1465 w 1582"/>
                <a:gd name="T21" fmla="*/ 258 h 279"/>
                <a:gd name="T22" fmla="*/ 1431 w 1582"/>
                <a:gd name="T23" fmla="*/ 252 h 279"/>
                <a:gd name="T24" fmla="*/ 1396 w 1582"/>
                <a:gd name="T25" fmla="*/ 245 h 279"/>
                <a:gd name="T26" fmla="*/ 1357 w 1582"/>
                <a:gd name="T27" fmla="*/ 239 h 279"/>
                <a:gd name="T28" fmla="*/ 1315 w 1582"/>
                <a:gd name="T29" fmla="*/ 232 h 279"/>
                <a:gd name="T30" fmla="*/ 1271 w 1582"/>
                <a:gd name="T31" fmla="*/ 224 h 279"/>
                <a:gd name="T32" fmla="*/ 1226 w 1582"/>
                <a:gd name="T33" fmla="*/ 215 h 279"/>
                <a:gd name="T34" fmla="*/ 1179 w 1582"/>
                <a:gd name="T35" fmla="*/ 207 h 279"/>
                <a:gd name="T36" fmla="*/ 1130 w 1582"/>
                <a:gd name="T37" fmla="*/ 199 h 279"/>
                <a:gd name="T38" fmla="*/ 1080 w 1582"/>
                <a:gd name="T39" fmla="*/ 190 h 279"/>
                <a:gd name="T40" fmla="*/ 1031 w 1582"/>
                <a:gd name="T41" fmla="*/ 182 h 279"/>
                <a:gd name="T42" fmla="*/ 979 w 1582"/>
                <a:gd name="T43" fmla="*/ 173 h 279"/>
                <a:gd name="T44" fmla="*/ 928 w 1582"/>
                <a:gd name="T45" fmla="*/ 164 h 279"/>
                <a:gd name="T46" fmla="*/ 877 w 1582"/>
                <a:gd name="T47" fmla="*/ 156 h 279"/>
                <a:gd name="T48" fmla="*/ 827 w 1582"/>
                <a:gd name="T49" fmla="*/ 146 h 279"/>
                <a:gd name="T50" fmla="*/ 777 w 1582"/>
                <a:gd name="T51" fmla="*/ 138 h 279"/>
                <a:gd name="T52" fmla="*/ 729 w 1582"/>
                <a:gd name="T53" fmla="*/ 129 h 279"/>
                <a:gd name="T54" fmla="*/ 682 w 1582"/>
                <a:gd name="T55" fmla="*/ 121 h 279"/>
                <a:gd name="T56" fmla="*/ 636 w 1582"/>
                <a:gd name="T57" fmla="*/ 114 h 279"/>
                <a:gd name="T58" fmla="*/ 592 w 1582"/>
                <a:gd name="T59" fmla="*/ 106 h 279"/>
                <a:gd name="T60" fmla="*/ 550 w 1582"/>
                <a:gd name="T61" fmla="*/ 99 h 279"/>
                <a:gd name="T62" fmla="*/ 511 w 1582"/>
                <a:gd name="T63" fmla="*/ 92 h 279"/>
                <a:gd name="T64" fmla="*/ 475 w 1582"/>
                <a:gd name="T65" fmla="*/ 87 h 279"/>
                <a:gd name="T66" fmla="*/ 442 w 1582"/>
                <a:gd name="T67" fmla="*/ 82 h 279"/>
                <a:gd name="T68" fmla="*/ 413 w 1582"/>
                <a:gd name="T69" fmla="*/ 77 h 279"/>
                <a:gd name="T70" fmla="*/ 387 w 1582"/>
                <a:gd name="T71" fmla="*/ 73 h 279"/>
                <a:gd name="T72" fmla="*/ 341 w 1582"/>
                <a:gd name="T73" fmla="*/ 66 h 279"/>
                <a:gd name="T74" fmla="*/ 298 w 1582"/>
                <a:gd name="T75" fmla="*/ 59 h 279"/>
                <a:gd name="T76" fmla="*/ 259 w 1582"/>
                <a:gd name="T77" fmla="*/ 53 h 279"/>
                <a:gd name="T78" fmla="*/ 223 w 1582"/>
                <a:gd name="T79" fmla="*/ 49 h 279"/>
                <a:gd name="T80" fmla="*/ 190 w 1582"/>
                <a:gd name="T81" fmla="*/ 44 h 279"/>
                <a:gd name="T82" fmla="*/ 160 w 1582"/>
                <a:gd name="T83" fmla="*/ 39 h 279"/>
                <a:gd name="T84" fmla="*/ 133 w 1582"/>
                <a:gd name="T85" fmla="*/ 36 h 279"/>
                <a:gd name="T86" fmla="*/ 110 w 1582"/>
                <a:gd name="T87" fmla="*/ 32 h 279"/>
                <a:gd name="T88" fmla="*/ 90 w 1582"/>
                <a:gd name="T89" fmla="*/ 30 h 279"/>
                <a:gd name="T90" fmla="*/ 71 w 1582"/>
                <a:gd name="T91" fmla="*/ 28 h 279"/>
                <a:gd name="T92" fmla="*/ 57 w 1582"/>
                <a:gd name="T93" fmla="*/ 25 h 279"/>
                <a:gd name="T94" fmla="*/ 45 w 1582"/>
                <a:gd name="T95" fmla="*/ 24 h 279"/>
                <a:gd name="T96" fmla="*/ 36 w 1582"/>
                <a:gd name="T97" fmla="*/ 23 h 279"/>
                <a:gd name="T98" fmla="*/ 29 w 1582"/>
                <a:gd name="T99" fmla="*/ 22 h 279"/>
                <a:gd name="T100" fmla="*/ 25 w 1582"/>
                <a:gd name="T101" fmla="*/ 22 h 279"/>
                <a:gd name="T102" fmla="*/ 24 w 1582"/>
                <a:gd name="T103" fmla="*/ 22 h 279"/>
                <a:gd name="T104" fmla="*/ 100 w 1582"/>
                <a:gd name="T105" fmla="*/ 0 h 279"/>
                <a:gd name="T106" fmla="*/ 78 w 1582"/>
                <a:gd name="T107" fmla="*/ 0 h 279"/>
                <a:gd name="T108" fmla="*/ 0 w 1582"/>
                <a:gd name="T109" fmla="*/ 0 h 279"/>
                <a:gd name="T110" fmla="*/ 24 w 1582"/>
                <a:gd name="T111" fmla="*/ 51 h 279"/>
                <a:gd name="T112" fmla="*/ 10 w 1582"/>
                <a:gd name="T113" fmla="*/ 5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82" h="279">
                  <a:moveTo>
                    <a:pt x="10" y="54"/>
                  </a:moveTo>
                  <a:lnTo>
                    <a:pt x="97" y="274"/>
                  </a:lnTo>
                  <a:lnTo>
                    <a:pt x="685" y="279"/>
                  </a:lnTo>
                  <a:lnTo>
                    <a:pt x="1582" y="279"/>
                  </a:lnTo>
                  <a:lnTo>
                    <a:pt x="1580" y="279"/>
                  </a:lnTo>
                  <a:lnTo>
                    <a:pt x="1572" y="277"/>
                  </a:lnTo>
                  <a:lnTo>
                    <a:pt x="1559" y="274"/>
                  </a:lnTo>
                  <a:lnTo>
                    <a:pt x="1542" y="272"/>
                  </a:lnTo>
                  <a:lnTo>
                    <a:pt x="1520" y="267"/>
                  </a:lnTo>
                  <a:lnTo>
                    <a:pt x="1494" y="263"/>
                  </a:lnTo>
                  <a:lnTo>
                    <a:pt x="1465" y="258"/>
                  </a:lnTo>
                  <a:lnTo>
                    <a:pt x="1431" y="252"/>
                  </a:lnTo>
                  <a:lnTo>
                    <a:pt x="1396" y="245"/>
                  </a:lnTo>
                  <a:lnTo>
                    <a:pt x="1357" y="239"/>
                  </a:lnTo>
                  <a:lnTo>
                    <a:pt x="1315" y="232"/>
                  </a:lnTo>
                  <a:lnTo>
                    <a:pt x="1271" y="224"/>
                  </a:lnTo>
                  <a:lnTo>
                    <a:pt x="1226" y="215"/>
                  </a:lnTo>
                  <a:lnTo>
                    <a:pt x="1179" y="207"/>
                  </a:lnTo>
                  <a:lnTo>
                    <a:pt x="1130" y="199"/>
                  </a:lnTo>
                  <a:lnTo>
                    <a:pt x="1080" y="190"/>
                  </a:lnTo>
                  <a:lnTo>
                    <a:pt x="1031" y="182"/>
                  </a:lnTo>
                  <a:lnTo>
                    <a:pt x="979" y="173"/>
                  </a:lnTo>
                  <a:lnTo>
                    <a:pt x="928" y="164"/>
                  </a:lnTo>
                  <a:lnTo>
                    <a:pt x="877" y="156"/>
                  </a:lnTo>
                  <a:lnTo>
                    <a:pt x="827" y="146"/>
                  </a:lnTo>
                  <a:lnTo>
                    <a:pt x="777" y="138"/>
                  </a:lnTo>
                  <a:lnTo>
                    <a:pt x="729" y="129"/>
                  </a:lnTo>
                  <a:lnTo>
                    <a:pt x="682" y="121"/>
                  </a:lnTo>
                  <a:lnTo>
                    <a:pt x="636" y="114"/>
                  </a:lnTo>
                  <a:lnTo>
                    <a:pt x="592" y="106"/>
                  </a:lnTo>
                  <a:lnTo>
                    <a:pt x="550" y="99"/>
                  </a:lnTo>
                  <a:lnTo>
                    <a:pt x="511" y="92"/>
                  </a:lnTo>
                  <a:lnTo>
                    <a:pt x="475" y="87"/>
                  </a:lnTo>
                  <a:lnTo>
                    <a:pt x="442" y="82"/>
                  </a:lnTo>
                  <a:lnTo>
                    <a:pt x="413" y="77"/>
                  </a:lnTo>
                  <a:lnTo>
                    <a:pt x="387" y="73"/>
                  </a:lnTo>
                  <a:lnTo>
                    <a:pt x="341" y="66"/>
                  </a:lnTo>
                  <a:lnTo>
                    <a:pt x="298" y="59"/>
                  </a:lnTo>
                  <a:lnTo>
                    <a:pt x="259" y="53"/>
                  </a:lnTo>
                  <a:lnTo>
                    <a:pt x="223" y="49"/>
                  </a:lnTo>
                  <a:lnTo>
                    <a:pt x="190" y="44"/>
                  </a:lnTo>
                  <a:lnTo>
                    <a:pt x="160" y="39"/>
                  </a:lnTo>
                  <a:lnTo>
                    <a:pt x="133" y="36"/>
                  </a:lnTo>
                  <a:lnTo>
                    <a:pt x="110" y="32"/>
                  </a:lnTo>
                  <a:lnTo>
                    <a:pt x="90" y="30"/>
                  </a:lnTo>
                  <a:lnTo>
                    <a:pt x="71" y="28"/>
                  </a:lnTo>
                  <a:lnTo>
                    <a:pt x="57" y="25"/>
                  </a:lnTo>
                  <a:lnTo>
                    <a:pt x="45" y="24"/>
                  </a:lnTo>
                  <a:lnTo>
                    <a:pt x="36" y="23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24" y="22"/>
                  </a:lnTo>
                  <a:lnTo>
                    <a:pt x="100" y="0"/>
                  </a:lnTo>
                  <a:lnTo>
                    <a:pt x="78" y="0"/>
                  </a:lnTo>
                  <a:lnTo>
                    <a:pt x="0" y="0"/>
                  </a:lnTo>
                  <a:lnTo>
                    <a:pt x="24" y="51"/>
                  </a:lnTo>
                  <a:lnTo>
                    <a:pt x="10" y="54"/>
                  </a:lnTo>
                  <a:close/>
                </a:path>
              </a:pathLst>
            </a:custGeom>
            <a:solidFill>
              <a:srgbClr val="0035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0" name="Freeform 18"/>
            <p:cNvSpPr>
              <a:spLocks noChangeAspect="1"/>
            </p:cNvSpPr>
            <p:nvPr/>
          </p:nvSpPr>
          <p:spPr bwMode="auto">
            <a:xfrm>
              <a:off x="1446" y="2891"/>
              <a:ext cx="483" cy="159"/>
            </a:xfrm>
            <a:custGeom>
              <a:avLst/>
              <a:gdLst>
                <a:gd name="T0" fmla="*/ 24 w 967"/>
                <a:gd name="T1" fmla="*/ 129 h 318"/>
                <a:gd name="T2" fmla="*/ 28 w 967"/>
                <a:gd name="T3" fmla="*/ 129 h 318"/>
                <a:gd name="T4" fmla="*/ 40 w 967"/>
                <a:gd name="T5" fmla="*/ 127 h 318"/>
                <a:gd name="T6" fmla="*/ 58 w 967"/>
                <a:gd name="T7" fmla="*/ 124 h 318"/>
                <a:gd name="T8" fmla="*/ 82 w 967"/>
                <a:gd name="T9" fmla="*/ 121 h 318"/>
                <a:gd name="T10" fmla="*/ 111 w 967"/>
                <a:gd name="T11" fmla="*/ 117 h 318"/>
                <a:gd name="T12" fmla="*/ 144 w 967"/>
                <a:gd name="T13" fmla="*/ 113 h 318"/>
                <a:gd name="T14" fmla="*/ 179 w 967"/>
                <a:gd name="T15" fmla="*/ 108 h 318"/>
                <a:gd name="T16" fmla="*/ 215 w 967"/>
                <a:gd name="T17" fmla="*/ 104 h 318"/>
                <a:gd name="T18" fmla="*/ 252 w 967"/>
                <a:gd name="T19" fmla="*/ 98 h 318"/>
                <a:gd name="T20" fmla="*/ 287 w 967"/>
                <a:gd name="T21" fmla="*/ 93 h 318"/>
                <a:gd name="T22" fmla="*/ 322 w 967"/>
                <a:gd name="T23" fmla="*/ 88 h 318"/>
                <a:gd name="T24" fmla="*/ 353 w 967"/>
                <a:gd name="T25" fmla="*/ 82 h 318"/>
                <a:gd name="T26" fmla="*/ 381 w 967"/>
                <a:gd name="T27" fmla="*/ 77 h 318"/>
                <a:gd name="T28" fmla="*/ 404 w 967"/>
                <a:gd name="T29" fmla="*/ 73 h 318"/>
                <a:gd name="T30" fmla="*/ 420 w 967"/>
                <a:gd name="T31" fmla="*/ 68 h 318"/>
                <a:gd name="T32" fmla="*/ 430 w 967"/>
                <a:gd name="T33" fmla="*/ 64 h 318"/>
                <a:gd name="T34" fmla="*/ 441 w 967"/>
                <a:gd name="T35" fmla="*/ 61 h 318"/>
                <a:gd name="T36" fmla="*/ 457 w 967"/>
                <a:gd name="T37" fmla="*/ 56 h 318"/>
                <a:gd name="T38" fmla="*/ 480 w 967"/>
                <a:gd name="T39" fmla="*/ 52 h 318"/>
                <a:gd name="T40" fmla="*/ 507 w 967"/>
                <a:gd name="T41" fmla="*/ 47 h 318"/>
                <a:gd name="T42" fmla="*/ 539 w 967"/>
                <a:gd name="T43" fmla="*/ 41 h 318"/>
                <a:gd name="T44" fmla="*/ 572 w 967"/>
                <a:gd name="T45" fmla="*/ 37 h 318"/>
                <a:gd name="T46" fmla="*/ 608 w 967"/>
                <a:gd name="T47" fmla="*/ 31 h 318"/>
                <a:gd name="T48" fmla="*/ 643 w 967"/>
                <a:gd name="T49" fmla="*/ 25 h 318"/>
                <a:gd name="T50" fmla="*/ 678 w 967"/>
                <a:gd name="T51" fmla="*/ 21 h 318"/>
                <a:gd name="T52" fmla="*/ 711 w 967"/>
                <a:gd name="T53" fmla="*/ 16 h 318"/>
                <a:gd name="T54" fmla="*/ 742 w 967"/>
                <a:gd name="T55" fmla="*/ 12 h 318"/>
                <a:gd name="T56" fmla="*/ 770 w 967"/>
                <a:gd name="T57" fmla="*/ 8 h 318"/>
                <a:gd name="T58" fmla="*/ 792 w 967"/>
                <a:gd name="T59" fmla="*/ 5 h 318"/>
                <a:gd name="T60" fmla="*/ 808 w 967"/>
                <a:gd name="T61" fmla="*/ 2 h 318"/>
                <a:gd name="T62" fmla="*/ 817 w 967"/>
                <a:gd name="T63" fmla="*/ 0 h 318"/>
                <a:gd name="T64" fmla="*/ 818 w 967"/>
                <a:gd name="T65" fmla="*/ 0 h 318"/>
                <a:gd name="T66" fmla="*/ 818 w 967"/>
                <a:gd name="T67" fmla="*/ 0 h 318"/>
                <a:gd name="T68" fmla="*/ 832 w 967"/>
                <a:gd name="T69" fmla="*/ 0 h 318"/>
                <a:gd name="T70" fmla="*/ 853 w 967"/>
                <a:gd name="T71" fmla="*/ 0 h 318"/>
                <a:gd name="T72" fmla="*/ 879 w 967"/>
                <a:gd name="T73" fmla="*/ 0 h 318"/>
                <a:gd name="T74" fmla="*/ 906 w 967"/>
                <a:gd name="T75" fmla="*/ 0 h 318"/>
                <a:gd name="T76" fmla="*/ 930 w 967"/>
                <a:gd name="T77" fmla="*/ 0 h 318"/>
                <a:gd name="T78" fmla="*/ 947 w 967"/>
                <a:gd name="T79" fmla="*/ 0 h 318"/>
                <a:gd name="T80" fmla="*/ 954 w 967"/>
                <a:gd name="T81" fmla="*/ 0 h 318"/>
                <a:gd name="T82" fmla="*/ 967 w 967"/>
                <a:gd name="T83" fmla="*/ 318 h 318"/>
                <a:gd name="T84" fmla="*/ 559 w 967"/>
                <a:gd name="T85" fmla="*/ 302 h 318"/>
                <a:gd name="T86" fmla="*/ 0 w 967"/>
                <a:gd name="T87" fmla="*/ 195 h 318"/>
                <a:gd name="T88" fmla="*/ 24 w 967"/>
                <a:gd name="T89" fmla="*/ 12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7" h="318">
                  <a:moveTo>
                    <a:pt x="24" y="129"/>
                  </a:moveTo>
                  <a:lnTo>
                    <a:pt x="28" y="129"/>
                  </a:lnTo>
                  <a:lnTo>
                    <a:pt x="40" y="127"/>
                  </a:lnTo>
                  <a:lnTo>
                    <a:pt x="58" y="124"/>
                  </a:lnTo>
                  <a:lnTo>
                    <a:pt x="82" y="121"/>
                  </a:lnTo>
                  <a:lnTo>
                    <a:pt x="111" y="117"/>
                  </a:lnTo>
                  <a:lnTo>
                    <a:pt x="144" y="113"/>
                  </a:lnTo>
                  <a:lnTo>
                    <a:pt x="179" y="108"/>
                  </a:lnTo>
                  <a:lnTo>
                    <a:pt x="215" y="104"/>
                  </a:lnTo>
                  <a:lnTo>
                    <a:pt x="252" y="98"/>
                  </a:lnTo>
                  <a:lnTo>
                    <a:pt x="287" y="93"/>
                  </a:lnTo>
                  <a:lnTo>
                    <a:pt x="322" y="88"/>
                  </a:lnTo>
                  <a:lnTo>
                    <a:pt x="353" y="82"/>
                  </a:lnTo>
                  <a:lnTo>
                    <a:pt x="381" y="77"/>
                  </a:lnTo>
                  <a:lnTo>
                    <a:pt x="404" y="73"/>
                  </a:lnTo>
                  <a:lnTo>
                    <a:pt x="420" y="68"/>
                  </a:lnTo>
                  <a:lnTo>
                    <a:pt x="430" y="64"/>
                  </a:lnTo>
                  <a:lnTo>
                    <a:pt x="441" y="61"/>
                  </a:lnTo>
                  <a:lnTo>
                    <a:pt x="457" y="56"/>
                  </a:lnTo>
                  <a:lnTo>
                    <a:pt x="480" y="52"/>
                  </a:lnTo>
                  <a:lnTo>
                    <a:pt x="507" y="47"/>
                  </a:lnTo>
                  <a:lnTo>
                    <a:pt x="539" y="41"/>
                  </a:lnTo>
                  <a:lnTo>
                    <a:pt x="572" y="37"/>
                  </a:lnTo>
                  <a:lnTo>
                    <a:pt x="608" y="31"/>
                  </a:lnTo>
                  <a:lnTo>
                    <a:pt x="643" y="25"/>
                  </a:lnTo>
                  <a:lnTo>
                    <a:pt x="678" y="21"/>
                  </a:lnTo>
                  <a:lnTo>
                    <a:pt x="711" y="16"/>
                  </a:lnTo>
                  <a:lnTo>
                    <a:pt x="742" y="12"/>
                  </a:lnTo>
                  <a:lnTo>
                    <a:pt x="770" y="8"/>
                  </a:lnTo>
                  <a:lnTo>
                    <a:pt x="792" y="5"/>
                  </a:lnTo>
                  <a:lnTo>
                    <a:pt x="808" y="2"/>
                  </a:lnTo>
                  <a:lnTo>
                    <a:pt x="817" y="0"/>
                  </a:lnTo>
                  <a:lnTo>
                    <a:pt x="818" y="0"/>
                  </a:lnTo>
                  <a:lnTo>
                    <a:pt x="818" y="0"/>
                  </a:lnTo>
                  <a:lnTo>
                    <a:pt x="832" y="0"/>
                  </a:lnTo>
                  <a:lnTo>
                    <a:pt x="853" y="0"/>
                  </a:lnTo>
                  <a:lnTo>
                    <a:pt x="879" y="0"/>
                  </a:lnTo>
                  <a:lnTo>
                    <a:pt x="906" y="0"/>
                  </a:lnTo>
                  <a:lnTo>
                    <a:pt x="930" y="0"/>
                  </a:lnTo>
                  <a:lnTo>
                    <a:pt x="947" y="0"/>
                  </a:lnTo>
                  <a:lnTo>
                    <a:pt x="954" y="0"/>
                  </a:lnTo>
                  <a:lnTo>
                    <a:pt x="967" y="318"/>
                  </a:lnTo>
                  <a:lnTo>
                    <a:pt x="559" y="302"/>
                  </a:lnTo>
                  <a:lnTo>
                    <a:pt x="0" y="195"/>
                  </a:lnTo>
                  <a:lnTo>
                    <a:pt x="24" y="129"/>
                  </a:lnTo>
                  <a:close/>
                </a:path>
              </a:pathLst>
            </a:custGeom>
            <a:solidFill>
              <a:srgbClr val="115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1" name="Freeform 19"/>
            <p:cNvSpPr>
              <a:spLocks noChangeAspect="1"/>
            </p:cNvSpPr>
            <p:nvPr/>
          </p:nvSpPr>
          <p:spPr bwMode="auto">
            <a:xfrm>
              <a:off x="925" y="2870"/>
              <a:ext cx="533" cy="90"/>
            </a:xfrm>
            <a:custGeom>
              <a:avLst/>
              <a:gdLst>
                <a:gd name="T0" fmla="*/ 0 w 1066"/>
                <a:gd name="T1" fmla="*/ 36 h 180"/>
                <a:gd name="T2" fmla="*/ 90 w 1066"/>
                <a:gd name="T3" fmla="*/ 50 h 180"/>
                <a:gd name="T4" fmla="*/ 97 w 1066"/>
                <a:gd name="T5" fmla="*/ 82 h 180"/>
                <a:gd name="T6" fmla="*/ 1045 w 1066"/>
                <a:gd name="T7" fmla="*/ 180 h 180"/>
                <a:gd name="T8" fmla="*/ 1066 w 1066"/>
                <a:gd name="T9" fmla="*/ 172 h 180"/>
                <a:gd name="T10" fmla="*/ 1066 w 1066"/>
                <a:gd name="T11" fmla="*/ 0 h 180"/>
                <a:gd name="T12" fmla="*/ 0 w 1066"/>
                <a:gd name="T13" fmla="*/ 3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6" h="180">
                  <a:moveTo>
                    <a:pt x="0" y="36"/>
                  </a:moveTo>
                  <a:lnTo>
                    <a:pt x="90" y="50"/>
                  </a:lnTo>
                  <a:lnTo>
                    <a:pt x="97" y="82"/>
                  </a:lnTo>
                  <a:lnTo>
                    <a:pt x="1045" y="180"/>
                  </a:lnTo>
                  <a:lnTo>
                    <a:pt x="1066" y="172"/>
                  </a:lnTo>
                  <a:lnTo>
                    <a:pt x="106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2" name="Freeform 20"/>
            <p:cNvSpPr>
              <a:spLocks noChangeAspect="1"/>
            </p:cNvSpPr>
            <p:nvPr/>
          </p:nvSpPr>
          <p:spPr bwMode="auto">
            <a:xfrm>
              <a:off x="937" y="2882"/>
              <a:ext cx="13" cy="34"/>
            </a:xfrm>
            <a:custGeom>
              <a:avLst/>
              <a:gdLst>
                <a:gd name="T0" fmla="*/ 21 w 25"/>
                <a:gd name="T1" fmla="*/ 68 h 68"/>
                <a:gd name="T2" fmla="*/ 25 w 25"/>
                <a:gd name="T3" fmla="*/ 0 h 68"/>
                <a:gd name="T4" fmla="*/ 4 w 25"/>
                <a:gd name="T5" fmla="*/ 0 h 68"/>
                <a:gd name="T6" fmla="*/ 0 w 25"/>
                <a:gd name="T7" fmla="*/ 68 h 68"/>
                <a:gd name="T8" fmla="*/ 21 w 25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8">
                  <a:moveTo>
                    <a:pt x="21" y="68"/>
                  </a:moveTo>
                  <a:lnTo>
                    <a:pt x="25" y="0"/>
                  </a:lnTo>
                  <a:lnTo>
                    <a:pt x="4" y="0"/>
                  </a:lnTo>
                  <a:lnTo>
                    <a:pt x="0" y="68"/>
                  </a:lnTo>
                  <a:lnTo>
                    <a:pt x="21" y="68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3" name="Freeform 21"/>
            <p:cNvSpPr>
              <a:spLocks noChangeAspect="1"/>
            </p:cNvSpPr>
            <p:nvPr/>
          </p:nvSpPr>
          <p:spPr bwMode="auto">
            <a:xfrm>
              <a:off x="991" y="2882"/>
              <a:ext cx="13" cy="41"/>
            </a:xfrm>
            <a:custGeom>
              <a:avLst/>
              <a:gdLst>
                <a:gd name="T0" fmla="*/ 20 w 25"/>
                <a:gd name="T1" fmla="*/ 80 h 80"/>
                <a:gd name="T2" fmla="*/ 25 w 25"/>
                <a:gd name="T3" fmla="*/ 0 h 80"/>
                <a:gd name="T4" fmla="*/ 4 w 25"/>
                <a:gd name="T5" fmla="*/ 0 h 80"/>
                <a:gd name="T6" fmla="*/ 0 w 25"/>
                <a:gd name="T7" fmla="*/ 80 h 80"/>
                <a:gd name="T8" fmla="*/ 20 w 25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0">
                  <a:moveTo>
                    <a:pt x="20" y="80"/>
                  </a:moveTo>
                  <a:lnTo>
                    <a:pt x="25" y="0"/>
                  </a:lnTo>
                  <a:lnTo>
                    <a:pt x="4" y="0"/>
                  </a:lnTo>
                  <a:lnTo>
                    <a:pt x="0" y="80"/>
                  </a:lnTo>
                  <a:lnTo>
                    <a:pt x="20" y="8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4" name="Freeform 22"/>
            <p:cNvSpPr>
              <a:spLocks noChangeAspect="1"/>
            </p:cNvSpPr>
            <p:nvPr/>
          </p:nvSpPr>
          <p:spPr bwMode="auto">
            <a:xfrm>
              <a:off x="1044" y="2882"/>
              <a:ext cx="13" cy="46"/>
            </a:xfrm>
            <a:custGeom>
              <a:avLst/>
              <a:gdLst>
                <a:gd name="T0" fmla="*/ 22 w 26"/>
                <a:gd name="T1" fmla="*/ 92 h 92"/>
                <a:gd name="T2" fmla="*/ 26 w 26"/>
                <a:gd name="T3" fmla="*/ 0 h 92"/>
                <a:gd name="T4" fmla="*/ 5 w 26"/>
                <a:gd name="T5" fmla="*/ 0 h 92"/>
                <a:gd name="T6" fmla="*/ 0 w 26"/>
                <a:gd name="T7" fmla="*/ 92 h 92"/>
                <a:gd name="T8" fmla="*/ 22 w 26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92">
                  <a:moveTo>
                    <a:pt x="22" y="92"/>
                  </a:moveTo>
                  <a:lnTo>
                    <a:pt x="26" y="0"/>
                  </a:lnTo>
                  <a:lnTo>
                    <a:pt x="5" y="0"/>
                  </a:lnTo>
                  <a:lnTo>
                    <a:pt x="0" y="92"/>
                  </a:lnTo>
                  <a:lnTo>
                    <a:pt x="22" y="9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5" name="Freeform 23"/>
            <p:cNvSpPr>
              <a:spLocks noChangeAspect="1"/>
            </p:cNvSpPr>
            <p:nvPr/>
          </p:nvSpPr>
          <p:spPr bwMode="auto">
            <a:xfrm>
              <a:off x="1097" y="2882"/>
              <a:ext cx="14" cy="53"/>
            </a:xfrm>
            <a:custGeom>
              <a:avLst/>
              <a:gdLst>
                <a:gd name="T0" fmla="*/ 21 w 27"/>
                <a:gd name="T1" fmla="*/ 105 h 105"/>
                <a:gd name="T2" fmla="*/ 27 w 27"/>
                <a:gd name="T3" fmla="*/ 0 h 105"/>
                <a:gd name="T4" fmla="*/ 5 w 27"/>
                <a:gd name="T5" fmla="*/ 0 h 105"/>
                <a:gd name="T6" fmla="*/ 0 w 27"/>
                <a:gd name="T7" fmla="*/ 105 h 105"/>
                <a:gd name="T8" fmla="*/ 21 w 27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5">
                  <a:moveTo>
                    <a:pt x="21" y="105"/>
                  </a:moveTo>
                  <a:lnTo>
                    <a:pt x="27" y="0"/>
                  </a:lnTo>
                  <a:lnTo>
                    <a:pt x="5" y="0"/>
                  </a:lnTo>
                  <a:lnTo>
                    <a:pt x="0" y="105"/>
                  </a:lnTo>
                  <a:lnTo>
                    <a:pt x="21" y="105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6" name="Freeform 24"/>
            <p:cNvSpPr>
              <a:spLocks noChangeAspect="1"/>
            </p:cNvSpPr>
            <p:nvPr/>
          </p:nvSpPr>
          <p:spPr bwMode="auto">
            <a:xfrm>
              <a:off x="1203" y="2882"/>
              <a:ext cx="15" cy="65"/>
            </a:xfrm>
            <a:custGeom>
              <a:avLst/>
              <a:gdLst>
                <a:gd name="T0" fmla="*/ 20 w 28"/>
                <a:gd name="T1" fmla="*/ 130 h 130"/>
                <a:gd name="T2" fmla="*/ 28 w 28"/>
                <a:gd name="T3" fmla="*/ 0 h 130"/>
                <a:gd name="T4" fmla="*/ 7 w 28"/>
                <a:gd name="T5" fmla="*/ 0 h 130"/>
                <a:gd name="T6" fmla="*/ 0 w 28"/>
                <a:gd name="T7" fmla="*/ 130 h 130"/>
                <a:gd name="T8" fmla="*/ 20 w 28"/>
                <a:gd name="T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0">
                  <a:moveTo>
                    <a:pt x="20" y="130"/>
                  </a:moveTo>
                  <a:lnTo>
                    <a:pt x="28" y="0"/>
                  </a:lnTo>
                  <a:lnTo>
                    <a:pt x="7" y="0"/>
                  </a:lnTo>
                  <a:lnTo>
                    <a:pt x="0" y="130"/>
                  </a:lnTo>
                  <a:lnTo>
                    <a:pt x="20" y="13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7" name="Freeform 25"/>
            <p:cNvSpPr>
              <a:spLocks noChangeAspect="1"/>
            </p:cNvSpPr>
            <p:nvPr/>
          </p:nvSpPr>
          <p:spPr bwMode="auto">
            <a:xfrm>
              <a:off x="1256" y="2882"/>
              <a:ext cx="15" cy="71"/>
            </a:xfrm>
            <a:custGeom>
              <a:avLst/>
              <a:gdLst>
                <a:gd name="T0" fmla="*/ 22 w 30"/>
                <a:gd name="T1" fmla="*/ 141 h 141"/>
                <a:gd name="T2" fmla="*/ 30 w 30"/>
                <a:gd name="T3" fmla="*/ 0 h 141"/>
                <a:gd name="T4" fmla="*/ 8 w 30"/>
                <a:gd name="T5" fmla="*/ 0 h 141"/>
                <a:gd name="T6" fmla="*/ 0 w 30"/>
                <a:gd name="T7" fmla="*/ 141 h 141"/>
                <a:gd name="T8" fmla="*/ 22 w 30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41">
                  <a:moveTo>
                    <a:pt x="22" y="141"/>
                  </a:moveTo>
                  <a:lnTo>
                    <a:pt x="30" y="0"/>
                  </a:lnTo>
                  <a:lnTo>
                    <a:pt x="8" y="0"/>
                  </a:lnTo>
                  <a:lnTo>
                    <a:pt x="0" y="141"/>
                  </a:lnTo>
                  <a:lnTo>
                    <a:pt x="22" y="141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" name="Freeform 26"/>
            <p:cNvSpPr>
              <a:spLocks noChangeAspect="1"/>
            </p:cNvSpPr>
            <p:nvPr/>
          </p:nvSpPr>
          <p:spPr bwMode="auto">
            <a:xfrm>
              <a:off x="1309" y="2882"/>
              <a:ext cx="16" cy="78"/>
            </a:xfrm>
            <a:custGeom>
              <a:avLst/>
              <a:gdLst>
                <a:gd name="T0" fmla="*/ 21 w 31"/>
                <a:gd name="T1" fmla="*/ 154 h 154"/>
                <a:gd name="T2" fmla="*/ 31 w 31"/>
                <a:gd name="T3" fmla="*/ 0 h 154"/>
                <a:gd name="T4" fmla="*/ 9 w 31"/>
                <a:gd name="T5" fmla="*/ 0 h 154"/>
                <a:gd name="T6" fmla="*/ 0 w 31"/>
                <a:gd name="T7" fmla="*/ 154 h 154"/>
                <a:gd name="T8" fmla="*/ 21 w 31"/>
                <a:gd name="T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4">
                  <a:moveTo>
                    <a:pt x="21" y="154"/>
                  </a:moveTo>
                  <a:lnTo>
                    <a:pt x="31" y="0"/>
                  </a:lnTo>
                  <a:lnTo>
                    <a:pt x="9" y="0"/>
                  </a:lnTo>
                  <a:lnTo>
                    <a:pt x="0" y="154"/>
                  </a:lnTo>
                  <a:lnTo>
                    <a:pt x="21" y="154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9" name="Freeform 27"/>
            <p:cNvSpPr>
              <a:spLocks noChangeAspect="1"/>
            </p:cNvSpPr>
            <p:nvPr/>
          </p:nvSpPr>
          <p:spPr bwMode="auto">
            <a:xfrm>
              <a:off x="1362" y="2882"/>
              <a:ext cx="16" cy="84"/>
            </a:xfrm>
            <a:custGeom>
              <a:avLst/>
              <a:gdLst>
                <a:gd name="T0" fmla="*/ 22 w 33"/>
                <a:gd name="T1" fmla="*/ 167 h 167"/>
                <a:gd name="T2" fmla="*/ 33 w 33"/>
                <a:gd name="T3" fmla="*/ 0 h 167"/>
                <a:gd name="T4" fmla="*/ 11 w 33"/>
                <a:gd name="T5" fmla="*/ 0 h 167"/>
                <a:gd name="T6" fmla="*/ 0 w 33"/>
                <a:gd name="T7" fmla="*/ 167 h 167"/>
                <a:gd name="T8" fmla="*/ 22 w 33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67">
                  <a:moveTo>
                    <a:pt x="22" y="167"/>
                  </a:moveTo>
                  <a:lnTo>
                    <a:pt x="33" y="0"/>
                  </a:lnTo>
                  <a:lnTo>
                    <a:pt x="11" y="0"/>
                  </a:lnTo>
                  <a:lnTo>
                    <a:pt x="0" y="167"/>
                  </a:lnTo>
                  <a:lnTo>
                    <a:pt x="22" y="167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0" name="Freeform 28"/>
            <p:cNvSpPr>
              <a:spLocks noChangeAspect="1"/>
            </p:cNvSpPr>
            <p:nvPr/>
          </p:nvSpPr>
          <p:spPr bwMode="auto">
            <a:xfrm>
              <a:off x="1415" y="2882"/>
              <a:ext cx="16" cy="90"/>
            </a:xfrm>
            <a:custGeom>
              <a:avLst/>
              <a:gdLst>
                <a:gd name="T0" fmla="*/ 20 w 31"/>
                <a:gd name="T1" fmla="*/ 179 h 179"/>
                <a:gd name="T2" fmla="*/ 31 w 31"/>
                <a:gd name="T3" fmla="*/ 0 h 179"/>
                <a:gd name="T4" fmla="*/ 10 w 31"/>
                <a:gd name="T5" fmla="*/ 0 h 179"/>
                <a:gd name="T6" fmla="*/ 0 w 31"/>
                <a:gd name="T7" fmla="*/ 179 h 179"/>
                <a:gd name="T8" fmla="*/ 20 w 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79">
                  <a:moveTo>
                    <a:pt x="20" y="179"/>
                  </a:moveTo>
                  <a:lnTo>
                    <a:pt x="31" y="0"/>
                  </a:lnTo>
                  <a:lnTo>
                    <a:pt x="10" y="0"/>
                  </a:lnTo>
                  <a:lnTo>
                    <a:pt x="0" y="179"/>
                  </a:lnTo>
                  <a:lnTo>
                    <a:pt x="20" y="17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Freeform 29"/>
            <p:cNvSpPr>
              <a:spLocks noChangeAspect="1"/>
            </p:cNvSpPr>
            <p:nvPr/>
          </p:nvSpPr>
          <p:spPr bwMode="auto">
            <a:xfrm>
              <a:off x="938" y="2882"/>
              <a:ext cx="12" cy="34"/>
            </a:xfrm>
            <a:custGeom>
              <a:avLst/>
              <a:gdLst>
                <a:gd name="T0" fmla="*/ 2 w 23"/>
                <a:gd name="T1" fmla="*/ 0 h 68"/>
                <a:gd name="T2" fmla="*/ 0 w 23"/>
                <a:gd name="T3" fmla="*/ 27 h 68"/>
                <a:gd name="T4" fmla="*/ 13 w 23"/>
                <a:gd name="T5" fmla="*/ 27 h 68"/>
                <a:gd name="T6" fmla="*/ 10 w 23"/>
                <a:gd name="T7" fmla="*/ 68 h 68"/>
                <a:gd name="T8" fmla="*/ 19 w 23"/>
                <a:gd name="T9" fmla="*/ 68 h 68"/>
                <a:gd name="T10" fmla="*/ 23 w 23"/>
                <a:gd name="T11" fmla="*/ 0 h 68"/>
                <a:gd name="T12" fmla="*/ 2 w 23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68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10" y="68"/>
                  </a:lnTo>
                  <a:lnTo>
                    <a:pt x="19" y="68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2" name="Freeform 30"/>
            <p:cNvSpPr>
              <a:spLocks noChangeAspect="1"/>
            </p:cNvSpPr>
            <p:nvPr/>
          </p:nvSpPr>
          <p:spPr bwMode="auto">
            <a:xfrm>
              <a:off x="992" y="2882"/>
              <a:ext cx="12" cy="41"/>
            </a:xfrm>
            <a:custGeom>
              <a:avLst/>
              <a:gdLst>
                <a:gd name="T0" fmla="*/ 2 w 23"/>
                <a:gd name="T1" fmla="*/ 0 h 80"/>
                <a:gd name="T2" fmla="*/ 0 w 23"/>
                <a:gd name="T3" fmla="*/ 27 h 80"/>
                <a:gd name="T4" fmla="*/ 13 w 23"/>
                <a:gd name="T5" fmla="*/ 27 h 80"/>
                <a:gd name="T6" fmla="*/ 9 w 23"/>
                <a:gd name="T7" fmla="*/ 80 h 80"/>
                <a:gd name="T8" fmla="*/ 18 w 23"/>
                <a:gd name="T9" fmla="*/ 80 h 80"/>
                <a:gd name="T10" fmla="*/ 23 w 23"/>
                <a:gd name="T11" fmla="*/ 0 h 80"/>
                <a:gd name="T12" fmla="*/ 2 w 23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0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9" y="80"/>
                  </a:lnTo>
                  <a:lnTo>
                    <a:pt x="18" y="80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3" name="Freeform 31"/>
            <p:cNvSpPr>
              <a:spLocks noChangeAspect="1"/>
            </p:cNvSpPr>
            <p:nvPr/>
          </p:nvSpPr>
          <p:spPr bwMode="auto">
            <a:xfrm>
              <a:off x="1046" y="2882"/>
              <a:ext cx="11" cy="46"/>
            </a:xfrm>
            <a:custGeom>
              <a:avLst/>
              <a:gdLst>
                <a:gd name="T0" fmla="*/ 2 w 23"/>
                <a:gd name="T1" fmla="*/ 0 h 92"/>
                <a:gd name="T2" fmla="*/ 0 w 23"/>
                <a:gd name="T3" fmla="*/ 27 h 92"/>
                <a:gd name="T4" fmla="*/ 13 w 23"/>
                <a:gd name="T5" fmla="*/ 27 h 92"/>
                <a:gd name="T6" fmla="*/ 9 w 23"/>
                <a:gd name="T7" fmla="*/ 92 h 92"/>
                <a:gd name="T8" fmla="*/ 19 w 23"/>
                <a:gd name="T9" fmla="*/ 92 h 92"/>
                <a:gd name="T10" fmla="*/ 23 w 23"/>
                <a:gd name="T11" fmla="*/ 0 h 92"/>
                <a:gd name="T12" fmla="*/ 2 w 23"/>
                <a:gd name="T1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92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9" y="92"/>
                  </a:lnTo>
                  <a:lnTo>
                    <a:pt x="19" y="92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" name="Freeform 32"/>
            <p:cNvSpPr>
              <a:spLocks noChangeAspect="1"/>
            </p:cNvSpPr>
            <p:nvPr/>
          </p:nvSpPr>
          <p:spPr bwMode="auto">
            <a:xfrm>
              <a:off x="1099" y="2882"/>
              <a:ext cx="12" cy="53"/>
            </a:xfrm>
            <a:custGeom>
              <a:avLst/>
              <a:gdLst>
                <a:gd name="T0" fmla="*/ 1 w 23"/>
                <a:gd name="T1" fmla="*/ 0 h 105"/>
                <a:gd name="T2" fmla="*/ 0 w 23"/>
                <a:gd name="T3" fmla="*/ 27 h 105"/>
                <a:gd name="T4" fmla="*/ 13 w 23"/>
                <a:gd name="T5" fmla="*/ 27 h 105"/>
                <a:gd name="T6" fmla="*/ 8 w 23"/>
                <a:gd name="T7" fmla="*/ 105 h 105"/>
                <a:gd name="T8" fmla="*/ 17 w 23"/>
                <a:gd name="T9" fmla="*/ 105 h 105"/>
                <a:gd name="T10" fmla="*/ 23 w 23"/>
                <a:gd name="T11" fmla="*/ 0 h 105"/>
                <a:gd name="T12" fmla="*/ 1 w 23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05">
                  <a:moveTo>
                    <a:pt x="1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8" y="105"/>
                  </a:lnTo>
                  <a:lnTo>
                    <a:pt x="17" y="105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5" name="Freeform 33"/>
            <p:cNvSpPr>
              <a:spLocks noChangeAspect="1"/>
            </p:cNvSpPr>
            <p:nvPr/>
          </p:nvSpPr>
          <p:spPr bwMode="auto">
            <a:xfrm>
              <a:off x="1206" y="2882"/>
              <a:ext cx="12" cy="65"/>
            </a:xfrm>
            <a:custGeom>
              <a:avLst/>
              <a:gdLst>
                <a:gd name="T0" fmla="*/ 2 w 23"/>
                <a:gd name="T1" fmla="*/ 0 h 130"/>
                <a:gd name="T2" fmla="*/ 0 w 23"/>
                <a:gd name="T3" fmla="*/ 27 h 130"/>
                <a:gd name="T4" fmla="*/ 13 w 23"/>
                <a:gd name="T5" fmla="*/ 27 h 130"/>
                <a:gd name="T6" fmla="*/ 6 w 23"/>
                <a:gd name="T7" fmla="*/ 130 h 130"/>
                <a:gd name="T8" fmla="*/ 15 w 23"/>
                <a:gd name="T9" fmla="*/ 130 h 130"/>
                <a:gd name="T10" fmla="*/ 23 w 23"/>
                <a:gd name="T11" fmla="*/ 0 h 130"/>
                <a:gd name="T12" fmla="*/ 2 w 23"/>
                <a:gd name="T1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0">
                  <a:moveTo>
                    <a:pt x="2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6" y="130"/>
                  </a:lnTo>
                  <a:lnTo>
                    <a:pt x="15" y="130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6" name="Freeform 34"/>
            <p:cNvSpPr>
              <a:spLocks noChangeAspect="1"/>
            </p:cNvSpPr>
            <p:nvPr/>
          </p:nvSpPr>
          <p:spPr bwMode="auto">
            <a:xfrm>
              <a:off x="1260" y="2882"/>
              <a:ext cx="11" cy="71"/>
            </a:xfrm>
            <a:custGeom>
              <a:avLst/>
              <a:gdLst>
                <a:gd name="T0" fmla="*/ 1 w 23"/>
                <a:gd name="T1" fmla="*/ 0 h 141"/>
                <a:gd name="T2" fmla="*/ 0 w 23"/>
                <a:gd name="T3" fmla="*/ 27 h 141"/>
                <a:gd name="T4" fmla="*/ 11 w 23"/>
                <a:gd name="T5" fmla="*/ 27 h 141"/>
                <a:gd name="T6" fmla="*/ 5 w 23"/>
                <a:gd name="T7" fmla="*/ 141 h 141"/>
                <a:gd name="T8" fmla="*/ 15 w 23"/>
                <a:gd name="T9" fmla="*/ 141 h 141"/>
                <a:gd name="T10" fmla="*/ 23 w 23"/>
                <a:gd name="T11" fmla="*/ 0 h 141"/>
                <a:gd name="T12" fmla="*/ 1 w 23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1">
                  <a:moveTo>
                    <a:pt x="1" y="0"/>
                  </a:moveTo>
                  <a:lnTo>
                    <a:pt x="0" y="27"/>
                  </a:lnTo>
                  <a:lnTo>
                    <a:pt x="11" y="27"/>
                  </a:lnTo>
                  <a:lnTo>
                    <a:pt x="5" y="141"/>
                  </a:lnTo>
                  <a:lnTo>
                    <a:pt x="15" y="141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7" name="Freeform 35"/>
            <p:cNvSpPr>
              <a:spLocks noChangeAspect="1"/>
            </p:cNvSpPr>
            <p:nvPr/>
          </p:nvSpPr>
          <p:spPr bwMode="auto">
            <a:xfrm>
              <a:off x="1313" y="2882"/>
              <a:ext cx="12" cy="78"/>
            </a:xfrm>
            <a:custGeom>
              <a:avLst/>
              <a:gdLst>
                <a:gd name="T0" fmla="*/ 1 w 23"/>
                <a:gd name="T1" fmla="*/ 0 h 154"/>
                <a:gd name="T2" fmla="*/ 0 w 23"/>
                <a:gd name="T3" fmla="*/ 27 h 154"/>
                <a:gd name="T4" fmla="*/ 11 w 23"/>
                <a:gd name="T5" fmla="*/ 27 h 154"/>
                <a:gd name="T6" fmla="*/ 4 w 23"/>
                <a:gd name="T7" fmla="*/ 154 h 154"/>
                <a:gd name="T8" fmla="*/ 13 w 23"/>
                <a:gd name="T9" fmla="*/ 154 h 154"/>
                <a:gd name="T10" fmla="*/ 23 w 23"/>
                <a:gd name="T11" fmla="*/ 0 h 154"/>
                <a:gd name="T12" fmla="*/ 1 w 23"/>
                <a:gd name="T1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54">
                  <a:moveTo>
                    <a:pt x="1" y="0"/>
                  </a:moveTo>
                  <a:lnTo>
                    <a:pt x="0" y="27"/>
                  </a:lnTo>
                  <a:lnTo>
                    <a:pt x="11" y="27"/>
                  </a:lnTo>
                  <a:lnTo>
                    <a:pt x="4" y="154"/>
                  </a:lnTo>
                  <a:lnTo>
                    <a:pt x="13" y="154"/>
                  </a:lnTo>
                  <a:lnTo>
                    <a:pt x="2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8" name="Freeform 36"/>
            <p:cNvSpPr>
              <a:spLocks noChangeAspect="1"/>
            </p:cNvSpPr>
            <p:nvPr/>
          </p:nvSpPr>
          <p:spPr bwMode="auto">
            <a:xfrm>
              <a:off x="1366" y="2882"/>
              <a:ext cx="12" cy="84"/>
            </a:xfrm>
            <a:custGeom>
              <a:avLst/>
              <a:gdLst>
                <a:gd name="T0" fmla="*/ 3 w 25"/>
                <a:gd name="T1" fmla="*/ 0 h 167"/>
                <a:gd name="T2" fmla="*/ 0 w 25"/>
                <a:gd name="T3" fmla="*/ 27 h 167"/>
                <a:gd name="T4" fmla="*/ 13 w 25"/>
                <a:gd name="T5" fmla="*/ 27 h 167"/>
                <a:gd name="T6" fmla="*/ 5 w 25"/>
                <a:gd name="T7" fmla="*/ 167 h 167"/>
                <a:gd name="T8" fmla="*/ 14 w 25"/>
                <a:gd name="T9" fmla="*/ 167 h 167"/>
                <a:gd name="T10" fmla="*/ 25 w 25"/>
                <a:gd name="T11" fmla="*/ 0 h 167"/>
                <a:gd name="T12" fmla="*/ 3 w 25"/>
                <a:gd name="T1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67">
                  <a:moveTo>
                    <a:pt x="3" y="0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5" y="167"/>
                  </a:lnTo>
                  <a:lnTo>
                    <a:pt x="14" y="167"/>
                  </a:lnTo>
                  <a:lnTo>
                    <a:pt x="2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9" name="Freeform 37"/>
            <p:cNvSpPr>
              <a:spLocks noChangeAspect="1"/>
            </p:cNvSpPr>
            <p:nvPr/>
          </p:nvSpPr>
          <p:spPr bwMode="auto">
            <a:xfrm>
              <a:off x="1419" y="2882"/>
              <a:ext cx="12" cy="90"/>
            </a:xfrm>
            <a:custGeom>
              <a:avLst/>
              <a:gdLst>
                <a:gd name="T0" fmla="*/ 2 w 23"/>
                <a:gd name="T1" fmla="*/ 0 h 179"/>
                <a:gd name="T2" fmla="*/ 0 w 23"/>
                <a:gd name="T3" fmla="*/ 27 h 179"/>
                <a:gd name="T4" fmla="*/ 12 w 23"/>
                <a:gd name="T5" fmla="*/ 27 h 179"/>
                <a:gd name="T6" fmla="*/ 3 w 23"/>
                <a:gd name="T7" fmla="*/ 179 h 179"/>
                <a:gd name="T8" fmla="*/ 12 w 23"/>
                <a:gd name="T9" fmla="*/ 179 h 179"/>
                <a:gd name="T10" fmla="*/ 23 w 23"/>
                <a:gd name="T11" fmla="*/ 0 h 179"/>
                <a:gd name="T12" fmla="*/ 2 w 23"/>
                <a:gd name="T1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79">
                  <a:moveTo>
                    <a:pt x="2" y="0"/>
                  </a:moveTo>
                  <a:lnTo>
                    <a:pt x="0" y="27"/>
                  </a:lnTo>
                  <a:lnTo>
                    <a:pt x="12" y="27"/>
                  </a:lnTo>
                  <a:lnTo>
                    <a:pt x="3" y="179"/>
                  </a:lnTo>
                  <a:lnTo>
                    <a:pt x="12" y="179"/>
                  </a:lnTo>
                  <a:lnTo>
                    <a:pt x="2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0" name="Freeform 38"/>
            <p:cNvSpPr>
              <a:spLocks noChangeAspect="1"/>
            </p:cNvSpPr>
            <p:nvPr/>
          </p:nvSpPr>
          <p:spPr bwMode="auto">
            <a:xfrm>
              <a:off x="1454" y="2875"/>
              <a:ext cx="482" cy="80"/>
            </a:xfrm>
            <a:custGeom>
              <a:avLst/>
              <a:gdLst>
                <a:gd name="T0" fmla="*/ 0 w 963"/>
                <a:gd name="T1" fmla="*/ 0 h 160"/>
                <a:gd name="T2" fmla="*/ 7 w 963"/>
                <a:gd name="T3" fmla="*/ 160 h 160"/>
                <a:gd name="T4" fmla="*/ 8 w 963"/>
                <a:gd name="T5" fmla="*/ 160 h 160"/>
                <a:gd name="T6" fmla="*/ 14 w 963"/>
                <a:gd name="T7" fmla="*/ 160 h 160"/>
                <a:gd name="T8" fmla="*/ 22 w 963"/>
                <a:gd name="T9" fmla="*/ 160 h 160"/>
                <a:gd name="T10" fmla="*/ 33 w 963"/>
                <a:gd name="T11" fmla="*/ 160 h 160"/>
                <a:gd name="T12" fmla="*/ 48 w 963"/>
                <a:gd name="T13" fmla="*/ 160 h 160"/>
                <a:gd name="T14" fmla="*/ 65 w 963"/>
                <a:gd name="T15" fmla="*/ 159 h 160"/>
                <a:gd name="T16" fmla="*/ 86 w 963"/>
                <a:gd name="T17" fmla="*/ 158 h 160"/>
                <a:gd name="T18" fmla="*/ 110 w 963"/>
                <a:gd name="T19" fmla="*/ 157 h 160"/>
                <a:gd name="T20" fmla="*/ 138 w 963"/>
                <a:gd name="T21" fmla="*/ 154 h 160"/>
                <a:gd name="T22" fmla="*/ 168 w 963"/>
                <a:gd name="T23" fmla="*/ 151 h 160"/>
                <a:gd name="T24" fmla="*/ 201 w 963"/>
                <a:gd name="T25" fmla="*/ 147 h 160"/>
                <a:gd name="T26" fmla="*/ 238 w 963"/>
                <a:gd name="T27" fmla="*/ 142 h 160"/>
                <a:gd name="T28" fmla="*/ 277 w 963"/>
                <a:gd name="T29" fmla="*/ 136 h 160"/>
                <a:gd name="T30" fmla="*/ 320 w 963"/>
                <a:gd name="T31" fmla="*/ 129 h 160"/>
                <a:gd name="T32" fmla="*/ 365 w 963"/>
                <a:gd name="T33" fmla="*/ 121 h 160"/>
                <a:gd name="T34" fmla="*/ 413 w 963"/>
                <a:gd name="T35" fmla="*/ 110 h 160"/>
                <a:gd name="T36" fmla="*/ 462 w 963"/>
                <a:gd name="T37" fmla="*/ 100 h 160"/>
                <a:gd name="T38" fmla="*/ 505 w 963"/>
                <a:gd name="T39" fmla="*/ 91 h 160"/>
                <a:gd name="T40" fmla="*/ 546 w 963"/>
                <a:gd name="T41" fmla="*/ 83 h 160"/>
                <a:gd name="T42" fmla="*/ 581 w 963"/>
                <a:gd name="T43" fmla="*/ 75 h 160"/>
                <a:gd name="T44" fmla="*/ 615 w 963"/>
                <a:gd name="T45" fmla="*/ 68 h 160"/>
                <a:gd name="T46" fmla="*/ 644 w 963"/>
                <a:gd name="T47" fmla="*/ 62 h 160"/>
                <a:gd name="T48" fmla="*/ 671 w 963"/>
                <a:gd name="T49" fmla="*/ 57 h 160"/>
                <a:gd name="T50" fmla="*/ 697 w 963"/>
                <a:gd name="T51" fmla="*/ 53 h 160"/>
                <a:gd name="T52" fmla="*/ 720 w 963"/>
                <a:gd name="T53" fmla="*/ 49 h 160"/>
                <a:gd name="T54" fmla="*/ 742 w 963"/>
                <a:gd name="T55" fmla="*/ 47 h 160"/>
                <a:gd name="T56" fmla="*/ 762 w 963"/>
                <a:gd name="T57" fmla="*/ 45 h 160"/>
                <a:gd name="T58" fmla="*/ 782 w 963"/>
                <a:gd name="T59" fmla="*/ 43 h 160"/>
                <a:gd name="T60" fmla="*/ 800 w 963"/>
                <a:gd name="T61" fmla="*/ 43 h 160"/>
                <a:gd name="T62" fmla="*/ 820 w 963"/>
                <a:gd name="T63" fmla="*/ 41 h 160"/>
                <a:gd name="T64" fmla="*/ 839 w 963"/>
                <a:gd name="T65" fmla="*/ 41 h 160"/>
                <a:gd name="T66" fmla="*/ 859 w 963"/>
                <a:gd name="T67" fmla="*/ 43 h 160"/>
                <a:gd name="T68" fmla="*/ 895 w 963"/>
                <a:gd name="T69" fmla="*/ 44 h 160"/>
                <a:gd name="T70" fmla="*/ 920 w 963"/>
                <a:gd name="T71" fmla="*/ 45 h 160"/>
                <a:gd name="T72" fmla="*/ 938 w 963"/>
                <a:gd name="T73" fmla="*/ 46 h 160"/>
                <a:gd name="T74" fmla="*/ 951 w 963"/>
                <a:gd name="T75" fmla="*/ 47 h 160"/>
                <a:gd name="T76" fmla="*/ 958 w 963"/>
                <a:gd name="T77" fmla="*/ 48 h 160"/>
                <a:gd name="T78" fmla="*/ 961 w 963"/>
                <a:gd name="T79" fmla="*/ 48 h 160"/>
                <a:gd name="T80" fmla="*/ 963 w 963"/>
                <a:gd name="T81" fmla="*/ 49 h 160"/>
                <a:gd name="T82" fmla="*/ 963 w 963"/>
                <a:gd name="T83" fmla="*/ 49 h 160"/>
                <a:gd name="T84" fmla="*/ 963 w 963"/>
                <a:gd name="T85" fmla="*/ 9 h 160"/>
                <a:gd name="T86" fmla="*/ 0 w 963"/>
                <a:gd name="T8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3" h="160">
                  <a:moveTo>
                    <a:pt x="0" y="0"/>
                  </a:moveTo>
                  <a:lnTo>
                    <a:pt x="7" y="160"/>
                  </a:lnTo>
                  <a:lnTo>
                    <a:pt x="8" y="160"/>
                  </a:lnTo>
                  <a:lnTo>
                    <a:pt x="14" y="160"/>
                  </a:lnTo>
                  <a:lnTo>
                    <a:pt x="22" y="160"/>
                  </a:lnTo>
                  <a:lnTo>
                    <a:pt x="33" y="160"/>
                  </a:lnTo>
                  <a:lnTo>
                    <a:pt x="48" y="160"/>
                  </a:lnTo>
                  <a:lnTo>
                    <a:pt x="65" y="159"/>
                  </a:lnTo>
                  <a:lnTo>
                    <a:pt x="86" y="158"/>
                  </a:lnTo>
                  <a:lnTo>
                    <a:pt x="110" y="157"/>
                  </a:lnTo>
                  <a:lnTo>
                    <a:pt x="138" y="154"/>
                  </a:lnTo>
                  <a:lnTo>
                    <a:pt x="168" y="151"/>
                  </a:lnTo>
                  <a:lnTo>
                    <a:pt x="201" y="147"/>
                  </a:lnTo>
                  <a:lnTo>
                    <a:pt x="238" y="142"/>
                  </a:lnTo>
                  <a:lnTo>
                    <a:pt x="277" y="136"/>
                  </a:lnTo>
                  <a:lnTo>
                    <a:pt x="320" y="129"/>
                  </a:lnTo>
                  <a:lnTo>
                    <a:pt x="365" y="121"/>
                  </a:lnTo>
                  <a:lnTo>
                    <a:pt x="413" y="110"/>
                  </a:lnTo>
                  <a:lnTo>
                    <a:pt x="462" y="100"/>
                  </a:lnTo>
                  <a:lnTo>
                    <a:pt x="505" y="91"/>
                  </a:lnTo>
                  <a:lnTo>
                    <a:pt x="546" y="83"/>
                  </a:lnTo>
                  <a:lnTo>
                    <a:pt x="581" y="75"/>
                  </a:lnTo>
                  <a:lnTo>
                    <a:pt x="615" y="68"/>
                  </a:lnTo>
                  <a:lnTo>
                    <a:pt x="644" y="62"/>
                  </a:lnTo>
                  <a:lnTo>
                    <a:pt x="671" y="57"/>
                  </a:lnTo>
                  <a:lnTo>
                    <a:pt x="697" y="53"/>
                  </a:lnTo>
                  <a:lnTo>
                    <a:pt x="720" y="49"/>
                  </a:lnTo>
                  <a:lnTo>
                    <a:pt x="742" y="47"/>
                  </a:lnTo>
                  <a:lnTo>
                    <a:pt x="762" y="45"/>
                  </a:lnTo>
                  <a:lnTo>
                    <a:pt x="782" y="43"/>
                  </a:lnTo>
                  <a:lnTo>
                    <a:pt x="800" y="43"/>
                  </a:lnTo>
                  <a:lnTo>
                    <a:pt x="820" y="41"/>
                  </a:lnTo>
                  <a:lnTo>
                    <a:pt x="839" y="41"/>
                  </a:lnTo>
                  <a:lnTo>
                    <a:pt x="859" y="43"/>
                  </a:lnTo>
                  <a:lnTo>
                    <a:pt x="895" y="44"/>
                  </a:lnTo>
                  <a:lnTo>
                    <a:pt x="920" y="45"/>
                  </a:lnTo>
                  <a:lnTo>
                    <a:pt x="938" y="46"/>
                  </a:lnTo>
                  <a:lnTo>
                    <a:pt x="951" y="47"/>
                  </a:lnTo>
                  <a:lnTo>
                    <a:pt x="958" y="48"/>
                  </a:lnTo>
                  <a:lnTo>
                    <a:pt x="961" y="48"/>
                  </a:lnTo>
                  <a:lnTo>
                    <a:pt x="963" y="49"/>
                  </a:lnTo>
                  <a:lnTo>
                    <a:pt x="963" y="49"/>
                  </a:lnTo>
                  <a:lnTo>
                    <a:pt x="96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72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1" name="Freeform 39"/>
            <p:cNvSpPr>
              <a:spLocks noChangeAspect="1"/>
            </p:cNvSpPr>
            <p:nvPr/>
          </p:nvSpPr>
          <p:spPr bwMode="auto">
            <a:xfrm>
              <a:off x="1154" y="2478"/>
              <a:ext cx="67" cy="59"/>
            </a:xfrm>
            <a:custGeom>
              <a:avLst/>
              <a:gdLst>
                <a:gd name="T0" fmla="*/ 10 w 132"/>
                <a:gd name="T1" fmla="*/ 0 h 120"/>
                <a:gd name="T2" fmla="*/ 0 w 132"/>
                <a:gd name="T3" fmla="*/ 120 h 120"/>
                <a:gd name="T4" fmla="*/ 132 w 132"/>
                <a:gd name="T5" fmla="*/ 41 h 120"/>
                <a:gd name="T6" fmla="*/ 10 w 1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20">
                  <a:moveTo>
                    <a:pt x="10" y="0"/>
                  </a:moveTo>
                  <a:lnTo>
                    <a:pt x="0" y="120"/>
                  </a:lnTo>
                  <a:lnTo>
                    <a:pt x="132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4F8E4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2" name="Freeform 40"/>
            <p:cNvSpPr>
              <a:spLocks noChangeAspect="1"/>
            </p:cNvSpPr>
            <p:nvPr/>
          </p:nvSpPr>
          <p:spPr bwMode="auto">
            <a:xfrm>
              <a:off x="1103" y="2478"/>
              <a:ext cx="57" cy="95"/>
            </a:xfrm>
            <a:custGeom>
              <a:avLst/>
              <a:gdLst>
                <a:gd name="T0" fmla="*/ 114 w 114"/>
                <a:gd name="T1" fmla="*/ 0 h 191"/>
                <a:gd name="T2" fmla="*/ 10 w 114"/>
                <a:gd name="T3" fmla="*/ 81 h 191"/>
                <a:gd name="T4" fmla="*/ 0 w 114"/>
                <a:gd name="T5" fmla="*/ 191 h 191"/>
                <a:gd name="T6" fmla="*/ 106 w 114"/>
                <a:gd name="T7" fmla="*/ 121 h 191"/>
                <a:gd name="T8" fmla="*/ 114 w 114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91">
                  <a:moveTo>
                    <a:pt x="114" y="0"/>
                  </a:moveTo>
                  <a:lnTo>
                    <a:pt x="10" y="81"/>
                  </a:lnTo>
                  <a:lnTo>
                    <a:pt x="0" y="191"/>
                  </a:lnTo>
                  <a:lnTo>
                    <a:pt x="106" y="12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91B78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3" name="Freeform 41"/>
            <p:cNvSpPr>
              <a:spLocks noChangeAspect="1"/>
            </p:cNvSpPr>
            <p:nvPr/>
          </p:nvSpPr>
          <p:spPr bwMode="auto">
            <a:xfrm>
              <a:off x="925" y="2330"/>
              <a:ext cx="533" cy="558"/>
            </a:xfrm>
            <a:custGeom>
              <a:avLst/>
              <a:gdLst>
                <a:gd name="T0" fmla="*/ 1065 w 1066"/>
                <a:gd name="T1" fmla="*/ 141 h 1116"/>
                <a:gd name="T2" fmla="*/ 1066 w 1066"/>
                <a:gd name="T3" fmla="*/ 0 h 1116"/>
                <a:gd name="T4" fmla="*/ 33 w 1066"/>
                <a:gd name="T5" fmla="*/ 706 h 1116"/>
                <a:gd name="T6" fmla="*/ 29 w 1066"/>
                <a:gd name="T7" fmla="*/ 756 h 1116"/>
                <a:gd name="T8" fmla="*/ 51 w 1066"/>
                <a:gd name="T9" fmla="*/ 742 h 1116"/>
                <a:gd name="T10" fmla="*/ 44 w 1066"/>
                <a:gd name="T11" fmla="*/ 804 h 1116"/>
                <a:gd name="T12" fmla="*/ 25 w 1066"/>
                <a:gd name="T13" fmla="*/ 814 h 1116"/>
                <a:gd name="T14" fmla="*/ 21 w 1066"/>
                <a:gd name="T15" fmla="*/ 851 h 1116"/>
                <a:gd name="T16" fmla="*/ 40 w 1066"/>
                <a:gd name="T17" fmla="*/ 842 h 1116"/>
                <a:gd name="T18" fmla="*/ 34 w 1066"/>
                <a:gd name="T19" fmla="*/ 900 h 1116"/>
                <a:gd name="T20" fmla="*/ 17 w 1066"/>
                <a:gd name="T21" fmla="*/ 907 h 1116"/>
                <a:gd name="T22" fmla="*/ 14 w 1066"/>
                <a:gd name="T23" fmla="*/ 947 h 1116"/>
                <a:gd name="T24" fmla="*/ 29 w 1066"/>
                <a:gd name="T25" fmla="*/ 941 h 1116"/>
                <a:gd name="T26" fmla="*/ 22 w 1066"/>
                <a:gd name="T27" fmla="*/ 1002 h 1116"/>
                <a:gd name="T28" fmla="*/ 10 w 1066"/>
                <a:gd name="T29" fmla="*/ 1006 h 1116"/>
                <a:gd name="T30" fmla="*/ 6 w 1066"/>
                <a:gd name="T31" fmla="*/ 1038 h 1116"/>
                <a:gd name="T32" fmla="*/ 19 w 1066"/>
                <a:gd name="T33" fmla="*/ 1035 h 1116"/>
                <a:gd name="T34" fmla="*/ 12 w 1066"/>
                <a:gd name="T35" fmla="*/ 1099 h 1116"/>
                <a:gd name="T36" fmla="*/ 2 w 1066"/>
                <a:gd name="T37" fmla="*/ 1100 h 1116"/>
                <a:gd name="T38" fmla="*/ 0 w 1066"/>
                <a:gd name="T39" fmla="*/ 1116 h 1116"/>
                <a:gd name="T40" fmla="*/ 1052 w 1066"/>
                <a:gd name="T41" fmla="*/ 1101 h 1116"/>
                <a:gd name="T42" fmla="*/ 1052 w 1066"/>
                <a:gd name="T43" fmla="*/ 1018 h 1116"/>
                <a:gd name="T44" fmla="*/ 1052 w 1066"/>
                <a:gd name="T45" fmla="*/ 1018 h 1116"/>
                <a:gd name="T46" fmla="*/ 1054 w 1066"/>
                <a:gd name="T47" fmla="*/ 842 h 1116"/>
                <a:gd name="T48" fmla="*/ 1055 w 1066"/>
                <a:gd name="T49" fmla="*/ 842 h 1116"/>
                <a:gd name="T50" fmla="*/ 1057 w 1066"/>
                <a:gd name="T51" fmla="*/ 753 h 1116"/>
                <a:gd name="T52" fmla="*/ 1055 w 1066"/>
                <a:gd name="T53" fmla="*/ 753 h 1116"/>
                <a:gd name="T54" fmla="*/ 1058 w 1066"/>
                <a:gd name="T55" fmla="*/ 601 h 1116"/>
                <a:gd name="T56" fmla="*/ 1058 w 1066"/>
                <a:gd name="T57" fmla="*/ 601 h 1116"/>
                <a:gd name="T58" fmla="*/ 1059 w 1066"/>
                <a:gd name="T59" fmla="*/ 515 h 1116"/>
                <a:gd name="T60" fmla="*/ 1059 w 1066"/>
                <a:gd name="T61" fmla="*/ 515 h 1116"/>
                <a:gd name="T62" fmla="*/ 1061 w 1066"/>
                <a:gd name="T63" fmla="*/ 373 h 1116"/>
                <a:gd name="T64" fmla="*/ 1061 w 1066"/>
                <a:gd name="T65" fmla="*/ 373 h 1116"/>
                <a:gd name="T66" fmla="*/ 1062 w 1066"/>
                <a:gd name="T67" fmla="*/ 288 h 1116"/>
                <a:gd name="T68" fmla="*/ 1062 w 1066"/>
                <a:gd name="T69" fmla="*/ 288 h 1116"/>
                <a:gd name="T70" fmla="*/ 1063 w 1066"/>
                <a:gd name="T71" fmla="*/ 141 h 1116"/>
                <a:gd name="T72" fmla="*/ 1065 w 1066"/>
                <a:gd name="T73" fmla="*/ 14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6" h="1116">
                  <a:moveTo>
                    <a:pt x="1065" y="141"/>
                  </a:moveTo>
                  <a:lnTo>
                    <a:pt x="1066" y="0"/>
                  </a:lnTo>
                  <a:lnTo>
                    <a:pt x="33" y="706"/>
                  </a:lnTo>
                  <a:lnTo>
                    <a:pt x="29" y="756"/>
                  </a:lnTo>
                  <a:lnTo>
                    <a:pt x="51" y="742"/>
                  </a:lnTo>
                  <a:lnTo>
                    <a:pt x="44" y="804"/>
                  </a:lnTo>
                  <a:lnTo>
                    <a:pt x="25" y="814"/>
                  </a:lnTo>
                  <a:lnTo>
                    <a:pt x="21" y="851"/>
                  </a:lnTo>
                  <a:lnTo>
                    <a:pt x="40" y="842"/>
                  </a:lnTo>
                  <a:lnTo>
                    <a:pt x="34" y="900"/>
                  </a:lnTo>
                  <a:lnTo>
                    <a:pt x="17" y="907"/>
                  </a:lnTo>
                  <a:lnTo>
                    <a:pt x="14" y="947"/>
                  </a:lnTo>
                  <a:lnTo>
                    <a:pt x="29" y="941"/>
                  </a:lnTo>
                  <a:lnTo>
                    <a:pt x="22" y="1002"/>
                  </a:lnTo>
                  <a:lnTo>
                    <a:pt x="10" y="1006"/>
                  </a:lnTo>
                  <a:lnTo>
                    <a:pt x="6" y="1038"/>
                  </a:lnTo>
                  <a:lnTo>
                    <a:pt x="19" y="1035"/>
                  </a:lnTo>
                  <a:lnTo>
                    <a:pt x="12" y="1099"/>
                  </a:lnTo>
                  <a:lnTo>
                    <a:pt x="2" y="1100"/>
                  </a:lnTo>
                  <a:lnTo>
                    <a:pt x="0" y="1116"/>
                  </a:lnTo>
                  <a:lnTo>
                    <a:pt x="1052" y="1101"/>
                  </a:lnTo>
                  <a:lnTo>
                    <a:pt x="1052" y="1018"/>
                  </a:lnTo>
                  <a:lnTo>
                    <a:pt x="1052" y="1018"/>
                  </a:lnTo>
                  <a:lnTo>
                    <a:pt x="1054" y="842"/>
                  </a:lnTo>
                  <a:lnTo>
                    <a:pt x="1055" y="842"/>
                  </a:lnTo>
                  <a:lnTo>
                    <a:pt x="1057" y="753"/>
                  </a:lnTo>
                  <a:lnTo>
                    <a:pt x="1055" y="753"/>
                  </a:lnTo>
                  <a:lnTo>
                    <a:pt x="1058" y="601"/>
                  </a:lnTo>
                  <a:lnTo>
                    <a:pt x="1058" y="601"/>
                  </a:lnTo>
                  <a:lnTo>
                    <a:pt x="1059" y="515"/>
                  </a:lnTo>
                  <a:lnTo>
                    <a:pt x="1059" y="515"/>
                  </a:lnTo>
                  <a:lnTo>
                    <a:pt x="1061" y="373"/>
                  </a:lnTo>
                  <a:lnTo>
                    <a:pt x="1061" y="373"/>
                  </a:lnTo>
                  <a:lnTo>
                    <a:pt x="1062" y="288"/>
                  </a:lnTo>
                  <a:lnTo>
                    <a:pt x="1062" y="288"/>
                  </a:lnTo>
                  <a:lnTo>
                    <a:pt x="1063" y="141"/>
                  </a:lnTo>
                  <a:lnTo>
                    <a:pt x="1065" y="141"/>
                  </a:lnTo>
                  <a:close/>
                </a:path>
              </a:pathLst>
            </a:custGeom>
            <a:solidFill>
              <a:srgbClr val="E2B57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4" name="Freeform 42"/>
            <p:cNvSpPr>
              <a:spLocks noChangeAspect="1"/>
            </p:cNvSpPr>
            <p:nvPr/>
          </p:nvSpPr>
          <p:spPr bwMode="auto">
            <a:xfrm>
              <a:off x="1362" y="2748"/>
              <a:ext cx="91" cy="98"/>
            </a:xfrm>
            <a:custGeom>
              <a:avLst/>
              <a:gdLst>
                <a:gd name="T0" fmla="*/ 177 w 180"/>
                <a:gd name="T1" fmla="*/ 182 h 196"/>
                <a:gd name="T2" fmla="*/ 0 w 180"/>
                <a:gd name="T3" fmla="*/ 196 h 196"/>
                <a:gd name="T4" fmla="*/ 5 w 180"/>
                <a:gd name="T5" fmla="*/ 38 h 196"/>
                <a:gd name="T6" fmla="*/ 180 w 180"/>
                <a:gd name="T7" fmla="*/ 0 h 196"/>
                <a:gd name="T8" fmla="*/ 177 w 180"/>
                <a:gd name="T9" fmla="*/ 182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96">
                  <a:moveTo>
                    <a:pt x="177" y="182"/>
                  </a:moveTo>
                  <a:lnTo>
                    <a:pt x="0" y="196"/>
                  </a:lnTo>
                  <a:lnTo>
                    <a:pt x="5" y="38"/>
                  </a:lnTo>
                  <a:lnTo>
                    <a:pt x="180" y="0"/>
                  </a:lnTo>
                  <a:lnTo>
                    <a:pt x="177" y="18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5" name="Freeform 43"/>
            <p:cNvSpPr>
              <a:spLocks noChangeAspect="1"/>
            </p:cNvSpPr>
            <p:nvPr/>
          </p:nvSpPr>
          <p:spPr bwMode="auto">
            <a:xfrm>
              <a:off x="1366" y="2631"/>
              <a:ext cx="88" cy="98"/>
            </a:xfrm>
            <a:custGeom>
              <a:avLst/>
              <a:gdLst>
                <a:gd name="T0" fmla="*/ 171 w 175"/>
                <a:gd name="T1" fmla="*/ 160 h 196"/>
                <a:gd name="T2" fmla="*/ 0 w 175"/>
                <a:gd name="T3" fmla="*/ 196 h 196"/>
                <a:gd name="T4" fmla="*/ 4 w 175"/>
                <a:gd name="T5" fmla="*/ 55 h 196"/>
                <a:gd name="T6" fmla="*/ 175 w 175"/>
                <a:gd name="T7" fmla="*/ 0 h 196"/>
                <a:gd name="T8" fmla="*/ 171 w 175"/>
                <a:gd name="T9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96">
                  <a:moveTo>
                    <a:pt x="171" y="160"/>
                  </a:moveTo>
                  <a:lnTo>
                    <a:pt x="0" y="196"/>
                  </a:lnTo>
                  <a:lnTo>
                    <a:pt x="4" y="55"/>
                  </a:lnTo>
                  <a:lnTo>
                    <a:pt x="175" y="0"/>
                  </a:lnTo>
                  <a:lnTo>
                    <a:pt x="171" y="16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6" name="Freeform 44"/>
            <p:cNvSpPr>
              <a:spLocks noChangeAspect="1"/>
            </p:cNvSpPr>
            <p:nvPr/>
          </p:nvSpPr>
          <p:spPr bwMode="auto">
            <a:xfrm>
              <a:off x="1370" y="2516"/>
              <a:ext cx="86" cy="103"/>
            </a:xfrm>
            <a:custGeom>
              <a:avLst/>
              <a:gdLst>
                <a:gd name="T0" fmla="*/ 169 w 171"/>
                <a:gd name="T1" fmla="*/ 137 h 205"/>
                <a:gd name="T2" fmla="*/ 0 w 171"/>
                <a:gd name="T3" fmla="*/ 205 h 205"/>
                <a:gd name="T4" fmla="*/ 4 w 171"/>
                <a:gd name="T5" fmla="*/ 78 h 205"/>
                <a:gd name="T6" fmla="*/ 171 w 171"/>
                <a:gd name="T7" fmla="*/ 0 h 205"/>
                <a:gd name="T8" fmla="*/ 169 w 171"/>
                <a:gd name="T9" fmla="*/ 13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205">
                  <a:moveTo>
                    <a:pt x="169" y="137"/>
                  </a:moveTo>
                  <a:lnTo>
                    <a:pt x="0" y="205"/>
                  </a:lnTo>
                  <a:lnTo>
                    <a:pt x="4" y="78"/>
                  </a:lnTo>
                  <a:lnTo>
                    <a:pt x="171" y="0"/>
                  </a:lnTo>
                  <a:lnTo>
                    <a:pt x="169" y="137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7" name="Freeform 45"/>
            <p:cNvSpPr>
              <a:spLocks noChangeAspect="1"/>
            </p:cNvSpPr>
            <p:nvPr/>
          </p:nvSpPr>
          <p:spPr bwMode="auto">
            <a:xfrm>
              <a:off x="1373" y="2399"/>
              <a:ext cx="84" cy="117"/>
            </a:xfrm>
            <a:custGeom>
              <a:avLst/>
              <a:gdLst>
                <a:gd name="T0" fmla="*/ 166 w 167"/>
                <a:gd name="T1" fmla="*/ 152 h 234"/>
                <a:gd name="T2" fmla="*/ 0 w 167"/>
                <a:gd name="T3" fmla="*/ 234 h 234"/>
                <a:gd name="T4" fmla="*/ 4 w 167"/>
                <a:gd name="T5" fmla="*/ 99 h 234"/>
                <a:gd name="T6" fmla="*/ 167 w 167"/>
                <a:gd name="T7" fmla="*/ 0 h 234"/>
                <a:gd name="T8" fmla="*/ 166 w 167"/>
                <a:gd name="T9" fmla="*/ 15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34">
                  <a:moveTo>
                    <a:pt x="166" y="152"/>
                  </a:moveTo>
                  <a:lnTo>
                    <a:pt x="0" y="234"/>
                  </a:lnTo>
                  <a:lnTo>
                    <a:pt x="4" y="99"/>
                  </a:lnTo>
                  <a:lnTo>
                    <a:pt x="167" y="0"/>
                  </a:lnTo>
                  <a:lnTo>
                    <a:pt x="166" y="15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8" name="Freeform 46"/>
            <p:cNvSpPr>
              <a:spLocks noChangeAspect="1"/>
            </p:cNvSpPr>
            <p:nvPr/>
          </p:nvSpPr>
          <p:spPr bwMode="auto">
            <a:xfrm>
              <a:off x="1004" y="2708"/>
              <a:ext cx="32" cy="48"/>
            </a:xfrm>
            <a:custGeom>
              <a:avLst/>
              <a:gdLst>
                <a:gd name="T0" fmla="*/ 59 w 66"/>
                <a:gd name="T1" fmla="*/ 74 h 96"/>
                <a:gd name="T2" fmla="*/ 0 w 66"/>
                <a:gd name="T3" fmla="*/ 96 h 96"/>
                <a:gd name="T4" fmla="*/ 7 w 66"/>
                <a:gd name="T5" fmla="*/ 28 h 96"/>
                <a:gd name="T6" fmla="*/ 66 w 66"/>
                <a:gd name="T7" fmla="*/ 0 h 96"/>
                <a:gd name="T8" fmla="*/ 59 w 66"/>
                <a:gd name="T9" fmla="*/ 7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96">
                  <a:moveTo>
                    <a:pt x="59" y="74"/>
                  </a:moveTo>
                  <a:lnTo>
                    <a:pt x="0" y="96"/>
                  </a:lnTo>
                  <a:lnTo>
                    <a:pt x="7" y="28"/>
                  </a:lnTo>
                  <a:lnTo>
                    <a:pt x="66" y="0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9" name="Freeform 47"/>
            <p:cNvSpPr>
              <a:spLocks noChangeAspect="1"/>
            </p:cNvSpPr>
            <p:nvPr/>
          </p:nvSpPr>
          <p:spPr bwMode="auto">
            <a:xfrm>
              <a:off x="1039" y="2689"/>
              <a:ext cx="40" cy="54"/>
            </a:xfrm>
            <a:custGeom>
              <a:avLst/>
              <a:gdLst>
                <a:gd name="T0" fmla="*/ 9 w 80"/>
                <a:gd name="T1" fmla="*/ 32 h 107"/>
                <a:gd name="T2" fmla="*/ 80 w 80"/>
                <a:gd name="T3" fmla="*/ 0 h 107"/>
                <a:gd name="T4" fmla="*/ 72 w 80"/>
                <a:gd name="T5" fmla="*/ 79 h 107"/>
                <a:gd name="T6" fmla="*/ 0 w 80"/>
                <a:gd name="T7" fmla="*/ 107 h 107"/>
                <a:gd name="T8" fmla="*/ 9 w 80"/>
                <a:gd name="T9" fmla="*/ 3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07">
                  <a:moveTo>
                    <a:pt x="9" y="32"/>
                  </a:moveTo>
                  <a:lnTo>
                    <a:pt x="80" y="0"/>
                  </a:lnTo>
                  <a:lnTo>
                    <a:pt x="72" y="79"/>
                  </a:lnTo>
                  <a:lnTo>
                    <a:pt x="0" y="107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0" name="Freeform 48"/>
            <p:cNvSpPr>
              <a:spLocks noChangeAspect="1"/>
            </p:cNvSpPr>
            <p:nvPr/>
          </p:nvSpPr>
          <p:spPr bwMode="auto">
            <a:xfrm>
              <a:off x="998" y="2770"/>
              <a:ext cx="33" cy="46"/>
            </a:xfrm>
            <a:custGeom>
              <a:avLst/>
              <a:gdLst>
                <a:gd name="T0" fmla="*/ 65 w 65"/>
                <a:gd name="T1" fmla="*/ 0 h 91"/>
                <a:gd name="T2" fmla="*/ 57 w 65"/>
                <a:gd name="T3" fmla="*/ 77 h 91"/>
                <a:gd name="T4" fmla="*/ 0 w 65"/>
                <a:gd name="T5" fmla="*/ 91 h 91"/>
                <a:gd name="T6" fmla="*/ 6 w 65"/>
                <a:gd name="T7" fmla="*/ 20 h 91"/>
                <a:gd name="T8" fmla="*/ 65 w 65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1">
                  <a:moveTo>
                    <a:pt x="65" y="0"/>
                  </a:moveTo>
                  <a:lnTo>
                    <a:pt x="57" y="77"/>
                  </a:lnTo>
                  <a:lnTo>
                    <a:pt x="0" y="91"/>
                  </a:lnTo>
                  <a:lnTo>
                    <a:pt x="6" y="2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1" name="Freeform 49"/>
            <p:cNvSpPr>
              <a:spLocks noChangeAspect="1"/>
            </p:cNvSpPr>
            <p:nvPr/>
          </p:nvSpPr>
          <p:spPr bwMode="auto">
            <a:xfrm>
              <a:off x="1033" y="2756"/>
              <a:ext cx="40" cy="52"/>
            </a:xfrm>
            <a:custGeom>
              <a:avLst/>
              <a:gdLst>
                <a:gd name="T0" fmla="*/ 8 w 79"/>
                <a:gd name="T1" fmla="*/ 23 h 102"/>
                <a:gd name="T2" fmla="*/ 79 w 79"/>
                <a:gd name="T3" fmla="*/ 0 h 102"/>
                <a:gd name="T4" fmla="*/ 71 w 79"/>
                <a:gd name="T5" fmla="*/ 85 h 102"/>
                <a:gd name="T6" fmla="*/ 0 w 79"/>
                <a:gd name="T7" fmla="*/ 102 h 102"/>
                <a:gd name="T8" fmla="*/ 8 w 79"/>
                <a:gd name="T9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02">
                  <a:moveTo>
                    <a:pt x="8" y="23"/>
                  </a:moveTo>
                  <a:lnTo>
                    <a:pt x="79" y="0"/>
                  </a:lnTo>
                  <a:lnTo>
                    <a:pt x="71" y="85"/>
                  </a:lnTo>
                  <a:lnTo>
                    <a:pt x="0" y="102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2" name="Freeform 50"/>
            <p:cNvSpPr>
              <a:spLocks noChangeAspect="1"/>
            </p:cNvSpPr>
            <p:nvPr/>
          </p:nvSpPr>
          <p:spPr bwMode="auto">
            <a:xfrm>
              <a:off x="1076" y="2738"/>
              <a:ext cx="51" cy="59"/>
            </a:xfrm>
            <a:custGeom>
              <a:avLst/>
              <a:gdLst>
                <a:gd name="T0" fmla="*/ 9 w 102"/>
                <a:gd name="T1" fmla="*/ 30 h 117"/>
                <a:gd name="T2" fmla="*/ 102 w 102"/>
                <a:gd name="T3" fmla="*/ 0 h 117"/>
                <a:gd name="T4" fmla="*/ 95 w 102"/>
                <a:gd name="T5" fmla="*/ 94 h 117"/>
                <a:gd name="T6" fmla="*/ 0 w 102"/>
                <a:gd name="T7" fmla="*/ 117 h 117"/>
                <a:gd name="T8" fmla="*/ 9 w 102"/>
                <a:gd name="T9" fmla="*/ 3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7">
                  <a:moveTo>
                    <a:pt x="9" y="30"/>
                  </a:moveTo>
                  <a:lnTo>
                    <a:pt x="102" y="0"/>
                  </a:lnTo>
                  <a:lnTo>
                    <a:pt x="95" y="94"/>
                  </a:lnTo>
                  <a:lnTo>
                    <a:pt x="0" y="117"/>
                  </a:lnTo>
                  <a:lnTo>
                    <a:pt x="9" y="30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3" name="Freeform 51"/>
            <p:cNvSpPr>
              <a:spLocks noChangeAspect="1"/>
            </p:cNvSpPr>
            <p:nvPr/>
          </p:nvSpPr>
          <p:spPr bwMode="auto">
            <a:xfrm>
              <a:off x="1084" y="2665"/>
              <a:ext cx="49" cy="61"/>
            </a:xfrm>
            <a:custGeom>
              <a:avLst/>
              <a:gdLst>
                <a:gd name="T0" fmla="*/ 0 w 98"/>
                <a:gd name="T1" fmla="*/ 124 h 124"/>
                <a:gd name="T2" fmla="*/ 9 w 98"/>
                <a:gd name="T3" fmla="*/ 41 h 124"/>
                <a:gd name="T4" fmla="*/ 98 w 98"/>
                <a:gd name="T5" fmla="*/ 0 h 124"/>
                <a:gd name="T6" fmla="*/ 91 w 98"/>
                <a:gd name="T7" fmla="*/ 89 h 124"/>
                <a:gd name="T8" fmla="*/ 0 w 98"/>
                <a:gd name="T9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24">
                  <a:moveTo>
                    <a:pt x="0" y="124"/>
                  </a:moveTo>
                  <a:lnTo>
                    <a:pt x="9" y="41"/>
                  </a:lnTo>
                  <a:lnTo>
                    <a:pt x="98" y="0"/>
                  </a:lnTo>
                  <a:lnTo>
                    <a:pt x="91" y="89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4" name="Freeform 52"/>
            <p:cNvSpPr>
              <a:spLocks noChangeAspect="1"/>
            </p:cNvSpPr>
            <p:nvPr/>
          </p:nvSpPr>
          <p:spPr bwMode="auto">
            <a:xfrm>
              <a:off x="1091" y="2589"/>
              <a:ext cx="47" cy="70"/>
            </a:xfrm>
            <a:custGeom>
              <a:avLst/>
              <a:gdLst>
                <a:gd name="T0" fmla="*/ 0 w 95"/>
                <a:gd name="T1" fmla="*/ 141 h 141"/>
                <a:gd name="T2" fmla="*/ 9 w 95"/>
                <a:gd name="T3" fmla="*/ 51 h 141"/>
                <a:gd name="T4" fmla="*/ 95 w 95"/>
                <a:gd name="T5" fmla="*/ 0 h 141"/>
                <a:gd name="T6" fmla="*/ 88 w 95"/>
                <a:gd name="T7" fmla="*/ 96 h 141"/>
                <a:gd name="T8" fmla="*/ 0 w 95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1">
                  <a:moveTo>
                    <a:pt x="0" y="141"/>
                  </a:moveTo>
                  <a:lnTo>
                    <a:pt x="9" y="51"/>
                  </a:lnTo>
                  <a:lnTo>
                    <a:pt x="95" y="0"/>
                  </a:lnTo>
                  <a:lnTo>
                    <a:pt x="88" y="96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5" name="Freeform 53"/>
            <p:cNvSpPr>
              <a:spLocks noChangeAspect="1"/>
            </p:cNvSpPr>
            <p:nvPr/>
          </p:nvSpPr>
          <p:spPr bwMode="auto">
            <a:xfrm>
              <a:off x="1046" y="2620"/>
              <a:ext cx="39" cy="62"/>
            </a:xfrm>
            <a:custGeom>
              <a:avLst/>
              <a:gdLst>
                <a:gd name="T0" fmla="*/ 72 w 78"/>
                <a:gd name="T1" fmla="*/ 86 h 123"/>
                <a:gd name="T2" fmla="*/ 0 w 78"/>
                <a:gd name="T3" fmla="*/ 123 h 123"/>
                <a:gd name="T4" fmla="*/ 8 w 78"/>
                <a:gd name="T5" fmla="*/ 42 h 123"/>
                <a:gd name="T6" fmla="*/ 78 w 78"/>
                <a:gd name="T7" fmla="*/ 0 h 123"/>
                <a:gd name="T8" fmla="*/ 72 w 78"/>
                <a:gd name="T9" fmla="*/ 8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23">
                  <a:moveTo>
                    <a:pt x="72" y="86"/>
                  </a:moveTo>
                  <a:lnTo>
                    <a:pt x="0" y="123"/>
                  </a:lnTo>
                  <a:lnTo>
                    <a:pt x="8" y="42"/>
                  </a:lnTo>
                  <a:lnTo>
                    <a:pt x="78" y="0"/>
                  </a:lnTo>
                  <a:lnTo>
                    <a:pt x="72" y="86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6" name="Freeform 54"/>
            <p:cNvSpPr>
              <a:spLocks noChangeAspect="1"/>
            </p:cNvSpPr>
            <p:nvPr/>
          </p:nvSpPr>
          <p:spPr bwMode="auto">
            <a:xfrm>
              <a:off x="1009" y="2646"/>
              <a:ext cx="33" cy="54"/>
            </a:xfrm>
            <a:custGeom>
              <a:avLst/>
              <a:gdLst>
                <a:gd name="T0" fmla="*/ 60 w 67"/>
                <a:gd name="T1" fmla="*/ 80 h 110"/>
                <a:gd name="T2" fmla="*/ 0 w 67"/>
                <a:gd name="T3" fmla="*/ 110 h 110"/>
                <a:gd name="T4" fmla="*/ 7 w 67"/>
                <a:gd name="T5" fmla="*/ 36 h 110"/>
                <a:gd name="T6" fmla="*/ 67 w 67"/>
                <a:gd name="T7" fmla="*/ 0 h 110"/>
                <a:gd name="T8" fmla="*/ 60 w 67"/>
                <a:gd name="T9" fmla="*/ 8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0">
                  <a:moveTo>
                    <a:pt x="60" y="80"/>
                  </a:moveTo>
                  <a:lnTo>
                    <a:pt x="0" y="110"/>
                  </a:lnTo>
                  <a:lnTo>
                    <a:pt x="7" y="36"/>
                  </a:lnTo>
                  <a:lnTo>
                    <a:pt x="67" y="0"/>
                  </a:lnTo>
                  <a:lnTo>
                    <a:pt x="60" y="8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7" name="Freeform 55"/>
            <p:cNvSpPr>
              <a:spLocks noChangeAspect="1"/>
            </p:cNvSpPr>
            <p:nvPr/>
          </p:nvSpPr>
          <p:spPr bwMode="auto">
            <a:xfrm>
              <a:off x="980" y="2667"/>
              <a:ext cx="27" cy="48"/>
            </a:xfrm>
            <a:custGeom>
              <a:avLst/>
              <a:gdLst>
                <a:gd name="T0" fmla="*/ 46 w 54"/>
                <a:gd name="T1" fmla="*/ 73 h 96"/>
                <a:gd name="T2" fmla="*/ 0 w 54"/>
                <a:gd name="T3" fmla="*/ 96 h 96"/>
                <a:gd name="T4" fmla="*/ 8 w 54"/>
                <a:gd name="T5" fmla="*/ 28 h 96"/>
                <a:gd name="T6" fmla="*/ 54 w 54"/>
                <a:gd name="T7" fmla="*/ 0 h 96"/>
                <a:gd name="T8" fmla="*/ 46 w 54"/>
                <a:gd name="T9" fmla="*/ 7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96">
                  <a:moveTo>
                    <a:pt x="46" y="73"/>
                  </a:moveTo>
                  <a:lnTo>
                    <a:pt x="0" y="96"/>
                  </a:lnTo>
                  <a:lnTo>
                    <a:pt x="8" y="28"/>
                  </a:lnTo>
                  <a:lnTo>
                    <a:pt x="54" y="0"/>
                  </a:lnTo>
                  <a:lnTo>
                    <a:pt x="46" y="73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8" name="Freeform 56"/>
            <p:cNvSpPr>
              <a:spLocks noChangeAspect="1"/>
            </p:cNvSpPr>
            <p:nvPr/>
          </p:nvSpPr>
          <p:spPr bwMode="auto">
            <a:xfrm>
              <a:off x="974" y="2725"/>
              <a:ext cx="27" cy="42"/>
            </a:xfrm>
            <a:custGeom>
              <a:avLst/>
              <a:gdLst>
                <a:gd name="T0" fmla="*/ 55 w 55"/>
                <a:gd name="T1" fmla="*/ 0 h 84"/>
                <a:gd name="T2" fmla="*/ 49 w 55"/>
                <a:gd name="T3" fmla="*/ 67 h 84"/>
                <a:gd name="T4" fmla="*/ 0 w 55"/>
                <a:gd name="T5" fmla="*/ 84 h 84"/>
                <a:gd name="T6" fmla="*/ 8 w 55"/>
                <a:gd name="T7" fmla="*/ 21 h 84"/>
                <a:gd name="T8" fmla="*/ 55 w 55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84">
                  <a:moveTo>
                    <a:pt x="55" y="0"/>
                  </a:moveTo>
                  <a:lnTo>
                    <a:pt x="49" y="67"/>
                  </a:lnTo>
                  <a:lnTo>
                    <a:pt x="0" y="84"/>
                  </a:lnTo>
                  <a:lnTo>
                    <a:pt x="8" y="2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" name="Freeform 57"/>
            <p:cNvSpPr>
              <a:spLocks noChangeAspect="1"/>
            </p:cNvSpPr>
            <p:nvPr/>
          </p:nvSpPr>
          <p:spPr bwMode="auto">
            <a:xfrm>
              <a:off x="967" y="2782"/>
              <a:ext cx="28" cy="41"/>
            </a:xfrm>
            <a:custGeom>
              <a:avLst/>
              <a:gdLst>
                <a:gd name="T0" fmla="*/ 57 w 57"/>
                <a:gd name="T1" fmla="*/ 0 h 83"/>
                <a:gd name="T2" fmla="*/ 50 w 57"/>
                <a:gd name="T3" fmla="*/ 72 h 83"/>
                <a:gd name="T4" fmla="*/ 0 w 57"/>
                <a:gd name="T5" fmla="*/ 83 h 83"/>
                <a:gd name="T6" fmla="*/ 9 w 57"/>
                <a:gd name="T7" fmla="*/ 16 h 83"/>
                <a:gd name="T8" fmla="*/ 57 w 57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83">
                  <a:moveTo>
                    <a:pt x="57" y="0"/>
                  </a:moveTo>
                  <a:lnTo>
                    <a:pt x="50" y="72"/>
                  </a:lnTo>
                  <a:lnTo>
                    <a:pt x="0" y="83"/>
                  </a:lnTo>
                  <a:lnTo>
                    <a:pt x="9" y="16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" name="Freeform 58"/>
            <p:cNvSpPr>
              <a:spLocks noChangeAspect="1"/>
            </p:cNvSpPr>
            <p:nvPr/>
          </p:nvSpPr>
          <p:spPr bwMode="auto">
            <a:xfrm>
              <a:off x="961" y="2837"/>
              <a:ext cx="29" cy="40"/>
            </a:xfrm>
            <a:custGeom>
              <a:avLst/>
              <a:gdLst>
                <a:gd name="T0" fmla="*/ 57 w 57"/>
                <a:gd name="T1" fmla="*/ 0 h 79"/>
                <a:gd name="T2" fmla="*/ 50 w 57"/>
                <a:gd name="T3" fmla="*/ 76 h 79"/>
                <a:gd name="T4" fmla="*/ 0 w 57"/>
                <a:gd name="T5" fmla="*/ 79 h 79"/>
                <a:gd name="T6" fmla="*/ 8 w 57"/>
                <a:gd name="T7" fmla="*/ 9 h 79"/>
                <a:gd name="T8" fmla="*/ 57 w 5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79">
                  <a:moveTo>
                    <a:pt x="57" y="0"/>
                  </a:moveTo>
                  <a:lnTo>
                    <a:pt x="50" y="76"/>
                  </a:lnTo>
                  <a:lnTo>
                    <a:pt x="0" y="79"/>
                  </a:lnTo>
                  <a:lnTo>
                    <a:pt x="8" y="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1" name="Freeform 59"/>
            <p:cNvSpPr>
              <a:spLocks noChangeAspect="1"/>
            </p:cNvSpPr>
            <p:nvPr/>
          </p:nvSpPr>
          <p:spPr bwMode="auto">
            <a:xfrm>
              <a:off x="992" y="2831"/>
              <a:ext cx="33" cy="43"/>
            </a:xfrm>
            <a:custGeom>
              <a:avLst/>
              <a:gdLst>
                <a:gd name="T0" fmla="*/ 7 w 66"/>
                <a:gd name="T1" fmla="*/ 10 h 88"/>
                <a:gd name="T2" fmla="*/ 66 w 66"/>
                <a:gd name="T3" fmla="*/ 0 h 88"/>
                <a:gd name="T4" fmla="*/ 58 w 66"/>
                <a:gd name="T5" fmla="*/ 83 h 88"/>
                <a:gd name="T6" fmla="*/ 0 w 66"/>
                <a:gd name="T7" fmla="*/ 88 h 88"/>
                <a:gd name="T8" fmla="*/ 7 w 66"/>
                <a:gd name="T9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8">
                  <a:moveTo>
                    <a:pt x="7" y="10"/>
                  </a:moveTo>
                  <a:lnTo>
                    <a:pt x="66" y="0"/>
                  </a:lnTo>
                  <a:lnTo>
                    <a:pt x="58" y="83"/>
                  </a:lnTo>
                  <a:lnTo>
                    <a:pt x="0" y="88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2" name="Freeform 60"/>
            <p:cNvSpPr>
              <a:spLocks noChangeAspect="1"/>
            </p:cNvSpPr>
            <p:nvPr/>
          </p:nvSpPr>
          <p:spPr bwMode="auto">
            <a:xfrm>
              <a:off x="1027" y="2822"/>
              <a:ext cx="40" cy="49"/>
            </a:xfrm>
            <a:custGeom>
              <a:avLst/>
              <a:gdLst>
                <a:gd name="T0" fmla="*/ 9 w 81"/>
                <a:gd name="T1" fmla="*/ 14 h 98"/>
                <a:gd name="T2" fmla="*/ 81 w 81"/>
                <a:gd name="T3" fmla="*/ 0 h 98"/>
                <a:gd name="T4" fmla="*/ 72 w 81"/>
                <a:gd name="T5" fmla="*/ 93 h 98"/>
                <a:gd name="T6" fmla="*/ 0 w 81"/>
                <a:gd name="T7" fmla="*/ 98 h 98"/>
                <a:gd name="T8" fmla="*/ 9 w 81"/>
                <a:gd name="T9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8">
                  <a:moveTo>
                    <a:pt x="9" y="14"/>
                  </a:moveTo>
                  <a:lnTo>
                    <a:pt x="81" y="0"/>
                  </a:lnTo>
                  <a:lnTo>
                    <a:pt x="72" y="93"/>
                  </a:lnTo>
                  <a:lnTo>
                    <a:pt x="0" y="98"/>
                  </a:lnTo>
                  <a:lnTo>
                    <a:pt x="9" y="14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3" name="Freeform 61"/>
            <p:cNvSpPr>
              <a:spLocks noChangeAspect="1"/>
            </p:cNvSpPr>
            <p:nvPr/>
          </p:nvSpPr>
          <p:spPr bwMode="auto">
            <a:xfrm>
              <a:off x="1069" y="2813"/>
              <a:ext cx="52" cy="56"/>
            </a:xfrm>
            <a:custGeom>
              <a:avLst/>
              <a:gdLst>
                <a:gd name="T0" fmla="*/ 11 w 105"/>
                <a:gd name="T1" fmla="*/ 18 h 112"/>
                <a:gd name="T2" fmla="*/ 0 w 105"/>
                <a:gd name="T3" fmla="*/ 112 h 112"/>
                <a:gd name="T4" fmla="*/ 98 w 105"/>
                <a:gd name="T5" fmla="*/ 104 h 112"/>
                <a:gd name="T6" fmla="*/ 105 w 105"/>
                <a:gd name="T7" fmla="*/ 0 h 112"/>
                <a:gd name="T8" fmla="*/ 11 w 105"/>
                <a:gd name="T9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112">
                  <a:moveTo>
                    <a:pt x="11" y="18"/>
                  </a:moveTo>
                  <a:lnTo>
                    <a:pt x="0" y="112"/>
                  </a:lnTo>
                  <a:lnTo>
                    <a:pt x="98" y="104"/>
                  </a:lnTo>
                  <a:lnTo>
                    <a:pt x="105" y="0"/>
                  </a:lnTo>
                  <a:lnTo>
                    <a:pt x="11" y="1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4" name="Freeform 62"/>
            <p:cNvSpPr>
              <a:spLocks noChangeAspect="1"/>
            </p:cNvSpPr>
            <p:nvPr/>
          </p:nvSpPr>
          <p:spPr bwMode="auto">
            <a:xfrm>
              <a:off x="1124" y="2790"/>
              <a:ext cx="117" cy="74"/>
            </a:xfrm>
            <a:custGeom>
              <a:avLst/>
              <a:gdLst>
                <a:gd name="T0" fmla="*/ 233 w 233"/>
                <a:gd name="T1" fmla="*/ 0 h 148"/>
                <a:gd name="T2" fmla="*/ 8 w 233"/>
                <a:gd name="T3" fmla="*/ 42 h 148"/>
                <a:gd name="T4" fmla="*/ 0 w 233"/>
                <a:gd name="T5" fmla="*/ 148 h 148"/>
                <a:gd name="T6" fmla="*/ 226 w 233"/>
                <a:gd name="T7" fmla="*/ 131 h 148"/>
                <a:gd name="T8" fmla="*/ 233 w 233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148">
                  <a:moveTo>
                    <a:pt x="233" y="0"/>
                  </a:moveTo>
                  <a:lnTo>
                    <a:pt x="8" y="42"/>
                  </a:lnTo>
                  <a:lnTo>
                    <a:pt x="0" y="148"/>
                  </a:lnTo>
                  <a:lnTo>
                    <a:pt x="226" y="13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5" name="Freeform 63"/>
            <p:cNvSpPr>
              <a:spLocks noChangeAspect="1"/>
            </p:cNvSpPr>
            <p:nvPr/>
          </p:nvSpPr>
          <p:spPr bwMode="auto">
            <a:xfrm>
              <a:off x="1131" y="2699"/>
              <a:ext cx="114" cy="85"/>
            </a:xfrm>
            <a:custGeom>
              <a:avLst/>
              <a:gdLst>
                <a:gd name="T0" fmla="*/ 0 w 227"/>
                <a:gd name="T1" fmla="*/ 169 h 169"/>
                <a:gd name="T2" fmla="*/ 8 w 227"/>
                <a:gd name="T3" fmla="*/ 72 h 169"/>
                <a:gd name="T4" fmla="*/ 227 w 227"/>
                <a:gd name="T5" fmla="*/ 0 h 169"/>
                <a:gd name="T6" fmla="*/ 221 w 227"/>
                <a:gd name="T7" fmla="*/ 115 h 169"/>
                <a:gd name="T8" fmla="*/ 0 w 227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169">
                  <a:moveTo>
                    <a:pt x="0" y="169"/>
                  </a:moveTo>
                  <a:lnTo>
                    <a:pt x="8" y="72"/>
                  </a:lnTo>
                  <a:lnTo>
                    <a:pt x="227" y="0"/>
                  </a:lnTo>
                  <a:lnTo>
                    <a:pt x="221" y="115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6" name="Freeform 64"/>
            <p:cNvSpPr>
              <a:spLocks noChangeAspect="1"/>
            </p:cNvSpPr>
            <p:nvPr/>
          </p:nvSpPr>
          <p:spPr bwMode="auto">
            <a:xfrm>
              <a:off x="1138" y="2611"/>
              <a:ext cx="111" cy="95"/>
            </a:xfrm>
            <a:custGeom>
              <a:avLst/>
              <a:gdLst>
                <a:gd name="T0" fmla="*/ 0 w 222"/>
                <a:gd name="T1" fmla="*/ 190 h 190"/>
                <a:gd name="T2" fmla="*/ 8 w 222"/>
                <a:gd name="T3" fmla="*/ 99 h 190"/>
                <a:gd name="T4" fmla="*/ 222 w 222"/>
                <a:gd name="T5" fmla="*/ 0 h 190"/>
                <a:gd name="T6" fmla="*/ 216 w 222"/>
                <a:gd name="T7" fmla="*/ 110 h 190"/>
                <a:gd name="T8" fmla="*/ 0 w 222"/>
                <a:gd name="T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90">
                  <a:moveTo>
                    <a:pt x="0" y="190"/>
                  </a:moveTo>
                  <a:lnTo>
                    <a:pt x="8" y="99"/>
                  </a:lnTo>
                  <a:lnTo>
                    <a:pt x="222" y="0"/>
                  </a:lnTo>
                  <a:lnTo>
                    <a:pt x="216" y="11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7" name="Freeform 65"/>
            <p:cNvSpPr>
              <a:spLocks noChangeAspect="1"/>
            </p:cNvSpPr>
            <p:nvPr/>
          </p:nvSpPr>
          <p:spPr bwMode="auto">
            <a:xfrm>
              <a:off x="1145" y="2521"/>
              <a:ext cx="108" cy="110"/>
            </a:xfrm>
            <a:custGeom>
              <a:avLst/>
              <a:gdLst>
                <a:gd name="T0" fmla="*/ 0 w 218"/>
                <a:gd name="T1" fmla="*/ 221 h 221"/>
                <a:gd name="T2" fmla="*/ 9 w 218"/>
                <a:gd name="T3" fmla="*/ 123 h 221"/>
                <a:gd name="T4" fmla="*/ 218 w 218"/>
                <a:gd name="T5" fmla="*/ 0 h 221"/>
                <a:gd name="T6" fmla="*/ 212 w 218"/>
                <a:gd name="T7" fmla="*/ 114 h 221"/>
                <a:gd name="T8" fmla="*/ 0 w 218"/>
                <a:gd name="T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21">
                  <a:moveTo>
                    <a:pt x="0" y="221"/>
                  </a:moveTo>
                  <a:lnTo>
                    <a:pt x="9" y="123"/>
                  </a:lnTo>
                  <a:lnTo>
                    <a:pt x="218" y="0"/>
                  </a:lnTo>
                  <a:lnTo>
                    <a:pt x="212" y="114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899ED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8" name="Freeform 66"/>
            <p:cNvSpPr>
              <a:spLocks noChangeAspect="1"/>
            </p:cNvSpPr>
            <p:nvPr/>
          </p:nvSpPr>
          <p:spPr bwMode="auto">
            <a:xfrm>
              <a:off x="951" y="2683"/>
              <a:ext cx="28" cy="47"/>
            </a:xfrm>
            <a:custGeom>
              <a:avLst/>
              <a:gdLst>
                <a:gd name="T0" fmla="*/ 9 w 57"/>
                <a:gd name="T1" fmla="*/ 29 h 94"/>
                <a:gd name="T2" fmla="*/ 57 w 57"/>
                <a:gd name="T3" fmla="*/ 0 h 94"/>
                <a:gd name="T4" fmla="*/ 49 w 57"/>
                <a:gd name="T5" fmla="*/ 69 h 94"/>
                <a:gd name="T6" fmla="*/ 0 w 57"/>
                <a:gd name="T7" fmla="*/ 94 h 94"/>
                <a:gd name="T8" fmla="*/ 9 w 57"/>
                <a:gd name="T9" fmla="*/ 2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4">
                  <a:moveTo>
                    <a:pt x="9" y="29"/>
                  </a:moveTo>
                  <a:lnTo>
                    <a:pt x="57" y="0"/>
                  </a:lnTo>
                  <a:lnTo>
                    <a:pt x="49" y="69"/>
                  </a:lnTo>
                  <a:lnTo>
                    <a:pt x="0" y="94"/>
                  </a:lnTo>
                  <a:lnTo>
                    <a:pt x="9" y="29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9" name="Freeform 67"/>
            <p:cNvSpPr>
              <a:spLocks noChangeAspect="1"/>
            </p:cNvSpPr>
            <p:nvPr/>
          </p:nvSpPr>
          <p:spPr bwMode="auto">
            <a:xfrm>
              <a:off x="945" y="2738"/>
              <a:ext cx="27" cy="40"/>
            </a:xfrm>
            <a:custGeom>
              <a:avLst/>
              <a:gdLst>
                <a:gd name="T0" fmla="*/ 8 w 55"/>
                <a:gd name="T1" fmla="*/ 22 h 79"/>
                <a:gd name="T2" fmla="*/ 55 w 55"/>
                <a:gd name="T3" fmla="*/ 0 h 79"/>
                <a:gd name="T4" fmla="*/ 47 w 55"/>
                <a:gd name="T5" fmla="*/ 62 h 79"/>
                <a:gd name="T6" fmla="*/ 0 w 55"/>
                <a:gd name="T7" fmla="*/ 79 h 79"/>
                <a:gd name="T8" fmla="*/ 8 w 55"/>
                <a:gd name="T9" fmla="*/ 2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9">
                  <a:moveTo>
                    <a:pt x="8" y="22"/>
                  </a:moveTo>
                  <a:lnTo>
                    <a:pt x="55" y="0"/>
                  </a:lnTo>
                  <a:lnTo>
                    <a:pt x="47" y="62"/>
                  </a:lnTo>
                  <a:lnTo>
                    <a:pt x="0" y="79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7A91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0" name="Freeform 68"/>
            <p:cNvSpPr>
              <a:spLocks noChangeAspect="1"/>
            </p:cNvSpPr>
            <p:nvPr/>
          </p:nvSpPr>
          <p:spPr bwMode="auto">
            <a:xfrm>
              <a:off x="938" y="2791"/>
              <a:ext cx="28" cy="39"/>
            </a:xfrm>
            <a:custGeom>
              <a:avLst/>
              <a:gdLst>
                <a:gd name="T0" fmla="*/ 8 w 56"/>
                <a:gd name="T1" fmla="*/ 16 h 77"/>
                <a:gd name="T2" fmla="*/ 56 w 56"/>
                <a:gd name="T3" fmla="*/ 0 h 77"/>
                <a:gd name="T4" fmla="*/ 47 w 56"/>
                <a:gd name="T5" fmla="*/ 65 h 77"/>
                <a:gd name="T6" fmla="*/ 0 w 56"/>
                <a:gd name="T7" fmla="*/ 77 h 77"/>
                <a:gd name="T8" fmla="*/ 8 w 56"/>
                <a:gd name="T9" fmla="*/ 1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7">
                  <a:moveTo>
                    <a:pt x="8" y="16"/>
                  </a:moveTo>
                  <a:lnTo>
                    <a:pt x="56" y="0"/>
                  </a:lnTo>
                  <a:lnTo>
                    <a:pt x="47" y="65"/>
                  </a:lnTo>
                  <a:lnTo>
                    <a:pt x="0" y="77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1" name="Freeform 69"/>
            <p:cNvSpPr>
              <a:spLocks noChangeAspect="1"/>
            </p:cNvSpPr>
            <p:nvPr/>
          </p:nvSpPr>
          <p:spPr bwMode="auto">
            <a:xfrm>
              <a:off x="931" y="2843"/>
              <a:ext cx="28" cy="36"/>
            </a:xfrm>
            <a:custGeom>
              <a:avLst/>
              <a:gdLst>
                <a:gd name="T0" fmla="*/ 9 w 56"/>
                <a:gd name="T1" fmla="*/ 9 h 73"/>
                <a:gd name="T2" fmla="*/ 56 w 56"/>
                <a:gd name="T3" fmla="*/ 0 h 73"/>
                <a:gd name="T4" fmla="*/ 48 w 56"/>
                <a:gd name="T5" fmla="*/ 69 h 73"/>
                <a:gd name="T6" fmla="*/ 0 w 56"/>
                <a:gd name="T7" fmla="*/ 73 h 73"/>
                <a:gd name="T8" fmla="*/ 9 w 56"/>
                <a:gd name="T9" fmla="*/ 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3">
                  <a:moveTo>
                    <a:pt x="9" y="9"/>
                  </a:moveTo>
                  <a:lnTo>
                    <a:pt x="56" y="0"/>
                  </a:lnTo>
                  <a:lnTo>
                    <a:pt x="48" y="69"/>
                  </a:lnTo>
                  <a:lnTo>
                    <a:pt x="0" y="73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2" name="Freeform 70"/>
            <p:cNvSpPr>
              <a:spLocks noChangeAspect="1"/>
            </p:cNvSpPr>
            <p:nvPr/>
          </p:nvSpPr>
          <p:spPr bwMode="auto">
            <a:xfrm>
              <a:off x="1251" y="2770"/>
              <a:ext cx="96" cy="84"/>
            </a:xfrm>
            <a:custGeom>
              <a:avLst/>
              <a:gdLst>
                <a:gd name="T0" fmla="*/ 188 w 192"/>
                <a:gd name="T1" fmla="*/ 153 h 168"/>
                <a:gd name="T2" fmla="*/ 0 w 192"/>
                <a:gd name="T3" fmla="*/ 168 h 168"/>
                <a:gd name="T4" fmla="*/ 6 w 192"/>
                <a:gd name="T5" fmla="*/ 36 h 168"/>
                <a:gd name="T6" fmla="*/ 192 w 192"/>
                <a:gd name="T7" fmla="*/ 0 h 168"/>
                <a:gd name="T8" fmla="*/ 188 w 192"/>
                <a:gd name="T9" fmla="*/ 15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68">
                  <a:moveTo>
                    <a:pt x="188" y="153"/>
                  </a:moveTo>
                  <a:lnTo>
                    <a:pt x="0" y="168"/>
                  </a:lnTo>
                  <a:lnTo>
                    <a:pt x="6" y="36"/>
                  </a:lnTo>
                  <a:lnTo>
                    <a:pt x="192" y="0"/>
                  </a:lnTo>
                  <a:lnTo>
                    <a:pt x="188" y="153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3" name="Freeform 71"/>
            <p:cNvSpPr>
              <a:spLocks noChangeAspect="1"/>
            </p:cNvSpPr>
            <p:nvPr/>
          </p:nvSpPr>
          <p:spPr bwMode="auto">
            <a:xfrm>
              <a:off x="1255" y="2665"/>
              <a:ext cx="95" cy="89"/>
            </a:xfrm>
            <a:custGeom>
              <a:avLst/>
              <a:gdLst>
                <a:gd name="T0" fmla="*/ 186 w 190"/>
                <a:gd name="T1" fmla="*/ 134 h 179"/>
                <a:gd name="T2" fmla="*/ 0 w 190"/>
                <a:gd name="T3" fmla="*/ 179 h 179"/>
                <a:gd name="T4" fmla="*/ 5 w 190"/>
                <a:gd name="T5" fmla="*/ 61 h 179"/>
                <a:gd name="T6" fmla="*/ 190 w 190"/>
                <a:gd name="T7" fmla="*/ 0 h 179"/>
                <a:gd name="T8" fmla="*/ 186 w 190"/>
                <a:gd name="T9" fmla="*/ 1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79">
                  <a:moveTo>
                    <a:pt x="186" y="134"/>
                  </a:moveTo>
                  <a:lnTo>
                    <a:pt x="0" y="179"/>
                  </a:lnTo>
                  <a:lnTo>
                    <a:pt x="5" y="61"/>
                  </a:lnTo>
                  <a:lnTo>
                    <a:pt x="190" y="0"/>
                  </a:lnTo>
                  <a:lnTo>
                    <a:pt x="186" y="134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4" name="Freeform 72"/>
            <p:cNvSpPr>
              <a:spLocks noChangeAspect="1"/>
            </p:cNvSpPr>
            <p:nvPr/>
          </p:nvSpPr>
          <p:spPr bwMode="auto">
            <a:xfrm>
              <a:off x="1259" y="2563"/>
              <a:ext cx="94" cy="98"/>
            </a:xfrm>
            <a:custGeom>
              <a:avLst/>
              <a:gdLst>
                <a:gd name="T0" fmla="*/ 185 w 188"/>
                <a:gd name="T1" fmla="*/ 125 h 194"/>
                <a:gd name="T2" fmla="*/ 0 w 188"/>
                <a:gd name="T3" fmla="*/ 194 h 194"/>
                <a:gd name="T4" fmla="*/ 5 w 188"/>
                <a:gd name="T5" fmla="*/ 83 h 194"/>
                <a:gd name="T6" fmla="*/ 188 w 188"/>
                <a:gd name="T7" fmla="*/ 0 h 194"/>
                <a:gd name="T8" fmla="*/ 185 w 188"/>
                <a:gd name="T9" fmla="*/ 12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94">
                  <a:moveTo>
                    <a:pt x="185" y="125"/>
                  </a:moveTo>
                  <a:lnTo>
                    <a:pt x="0" y="194"/>
                  </a:lnTo>
                  <a:lnTo>
                    <a:pt x="5" y="83"/>
                  </a:lnTo>
                  <a:lnTo>
                    <a:pt x="188" y="0"/>
                  </a:lnTo>
                  <a:lnTo>
                    <a:pt x="185" y="125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5" name="Freeform 73"/>
            <p:cNvSpPr>
              <a:spLocks noChangeAspect="1"/>
            </p:cNvSpPr>
            <p:nvPr/>
          </p:nvSpPr>
          <p:spPr bwMode="auto">
            <a:xfrm>
              <a:off x="1263" y="2460"/>
              <a:ext cx="93" cy="112"/>
            </a:xfrm>
            <a:custGeom>
              <a:avLst/>
              <a:gdLst>
                <a:gd name="T0" fmla="*/ 182 w 186"/>
                <a:gd name="T1" fmla="*/ 131 h 224"/>
                <a:gd name="T2" fmla="*/ 0 w 186"/>
                <a:gd name="T3" fmla="*/ 224 h 224"/>
                <a:gd name="T4" fmla="*/ 5 w 186"/>
                <a:gd name="T5" fmla="*/ 108 h 224"/>
                <a:gd name="T6" fmla="*/ 186 w 186"/>
                <a:gd name="T7" fmla="*/ 0 h 224"/>
                <a:gd name="T8" fmla="*/ 182 w 186"/>
                <a:gd name="T9" fmla="*/ 13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224">
                  <a:moveTo>
                    <a:pt x="182" y="131"/>
                  </a:moveTo>
                  <a:lnTo>
                    <a:pt x="0" y="224"/>
                  </a:lnTo>
                  <a:lnTo>
                    <a:pt x="5" y="108"/>
                  </a:lnTo>
                  <a:lnTo>
                    <a:pt x="186" y="0"/>
                  </a:lnTo>
                  <a:lnTo>
                    <a:pt x="182" y="131"/>
                  </a:lnTo>
                  <a:close/>
                </a:path>
              </a:pathLst>
            </a:custGeom>
            <a:solidFill>
              <a:srgbClr val="AABAE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6" name="Freeform 74"/>
            <p:cNvSpPr>
              <a:spLocks noChangeAspect="1"/>
            </p:cNvSpPr>
            <p:nvPr/>
          </p:nvSpPr>
          <p:spPr bwMode="auto">
            <a:xfrm>
              <a:off x="1451" y="2330"/>
              <a:ext cx="478" cy="552"/>
            </a:xfrm>
            <a:custGeom>
              <a:avLst/>
              <a:gdLst>
                <a:gd name="T0" fmla="*/ 14 w 956"/>
                <a:gd name="T1" fmla="*/ 0 h 1106"/>
                <a:gd name="T2" fmla="*/ 13 w 956"/>
                <a:gd name="T3" fmla="*/ 147 h 1106"/>
                <a:gd name="T4" fmla="*/ 13 w 956"/>
                <a:gd name="T5" fmla="*/ 147 h 1106"/>
                <a:gd name="T6" fmla="*/ 10 w 956"/>
                <a:gd name="T7" fmla="*/ 311 h 1106"/>
                <a:gd name="T8" fmla="*/ 9 w 956"/>
                <a:gd name="T9" fmla="*/ 373 h 1106"/>
                <a:gd name="T10" fmla="*/ 9 w 956"/>
                <a:gd name="T11" fmla="*/ 373 h 1106"/>
                <a:gd name="T12" fmla="*/ 3 w 956"/>
                <a:gd name="T13" fmla="*/ 773 h 1106"/>
                <a:gd name="T14" fmla="*/ 3 w 956"/>
                <a:gd name="T15" fmla="*/ 773 h 1106"/>
                <a:gd name="T16" fmla="*/ 3 w 956"/>
                <a:gd name="T17" fmla="*/ 811 h 1106"/>
                <a:gd name="T18" fmla="*/ 0 w 956"/>
                <a:gd name="T19" fmla="*/ 1101 h 1106"/>
                <a:gd name="T20" fmla="*/ 956 w 956"/>
                <a:gd name="T21" fmla="*/ 1106 h 1106"/>
                <a:gd name="T22" fmla="*/ 956 w 956"/>
                <a:gd name="T23" fmla="*/ 1088 h 1106"/>
                <a:gd name="T24" fmla="*/ 956 w 956"/>
                <a:gd name="T25" fmla="*/ 981 h 1106"/>
                <a:gd name="T26" fmla="*/ 956 w 956"/>
                <a:gd name="T27" fmla="*/ 939 h 1106"/>
                <a:gd name="T28" fmla="*/ 956 w 956"/>
                <a:gd name="T29" fmla="*/ 841 h 1106"/>
                <a:gd name="T30" fmla="*/ 956 w 956"/>
                <a:gd name="T31" fmla="*/ 787 h 1106"/>
                <a:gd name="T32" fmla="*/ 956 w 956"/>
                <a:gd name="T33" fmla="*/ 706 h 1106"/>
                <a:gd name="T34" fmla="*/ 956 w 956"/>
                <a:gd name="T35" fmla="*/ 655 h 1106"/>
                <a:gd name="T36" fmla="*/ 956 w 956"/>
                <a:gd name="T37" fmla="*/ 575 h 1106"/>
                <a:gd name="T38" fmla="*/ 956 w 956"/>
                <a:gd name="T39" fmla="*/ 548 h 1106"/>
                <a:gd name="T40" fmla="*/ 956 w 956"/>
                <a:gd name="T41" fmla="*/ 489 h 1106"/>
                <a:gd name="T42" fmla="*/ 14 w 956"/>
                <a:gd name="T4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6" h="1106">
                  <a:moveTo>
                    <a:pt x="14" y="0"/>
                  </a:moveTo>
                  <a:lnTo>
                    <a:pt x="13" y="147"/>
                  </a:lnTo>
                  <a:lnTo>
                    <a:pt x="13" y="147"/>
                  </a:lnTo>
                  <a:lnTo>
                    <a:pt x="10" y="311"/>
                  </a:lnTo>
                  <a:lnTo>
                    <a:pt x="9" y="373"/>
                  </a:lnTo>
                  <a:lnTo>
                    <a:pt x="9" y="373"/>
                  </a:lnTo>
                  <a:lnTo>
                    <a:pt x="3" y="773"/>
                  </a:lnTo>
                  <a:lnTo>
                    <a:pt x="3" y="773"/>
                  </a:lnTo>
                  <a:lnTo>
                    <a:pt x="3" y="811"/>
                  </a:lnTo>
                  <a:lnTo>
                    <a:pt x="0" y="1101"/>
                  </a:lnTo>
                  <a:lnTo>
                    <a:pt x="956" y="1106"/>
                  </a:lnTo>
                  <a:lnTo>
                    <a:pt x="956" y="1088"/>
                  </a:lnTo>
                  <a:lnTo>
                    <a:pt x="956" y="981"/>
                  </a:lnTo>
                  <a:lnTo>
                    <a:pt x="956" y="939"/>
                  </a:lnTo>
                  <a:lnTo>
                    <a:pt x="956" y="841"/>
                  </a:lnTo>
                  <a:lnTo>
                    <a:pt x="956" y="787"/>
                  </a:lnTo>
                  <a:lnTo>
                    <a:pt x="956" y="706"/>
                  </a:lnTo>
                  <a:lnTo>
                    <a:pt x="956" y="655"/>
                  </a:lnTo>
                  <a:lnTo>
                    <a:pt x="956" y="575"/>
                  </a:lnTo>
                  <a:lnTo>
                    <a:pt x="956" y="548"/>
                  </a:lnTo>
                  <a:lnTo>
                    <a:pt x="956" y="48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4F5B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7" name="Freeform 75"/>
            <p:cNvSpPr>
              <a:spLocks noChangeAspect="1"/>
            </p:cNvSpPr>
            <p:nvPr/>
          </p:nvSpPr>
          <p:spPr bwMode="auto">
            <a:xfrm>
              <a:off x="1575" y="2767"/>
              <a:ext cx="147" cy="92"/>
            </a:xfrm>
            <a:custGeom>
              <a:avLst/>
              <a:gdLst>
                <a:gd name="T0" fmla="*/ 0 w 293"/>
                <a:gd name="T1" fmla="*/ 0 h 185"/>
                <a:gd name="T2" fmla="*/ 285 w 293"/>
                <a:gd name="T3" fmla="*/ 44 h 185"/>
                <a:gd name="T4" fmla="*/ 293 w 293"/>
                <a:gd name="T5" fmla="*/ 185 h 185"/>
                <a:gd name="T6" fmla="*/ 3 w 293"/>
                <a:gd name="T7" fmla="*/ 164 h 185"/>
                <a:gd name="T8" fmla="*/ 0 w 293"/>
                <a:gd name="T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85">
                  <a:moveTo>
                    <a:pt x="0" y="0"/>
                  </a:moveTo>
                  <a:lnTo>
                    <a:pt x="285" y="44"/>
                  </a:lnTo>
                  <a:lnTo>
                    <a:pt x="293" y="185"/>
                  </a:lnTo>
                  <a:lnTo>
                    <a:pt x="3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8" name="Freeform 76"/>
            <p:cNvSpPr>
              <a:spLocks noChangeAspect="1"/>
            </p:cNvSpPr>
            <p:nvPr/>
          </p:nvSpPr>
          <p:spPr bwMode="auto">
            <a:xfrm>
              <a:off x="1451" y="2748"/>
              <a:ext cx="108" cy="99"/>
            </a:xfrm>
            <a:custGeom>
              <a:avLst/>
              <a:gdLst>
                <a:gd name="T0" fmla="*/ 215 w 215"/>
                <a:gd name="T1" fmla="*/ 199 h 199"/>
                <a:gd name="T2" fmla="*/ 0 w 215"/>
                <a:gd name="T3" fmla="*/ 182 h 199"/>
                <a:gd name="T4" fmla="*/ 3 w 215"/>
                <a:gd name="T5" fmla="*/ 0 h 199"/>
                <a:gd name="T6" fmla="*/ 212 w 215"/>
                <a:gd name="T7" fmla="*/ 33 h 199"/>
                <a:gd name="T8" fmla="*/ 215 w 215"/>
                <a:gd name="T9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99">
                  <a:moveTo>
                    <a:pt x="215" y="199"/>
                  </a:moveTo>
                  <a:lnTo>
                    <a:pt x="0" y="182"/>
                  </a:lnTo>
                  <a:lnTo>
                    <a:pt x="3" y="0"/>
                  </a:lnTo>
                  <a:lnTo>
                    <a:pt x="212" y="33"/>
                  </a:lnTo>
                  <a:lnTo>
                    <a:pt x="215" y="199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9" name="Freeform 77"/>
            <p:cNvSpPr>
              <a:spLocks noChangeAspect="1"/>
            </p:cNvSpPr>
            <p:nvPr/>
          </p:nvSpPr>
          <p:spPr bwMode="auto">
            <a:xfrm>
              <a:off x="1570" y="2557"/>
              <a:ext cx="140" cy="102"/>
            </a:xfrm>
            <a:custGeom>
              <a:avLst/>
              <a:gdLst>
                <a:gd name="T0" fmla="*/ 273 w 280"/>
                <a:gd name="T1" fmla="*/ 95 h 204"/>
                <a:gd name="T2" fmla="*/ 280 w 280"/>
                <a:gd name="T3" fmla="*/ 204 h 204"/>
                <a:gd name="T4" fmla="*/ 3 w 280"/>
                <a:gd name="T5" fmla="*/ 122 h 204"/>
                <a:gd name="T6" fmla="*/ 0 w 280"/>
                <a:gd name="T7" fmla="*/ 0 h 204"/>
                <a:gd name="T8" fmla="*/ 273 w 280"/>
                <a:gd name="T9" fmla="*/ 95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204">
                  <a:moveTo>
                    <a:pt x="273" y="95"/>
                  </a:moveTo>
                  <a:lnTo>
                    <a:pt x="280" y="204"/>
                  </a:lnTo>
                  <a:lnTo>
                    <a:pt x="3" y="122"/>
                  </a:lnTo>
                  <a:lnTo>
                    <a:pt x="0" y="0"/>
                  </a:lnTo>
                  <a:lnTo>
                    <a:pt x="273" y="95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0" name="Freeform 78"/>
            <p:cNvSpPr>
              <a:spLocks noChangeAspect="1"/>
            </p:cNvSpPr>
            <p:nvPr/>
          </p:nvSpPr>
          <p:spPr bwMode="auto">
            <a:xfrm>
              <a:off x="1568" y="2453"/>
              <a:ext cx="137" cy="118"/>
            </a:xfrm>
            <a:custGeom>
              <a:avLst/>
              <a:gdLst>
                <a:gd name="T0" fmla="*/ 3 w 274"/>
                <a:gd name="T1" fmla="*/ 130 h 236"/>
                <a:gd name="T2" fmla="*/ 0 w 274"/>
                <a:gd name="T3" fmla="*/ 0 h 236"/>
                <a:gd name="T4" fmla="*/ 267 w 274"/>
                <a:gd name="T5" fmla="*/ 121 h 236"/>
                <a:gd name="T6" fmla="*/ 274 w 274"/>
                <a:gd name="T7" fmla="*/ 236 h 236"/>
                <a:gd name="T8" fmla="*/ 3 w 274"/>
                <a:gd name="T9" fmla="*/ 13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236">
                  <a:moveTo>
                    <a:pt x="3" y="130"/>
                  </a:moveTo>
                  <a:lnTo>
                    <a:pt x="0" y="0"/>
                  </a:lnTo>
                  <a:lnTo>
                    <a:pt x="267" y="121"/>
                  </a:lnTo>
                  <a:lnTo>
                    <a:pt x="274" y="236"/>
                  </a:lnTo>
                  <a:lnTo>
                    <a:pt x="3" y="13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1" name="Freeform 79"/>
            <p:cNvSpPr>
              <a:spLocks noChangeAspect="1"/>
            </p:cNvSpPr>
            <p:nvPr/>
          </p:nvSpPr>
          <p:spPr bwMode="auto">
            <a:xfrm>
              <a:off x="1572" y="2663"/>
              <a:ext cx="144" cy="99"/>
            </a:xfrm>
            <a:custGeom>
              <a:avLst/>
              <a:gdLst>
                <a:gd name="T0" fmla="*/ 280 w 287"/>
                <a:gd name="T1" fmla="*/ 68 h 198"/>
                <a:gd name="T2" fmla="*/ 287 w 287"/>
                <a:gd name="T3" fmla="*/ 198 h 198"/>
                <a:gd name="T4" fmla="*/ 3 w 287"/>
                <a:gd name="T5" fmla="*/ 149 h 198"/>
                <a:gd name="T6" fmla="*/ 0 w 287"/>
                <a:gd name="T7" fmla="*/ 0 h 198"/>
                <a:gd name="T8" fmla="*/ 280 w 287"/>
                <a:gd name="T9" fmla="*/ 6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198">
                  <a:moveTo>
                    <a:pt x="280" y="68"/>
                  </a:moveTo>
                  <a:lnTo>
                    <a:pt x="287" y="198"/>
                  </a:lnTo>
                  <a:lnTo>
                    <a:pt x="3" y="149"/>
                  </a:lnTo>
                  <a:lnTo>
                    <a:pt x="0" y="0"/>
                  </a:lnTo>
                  <a:lnTo>
                    <a:pt x="280" y="68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2" name="Freeform 80"/>
            <p:cNvSpPr>
              <a:spLocks noChangeAspect="1"/>
            </p:cNvSpPr>
            <p:nvPr/>
          </p:nvSpPr>
          <p:spPr bwMode="auto">
            <a:xfrm>
              <a:off x="1733" y="2791"/>
              <a:ext cx="104" cy="76"/>
            </a:xfrm>
            <a:custGeom>
              <a:avLst/>
              <a:gdLst>
                <a:gd name="T0" fmla="*/ 0 w 209"/>
                <a:gd name="T1" fmla="*/ 0 h 153"/>
                <a:gd name="T2" fmla="*/ 200 w 209"/>
                <a:gd name="T3" fmla="*/ 30 h 153"/>
                <a:gd name="T4" fmla="*/ 209 w 209"/>
                <a:gd name="T5" fmla="*/ 153 h 153"/>
                <a:gd name="T6" fmla="*/ 7 w 209"/>
                <a:gd name="T7" fmla="*/ 138 h 153"/>
                <a:gd name="T8" fmla="*/ 0 w 209"/>
                <a:gd name="T9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153">
                  <a:moveTo>
                    <a:pt x="0" y="0"/>
                  </a:moveTo>
                  <a:lnTo>
                    <a:pt x="200" y="30"/>
                  </a:lnTo>
                  <a:lnTo>
                    <a:pt x="209" y="153"/>
                  </a:lnTo>
                  <a:lnTo>
                    <a:pt x="7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3" name="Freeform 81"/>
            <p:cNvSpPr>
              <a:spLocks noChangeAspect="1"/>
            </p:cNvSpPr>
            <p:nvPr/>
          </p:nvSpPr>
          <p:spPr bwMode="auto">
            <a:xfrm>
              <a:off x="1727" y="2701"/>
              <a:ext cx="104" cy="81"/>
            </a:xfrm>
            <a:custGeom>
              <a:avLst/>
              <a:gdLst>
                <a:gd name="T0" fmla="*/ 7 w 207"/>
                <a:gd name="T1" fmla="*/ 127 h 162"/>
                <a:gd name="T2" fmla="*/ 0 w 207"/>
                <a:gd name="T3" fmla="*/ 0 h 162"/>
                <a:gd name="T4" fmla="*/ 199 w 207"/>
                <a:gd name="T5" fmla="*/ 48 h 162"/>
                <a:gd name="T6" fmla="*/ 207 w 207"/>
                <a:gd name="T7" fmla="*/ 162 h 162"/>
                <a:gd name="T8" fmla="*/ 7 w 207"/>
                <a:gd name="T9" fmla="*/ 127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62">
                  <a:moveTo>
                    <a:pt x="7" y="127"/>
                  </a:moveTo>
                  <a:lnTo>
                    <a:pt x="0" y="0"/>
                  </a:lnTo>
                  <a:lnTo>
                    <a:pt x="199" y="48"/>
                  </a:lnTo>
                  <a:lnTo>
                    <a:pt x="207" y="162"/>
                  </a:lnTo>
                  <a:lnTo>
                    <a:pt x="7" y="127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4" name="Freeform 82"/>
            <p:cNvSpPr>
              <a:spLocks noChangeAspect="1"/>
            </p:cNvSpPr>
            <p:nvPr/>
          </p:nvSpPr>
          <p:spPr bwMode="auto">
            <a:xfrm>
              <a:off x="1722" y="2610"/>
              <a:ext cx="103" cy="82"/>
            </a:xfrm>
            <a:custGeom>
              <a:avLst/>
              <a:gdLst>
                <a:gd name="T0" fmla="*/ 6 w 205"/>
                <a:gd name="T1" fmla="*/ 107 h 165"/>
                <a:gd name="T2" fmla="*/ 0 w 205"/>
                <a:gd name="T3" fmla="*/ 0 h 165"/>
                <a:gd name="T4" fmla="*/ 200 w 205"/>
                <a:gd name="T5" fmla="*/ 69 h 165"/>
                <a:gd name="T6" fmla="*/ 205 w 205"/>
                <a:gd name="T7" fmla="*/ 165 h 165"/>
                <a:gd name="T8" fmla="*/ 6 w 205"/>
                <a:gd name="T9" fmla="*/ 10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65">
                  <a:moveTo>
                    <a:pt x="6" y="107"/>
                  </a:moveTo>
                  <a:lnTo>
                    <a:pt x="0" y="0"/>
                  </a:lnTo>
                  <a:lnTo>
                    <a:pt x="200" y="69"/>
                  </a:lnTo>
                  <a:lnTo>
                    <a:pt x="205" y="165"/>
                  </a:lnTo>
                  <a:lnTo>
                    <a:pt x="6" y="107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" name="Freeform 83"/>
            <p:cNvSpPr>
              <a:spLocks noChangeAspect="1"/>
            </p:cNvSpPr>
            <p:nvPr/>
          </p:nvSpPr>
          <p:spPr bwMode="auto">
            <a:xfrm>
              <a:off x="1718" y="2521"/>
              <a:ext cx="101" cy="94"/>
            </a:xfrm>
            <a:custGeom>
              <a:avLst/>
              <a:gdLst>
                <a:gd name="T0" fmla="*/ 6 w 204"/>
                <a:gd name="T1" fmla="*/ 111 h 187"/>
                <a:gd name="T2" fmla="*/ 0 w 204"/>
                <a:gd name="T3" fmla="*/ 0 h 187"/>
                <a:gd name="T4" fmla="*/ 197 w 204"/>
                <a:gd name="T5" fmla="*/ 90 h 187"/>
                <a:gd name="T6" fmla="*/ 204 w 204"/>
                <a:gd name="T7" fmla="*/ 187 h 187"/>
                <a:gd name="T8" fmla="*/ 6 w 204"/>
                <a:gd name="T9" fmla="*/ 1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87">
                  <a:moveTo>
                    <a:pt x="6" y="111"/>
                  </a:moveTo>
                  <a:lnTo>
                    <a:pt x="0" y="0"/>
                  </a:lnTo>
                  <a:lnTo>
                    <a:pt x="197" y="90"/>
                  </a:lnTo>
                  <a:lnTo>
                    <a:pt x="204" y="187"/>
                  </a:lnTo>
                  <a:lnTo>
                    <a:pt x="6" y="111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6" name="Freeform 84"/>
            <p:cNvSpPr>
              <a:spLocks noChangeAspect="1"/>
            </p:cNvSpPr>
            <p:nvPr/>
          </p:nvSpPr>
          <p:spPr bwMode="auto">
            <a:xfrm>
              <a:off x="1456" y="2399"/>
              <a:ext cx="97" cy="113"/>
            </a:xfrm>
            <a:custGeom>
              <a:avLst/>
              <a:gdLst>
                <a:gd name="T0" fmla="*/ 191 w 194"/>
                <a:gd name="T1" fmla="*/ 95 h 227"/>
                <a:gd name="T2" fmla="*/ 1 w 194"/>
                <a:gd name="T3" fmla="*/ 0 h 227"/>
                <a:gd name="T4" fmla="*/ 0 w 194"/>
                <a:gd name="T5" fmla="*/ 152 h 227"/>
                <a:gd name="T6" fmla="*/ 194 w 194"/>
                <a:gd name="T7" fmla="*/ 227 h 227"/>
                <a:gd name="T8" fmla="*/ 191 w 194"/>
                <a:gd name="T9" fmla="*/ 9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27">
                  <a:moveTo>
                    <a:pt x="191" y="95"/>
                  </a:moveTo>
                  <a:lnTo>
                    <a:pt x="1" y="0"/>
                  </a:lnTo>
                  <a:lnTo>
                    <a:pt x="0" y="152"/>
                  </a:lnTo>
                  <a:lnTo>
                    <a:pt x="194" y="227"/>
                  </a:lnTo>
                  <a:lnTo>
                    <a:pt x="191" y="95"/>
                  </a:lnTo>
                  <a:close/>
                </a:path>
              </a:pathLst>
            </a:custGeom>
            <a:solidFill>
              <a:srgbClr val="4C6D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7" name="Freeform 85"/>
            <p:cNvSpPr>
              <a:spLocks noChangeAspect="1"/>
            </p:cNvSpPr>
            <p:nvPr/>
          </p:nvSpPr>
          <p:spPr bwMode="auto">
            <a:xfrm>
              <a:off x="1454" y="2516"/>
              <a:ext cx="101" cy="97"/>
            </a:xfrm>
            <a:custGeom>
              <a:avLst/>
              <a:gdLst>
                <a:gd name="T0" fmla="*/ 198 w 200"/>
                <a:gd name="T1" fmla="*/ 69 h 195"/>
                <a:gd name="T2" fmla="*/ 200 w 200"/>
                <a:gd name="T3" fmla="*/ 195 h 195"/>
                <a:gd name="T4" fmla="*/ 0 w 200"/>
                <a:gd name="T5" fmla="*/ 137 h 195"/>
                <a:gd name="T6" fmla="*/ 2 w 200"/>
                <a:gd name="T7" fmla="*/ 0 h 195"/>
                <a:gd name="T8" fmla="*/ 198 w 200"/>
                <a:gd name="T9" fmla="*/ 6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195">
                  <a:moveTo>
                    <a:pt x="198" y="69"/>
                  </a:moveTo>
                  <a:lnTo>
                    <a:pt x="200" y="195"/>
                  </a:lnTo>
                  <a:lnTo>
                    <a:pt x="0" y="137"/>
                  </a:lnTo>
                  <a:lnTo>
                    <a:pt x="2" y="0"/>
                  </a:lnTo>
                  <a:lnTo>
                    <a:pt x="198" y="69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8" name="Freeform 86"/>
            <p:cNvSpPr>
              <a:spLocks noChangeAspect="1"/>
            </p:cNvSpPr>
            <p:nvPr/>
          </p:nvSpPr>
          <p:spPr bwMode="auto">
            <a:xfrm>
              <a:off x="1452" y="2631"/>
              <a:ext cx="105" cy="102"/>
            </a:xfrm>
            <a:custGeom>
              <a:avLst/>
              <a:gdLst>
                <a:gd name="T0" fmla="*/ 4 w 211"/>
                <a:gd name="T1" fmla="*/ 0 h 204"/>
                <a:gd name="T2" fmla="*/ 206 w 211"/>
                <a:gd name="T3" fmla="*/ 56 h 204"/>
                <a:gd name="T4" fmla="*/ 211 w 211"/>
                <a:gd name="T5" fmla="*/ 204 h 204"/>
                <a:gd name="T6" fmla="*/ 0 w 211"/>
                <a:gd name="T7" fmla="*/ 160 h 204"/>
                <a:gd name="T8" fmla="*/ 4 w 211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04">
                  <a:moveTo>
                    <a:pt x="4" y="0"/>
                  </a:moveTo>
                  <a:lnTo>
                    <a:pt x="206" y="56"/>
                  </a:lnTo>
                  <a:lnTo>
                    <a:pt x="211" y="204"/>
                  </a:lnTo>
                  <a:lnTo>
                    <a:pt x="0" y="16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9" name="Freeform 87"/>
            <p:cNvSpPr>
              <a:spLocks noChangeAspect="1"/>
            </p:cNvSpPr>
            <p:nvPr/>
          </p:nvSpPr>
          <p:spPr bwMode="auto">
            <a:xfrm>
              <a:off x="1843" y="2808"/>
              <a:ext cx="85" cy="66"/>
            </a:xfrm>
            <a:custGeom>
              <a:avLst/>
              <a:gdLst>
                <a:gd name="T0" fmla="*/ 170 w 170"/>
                <a:gd name="T1" fmla="*/ 132 h 132"/>
                <a:gd name="T2" fmla="*/ 9 w 170"/>
                <a:gd name="T3" fmla="*/ 121 h 132"/>
                <a:gd name="T4" fmla="*/ 0 w 170"/>
                <a:gd name="T5" fmla="*/ 0 h 132"/>
                <a:gd name="T6" fmla="*/ 161 w 170"/>
                <a:gd name="T7" fmla="*/ 24 h 132"/>
                <a:gd name="T8" fmla="*/ 170 w 170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2">
                  <a:moveTo>
                    <a:pt x="170" y="132"/>
                  </a:moveTo>
                  <a:lnTo>
                    <a:pt x="9" y="121"/>
                  </a:lnTo>
                  <a:lnTo>
                    <a:pt x="0" y="0"/>
                  </a:lnTo>
                  <a:lnTo>
                    <a:pt x="161" y="24"/>
                  </a:lnTo>
                  <a:lnTo>
                    <a:pt x="170" y="132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0" name="Freeform 88"/>
            <p:cNvSpPr>
              <a:spLocks noChangeAspect="1"/>
            </p:cNvSpPr>
            <p:nvPr/>
          </p:nvSpPr>
          <p:spPr bwMode="auto">
            <a:xfrm>
              <a:off x="1837" y="2727"/>
              <a:ext cx="85" cy="71"/>
            </a:xfrm>
            <a:custGeom>
              <a:avLst/>
              <a:gdLst>
                <a:gd name="T0" fmla="*/ 169 w 169"/>
                <a:gd name="T1" fmla="*/ 140 h 140"/>
                <a:gd name="T2" fmla="*/ 8 w 169"/>
                <a:gd name="T3" fmla="*/ 113 h 140"/>
                <a:gd name="T4" fmla="*/ 0 w 169"/>
                <a:gd name="T5" fmla="*/ 0 h 140"/>
                <a:gd name="T6" fmla="*/ 161 w 169"/>
                <a:gd name="T7" fmla="*/ 40 h 140"/>
                <a:gd name="T8" fmla="*/ 169 w 169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0">
                  <a:moveTo>
                    <a:pt x="169" y="140"/>
                  </a:moveTo>
                  <a:lnTo>
                    <a:pt x="8" y="113"/>
                  </a:lnTo>
                  <a:lnTo>
                    <a:pt x="0" y="0"/>
                  </a:lnTo>
                  <a:lnTo>
                    <a:pt x="161" y="40"/>
                  </a:lnTo>
                  <a:lnTo>
                    <a:pt x="169" y="14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1" name="Freeform 89"/>
            <p:cNvSpPr>
              <a:spLocks noChangeAspect="1"/>
            </p:cNvSpPr>
            <p:nvPr/>
          </p:nvSpPr>
          <p:spPr bwMode="auto">
            <a:xfrm>
              <a:off x="1831" y="2648"/>
              <a:ext cx="85" cy="71"/>
            </a:xfrm>
            <a:custGeom>
              <a:avLst/>
              <a:gdLst>
                <a:gd name="T0" fmla="*/ 169 w 169"/>
                <a:gd name="T1" fmla="*/ 142 h 142"/>
                <a:gd name="T2" fmla="*/ 7 w 169"/>
                <a:gd name="T3" fmla="*/ 94 h 142"/>
                <a:gd name="T4" fmla="*/ 0 w 169"/>
                <a:gd name="T5" fmla="*/ 0 h 142"/>
                <a:gd name="T6" fmla="*/ 162 w 169"/>
                <a:gd name="T7" fmla="*/ 58 h 142"/>
                <a:gd name="T8" fmla="*/ 169 w 169"/>
                <a:gd name="T9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42">
                  <a:moveTo>
                    <a:pt x="169" y="142"/>
                  </a:moveTo>
                  <a:lnTo>
                    <a:pt x="7" y="94"/>
                  </a:lnTo>
                  <a:lnTo>
                    <a:pt x="0" y="0"/>
                  </a:lnTo>
                  <a:lnTo>
                    <a:pt x="162" y="58"/>
                  </a:lnTo>
                  <a:lnTo>
                    <a:pt x="169" y="142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2" name="Freeform 90"/>
            <p:cNvSpPr>
              <a:spLocks noChangeAspect="1"/>
            </p:cNvSpPr>
            <p:nvPr/>
          </p:nvSpPr>
          <p:spPr bwMode="auto">
            <a:xfrm>
              <a:off x="1825" y="2570"/>
              <a:ext cx="85" cy="80"/>
            </a:xfrm>
            <a:custGeom>
              <a:avLst/>
              <a:gdLst>
                <a:gd name="T0" fmla="*/ 169 w 169"/>
                <a:gd name="T1" fmla="*/ 160 h 160"/>
                <a:gd name="T2" fmla="*/ 6 w 169"/>
                <a:gd name="T3" fmla="*/ 96 h 160"/>
                <a:gd name="T4" fmla="*/ 0 w 169"/>
                <a:gd name="T5" fmla="*/ 0 h 160"/>
                <a:gd name="T6" fmla="*/ 162 w 169"/>
                <a:gd name="T7" fmla="*/ 72 h 160"/>
                <a:gd name="T8" fmla="*/ 169 w 169"/>
                <a:gd name="T9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160">
                  <a:moveTo>
                    <a:pt x="169" y="160"/>
                  </a:moveTo>
                  <a:lnTo>
                    <a:pt x="6" y="96"/>
                  </a:lnTo>
                  <a:lnTo>
                    <a:pt x="0" y="0"/>
                  </a:lnTo>
                  <a:lnTo>
                    <a:pt x="162" y="72"/>
                  </a:lnTo>
                  <a:lnTo>
                    <a:pt x="169" y="160"/>
                  </a:lnTo>
                  <a:close/>
                </a:path>
              </a:pathLst>
            </a:custGeom>
            <a:solidFill>
              <a:srgbClr val="4263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3" name="Freeform 91"/>
            <p:cNvSpPr>
              <a:spLocks noChangeAspect="1"/>
            </p:cNvSpPr>
            <p:nvPr/>
          </p:nvSpPr>
          <p:spPr bwMode="auto">
            <a:xfrm>
              <a:off x="918" y="2913"/>
              <a:ext cx="540" cy="66"/>
            </a:xfrm>
            <a:custGeom>
              <a:avLst/>
              <a:gdLst>
                <a:gd name="T0" fmla="*/ 0 w 1079"/>
                <a:gd name="T1" fmla="*/ 0 h 132"/>
                <a:gd name="T2" fmla="*/ 1079 w 1079"/>
                <a:gd name="T3" fmla="*/ 114 h 132"/>
                <a:gd name="T4" fmla="*/ 1058 w 1079"/>
                <a:gd name="T5" fmla="*/ 132 h 132"/>
                <a:gd name="T6" fmla="*/ 0 w 107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9" h="132">
                  <a:moveTo>
                    <a:pt x="0" y="0"/>
                  </a:moveTo>
                  <a:lnTo>
                    <a:pt x="1079" y="114"/>
                  </a:lnTo>
                  <a:lnTo>
                    <a:pt x="1058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6B6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4" name="Freeform 92"/>
            <p:cNvSpPr>
              <a:spLocks noChangeAspect="1"/>
            </p:cNvSpPr>
            <p:nvPr/>
          </p:nvSpPr>
          <p:spPr bwMode="auto">
            <a:xfrm>
              <a:off x="1122" y="2513"/>
              <a:ext cx="20" cy="34"/>
            </a:xfrm>
            <a:custGeom>
              <a:avLst/>
              <a:gdLst>
                <a:gd name="T0" fmla="*/ 39 w 39"/>
                <a:gd name="T1" fmla="*/ 0 h 66"/>
                <a:gd name="T2" fmla="*/ 12 w 39"/>
                <a:gd name="T3" fmla="*/ 20 h 66"/>
                <a:gd name="T4" fmla="*/ 10 w 39"/>
                <a:gd name="T5" fmla="*/ 51 h 66"/>
                <a:gd name="T6" fmla="*/ 1 w 39"/>
                <a:gd name="T7" fmla="*/ 57 h 66"/>
                <a:gd name="T8" fmla="*/ 0 w 39"/>
                <a:gd name="T9" fmla="*/ 66 h 66"/>
                <a:gd name="T10" fmla="*/ 14 w 39"/>
                <a:gd name="T11" fmla="*/ 56 h 66"/>
                <a:gd name="T12" fmla="*/ 18 w 39"/>
                <a:gd name="T13" fmla="*/ 25 h 66"/>
                <a:gd name="T14" fmla="*/ 38 w 39"/>
                <a:gd name="T15" fmla="*/ 9 h 66"/>
                <a:gd name="T16" fmla="*/ 39 w 39"/>
                <a:gd name="T17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66">
                  <a:moveTo>
                    <a:pt x="39" y="0"/>
                  </a:moveTo>
                  <a:lnTo>
                    <a:pt x="12" y="20"/>
                  </a:lnTo>
                  <a:lnTo>
                    <a:pt x="10" y="51"/>
                  </a:lnTo>
                  <a:lnTo>
                    <a:pt x="1" y="57"/>
                  </a:lnTo>
                  <a:lnTo>
                    <a:pt x="0" y="66"/>
                  </a:lnTo>
                  <a:lnTo>
                    <a:pt x="14" y="56"/>
                  </a:lnTo>
                  <a:lnTo>
                    <a:pt x="18" y="25"/>
                  </a:lnTo>
                  <a:lnTo>
                    <a:pt x="38" y="9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" name="Freeform 93"/>
            <p:cNvSpPr>
              <a:spLocks noChangeAspect="1"/>
            </p:cNvSpPr>
            <p:nvPr/>
          </p:nvSpPr>
          <p:spPr bwMode="auto">
            <a:xfrm>
              <a:off x="1128" y="2505"/>
              <a:ext cx="5" cy="12"/>
            </a:xfrm>
            <a:custGeom>
              <a:avLst/>
              <a:gdLst>
                <a:gd name="T0" fmla="*/ 0 w 8"/>
                <a:gd name="T1" fmla="*/ 25 h 25"/>
                <a:gd name="T2" fmla="*/ 7 w 8"/>
                <a:gd name="T3" fmla="*/ 20 h 25"/>
                <a:gd name="T4" fmla="*/ 8 w 8"/>
                <a:gd name="T5" fmla="*/ 0 h 25"/>
                <a:gd name="T6" fmla="*/ 2 w 8"/>
                <a:gd name="T7" fmla="*/ 6 h 25"/>
                <a:gd name="T8" fmla="*/ 0 w 8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5">
                  <a:moveTo>
                    <a:pt x="0" y="25"/>
                  </a:moveTo>
                  <a:lnTo>
                    <a:pt x="7" y="20"/>
                  </a:lnTo>
                  <a:lnTo>
                    <a:pt x="8" y="0"/>
                  </a:lnTo>
                  <a:lnTo>
                    <a:pt x="2" y="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6" name="Freeform 94"/>
            <p:cNvSpPr>
              <a:spLocks noChangeAspect="1"/>
            </p:cNvSpPr>
            <p:nvPr/>
          </p:nvSpPr>
          <p:spPr bwMode="auto">
            <a:xfrm>
              <a:off x="1142" y="2489"/>
              <a:ext cx="11" cy="42"/>
            </a:xfrm>
            <a:custGeom>
              <a:avLst/>
              <a:gdLst>
                <a:gd name="T0" fmla="*/ 15 w 21"/>
                <a:gd name="T1" fmla="*/ 7 h 84"/>
                <a:gd name="T2" fmla="*/ 9 w 21"/>
                <a:gd name="T3" fmla="*/ 69 h 84"/>
                <a:gd name="T4" fmla="*/ 1 w 21"/>
                <a:gd name="T5" fmla="*/ 75 h 84"/>
                <a:gd name="T6" fmla="*/ 0 w 21"/>
                <a:gd name="T7" fmla="*/ 84 h 84"/>
                <a:gd name="T8" fmla="*/ 13 w 21"/>
                <a:gd name="T9" fmla="*/ 74 h 84"/>
                <a:gd name="T10" fmla="*/ 21 w 21"/>
                <a:gd name="T11" fmla="*/ 0 h 84"/>
                <a:gd name="T12" fmla="*/ 15 w 21"/>
                <a:gd name="T13" fmla="*/ 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84">
                  <a:moveTo>
                    <a:pt x="15" y="7"/>
                  </a:moveTo>
                  <a:lnTo>
                    <a:pt x="9" y="69"/>
                  </a:lnTo>
                  <a:lnTo>
                    <a:pt x="1" y="75"/>
                  </a:lnTo>
                  <a:lnTo>
                    <a:pt x="0" y="84"/>
                  </a:lnTo>
                  <a:lnTo>
                    <a:pt x="13" y="74"/>
                  </a:lnTo>
                  <a:lnTo>
                    <a:pt x="21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7" name="Freeform 95"/>
            <p:cNvSpPr>
              <a:spLocks noChangeAspect="1"/>
            </p:cNvSpPr>
            <p:nvPr/>
          </p:nvSpPr>
          <p:spPr bwMode="auto">
            <a:xfrm>
              <a:off x="1118" y="2488"/>
              <a:ext cx="31" cy="58"/>
            </a:xfrm>
            <a:custGeom>
              <a:avLst/>
              <a:gdLst>
                <a:gd name="T0" fmla="*/ 49 w 62"/>
                <a:gd name="T1" fmla="*/ 13 h 115"/>
                <a:gd name="T2" fmla="*/ 45 w 62"/>
                <a:gd name="T3" fmla="*/ 38 h 115"/>
                <a:gd name="T4" fmla="*/ 19 w 62"/>
                <a:gd name="T5" fmla="*/ 61 h 115"/>
                <a:gd name="T6" fmla="*/ 21 w 62"/>
                <a:gd name="T7" fmla="*/ 31 h 115"/>
                <a:gd name="T8" fmla="*/ 7 w 62"/>
                <a:gd name="T9" fmla="*/ 45 h 115"/>
                <a:gd name="T10" fmla="*/ 0 w 62"/>
                <a:gd name="T11" fmla="*/ 115 h 115"/>
                <a:gd name="T12" fmla="*/ 14 w 62"/>
                <a:gd name="T13" fmla="*/ 105 h 115"/>
                <a:gd name="T14" fmla="*/ 18 w 62"/>
                <a:gd name="T15" fmla="*/ 75 h 115"/>
                <a:gd name="T16" fmla="*/ 44 w 62"/>
                <a:gd name="T17" fmla="*/ 53 h 115"/>
                <a:gd name="T18" fmla="*/ 41 w 62"/>
                <a:gd name="T19" fmla="*/ 84 h 115"/>
                <a:gd name="T20" fmla="*/ 54 w 62"/>
                <a:gd name="T21" fmla="*/ 74 h 115"/>
                <a:gd name="T22" fmla="*/ 62 w 62"/>
                <a:gd name="T23" fmla="*/ 0 h 115"/>
                <a:gd name="T24" fmla="*/ 49 w 62"/>
                <a:gd name="T25" fmla="*/ 1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15">
                  <a:moveTo>
                    <a:pt x="49" y="13"/>
                  </a:moveTo>
                  <a:lnTo>
                    <a:pt x="45" y="38"/>
                  </a:lnTo>
                  <a:lnTo>
                    <a:pt x="19" y="61"/>
                  </a:lnTo>
                  <a:lnTo>
                    <a:pt x="21" y="31"/>
                  </a:lnTo>
                  <a:lnTo>
                    <a:pt x="7" y="45"/>
                  </a:lnTo>
                  <a:lnTo>
                    <a:pt x="0" y="115"/>
                  </a:lnTo>
                  <a:lnTo>
                    <a:pt x="14" y="105"/>
                  </a:lnTo>
                  <a:lnTo>
                    <a:pt x="18" y="75"/>
                  </a:lnTo>
                  <a:lnTo>
                    <a:pt x="44" y="53"/>
                  </a:lnTo>
                  <a:lnTo>
                    <a:pt x="41" y="84"/>
                  </a:lnTo>
                  <a:lnTo>
                    <a:pt x="54" y="74"/>
                  </a:lnTo>
                  <a:lnTo>
                    <a:pt x="62" y="0"/>
                  </a:lnTo>
                  <a:lnTo>
                    <a:pt x="49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8" name="Rectangle 96"/>
            <p:cNvSpPr>
              <a:spLocks noChangeAspect="1" noChangeArrowheads="1"/>
            </p:cNvSpPr>
            <p:nvPr/>
          </p:nvSpPr>
          <p:spPr bwMode="auto">
            <a:xfrm>
              <a:off x="880" y="2930"/>
              <a:ext cx="10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9" name="Rectangle 97"/>
            <p:cNvSpPr>
              <a:spLocks noChangeAspect="1" noChangeArrowheads="1"/>
            </p:cNvSpPr>
            <p:nvPr/>
          </p:nvSpPr>
          <p:spPr bwMode="auto">
            <a:xfrm>
              <a:off x="969" y="2957"/>
              <a:ext cx="16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0" name="Rectangle 98"/>
            <p:cNvSpPr>
              <a:spLocks noChangeAspect="1" noChangeArrowheads="1"/>
            </p:cNvSpPr>
            <p:nvPr/>
          </p:nvSpPr>
          <p:spPr bwMode="auto">
            <a:xfrm>
              <a:off x="1147" y="3012"/>
              <a:ext cx="289" cy="1"/>
            </a:xfrm>
            <a:prstGeom prst="rect">
              <a:avLst/>
            </a:prstGeom>
            <a:solidFill>
              <a:srgbClr val="0F608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1" name="Freeform 99"/>
            <p:cNvSpPr>
              <a:spLocks noChangeAspect="1"/>
            </p:cNvSpPr>
            <p:nvPr/>
          </p:nvSpPr>
          <p:spPr bwMode="auto">
            <a:xfrm>
              <a:off x="1457" y="2880"/>
              <a:ext cx="482" cy="90"/>
            </a:xfrm>
            <a:custGeom>
              <a:avLst/>
              <a:gdLst>
                <a:gd name="T0" fmla="*/ 929 w 962"/>
                <a:gd name="T1" fmla="*/ 16 h 181"/>
                <a:gd name="T2" fmla="*/ 912 w 962"/>
                <a:gd name="T3" fmla="*/ 13 h 181"/>
                <a:gd name="T4" fmla="*/ 888 w 962"/>
                <a:gd name="T5" fmla="*/ 14 h 181"/>
                <a:gd name="T6" fmla="*/ 863 w 962"/>
                <a:gd name="T7" fmla="*/ 15 h 181"/>
                <a:gd name="T8" fmla="*/ 830 w 962"/>
                <a:gd name="T9" fmla="*/ 4 h 181"/>
                <a:gd name="T10" fmla="*/ 788 w 962"/>
                <a:gd name="T11" fmla="*/ 1 h 181"/>
                <a:gd name="T12" fmla="*/ 749 w 962"/>
                <a:gd name="T13" fmla="*/ 19 h 181"/>
                <a:gd name="T14" fmla="*/ 734 w 962"/>
                <a:gd name="T15" fmla="*/ 21 h 181"/>
                <a:gd name="T16" fmla="*/ 718 w 962"/>
                <a:gd name="T17" fmla="*/ 20 h 181"/>
                <a:gd name="T18" fmla="*/ 702 w 962"/>
                <a:gd name="T19" fmla="*/ 20 h 181"/>
                <a:gd name="T20" fmla="*/ 685 w 962"/>
                <a:gd name="T21" fmla="*/ 29 h 181"/>
                <a:gd name="T22" fmla="*/ 647 w 962"/>
                <a:gd name="T23" fmla="*/ 28 h 181"/>
                <a:gd name="T24" fmla="*/ 609 w 962"/>
                <a:gd name="T25" fmla="*/ 27 h 181"/>
                <a:gd name="T26" fmla="*/ 574 w 962"/>
                <a:gd name="T27" fmla="*/ 37 h 181"/>
                <a:gd name="T28" fmla="*/ 551 w 962"/>
                <a:gd name="T29" fmla="*/ 77 h 181"/>
                <a:gd name="T30" fmla="*/ 528 w 962"/>
                <a:gd name="T31" fmla="*/ 78 h 181"/>
                <a:gd name="T32" fmla="*/ 512 w 962"/>
                <a:gd name="T33" fmla="*/ 88 h 181"/>
                <a:gd name="T34" fmla="*/ 476 w 962"/>
                <a:gd name="T35" fmla="*/ 95 h 181"/>
                <a:gd name="T36" fmla="*/ 392 w 962"/>
                <a:gd name="T37" fmla="*/ 98 h 181"/>
                <a:gd name="T38" fmla="*/ 307 w 962"/>
                <a:gd name="T39" fmla="*/ 100 h 181"/>
                <a:gd name="T40" fmla="*/ 223 w 962"/>
                <a:gd name="T41" fmla="*/ 105 h 181"/>
                <a:gd name="T42" fmla="*/ 140 w 962"/>
                <a:gd name="T43" fmla="*/ 114 h 181"/>
                <a:gd name="T44" fmla="*/ 56 w 962"/>
                <a:gd name="T45" fmla="*/ 130 h 181"/>
                <a:gd name="T46" fmla="*/ 26 w 962"/>
                <a:gd name="T47" fmla="*/ 138 h 181"/>
                <a:gd name="T48" fmla="*/ 2 w 962"/>
                <a:gd name="T49" fmla="*/ 157 h 181"/>
                <a:gd name="T50" fmla="*/ 19 w 962"/>
                <a:gd name="T51" fmla="*/ 180 h 181"/>
                <a:gd name="T52" fmla="*/ 77 w 962"/>
                <a:gd name="T53" fmla="*/ 181 h 181"/>
                <a:gd name="T54" fmla="*/ 133 w 962"/>
                <a:gd name="T55" fmla="*/ 180 h 181"/>
                <a:gd name="T56" fmla="*/ 161 w 962"/>
                <a:gd name="T57" fmla="*/ 171 h 181"/>
                <a:gd name="T58" fmla="*/ 190 w 962"/>
                <a:gd name="T59" fmla="*/ 161 h 181"/>
                <a:gd name="T60" fmla="*/ 241 w 962"/>
                <a:gd name="T61" fmla="*/ 161 h 181"/>
                <a:gd name="T62" fmla="*/ 289 w 962"/>
                <a:gd name="T63" fmla="*/ 148 h 181"/>
                <a:gd name="T64" fmla="*/ 337 w 962"/>
                <a:gd name="T65" fmla="*/ 136 h 181"/>
                <a:gd name="T66" fmla="*/ 392 w 962"/>
                <a:gd name="T67" fmla="*/ 136 h 181"/>
                <a:gd name="T68" fmla="*/ 448 w 962"/>
                <a:gd name="T69" fmla="*/ 135 h 181"/>
                <a:gd name="T70" fmla="*/ 503 w 962"/>
                <a:gd name="T71" fmla="*/ 133 h 181"/>
                <a:gd name="T72" fmla="*/ 558 w 962"/>
                <a:gd name="T73" fmla="*/ 129 h 181"/>
                <a:gd name="T74" fmla="*/ 608 w 962"/>
                <a:gd name="T75" fmla="*/ 123 h 181"/>
                <a:gd name="T76" fmla="*/ 641 w 962"/>
                <a:gd name="T77" fmla="*/ 103 h 181"/>
                <a:gd name="T78" fmla="*/ 673 w 962"/>
                <a:gd name="T79" fmla="*/ 74 h 181"/>
                <a:gd name="T80" fmla="*/ 712 w 962"/>
                <a:gd name="T81" fmla="*/ 59 h 181"/>
                <a:gd name="T82" fmla="*/ 762 w 962"/>
                <a:gd name="T83" fmla="*/ 59 h 181"/>
                <a:gd name="T84" fmla="*/ 813 w 962"/>
                <a:gd name="T85" fmla="*/ 61 h 181"/>
                <a:gd name="T86" fmla="*/ 818 w 962"/>
                <a:gd name="T87" fmla="*/ 55 h 181"/>
                <a:gd name="T88" fmla="*/ 854 w 962"/>
                <a:gd name="T89" fmla="*/ 50 h 181"/>
                <a:gd name="T90" fmla="*/ 908 w 962"/>
                <a:gd name="T91" fmla="*/ 53 h 181"/>
                <a:gd name="T92" fmla="*/ 962 w 962"/>
                <a:gd name="T93" fmla="*/ 57 h 181"/>
                <a:gd name="T94" fmla="*/ 958 w 962"/>
                <a:gd name="T95" fmla="*/ 4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62" h="181">
                  <a:moveTo>
                    <a:pt x="931" y="22"/>
                  </a:moveTo>
                  <a:lnTo>
                    <a:pt x="932" y="19"/>
                  </a:lnTo>
                  <a:lnTo>
                    <a:pt x="929" y="16"/>
                  </a:lnTo>
                  <a:lnTo>
                    <a:pt x="924" y="16"/>
                  </a:lnTo>
                  <a:lnTo>
                    <a:pt x="920" y="14"/>
                  </a:lnTo>
                  <a:lnTo>
                    <a:pt x="912" y="13"/>
                  </a:lnTo>
                  <a:lnTo>
                    <a:pt x="904" y="12"/>
                  </a:lnTo>
                  <a:lnTo>
                    <a:pt x="896" y="13"/>
                  </a:lnTo>
                  <a:lnTo>
                    <a:pt x="888" y="14"/>
                  </a:lnTo>
                  <a:lnTo>
                    <a:pt x="879" y="14"/>
                  </a:lnTo>
                  <a:lnTo>
                    <a:pt x="871" y="15"/>
                  </a:lnTo>
                  <a:lnTo>
                    <a:pt x="863" y="15"/>
                  </a:lnTo>
                  <a:lnTo>
                    <a:pt x="855" y="14"/>
                  </a:lnTo>
                  <a:lnTo>
                    <a:pt x="843" y="8"/>
                  </a:lnTo>
                  <a:lnTo>
                    <a:pt x="830" y="4"/>
                  </a:lnTo>
                  <a:lnTo>
                    <a:pt x="816" y="1"/>
                  </a:lnTo>
                  <a:lnTo>
                    <a:pt x="802" y="0"/>
                  </a:lnTo>
                  <a:lnTo>
                    <a:pt x="788" y="1"/>
                  </a:lnTo>
                  <a:lnTo>
                    <a:pt x="775" y="5"/>
                  </a:lnTo>
                  <a:lnTo>
                    <a:pt x="762" y="10"/>
                  </a:lnTo>
                  <a:lnTo>
                    <a:pt x="749" y="19"/>
                  </a:lnTo>
                  <a:lnTo>
                    <a:pt x="745" y="20"/>
                  </a:lnTo>
                  <a:lnTo>
                    <a:pt x="740" y="21"/>
                  </a:lnTo>
                  <a:lnTo>
                    <a:pt x="734" y="21"/>
                  </a:lnTo>
                  <a:lnTo>
                    <a:pt x="730" y="21"/>
                  </a:lnTo>
                  <a:lnTo>
                    <a:pt x="724" y="20"/>
                  </a:lnTo>
                  <a:lnTo>
                    <a:pt x="718" y="20"/>
                  </a:lnTo>
                  <a:lnTo>
                    <a:pt x="712" y="19"/>
                  </a:lnTo>
                  <a:lnTo>
                    <a:pt x="707" y="19"/>
                  </a:lnTo>
                  <a:lnTo>
                    <a:pt x="702" y="20"/>
                  </a:lnTo>
                  <a:lnTo>
                    <a:pt x="696" y="23"/>
                  </a:lnTo>
                  <a:lnTo>
                    <a:pt x="689" y="28"/>
                  </a:lnTo>
                  <a:lnTo>
                    <a:pt x="685" y="29"/>
                  </a:lnTo>
                  <a:lnTo>
                    <a:pt x="672" y="29"/>
                  </a:lnTo>
                  <a:lnTo>
                    <a:pt x="659" y="28"/>
                  </a:lnTo>
                  <a:lnTo>
                    <a:pt x="647" y="28"/>
                  </a:lnTo>
                  <a:lnTo>
                    <a:pt x="634" y="27"/>
                  </a:lnTo>
                  <a:lnTo>
                    <a:pt x="621" y="27"/>
                  </a:lnTo>
                  <a:lnTo>
                    <a:pt x="609" y="27"/>
                  </a:lnTo>
                  <a:lnTo>
                    <a:pt x="596" y="28"/>
                  </a:lnTo>
                  <a:lnTo>
                    <a:pt x="583" y="29"/>
                  </a:lnTo>
                  <a:lnTo>
                    <a:pt x="574" y="37"/>
                  </a:lnTo>
                  <a:lnTo>
                    <a:pt x="567" y="51"/>
                  </a:lnTo>
                  <a:lnTo>
                    <a:pt x="560" y="66"/>
                  </a:lnTo>
                  <a:lnTo>
                    <a:pt x="551" y="77"/>
                  </a:lnTo>
                  <a:lnTo>
                    <a:pt x="543" y="80"/>
                  </a:lnTo>
                  <a:lnTo>
                    <a:pt x="536" y="80"/>
                  </a:lnTo>
                  <a:lnTo>
                    <a:pt x="528" y="78"/>
                  </a:lnTo>
                  <a:lnTo>
                    <a:pt x="520" y="77"/>
                  </a:lnTo>
                  <a:lnTo>
                    <a:pt x="516" y="82"/>
                  </a:lnTo>
                  <a:lnTo>
                    <a:pt x="512" y="88"/>
                  </a:lnTo>
                  <a:lnTo>
                    <a:pt x="507" y="92"/>
                  </a:lnTo>
                  <a:lnTo>
                    <a:pt x="504" y="93"/>
                  </a:lnTo>
                  <a:lnTo>
                    <a:pt x="476" y="95"/>
                  </a:lnTo>
                  <a:lnTo>
                    <a:pt x="448" y="97"/>
                  </a:lnTo>
                  <a:lnTo>
                    <a:pt x="420" y="98"/>
                  </a:lnTo>
                  <a:lnTo>
                    <a:pt x="392" y="98"/>
                  </a:lnTo>
                  <a:lnTo>
                    <a:pt x="364" y="99"/>
                  </a:lnTo>
                  <a:lnTo>
                    <a:pt x="336" y="100"/>
                  </a:lnTo>
                  <a:lnTo>
                    <a:pt x="307" y="100"/>
                  </a:lnTo>
                  <a:lnTo>
                    <a:pt x="279" y="101"/>
                  </a:lnTo>
                  <a:lnTo>
                    <a:pt x="252" y="104"/>
                  </a:lnTo>
                  <a:lnTo>
                    <a:pt x="223" y="105"/>
                  </a:lnTo>
                  <a:lnTo>
                    <a:pt x="195" y="107"/>
                  </a:lnTo>
                  <a:lnTo>
                    <a:pt x="168" y="111"/>
                  </a:lnTo>
                  <a:lnTo>
                    <a:pt x="140" y="114"/>
                  </a:lnTo>
                  <a:lnTo>
                    <a:pt x="111" y="119"/>
                  </a:lnTo>
                  <a:lnTo>
                    <a:pt x="84" y="123"/>
                  </a:lnTo>
                  <a:lnTo>
                    <a:pt x="56" y="130"/>
                  </a:lnTo>
                  <a:lnTo>
                    <a:pt x="47" y="133"/>
                  </a:lnTo>
                  <a:lnTo>
                    <a:pt x="36" y="135"/>
                  </a:lnTo>
                  <a:lnTo>
                    <a:pt x="26" y="138"/>
                  </a:lnTo>
                  <a:lnTo>
                    <a:pt x="17" y="143"/>
                  </a:lnTo>
                  <a:lnTo>
                    <a:pt x="9" y="149"/>
                  </a:lnTo>
                  <a:lnTo>
                    <a:pt x="2" y="157"/>
                  </a:lnTo>
                  <a:lnTo>
                    <a:pt x="0" y="167"/>
                  </a:lnTo>
                  <a:lnTo>
                    <a:pt x="1" y="180"/>
                  </a:lnTo>
                  <a:lnTo>
                    <a:pt x="19" y="180"/>
                  </a:lnTo>
                  <a:lnTo>
                    <a:pt x="39" y="180"/>
                  </a:lnTo>
                  <a:lnTo>
                    <a:pt x="57" y="181"/>
                  </a:lnTo>
                  <a:lnTo>
                    <a:pt x="77" y="181"/>
                  </a:lnTo>
                  <a:lnTo>
                    <a:pt x="95" y="181"/>
                  </a:lnTo>
                  <a:lnTo>
                    <a:pt x="115" y="181"/>
                  </a:lnTo>
                  <a:lnTo>
                    <a:pt x="133" y="180"/>
                  </a:lnTo>
                  <a:lnTo>
                    <a:pt x="152" y="179"/>
                  </a:lnTo>
                  <a:lnTo>
                    <a:pt x="156" y="176"/>
                  </a:lnTo>
                  <a:lnTo>
                    <a:pt x="161" y="171"/>
                  </a:lnTo>
                  <a:lnTo>
                    <a:pt x="167" y="165"/>
                  </a:lnTo>
                  <a:lnTo>
                    <a:pt x="173" y="162"/>
                  </a:lnTo>
                  <a:lnTo>
                    <a:pt x="190" y="161"/>
                  </a:lnTo>
                  <a:lnTo>
                    <a:pt x="207" y="161"/>
                  </a:lnTo>
                  <a:lnTo>
                    <a:pt x="224" y="161"/>
                  </a:lnTo>
                  <a:lnTo>
                    <a:pt x="241" y="161"/>
                  </a:lnTo>
                  <a:lnTo>
                    <a:pt x="258" y="159"/>
                  </a:lnTo>
                  <a:lnTo>
                    <a:pt x="274" y="156"/>
                  </a:lnTo>
                  <a:lnTo>
                    <a:pt x="289" y="148"/>
                  </a:lnTo>
                  <a:lnTo>
                    <a:pt x="301" y="136"/>
                  </a:lnTo>
                  <a:lnTo>
                    <a:pt x="320" y="136"/>
                  </a:lnTo>
                  <a:lnTo>
                    <a:pt x="337" y="136"/>
                  </a:lnTo>
                  <a:lnTo>
                    <a:pt x="355" y="136"/>
                  </a:lnTo>
                  <a:lnTo>
                    <a:pt x="374" y="136"/>
                  </a:lnTo>
                  <a:lnTo>
                    <a:pt x="392" y="136"/>
                  </a:lnTo>
                  <a:lnTo>
                    <a:pt x="411" y="136"/>
                  </a:lnTo>
                  <a:lnTo>
                    <a:pt x="429" y="135"/>
                  </a:lnTo>
                  <a:lnTo>
                    <a:pt x="448" y="135"/>
                  </a:lnTo>
                  <a:lnTo>
                    <a:pt x="466" y="134"/>
                  </a:lnTo>
                  <a:lnTo>
                    <a:pt x="484" y="134"/>
                  </a:lnTo>
                  <a:lnTo>
                    <a:pt x="503" y="133"/>
                  </a:lnTo>
                  <a:lnTo>
                    <a:pt x="521" y="131"/>
                  </a:lnTo>
                  <a:lnTo>
                    <a:pt x="540" y="130"/>
                  </a:lnTo>
                  <a:lnTo>
                    <a:pt x="558" y="129"/>
                  </a:lnTo>
                  <a:lnTo>
                    <a:pt x="575" y="128"/>
                  </a:lnTo>
                  <a:lnTo>
                    <a:pt x="594" y="126"/>
                  </a:lnTo>
                  <a:lnTo>
                    <a:pt x="608" y="123"/>
                  </a:lnTo>
                  <a:lnTo>
                    <a:pt x="619" y="119"/>
                  </a:lnTo>
                  <a:lnTo>
                    <a:pt x="631" y="112"/>
                  </a:lnTo>
                  <a:lnTo>
                    <a:pt x="641" y="103"/>
                  </a:lnTo>
                  <a:lnTo>
                    <a:pt x="651" y="92"/>
                  </a:lnTo>
                  <a:lnTo>
                    <a:pt x="662" y="83"/>
                  </a:lnTo>
                  <a:lnTo>
                    <a:pt x="673" y="74"/>
                  </a:lnTo>
                  <a:lnTo>
                    <a:pt x="685" y="67"/>
                  </a:lnTo>
                  <a:lnTo>
                    <a:pt x="698" y="62"/>
                  </a:lnTo>
                  <a:lnTo>
                    <a:pt x="712" y="59"/>
                  </a:lnTo>
                  <a:lnTo>
                    <a:pt x="729" y="58"/>
                  </a:lnTo>
                  <a:lnTo>
                    <a:pt x="745" y="58"/>
                  </a:lnTo>
                  <a:lnTo>
                    <a:pt x="762" y="59"/>
                  </a:lnTo>
                  <a:lnTo>
                    <a:pt x="779" y="60"/>
                  </a:lnTo>
                  <a:lnTo>
                    <a:pt x="797" y="61"/>
                  </a:lnTo>
                  <a:lnTo>
                    <a:pt x="813" y="61"/>
                  </a:lnTo>
                  <a:lnTo>
                    <a:pt x="816" y="60"/>
                  </a:lnTo>
                  <a:lnTo>
                    <a:pt x="817" y="58"/>
                  </a:lnTo>
                  <a:lnTo>
                    <a:pt x="818" y="55"/>
                  </a:lnTo>
                  <a:lnTo>
                    <a:pt x="818" y="51"/>
                  </a:lnTo>
                  <a:lnTo>
                    <a:pt x="836" y="50"/>
                  </a:lnTo>
                  <a:lnTo>
                    <a:pt x="854" y="50"/>
                  </a:lnTo>
                  <a:lnTo>
                    <a:pt x="871" y="50"/>
                  </a:lnTo>
                  <a:lnTo>
                    <a:pt x="890" y="52"/>
                  </a:lnTo>
                  <a:lnTo>
                    <a:pt x="908" y="53"/>
                  </a:lnTo>
                  <a:lnTo>
                    <a:pt x="927" y="55"/>
                  </a:lnTo>
                  <a:lnTo>
                    <a:pt x="944" y="57"/>
                  </a:lnTo>
                  <a:lnTo>
                    <a:pt x="962" y="57"/>
                  </a:lnTo>
                  <a:lnTo>
                    <a:pt x="961" y="52"/>
                  </a:lnTo>
                  <a:lnTo>
                    <a:pt x="960" y="48"/>
                  </a:lnTo>
                  <a:lnTo>
                    <a:pt x="958" y="44"/>
                  </a:lnTo>
                  <a:lnTo>
                    <a:pt x="957" y="40"/>
                  </a:lnTo>
                  <a:lnTo>
                    <a:pt x="93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2" name="Freeform 100"/>
            <p:cNvSpPr>
              <a:spLocks noChangeAspect="1"/>
            </p:cNvSpPr>
            <p:nvPr/>
          </p:nvSpPr>
          <p:spPr bwMode="auto">
            <a:xfrm>
              <a:off x="1740" y="2920"/>
              <a:ext cx="172" cy="40"/>
            </a:xfrm>
            <a:custGeom>
              <a:avLst/>
              <a:gdLst>
                <a:gd name="T0" fmla="*/ 21 w 343"/>
                <a:gd name="T1" fmla="*/ 55 h 79"/>
                <a:gd name="T2" fmla="*/ 30 w 343"/>
                <a:gd name="T3" fmla="*/ 62 h 79"/>
                <a:gd name="T4" fmla="*/ 50 w 343"/>
                <a:gd name="T5" fmla="*/ 68 h 79"/>
                <a:gd name="T6" fmla="*/ 77 w 343"/>
                <a:gd name="T7" fmla="*/ 71 h 79"/>
                <a:gd name="T8" fmla="*/ 106 w 343"/>
                <a:gd name="T9" fmla="*/ 74 h 79"/>
                <a:gd name="T10" fmla="*/ 135 w 343"/>
                <a:gd name="T11" fmla="*/ 77 h 79"/>
                <a:gd name="T12" fmla="*/ 164 w 343"/>
                <a:gd name="T13" fmla="*/ 78 h 79"/>
                <a:gd name="T14" fmla="*/ 192 w 343"/>
                <a:gd name="T15" fmla="*/ 79 h 79"/>
                <a:gd name="T16" fmla="*/ 221 w 343"/>
                <a:gd name="T17" fmla="*/ 78 h 79"/>
                <a:gd name="T18" fmla="*/ 250 w 343"/>
                <a:gd name="T19" fmla="*/ 74 h 79"/>
                <a:gd name="T20" fmla="*/ 274 w 343"/>
                <a:gd name="T21" fmla="*/ 71 h 79"/>
                <a:gd name="T22" fmla="*/ 294 w 343"/>
                <a:gd name="T23" fmla="*/ 70 h 79"/>
                <a:gd name="T24" fmla="*/ 313 w 343"/>
                <a:gd name="T25" fmla="*/ 70 h 79"/>
                <a:gd name="T26" fmla="*/ 334 w 343"/>
                <a:gd name="T27" fmla="*/ 66 h 79"/>
                <a:gd name="T28" fmla="*/ 324 w 343"/>
                <a:gd name="T29" fmla="*/ 55 h 79"/>
                <a:gd name="T30" fmla="*/ 309 w 343"/>
                <a:gd name="T31" fmla="*/ 42 h 79"/>
                <a:gd name="T32" fmla="*/ 304 w 343"/>
                <a:gd name="T33" fmla="*/ 30 h 79"/>
                <a:gd name="T34" fmla="*/ 289 w 343"/>
                <a:gd name="T35" fmla="*/ 11 h 79"/>
                <a:gd name="T36" fmla="*/ 264 w 343"/>
                <a:gd name="T37" fmla="*/ 1 h 79"/>
                <a:gd name="T38" fmla="*/ 228 w 343"/>
                <a:gd name="T39" fmla="*/ 5 h 79"/>
                <a:gd name="T40" fmla="*/ 181 w 343"/>
                <a:gd name="T41" fmla="*/ 12 h 79"/>
                <a:gd name="T42" fmla="*/ 146 w 343"/>
                <a:gd name="T43" fmla="*/ 16 h 79"/>
                <a:gd name="T44" fmla="*/ 136 w 343"/>
                <a:gd name="T45" fmla="*/ 13 h 79"/>
                <a:gd name="T46" fmla="*/ 126 w 343"/>
                <a:gd name="T47" fmla="*/ 13 h 79"/>
                <a:gd name="T48" fmla="*/ 128 w 343"/>
                <a:gd name="T49" fmla="*/ 13 h 79"/>
                <a:gd name="T50" fmla="*/ 143 w 343"/>
                <a:gd name="T51" fmla="*/ 17 h 79"/>
                <a:gd name="T52" fmla="*/ 131 w 343"/>
                <a:gd name="T53" fmla="*/ 20 h 79"/>
                <a:gd name="T54" fmla="*/ 94 w 343"/>
                <a:gd name="T55" fmla="*/ 18 h 79"/>
                <a:gd name="T56" fmla="*/ 58 w 343"/>
                <a:gd name="T57" fmla="*/ 16 h 79"/>
                <a:gd name="T58" fmla="*/ 22 w 343"/>
                <a:gd name="T59" fmla="*/ 15 h 79"/>
                <a:gd name="T60" fmla="*/ 1 w 343"/>
                <a:gd name="T61" fmla="*/ 21 h 79"/>
                <a:gd name="T62" fmla="*/ 4 w 343"/>
                <a:gd name="T63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79">
                  <a:moveTo>
                    <a:pt x="16" y="51"/>
                  </a:moveTo>
                  <a:lnTo>
                    <a:pt x="21" y="55"/>
                  </a:lnTo>
                  <a:lnTo>
                    <a:pt x="25" y="58"/>
                  </a:lnTo>
                  <a:lnTo>
                    <a:pt x="30" y="62"/>
                  </a:lnTo>
                  <a:lnTo>
                    <a:pt x="35" y="65"/>
                  </a:lnTo>
                  <a:lnTo>
                    <a:pt x="50" y="68"/>
                  </a:lnTo>
                  <a:lnTo>
                    <a:pt x="63" y="69"/>
                  </a:lnTo>
                  <a:lnTo>
                    <a:pt x="77" y="71"/>
                  </a:lnTo>
                  <a:lnTo>
                    <a:pt x="92" y="72"/>
                  </a:lnTo>
                  <a:lnTo>
                    <a:pt x="106" y="74"/>
                  </a:lnTo>
                  <a:lnTo>
                    <a:pt x="121" y="76"/>
                  </a:lnTo>
                  <a:lnTo>
                    <a:pt x="135" y="77"/>
                  </a:lnTo>
                  <a:lnTo>
                    <a:pt x="149" y="78"/>
                  </a:lnTo>
                  <a:lnTo>
                    <a:pt x="164" y="78"/>
                  </a:lnTo>
                  <a:lnTo>
                    <a:pt x="177" y="79"/>
                  </a:lnTo>
                  <a:lnTo>
                    <a:pt x="192" y="79"/>
                  </a:lnTo>
                  <a:lnTo>
                    <a:pt x="206" y="78"/>
                  </a:lnTo>
                  <a:lnTo>
                    <a:pt x="221" y="78"/>
                  </a:lnTo>
                  <a:lnTo>
                    <a:pt x="235" y="77"/>
                  </a:lnTo>
                  <a:lnTo>
                    <a:pt x="250" y="74"/>
                  </a:lnTo>
                  <a:lnTo>
                    <a:pt x="265" y="72"/>
                  </a:lnTo>
                  <a:lnTo>
                    <a:pt x="274" y="71"/>
                  </a:lnTo>
                  <a:lnTo>
                    <a:pt x="283" y="70"/>
                  </a:lnTo>
                  <a:lnTo>
                    <a:pt x="294" y="70"/>
                  </a:lnTo>
                  <a:lnTo>
                    <a:pt x="304" y="70"/>
                  </a:lnTo>
                  <a:lnTo>
                    <a:pt x="313" y="70"/>
                  </a:lnTo>
                  <a:lnTo>
                    <a:pt x="324" y="69"/>
                  </a:lnTo>
                  <a:lnTo>
                    <a:pt x="334" y="66"/>
                  </a:lnTo>
                  <a:lnTo>
                    <a:pt x="343" y="63"/>
                  </a:lnTo>
                  <a:lnTo>
                    <a:pt x="324" y="55"/>
                  </a:lnTo>
                  <a:lnTo>
                    <a:pt x="313" y="49"/>
                  </a:lnTo>
                  <a:lnTo>
                    <a:pt x="309" y="42"/>
                  </a:lnTo>
                  <a:lnTo>
                    <a:pt x="306" y="36"/>
                  </a:lnTo>
                  <a:lnTo>
                    <a:pt x="304" y="30"/>
                  </a:lnTo>
                  <a:lnTo>
                    <a:pt x="299" y="21"/>
                  </a:lnTo>
                  <a:lnTo>
                    <a:pt x="289" y="11"/>
                  </a:lnTo>
                  <a:lnTo>
                    <a:pt x="270" y="0"/>
                  </a:lnTo>
                  <a:lnTo>
                    <a:pt x="264" y="1"/>
                  </a:lnTo>
                  <a:lnTo>
                    <a:pt x="249" y="3"/>
                  </a:lnTo>
                  <a:lnTo>
                    <a:pt x="228" y="5"/>
                  </a:lnTo>
                  <a:lnTo>
                    <a:pt x="205" y="9"/>
                  </a:lnTo>
                  <a:lnTo>
                    <a:pt x="181" y="12"/>
                  </a:lnTo>
                  <a:lnTo>
                    <a:pt x="160" y="15"/>
                  </a:lnTo>
                  <a:lnTo>
                    <a:pt x="146" y="16"/>
                  </a:lnTo>
                  <a:lnTo>
                    <a:pt x="141" y="15"/>
                  </a:lnTo>
                  <a:lnTo>
                    <a:pt x="136" y="13"/>
                  </a:lnTo>
                  <a:lnTo>
                    <a:pt x="130" y="13"/>
                  </a:lnTo>
                  <a:lnTo>
                    <a:pt x="126" y="13"/>
                  </a:lnTo>
                  <a:lnTo>
                    <a:pt x="121" y="13"/>
                  </a:lnTo>
                  <a:lnTo>
                    <a:pt x="128" y="13"/>
                  </a:lnTo>
                  <a:lnTo>
                    <a:pt x="136" y="15"/>
                  </a:lnTo>
                  <a:lnTo>
                    <a:pt x="143" y="17"/>
                  </a:lnTo>
                  <a:lnTo>
                    <a:pt x="150" y="21"/>
                  </a:lnTo>
                  <a:lnTo>
                    <a:pt x="131" y="20"/>
                  </a:lnTo>
                  <a:lnTo>
                    <a:pt x="113" y="19"/>
                  </a:lnTo>
                  <a:lnTo>
                    <a:pt x="94" y="18"/>
                  </a:lnTo>
                  <a:lnTo>
                    <a:pt x="76" y="17"/>
                  </a:lnTo>
                  <a:lnTo>
                    <a:pt x="58" y="16"/>
                  </a:lnTo>
                  <a:lnTo>
                    <a:pt x="40" y="16"/>
                  </a:lnTo>
                  <a:lnTo>
                    <a:pt x="22" y="15"/>
                  </a:lnTo>
                  <a:lnTo>
                    <a:pt x="4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4" y="39"/>
                  </a:lnTo>
                  <a:lnTo>
                    <a:pt x="16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3" name="Freeform 101"/>
            <p:cNvSpPr>
              <a:spLocks noChangeAspect="1"/>
            </p:cNvSpPr>
            <p:nvPr/>
          </p:nvSpPr>
          <p:spPr bwMode="auto">
            <a:xfrm>
              <a:off x="1716" y="2763"/>
              <a:ext cx="173" cy="179"/>
            </a:xfrm>
            <a:custGeom>
              <a:avLst/>
              <a:gdLst>
                <a:gd name="T0" fmla="*/ 327 w 344"/>
                <a:gd name="T1" fmla="*/ 67 h 358"/>
                <a:gd name="T2" fmla="*/ 326 w 344"/>
                <a:gd name="T3" fmla="*/ 59 h 358"/>
                <a:gd name="T4" fmla="*/ 315 w 344"/>
                <a:gd name="T5" fmla="*/ 46 h 358"/>
                <a:gd name="T6" fmla="*/ 311 w 344"/>
                <a:gd name="T7" fmla="*/ 37 h 358"/>
                <a:gd name="T8" fmla="*/ 289 w 344"/>
                <a:gd name="T9" fmla="*/ 31 h 358"/>
                <a:gd name="T10" fmla="*/ 269 w 344"/>
                <a:gd name="T11" fmla="*/ 23 h 358"/>
                <a:gd name="T12" fmla="*/ 262 w 344"/>
                <a:gd name="T13" fmla="*/ 24 h 358"/>
                <a:gd name="T14" fmla="*/ 256 w 344"/>
                <a:gd name="T15" fmla="*/ 21 h 358"/>
                <a:gd name="T16" fmla="*/ 242 w 344"/>
                <a:gd name="T17" fmla="*/ 17 h 358"/>
                <a:gd name="T18" fmla="*/ 231 w 344"/>
                <a:gd name="T19" fmla="*/ 19 h 358"/>
                <a:gd name="T20" fmla="*/ 219 w 344"/>
                <a:gd name="T21" fmla="*/ 8 h 358"/>
                <a:gd name="T22" fmla="*/ 206 w 344"/>
                <a:gd name="T23" fmla="*/ 1 h 358"/>
                <a:gd name="T24" fmla="*/ 200 w 344"/>
                <a:gd name="T25" fmla="*/ 4 h 358"/>
                <a:gd name="T26" fmla="*/ 197 w 344"/>
                <a:gd name="T27" fmla="*/ 4 h 358"/>
                <a:gd name="T28" fmla="*/ 191 w 344"/>
                <a:gd name="T29" fmla="*/ 3 h 358"/>
                <a:gd name="T30" fmla="*/ 188 w 344"/>
                <a:gd name="T31" fmla="*/ 0 h 358"/>
                <a:gd name="T32" fmla="*/ 169 w 344"/>
                <a:gd name="T33" fmla="*/ 5 h 358"/>
                <a:gd name="T34" fmla="*/ 150 w 344"/>
                <a:gd name="T35" fmla="*/ 8 h 358"/>
                <a:gd name="T36" fmla="*/ 136 w 344"/>
                <a:gd name="T37" fmla="*/ 8 h 358"/>
                <a:gd name="T38" fmla="*/ 120 w 344"/>
                <a:gd name="T39" fmla="*/ 5 h 358"/>
                <a:gd name="T40" fmla="*/ 110 w 344"/>
                <a:gd name="T41" fmla="*/ 13 h 358"/>
                <a:gd name="T42" fmla="*/ 92 w 344"/>
                <a:gd name="T43" fmla="*/ 12 h 358"/>
                <a:gd name="T44" fmla="*/ 74 w 344"/>
                <a:gd name="T45" fmla="*/ 17 h 358"/>
                <a:gd name="T46" fmla="*/ 59 w 344"/>
                <a:gd name="T47" fmla="*/ 22 h 358"/>
                <a:gd name="T48" fmla="*/ 49 w 344"/>
                <a:gd name="T49" fmla="*/ 35 h 358"/>
                <a:gd name="T50" fmla="*/ 37 w 344"/>
                <a:gd name="T51" fmla="*/ 47 h 358"/>
                <a:gd name="T52" fmla="*/ 39 w 344"/>
                <a:gd name="T53" fmla="*/ 52 h 358"/>
                <a:gd name="T54" fmla="*/ 32 w 344"/>
                <a:gd name="T55" fmla="*/ 57 h 358"/>
                <a:gd name="T56" fmla="*/ 27 w 344"/>
                <a:gd name="T57" fmla="*/ 66 h 358"/>
                <a:gd name="T58" fmla="*/ 30 w 344"/>
                <a:gd name="T59" fmla="*/ 72 h 358"/>
                <a:gd name="T60" fmla="*/ 15 w 344"/>
                <a:gd name="T61" fmla="*/ 81 h 358"/>
                <a:gd name="T62" fmla="*/ 3 w 344"/>
                <a:gd name="T63" fmla="*/ 88 h 358"/>
                <a:gd name="T64" fmla="*/ 7 w 344"/>
                <a:gd name="T65" fmla="*/ 92 h 358"/>
                <a:gd name="T66" fmla="*/ 6 w 344"/>
                <a:gd name="T67" fmla="*/ 95 h 358"/>
                <a:gd name="T68" fmla="*/ 6 w 344"/>
                <a:gd name="T69" fmla="*/ 98 h 358"/>
                <a:gd name="T70" fmla="*/ 0 w 344"/>
                <a:gd name="T71" fmla="*/ 100 h 358"/>
                <a:gd name="T72" fmla="*/ 15 w 344"/>
                <a:gd name="T73" fmla="*/ 122 h 358"/>
                <a:gd name="T74" fmla="*/ 13 w 344"/>
                <a:gd name="T75" fmla="*/ 131 h 358"/>
                <a:gd name="T76" fmla="*/ 10 w 344"/>
                <a:gd name="T77" fmla="*/ 142 h 358"/>
                <a:gd name="T78" fmla="*/ 17 w 344"/>
                <a:gd name="T79" fmla="*/ 149 h 358"/>
                <a:gd name="T80" fmla="*/ 22 w 344"/>
                <a:gd name="T81" fmla="*/ 151 h 358"/>
                <a:gd name="T82" fmla="*/ 33 w 344"/>
                <a:gd name="T83" fmla="*/ 163 h 358"/>
                <a:gd name="T84" fmla="*/ 45 w 344"/>
                <a:gd name="T85" fmla="*/ 175 h 358"/>
                <a:gd name="T86" fmla="*/ 45 w 344"/>
                <a:gd name="T87" fmla="*/ 181 h 358"/>
                <a:gd name="T88" fmla="*/ 67 w 344"/>
                <a:gd name="T89" fmla="*/ 184 h 358"/>
                <a:gd name="T90" fmla="*/ 72 w 344"/>
                <a:gd name="T91" fmla="*/ 187 h 358"/>
                <a:gd name="T92" fmla="*/ 82 w 344"/>
                <a:gd name="T93" fmla="*/ 189 h 358"/>
                <a:gd name="T94" fmla="*/ 109 w 344"/>
                <a:gd name="T95" fmla="*/ 202 h 358"/>
                <a:gd name="T96" fmla="*/ 139 w 344"/>
                <a:gd name="T97" fmla="*/ 207 h 358"/>
                <a:gd name="T98" fmla="*/ 163 w 344"/>
                <a:gd name="T99" fmla="*/ 211 h 358"/>
                <a:gd name="T100" fmla="*/ 192 w 344"/>
                <a:gd name="T101" fmla="*/ 358 h 358"/>
                <a:gd name="T102" fmla="*/ 206 w 344"/>
                <a:gd name="T103" fmla="*/ 219 h 358"/>
                <a:gd name="T104" fmla="*/ 229 w 344"/>
                <a:gd name="T105" fmla="*/ 211 h 358"/>
                <a:gd name="T106" fmla="*/ 250 w 344"/>
                <a:gd name="T107" fmla="*/ 209 h 358"/>
                <a:gd name="T108" fmla="*/ 254 w 344"/>
                <a:gd name="T109" fmla="*/ 204 h 358"/>
                <a:gd name="T110" fmla="*/ 268 w 344"/>
                <a:gd name="T111" fmla="*/ 191 h 358"/>
                <a:gd name="T112" fmla="*/ 281 w 344"/>
                <a:gd name="T113" fmla="*/ 193 h 358"/>
                <a:gd name="T114" fmla="*/ 288 w 344"/>
                <a:gd name="T115" fmla="*/ 184 h 358"/>
                <a:gd name="T116" fmla="*/ 290 w 344"/>
                <a:gd name="T117" fmla="*/ 176 h 358"/>
                <a:gd name="T118" fmla="*/ 297 w 344"/>
                <a:gd name="T119" fmla="*/ 171 h 358"/>
                <a:gd name="T120" fmla="*/ 300 w 344"/>
                <a:gd name="T121" fmla="*/ 160 h 358"/>
                <a:gd name="T122" fmla="*/ 325 w 344"/>
                <a:gd name="T123" fmla="*/ 131 h 358"/>
                <a:gd name="T124" fmla="*/ 344 w 344"/>
                <a:gd name="T125" fmla="*/ 9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4" h="358">
                  <a:moveTo>
                    <a:pt x="343" y="89"/>
                  </a:moveTo>
                  <a:lnTo>
                    <a:pt x="338" y="83"/>
                  </a:lnTo>
                  <a:lnTo>
                    <a:pt x="334" y="77"/>
                  </a:lnTo>
                  <a:lnTo>
                    <a:pt x="329" y="73"/>
                  </a:lnTo>
                  <a:lnTo>
                    <a:pt x="327" y="67"/>
                  </a:lnTo>
                  <a:lnTo>
                    <a:pt x="328" y="66"/>
                  </a:lnTo>
                  <a:lnTo>
                    <a:pt x="328" y="64"/>
                  </a:lnTo>
                  <a:lnTo>
                    <a:pt x="328" y="62"/>
                  </a:lnTo>
                  <a:lnTo>
                    <a:pt x="327" y="61"/>
                  </a:lnTo>
                  <a:lnTo>
                    <a:pt x="326" y="59"/>
                  </a:lnTo>
                  <a:lnTo>
                    <a:pt x="322" y="57"/>
                  </a:lnTo>
                  <a:lnTo>
                    <a:pt x="320" y="54"/>
                  </a:lnTo>
                  <a:lnTo>
                    <a:pt x="317" y="52"/>
                  </a:lnTo>
                  <a:lnTo>
                    <a:pt x="315" y="50"/>
                  </a:lnTo>
                  <a:lnTo>
                    <a:pt x="315" y="46"/>
                  </a:lnTo>
                  <a:lnTo>
                    <a:pt x="315" y="43"/>
                  </a:lnTo>
                  <a:lnTo>
                    <a:pt x="315" y="41"/>
                  </a:lnTo>
                  <a:lnTo>
                    <a:pt x="314" y="39"/>
                  </a:lnTo>
                  <a:lnTo>
                    <a:pt x="312" y="38"/>
                  </a:lnTo>
                  <a:lnTo>
                    <a:pt x="311" y="37"/>
                  </a:lnTo>
                  <a:lnTo>
                    <a:pt x="310" y="35"/>
                  </a:lnTo>
                  <a:lnTo>
                    <a:pt x="310" y="30"/>
                  </a:lnTo>
                  <a:lnTo>
                    <a:pt x="305" y="32"/>
                  </a:lnTo>
                  <a:lnTo>
                    <a:pt x="298" y="34"/>
                  </a:lnTo>
                  <a:lnTo>
                    <a:pt x="289" y="31"/>
                  </a:lnTo>
                  <a:lnTo>
                    <a:pt x="281" y="30"/>
                  </a:lnTo>
                  <a:lnTo>
                    <a:pt x="277" y="26"/>
                  </a:lnTo>
                  <a:lnTo>
                    <a:pt x="275" y="21"/>
                  </a:lnTo>
                  <a:lnTo>
                    <a:pt x="270" y="22"/>
                  </a:lnTo>
                  <a:lnTo>
                    <a:pt x="269" y="23"/>
                  </a:lnTo>
                  <a:lnTo>
                    <a:pt x="267" y="23"/>
                  </a:lnTo>
                  <a:lnTo>
                    <a:pt x="266" y="24"/>
                  </a:lnTo>
                  <a:lnTo>
                    <a:pt x="264" y="26"/>
                  </a:lnTo>
                  <a:lnTo>
                    <a:pt x="264" y="24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261" y="23"/>
                  </a:lnTo>
                  <a:lnTo>
                    <a:pt x="259" y="22"/>
                  </a:lnTo>
                  <a:lnTo>
                    <a:pt x="258" y="21"/>
                  </a:lnTo>
                  <a:lnTo>
                    <a:pt x="256" y="21"/>
                  </a:lnTo>
                  <a:lnTo>
                    <a:pt x="253" y="20"/>
                  </a:lnTo>
                  <a:lnTo>
                    <a:pt x="251" y="19"/>
                  </a:lnTo>
                  <a:lnTo>
                    <a:pt x="247" y="19"/>
                  </a:lnTo>
                  <a:lnTo>
                    <a:pt x="244" y="17"/>
                  </a:lnTo>
                  <a:lnTo>
                    <a:pt x="242" y="17"/>
                  </a:lnTo>
                  <a:lnTo>
                    <a:pt x="239" y="17"/>
                  </a:lnTo>
                  <a:lnTo>
                    <a:pt x="237" y="17"/>
                  </a:lnTo>
                  <a:lnTo>
                    <a:pt x="236" y="19"/>
                  </a:lnTo>
                  <a:lnTo>
                    <a:pt x="235" y="20"/>
                  </a:lnTo>
                  <a:lnTo>
                    <a:pt x="231" y="19"/>
                  </a:lnTo>
                  <a:lnTo>
                    <a:pt x="229" y="17"/>
                  </a:lnTo>
                  <a:lnTo>
                    <a:pt x="226" y="16"/>
                  </a:lnTo>
                  <a:lnTo>
                    <a:pt x="223" y="15"/>
                  </a:lnTo>
                  <a:lnTo>
                    <a:pt x="221" y="12"/>
                  </a:lnTo>
                  <a:lnTo>
                    <a:pt x="219" y="8"/>
                  </a:lnTo>
                  <a:lnTo>
                    <a:pt x="215" y="6"/>
                  </a:lnTo>
                  <a:lnTo>
                    <a:pt x="211" y="3"/>
                  </a:lnTo>
                  <a:lnTo>
                    <a:pt x="209" y="1"/>
                  </a:lnTo>
                  <a:lnTo>
                    <a:pt x="208" y="1"/>
                  </a:lnTo>
                  <a:lnTo>
                    <a:pt x="206" y="1"/>
                  </a:lnTo>
                  <a:lnTo>
                    <a:pt x="204" y="1"/>
                  </a:lnTo>
                  <a:lnTo>
                    <a:pt x="203" y="3"/>
                  </a:lnTo>
                  <a:lnTo>
                    <a:pt x="203" y="3"/>
                  </a:lnTo>
                  <a:lnTo>
                    <a:pt x="201" y="3"/>
                  </a:lnTo>
                  <a:lnTo>
                    <a:pt x="200" y="4"/>
                  </a:lnTo>
                  <a:lnTo>
                    <a:pt x="199" y="4"/>
                  </a:lnTo>
                  <a:lnTo>
                    <a:pt x="199" y="4"/>
                  </a:lnTo>
                  <a:lnTo>
                    <a:pt x="198" y="4"/>
                  </a:lnTo>
                  <a:lnTo>
                    <a:pt x="198" y="4"/>
                  </a:lnTo>
                  <a:lnTo>
                    <a:pt x="197" y="4"/>
                  </a:lnTo>
                  <a:lnTo>
                    <a:pt x="194" y="4"/>
                  </a:lnTo>
                  <a:lnTo>
                    <a:pt x="193" y="4"/>
                  </a:lnTo>
                  <a:lnTo>
                    <a:pt x="191" y="4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3"/>
                  </a:lnTo>
                  <a:lnTo>
                    <a:pt x="191" y="1"/>
                  </a:lnTo>
                  <a:lnTo>
                    <a:pt x="190" y="0"/>
                  </a:lnTo>
                  <a:lnTo>
                    <a:pt x="189" y="0"/>
                  </a:lnTo>
                  <a:lnTo>
                    <a:pt x="188" y="0"/>
                  </a:lnTo>
                  <a:lnTo>
                    <a:pt x="186" y="0"/>
                  </a:lnTo>
                  <a:lnTo>
                    <a:pt x="182" y="1"/>
                  </a:lnTo>
                  <a:lnTo>
                    <a:pt x="178" y="3"/>
                  </a:lnTo>
                  <a:lnTo>
                    <a:pt x="174" y="4"/>
                  </a:lnTo>
                  <a:lnTo>
                    <a:pt x="169" y="5"/>
                  </a:lnTo>
                  <a:lnTo>
                    <a:pt x="165" y="6"/>
                  </a:lnTo>
                  <a:lnTo>
                    <a:pt x="161" y="7"/>
                  </a:lnTo>
                  <a:lnTo>
                    <a:pt x="156" y="8"/>
                  </a:lnTo>
                  <a:lnTo>
                    <a:pt x="152" y="9"/>
                  </a:lnTo>
                  <a:lnTo>
                    <a:pt x="150" y="8"/>
                  </a:lnTo>
                  <a:lnTo>
                    <a:pt x="146" y="7"/>
                  </a:lnTo>
                  <a:lnTo>
                    <a:pt x="144" y="7"/>
                  </a:lnTo>
                  <a:lnTo>
                    <a:pt x="140" y="7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3" y="9"/>
                  </a:lnTo>
                  <a:lnTo>
                    <a:pt x="131" y="11"/>
                  </a:lnTo>
                  <a:lnTo>
                    <a:pt x="127" y="8"/>
                  </a:lnTo>
                  <a:lnTo>
                    <a:pt x="123" y="6"/>
                  </a:lnTo>
                  <a:lnTo>
                    <a:pt x="120" y="5"/>
                  </a:lnTo>
                  <a:lnTo>
                    <a:pt x="117" y="6"/>
                  </a:lnTo>
                  <a:lnTo>
                    <a:pt x="115" y="7"/>
                  </a:lnTo>
                  <a:lnTo>
                    <a:pt x="113" y="8"/>
                  </a:lnTo>
                  <a:lnTo>
                    <a:pt x="112" y="11"/>
                  </a:lnTo>
                  <a:lnTo>
                    <a:pt x="110" y="13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100" y="11"/>
                  </a:lnTo>
                  <a:lnTo>
                    <a:pt x="97" y="11"/>
                  </a:lnTo>
                  <a:lnTo>
                    <a:pt x="92" y="12"/>
                  </a:lnTo>
                  <a:lnTo>
                    <a:pt x="89" y="14"/>
                  </a:lnTo>
                  <a:lnTo>
                    <a:pt x="85" y="15"/>
                  </a:lnTo>
                  <a:lnTo>
                    <a:pt x="82" y="17"/>
                  </a:lnTo>
                  <a:lnTo>
                    <a:pt x="77" y="17"/>
                  </a:lnTo>
                  <a:lnTo>
                    <a:pt x="74" y="17"/>
                  </a:lnTo>
                  <a:lnTo>
                    <a:pt x="69" y="17"/>
                  </a:lnTo>
                  <a:lnTo>
                    <a:pt x="64" y="17"/>
                  </a:lnTo>
                  <a:lnTo>
                    <a:pt x="62" y="19"/>
                  </a:lnTo>
                  <a:lnTo>
                    <a:pt x="60" y="20"/>
                  </a:lnTo>
                  <a:lnTo>
                    <a:pt x="59" y="22"/>
                  </a:lnTo>
                  <a:lnTo>
                    <a:pt x="55" y="22"/>
                  </a:lnTo>
                  <a:lnTo>
                    <a:pt x="48" y="22"/>
                  </a:lnTo>
                  <a:lnTo>
                    <a:pt x="51" y="24"/>
                  </a:lnTo>
                  <a:lnTo>
                    <a:pt x="54" y="29"/>
                  </a:lnTo>
                  <a:lnTo>
                    <a:pt x="49" y="35"/>
                  </a:lnTo>
                  <a:lnTo>
                    <a:pt x="48" y="41"/>
                  </a:lnTo>
                  <a:lnTo>
                    <a:pt x="40" y="42"/>
                  </a:lnTo>
                  <a:lnTo>
                    <a:pt x="34" y="44"/>
                  </a:lnTo>
                  <a:lnTo>
                    <a:pt x="36" y="46"/>
                  </a:lnTo>
                  <a:lnTo>
                    <a:pt x="37" y="47"/>
                  </a:lnTo>
                  <a:lnTo>
                    <a:pt x="38" y="49"/>
                  </a:lnTo>
                  <a:lnTo>
                    <a:pt x="39" y="50"/>
                  </a:lnTo>
                  <a:lnTo>
                    <a:pt x="40" y="51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3"/>
                  </a:lnTo>
                  <a:lnTo>
                    <a:pt x="33" y="55"/>
                  </a:lnTo>
                  <a:lnTo>
                    <a:pt x="32" y="57"/>
                  </a:lnTo>
                  <a:lnTo>
                    <a:pt x="31" y="58"/>
                  </a:lnTo>
                  <a:lnTo>
                    <a:pt x="30" y="60"/>
                  </a:lnTo>
                  <a:lnTo>
                    <a:pt x="29" y="61"/>
                  </a:lnTo>
                  <a:lnTo>
                    <a:pt x="27" y="64"/>
                  </a:lnTo>
                  <a:lnTo>
                    <a:pt x="27" y="66"/>
                  </a:lnTo>
                  <a:lnTo>
                    <a:pt x="27" y="67"/>
                  </a:lnTo>
                  <a:lnTo>
                    <a:pt x="27" y="68"/>
                  </a:lnTo>
                  <a:lnTo>
                    <a:pt x="30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29" y="74"/>
                  </a:lnTo>
                  <a:lnTo>
                    <a:pt x="26" y="75"/>
                  </a:lnTo>
                  <a:lnTo>
                    <a:pt x="25" y="77"/>
                  </a:lnTo>
                  <a:lnTo>
                    <a:pt x="19" y="79"/>
                  </a:lnTo>
                  <a:lnTo>
                    <a:pt x="15" y="81"/>
                  </a:lnTo>
                  <a:lnTo>
                    <a:pt x="9" y="82"/>
                  </a:lnTo>
                  <a:lnTo>
                    <a:pt x="4" y="85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3" y="88"/>
                  </a:lnTo>
                  <a:lnTo>
                    <a:pt x="3" y="89"/>
                  </a:lnTo>
                  <a:lnTo>
                    <a:pt x="3" y="90"/>
                  </a:lnTo>
                  <a:lnTo>
                    <a:pt x="4" y="90"/>
                  </a:lnTo>
                  <a:lnTo>
                    <a:pt x="6" y="91"/>
                  </a:lnTo>
                  <a:lnTo>
                    <a:pt x="7" y="92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6" y="93"/>
                  </a:lnTo>
                  <a:lnTo>
                    <a:pt x="6" y="93"/>
                  </a:lnTo>
                  <a:lnTo>
                    <a:pt x="6" y="95"/>
                  </a:lnTo>
                  <a:lnTo>
                    <a:pt x="6" y="96"/>
                  </a:lnTo>
                  <a:lnTo>
                    <a:pt x="6" y="97"/>
                  </a:lnTo>
                  <a:lnTo>
                    <a:pt x="7" y="98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3" y="98"/>
                  </a:lnTo>
                  <a:lnTo>
                    <a:pt x="2" y="98"/>
                  </a:lnTo>
                  <a:lnTo>
                    <a:pt x="1" y="99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3" y="106"/>
                  </a:lnTo>
                  <a:lnTo>
                    <a:pt x="7" y="112"/>
                  </a:lnTo>
                  <a:lnTo>
                    <a:pt x="10" y="117"/>
                  </a:lnTo>
                  <a:lnTo>
                    <a:pt x="15" y="122"/>
                  </a:lnTo>
                  <a:lnTo>
                    <a:pt x="14" y="125"/>
                  </a:lnTo>
                  <a:lnTo>
                    <a:pt x="11" y="126"/>
                  </a:lnTo>
                  <a:lnTo>
                    <a:pt x="11" y="128"/>
                  </a:lnTo>
                  <a:lnTo>
                    <a:pt x="11" y="130"/>
                  </a:lnTo>
                  <a:lnTo>
                    <a:pt x="13" y="131"/>
                  </a:lnTo>
                  <a:lnTo>
                    <a:pt x="14" y="134"/>
                  </a:lnTo>
                  <a:lnTo>
                    <a:pt x="15" y="135"/>
                  </a:lnTo>
                  <a:lnTo>
                    <a:pt x="16" y="136"/>
                  </a:lnTo>
                  <a:lnTo>
                    <a:pt x="14" y="140"/>
                  </a:lnTo>
                  <a:lnTo>
                    <a:pt x="10" y="142"/>
                  </a:lnTo>
                  <a:lnTo>
                    <a:pt x="8" y="143"/>
                  </a:lnTo>
                  <a:lnTo>
                    <a:pt x="9" y="145"/>
                  </a:lnTo>
                  <a:lnTo>
                    <a:pt x="11" y="146"/>
                  </a:lnTo>
                  <a:lnTo>
                    <a:pt x="15" y="148"/>
                  </a:lnTo>
                  <a:lnTo>
                    <a:pt x="17" y="149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2" y="150"/>
                  </a:lnTo>
                  <a:lnTo>
                    <a:pt x="22" y="150"/>
                  </a:lnTo>
                  <a:lnTo>
                    <a:pt x="22" y="151"/>
                  </a:lnTo>
                  <a:lnTo>
                    <a:pt x="25" y="152"/>
                  </a:lnTo>
                  <a:lnTo>
                    <a:pt x="27" y="155"/>
                  </a:lnTo>
                  <a:lnTo>
                    <a:pt x="30" y="157"/>
                  </a:lnTo>
                  <a:lnTo>
                    <a:pt x="31" y="159"/>
                  </a:lnTo>
                  <a:lnTo>
                    <a:pt x="33" y="163"/>
                  </a:lnTo>
                  <a:lnTo>
                    <a:pt x="37" y="166"/>
                  </a:lnTo>
                  <a:lnTo>
                    <a:pt x="40" y="169"/>
                  </a:lnTo>
                  <a:lnTo>
                    <a:pt x="45" y="172"/>
                  </a:lnTo>
                  <a:lnTo>
                    <a:pt x="45" y="173"/>
                  </a:lnTo>
                  <a:lnTo>
                    <a:pt x="45" y="175"/>
                  </a:lnTo>
                  <a:lnTo>
                    <a:pt x="44" y="176"/>
                  </a:lnTo>
                  <a:lnTo>
                    <a:pt x="44" y="179"/>
                  </a:lnTo>
                  <a:lnTo>
                    <a:pt x="44" y="180"/>
                  </a:lnTo>
                  <a:lnTo>
                    <a:pt x="45" y="180"/>
                  </a:lnTo>
                  <a:lnTo>
                    <a:pt x="45" y="181"/>
                  </a:lnTo>
                  <a:lnTo>
                    <a:pt x="46" y="181"/>
                  </a:lnTo>
                  <a:lnTo>
                    <a:pt x="52" y="182"/>
                  </a:lnTo>
                  <a:lnTo>
                    <a:pt x="56" y="183"/>
                  </a:lnTo>
                  <a:lnTo>
                    <a:pt x="62" y="184"/>
                  </a:lnTo>
                  <a:lnTo>
                    <a:pt x="67" y="184"/>
                  </a:lnTo>
                  <a:lnTo>
                    <a:pt x="68" y="186"/>
                  </a:lnTo>
                  <a:lnTo>
                    <a:pt x="69" y="186"/>
                  </a:lnTo>
                  <a:lnTo>
                    <a:pt x="69" y="186"/>
                  </a:lnTo>
                  <a:lnTo>
                    <a:pt x="70" y="187"/>
                  </a:lnTo>
                  <a:lnTo>
                    <a:pt x="72" y="187"/>
                  </a:lnTo>
                  <a:lnTo>
                    <a:pt x="74" y="188"/>
                  </a:lnTo>
                  <a:lnTo>
                    <a:pt x="76" y="189"/>
                  </a:lnTo>
                  <a:lnTo>
                    <a:pt x="77" y="190"/>
                  </a:lnTo>
                  <a:lnTo>
                    <a:pt x="79" y="190"/>
                  </a:lnTo>
                  <a:lnTo>
                    <a:pt x="82" y="189"/>
                  </a:lnTo>
                  <a:lnTo>
                    <a:pt x="84" y="189"/>
                  </a:lnTo>
                  <a:lnTo>
                    <a:pt x="86" y="188"/>
                  </a:lnTo>
                  <a:lnTo>
                    <a:pt x="94" y="193"/>
                  </a:lnTo>
                  <a:lnTo>
                    <a:pt x="101" y="197"/>
                  </a:lnTo>
                  <a:lnTo>
                    <a:pt x="109" y="202"/>
                  </a:lnTo>
                  <a:lnTo>
                    <a:pt x="117" y="205"/>
                  </a:lnTo>
                  <a:lnTo>
                    <a:pt x="123" y="206"/>
                  </a:lnTo>
                  <a:lnTo>
                    <a:pt x="128" y="207"/>
                  </a:lnTo>
                  <a:lnTo>
                    <a:pt x="133" y="207"/>
                  </a:lnTo>
                  <a:lnTo>
                    <a:pt x="139" y="207"/>
                  </a:lnTo>
                  <a:lnTo>
                    <a:pt x="144" y="207"/>
                  </a:lnTo>
                  <a:lnTo>
                    <a:pt x="150" y="209"/>
                  </a:lnTo>
                  <a:lnTo>
                    <a:pt x="155" y="209"/>
                  </a:lnTo>
                  <a:lnTo>
                    <a:pt x="161" y="210"/>
                  </a:lnTo>
                  <a:lnTo>
                    <a:pt x="163" y="211"/>
                  </a:lnTo>
                  <a:lnTo>
                    <a:pt x="169" y="212"/>
                  </a:lnTo>
                  <a:lnTo>
                    <a:pt x="175" y="213"/>
                  </a:lnTo>
                  <a:lnTo>
                    <a:pt x="178" y="213"/>
                  </a:lnTo>
                  <a:lnTo>
                    <a:pt x="167" y="358"/>
                  </a:lnTo>
                  <a:lnTo>
                    <a:pt x="192" y="358"/>
                  </a:lnTo>
                  <a:lnTo>
                    <a:pt x="192" y="220"/>
                  </a:lnTo>
                  <a:lnTo>
                    <a:pt x="196" y="220"/>
                  </a:lnTo>
                  <a:lnTo>
                    <a:pt x="199" y="220"/>
                  </a:lnTo>
                  <a:lnTo>
                    <a:pt x="203" y="220"/>
                  </a:lnTo>
                  <a:lnTo>
                    <a:pt x="206" y="219"/>
                  </a:lnTo>
                  <a:lnTo>
                    <a:pt x="211" y="218"/>
                  </a:lnTo>
                  <a:lnTo>
                    <a:pt x="215" y="216"/>
                  </a:lnTo>
                  <a:lnTo>
                    <a:pt x="220" y="214"/>
                  </a:lnTo>
                  <a:lnTo>
                    <a:pt x="224" y="212"/>
                  </a:lnTo>
                  <a:lnTo>
                    <a:pt x="229" y="211"/>
                  </a:lnTo>
                  <a:lnTo>
                    <a:pt x="234" y="210"/>
                  </a:lnTo>
                  <a:lnTo>
                    <a:pt x="239" y="210"/>
                  </a:lnTo>
                  <a:lnTo>
                    <a:pt x="245" y="210"/>
                  </a:lnTo>
                  <a:lnTo>
                    <a:pt x="247" y="210"/>
                  </a:lnTo>
                  <a:lnTo>
                    <a:pt x="250" y="209"/>
                  </a:lnTo>
                  <a:lnTo>
                    <a:pt x="252" y="207"/>
                  </a:lnTo>
                  <a:lnTo>
                    <a:pt x="253" y="206"/>
                  </a:lnTo>
                  <a:lnTo>
                    <a:pt x="253" y="205"/>
                  </a:lnTo>
                  <a:lnTo>
                    <a:pt x="254" y="204"/>
                  </a:lnTo>
                  <a:lnTo>
                    <a:pt x="254" y="204"/>
                  </a:lnTo>
                  <a:lnTo>
                    <a:pt x="256" y="203"/>
                  </a:lnTo>
                  <a:lnTo>
                    <a:pt x="259" y="201"/>
                  </a:lnTo>
                  <a:lnTo>
                    <a:pt x="262" y="197"/>
                  </a:lnTo>
                  <a:lnTo>
                    <a:pt x="266" y="195"/>
                  </a:lnTo>
                  <a:lnTo>
                    <a:pt x="268" y="191"/>
                  </a:lnTo>
                  <a:lnTo>
                    <a:pt x="270" y="191"/>
                  </a:lnTo>
                  <a:lnTo>
                    <a:pt x="274" y="191"/>
                  </a:lnTo>
                  <a:lnTo>
                    <a:pt x="277" y="193"/>
                  </a:lnTo>
                  <a:lnTo>
                    <a:pt x="280" y="193"/>
                  </a:lnTo>
                  <a:lnTo>
                    <a:pt x="281" y="193"/>
                  </a:lnTo>
                  <a:lnTo>
                    <a:pt x="282" y="191"/>
                  </a:lnTo>
                  <a:lnTo>
                    <a:pt x="282" y="191"/>
                  </a:lnTo>
                  <a:lnTo>
                    <a:pt x="283" y="190"/>
                  </a:lnTo>
                  <a:lnTo>
                    <a:pt x="285" y="188"/>
                  </a:lnTo>
                  <a:lnTo>
                    <a:pt x="288" y="184"/>
                  </a:lnTo>
                  <a:lnTo>
                    <a:pt x="288" y="181"/>
                  </a:lnTo>
                  <a:lnTo>
                    <a:pt x="289" y="178"/>
                  </a:lnTo>
                  <a:lnTo>
                    <a:pt x="290" y="176"/>
                  </a:lnTo>
                  <a:lnTo>
                    <a:pt x="290" y="176"/>
                  </a:lnTo>
                  <a:lnTo>
                    <a:pt x="290" y="176"/>
                  </a:lnTo>
                  <a:lnTo>
                    <a:pt x="291" y="175"/>
                  </a:lnTo>
                  <a:lnTo>
                    <a:pt x="292" y="174"/>
                  </a:lnTo>
                  <a:lnTo>
                    <a:pt x="294" y="173"/>
                  </a:lnTo>
                  <a:lnTo>
                    <a:pt x="296" y="172"/>
                  </a:lnTo>
                  <a:lnTo>
                    <a:pt x="297" y="171"/>
                  </a:lnTo>
                  <a:lnTo>
                    <a:pt x="297" y="169"/>
                  </a:lnTo>
                  <a:lnTo>
                    <a:pt x="296" y="168"/>
                  </a:lnTo>
                  <a:lnTo>
                    <a:pt x="296" y="166"/>
                  </a:lnTo>
                  <a:lnTo>
                    <a:pt x="295" y="165"/>
                  </a:lnTo>
                  <a:lnTo>
                    <a:pt x="300" y="160"/>
                  </a:lnTo>
                  <a:lnTo>
                    <a:pt x="308" y="156"/>
                  </a:lnTo>
                  <a:lnTo>
                    <a:pt x="315" y="151"/>
                  </a:lnTo>
                  <a:lnTo>
                    <a:pt x="321" y="145"/>
                  </a:lnTo>
                  <a:lnTo>
                    <a:pt x="323" y="138"/>
                  </a:lnTo>
                  <a:lnTo>
                    <a:pt x="325" y="131"/>
                  </a:lnTo>
                  <a:lnTo>
                    <a:pt x="326" y="125"/>
                  </a:lnTo>
                  <a:lnTo>
                    <a:pt x="328" y="118"/>
                  </a:lnTo>
                  <a:lnTo>
                    <a:pt x="334" y="111"/>
                  </a:lnTo>
                  <a:lnTo>
                    <a:pt x="340" y="104"/>
                  </a:lnTo>
                  <a:lnTo>
                    <a:pt x="344" y="97"/>
                  </a:lnTo>
                  <a:lnTo>
                    <a:pt x="343" y="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4" name="Freeform 102"/>
            <p:cNvSpPr>
              <a:spLocks noChangeAspect="1"/>
            </p:cNvSpPr>
            <p:nvPr/>
          </p:nvSpPr>
          <p:spPr bwMode="auto">
            <a:xfrm>
              <a:off x="1752" y="2771"/>
              <a:ext cx="130" cy="83"/>
            </a:xfrm>
            <a:custGeom>
              <a:avLst/>
              <a:gdLst>
                <a:gd name="T0" fmla="*/ 83 w 259"/>
                <a:gd name="T1" fmla="*/ 155 h 166"/>
                <a:gd name="T2" fmla="*/ 90 w 259"/>
                <a:gd name="T3" fmla="*/ 158 h 166"/>
                <a:gd name="T4" fmla="*/ 106 w 259"/>
                <a:gd name="T5" fmla="*/ 161 h 166"/>
                <a:gd name="T6" fmla="*/ 117 w 259"/>
                <a:gd name="T7" fmla="*/ 164 h 166"/>
                <a:gd name="T8" fmla="*/ 132 w 259"/>
                <a:gd name="T9" fmla="*/ 159 h 166"/>
                <a:gd name="T10" fmla="*/ 149 w 259"/>
                <a:gd name="T11" fmla="*/ 156 h 166"/>
                <a:gd name="T12" fmla="*/ 151 w 259"/>
                <a:gd name="T13" fmla="*/ 154 h 166"/>
                <a:gd name="T14" fmla="*/ 158 w 259"/>
                <a:gd name="T15" fmla="*/ 154 h 166"/>
                <a:gd name="T16" fmla="*/ 167 w 259"/>
                <a:gd name="T17" fmla="*/ 150 h 166"/>
                <a:gd name="T18" fmla="*/ 171 w 259"/>
                <a:gd name="T19" fmla="*/ 146 h 166"/>
                <a:gd name="T20" fmla="*/ 187 w 259"/>
                <a:gd name="T21" fmla="*/ 146 h 166"/>
                <a:gd name="T22" fmla="*/ 198 w 259"/>
                <a:gd name="T23" fmla="*/ 146 h 166"/>
                <a:gd name="T24" fmla="*/ 199 w 259"/>
                <a:gd name="T25" fmla="*/ 142 h 166"/>
                <a:gd name="T26" fmla="*/ 202 w 259"/>
                <a:gd name="T27" fmla="*/ 141 h 166"/>
                <a:gd name="T28" fmla="*/ 205 w 259"/>
                <a:gd name="T29" fmla="*/ 140 h 166"/>
                <a:gd name="T30" fmla="*/ 209 w 259"/>
                <a:gd name="T31" fmla="*/ 140 h 166"/>
                <a:gd name="T32" fmla="*/ 219 w 259"/>
                <a:gd name="T33" fmla="*/ 123 h 166"/>
                <a:gd name="T34" fmla="*/ 228 w 259"/>
                <a:gd name="T35" fmla="*/ 118 h 166"/>
                <a:gd name="T36" fmla="*/ 236 w 259"/>
                <a:gd name="T37" fmla="*/ 113 h 166"/>
                <a:gd name="T38" fmla="*/ 237 w 259"/>
                <a:gd name="T39" fmla="*/ 109 h 166"/>
                <a:gd name="T40" fmla="*/ 246 w 259"/>
                <a:gd name="T41" fmla="*/ 103 h 166"/>
                <a:gd name="T42" fmla="*/ 249 w 259"/>
                <a:gd name="T43" fmla="*/ 93 h 166"/>
                <a:gd name="T44" fmla="*/ 256 w 259"/>
                <a:gd name="T45" fmla="*/ 86 h 166"/>
                <a:gd name="T46" fmla="*/ 251 w 259"/>
                <a:gd name="T47" fmla="*/ 79 h 166"/>
                <a:gd name="T48" fmla="*/ 246 w 259"/>
                <a:gd name="T49" fmla="*/ 64 h 166"/>
                <a:gd name="T50" fmla="*/ 240 w 259"/>
                <a:gd name="T51" fmla="*/ 63 h 166"/>
                <a:gd name="T52" fmla="*/ 239 w 259"/>
                <a:gd name="T53" fmla="*/ 59 h 166"/>
                <a:gd name="T54" fmla="*/ 235 w 259"/>
                <a:gd name="T55" fmla="*/ 52 h 166"/>
                <a:gd name="T56" fmla="*/ 228 w 259"/>
                <a:gd name="T57" fmla="*/ 50 h 166"/>
                <a:gd name="T58" fmla="*/ 227 w 259"/>
                <a:gd name="T59" fmla="*/ 42 h 166"/>
                <a:gd name="T60" fmla="*/ 228 w 259"/>
                <a:gd name="T61" fmla="*/ 32 h 166"/>
                <a:gd name="T62" fmla="*/ 223 w 259"/>
                <a:gd name="T63" fmla="*/ 30 h 166"/>
                <a:gd name="T64" fmla="*/ 221 w 259"/>
                <a:gd name="T65" fmla="*/ 29 h 166"/>
                <a:gd name="T66" fmla="*/ 218 w 259"/>
                <a:gd name="T67" fmla="*/ 28 h 166"/>
                <a:gd name="T68" fmla="*/ 219 w 259"/>
                <a:gd name="T69" fmla="*/ 26 h 166"/>
                <a:gd name="T70" fmla="*/ 198 w 259"/>
                <a:gd name="T71" fmla="*/ 20 h 166"/>
                <a:gd name="T72" fmla="*/ 187 w 259"/>
                <a:gd name="T73" fmla="*/ 13 h 166"/>
                <a:gd name="T74" fmla="*/ 179 w 259"/>
                <a:gd name="T75" fmla="*/ 10 h 166"/>
                <a:gd name="T76" fmla="*/ 171 w 259"/>
                <a:gd name="T77" fmla="*/ 6 h 166"/>
                <a:gd name="T78" fmla="*/ 165 w 259"/>
                <a:gd name="T79" fmla="*/ 6 h 166"/>
                <a:gd name="T80" fmla="*/ 153 w 259"/>
                <a:gd name="T81" fmla="*/ 6 h 166"/>
                <a:gd name="T82" fmla="*/ 135 w 259"/>
                <a:gd name="T83" fmla="*/ 3 h 166"/>
                <a:gd name="T84" fmla="*/ 129 w 259"/>
                <a:gd name="T85" fmla="*/ 0 h 166"/>
                <a:gd name="T86" fmla="*/ 117 w 259"/>
                <a:gd name="T87" fmla="*/ 4 h 166"/>
                <a:gd name="T88" fmla="*/ 111 w 259"/>
                <a:gd name="T89" fmla="*/ 5 h 166"/>
                <a:gd name="T90" fmla="*/ 103 w 259"/>
                <a:gd name="T91" fmla="*/ 7 h 166"/>
                <a:gd name="T92" fmla="*/ 87 w 259"/>
                <a:gd name="T93" fmla="*/ 11 h 166"/>
                <a:gd name="T94" fmla="*/ 52 w 259"/>
                <a:gd name="T95" fmla="*/ 22 h 166"/>
                <a:gd name="T96" fmla="*/ 34 w 259"/>
                <a:gd name="T97" fmla="*/ 29 h 166"/>
                <a:gd name="T98" fmla="*/ 15 w 259"/>
                <a:gd name="T99" fmla="*/ 36 h 166"/>
                <a:gd name="T100" fmla="*/ 3 w 259"/>
                <a:gd name="T101" fmla="*/ 56 h 166"/>
                <a:gd name="T102" fmla="*/ 4 w 259"/>
                <a:gd name="T103" fmla="*/ 60 h 166"/>
                <a:gd name="T104" fmla="*/ 6 w 259"/>
                <a:gd name="T105" fmla="*/ 70 h 166"/>
                <a:gd name="T106" fmla="*/ 0 w 259"/>
                <a:gd name="T107" fmla="*/ 75 h 166"/>
                <a:gd name="T108" fmla="*/ 1 w 259"/>
                <a:gd name="T109" fmla="*/ 80 h 166"/>
                <a:gd name="T110" fmla="*/ 8 w 259"/>
                <a:gd name="T111" fmla="*/ 87 h 166"/>
                <a:gd name="T112" fmla="*/ 9 w 259"/>
                <a:gd name="T113" fmla="*/ 90 h 166"/>
                <a:gd name="T114" fmla="*/ 16 w 259"/>
                <a:gd name="T115" fmla="*/ 94 h 166"/>
                <a:gd name="T116" fmla="*/ 24 w 259"/>
                <a:gd name="T117" fmla="*/ 118 h 166"/>
                <a:gd name="T118" fmla="*/ 45 w 259"/>
                <a:gd name="T119" fmla="*/ 14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9" h="166">
                  <a:moveTo>
                    <a:pt x="57" y="149"/>
                  </a:moveTo>
                  <a:lnTo>
                    <a:pt x="64" y="150"/>
                  </a:lnTo>
                  <a:lnTo>
                    <a:pt x="70" y="151"/>
                  </a:lnTo>
                  <a:lnTo>
                    <a:pt x="77" y="152"/>
                  </a:lnTo>
                  <a:lnTo>
                    <a:pt x="83" y="155"/>
                  </a:lnTo>
                  <a:lnTo>
                    <a:pt x="84" y="156"/>
                  </a:lnTo>
                  <a:lnTo>
                    <a:pt x="85" y="156"/>
                  </a:lnTo>
                  <a:lnTo>
                    <a:pt x="85" y="157"/>
                  </a:lnTo>
                  <a:lnTo>
                    <a:pt x="87" y="157"/>
                  </a:lnTo>
                  <a:lnTo>
                    <a:pt x="90" y="158"/>
                  </a:lnTo>
                  <a:lnTo>
                    <a:pt x="94" y="158"/>
                  </a:lnTo>
                  <a:lnTo>
                    <a:pt x="97" y="158"/>
                  </a:lnTo>
                  <a:lnTo>
                    <a:pt x="100" y="158"/>
                  </a:lnTo>
                  <a:lnTo>
                    <a:pt x="104" y="159"/>
                  </a:lnTo>
                  <a:lnTo>
                    <a:pt x="106" y="161"/>
                  </a:lnTo>
                  <a:lnTo>
                    <a:pt x="107" y="163"/>
                  </a:lnTo>
                  <a:lnTo>
                    <a:pt x="110" y="164"/>
                  </a:lnTo>
                  <a:lnTo>
                    <a:pt x="112" y="164"/>
                  </a:lnTo>
                  <a:lnTo>
                    <a:pt x="114" y="164"/>
                  </a:lnTo>
                  <a:lnTo>
                    <a:pt x="117" y="164"/>
                  </a:lnTo>
                  <a:lnTo>
                    <a:pt x="118" y="164"/>
                  </a:lnTo>
                  <a:lnTo>
                    <a:pt x="122" y="166"/>
                  </a:lnTo>
                  <a:lnTo>
                    <a:pt x="123" y="164"/>
                  </a:lnTo>
                  <a:lnTo>
                    <a:pt x="125" y="161"/>
                  </a:lnTo>
                  <a:lnTo>
                    <a:pt x="132" y="159"/>
                  </a:lnTo>
                  <a:lnTo>
                    <a:pt x="137" y="157"/>
                  </a:lnTo>
                  <a:lnTo>
                    <a:pt x="143" y="158"/>
                  </a:lnTo>
                  <a:lnTo>
                    <a:pt x="148" y="159"/>
                  </a:lnTo>
                  <a:lnTo>
                    <a:pt x="149" y="157"/>
                  </a:lnTo>
                  <a:lnTo>
                    <a:pt x="149" y="156"/>
                  </a:lnTo>
                  <a:lnTo>
                    <a:pt x="150" y="155"/>
                  </a:lnTo>
                  <a:lnTo>
                    <a:pt x="150" y="155"/>
                  </a:lnTo>
                  <a:lnTo>
                    <a:pt x="150" y="154"/>
                  </a:lnTo>
                  <a:lnTo>
                    <a:pt x="150" y="154"/>
                  </a:lnTo>
                  <a:lnTo>
                    <a:pt x="151" y="154"/>
                  </a:lnTo>
                  <a:lnTo>
                    <a:pt x="151" y="154"/>
                  </a:lnTo>
                  <a:lnTo>
                    <a:pt x="152" y="154"/>
                  </a:lnTo>
                  <a:lnTo>
                    <a:pt x="155" y="154"/>
                  </a:lnTo>
                  <a:lnTo>
                    <a:pt x="156" y="154"/>
                  </a:lnTo>
                  <a:lnTo>
                    <a:pt x="158" y="154"/>
                  </a:lnTo>
                  <a:lnTo>
                    <a:pt x="159" y="152"/>
                  </a:lnTo>
                  <a:lnTo>
                    <a:pt x="161" y="152"/>
                  </a:lnTo>
                  <a:lnTo>
                    <a:pt x="164" y="151"/>
                  </a:lnTo>
                  <a:lnTo>
                    <a:pt x="165" y="151"/>
                  </a:lnTo>
                  <a:lnTo>
                    <a:pt x="167" y="150"/>
                  </a:lnTo>
                  <a:lnTo>
                    <a:pt x="168" y="149"/>
                  </a:lnTo>
                  <a:lnTo>
                    <a:pt x="170" y="148"/>
                  </a:lnTo>
                  <a:lnTo>
                    <a:pt x="170" y="147"/>
                  </a:lnTo>
                  <a:lnTo>
                    <a:pt x="168" y="146"/>
                  </a:lnTo>
                  <a:lnTo>
                    <a:pt x="171" y="146"/>
                  </a:lnTo>
                  <a:lnTo>
                    <a:pt x="173" y="144"/>
                  </a:lnTo>
                  <a:lnTo>
                    <a:pt x="175" y="144"/>
                  </a:lnTo>
                  <a:lnTo>
                    <a:pt x="178" y="144"/>
                  </a:lnTo>
                  <a:lnTo>
                    <a:pt x="182" y="146"/>
                  </a:lnTo>
                  <a:lnTo>
                    <a:pt x="187" y="146"/>
                  </a:lnTo>
                  <a:lnTo>
                    <a:pt x="190" y="147"/>
                  </a:lnTo>
                  <a:lnTo>
                    <a:pt x="195" y="147"/>
                  </a:lnTo>
                  <a:lnTo>
                    <a:pt x="196" y="147"/>
                  </a:lnTo>
                  <a:lnTo>
                    <a:pt x="197" y="146"/>
                  </a:lnTo>
                  <a:lnTo>
                    <a:pt x="198" y="146"/>
                  </a:lnTo>
                  <a:lnTo>
                    <a:pt x="199" y="144"/>
                  </a:lnTo>
                  <a:lnTo>
                    <a:pt x="199" y="144"/>
                  </a:lnTo>
                  <a:lnTo>
                    <a:pt x="199" y="143"/>
                  </a:lnTo>
                  <a:lnTo>
                    <a:pt x="199" y="143"/>
                  </a:lnTo>
                  <a:lnTo>
                    <a:pt x="199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1" y="142"/>
                  </a:lnTo>
                  <a:lnTo>
                    <a:pt x="202" y="141"/>
                  </a:lnTo>
                  <a:lnTo>
                    <a:pt x="203" y="140"/>
                  </a:lnTo>
                  <a:lnTo>
                    <a:pt x="203" y="140"/>
                  </a:lnTo>
                  <a:lnTo>
                    <a:pt x="204" y="139"/>
                  </a:lnTo>
                  <a:lnTo>
                    <a:pt x="204" y="14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5" y="140"/>
                  </a:lnTo>
                  <a:lnTo>
                    <a:pt x="206" y="140"/>
                  </a:lnTo>
                  <a:lnTo>
                    <a:pt x="208" y="140"/>
                  </a:lnTo>
                  <a:lnTo>
                    <a:pt x="209" y="140"/>
                  </a:lnTo>
                  <a:lnTo>
                    <a:pt x="210" y="140"/>
                  </a:lnTo>
                  <a:lnTo>
                    <a:pt x="212" y="135"/>
                  </a:lnTo>
                  <a:lnTo>
                    <a:pt x="214" y="131"/>
                  </a:lnTo>
                  <a:lnTo>
                    <a:pt x="217" y="127"/>
                  </a:lnTo>
                  <a:lnTo>
                    <a:pt x="219" y="123"/>
                  </a:lnTo>
                  <a:lnTo>
                    <a:pt x="221" y="123"/>
                  </a:lnTo>
                  <a:lnTo>
                    <a:pt x="224" y="121"/>
                  </a:lnTo>
                  <a:lnTo>
                    <a:pt x="225" y="120"/>
                  </a:lnTo>
                  <a:lnTo>
                    <a:pt x="227" y="119"/>
                  </a:lnTo>
                  <a:lnTo>
                    <a:pt x="228" y="118"/>
                  </a:lnTo>
                  <a:lnTo>
                    <a:pt x="228" y="117"/>
                  </a:lnTo>
                  <a:lnTo>
                    <a:pt x="228" y="116"/>
                  </a:lnTo>
                  <a:lnTo>
                    <a:pt x="228" y="114"/>
                  </a:lnTo>
                  <a:lnTo>
                    <a:pt x="232" y="114"/>
                  </a:lnTo>
                  <a:lnTo>
                    <a:pt x="236" y="113"/>
                  </a:lnTo>
                  <a:lnTo>
                    <a:pt x="239" y="113"/>
                  </a:lnTo>
                  <a:lnTo>
                    <a:pt x="240" y="112"/>
                  </a:lnTo>
                  <a:lnTo>
                    <a:pt x="240" y="111"/>
                  </a:lnTo>
                  <a:lnTo>
                    <a:pt x="239" y="110"/>
                  </a:lnTo>
                  <a:lnTo>
                    <a:pt x="237" y="109"/>
                  </a:lnTo>
                  <a:lnTo>
                    <a:pt x="236" y="108"/>
                  </a:lnTo>
                  <a:lnTo>
                    <a:pt x="240" y="106"/>
                  </a:lnTo>
                  <a:lnTo>
                    <a:pt x="242" y="105"/>
                  </a:lnTo>
                  <a:lnTo>
                    <a:pt x="243" y="104"/>
                  </a:lnTo>
                  <a:lnTo>
                    <a:pt x="246" y="103"/>
                  </a:lnTo>
                  <a:lnTo>
                    <a:pt x="247" y="101"/>
                  </a:lnTo>
                  <a:lnTo>
                    <a:pt x="247" y="98"/>
                  </a:lnTo>
                  <a:lnTo>
                    <a:pt x="248" y="96"/>
                  </a:lnTo>
                  <a:lnTo>
                    <a:pt x="248" y="94"/>
                  </a:lnTo>
                  <a:lnTo>
                    <a:pt x="249" y="93"/>
                  </a:lnTo>
                  <a:lnTo>
                    <a:pt x="251" y="90"/>
                  </a:lnTo>
                  <a:lnTo>
                    <a:pt x="254" y="89"/>
                  </a:lnTo>
                  <a:lnTo>
                    <a:pt x="256" y="88"/>
                  </a:lnTo>
                  <a:lnTo>
                    <a:pt x="256" y="87"/>
                  </a:lnTo>
                  <a:lnTo>
                    <a:pt x="256" y="86"/>
                  </a:lnTo>
                  <a:lnTo>
                    <a:pt x="256" y="85"/>
                  </a:lnTo>
                  <a:lnTo>
                    <a:pt x="256" y="83"/>
                  </a:lnTo>
                  <a:lnTo>
                    <a:pt x="259" y="81"/>
                  </a:lnTo>
                  <a:lnTo>
                    <a:pt x="257" y="80"/>
                  </a:lnTo>
                  <a:lnTo>
                    <a:pt x="251" y="79"/>
                  </a:lnTo>
                  <a:lnTo>
                    <a:pt x="249" y="74"/>
                  </a:lnTo>
                  <a:lnTo>
                    <a:pt x="246" y="71"/>
                  </a:lnTo>
                  <a:lnTo>
                    <a:pt x="248" y="67"/>
                  </a:lnTo>
                  <a:lnTo>
                    <a:pt x="249" y="65"/>
                  </a:lnTo>
                  <a:lnTo>
                    <a:pt x="246" y="64"/>
                  </a:lnTo>
                  <a:lnTo>
                    <a:pt x="244" y="63"/>
                  </a:lnTo>
                  <a:lnTo>
                    <a:pt x="243" y="63"/>
                  </a:lnTo>
                  <a:lnTo>
                    <a:pt x="241" y="63"/>
                  </a:lnTo>
                  <a:lnTo>
                    <a:pt x="240" y="63"/>
                  </a:lnTo>
                  <a:lnTo>
                    <a:pt x="240" y="63"/>
                  </a:lnTo>
                  <a:lnTo>
                    <a:pt x="240" y="62"/>
                  </a:lnTo>
                  <a:lnTo>
                    <a:pt x="240" y="62"/>
                  </a:lnTo>
                  <a:lnTo>
                    <a:pt x="240" y="62"/>
                  </a:lnTo>
                  <a:lnTo>
                    <a:pt x="240" y="60"/>
                  </a:lnTo>
                  <a:lnTo>
                    <a:pt x="239" y="59"/>
                  </a:lnTo>
                  <a:lnTo>
                    <a:pt x="239" y="58"/>
                  </a:lnTo>
                  <a:lnTo>
                    <a:pt x="237" y="57"/>
                  </a:lnTo>
                  <a:lnTo>
                    <a:pt x="237" y="56"/>
                  </a:lnTo>
                  <a:lnTo>
                    <a:pt x="236" y="53"/>
                  </a:lnTo>
                  <a:lnTo>
                    <a:pt x="235" y="52"/>
                  </a:lnTo>
                  <a:lnTo>
                    <a:pt x="234" y="51"/>
                  </a:lnTo>
                  <a:lnTo>
                    <a:pt x="233" y="50"/>
                  </a:lnTo>
                  <a:lnTo>
                    <a:pt x="232" y="50"/>
                  </a:lnTo>
                  <a:lnTo>
                    <a:pt x="229" y="50"/>
                  </a:lnTo>
                  <a:lnTo>
                    <a:pt x="228" y="50"/>
                  </a:lnTo>
                  <a:lnTo>
                    <a:pt x="227" y="49"/>
                  </a:lnTo>
                  <a:lnTo>
                    <a:pt x="227" y="48"/>
                  </a:lnTo>
                  <a:lnTo>
                    <a:pt x="226" y="45"/>
                  </a:lnTo>
                  <a:lnTo>
                    <a:pt x="226" y="44"/>
                  </a:lnTo>
                  <a:lnTo>
                    <a:pt x="227" y="42"/>
                  </a:lnTo>
                  <a:lnTo>
                    <a:pt x="228" y="38"/>
                  </a:lnTo>
                  <a:lnTo>
                    <a:pt x="228" y="36"/>
                  </a:lnTo>
                  <a:lnTo>
                    <a:pt x="228" y="34"/>
                  </a:lnTo>
                  <a:lnTo>
                    <a:pt x="228" y="33"/>
                  </a:lnTo>
                  <a:lnTo>
                    <a:pt x="228" y="32"/>
                  </a:lnTo>
                  <a:lnTo>
                    <a:pt x="227" y="32"/>
                  </a:lnTo>
                  <a:lnTo>
                    <a:pt x="226" y="30"/>
                  </a:lnTo>
                  <a:lnTo>
                    <a:pt x="225" y="30"/>
                  </a:lnTo>
                  <a:lnTo>
                    <a:pt x="224" y="30"/>
                  </a:lnTo>
                  <a:lnTo>
                    <a:pt x="223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30"/>
                  </a:lnTo>
                  <a:lnTo>
                    <a:pt x="221" y="29"/>
                  </a:lnTo>
                  <a:lnTo>
                    <a:pt x="220" y="29"/>
                  </a:lnTo>
                  <a:lnTo>
                    <a:pt x="219" y="28"/>
                  </a:lnTo>
                  <a:lnTo>
                    <a:pt x="218" y="28"/>
                  </a:lnTo>
                  <a:lnTo>
                    <a:pt x="217" y="28"/>
                  </a:lnTo>
                  <a:lnTo>
                    <a:pt x="218" y="28"/>
                  </a:lnTo>
                  <a:lnTo>
                    <a:pt x="218" y="27"/>
                  </a:lnTo>
                  <a:lnTo>
                    <a:pt x="219" y="27"/>
                  </a:lnTo>
                  <a:lnTo>
                    <a:pt x="219" y="27"/>
                  </a:lnTo>
                  <a:lnTo>
                    <a:pt x="219" y="26"/>
                  </a:lnTo>
                  <a:lnTo>
                    <a:pt x="219" y="26"/>
                  </a:lnTo>
                  <a:lnTo>
                    <a:pt x="218" y="25"/>
                  </a:lnTo>
                  <a:lnTo>
                    <a:pt x="218" y="25"/>
                  </a:lnTo>
                  <a:lnTo>
                    <a:pt x="211" y="24"/>
                  </a:lnTo>
                  <a:lnTo>
                    <a:pt x="205" y="21"/>
                  </a:lnTo>
                  <a:lnTo>
                    <a:pt x="198" y="20"/>
                  </a:lnTo>
                  <a:lnTo>
                    <a:pt x="191" y="19"/>
                  </a:lnTo>
                  <a:lnTo>
                    <a:pt x="191" y="18"/>
                  </a:lnTo>
                  <a:lnTo>
                    <a:pt x="190" y="15"/>
                  </a:lnTo>
                  <a:lnTo>
                    <a:pt x="189" y="14"/>
                  </a:lnTo>
                  <a:lnTo>
                    <a:pt x="187" y="13"/>
                  </a:lnTo>
                  <a:lnTo>
                    <a:pt x="186" y="13"/>
                  </a:lnTo>
                  <a:lnTo>
                    <a:pt x="183" y="12"/>
                  </a:lnTo>
                  <a:lnTo>
                    <a:pt x="182" y="12"/>
                  </a:lnTo>
                  <a:lnTo>
                    <a:pt x="180" y="12"/>
                  </a:lnTo>
                  <a:lnTo>
                    <a:pt x="179" y="10"/>
                  </a:lnTo>
                  <a:lnTo>
                    <a:pt x="178" y="7"/>
                  </a:lnTo>
                  <a:lnTo>
                    <a:pt x="178" y="6"/>
                  </a:lnTo>
                  <a:lnTo>
                    <a:pt x="175" y="5"/>
                  </a:lnTo>
                  <a:lnTo>
                    <a:pt x="173" y="5"/>
                  </a:lnTo>
                  <a:lnTo>
                    <a:pt x="171" y="6"/>
                  </a:lnTo>
                  <a:lnTo>
                    <a:pt x="168" y="6"/>
                  </a:lnTo>
                  <a:lnTo>
                    <a:pt x="166" y="7"/>
                  </a:lnTo>
                  <a:lnTo>
                    <a:pt x="166" y="7"/>
                  </a:lnTo>
                  <a:lnTo>
                    <a:pt x="166" y="6"/>
                  </a:lnTo>
                  <a:lnTo>
                    <a:pt x="165" y="6"/>
                  </a:lnTo>
                  <a:lnTo>
                    <a:pt x="165" y="6"/>
                  </a:lnTo>
                  <a:lnTo>
                    <a:pt x="161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3" y="6"/>
                  </a:lnTo>
                  <a:lnTo>
                    <a:pt x="149" y="5"/>
                  </a:lnTo>
                  <a:lnTo>
                    <a:pt x="145" y="5"/>
                  </a:lnTo>
                  <a:lnTo>
                    <a:pt x="141" y="4"/>
                  </a:lnTo>
                  <a:lnTo>
                    <a:pt x="136" y="4"/>
                  </a:lnTo>
                  <a:lnTo>
                    <a:pt x="135" y="3"/>
                  </a:lnTo>
                  <a:lnTo>
                    <a:pt x="133" y="2"/>
                  </a:lnTo>
                  <a:lnTo>
                    <a:pt x="132" y="2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8" y="0"/>
                  </a:lnTo>
                  <a:lnTo>
                    <a:pt x="127" y="0"/>
                  </a:lnTo>
                  <a:lnTo>
                    <a:pt x="123" y="2"/>
                  </a:lnTo>
                  <a:lnTo>
                    <a:pt x="120" y="3"/>
                  </a:lnTo>
                  <a:lnTo>
                    <a:pt x="117" y="4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2" y="5"/>
                  </a:lnTo>
                  <a:lnTo>
                    <a:pt x="112" y="5"/>
                  </a:lnTo>
                  <a:lnTo>
                    <a:pt x="111" y="5"/>
                  </a:lnTo>
                  <a:lnTo>
                    <a:pt x="110" y="6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3" y="7"/>
                  </a:lnTo>
                  <a:lnTo>
                    <a:pt x="103" y="7"/>
                  </a:lnTo>
                  <a:lnTo>
                    <a:pt x="102" y="9"/>
                  </a:lnTo>
                  <a:lnTo>
                    <a:pt x="100" y="10"/>
                  </a:lnTo>
                  <a:lnTo>
                    <a:pt x="94" y="11"/>
                  </a:lnTo>
                  <a:lnTo>
                    <a:pt x="87" y="11"/>
                  </a:lnTo>
                  <a:lnTo>
                    <a:pt x="79" y="11"/>
                  </a:lnTo>
                  <a:lnTo>
                    <a:pt x="72" y="12"/>
                  </a:lnTo>
                  <a:lnTo>
                    <a:pt x="64" y="15"/>
                  </a:lnTo>
                  <a:lnTo>
                    <a:pt x="58" y="19"/>
                  </a:lnTo>
                  <a:lnTo>
                    <a:pt x="52" y="22"/>
                  </a:lnTo>
                  <a:lnTo>
                    <a:pt x="45" y="25"/>
                  </a:lnTo>
                  <a:lnTo>
                    <a:pt x="43" y="26"/>
                  </a:lnTo>
                  <a:lnTo>
                    <a:pt x="39" y="27"/>
                  </a:lnTo>
                  <a:lnTo>
                    <a:pt x="36" y="29"/>
                  </a:lnTo>
                  <a:lnTo>
                    <a:pt x="34" y="29"/>
                  </a:lnTo>
                  <a:lnTo>
                    <a:pt x="21" y="32"/>
                  </a:lnTo>
                  <a:lnTo>
                    <a:pt x="20" y="33"/>
                  </a:lnTo>
                  <a:lnTo>
                    <a:pt x="18" y="34"/>
                  </a:lnTo>
                  <a:lnTo>
                    <a:pt x="16" y="35"/>
                  </a:lnTo>
                  <a:lnTo>
                    <a:pt x="15" y="36"/>
                  </a:lnTo>
                  <a:lnTo>
                    <a:pt x="13" y="41"/>
                  </a:lnTo>
                  <a:lnTo>
                    <a:pt x="12" y="47"/>
                  </a:lnTo>
                  <a:lnTo>
                    <a:pt x="8" y="51"/>
                  </a:lnTo>
                  <a:lnTo>
                    <a:pt x="4" y="55"/>
                  </a:lnTo>
                  <a:lnTo>
                    <a:pt x="3" y="56"/>
                  </a:lnTo>
                  <a:lnTo>
                    <a:pt x="3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3" y="60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5" y="62"/>
                  </a:lnTo>
                  <a:lnTo>
                    <a:pt x="5" y="64"/>
                  </a:lnTo>
                  <a:lnTo>
                    <a:pt x="5" y="66"/>
                  </a:lnTo>
                  <a:lnTo>
                    <a:pt x="6" y="70"/>
                  </a:lnTo>
                  <a:lnTo>
                    <a:pt x="7" y="72"/>
                  </a:lnTo>
                  <a:lnTo>
                    <a:pt x="6" y="73"/>
                  </a:lnTo>
                  <a:lnTo>
                    <a:pt x="4" y="73"/>
                  </a:lnTo>
                  <a:lnTo>
                    <a:pt x="3" y="74"/>
                  </a:lnTo>
                  <a:lnTo>
                    <a:pt x="0" y="75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1" y="80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7"/>
                  </a:lnTo>
                  <a:lnTo>
                    <a:pt x="8" y="88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11" y="91"/>
                  </a:lnTo>
                  <a:lnTo>
                    <a:pt x="12" y="93"/>
                  </a:lnTo>
                  <a:lnTo>
                    <a:pt x="13" y="93"/>
                  </a:lnTo>
                  <a:lnTo>
                    <a:pt x="15" y="94"/>
                  </a:lnTo>
                  <a:lnTo>
                    <a:pt x="16" y="94"/>
                  </a:lnTo>
                  <a:lnTo>
                    <a:pt x="18" y="98"/>
                  </a:lnTo>
                  <a:lnTo>
                    <a:pt x="18" y="104"/>
                  </a:lnTo>
                  <a:lnTo>
                    <a:pt x="18" y="109"/>
                  </a:lnTo>
                  <a:lnTo>
                    <a:pt x="20" y="113"/>
                  </a:lnTo>
                  <a:lnTo>
                    <a:pt x="24" y="118"/>
                  </a:lnTo>
                  <a:lnTo>
                    <a:pt x="30" y="121"/>
                  </a:lnTo>
                  <a:lnTo>
                    <a:pt x="35" y="125"/>
                  </a:lnTo>
                  <a:lnTo>
                    <a:pt x="39" y="129"/>
                  </a:lnTo>
                  <a:lnTo>
                    <a:pt x="43" y="135"/>
                  </a:lnTo>
                  <a:lnTo>
                    <a:pt x="45" y="141"/>
                  </a:lnTo>
                  <a:lnTo>
                    <a:pt x="50" y="146"/>
                  </a:lnTo>
                  <a:lnTo>
                    <a:pt x="57" y="149"/>
                  </a:lnTo>
                  <a:close/>
                </a:path>
              </a:pathLst>
            </a:custGeom>
            <a:solidFill>
              <a:srgbClr val="115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5" name="Freeform 103"/>
            <p:cNvSpPr>
              <a:spLocks noChangeAspect="1"/>
            </p:cNvSpPr>
            <p:nvPr/>
          </p:nvSpPr>
          <p:spPr bwMode="auto">
            <a:xfrm>
              <a:off x="1805" y="2903"/>
              <a:ext cx="7" cy="39"/>
            </a:xfrm>
            <a:custGeom>
              <a:avLst/>
              <a:gdLst>
                <a:gd name="T0" fmla="*/ 5 w 15"/>
                <a:gd name="T1" fmla="*/ 0 h 78"/>
                <a:gd name="T2" fmla="*/ 0 w 15"/>
                <a:gd name="T3" fmla="*/ 77 h 78"/>
                <a:gd name="T4" fmla="*/ 12 w 15"/>
                <a:gd name="T5" fmla="*/ 78 h 78"/>
                <a:gd name="T6" fmla="*/ 14 w 15"/>
                <a:gd name="T7" fmla="*/ 77 h 78"/>
                <a:gd name="T8" fmla="*/ 15 w 15"/>
                <a:gd name="T9" fmla="*/ 9 h 78"/>
                <a:gd name="T10" fmla="*/ 7 w 15"/>
                <a:gd name="T11" fmla="*/ 5 h 78"/>
                <a:gd name="T12" fmla="*/ 5 w 15"/>
                <a:gd name="T1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8">
                  <a:moveTo>
                    <a:pt x="5" y="0"/>
                  </a:moveTo>
                  <a:lnTo>
                    <a:pt x="0" y="77"/>
                  </a:lnTo>
                  <a:lnTo>
                    <a:pt x="12" y="78"/>
                  </a:lnTo>
                  <a:lnTo>
                    <a:pt x="14" y="77"/>
                  </a:lnTo>
                  <a:lnTo>
                    <a:pt x="15" y="9"/>
                  </a:lnTo>
                  <a:lnTo>
                    <a:pt x="7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C604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" name="Freeform 104"/>
            <p:cNvSpPr>
              <a:spLocks noChangeAspect="1"/>
            </p:cNvSpPr>
            <p:nvPr/>
          </p:nvSpPr>
          <p:spPr bwMode="auto">
            <a:xfrm>
              <a:off x="1758" y="2808"/>
              <a:ext cx="8" cy="4"/>
            </a:xfrm>
            <a:custGeom>
              <a:avLst/>
              <a:gdLst>
                <a:gd name="T0" fmla="*/ 0 w 15"/>
                <a:gd name="T1" fmla="*/ 5 h 9"/>
                <a:gd name="T2" fmla="*/ 1 w 15"/>
                <a:gd name="T3" fmla="*/ 6 h 9"/>
                <a:gd name="T4" fmla="*/ 2 w 15"/>
                <a:gd name="T5" fmla="*/ 8 h 9"/>
                <a:gd name="T6" fmla="*/ 5 w 15"/>
                <a:gd name="T7" fmla="*/ 9 h 9"/>
                <a:gd name="T8" fmla="*/ 7 w 15"/>
                <a:gd name="T9" fmla="*/ 9 h 9"/>
                <a:gd name="T10" fmla="*/ 10 w 15"/>
                <a:gd name="T11" fmla="*/ 9 h 9"/>
                <a:gd name="T12" fmla="*/ 13 w 15"/>
                <a:gd name="T13" fmla="*/ 8 h 9"/>
                <a:gd name="T14" fmla="*/ 14 w 15"/>
                <a:gd name="T15" fmla="*/ 6 h 9"/>
                <a:gd name="T16" fmla="*/ 15 w 15"/>
                <a:gd name="T17" fmla="*/ 5 h 9"/>
                <a:gd name="T18" fmla="*/ 14 w 15"/>
                <a:gd name="T19" fmla="*/ 3 h 9"/>
                <a:gd name="T20" fmla="*/ 13 w 15"/>
                <a:gd name="T21" fmla="*/ 1 h 9"/>
                <a:gd name="T22" fmla="*/ 10 w 15"/>
                <a:gd name="T23" fmla="*/ 0 h 9"/>
                <a:gd name="T24" fmla="*/ 7 w 15"/>
                <a:gd name="T25" fmla="*/ 0 h 9"/>
                <a:gd name="T26" fmla="*/ 5 w 15"/>
                <a:gd name="T27" fmla="*/ 0 h 9"/>
                <a:gd name="T28" fmla="*/ 2 w 15"/>
                <a:gd name="T29" fmla="*/ 1 h 9"/>
                <a:gd name="T30" fmla="*/ 1 w 15"/>
                <a:gd name="T31" fmla="*/ 3 h 9"/>
                <a:gd name="T32" fmla="*/ 0 w 15"/>
                <a:gd name="T33" fmla="*/ 5 h 9"/>
                <a:gd name="T34" fmla="*/ 0 w 15"/>
                <a:gd name="T3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9">
                  <a:moveTo>
                    <a:pt x="0" y="5"/>
                  </a:moveTo>
                  <a:lnTo>
                    <a:pt x="1" y="6"/>
                  </a:lnTo>
                  <a:lnTo>
                    <a:pt x="2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7" name="Freeform 105"/>
            <p:cNvSpPr>
              <a:spLocks noChangeAspect="1"/>
            </p:cNvSpPr>
            <p:nvPr/>
          </p:nvSpPr>
          <p:spPr bwMode="auto">
            <a:xfrm>
              <a:off x="1781" y="2813"/>
              <a:ext cx="8" cy="5"/>
            </a:xfrm>
            <a:custGeom>
              <a:avLst/>
              <a:gdLst>
                <a:gd name="T0" fmla="*/ 0 w 15"/>
                <a:gd name="T1" fmla="*/ 4 h 9"/>
                <a:gd name="T2" fmla="*/ 1 w 15"/>
                <a:gd name="T3" fmla="*/ 5 h 9"/>
                <a:gd name="T4" fmla="*/ 2 w 15"/>
                <a:gd name="T5" fmla="*/ 8 h 9"/>
                <a:gd name="T6" fmla="*/ 5 w 15"/>
                <a:gd name="T7" fmla="*/ 9 h 9"/>
                <a:gd name="T8" fmla="*/ 8 w 15"/>
                <a:gd name="T9" fmla="*/ 9 h 9"/>
                <a:gd name="T10" fmla="*/ 10 w 15"/>
                <a:gd name="T11" fmla="*/ 9 h 9"/>
                <a:gd name="T12" fmla="*/ 13 w 15"/>
                <a:gd name="T13" fmla="*/ 8 h 9"/>
                <a:gd name="T14" fmla="*/ 14 w 15"/>
                <a:gd name="T15" fmla="*/ 5 h 9"/>
                <a:gd name="T16" fmla="*/ 15 w 15"/>
                <a:gd name="T17" fmla="*/ 4 h 9"/>
                <a:gd name="T18" fmla="*/ 14 w 15"/>
                <a:gd name="T19" fmla="*/ 2 h 9"/>
                <a:gd name="T20" fmla="*/ 13 w 15"/>
                <a:gd name="T21" fmla="*/ 1 h 9"/>
                <a:gd name="T22" fmla="*/ 10 w 15"/>
                <a:gd name="T23" fmla="*/ 0 h 9"/>
                <a:gd name="T24" fmla="*/ 8 w 15"/>
                <a:gd name="T25" fmla="*/ 0 h 9"/>
                <a:gd name="T26" fmla="*/ 5 w 15"/>
                <a:gd name="T27" fmla="*/ 0 h 9"/>
                <a:gd name="T28" fmla="*/ 2 w 15"/>
                <a:gd name="T29" fmla="*/ 1 h 9"/>
                <a:gd name="T30" fmla="*/ 1 w 15"/>
                <a:gd name="T31" fmla="*/ 2 h 9"/>
                <a:gd name="T32" fmla="*/ 0 w 15"/>
                <a:gd name="T33" fmla="*/ 4 h 9"/>
                <a:gd name="T34" fmla="*/ 0 w 15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9">
                  <a:moveTo>
                    <a:pt x="0" y="4"/>
                  </a:moveTo>
                  <a:lnTo>
                    <a:pt x="1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8" name="Freeform 106"/>
            <p:cNvSpPr>
              <a:spLocks noChangeAspect="1"/>
            </p:cNvSpPr>
            <p:nvPr/>
          </p:nvSpPr>
          <p:spPr bwMode="auto">
            <a:xfrm>
              <a:off x="1772" y="2820"/>
              <a:ext cx="7" cy="5"/>
            </a:xfrm>
            <a:custGeom>
              <a:avLst/>
              <a:gdLst>
                <a:gd name="T0" fmla="*/ 0 w 15"/>
                <a:gd name="T1" fmla="*/ 5 h 10"/>
                <a:gd name="T2" fmla="*/ 2 w 15"/>
                <a:gd name="T3" fmla="*/ 6 h 10"/>
                <a:gd name="T4" fmla="*/ 3 w 15"/>
                <a:gd name="T5" fmla="*/ 8 h 10"/>
                <a:gd name="T6" fmla="*/ 5 w 15"/>
                <a:gd name="T7" fmla="*/ 10 h 10"/>
                <a:gd name="T8" fmla="*/ 8 w 15"/>
                <a:gd name="T9" fmla="*/ 10 h 10"/>
                <a:gd name="T10" fmla="*/ 11 w 15"/>
                <a:gd name="T11" fmla="*/ 10 h 10"/>
                <a:gd name="T12" fmla="*/ 13 w 15"/>
                <a:gd name="T13" fmla="*/ 8 h 10"/>
                <a:gd name="T14" fmla="*/ 14 w 15"/>
                <a:gd name="T15" fmla="*/ 6 h 10"/>
                <a:gd name="T16" fmla="*/ 15 w 15"/>
                <a:gd name="T17" fmla="*/ 5 h 10"/>
                <a:gd name="T18" fmla="*/ 14 w 15"/>
                <a:gd name="T19" fmla="*/ 4 h 10"/>
                <a:gd name="T20" fmla="*/ 13 w 15"/>
                <a:gd name="T21" fmla="*/ 2 h 10"/>
                <a:gd name="T22" fmla="*/ 11 w 15"/>
                <a:gd name="T23" fmla="*/ 0 h 10"/>
                <a:gd name="T24" fmla="*/ 8 w 15"/>
                <a:gd name="T25" fmla="*/ 0 h 10"/>
                <a:gd name="T26" fmla="*/ 5 w 15"/>
                <a:gd name="T27" fmla="*/ 0 h 10"/>
                <a:gd name="T28" fmla="*/ 3 w 15"/>
                <a:gd name="T29" fmla="*/ 2 h 10"/>
                <a:gd name="T30" fmla="*/ 2 w 15"/>
                <a:gd name="T31" fmla="*/ 4 h 10"/>
                <a:gd name="T32" fmla="*/ 0 w 15"/>
                <a:gd name="T33" fmla="*/ 5 h 10"/>
                <a:gd name="T34" fmla="*/ 0 w 15"/>
                <a:gd name="T3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0">
                  <a:moveTo>
                    <a:pt x="0" y="5"/>
                  </a:moveTo>
                  <a:lnTo>
                    <a:pt x="2" y="6"/>
                  </a:lnTo>
                  <a:lnTo>
                    <a:pt x="3" y="8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4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9" name="Freeform 107"/>
            <p:cNvSpPr>
              <a:spLocks noChangeAspect="1"/>
            </p:cNvSpPr>
            <p:nvPr/>
          </p:nvSpPr>
          <p:spPr bwMode="auto">
            <a:xfrm>
              <a:off x="1796" y="2829"/>
              <a:ext cx="7" cy="4"/>
            </a:xfrm>
            <a:custGeom>
              <a:avLst/>
              <a:gdLst>
                <a:gd name="T0" fmla="*/ 0 w 14"/>
                <a:gd name="T1" fmla="*/ 4 h 9"/>
                <a:gd name="T2" fmla="*/ 1 w 14"/>
                <a:gd name="T3" fmla="*/ 5 h 9"/>
                <a:gd name="T4" fmla="*/ 2 w 14"/>
                <a:gd name="T5" fmla="*/ 8 h 9"/>
                <a:gd name="T6" fmla="*/ 5 w 14"/>
                <a:gd name="T7" fmla="*/ 9 h 9"/>
                <a:gd name="T8" fmla="*/ 7 w 14"/>
                <a:gd name="T9" fmla="*/ 9 h 9"/>
                <a:gd name="T10" fmla="*/ 10 w 14"/>
                <a:gd name="T11" fmla="*/ 9 h 9"/>
                <a:gd name="T12" fmla="*/ 13 w 14"/>
                <a:gd name="T13" fmla="*/ 8 h 9"/>
                <a:gd name="T14" fmla="*/ 14 w 14"/>
                <a:gd name="T15" fmla="*/ 5 h 9"/>
                <a:gd name="T16" fmla="*/ 14 w 14"/>
                <a:gd name="T17" fmla="*/ 4 h 9"/>
                <a:gd name="T18" fmla="*/ 14 w 14"/>
                <a:gd name="T19" fmla="*/ 3 h 9"/>
                <a:gd name="T20" fmla="*/ 13 w 14"/>
                <a:gd name="T21" fmla="*/ 1 h 9"/>
                <a:gd name="T22" fmla="*/ 10 w 14"/>
                <a:gd name="T23" fmla="*/ 0 h 9"/>
                <a:gd name="T24" fmla="*/ 7 w 14"/>
                <a:gd name="T25" fmla="*/ 0 h 9"/>
                <a:gd name="T26" fmla="*/ 5 w 14"/>
                <a:gd name="T27" fmla="*/ 0 h 9"/>
                <a:gd name="T28" fmla="*/ 2 w 14"/>
                <a:gd name="T29" fmla="*/ 1 h 9"/>
                <a:gd name="T30" fmla="*/ 1 w 14"/>
                <a:gd name="T31" fmla="*/ 3 h 9"/>
                <a:gd name="T32" fmla="*/ 0 w 14"/>
                <a:gd name="T33" fmla="*/ 4 h 9"/>
                <a:gd name="T34" fmla="*/ 0 w 14"/>
                <a:gd name="T3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9">
                  <a:moveTo>
                    <a:pt x="0" y="4"/>
                  </a:moveTo>
                  <a:lnTo>
                    <a:pt x="1" y="5"/>
                  </a:lnTo>
                  <a:lnTo>
                    <a:pt x="2" y="8"/>
                  </a:lnTo>
                  <a:lnTo>
                    <a:pt x="5" y="9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0" name="Freeform 108"/>
            <p:cNvSpPr>
              <a:spLocks noChangeAspect="1"/>
            </p:cNvSpPr>
            <p:nvPr/>
          </p:nvSpPr>
          <p:spPr bwMode="auto">
            <a:xfrm>
              <a:off x="1768" y="2839"/>
              <a:ext cx="8" cy="5"/>
            </a:xfrm>
            <a:custGeom>
              <a:avLst/>
              <a:gdLst>
                <a:gd name="T0" fmla="*/ 0 w 15"/>
                <a:gd name="T1" fmla="*/ 5 h 10"/>
                <a:gd name="T2" fmla="*/ 2 w 15"/>
                <a:gd name="T3" fmla="*/ 6 h 10"/>
                <a:gd name="T4" fmla="*/ 3 w 15"/>
                <a:gd name="T5" fmla="*/ 8 h 10"/>
                <a:gd name="T6" fmla="*/ 5 w 15"/>
                <a:gd name="T7" fmla="*/ 10 h 10"/>
                <a:gd name="T8" fmla="*/ 7 w 15"/>
                <a:gd name="T9" fmla="*/ 10 h 10"/>
                <a:gd name="T10" fmla="*/ 11 w 15"/>
                <a:gd name="T11" fmla="*/ 10 h 10"/>
                <a:gd name="T12" fmla="*/ 13 w 15"/>
                <a:gd name="T13" fmla="*/ 8 h 10"/>
                <a:gd name="T14" fmla="*/ 14 w 15"/>
                <a:gd name="T15" fmla="*/ 6 h 10"/>
                <a:gd name="T16" fmla="*/ 15 w 15"/>
                <a:gd name="T17" fmla="*/ 5 h 10"/>
                <a:gd name="T18" fmla="*/ 14 w 15"/>
                <a:gd name="T19" fmla="*/ 3 h 10"/>
                <a:gd name="T20" fmla="*/ 13 w 15"/>
                <a:gd name="T21" fmla="*/ 2 h 10"/>
                <a:gd name="T22" fmla="*/ 11 w 15"/>
                <a:gd name="T23" fmla="*/ 0 h 10"/>
                <a:gd name="T24" fmla="*/ 7 w 15"/>
                <a:gd name="T25" fmla="*/ 0 h 10"/>
                <a:gd name="T26" fmla="*/ 5 w 15"/>
                <a:gd name="T27" fmla="*/ 0 h 10"/>
                <a:gd name="T28" fmla="*/ 3 w 15"/>
                <a:gd name="T29" fmla="*/ 2 h 10"/>
                <a:gd name="T30" fmla="*/ 2 w 15"/>
                <a:gd name="T31" fmla="*/ 3 h 10"/>
                <a:gd name="T32" fmla="*/ 0 w 15"/>
                <a:gd name="T33" fmla="*/ 5 h 10"/>
                <a:gd name="T34" fmla="*/ 0 w 15"/>
                <a:gd name="T3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10">
                  <a:moveTo>
                    <a:pt x="0" y="5"/>
                  </a:moveTo>
                  <a:lnTo>
                    <a:pt x="2" y="6"/>
                  </a:lnTo>
                  <a:lnTo>
                    <a:pt x="3" y="8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11" y="10"/>
                  </a:lnTo>
                  <a:lnTo>
                    <a:pt x="13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1" name="Freeform 109"/>
            <p:cNvSpPr>
              <a:spLocks noChangeAspect="1"/>
            </p:cNvSpPr>
            <p:nvPr/>
          </p:nvSpPr>
          <p:spPr bwMode="auto">
            <a:xfrm>
              <a:off x="805" y="2840"/>
              <a:ext cx="8" cy="8"/>
            </a:xfrm>
            <a:custGeom>
              <a:avLst/>
              <a:gdLst>
                <a:gd name="T0" fmla="*/ 0 w 16"/>
                <a:gd name="T1" fmla="*/ 7 h 15"/>
                <a:gd name="T2" fmla="*/ 1 w 16"/>
                <a:gd name="T3" fmla="*/ 10 h 15"/>
                <a:gd name="T4" fmla="*/ 2 w 16"/>
                <a:gd name="T5" fmla="*/ 12 h 15"/>
                <a:gd name="T6" fmla="*/ 4 w 16"/>
                <a:gd name="T7" fmla="*/ 13 h 15"/>
                <a:gd name="T8" fmla="*/ 8 w 16"/>
                <a:gd name="T9" fmla="*/ 15 h 15"/>
                <a:gd name="T10" fmla="*/ 11 w 16"/>
                <a:gd name="T11" fmla="*/ 13 h 15"/>
                <a:gd name="T12" fmla="*/ 14 w 16"/>
                <a:gd name="T13" fmla="*/ 12 h 15"/>
                <a:gd name="T14" fmla="*/ 15 w 16"/>
                <a:gd name="T15" fmla="*/ 10 h 15"/>
                <a:gd name="T16" fmla="*/ 16 w 16"/>
                <a:gd name="T17" fmla="*/ 7 h 15"/>
                <a:gd name="T18" fmla="*/ 15 w 16"/>
                <a:gd name="T19" fmla="*/ 4 h 15"/>
                <a:gd name="T20" fmla="*/ 14 w 16"/>
                <a:gd name="T21" fmla="*/ 2 h 15"/>
                <a:gd name="T22" fmla="*/ 11 w 16"/>
                <a:gd name="T23" fmla="*/ 1 h 15"/>
                <a:gd name="T24" fmla="*/ 8 w 16"/>
                <a:gd name="T25" fmla="*/ 0 h 15"/>
                <a:gd name="T26" fmla="*/ 4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7 h 15"/>
                <a:gd name="T34" fmla="*/ 0 w 16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8" y="15"/>
                  </a:lnTo>
                  <a:lnTo>
                    <a:pt x="11" y="13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2" name="Freeform 110"/>
            <p:cNvSpPr>
              <a:spLocks noChangeAspect="1"/>
            </p:cNvSpPr>
            <p:nvPr/>
          </p:nvSpPr>
          <p:spPr bwMode="auto">
            <a:xfrm>
              <a:off x="856" y="2837"/>
              <a:ext cx="8" cy="9"/>
            </a:xfrm>
            <a:custGeom>
              <a:avLst/>
              <a:gdLst>
                <a:gd name="T0" fmla="*/ 0 w 16"/>
                <a:gd name="T1" fmla="*/ 8 h 16"/>
                <a:gd name="T2" fmla="*/ 1 w 16"/>
                <a:gd name="T3" fmla="*/ 11 h 16"/>
                <a:gd name="T4" fmla="*/ 2 w 16"/>
                <a:gd name="T5" fmla="*/ 14 h 16"/>
                <a:gd name="T6" fmla="*/ 5 w 16"/>
                <a:gd name="T7" fmla="*/ 15 h 16"/>
                <a:gd name="T8" fmla="*/ 8 w 16"/>
                <a:gd name="T9" fmla="*/ 16 h 16"/>
                <a:gd name="T10" fmla="*/ 12 w 16"/>
                <a:gd name="T11" fmla="*/ 15 h 16"/>
                <a:gd name="T12" fmla="*/ 14 w 16"/>
                <a:gd name="T13" fmla="*/ 14 h 16"/>
                <a:gd name="T14" fmla="*/ 15 w 16"/>
                <a:gd name="T15" fmla="*/ 11 h 16"/>
                <a:gd name="T16" fmla="*/ 16 w 16"/>
                <a:gd name="T17" fmla="*/ 8 h 16"/>
                <a:gd name="T18" fmla="*/ 15 w 16"/>
                <a:gd name="T19" fmla="*/ 5 h 16"/>
                <a:gd name="T20" fmla="*/ 14 w 16"/>
                <a:gd name="T21" fmla="*/ 2 h 16"/>
                <a:gd name="T22" fmla="*/ 12 w 16"/>
                <a:gd name="T23" fmla="*/ 1 h 16"/>
                <a:gd name="T24" fmla="*/ 8 w 16"/>
                <a:gd name="T25" fmla="*/ 0 h 16"/>
                <a:gd name="T26" fmla="*/ 5 w 16"/>
                <a:gd name="T27" fmla="*/ 1 h 16"/>
                <a:gd name="T28" fmla="*/ 2 w 16"/>
                <a:gd name="T29" fmla="*/ 2 h 16"/>
                <a:gd name="T30" fmla="*/ 1 w 16"/>
                <a:gd name="T31" fmla="*/ 5 h 16"/>
                <a:gd name="T32" fmla="*/ 0 w 16"/>
                <a:gd name="T33" fmla="*/ 8 h 16"/>
                <a:gd name="T34" fmla="*/ 0 w 16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1" y="11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1"/>
                  </a:lnTo>
                  <a:lnTo>
                    <a:pt x="16" y="8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3" name="Freeform 111"/>
            <p:cNvSpPr>
              <a:spLocks noChangeAspect="1"/>
            </p:cNvSpPr>
            <p:nvPr/>
          </p:nvSpPr>
          <p:spPr bwMode="auto">
            <a:xfrm>
              <a:off x="909" y="2840"/>
              <a:ext cx="8" cy="8"/>
            </a:xfrm>
            <a:custGeom>
              <a:avLst/>
              <a:gdLst>
                <a:gd name="T0" fmla="*/ 0 w 16"/>
                <a:gd name="T1" fmla="*/ 7 h 15"/>
                <a:gd name="T2" fmla="*/ 1 w 16"/>
                <a:gd name="T3" fmla="*/ 10 h 15"/>
                <a:gd name="T4" fmla="*/ 2 w 16"/>
                <a:gd name="T5" fmla="*/ 12 h 15"/>
                <a:gd name="T6" fmla="*/ 6 w 16"/>
                <a:gd name="T7" fmla="*/ 13 h 15"/>
                <a:gd name="T8" fmla="*/ 8 w 16"/>
                <a:gd name="T9" fmla="*/ 15 h 15"/>
                <a:gd name="T10" fmla="*/ 12 w 16"/>
                <a:gd name="T11" fmla="*/ 13 h 15"/>
                <a:gd name="T12" fmla="*/ 14 w 16"/>
                <a:gd name="T13" fmla="*/ 12 h 15"/>
                <a:gd name="T14" fmla="*/ 15 w 16"/>
                <a:gd name="T15" fmla="*/ 10 h 15"/>
                <a:gd name="T16" fmla="*/ 16 w 16"/>
                <a:gd name="T17" fmla="*/ 7 h 15"/>
                <a:gd name="T18" fmla="*/ 15 w 16"/>
                <a:gd name="T19" fmla="*/ 4 h 15"/>
                <a:gd name="T20" fmla="*/ 14 w 16"/>
                <a:gd name="T21" fmla="*/ 2 h 15"/>
                <a:gd name="T22" fmla="*/ 12 w 16"/>
                <a:gd name="T23" fmla="*/ 1 h 15"/>
                <a:gd name="T24" fmla="*/ 8 w 16"/>
                <a:gd name="T25" fmla="*/ 0 h 15"/>
                <a:gd name="T26" fmla="*/ 6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7 h 15"/>
                <a:gd name="T34" fmla="*/ 0 w 16"/>
                <a:gd name="T3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7"/>
                  </a:moveTo>
                  <a:lnTo>
                    <a:pt x="1" y="10"/>
                  </a:lnTo>
                  <a:lnTo>
                    <a:pt x="2" y="12"/>
                  </a:lnTo>
                  <a:lnTo>
                    <a:pt x="6" y="13"/>
                  </a:lnTo>
                  <a:lnTo>
                    <a:pt x="8" y="15"/>
                  </a:lnTo>
                  <a:lnTo>
                    <a:pt x="12" y="13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7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4" name="Freeform 112"/>
            <p:cNvSpPr>
              <a:spLocks noChangeAspect="1"/>
            </p:cNvSpPr>
            <p:nvPr/>
          </p:nvSpPr>
          <p:spPr bwMode="auto">
            <a:xfrm>
              <a:off x="1528" y="2683"/>
              <a:ext cx="8" cy="8"/>
            </a:xfrm>
            <a:custGeom>
              <a:avLst/>
              <a:gdLst>
                <a:gd name="T0" fmla="*/ 0 w 16"/>
                <a:gd name="T1" fmla="*/ 8 h 16"/>
                <a:gd name="T2" fmla="*/ 1 w 16"/>
                <a:gd name="T3" fmla="*/ 12 h 16"/>
                <a:gd name="T4" fmla="*/ 3 w 16"/>
                <a:gd name="T5" fmla="*/ 14 h 16"/>
                <a:gd name="T6" fmla="*/ 5 w 16"/>
                <a:gd name="T7" fmla="*/ 15 h 16"/>
                <a:gd name="T8" fmla="*/ 8 w 16"/>
                <a:gd name="T9" fmla="*/ 16 h 16"/>
                <a:gd name="T10" fmla="*/ 12 w 16"/>
                <a:gd name="T11" fmla="*/ 15 h 16"/>
                <a:gd name="T12" fmla="*/ 14 w 16"/>
                <a:gd name="T13" fmla="*/ 14 h 16"/>
                <a:gd name="T14" fmla="*/ 15 w 16"/>
                <a:gd name="T15" fmla="*/ 12 h 16"/>
                <a:gd name="T16" fmla="*/ 16 w 16"/>
                <a:gd name="T17" fmla="*/ 8 h 16"/>
                <a:gd name="T18" fmla="*/ 15 w 16"/>
                <a:gd name="T19" fmla="*/ 6 h 16"/>
                <a:gd name="T20" fmla="*/ 14 w 16"/>
                <a:gd name="T21" fmla="*/ 2 h 16"/>
                <a:gd name="T22" fmla="*/ 12 w 16"/>
                <a:gd name="T23" fmla="*/ 1 h 16"/>
                <a:gd name="T24" fmla="*/ 8 w 16"/>
                <a:gd name="T25" fmla="*/ 0 h 16"/>
                <a:gd name="T26" fmla="*/ 5 w 16"/>
                <a:gd name="T27" fmla="*/ 1 h 16"/>
                <a:gd name="T28" fmla="*/ 3 w 16"/>
                <a:gd name="T29" fmla="*/ 2 h 16"/>
                <a:gd name="T30" fmla="*/ 1 w 16"/>
                <a:gd name="T31" fmla="*/ 6 h 16"/>
                <a:gd name="T32" fmla="*/ 0 w 16"/>
                <a:gd name="T33" fmla="*/ 8 h 16"/>
                <a:gd name="T34" fmla="*/ 0 w 16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1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8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8"/>
                  </a:lnTo>
                  <a:lnTo>
                    <a:pt x="15" y="6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5" name="Freeform 113"/>
            <p:cNvSpPr>
              <a:spLocks noChangeAspect="1"/>
            </p:cNvSpPr>
            <p:nvPr/>
          </p:nvSpPr>
          <p:spPr bwMode="auto">
            <a:xfrm>
              <a:off x="1795" y="2569"/>
              <a:ext cx="8" cy="8"/>
            </a:xfrm>
            <a:custGeom>
              <a:avLst/>
              <a:gdLst>
                <a:gd name="T0" fmla="*/ 0 w 17"/>
                <a:gd name="T1" fmla="*/ 8 h 16"/>
                <a:gd name="T2" fmla="*/ 2 w 17"/>
                <a:gd name="T3" fmla="*/ 12 h 16"/>
                <a:gd name="T4" fmla="*/ 3 w 17"/>
                <a:gd name="T5" fmla="*/ 14 h 16"/>
                <a:gd name="T6" fmla="*/ 5 w 17"/>
                <a:gd name="T7" fmla="*/ 15 h 16"/>
                <a:gd name="T8" fmla="*/ 9 w 17"/>
                <a:gd name="T9" fmla="*/ 16 h 16"/>
                <a:gd name="T10" fmla="*/ 12 w 17"/>
                <a:gd name="T11" fmla="*/ 15 h 16"/>
                <a:gd name="T12" fmla="*/ 14 w 17"/>
                <a:gd name="T13" fmla="*/ 14 h 16"/>
                <a:gd name="T14" fmla="*/ 15 w 17"/>
                <a:gd name="T15" fmla="*/ 12 h 16"/>
                <a:gd name="T16" fmla="*/ 17 w 17"/>
                <a:gd name="T17" fmla="*/ 8 h 16"/>
                <a:gd name="T18" fmla="*/ 15 w 17"/>
                <a:gd name="T19" fmla="*/ 5 h 16"/>
                <a:gd name="T20" fmla="*/ 14 w 17"/>
                <a:gd name="T21" fmla="*/ 2 h 16"/>
                <a:gd name="T22" fmla="*/ 12 w 17"/>
                <a:gd name="T23" fmla="*/ 1 h 16"/>
                <a:gd name="T24" fmla="*/ 9 w 17"/>
                <a:gd name="T25" fmla="*/ 0 h 16"/>
                <a:gd name="T26" fmla="*/ 5 w 17"/>
                <a:gd name="T27" fmla="*/ 1 h 16"/>
                <a:gd name="T28" fmla="*/ 3 w 17"/>
                <a:gd name="T29" fmla="*/ 2 h 16"/>
                <a:gd name="T30" fmla="*/ 2 w 17"/>
                <a:gd name="T31" fmla="*/ 5 h 16"/>
                <a:gd name="T32" fmla="*/ 0 w 17"/>
                <a:gd name="T33" fmla="*/ 8 h 16"/>
                <a:gd name="T34" fmla="*/ 0 w 17"/>
                <a:gd name="T35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6">
                  <a:moveTo>
                    <a:pt x="0" y="8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9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9BAD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6" name="Freeform 114"/>
            <p:cNvSpPr>
              <a:spLocks noChangeAspect="1"/>
            </p:cNvSpPr>
            <p:nvPr/>
          </p:nvSpPr>
          <p:spPr bwMode="auto">
            <a:xfrm>
              <a:off x="1111" y="2885"/>
              <a:ext cx="8" cy="8"/>
            </a:xfrm>
            <a:custGeom>
              <a:avLst/>
              <a:gdLst>
                <a:gd name="T0" fmla="*/ 0 w 17"/>
                <a:gd name="T1" fmla="*/ 9 h 17"/>
                <a:gd name="T2" fmla="*/ 2 w 17"/>
                <a:gd name="T3" fmla="*/ 12 h 17"/>
                <a:gd name="T4" fmla="*/ 3 w 17"/>
                <a:gd name="T5" fmla="*/ 14 h 17"/>
                <a:gd name="T6" fmla="*/ 5 w 17"/>
                <a:gd name="T7" fmla="*/ 15 h 17"/>
                <a:gd name="T8" fmla="*/ 8 w 17"/>
                <a:gd name="T9" fmla="*/ 17 h 17"/>
                <a:gd name="T10" fmla="*/ 12 w 17"/>
                <a:gd name="T11" fmla="*/ 15 h 17"/>
                <a:gd name="T12" fmla="*/ 14 w 17"/>
                <a:gd name="T13" fmla="*/ 14 h 17"/>
                <a:gd name="T14" fmla="*/ 15 w 17"/>
                <a:gd name="T15" fmla="*/ 12 h 17"/>
                <a:gd name="T16" fmla="*/ 17 w 17"/>
                <a:gd name="T17" fmla="*/ 9 h 17"/>
                <a:gd name="T18" fmla="*/ 15 w 17"/>
                <a:gd name="T19" fmla="*/ 5 h 17"/>
                <a:gd name="T20" fmla="*/ 14 w 17"/>
                <a:gd name="T21" fmla="*/ 3 h 17"/>
                <a:gd name="T22" fmla="*/ 12 w 17"/>
                <a:gd name="T23" fmla="*/ 2 h 17"/>
                <a:gd name="T24" fmla="*/ 8 w 17"/>
                <a:gd name="T25" fmla="*/ 0 h 17"/>
                <a:gd name="T26" fmla="*/ 5 w 17"/>
                <a:gd name="T27" fmla="*/ 2 h 17"/>
                <a:gd name="T28" fmla="*/ 3 w 17"/>
                <a:gd name="T29" fmla="*/ 3 h 17"/>
                <a:gd name="T30" fmla="*/ 2 w 17"/>
                <a:gd name="T31" fmla="*/ 5 h 17"/>
                <a:gd name="T32" fmla="*/ 0 w 17"/>
                <a:gd name="T33" fmla="*/ 9 h 17"/>
                <a:gd name="T34" fmla="*/ 0 w 17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7" name="Freeform 115"/>
            <p:cNvSpPr>
              <a:spLocks noChangeAspect="1"/>
            </p:cNvSpPr>
            <p:nvPr/>
          </p:nvSpPr>
          <p:spPr bwMode="auto">
            <a:xfrm>
              <a:off x="1160" y="2885"/>
              <a:ext cx="8" cy="8"/>
            </a:xfrm>
            <a:custGeom>
              <a:avLst/>
              <a:gdLst>
                <a:gd name="T0" fmla="*/ 0 w 16"/>
                <a:gd name="T1" fmla="*/ 9 h 17"/>
                <a:gd name="T2" fmla="*/ 1 w 16"/>
                <a:gd name="T3" fmla="*/ 12 h 17"/>
                <a:gd name="T4" fmla="*/ 2 w 16"/>
                <a:gd name="T5" fmla="*/ 14 h 17"/>
                <a:gd name="T6" fmla="*/ 5 w 16"/>
                <a:gd name="T7" fmla="*/ 15 h 17"/>
                <a:gd name="T8" fmla="*/ 8 w 16"/>
                <a:gd name="T9" fmla="*/ 17 h 17"/>
                <a:gd name="T10" fmla="*/ 11 w 16"/>
                <a:gd name="T11" fmla="*/ 15 h 17"/>
                <a:gd name="T12" fmla="*/ 14 w 16"/>
                <a:gd name="T13" fmla="*/ 14 h 17"/>
                <a:gd name="T14" fmla="*/ 15 w 16"/>
                <a:gd name="T15" fmla="*/ 12 h 17"/>
                <a:gd name="T16" fmla="*/ 16 w 16"/>
                <a:gd name="T17" fmla="*/ 9 h 17"/>
                <a:gd name="T18" fmla="*/ 15 w 16"/>
                <a:gd name="T19" fmla="*/ 5 h 17"/>
                <a:gd name="T20" fmla="*/ 14 w 16"/>
                <a:gd name="T21" fmla="*/ 3 h 17"/>
                <a:gd name="T22" fmla="*/ 11 w 16"/>
                <a:gd name="T23" fmla="*/ 2 h 17"/>
                <a:gd name="T24" fmla="*/ 8 w 16"/>
                <a:gd name="T25" fmla="*/ 0 h 17"/>
                <a:gd name="T26" fmla="*/ 5 w 16"/>
                <a:gd name="T27" fmla="*/ 2 h 17"/>
                <a:gd name="T28" fmla="*/ 2 w 16"/>
                <a:gd name="T29" fmla="*/ 3 h 17"/>
                <a:gd name="T30" fmla="*/ 1 w 16"/>
                <a:gd name="T31" fmla="*/ 5 h 17"/>
                <a:gd name="T32" fmla="*/ 0 w 16"/>
                <a:gd name="T33" fmla="*/ 9 h 17"/>
                <a:gd name="T34" fmla="*/ 0 w 16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1" y="12"/>
                  </a:lnTo>
                  <a:lnTo>
                    <a:pt x="2" y="14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11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8" name="Freeform 116"/>
            <p:cNvSpPr>
              <a:spLocks noChangeAspect="1"/>
            </p:cNvSpPr>
            <p:nvPr/>
          </p:nvSpPr>
          <p:spPr bwMode="auto">
            <a:xfrm>
              <a:off x="1290" y="2885"/>
              <a:ext cx="8" cy="8"/>
            </a:xfrm>
            <a:custGeom>
              <a:avLst/>
              <a:gdLst>
                <a:gd name="T0" fmla="*/ 0 w 17"/>
                <a:gd name="T1" fmla="*/ 9 h 17"/>
                <a:gd name="T2" fmla="*/ 2 w 17"/>
                <a:gd name="T3" fmla="*/ 12 h 17"/>
                <a:gd name="T4" fmla="*/ 3 w 17"/>
                <a:gd name="T5" fmla="*/ 14 h 17"/>
                <a:gd name="T6" fmla="*/ 6 w 17"/>
                <a:gd name="T7" fmla="*/ 15 h 17"/>
                <a:gd name="T8" fmla="*/ 8 w 17"/>
                <a:gd name="T9" fmla="*/ 17 h 17"/>
                <a:gd name="T10" fmla="*/ 12 w 17"/>
                <a:gd name="T11" fmla="*/ 15 h 17"/>
                <a:gd name="T12" fmla="*/ 14 w 17"/>
                <a:gd name="T13" fmla="*/ 14 h 17"/>
                <a:gd name="T14" fmla="*/ 15 w 17"/>
                <a:gd name="T15" fmla="*/ 12 h 17"/>
                <a:gd name="T16" fmla="*/ 17 w 17"/>
                <a:gd name="T17" fmla="*/ 9 h 17"/>
                <a:gd name="T18" fmla="*/ 15 w 17"/>
                <a:gd name="T19" fmla="*/ 5 h 17"/>
                <a:gd name="T20" fmla="*/ 14 w 17"/>
                <a:gd name="T21" fmla="*/ 3 h 17"/>
                <a:gd name="T22" fmla="*/ 12 w 17"/>
                <a:gd name="T23" fmla="*/ 2 h 17"/>
                <a:gd name="T24" fmla="*/ 8 w 17"/>
                <a:gd name="T25" fmla="*/ 0 h 17"/>
                <a:gd name="T26" fmla="*/ 6 w 17"/>
                <a:gd name="T27" fmla="*/ 2 h 17"/>
                <a:gd name="T28" fmla="*/ 3 w 17"/>
                <a:gd name="T29" fmla="*/ 3 h 17"/>
                <a:gd name="T30" fmla="*/ 2 w 17"/>
                <a:gd name="T31" fmla="*/ 5 h 17"/>
                <a:gd name="T32" fmla="*/ 0 w 17"/>
                <a:gd name="T33" fmla="*/ 9 h 17"/>
                <a:gd name="T34" fmla="*/ 0 w 17"/>
                <a:gd name="T3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2" y="12"/>
                  </a:lnTo>
                  <a:lnTo>
                    <a:pt x="3" y="14"/>
                  </a:lnTo>
                  <a:lnTo>
                    <a:pt x="6" y="15"/>
                  </a:lnTo>
                  <a:lnTo>
                    <a:pt x="8" y="17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15" y="5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3" y="3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9" name="Freeform 117"/>
            <p:cNvSpPr>
              <a:spLocks noChangeAspect="1"/>
            </p:cNvSpPr>
            <p:nvPr/>
          </p:nvSpPr>
          <p:spPr bwMode="auto">
            <a:xfrm>
              <a:off x="1393" y="2883"/>
              <a:ext cx="8" cy="7"/>
            </a:xfrm>
            <a:custGeom>
              <a:avLst/>
              <a:gdLst>
                <a:gd name="T0" fmla="*/ 0 w 16"/>
                <a:gd name="T1" fmla="*/ 8 h 15"/>
                <a:gd name="T2" fmla="*/ 1 w 16"/>
                <a:gd name="T3" fmla="*/ 10 h 15"/>
                <a:gd name="T4" fmla="*/ 2 w 16"/>
                <a:gd name="T5" fmla="*/ 13 h 15"/>
                <a:gd name="T6" fmla="*/ 4 w 16"/>
                <a:gd name="T7" fmla="*/ 14 h 15"/>
                <a:gd name="T8" fmla="*/ 8 w 16"/>
                <a:gd name="T9" fmla="*/ 15 h 15"/>
                <a:gd name="T10" fmla="*/ 11 w 16"/>
                <a:gd name="T11" fmla="*/ 14 h 15"/>
                <a:gd name="T12" fmla="*/ 14 w 16"/>
                <a:gd name="T13" fmla="*/ 13 h 15"/>
                <a:gd name="T14" fmla="*/ 15 w 16"/>
                <a:gd name="T15" fmla="*/ 10 h 15"/>
                <a:gd name="T16" fmla="*/ 16 w 16"/>
                <a:gd name="T17" fmla="*/ 8 h 15"/>
                <a:gd name="T18" fmla="*/ 15 w 16"/>
                <a:gd name="T19" fmla="*/ 4 h 15"/>
                <a:gd name="T20" fmla="*/ 14 w 16"/>
                <a:gd name="T21" fmla="*/ 2 h 15"/>
                <a:gd name="T22" fmla="*/ 11 w 16"/>
                <a:gd name="T23" fmla="*/ 1 h 15"/>
                <a:gd name="T24" fmla="*/ 8 w 16"/>
                <a:gd name="T25" fmla="*/ 0 h 15"/>
                <a:gd name="T26" fmla="*/ 4 w 16"/>
                <a:gd name="T27" fmla="*/ 1 h 15"/>
                <a:gd name="T28" fmla="*/ 2 w 16"/>
                <a:gd name="T29" fmla="*/ 2 h 15"/>
                <a:gd name="T30" fmla="*/ 1 w 16"/>
                <a:gd name="T31" fmla="*/ 4 h 15"/>
                <a:gd name="T32" fmla="*/ 0 w 16"/>
                <a:gd name="T33" fmla="*/ 8 h 15"/>
                <a:gd name="T34" fmla="*/ 0 w 16"/>
                <a:gd name="T3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15">
                  <a:moveTo>
                    <a:pt x="0" y="8"/>
                  </a:move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lnTo>
                    <a:pt x="11" y="14"/>
                  </a:lnTo>
                  <a:lnTo>
                    <a:pt x="14" y="13"/>
                  </a:lnTo>
                  <a:lnTo>
                    <a:pt x="15" y="10"/>
                  </a:lnTo>
                  <a:lnTo>
                    <a:pt x="16" y="8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270" name="図 39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898" y="4105413"/>
            <a:ext cx="1032105" cy="1032044"/>
          </a:xfrm>
          <a:prstGeom prst="rect">
            <a:avLst/>
          </a:prstGeom>
        </p:spPr>
      </p:pic>
      <p:sp>
        <p:nvSpPr>
          <p:cNvPr id="271" name="テキスト ボックス 400"/>
          <p:cNvSpPr txBox="1"/>
          <p:nvPr/>
        </p:nvSpPr>
        <p:spPr>
          <a:xfrm>
            <a:off x="8734115" y="4060785"/>
            <a:ext cx="1813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Local entrepreneur</a:t>
            </a:r>
            <a:endParaRPr lang="ja-JP" altLang="en-US" sz="1400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72" name="正方形/長方形 397"/>
          <p:cNvSpPr/>
          <p:nvPr/>
        </p:nvSpPr>
        <p:spPr>
          <a:xfrm>
            <a:off x="5376122" y="2357772"/>
            <a:ext cx="4572000" cy="6201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000" lvl="1" indent="-108000"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en-US" altLang="ja-JP" sz="1200" dirty="0">
                <a:solidFill>
                  <a:srgbClr val="FFFFFF"/>
                </a:solidFill>
              </a:rPr>
              <a:t>Free waste management</a:t>
            </a:r>
          </a:p>
          <a:p>
            <a:pPr marL="108000" lvl="1" indent="-108000"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en-US" altLang="ja-JP" sz="1200" dirty="0">
                <a:solidFill>
                  <a:srgbClr val="FFFFFF"/>
                </a:solidFill>
              </a:rPr>
              <a:t>Stable electricity: </a:t>
            </a:r>
          </a:p>
          <a:p>
            <a:pPr marL="108000" lvl="1" indent="-108000"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en-US" altLang="ja-JP" sz="1200" dirty="0">
                <a:solidFill>
                  <a:srgbClr val="FFFFFF"/>
                </a:solidFill>
              </a:rPr>
              <a:t>0.13US$/</a:t>
            </a:r>
            <a:r>
              <a:rPr lang="en-US" altLang="ja-JP" sz="1200" dirty="0" err="1">
                <a:solidFill>
                  <a:srgbClr val="FFFFFF"/>
                </a:solidFill>
              </a:rPr>
              <a:t>kWH</a:t>
            </a:r>
            <a:endParaRPr lang="en-US" altLang="ja-JP" sz="1200" dirty="0">
              <a:solidFill>
                <a:srgbClr val="FFFFFF"/>
              </a:solidFill>
            </a:endParaRPr>
          </a:p>
        </p:txBody>
      </p:sp>
      <p:cxnSp>
        <p:nvCxnSpPr>
          <p:cNvPr id="273" name="直線矢印コネクタ 430"/>
          <p:cNvCxnSpPr/>
          <p:nvPr/>
        </p:nvCxnSpPr>
        <p:spPr bwMode="auto">
          <a:xfrm>
            <a:off x="6528049" y="4349365"/>
            <a:ext cx="21714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4" name="円/楕円 277"/>
          <p:cNvSpPr/>
          <p:nvPr/>
        </p:nvSpPr>
        <p:spPr bwMode="auto">
          <a:xfrm>
            <a:off x="7219874" y="4148011"/>
            <a:ext cx="816659" cy="816659"/>
          </a:xfrm>
          <a:prstGeom prst="ellipse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75" name="テキスト ボックス 278"/>
          <p:cNvSpPr txBox="1"/>
          <p:nvPr/>
        </p:nvSpPr>
        <p:spPr>
          <a:xfrm>
            <a:off x="7215435" y="4224355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</a:rPr>
              <a:t>Salary of</a:t>
            </a:r>
            <a:br>
              <a:rPr lang="en-US" altLang="ja-JP" sz="1200" dirty="0" smtClean="0">
                <a:solidFill>
                  <a:srgbClr val="FFFFFF"/>
                </a:solidFill>
              </a:rPr>
            </a:br>
            <a:r>
              <a:rPr lang="en-US" altLang="ja-JP" sz="1200" dirty="0" smtClean="0">
                <a:solidFill>
                  <a:srgbClr val="FFFFFF"/>
                </a:solidFill>
              </a:rPr>
              <a:t>US$2K/</a:t>
            </a:r>
            <a:r>
              <a:rPr lang="en-US" altLang="ja-JP" sz="1200" dirty="0" err="1" smtClean="0">
                <a:solidFill>
                  <a:srgbClr val="FFFFFF"/>
                </a:solidFill>
              </a:rPr>
              <a:t>yr</a:t>
            </a:r>
            <a:endParaRPr lang="ja-JP" altLang="en-US" sz="1200" dirty="0">
              <a:solidFill>
                <a:srgbClr val="FFFFFF"/>
              </a:solidFill>
            </a:endParaRPr>
          </a:p>
          <a:p>
            <a:r>
              <a:rPr lang="en-US" altLang="ja-JP" sz="1200" dirty="0" smtClean="0">
                <a:solidFill>
                  <a:srgbClr val="FFFFFF"/>
                </a:solidFill>
              </a:rPr>
              <a:t>&amp; IRR16</a:t>
            </a:r>
            <a:r>
              <a:rPr lang="en-US" altLang="ja-JP" sz="1200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100584" y="6556248"/>
            <a:ext cx="4253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EPC = Engineering, Procurement &amp; Construction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77" name="正方形/長方形 470"/>
          <p:cNvSpPr/>
          <p:nvPr/>
        </p:nvSpPr>
        <p:spPr bwMode="auto">
          <a:xfrm>
            <a:off x="8733205" y="4916362"/>
            <a:ext cx="870857" cy="87179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smtClean="0">
                <a:latin typeface="Arial" charset="0"/>
                <a:ea typeface="ＭＳ Ｐゴシック" charset="-128"/>
              </a:rPr>
              <a:t>90%  </a:t>
            </a:r>
            <a:r>
              <a:rPr kumimoji="0" lang="en-US" altLang="ja-JP" sz="1200" dirty="0" err="1">
                <a:latin typeface="Arial" charset="0"/>
                <a:ea typeface="ＭＳ Ｐゴシック" charset="-128"/>
              </a:rPr>
              <a:t>Eq</a:t>
            </a:r>
            <a:endParaRPr kumimoji="0" lang="ja-JP" altLang="en-US" sz="12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17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 bwMode="auto">
          <a:xfrm>
            <a:off x="161986" y="1719684"/>
            <a:ext cx="5964494" cy="264564"/>
          </a:xfrm>
          <a:prstGeom prst="homePlate">
            <a:avLst>
              <a:gd name="adj" fmla="val 34697"/>
            </a:avLst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>
              <a:latin typeface="Arial" charset="0"/>
              <a:ea typeface="ＭＳ Ｐゴシック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Clean Capital can make a difference as a financier</a:t>
            </a:r>
            <a:endParaRPr kumimoji="1"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61986" y="944269"/>
            <a:ext cx="10228869" cy="648195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Clean Capital aims to build and lead the decentralized, small-scale W2E-industry in the same way aviation expansion was lead by lease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1986" y="1986748"/>
            <a:ext cx="5159822" cy="441608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4% CAGR over past 20 years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Industry supported the two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strong OEMs </a:t>
            </a:r>
            <a:r>
              <a:rPr kumimoji="0" lang="en-US" sz="1600" dirty="0">
                <a:latin typeface="Arial" charset="0"/>
                <a:ea typeface="ＭＳ Ｐゴシック" charset="-128"/>
              </a:rPr>
              <a:t>create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smaller airplanes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Leasing companies have lead industry expansion by acting as </a:t>
            </a:r>
            <a:r>
              <a:rPr lang="en-US" sz="1600" b="1" dirty="0"/>
              <a:t>financial gatekeeper</a:t>
            </a:r>
            <a:r>
              <a:rPr lang="en-US" sz="1600" dirty="0"/>
              <a:t>, as it:</a:t>
            </a:r>
            <a:endParaRPr kumimoji="0" lang="en-GB" sz="1600" dirty="0">
              <a:latin typeface="Arial" charset="0"/>
              <a:ea typeface="ＭＳ Ｐゴシック" charset="-128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allowed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low-cost carriers </a:t>
            </a:r>
            <a:r>
              <a:rPr kumimoji="0" lang="en-US" sz="1600" dirty="0">
                <a:latin typeface="Arial" charset="0"/>
                <a:ea typeface="ＭＳ Ｐゴシック" charset="-128"/>
              </a:rPr>
              <a:t>to start competing in a highly capital intensive industry, despite these challengers suffering from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lower creditworthiness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expanded the institutional investor base by attracting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fixed-income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helped build a secondary market based on </a:t>
            </a:r>
            <a:r>
              <a:rPr kumimoji="0" lang="en-US" sz="1600" b="1" dirty="0">
                <a:latin typeface="Arial" charset="0"/>
                <a:ea typeface="ＭＳ Ｐゴシック" charset="-128"/>
              </a:rPr>
              <a:t>asset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86" y="1668038"/>
            <a:ext cx="4173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Aircraft leasing industry</a:t>
            </a:r>
            <a:endParaRPr lang="en-GB" sz="1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6217157" y="1668038"/>
            <a:ext cx="5670313" cy="4734794"/>
            <a:chOff x="6217157" y="1668038"/>
            <a:chExt cx="4186467" cy="4734794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6232871" y="1986748"/>
              <a:ext cx="4170753" cy="4416084"/>
            </a:xfrm>
            <a:prstGeom prst="roundRect">
              <a:avLst>
                <a:gd name="adj" fmla="val 4170"/>
              </a:avLst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937183" y="3199046"/>
              <a:ext cx="13580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/>
                <a:t>Education &amp;</a:t>
              </a:r>
            </a:p>
            <a:p>
              <a:pPr algn="ctr"/>
              <a:r>
                <a:rPr lang="en-US" sz="1600" i="1" dirty="0"/>
                <a:t>Maintenance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784474" y="2123411"/>
              <a:ext cx="10390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/>
                <a:t>Leverage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49617" y="3179742"/>
              <a:ext cx="14959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i="1" dirty="0"/>
                <a:t>Governance &amp;</a:t>
              </a:r>
            </a:p>
            <a:p>
              <a:pPr algn="ctr"/>
              <a:r>
                <a:rPr lang="en-US" sz="1600" i="1" dirty="0"/>
                <a:t> Financing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 flipH="1">
              <a:off x="7745458" y="2809045"/>
              <a:ext cx="1152000" cy="98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ea typeface="Gulim" pitchFamily="34" charset="-127"/>
                </a:rPr>
                <a:t>Appropriate</a:t>
              </a:r>
            </a:p>
            <a:p>
              <a:pPr algn="ctr"/>
              <a:r>
                <a:rPr lang="en-US" altLang="ko-KR" b="1" dirty="0">
                  <a:ea typeface="Gulim" pitchFamily="34" charset="-127"/>
                </a:rPr>
                <a:t>Risk &amp; Profit</a:t>
              </a:r>
            </a:p>
            <a:p>
              <a:pPr algn="ctr"/>
              <a:r>
                <a:rPr lang="en-US" altLang="ko-KR" b="1" dirty="0">
                  <a:ea typeface="Gulim" pitchFamily="34" charset="-127"/>
                </a:rPr>
                <a:t>Share</a:t>
              </a:r>
            </a:p>
          </p:txBody>
        </p:sp>
        <p:sp>
          <p:nvSpPr>
            <p:cNvPr id="39" name="AutoShape 2"/>
            <p:cNvSpPr>
              <a:spLocks noChangeArrowheads="1"/>
            </p:cNvSpPr>
            <p:nvPr/>
          </p:nvSpPr>
          <p:spPr bwMode="auto">
            <a:xfrm flipV="1">
              <a:off x="7126513" y="2498046"/>
              <a:ext cx="2380162" cy="1740856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 sz="1800"/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332973" y="2072611"/>
              <a:ext cx="1368000" cy="1115213"/>
            </a:xfrm>
            <a:prstGeom prst="roundRect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Clean Capital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sz="1600" i="1" dirty="0">
                <a:solidFill>
                  <a:schemeClr val="bg1"/>
                </a:solidFill>
                <a:latin typeface="Arial" charset="0"/>
                <a:ea typeface="ＭＳ Ｐゴシック" charset="-128"/>
              </a:endParaRP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i="1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Financial Gatekeeper</a:t>
              </a:r>
            </a:p>
          </p:txBody>
        </p:sp>
        <p:sp>
          <p:nvSpPr>
            <p:cNvPr id="54" name="Rounded Rectangle 53"/>
            <p:cNvSpPr/>
            <p:nvPr/>
          </p:nvSpPr>
          <p:spPr bwMode="auto">
            <a:xfrm>
              <a:off x="8932215" y="2075506"/>
              <a:ext cx="1368000" cy="1115213"/>
            </a:xfrm>
            <a:prstGeom prst="roundRect">
              <a:avLst/>
            </a:prstGeom>
            <a:solidFill>
              <a:schemeClr val="tx2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Operational Partner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i="1" dirty="0" smtClean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Operating </a:t>
              </a:r>
              <a:r>
                <a:rPr kumimoji="0" lang="en-US" sz="1600" i="1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Gatekeeper</a:t>
              </a: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7632594" y="3546231"/>
              <a:ext cx="1368000" cy="1240271"/>
            </a:xfrm>
            <a:prstGeom prst="roundRect">
              <a:avLst/>
            </a:prstGeom>
            <a:solidFill>
              <a:srgbClr val="0070C0"/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Strong local networks around ‘Business in a Box’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232871" y="4830101"/>
              <a:ext cx="4170753" cy="10619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n-US" sz="1600" dirty="0">
                  <a:latin typeface="Arial" charset="0"/>
                  <a:ea typeface="ＭＳ Ｐゴシック" charset="-128"/>
                </a:rPr>
                <a:t>Ensure </a:t>
              </a:r>
              <a:r>
                <a:rPr kumimoji="0" lang="en-US" sz="1600" b="1" dirty="0">
                  <a:latin typeface="Arial" charset="0"/>
                  <a:ea typeface="ＭＳ Ｐゴシック" charset="-128"/>
                </a:rPr>
                <a:t>strong OEM-commitment</a:t>
              </a:r>
              <a:endParaRPr kumimoji="0" lang="en-US" sz="1600" dirty="0">
                <a:latin typeface="Arial" charset="0"/>
                <a:ea typeface="ＭＳ Ｐゴシック" charset="-128"/>
              </a:endParaRPr>
            </a:p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n-US" sz="1600" b="1" dirty="0">
                  <a:latin typeface="Arial" charset="0"/>
                  <a:ea typeface="ＭＳ Ｐゴシック" charset="-128"/>
                </a:rPr>
                <a:t>Standardize smaller scale W2E machines </a:t>
              </a:r>
              <a:r>
                <a:rPr kumimoji="0" lang="en-US" sz="1600" dirty="0">
                  <a:latin typeface="Arial" charset="0"/>
                  <a:ea typeface="ＭＳ Ｐゴシック" charset="-128"/>
                </a:rPr>
                <a:t>and contracts</a:t>
              </a:r>
            </a:p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n-US" sz="1600" dirty="0">
                  <a:latin typeface="Arial" charset="0"/>
                  <a:ea typeface="ＭＳ Ｐゴシック" charset="-128"/>
                </a:rPr>
                <a:t>Solution for </a:t>
              </a:r>
              <a:r>
                <a:rPr kumimoji="0" lang="en-US" sz="1600" b="1" dirty="0">
                  <a:latin typeface="Arial" charset="0"/>
                  <a:ea typeface="ＭＳ Ｐゴシック" charset="-128"/>
                </a:rPr>
                <a:t>new companies with no creditworthiness</a:t>
              </a:r>
            </a:p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n-US" sz="1600" dirty="0">
                  <a:latin typeface="Arial" charset="0"/>
                  <a:ea typeface="ＭＳ Ｐゴシック" charset="-128"/>
                </a:rPr>
                <a:t>Support expansion of </a:t>
              </a:r>
              <a:r>
                <a:rPr kumimoji="0" lang="en-US" sz="1600" b="1" dirty="0">
                  <a:latin typeface="Arial" charset="0"/>
                  <a:ea typeface="ＭＳ Ｐゴシック" charset="-128"/>
                </a:rPr>
                <a:t>investor basis</a:t>
              </a:r>
            </a:p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kumimoji="0" lang="en-US" sz="1600" dirty="0">
                  <a:latin typeface="Arial" charset="0"/>
                  <a:ea typeface="ＭＳ Ｐゴシック" charset="-128"/>
                </a:rPr>
                <a:t>Machine is </a:t>
              </a:r>
              <a:r>
                <a:rPr kumimoji="0" lang="en-US" sz="1600" b="1" dirty="0">
                  <a:latin typeface="Arial" charset="0"/>
                  <a:ea typeface="ＭＳ Ｐゴシック" charset="-128"/>
                </a:rPr>
                <a:t>re-deployable</a:t>
              </a:r>
            </a:p>
            <a:p>
              <a:pPr marL="285750" indent="-285750"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endParaRPr kumimoji="0" lang="en-US" sz="1600" b="1" dirty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17157" y="1668038"/>
              <a:ext cx="41736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Clean Capital solution for decentralized W2E</a:t>
              </a:r>
              <a:endParaRPr lang="en-GB" sz="1600" b="1" dirty="0"/>
            </a:p>
          </p:txBody>
        </p:sp>
      </p:grpSp>
      <p:pic>
        <p:nvPicPr>
          <p:cNvPr id="24" name="Picture 2" descr="http://www.boeing.com/resources/boeingdotcom/commercial/customers/hong-kong-airlines/assets/images/360/777/rotate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109" flipH="1">
            <a:off x="2029458" y="4811910"/>
            <a:ext cx="4416701" cy="19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7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2924048"/>
            <a:ext cx="12192000" cy="3475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4864"/>
            <a:ext cx="11512296" cy="892552"/>
          </a:xfrm>
        </p:spPr>
        <p:txBody>
          <a:bodyPr/>
          <a:lstStyle/>
          <a:p>
            <a:r>
              <a:rPr lang="en-GB" dirty="0" smtClean="0"/>
              <a:t>Clean Capital’s market solution for community-based ecosystem around W2E for ~10.000 people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0450" y="1225113"/>
            <a:ext cx="3544337" cy="15771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850100" y="1200811"/>
            <a:ext cx="2852689" cy="1727301"/>
            <a:chOff x="7541194" y="1227812"/>
            <a:chExt cx="2852689" cy="1727301"/>
          </a:xfrm>
        </p:grpSpPr>
        <p:sp>
          <p:nvSpPr>
            <p:cNvPr id="6" name="Right Arrow 5"/>
            <p:cNvSpPr/>
            <p:nvPr/>
          </p:nvSpPr>
          <p:spPr bwMode="auto">
            <a:xfrm>
              <a:off x="7691121" y="1754639"/>
              <a:ext cx="1206885" cy="668908"/>
            </a:xfrm>
            <a:prstGeom prst="right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541194" y="1916679"/>
              <a:ext cx="1481056" cy="309641"/>
            </a:xfrm>
            <a:prstGeom prst="rect">
              <a:avLst/>
            </a:prstGeom>
          </p:spPr>
          <p:txBody>
            <a:bodyPr vert="horz" wrap="square" lIns="93286" tIns="46643" rIns="93286" bIns="46643" anchor="ctr" anchorCtr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1" dirty="0">
                  <a:solidFill>
                    <a:srgbClr val="FFFFFF"/>
                  </a:solidFill>
                  <a:latin typeface="Arial" charset="0"/>
                  <a:ea typeface="ＭＳ Ｐゴシック" charset="-128"/>
                </a:rPr>
                <a:t>ENERGY</a:t>
              </a:r>
            </a:p>
          </p:txBody>
        </p:sp>
        <p:grpSp>
          <p:nvGrpSpPr>
            <p:cNvPr id="27" name="Group 11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8971970" y="1531963"/>
              <a:ext cx="1175599" cy="1175530"/>
              <a:chOff x="2400" y="1968"/>
              <a:chExt cx="960" cy="960"/>
            </a:xfrm>
          </p:grpSpPr>
          <p:sp>
            <p:nvSpPr>
              <p:cNvPr id="28" name="Oval 12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2400" y="1968"/>
                <a:ext cx="960" cy="96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  <a:effectLst>
                <a:outerShdw dist="25400" dir="54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1500" b="1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2440" y="2008"/>
                <a:ext cx="880" cy="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810" tIns="0" rIns="3810" bIns="0" anchor="ctr"/>
              <a:lstStyle>
                <a:lvl1pPr defTabSz="895350">
                  <a:buClr>
                    <a:schemeClr val="tx2"/>
                  </a:buClr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193675" indent="-192088" defTabSz="895350">
                  <a:buClr>
                    <a:schemeClr val="tx2"/>
                  </a:buClr>
                  <a:buSzPct val="125000"/>
                  <a:buFont typeface="Arial" charset="0"/>
                  <a:buChar char="▪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457200" indent="-261938" defTabSz="895350">
                  <a:buClr>
                    <a:schemeClr val="tx2"/>
                  </a:buClr>
                  <a:buSzPct val="120000"/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614363" indent="-155575" defTabSz="895350">
                  <a:buClr>
                    <a:schemeClr val="tx2"/>
                  </a:buClr>
                  <a:buSzPct val="120000"/>
                  <a:buFont typeface="Arial" charset="0"/>
                  <a:buChar char="▫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746125" indent="-130175" defTabSz="895350"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en-US" altLang="ja-JP" sz="2600" b="1" dirty="0">
                    <a:solidFill>
                      <a:srgbClr val="FFFFFF"/>
                    </a:solidFill>
                  </a:rPr>
                  <a:t>0.13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en-US" altLang="ja-JP" sz="1400" b="1" dirty="0">
                    <a:solidFill>
                      <a:srgbClr val="FFFFFF"/>
                    </a:solidFill>
                  </a:rPr>
                  <a:t>US$/kWh</a:t>
                </a: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7587791" y="1227812"/>
              <a:ext cx="1633374" cy="309641"/>
            </a:xfrm>
            <a:prstGeom prst="rect">
              <a:avLst/>
            </a:prstGeom>
          </p:spPr>
          <p:txBody>
            <a:bodyPr wrap="square" lIns="93286" tIns="46643" rIns="93286" bIns="46643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1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660 kWh / day</a:t>
              </a:r>
              <a:endParaRPr kumimoji="0" lang="en-US" sz="14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771006" y="2676250"/>
              <a:ext cx="1622877" cy="278863"/>
            </a:xfrm>
            <a:prstGeom prst="rect">
              <a:avLst/>
            </a:prstGeom>
          </p:spPr>
          <p:txBody>
            <a:bodyPr wrap="square" lIns="93286" tIns="46643" rIns="93286" bIns="46643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20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*</a:t>
              </a:r>
              <a:r>
                <a:rPr kumimoji="0" lang="en-US" sz="1050" dirty="0" err="1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Levelized</a:t>
              </a:r>
              <a:r>
                <a:rPr kumimoji="0" lang="en-US" sz="105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 Cost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68433" y="3283480"/>
            <a:ext cx="4661537" cy="3014029"/>
            <a:chOff x="440738" y="3358283"/>
            <a:chExt cx="4661537" cy="3014029"/>
          </a:xfrm>
        </p:grpSpPr>
        <p:sp>
          <p:nvSpPr>
            <p:cNvPr id="65" name="Oval 64"/>
            <p:cNvSpPr>
              <a:spLocks noChangeArrowheads="1"/>
            </p:cNvSpPr>
            <p:nvPr/>
          </p:nvSpPr>
          <p:spPr bwMode="auto">
            <a:xfrm>
              <a:off x="1209088" y="3672301"/>
              <a:ext cx="3440114" cy="25063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endParaRPr lang="en-US" altLang="ja-JP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blackWhite">
            <a:xfrm>
              <a:off x="3220452" y="5456324"/>
              <a:ext cx="1552576" cy="915988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sz="1300" dirty="0">
                  <a:solidFill>
                    <a:schemeClr val="bg1"/>
                  </a:solidFill>
                  <a:ea typeface="Gulim" pitchFamily="34" charset="-127"/>
                </a:rPr>
                <a:t>2.5K Homes</a:t>
              </a:r>
            </a:p>
            <a:p>
              <a:pPr algn="ctr"/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Buy electricity &amp; </a:t>
              </a:r>
              <a:b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</a:br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deliver waste</a:t>
              </a: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blackWhite">
            <a:xfrm>
              <a:off x="1083676" y="5456324"/>
              <a:ext cx="1552576" cy="915988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sz="1300" dirty="0">
                  <a:solidFill>
                    <a:schemeClr val="bg1"/>
                  </a:solidFill>
                  <a:ea typeface="Gulim" pitchFamily="34" charset="-127"/>
                </a:rPr>
                <a:t>Factory</a:t>
              </a:r>
            </a:p>
            <a:p>
              <a:pPr algn="ctr"/>
              <a:r>
                <a:rPr lang="en-US" altLang="ko-KR" sz="1300" dirty="0">
                  <a:solidFill>
                    <a:schemeClr val="bg1"/>
                  </a:solidFill>
                  <a:ea typeface="Gulim" pitchFamily="34" charset="-127"/>
                </a:rPr>
                <a:t>Neighbor</a:t>
              </a:r>
            </a:p>
            <a:p>
              <a:pPr algn="ctr"/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Waste supplier</a:t>
              </a: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blackWhite">
            <a:xfrm>
              <a:off x="3549699" y="4224229"/>
              <a:ext cx="1552576" cy="915988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ja-JP" sz="1300" dirty="0">
                  <a:solidFill>
                    <a:schemeClr val="bg1"/>
                  </a:solidFill>
                </a:rPr>
                <a:t>Local Industry</a:t>
              </a:r>
            </a:p>
            <a:p>
              <a:pPr algn="ctr"/>
              <a:r>
                <a:rPr lang="en-US" altLang="ja-JP" sz="1300" i="1" dirty="0">
                  <a:solidFill>
                    <a:schemeClr val="bg1"/>
                  </a:solidFill>
                </a:rPr>
                <a:t>Electricity buyer</a:t>
              </a:r>
              <a:endParaRPr lang="ja-JP" altLang="en-US" sz="1300" i="1" dirty="0">
                <a:solidFill>
                  <a:schemeClr val="bg1"/>
                </a:solidFill>
              </a:endParaRPr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blackWhite">
            <a:xfrm>
              <a:off x="440738" y="4228991"/>
              <a:ext cx="1552576" cy="915988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sz="1300" dirty="0">
                  <a:solidFill>
                    <a:schemeClr val="bg1"/>
                  </a:solidFill>
                  <a:ea typeface="Gulim" pitchFamily="34" charset="-127"/>
                </a:rPr>
                <a:t>Local work force</a:t>
              </a:r>
            </a:p>
            <a:p>
              <a:pPr algn="ctr"/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Operators &amp;</a:t>
              </a:r>
              <a:b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</a:br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Transporters</a:t>
              </a: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blackWhite">
            <a:xfrm>
              <a:off x="2096819" y="3358283"/>
              <a:ext cx="1552576" cy="915988"/>
            </a:xfrm>
            <a:prstGeom prst="ellipse">
              <a:avLst/>
            </a:prstGeom>
            <a:solidFill>
              <a:schemeClr val="tx2"/>
            </a:solidFill>
            <a:ln w="28575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sz="1300" dirty="0">
                  <a:solidFill>
                    <a:schemeClr val="bg1"/>
                  </a:solidFill>
                  <a:ea typeface="Gulim" pitchFamily="34" charset="-127"/>
                </a:rPr>
                <a:t>Entrepreneurs</a:t>
              </a:r>
            </a:p>
            <a:p>
              <a:pPr algn="ctr"/>
              <a:r>
                <a:rPr lang="en-US" altLang="ko-KR" sz="1300" i="1" dirty="0">
                  <a:solidFill>
                    <a:schemeClr val="bg1"/>
                  </a:solidFill>
                  <a:ea typeface="Gulim" pitchFamily="34" charset="-127"/>
                </a:rPr>
                <a:t>Operate machine</a:t>
              </a: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 flipH="1">
              <a:off x="2194926" y="4511957"/>
              <a:ext cx="1373188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lc="http://schemas.openxmlformats.org/drawingml/2006/lockedCanvas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lc="http://schemas.openxmlformats.org/drawingml/2006/lockedCanvas"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ea typeface="Gulim" pitchFamily="34" charset="-127"/>
                </a:rPr>
                <a:t>Increase quality of public health</a:t>
              </a:r>
            </a:p>
          </p:txBody>
        </p:sp>
      </p:grpSp>
      <p:sp>
        <p:nvSpPr>
          <p:cNvPr id="93" name="Rectangle 92"/>
          <p:cNvSpPr>
            <a:spLocks noChangeArrowheads="1"/>
          </p:cNvSpPr>
          <p:nvPr/>
        </p:nvSpPr>
        <p:spPr bwMode="auto">
          <a:xfrm flipH="1">
            <a:off x="356616" y="3317662"/>
            <a:ext cx="282363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lvl="1"/>
            <a:r>
              <a:rPr lang="en-US" altLang="ko-KR" sz="1200" b="1" i="1" dirty="0">
                <a:ea typeface="Gulim" pitchFamily="34" charset="-127"/>
              </a:rPr>
              <a:t>Delivery fees to households</a:t>
            </a:r>
            <a:r>
              <a:rPr lang="es-ES" altLang="ko-KR" sz="1200" b="1" i="1" dirty="0">
                <a:ea typeface="Gulim" pitchFamily="34" charset="-127"/>
              </a:rPr>
              <a:t>: </a:t>
            </a:r>
            <a:br>
              <a:rPr lang="es-ES" altLang="ko-KR" sz="1200" b="1" i="1" dirty="0">
                <a:ea typeface="Gulim" pitchFamily="34" charset="-127"/>
              </a:rPr>
            </a:br>
            <a:r>
              <a:rPr lang="es-ES" altLang="ko-KR" sz="1200" b="1" i="1" dirty="0">
                <a:ea typeface="Gulim" pitchFamily="34" charset="-127"/>
              </a:rPr>
              <a:t>0.2 US$/</a:t>
            </a:r>
            <a:r>
              <a:rPr lang="es-ES" altLang="ko-KR" sz="1200" b="1" i="1" dirty="0" err="1">
                <a:ea typeface="Gulim" pitchFamily="34" charset="-127"/>
              </a:rPr>
              <a:t>kWh</a:t>
            </a:r>
            <a:r>
              <a:rPr lang="es-ES" altLang="ko-KR" sz="1200" b="1" i="1" dirty="0">
                <a:ea typeface="Gulim" pitchFamily="34" charset="-127"/>
              </a:rPr>
              <a:t> </a:t>
            </a:r>
            <a:r>
              <a:rPr lang="es-ES" altLang="ko-KR" sz="1200" b="1" i="1" dirty="0" err="1">
                <a:ea typeface="Gulim" pitchFamily="34" charset="-127"/>
              </a:rPr>
              <a:t>equivalent</a:t>
            </a:r>
            <a:endParaRPr lang="en-US" altLang="ko-KR" sz="1200" i="1" dirty="0">
              <a:ea typeface="Gulim" pitchFamily="34" charset="-127"/>
            </a:endParaRPr>
          </a:p>
          <a:p>
            <a:pPr lvl="1"/>
            <a:r>
              <a:rPr lang="en-US" altLang="ko-KR" sz="1200" dirty="0">
                <a:ea typeface="Gulim" pitchFamily="34" charset="-127"/>
              </a:rPr>
              <a:t>(after participation fees)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56616" y="2989774"/>
            <a:ext cx="9022511" cy="340418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Community-based ecosystem</a:t>
            </a:r>
          </a:p>
        </p:txBody>
      </p:sp>
      <p:sp>
        <p:nvSpPr>
          <p:cNvPr id="98" name="Rectangle 97"/>
          <p:cNvSpPr/>
          <p:nvPr/>
        </p:nvSpPr>
        <p:spPr bwMode="auto">
          <a:xfrm>
            <a:off x="6430852" y="3799770"/>
            <a:ext cx="5025623" cy="258917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latin typeface="Arial" charset="0"/>
                <a:ea typeface="ＭＳ Ｐゴシック" charset="-128"/>
              </a:rPr>
              <a:t>System benefits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Entrepreneur runs W2E like a business and is incentivized through equity stake to uphold maintenance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Organization of local waste management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Access to reliable electricity for participating community and local companies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sz="1600" dirty="0">
                <a:latin typeface="Arial" charset="0"/>
                <a:ea typeface="ＭＳ Ｐゴシック" charset="-128"/>
              </a:rPr>
              <a:t>Provide skilled and unskilled employment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sz="1600" dirty="0">
              <a:latin typeface="Arial" charset="0"/>
              <a:ea typeface="ＭＳ Ｐゴシック" charset="-128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sz="1600" dirty="0">
              <a:latin typeface="Arial" charset="0"/>
              <a:ea typeface="ＭＳ Ｐゴシック" charset="-128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sz="1600" dirty="0">
              <a:latin typeface="Arial" charset="0"/>
              <a:ea typeface="ＭＳ Ｐゴシック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98198" y="1258734"/>
            <a:ext cx="2540508" cy="1449047"/>
            <a:chOff x="1645490" y="1227811"/>
            <a:chExt cx="2540508" cy="1449047"/>
          </a:xfrm>
        </p:grpSpPr>
        <p:sp>
          <p:nvSpPr>
            <p:cNvPr id="5" name="Right Arrow 4"/>
            <p:cNvSpPr/>
            <p:nvPr/>
          </p:nvSpPr>
          <p:spPr bwMode="auto">
            <a:xfrm>
              <a:off x="2976333" y="1754639"/>
              <a:ext cx="1187219" cy="668908"/>
            </a:xfrm>
            <a:prstGeom prst="rightArrow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704942" y="1916679"/>
              <a:ext cx="1481056" cy="309641"/>
            </a:xfrm>
            <a:prstGeom prst="rect">
              <a:avLst/>
            </a:prstGeom>
          </p:spPr>
          <p:txBody>
            <a:bodyPr vert="horz" wrap="square" lIns="93286" tIns="46643" rIns="93286" bIns="46643" anchor="ctr" anchorCtr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400" b="1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WASTE</a:t>
              </a:r>
            </a:p>
          </p:txBody>
        </p:sp>
        <p:grpSp>
          <p:nvGrpSpPr>
            <p:cNvPr id="24" name="Group 11"/>
            <p:cNvGrpSpPr>
              <a:grpSpLocks/>
            </p:cNvGrpSpPr>
            <p:nvPr>
              <p:custDataLst>
                <p:tags r:id="rId1"/>
              </p:custDataLst>
            </p:nvPr>
          </p:nvGrpSpPr>
          <p:grpSpPr bwMode="auto">
            <a:xfrm>
              <a:off x="1645490" y="1501328"/>
              <a:ext cx="1175599" cy="1175530"/>
              <a:chOff x="2400" y="1968"/>
              <a:chExt cx="960" cy="960"/>
            </a:xfrm>
          </p:grpSpPr>
          <p:sp>
            <p:nvSpPr>
              <p:cNvPr id="25" name="Oval 12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400" y="1968"/>
                <a:ext cx="960" cy="960"/>
              </a:xfrm>
              <a:prstGeom prst="ellipse">
                <a:avLst/>
              </a:prstGeom>
              <a:solidFill>
                <a:schemeClr val="accent5"/>
              </a:solidFill>
              <a:ln w="9525">
                <a:noFill/>
                <a:round/>
                <a:headEnd/>
                <a:tailEnd/>
              </a:ln>
              <a:effectLst>
                <a:outerShdw dist="25400" dir="54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defTabSz="932962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 sz="1500" b="1">
                  <a:solidFill>
                    <a:srgbClr val="000000"/>
                  </a:solidFill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6" name="Rectangle 13"/>
              <p:cNvSpPr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440" y="2008"/>
                <a:ext cx="880" cy="8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810" tIns="0" rIns="3810" bIns="0" anchor="ctr"/>
              <a:lstStyle>
                <a:lvl1pPr defTabSz="895350">
                  <a:buClr>
                    <a:schemeClr val="tx2"/>
                  </a:buClr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193675" indent="-192088" defTabSz="895350">
                  <a:buClr>
                    <a:schemeClr val="tx2"/>
                  </a:buClr>
                  <a:buSzPct val="125000"/>
                  <a:buFont typeface="Arial" charset="0"/>
                  <a:buChar char="▪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457200" indent="-261938" defTabSz="895350">
                  <a:buClr>
                    <a:schemeClr val="tx2"/>
                  </a:buClr>
                  <a:buSzPct val="120000"/>
                  <a:buFont typeface="Arial" charset="0"/>
                  <a:buChar char="–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614363" indent="-155575" defTabSz="895350">
                  <a:buClr>
                    <a:schemeClr val="tx2"/>
                  </a:buClr>
                  <a:buSzPct val="120000"/>
                  <a:buFont typeface="Arial" charset="0"/>
                  <a:buChar char="▫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746125" indent="-130175" defTabSz="895350"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12033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16605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21177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2574925" indent="-130175" defTabSz="895350" fontAlgn="base">
                  <a:spcBef>
                    <a:spcPct val="0"/>
                  </a:spcBef>
                  <a:spcAft>
                    <a:spcPct val="0"/>
                  </a:spcAft>
                  <a:buClr>
                    <a:schemeClr val="tx2"/>
                  </a:buClr>
                  <a:buSzPct val="89000"/>
                  <a:buFont typeface="Arial" charset="0"/>
                  <a:buChar char="-"/>
                  <a:defRPr kumimoji="1" sz="16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en-US" altLang="ja-JP" sz="2600" b="1" dirty="0">
                    <a:solidFill>
                      <a:srgbClr val="FFFFFF"/>
                    </a:solidFill>
                  </a:rPr>
                  <a:t>2,500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2960"/>
                  </a:buClr>
                </a:pPr>
                <a:r>
                  <a:rPr lang="en-US" altLang="ja-JP" sz="1400" b="1" dirty="0">
                    <a:solidFill>
                      <a:srgbClr val="FFFFFF"/>
                    </a:solidFill>
                  </a:rPr>
                  <a:t>Homes</a:t>
                </a:r>
                <a:endParaRPr lang="ja-JP" altLang="en-US" sz="14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63718" y="1227811"/>
              <a:ext cx="14998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2.5t / day</a:t>
              </a:r>
            </a:p>
            <a:p>
              <a:pPr algn="ctr"/>
              <a:r>
                <a:rPr lang="en-US" sz="1400" b="1" dirty="0"/>
                <a:t>(high caloric)</a:t>
              </a:r>
              <a:endParaRPr lang="en-GB" sz="1400" b="1" dirty="0"/>
            </a:p>
          </p:txBody>
        </p:sp>
      </p:grpSp>
      <p:sp>
        <p:nvSpPr>
          <p:cNvPr id="11" name="Rectangle 10"/>
          <p:cNvSpPr/>
          <p:nvPr/>
        </p:nvSpPr>
        <p:spPr bwMode="auto">
          <a:xfrm rot="1039493">
            <a:off x="9174453" y="3194505"/>
            <a:ext cx="2461219" cy="59694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1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Sample market solution to be tested in Pilot Fund</a:t>
            </a:r>
            <a:endParaRPr kumimoji="0" lang="en-GB" sz="1400" b="1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41984"/>
            <a:ext cx="8453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*Energy price forecasted at US$0.08 / kWh. </a:t>
            </a:r>
            <a:r>
              <a:rPr lang="en-GB" sz="800" dirty="0">
                <a:solidFill>
                  <a:schemeClr val="bg1"/>
                </a:solidFill>
              </a:rPr>
              <a:t> </a:t>
            </a:r>
            <a:r>
              <a:rPr lang="en-GB" sz="800" dirty="0" err="1">
                <a:solidFill>
                  <a:schemeClr val="bg1"/>
                </a:solidFill>
              </a:rPr>
              <a:t>Levelized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  <a:r>
              <a:rPr lang="en-GB" sz="800" dirty="0" smtClean="0">
                <a:solidFill>
                  <a:schemeClr val="bg1"/>
                </a:solidFill>
              </a:rPr>
              <a:t>costs (1.5x) </a:t>
            </a:r>
            <a:r>
              <a:rPr lang="en-GB" sz="800" dirty="0">
                <a:solidFill>
                  <a:schemeClr val="bg1"/>
                </a:solidFill>
              </a:rPr>
              <a:t>include total </a:t>
            </a:r>
            <a:r>
              <a:rPr lang="en-GB" sz="800" b="1" dirty="0">
                <a:solidFill>
                  <a:schemeClr val="bg1"/>
                </a:solidFill>
              </a:rPr>
              <a:t>cost</a:t>
            </a:r>
            <a:r>
              <a:rPr lang="en-GB" sz="800" dirty="0">
                <a:solidFill>
                  <a:schemeClr val="bg1"/>
                </a:solidFill>
              </a:rPr>
              <a:t> of installing and operating a project expressed in dollars per kilowatt-hour of electricity generated by the system over its life</a:t>
            </a:r>
          </a:p>
        </p:txBody>
      </p:sp>
    </p:spTree>
    <p:extLst>
      <p:ext uri="{BB962C8B-B14F-4D97-AF65-F5344CB8AC3E}">
        <p14:creationId xmlns:p14="http://schemas.microsoft.com/office/powerpoint/2010/main" val="35984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9"/>
          <p:cNvSpPr>
            <a:spLocks/>
          </p:cNvSpPr>
          <p:nvPr>
            <p:custDataLst>
              <p:tags r:id="rId1"/>
            </p:custDataLst>
          </p:nvPr>
        </p:nvSpPr>
        <p:spPr bwMode="blackWhite">
          <a:xfrm>
            <a:off x="448057" y="3432777"/>
            <a:ext cx="1818315" cy="576000"/>
          </a:xfrm>
          <a:custGeom>
            <a:avLst/>
            <a:gdLst>
              <a:gd name="T0" fmla="*/ 0 w 864"/>
              <a:gd name="T1" fmla="*/ 0 h 576"/>
              <a:gd name="T2" fmla="*/ 760 w 864"/>
              <a:gd name="T3" fmla="*/ 0 h 576"/>
              <a:gd name="T4" fmla="*/ 864 w 864"/>
              <a:gd name="T5" fmla="*/ 288 h 576"/>
              <a:gd name="T6" fmla="*/ 760 w 864"/>
              <a:gd name="T7" fmla="*/ 576 h 576"/>
              <a:gd name="T8" fmla="*/ 0 w 864"/>
              <a:gd name="T9" fmla="*/ 576 h 576"/>
              <a:gd name="T10" fmla="*/ 0 w 864"/>
              <a:gd name="T11" fmla="*/ 288 h 576"/>
              <a:gd name="T12" fmla="*/ 0 w 864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4" h="576">
                <a:moveTo>
                  <a:pt x="0" y="0"/>
                </a:moveTo>
                <a:lnTo>
                  <a:pt x="760" y="0"/>
                </a:lnTo>
                <a:lnTo>
                  <a:pt x="864" y="288"/>
                </a:lnTo>
                <a:lnTo>
                  <a:pt x="760" y="576"/>
                </a:lnTo>
                <a:lnTo>
                  <a:pt x="0" y="576"/>
                </a:lnTo>
                <a:lnTo>
                  <a:pt x="0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/>
          </a:p>
        </p:txBody>
      </p:sp>
      <p:sp>
        <p:nvSpPr>
          <p:cNvPr id="5" name="Rectangle 120"/>
          <p:cNvSpPr>
            <a:spLocks noChangeArrowheads="1"/>
          </p:cNvSpPr>
          <p:nvPr>
            <p:custDataLst>
              <p:tags r:id="rId2"/>
            </p:custDataLst>
          </p:nvPr>
        </p:nvSpPr>
        <p:spPr bwMode="blackWhite">
          <a:xfrm>
            <a:off x="566783" y="3505334"/>
            <a:ext cx="180067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bg1"/>
                </a:solidFill>
              </a:rPr>
              <a:t>Innovate</a:t>
            </a:r>
          </a:p>
          <a:p>
            <a:r>
              <a:rPr lang="en-US" altLang="ja-JP" sz="1400" b="1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6" name="Freeform 121"/>
          <p:cNvSpPr>
            <a:spLocks/>
          </p:cNvSpPr>
          <p:nvPr>
            <p:custDataLst>
              <p:tags r:id="rId3"/>
            </p:custDataLst>
          </p:nvPr>
        </p:nvSpPr>
        <p:spPr bwMode="blackWhite">
          <a:xfrm>
            <a:off x="2322940" y="3432777"/>
            <a:ext cx="1818315" cy="576000"/>
          </a:xfrm>
          <a:custGeom>
            <a:avLst/>
            <a:gdLst>
              <a:gd name="T0" fmla="*/ 0 w 865"/>
              <a:gd name="T1" fmla="*/ 0 h 576"/>
              <a:gd name="T2" fmla="*/ 761 w 865"/>
              <a:gd name="T3" fmla="*/ 0 h 576"/>
              <a:gd name="T4" fmla="*/ 865 w 865"/>
              <a:gd name="T5" fmla="*/ 288 h 576"/>
              <a:gd name="T6" fmla="*/ 761 w 865"/>
              <a:gd name="T7" fmla="*/ 576 h 576"/>
              <a:gd name="T8" fmla="*/ 0 w 865"/>
              <a:gd name="T9" fmla="*/ 576 h 576"/>
              <a:gd name="T10" fmla="*/ 104 w 865"/>
              <a:gd name="T11" fmla="*/ 288 h 576"/>
              <a:gd name="T12" fmla="*/ 0 w 865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5" h="576">
                <a:moveTo>
                  <a:pt x="0" y="0"/>
                </a:moveTo>
                <a:lnTo>
                  <a:pt x="761" y="0"/>
                </a:lnTo>
                <a:lnTo>
                  <a:pt x="865" y="288"/>
                </a:lnTo>
                <a:lnTo>
                  <a:pt x="761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 dirty="0"/>
          </a:p>
        </p:txBody>
      </p:sp>
      <p:sp>
        <p:nvSpPr>
          <p:cNvPr id="7" name="Rectangle 122"/>
          <p:cNvSpPr>
            <a:spLocks noChangeArrowheads="1"/>
          </p:cNvSpPr>
          <p:nvPr>
            <p:custDataLst>
              <p:tags r:id="rId4"/>
            </p:custDataLst>
          </p:nvPr>
        </p:nvSpPr>
        <p:spPr bwMode="blackWhite">
          <a:xfrm>
            <a:off x="2696432" y="3505334"/>
            <a:ext cx="15483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bg1"/>
                </a:solidFill>
              </a:rPr>
              <a:t>Feasible</a:t>
            </a:r>
          </a:p>
          <a:p>
            <a:r>
              <a:rPr lang="en-US" altLang="ja-JP" sz="14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8" name="Freeform 123"/>
          <p:cNvSpPr>
            <a:spLocks/>
          </p:cNvSpPr>
          <p:nvPr>
            <p:custDataLst>
              <p:tags r:id="rId5"/>
            </p:custDataLst>
          </p:nvPr>
        </p:nvSpPr>
        <p:spPr bwMode="blackWhite">
          <a:xfrm>
            <a:off x="4202767" y="3432777"/>
            <a:ext cx="1818315" cy="576000"/>
          </a:xfrm>
          <a:custGeom>
            <a:avLst/>
            <a:gdLst>
              <a:gd name="T0" fmla="*/ 0 w 866"/>
              <a:gd name="T1" fmla="*/ 0 h 576"/>
              <a:gd name="T2" fmla="*/ 762 w 866"/>
              <a:gd name="T3" fmla="*/ 0 h 576"/>
              <a:gd name="T4" fmla="*/ 866 w 866"/>
              <a:gd name="T5" fmla="*/ 288 h 576"/>
              <a:gd name="T6" fmla="*/ 762 w 866"/>
              <a:gd name="T7" fmla="*/ 576 h 576"/>
              <a:gd name="T8" fmla="*/ 0 w 866"/>
              <a:gd name="T9" fmla="*/ 576 h 576"/>
              <a:gd name="T10" fmla="*/ 104 w 866"/>
              <a:gd name="T11" fmla="*/ 288 h 576"/>
              <a:gd name="T12" fmla="*/ 0 w 866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6" h="576">
                <a:moveTo>
                  <a:pt x="0" y="0"/>
                </a:moveTo>
                <a:lnTo>
                  <a:pt x="762" y="0"/>
                </a:lnTo>
                <a:lnTo>
                  <a:pt x="866" y="288"/>
                </a:lnTo>
                <a:lnTo>
                  <a:pt x="762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/>
          </a:p>
        </p:txBody>
      </p:sp>
      <p:sp>
        <p:nvSpPr>
          <p:cNvPr id="9" name="Rectangle 124"/>
          <p:cNvSpPr>
            <a:spLocks noChangeArrowheads="1"/>
          </p:cNvSpPr>
          <p:nvPr>
            <p:custDataLst>
              <p:tags r:id="rId6"/>
            </p:custDataLst>
          </p:nvPr>
        </p:nvSpPr>
        <p:spPr bwMode="blackWhite">
          <a:xfrm>
            <a:off x="4573786" y="3505334"/>
            <a:ext cx="155085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bg1"/>
                </a:solidFill>
              </a:rPr>
              <a:t>Proven</a:t>
            </a:r>
          </a:p>
          <a:p>
            <a:r>
              <a:rPr lang="en-US" altLang="ja-JP" sz="1400" b="1" dirty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10" name="Freeform 125"/>
          <p:cNvSpPr>
            <a:spLocks/>
          </p:cNvSpPr>
          <p:nvPr>
            <p:custDataLst>
              <p:tags r:id="rId7"/>
            </p:custDataLst>
          </p:nvPr>
        </p:nvSpPr>
        <p:spPr bwMode="blackWhite">
          <a:xfrm>
            <a:off x="6072702" y="3432777"/>
            <a:ext cx="1818315" cy="576000"/>
          </a:xfrm>
          <a:custGeom>
            <a:avLst/>
            <a:gdLst>
              <a:gd name="T0" fmla="*/ 0 w 865"/>
              <a:gd name="T1" fmla="*/ 0 h 576"/>
              <a:gd name="T2" fmla="*/ 761 w 865"/>
              <a:gd name="T3" fmla="*/ 0 h 576"/>
              <a:gd name="T4" fmla="*/ 865 w 865"/>
              <a:gd name="T5" fmla="*/ 288 h 576"/>
              <a:gd name="T6" fmla="*/ 761 w 865"/>
              <a:gd name="T7" fmla="*/ 576 h 576"/>
              <a:gd name="T8" fmla="*/ 0 w 865"/>
              <a:gd name="T9" fmla="*/ 576 h 576"/>
              <a:gd name="T10" fmla="*/ 104 w 865"/>
              <a:gd name="T11" fmla="*/ 288 h 576"/>
              <a:gd name="T12" fmla="*/ 0 w 865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5" h="576">
                <a:moveTo>
                  <a:pt x="0" y="0"/>
                </a:moveTo>
                <a:lnTo>
                  <a:pt x="761" y="0"/>
                </a:lnTo>
                <a:lnTo>
                  <a:pt x="865" y="288"/>
                </a:lnTo>
                <a:lnTo>
                  <a:pt x="761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 dirty="0"/>
          </a:p>
        </p:txBody>
      </p:sp>
      <p:sp>
        <p:nvSpPr>
          <p:cNvPr id="11" name="Rectangle 126"/>
          <p:cNvSpPr>
            <a:spLocks noChangeArrowheads="1"/>
          </p:cNvSpPr>
          <p:nvPr>
            <p:custDataLst>
              <p:tags r:id="rId8"/>
            </p:custDataLst>
          </p:nvPr>
        </p:nvSpPr>
        <p:spPr bwMode="blackWhite">
          <a:xfrm>
            <a:off x="6456090" y="3505334"/>
            <a:ext cx="15483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>
                <a:solidFill>
                  <a:schemeClr val="bg1"/>
                </a:solidFill>
              </a:rPr>
              <a:t>Pilot </a:t>
            </a:r>
          </a:p>
          <a:p>
            <a:r>
              <a:rPr lang="en-US" altLang="ja-JP" sz="1400" b="1" dirty="0">
                <a:solidFill>
                  <a:schemeClr val="bg1"/>
                </a:solidFill>
              </a:rPr>
              <a:t>projects</a:t>
            </a:r>
          </a:p>
        </p:txBody>
      </p:sp>
      <p:sp>
        <p:nvSpPr>
          <p:cNvPr id="12" name="Freeform 127"/>
          <p:cNvSpPr>
            <a:spLocks/>
          </p:cNvSpPr>
          <p:nvPr>
            <p:custDataLst>
              <p:tags r:id="rId9"/>
            </p:custDataLst>
          </p:nvPr>
        </p:nvSpPr>
        <p:spPr bwMode="blackWhite">
          <a:xfrm>
            <a:off x="7955003" y="3432777"/>
            <a:ext cx="1818315" cy="576000"/>
          </a:xfrm>
          <a:custGeom>
            <a:avLst/>
            <a:gdLst>
              <a:gd name="T0" fmla="*/ 0 w 865"/>
              <a:gd name="T1" fmla="*/ 0 h 576"/>
              <a:gd name="T2" fmla="*/ 761 w 865"/>
              <a:gd name="T3" fmla="*/ 0 h 576"/>
              <a:gd name="T4" fmla="*/ 865 w 865"/>
              <a:gd name="T5" fmla="*/ 288 h 576"/>
              <a:gd name="T6" fmla="*/ 761 w 865"/>
              <a:gd name="T7" fmla="*/ 576 h 576"/>
              <a:gd name="T8" fmla="*/ 0 w 865"/>
              <a:gd name="T9" fmla="*/ 576 h 576"/>
              <a:gd name="T10" fmla="*/ 104 w 865"/>
              <a:gd name="T11" fmla="*/ 288 h 576"/>
              <a:gd name="T12" fmla="*/ 0 w 865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5" h="576">
                <a:moveTo>
                  <a:pt x="0" y="0"/>
                </a:moveTo>
                <a:lnTo>
                  <a:pt x="761" y="0"/>
                </a:lnTo>
                <a:lnTo>
                  <a:pt x="865" y="288"/>
                </a:lnTo>
                <a:lnTo>
                  <a:pt x="761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/>
          </a:p>
        </p:txBody>
      </p:sp>
      <p:sp>
        <p:nvSpPr>
          <p:cNvPr id="13" name="Rectangle 128"/>
          <p:cNvSpPr>
            <a:spLocks noChangeArrowheads="1"/>
          </p:cNvSpPr>
          <p:nvPr>
            <p:custDataLst>
              <p:tags r:id="rId10"/>
            </p:custDataLst>
          </p:nvPr>
        </p:nvSpPr>
        <p:spPr bwMode="blackWhite">
          <a:xfrm>
            <a:off x="8333443" y="3505334"/>
            <a:ext cx="154838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/>
              <a:t>Operational</a:t>
            </a:r>
          </a:p>
          <a:p>
            <a:r>
              <a:rPr lang="en-US" altLang="ja-JP" sz="1400" b="1" dirty="0"/>
              <a:t>reliability</a:t>
            </a:r>
          </a:p>
        </p:txBody>
      </p:sp>
      <p:sp>
        <p:nvSpPr>
          <p:cNvPr id="14" name="Freeform 129"/>
          <p:cNvSpPr>
            <a:spLocks/>
          </p:cNvSpPr>
          <p:nvPr>
            <p:custDataLst>
              <p:tags r:id="rId11"/>
            </p:custDataLst>
          </p:nvPr>
        </p:nvSpPr>
        <p:spPr bwMode="blackWhite">
          <a:xfrm>
            <a:off x="9837306" y="3432777"/>
            <a:ext cx="1818315" cy="576000"/>
          </a:xfrm>
          <a:custGeom>
            <a:avLst/>
            <a:gdLst>
              <a:gd name="T0" fmla="*/ 0 w 864"/>
              <a:gd name="T1" fmla="*/ 0 h 576"/>
              <a:gd name="T2" fmla="*/ 760 w 864"/>
              <a:gd name="T3" fmla="*/ 0 h 576"/>
              <a:gd name="T4" fmla="*/ 864 w 864"/>
              <a:gd name="T5" fmla="*/ 288 h 576"/>
              <a:gd name="T6" fmla="*/ 760 w 864"/>
              <a:gd name="T7" fmla="*/ 576 h 576"/>
              <a:gd name="T8" fmla="*/ 0 w 864"/>
              <a:gd name="T9" fmla="*/ 576 h 576"/>
              <a:gd name="T10" fmla="*/ 104 w 864"/>
              <a:gd name="T11" fmla="*/ 288 h 576"/>
              <a:gd name="T12" fmla="*/ 0 w 864"/>
              <a:gd name="T13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4" h="576">
                <a:moveTo>
                  <a:pt x="0" y="0"/>
                </a:moveTo>
                <a:lnTo>
                  <a:pt x="760" y="0"/>
                </a:lnTo>
                <a:lnTo>
                  <a:pt x="864" y="288"/>
                </a:lnTo>
                <a:lnTo>
                  <a:pt x="760" y="576"/>
                </a:lnTo>
                <a:lnTo>
                  <a:pt x="0" y="576"/>
                </a:lnTo>
                <a:lnTo>
                  <a:pt x="104" y="2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45720" tIns="0" rIns="45720" bIns="0" anchor="ctr">
            <a:spAutoFit/>
          </a:bodyPr>
          <a:lstStyle/>
          <a:p>
            <a:endParaRPr lang="ja-JP" altLang="en-US"/>
          </a:p>
        </p:txBody>
      </p:sp>
      <p:sp>
        <p:nvSpPr>
          <p:cNvPr id="15" name="Rectangle 130"/>
          <p:cNvSpPr>
            <a:spLocks noChangeArrowheads="1"/>
          </p:cNvSpPr>
          <p:nvPr>
            <p:custDataLst>
              <p:tags r:id="rId12"/>
            </p:custDataLst>
          </p:nvPr>
        </p:nvSpPr>
        <p:spPr bwMode="blackWhite">
          <a:xfrm>
            <a:off x="10213272" y="3613055"/>
            <a:ext cx="154591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defTabSz="895350">
              <a:buClr>
                <a:schemeClr val="tx2"/>
              </a:buClr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kumimoji="1" sz="1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400" b="1" dirty="0"/>
              <a:t>Expansion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65760" y="4276242"/>
            <a:ext cx="5623808" cy="206210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Why South Africa?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Established economy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Regulatory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private sector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 Africa Entrepreneur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Existing relationships with strong local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760" y="234864"/>
            <a:ext cx="11494008" cy="892552"/>
          </a:xfrm>
        </p:spPr>
        <p:txBody>
          <a:bodyPr/>
          <a:lstStyle/>
          <a:p>
            <a:r>
              <a:rPr lang="en-US" altLang="ja-JP" dirty="0" smtClean="0"/>
              <a:t>Clean Capital will start a W2E Pilot Fund </a:t>
            </a:r>
            <a:r>
              <a:rPr lang="en-US" altLang="ja-JP" dirty="0"/>
              <a:t>for </a:t>
            </a:r>
            <a:r>
              <a:rPr lang="en-US" altLang="ja-JP" dirty="0" smtClean="0"/>
              <a:t>organic waste </a:t>
            </a:r>
            <a:r>
              <a:rPr lang="en-US" altLang="ja-JP" dirty="0"/>
              <a:t>in </a:t>
            </a:r>
            <a:r>
              <a:rPr lang="en-US" altLang="ja-JP" dirty="0" smtClean="0"/>
              <a:t>South Africa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5760" y="2518092"/>
            <a:ext cx="8509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Why organic waste? </a:t>
            </a:r>
            <a:br>
              <a:rPr lang="en-US" altLang="ja-JP" sz="2000" b="1" dirty="0"/>
            </a:br>
            <a:r>
              <a:rPr lang="en-US" altLang="ja-JP" sz="2000" dirty="0"/>
              <a:t>The technology is proven but not yet commercially or widely installed</a:t>
            </a:r>
            <a:endParaRPr lang="ja-JP" altLang="en-US" sz="2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5760" y="1197421"/>
            <a:ext cx="99188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Why a pilot fund?</a:t>
            </a:r>
          </a:p>
          <a:p>
            <a:r>
              <a:rPr lang="en-US" altLang="ja-JP" sz="2000" dirty="0"/>
              <a:t>Five reasons next to the huge financial need in start-up phase</a:t>
            </a:r>
            <a:endParaRPr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95583" y="1854629"/>
            <a:ext cx="106952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Monitor</a:t>
            </a:r>
          </a:p>
          <a:p>
            <a:r>
              <a:rPr lang="en-US" altLang="ja-JP" i="1" dirty="0"/>
              <a:t>remotely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18136" y="1854629"/>
            <a:ext cx="11849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Lack of</a:t>
            </a:r>
          </a:p>
          <a:p>
            <a:r>
              <a:rPr lang="en-US" altLang="ja-JP" i="1" dirty="0"/>
              <a:t>big player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419969" y="1854629"/>
            <a:ext cx="168507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No operational</a:t>
            </a:r>
          </a:p>
          <a:p>
            <a:r>
              <a:rPr lang="en-US" altLang="ja-JP" i="1" dirty="0"/>
              <a:t>track record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650792" y="1835482"/>
            <a:ext cx="20313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Build credibility in </a:t>
            </a:r>
          </a:p>
          <a:p>
            <a:r>
              <a:rPr lang="en-US" altLang="ja-JP" i="1" dirty="0"/>
              <a:t>local negotiations</a:t>
            </a:r>
          </a:p>
        </p:txBody>
      </p:sp>
      <p:sp>
        <p:nvSpPr>
          <p:cNvPr id="36" name="Oval 29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00849" y="1951240"/>
            <a:ext cx="263525" cy="260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b="1" dirty="0"/>
              <a:t>1</a:t>
            </a:r>
          </a:p>
        </p:txBody>
      </p:sp>
      <p:sp>
        <p:nvSpPr>
          <p:cNvPr id="37" name="Oval 29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2762544" y="1951240"/>
            <a:ext cx="263525" cy="260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b="1"/>
              <a:t>2</a:t>
            </a:r>
          </a:p>
        </p:txBody>
      </p:sp>
      <p:sp>
        <p:nvSpPr>
          <p:cNvPr id="38" name="Oval 294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173363" y="1951240"/>
            <a:ext cx="263525" cy="260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b="1" dirty="0"/>
              <a:t>3</a:t>
            </a:r>
          </a:p>
        </p:txBody>
      </p:sp>
      <p:sp>
        <p:nvSpPr>
          <p:cNvPr id="39" name="Oval 295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6411458" y="1932093"/>
            <a:ext cx="263525" cy="260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b="1" dirty="0"/>
              <a:t>4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8492" y="4285715"/>
            <a:ext cx="1721076" cy="367142"/>
          </a:xfrm>
          <a:prstGeom prst="rect">
            <a:avLst/>
          </a:prstGeom>
        </p:spPr>
      </p:pic>
      <p:sp>
        <p:nvSpPr>
          <p:cNvPr id="32" name="テキスト ボックス 34"/>
          <p:cNvSpPr txBox="1"/>
          <p:nvPr/>
        </p:nvSpPr>
        <p:spPr>
          <a:xfrm>
            <a:off x="9258766" y="1953244"/>
            <a:ext cx="22794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i="1" dirty="0"/>
              <a:t>Test business model</a:t>
            </a:r>
          </a:p>
        </p:txBody>
      </p:sp>
      <p:sp>
        <p:nvSpPr>
          <p:cNvPr id="33" name="Oval 295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9019431" y="1958414"/>
            <a:ext cx="263525" cy="26035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ja-JP" b="1" dirty="0"/>
              <a:t>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796610" y="4797984"/>
            <a:ext cx="1004750" cy="326818"/>
            <a:chOff x="4778214" y="4902078"/>
            <a:chExt cx="2171226" cy="706242"/>
          </a:xfrm>
        </p:grpSpPr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78214" y="4902078"/>
              <a:ext cx="2048091" cy="5074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5567680" y="5273040"/>
              <a:ext cx="1381760" cy="33528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6209828" y="4276242"/>
            <a:ext cx="5649940" cy="206210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1" dirty="0">
                <a:latin typeface="Arial" charset="0"/>
                <a:ea typeface="ＭＳ Ｐゴシック" charset="-128"/>
              </a:rPr>
              <a:t>What is the scope of the Pilot Fund?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b="1" dirty="0">
                <a:latin typeface="Arial" charset="0"/>
                <a:ea typeface="ＭＳ Ｐゴシック" charset="-128"/>
              </a:rPr>
              <a:t>Total of 110 machines</a:t>
            </a:r>
            <a:endParaRPr kumimoji="0" lang="en-US" dirty="0">
              <a:latin typeface="Arial" charset="0"/>
              <a:ea typeface="ＭＳ Ｐゴシック" charset="-128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b="1" dirty="0">
                <a:latin typeface="Arial" charset="0"/>
                <a:ea typeface="ＭＳ Ｐゴシック" charset="-128"/>
              </a:rPr>
              <a:t>100</a:t>
            </a:r>
            <a:r>
              <a:rPr kumimoji="0" lang="en-US" dirty="0">
                <a:latin typeface="Arial" charset="0"/>
                <a:ea typeface="ＭＳ Ｐゴシック" charset="-128"/>
              </a:rPr>
              <a:t> machines with large farms and companies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b="1" dirty="0">
                <a:latin typeface="Arial" charset="0"/>
                <a:ea typeface="ＭＳ Ｐゴシック" charset="-128"/>
              </a:rPr>
              <a:t>10 </a:t>
            </a:r>
            <a:r>
              <a:rPr kumimoji="0" lang="en-US" dirty="0">
                <a:latin typeface="Arial" charset="0"/>
                <a:ea typeface="ＭＳ Ｐゴシック" charset="-128"/>
              </a:rPr>
              <a:t>machines with communities to develop and test market models for community deployment </a:t>
            </a:r>
            <a:endParaRPr kumimoji="0" lang="en-GB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51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fund overview</a:t>
            </a:r>
            <a:endParaRPr lang="es-ES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85559"/>
              </p:ext>
            </p:extLst>
          </p:nvPr>
        </p:nvGraphicFramePr>
        <p:xfrm>
          <a:off x="2113941" y="1420476"/>
          <a:ext cx="8149799" cy="216600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94995"/>
                <a:gridCol w="6554804"/>
              </a:tblGrid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Fund Size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US$20M with first close of US$5M.  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Fund Maturity 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 years + potential 2 years for FX overrun payments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Asset Class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Fixed Income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Underlying Asset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Loans for Investing to W2E project in South Africa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Minimum ticket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US$ 500K before</a:t>
                      </a:r>
                      <a:r>
                        <a:rPr lang="en-US" sz="1400" baseline="0" dirty="0" smtClean="0">
                          <a:effectLst/>
                        </a:rPr>
                        <a:t> first close, thereafter </a:t>
                      </a:r>
                      <a:r>
                        <a:rPr lang="en-US" sz="1400" dirty="0" smtClean="0">
                          <a:effectLst/>
                        </a:rPr>
                        <a:t>US$1M 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Target Investors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Institutions, Development Banks, Family Offices, Foundations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92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Coupon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4%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12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Management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Fees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 initial fee for investors; 0.5% of principal for secondary transactions; 2% fee over annual cash flows to the Fund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08020"/>
              </p:ext>
            </p:extLst>
          </p:nvPr>
        </p:nvGraphicFramePr>
        <p:xfrm>
          <a:off x="2113940" y="4043679"/>
          <a:ext cx="8159424" cy="22828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23060"/>
                <a:gridCol w="6536364"/>
              </a:tblGrid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Lender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Clean Capital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Borrower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Local Entrepreneur (Op Co.)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Loan Size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US$175K </a:t>
                      </a:r>
                      <a:r>
                        <a:rPr lang="en-US" sz="1400" dirty="0">
                          <a:effectLst/>
                        </a:rPr>
                        <a:t>(70% loan to value)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Loan Maturity 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 years (with 3 year break clause)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Collateral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Machine avg. cost ~</a:t>
                      </a:r>
                      <a:r>
                        <a:rPr lang="en-US" sz="1400" dirty="0" smtClean="0">
                          <a:effectLst/>
                        </a:rPr>
                        <a:t>US$250K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Interest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8%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48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Repayment Schedule</a:t>
                      </a:r>
                      <a:endParaRPr lang="es-ES" sz="280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Principal </a:t>
                      </a:r>
                      <a:r>
                        <a:rPr lang="en-US" sz="1400" dirty="0">
                          <a:effectLst/>
                        </a:rPr>
                        <a:t>repayment with weighted 25% over first 4 years, 75% over remaining 5 years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48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Conditions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Loan granted upon satisfying all the requirements of Clean Capital including completing the construction of the machine by the OEM</a:t>
                      </a:r>
                      <a:endParaRPr lang="es-ES" sz="2800" dirty="0">
                        <a:effectLst/>
                        <a:latin typeface="Calibri" panose="020F0502020204030204" pitchFamily="34" charset="0"/>
                        <a:ea typeface="游明朝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04845" y="1058288"/>
            <a:ext cx="35328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u="sng" dirty="0">
                <a:latin typeface="Calibri" panose="020F0502020204030204" pitchFamily="34" charset="0"/>
                <a:ea typeface="游明朝"/>
                <a:cs typeface="Times New Roman" panose="02020603050405020304" pitchFamily="18" charset="0"/>
              </a:rPr>
              <a:t>Fund Overview:</a:t>
            </a:r>
            <a:endParaRPr kumimoji="0" lang="es-ES" sz="1200" dirty="0"/>
          </a:p>
        </p:txBody>
      </p:sp>
      <p:sp>
        <p:nvSpPr>
          <p:cNvPr id="3" name="Rectangle 2"/>
          <p:cNvSpPr/>
          <p:nvPr/>
        </p:nvSpPr>
        <p:spPr>
          <a:xfrm>
            <a:off x="2004846" y="3671054"/>
            <a:ext cx="2817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s-ES" sz="1200" dirty="0"/>
              <a:t> </a:t>
            </a:r>
            <a:r>
              <a:rPr kumimoji="0" lang="en-US" b="1" u="sng" dirty="0">
                <a:latin typeface="Calibri" panose="020F0502020204030204" pitchFamily="34" charset="0"/>
                <a:ea typeface="游明朝"/>
                <a:cs typeface="Times New Roman" panose="02020603050405020304" pitchFamily="18" charset="0"/>
              </a:rPr>
              <a:t>Underlying Loan Overview:</a:t>
            </a:r>
            <a:endParaRPr kumimoji="0" lang="es-ES" sz="1200" dirty="0"/>
          </a:p>
        </p:txBody>
      </p:sp>
    </p:spTree>
    <p:extLst>
      <p:ext uri="{BB962C8B-B14F-4D97-AF65-F5344CB8AC3E}">
        <p14:creationId xmlns:p14="http://schemas.microsoft.com/office/powerpoint/2010/main" val="388846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Clean Capital’s pilot fund’ </a:t>
            </a:r>
            <a:r>
              <a:rPr lang="en-US" altLang="ja-JP" dirty="0" err="1" smtClean="0"/>
              <a:t>c</a:t>
            </a:r>
            <a:r>
              <a:rPr kumimoji="1" lang="en-US" altLang="ja-JP" dirty="0" err="1" smtClean="0"/>
              <a:t>ashflow</a:t>
            </a:r>
            <a:r>
              <a:rPr kumimoji="1" lang="en-US" altLang="ja-JP" dirty="0" smtClean="0"/>
              <a:t> during operation</a:t>
            </a:r>
            <a:endParaRPr kumimoji="1" lang="ja-JP" alt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938147" y="762493"/>
            <a:ext cx="77445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fontAlgn="base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66481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32962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99443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65925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Per machine in Pilot Fund (15 years)</a:t>
            </a:r>
            <a:endParaRPr lang="en-GB" sz="18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1910533" y="1076791"/>
            <a:ext cx="151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US$ M</a:t>
            </a:r>
            <a:endParaRPr lang="en-GB" sz="900" i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938147" y="3475650"/>
            <a:ext cx="77445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fontAlgn="base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66481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32962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99443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65925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Fund returns for the Pilot Fund (110 machines deployed by Y2)</a:t>
            </a:r>
            <a:endParaRPr lang="en-GB" sz="1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82923" y="3845172"/>
            <a:ext cx="151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US$ M</a:t>
            </a:r>
            <a:endParaRPr lang="en-GB" sz="900" i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6282123"/>
              </p:ext>
            </p:extLst>
          </p:nvPr>
        </p:nvGraphicFramePr>
        <p:xfrm>
          <a:off x="1938147" y="1104404"/>
          <a:ext cx="8310531" cy="205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54566"/>
              </p:ext>
            </p:extLst>
          </p:nvPr>
        </p:nvGraphicFramePr>
        <p:xfrm>
          <a:off x="1938147" y="3863096"/>
          <a:ext cx="8310531" cy="218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74608" y="1408176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IRR: 16%</a:t>
            </a:r>
            <a:endParaRPr lang="en-GB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54569" y="3810751"/>
            <a:ext cx="186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Impact Investing Fixed Income coupon: 4%</a:t>
            </a:r>
            <a:endParaRPr lang="en-GB" i="1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938528" y="1060704"/>
            <a:ext cx="972000" cy="3017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US$ ‘000s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82923" y="3810751"/>
            <a:ext cx="972000" cy="3017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rPr>
              <a:t>US$ ‘000s</a:t>
            </a:r>
            <a:endParaRPr kumimoji="0" lang="en-GB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7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048" y="234864"/>
            <a:ext cx="10055555" cy="446276"/>
          </a:xfrm>
        </p:spPr>
        <p:txBody>
          <a:bodyPr/>
          <a:lstStyle/>
          <a:p>
            <a:r>
              <a:rPr lang="en-US" dirty="0" smtClean="0"/>
              <a:t>Pilot fund risks &amp; mitigations</a:t>
            </a:r>
            <a:endParaRPr lang="es-E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13232" y="1467407"/>
            <a:ext cx="2966065" cy="704850"/>
            <a:chOff x="2400" y="1968"/>
            <a:chExt cx="1152" cy="576"/>
          </a:xfrm>
        </p:grpSpPr>
        <p:sp>
          <p:nvSpPr>
            <p:cNvPr id="32" name="Freeform 5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Stable </a:t>
              </a:r>
              <a:r>
                <a:rPr lang="en-US" altLang="ko-KR" sz="1400" b="1" dirty="0" err="1">
                  <a:ea typeface="-윤명조130" pitchFamily="18" charset="-127"/>
                </a:rPr>
                <a:t>Dealflow</a:t>
              </a:r>
              <a:endParaRPr lang="en-US" altLang="ko-KR" sz="1400" b="1" dirty="0">
                <a:ea typeface="-윤명조130" pitchFamily="18" charset="-127"/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13232" y="2442132"/>
            <a:ext cx="2966065" cy="704850"/>
            <a:chOff x="2400" y="1968"/>
            <a:chExt cx="1152" cy="576"/>
          </a:xfrm>
        </p:grpSpPr>
        <p:sp>
          <p:nvSpPr>
            <p:cNvPr id="30" name="Freeform 8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Revenue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713232" y="3416857"/>
            <a:ext cx="2966065" cy="704850"/>
            <a:chOff x="2400" y="1968"/>
            <a:chExt cx="1152" cy="576"/>
          </a:xfrm>
        </p:grpSpPr>
        <p:sp>
          <p:nvSpPr>
            <p:cNvPr id="28" name="Freeform 11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Expense</a:t>
              </a:r>
            </a:p>
            <a:p>
              <a:r>
                <a:rPr lang="en-US" altLang="ko-KR" sz="1400" b="1" dirty="0">
                  <a:ea typeface="-윤명조130" pitchFamily="18" charset="-127"/>
                </a:rPr>
                <a:t>Supply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713232" y="4391582"/>
            <a:ext cx="2966065" cy="704850"/>
            <a:chOff x="2400" y="1968"/>
            <a:chExt cx="1152" cy="576"/>
          </a:xfrm>
        </p:grpSpPr>
        <p:sp>
          <p:nvSpPr>
            <p:cNvPr id="26" name="Freeform 14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O&amp;M</a:t>
              </a:r>
            </a:p>
          </p:txBody>
        </p:sp>
      </p:grp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831696" y="1037650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Key Risk for Clean Capital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174846" y="1037650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Mitigation</a:t>
            </a: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3831697" y="1283257"/>
            <a:ext cx="222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74848" y="1283257"/>
            <a:ext cx="222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3831696" y="1467407"/>
            <a:ext cx="2230438" cy="46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Shortage of </a:t>
            </a:r>
            <a:r>
              <a:rPr lang="en-GB" sz="1400" dirty="0" err="1"/>
              <a:t>dealflow</a:t>
            </a:r>
            <a:endParaRPr lang="en-GB" sz="1400" dirty="0"/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Low quality of deal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6174846" y="1467407"/>
            <a:ext cx="2230438" cy="46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Sourcing from TWT</a:t>
            </a:r>
            <a:endParaRPr lang="en-US" sz="1400" dirty="0">
              <a:ea typeface="Gulim" pitchFamily="34" charset="-127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Clear criteria</a:t>
            </a:r>
            <a:endParaRPr lang="es-ES" sz="1400" dirty="0">
              <a:ea typeface="游明朝"/>
              <a:cs typeface="Times New Roman" panose="02020603050405020304" pitchFamily="18" charset="0"/>
            </a:endParaRPr>
          </a:p>
        </p:txBody>
      </p: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713232" y="5366307"/>
            <a:ext cx="2966065" cy="704850"/>
            <a:chOff x="2400" y="1968"/>
            <a:chExt cx="1152" cy="576"/>
          </a:xfrm>
        </p:grpSpPr>
        <p:sp>
          <p:nvSpPr>
            <p:cNvPr id="24" name="Freeform 31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 dirty="0"/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Other</a:t>
              </a:r>
            </a:p>
          </p:txBody>
        </p:sp>
      </p:grpSp>
      <p:sp>
        <p:nvSpPr>
          <p:cNvPr id="23" name="AutoShape 33"/>
          <p:cNvSpPr>
            <a:spLocks noChangeArrowheads="1"/>
          </p:cNvSpPr>
          <p:nvPr/>
        </p:nvSpPr>
        <p:spPr bwMode="auto">
          <a:xfrm rot="5400000">
            <a:off x="6580455" y="3565289"/>
            <a:ext cx="4545009" cy="34925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6174846" y="2442133"/>
            <a:ext cx="2230438" cy="9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Buyer’s revenue &gt; 2.5M/</a:t>
            </a:r>
            <a:r>
              <a:rPr lang="en-US" sz="1400" dirty="0" err="1">
                <a:ea typeface="游明朝"/>
                <a:cs typeface="Times New Roman" panose="02020603050405020304" pitchFamily="18" charset="0"/>
              </a:rPr>
              <a:t>yr</a:t>
            </a:r>
            <a:endParaRPr lang="en-US" sz="1400" dirty="0">
              <a:ea typeface="游明朝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15yr take-or-pay PPA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Re-location of machine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3830109" y="2436274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buyer for energy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Price decrease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Unit decrease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6174846" y="3430171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Buyer = Provider of waste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endParaRPr lang="en-US" sz="1400" dirty="0">
              <a:ea typeface="游明朝"/>
              <a:cs typeface="Times New Roman" panose="02020603050405020304" pitchFamily="18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3831696" y="3415103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supplier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Price decrease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Unit increase</a:t>
            </a:r>
          </a:p>
        </p:txBody>
      </p:sp>
      <p:sp>
        <p:nvSpPr>
          <p:cNvPr id="49" name="Rectangle 20"/>
          <p:cNvSpPr>
            <a:spLocks noChangeArrowheads="1"/>
          </p:cNvSpPr>
          <p:nvPr/>
        </p:nvSpPr>
        <p:spPr bwMode="auto">
          <a:xfrm>
            <a:off x="3831696" y="4415672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operator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Operator’s capability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Improper maintenance</a:t>
            </a:r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6174846" y="4388449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Training from TWT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Performance Guarantee from TWT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3831696" y="5379621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FX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Country risk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endParaRPr lang="en-GB" sz="1400" dirty="0"/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6174846" y="5379621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Revenue in EURO to offshore account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endParaRPr lang="en-US" sz="1400" dirty="0">
              <a:ea typeface="游明朝"/>
              <a:cs typeface="Times New Roman" panose="02020603050405020304" pitchFamily="18" charset="0"/>
            </a:endParaRPr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8803746" y="1037650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Remaining risks</a:t>
            </a:r>
          </a:p>
        </p:txBody>
      </p:sp>
      <p:sp>
        <p:nvSpPr>
          <p:cNvPr id="55" name="Line 19"/>
          <p:cNvSpPr>
            <a:spLocks noChangeShapeType="1"/>
          </p:cNvSpPr>
          <p:nvPr/>
        </p:nvSpPr>
        <p:spPr bwMode="auto">
          <a:xfrm>
            <a:off x="8803748" y="1283257"/>
            <a:ext cx="222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56" name="Rectángulo 55"/>
          <p:cNvSpPr/>
          <p:nvPr/>
        </p:nvSpPr>
        <p:spPr bwMode="auto">
          <a:xfrm>
            <a:off x="9316471" y="1502730"/>
            <a:ext cx="1542918" cy="12793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TWT and local client ‘s risks (backed by machine value)</a:t>
            </a:r>
          </a:p>
        </p:txBody>
      </p:sp>
      <p:sp>
        <p:nvSpPr>
          <p:cNvPr id="57" name="Rectángulo 56"/>
          <p:cNvSpPr/>
          <p:nvPr/>
        </p:nvSpPr>
        <p:spPr bwMode="auto">
          <a:xfrm>
            <a:off x="9316471" y="3117919"/>
            <a:ext cx="1542918" cy="12793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Mitigated country risks</a:t>
            </a:r>
          </a:p>
        </p:txBody>
      </p:sp>
      <p:sp>
        <p:nvSpPr>
          <p:cNvPr id="58" name="Rectángulo 57"/>
          <p:cNvSpPr/>
          <p:nvPr/>
        </p:nvSpPr>
        <p:spPr bwMode="auto">
          <a:xfrm>
            <a:off x="9300633" y="4733107"/>
            <a:ext cx="1542918" cy="127931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Capability of fund manager</a:t>
            </a:r>
          </a:p>
        </p:txBody>
      </p:sp>
    </p:spTree>
    <p:extLst>
      <p:ext uri="{BB962C8B-B14F-4D97-AF65-F5344CB8AC3E}">
        <p14:creationId xmlns:p14="http://schemas.microsoft.com/office/powerpoint/2010/main" val="5479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34864"/>
            <a:ext cx="10082987" cy="892552"/>
          </a:xfrm>
        </p:spPr>
        <p:txBody>
          <a:bodyPr/>
          <a:lstStyle/>
          <a:p>
            <a:r>
              <a:rPr lang="en-US" dirty="0" smtClean="0"/>
              <a:t>If 10% of SSA’s organic waste would be processed with digesters as in the Pilot Fund…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 bwMode="auto">
          <a:xfrm>
            <a:off x="4403671" y="2608021"/>
            <a:ext cx="1496473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Financial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6052544" y="2608021"/>
            <a:ext cx="1496473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Health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5900144" y="3892491"/>
            <a:ext cx="1849853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Environmental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4340194" y="3892491"/>
            <a:ext cx="1656585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Socio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Economic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575705"/>
              </p:ext>
            </p:extLst>
          </p:nvPr>
        </p:nvGraphicFramePr>
        <p:xfrm>
          <a:off x="356616" y="1541272"/>
          <a:ext cx="11494008" cy="4374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144"/>
                <a:gridCol w="3451860"/>
                <a:gridCol w="2873502"/>
                <a:gridCol w="2873502"/>
              </a:tblGrid>
              <a:tr h="4663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Category</a:t>
                      </a:r>
                      <a:endParaRPr lang="en-GB" sz="16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Impact</a:t>
                      </a:r>
                      <a:endParaRPr lang="en-GB" sz="16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Pilot fund</a:t>
                      </a:r>
                      <a:endParaRPr lang="en-GB" sz="16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0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10% of SSA’s organic waste*</a:t>
                      </a:r>
                      <a:endParaRPr lang="en-GB" sz="1600" dirty="0">
                        <a:solidFill>
                          <a:schemeClr val="tx2"/>
                        </a:solidFill>
                      </a:endParaRPr>
                    </a:p>
                  </a:txBody>
                  <a:tcPr marL="36000" marR="36000" marT="3600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5893">
                <a:tc rowSpan="2">
                  <a:txBody>
                    <a:bodyPr/>
                    <a:lstStyle/>
                    <a:p>
                      <a:r>
                        <a:rPr lang="en-US" sz="1600" b="1" dirty="0" smtClean="0"/>
                        <a:t>Financial</a:t>
                      </a:r>
                      <a:endParaRPr lang="en-GB" sz="1600" b="1" dirty="0"/>
                    </a:p>
                  </a:txBody>
                  <a:tcPr marL="36000" marR="36000" marT="3600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Capital deployed</a:t>
                      </a:r>
                      <a:endParaRPr lang="en-GB" sz="1600" dirty="0"/>
                    </a:p>
                  </a:txBody>
                  <a:tcPr marL="36000" marR="36000" marT="360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US$ 20M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US$ 2.5Bn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5872">
                <a:tc vMerge="1"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 marL="36000" marR="36000" marT="3600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W2E units on</a:t>
                      </a:r>
                      <a:r>
                        <a:rPr lang="en-US" sz="1600" baseline="0" dirty="0" smtClean="0"/>
                        <a:t> the ground</a:t>
                      </a:r>
                      <a:endParaRPr lang="en-GB" sz="1600" dirty="0"/>
                    </a:p>
                  </a:txBody>
                  <a:tcPr marL="36000" marR="36000" marT="3600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110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14,000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93">
                <a:tc rowSpan="3">
                  <a:txBody>
                    <a:bodyPr/>
                    <a:lstStyle/>
                    <a:p>
                      <a:r>
                        <a:rPr lang="en-US" sz="1600" b="1" dirty="0" smtClean="0"/>
                        <a:t>Socio-economic</a:t>
                      </a:r>
                      <a:endParaRPr lang="en-GB" sz="1600" b="1" dirty="0"/>
                    </a:p>
                  </a:txBody>
                  <a:tcPr marL="36000" marR="36000" marT="3600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 jobs</a:t>
                      </a:r>
                      <a:endParaRPr lang="en-GB" sz="1600" dirty="0"/>
                    </a:p>
                  </a:txBody>
                  <a:tcPr marL="36000" marR="36000" marT="36000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330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42,000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88677">
                <a:tc vMerge="1"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 marL="36000" marR="36000"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Indirect jobs</a:t>
                      </a:r>
                      <a:endParaRPr lang="en-GB" sz="1600" dirty="0"/>
                    </a:p>
                  </a:txBody>
                  <a:tcPr marL="36000" marR="36000" marT="360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63,000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35872">
                <a:tc vMerge="1">
                  <a:txBody>
                    <a:bodyPr/>
                    <a:lstStyle/>
                    <a:p>
                      <a:endParaRPr lang="en-GB" sz="1600" b="1" dirty="0"/>
                    </a:p>
                  </a:txBody>
                  <a:tcPr marL="36000" marR="36000" marT="36000" marB="0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with access to electricity</a:t>
                      </a:r>
                      <a:endParaRPr lang="en-GB" sz="1600" dirty="0"/>
                    </a:p>
                  </a:txBody>
                  <a:tcPr marL="36000" marR="36000" marT="36000" marB="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300K (75K households)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40M (10M households)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72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Sanitary</a:t>
                      </a:r>
                      <a:endParaRPr lang="en-GB" sz="1600" b="1" dirty="0"/>
                    </a:p>
                  </a:txBody>
                  <a:tcPr marL="36000" marR="36000" marT="3600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3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Waste</a:t>
                      </a:r>
                      <a:r>
                        <a:rPr lang="en-US" sz="1600" baseline="0" dirty="0" smtClean="0"/>
                        <a:t> eliminated from cities</a:t>
                      </a:r>
                      <a:endParaRPr lang="en-GB" sz="1600" dirty="0"/>
                    </a:p>
                  </a:txBody>
                  <a:tcPr marL="36000" marR="36000" marT="36000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31K tons</a:t>
                      </a:r>
                      <a:endParaRPr lang="en-GB" sz="1600" dirty="0"/>
                    </a:p>
                  </a:txBody>
                  <a:tcPr marL="36000" marR="36000" marT="36000" marB="0" anchor="ctr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40M tons</a:t>
                      </a:r>
                      <a:endParaRPr lang="en-GB" sz="1600" dirty="0"/>
                    </a:p>
                  </a:txBody>
                  <a:tcPr marL="36000" marR="36000" marT="3600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72">
                <a:tc rowSpan="3">
                  <a:txBody>
                    <a:bodyPr/>
                    <a:lstStyle/>
                    <a:p>
                      <a:r>
                        <a:rPr lang="en-US" sz="1600" b="1" dirty="0" smtClean="0"/>
                        <a:t>Environmental</a:t>
                      </a:r>
                      <a:endParaRPr lang="en-GB" sz="1600" b="1" dirty="0"/>
                    </a:p>
                  </a:txBody>
                  <a:tcPr marL="36000" marR="36000" marT="3600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Greenhouse</a:t>
                      </a:r>
                      <a:r>
                        <a:rPr lang="en-US" sz="1600" baseline="0" dirty="0" smtClean="0"/>
                        <a:t> emissions reduced</a:t>
                      </a:r>
                      <a:endParaRPr lang="en-GB" sz="1600" dirty="0"/>
                    </a:p>
                  </a:txBody>
                  <a:tcPr marL="36000" marR="36000" marT="36000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Methane emissions reduction</a:t>
                      </a:r>
                      <a:endParaRPr lang="en-GB" sz="1600" i="1" dirty="0"/>
                    </a:p>
                  </a:txBody>
                  <a:tcPr marL="36000" marR="36000" marT="36000" marB="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36000" marR="36000" marT="36000" marB="0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35872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36000" marR="36000"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Groundwater</a:t>
                      </a:r>
                      <a:r>
                        <a:rPr lang="en-US" sz="1600" baseline="0" dirty="0" smtClean="0"/>
                        <a:t> pollution reduced</a:t>
                      </a:r>
                      <a:endParaRPr lang="en-GB" sz="1600" dirty="0"/>
                    </a:p>
                  </a:txBody>
                  <a:tcPr marL="36000" marR="36000" marT="3600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Dependent</a:t>
                      </a:r>
                      <a:r>
                        <a:rPr lang="en-US" sz="1600" i="1" baseline="0" dirty="0" smtClean="0"/>
                        <a:t> on local groundwater availability</a:t>
                      </a:r>
                      <a:endParaRPr lang="en-GB" sz="1600" i="1" dirty="0"/>
                    </a:p>
                  </a:txBody>
                  <a:tcPr marL="36000" marR="36000" marT="3600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36000" marR="36000" marT="36000" marB="0"/>
                </a:tc>
              </a:tr>
              <a:tr h="288677">
                <a:tc v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36000" marR="36000" marT="36000" marB="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Less</a:t>
                      </a:r>
                      <a:r>
                        <a:rPr lang="en-US" sz="1600" baseline="0" dirty="0" smtClean="0"/>
                        <a:t> landfill required</a:t>
                      </a:r>
                      <a:endParaRPr lang="en-GB" sz="1600" dirty="0"/>
                    </a:p>
                  </a:txBody>
                  <a:tcPr marL="36000" marR="36000" marT="3600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 smtClean="0"/>
                        <a:t>Dependent on</a:t>
                      </a:r>
                      <a:r>
                        <a:rPr lang="en-US" sz="1600" i="1" baseline="0" dirty="0" smtClean="0"/>
                        <a:t> local situation</a:t>
                      </a:r>
                      <a:endParaRPr lang="en-GB" sz="1600" i="1" dirty="0"/>
                    </a:p>
                  </a:txBody>
                  <a:tcPr marL="36000" marR="36000" marT="36000" marB="0" anchor="ctr"/>
                </a:tc>
                <a:tc hMerge="1"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36000" marR="36000" marT="36000" marB="0"/>
                </a:tc>
              </a:tr>
            </a:tbl>
          </a:graphicData>
        </a:graphic>
      </p:graphicFrame>
      <p:sp>
        <p:nvSpPr>
          <p:cNvPr id="9" name="テキスト ボックス 17"/>
          <p:cNvSpPr txBox="1"/>
          <p:nvPr/>
        </p:nvSpPr>
        <p:spPr>
          <a:xfrm>
            <a:off x="356616" y="6498588"/>
            <a:ext cx="3642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chemeClr val="bg1"/>
                </a:solidFill>
              </a:rPr>
              <a:t>*Total </a:t>
            </a:r>
            <a:r>
              <a:rPr lang="en-US" altLang="ja-JP" sz="1200" dirty="0">
                <a:solidFill>
                  <a:schemeClr val="bg1"/>
                </a:solidFill>
              </a:rPr>
              <a:t>SSA </a:t>
            </a:r>
            <a:r>
              <a:rPr lang="en-US" altLang="ja-JP" sz="1200" dirty="0" smtClean="0">
                <a:solidFill>
                  <a:schemeClr val="bg1"/>
                </a:solidFill>
              </a:rPr>
              <a:t>waste [620M tons] </a:t>
            </a:r>
            <a:r>
              <a:rPr lang="en-US" altLang="ja-JP" sz="1200" dirty="0">
                <a:solidFill>
                  <a:schemeClr val="bg1"/>
                </a:solidFill>
              </a:rPr>
              <a:t>* </a:t>
            </a:r>
            <a:r>
              <a:rPr lang="en-US" altLang="ja-JP" sz="1200" dirty="0" smtClean="0">
                <a:solidFill>
                  <a:schemeClr val="bg1"/>
                </a:solidFill>
              </a:rPr>
              <a:t>65% </a:t>
            </a:r>
            <a:r>
              <a:rPr lang="en-US" altLang="ja-JP" sz="1200" dirty="0">
                <a:solidFill>
                  <a:schemeClr val="bg1"/>
                </a:solidFill>
              </a:rPr>
              <a:t>organic </a:t>
            </a:r>
            <a:r>
              <a:rPr lang="en-US" altLang="ja-JP" sz="1200" dirty="0" smtClean="0">
                <a:solidFill>
                  <a:schemeClr val="bg1"/>
                </a:solidFill>
              </a:rPr>
              <a:t>waste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9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986" y="234864"/>
            <a:ext cx="11725484" cy="446276"/>
          </a:xfrm>
        </p:spPr>
        <p:txBody>
          <a:bodyPr/>
          <a:lstStyle/>
          <a:p>
            <a:r>
              <a:rPr kumimoji="1" lang="en-US" altLang="ja-JP" dirty="0" smtClean="0"/>
              <a:t>Market Feedback and Clean Capital Advisor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4103050" y="5286852"/>
            <a:ext cx="2060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Prof. Heinrich Liechtenstein</a:t>
            </a:r>
            <a:endParaRPr lang="ja-JP" altLang="en-US" sz="1200" dirty="0"/>
          </a:p>
        </p:txBody>
      </p:sp>
      <p:sp>
        <p:nvSpPr>
          <p:cNvPr id="5" name="正方形/長方形 4"/>
          <p:cNvSpPr/>
          <p:nvPr/>
        </p:nvSpPr>
        <p:spPr>
          <a:xfrm>
            <a:off x="4103050" y="5594641"/>
            <a:ext cx="16173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Prof. Alejandro Lago </a:t>
            </a:r>
            <a:endParaRPr lang="ja-JP" altLang="en-US" sz="1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699" y="2115583"/>
            <a:ext cx="3740418" cy="7689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91" y="2089683"/>
            <a:ext cx="3950770" cy="8427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780" y="3884561"/>
            <a:ext cx="3194814" cy="185565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4103050" y="5902430"/>
            <a:ext cx="18133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/>
              <a:t>Prof. Ricardo Barcelona</a:t>
            </a:r>
            <a:endParaRPr lang="ja-JP" altLang="en-US" sz="1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35824" y="369989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Potential client in Kenya</a:t>
            </a:r>
            <a:endParaRPr lang="ja-JP" altLang="en-US" i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60643" y="4779020"/>
            <a:ext cx="232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…and 4 institutional investors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1986" y="782953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Business, financial and academic </a:t>
            </a:r>
            <a:r>
              <a:rPr lang="en-US" altLang="ja-JP" dirty="0"/>
              <a:t>advisors</a:t>
            </a:r>
            <a:endParaRPr lang="ja-JP" altLang="en-US" dirty="0"/>
          </a:p>
        </p:txBody>
      </p:sp>
      <p:pic>
        <p:nvPicPr>
          <p:cNvPr id="2050" name="Picture 2" descr="https://yt3.ggpht.com/-5FX0XNGv8_0/AAAAAAAAAAI/AAAAAAAAAAA/PyBpgsmm3OU/s900-c-k-no/phot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9561" b="12386"/>
          <a:stretch/>
        </p:blipFill>
        <p:spPr bwMode="auto">
          <a:xfrm>
            <a:off x="1804022" y="3884561"/>
            <a:ext cx="1235114" cy="89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13"/>
          <p:cNvSpPr txBox="1"/>
          <p:nvPr/>
        </p:nvSpPr>
        <p:spPr>
          <a:xfrm>
            <a:off x="7962957" y="1761404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MSSIC mentor</a:t>
            </a:r>
            <a:endParaRPr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37796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34864"/>
            <a:ext cx="10073843" cy="892552"/>
          </a:xfrm>
        </p:spPr>
        <p:txBody>
          <a:bodyPr/>
          <a:lstStyle/>
          <a:p>
            <a:r>
              <a:rPr lang="en-US" dirty="0" smtClean="0"/>
              <a:t>Challenge 1: Waste is building up in the slums of African megacities…</a:t>
            </a:r>
            <a:endParaRPr lang="en-GB" dirty="0"/>
          </a:p>
        </p:txBody>
      </p:sp>
      <p:pic>
        <p:nvPicPr>
          <p:cNvPr id="7170" name="Picture 2" descr="https://i.onthe.io/vllkyt1rul0a8194v8.2fc3f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282420"/>
            <a:ext cx="7362271" cy="49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043" y="6159357"/>
            <a:ext cx="518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err="1">
                <a:solidFill>
                  <a:srgbClr val="222222"/>
                </a:solidFill>
                <a:latin typeface="Helvetica Neue"/>
              </a:rPr>
              <a:t>Agbogbloshie</a:t>
            </a:r>
            <a:r>
              <a:rPr lang="en-GB" sz="1400" i="1" dirty="0"/>
              <a:t>, Ghana – 80,000 people live there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7930936" y="1294450"/>
            <a:ext cx="2749256" cy="303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526" rtl="0" fontAlgn="base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66481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32962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99443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65925" algn="l" defTabSz="913526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400" dirty="0"/>
              <a:t>Impact:</a:t>
            </a:r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Air pollution</a:t>
            </a:r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Groundwater pollution</a:t>
            </a:r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Land wastage</a:t>
            </a:r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Other hygiene impact</a:t>
            </a:r>
          </a:p>
          <a:p>
            <a:pPr marL="744569" lvl="2" indent="-285750">
              <a:lnSpc>
                <a:spcPct val="90000"/>
              </a:lnSpc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Rodents</a:t>
            </a:r>
          </a:p>
          <a:p>
            <a:pPr marL="744569" lvl="2" indent="-285750">
              <a:lnSpc>
                <a:spcPct val="90000"/>
              </a:lnSpc>
              <a:spcAft>
                <a:spcPct val="30000"/>
              </a:spcAft>
              <a:buFont typeface="Wingdings" panose="05000000000000000000" pitchFamily="2" charset="2"/>
              <a:buChar char="§"/>
            </a:pPr>
            <a:r>
              <a:rPr lang="en-US" sz="1800" dirty="0"/>
              <a:t>Bad odors</a:t>
            </a:r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7369" lvl="1" indent="-285750">
              <a:lnSpc>
                <a:spcPct val="90000"/>
              </a:lnSpc>
              <a:spcAft>
                <a:spcPct val="300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849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 passionate and professional team</a:t>
            </a:r>
            <a:endParaRPr kumimoji="1" lang="ja-JP" altLang="en-US" dirty="0"/>
          </a:p>
        </p:txBody>
      </p:sp>
      <p:pic>
        <p:nvPicPr>
          <p:cNvPr id="4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96"/>
          <a:stretch/>
        </p:blipFill>
        <p:spPr>
          <a:xfrm>
            <a:off x="4646856" y="4736137"/>
            <a:ext cx="662966" cy="624744"/>
          </a:xfrm>
          <a:prstGeom prst="rect">
            <a:avLst/>
          </a:prstGeom>
        </p:spPr>
      </p:pic>
      <p:pic>
        <p:nvPicPr>
          <p:cNvPr id="5" name="Imagen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36949"/>
          <a:stretch/>
        </p:blipFill>
        <p:spPr>
          <a:xfrm>
            <a:off x="707194" y="4736137"/>
            <a:ext cx="662956" cy="627224"/>
          </a:xfrm>
          <a:prstGeom prst="rect">
            <a:avLst/>
          </a:prstGeom>
        </p:spPr>
      </p:pic>
      <p:pic>
        <p:nvPicPr>
          <p:cNvPr id="6" name="Imagen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1"/>
          <a:stretch/>
        </p:blipFill>
        <p:spPr>
          <a:xfrm>
            <a:off x="8781830" y="4736137"/>
            <a:ext cx="662976" cy="625984"/>
          </a:xfrm>
          <a:prstGeom prst="rect">
            <a:avLst/>
          </a:prstGeom>
        </p:spPr>
      </p:pic>
      <p:pic>
        <p:nvPicPr>
          <p:cNvPr id="8" name="Picture 8" descr="https://news.bournemouth.ac.uk/wp-content/uploads/2015/11/jpmorgan-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1" b="28761"/>
          <a:stretch/>
        </p:blipFill>
        <p:spPr bwMode="auto">
          <a:xfrm>
            <a:off x="8836004" y="5886325"/>
            <a:ext cx="1721896" cy="40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unepfi.org/fileadmin/signatories/logos/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56" y="5864833"/>
            <a:ext cx="1203924" cy="4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http://www.barclays.co.uk/bcms-resources/UK_RETAIL/images/barclay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736" y="5983097"/>
            <a:ext cx="1255788" cy="2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://www.tapfruit.nl/wp-content/themes/tapfruit/images/Tapfruit_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64" y="5990899"/>
            <a:ext cx="1213828" cy="1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http://www.grameen-info.org/wp-content/uploads/2015/05/gramee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70" y="5811153"/>
            <a:ext cx="556826" cy="55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9"/>
          <p:cNvSpPr txBox="1"/>
          <p:nvPr/>
        </p:nvSpPr>
        <p:spPr>
          <a:xfrm>
            <a:off x="1299118" y="4736137"/>
            <a:ext cx="2861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Fabian</a:t>
            </a:r>
            <a:r>
              <a:rPr lang="es-ES" dirty="0"/>
              <a:t> </a:t>
            </a:r>
            <a:r>
              <a:rPr lang="es-ES" dirty="0" err="1"/>
              <a:t>Roobeek</a:t>
            </a:r>
            <a:endParaRPr lang="es-ES" dirty="0"/>
          </a:p>
          <a:p>
            <a:r>
              <a:rPr lang="es-ES" sz="1400" i="1" dirty="0" err="1" smtClean="0"/>
              <a:t>Emerging</a:t>
            </a:r>
            <a:r>
              <a:rPr lang="es-ES" sz="1400" i="1" dirty="0" smtClean="0"/>
              <a:t> </a:t>
            </a:r>
            <a:r>
              <a:rPr lang="es-ES" sz="1400" i="1" dirty="0" err="1" smtClean="0"/>
              <a:t>Markets</a:t>
            </a:r>
            <a:r>
              <a:rPr lang="es-ES" sz="1400" i="1" dirty="0" smtClean="0"/>
              <a:t> </a:t>
            </a:r>
            <a:r>
              <a:rPr lang="es-ES" sz="1400" i="1" dirty="0" err="1"/>
              <a:t>Deals</a:t>
            </a:r>
            <a:r>
              <a:rPr lang="es-ES" sz="1400" i="1" dirty="0"/>
              <a:t> </a:t>
            </a:r>
            <a:r>
              <a:rPr lang="es-ES" sz="1400" i="1" dirty="0" err="1"/>
              <a:t>Strategy</a:t>
            </a:r>
            <a:endParaRPr lang="es-ES" sz="1400" i="1" dirty="0"/>
          </a:p>
        </p:txBody>
      </p:sp>
      <p:sp>
        <p:nvSpPr>
          <p:cNvPr id="14" name="CuadroTexto 10"/>
          <p:cNvSpPr txBox="1"/>
          <p:nvPr/>
        </p:nvSpPr>
        <p:spPr>
          <a:xfrm>
            <a:off x="5318372" y="4736137"/>
            <a:ext cx="169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Urara </a:t>
            </a:r>
            <a:r>
              <a:rPr lang="en-US" dirty="0" err="1"/>
              <a:t>Kamiya</a:t>
            </a:r>
            <a:r>
              <a:rPr lang="en-US" dirty="0"/>
              <a:t/>
            </a:r>
            <a:br>
              <a:rPr lang="en-US" dirty="0"/>
            </a:br>
            <a:r>
              <a:rPr lang="en-US" sz="1400" i="1" dirty="0"/>
              <a:t>Structured Finance</a:t>
            </a:r>
            <a:endParaRPr lang="es-ES" sz="1400" i="1" dirty="0"/>
          </a:p>
        </p:txBody>
      </p:sp>
      <p:sp>
        <p:nvSpPr>
          <p:cNvPr id="15" name="CuadroTexto 11"/>
          <p:cNvSpPr txBox="1"/>
          <p:nvPr/>
        </p:nvSpPr>
        <p:spPr>
          <a:xfrm>
            <a:off x="9420100" y="4736137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Porus</a:t>
            </a:r>
            <a:r>
              <a:rPr lang="en-US" dirty="0"/>
              <a:t> </a:t>
            </a:r>
            <a:r>
              <a:rPr lang="en-US" dirty="0" err="1"/>
              <a:t>Jungalwalla</a:t>
            </a:r>
            <a:endParaRPr lang="en-US" dirty="0"/>
          </a:p>
          <a:p>
            <a:r>
              <a:rPr lang="en-US" sz="1400" i="1" dirty="0"/>
              <a:t>Business Strategy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404698" y="5858734"/>
            <a:ext cx="121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/>
              <a:t>AGNI</a:t>
            </a:r>
          </a:p>
          <a:p>
            <a:pPr algn="ctr"/>
            <a:r>
              <a:rPr lang="en-US" altLang="ja-JP" sz="1200" dirty="0"/>
              <a:t>(NGO in India)</a:t>
            </a:r>
            <a:endParaRPr lang="ja-JP" altLang="en-US" sz="1200" dirty="0"/>
          </a:p>
        </p:txBody>
      </p:sp>
      <p:pic>
        <p:nvPicPr>
          <p:cNvPr id="5122" name="Picture 2" descr="File:PricewaterhouseCoopers Logo.sv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10" y="5808631"/>
            <a:ext cx="739796" cy="5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869017"/>
            <a:ext cx="566928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| Project Structure</a:t>
            </a:r>
            <a:endParaRPr lang="es-ES" dirty="0"/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163" y="1512276"/>
            <a:ext cx="8720811" cy="3903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34864"/>
            <a:ext cx="11484864" cy="892552"/>
          </a:xfrm>
        </p:spPr>
        <p:txBody>
          <a:bodyPr/>
          <a:lstStyle/>
          <a:p>
            <a:r>
              <a:rPr lang="en-US" dirty="0"/>
              <a:t>APPENDIX | The </a:t>
            </a:r>
            <a:r>
              <a:rPr lang="en-US" dirty="0" smtClean="0"/>
              <a:t>Technology: Containerized Waste to Energy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38947" y="3739944"/>
            <a:ext cx="5611676" cy="2496998"/>
            <a:chOff x="3438144" y="3464890"/>
            <a:chExt cx="5611676" cy="249699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438144" y="3464890"/>
              <a:ext cx="5611676" cy="2496998"/>
            </a:xfrm>
            <a:prstGeom prst="rect">
              <a:avLst/>
            </a:prstGeom>
          </p:spPr>
        </p:pic>
        <p:pic>
          <p:nvPicPr>
            <p:cNvPr id="7" name="Afbeelding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144" y="3715294"/>
              <a:ext cx="5541005" cy="2109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65760" y="3769682"/>
            <a:ext cx="42946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en-US" sz="1400" b="1" dirty="0">
                <a:latin typeface="+mj-lt"/>
              </a:rPr>
              <a:t>TWT’s organic waste digester</a:t>
            </a:r>
            <a:endParaRPr lang="en-GB" altLang="en-US" sz="1400" b="1" u="sng" dirty="0">
              <a:latin typeface="+mj-lt"/>
            </a:endParaRP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+mj-lt"/>
              </a:rPr>
              <a:t>Treatment of organic waste streams </a:t>
            </a:r>
            <a:br>
              <a:rPr lang="en-GB" altLang="en-US" sz="1400" dirty="0">
                <a:latin typeface="+mj-lt"/>
              </a:rPr>
            </a:br>
            <a:r>
              <a:rPr lang="en-GB" altLang="en-US" sz="1400" dirty="0">
                <a:latin typeface="+mj-lt"/>
              </a:rPr>
              <a:t>(</a:t>
            </a:r>
            <a:r>
              <a:rPr lang="en-GB" altLang="en-US" sz="1400" dirty="0" err="1">
                <a:latin typeface="+mj-lt"/>
              </a:rPr>
              <a:t>fecal</a:t>
            </a:r>
            <a:r>
              <a:rPr lang="en-GB" altLang="en-US" sz="1400" dirty="0">
                <a:latin typeface="+mj-lt"/>
              </a:rPr>
              <a:t> sludge, food waste, agricultural waste, grass)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+mj-lt"/>
              </a:rPr>
              <a:t>Mature digestion technology in sea-container sized installations for on-site transformation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en-US" altLang="en-US" sz="1400" dirty="0"/>
              <a:t>Requires loading only 1x per day for 24hr operations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en-US" altLang="en-US" sz="1400" dirty="0"/>
              <a:t>Capacity up to 40kW per hour</a:t>
            </a:r>
          </a:p>
          <a:p>
            <a:pPr marL="216000" lvl="1" indent="-216000">
              <a:buFont typeface="Arial" panose="020B0604020202020204" pitchFamily="34" charset="0"/>
              <a:buChar char="•"/>
            </a:pPr>
            <a:r>
              <a:rPr lang="en-US" altLang="en-US" sz="1400" dirty="0"/>
              <a:t>Up to 2.5t of organic waste per day</a:t>
            </a:r>
          </a:p>
          <a:p>
            <a:pPr marL="0" lvl="1"/>
            <a:endParaRPr lang="en-GB" altLang="en-US" sz="1400" dirty="0">
              <a:latin typeface="+mj-lt"/>
            </a:endParaRPr>
          </a:p>
          <a:p>
            <a:pPr marL="216000" lvl="1" indent="-216000">
              <a:buFont typeface="Arial" panose="020B0604020202020204" pitchFamily="34" charset="0"/>
              <a:buChar char="•"/>
            </a:pPr>
            <a:endParaRPr lang="en-GB" altLang="en-US" sz="1400" dirty="0">
              <a:latin typeface="+mj-lt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829140934"/>
              </p:ext>
            </p:extLst>
          </p:nvPr>
        </p:nvGraphicFramePr>
        <p:xfrm>
          <a:off x="6148626" y="1409970"/>
          <a:ext cx="5701997" cy="2359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203491" y="1281640"/>
            <a:ext cx="3948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Cubic meters of biogas per ton waste</a:t>
            </a:r>
            <a:endParaRPr lang="en-GB" sz="1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49700"/>
              </p:ext>
            </p:extLst>
          </p:nvPr>
        </p:nvGraphicFramePr>
        <p:xfrm>
          <a:off x="365760" y="1281640"/>
          <a:ext cx="5190744" cy="2407350"/>
        </p:xfrm>
        <a:graphic>
          <a:graphicData uri="http://schemas.openxmlformats.org/drawingml/2006/table">
            <a:tbl>
              <a:tblPr/>
              <a:tblGrid>
                <a:gridCol w="2741387"/>
                <a:gridCol w="934291"/>
                <a:gridCol w="1515066"/>
              </a:tblGrid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ELECTRICITY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unit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Electricity produced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kWh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Electricity produced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262,800 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kWh/year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Operating hour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6570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hours/year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i.e. OEM assumption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7600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hours/year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Possible operating hour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Hours/day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of uptime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75%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 of time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Operating hour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Hours/day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# of days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365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Days/year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Economic Value to recover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0.06 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US$/kWh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731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Levelized cost of energy</a:t>
                      </a:r>
                    </a:p>
                  </a:txBody>
                  <a:tcPr marL="82345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0.10 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US$/kWh</a:t>
                      </a:r>
                    </a:p>
                  </a:txBody>
                  <a:tcPr marL="5490" marR="5490" marT="54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20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3072" y="1399725"/>
            <a:ext cx="634731" cy="6261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6616" y="234864"/>
            <a:ext cx="10082987" cy="892552"/>
          </a:xfrm>
        </p:spPr>
        <p:txBody>
          <a:bodyPr/>
          <a:lstStyle/>
          <a:p>
            <a:r>
              <a:rPr lang="en-US" dirty="0"/>
              <a:t>APPENDIX | </a:t>
            </a:r>
            <a:r>
              <a:rPr kumimoji="1" lang="en-US" altLang="ja-JP" dirty="0" smtClean="0"/>
              <a:t>Feasibility study example</a:t>
            </a:r>
            <a:r>
              <a:rPr lang="en-US" altLang="ja-JP" dirty="0" smtClean="0"/>
              <a:t> – A farm in Nairobi</a:t>
            </a:r>
            <a:endParaRPr kumimoji="1" lang="ja-JP" alt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198949" y="1096530"/>
            <a:ext cx="734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900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tons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60104" y="1393023"/>
            <a:ext cx="459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/>
                <a:ea typeface="ＭＳ Ｐゴシック"/>
              </a:rPr>
              <a:t>25% - Farmers as fertilizer @ $15/ton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ＭＳ Ｐゴシック"/>
              </a:rPr>
              <a:t>50% - Donated to charitable homes 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ＭＳ Ｐゴシック"/>
              </a:rPr>
              <a:t>25% - balance sent at no cost to Bio plant</a:t>
            </a:r>
          </a:p>
        </p:txBody>
      </p:sp>
      <p:sp>
        <p:nvSpPr>
          <p:cNvPr id="78" name="Right Arrow 77"/>
          <p:cNvSpPr/>
          <p:nvPr/>
        </p:nvSpPr>
        <p:spPr bwMode="auto">
          <a:xfrm>
            <a:off x="1766936" y="1413527"/>
            <a:ext cx="999595" cy="668908"/>
          </a:xfrm>
          <a:prstGeom prst="right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573124" y="1560179"/>
            <a:ext cx="1303848" cy="340418"/>
          </a:xfrm>
          <a:prstGeom prst="rect">
            <a:avLst/>
          </a:prstGeom>
        </p:spPr>
        <p:txBody>
          <a:bodyPr vert="horz" wrap="square" lIns="93286" tIns="46643" rIns="93286" bIns="46643" anchor="ctr" anchorCtr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ENERGY</a:t>
            </a:r>
          </a:p>
        </p:txBody>
      </p:sp>
      <p:sp>
        <p:nvSpPr>
          <p:cNvPr id="80" name="Right Arrow 79"/>
          <p:cNvSpPr/>
          <p:nvPr/>
        </p:nvSpPr>
        <p:spPr bwMode="auto">
          <a:xfrm>
            <a:off x="4198949" y="1419631"/>
            <a:ext cx="1013400" cy="668908"/>
          </a:xfrm>
          <a:prstGeom prst="rightArrow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29304" y="1574667"/>
            <a:ext cx="1193407" cy="340418"/>
          </a:xfrm>
          <a:prstGeom prst="rect">
            <a:avLst/>
          </a:prstGeom>
        </p:spPr>
        <p:txBody>
          <a:bodyPr vert="horz" wrap="square" lIns="93286" tIns="46643" rIns="93286" bIns="46643" anchor="ctr" anchorCtr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WASTE</a:t>
            </a:r>
          </a:p>
        </p:txBody>
      </p:sp>
      <p:sp>
        <p:nvSpPr>
          <p:cNvPr id="96" name="AutoShape 243"/>
          <p:cNvSpPr>
            <a:spLocks noChangeArrowheads="1"/>
          </p:cNvSpPr>
          <p:nvPr/>
        </p:nvSpPr>
        <p:spPr bwMode="auto">
          <a:xfrm rot="10800000">
            <a:off x="723550" y="2512641"/>
            <a:ext cx="10540264" cy="731704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3286" tIns="46643" rIns="93286" bIns="46643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705173" y="2471220"/>
            <a:ext cx="455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/>
                <a:ea typeface="ＭＳ Ｐゴシック"/>
              </a:rPr>
              <a:t>Benefits of using the TWT Machine</a:t>
            </a:r>
          </a:p>
        </p:txBody>
      </p:sp>
      <p:grpSp>
        <p:nvGrpSpPr>
          <p:cNvPr id="98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12649" y="3489644"/>
            <a:ext cx="1175599" cy="1175530"/>
            <a:chOff x="2400" y="1968"/>
            <a:chExt cx="960" cy="960"/>
          </a:xfrm>
        </p:grpSpPr>
        <p:sp>
          <p:nvSpPr>
            <p:cNvPr id="99" name="Oval 1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0" name="Rectangle 1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45%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2120365" y="3660980"/>
            <a:ext cx="3057449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Reduction in cost (Grid Electricity  vs. machine depreciation and wages)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692274" y="1096530"/>
            <a:ext cx="734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15,000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kWh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91874" y="1906678"/>
            <a:ext cx="94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Per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month</a:t>
            </a:r>
          </a:p>
        </p:txBody>
      </p:sp>
      <p:grpSp>
        <p:nvGrpSpPr>
          <p:cNvPr id="104" name="Group 1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119206" y="3512053"/>
            <a:ext cx="1175599" cy="1175530"/>
            <a:chOff x="2400" y="1968"/>
            <a:chExt cx="960" cy="960"/>
          </a:xfrm>
        </p:grpSpPr>
        <p:sp>
          <p:nvSpPr>
            <p:cNvPr id="105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6" name="Rectangle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+2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000" b="1" dirty="0">
                  <a:solidFill>
                    <a:srgbClr val="FFFFFF"/>
                  </a:solidFill>
                </a:rPr>
                <a:t>days</a:t>
              </a:r>
              <a:endParaRPr lang="ja-JP" altLang="en-US" sz="2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8294805" y="3683389"/>
            <a:ext cx="2969010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Additional days of work gained per month by avoiding power outages.</a:t>
            </a:r>
          </a:p>
        </p:txBody>
      </p:sp>
      <p:grpSp>
        <p:nvGrpSpPr>
          <p:cNvPr id="108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12649" y="4990335"/>
            <a:ext cx="1175599" cy="1175530"/>
            <a:chOff x="2400" y="1968"/>
            <a:chExt cx="960" cy="960"/>
          </a:xfrm>
        </p:grpSpPr>
        <p:sp>
          <p:nvSpPr>
            <p:cNvPr id="109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0" name="Rectangle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+220 </a:t>
              </a:r>
              <a:r>
                <a:rPr lang="en-US" altLang="ja-JP" sz="2000" b="1" dirty="0">
                  <a:solidFill>
                    <a:srgbClr val="FFFFFF"/>
                  </a:solidFill>
                </a:rPr>
                <a:t>kwh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2120364" y="5161671"/>
            <a:ext cx="3057449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Additional electricity generated that can be sold / donated to neighbors</a:t>
            </a:r>
          </a:p>
        </p:txBody>
      </p:sp>
      <p:grpSp>
        <p:nvGrpSpPr>
          <p:cNvPr id="116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119206" y="5012744"/>
            <a:ext cx="1175599" cy="1175530"/>
            <a:chOff x="2400" y="1968"/>
            <a:chExt cx="960" cy="960"/>
          </a:xfrm>
        </p:grpSpPr>
        <p:sp>
          <p:nvSpPr>
            <p:cNvPr id="117" name="Oval 1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8" name="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+2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000" b="1" dirty="0">
                  <a:solidFill>
                    <a:srgbClr val="FFFFFF"/>
                  </a:solidFill>
                </a:rPr>
                <a:t>jobs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8294805" y="5307189"/>
            <a:ext cx="2969010" cy="586640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Potential long term jobs created</a:t>
            </a:r>
          </a:p>
        </p:txBody>
      </p:sp>
      <p:pic>
        <p:nvPicPr>
          <p:cNvPr id="31" name="図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6192" y="1250241"/>
            <a:ext cx="1432758" cy="8321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834159" y="2025880"/>
            <a:ext cx="1263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/>
              </a:rPr>
              <a:t>Farm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98949" y="1906678"/>
            <a:ext cx="75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Per 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Arial"/>
                <a:ea typeface="ＭＳ Ｐゴシック"/>
              </a:rPr>
              <a:t>month</a:t>
            </a:r>
          </a:p>
        </p:txBody>
      </p:sp>
    </p:spTree>
    <p:extLst>
      <p:ext uri="{BB962C8B-B14F-4D97-AF65-F5344CB8AC3E}">
        <p14:creationId xmlns:p14="http://schemas.microsoft.com/office/powerpoint/2010/main" val="30718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| Future </a:t>
            </a:r>
            <a:r>
              <a:rPr lang="en-US" dirty="0" smtClean="0"/>
              <a:t>funds’ risks and mitigations</a:t>
            </a:r>
            <a:endParaRPr lang="es-E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225296" y="1506995"/>
            <a:ext cx="2539567" cy="704850"/>
            <a:chOff x="2400" y="1968"/>
            <a:chExt cx="1152" cy="576"/>
          </a:xfrm>
        </p:grpSpPr>
        <p:sp>
          <p:nvSpPr>
            <p:cNvPr id="32" name="Freeform 5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3" name="Rectangle 6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Stable </a:t>
              </a:r>
              <a:r>
                <a:rPr lang="en-US" altLang="ko-KR" sz="1400" b="1" dirty="0" err="1">
                  <a:ea typeface="-윤명조130" pitchFamily="18" charset="-127"/>
                </a:rPr>
                <a:t>Dealflow</a:t>
              </a:r>
              <a:endParaRPr lang="en-US" altLang="ko-KR" sz="1400" b="1" dirty="0">
                <a:ea typeface="-윤명조130" pitchFamily="18" charset="-127"/>
              </a:endParaRP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225296" y="2481720"/>
            <a:ext cx="2539567" cy="704850"/>
            <a:chOff x="2400" y="1968"/>
            <a:chExt cx="1152" cy="576"/>
          </a:xfrm>
        </p:grpSpPr>
        <p:sp>
          <p:nvSpPr>
            <p:cNvPr id="30" name="Freeform 8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31" name="Rectangle 9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Revenue</a:t>
              </a:r>
            </a:p>
          </p:txBody>
        </p:sp>
      </p:grp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225296" y="3456445"/>
            <a:ext cx="2539567" cy="704850"/>
            <a:chOff x="2400" y="1968"/>
            <a:chExt cx="1152" cy="576"/>
          </a:xfrm>
        </p:grpSpPr>
        <p:sp>
          <p:nvSpPr>
            <p:cNvPr id="28" name="Freeform 11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Expense</a:t>
              </a:r>
            </a:p>
            <a:p>
              <a:r>
                <a:rPr lang="en-US" altLang="ko-KR" sz="1400" b="1" dirty="0">
                  <a:ea typeface="-윤명조130" pitchFamily="18" charset="-127"/>
                </a:rPr>
                <a:t>Supply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225296" y="4431170"/>
            <a:ext cx="2539567" cy="704850"/>
            <a:chOff x="2400" y="1968"/>
            <a:chExt cx="1152" cy="576"/>
          </a:xfrm>
        </p:grpSpPr>
        <p:sp>
          <p:nvSpPr>
            <p:cNvPr id="26" name="Freeform 14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27" name="Rectangle 15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O&amp;M</a:t>
              </a:r>
            </a:p>
          </p:txBody>
        </p:sp>
      </p:grp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3917262" y="1066462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Key Risk for Clean Capital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260412" y="1066462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Mitigation</a:t>
            </a: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3917263" y="1312069"/>
            <a:ext cx="2228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 dirty="0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260414" y="1312069"/>
            <a:ext cx="222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3917262" y="1496219"/>
            <a:ext cx="2230438" cy="46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Shortage of </a:t>
            </a:r>
            <a:r>
              <a:rPr lang="en-GB" sz="1400" dirty="0" err="1"/>
              <a:t>dealflow</a:t>
            </a:r>
            <a:endParaRPr lang="en-GB" sz="1400" dirty="0"/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Low quality of deal</a:t>
            </a: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6260412" y="1496219"/>
            <a:ext cx="2230438" cy="46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Sourcing from TWT</a:t>
            </a:r>
            <a:endParaRPr lang="en-US" sz="1400" dirty="0">
              <a:ea typeface="Gulim" pitchFamily="34" charset="-127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Clear criteria</a:t>
            </a:r>
            <a:endParaRPr lang="es-ES" sz="1400" dirty="0">
              <a:ea typeface="游明朝"/>
              <a:cs typeface="Times New Roman" panose="02020603050405020304" pitchFamily="18" charset="0"/>
            </a:endParaRPr>
          </a:p>
        </p:txBody>
      </p: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1225296" y="5395119"/>
            <a:ext cx="2539567" cy="704850"/>
            <a:chOff x="2400" y="1968"/>
            <a:chExt cx="1152" cy="576"/>
          </a:xfrm>
        </p:grpSpPr>
        <p:sp>
          <p:nvSpPr>
            <p:cNvPr id="24" name="Freeform 31"/>
            <p:cNvSpPr>
              <a:spLocks/>
            </p:cNvSpPr>
            <p:nvPr/>
          </p:nvSpPr>
          <p:spPr bwMode="blackWhite">
            <a:xfrm>
              <a:off x="2400" y="1968"/>
              <a:ext cx="1152" cy="576"/>
            </a:xfrm>
            <a:custGeom>
              <a:avLst/>
              <a:gdLst>
                <a:gd name="T0" fmla="*/ 0 w 1152"/>
                <a:gd name="T1" fmla="*/ 0 h 576"/>
                <a:gd name="T2" fmla="*/ 1048 w 1152"/>
                <a:gd name="T3" fmla="*/ 0 h 576"/>
                <a:gd name="T4" fmla="*/ 1152 w 1152"/>
                <a:gd name="T5" fmla="*/ 288 h 576"/>
                <a:gd name="T6" fmla="*/ 1048 w 1152"/>
                <a:gd name="T7" fmla="*/ 576 h 576"/>
                <a:gd name="T8" fmla="*/ 0 w 1152"/>
                <a:gd name="T9" fmla="*/ 576 h 576"/>
                <a:gd name="T10" fmla="*/ 0 w 1152"/>
                <a:gd name="T11" fmla="*/ 288 h 576"/>
                <a:gd name="T12" fmla="*/ 0 w 1152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" h="576">
                  <a:moveTo>
                    <a:pt x="0" y="0"/>
                  </a:moveTo>
                  <a:lnTo>
                    <a:pt x="1048" y="0"/>
                  </a:lnTo>
                  <a:lnTo>
                    <a:pt x="1152" y="288"/>
                  </a:lnTo>
                  <a:lnTo>
                    <a:pt x="1048" y="576"/>
                  </a:lnTo>
                  <a:lnTo>
                    <a:pt x="0" y="576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endParaRPr lang="ja-JP" altLang="en-US" dirty="0"/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blackWhite">
            <a:xfrm>
              <a:off x="2440" y="2000"/>
              <a:ext cx="960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+mn-cs"/>
                </a:defRPr>
              </a:lvl9pPr>
            </a:lstStyle>
            <a:p>
              <a:r>
                <a:rPr lang="en-US" altLang="ko-KR" sz="1400" b="1" dirty="0">
                  <a:ea typeface="-윤명조130" pitchFamily="18" charset="-127"/>
                </a:rPr>
                <a:t>Other</a:t>
              </a:r>
            </a:p>
          </p:txBody>
        </p:sp>
      </p:grpSp>
      <p:sp>
        <p:nvSpPr>
          <p:cNvPr id="23" name="AutoShape 33"/>
          <p:cNvSpPr>
            <a:spLocks noChangeArrowheads="1"/>
          </p:cNvSpPr>
          <p:nvPr/>
        </p:nvSpPr>
        <p:spPr bwMode="auto">
          <a:xfrm rot="5400000">
            <a:off x="7278793" y="3646489"/>
            <a:ext cx="2970213" cy="34925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40" name="Rectangle 21"/>
          <p:cNvSpPr>
            <a:spLocks noChangeArrowheads="1"/>
          </p:cNvSpPr>
          <p:nvPr/>
        </p:nvSpPr>
        <p:spPr bwMode="auto">
          <a:xfrm>
            <a:off x="6260412" y="2470945"/>
            <a:ext cx="2230438" cy="9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Sufficient demand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Expected market price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Strong commitment from local community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3917262" y="2455876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buyer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Price decrease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Unit decrease</a:t>
            </a:r>
          </a:p>
        </p:txBody>
      </p:sp>
      <p:sp>
        <p:nvSpPr>
          <p:cNvPr id="46" name="Rectangle 21"/>
          <p:cNvSpPr>
            <a:spLocks noChangeArrowheads="1"/>
          </p:cNvSpPr>
          <p:nvPr/>
        </p:nvSpPr>
        <p:spPr bwMode="auto">
          <a:xfrm>
            <a:off x="6260412" y="3458983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Sufficient supply backed by incentive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07950" algn="l"/>
              </a:tabLst>
            </a:pPr>
            <a:endParaRPr lang="en-US" sz="1400" dirty="0">
              <a:solidFill>
                <a:srgbClr val="006600"/>
              </a:solidFill>
              <a:ea typeface="游明朝"/>
              <a:cs typeface="Times New Roman" panose="02020603050405020304" pitchFamily="18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3917262" y="3443915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supplier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Price decrease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Unit increase</a:t>
            </a:r>
          </a:p>
        </p:txBody>
      </p:sp>
      <p:sp>
        <p:nvSpPr>
          <p:cNvPr id="49" name="Rectangle 20"/>
          <p:cNvSpPr>
            <a:spLocks noChangeArrowheads="1"/>
          </p:cNvSpPr>
          <p:nvPr/>
        </p:nvSpPr>
        <p:spPr bwMode="auto">
          <a:xfrm>
            <a:off x="3917262" y="4444484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No operator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Operator’s capability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Improper maintenance</a:t>
            </a:r>
          </a:p>
        </p:txBody>
      </p:sp>
      <p:sp>
        <p:nvSpPr>
          <p:cNvPr id="50" name="Rectangle 21"/>
          <p:cNvSpPr>
            <a:spLocks noChangeArrowheads="1"/>
          </p:cNvSpPr>
          <p:nvPr/>
        </p:nvSpPr>
        <p:spPr bwMode="auto">
          <a:xfrm>
            <a:off x="6260412" y="4417261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Training from TWT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Performance guarantee from TWT</a:t>
            </a:r>
          </a:p>
        </p:txBody>
      </p:sp>
      <p:sp>
        <p:nvSpPr>
          <p:cNvPr id="51" name="Rectangle 20"/>
          <p:cNvSpPr>
            <a:spLocks noChangeArrowheads="1"/>
          </p:cNvSpPr>
          <p:nvPr/>
        </p:nvSpPr>
        <p:spPr bwMode="auto">
          <a:xfrm>
            <a:off x="3917262" y="5408433"/>
            <a:ext cx="2230438" cy="69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FX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GB" sz="1400" dirty="0"/>
              <a:t>Country risk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endParaRPr lang="en-GB" sz="1400" dirty="0"/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6260412" y="5408434"/>
            <a:ext cx="2230438" cy="92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810" tIns="0" rIns="381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Derivatives, or local currency funding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Asset value of machine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07950" algn="l"/>
              </a:tabLst>
            </a:pPr>
            <a:endParaRPr lang="en-US" sz="1400" dirty="0">
              <a:ea typeface="游明朝"/>
              <a:cs typeface="Times New Roman" panose="02020603050405020304" pitchFamily="18" charset="0"/>
            </a:endParaRPr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8889312" y="1066462"/>
            <a:ext cx="223043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810" tIns="0" rIns="3810" bIns="0" anchor="b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ko-KR" sz="1400" b="1" dirty="0">
                <a:ea typeface="Gulim" pitchFamily="34" charset="-127"/>
              </a:rPr>
              <a:t>The remaining risks</a:t>
            </a:r>
          </a:p>
        </p:txBody>
      </p:sp>
      <p:sp>
        <p:nvSpPr>
          <p:cNvPr id="55" name="Line 19"/>
          <p:cNvSpPr>
            <a:spLocks noChangeShapeType="1"/>
          </p:cNvSpPr>
          <p:nvPr/>
        </p:nvSpPr>
        <p:spPr bwMode="auto">
          <a:xfrm>
            <a:off x="8889314" y="1312069"/>
            <a:ext cx="2227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56" name="Rectángulo 55"/>
          <p:cNvSpPr/>
          <p:nvPr/>
        </p:nvSpPr>
        <p:spPr bwMode="auto">
          <a:xfrm>
            <a:off x="9071832" y="2314252"/>
            <a:ext cx="1542918" cy="80467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6600"/>
                </a:solidFill>
                <a:ea typeface="游明朝"/>
                <a:cs typeface="Times New Roman" panose="02020603050405020304" pitchFamily="18" charset="0"/>
              </a:rPr>
              <a:t>Sustainable system design with incentive</a:t>
            </a:r>
          </a:p>
        </p:txBody>
      </p:sp>
      <p:sp>
        <p:nvSpPr>
          <p:cNvPr id="57" name="Rectángulo 56"/>
          <p:cNvSpPr/>
          <p:nvPr/>
        </p:nvSpPr>
        <p:spPr bwMode="auto">
          <a:xfrm>
            <a:off x="9071832" y="3411971"/>
            <a:ext cx="1542918" cy="8046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Country risks</a:t>
            </a:r>
          </a:p>
        </p:txBody>
      </p:sp>
      <p:sp>
        <p:nvSpPr>
          <p:cNvPr id="58" name="Rectángulo 57"/>
          <p:cNvSpPr/>
          <p:nvPr/>
        </p:nvSpPr>
        <p:spPr bwMode="auto">
          <a:xfrm>
            <a:off x="9055994" y="4501549"/>
            <a:ext cx="1542918" cy="8046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ea typeface="游明朝"/>
                <a:cs typeface="Times New Roman" panose="02020603050405020304" pitchFamily="18" charset="0"/>
              </a:rPr>
              <a:t>Capability of fund manager</a:t>
            </a:r>
          </a:p>
        </p:txBody>
      </p:sp>
    </p:spTree>
    <p:extLst>
      <p:ext uri="{BB962C8B-B14F-4D97-AF65-F5344CB8AC3E}">
        <p14:creationId xmlns:p14="http://schemas.microsoft.com/office/powerpoint/2010/main" val="4808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2.cdn.turner.com/cnn/dam/assets/140520173544-wecyclers-4-horizontal-gallery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3"/>
          <a:stretch/>
        </p:blipFill>
        <p:spPr bwMode="auto">
          <a:xfrm>
            <a:off x="916722" y="2193930"/>
            <a:ext cx="3168000" cy="15048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6616" y="220753"/>
            <a:ext cx="11558016" cy="892552"/>
          </a:xfrm>
        </p:spPr>
        <p:txBody>
          <a:bodyPr/>
          <a:lstStyle/>
          <a:p>
            <a:r>
              <a:rPr lang="en-US" altLang="ja-JP" dirty="0" smtClean="0"/>
              <a:t>…As waste management is not keeping up with increasing urban population</a:t>
            </a:r>
            <a:endParaRPr lang="en-US" altLang="ja-JP" dirty="0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137437"/>
              </p:ext>
            </p:extLst>
          </p:nvPr>
        </p:nvGraphicFramePr>
        <p:xfrm>
          <a:off x="6555160" y="2305812"/>
          <a:ext cx="4570860" cy="281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Rectangle 23"/>
          <p:cNvSpPr/>
          <p:nvPr/>
        </p:nvSpPr>
        <p:spPr bwMode="auto">
          <a:xfrm>
            <a:off x="6767576" y="1349660"/>
            <a:ext cx="4211726" cy="8027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3286" tIns="46643" rIns="93286" bIns="46643" numCol="1" spcCol="0" rtlCol="0" anchor="t" anchorCtr="0" compatLnSpc="1">
            <a:prstTxWarp prst="textNoShape">
              <a:avLst/>
            </a:prstTxWarp>
          </a:bodyPr>
          <a:lstStyle/>
          <a:p>
            <a:pPr defTabSz="93286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…Yet the population living in slums keeps increasing</a:t>
            </a:r>
          </a:p>
        </p:txBody>
      </p:sp>
      <p:sp>
        <p:nvSpPr>
          <p:cNvPr id="35" name="AutoShape 243"/>
          <p:cNvSpPr>
            <a:spLocks noChangeArrowheads="1"/>
          </p:cNvSpPr>
          <p:nvPr/>
        </p:nvSpPr>
        <p:spPr bwMode="auto">
          <a:xfrm rot="5400000">
            <a:off x="3379434" y="4033754"/>
            <a:ext cx="4056438" cy="555738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93286" tIns="46643" rIns="93286" bIns="46643" anchor="ctr"/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146" name="Picture 2" descr="http://www.impatientoptimists.org/~/media/Blog/Images/BlogPosts/Home-Page-Features/F/FA-FE/fc2757036ade1904d6349e6aab65c1e0deb43f4_jpg_autocropped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2" y="3650677"/>
            <a:ext cx="3168000" cy="1452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home-dzine.co.za/News/images/news-1m.jp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7"/>
          <a:stretch/>
        </p:blipFill>
        <p:spPr bwMode="auto">
          <a:xfrm>
            <a:off x="916722" y="5013946"/>
            <a:ext cx="3168000" cy="123642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6722" y="5170491"/>
            <a:ext cx="316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Cape Town premieres citywide door to door collection service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722" y="2623185"/>
            <a:ext cx="316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Urban waste collectors in Nigeria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6722" y="4002713"/>
            <a:ext cx="316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</a:rPr>
              <a:t>Fecal</a:t>
            </a: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</a:rPr>
              <a:t> sludge collectors in South Africa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41438" y="3982523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100M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62962" y="3140145"/>
            <a:ext cx="72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200M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60173"/>
              </p:ext>
            </p:extLst>
          </p:nvPr>
        </p:nvGraphicFramePr>
        <p:xfrm>
          <a:off x="6767576" y="5391470"/>
          <a:ext cx="4196080" cy="926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7712"/>
                <a:gridCol w="1858368"/>
              </a:tblGrid>
              <a:tr h="407888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dirty="0" smtClean="0"/>
                        <a:t>Waste generation per capita</a:t>
                      </a:r>
                      <a:endParaRPr lang="en-GB" sz="1400" dirty="0"/>
                    </a:p>
                  </a:txBody>
                  <a:tcPr marL="45720" marR="4572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dirty="0" smtClean="0"/>
                        <a:t>0.5kg/day</a:t>
                      </a:r>
                    </a:p>
                  </a:txBody>
                  <a:tcPr marL="45720" marR="45720" anchor="ctr"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88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dirty="0" smtClean="0"/>
                        <a:t>Total waste generation in African slums</a:t>
                      </a:r>
                      <a:endParaRPr lang="en-GB" sz="1400" dirty="0"/>
                    </a:p>
                  </a:txBody>
                  <a:tcPr marL="45720" marR="4572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r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dirty="0" smtClean="0"/>
                        <a:t>100,000 tons/day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73876" y="2312338"/>
            <a:ext cx="3060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300" dirty="0"/>
              <a:t>Population living in urban slums</a:t>
            </a:r>
          </a:p>
          <a:p>
            <a:endParaRPr lang="en-US" sz="200" dirty="0"/>
          </a:p>
          <a:p>
            <a:r>
              <a:rPr lang="en-US" sz="1300" dirty="0"/>
              <a:t>Proportion of total urban population</a:t>
            </a:r>
            <a:endParaRPr lang="en-GB" sz="1300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356616" y="1349660"/>
            <a:ext cx="4120056" cy="80279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3286" tIns="46643" rIns="93286" bIns="46643" numCol="1" spcCol="0" rtlCol="0" anchor="t" anchorCtr="0" compatLnSpc="1">
            <a:prstTxWarp prst="textNoShape">
              <a:avLst/>
            </a:prstTxWarp>
          </a:bodyPr>
          <a:lstStyle/>
          <a:p>
            <a:pPr defTabSz="93286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Waste management services emerge across African megacities…</a:t>
            </a:r>
          </a:p>
        </p:txBody>
      </p:sp>
    </p:spTree>
    <p:extLst>
      <p:ext uri="{BB962C8B-B14F-4D97-AF65-F5344CB8AC3E}">
        <p14:creationId xmlns:p14="http://schemas.microsoft.com/office/powerpoint/2010/main" val="131057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3" y="234864"/>
            <a:ext cx="10230502" cy="803297"/>
          </a:xfrm>
        </p:spPr>
        <p:txBody>
          <a:bodyPr/>
          <a:lstStyle/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900" dirty="0"/>
              <a:t>Challenge 2: 68% of </a:t>
            </a:r>
            <a:r>
              <a:rPr lang="is-IS" sz="2900" dirty="0"/>
              <a:t>Sub Saharan Africa (SSA) still suffers </a:t>
            </a:r>
            <a:r>
              <a:rPr lang="en-US" sz="2900" dirty="0"/>
              <a:t>from no access to electricity</a:t>
            </a:r>
          </a:p>
        </p:txBody>
      </p:sp>
      <p:sp>
        <p:nvSpPr>
          <p:cNvPr id="30" name="Title 5"/>
          <p:cNvSpPr txBox="1">
            <a:spLocks/>
          </p:cNvSpPr>
          <p:nvPr/>
        </p:nvSpPr>
        <p:spPr bwMode="auto">
          <a:xfrm>
            <a:off x="1627393" y="5802070"/>
            <a:ext cx="89070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fontAlgn="base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dirty="0">
                <a:solidFill>
                  <a:srgbClr val="002960"/>
                </a:solidFill>
                <a:latin typeface="Arial"/>
                <a:ea typeface="ＭＳ Ｐゴシック"/>
              </a:rPr>
              <a:t>Annual </a:t>
            </a:r>
            <a:r>
              <a:rPr lang="en-US" sz="1800" dirty="0">
                <a:solidFill>
                  <a:srgbClr val="002960"/>
                </a:solidFill>
              </a:rPr>
              <a:t>GDP growth lost </a:t>
            </a:r>
            <a:r>
              <a:rPr lang="en-US" sz="1800" dirty="0">
                <a:solidFill>
                  <a:srgbClr val="002960"/>
                </a:solidFill>
                <a:latin typeface="Arial"/>
                <a:ea typeface="ＭＳ Ｐゴシック"/>
              </a:rPr>
              <a:t>across Sub Saharan Africa due to power outages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27393" y="1329590"/>
            <a:ext cx="8950581" cy="4453249"/>
            <a:chOff x="103392" y="1004469"/>
            <a:chExt cx="8950581" cy="4453249"/>
          </a:xfrm>
        </p:grpSpPr>
        <p:sp>
          <p:nvSpPr>
            <p:cNvPr id="9" name="Rectangle 8"/>
            <p:cNvSpPr/>
            <p:nvPr/>
          </p:nvSpPr>
          <p:spPr>
            <a:xfrm>
              <a:off x="4476976" y="2975815"/>
              <a:ext cx="226866" cy="340418"/>
            </a:xfrm>
            <a:prstGeom prst="rect">
              <a:avLst/>
            </a:prstGeom>
          </p:spPr>
          <p:txBody>
            <a:bodyPr wrap="none" lIns="93286" tIns="46643" rIns="93286" bIns="46643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baseline="3000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 </a:t>
              </a:r>
              <a:endPara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76976" y="2975815"/>
              <a:ext cx="226866" cy="340418"/>
            </a:xfrm>
            <a:prstGeom prst="rect">
              <a:avLst/>
            </a:prstGeom>
          </p:spPr>
          <p:txBody>
            <a:bodyPr wrap="none" lIns="93286" tIns="46643" rIns="93286" bIns="46643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baseline="3000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 </a:t>
              </a:r>
              <a:endPara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6976" y="2975815"/>
              <a:ext cx="226866" cy="340418"/>
            </a:xfrm>
            <a:prstGeom prst="rect">
              <a:avLst/>
            </a:prstGeom>
          </p:spPr>
          <p:txBody>
            <a:bodyPr wrap="none" lIns="93286" tIns="46643" rIns="93286" bIns="46643">
              <a:spAutoFit/>
            </a:bodyPr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baseline="30000" dirty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 </a:t>
              </a:r>
              <a:endPara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392" y="1004469"/>
              <a:ext cx="8907022" cy="4453249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 bwMode="auto">
            <a:xfrm>
              <a:off x="5671101" y="3259300"/>
              <a:ext cx="2057298" cy="1102059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3286" tIns="46643" rIns="93286" bIns="46643" numCol="1" spcCol="0" rtlCol="0" anchor="t" anchorCtr="0" compatLnSpc="1">
              <a:prstTxWarp prst="textNoShape">
                <a:avLst/>
              </a:prstTxWarp>
            </a:bodyPr>
            <a:lstStyle/>
            <a:p>
              <a:pPr algn="ctr" defTabSz="932863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3600" dirty="0">
                  <a:solidFill>
                    <a:srgbClr val="FFFFFF"/>
                  </a:solidFill>
                  <a:latin typeface="Arial" charset="0"/>
                  <a:ea typeface="ＭＳ Ｐゴシック" charset="-128"/>
                </a:rPr>
                <a:t>634M</a:t>
              </a:r>
              <a:r>
                <a:rPr kumimoji="0" lang="en-US" dirty="0">
                  <a:solidFill>
                    <a:srgbClr val="FFFFFF"/>
                  </a:solidFill>
                  <a:latin typeface="Arial" charset="0"/>
                  <a:ea typeface="ＭＳ Ｐゴシック" charset="-128"/>
                </a:rPr>
                <a:t> people are still in the dark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35128" y="5175093"/>
              <a:ext cx="6318845" cy="282625"/>
            </a:xfrm>
            <a:prstGeom prst="rect">
              <a:avLst/>
            </a:prstGeom>
          </p:spPr>
          <p:txBody>
            <a:bodyPr wrap="square" lIns="93286" tIns="46643" rIns="93286" bIns="46643">
              <a:spAutoFit/>
            </a:bodyPr>
            <a:lstStyle/>
            <a:p>
              <a:pPr algn="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200" i="1" dirty="0">
                  <a:solidFill>
                    <a:srgbClr val="FFFFFF"/>
                  </a:solidFill>
                  <a:latin typeface="Arial" charset="0"/>
                  <a:ea typeface="ＭＳ Ｐゴシック" charset="-128"/>
                </a:rPr>
                <a:t>Snapshot of the world at night, contrasts with the little access to electricity in Africa</a:t>
              </a: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993266" y="2702560"/>
              <a:ext cx="2058064" cy="1545349"/>
            </a:xfrm>
            <a:prstGeom prst="ellips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31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96720" y="5633216"/>
            <a:ext cx="684000" cy="684000"/>
            <a:chOff x="2400" y="1968"/>
            <a:chExt cx="960" cy="960"/>
          </a:xfrm>
        </p:grpSpPr>
        <p:sp>
          <p:nvSpPr>
            <p:cNvPr id="32" name="Oval 12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3" name="Rectangle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2%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7472" y="234864"/>
            <a:ext cx="11558015" cy="803297"/>
          </a:xfrm>
        </p:spPr>
        <p:txBody>
          <a:bodyPr/>
          <a:lstStyle/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900" dirty="0"/>
              <a:t>We care because of the implied negative effects of these challenges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7472" y="1188108"/>
            <a:ext cx="8820000" cy="371196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Key impacts of inadequate waste management and low electrification include</a:t>
            </a:r>
            <a:r>
              <a:rPr kumimoji="0" lang="is-I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:</a:t>
            </a:r>
            <a:endParaRPr kumimoji="0" lang="en-US" b="1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9000763" y="2066718"/>
            <a:ext cx="1444075" cy="132668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273577" y="3392574"/>
            <a:ext cx="2865523" cy="580944"/>
          </a:xfrm>
          <a:prstGeom prst="roundRect">
            <a:avLst/>
          </a:prstGeom>
          <a:solidFill>
            <a:schemeClr val="accent6"/>
          </a:solidFill>
          <a:ln w="31750">
            <a:solidFill>
              <a:schemeClr val="bg1"/>
            </a:solidFill>
          </a:ln>
        </p:spPr>
        <p:txBody>
          <a:bodyPr wrap="square" lIns="93286" tIns="46643" rIns="93286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US$ loss in manufacturing revenue due to power outages</a:t>
            </a:r>
          </a:p>
        </p:txBody>
      </p:sp>
      <p:grpSp>
        <p:nvGrpSpPr>
          <p:cNvPr id="42" name="Group 73"/>
          <p:cNvGrpSpPr>
            <a:grpSpLocks noChangeAspect="1"/>
          </p:cNvGrpSpPr>
          <p:nvPr/>
        </p:nvGrpSpPr>
        <p:grpSpPr bwMode="auto">
          <a:xfrm>
            <a:off x="9306903" y="2229593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44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5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6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7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8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49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0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1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2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43" name="Rectangle 42"/>
          <p:cNvSpPr/>
          <p:nvPr/>
        </p:nvSpPr>
        <p:spPr bwMode="auto">
          <a:xfrm>
            <a:off x="9368703" y="2784101"/>
            <a:ext cx="750494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13Bn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273577" y="5717730"/>
            <a:ext cx="2865523" cy="580944"/>
          </a:xfrm>
          <a:prstGeom prst="roundRect">
            <a:avLst/>
          </a:prstGeom>
          <a:solidFill>
            <a:schemeClr val="accent6"/>
          </a:solidFill>
          <a:ln w="31750">
            <a:solidFill>
              <a:schemeClr val="bg1"/>
            </a:solidFill>
          </a:ln>
        </p:spPr>
        <p:txBody>
          <a:bodyPr wrap="square" lIns="93286" tIns="46643" rIns="93286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US$ costs of new </a:t>
            </a: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/>
              </a:rPr>
              <a:t>coal-fired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ＭＳ Ｐゴシック"/>
              </a:rPr>
              <a:t> power station in South Africa</a:t>
            </a:r>
            <a:endParaRPr kumimoji="0" lang="en-US" sz="140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9000763" y="4391044"/>
            <a:ext cx="1444075" cy="132668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56" name="Group 73"/>
          <p:cNvGrpSpPr>
            <a:grpSpLocks noChangeAspect="1"/>
          </p:cNvGrpSpPr>
          <p:nvPr/>
        </p:nvGrpSpPr>
        <p:grpSpPr bwMode="auto">
          <a:xfrm>
            <a:off x="9306903" y="4553919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58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59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0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1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2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3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4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5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66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57" name="Rectangle 56"/>
          <p:cNvSpPr/>
          <p:nvPr/>
        </p:nvSpPr>
        <p:spPr bwMode="auto">
          <a:xfrm>
            <a:off x="9386986" y="5029005"/>
            <a:ext cx="752552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11Bn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626503" y="3405465"/>
            <a:ext cx="2865523" cy="580944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31750">
            <a:solidFill>
              <a:schemeClr val="bg1"/>
            </a:solidFill>
          </a:ln>
        </p:spPr>
        <p:txBody>
          <a:bodyPr wrap="square" lIns="93286" tIns="46643" rIns="93286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Tons of recyclable material that could be used for industries</a:t>
            </a:r>
          </a:p>
        </p:txBody>
      </p:sp>
      <p:sp>
        <p:nvSpPr>
          <p:cNvPr id="69" name="Rounded Rectangle 68"/>
          <p:cNvSpPr/>
          <p:nvPr/>
        </p:nvSpPr>
        <p:spPr bwMode="auto">
          <a:xfrm>
            <a:off x="5319133" y="2079609"/>
            <a:ext cx="1444075" cy="1326686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70" name="Group 73"/>
          <p:cNvGrpSpPr>
            <a:grpSpLocks noChangeAspect="1"/>
          </p:cNvGrpSpPr>
          <p:nvPr/>
        </p:nvGrpSpPr>
        <p:grpSpPr bwMode="auto">
          <a:xfrm>
            <a:off x="5632332" y="2242484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72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3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4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5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6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7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8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9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0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71" name="Rectangle 70"/>
          <p:cNvSpPr/>
          <p:nvPr/>
        </p:nvSpPr>
        <p:spPr bwMode="auto">
          <a:xfrm>
            <a:off x="5574841" y="2813509"/>
            <a:ext cx="975849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400M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039004" y="5717730"/>
            <a:ext cx="2865523" cy="5809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lIns="93286" tIns="46643" rIns="93286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US$ in direct costs spent on disease outbreak like malaria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1749728" y="4391044"/>
            <a:ext cx="1444075" cy="13266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84" name="Group 73"/>
          <p:cNvGrpSpPr>
            <a:grpSpLocks noChangeAspect="1"/>
          </p:cNvGrpSpPr>
          <p:nvPr/>
        </p:nvGrpSpPr>
        <p:grpSpPr bwMode="auto">
          <a:xfrm>
            <a:off x="2044833" y="4553919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86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7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8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9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0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1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2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3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4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85" name="Rectangle 84"/>
          <p:cNvSpPr/>
          <p:nvPr/>
        </p:nvSpPr>
        <p:spPr bwMode="auto">
          <a:xfrm>
            <a:off x="2123127" y="5027147"/>
            <a:ext cx="663222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6Bn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4626503" y="5717730"/>
            <a:ext cx="2865523" cy="580944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31750">
            <a:solidFill>
              <a:schemeClr val="bg1"/>
            </a:solidFill>
          </a:ln>
        </p:spPr>
        <p:txBody>
          <a:bodyPr wrap="square" lIns="93286" tIns="46643" rIns="93286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Growth in urban slum population by 2020, if no action is taken</a:t>
            </a:r>
          </a:p>
        </p:txBody>
      </p:sp>
      <p:sp>
        <p:nvSpPr>
          <p:cNvPr id="97" name="Rounded Rectangle 96"/>
          <p:cNvSpPr/>
          <p:nvPr/>
        </p:nvSpPr>
        <p:spPr bwMode="auto">
          <a:xfrm>
            <a:off x="5343618" y="4391044"/>
            <a:ext cx="1444075" cy="1326686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98" name="Group 73"/>
          <p:cNvGrpSpPr>
            <a:grpSpLocks noChangeAspect="1"/>
          </p:cNvGrpSpPr>
          <p:nvPr/>
        </p:nvGrpSpPr>
        <p:grpSpPr bwMode="auto">
          <a:xfrm>
            <a:off x="5649758" y="4553919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100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1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2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3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4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5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6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7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8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99" name="Rectangle 98"/>
          <p:cNvSpPr/>
          <p:nvPr/>
        </p:nvSpPr>
        <p:spPr bwMode="auto">
          <a:xfrm>
            <a:off x="5711558" y="5029005"/>
            <a:ext cx="663222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 2X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1039004" y="3401338"/>
            <a:ext cx="2865523" cy="5809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1750">
            <a:solidFill>
              <a:schemeClr val="bg1"/>
            </a:solidFill>
          </a:ln>
        </p:spPr>
        <p:txBody>
          <a:bodyPr wrap="square" lIns="0" tIns="46643" rIns="0" bIns="46643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Arial"/>
                <a:ea typeface="ＭＳ Ｐゴシック"/>
              </a:rPr>
              <a:t>Deaths/hour due to poor sanitation, hygiene and contamination</a:t>
            </a:r>
            <a:endParaRPr kumimoji="0" lang="en-US" sz="140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1749728" y="2075482"/>
            <a:ext cx="1444075" cy="13266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US" sz="160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pSp>
        <p:nvGrpSpPr>
          <p:cNvPr id="112" name="Group 73"/>
          <p:cNvGrpSpPr>
            <a:grpSpLocks noChangeAspect="1"/>
          </p:cNvGrpSpPr>
          <p:nvPr/>
        </p:nvGrpSpPr>
        <p:grpSpPr bwMode="auto">
          <a:xfrm>
            <a:off x="2003219" y="2238357"/>
            <a:ext cx="812295" cy="1084074"/>
            <a:chOff x="2471" y="1570"/>
            <a:chExt cx="534" cy="713"/>
          </a:xfrm>
          <a:solidFill>
            <a:schemeClr val="bg1"/>
          </a:solidFill>
        </p:grpSpPr>
        <p:sp>
          <p:nvSpPr>
            <p:cNvPr id="114" name="Freeform 74"/>
            <p:cNvSpPr>
              <a:spLocks noChangeAspect="1"/>
            </p:cNvSpPr>
            <p:nvPr/>
          </p:nvSpPr>
          <p:spPr bwMode="auto">
            <a:xfrm>
              <a:off x="2471" y="1737"/>
              <a:ext cx="534" cy="546"/>
            </a:xfrm>
            <a:custGeom>
              <a:avLst/>
              <a:gdLst>
                <a:gd name="T0" fmla="*/ 198 w 1068"/>
                <a:gd name="T1" fmla="*/ 36 h 1092"/>
                <a:gd name="T2" fmla="*/ 223 w 1068"/>
                <a:gd name="T3" fmla="*/ 75 h 1092"/>
                <a:gd name="T4" fmla="*/ 238 w 1068"/>
                <a:gd name="T5" fmla="*/ 111 h 1092"/>
                <a:gd name="T6" fmla="*/ 247 w 1068"/>
                <a:gd name="T7" fmla="*/ 141 h 1092"/>
                <a:gd name="T8" fmla="*/ 251 w 1068"/>
                <a:gd name="T9" fmla="*/ 160 h 1092"/>
                <a:gd name="T10" fmla="*/ 250 w 1068"/>
                <a:gd name="T11" fmla="*/ 182 h 1092"/>
                <a:gd name="T12" fmla="*/ 235 w 1068"/>
                <a:gd name="T13" fmla="*/ 219 h 1092"/>
                <a:gd name="T14" fmla="*/ 209 w 1068"/>
                <a:gd name="T15" fmla="*/ 241 h 1092"/>
                <a:gd name="T16" fmla="*/ 180 w 1068"/>
                <a:gd name="T17" fmla="*/ 253 h 1092"/>
                <a:gd name="T18" fmla="*/ 155 w 1068"/>
                <a:gd name="T19" fmla="*/ 258 h 1092"/>
                <a:gd name="T20" fmla="*/ 144 w 1068"/>
                <a:gd name="T21" fmla="*/ 258 h 1092"/>
                <a:gd name="T22" fmla="*/ 119 w 1068"/>
                <a:gd name="T23" fmla="*/ 257 h 1092"/>
                <a:gd name="T24" fmla="*/ 97 w 1068"/>
                <a:gd name="T25" fmla="*/ 253 h 1092"/>
                <a:gd name="T26" fmla="*/ 77 w 1068"/>
                <a:gd name="T27" fmla="*/ 247 h 1092"/>
                <a:gd name="T28" fmla="*/ 60 w 1068"/>
                <a:gd name="T29" fmla="*/ 238 h 1092"/>
                <a:gd name="T30" fmla="*/ 45 w 1068"/>
                <a:gd name="T31" fmla="*/ 227 h 1092"/>
                <a:gd name="T32" fmla="*/ 25 w 1068"/>
                <a:gd name="T33" fmla="*/ 203 h 1092"/>
                <a:gd name="T34" fmla="*/ 17 w 1068"/>
                <a:gd name="T35" fmla="*/ 176 h 1092"/>
                <a:gd name="T36" fmla="*/ 14 w 1068"/>
                <a:gd name="T37" fmla="*/ 164 h 1092"/>
                <a:gd name="T38" fmla="*/ 25 w 1068"/>
                <a:gd name="T39" fmla="*/ 118 h 1092"/>
                <a:gd name="T40" fmla="*/ 45 w 1068"/>
                <a:gd name="T41" fmla="*/ 79 h 1092"/>
                <a:gd name="T42" fmla="*/ 70 w 1068"/>
                <a:gd name="T43" fmla="*/ 47 h 1092"/>
                <a:gd name="T44" fmla="*/ 92 w 1068"/>
                <a:gd name="T45" fmla="*/ 24 h 1092"/>
                <a:gd name="T46" fmla="*/ 105 w 1068"/>
                <a:gd name="T47" fmla="*/ 13 h 1092"/>
                <a:gd name="T48" fmla="*/ 96 w 1068"/>
                <a:gd name="T49" fmla="*/ 2 h 1092"/>
                <a:gd name="T50" fmla="*/ 81 w 1068"/>
                <a:gd name="T51" fmla="*/ 14 h 1092"/>
                <a:gd name="T52" fmla="*/ 58 w 1068"/>
                <a:gd name="T53" fmla="*/ 38 h 1092"/>
                <a:gd name="T54" fmla="*/ 33 w 1068"/>
                <a:gd name="T55" fmla="*/ 72 h 1092"/>
                <a:gd name="T56" fmla="*/ 10 w 1068"/>
                <a:gd name="T57" fmla="*/ 114 h 1092"/>
                <a:gd name="T58" fmla="*/ 0 w 1068"/>
                <a:gd name="T59" fmla="*/ 163 h 1092"/>
                <a:gd name="T60" fmla="*/ 1 w 1068"/>
                <a:gd name="T61" fmla="*/ 178 h 1092"/>
                <a:gd name="T62" fmla="*/ 12 w 1068"/>
                <a:gd name="T63" fmla="*/ 210 h 1092"/>
                <a:gd name="T64" fmla="*/ 35 w 1068"/>
                <a:gd name="T65" fmla="*/ 238 h 1092"/>
                <a:gd name="T66" fmla="*/ 51 w 1068"/>
                <a:gd name="T67" fmla="*/ 251 h 1092"/>
                <a:gd name="T68" fmla="*/ 71 w 1068"/>
                <a:gd name="T69" fmla="*/ 261 h 1092"/>
                <a:gd name="T70" fmla="*/ 92 w 1068"/>
                <a:gd name="T71" fmla="*/ 268 h 1092"/>
                <a:gd name="T72" fmla="*/ 117 w 1068"/>
                <a:gd name="T73" fmla="*/ 272 h 1092"/>
                <a:gd name="T74" fmla="*/ 144 w 1068"/>
                <a:gd name="T75" fmla="*/ 273 h 1092"/>
                <a:gd name="T76" fmla="*/ 156 w 1068"/>
                <a:gd name="T77" fmla="*/ 273 h 1092"/>
                <a:gd name="T78" fmla="*/ 183 w 1068"/>
                <a:gd name="T79" fmla="*/ 268 h 1092"/>
                <a:gd name="T80" fmla="*/ 217 w 1068"/>
                <a:gd name="T81" fmla="*/ 254 h 1092"/>
                <a:gd name="T82" fmla="*/ 247 w 1068"/>
                <a:gd name="T83" fmla="*/ 228 h 1092"/>
                <a:gd name="T84" fmla="*/ 266 w 1068"/>
                <a:gd name="T85" fmla="*/ 185 h 1092"/>
                <a:gd name="T86" fmla="*/ 267 w 1068"/>
                <a:gd name="T87" fmla="*/ 165 h 1092"/>
                <a:gd name="T88" fmla="*/ 266 w 1068"/>
                <a:gd name="T89" fmla="*/ 154 h 1092"/>
                <a:gd name="T90" fmla="*/ 261 w 1068"/>
                <a:gd name="T91" fmla="*/ 131 h 1092"/>
                <a:gd name="T92" fmla="*/ 249 w 1068"/>
                <a:gd name="T93" fmla="*/ 96 h 1092"/>
                <a:gd name="T94" fmla="*/ 229 w 1068"/>
                <a:gd name="T95" fmla="*/ 55 h 1092"/>
                <a:gd name="T96" fmla="*/ 198 w 1068"/>
                <a:gd name="T97" fmla="*/ 13 h 10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8"/>
                <a:gd name="T148" fmla="*/ 0 h 1092"/>
                <a:gd name="T149" fmla="*/ 1068 w 1068"/>
                <a:gd name="T150" fmla="*/ 1092 h 10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8" h="1092">
                  <a:moveTo>
                    <a:pt x="701" y="41"/>
                  </a:moveTo>
                  <a:lnTo>
                    <a:pt x="749" y="92"/>
                  </a:lnTo>
                  <a:lnTo>
                    <a:pt x="792" y="144"/>
                  </a:lnTo>
                  <a:lnTo>
                    <a:pt x="830" y="196"/>
                  </a:lnTo>
                  <a:lnTo>
                    <a:pt x="863" y="248"/>
                  </a:lnTo>
                  <a:lnTo>
                    <a:pt x="892" y="300"/>
                  </a:lnTo>
                  <a:lnTo>
                    <a:pt x="916" y="349"/>
                  </a:lnTo>
                  <a:lnTo>
                    <a:pt x="938" y="399"/>
                  </a:lnTo>
                  <a:lnTo>
                    <a:pt x="955" y="445"/>
                  </a:lnTo>
                  <a:lnTo>
                    <a:pt x="969" y="489"/>
                  </a:lnTo>
                  <a:lnTo>
                    <a:pt x="982" y="528"/>
                  </a:lnTo>
                  <a:lnTo>
                    <a:pt x="991" y="565"/>
                  </a:lnTo>
                  <a:lnTo>
                    <a:pt x="997" y="596"/>
                  </a:lnTo>
                  <a:lnTo>
                    <a:pt x="1002" y="622"/>
                  </a:lnTo>
                  <a:lnTo>
                    <a:pt x="1006" y="642"/>
                  </a:lnTo>
                  <a:lnTo>
                    <a:pt x="1007" y="657"/>
                  </a:lnTo>
                  <a:lnTo>
                    <a:pt x="1008" y="664"/>
                  </a:lnTo>
                  <a:lnTo>
                    <a:pt x="1002" y="728"/>
                  </a:lnTo>
                  <a:lnTo>
                    <a:pt x="989" y="786"/>
                  </a:lnTo>
                  <a:lnTo>
                    <a:pt x="968" y="835"/>
                  </a:lnTo>
                  <a:lnTo>
                    <a:pt x="940" y="877"/>
                  </a:lnTo>
                  <a:lnTo>
                    <a:pt x="909" y="913"/>
                  </a:lnTo>
                  <a:lnTo>
                    <a:pt x="873" y="943"/>
                  </a:lnTo>
                  <a:lnTo>
                    <a:pt x="837" y="967"/>
                  </a:lnTo>
                  <a:lnTo>
                    <a:pt x="797" y="986"/>
                  </a:lnTo>
                  <a:lnTo>
                    <a:pt x="758" y="1002"/>
                  </a:lnTo>
                  <a:lnTo>
                    <a:pt x="720" y="1013"/>
                  </a:lnTo>
                  <a:lnTo>
                    <a:pt x="685" y="1021"/>
                  </a:lnTo>
                  <a:lnTo>
                    <a:pt x="652" y="1027"/>
                  </a:lnTo>
                  <a:lnTo>
                    <a:pt x="623" y="1030"/>
                  </a:lnTo>
                  <a:lnTo>
                    <a:pt x="602" y="1031"/>
                  </a:lnTo>
                  <a:lnTo>
                    <a:pt x="587" y="1032"/>
                  </a:lnTo>
                  <a:lnTo>
                    <a:pt x="579" y="1032"/>
                  </a:lnTo>
                  <a:lnTo>
                    <a:pt x="544" y="1032"/>
                  </a:lnTo>
                  <a:lnTo>
                    <a:pt x="512" y="1030"/>
                  </a:lnTo>
                  <a:lnTo>
                    <a:pt x="479" y="1028"/>
                  </a:lnTo>
                  <a:lnTo>
                    <a:pt x="448" y="1024"/>
                  </a:lnTo>
                  <a:lnTo>
                    <a:pt x="418" y="1019"/>
                  </a:lnTo>
                  <a:lnTo>
                    <a:pt x="390" y="1013"/>
                  </a:lnTo>
                  <a:lnTo>
                    <a:pt x="362" y="1006"/>
                  </a:lnTo>
                  <a:lnTo>
                    <a:pt x="335" y="998"/>
                  </a:lnTo>
                  <a:lnTo>
                    <a:pt x="310" y="989"/>
                  </a:lnTo>
                  <a:lnTo>
                    <a:pt x="286" y="978"/>
                  </a:lnTo>
                  <a:lnTo>
                    <a:pt x="263" y="968"/>
                  </a:lnTo>
                  <a:lnTo>
                    <a:pt x="241" y="955"/>
                  </a:lnTo>
                  <a:lnTo>
                    <a:pt x="219" y="941"/>
                  </a:lnTo>
                  <a:lnTo>
                    <a:pt x="200" y="928"/>
                  </a:lnTo>
                  <a:lnTo>
                    <a:pt x="181" y="911"/>
                  </a:lnTo>
                  <a:lnTo>
                    <a:pt x="164" y="895"/>
                  </a:lnTo>
                  <a:lnTo>
                    <a:pt x="129" y="855"/>
                  </a:lnTo>
                  <a:lnTo>
                    <a:pt x="103" y="813"/>
                  </a:lnTo>
                  <a:lnTo>
                    <a:pt x="84" y="774"/>
                  </a:lnTo>
                  <a:lnTo>
                    <a:pt x="72" y="737"/>
                  </a:lnTo>
                  <a:lnTo>
                    <a:pt x="65" y="705"/>
                  </a:lnTo>
                  <a:lnTo>
                    <a:pt x="60" y="680"/>
                  </a:lnTo>
                  <a:lnTo>
                    <a:pt x="59" y="663"/>
                  </a:lnTo>
                  <a:lnTo>
                    <a:pt x="59" y="657"/>
                  </a:lnTo>
                  <a:lnTo>
                    <a:pt x="66" y="595"/>
                  </a:lnTo>
                  <a:lnTo>
                    <a:pt x="80" y="533"/>
                  </a:lnTo>
                  <a:lnTo>
                    <a:pt x="101" y="475"/>
                  </a:lnTo>
                  <a:lnTo>
                    <a:pt x="125" y="419"/>
                  </a:lnTo>
                  <a:lnTo>
                    <a:pt x="152" y="366"/>
                  </a:lnTo>
                  <a:lnTo>
                    <a:pt x="183" y="316"/>
                  </a:lnTo>
                  <a:lnTo>
                    <a:pt x="216" y="270"/>
                  </a:lnTo>
                  <a:lnTo>
                    <a:pt x="249" y="227"/>
                  </a:lnTo>
                  <a:lnTo>
                    <a:pt x="283" y="188"/>
                  </a:lnTo>
                  <a:lnTo>
                    <a:pt x="314" y="154"/>
                  </a:lnTo>
                  <a:lnTo>
                    <a:pt x="344" y="123"/>
                  </a:lnTo>
                  <a:lnTo>
                    <a:pt x="371" y="99"/>
                  </a:lnTo>
                  <a:lnTo>
                    <a:pt x="393" y="78"/>
                  </a:lnTo>
                  <a:lnTo>
                    <a:pt x="412" y="63"/>
                  </a:lnTo>
                  <a:lnTo>
                    <a:pt x="423" y="54"/>
                  </a:lnTo>
                  <a:lnTo>
                    <a:pt x="428" y="51"/>
                  </a:lnTo>
                  <a:lnTo>
                    <a:pt x="391" y="3"/>
                  </a:lnTo>
                  <a:lnTo>
                    <a:pt x="384" y="8"/>
                  </a:lnTo>
                  <a:lnTo>
                    <a:pt x="370" y="20"/>
                  </a:lnTo>
                  <a:lnTo>
                    <a:pt x="350" y="37"/>
                  </a:lnTo>
                  <a:lnTo>
                    <a:pt x="326" y="59"/>
                  </a:lnTo>
                  <a:lnTo>
                    <a:pt x="297" y="85"/>
                  </a:lnTo>
                  <a:lnTo>
                    <a:pt x="266" y="117"/>
                  </a:lnTo>
                  <a:lnTo>
                    <a:pt x="233" y="154"/>
                  </a:lnTo>
                  <a:lnTo>
                    <a:pt x="197" y="196"/>
                  </a:lnTo>
                  <a:lnTo>
                    <a:pt x="163" y="241"/>
                  </a:lnTo>
                  <a:lnTo>
                    <a:pt x="129" y="290"/>
                  </a:lnTo>
                  <a:lnTo>
                    <a:pt x="97" y="343"/>
                  </a:lnTo>
                  <a:lnTo>
                    <a:pt x="68" y="400"/>
                  </a:lnTo>
                  <a:lnTo>
                    <a:pt x="43" y="459"/>
                  </a:lnTo>
                  <a:lnTo>
                    <a:pt x="22" y="522"/>
                  </a:lnTo>
                  <a:lnTo>
                    <a:pt x="8" y="586"/>
                  </a:lnTo>
                  <a:lnTo>
                    <a:pt x="0" y="654"/>
                  </a:lnTo>
                  <a:lnTo>
                    <a:pt x="0" y="664"/>
                  </a:lnTo>
                  <a:lnTo>
                    <a:pt x="1" y="684"/>
                  </a:lnTo>
                  <a:lnTo>
                    <a:pt x="6" y="714"/>
                  </a:lnTo>
                  <a:lnTo>
                    <a:pt x="15" y="752"/>
                  </a:lnTo>
                  <a:lnTo>
                    <a:pt x="29" y="795"/>
                  </a:lnTo>
                  <a:lnTo>
                    <a:pt x="50" y="841"/>
                  </a:lnTo>
                  <a:lnTo>
                    <a:pt x="80" y="890"/>
                  </a:lnTo>
                  <a:lnTo>
                    <a:pt x="120" y="937"/>
                  </a:lnTo>
                  <a:lnTo>
                    <a:pt x="140" y="955"/>
                  </a:lnTo>
                  <a:lnTo>
                    <a:pt x="160" y="974"/>
                  </a:lnTo>
                  <a:lnTo>
                    <a:pt x="183" y="990"/>
                  </a:lnTo>
                  <a:lnTo>
                    <a:pt x="206" y="1005"/>
                  </a:lnTo>
                  <a:lnTo>
                    <a:pt x="231" y="1019"/>
                  </a:lnTo>
                  <a:lnTo>
                    <a:pt x="257" y="1031"/>
                  </a:lnTo>
                  <a:lnTo>
                    <a:pt x="284" y="1043"/>
                  </a:lnTo>
                  <a:lnTo>
                    <a:pt x="311" y="1053"/>
                  </a:lnTo>
                  <a:lnTo>
                    <a:pt x="341" y="1062"/>
                  </a:lnTo>
                  <a:lnTo>
                    <a:pt x="371" y="1070"/>
                  </a:lnTo>
                  <a:lnTo>
                    <a:pt x="403" y="1077"/>
                  </a:lnTo>
                  <a:lnTo>
                    <a:pt x="436" y="1083"/>
                  </a:lnTo>
                  <a:lnTo>
                    <a:pt x="470" y="1087"/>
                  </a:lnTo>
                  <a:lnTo>
                    <a:pt x="505" y="1090"/>
                  </a:lnTo>
                  <a:lnTo>
                    <a:pt x="542" y="1091"/>
                  </a:lnTo>
                  <a:lnTo>
                    <a:pt x="579" y="1092"/>
                  </a:lnTo>
                  <a:lnTo>
                    <a:pt x="584" y="1092"/>
                  </a:lnTo>
                  <a:lnTo>
                    <a:pt x="600" y="1091"/>
                  </a:lnTo>
                  <a:lnTo>
                    <a:pt x="625" y="1090"/>
                  </a:lnTo>
                  <a:lnTo>
                    <a:pt x="656" y="1085"/>
                  </a:lnTo>
                  <a:lnTo>
                    <a:pt x="693" y="1080"/>
                  </a:lnTo>
                  <a:lnTo>
                    <a:pt x="733" y="1070"/>
                  </a:lnTo>
                  <a:lnTo>
                    <a:pt x="777" y="1057"/>
                  </a:lnTo>
                  <a:lnTo>
                    <a:pt x="822" y="1039"/>
                  </a:lnTo>
                  <a:lnTo>
                    <a:pt x="868" y="1017"/>
                  </a:lnTo>
                  <a:lnTo>
                    <a:pt x="911" y="989"/>
                  </a:lnTo>
                  <a:lnTo>
                    <a:pt x="952" y="954"/>
                  </a:lnTo>
                  <a:lnTo>
                    <a:pt x="989" y="913"/>
                  </a:lnTo>
                  <a:lnTo>
                    <a:pt x="1021" y="863"/>
                  </a:lnTo>
                  <a:lnTo>
                    <a:pt x="1045" y="805"/>
                  </a:lnTo>
                  <a:lnTo>
                    <a:pt x="1061" y="740"/>
                  </a:lnTo>
                  <a:lnTo>
                    <a:pt x="1068" y="664"/>
                  </a:lnTo>
                  <a:lnTo>
                    <a:pt x="1068" y="661"/>
                  </a:lnTo>
                  <a:lnTo>
                    <a:pt x="1068" y="660"/>
                  </a:lnTo>
                  <a:lnTo>
                    <a:pt x="1067" y="653"/>
                  </a:lnTo>
                  <a:lnTo>
                    <a:pt x="1066" y="639"/>
                  </a:lnTo>
                  <a:lnTo>
                    <a:pt x="1062" y="619"/>
                  </a:lnTo>
                  <a:lnTo>
                    <a:pt x="1058" y="591"/>
                  </a:lnTo>
                  <a:lnTo>
                    <a:pt x="1051" y="559"/>
                  </a:lnTo>
                  <a:lnTo>
                    <a:pt x="1042" y="521"/>
                  </a:lnTo>
                  <a:lnTo>
                    <a:pt x="1030" y="478"/>
                  </a:lnTo>
                  <a:lnTo>
                    <a:pt x="1015" y="432"/>
                  </a:lnTo>
                  <a:lnTo>
                    <a:pt x="997" y="384"/>
                  </a:lnTo>
                  <a:lnTo>
                    <a:pt x="975" y="332"/>
                  </a:lnTo>
                  <a:lnTo>
                    <a:pt x="948" y="278"/>
                  </a:lnTo>
                  <a:lnTo>
                    <a:pt x="917" y="222"/>
                  </a:lnTo>
                  <a:lnTo>
                    <a:pt x="881" y="167"/>
                  </a:lnTo>
                  <a:lnTo>
                    <a:pt x="841" y="111"/>
                  </a:lnTo>
                  <a:lnTo>
                    <a:pt x="795" y="54"/>
                  </a:lnTo>
                  <a:lnTo>
                    <a:pt x="743" y="0"/>
                  </a:lnTo>
                  <a:lnTo>
                    <a:pt x="701" y="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5" name="Freeform 75"/>
            <p:cNvSpPr>
              <a:spLocks noChangeAspect="1"/>
            </p:cNvSpPr>
            <p:nvPr/>
          </p:nvSpPr>
          <p:spPr bwMode="auto">
            <a:xfrm>
              <a:off x="2644" y="1729"/>
              <a:ext cx="222" cy="45"/>
            </a:xfrm>
            <a:custGeom>
              <a:avLst/>
              <a:gdLst>
                <a:gd name="T0" fmla="*/ 102 w 443"/>
                <a:gd name="T1" fmla="*/ 1 h 90"/>
                <a:gd name="T2" fmla="*/ 91 w 443"/>
                <a:gd name="T3" fmla="*/ 3 h 90"/>
                <a:gd name="T4" fmla="*/ 81 w 443"/>
                <a:gd name="T5" fmla="*/ 5 h 90"/>
                <a:gd name="T6" fmla="*/ 71 w 443"/>
                <a:gd name="T7" fmla="*/ 6 h 90"/>
                <a:gd name="T8" fmla="*/ 63 w 443"/>
                <a:gd name="T9" fmla="*/ 7 h 90"/>
                <a:gd name="T10" fmla="*/ 54 w 443"/>
                <a:gd name="T11" fmla="*/ 7 h 90"/>
                <a:gd name="T12" fmla="*/ 47 w 443"/>
                <a:gd name="T13" fmla="*/ 7 h 90"/>
                <a:gd name="T14" fmla="*/ 40 w 443"/>
                <a:gd name="T15" fmla="*/ 7 h 90"/>
                <a:gd name="T16" fmla="*/ 34 w 443"/>
                <a:gd name="T17" fmla="*/ 6 h 90"/>
                <a:gd name="T18" fmla="*/ 29 w 443"/>
                <a:gd name="T19" fmla="*/ 6 h 90"/>
                <a:gd name="T20" fmla="*/ 24 w 443"/>
                <a:gd name="T21" fmla="*/ 5 h 90"/>
                <a:gd name="T22" fmla="*/ 20 w 443"/>
                <a:gd name="T23" fmla="*/ 4 h 90"/>
                <a:gd name="T24" fmla="*/ 17 w 443"/>
                <a:gd name="T25" fmla="*/ 3 h 90"/>
                <a:gd name="T26" fmla="*/ 14 w 443"/>
                <a:gd name="T27" fmla="*/ 3 h 90"/>
                <a:gd name="T28" fmla="*/ 12 w 443"/>
                <a:gd name="T29" fmla="*/ 1 h 90"/>
                <a:gd name="T30" fmla="*/ 11 w 443"/>
                <a:gd name="T31" fmla="*/ 1 h 90"/>
                <a:gd name="T32" fmla="*/ 11 w 443"/>
                <a:gd name="T33" fmla="*/ 1 h 90"/>
                <a:gd name="T34" fmla="*/ 10 w 443"/>
                <a:gd name="T35" fmla="*/ 1 h 90"/>
                <a:gd name="T36" fmla="*/ 8 w 443"/>
                <a:gd name="T37" fmla="*/ 0 h 90"/>
                <a:gd name="T38" fmla="*/ 7 w 443"/>
                <a:gd name="T39" fmla="*/ 0 h 90"/>
                <a:gd name="T40" fmla="*/ 6 w 443"/>
                <a:gd name="T41" fmla="*/ 1 h 90"/>
                <a:gd name="T42" fmla="*/ 4 w 443"/>
                <a:gd name="T43" fmla="*/ 1 h 90"/>
                <a:gd name="T44" fmla="*/ 3 w 443"/>
                <a:gd name="T45" fmla="*/ 1 h 90"/>
                <a:gd name="T46" fmla="*/ 2 w 443"/>
                <a:gd name="T47" fmla="*/ 3 h 90"/>
                <a:gd name="T48" fmla="*/ 1 w 443"/>
                <a:gd name="T49" fmla="*/ 4 h 90"/>
                <a:gd name="T50" fmla="*/ 0 w 443"/>
                <a:gd name="T51" fmla="*/ 6 h 90"/>
                <a:gd name="T52" fmla="*/ 1 w 443"/>
                <a:gd name="T53" fmla="*/ 10 h 90"/>
                <a:gd name="T54" fmla="*/ 2 w 443"/>
                <a:gd name="T55" fmla="*/ 12 h 90"/>
                <a:gd name="T56" fmla="*/ 4 w 443"/>
                <a:gd name="T57" fmla="*/ 14 h 90"/>
                <a:gd name="T58" fmla="*/ 5 w 443"/>
                <a:gd name="T59" fmla="*/ 14 h 90"/>
                <a:gd name="T60" fmla="*/ 6 w 443"/>
                <a:gd name="T61" fmla="*/ 15 h 90"/>
                <a:gd name="T62" fmla="*/ 8 w 443"/>
                <a:gd name="T63" fmla="*/ 15 h 90"/>
                <a:gd name="T64" fmla="*/ 11 w 443"/>
                <a:gd name="T65" fmla="*/ 17 h 90"/>
                <a:gd name="T66" fmla="*/ 15 w 443"/>
                <a:gd name="T67" fmla="*/ 18 h 90"/>
                <a:gd name="T68" fmla="*/ 20 w 443"/>
                <a:gd name="T69" fmla="*/ 19 h 90"/>
                <a:gd name="T70" fmla="*/ 25 w 443"/>
                <a:gd name="T71" fmla="*/ 20 h 90"/>
                <a:gd name="T72" fmla="*/ 31 w 443"/>
                <a:gd name="T73" fmla="*/ 21 h 90"/>
                <a:gd name="T74" fmla="*/ 37 w 443"/>
                <a:gd name="T75" fmla="*/ 22 h 90"/>
                <a:gd name="T76" fmla="*/ 45 w 443"/>
                <a:gd name="T77" fmla="*/ 23 h 90"/>
                <a:gd name="T78" fmla="*/ 53 w 443"/>
                <a:gd name="T79" fmla="*/ 23 h 90"/>
                <a:gd name="T80" fmla="*/ 62 w 443"/>
                <a:gd name="T81" fmla="*/ 22 h 90"/>
                <a:gd name="T82" fmla="*/ 72 w 443"/>
                <a:gd name="T83" fmla="*/ 21 h 90"/>
                <a:gd name="T84" fmla="*/ 82 w 443"/>
                <a:gd name="T85" fmla="*/ 20 h 90"/>
                <a:gd name="T86" fmla="*/ 94 w 443"/>
                <a:gd name="T87" fmla="*/ 18 h 90"/>
                <a:gd name="T88" fmla="*/ 106 w 443"/>
                <a:gd name="T89" fmla="*/ 14 h 90"/>
                <a:gd name="T90" fmla="*/ 108 w 443"/>
                <a:gd name="T91" fmla="*/ 13 h 90"/>
                <a:gd name="T92" fmla="*/ 110 w 443"/>
                <a:gd name="T93" fmla="*/ 11 h 90"/>
                <a:gd name="T94" fmla="*/ 111 w 443"/>
                <a:gd name="T95" fmla="*/ 9 h 90"/>
                <a:gd name="T96" fmla="*/ 111 w 443"/>
                <a:gd name="T97" fmla="*/ 6 h 90"/>
                <a:gd name="T98" fmla="*/ 111 w 443"/>
                <a:gd name="T99" fmla="*/ 4 h 90"/>
                <a:gd name="T100" fmla="*/ 110 w 443"/>
                <a:gd name="T101" fmla="*/ 3 h 90"/>
                <a:gd name="T102" fmla="*/ 109 w 443"/>
                <a:gd name="T103" fmla="*/ 1 h 90"/>
                <a:gd name="T104" fmla="*/ 108 w 443"/>
                <a:gd name="T105" fmla="*/ 1 h 90"/>
                <a:gd name="T106" fmla="*/ 106 w 443"/>
                <a:gd name="T107" fmla="*/ 1 h 90"/>
                <a:gd name="T108" fmla="*/ 105 w 443"/>
                <a:gd name="T109" fmla="*/ 0 h 90"/>
                <a:gd name="T110" fmla="*/ 103 w 443"/>
                <a:gd name="T111" fmla="*/ 0 h 90"/>
                <a:gd name="T112" fmla="*/ 102 w 443"/>
                <a:gd name="T113" fmla="*/ 1 h 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3"/>
                <a:gd name="T172" fmla="*/ 0 h 90"/>
                <a:gd name="T173" fmla="*/ 443 w 443"/>
                <a:gd name="T174" fmla="*/ 90 h 9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3" h="90">
                  <a:moveTo>
                    <a:pt x="406" y="1"/>
                  </a:moveTo>
                  <a:lnTo>
                    <a:pt x="363" y="11"/>
                  </a:lnTo>
                  <a:lnTo>
                    <a:pt x="322" y="19"/>
                  </a:lnTo>
                  <a:lnTo>
                    <a:pt x="284" y="25"/>
                  </a:lnTo>
                  <a:lnTo>
                    <a:pt x="249" y="29"/>
                  </a:lnTo>
                  <a:lnTo>
                    <a:pt x="216" y="30"/>
                  </a:lnTo>
                  <a:lnTo>
                    <a:pt x="186" y="30"/>
                  </a:lnTo>
                  <a:lnTo>
                    <a:pt x="159" y="29"/>
                  </a:lnTo>
                  <a:lnTo>
                    <a:pt x="135" y="26"/>
                  </a:lnTo>
                  <a:lnTo>
                    <a:pt x="114" y="23"/>
                  </a:lnTo>
                  <a:lnTo>
                    <a:pt x="95" y="19"/>
                  </a:lnTo>
                  <a:lnTo>
                    <a:pt x="79" y="16"/>
                  </a:lnTo>
                  <a:lnTo>
                    <a:pt x="67" y="11"/>
                  </a:lnTo>
                  <a:lnTo>
                    <a:pt x="56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3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5" y="3"/>
                  </a:lnTo>
                  <a:lnTo>
                    <a:pt x="10" y="7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6" y="48"/>
                  </a:lnTo>
                  <a:lnTo>
                    <a:pt x="15" y="56"/>
                  </a:lnTo>
                  <a:lnTo>
                    <a:pt x="17" y="57"/>
                  </a:lnTo>
                  <a:lnTo>
                    <a:pt x="23" y="60"/>
                  </a:lnTo>
                  <a:lnTo>
                    <a:pt x="32" y="63"/>
                  </a:lnTo>
                  <a:lnTo>
                    <a:pt x="44" y="68"/>
                  </a:lnTo>
                  <a:lnTo>
                    <a:pt x="59" y="71"/>
                  </a:lnTo>
                  <a:lnTo>
                    <a:pt x="77" y="76"/>
                  </a:lnTo>
                  <a:lnTo>
                    <a:pt x="98" y="80"/>
                  </a:lnTo>
                  <a:lnTo>
                    <a:pt x="122" y="84"/>
                  </a:lnTo>
                  <a:lnTo>
                    <a:pt x="148" y="87"/>
                  </a:lnTo>
                  <a:lnTo>
                    <a:pt x="178" y="89"/>
                  </a:lnTo>
                  <a:lnTo>
                    <a:pt x="212" y="90"/>
                  </a:lnTo>
                  <a:lnTo>
                    <a:pt x="248" y="87"/>
                  </a:lnTo>
                  <a:lnTo>
                    <a:pt x="287" y="84"/>
                  </a:lnTo>
                  <a:lnTo>
                    <a:pt x="328" y="78"/>
                  </a:lnTo>
                  <a:lnTo>
                    <a:pt x="373" y="70"/>
                  </a:lnTo>
                  <a:lnTo>
                    <a:pt x="421" y="59"/>
                  </a:lnTo>
                  <a:lnTo>
                    <a:pt x="432" y="53"/>
                  </a:lnTo>
                  <a:lnTo>
                    <a:pt x="440" y="45"/>
                  </a:lnTo>
                  <a:lnTo>
                    <a:pt x="443" y="33"/>
                  </a:lnTo>
                  <a:lnTo>
                    <a:pt x="443" y="22"/>
                  </a:lnTo>
                  <a:lnTo>
                    <a:pt x="441" y="16"/>
                  </a:lnTo>
                  <a:lnTo>
                    <a:pt x="438" y="11"/>
                  </a:lnTo>
                  <a:lnTo>
                    <a:pt x="434" y="7"/>
                  </a:lnTo>
                  <a:lnTo>
                    <a:pt x="430" y="3"/>
                  </a:lnTo>
                  <a:lnTo>
                    <a:pt x="424" y="1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40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6" name="Freeform 76"/>
            <p:cNvSpPr>
              <a:spLocks noChangeAspect="1"/>
            </p:cNvSpPr>
            <p:nvPr/>
          </p:nvSpPr>
          <p:spPr bwMode="auto">
            <a:xfrm>
              <a:off x="2555" y="1570"/>
              <a:ext cx="436" cy="180"/>
            </a:xfrm>
            <a:custGeom>
              <a:avLst/>
              <a:gdLst>
                <a:gd name="T0" fmla="*/ 70 w 872"/>
                <a:gd name="T1" fmla="*/ 14 h 359"/>
                <a:gd name="T2" fmla="*/ 67 w 872"/>
                <a:gd name="T3" fmla="*/ 14 h 359"/>
                <a:gd name="T4" fmla="*/ 61 w 872"/>
                <a:gd name="T5" fmla="*/ 13 h 359"/>
                <a:gd name="T6" fmla="*/ 56 w 872"/>
                <a:gd name="T7" fmla="*/ 11 h 359"/>
                <a:gd name="T8" fmla="*/ 50 w 872"/>
                <a:gd name="T9" fmla="*/ 8 h 359"/>
                <a:gd name="T10" fmla="*/ 36 w 872"/>
                <a:gd name="T11" fmla="*/ 6 h 359"/>
                <a:gd name="T12" fmla="*/ 18 w 872"/>
                <a:gd name="T13" fmla="*/ 8 h 359"/>
                <a:gd name="T14" fmla="*/ 9 w 872"/>
                <a:gd name="T15" fmla="*/ 13 h 359"/>
                <a:gd name="T16" fmla="*/ 10 w 872"/>
                <a:gd name="T17" fmla="*/ 26 h 359"/>
                <a:gd name="T18" fmla="*/ 38 w 872"/>
                <a:gd name="T19" fmla="*/ 54 h 359"/>
                <a:gd name="T20" fmla="*/ 48 w 872"/>
                <a:gd name="T21" fmla="*/ 82 h 359"/>
                <a:gd name="T22" fmla="*/ 63 w 872"/>
                <a:gd name="T23" fmla="*/ 90 h 359"/>
                <a:gd name="T24" fmla="*/ 61 w 872"/>
                <a:gd name="T25" fmla="*/ 74 h 359"/>
                <a:gd name="T26" fmla="*/ 49 w 872"/>
                <a:gd name="T27" fmla="*/ 42 h 359"/>
                <a:gd name="T28" fmla="*/ 31 w 872"/>
                <a:gd name="T29" fmla="*/ 21 h 359"/>
                <a:gd name="T30" fmla="*/ 35 w 872"/>
                <a:gd name="T31" fmla="*/ 21 h 359"/>
                <a:gd name="T32" fmla="*/ 40 w 872"/>
                <a:gd name="T33" fmla="*/ 21 h 359"/>
                <a:gd name="T34" fmla="*/ 46 w 872"/>
                <a:gd name="T35" fmla="*/ 23 h 359"/>
                <a:gd name="T36" fmla="*/ 52 w 872"/>
                <a:gd name="T37" fmla="*/ 25 h 359"/>
                <a:gd name="T38" fmla="*/ 56 w 872"/>
                <a:gd name="T39" fmla="*/ 26 h 359"/>
                <a:gd name="T40" fmla="*/ 65 w 872"/>
                <a:gd name="T41" fmla="*/ 29 h 359"/>
                <a:gd name="T42" fmla="*/ 74 w 872"/>
                <a:gd name="T43" fmla="*/ 28 h 359"/>
                <a:gd name="T44" fmla="*/ 85 w 872"/>
                <a:gd name="T45" fmla="*/ 21 h 359"/>
                <a:gd name="T46" fmla="*/ 101 w 872"/>
                <a:gd name="T47" fmla="*/ 16 h 359"/>
                <a:gd name="T48" fmla="*/ 117 w 872"/>
                <a:gd name="T49" fmla="*/ 18 h 359"/>
                <a:gd name="T50" fmla="*/ 133 w 872"/>
                <a:gd name="T51" fmla="*/ 31 h 359"/>
                <a:gd name="T52" fmla="*/ 149 w 872"/>
                <a:gd name="T53" fmla="*/ 33 h 359"/>
                <a:gd name="T54" fmla="*/ 163 w 872"/>
                <a:gd name="T55" fmla="*/ 29 h 359"/>
                <a:gd name="T56" fmla="*/ 150 w 872"/>
                <a:gd name="T57" fmla="*/ 46 h 359"/>
                <a:gd name="T58" fmla="*/ 141 w 872"/>
                <a:gd name="T59" fmla="*/ 67 h 359"/>
                <a:gd name="T60" fmla="*/ 152 w 872"/>
                <a:gd name="T61" fmla="*/ 85 h 359"/>
                <a:gd name="T62" fmla="*/ 167 w 872"/>
                <a:gd name="T63" fmla="*/ 47 h 359"/>
                <a:gd name="T64" fmla="*/ 188 w 872"/>
                <a:gd name="T65" fmla="*/ 26 h 359"/>
                <a:gd name="T66" fmla="*/ 218 w 872"/>
                <a:gd name="T67" fmla="*/ 6 h 359"/>
                <a:gd name="T68" fmla="*/ 186 w 872"/>
                <a:gd name="T69" fmla="*/ 8 h 359"/>
                <a:gd name="T70" fmla="*/ 177 w 872"/>
                <a:gd name="T71" fmla="*/ 9 h 359"/>
                <a:gd name="T72" fmla="*/ 166 w 872"/>
                <a:gd name="T73" fmla="*/ 11 h 359"/>
                <a:gd name="T74" fmla="*/ 153 w 872"/>
                <a:gd name="T75" fmla="*/ 17 h 359"/>
                <a:gd name="T76" fmla="*/ 143 w 872"/>
                <a:gd name="T77" fmla="*/ 18 h 359"/>
                <a:gd name="T78" fmla="*/ 134 w 872"/>
                <a:gd name="T79" fmla="*/ 13 h 359"/>
                <a:gd name="T80" fmla="*/ 123 w 872"/>
                <a:gd name="T81" fmla="*/ 5 h 359"/>
                <a:gd name="T82" fmla="*/ 111 w 872"/>
                <a:gd name="T83" fmla="*/ 1 h 359"/>
                <a:gd name="T84" fmla="*/ 100 w 872"/>
                <a:gd name="T85" fmla="*/ 1 h 359"/>
                <a:gd name="T86" fmla="*/ 88 w 872"/>
                <a:gd name="T87" fmla="*/ 4 h 359"/>
                <a:gd name="T88" fmla="*/ 76 w 872"/>
                <a:gd name="T89" fmla="*/ 9 h 3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72"/>
                <a:gd name="T136" fmla="*/ 0 h 359"/>
                <a:gd name="T137" fmla="*/ 872 w 872"/>
                <a:gd name="T138" fmla="*/ 359 h 3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72" h="359">
                  <a:moveTo>
                    <a:pt x="289" y="45"/>
                  </a:moveTo>
                  <a:lnTo>
                    <a:pt x="283" y="49"/>
                  </a:lnTo>
                  <a:lnTo>
                    <a:pt x="278" y="53"/>
                  </a:lnTo>
                  <a:lnTo>
                    <a:pt x="273" y="55"/>
                  </a:lnTo>
                  <a:lnTo>
                    <a:pt x="270" y="55"/>
                  </a:lnTo>
                  <a:lnTo>
                    <a:pt x="265" y="55"/>
                  </a:lnTo>
                  <a:lnTo>
                    <a:pt x="261" y="54"/>
                  </a:lnTo>
                  <a:lnTo>
                    <a:pt x="255" y="53"/>
                  </a:lnTo>
                  <a:lnTo>
                    <a:pt x="247" y="49"/>
                  </a:lnTo>
                  <a:lnTo>
                    <a:pt x="241" y="47"/>
                  </a:lnTo>
                  <a:lnTo>
                    <a:pt x="234" y="44"/>
                  </a:lnTo>
                  <a:lnTo>
                    <a:pt x="227" y="41"/>
                  </a:lnTo>
                  <a:lnTo>
                    <a:pt x="219" y="38"/>
                  </a:lnTo>
                  <a:lnTo>
                    <a:pt x="210" y="34"/>
                  </a:lnTo>
                  <a:lnTo>
                    <a:pt x="200" y="32"/>
                  </a:lnTo>
                  <a:lnTo>
                    <a:pt x="188" y="29"/>
                  </a:lnTo>
                  <a:lnTo>
                    <a:pt x="177" y="26"/>
                  </a:lnTo>
                  <a:lnTo>
                    <a:pt x="143" y="23"/>
                  </a:lnTo>
                  <a:lnTo>
                    <a:pt x="114" y="23"/>
                  </a:lnTo>
                  <a:lnTo>
                    <a:pt x="90" y="26"/>
                  </a:lnTo>
                  <a:lnTo>
                    <a:pt x="69" y="31"/>
                  </a:lnTo>
                  <a:lnTo>
                    <a:pt x="53" y="38"/>
                  </a:lnTo>
                  <a:lnTo>
                    <a:pt x="42" y="45"/>
                  </a:lnTo>
                  <a:lnTo>
                    <a:pt x="34" y="49"/>
                  </a:lnTo>
                  <a:lnTo>
                    <a:pt x="30" y="53"/>
                  </a:lnTo>
                  <a:lnTo>
                    <a:pt x="0" y="82"/>
                  </a:lnTo>
                  <a:lnTo>
                    <a:pt x="37" y="101"/>
                  </a:lnTo>
                  <a:lnTo>
                    <a:pt x="87" y="135"/>
                  </a:lnTo>
                  <a:lnTo>
                    <a:pt x="125" y="174"/>
                  </a:lnTo>
                  <a:lnTo>
                    <a:pt x="152" y="215"/>
                  </a:lnTo>
                  <a:lnTo>
                    <a:pt x="172" y="257"/>
                  </a:lnTo>
                  <a:lnTo>
                    <a:pt x="183" y="295"/>
                  </a:lnTo>
                  <a:lnTo>
                    <a:pt x="189" y="327"/>
                  </a:lnTo>
                  <a:lnTo>
                    <a:pt x="193" y="349"/>
                  </a:lnTo>
                  <a:lnTo>
                    <a:pt x="193" y="359"/>
                  </a:lnTo>
                  <a:lnTo>
                    <a:pt x="253" y="358"/>
                  </a:lnTo>
                  <a:lnTo>
                    <a:pt x="253" y="348"/>
                  </a:lnTo>
                  <a:lnTo>
                    <a:pt x="250" y="326"/>
                  </a:lnTo>
                  <a:lnTo>
                    <a:pt x="245" y="295"/>
                  </a:lnTo>
                  <a:lnTo>
                    <a:pt x="234" y="257"/>
                  </a:lnTo>
                  <a:lnTo>
                    <a:pt x="218" y="213"/>
                  </a:lnTo>
                  <a:lnTo>
                    <a:pt x="194" y="168"/>
                  </a:lnTo>
                  <a:lnTo>
                    <a:pt x="160" y="124"/>
                  </a:lnTo>
                  <a:lnTo>
                    <a:pt x="118" y="83"/>
                  </a:lnTo>
                  <a:lnTo>
                    <a:pt x="124" y="83"/>
                  </a:lnTo>
                  <a:lnTo>
                    <a:pt x="128" y="82"/>
                  </a:lnTo>
                  <a:lnTo>
                    <a:pt x="134" y="82"/>
                  </a:lnTo>
                  <a:lnTo>
                    <a:pt x="140" y="82"/>
                  </a:lnTo>
                  <a:lnTo>
                    <a:pt x="145" y="83"/>
                  </a:lnTo>
                  <a:lnTo>
                    <a:pt x="152" y="83"/>
                  </a:lnTo>
                  <a:lnTo>
                    <a:pt x="158" y="84"/>
                  </a:lnTo>
                  <a:lnTo>
                    <a:pt x="165" y="85"/>
                  </a:lnTo>
                  <a:lnTo>
                    <a:pt x="175" y="87"/>
                  </a:lnTo>
                  <a:lnTo>
                    <a:pt x="183" y="90"/>
                  </a:lnTo>
                  <a:lnTo>
                    <a:pt x="193" y="92"/>
                  </a:lnTo>
                  <a:lnTo>
                    <a:pt x="200" y="94"/>
                  </a:lnTo>
                  <a:lnTo>
                    <a:pt x="207" y="97"/>
                  </a:lnTo>
                  <a:lnTo>
                    <a:pt x="212" y="99"/>
                  </a:lnTo>
                  <a:lnTo>
                    <a:pt x="218" y="101"/>
                  </a:lnTo>
                  <a:lnTo>
                    <a:pt x="224" y="104"/>
                  </a:lnTo>
                  <a:lnTo>
                    <a:pt x="236" y="108"/>
                  </a:lnTo>
                  <a:lnTo>
                    <a:pt x="247" y="112"/>
                  </a:lnTo>
                  <a:lnTo>
                    <a:pt x="258" y="115"/>
                  </a:lnTo>
                  <a:lnTo>
                    <a:pt x="270" y="115"/>
                  </a:lnTo>
                  <a:lnTo>
                    <a:pt x="281" y="114"/>
                  </a:lnTo>
                  <a:lnTo>
                    <a:pt x="294" y="109"/>
                  </a:lnTo>
                  <a:lnTo>
                    <a:pt x="309" y="104"/>
                  </a:lnTo>
                  <a:lnTo>
                    <a:pt x="324" y="93"/>
                  </a:lnTo>
                  <a:lnTo>
                    <a:pt x="340" y="83"/>
                  </a:lnTo>
                  <a:lnTo>
                    <a:pt x="360" y="74"/>
                  </a:lnTo>
                  <a:lnTo>
                    <a:pt x="380" y="66"/>
                  </a:lnTo>
                  <a:lnTo>
                    <a:pt x="403" y="61"/>
                  </a:lnTo>
                  <a:lnTo>
                    <a:pt x="427" y="60"/>
                  </a:lnTo>
                  <a:lnTo>
                    <a:pt x="450" y="63"/>
                  </a:lnTo>
                  <a:lnTo>
                    <a:pt x="470" y="72"/>
                  </a:lnTo>
                  <a:lnTo>
                    <a:pt x="490" y="89"/>
                  </a:lnTo>
                  <a:lnTo>
                    <a:pt x="511" y="108"/>
                  </a:lnTo>
                  <a:lnTo>
                    <a:pt x="531" y="122"/>
                  </a:lnTo>
                  <a:lnTo>
                    <a:pt x="553" y="130"/>
                  </a:lnTo>
                  <a:lnTo>
                    <a:pt x="575" y="132"/>
                  </a:lnTo>
                  <a:lnTo>
                    <a:pt x="595" y="131"/>
                  </a:lnTo>
                  <a:lnTo>
                    <a:pt x="614" y="128"/>
                  </a:lnTo>
                  <a:lnTo>
                    <a:pt x="633" y="122"/>
                  </a:lnTo>
                  <a:lnTo>
                    <a:pt x="649" y="115"/>
                  </a:lnTo>
                  <a:lnTo>
                    <a:pt x="632" y="135"/>
                  </a:lnTo>
                  <a:lnTo>
                    <a:pt x="615" y="158"/>
                  </a:lnTo>
                  <a:lnTo>
                    <a:pt x="599" y="181"/>
                  </a:lnTo>
                  <a:lnTo>
                    <a:pt x="585" y="207"/>
                  </a:lnTo>
                  <a:lnTo>
                    <a:pt x="572" y="236"/>
                  </a:lnTo>
                  <a:lnTo>
                    <a:pt x="561" y="266"/>
                  </a:lnTo>
                  <a:lnTo>
                    <a:pt x="552" y="297"/>
                  </a:lnTo>
                  <a:lnTo>
                    <a:pt x="546" y="332"/>
                  </a:lnTo>
                  <a:lnTo>
                    <a:pt x="606" y="339"/>
                  </a:lnTo>
                  <a:lnTo>
                    <a:pt x="619" y="282"/>
                  </a:lnTo>
                  <a:lnTo>
                    <a:pt x="640" y="232"/>
                  </a:lnTo>
                  <a:lnTo>
                    <a:pt x="667" y="188"/>
                  </a:lnTo>
                  <a:lnTo>
                    <a:pt x="697" y="152"/>
                  </a:lnTo>
                  <a:lnTo>
                    <a:pt x="726" y="123"/>
                  </a:lnTo>
                  <a:lnTo>
                    <a:pt x="750" y="101"/>
                  </a:lnTo>
                  <a:lnTo>
                    <a:pt x="767" y="89"/>
                  </a:lnTo>
                  <a:lnTo>
                    <a:pt x="774" y="84"/>
                  </a:lnTo>
                  <a:lnTo>
                    <a:pt x="872" y="24"/>
                  </a:lnTo>
                  <a:lnTo>
                    <a:pt x="757" y="29"/>
                  </a:lnTo>
                  <a:lnTo>
                    <a:pt x="752" y="29"/>
                  </a:lnTo>
                  <a:lnTo>
                    <a:pt x="744" y="30"/>
                  </a:lnTo>
                  <a:lnTo>
                    <a:pt x="734" y="31"/>
                  </a:lnTo>
                  <a:lnTo>
                    <a:pt x="720" y="32"/>
                  </a:lnTo>
                  <a:lnTo>
                    <a:pt x="706" y="34"/>
                  </a:lnTo>
                  <a:lnTo>
                    <a:pt x="691" y="37"/>
                  </a:lnTo>
                  <a:lnTo>
                    <a:pt x="676" y="40"/>
                  </a:lnTo>
                  <a:lnTo>
                    <a:pt x="663" y="44"/>
                  </a:lnTo>
                  <a:lnTo>
                    <a:pt x="640" y="54"/>
                  </a:lnTo>
                  <a:lnTo>
                    <a:pt x="625" y="61"/>
                  </a:lnTo>
                  <a:lnTo>
                    <a:pt x="610" y="67"/>
                  </a:lnTo>
                  <a:lnTo>
                    <a:pt x="596" y="70"/>
                  </a:lnTo>
                  <a:lnTo>
                    <a:pt x="582" y="72"/>
                  </a:lnTo>
                  <a:lnTo>
                    <a:pt x="569" y="71"/>
                  </a:lnTo>
                  <a:lnTo>
                    <a:pt x="558" y="68"/>
                  </a:lnTo>
                  <a:lnTo>
                    <a:pt x="545" y="61"/>
                  </a:lnTo>
                  <a:lnTo>
                    <a:pt x="534" y="49"/>
                  </a:lnTo>
                  <a:lnTo>
                    <a:pt x="521" y="37"/>
                  </a:lnTo>
                  <a:lnTo>
                    <a:pt x="507" y="25"/>
                  </a:lnTo>
                  <a:lnTo>
                    <a:pt x="493" y="17"/>
                  </a:lnTo>
                  <a:lnTo>
                    <a:pt x="478" y="10"/>
                  </a:lnTo>
                  <a:lnTo>
                    <a:pt x="462" y="5"/>
                  </a:lnTo>
                  <a:lnTo>
                    <a:pt x="447" y="1"/>
                  </a:lnTo>
                  <a:lnTo>
                    <a:pt x="431" y="0"/>
                  </a:lnTo>
                  <a:lnTo>
                    <a:pt x="415" y="0"/>
                  </a:lnTo>
                  <a:lnTo>
                    <a:pt x="398" y="1"/>
                  </a:lnTo>
                  <a:lnTo>
                    <a:pt x="382" y="3"/>
                  </a:lnTo>
                  <a:lnTo>
                    <a:pt x="365" y="8"/>
                  </a:lnTo>
                  <a:lnTo>
                    <a:pt x="349" y="13"/>
                  </a:lnTo>
                  <a:lnTo>
                    <a:pt x="333" y="19"/>
                  </a:lnTo>
                  <a:lnTo>
                    <a:pt x="318" y="28"/>
                  </a:lnTo>
                  <a:lnTo>
                    <a:pt x="303" y="36"/>
                  </a:lnTo>
                  <a:lnTo>
                    <a:pt x="289" y="4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7" name="Freeform 77"/>
            <p:cNvSpPr>
              <a:spLocks noChangeAspect="1"/>
            </p:cNvSpPr>
            <p:nvPr/>
          </p:nvSpPr>
          <p:spPr bwMode="auto">
            <a:xfrm>
              <a:off x="2682" y="1651"/>
              <a:ext cx="46" cy="105"/>
            </a:xfrm>
            <a:custGeom>
              <a:avLst/>
              <a:gdLst>
                <a:gd name="T0" fmla="*/ 1 w 92"/>
                <a:gd name="T1" fmla="*/ 1 h 210"/>
                <a:gd name="T2" fmla="*/ 1 w 92"/>
                <a:gd name="T3" fmla="*/ 2 h 210"/>
                <a:gd name="T4" fmla="*/ 0 w 92"/>
                <a:gd name="T5" fmla="*/ 3 h 210"/>
                <a:gd name="T6" fmla="*/ 1 w 92"/>
                <a:gd name="T7" fmla="*/ 5 h 210"/>
                <a:gd name="T8" fmla="*/ 1 w 92"/>
                <a:gd name="T9" fmla="*/ 7 h 210"/>
                <a:gd name="T10" fmla="*/ 6 w 92"/>
                <a:gd name="T11" fmla="*/ 13 h 210"/>
                <a:gd name="T12" fmla="*/ 9 w 92"/>
                <a:gd name="T13" fmla="*/ 19 h 210"/>
                <a:gd name="T14" fmla="*/ 12 w 92"/>
                <a:gd name="T15" fmla="*/ 26 h 210"/>
                <a:gd name="T16" fmla="*/ 13 w 92"/>
                <a:gd name="T17" fmla="*/ 33 h 210"/>
                <a:gd name="T18" fmla="*/ 14 w 92"/>
                <a:gd name="T19" fmla="*/ 39 h 210"/>
                <a:gd name="T20" fmla="*/ 15 w 92"/>
                <a:gd name="T21" fmla="*/ 45 h 210"/>
                <a:gd name="T22" fmla="*/ 15 w 92"/>
                <a:gd name="T23" fmla="*/ 48 h 210"/>
                <a:gd name="T24" fmla="*/ 15 w 92"/>
                <a:gd name="T25" fmla="*/ 49 h 210"/>
                <a:gd name="T26" fmla="*/ 16 w 92"/>
                <a:gd name="T27" fmla="*/ 51 h 210"/>
                <a:gd name="T28" fmla="*/ 17 w 92"/>
                <a:gd name="T29" fmla="*/ 52 h 210"/>
                <a:gd name="T30" fmla="*/ 18 w 92"/>
                <a:gd name="T31" fmla="*/ 53 h 210"/>
                <a:gd name="T32" fmla="*/ 20 w 92"/>
                <a:gd name="T33" fmla="*/ 53 h 210"/>
                <a:gd name="T34" fmla="*/ 21 w 92"/>
                <a:gd name="T35" fmla="*/ 52 h 210"/>
                <a:gd name="T36" fmla="*/ 23 w 92"/>
                <a:gd name="T37" fmla="*/ 51 h 210"/>
                <a:gd name="T38" fmla="*/ 23 w 92"/>
                <a:gd name="T39" fmla="*/ 50 h 210"/>
                <a:gd name="T40" fmla="*/ 23 w 92"/>
                <a:gd name="T41" fmla="*/ 49 h 210"/>
                <a:gd name="T42" fmla="*/ 23 w 92"/>
                <a:gd name="T43" fmla="*/ 47 h 210"/>
                <a:gd name="T44" fmla="*/ 23 w 92"/>
                <a:gd name="T45" fmla="*/ 43 h 210"/>
                <a:gd name="T46" fmla="*/ 22 w 92"/>
                <a:gd name="T47" fmla="*/ 38 h 210"/>
                <a:gd name="T48" fmla="*/ 21 w 92"/>
                <a:gd name="T49" fmla="*/ 30 h 210"/>
                <a:gd name="T50" fmla="*/ 18 w 92"/>
                <a:gd name="T51" fmla="*/ 23 h 210"/>
                <a:gd name="T52" fmla="*/ 15 w 92"/>
                <a:gd name="T53" fmla="*/ 15 h 210"/>
                <a:gd name="T54" fmla="*/ 12 w 92"/>
                <a:gd name="T55" fmla="*/ 7 h 210"/>
                <a:gd name="T56" fmla="*/ 6 w 92"/>
                <a:gd name="T57" fmla="*/ 2 h 210"/>
                <a:gd name="T58" fmla="*/ 6 w 92"/>
                <a:gd name="T59" fmla="*/ 1 h 210"/>
                <a:gd name="T60" fmla="*/ 4 w 92"/>
                <a:gd name="T61" fmla="*/ 0 h 210"/>
                <a:gd name="T62" fmla="*/ 3 w 92"/>
                <a:gd name="T63" fmla="*/ 1 h 210"/>
                <a:gd name="T64" fmla="*/ 1 w 92"/>
                <a:gd name="T65" fmla="*/ 1 h 2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210"/>
                <a:gd name="T101" fmla="*/ 92 w 92"/>
                <a:gd name="T102" fmla="*/ 210 h 2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210">
                  <a:moveTo>
                    <a:pt x="4" y="4"/>
                  </a:moveTo>
                  <a:lnTo>
                    <a:pt x="1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21" y="49"/>
                  </a:lnTo>
                  <a:lnTo>
                    <a:pt x="34" y="75"/>
                  </a:lnTo>
                  <a:lnTo>
                    <a:pt x="45" y="104"/>
                  </a:lnTo>
                  <a:lnTo>
                    <a:pt x="52" y="132"/>
                  </a:lnTo>
                  <a:lnTo>
                    <a:pt x="57" y="156"/>
                  </a:lnTo>
                  <a:lnTo>
                    <a:pt x="60" y="177"/>
                  </a:lnTo>
                  <a:lnTo>
                    <a:pt x="62" y="190"/>
                  </a:lnTo>
                  <a:lnTo>
                    <a:pt x="62" y="196"/>
                  </a:lnTo>
                  <a:lnTo>
                    <a:pt x="64" y="202"/>
                  </a:lnTo>
                  <a:lnTo>
                    <a:pt x="68" y="206"/>
                  </a:lnTo>
                  <a:lnTo>
                    <a:pt x="72" y="209"/>
                  </a:lnTo>
                  <a:lnTo>
                    <a:pt x="78" y="210"/>
                  </a:lnTo>
                  <a:lnTo>
                    <a:pt x="84" y="208"/>
                  </a:lnTo>
                  <a:lnTo>
                    <a:pt x="89" y="204"/>
                  </a:lnTo>
                  <a:lnTo>
                    <a:pt x="92" y="200"/>
                  </a:lnTo>
                  <a:lnTo>
                    <a:pt x="92" y="194"/>
                  </a:lnTo>
                  <a:lnTo>
                    <a:pt x="92" y="187"/>
                  </a:lnTo>
                  <a:lnTo>
                    <a:pt x="90" y="171"/>
                  </a:lnTo>
                  <a:lnTo>
                    <a:pt x="86" y="149"/>
                  </a:lnTo>
                  <a:lnTo>
                    <a:pt x="81" y="121"/>
                  </a:lnTo>
                  <a:lnTo>
                    <a:pt x="72" y="91"/>
                  </a:lnTo>
                  <a:lnTo>
                    <a:pt x="61" y="60"/>
                  </a:lnTo>
                  <a:lnTo>
                    <a:pt x="46" y="31"/>
                  </a:lnTo>
                  <a:lnTo>
                    <a:pt x="26" y="5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0" y="1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8" name="Freeform 78"/>
            <p:cNvSpPr>
              <a:spLocks noChangeAspect="1"/>
            </p:cNvSpPr>
            <p:nvPr/>
          </p:nvSpPr>
          <p:spPr bwMode="auto">
            <a:xfrm>
              <a:off x="2781" y="1646"/>
              <a:ext cx="60" cy="110"/>
            </a:xfrm>
            <a:custGeom>
              <a:avLst/>
              <a:gdLst>
                <a:gd name="T0" fmla="*/ 24 w 120"/>
                <a:gd name="T1" fmla="*/ 1 h 220"/>
                <a:gd name="T2" fmla="*/ 15 w 120"/>
                <a:gd name="T3" fmla="*/ 9 h 220"/>
                <a:gd name="T4" fmla="*/ 10 w 120"/>
                <a:gd name="T5" fmla="*/ 18 h 220"/>
                <a:gd name="T6" fmla="*/ 6 w 120"/>
                <a:gd name="T7" fmla="*/ 26 h 220"/>
                <a:gd name="T8" fmla="*/ 3 w 120"/>
                <a:gd name="T9" fmla="*/ 34 h 220"/>
                <a:gd name="T10" fmla="*/ 1 w 120"/>
                <a:gd name="T11" fmla="*/ 41 h 220"/>
                <a:gd name="T12" fmla="*/ 0 w 120"/>
                <a:gd name="T13" fmla="*/ 46 h 220"/>
                <a:gd name="T14" fmla="*/ 0 w 120"/>
                <a:gd name="T15" fmla="*/ 50 h 220"/>
                <a:gd name="T16" fmla="*/ 0 w 120"/>
                <a:gd name="T17" fmla="*/ 52 h 220"/>
                <a:gd name="T18" fmla="*/ 1 w 120"/>
                <a:gd name="T19" fmla="*/ 53 h 220"/>
                <a:gd name="T20" fmla="*/ 2 w 120"/>
                <a:gd name="T21" fmla="*/ 54 h 220"/>
                <a:gd name="T22" fmla="*/ 3 w 120"/>
                <a:gd name="T23" fmla="*/ 55 h 220"/>
                <a:gd name="T24" fmla="*/ 4 w 120"/>
                <a:gd name="T25" fmla="*/ 55 h 220"/>
                <a:gd name="T26" fmla="*/ 6 w 120"/>
                <a:gd name="T27" fmla="*/ 55 h 220"/>
                <a:gd name="T28" fmla="*/ 7 w 120"/>
                <a:gd name="T29" fmla="*/ 54 h 220"/>
                <a:gd name="T30" fmla="*/ 8 w 120"/>
                <a:gd name="T31" fmla="*/ 53 h 220"/>
                <a:gd name="T32" fmla="*/ 8 w 120"/>
                <a:gd name="T33" fmla="*/ 51 h 220"/>
                <a:gd name="T34" fmla="*/ 8 w 120"/>
                <a:gd name="T35" fmla="*/ 50 h 220"/>
                <a:gd name="T36" fmla="*/ 8 w 120"/>
                <a:gd name="T37" fmla="*/ 46 h 220"/>
                <a:gd name="T38" fmla="*/ 9 w 120"/>
                <a:gd name="T39" fmla="*/ 42 h 220"/>
                <a:gd name="T40" fmla="*/ 10 w 120"/>
                <a:gd name="T41" fmla="*/ 36 h 220"/>
                <a:gd name="T42" fmla="*/ 12 w 120"/>
                <a:gd name="T43" fmla="*/ 28 h 220"/>
                <a:gd name="T44" fmla="*/ 15 w 120"/>
                <a:gd name="T45" fmla="*/ 22 h 220"/>
                <a:gd name="T46" fmla="*/ 21 w 120"/>
                <a:gd name="T47" fmla="*/ 14 h 220"/>
                <a:gd name="T48" fmla="*/ 29 w 120"/>
                <a:gd name="T49" fmla="*/ 7 h 220"/>
                <a:gd name="T50" fmla="*/ 30 w 120"/>
                <a:gd name="T51" fmla="*/ 6 h 220"/>
                <a:gd name="T52" fmla="*/ 30 w 120"/>
                <a:gd name="T53" fmla="*/ 4 h 220"/>
                <a:gd name="T54" fmla="*/ 30 w 120"/>
                <a:gd name="T55" fmla="*/ 3 h 220"/>
                <a:gd name="T56" fmla="*/ 29 w 120"/>
                <a:gd name="T57" fmla="*/ 2 h 220"/>
                <a:gd name="T58" fmla="*/ 28 w 120"/>
                <a:gd name="T59" fmla="*/ 1 h 220"/>
                <a:gd name="T60" fmla="*/ 27 w 120"/>
                <a:gd name="T61" fmla="*/ 0 h 220"/>
                <a:gd name="T62" fmla="*/ 25 w 120"/>
                <a:gd name="T63" fmla="*/ 0 h 220"/>
                <a:gd name="T64" fmla="*/ 24 w 120"/>
                <a:gd name="T65" fmla="*/ 1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0"/>
                <a:gd name="T100" fmla="*/ 0 h 220"/>
                <a:gd name="T101" fmla="*/ 120 w 120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0" h="220">
                  <a:moveTo>
                    <a:pt x="96" y="3"/>
                  </a:moveTo>
                  <a:lnTo>
                    <a:pt x="62" y="36"/>
                  </a:lnTo>
                  <a:lnTo>
                    <a:pt x="37" y="70"/>
                  </a:lnTo>
                  <a:lnTo>
                    <a:pt x="21" y="104"/>
                  </a:lnTo>
                  <a:lnTo>
                    <a:pt x="9" y="135"/>
                  </a:lnTo>
                  <a:lnTo>
                    <a:pt x="3" y="162"/>
                  </a:lnTo>
                  <a:lnTo>
                    <a:pt x="0" y="184"/>
                  </a:lnTo>
                  <a:lnTo>
                    <a:pt x="0" y="199"/>
                  </a:lnTo>
                  <a:lnTo>
                    <a:pt x="0" y="206"/>
                  </a:lnTo>
                  <a:lnTo>
                    <a:pt x="2" y="212"/>
                  </a:lnTo>
                  <a:lnTo>
                    <a:pt x="6" y="216"/>
                  </a:lnTo>
                  <a:lnTo>
                    <a:pt x="10" y="219"/>
                  </a:lnTo>
                  <a:lnTo>
                    <a:pt x="16" y="220"/>
                  </a:lnTo>
                  <a:lnTo>
                    <a:pt x="22" y="218"/>
                  </a:lnTo>
                  <a:lnTo>
                    <a:pt x="27" y="214"/>
                  </a:lnTo>
                  <a:lnTo>
                    <a:pt x="29" y="210"/>
                  </a:lnTo>
                  <a:lnTo>
                    <a:pt x="30" y="204"/>
                  </a:lnTo>
                  <a:lnTo>
                    <a:pt x="30" y="198"/>
                  </a:lnTo>
                  <a:lnTo>
                    <a:pt x="30" y="184"/>
                  </a:lnTo>
                  <a:lnTo>
                    <a:pt x="33" y="166"/>
                  </a:lnTo>
                  <a:lnTo>
                    <a:pt x="38" y="142"/>
                  </a:lnTo>
                  <a:lnTo>
                    <a:pt x="48" y="114"/>
                  </a:lnTo>
                  <a:lnTo>
                    <a:pt x="63" y="85"/>
                  </a:lnTo>
                  <a:lnTo>
                    <a:pt x="84" y="55"/>
                  </a:lnTo>
                  <a:lnTo>
                    <a:pt x="114" y="26"/>
                  </a:lnTo>
                  <a:lnTo>
                    <a:pt x="119" y="22"/>
                  </a:lnTo>
                  <a:lnTo>
                    <a:pt x="120" y="16"/>
                  </a:lnTo>
                  <a:lnTo>
                    <a:pt x="120" y="10"/>
                  </a:lnTo>
                  <a:lnTo>
                    <a:pt x="116" y="6"/>
                  </a:lnTo>
                  <a:lnTo>
                    <a:pt x="112" y="1"/>
                  </a:lnTo>
                  <a:lnTo>
                    <a:pt x="106" y="0"/>
                  </a:lnTo>
                  <a:lnTo>
                    <a:pt x="100" y="0"/>
                  </a:lnTo>
                  <a:lnTo>
                    <a:pt x="96" y="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9" name="Freeform 79"/>
            <p:cNvSpPr>
              <a:spLocks noChangeAspect="1"/>
            </p:cNvSpPr>
            <p:nvPr/>
          </p:nvSpPr>
          <p:spPr bwMode="auto">
            <a:xfrm>
              <a:off x="2740" y="1627"/>
              <a:ext cx="22" cy="52"/>
            </a:xfrm>
            <a:custGeom>
              <a:avLst/>
              <a:gdLst>
                <a:gd name="T0" fmla="*/ 4 w 45"/>
                <a:gd name="T1" fmla="*/ 3 h 104"/>
                <a:gd name="T2" fmla="*/ 3 w 45"/>
                <a:gd name="T3" fmla="*/ 4 h 104"/>
                <a:gd name="T4" fmla="*/ 2 w 45"/>
                <a:gd name="T5" fmla="*/ 9 h 104"/>
                <a:gd name="T6" fmla="*/ 0 w 45"/>
                <a:gd name="T7" fmla="*/ 14 h 104"/>
                <a:gd name="T8" fmla="*/ 0 w 45"/>
                <a:gd name="T9" fmla="*/ 23 h 104"/>
                <a:gd name="T10" fmla="*/ 0 w 45"/>
                <a:gd name="T11" fmla="*/ 24 h 104"/>
                <a:gd name="T12" fmla="*/ 1 w 45"/>
                <a:gd name="T13" fmla="*/ 25 h 104"/>
                <a:gd name="T14" fmla="*/ 2 w 45"/>
                <a:gd name="T15" fmla="*/ 26 h 104"/>
                <a:gd name="T16" fmla="*/ 3 w 45"/>
                <a:gd name="T17" fmla="*/ 26 h 104"/>
                <a:gd name="T18" fmla="*/ 5 w 45"/>
                <a:gd name="T19" fmla="*/ 26 h 104"/>
                <a:gd name="T20" fmla="*/ 6 w 45"/>
                <a:gd name="T21" fmla="*/ 25 h 104"/>
                <a:gd name="T22" fmla="*/ 7 w 45"/>
                <a:gd name="T23" fmla="*/ 24 h 104"/>
                <a:gd name="T24" fmla="*/ 7 w 45"/>
                <a:gd name="T25" fmla="*/ 23 h 104"/>
                <a:gd name="T26" fmla="*/ 8 w 45"/>
                <a:gd name="T27" fmla="*/ 15 h 104"/>
                <a:gd name="T28" fmla="*/ 9 w 45"/>
                <a:gd name="T29" fmla="*/ 11 h 104"/>
                <a:gd name="T30" fmla="*/ 10 w 45"/>
                <a:gd name="T31" fmla="*/ 7 h 104"/>
                <a:gd name="T32" fmla="*/ 11 w 45"/>
                <a:gd name="T33" fmla="*/ 6 h 104"/>
                <a:gd name="T34" fmla="*/ 11 w 45"/>
                <a:gd name="T35" fmla="*/ 4 h 104"/>
                <a:gd name="T36" fmla="*/ 11 w 45"/>
                <a:gd name="T37" fmla="*/ 3 h 104"/>
                <a:gd name="T38" fmla="*/ 10 w 45"/>
                <a:gd name="T39" fmla="*/ 2 h 104"/>
                <a:gd name="T40" fmla="*/ 9 w 45"/>
                <a:gd name="T41" fmla="*/ 1 h 104"/>
                <a:gd name="T42" fmla="*/ 7 w 45"/>
                <a:gd name="T43" fmla="*/ 0 h 104"/>
                <a:gd name="T44" fmla="*/ 6 w 45"/>
                <a:gd name="T45" fmla="*/ 1 h 104"/>
                <a:gd name="T46" fmla="*/ 5 w 45"/>
                <a:gd name="T47" fmla="*/ 2 h 104"/>
                <a:gd name="T48" fmla="*/ 4 w 45"/>
                <a:gd name="T49" fmla="*/ 3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"/>
                <a:gd name="T76" fmla="*/ 0 h 104"/>
                <a:gd name="T77" fmla="*/ 45 w 45"/>
                <a:gd name="T78" fmla="*/ 104 h 10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" h="104">
                  <a:moveTo>
                    <a:pt x="16" y="9"/>
                  </a:moveTo>
                  <a:lnTo>
                    <a:pt x="14" y="16"/>
                  </a:lnTo>
                  <a:lnTo>
                    <a:pt x="8" y="33"/>
                  </a:lnTo>
                  <a:lnTo>
                    <a:pt x="2" y="59"/>
                  </a:lnTo>
                  <a:lnTo>
                    <a:pt x="0" y="89"/>
                  </a:lnTo>
                  <a:lnTo>
                    <a:pt x="1" y="94"/>
                  </a:lnTo>
                  <a:lnTo>
                    <a:pt x="5" y="99"/>
                  </a:lnTo>
                  <a:lnTo>
                    <a:pt x="9" y="103"/>
                  </a:lnTo>
                  <a:lnTo>
                    <a:pt x="15" y="104"/>
                  </a:lnTo>
                  <a:lnTo>
                    <a:pt x="21" y="103"/>
                  </a:lnTo>
                  <a:lnTo>
                    <a:pt x="25" y="99"/>
                  </a:lnTo>
                  <a:lnTo>
                    <a:pt x="29" y="94"/>
                  </a:lnTo>
                  <a:lnTo>
                    <a:pt x="30" y="89"/>
                  </a:lnTo>
                  <a:lnTo>
                    <a:pt x="32" y="63"/>
                  </a:lnTo>
                  <a:lnTo>
                    <a:pt x="37" y="41"/>
                  </a:lnTo>
                  <a:lnTo>
                    <a:pt x="42" y="28"/>
                  </a:lnTo>
                  <a:lnTo>
                    <a:pt x="44" y="22"/>
                  </a:lnTo>
                  <a:lnTo>
                    <a:pt x="45" y="16"/>
                  </a:lnTo>
                  <a:lnTo>
                    <a:pt x="44" y="9"/>
                  </a:lnTo>
                  <a:lnTo>
                    <a:pt x="42" y="5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5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0" name="Freeform 80"/>
            <p:cNvSpPr>
              <a:spLocks noChangeAspect="1"/>
            </p:cNvSpPr>
            <p:nvPr/>
          </p:nvSpPr>
          <p:spPr bwMode="auto">
            <a:xfrm>
              <a:off x="2525" y="2122"/>
              <a:ext cx="235" cy="122"/>
            </a:xfrm>
            <a:custGeom>
              <a:avLst/>
              <a:gdLst>
                <a:gd name="T0" fmla="*/ 2 w 470"/>
                <a:gd name="T1" fmla="*/ 1 h 243"/>
                <a:gd name="T2" fmla="*/ 1 w 470"/>
                <a:gd name="T3" fmla="*/ 2 h 243"/>
                <a:gd name="T4" fmla="*/ 0 w 470"/>
                <a:gd name="T5" fmla="*/ 3 h 243"/>
                <a:gd name="T6" fmla="*/ 0 w 470"/>
                <a:gd name="T7" fmla="*/ 5 h 243"/>
                <a:gd name="T8" fmla="*/ 1 w 470"/>
                <a:gd name="T9" fmla="*/ 6 h 243"/>
                <a:gd name="T10" fmla="*/ 1 w 470"/>
                <a:gd name="T11" fmla="*/ 7 h 243"/>
                <a:gd name="T12" fmla="*/ 3 w 470"/>
                <a:gd name="T13" fmla="*/ 9 h 243"/>
                <a:gd name="T14" fmla="*/ 5 w 470"/>
                <a:gd name="T15" fmla="*/ 12 h 243"/>
                <a:gd name="T16" fmla="*/ 7 w 470"/>
                <a:gd name="T17" fmla="*/ 15 h 243"/>
                <a:gd name="T18" fmla="*/ 12 w 470"/>
                <a:gd name="T19" fmla="*/ 19 h 243"/>
                <a:gd name="T20" fmla="*/ 16 w 470"/>
                <a:gd name="T21" fmla="*/ 24 h 243"/>
                <a:gd name="T22" fmla="*/ 22 w 470"/>
                <a:gd name="T23" fmla="*/ 29 h 243"/>
                <a:gd name="T24" fmla="*/ 28 w 470"/>
                <a:gd name="T25" fmla="*/ 33 h 243"/>
                <a:gd name="T26" fmla="*/ 36 w 470"/>
                <a:gd name="T27" fmla="*/ 39 h 243"/>
                <a:gd name="T28" fmla="*/ 44 w 470"/>
                <a:gd name="T29" fmla="*/ 43 h 243"/>
                <a:gd name="T30" fmla="*/ 53 w 470"/>
                <a:gd name="T31" fmla="*/ 48 h 243"/>
                <a:gd name="T32" fmla="*/ 62 w 470"/>
                <a:gd name="T33" fmla="*/ 52 h 243"/>
                <a:gd name="T34" fmla="*/ 74 w 470"/>
                <a:gd name="T35" fmla="*/ 55 h 243"/>
                <a:gd name="T36" fmla="*/ 86 w 470"/>
                <a:gd name="T37" fmla="*/ 58 h 243"/>
                <a:gd name="T38" fmla="*/ 100 w 470"/>
                <a:gd name="T39" fmla="*/ 60 h 243"/>
                <a:gd name="T40" fmla="*/ 114 w 470"/>
                <a:gd name="T41" fmla="*/ 61 h 243"/>
                <a:gd name="T42" fmla="*/ 115 w 470"/>
                <a:gd name="T43" fmla="*/ 61 h 243"/>
                <a:gd name="T44" fmla="*/ 117 w 470"/>
                <a:gd name="T45" fmla="*/ 60 h 243"/>
                <a:gd name="T46" fmla="*/ 117 w 470"/>
                <a:gd name="T47" fmla="*/ 59 h 243"/>
                <a:gd name="T48" fmla="*/ 118 w 470"/>
                <a:gd name="T49" fmla="*/ 58 h 243"/>
                <a:gd name="T50" fmla="*/ 118 w 470"/>
                <a:gd name="T51" fmla="*/ 56 h 243"/>
                <a:gd name="T52" fmla="*/ 117 w 470"/>
                <a:gd name="T53" fmla="*/ 55 h 243"/>
                <a:gd name="T54" fmla="*/ 116 w 470"/>
                <a:gd name="T55" fmla="*/ 54 h 243"/>
                <a:gd name="T56" fmla="*/ 114 w 470"/>
                <a:gd name="T57" fmla="*/ 54 h 243"/>
                <a:gd name="T58" fmla="*/ 101 w 470"/>
                <a:gd name="T59" fmla="*/ 53 h 243"/>
                <a:gd name="T60" fmla="*/ 88 w 470"/>
                <a:gd name="T61" fmla="*/ 51 h 243"/>
                <a:gd name="T62" fmla="*/ 77 w 470"/>
                <a:gd name="T63" fmla="*/ 48 h 243"/>
                <a:gd name="T64" fmla="*/ 66 w 470"/>
                <a:gd name="T65" fmla="*/ 45 h 243"/>
                <a:gd name="T66" fmla="*/ 56 w 470"/>
                <a:gd name="T67" fmla="*/ 41 h 243"/>
                <a:gd name="T68" fmla="*/ 47 w 470"/>
                <a:gd name="T69" fmla="*/ 37 h 243"/>
                <a:gd name="T70" fmla="*/ 40 w 470"/>
                <a:gd name="T71" fmla="*/ 32 h 243"/>
                <a:gd name="T72" fmla="*/ 33 w 470"/>
                <a:gd name="T73" fmla="*/ 27 h 243"/>
                <a:gd name="T74" fmla="*/ 26 w 470"/>
                <a:gd name="T75" fmla="*/ 23 h 243"/>
                <a:gd name="T76" fmla="*/ 21 w 470"/>
                <a:gd name="T77" fmla="*/ 18 h 243"/>
                <a:gd name="T78" fmla="*/ 17 w 470"/>
                <a:gd name="T79" fmla="*/ 14 h 243"/>
                <a:gd name="T80" fmla="*/ 13 w 470"/>
                <a:gd name="T81" fmla="*/ 10 h 243"/>
                <a:gd name="T82" fmla="*/ 11 w 470"/>
                <a:gd name="T83" fmla="*/ 7 h 243"/>
                <a:gd name="T84" fmla="*/ 9 w 470"/>
                <a:gd name="T85" fmla="*/ 4 h 243"/>
                <a:gd name="T86" fmla="*/ 7 w 470"/>
                <a:gd name="T87" fmla="*/ 3 h 243"/>
                <a:gd name="T88" fmla="*/ 7 w 470"/>
                <a:gd name="T89" fmla="*/ 2 h 243"/>
                <a:gd name="T90" fmla="*/ 6 w 470"/>
                <a:gd name="T91" fmla="*/ 1 h 243"/>
                <a:gd name="T92" fmla="*/ 5 w 470"/>
                <a:gd name="T93" fmla="*/ 0 h 243"/>
                <a:gd name="T94" fmla="*/ 4 w 470"/>
                <a:gd name="T95" fmla="*/ 0 h 243"/>
                <a:gd name="T96" fmla="*/ 2 w 470"/>
                <a:gd name="T97" fmla="*/ 1 h 2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70"/>
                <a:gd name="T148" fmla="*/ 0 h 243"/>
                <a:gd name="T149" fmla="*/ 470 w 470"/>
                <a:gd name="T150" fmla="*/ 243 h 24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70" h="243">
                  <a:moveTo>
                    <a:pt x="7" y="2"/>
                  </a:moveTo>
                  <a:lnTo>
                    <a:pt x="3" y="6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10" y="34"/>
                  </a:lnTo>
                  <a:lnTo>
                    <a:pt x="19" y="46"/>
                  </a:lnTo>
                  <a:lnTo>
                    <a:pt x="30" y="60"/>
                  </a:lnTo>
                  <a:lnTo>
                    <a:pt x="45" y="76"/>
                  </a:lnTo>
                  <a:lnTo>
                    <a:pt x="64" y="94"/>
                  </a:lnTo>
                  <a:lnTo>
                    <a:pt x="86" y="113"/>
                  </a:lnTo>
                  <a:lnTo>
                    <a:pt x="111" y="132"/>
                  </a:lnTo>
                  <a:lnTo>
                    <a:pt x="141" y="153"/>
                  </a:lnTo>
                  <a:lnTo>
                    <a:pt x="173" y="172"/>
                  </a:lnTo>
                  <a:lnTo>
                    <a:pt x="210" y="190"/>
                  </a:lnTo>
                  <a:lnTo>
                    <a:pt x="250" y="206"/>
                  </a:lnTo>
                  <a:lnTo>
                    <a:pt x="295" y="220"/>
                  </a:lnTo>
                  <a:lnTo>
                    <a:pt x="344" y="231"/>
                  </a:lnTo>
                  <a:lnTo>
                    <a:pt x="397" y="240"/>
                  </a:lnTo>
                  <a:lnTo>
                    <a:pt x="454" y="243"/>
                  </a:lnTo>
                  <a:lnTo>
                    <a:pt x="460" y="242"/>
                  </a:lnTo>
                  <a:lnTo>
                    <a:pt x="465" y="240"/>
                  </a:lnTo>
                  <a:lnTo>
                    <a:pt x="468" y="235"/>
                  </a:lnTo>
                  <a:lnTo>
                    <a:pt x="470" y="229"/>
                  </a:lnTo>
                  <a:lnTo>
                    <a:pt x="469" y="222"/>
                  </a:lnTo>
                  <a:lnTo>
                    <a:pt x="466" y="218"/>
                  </a:lnTo>
                  <a:lnTo>
                    <a:pt x="461" y="214"/>
                  </a:lnTo>
                  <a:lnTo>
                    <a:pt x="455" y="213"/>
                  </a:lnTo>
                  <a:lnTo>
                    <a:pt x="401" y="210"/>
                  </a:lnTo>
                  <a:lnTo>
                    <a:pt x="351" y="203"/>
                  </a:lnTo>
                  <a:lnTo>
                    <a:pt x="305" y="191"/>
                  </a:lnTo>
                  <a:lnTo>
                    <a:pt x="262" y="178"/>
                  </a:lnTo>
                  <a:lnTo>
                    <a:pt x="223" y="162"/>
                  </a:lnTo>
                  <a:lnTo>
                    <a:pt x="188" y="145"/>
                  </a:lnTo>
                  <a:lnTo>
                    <a:pt x="157" y="127"/>
                  </a:lnTo>
                  <a:lnTo>
                    <a:pt x="129" y="108"/>
                  </a:lnTo>
                  <a:lnTo>
                    <a:pt x="104" y="90"/>
                  </a:lnTo>
                  <a:lnTo>
                    <a:pt x="83" y="71"/>
                  </a:lnTo>
                  <a:lnTo>
                    <a:pt x="66" y="54"/>
                  </a:lnTo>
                  <a:lnTo>
                    <a:pt x="52" y="39"/>
                  </a:lnTo>
                  <a:lnTo>
                    <a:pt x="41" y="26"/>
                  </a:lnTo>
                  <a:lnTo>
                    <a:pt x="34" y="16"/>
                  </a:lnTo>
                  <a:lnTo>
                    <a:pt x="28" y="9"/>
                  </a:lnTo>
                  <a:lnTo>
                    <a:pt x="27" y="7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1" name="Freeform 81"/>
            <p:cNvSpPr>
              <a:spLocks noChangeAspect="1"/>
            </p:cNvSpPr>
            <p:nvPr/>
          </p:nvSpPr>
          <p:spPr bwMode="auto">
            <a:xfrm>
              <a:off x="2802" y="1758"/>
              <a:ext cx="87" cy="155"/>
            </a:xfrm>
            <a:custGeom>
              <a:avLst/>
              <a:gdLst>
                <a:gd name="T0" fmla="*/ 3 w 174"/>
                <a:gd name="T1" fmla="*/ 1 h 308"/>
                <a:gd name="T2" fmla="*/ 1 w 174"/>
                <a:gd name="T3" fmla="*/ 2 h 308"/>
                <a:gd name="T4" fmla="*/ 0 w 174"/>
                <a:gd name="T5" fmla="*/ 3 h 308"/>
                <a:gd name="T6" fmla="*/ 0 w 174"/>
                <a:gd name="T7" fmla="*/ 4 h 308"/>
                <a:gd name="T8" fmla="*/ 1 w 174"/>
                <a:gd name="T9" fmla="*/ 6 h 308"/>
                <a:gd name="T10" fmla="*/ 3 w 174"/>
                <a:gd name="T11" fmla="*/ 8 h 308"/>
                <a:gd name="T12" fmla="*/ 6 w 174"/>
                <a:gd name="T13" fmla="*/ 15 h 308"/>
                <a:gd name="T14" fmla="*/ 11 w 174"/>
                <a:gd name="T15" fmla="*/ 24 h 308"/>
                <a:gd name="T16" fmla="*/ 18 w 174"/>
                <a:gd name="T17" fmla="*/ 35 h 308"/>
                <a:gd name="T18" fmla="*/ 23 w 174"/>
                <a:gd name="T19" fmla="*/ 47 h 308"/>
                <a:gd name="T20" fmla="*/ 29 w 174"/>
                <a:gd name="T21" fmla="*/ 59 h 308"/>
                <a:gd name="T22" fmla="*/ 34 w 174"/>
                <a:gd name="T23" fmla="*/ 69 h 308"/>
                <a:gd name="T24" fmla="*/ 37 w 174"/>
                <a:gd name="T25" fmla="*/ 75 h 308"/>
                <a:gd name="T26" fmla="*/ 37 w 174"/>
                <a:gd name="T27" fmla="*/ 77 h 308"/>
                <a:gd name="T28" fmla="*/ 39 w 174"/>
                <a:gd name="T29" fmla="*/ 78 h 308"/>
                <a:gd name="T30" fmla="*/ 40 w 174"/>
                <a:gd name="T31" fmla="*/ 78 h 308"/>
                <a:gd name="T32" fmla="*/ 41 w 174"/>
                <a:gd name="T33" fmla="*/ 78 h 308"/>
                <a:gd name="T34" fmla="*/ 43 w 174"/>
                <a:gd name="T35" fmla="*/ 78 h 308"/>
                <a:gd name="T36" fmla="*/ 44 w 174"/>
                <a:gd name="T37" fmla="*/ 76 h 308"/>
                <a:gd name="T38" fmla="*/ 44 w 174"/>
                <a:gd name="T39" fmla="*/ 75 h 308"/>
                <a:gd name="T40" fmla="*/ 44 w 174"/>
                <a:gd name="T41" fmla="*/ 73 h 308"/>
                <a:gd name="T42" fmla="*/ 41 w 174"/>
                <a:gd name="T43" fmla="*/ 66 h 308"/>
                <a:gd name="T44" fmla="*/ 37 w 174"/>
                <a:gd name="T45" fmla="*/ 56 h 308"/>
                <a:gd name="T46" fmla="*/ 30 w 174"/>
                <a:gd name="T47" fmla="*/ 45 h 308"/>
                <a:gd name="T48" fmla="*/ 24 w 174"/>
                <a:gd name="T49" fmla="*/ 33 h 308"/>
                <a:gd name="T50" fmla="*/ 19 w 174"/>
                <a:gd name="T51" fmla="*/ 22 h 308"/>
                <a:gd name="T52" fmla="*/ 12 w 174"/>
                <a:gd name="T53" fmla="*/ 12 h 308"/>
                <a:gd name="T54" fmla="*/ 9 w 174"/>
                <a:gd name="T55" fmla="*/ 5 h 308"/>
                <a:gd name="T56" fmla="*/ 7 w 174"/>
                <a:gd name="T57" fmla="*/ 2 h 308"/>
                <a:gd name="T58" fmla="*/ 6 w 174"/>
                <a:gd name="T59" fmla="*/ 1 h 308"/>
                <a:gd name="T60" fmla="*/ 5 w 174"/>
                <a:gd name="T61" fmla="*/ 0 h 308"/>
                <a:gd name="T62" fmla="*/ 3 w 174"/>
                <a:gd name="T63" fmla="*/ 0 h 308"/>
                <a:gd name="T64" fmla="*/ 3 w 174"/>
                <a:gd name="T65" fmla="*/ 1 h 3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4"/>
                <a:gd name="T100" fmla="*/ 0 h 308"/>
                <a:gd name="T101" fmla="*/ 174 w 174"/>
                <a:gd name="T102" fmla="*/ 308 h 3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4" h="308">
                  <a:moveTo>
                    <a:pt x="9" y="1"/>
                  </a:moveTo>
                  <a:lnTo>
                    <a:pt x="4" y="5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3" y="21"/>
                  </a:lnTo>
                  <a:lnTo>
                    <a:pt x="9" y="32"/>
                  </a:lnTo>
                  <a:lnTo>
                    <a:pt x="24" y="58"/>
                  </a:lnTo>
                  <a:lnTo>
                    <a:pt x="44" y="96"/>
                  </a:lnTo>
                  <a:lnTo>
                    <a:pt x="70" y="140"/>
                  </a:lnTo>
                  <a:lnTo>
                    <a:pt x="94" y="187"/>
                  </a:lnTo>
                  <a:lnTo>
                    <a:pt x="117" y="232"/>
                  </a:lnTo>
                  <a:lnTo>
                    <a:pt x="135" y="272"/>
                  </a:lnTo>
                  <a:lnTo>
                    <a:pt x="146" y="298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58" y="308"/>
                  </a:lnTo>
                  <a:lnTo>
                    <a:pt x="164" y="308"/>
                  </a:lnTo>
                  <a:lnTo>
                    <a:pt x="170" y="306"/>
                  </a:lnTo>
                  <a:lnTo>
                    <a:pt x="173" y="301"/>
                  </a:lnTo>
                  <a:lnTo>
                    <a:pt x="174" y="296"/>
                  </a:lnTo>
                  <a:lnTo>
                    <a:pt x="174" y="290"/>
                  </a:lnTo>
                  <a:lnTo>
                    <a:pt x="164" y="261"/>
                  </a:lnTo>
                  <a:lnTo>
                    <a:pt x="146" y="223"/>
                  </a:lnTo>
                  <a:lnTo>
                    <a:pt x="123" y="177"/>
                  </a:lnTo>
                  <a:lnTo>
                    <a:pt x="97" y="130"/>
                  </a:lnTo>
                  <a:lnTo>
                    <a:pt x="73" y="85"/>
                  </a:lnTo>
                  <a:lnTo>
                    <a:pt x="51" y="47"/>
                  </a:lnTo>
                  <a:lnTo>
                    <a:pt x="35" y="19"/>
                  </a:lnTo>
                  <a:lnTo>
                    <a:pt x="28" y="6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2" name="Freeform 82"/>
            <p:cNvSpPr>
              <a:spLocks noChangeAspect="1"/>
            </p:cNvSpPr>
            <p:nvPr/>
          </p:nvSpPr>
          <p:spPr bwMode="auto">
            <a:xfrm>
              <a:off x="2695" y="1757"/>
              <a:ext cx="46" cy="70"/>
            </a:xfrm>
            <a:custGeom>
              <a:avLst/>
              <a:gdLst>
                <a:gd name="T0" fmla="*/ 16 w 93"/>
                <a:gd name="T1" fmla="*/ 1 h 142"/>
                <a:gd name="T2" fmla="*/ 15 w 93"/>
                <a:gd name="T3" fmla="*/ 3 h 142"/>
                <a:gd name="T4" fmla="*/ 14 w 93"/>
                <a:gd name="T5" fmla="*/ 5 h 142"/>
                <a:gd name="T6" fmla="*/ 12 w 93"/>
                <a:gd name="T7" fmla="*/ 9 h 142"/>
                <a:gd name="T8" fmla="*/ 9 w 93"/>
                <a:gd name="T9" fmla="*/ 13 h 142"/>
                <a:gd name="T10" fmla="*/ 6 w 93"/>
                <a:gd name="T11" fmla="*/ 17 h 142"/>
                <a:gd name="T12" fmla="*/ 4 w 93"/>
                <a:gd name="T13" fmla="*/ 22 h 142"/>
                <a:gd name="T14" fmla="*/ 1 w 93"/>
                <a:gd name="T15" fmla="*/ 26 h 142"/>
                <a:gd name="T16" fmla="*/ 0 w 93"/>
                <a:gd name="T17" fmla="*/ 30 h 142"/>
                <a:gd name="T18" fmla="*/ 0 w 93"/>
                <a:gd name="T19" fmla="*/ 31 h 142"/>
                <a:gd name="T20" fmla="*/ 0 w 93"/>
                <a:gd name="T21" fmla="*/ 33 h 142"/>
                <a:gd name="T22" fmla="*/ 1 w 93"/>
                <a:gd name="T23" fmla="*/ 34 h 142"/>
                <a:gd name="T24" fmla="*/ 2 w 93"/>
                <a:gd name="T25" fmla="*/ 35 h 142"/>
                <a:gd name="T26" fmla="*/ 3 w 93"/>
                <a:gd name="T27" fmla="*/ 35 h 142"/>
                <a:gd name="T28" fmla="*/ 5 w 93"/>
                <a:gd name="T29" fmla="*/ 35 h 142"/>
                <a:gd name="T30" fmla="*/ 6 w 93"/>
                <a:gd name="T31" fmla="*/ 34 h 142"/>
                <a:gd name="T32" fmla="*/ 7 w 93"/>
                <a:gd name="T33" fmla="*/ 33 h 142"/>
                <a:gd name="T34" fmla="*/ 8 w 93"/>
                <a:gd name="T35" fmla="*/ 29 h 142"/>
                <a:gd name="T36" fmla="*/ 10 w 93"/>
                <a:gd name="T37" fmla="*/ 25 h 142"/>
                <a:gd name="T38" fmla="*/ 13 w 93"/>
                <a:gd name="T39" fmla="*/ 20 h 142"/>
                <a:gd name="T40" fmla="*/ 16 w 93"/>
                <a:gd name="T41" fmla="*/ 16 h 142"/>
                <a:gd name="T42" fmla="*/ 18 w 93"/>
                <a:gd name="T43" fmla="*/ 12 h 142"/>
                <a:gd name="T44" fmla="*/ 20 w 93"/>
                <a:gd name="T45" fmla="*/ 9 h 142"/>
                <a:gd name="T46" fmla="*/ 22 w 93"/>
                <a:gd name="T47" fmla="*/ 6 h 142"/>
                <a:gd name="T48" fmla="*/ 22 w 93"/>
                <a:gd name="T49" fmla="*/ 5 h 142"/>
                <a:gd name="T50" fmla="*/ 23 w 93"/>
                <a:gd name="T51" fmla="*/ 4 h 142"/>
                <a:gd name="T52" fmla="*/ 23 w 93"/>
                <a:gd name="T53" fmla="*/ 3 h 142"/>
                <a:gd name="T54" fmla="*/ 22 w 93"/>
                <a:gd name="T55" fmla="*/ 1 h 142"/>
                <a:gd name="T56" fmla="*/ 21 w 93"/>
                <a:gd name="T57" fmla="*/ 0 h 142"/>
                <a:gd name="T58" fmla="*/ 20 w 93"/>
                <a:gd name="T59" fmla="*/ 0 h 142"/>
                <a:gd name="T60" fmla="*/ 18 w 93"/>
                <a:gd name="T61" fmla="*/ 0 h 142"/>
                <a:gd name="T62" fmla="*/ 17 w 93"/>
                <a:gd name="T63" fmla="*/ 0 h 142"/>
                <a:gd name="T64" fmla="*/ 16 w 93"/>
                <a:gd name="T65" fmla="*/ 1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3"/>
                <a:gd name="T100" fmla="*/ 0 h 142"/>
                <a:gd name="T101" fmla="*/ 93 w 93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3" h="142">
                  <a:moveTo>
                    <a:pt x="65" y="7"/>
                  </a:moveTo>
                  <a:lnTo>
                    <a:pt x="63" y="12"/>
                  </a:lnTo>
                  <a:lnTo>
                    <a:pt x="56" y="22"/>
                  </a:lnTo>
                  <a:lnTo>
                    <a:pt x="48" y="36"/>
                  </a:lnTo>
                  <a:lnTo>
                    <a:pt x="37" y="52"/>
                  </a:lnTo>
                  <a:lnTo>
                    <a:pt x="27" y="72"/>
                  </a:lnTo>
                  <a:lnTo>
                    <a:pt x="17" y="90"/>
                  </a:lnTo>
                  <a:lnTo>
                    <a:pt x="7" y="107"/>
                  </a:lnTo>
                  <a:lnTo>
                    <a:pt x="2" y="122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5" y="137"/>
                  </a:lnTo>
                  <a:lnTo>
                    <a:pt x="10" y="141"/>
                  </a:lnTo>
                  <a:lnTo>
                    <a:pt x="15" y="142"/>
                  </a:lnTo>
                  <a:lnTo>
                    <a:pt x="21" y="141"/>
                  </a:lnTo>
                  <a:lnTo>
                    <a:pt x="26" y="137"/>
                  </a:lnTo>
                  <a:lnTo>
                    <a:pt x="29" y="133"/>
                  </a:lnTo>
                  <a:lnTo>
                    <a:pt x="35" y="119"/>
                  </a:lnTo>
                  <a:lnTo>
                    <a:pt x="43" y="102"/>
                  </a:lnTo>
                  <a:lnTo>
                    <a:pt x="53" y="84"/>
                  </a:lnTo>
                  <a:lnTo>
                    <a:pt x="64" y="66"/>
                  </a:lnTo>
                  <a:lnTo>
                    <a:pt x="73" y="50"/>
                  </a:lnTo>
                  <a:lnTo>
                    <a:pt x="82" y="36"/>
                  </a:lnTo>
                  <a:lnTo>
                    <a:pt x="88" y="27"/>
                  </a:lnTo>
                  <a:lnTo>
                    <a:pt x="90" y="23"/>
                  </a:lnTo>
                  <a:lnTo>
                    <a:pt x="93" y="17"/>
                  </a:lnTo>
                  <a:lnTo>
                    <a:pt x="93" y="12"/>
                  </a:lnTo>
                  <a:lnTo>
                    <a:pt x="90" y="7"/>
                  </a:lnTo>
                  <a:lnTo>
                    <a:pt x="86" y="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69" y="2"/>
                  </a:lnTo>
                  <a:lnTo>
                    <a:pt x="65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kumimoji="0" lang="en-GB" kern="0">
                <a:solidFill>
                  <a:sysClr val="windowText" lastClr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3" name="Rectangle 112"/>
          <p:cNvSpPr/>
          <p:nvPr/>
        </p:nvSpPr>
        <p:spPr bwMode="auto">
          <a:xfrm>
            <a:off x="2092451" y="2727853"/>
            <a:ext cx="792108" cy="4485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4193" y="1672479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Power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907119" y="1665713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Waste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319620" y="1659365"/>
            <a:ext cx="2304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Sanitation</a:t>
            </a: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6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0040" y="234864"/>
            <a:ext cx="11530583" cy="803297"/>
          </a:xfrm>
        </p:spPr>
        <p:txBody>
          <a:bodyPr/>
          <a:lstStyle/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900" dirty="0"/>
              <a:t>Decentralized, on-site Waste to Energy (W2E) </a:t>
            </a:r>
            <a:r>
              <a:rPr lang="en-US" sz="2900" dirty="0" smtClean="0"/>
              <a:t>brings </a:t>
            </a:r>
            <a:r>
              <a:rPr lang="en-US" sz="2900" dirty="0"/>
              <a:t>a positive solution</a:t>
            </a:r>
            <a:r>
              <a:rPr lang="is-IS" sz="2900" dirty="0"/>
              <a:t> for </a:t>
            </a:r>
            <a:r>
              <a:rPr lang="is-IS" sz="2900" dirty="0" smtClean="0"/>
              <a:t>SSA...</a:t>
            </a:r>
            <a:endParaRPr lang="en-US" sz="2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855" y="2814233"/>
            <a:ext cx="662634" cy="66662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961097" y="3193264"/>
            <a:ext cx="1630561" cy="340418"/>
          </a:xfrm>
          <a:prstGeom prst="rect">
            <a:avLst/>
          </a:prstGeom>
        </p:spPr>
        <p:txBody>
          <a:bodyPr vert="horz" wrap="square" lIns="93286" tIns="46643" rIns="93286" bIns="46643" anchor="ctr" anchorCtr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8FCF41"/>
                </a:solidFill>
                <a:latin typeface="Arial" charset="0"/>
                <a:ea typeface="ＭＳ Ｐゴシック" charset="-128"/>
              </a:rPr>
              <a:t>ELECTRICITY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059631" y="2091408"/>
            <a:ext cx="1481056" cy="340418"/>
          </a:xfrm>
          <a:prstGeom prst="rect">
            <a:avLst/>
          </a:prstGeom>
        </p:spPr>
        <p:txBody>
          <a:bodyPr vert="horz" wrap="square" lIns="93286" tIns="46643" rIns="93286" bIns="46643" anchor="ctr" anchorCtr="0">
            <a:spAutoFit/>
          </a:bodyPr>
          <a:lstStyle/>
          <a:p>
            <a:pPr algn="ctr"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8FCF41"/>
                </a:solidFill>
                <a:latin typeface="Arial" charset="0"/>
                <a:ea typeface="ＭＳ Ｐゴシック" charset="-128"/>
              </a:rPr>
              <a:t>GAS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2" y="1971484"/>
            <a:ext cx="2292734" cy="15284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81399" y="1898714"/>
            <a:ext cx="6487293" cy="1577105"/>
            <a:chOff x="1226918" y="1578673"/>
            <a:chExt cx="6487293" cy="15771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4861" y="1578673"/>
              <a:ext cx="3544337" cy="1577105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 bwMode="auto">
            <a:xfrm>
              <a:off x="6386085" y="2100079"/>
              <a:ext cx="1121585" cy="668908"/>
            </a:xfrm>
            <a:prstGeom prst="rightArrow">
              <a:avLst/>
            </a:prstGeom>
            <a:solidFill>
              <a:schemeClr val="accent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233155" y="2264325"/>
              <a:ext cx="1481056" cy="340418"/>
            </a:xfrm>
            <a:prstGeom prst="rect">
              <a:avLst/>
            </a:prstGeom>
          </p:spPr>
          <p:txBody>
            <a:bodyPr vert="horz" wrap="square" lIns="93286" tIns="46643" rIns="93286" bIns="46643" anchor="ctr" anchorCtr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dirty="0">
                  <a:solidFill>
                    <a:srgbClr val="FFFFFF"/>
                  </a:solidFill>
                  <a:latin typeface="Arial" charset="0"/>
                  <a:ea typeface="ＭＳ Ｐゴシック" charset="-128"/>
                </a:rPr>
                <a:t>ENERGY</a:t>
              </a: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1437348" y="2100079"/>
              <a:ext cx="1187219" cy="668908"/>
            </a:xfrm>
            <a:prstGeom prst="rightArrow">
              <a:avLst/>
            </a:prstGeom>
            <a:solidFill>
              <a:schemeClr val="accent4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US" sz="16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26918" y="2267050"/>
              <a:ext cx="1481056" cy="340418"/>
            </a:xfrm>
            <a:prstGeom prst="rect">
              <a:avLst/>
            </a:prstGeom>
          </p:spPr>
          <p:txBody>
            <a:bodyPr vert="horz" wrap="square" lIns="93286" tIns="46643" rIns="93286" bIns="46643" anchor="ctr" anchorCtr="0">
              <a:spAutoFit/>
            </a:bodyPr>
            <a:lstStyle/>
            <a:p>
              <a:pPr algn="ctr" defTabSz="93296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sz="1600" b="1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WASTE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650856" y="1819657"/>
            <a:ext cx="794065" cy="740891"/>
            <a:chOff x="8221919" y="1042416"/>
            <a:chExt cx="794065" cy="7408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1919" y="1119351"/>
              <a:ext cx="663956" cy="66395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 bwMode="auto">
            <a:xfrm>
              <a:off x="8778240" y="1042416"/>
              <a:ext cx="237744" cy="16459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0" lang="en-GB" sz="1600">
                <a:latin typeface="Arial" charset="0"/>
                <a:ea typeface="ＭＳ Ｐゴシック" charset="-128"/>
              </a:endParaRP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48814"/>
              </p:ext>
            </p:extLst>
          </p:nvPr>
        </p:nvGraphicFramePr>
        <p:xfrm>
          <a:off x="364032" y="3825240"/>
          <a:ext cx="11486591" cy="239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4349"/>
                <a:gridCol w="3502242"/>
              </a:tblGrid>
              <a:tr h="370242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dirty="0" smtClean="0">
                          <a:solidFill>
                            <a:schemeClr val="tx2"/>
                          </a:solidFill>
                          <a:latin typeface="+mn-lt"/>
                          <a:ea typeface="ＭＳ Ｐゴシック" charset="-128"/>
                          <a:cs typeface="Arial"/>
                        </a:rPr>
                        <a:t>Suitable conditions fo</a:t>
                      </a:r>
                      <a:r>
                        <a:rPr kumimoji="0" lang="en-US" sz="1800" b="1" i="0" baseline="0" dirty="0" smtClean="0">
                          <a:solidFill>
                            <a:schemeClr val="tx2"/>
                          </a:solidFill>
                          <a:latin typeface="+mn-lt"/>
                          <a:ea typeface="ＭＳ Ｐゴシック" charset="-128"/>
                          <a:cs typeface="Arial"/>
                        </a:rPr>
                        <a:t>r implementing decentralized W2E </a:t>
                      </a:r>
                      <a:r>
                        <a:rPr kumimoji="0" lang="en-US" sz="1800" b="1" i="0" dirty="0" smtClean="0">
                          <a:solidFill>
                            <a:schemeClr val="tx2"/>
                          </a:solidFill>
                          <a:latin typeface="+mn-lt"/>
                          <a:ea typeface="ＭＳ Ｐゴシック" charset="-128"/>
                          <a:cs typeface="Arial"/>
                        </a:rPr>
                        <a:t>solutions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baseline="0" dirty="0" smtClean="0">
                          <a:solidFill>
                            <a:schemeClr val="tx2"/>
                          </a:solidFill>
                        </a:rPr>
                        <a:t>Conditions in SSA?</a:t>
                      </a:r>
                      <a:endParaRPr lang="en-GB" sz="1800" b="1" i="0" dirty="0">
                        <a:solidFill>
                          <a:schemeClr val="tx2"/>
                        </a:solidFill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Large, rapidly growing urban areas</a:t>
                      </a:r>
                      <a:endParaRPr lang="en-US" sz="800" dirty="0" smtClean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Electricity tariffs or high energy costs</a:t>
                      </a:r>
                      <a:endParaRPr lang="en-US" sz="800" dirty="0" smtClean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Sufficient supply of waste over time</a:t>
                      </a:r>
                      <a:endParaRPr lang="en-US" sz="800" dirty="0" smtClean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High level of organic content of waste</a:t>
                      </a:r>
                      <a:endParaRPr lang="en-US" sz="800" dirty="0" smtClean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marL="0" marR="0" indent="0" algn="l" defTabSz="9329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Inaction costs more than investments in proper waste management</a:t>
                      </a:r>
                      <a:r>
                        <a:rPr lang="en-GB" sz="1600" dirty="0" smtClean="0"/>
                        <a:t> </a:t>
                      </a:r>
                      <a:endParaRPr lang="en-US" sz="1600" dirty="0" smtClean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320040" y="1177948"/>
            <a:ext cx="10156982" cy="371196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dirty="0" smtClean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Replace infrastructure-heavy model with small, </a:t>
            </a:r>
            <a:r>
              <a:rPr kumimoji="0" 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on-site W2E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9728" y="3957946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n-GB" sz="4400" dirty="0"/>
          </a:p>
        </p:txBody>
      </p:sp>
      <p:sp>
        <p:nvSpPr>
          <p:cNvPr id="31" name="Rectangle 30"/>
          <p:cNvSpPr/>
          <p:nvPr/>
        </p:nvSpPr>
        <p:spPr>
          <a:xfrm>
            <a:off x="9909728" y="4372460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n-GB" sz="4400" dirty="0"/>
          </a:p>
        </p:txBody>
      </p:sp>
      <p:sp>
        <p:nvSpPr>
          <p:cNvPr id="35" name="Rectangle 34"/>
          <p:cNvSpPr/>
          <p:nvPr/>
        </p:nvSpPr>
        <p:spPr>
          <a:xfrm>
            <a:off x="9909728" y="4786974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n-GB" sz="4400" dirty="0"/>
          </a:p>
        </p:txBody>
      </p:sp>
      <p:sp>
        <p:nvSpPr>
          <p:cNvPr id="36" name="Rectangle 35"/>
          <p:cNvSpPr/>
          <p:nvPr/>
        </p:nvSpPr>
        <p:spPr>
          <a:xfrm>
            <a:off x="9909728" y="5201488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n-GB" sz="4400" dirty="0"/>
          </a:p>
        </p:txBody>
      </p:sp>
      <p:sp>
        <p:nvSpPr>
          <p:cNvPr id="42" name="Rectangle 41"/>
          <p:cNvSpPr/>
          <p:nvPr/>
        </p:nvSpPr>
        <p:spPr>
          <a:xfrm>
            <a:off x="9909728" y="5616000"/>
            <a:ext cx="628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400" dirty="0">
                <a:solidFill>
                  <a:srgbClr val="008000"/>
                </a:solidFill>
                <a:sym typeface="Wingdings" pitchFamily="2" charset="2"/>
              </a:rPr>
              <a:t>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3842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6616" y="234864"/>
            <a:ext cx="11475719" cy="803297"/>
          </a:xfrm>
        </p:spPr>
        <p:txBody>
          <a:bodyPr/>
          <a:lstStyle/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900" dirty="0" smtClean="0"/>
              <a:t>…But there </a:t>
            </a:r>
            <a:r>
              <a:rPr lang="en-US" sz="2900" dirty="0"/>
              <a:t>are hurdles towards implementing decentral W2E in SSA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559" y="1831420"/>
            <a:ext cx="5628778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Unskilled labor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Abundant labor but difficulty in finding skilled workers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699" y="5197924"/>
            <a:ext cx="4081675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Companies must ensure that they understand the local values, needs and behavior patterns of clients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6616" y="4138804"/>
            <a:ext cx="5546346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CAPEX-heavy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Difficulty to finance CAPEX required for energy projects</a:t>
            </a:r>
            <a:endParaRPr kumimoji="0" lang="en-GB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6615" y="1793204"/>
            <a:ext cx="5546347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Financial Support</a:t>
            </a: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Government support continues to go into burning coal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6088135" y="1607769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56616" y="4069080"/>
            <a:ext cx="1147572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23984" y="2713066"/>
            <a:ext cx="1175599" cy="1175530"/>
            <a:chOff x="2400" y="1968"/>
            <a:chExt cx="960" cy="960"/>
          </a:xfrm>
        </p:grpSpPr>
        <p:sp>
          <p:nvSpPr>
            <p:cNvPr id="28" name="Oval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Rectangle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&gt;50%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648566" y="3206484"/>
            <a:ext cx="4302305" cy="340418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Unemployment between </a:t>
            </a:r>
            <a:r>
              <a:rPr kumimoji="0"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ages </a:t>
            </a: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of 15 and 34</a:t>
            </a:r>
          </a:p>
        </p:txBody>
      </p:sp>
      <p:grpSp>
        <p:nvGrpSpPr>
          <p:cNvPr id="33" name="Group 1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56616" y="2674850"/>
            <a:ext cx="1175599" cy="1175530"/>
            <a:chOff x="2400" y="1968"/>
            <a:chExt cx="960" cy="960"/>
          </a:xfrm>
        </p:grpSpPr>
        <p:sp>
          <p:nvSpPr>
            <p:cNvPr id="34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&gt;5%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868063" y="3107454"/>
            <a:ext cx="3878735" cy="596654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Proportion of GDP spent on fossil fuel subsidies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03559" y="4210792"/>
            <a:ext cx="4261547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Reliable Partnerships</a:t>
            </a: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Difficulty to find reliable local partnerships with local expertise</a:t>
            </a:r>
          </a:p>
        </p:txBody>
      </p:sp>
      <p:grpSp>
        <p:nvGrpSpPr>
          <p:cNvPr id="40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56616" y="5121492"/>
            <a:ext cx="1175599" cy="1175530"/>
            <a:chOff x="2400" y="1968"/>
            <a:chExt cx="960" cy="960"/>
          </a:xfrm>
        </p:grpSpPr>
        <p:sp>
          <p:nvSpPr>
            <p:cNvPr id="41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2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US$</a:t>
              </a:r>
              <a:br>
                <a:rPr lang="en-US" altLang="ja-JP" sz="2600" b="1" dirty="0">
                  <a:solidFill>
                    <a:srgbClr val="FFFFFF"/>
                  </a:solidFill>
                </a:rPr>
              </a:br>
              <a:r>
                <a:rPr lang="en-US" altLang="ja-JP" sz="2600" b="1" dirty="0">
                  <a:solidFill>
                    <a:srgbClr val="FFFFFF"/>
                  </a:solidFill>
                </a:rPr>
                <a:t>3M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868063" y="5355129"/>
            <a:ext cx="3878735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Approx. CAPEX per </a:t>
            </a:r>
            <a:r>
              <a:rPr kumimoji="0"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MW</a:t>
            </a:r>
            <a:endParaRPr kumimoji="0" lang="en-US" sz="1600" i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But: investments are in large scale coal  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6423983" y="5159708"/>
            <a:ext cx="1177200" cy="1177200"/>
            <a:chOff x="1467520" y="5907019"/>
            <a:chExt cx="612000" cy="612000"/>
          </a:xfrm>
        </p:grpSpPr>
        <p:sp>
          <p:nvSpPr>
            <p:cNvPr id="125" name="Oval 124"/>
            <p:cNvSpPr/>
            <p:nvPr/>
          </p:nvSpPr>
          <p:spPr bwMode="ltGray">
            <a:xfrm>
              <a:off x="1467520" y="5907019"/>
              <a:ext cx="612000" cy="612000"/>
            </a:xfrm>
            <a:prstGeom prst="ellipse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26" name="Freeform 4831"/>
            <p:cNvSpPr>
              <a:spLocks noEditPoints="1"/>
            </p:cNvSpPr>
            <p:nvPr/>
          </p:nvSpPr>
          <p:spPr bwMode="auto">
            <a:xfrm>
              <a:off x="1522671" y="6096691"/>
              <a:ext cx="501699" cy="270719"/>
            </a:xfrm>
            <a:custGeom>
              <a:avLst/>
              <a:gdLst>
                <a:gd name="T0" fmla="*/ 300 w 404"/>
                <a:gd name="T1" fmla="*/ 166 h 218"/>
                <a:gd name="T2" fmla="*/ 288 w 404"/>
                <a:gd name="T3" fmla="*/ 172 h 218"/>
                <a:gd name="T4" fmla="*/ 272 w 404"/>
                <a:gd name="T5" fmla="*/ 184 h 218"/>
                <a:gd name="T6" fmla="*/ 252 w 404"/>
                <a:gd name="T7" fmla="*/ 170 h 218"/>
                <a:gd name="T8" fmla="*/ 244 w 404"/>
                <a:gd name="T9" fmla="*/ 186 h 218"/>
                <a:gd name="T10" fmla="*/ 232 w 404"/>
                <a:gd name="T11" fmla="*/ 188 h 218"/>
                <a:gd name="T12" fmla="*/ 226 w 404"/>
                <a:gd name="T13" fmla="*/ 188 h 218"/>
                <a:gd name="T14" fmla="*/ 216 w 404"/>
                <a:gd name="T15" fmla="*/ 166 h 218"/>
                <a:gd name="T16" fmla="*/ 192 w 404"/>
                <a:gd name="T17" fmla="*/ 154 h 218"/>
                <a:gd name="T18" fmla="*/ 178 w 404"/>
                <a:gd name="T19" fmla="*/ 142 h 218"/>
                <a:gd name="T20" fmla="*/ 160 w 404"/>
                <a:gd name="T21" fmla="*/ 138 h 218"/>
                <a:gd name="T22" fmla="*/ 134 w 404"/>
                <a:gd name="T23" fmla="*/ 120 h 218"/>
                <a:gd name="T24" fmla="*/ 106 w 404"/>
                <a:gd name="T25" fmla="*/ 136 h 218"/>
                <a:gd name="T26" fmla="*/ 74 w 404"/>
                <a:gd name="T27" fmla="*/ 124 h 218"/>
                <a:gd name="T28" fmla="*/ 94 w 404"/>
                <a:gd name="T29" fmla="*/ 42 h 218"/>
                <a:gd name="T30" fmla="*/ 138 w 404"/>
                <a:gd name="T31" fmla="*/ 38 h 218"/>
                <a:gd name="T32" fmla="*/ 134 w 404"/>
                <a:gd name="T33" fmla="*/ 66 h 218"/>
                <a:gd name="T34" fmla="*/ 150 w 404"/>
                <a:gd name="T35" fmla="*/ 88 h 218"/>
                <a:gd name="T36" fmla="*/ 178 w 404"/>
                <a:gd name="T37" fmla="*/ 92 h 218"/>
                <a:gd name="T38" fmla="*/ 288 w 404"/>
                <a:gd name="T39" fmla="*/ 92 h 218"/>
                <a:gd name="T40" fmla="*/ 294 w 404"/>
                <a:gd name="T41" fmla="*/ 100 h 218"/>
                <a:gd name="T42" fmla="*/ 320 w 404"/>
                <a:gd name="T43" fmla="*/ 144 h 218"/>
                <a:gd name="T44" fmla="*/ 134 w 404"/>
                <a:gd name="T45" fmla="*/ 132 h 218"/>
                <a:gd name="T46" fmla="*/ 118 w 404"/>
                <a:gd name="T47" fmla="*/ 142 h 218"/>
                <a:gd name="T48" fmla="*/ 102 w 404"/>
                <a:gd name="T49" fmla="*/ 190 h 218"/>
                <a:gd name="T50" fmla="*/ 118 w 404"/>
                <a:gd name="T51" fmla="*/ 198 h 218"/>
                <a:gd name="T52" fmla="*/ 130 w 404"/>
                <a:gd name="T53" fmla="*/ 204 h 218"/>
                <a:gd name="T54" fmla="*/ 146 w 404"/>
                <a:gd name="T55" fmla="*/ 214 h 218"/>
                <a:gd name="T56" fmla="*/ 162 w 404"/>
                <a:gd name="T57" fmla="*/ 204 h 218"/>
                <a:gd name="T58" fmla="*/ 174 w 404"/>
                <a:gd name="T59" fmla="*/ 216 h 218"/>
                <a:gd name="T60" fmla="*/ 188 w 404"/>
                <a:gd name="T61" fmla="*/ 218 h 218"/>
                <a:gd name="T62" fmla="*/ 208 w 404"/>
                <a:gd name="T63" fmla="*/ 194 h 218"/>
                <a:gd name="T64" fmla="*/ 202 w 404"/>
                <a:gd name="T65" fmla="*/ 168 h 218"/>
                <a:gd name="T66" fmla="*/ 182 w 404"/>
                <a:gd name="T67" fmla="*/ 170 h 218"/>
                <a:gd name="T68" fmla="*/ 172 w 404"/>
                <a:gd name="T69" fmla="*/ 152 h 218"/>
                <a:gd name="T70" fmla="*/ 156 w 404"/>
                <a:gd name="T71" fmla="*/ 150 h 218"/>
                <a:gd name="T72" fmla="*/ 146 w 404"/>
                <a:gd name="T73" fmla="*/ 138 h 218"/>
                <a:gd name="T74" fmla="*/ 378 w 404"/>
                <a:gd name="T75" fmla="*/ 0 h 218"/>
                <a:gd name="T76" fmla="*/ 394 w 404"/>
                <a:gd name="T77" fmla="*/ 160 h 218"/>
                <a:gd name="T78" fmla="*/ 402 w 404"/>
                <a:gd name="T79" fmla="*/ 70 h 218"/>
                <a:gd name="T80" fmla="*/ 26 w 404"/>
                <a:gd name="T81" fmla="*/ 0 h 218"/>
                <a:gd name="T82" fmla="*/ 0 w 404"/>
                <a:gd name="T83" fmla="*/ 96 h 218"/>
                <a:gd name="T84" fmla="*/ 18 w 404"/>
                <a:gd name="T85" fmla="*/ 178 h 218"/>
                <a:gd name="T86" fmla="*/ 96 w 404"/>
                <a:gd name="T87" fmla="*/ 154 h 218"/>
                <a:gd name="T88" fmla="*/ 68 w 404"/>
                <a:gd name="T89" fmla="*/ 142 h 218"/>
                <a:gd name="T90" fmla="*/ 74 w 404"/>
                <a:gd name="T91" fmla="*/ 170 h 218"/>
                <a:gd name="T92" fmla="*/ 88 w 404"/>
                <a:gd name="T93" fmla="*/ 172 h 218"/>
                <a:gd name="T94" fmla="*/ 306 w 404"/>
                <a:gd name="T95" fmla="*/ 34 h 218"/>
                <a:gd name="T96" fmla="*/ 230 w 404"/>
                <a:gd name="T97" fmla="*/ 8 h 218"/>
                <a:gd name="T98" fmla="*/ 192 w 404"/>
                <a:gd name="T99" fmla="*/ 2 h 218"/>
                <a:gd name="T100" fmla="*/ 190 w 404"/>
                <a:gd name="T101" fmla="*/ 0 h 218"/>
                <a:gd name="T102" fmla="*/ 182 w 404"/>
                <a:gd name="T103" fmla="*/ 2 h 218"/>
                <a:gd name="T104" fmla="*/ 148 w 404"/>
                <a:gd name="T105" fmla="*/ 44 h 218"/>
                <a:gd name="T106" fmla="*/ 156 w 404"/>
                <a:gd name="T107" fmla="*/ 78 h 218"/>
                <a:gd name="T108" fmla="*/ 180 w 404"/>
                <a:gd name="T109" fmla="*/ 78 h 218"/>
                <a:gd name="T110" fmla="*/ 292 w 404"/>
                <a:gd name="T111" fmla="*/ 82 h 218"/>
                <a:gd name="T112" fmla="*/ 304 w 404"/>
                <a:gd name="T113" fmla="*/ 94 h 218"/>
                <a:gd name="T114" fmla="*/ 328 w 404"/>
                <a:gd name="T115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218">
                  <a:moveTo>
                    <a:pt x="310" y="162"/>
                  </a:moveTo>
                  <a:lnTo>
                    <a:pt x="310" y="162"/>
                  </a:lnTo>
                  <a:lnTo>
                    <a:pt x="306" y="164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96" y="164"/>
                  </a:lnTo>
                  <a:lnTo>
                    <a:pt x="290" y="162"/>
                  </a:lnTo>
                  <a:lnTo>
                    <a:pt x="290" y="162"/>
                  </a:lnTo>
                  <a:lnTo>
                    <a:pt x="290" y="168"/>
                  </a:lnTo>
                  <a:lnTo>
                    <a:pt x="288" y="172"/>
                  </a:lnTo>
                  <a:lnTo>
                    <a:pt x="286" y="176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76" y="182"/>
                  </a:lnTo>
                  <a:lnTo>
                    <a:pt x="272" y="184"/>
                  </a:lnTo>
                  <a:lnTo>
                    <a:pt x="272" y="184"/>
                  </a:lnTo>
                  <a:lnTo>
                    <a:pt x="262" y="180"/>
                  </a:lnTo>
                  <a:lnTo>
                    <a:pt x="258" y="178"/>
                  </a:lnTo>
                  <a:lnTo>
                    <a:pt x="256" y="174"/>
                  </a:lnTo>
                  <a:lnTo>
                    <a:pt x="252" y="170"/>
                  </a:lnTo>
                  <a:lnTo>
                    <a:pt x="252" y="170"/>
                  </a:lnTo>
                  <a:lnTo>
                    <a:pt x="250" y="178"/>
                  </a:lnTo>
                  <a:lnTo>
                    <a:pt x="248" y="182"/>
                  </a:lnTo>
                  <a:lnTo>
                    <a:pt x="244" y="186"/>
                  </a:lnTo>
                  <a:lnTo>
                    <a:pt x="244" y="186"/>
                  </a:lnTo>
                  <a:lnTo>
                    <a:pt x="238" y="188"/>
                  </a:lnTo>
                  <a:lnTo>
                    <a:pt x="234" y="188"/>
                  </a:lnTo>
                  <a:lnTo>
                    <a:pt x="234" y="188"/>
                  </a:lnTo>
                  <a:lnTo>
                    <a:pt x="232" y="188"/>
                  </a:lnTo>
                  <a:lnTo>
                    <a:pt x="232" y="188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28" y="188"/>
                  </a:lnTo>
                  <a:lnTo>
                    <a:pt x="228" y="188"/>
                  </a:lnTo>
                  <a:lnTo>
                    <a:pt x="226" y="188"/>
                  </a:lnTo>
                  <a:lnTo>
                    <a:pt x="222" y="188"/>
                  </a:lnTo>
                  <a:lnTo>
                    <a:pt x="222" y="188"/>
                  </a:lnTo>
                  <a:lnTo>
                    <a:pt x="222" y="176"/>
                  </a:lnTo>
                  <a:lnTo>
                    <a:pt x="222" y="176"/>
                  </a:lnTo>
                  <a:lnTo>
                    <a:pt x="216" y="166"/>
                  </a:lnTo>
                  <a:lnTo>
                    <a:pt x="208" y="158"/>
                  </a:lnTo>
                  <a:lnTo>
                    <a:pt x="208" y="158"/>
                  </a:lnTo>
                  <a:lnTo>
                    <a:pt x="200" y="156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186" y="146"/>
                  </a:lnTo>
                  <a:lnTo>
                    <a:pt x="178" y="142"/>
                  </a:lnTo>
                  <a:lnTo>
                    <a:pt x="178" y="142"/>
                  </a:lnTo>
                  <a:lnTo>
                    <a:pt x="170" y="138"/>
                  </a:lnTo>
                  <a:lnTo>
                    <a:pt x="162" y="138"/>
                  </a:lnTo>
                  <a:lnTo>
                    <a:pt x="162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56" y="130"/>
                  </a:lnTo>
                  <a:lnTo>
                    <a:pt x="148" y="124"/>
                  </a:lnTo>
                  <a:lnTo>
                    <a:pt x="148" y="124"/>
                  </a:lnTo>
                  <a:lnTo>
                    <a:pt x="142" y="122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26" y="122"/>
                  </a:lnTo>
                  <a:lnTo>
                    <a:pt x="118" y="124"/>
                  </a:lnTo>
                  <a:lnTo>
                    <a:pt x="112" y="130"/>
                  </a:lnTo>
                  <a:lnTo>
                    <a:pt x="106" y="136"/>
                  </a:lnTo>
                  <a:lnTo>
                    <a:pt x="102" y="144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6" y="128"/>
                  </a:lnTo>
                  <a:lnTo>
                    <a:pt x="74" y="124"/>
                  </a:lnTo>
                  <a:lnTo>
                    <a:pt x="72" y="120"/>
                  </a:lnTo>
                  <a:lnTo>
                    <a:pt x="74" y="114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94" y="42"/>
                  </a:lnTo>
                  <a:lnTo>
                    <a:pt x="98" y="38"/>
                  </a:lnTo>
                  <a:lnTo>
                    <a:pt x="102" y="36"/>
                  </a:lnTo>
                  <a:lnTo>
                    <a:pt x="106" y="36"/>
                  </a:lnTo>
                  <a:lnTo>
                    <a:pt x="140" y="34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4" y="46"/>
                  </a:lnTo>
                  <a:lnTo>
                    <a:pt x="132" y="52"/>
                  </a:lnTo>
                  <a:lnTo>
                    <a:pt x="132" y="6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6" y="72"/>
                  </a:lnTo>
                  <a:lnTo>
                    <a:pt x="140" y="78"/>
                  </a:lnTo>
                  <a:lnTo>
                    <a:pt x="144" y="84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8" y="92"/>
                  </a:lnTo>
                  <a:lnTo>
                    <a:pt x="168" y="92"/>
                  </a:lnTo>
                  <a:lnTo>
                    <a:pt x="168" y="92"/>
                  </a:lnTo>
                  <a:lnTo>
                    <a:pt x="178" y="92"/>
                  </a:lnTo>
                  <a:lnTo>
                    <a:pt x="186" y="88"/>
                  </a:lnTo>
                  <a:lnTo>
                    <a:pt x="194" y="82"/>
                  </a:lnTo>
                  <a:lnTo>
                    <a:pt x="198" y="74"/>
                  </a:lnTo>
                  <a:lnTo>
                    <a:pt x="212" y="52"/>
                  </a:lnTo>
                  <a:lnTo>
                    <a:pt x="288" y="92"/>
                  </a:lnTo>
                  <a:lnTo>
                    <a:pt x="288" y="92"/>
                  </a:lnTo>
                  <a:lnTo>
                    <a:pt x="290" y="94"/>
                  </a:lnTo>
                  <a:lnTo>
                    <a:pt x="294" y="98"/>
                  </a:lnTo>
                  <a:lnTo>
                    <a:pt x="294" y="98"/>
                  </a:lnTo>
                  <a:lnTo>
                    <a:pt x="294" y="100"/>
                  </a:lnTo>
                  <a:lnTo>
                    <a:pt x="294" y="100"/>
                  </a:lnTo>
                  <a:lnTo>
                    <a:pt x="296" y="100"/>
                  </a:lnTo>
                  <a:lnTo>
                    <a:pt x="318" y="136"/>
                  </a:lnTo>
                  <a:lnTo>
                    <a:pt x="318" y="136"/>
                  </a:lnTo>
                  <a:lnTo>
                    <a:pt x="320" y="144"/>
                  </a:lnTo>
                  <a:lnTo>
                    <a:pt x="320" y="150"/>
                  </a:lnTo>
                  <a:lnTo>
                    <a:pt x="316" y="158"/>
                  </a:lnTo>
                  <a:lnTo>
                    <a:pt x="310" y="162"/>
                  </a:lnTo>
                  <a:lnTo>
                    <a:pt x="310" y="162"/>
                  </a:lnTo>
                  <a:close/>
                  <a:moveTo>
                    <a:pt x="134" y="132"/>
                  </a:moveTo>
                  <a:lnTo>
                    <a:pt x="134" y="132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0" y="138"/>
                  </a:lnTo>
                  <a:lnTo>
                    <a:pt x="118" y="142"/>
                  </a:lnTo>
                  <a:lnTo>
                    <a:pt x="102" y="170"/>
                  </a:lnTo>
                  <a:lnTo>
                    <a:pt x="102" y="170"/>
                  </a:lnTo>
                  <a:lnTo>
                    <a:pt x="98" y="176"/>
                  </a:lnTo>
                  <a:lnTo>
                    <a:pt x="100" y="184"/>
                  </a:lnTo>
                  <a:lnTo>
                    <a:pt x="102" y="190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12" y="196"/>
                  </a:lnTo>
                  <a:lnTo>
                    <a:pt x="118" y="198"/>
                  </a:lnTo>
                  <a:lnTo>
                    <a:pt x="118" y="198"/>
                  </a:lnTo>
                  <a:lnTo>
                    <a:pt x="122" y="196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8" y="198"/>
                  </a:lnTo>
                  <a:lnTo>
                    <a:pt x="130" y="204"/>
                  </a:lnTo>
                  <a:lnTo>
                    <a:pt x="132" y="208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42" y="214"/>
                  </a:lnTo>
                  <a:lnTo>
                    <a:pt x="146" y="214"/>
                  </a:lnTo>
                  <a:lnTo>
                    <a:pt x="146" y="214"/>
                  </a:lnTo>
                  <a:lnTo>
                    <a:pt x="152" y="214"/>
                  </a:lnTo>
                  <a:lnTo>
                    <a:pt x="156" y="212"/>
                  </a:lnTo>
                  <a:lnTo>
                    <a:pt x="160" y="208"/>
                  </a:lnTo>
                  <a:lnTo>
                    <a:pt x="162" y="204"/>
                  </a:lnTo>
                  <a:lnTo>
                    <a:pt x="166" y="200"/>
                  </a:lnTo>
                  <a:lnTo>
                    <a:pt x="166" y="200"/>
                  </a:lnTo>
                  <a:lnTo>
                    <a:pt x="168" y="208"/>
                  </a:lnTo>
                  <a:lnTo>
                    <a:pt x="170" y="212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8" y="218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88" y="218"/>
                  </a:lnTo>
                  <a:lnTo>
                    <a:pt x="192" y="216"/>
                  </a:lnTo>
                  <a:lnTo>
                    <a:pt x="196" y="212"/>
                  </a:lnTo>
                  <a:lnTo>
                    <a:pt x="200" y="208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10" y="188"/>
                  </a:lnTo>
                  <a:lnTo>
                    <a:pt x="210" y="180"/>
                  </a:lnTo>
                  <a:lnTo>
                    <a:pt x="206" y="174"/>
                  </a:lnTo>
                  <a:lnTo>
                    <a:pt x="202" y="168"/>
                  </a:lnTo>
                  <a:lnTo>
                    <a:pt x="202" y="168"/>
                  </a:lnTo>
                  <a:lnTo>
                    <a:pt x="196" y="166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86" y="168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0" y="164"/>
                  </a:lnTo>
                  <a:lnTo>
                    <a:pt x="180" y="160"/>
                  </a:lnTo>
                  <a:lnTo>
                    <a:pt x="176" y="156"/>
                  </a:lnTo>
                  <a:lnTo>
                    <a:pt x="172" y="152"/>
                  </a:lnTo>
                  <a:lnTo>
                    <a:pt x="172" y="152"/>
                  </a:lnTo>
                  <a:lnTo>
                    <a:pt x="168" y="150"/>
                  </a:lnTo>
                  <a:lnTo>
                    <a:pt x="162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48"/>
                  </a:lnTo>
                  <a:lnTo>
                    <a:pt x="150" y="142"/>
                  </a:lnTo>
                  <a:lnTo>
                    <a:pt x="146" y="138"/>
                  </a:lnTo>
                  <a:lnTo>
                    <a:pt x="142" y="134"/>
                  </a:lnTo>
                  <a:lnTo>
                    <a:pt x="142" y="134"/>
                  </a:lnTo>
                  <a:lnTo>
                    <a:pt x="138" y="132"/>
                  </a:lnTo>
                  <a:lnTo>
                    <a:pt x="134" y="132"/>
                  </a:lnTo>
                  <a:close/>
                  <a:moveTo>
                    <a:pt x="378" y="0"/>
                  </a:moveTo>
                  <a:lnTo>
                    <a:pt x="316" y="18"/>
                  </a:lnTo>
                  <a:lnTo>
                    <a:pt x="366" y="184"/>
                  </a:lnTo>
                  <a:lnTo>
                    <a:pt x="386" y="178"/>
                  </a:lnTo>
                  <a:lnTo>
                    <a:pt x="386" y="178"/>
                  </a:lnTo>
                  <a:lnTo>
                    <a:pt x="394" y="160"/>
                  </a:lnTo>
                  <a:lnTo>
                    <a:pt x="398" y="140"/>
                  </a:lnTo>
                  <a:lnTo>
                    <a:pt x="402" y="118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02" y="70"/>
                  </a:lnTo>
                  <a:lnTo>
                    <a:pt x="398" y="46"/>
                  </a:lnTo>
                  <a:lnTo>
                    <a:pt x="390" y="22"/>
                  </a:lnTo>
                  <a:lnTo>
                    <a:pt x="378" y="0"/>
                  </a:lnTo>
                  <a:lnTo>
                    <a:pt x="378" y="0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14" y="22"/>
                  </a:lnTo>
                  <a:lnTo>
                    <a:pt x="6" y="46"/>
                  </a:lnTo>
                  <a:lnTo>
                    <a:pt x="2" y="7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18"/>
                  </a:lnTo>
                  <a:lnTo>
                    <a:pt x="6" y="140"/>
                  </a:lnTo>
                  <a:lnTo>
                    <a:pt x="10" y="160"/>
                  </a:lnTo>
                  <a:lnTo>
                    <a:pt x="18" y="178"/>
                  </a:lnTo>
                  <a:lnTo>
                    <a:pt x="40" y="184"/>
                  </a:lnTo>
                  <a:lnTo>
                    <a:pt x="88" y="18"/>
                  </a:lnTo>
                  <a:lnTo>
                    <a:pt x="26" y="0"/>
                  </a:lnTo>
                  <a:close/>
                  <a:moveTo>
                    <a:pt x="90" y="164"/>
                  </a:moveTo>
                  <a:lnTo>
                    <a:pt x="96" y="154"/>
                  </a:lnTo>
                  <a:lnTo>
                    <a:pt x="74" y="142"/>
                  </a:lnTo>
                  <a:lnTo>
                    <a:pt x="74" y="142"/>
                  </a:lnTo>
                  <a:lnTo>
                    <a:pt x="70" y="138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4" y="150"/>
                  </a:lnTo>
                  <a:lnTo>
                    <a:pt x="66" y="158"/>
                  </a:lnTo>
                  <a:lnTo>
                    <a:pt x="68" y="164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80" y="17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8" y="172"/>
                  </a:lnTo>
                  <a:lnTo>
                    <a:pt x="90" y="164"/>
                  </a:lnTo>
                  <a:lnTo>
                    <a:pt x="90" y="164"/>
                  </a:lnTo>
                  <a:close/>
                  <a:moveTo>
                    <a:pt x="328" y="106"/>
                  </a:moveTo>
                  <a:lnTo>
                    <a:pt x="306" y="34"/>
                  </a:lnTo>
                  <a:lnTo>
                    <a:pt x="306" y="34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6" y="24"/>
                  </a:lnTo>
                  <a:lnTo>
                    <a:pt x="292" y="22"/>
                  </a:lnTo>
                  <a:lnTo>
                    <a:pt x="230" y="8"/>
                  </a:lnTo>
                  <a:lnTo>
                    <a:pt x="230" y="8"/>
                  </a:lnTo>
                  <a:lnTo>
                    <a:pt x="230" y="8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6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44" y="54"/>
                  </a:lnTo>
                  <a:lnTo>
                    <a:pt x="146" y="62"/>
                  </a:lnTo>
                  <a:lnTo>
                    <a:pt x="150" y="72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62" y="80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74" y="80"/>
                  </a:lnTo>
                  <a:lnTo>
                    <a:pt x="180" y="78"/>
                  </a:lnTo>
                  <a:lnTo>
                    <a:pt x="184" y="74"/>
                  </a:lnTo>
                  <a:lnTo>
                    <a:pt x="188" y="68"/>
                  </a:lnTo>
                  <a:lnTo>
                    <a:pt x="208" y="36"/>
                  </a:lnTo>
                  <a:lnTo>
                    <a:pt x="292" y="82"/>
                  </a:lnTo>
                  <a:lnTo>
                    <a:pt x="292" y="82"/>
                  </a:lnTo>
                  <a:lnTo>
                    <a:pt x="298" y="86"/>
                  </a:lnTo>
                  <a:lnTo>
                    <a:pt x="304" y="90"/>
                  </a:lnTo>
                  <a:lnTo>
                    <a:pt x="304" y="90"/>
                  </a:lnTo>
                  <a:lnTo>
                    <a:pt x="304" y="94"/>
                  </a:lnTo>
                  <a:lnTo>
                    <a:pt x="304" y="94"/>
                  </a:lnTo>
                  <a:lnTo>
                    <a:pt x="306" y="94"/>
                  </a:lnTo>
                  <a:lnTo>
                    <a:pt x="324" y="124"/>
                  </a:lnTo>
                  <a:lnTo>
                    <a:pt x="324" y="124"/>
                  </a:lnTo>
                  <a:lnTo>
                    <a:pt x="326" y="120"/>
                  </a:lnTo>
                  <a:lnTo>
                    <a:pt x="328" y="116"/>
                  </a:lnTo>
                  <a:lnTo>
                    <a:pt x="330" y="110"/>
                  </a:lnTo>
                  <a:lnTo>
                    <a:pt x="328" y="106"/>
                  </a:lnTo>
                  <a:lnTo>
                    <a:pt x="328" y="10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Pentagon 1"/>
          <p:cNvSpPr/>
          <p:nvPr/>
        </p:nvSpPr>
        <p:spPr bwMode="auto">
          <a:xfrm rot="5400000">
            <a:off x="2892672" y="-1266052"/>
            <a:ext cx="474235" cy="5546347"/>
          </a:xfrm>
          <a:prstGeom prst="homePlat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>
              <a:latin typeface="Arial" charset="0"/>
              <a:ea typeface="ＭＳ Ｐゴシック" charset="-128"/>
            </a:endParaRPr>
          </a:p>
        </p:txBody>
      </p:sp>
      <p:sp>
        <p:nvSpPr>
          <p:cNvPr id="127" name="Pentagon 126"/>
          <p:cNvSpPr/>
          <p:nvPr/>
        </p:nvSpPr>
        <p:spPr bwMode="auto">
          <a:xfrm rot="5400000">
            <a:off x="8811970" y="-1276127"/>
            <a:ext cx="474233" cy="5566500"/>
          </a:xfrm>
          <a:prstGeom prst="homePlat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6589" y="1256559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Financing challenges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575886" y="1256559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Operating challenges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7761" y="234863"/>
            <a:ext cx="10240213" cy="401648"/>
          </a:xfrm>
        </p:spPr>
        <p:txBody>
          <a:bodyPr/>
          <a:lstStyle/>
          <a:p>
            <a:pPr marL="1619" lvl="1">
              <a:lnSpc>
                <a:spcPct val="90000"/>
              </a:lnSpc>
              <a:spcAft>
                <a:spcPct val="30000"/>
              </a:spcAft>
            </a:pPr>
            <a:r>
              <a:rPr lang="en-US" sz="2900" dirty="0"/>
              <a:t>Clean Capital </a:t>
            </a:r>
            <a:r>
              <a:rPr lang="en-US" sz="2900" dirty="0" smtClean="0"/>
              <a:t>aims to overcome these </a:t>
            </a:r>
            <a:r>
              <a:rPr lang="en-US" sz="2900" dirty="0"/>
              <a:t>hurdles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3559" y="1793204"/>
            <a:ext cx="5619636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Entrepreneurial incentive scheme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Entrepreneurs will hold equity in the machine and are incentivized to conduct maintenance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7631699" y="5097341"/>
            <a:ext cx="4178811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The Fund will operate standard maintenance contracts with Bosch, a local company with thousands of employees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7761" y="4111372"/>
            <a:ext cx="5644094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Impact investing fixed-income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Open utility-like income solution to institutional investors as impact investing</a:t>
            </a:r>
            <a:endParaRPr kumimoji="0" lang="en-GB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5760" y="1793204"/>
            <a:ext cx="5537202" cy="832861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Collateralized loans for decentral W2E</a:t>
            </a:r>
            <a:endParaRPr kumimoji="0" lang="en-US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Provide senior loan underwritten by W2E equipment for max Debt/Equity ratio 70/30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6088135" y="1607769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365760" y="4069080"/>
            <a:ext cx="11520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7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423984" y="2821154"/>
            <a:ext cx="1175599" cy="1175530"/>
            <a:chOff x="2400" y="1968"/>
            <a:chExt cx="960" cy="960"/>
          </a:xfrm>
        </p:grpSpPr>
        <p:sp>
          <p:nvSpPr>
            <p:cNvPr id="28" name="Oval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9" name="Rectangle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 smtClean="0">
                  <a:solidFill>
                    <a:srgbClr val="FFFFFF"/>
                  </a:solidFill>
                </a:rPr>
                <a:t>16%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7631699" y="3157082"/>
            <a:ext cx="4178811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Expected Project </a:t>
            </a: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IRR for entrepreneur on starting a W2E ‘business in a box’</a:t>
            </a:r>
          </a:p>
        </p:txBody>
      </p:sp>
      <p:grpSp>
        <p:nvGrpSpPr>
          <p:cNvPr id="33" name="Group 1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37761" y="2821154"/>
            <a:ext cx="1175599" cy="1175530"/>
            <a:chOff x="2400" y="1968"/>
            <a:chExt cx="960" cy="960"/>
          </a:xfrm>
        </p:grpSpPr>
        <p:sp>
          <p:nvSpPr>
            <p:cNvPr id="34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5" name="Rectangle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US$ </a:t>
              </a:r>
              <a:br>
                <a:rPr lang="en-US" altLang="ja-JP" sz="2600" b="1" dirty="0">
                  <a:solidFill>
                    <a:srgbClr val="FFFFFF"/>
                  </a:solidFill>
                </a:rPr>
              </a:br>
              <a:r>
                <a:rPr lang="en-US" altLang="ja-JP" sz="2600" b="1" dirty="0">
                  <a:solidFill>
                    <a:srgbClr val="FFFFFF"/>
                  </a:solidFill>
                </a:rPr>
                <a:t>175K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570656" y="3157082"/>
            <a:ext cx="4411199" cy="586639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Average size of loan for small-scale decentral W2E unit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03559" y="4111372"/>
            <a:ext cx="5682201" cy="1079082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Reliable Partnerships</a:t>
            </a: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Our partner The Waste Transformers (TWT) </a:t>
            </a:r>
            <a:r>
              <a:rPr kumimoji="0" lang="en-US" sz="16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has developed sustainable partnerships with key industry players in South Africa</a:t>
            </a:r>
          </a:p>
        </p:txBody>
      </p:sp>
      <p:grpSp>
        <p:nvGrpSpPr>
          <p:cNvPr id="40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37761" y="5121492"/>
            <a:ext cx="1175599" cy="1175530"/>
            <a:chOff x="2400" y="1968"/>
            <a:chExt cx="960" cy="960"/>
          </a:xfrm>
        </p:grpSpPr>
        <p:sp>
          <p:nvSpPr>
            <p:cNvPr id="41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400" y="1968"/>
              <a:ext cx="960" cy="960"/>
            </a:xfrm>
            <a:prstGeom prst="ellipse">
              <a:avLst/>
            </a:prstGeom>
            <a:solidFill>
              <a:srgbClr val="00B050"/>
            </a:solidFill>
            <a:ln w="9525">
              <a:noFill/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defTabSz="93296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1500" b="1">
                <a:solidFill>
                  <a:srgbClr val="000000"/>
                </a:solidFill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2" name="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440" y="2008"/>
              <a:ext cx="880" cy="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810" tIns="0" rIns="3810" bIns="0" anchor="ctr"/>
            <a:lstStyle>
              <a:lvl1pPr defTabSz="895350">
                <a:buClr>
                  <a:schemeClr val="tx2"/>
                </a:buClr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193675" indent="-192088" defTabSz="895350">
                <a:buClr>
                  <a:schemeClr val="tx2"/>
                </a:buClr>
                <a:buSzPct val="125000"/>
                <a:buFont typeface="Arial" charset="0"/>
                <a:buChar char="▪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457200" indent="-261938" defTabSz="895350">
                <a:buClr>
                  <a:schemeClr val="tx2"/>
                </a:buClr>
                <a:buSzPct val="120000"/>
                <a:buFont typeface="Arial" charset="0"/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614363" indent="-155575" defTabSz="895350">
                <a:buClr>
                  <a:schemeClr val="tx2"/>
                </a:buClr>
                <a:buSzPct val="120000"/>
                <a:buFont typeface="Arial" charset="0"/>
                <a:buChar char="▫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746125" indent="-130175" defTabSz="895350"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12033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16605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21177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2574925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kumimoji="1" sz="16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</a:pPr>
              <a:r>
                <a:rPr lang="en-US" altLang="ja-JP" sz="2600" b="1" dirty="0">
                  <a:solidFill>
                    <a:srgbClr val="FFFFFF"/>
                  </a:solidFill>
                </a:rPr>
                <a:t>US$</a:t>
              </a:r>
              <a:br>
                <a:rPr lang="en-US" altLang="ja-JP" sz="2600" b="1" dirty="0">
                  <a:solidFill>
                    <a:srgbClr val="FFFFFF"/>
                  </a:solidFill>
                </a:rPr>
              </a:br>
              <a:r>
                <a:rPr lang="en-US" altLang="ja-JP" sz="2600" b="1" dirty="0">
                  <a:solidFill>
                    <a:srgbClr val="FFFFFF"/>
                  </a:solidFill>
                </a:rPr>
                <a:t>20M</a:t>
              </a:r>
              <a:endParaRPr lang="ja-JP" altLang="en-US" sz="26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619445" y="5420844"/>
            <a:ext cx="4362410" cy="340418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i="1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Size of Clean Capital’s Pilot Fund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6423983" y="5159708"/>
            <a:ext cx="1177200" cy="1177200"/>
            <a:chOff x="1467520" y="5907019"/>
            <a:chExt cx="612000" cy="612000"/>
          </a:xfrm>
        </p:grpSpPr>
        <p:sp>
          <p:nvSpPr>
            <p:cNvPr id="125" name="Oval 124"/>
            <p:cNvSpPr/>
            <p:nvPr/>
          </p:nvSpPr>
          <p:spPr bwMode="ltGray">
            <a:xfrm>
              <a:off x="1467520" y="5907019"/>
              <a:ext cx="612000" cy="612000"/>
            </a:xfrm>
            <a:prstGeom prst="ellipse">
              <a:avLst/>
            </a:prstGeom>
            <a:solidFill>
              <a:srgbClr val="00B050"/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126" name="Freeform 4831"/>
            <p:cNvSpPr>
              <a:spLocks noEditPoints="1"/>
            </p:cNvSpPr>
            <p:nvPr/>
          </p:nvSpPr>
          <p:spPr bwMode="auto">
            <a:xfrm>
              <a:off x="1522671" y="6096691"/>
              <a:ext cx="501699" cy="270719"/>
            </a:xfrm>
            <a:custGeom>
              <a:avLst/>
              <a:gdLst>
                <a:gd name="T0" fmla="*/ 300 w 404"/>
                <a:gd name="T1" fmla="*/ 166 h 218"/>
                <a:gd name="T2" fmla="*/ 288 w 404"/>
                <a:gd name="T3" fmla="*/ 172 h 218"/>
                <a:gd name="T4" fmla="*/ 272 w 404"/>
                <a:gd name="T5" fmla="*/ 184 h 218"/>
                <a:gd name="T6" fmla="*/ 252 w 404"/>
                <a:gd name="T7" fmla="*/ 170 h 218"/>
                <a:gd name="T8" fmla="*/ 244 w 404"/>
                <a:gd name="T9" fmla="*/ 186 h 218"/>
                <a:gd name="T10" fmla="*/ 232 w 404"/>
                <a:gd name="T11" fmla="*/ 188 h 218"/>
                <a:gd name="T12" fmla="*/ 226 w 404"/>
                <a:gd name="T13" fmla="*/ 188 h 218"/>
                <a:gd name="T14" fmla="*/ 216 w 404"/>
                <a:gd name="T15" fmla="*/ 166 h 218"/>
                <a:gd name="T16" fmla="*/ 192 w 404"/>
                <a:gd name="T17" fmla="*/ 154 h 218"/>
                <a:gd name="T18" fmla="*/ 178 w 404"/>
                <a:gd name="T19" fmla="*/ 142 h 218"/>
                <a:gd name="T20" fmla="*/ 160 w 404"/>
                <a:gd name="T21" fmla="*/ 138 h 218"/>
                <a:gd name="T22" fmla="*/ 134 w 404"/>
                <a:gd name="T23" fmla="*/ 120 h 218"/>
                <a:gd name="T24" fmla="*/ 106 w 404"/>
                <a:gd name="T25" fmla="*/ 136 h 218"/>
                <a:gd name="T26" fmla="*/ 74 w 404"/>
                <a:gd name="T27" fmla="*/ 124 h 218"/>
                <a:gd name="T28" fmla="*/ 94 w 404"/>
                <a:gd name="T29" fmla="*/ 42 h 218"/>
                <a:gd name="T30" fmla="*/ 138 w 404"/>
                <a:gd name="T31" fmla="*/ 38 h 218"/>
                <a:gd name="T32" fmla="*/ 134 w 404"/>
                <a:gd name="T33" fmla="*/ 66 h 218"/>
                <a:gd name="T34" fmla="*/ 150 w 404"/>
                <a:gd name="T35" fmla="*/ 88 h 218"/>
                <a:gd name="T36" fmla="*/ 178 w 404"/>
                <a:gd name="T37" fmla="*/ 92 h 218"/>
                <a:gd name="T38" fmla="*/ 288 w 404"/>
                <a:gd name="T39" fmla="*/ 92 h 218"/>
                <a:gd name="T40" fmla="*/ 294 w 404"/>
                <a:gd name="T41" fmla="*/ 100 h 218"/>
                <a:gd name="T42" fmla="*/ 320 w 404"/>
                <a:gd name="T43" fmla="*/ 144 h 218"/>
                <a:gd name="T44" fmla="*/ 134 w 404"/>
                <a:gd name="T45" fmla="*/ 132 h 218"/>
                <a:gd name="T46" fmla="*/ 118 w 404"/>
                <a:gd name="T47" fmla="*/ 142 h 218"/>
                <a:gd name="T48" fmla="*/ 102 w 404"/>
                <a:gd name="T49" fmla="*/ 190 h 218"/>
                <a:gd name="T50" fmla="*/ 118 w 404"/>
                <a:gd name="T51" fmla="*/ 198 h 218"/>
                <a:gd name="T52" fmla="*/ 130 w 404"/>
                <a:gd name="T53" fmla="*/ 204 h 218"/>
                <a:gd name="T54" fmla="*/ 146 w 404"/>
                <a:gd name="T55" fmla="*/ 214 h 218"/>
                <a:gd name="T56" fmla="*/ 162 w 404"/>
                <a:gd name="T57" fmla="*/ 204 h 218"/>
                <a:gd name="T58" fmla="*/ 174 w 404"/>
                <a:gd name="T59" fmla="*/ 216 h 218"/>
                <a:gd name="T60" fmla="*/ 188 w 404"/>
                <a:gd name="T61" fmla="*/ 218 h 218"/>
                <a:gd name="T62" fmla="*/ 208 w 404"/>
                <a:gd name="T63" fmla="*/ 194 h 218"/>
                <a:gd name="T64" fmla="*/ 202 w 404"/>
                <a:gd name="T65" fmla="*/ 168 h 218"/>
                <a:gd name="T66" fmla="*/ 182 w 404"/>
                <a:gd name="T67" fmla="*/ 170 h 218"/>
                <a:gd name="T68" fmla="*/ 172 w 404"/>
                <a:gd name="T69" fmla="*/ 152 h 218"/>
                <a:gd name="T70" fmla="*/ 156 w 404"/>
                <a:gd name="T71" fmla="*/ 150 h 218"/>
                <a:gd name="T72" fmla="*/ 146 w 404"/>
                <a:gd name="T73" fmla="*/ 138 h 218"/>
                <a:gd name="T74" fmla="*/ 378 w 404"/>
                <a:gd name="T75" fmla="*/ 0 h 218"/>
                <a:gd name="T76" fmla="*/ 394 w 404"/>
                <a:gd name="T77" fmla="*/ 160 h 218"/>
                <a:gd name="T78" fmla="*/ 402 w 404"/>
                <a:gd name="T79" fmla="*/ 70 h 218"/>
                <a:gd name="T80" fmla="*/ 26 w 404"/>
                <a:gd name="T81" fmla="*/ 0 h 218"/>
                <a:gd name="T82" fmla="*/ 0 w 404"/>
                <a:gd name="T83" fmla="*/ 96 h 218"/>
                <a:gd name="T84" fmla="*/ 18 w 404"/>
                <a:gd name="T85" fmla="*/ 178 h 218"/>
                <a:gd name="T86" fmla="*/ 96 w 404"/>
                <a:gd name="T87" fmla="*/ 154 h 218"/>
                <a:gd name="T88" fmla="*/ 68 w 404"/>
                <a:gd name="T89" fmla="*/ 142 h 218"/>
                <a:gd name="T90" fmla="*/ 74 w 404"/>
                <a:gd name="T91" fmla="*/ 170 h 218"/>
                <a:gd name="T92" fmla="*/ 88 w 404"/>
                <a:gd name="T93" fmla="*/ 172 h 218"/>
                <a:gd name="T94" fmla="*/ 306 w 404"/>
                <a:gd name="T95" fmla="*/ 34 h 218"/>
                <a:gd name="T96" fmla="*/ 230 w 404"/>
                <a:gd name="T97" fmla="*/ 8 h 218"/>
                <a:gd name="T98" fmla="*/ 192 w 404"/>
                <a:gd name="T99" fmla="*/ 2 h 218"/>
                <a:gd name="T100" fmla="*/ 190 w 404"/>
                <a:gd name="T101" fmla="*/ 0 h 218"/>
                <a:gd name="T102" fmla="*/ 182 w 404"/>
                <a:gd name="T103" fmla="*/ 2 h 218"/>
                <a:gd name="T104" fmla="*/ 148 w 404"/>
                <a:gd name="T105" fmla="*/ 44 h 218"/>
                <a:gd name="T106" fmla="*/ 156 w 404"/>
                <a:gd name="T107" fmla="*/ 78 h 218"/>
                <a:gd name="T108" fmla="*/ 180 w 404"/>
                <a:gd name="T109" fmla="*/ 78 h 218"/>
                <a:gd name="T110" fmla="*/ 292 w 404"/>
                <a:gd name="T111" fmla="*/ 82 h 218"/>
                <a:gd name="T112" fmla="*/ 304 w 404"/>
                <a:gd name="T113" fmla="*/ 94 h 218"/>
                <a:gd name="T114" fmla="*/ 328 w 404"/>
                <a:gd name="T115" fmla="*/ 1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4" h="218">
                  <a:moveTo>
                    <a:pt x="310" y="162"/>
                  </a:moveTo>
                  <a:lnTo>
                    <a:pt x="310" y="162"/>
                  </a:lnTo>
                  <a:lnTo>
                    <a:pt x="306" y="164"/>
                  </a:lnTo>
                  <a:lnTo>
                    <a:pt x="300" y="166"/>
                  </a:lnTo>
                  <a:lnTo>
                    <a:pt x="300" y="166"/>
                  </a:lnTo>
                  <a:lnTo>
                    <a:pt x="296" y="164"/>
                  </a:lnTo>
                  <a:lnTo>
                    <a:pt x="290" y="162"/>
                  </a:lnTo>
                  <a:lnTo>
                    <a:pt x="290" y="162"/>
                  </a:lnTo>
                  <a:lnTo>
                    <a:pt x="290" y="168"/>
                  </a:lnTo>
                  <a:lnTo>
                    <a:pt x="288" y="172"/>
                  </a:lnTo>
                  <a:lnTo>
                    <a:pt x="286" y="176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76" y="182"/>
                  </a:lnTo>
                  <a:lnTo>
                    <a:pt x="272" y="184"/>
                  </a:lnTo>
                  <a:lnTo>
                    <a:pt x="272" y="184"/>
                  </a:lnTo>
                  <a:lnTo>
                    <a:pt x="262" y="180"/>
                  </a:lnTo>
                  <a:lnTo>
                    <a:pt x="258" y="178"/>
                  </a:lnTo>
                  <a:lnTo>
                    <a:pt x="256" y="174"/>
                  </a:lnTo>
                  <a:lnTo>
                    <a:pt x="252" y="170"/>
                  </a:lnTo>
                  <a:lnTo>
                    <a:pt x="252" y="170"/>
                  </a:lnTo>
                  <a:lnTo>
                    <a:pt x="250" y="178"/>
                  </a:lnTo>
                  <a:lnTo>
                    <a:pt x="248" y="182"/>
                  </a:lnTo>
                  <a:lnTo>
                    <a:pt x="244" y="186"/>
                  </a:lnTo>
                  <a:lnTo>
                    <a:pt x="244" y="186"/>
                  </a:lnTo>
                  <a:lnTo>
                    <a:pt x="238" y="188"/>
                  </a:lnTo>
                  <a:lnTo>
                    <a:pt x="234" y="188"/>
                  </a:lnTo>
                  <a:lnTo>
                    <a:pt x="234" y="188"/>
                  </a:lnTo>
                  <a:lnTo>
                    <a:pt x="232" y="188"/>
                  </a:lnTo>
                  <a:lnTo>
                    <a:pt x="232" y="188"/>
                  </a:lnTo>
                  <a:lnTo>
                    <a:pt x="230" y="188"/>
                  </a:lnTo>
                  <a:lnTo>
                    <a:pt x="230" y="188"/>
                  </a:lnTo>
                  <a:lnTo>
                    <a:pt x="228" y="188"/>
                  </a:lnTo>
                  <a:lnTo>
                    <a:pt x="228" y="188"/>
                  </a:lnTo>
                  <a:lnTo>
                    <a:pt x="226" y="188"/>
                  </a:lnTo>
                  <a:lnTo>
                    <a:pt x="222" y="188"/>
                  </a:lnTo>
                  <a:lnTo>
                    <a:pt x="222" y="188"/>
                  </a:lnTo>
                  <a:lnTo>
                    <a:pt x="222" y="176"/>
                  </a:lnTo>
                  <a:lnTo>
                    <a:pt x="222" y="176"/>
                  </a:lnTo>
                  <a:lnTo>
                    <a:pt x="216" y="166"/>
                  </a:lnTo>
                  <a:lnTo>
                    <a:pt x="208" y="158"/>
                  </a:lnTo>
                  <a:lnTo>
                    <a:pt x="208" y="158"/>
                  </a:lnTo>
                  <a:lnTo>
                    <a:pt x="200" y="156"/>
                  </a:lnTo>
                  <a:lnTo>
                    <a:pt x="192" y="154"/>
                  </a:lnTo>
                  <a:lnTo>
                    <a:pt x="192" y="154"/>
                  </a:lnTo>
                  <a:lnTo>
                    <a:pt x="190" y="154"/>
                  </a:lnTo>
                  <a:lnTo>
                    <a:pt x="190" y="154"/>
                  </a:lnTo>
                  <a:lnTo>
                    <a:pt x="186" y="146"/>
                  </a:lnTo>
                  <a:lnTo>
                    <a:pt x="178" y="142"/>
                  </a:lnTo>
                  <a:lnTo>
                    <a:pt x="178" y="142"/>
                  </a:lnTo>
                  <a:lnTo>
                    <a:pt x="170" y="138"/>
                  </a:lnTo>
                  <a:lnTo>
                    <a:pt x="162" y="138"/>
                  </a:lnTo>
                  <a:lnTo>
                    <a:pt x="162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56" y="130"/>
                  </a:lnTo>
                  <a:lnTo>
                    <a:pt x="148" y="124"/>
                  </a:lnTo>
                  <a:lnTo>
                    <a:pt x="148" y="124"/>
                  </a:lnTo>
                  <a:lnTo>
                    <a:pt x="142" y="122"/>
                  </a:lnTo>
                  <a:lnTo>
                    <a:pt x="134" y="120"/>
                  </a:lnTo>
                  <a:lnTo>
                    <a:pt x="134" y="120"/>
                  </a:lnTo>
                  <a:lnTo>
                    <a:pt x="126" y="122"/>
                  </a:lnTo>
                  <a:lnTo>
                    <a:pt x="118" y="124"/>
                  </a:lnTo>
                  <a:lnTo>
                    <a:pt x="112" y="130"/>
                  </a:lnTo>
                  <a:lnTo>
                    <a:pt x="106" y="136"/>
                  </a:lnTo>
                  <a:lnTo>
                    <a:pt x="102" y="144"/>
                  </a:lnTo>
                  <a:lnTo>
                    <a:pt x="80" y="132"/>
                  </a:lnTo>
                  <a:lnTo>
                    <a:pt x="80" y="132"/>
                  </a:lnTo>
                  <a:lnTo>
                    <a:pt x="76" y="128"/>
                  </a:lnTo>
                  <a:lnTo>
                    <a:pt x="74" y="124"/>
                  </a:lnTo>
                  <a:lnTo>
                    <a:pt x="72" y="120"/>
                  </a:lnTo>
                  <a:lnTo>
                    <a:pt x="74" y="114"/>
                  </a:lnTo>
                  <a:lnTo>
                    <a:pt x="92" y="46"/>
                  </a:lnTo>
                  <a:lnTo>
                    <a:pt x="92" y="46"/>
                  </a:lnTo>
                  <a:lnTo>
                    <a:pt x="94" y="42"/>
                  </a:lnTo>
                  <a:lnTo>
                    <a:pt x="98" y="38"/>
                  </a:lnTo>
                  <a:lnTo>
                    <a:pt x="102" y="36"/>
                  </a:lnTo>
                  <a:lnTo>
                    <a:pt x="106" y="36"/>
                  </a:lnTo>
                  <a:lnTo>
                    <a:pt x="140" y="34"/>
                  </a:lnTo>
                  <a:lnTo>
                    <a:pt x="138" y="38"/>
                  </a:lnTo>
                  <a:lnTo>
                    <a:pt x="138" y="38"/>
                  </a:lnTo>
                  <a:lnTo>
                    <a:pt x="134" y="46"/>
                  </a:lnTo>
                  <a:lnTo>
                    <a:pt x="132" y="52"/>
                  </a:lnTo>
                  <a:lnTo>
                    <a:pt x="132" y="60"/>
                  </a:lnTo>
                  <a:lnTo>
                    <a:pt x="134" y="66"/>
                  </a:lnTo>
                  <a:lnTo>
                    <a:pt x="134" y="66"/>
                  </a:lnTo>
                  <a:lnTo>
                    <a:pt x="136" y="72"/>
                  </a:lnTo>
                  <a:lnTo>
                    <a:pt x="140" y="78"/>
                  </a:lnTo>
                  <a:lnTo>
                    <a:pt x="144" y="84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8" y="92"/>
                  </a:lnTo>
                  <a:lnTo>
                    <a:pt x="168" y="92"/>
                  </a:lnTo>
                  <a:lnTo>
                    <a:pt x="168" y="92"/>
                  </a:lnTo>
                  <a:lnTo>
                    <a:pt x="178" y="92"/>
                  </a:lnTo>
                  <a:lnTo>
                    <a:pt x="186" y="88"/>
                  </a:lnTo>
                  <a:lnTo>
                    <a:pt x="194" y="82"/>
                  </a:lnTo>
                  <a:lnTo>
                    <a:pt x="198" y="74"/>
                  </a:lnTo>
                  <a:lnTo>
                    <a:pt x="212" y="52"/>
                  </a:lnTo>
                  <a:lnTo>
                    <a:pt x="288" y="92"/>
                  </a:lnTo>
                  <a:lnTo>
                    <a:pt x="288" y="92"/>
                  </a:lnTo>
                  <a:lnTo>
                    <a:pt x="290" y="94"/>
                  </a:lnTo>
                  <a:lnTo>
                    <a:pt x="294" y="98"/>
                  </a:lnTo>
                  <a:lnTo>
                    <a:pt x="294" y="98"/>
                  </a:lnTo>
                  <a:lnTo>
                    <a:pt x="294" y="100"/>
                  </a:lnTo>
                  <a:lnTo>
                    <a:pt x="294" y="100"/>
                  </a:lnTo>
                  <a:lnTo>
                    <a:pt x="296" y="100"/>
                  </a:lnTo>
                  <a:lnTo>
                    <a:pt x="318" y="136"/>
                  </a:lnTo>
                  <a:lnTo>
                    <a:pt x="318" y="136"/>
                  </a:lnTo>
                  <a:lnTo>
                    <a:pt x="320" y="144"/>
                  </a:lnTo>
                  <a:lnTo>
                    <a:pt x="320" y="150"/>
                  </a:lnTo>
                  <a:lnTo>
                    <a:pt x="316" y="158"/>
                  </a:lnTo>
                  <a:lnTo>
                    <a:pt x="310" y="162"/>
                  </a:lnTo>
                  <a:lnTo>
                    <a:pt x="310" y="162"/>
                  </a:lnTo>
                  <a:close/>
                  <a:moveTo>
                    <a:pt x="134" y="132"/>
                  </a:moveTo>
                  <a:lnTo>
                    <a:pt x="134" y="132"/>
                  </a:lnTo>
                  <a:lnTo>
                    <a:pt x="128" y="132"/>
                  </a:lnTo>
                  <a:lnTo>
                    <a:pt x="124" y="134"/>
                  </a:lnTo>
                  <a:lnTo>
                    <a:pt x="120" y="138"/>
                  </a:lnTo>
                  <a:lnTo>
                    <a:pt x="118" y="142"/>
                  </a:lnTo>
                  <a:lnTo>
                    <a:pt x="102" y="170"/>
                  </a:lnTo>
                  <a:lnTo>
                    <a:pt x="102" y="170"/>
                  </a:lnTo>
                  <a:lnTo>
                    <a:pt x="98" y="176"/>
                  </a:lnTo>
                  <a:lnTo>
                    <a:pt x="100" y="184"/>
                  </a:lnTo>
                  <a:lnTo>
                    <a:pt x="102" y="190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112" y="196"/>
                  </a:lnTo>
                  <a:lnTo>
                    <a:pt x="118" y="198"/>
                  </a:lnTo>
                  <a:lnTo>
                    <a:pt x="118" y="198"/>
                  </a:lnTo>
                  <a:lnTo>
                    <a:pt x="122" y="196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8" y="198"/>
                  </a:lnTo>
                  <a:lnTo>
                    <a:pt x="130" y="204"/>
                  </a:lnTo>
                  <a:lnTo>
                    <a:pt x="132" y="208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42" y="214"/>
                  </a:lnTo>
                  <a:lnTo>
                    <a:pt x="146" y="214"/>
                  </a:lnTo>
                  <a:lnTo>
                    <a:pt x="146" y="214"/>
                  </a:lnTo>
                  <a:lnTo>
                    <a:pt x="152" y="214"/>
                  </a:lnTo>
                  <a:lnTo>
                    <a:pt x="156" y="212"/>
                  </a:lnTo>
                  <a:lnTo>
                    <a:pt x="160" y="208"/>
                  </a:lnTo>
                  <a:lnTo>
                    <a:pt x="162" y="204"/>
                  </a:lnTo>
                  <a:lnTo>
                    <a:pt x="166" y="200"/>
                  </a:lnTo>
                  <a:lnTo>
                    <a:pt x="166" y="200"/>
                  </a:lnTo>
                  <a:lnTo>
                    <a:pt x="168" y="208"/>
                  </a:lnTo>
                  <a:lnTo>
                    <a:pt x="170" y="212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78" y="218"/>
                  </a:lnTo>
                  <a:lnTo>
                    <a:pt x="184" y="218"/>
                  </a:lnTo>
                  <a:lnTo>
                    <a:pt x="184" y="218"/>
                  </a:lnTo>
                  <a:lnTo>
                    <a:pt x="188" y="218"/>
                  </a:lnTo>
                  <a:lnTo>
                    <a:pt x="192" y="216"/>
                  </a:lnTo>
                  <a:lnTo>
                    <a:pt x="196" y="212"/>
                  </a:lnTo>
                  <a:lnTo>
                    <a:pt x="200" y="208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10" y="188"/>
                  </a:lnTo>
                  <a:lnTo>
                    <a:pt x="210" y="180"/>
                  </a:lnTo>
                  <a:lnTo>
                    <a:pt x="206" y="174"/>
                  </a:lnTo>
                  <a:lnTo>
                    <a:pt x="202" y="168"/>
                  </a:lnTo>
                  <a:lnTo>
                    <a:pt x="202" y="168"/>
                  </a:lnTo>
                  <a:lnTo>
                    <a:pt x="196" y="166"/>
                  </a:lnTo>
                  <a:lnTo>
                    <a:pt x="192" y="166"/>
                  </a:lnTo>
                  <a:lnTo>
                    <a:pt x="192" y="166"/>
                  </a:lnTo>
                  <a:lnTo>
                    <a:pt x="186" y="168"/>
                  </a:lnTo>
                  <a:lnTo>
                    <a:pt x="182" y="170"/>
                  </a:lnTo>
                  <a:lnTo>
                    <a:pt x="182" y="170"/>
                  </a:lnTo>
                  <a:lnTo>
                    <a:pt x="180" y="164"/>
                  </a:lnTo>
                  <a:lnTo>
                    <a:pt x="180" y="160"/>
                  </a:lnTo>
                  <a:lnTo>
                    <a:pt x="176" y="156"/>
                  </a:lnTo>
                  <a:lnTo>
                    <a:pt x="172" y="152"/>
                  </a:lnTo>
                  <a:lnTo>
                    <a:pt x="172" y="152"/>
                  </a:lnTo>
                  <a:lnTo>
                    <a:pt x="168" y="150"/>
                  </a:lnTo>
                  <a:lnTo>
                    <a:pt x="162" y="150"/>
                  </a:lnTo>
                  <a:lnTo>
                    <a:pt x="162" y="150"/>
                  </a:lnTo>
                  <a:lnTo>
                    <a:pt x="156" y="150"/>
                  </a:lnTo>
                  <a:lnTo>
                    <a:pt x="152" y="152"/>
                  </a:lnTo>
                  <a:lnTo>
                    <a:pt x="152" y="152"/>
                  </a:lnTo>
                  <a:lnTo>
                    <a:pt x="152" y="148"/>
                  </a:lnTo>
                  <a:lnTo>
                    <a:pt x="150" y="142"/>
                  </a:lnTo>
                  <a:lnTo>
                    <a:pt x="146" y="138"/>
                  </a:lnTo>
                  <a:lnTo>
                    <a:pt x="142" y="134"/>
                  </a:lnTo>
                  <a:lnTo>
                    <a:pt x="142" y="134"/>
                  </a:lnTo>
                  <a:lnTo>
                    <a:pt x="138" y="132"/>
                  </a:lnTo>
                  <a:lnTo>
                    <a:pt x="134" y="132"/>
                  </a:lnTo>
                  <a:close/>
                  <a:moveTo>
                    <a:pt x="378" y="0"/>
                  </a:moveTo>
                  <a:lnTo>
                    <a:pt x="316" y="18"/>
                  </a:lnTo>
                  <a:lnTo>
                    <a:pt x="366" y="184"/>
                  </a:lnTo>
                  <a:lnTo>
                    <a:pt x="386" y="178"/>
                  </a:lnTo>
                  <a:lnTo>
                    <a:pt x="386" y="178"/>
                  </a:lnTo>
                  <a:lnTo>
                    <a:pt x="394" y="160"/>
                  </a:lnTo>
                  <a:lnTo>
                    <a:pt x="398" y="140"/>
                  </a:lnTo>
                  <a:lnTo>
                    <a:pt x="402" y="118"/>
                  </a:lnTo>
                  <a:lnTo>
                    <a:pt x="404" y="96"/>
                  </a:lnTo>
                  <a:lnTo>
                    <a:pt x="404" y="96"/>
                  </a:lnTo>
                  <a:lnTo>
                    <a:pt x="402" y="70"/>
                  </a:lnTo>
                  <a:lnTo>
                    <a:pt x="398" y="46"/>
                  </a:lnTo>
                  <a:lnTo>
                    <a:pt x="390" y="22"/>
                  </a:lnTo>
                  <a:lnTo>
                    <a:pt x="378" y="0"/>
                  </a:lnTo>
                  <a:lnTo>
                    <a:pt x="378" y="0"/>
                  </a:lnTo>
                  <a:close/>
                  <a:moveTo>
                    <a:pt x="26" y="0"/>
                  </a:moveTo>
                  <a:lnTo>
                    <a:pt x="26" y="0"/>
                  </a:lnTo>
                  <a:lnTo>
                    <a:pt x="14" y="22"/>
                  </a:lnTo>
                  <a:lnTo>
                    <a:pt x="6" y="46"/>
                  </a:lnTo>
                  <a:lnTo>
                    <a:pt x="2" y="7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18"/>
                  </a:lnTo>
                  <a:lnTo>
                    <a:pt x="6" y="140"/>
                  </a:lnTo>
                  <a:lnTo>
                    <a:pt x="10" y="160"/>
                  </a:lnTo>
                  <a:lnTo>
                    <a:pt x="18" y="178"/>
                  </a:lnTo>
                  <a:lnTo>
                    <a:pt x="40" y="184"/>
                  </a:lnTo>
                  <a:lnTo>
                    <a:pt x="88" y="18"/>
                  </a:lnTo>
                  <a:lnTo>
                    <a:pt x="26" y="0"/>
                  </a:lnTo>
                  <a:close/>
                  <a:moveTo>
                    <a:pt x="90" y="164"/>
                  </a:moveTo>
                  <a:lnTo>
                    <a:pt x="96" y="154"/>
                  </a:lnTo>
                  <a:lnTo>
                    <a:pt x="74" y="142"/>
                  </a:lnTo>
                  <a:lnTo>
                    <a:pt x="74" y="142"/>
                  </a:lnTo>
                  <a:lnTo>
                    <a:pt x="70" y="138"/>
                  </a:lnTo>
                  <a:lnTo>
                    <a:pt x="68" y="142"/>
                  </a:lnTo>
                  <a:lnTo>
                    <a:pt x="68" y="142"/>
                  </a:lnTo>
                  <a:lnTo>
                    <a:pt x="64" y="150"/>
                  </a:lnTo>
                  <a:lnTo>
                    <a:pt x="66" y="158"/>
                  </a:lnTo>
                  <a:lnTo>
                    <a:pt x="68" y="164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80" y="17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8" y="172"/>
                  </a:lnTo>
                  <a:lnTo>
                    <a:pt x="90" y="164"/>
                  </a:lnTo>
                  <a:lnTo>
                    <a:pt x="90" y="164"/>
                  </a:lnTo>
                  <a:close/>
                  <a:moveTo>
                    <a:pt x="328" y="106"/>
                  </a:moveTo>
                  <a:lnTo>
                    <a:pt x="306" y="34"/>
                  </a:lnTo>
                  <a:lnTo>
                    <a:pt x="306" y="34"/>
                  </a:lnTo>
                  <a:lnTo>
                    <a:pt x="304" y="30"/>
                  </a:lnTo>
                  <a:lnTo>
                    <a:pt x="300" y="26"/>
                  </a:lnTo>
                  <a:lnTo>
                    <a:pt x="296" y="24"/>
                  </a:lnTo>
                  <a:lnTo>
                    <a:pt x="292" y="22"/>
                  </a:lnTo>
                  <a:lnTo>
                    <a:pt x="230" y="8"/>
                  </a:lnTo>
                  <a:lnTo>
                    <a:pt x="230" y="8"/>
                  </a:lnTo>
                  <a:lnTo>
                    <a:pt x="230" y="8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2"/>
                  </a:lnTo>
                  <a:lnTo>
                    <a:pt x="192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182" y="2"/>
                  </a:lnTo>
                  <a:lnTo>
                    <a:pt x="176" y="4"/>
                  </a:lnTo>
                  <a:lnTo>
                    <a:pt x="170" y="8"/>
                  </a:lnTo>
                  <a:lnTo>
                    <a:pt x="166" y="12"/>
                  </a:lnTo>
                  <a:lnTo>
                    <a:pt x="148" y="44"/>
                  </a:lnTo>
                  <a:lnTo>
                    <a:pt x="148" y="44"/>
                  </a:lnTo>
                  <a:lnTo>
                    <a:pt x="144" y="54"/>
                  </a:lnTo>
                  <a:lnTo>
                    <a:pt x="146" y="62"/>
                  </a:lnTo>
                  <a:lnTo>
                    <a:pt x="150" y="72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62" y="80"/>
                  </a:lnTo>
                  <a:lnTo>
                    <a:pt x="168" y="80"/>
                  </a:lnTo>
                  <a:lnTo>
                    <a:pt x="168" y="80"/>
                  </a:lnTo>
                  <a:lnTo>
                    <a:pt x="174" y="80"/>
                  </a:lnTo>
                  <a:lnTo>
                    <a:pt x="180" y="78"/>
                  </a:lnTo>
                  <a:lnTo>
                    <a:pt x="184" y="74"/>
                  </a:lnTo>
                  <a:lnTo>
                    <a:pt x="188" y="68"/>
                  </a:lnTo>
                  <a:lnTo>
                    <a:pt x="208" y="36"/>
                  </a:lnTo>
                  <a:lnTo>
                    <a:pt x="292" y="82"/>
                  </a:lnTo>
                  <a:lnTo>
                    <a:pt x="292" y="82"/>
                  </a:lnTo>
                  <a:lnTo>
                    <a:pt x="298" y="86"/>
                  </a:lnTo>
                  <a:lnTo>
                    <a:pt x="304" y="90"/>
                  </a:lnTo>
                  <a:lnTo>
                    <a:pt x="304" y="90"/>
                  </a:lnTo>
                  <a:lnTo>
                    <a:pt x="304" y="94"/>
                  </a:lnTo>
                  <a:lnTo>
                    <a:pt x="304" y="94"/>
                  </a:lnTo>
                  <a:lnTo>
                    <a:pt x="306" y="94"/>
                  </a:lnTo>
                  <a:lnTo>
                    <a:pt x="324" y="124"/>
                  </a:lnTo>
                  <a:lnTo>
                    <a:pt x="324" y="124"/>
                  </a:lnTo>
                  <a:lnTo>
                    <a:pt x="326" y="120"/>
                  </a:lnTo>
                  <a:lnTo>
                    <a:pt x="328" y="116"/>
                  </a:lnTo>
                  <a:lnTo>
                    <a:pt x="330" y="110"/>
                  </a:lnTo>
                  <a:lnTo>
                    <a:pt x="328" y="106"/>
                  </a:lnTo>
                  <a:lnTo>
                    <a:pt x="328" y="10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Pentagon 1"/>
          <p:cNvSpPr/>
          <p:nvPr/>
        </p:nvSpPr>
        <p:spPr bwMode="auto">
          <a:xfrm rot="5400000">
            <a:off x="2897244" y="-1261480"/>
            <a:ext cx="474235" cy="5537203"/>
          </a:xfrm>
          <a:prstGeom prst="homePlat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>
              <a:latin typeface="Arial" charset="0"/>
              <a:ea typeface="ＭＳ Ｐゴシック" charset="-128"/>
            </a:endParaRPr>
          </a:p>
        </p:txBody>
      </p:sp>
      <p:sp>
        <p:nvSpPr>
          <p:cNvPr id="127" name="Pentagon 126"/>
          <p:cNvSpPr/>
          <p:nvPr/>
        </p:nvSpPr>
        <p:spPr bwMode="auto">
          <a:xfrm rot="5400000">
            <a:off x="8830373" y="-1294532"/>
            <a:ext cx="428285" cy="5557358"/>
          </a:xfrm>
          <a:prstGeom prst="homePlate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en-GB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1161" y="1256559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Financing solutions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571315" y="1256559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Operating solutions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34864"/>
            <a:ext cx="12192000" cy="892552"/>
          </a:xfrm>
        </p:spPr>
        <p:txBody>
          <a:bodyPr/>
          <a:lstStyle/>
          <a:p>
            <a:r>
              <a:rPr kumimoji="1" lang="en-US" altLang="ja-JP" dirty="0" smtClean="0"/>
              <a:t>We found a strong exclusive partner: The Waste Transformers (TWT)</a:t>
            </a:r>
            <a:endParaRPr kumimoji="1" lang="ja-JP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880840"/>
            <a:ext cx="5443358" cy="2057402"/>
            <a:chOff x="1524000" y="1880840"/>
            <a:chExt cx="5443358" cy="2057402"/>
          </a:xfrm>
        </p:grpSpPr>
        <p:pic>
          <p:nvPicPr>
            <p:cNvPr id="1026" name="Picture 2" descr="http://www.rvo.nl/sites/default/files/styles/agnl_banner/public/2014/11/Lara%20van%20Druten%20header.JPG?itok=REkRpZK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880841"/>
              <a:ext cx="541020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thewastetransformers.com/wp-content/uploads/2012/01/Beeldmerknaam300pixelslong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6700" y="1880840"/>
              <a:ext cx="2857500" cy="6096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</p:spPr>
        </p:pic>
        <p:sp>
          <p:nvSpPr>
            <p:cNvPr id="15" name="Rectangle 14"/>
            <p:cNvSpPr/>
            <p:nvPr/>
          </p:nvSpPr>
          <p:spPr>
            <a:xfrm>
              <a:off x="3974231" y="2431321"/>
              <a:ext cx="2993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Lara van </a:t>
              </a:r>
              <a:r>
                <a:rPr lang="en-US" b="1" dirty="0" err="1">
                  <a:solidFill>
                    <a:schemeClr val="bg1"/>
                  </a:solidFill>
                </a:rPr>
                <a:t>Druten</a:t>
              </a:r>
              <a:r>
                <a:rPr lang="en-US" b="1" dirty="0">
                  <a:solidFill>
                    <a:schemeClr val="bg1"/>
                  </a:solidFill>
                </a:rPr>
                <a:t>, Founder</a:t>
              </a:r>
            </a:p>
          </p:txBody>
        </p:sp>
      </p:grpSp>
      <p:sp>
        <p:nvSpPr>
          <p:cNvPr id="29" name="Rectángulo 2"/>
          <p:cNvSpPr/>
          <p:nvPr/>
        </p:nvSpPr>
        <p:spPr>
          <a:xfrm>
            <a:off x="347472" y="4158891"/>
            <a:ext cx="5748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The Waste Transformers: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Woman-led social venture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Role model in international entrepreneurship for the Dutch 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Niche player in small scale w2e transformations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Transformative solution provider for organic waste (OEM technology)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Manufacturing in The Netherlands and in South Africa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24016" y="4158890"/>
            <a:ext cx="4498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Key TWT project characteristics: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Able to efficiently convert low-value mixed waste streams into high-value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Small-scale, high-impact, on-site approach to energy production aimed at local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Focus on building solutions for local entrepreneurs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Green, clean, ‘innovation lies in the business model not just the technology’ </a:t>
            </a:r>
            <a:endParaRPr lang="en-GB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6224016" y="1760488"/>
            <a:ext cx="4854848" cy="2208254"/>
            <a:chOff x="6948319" y="1760488"/>
            <a:chExt cx="4854848" cy="2208254"/>
          </a:xfrm>
        </p:grpSpPr>
        <p:pic>
          <p:nvPicPr>
            <p:cNvPr id="30" name="Picture 4" descr="IMG_4075.jpg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55" r="32777" b="36251"/>
            <a:stretch/>
          </p:blipFill>
          <p:spPr bwMode="auto">
            <a:xfrm>
              <a:off x="8192887" y="2271567"/>
              <a:ext cx="1044000" cy="72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5" r="17368" b="10829"/>
            <a:stretch/>
          </p:blipFill>
          <p:spPr bwMode="auto">
            <a:xfrm>
              <a:off x="7040671" y="2262461"/>
              <a:ext cx="1044000" cy="738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4"/>
            <a:stretch/>
          </p:blipFill>
          <p:spPr bwMode="auto">
            <a:xfrm>
              <a:off x="7052475" y="3220231"/>
              <a:ext cx="1044000" cy="718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 descr="https://upload.wikimedia.org/wikipedia/commons/thumb/4/4f/Flag_of_Cameroon.svg/2000px-Flag_of_Cameroon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567" y="2712771"/>
              <a:ext cx="432104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http://images.all-free-download.com/images/graphiclarge/south_african_flag_vector_12032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154" y="2712771"/>
              <a:ext cx="49756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http://www.crwflags.com/fotw/images/s/sl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475" y="3650241"/>
              <a:ext cx="432000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7052475" y="3630465"/>
              <a:ext cx="1044000" cy="307777"/>
            </a:xfrm>
            <a:prstGeom prst="rect">
              <a:avLst/>
            </a:prstGeom>
            <a:solidFill>
              <a:schemeClr val="accent1">
                <a:lumMod val="10000"/>
                <a:alpha val="34118"/>
              </a:schemeClr>
            </a:solidFill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Sierra Leone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92887" y="2692995"/>
              <a:ext cx="1044000" cy="307777"/>
            </a:xfrm>
            <a:prstGeom prst="rect">
              <a:avLst/>
            </a:prstGeom>
            <a:solidFill>
              <a:schemeClr val="accent1">
                <a:lumMod val="10000"/>
                <a:alpha val="34118"/>
              </a:schemeClr>
            </a:solidFill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South Africa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040671" y="2692995"/>
              <a:ext cx="1044000" cy="307777"/>
            </a:xfrm>
            <a:prstGeom prst="rect">
              <a:avLst/>
            </a:prstGeom>
            <a:solidFill>
              <a:schemeClr val="accent1">
                <a:lumMod val="10000"/>
                <a:alpha val="34118"/>
              </a:schemeClr>
            </a:solidFill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Cameroon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948319" y="1760488"/>
              <a:ext cx="24416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i="1" dirty="0"/>
                <a:t>Key TWT Partnerships:</a:t>
              </a:r>
              <a:endParaRPr lang="en-GB" sz="1600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4"/>
            <a:stretch/>
          </p:blipFill>
          <p:spPr bwMode="auto">
            <a:xfrm>
              <a:off x="8185533" y="3220231"/>
              <a:ext cx="1044000" cy="718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33154" y="3609983"/>
              <a:ext cx="495670" cy="32825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391167" y="2157242"/>
              <a:ext cx="2412000" cy="276999"/>
            </a:xfrm>
            <a:prstGeom prst="rect">
              <a:avLst/>
            </a:prstGeom>
            <a:solidFill>
              <a:srgbClr val="E8CB3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Governments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91167" y="1850342"/>
              <a:ext cx="2412000" cy="276999"/>
            </a:xfrm>
            <a:prstGeom prst="rect">
              <a:avLst/>
            </a:prstGeom>
            <a:solidFill>
              <a:srgbClr val="3497D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IDF / p. equity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391167" y="2464142"/>
              <a:ext cx="2412000" cy="276999"/>
            </a:xfrm>
            <a:prstGeom prst="rect">
              <a:avLst/>
            </a:prstGeom>
            <a:solidFill>
              <a:srgbClr val="E8CB3D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Municipalities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91167" y="2771042"/>
              <a:ext cx="2412000" cy="276999"/>
            </a:xfrm>
            <a:prstGeom prst="rect">
              <a:avLst/>
            </a:prstGeom>
            <a:solidFill>
              <a:srgbClr val="3497D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Int’l OEM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391167" y="3077942"/>
              <a:ext cx="2412000" cy="276999"/>
            </a:xfrm>
            <a:prstGeom prst="rect">
              <a:avLst/>
            </a:prstGeom>
            <a:solidFill>
              <a:srgbClr val="3497D2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Local O&amp;M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391167" y="3384842"/>
              <a:ext cx="2412000" cy="276999"/>
            </a:xfrm>
            <a:prstGeom prst="rect">
              <a:avLst/>
            </a:prstGeom>
            <a:solidFill>
              <a:srgbClr val="8FC54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Universities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391167" y="3691743"/>
              <a:ext cx="2412000" cy="276999"/>
            </a:xfrm>
            <a:prstGeom prst="rect">
              <a:avLst/>
            </a:prstGeom>
            <a:solidFill>
              <a:srgbClr val="8FC546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/>
                <a:t>NGOs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85533" y="3630465"/>
              <a:ext cx="1044000" cy="307777"/>
            </a:xfrm>
            <a:prstGeom prst="rect">
              <a:avLst/>
            </a:prstGeom>
            <a:solidFill>
              <a:schemeClr val="accent1">
                <a:lumMod val="10000"/>
                <a:alpha val="34118"/>
              </a:schemeClr>
            </a:solidFill>
          </p:spPr>
          <p:txBody>
            <a:bodyPr wrap="square" lIns="0" rIns="0" rtlCol="0" anchor="ctr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</a:rPr>
                <a:t>Kenya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688" y="1177948"/>
            <a:ext cx="10470334" cy="371196"/>
          </a:xfrm>
          <a:prstGeom prst="rect">
            <a:avLst/>
          </a:prstGeom>
        </p:spPr>
        <p:txBody>
          <a:bodyPr wrap="square" lIns="93286" tIns="46643" rIns="93286" bIns="46643">
            <a:spAutoFit/>
          </a:bodyPr>
          <a:lstStyle/>
          <a:p>
            <a:pPr defTabSz="932962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TWT create socially inclusive, sustainable economies around waste</a:t>
            </a:r>
            <a:endParaRPr kumimoji="0" lang="en-US" b="1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34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Shap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ingleBoatTex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9.5"/>
  <p:tag name="ORIGTOP" val="136.5"/>
  <p:tag name="ORIGHEIGHT" val="20.75"/>
  <p:tag name="ORIGWIDTH" val="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37.875"/>
  <p:tag name="ORIGTOP" val="136.5"/>
  <p:tag name="ORIGHEIGHT" val="20.75"/>
  <p:tag name="ORIGWIDTH" val="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66.25"/>
  <p:tag name="ORIGTOP" val="136.5"/>
  <p:tag name="ORIGHEIGHT" val="20.75"/>
  <p:tag name="ORIGWIDTH" val="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94.75"/>
  <p:tag name="ORIGTOP" val="136.5"/>
  <p:tag name="ORIGHEIGHT" val="20.75"/>
  <p:tag name="ORIGWIDTH" val="2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LEFT" val="94.75"/>
  <p:tag name="ORIGTOP" val="136.5"/>
  <p:tag name="ORIGHEIGHT" val="20.75"/>
  <p:tag name="ORIGWIDTH" val="2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CQmNq5okCbuVmprPL0f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OvalShape"/>
</p:tagLst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7E0FB"/>
      </a:accent1>
      <a:accent2>
        <a:srgbClr val="91B0FF"/>
      </a:accent2>
      <a:accent3>
        <a:srgbClr val="0066CC"/>
      </a:accent3>
      <a:accent4>
        <a:srgbClr val="002960"/>
      </a:accent4>
      <a:accent5>
        <a:srgbClr val="FF6600"/>
      </a:accent5>
      <a:accent6>
        <a:srgbClr val="808080"/>
      </a:accent6>
      <a:hlink>
        <a:srgbClr val="0066CC"/>
      </a:hlink>
      <a:folHlink>
        <a:srgbClr val="002960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Color Scheme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r Scheme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lor Scheme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2090</Words>
  <Application>Microsoft Office PowerPoint</Application>
  <PresentationFormat>Widescreen</PresentationFormat>
  <Paragraphs>524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Gulim</vt:lpstr>
      <vt:lpstr>ＭＳ Ｐゴシック</vt:lpstr>
      <vt:lpstr>Arial</vt:lpstr>
      <vt:lpstr>Arial</vt:lpstr>
      <vt:lpstr>Calibri</vt:lpstr>
      <vt:lpstr>Georgia</vt:lpstr>
      <vt:lpstr>Helvetica Neue</vt:lpstr>
      <vt:lpstr>Tahoma</vt:lpstr>
      <vt:lpstr>Times New Roman</vt:lpstr>
      <vt:lpstr>Wingdings</vt:lpstr>
      <vt:lpstr>游明朝</vt:lpstr>
      <vt:lpstr>-윤명조130</vt:lpstr>
      <vt:lpstr>Blank</vt:lpstr>
      <vt:lpstr>PowerPoint Presentation</vt:lpstr>
      <vt:lpstr>Challenge 1: Waste is building up in the slums of African megacities…</vt:lpstr>
      <vt:lpstr>…As waste management is not keeping up with increasing urban population</vt:lpstr>
      <vt:lpstr>Challenge 2: 68% of Sub Saharan Africa (SSA) still suffers from no access to electricity</vt:lpstr>
      <vt:lpstr>We care because of the implied negative effects of these challenges</vt:lpstr>
      <vt:lpstr>Decentralized, on-site Waste to Energy (W2E) brings a positive solution for SSA...</vt:lpstr>
      <vt:lpstr>…But there are hurdles towards implementing decentral W2E in SSA</vt:lpstr>
      <vt:lpstr>Clean Capital aims to overcome these hurdles</vt:lpstr>
      <vt:lpstr>We found a strong exclusive partner: The Waste Transformers (TWT)</vt:lpstr>
      <vt:lpstr>Clean Capital goals</vt:lpstr>
      <vt:lpstr>Clean Capital economics</vt:lpstr>
      <vt:lpstr>Clean Capital can make a difference as a financier</vt:lpstr>
      <vt:lpstr>Clean Capital’s market solution for community-based ecosystem around W2E for ~10.000 people</vt:lpstr>
      <vt:lpstr>Clean Capital will start a W2E Pilot Fund for organic waste in South Africa</vt:lpstr>
      <vt:lpstr>Pilot fund overview</vt:lpstr>
      <vt:lpstr>Clean Capital’s pilot fund’ cashflow during operation</vt:lpstr>
      <vt:lpstr>Pilot fund risks &amp; mitigations</vt:lpstr>
      <vt:lpstr>If 10% of SSA’s organic waste would be processed with digesters as in the Pilot Fund…</vt:lpstr>
      <vt:lpstr>Market Feedback and Clean Capital Advisor</vt:lpstr>
      <vt:lpstr>A passionate and professional team</vt:lpstr>
      <vt:lpstr>APPENDIX | Project Structure</vt:lpstr>
      <vt:lpstr>APPENDIX | The Technology: Containerized Waste to Energy</vt:lpstr>
      <vt:lpstr>APPENDIX | Feasibility study example – A farm in Nairobi</vt:lpstr>
      <vt:lpstr>APPENDIX | Future funds’ risks and mitigations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Stakeholders and its incentives</dc:title>
  <dc:creator>Fabian Roobeek</dc:creator>
  <cp:lastModifiedBy>Kendra Busse</cp:lastModifiedBy>
  <cp:revision>190</cp:revision>
  <cp:lastPrinted>2016-04-12T14:05:40Z</cp:lastPrinted>
  <dcterms:created xsi:type="dcterms:W3CDTF">2016-04-07T21:53:18Z</dcterms:created>
  <dcterms:modified xsi:type="dcterms:W3CDTF">2016-04-12T18:08:38Z</dcterms:modified>
</cp:coreProperties>
</file>